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  <p:sldMasterId id="2147483661" r:id="rId2"/>
    <p:sldMasterId id="2147483674" r:id="rId3"/>
  </p:sldMasterIdLst>
  <p:notesMasterIdLst>
    <p:notesMasterId r:id="rId44"/>
  </p:notesMasterIdLst>
  <p:handoutMasterIdLst>
    <p:handoutMasterId r:id="rId45"/>
  </p:handoutMasterIdLst>
  <p:sldIdLst>
    <p:sldId id="256" r:id="rId4"/>
    <p:sldId id="376" r:id="rId5"/>
    <p:sldId id="342" r:id="rId6"/>
    <p:sldId id="324" r:id="rId7"/>
    <p:sldId id="343" r:id="rId8"/>
    <p:sldId id="327" r:id="rId9"/>
    <p:sldId id="332" r:id="rId10"/>
    <p:sldId id="333" r:id="rId11"/>
    <p:sldId id="336" r:id="rId12"/>
    <p:sldId id="357" r:id="rId13"/>
    <p:sldId id="378" r:id="rId14"/>
    <p:sldId id="379" r:id="rId15"/>
    <p:sldId id="351" r:id="rId16"/>
    <p:sldId id="317" r:id="rId17"/>
    <p:sldId id="331" r:id="rId18"/>
    <p:sldId id="323" r:id="rId19"/>
    <p:sldId id="322" r:id="rId20"/>
    <p:sldId id="337" r:id="rId21"/>
    <p:sldId id="344" r:id="rId22"/>
    <p:sldId id="326" r:id="rId23"/>
    <p:sldId id="328" r:id="rId24"/>
    <p:sldId id="345" r:id="rId25"/>
    <p:sldId id="329" r:id="rId26"/>
    <p:sldId id="377" r:id="rId27"/>
    <p:sldId id="348" r:id="rId28"/>
    <p:sldId id="347" r:id="rId29"/>
    <p:sldId id="350" r:id="rId30"/>
    <p:sldId id="346" r:id="rId31"/>
    <p:sldId id="321" r:id="rId32"/>
    <p:sldId id="339" r:id="rId33"/>
    <p:sldId id="341" r:id="rId34"/>
    <p:sldId id="340" r:id="rId35"/>
    <p:sldId id="349" r:id="rId36"/>
    <p:sldId id="330" r:id="rId37"/>
    <p:sldId id="353" r:id="rId38"/>
    <p:sldId id="354" r:id="rId39"/>
    <p:sldId id="355" r:id="rId40"/>
    <p:sldId id="356" r:id="rId41"/>
    <p:sldId id="380" r:id="rId42"/>
    <p:sldId id="280" r:id="rId43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65A4"/>
    <a:srgbClr val="CDCCCC"/>
    <a:srgbClr val="9EC9EB"/>
    <a:srgbClr val="73CA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83"/>
    <p:restoredTop sz="87037"/>
  </p:normalViewPr>
  <p:slideViewPr>
    <p:cSldViewPr snapToGrid="0">
      <p:cViewPr>
        <p:scale>
          <a:sx n="105" d="100"/>
          <a:sy n="105" d="100"/>
        </p:scale>
        <p:origin x="104" y="5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4" d="100"/>
        <a:sy n="114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0" d="100"/>
          <a:sy n="90" d="100"/>
        </p:scale>
        <p:origin x="3168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presProps" Target="pres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A4E3C3F-4AAB-D880-1880-B0298309F0B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8CDB5F-272E-A0C5-87DA-621F5932106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9003C-28AB-7245-964D-EC6E563D01B3}" type="datetimeFigureOut">
              <a:rPr lang="en-CH" smtClean="0"/>
              <a:t>04.09.23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BE8D6C-56A4-491E-57AC-B219CC6D217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F0EDAF-5B6F-8F33-A7AB-0633C7675FC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E8DEF4-896A-0343-B78B-D503344AC8C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172159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Click to move the slide</a:t>
            </a: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2000" b="0" strike="noStrike" spc="-1">
                <a:latin typeface="Calibri"/>
              </a:rPr>
              <a:t>Click to edit the notes format</a:t>
            </a:r>
          </a:p>
        </p:txBody>
      </p:sp>
      <p:sp>
        <p:nvSpPr>
          <p:cNvPr id="126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1400" b="0" strike="noStrike" spc="-1">
                <a:latin typeface="Calibri"/>
              </a:rPr>
              <a:t>&lt;header&gt;</a:t>
            </a:r>
          </a:p>
        </p:txBody>
      </p:sp>
      <p:sp>
        <p:nvSpPr>
          <p:cNvPr id="127" name="PlaceHolder 4"/>
          <p:cNvSpPr>
            <a:spLocks noGrp="1"/>
          </p:cNvSpPr>
          <p:nvPr>
            <p:ph type="dt" idx="4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r">
              <a:defRPr lang="en-GB" sz="1400" b="0" strike="noStrike" spc="-1">
                <a:latin typeface="Calibri"/>
              </a:defRPr>
            </a:lvl1pPr>
          </a:lstStyle>
          <a:p>
            <a:pPr algn="r"/>
            <a:r>
              <a:rPr lang="en-GB" sz="1400" b="0" strike="noStrike" spc="-1">
                <a:latin typeface="Calibri"/>
              </a:rPr>
              <a:t>&lt;date/time&gt;</a:t>
            </a:r>
          </a:p>
        </p:txBody>
      </p:sp>
      <p:sp>
        <p:nvSpPr>
          <p:cNvPr id="128" name="PlaceHolder 5"/>
          <p:cNvSpPr>
            <a:spLocks noGrp="1"/>
          </p:cNvSpPr>
          <p:nvPr>
            <p:ph type="ftr" idx="5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>
              <a:defRPr lang="en-GB" sz="1400" b="0" strike="noStrike" spc="-1">
                <a:latin typeface="Calibri"/>
              </a:defRPr>
            </a:lvl1pPr>
          </a:lstStyle>
          <a:p>
            <a:r>
              <a:rPr lang="en-GB" sz="1400" b="0" strike="noStrike" spc="-1">
                <a:latin typeface="Calibri"/>
              </a:rPr>
              <a:t>&lt;footer&gt;</a:t>
            </a:r>
          </a:p>
        </p:txBody>
      </p:sp>
      <p:sp>
        <p:nvSpPr>
          <p:cNvPr id="129" name="PlaceHolder 6"/>
          <p:cNvSpPr>
            <a:spLocks noGrp="1"/>
          </p:cNvSpPr>
          <p:nvPr>
            <p:ph type="sldNum" idx="6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r">
              <a:defRPr lang="en-GB" sz="1400" b="0" strike="noStrike" spc="-1">
                <a:latin typeface="Calibri"/>
              </a:defRPr>
            </a:lvl1pPr>
          </a:lstStyle>
          <a:p>
            <a:pPr algn="r"/>
            <a:fld id="{C7DB0ED0-7053-4717-BEB3-406CA967A8EF}" type="slidenum">
              <a:rPr lang="en-GB" sz="1400" b="0" strike="noStrike" spc="-1">
                <a:latin typeface="Calibri"/>
              </a:rPr>
              <a:t>‹#›</a:t>
            </a:fld>
            <a:endParaRPr lang="en-GB" sz="1400" b="0" strike="noStrike" spc="-1"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42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GB" sz="3200" b="0" i="0" u="none" strike="noStrike" dirty="0">
                <a:solidFill>
                  <a:srgbClr val="212529"/>
                </a:solidFill>
                <a:effectLst/>
                <a:latin typeface="Nunito" panose="020F0502020204030204" pitchFamily="34" charset="0"/>
              </a:rPr>
              <a:t> 20′ long (+ 3′ for discussion)</a:t>
            </a:r>
            <a:endParaRPr lang="en-GB" sz="2000" b="0" strike="noStrike" spc="-1" dirty="0">
              <a:latin typeface="Calibri"/>
            </a:endParaRPr>
          </a:p>
        </p:txBody>
      </p:sp>
      <p:sp>
        <p:nvSpPr>
          <p:cNvPr id="427" name="TextShape 3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FE2EFC70-18C3-497F-8C79-5931E34F4CBB}" type="slidenum">
              <a:rPr lang="de-CH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0</a:t>
            </a:fld>
            <a:endParaRPr lang="en-GB" sz="1200" b="0" strike="noStrike" spc="-1">
              <a:latin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9EC56A-4B22-75E6-2CD6-5FCFE012C9C7}"/>
              </a:ext>
            </a:extLst>
          </p:cNvPr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pPr algn="r"/>
            <a:fld id="{C7DB0ED0-7053-4717-BEB3-406CA967A8EF}" type="slidenum">
              <a:rPr lang="en-GB" sz="1400" b="0" strike="noStrike" spc="-1" smtClean="0">
                <a:latin typeface="Calibri"/>
              </a:rPr>
              <a:t>0</a:t>
            </a:fld>
            <a:endParaRPr lang="en-GB" sz="1400" b="0" strike="noStrike" spc="-1">
              <a:latin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pPr algn="r"/>
            <a:fld id="{C7DB0ED0-7053-4717-BEB3-406CA967A8EF}" type="slidenum">
              <a:rPr lang="en-GB" sz="1400" b="0" strike="noStrike" spc="-1" smtClean="0">
                <a:latin typeface="Calibri"/>
              </a:rPr>
              <a:t>9</a:t>
            </a:fld>
            <a:endParaRPr lang="en-GB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294728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pPr algn="r"/>
            <a:fld id="{C7DB0ED0-7053-4717-BEB3-406CA967A8EF}" type="slidenum">
              <a:rPr lang="en-GB" sz="1400" b="0" strike="noStrike" spc="-1" smtClean="0">
                <a:latin typeface="Calibri"/>
              </a:rPr>
              <a:t>10</a:t>
            </a:fld>
            <a:endParaRPr lang="en-GB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7175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pPr algn="r"/>
            <a:fld id="{C7DB0ED0-7053-4717-BEB3-406CA967A8EF}" type="slidenum">
              <a:rPr lang="en-GB" sz="1400" b="0" strike="noStrike" spc="-1" smtClean="0">
                <a:latin typeface="Calibri"/>
              </a:rPr>
              <a:t>11</a:t>
            </a:fld>
            <a:endParaRPr lang="en-GB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21045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pPr algn="r"/>
            <a:fld id="{C7DB0ED0-7053-4717-BEB3-406CA967A8EF}" type="slidenum">
              <a:rPr lang="en-GB" sz="1400" b="0" strike="noStrike" spc="-1" smtClean="0">
                <a:latin typeface="Calibri"/>
              </a:rPr>
              <a:t>12</a:t>
            </a:fld>
            <a:endParaRPr lang="en-GB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092373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pPr algn="r"/>
            <a:fld id="{C7DB0ED0-7053-4717-BEB3-406CA967A8EF}" type="slidenum">
              <a:rPr lang="en-GB" sz="1400" b="0" strike="noStrike" spc="-1" smtClean="0">
                <a:latin typeface="Calibri"/>
              </a:rPr>
              <a:t>14</a:t>
            </a:fld>
            <a:endParaRPr lang="en-GB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441652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pPr algn="r"/>
            <a:fld id="{C7DB0ED0-7053-4717-BEB3-406CA967A8EF}" type="slidenum">
              <a:rPr lang="en-GB" sz="1400" b="0" strike="noStrike" spc="-1" smtClean="0">
                <a:latin typeface="Calibri"/>
              </a:rPr>
              <a:t>15</a:t>
            </a:fld>
            <a:endParaRPr lang="en-GB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966747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pPr algn="r"/>
            <a:fld id="{C7DB0ED0-7053-4717-BEB3-406CA967A8EF}" type="slidenum">
              <a:rPr lang="en-GB" sz="1400" b="0" strike="noStrike" spc="-1" smtClean="0">
                <a:latin typeface="Calibri"/>
              </a:rPr>
              <a:t>16</a:t>
            </a:fld>
            <a:endParaRPr lang="en-GB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096304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surface muon has 28MeV. move it 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pPr algn="r"/>
            <a:fld id="{C7DB0ED0-7053-4717-BEB3-406CA967A8EF}" type="slidenum">
              <a:rPr lang="en-GB" sz="1400" b="0" strike="noStrike" spc="-1" smtClean="0">
                <a:latin typeface="Calibri"/>
              </a:rPr>
              <a:t>17</a:t>
            </a:fld>
            <a:endParaRPr lang="en-GB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27575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the </a:t>
            </a:r>
            <a:r>
              <a:rPr lang="en-US" dirty="0" err="1"/>
              <a:t>recurl</a:t>
            </a:r>
            <a:r>
              <a:rPr lang="en-US" dirty="0"/>
              <a:t> more</a:t>
            </a:r>
          </a:p>
          <a:p>
            <a:r>
              <a:rPr lang="en-US" dirty="0" err="1"/>
              <a:t>maximumize</a:t>
            </a:r>
            <a:r>
              <a:rPr lang="en-US" dirty="0"/>
              <a:t> the acceptance of </a:t>
            </a:r>
            <a:r>
              <a:rPr lang="en-US" dirty="0" err="1"/>
              <a:t>recurler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pPr algn="r"/>
            <a:fld id="{C7DB0ED0-7053-4717-BEB3-406CA967A8EF}" type="slidenum">
              <a:rPr lang="en-GB" sz="1400" b="0" strike="noStrike" spc="-1" smtClean="0">
                <a:latin typeface="Calibri"/>
              </a:rPr>
              <a:t>18</a:t>
            </a:fld>
            <a:endParaRPr lang="en-GB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7357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100" dirty="0"/>
              <a:t>Explain first the event</a:t>
            </a:r>
          </a:p>
          <a:p>
            <a:r>
              <a:rPr lang="en-US" sz="1100" dirty="0"/>
              <a:t>bit cut </a:t>
            </a:r>
          </a:p>
          <a:p>
            <a:r>
              <a:rPr lang="en-US" sz="1100" dirty="0"/>
              <a:t>ref is in pic</a:t>
            </a:r>
          </a:p>
          <a:p>
            <a:r>
              <a:rPr lang="en-US" sz="1100" dirty="0"/>
              <a:t>rotate the CAD</a:t>
            </a:r>
          </a:p>
          <a:p>
            <a:r>
              <a:rPr lang="en-US" sz="1100" dirty="0"/>
              <a:t>why tracking vertex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pPr algn="r"/>
            <a:fld id="{C7DB0ED0-7053-4717-BEB3-406CA967A8EF}" type="slidenum">
              <a:rPr lang="en-GB" sz="1400" b="0" strike="noStrike" spc="-1" smtClean="0">
                <a:latin typeface="Calibri"/>
              </a:rPr>
              <a:t>19</a:t>
            </a:fld>
            <a:endParaRPr lang="en-GB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2548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Limits and data from other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pPr algn="r"/>
            <a:fld id="{C7DB0ED0-7053-4717-BEB3-406CA967A8EF}" type="slidenum">
              <a:rPr lang="en-GB" sz="1400" b="0" strike="noStrike" spc="-1" smtClean="0">
                <a:latin typeface="Calibri"/>
              </a:rPr>
              <a:t>1</a:t>
            </a:fld>
            <a:endParaRPr lang="en-GB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45032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just highlight bullet points</a:t>
            </a:r>
          </a:p>
          <a:p>
            <a:r>
              <a:rPr lang="en-US" dirty="0"/>
              <a:t>world-most thin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pPr algn="r"/>
            <a:fld id="{C7DB0ED0-7053-4717-BEB3-406CA967A8EF}" type="slidenum">
              <a:rPr lang="en-GB" sz="1400" b="0" strike="noStrike" spc="-1" smtClean="0">
                <a:latin typeface="Calibri"/>
              </a:rPr>
              <a:t>20</a:t>
            </a:fld>
            <a:endParaRPr lang="en-GB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791016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  <a:p>
            <a:r>
              <a:rPr lang="en-US" dirty="0"/>
              <a:t>just mention helium cooling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pPr algn="r"/>
            <a:fld id="{C7DB0ED0-7053-4717-BEB3-406CA967A8EF}" type="slidenum">
              <a:rPr lang="en-GB" sz="1400" b="0" strike="noStrike" spc="-1" smtClean="0">
                <a:latin typeface="Calibri"/>
              </a:rPr>
              <a:t>21</a:t>
            </a:fld>
            <a:endParaRPr lang="en-GB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42412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thick more material not in center</a:t>
            </a:r>
          </a:p>
          <a:p>
            <a:r>
              <a:rPr lang="en-US" dirty="0"/>
              <a:t>TODO: What is this figure?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pPr algn="r"/>
            <a:fld id="{C7DB0ED0-7053-4717-BEB3-406CA967A8EF}" type="slidenum">
              <a:rPr lang="en-GB" sz="1400" b="0" strike="noStrike" spc="-1" smtClean="0">
                <a:latin typeface="Calibri"/>
              </a:rPr>
              <a:t>22</a:t>
            </a:fld>
            <a:endParaRPr lang="en-GB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365378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GPU highlight</a:t>
            </a:r>
          </a:p>
          <a:p>
            <a:r>
              <a:rPr lang="en-US" dirty="0"/>
              <a:t>Own scheme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pPr algn="r"/>
            <a:fld id="{C7DB0ED0-7053-4717-BEB3-406CA967A8EF}" type="slidenum">
              <a:rPr lang="en-GB" sz="1400" b="0" strike="noStrike" spc="-1" smtClean="0">
                <a:latin typeface="Calibri"/>
              </a:rPr>
              <a:t>24</a:t>
            </a:fld>
            <a:endParaRPr lang="en-GB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595999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re-do this plot quality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pPr algn="r"/>
            <a:fld id="{C7DB0ED0-7053-4717-BEB3-406CA967A8EF}" type="slidenum">
              <a:rPr lang="en-GB" sz="1400" b="0" strike="noStrike" spc="-1" smtClean="0">
                <a:latin typeface="Calibri"/>
              </a:rPr>
              <a:t>25</a:t>
            </a:fld>
            <a:endParaRPr lang="en-GB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833365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more time on this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pPr algn="r"/>
            <a:fld id="{C7DB0ED0-7053-4717-BEB3-406CA967A8EF}" type="slidenum">
              <a:rPr lang="en-GB" sz="1400" b="0" strike="noStrike" spc="-1" smtClean="0">
                <a:latin typeface="Calibri"/>
              </a:rPr>
              <a:t>26</a:t>
            </a:fld>
            <a:endParaRPr lang="en-GB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763630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show only some pictures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pPr algn="r"/>
            <a:fld id="{C7DB0ED0-7053-4717-BEB3-406CA967A8EF}" type="slidenum">
              <a:rPr lang="en-GB" sz="1400" b="0" strike="noStrike" spc="-1" smtClean="0">
                <a:latin typeface="Calibri"/>
              </a:rPr>
              <a:t>27</a:t>
            </a:fld>
            <a:endParaRPr lang="en-GB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4123734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u-&gt;e not e-&gt;u</a:t>
            </a:r>
          </a:p>
          <a:p>
            <a:r>
              <a:rPr lang="en-US" dirty="0"/>
              <a:t>Highlight information: </a:t>
            </a:r>
            <a:r>
              <a:rPr lang="en-US" dirty="0" err="1"/>
              <a:t>cLFV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pPr algn="r"/>
            <a:fld id="{C7DB0ED0-7053-4717-BEB3-406CA967A8EF}" type="slidenum">
              <a:rPr lang="en-GB" sz="1400" b="0" strike="noStrike" spc="-1" smtClean="0">
                <a:latin typeface="Calibri"/>
              </a:rPr>
              <a:t>28</a:t>
            </a:fld>
            <a:endParaRPr lang="en-GB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1932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pPr algn="r"/>
            <a:fld id="{C7DB0ED0-7053-4717-BEB3-406CA967A8EF}" type="slidenum">
              <a:rPr lang="en-GB" sz="1400" b="0" strike="noStrike" spc="-1" smtClean="0">
                <a:latin typeface="Calibri"/>
              </a:rPr>
              <a:t>2</a:t>
            </a:fld>
            <a:endParaRPr lang="en-GB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3356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pPr algn="r"/>
            <a:fld id="{C7DB0ED0-7053-4717-BEB3-406CA967A8EF}" type="slidenum">
              <a:rPr lang="en-GB" sz="1400" b="0" strike="noStrike" spc="-1" smtClean="0">
                <a:latin typeface="Calibri"/>
              </a:rPr>
              <a:t>3</a:t>
            </a:fld>
            <a:endParaRPr lang="en-GB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685288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pPr algn="r"/>
            <a:fld id="{C7DB0ED0-7053-4717-BEB3-406CA967A8EF}" type="slidenum">
              <a:rPr lang="en-GB" sz="1400" b="0" strike="noStrike" spc="-1" smtClean="0">
                <a:latin typeface="Calibri"/>
              </a:rPr>
              <a:t>4</a:t>
            </a:fld>
            <a:endParaRPr lang="en-GB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64767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pPr algn="r"/>
            <a:fld id="{C7DB0ED0-7053-4717-BEB3-406CA967A8EF}" type="slidenum">
              <a:rPr lang="en-GB" sz="1400" b="0" strike="noStrike" spc="-1" smtClean="0">
                <a:latin typeface="Calibri"/>
              </a:rPr>
              <a:t>5</a:t>
            </a:fld>
            <a:endParaRPr lang="en-GB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97853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pPr algn="r"/>
            <a:fld id="{C7DB0ED0-7053-4717-BEB3-406CA967A8EF}" type="slidenum">
              <a:rPr lang="en-GB" sz="1400" b="0" strike="noStrike" spc="-1" smtClean="0">
                <a:latin typeface="Calibri"/>
              </a:rPr>
              <a:t>6</a:t>
            </a:fld>
            <a:endParaRPr lang="en-GB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51352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pPr algn="r"/>
            <a:fld id="{C7DB0ED0-7053-4717-BEB3-406CA967A8EF}" type="slidenum">
              <a:rPr lang="en-GB" sz="1400" b="0" strike="noStrike" spc="-1" smtClean="0">
                <a:latin typeface="Calibri"/>
              </a:rPr>
              <a:t>7</a:t>
            </a:fld>
            <a:endParaRPr lang="en-GB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4910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pPr algn="r"/>
            <a:fld id="{C7DB0ED0-7053-4717-BEB3-406CA967A8EF}" type="slidenum">
              <a:rPr lang="en-GB" sz="1400" b="0" strike="noStrike" spc="-1" smtClean="0">
                <a:latin typeface="Calibri"/>
              </a:rPr>
              <a:t>8</a:t>
            </a:fld>
            <a:endParaRPr lang="en-GB" sz="1400" b="0" strike="noStrike" spc="-1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2746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3E99CF3-0EE2-532D-053F-B2D1C313D4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731880" y="2135520"/>
            <a:ext cx="1072800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731880" y="4203720"/>
            <a:ext cx="1072800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8D44DC2-905E-E113-18E6-937CC2B5DA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731880" y="21355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29080" y="21355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731880" y="42037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229080" y="42037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7950EA6-3DCB-BA71-052C-C9BE0F4894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731880" y="2135520"/>
            <a:ext cx="345420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59240" y="2135520"/>
            <a:ext cx="345420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7986600" y="2135520"/>
            <a:ext cx="345420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731880" y="4203720"/>
            <a:ext cx="345420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59240" y="4203720"/>
            <a:ext cx="345420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7986600" y="4203720"/>
            <a:ext cx="345420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22121FC-10C7-2DA6-F6CD-DDDF921289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A90C35E-A8E6-4CDD-83C8-2F6089EA1722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731880" y="2135520"/>
            <a:ext cx="10728000" cy="3959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2785DE9-189E-4650-8701-71D937744E7D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731880" y="2135520"/>
            <a:ext cx="10728000" cy="395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56CF314-8136-44BE-9AA1-FACFEE5148CF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731880" y="2135520"/>
            <a:ext cx="5235120" cy="395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6229080" y="2135520"/>
            <a:ext cx="5235120" cy="395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27394E8-0120-4F6C-AD39-CD3D4A7991F7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34D024A-1197-477B-BEFF-73604DC0ED83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5D6958A-E92F-4AF1-BA36-A23EA3A47A8E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731880" y="21355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29080" y="2135520"/>
            <a:ext cx="5235120" cy="395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731880" y="42037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B02FC21-8163-4DD2-830B-04284FC309D0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731880" y="2135520"/>
            <a:ext cx="10728000" cy="3959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Calibri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EEA082A-0279-F046-50C0-7BBA12400E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731880" y="2135520"/>
            <a:ext cx="5235120" cy="395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29080" y="21355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229080" y="42037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5C411D4E-1B9C-4D7A-8478-A6600043915A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731880" y="21355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29080" y="21355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731880" y="4203720"/>
            <a:ext cx="1072800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516D53F-9482-439C-914C-894E18888433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731880" y="2135520"/>
            <a:ext cx="1072800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731880" y="4203720"/>
            <a:ext cx="1072800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9A8D4A5-506A-4EC8-A5A9-A96BE5B9BC46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731880" y="21355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6229080" y="21355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731880" y="42037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6229080" y="42037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AAE7300-C580-4117-97B7-02E4973338E5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731880" y="2135520"/>
            <a:ext cx="345420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359240" y="2135520"/>
            <a:ext cx="345420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7986600" y="2135520"/>
            <a:ext cx="345420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731880" y="4203720"/>
            <a:ext cx="345420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4359240" y="4203720"/>
            <a:ext cx="345420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7986600" y="4203720"/>
            <a:ext cx="345420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/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D718A6A-9B20-4D51-B403-368316C76831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subTitle"/>
          </p:nvPr>
        </p:nvSpPr>
        <p:spPr>
          <a:xfrm>
            <a:off x="731880" y="2135520"/>
            <a:ext cx="10728000" cy="3959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731880" y="2135520"/>
            <a:ext cx="10728000" cy="395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731880" y="2135520"/>
            <a:ext cx="5235120" cy="395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6229080" y="2135520"/>
            <a:ext cx="5235120" cy="395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731880" y="2135520"/>
            <a:ext cx="10728000" cy="395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E6DAA50-E17A-E877-F39E-A364EA2BF6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Calibri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731880" y="21355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6229080" y="2135520"/>
            <a:ext cx="5235120" cy="395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731880" y="42037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731880" y="2135520"/>
            <a:ext cx="5235120" cy="395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6229080" y="21355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6229080" y="42037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731880" y="21355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6229080" y="21355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731880" y="4203720"/>
            <a:ext cx="1072800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731880" y="2135520"/>
            <a:ext cx="1072800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731880" y="4203720"/>
            <a:ext cx="1072800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731880" y="21355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6229080" y="21355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731880" y="42037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 type="body"/>
          </p:nvPr>
        </p:nvSpPr>
        <p:spPr>
          <a:xfrm>
            <a:off x="6229080" y="42037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731880" y="2135520"/>
            <a:ext cx="345420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4359240" y="2135520"/>
            <a:ext cx="345420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7986600" y="2135520"/>
            <a:ext cx="345420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 type="body"/>
          </p:nvPr>
        </p:nvSpPr>
        <p:spPr>
          <a:xfrm>
            <a:off x="731880" y="4203720"/>
            <a:ext cx="345420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6"/>
          <p:cNvSpPr>
            <a:spLocks noGrp="1"/>
          </p:cNvSpPr>
          <p:nvPr>
            <p:ph type="body"/>
          </p:nvPr>
        </p:nvSpPr>
        <p:spPr>
          <a:xfrm>
            <a:off x="4359240" y="4203720"/>
            <a:ext cx="345420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7"/>
          <p:cNvSpPr>
            <a:spLocks noGrp="1"/>
          </p:cNvSpPr>
          <p:nvPr>
            <p:ph type="body"/>
          </p:nvPr>
        </p:nvSpPr>
        <p:spPr>
          <a:xfrm>
            <a:off x="7986600" y="4203720"/>
            <a:ext cx="345420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731880" y="2135520"/>
            <a:ext cx="5235120" cy="395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29080" y="2135520"/>
            <a:ext cx="5235120" cy="395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8C5DB1D-B64B-24E7-B70B-826E28D731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90C702B-1C65-1F79-AFD5-F23433D4BA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Calibri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5602779-B339-33EC-C79A-86EC273B0B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731880" y="21355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29080" y="2135520"/>
            <a:ext cx="5235120" cy="395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731880" y="42037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3E734B1-CD0D-EA52-F4AC-A1865CD47D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731880" y="2135520"/>
            <a:ext cx="5235120" cy="3959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29080" y="21355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29080" y="42037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2372759-6279-C9C6-4F01-693D14368F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731880" y="21355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29080" y="2135520"/>
            <a:ext cx="523512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731880" y="4203720"/>
            <a:ext cx="10728000" cy="188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D563A3C-EB91-1C35-EB52-18BFD93F39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body"/>
          </p:nvPr>
        </p:nvSpPr>
        <p:spPr>
          <a:xfrm>
            <a:off x="731880" y="1015920"/>
            <a:ext cx="10728000" cy="5255640"/>
          </a:xfrm>
          <a:prstGeom prst="rect">
            <a:avLst/>
          </a:prstGeom>
        </p:spPr>
        <p:txBody>
          <a:bodyPr lIns="5580000" tIns="0" rIns="0" bIns="450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Drag picture to placeholder or click icon to add</a:t>
            </a: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title"/>
          </p:nvPr>
        </p:nvSpPr>
        <p:spPr>
          <a:xfrm>
            <a:off x="0" y="2233440"/>
            <a:ext cx="5903640" cy="3311640"/>
          </a:xfrm>
          <a:prstGeom prst="rect">
            <a:avLst/>
          </a:prstGeom>
        </p:spPr>
        <p:txBody>
          <a:bodyPr lIns="1080000" tIns="25200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600" b="0" strike="noStrike" spc="-1">
                <a:solidFill>
                  <a:srgbClr val="FFFFFF"/>
                </a:solidFill>
                <a:latin typeface="Arial"/>
              </a:rPr>
              <a:t>Click to edit Master title style</a:t>
            </a:r>
            <a:endParaRPr lang="de-DE" sz="36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" name="Grafik 9"/>
          <p:cNvPicPr/>
          <p:nvPr/>
        </p:nvPicPr>
        <p:blipFill>
          <a:blip r:embed="rId14"/>
          <a:stretch/>
        </p:blipFill>
        <p:spPr>
          <a:xfrm>
            <a:off x="731880" y="360360"/>
            <a:ext cx="1765080" cy="287640"/>
          </a:xfrm>
          <a:prstGeom prst="rect">
            <a:avLst/>
          </a:prstGeom>
          <a:ln>
            <a:noFill/>
          </a:ln>
        </p:spPr>
      </p:pic>
      <p:sp>
        <p:nvSpPr>
          <p:cNvPr id="4" name="PlaceHolder 4"/>
          <p:cNvSpPr>
            <a:spLocks noGrp="1"/>
          </p:cNvSpPr>
          <p:nvPr>
            <p:ph type="body"/>
          </p:nvPr>
        </p:nvSpPr>
        <p:spPr>
          <a:xfrm>
            <a:off x="1078560" y="3860640"/>
            <a:ext cx="4679640" cy="143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1800" b="0" strike="noStrike" spc="-1">
                <a:solidFill>
                  <a:srgbClr val="FFFFFF"/>
                </a:solidFill>
                <a:latin typeface="Arial"/>
              </a:rPr>
              <a:t>Click to edit Master text styles</a:t>
            </a: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  <a:p>
            <a:pPr marL="266760">
              <a:lnSpc>
                <a:spcPct val="100000"/>
              </a:lnSpc>
              <a:tabLst>
                <a:tab pos="0" algn="l"/>
              </a:tabLst>
            </a:pPr>
            <a:r>
              <a:rPr lang="en-US" sz="1800" b="0" strike="noStrike" spc="-1">
                <a:solidFill>
                  <a:srgbClr val="FFFFFF"/>
                </a:solidFill>
                <a:latin typeface="Arial"/>
              </a:rPr>
              <a:t>Second level</a:t>
            </a: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  <a:p>
            <a:pPr marL="538200">
              <a:lnSpc>
                <a:spcPct val="100000"/>
              </a:lnSpc>
              <a:tabLst>
                <a:tab pos="0" algn="l"/>
              </a:tabLst>
            </a:pPr>
            <a:r>
              <a:rPr lang="en-US" sz="1800" b="0" strike="noStrike" spc="-1">
                <a:solidFill>
                  <a:srgbClr val="FFFFFF"/>
                </a:solidFill>
                <a:latin typeface="Arial"/>
              </a:rPr>
              <a:t>Third level</a:t>
            </a: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  <a:p>
            <a:pPr marL="804960">
              <a:lnSpc>
                <a:spcPct val="100000"/>
              </a:lnSpc>
              <a:tabLst>
                <a:tab pos="0" algn="l"/>
              </a:tabLst>
            </a:pPr>
            <a:r>
              <a:rPr lang="en-US" sz="1800" b="0" strike="noStrike" spc="-1">
                <a:solidFill>
                  <a:srgbClr val="FFFFFF"/>
                </a:solidFill>
                <a:latin typeface="Arial"/>
              </a:rPr>
              <a:t>Fourth level</a:t>
            </a: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  <a:p>
            <a:pPr marL="1076400">
              <a:lnSpc>
                <a:spcPct val="100000"/>
              </a:lnSpc>
              <a:tabLst>
                <a:tab pos="0" algn="l"/>
              </a:tabLst>
            </a:pPr>
            <a:r>
              <a:rPr lang="en-US" sz="1800" b="0" strike="noStrike" spc="-1">
                <a:solidFill>
                  <a:srgbClr val="FFFFFF"/>
                </a:solidFill>
                <a:latin typeface="Arial"/>
              </a:rPr>
              <a:t>Fifth level</a:t>
            </a: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0B12622C-3791-1896-7340-1319B6337F8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1395" y="115676"/>
            <a:ext cx="877330" cy="877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B7C42C-F38C-6B11-CBA4-A396C5C1FD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0960423-E933-6ADE-8FE8-C84D49914396}"/>
              </a:ext>
            </a:extLst>
          </p:cNvPr>
          <p:cNvSpPr txBox="1">
            <a:spLocks/>
          </p:cNvSpPr>
          <p:nvPr userDrawn="1"/>
        </p:nvSpPr>
        <p:spPr>
          <a:xfrm>
            <a:off x="407871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Joint Annual Meeting of SPS and APS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731880" y="260280"/>
            <a:ext cx="10728000" cy="8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2600" b="0" strike="noStrike" spc="-1">
                <a:solidFill>
                  <a:srgbClr val="000000"/>
                </a:solidFill>
                <a:latin typeface="Arial"/>
              </a:rPr>
              <a:t>Click to edit Master title style</a:t>
            </a:r>
            <a:endParaRPr lang="de-DE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731880" y="1413000"/>
            <a:ext cx="10728000" cy="467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539640" indent="-53928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Font typeface="Arial"/>
              <a:buAutoNum type="arabicPeriod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Master text styles</a:t>
            </a: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  <a:p>
            <a:pPr marL="1079640" lvl="1" indent="-5392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AutoNum type="arabicPeriod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Second level</a:t>
            </a: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  <a:p>
            <a:pPr marL="1612800" lvl="2" indent="-53316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AutoNum type="arabicPeriod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Third level</a:t>
            </a: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  <a:p>
            <a:pPr marL="2152800" lvl="3" indent="-5392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AutoNum type="arabicPeriod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Fourth level</a:t>
            </a: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  <a:p>
            <a:pPr marL="2692440" lvl="4" indent="-53928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Font typeface="Arial"/>
              <a:buAutoNum type="arabicPeriod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Fifth level</a:t>
            </a: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dt" idx="1"/>
          </p:nvPr>
        </p:nvSpPr>
        <p:spPr>
          <a:xfrm>
            <a:off x="10473840" y="6522480"/>
            <a:ext cx="611640" cy="215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defRPr lang="en-GB" sz="1400" b="0" strike="noStrike" spc="-1">
                <a:latin typeface="Calibri"/>
              </a:defRPr>
            </a:lvl1pPr>
          </a:lstStyle>
          <a:p>
            <a:endParaRPr lang="en-GB" sz="1400" b="0" strike="noStrike" spc="-1">
              <a:latin typeface="Calibri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 type="ftr" idx="2"/>
          </p:nvPr>
        </p:nvSpPr>
        <p:spPr>
          <a:xfrm>
            <a:off x="2171880" y="6522480"/>
            <a:ext cx="7199640" cy="215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>
              <a:lnSpc>
                <a:spcPct val="100000"/>
              </a:lnSpc>
              <a:defRPr lang="de-DE" sz="800" b="0" strike="noStrike" spc="-1">
                <a:solidFill>
                  <a:srgbClr val="000000"/>
                </a:solidFill>
                <a:latin typeface="Arial"/>
              </a:defRPr>
            </a:lvl1pPr>
          </a:lstStyle>
          <a:p>
            <a:pPr>
              <a:lnSpc>
                <a:spcPct val="100000"/>
              </a:lnSpc>
            </a:pPr>
            <a:endParaRPr lang="en-GB" sz="800" b="0" strike="noStrike" spc="-1">
              <a:latin typeface="Calibri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 type="sldNum" idx="3"/>
          </p:nvPr>
        </p:nvSpPr>
        <p:spPr>
          <a:xfrm>
            <a:off x="11137680" y="6522480"/>
            <a:ext cx="322200" cy="215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r">
              <a:lnSpc>
                <a:spcPct val="100000"/>
              </a:lnSpc>
              <a:defRPr lang="de-CH" sz="800" b="0" strike="noStrike" spc="-1">
                <a:solidFill>
                  <a:srgbClr val="000000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</a:pPr>
            <a:fld id="{0BDB17B0-310C-4B32-81D7-95CFEC912101}" type="slidenum">
              <a:rPr lang="de-CH" sz="800" b="0" strike="noStrike" spc="-1">
                <a:solidFill>
                  <a:srgbClr val="000000"/>
                </a:solidFill>
                <a:latin typeface="Arial"/>
              </a:rPr>
              <a:t>‹#›</a:t>
            </a:fld>
            <a:endParaRPr lang="en-GB" sz="800" b="0" strike="noStrike" spc="-1">
              <a:latin typeface="Calibri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8C8F9779-FFB2-6890-148B-BD16EBEE733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80670"/>
            <a:ext cx="877330" cy="877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body"/>
          </p:nvPr>
        </p:nvSpPr>
        <p:spPr>
          <a:xfrm>
            <a:off x="731880" y="2135520"/>
            <a:ext cx="10728000" cy="395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edit Master text styles</a:t>
            </a: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10200240" y="6489000"/>
            <a:ext cx="1259640" cy="17964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700" b="0" strike="noStrike" spc="-1">
                <a:solidFill>
                  <a:srgbClr val="000000"/>
                </a:solidFill>
                <a:latin typeface="Arial"/>
              </a:rPr>
              <a:t>Drag picture to placeholder or click icon to add</a:t>
            </a:r>
            <a:endParaRPr lang="de-DE" sz="7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6" name="Grafik 21"/>
          <p:cNvPicPr/>
          <p:nvPr/>
        </p:nvPicPr>
        <p:blipFill>
          <a:blip r:embed="rId14"/>
          <a:stretch/>
        </p:blipFill>
        <p:spPr>
          <a:xfrm>
            <a:off x="731880" y="360360"/>
            <a:ext cx="1765080" cy="287640"/>
          </a:xfrm>
          <a:prstGeom prst="rect">
            <a:avLst/>
          </a:prstGeom>
          <a:ln>
            <a:noFill/>
          </a:ln>
        </p:spPr>
      </p:pic>
      <p:sp>
        <p:nvSpPr>
          <p:cNvPr id="87" name="PlaceHolder 3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emf"/><Relationship Id="rId9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0.png"/><Relationship Id="rId13" Type="http://schemas.openxmlformats.org/officeDocument/2006/relationships/image" Target="../media/image48.png"/><Relationship Id="rId3" Type="http://schemas.openxmlformats.org/officeDocument/2006/relationships/image" Target="../media/image41.png"/><Relationship Id="rId7" Type="http://schemas.openxmlformats.org/officeDocument/2006/relationships/image" Target="../media/image710.png"/><Relationship Id="rId12" Type="http://schemas.openxmlformats.org/officeDocument/2006/relationships/image" Target="../media/image4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11" Type="http://schemas.openxmlformats.org/officeDocument/2006/relationships/image" Target="../media/image46.png"/><Relationship Id="rId5" Type="http://schemas.openxmlformats.org/officeDocument/2006/relationships/image" Target="../media/image43.png"/><Relationship Id="rId10" Type="http://schemas.openxmlformats.org/officeDocument/2006/relationships/image" Target="../media/image45.png"/><Relationship Id="rId4" Type="http://schemas.openxmlformats.org/officeDocument/2006/relationships/image" Target="../media/image42.png"/><Relationship Id="rId9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9.png"/><Relationship Id="rId7" Type="http://schemas.openxmlformats.org/officeDocument/2006/relationships/image" Target="../media/image18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10" Type="http://schemas.openxmlformats.org/officeDocument/2006/relationships/image" Target="../media/image211.png"/><Relationship Id="rId4" Type="http://schemas.openxmlformats.org/officeDocument/2006/relationships/image" Target="../media/image150.png"/><Relationship Id="rId9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32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1.png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2.png"/><Relationship Id="rId7" Type="http://schemas.openxmlformats.org/officeDocument/2006/relationships/image" Target="../media/image210.png"/><Relationship Id="rId12" Type="http://schemas.openxmlformats.org/officeDocument/2006/relationships/image" Target="../media/image2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0.png"/><Relationship Id="rId11" Type="http://schemas.openxmlformats.org/officeDocument/2006/relationships/image" Target="../media/image260.png"/><Relationship Id="rId5" Type="http://schemas.openxmlformats.org/officeDocument/2006/relationships/image" Target="../media/image13.png"/><Relationship Id="rId10" Type="http://schemas.openxmlformats.org/officeDocument/2006/relationships/image" Target="../media/image250.png"/><Relationship Id="rId4" Type="http://schemas.openxmlformats.org/officeDocument/2006/relationships/image" Target="../media/image190.png"/><Relationship Id="rId9" Type="http://schemas.openxmlformats.org/officeDocument/2006/relationships/image" Target="../media/image230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CA8EACE-0285-15E6-6578-7137BDC8CB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500" y="1393004"/>
            <a:ext cx="5017738" cy="3341891"/>
          </a:xfrm>
          <a:prstGeom prst="rect">
            <a:avLst/>
          </a:prstGeom>
        </p:spPr>
      </p:pic>
      <p:sp>
        <p:nvSpPr>
          <p:cNvPr id="131" name="TextShape 1"/>
          <p:cNvSpPr txBox="1"/>
          <p:nvPr/>
        </p:nvSpPr>
        <p:spPr>
          <a:xfrm>
            <a:off x="0" y="1734299"/>
            <a:ext cx="7073127" cy="4331274"/>
          </a:xfrm>
          <a:prstGeom prst="rect">
            <a:avLst/>
          </a:prstGeom>
          <a:solidFill>
            <a:srgbClr val="215CAF"/>
          </a:solidFill>
          <a:ln>
            <a:noFill/>
          </a:ln>
        </p:spPr>
        <p:txBody>
          <a:bodyPr lIns="1080000" tIns="252000" rIns="0" bIns="0">
            <a:noAutofit/>
          </a:bodyPr>
          <a:lstStyle/>
          <a:p>
            <a:r>
              <a:rPr lang="en-US" sz="3600" spc="-1" dirty="0">
                <a:solidFill>
                  <a:srgbClr val="FFFFFF"/>
                </a:solidFill>
                <a:latin typeface="Arial"/>
              </a:rPr>
              <a:t>The DAQ system of the Mu3e SciFi detector</a:t>
            </a:r>
            <a:endParaRPr lang="en-US" sz="2000" b="0" strike="noStrike" spc="-1" dirty="0">
              <a:solidFill>
                <a:srgbClr val="FFFFFF"/>
              </a:solidFill>
              <a:latin typeface="Arial"/>
            </a:endParaRPr>
          </a:p>
          <a:p>
            <a:r>
              <a:rPr lang="en-US" sz="2000" b="0" strike="noStrike" spc="-1" dirty="0">
                <a:solidFill>
                  <a:srgbClr val="FFFFFF"/>
                </a:solidFill>
                <a:latin typeface="Arial"/>
              </a:rPr>
              <a:t>Joint Annual Meeting of the Swiss Physical Society and Austrian Physical Society </a:t>
            </a:r>
          </a:p>
          <a:p>
            <a:pPr>
              <a:lnSpc>
                <a:spcPct val="100000"/>
              </a:lnSpc>
            </a:pPr>
            <a:r>
              <a:rPr lang="en-US" sz="2000" b="0" strike="noStrike" spc="-1" dirty="0">
                <a:solidFill>
                  <a:srgbClr val="FFFFFF"/>
                </a:solidFill>
                <a:latin typeface="Arial"/>
              </a:rPr>
              <a:t> </a:t>
            </a:r>
          </a:p>
        </p:txBody>
      </p:sp>
      <p:sp>
        <p:nvSpPr>
          <p:cNvPr id="132" name="TextShape 2"/>
          <p:cNvSpPr txBox="1"/>
          <p:nvPr/>
        </p:nvSpPr>
        <p:spPr>
          <a:xfrm>
            <a:off x="1056526" y="4570130"/>
            <a:ext cx="4679640" cy="84661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1800" b="1" strike="noStrike" spc="-1" dirty="0">
                <a:solidFill>
                  <a:srgbClr val="FFFFFF"/>
                </a:solidFill>
                <a:latin typeface="Arial"/>
              </a:rPr>
              <a:t>Yifeng Wang </a:t>
            </a:r>
          </a:p>
          <a:p>
            <a:pPr>
              <a:tabLst>
                <a:tab pos="0" algn="l"/>
              </a:tabLst>
            </a:pPr>
            <a:r>
              <a:rPr lang="en-US" sz="1800" b="0" strike="noStrike" spc="-1" dirty="0">
                <a:solidFill>
                  <a:srgbClr val="FFFFFF"/>
                </a:solidFill>
                <a:latin typeface="Arial"/>
              </a:rPr>
              <a:t>on behalf of the </a:t>
            </a:r>
            <a:r>
              <a:rPr lang="en-US" sz="1800" spc="-1" dirty="0">
                <a:solidFill>
                  <a:srgbClr val="FFFFFF"/>
                </a:solidFill>
                <a:latin typeface="Arial"/>
              </a:rPr>
              <a:t>Mu3e Collaboration </a:t>
            </a:r>
            <a:endParaRPr lang="de-DE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pc="-1" dirty="0">
                <a:solidFill>
                  <a:srgbClr val="FFFFFF"/>
                </a:solidFill>
                <a:latin typeface="Arial"/>
              </a:rPr>
              <a:t>6</a:t>
            </a:r>
            <a:r>
              <a:rPr lang="en-US" sz="1800" b="0" strike="noStrike" spc="-1" dirty="0">
                <a:solidFill>
                  <a:srgbClr val="FFFFFF"/>
                </a:solidFill>
                <a:latin typeface="Arial"/>
              </a:rPr>
              <a:t>.9.2023</a:t>
            </a: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de-DE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1FA7BBB-DA1E-CC15-87DF-3594528B6C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95FDAF-BEB0-626F-7DCF-2EEC69ECEB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5439" y="4703565"/>
            <a:ext cx="2201851" cy="1960852"/>
          </a:xfrm>
          <a:prstGeom prst="rect">
            <a:avLst/>
          </a:prstGeom>
        </p:spPr>
      </p:pic>
      <p:pic>
        <p:nvPicPr>
          <p:cNvPr id="5" name="Picture 38">
            <a:extLst>
              <a:ext uri="{FF2B5EF4-FFF2-40B4-BE49-F238E27FC236}">
                <a16:creationId xmlns:a16="http://schemas.microsoft.com/office/drawing/2014/main" id="{AA4553BF-5A72-BDC3-8C7A-9D6C847D319E}"/>
              </a:ext>
            </a:extLst>
          </p:cNvPr>
          <p:cNvPicPr/>
          <p:nvPr/>
        </p:nvPicPr>
        <p:blipFill>
          <a:blip r:embed="rId5">
            <a:alphaModFix/>
          </a:blip>
          <a:stretch/>
        </p:blipFill>
        <p:spPr>
          <a:xfrm rot="10800000">
            <a:off x="9267290" y="4709240"/>
            <a:ext cx="2258742" cy="1362638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8054ED6-11FE-290F-2DF5-6FC1EB1233B2}"/>
              </a:ext>
            </a:extLst>
          </p:cNvPr>
          <p:cNvSpPr/>
          <p:nvPr/>
        </p:nvSpPr>
        <p:spPr>
          <a:xfrm>
            <a:off x="162331" y="2202161"/>
            <a:ext cx="727157" cy="735428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B18EC9B-801E-5C07-9A17-43DF6A5B321D}"/>
              </a:ext>
            </a:extLst>
          </p:cNvPr>
          <p:cNvSpPr/>
          <p:nvPr/>
        </p:nvSpPr>
        <p:spPr>
          <a:xfrm>
            <a:off x="1655180" y="766020"/>
            <a:ext cx="9942653" cy="4861366"/>
          </a:xfrm>
          <a:prstGeom prst="rect">
            <a:avLst/>
          </a:prstGeom>
          <a:solidFill>
            <a:srgbClr val="9EC9EB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A2CA63-6134-AB38-65FC-53372C086316}"/>
              </a:ext>
            </a:extLst>
          </p:cNvPr>
          <p:cNvSpPr txBox="1"/>
          <p:nvPr/>
        </p:nvSpPr>
        <p:spPr>
          <a:xfrm>
            <a:off x="1782502" y="893341"/>
            <a:ext cx="1743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11E1E"/>
                </a:solidFill>
                <a:latin typeface="MyriadPro"/>
              </a:rPr>
              <a:t>Front-end Board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349A11E-AFDB-BB0B-CEAF-AAAB0B822DA0}"/>
              </a:ext>
            </a:extLst>
          </p:cNvPr>
          <p:cNvSpPr/>
          <p:nvPr/>
        </p:nvSpPr>
        <p:spPr>
          <a:xfrm>
            <a:off x="2037144" y="1628769"/>
            <a:ext cx="9201874" cy="372661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4CCF3A-85AD-C9BA-B60F-5C9DB63144F9}"/>
              </a:ext>
            </a:extLst>
          </p:cNvPr>
          <p:cNvSpPr txBox="1"/>
          <p:nvPr/>
        </p:nvSpPr>
        <p:spPr>
          <a:xfrm>
            <a:off x="2145175" y="1708735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11E1E"/>
                </a:solidFill>
                <a:latin typeface="MyriadPro"/>
              </a:rPr>
              <a:t>Arria V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7C65D9-6039-B35A-01B3-79090165E435}"/>
              </a:ext>
            </a:extLst>
          </p:cNvPr>
          <p:cNvSpPr/>
          <p:nvPr/>
        </p:nvSpPr>
        <p:spPr>
          <a:xfrm>
            <a:off x="5974585" y="829680"/>
            <a:ext cx="727157" cy="735428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0D3949-0F28-85A2-1036-0D78A3733835}"/>
              </a:ext>
            </a:extLst>
          </p:cNvPr>
          <p:cNvSpPr txBox="1"/>
          <p:nvPr/>
        </p:nvSpPr>
        <p:spPr>
          <a:xfrm>
            <a:off x="6040645" y="1076390"/>
            <a:ext cx="5950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211E1E"/>
                </a:solidFill>
                <a:effectLst/>
                <a:latin typeface="MyriadPro"/>
              </a:rPr>
              <a:t>MAX 10</a:t>
            </a:r>
            <a:endParaRPr lang="en-GB" sz="1000" dirty="0">
              <a:effectLst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34C4E45-935B-0DB8-86C3-D7D6F0CC5FBE}"/>
              </a:ext>
            </a:extLst>
          </p:cNvPr>
          <p:cNvSpPr/>
          <p:nvPr/>
        </p:nvSpPr>
        <p:spPr>
          <a:xfrm>
            <a:off x="9579518" y="817220"/>
            <a:ext cx="727157" cy="735428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8B37DF-78F0-8410-C04A-2CC8545F193D}"/>
              </a:ext>
            </a:extLst>
          </p:cNvPr>
          <p:cNvSpPr txBox="1"/>
          <p:nvPr/>
        </p:nvSpPr>
        <p:spPr>
          <a:xfrm>
            <a:off x="9520762" y="925371"/>
            <a:ext cx="8751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211E1E"/>
                </a:solidFill>
                <a:effectLst/>
                <a:latin typeface="MyriadPro"/>
              </a:rPr>
              <a:t>Optical Firefl</a:t>
            </a:r>
            <a:r>
              <a:rPr lang="en-GB" sz="1000" dirty="0">
                <a:solidFill>
                  <a:srgbClr val="211E1E"/>
                </a:solidFill>
                <a:latin typeface="MyriadPro"/>
              </a:rPr>
              <a:t>y®</a:t>
            </a:r>
            <a:r>
              <a:rPr lang="en-GB" sz="1000" dirty="0">
                <a:solidFill>
                  <a:srgbClr val="211E1E"/>
                </a:solidFill>
                <a:effectLst/>
                <a:latin typeface="MyriadPro"/>
              </a:rPr>
              <a:t> Transceiver</a:t>
            </a:r>
            <a:endParaRPr lang="en-GB" sz="1000" dirty="0">
              <a:effectLst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1C9B7A3-FDF8-45CF-633D-F79F8D85B1F4}"/>
              </a:ext>
            </a:extLst>
          </p:cNvPr>
          <p:cNvSpPr/>
          <p:nvPr/>
        </p:nvSpPr>
        <p:spPr>
          <a:xfrm>
            <a:off x="311485" y="2325272"/>
            <a:ext cx="727157" cy="735428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359A250-E2DF-CC8B-8E79-ED18D26E6D02}"/>
              </a:ext>
            </a:extLst>
          </p:cNvPr>
          <p:cNvSpPr txBox="1"/>
          <p:nvPr/>
        </p:nvSpPr>
        <p:spPr>
          <a:xfrm>
            <a:off x="374339" y="2569875"/>
            <a:ext cx="6014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211E1E"/>
                </a:solidFill>
                <a:effectLst/>
                <a:latin typeface="MyriadPro"/>
              </a:rPr>
              <a:t>MuTRiG</a:t>
            </a:r>
            <a:endParaRPr lang="en-GB" sz="1000" dirty="0">
              <a:effectLst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2FA2CD6-9647-B71B-8C87-A34832FA12B7}"/>
              </a:ext>
            </a:extLst>
          </p:cNvPr>
          <p:cNvCxnSpPr/>
          <p:nvPr/>
        </p:nvCxnSpPr>
        <p:spPr>
          <a:xfrm>
            <a:off x="1038642" y="2569875"/>
            <a:ext cx="1249042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B8EAC34-A899-090A-697A-78F8D36B3A49}"/>
              </a:ext>
            </a:extLst>
          </p:cNvPr>
          <p:cNvCxnSpPr>
            <a:cxnSpLocks/>
          </p:cNvCxnSpPr>
          <p:nvPr/>
        </p:nvCxnSpPr>
        <p:spPr>
          <a:xfrm>
            <a:off x="9949538" y="71350"/>
            <a:ext cx="0" cy="763536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67D19A7C-CEA8-9759-43BD-6C335D4D41BE}"/>
              </a:ext>
            </a:extLst>
          </p:cNvPr>
          <p:cNvSpPr/>
          <p:nvPr/>
        </p:nvSpPr>
        <p:spPr>
          <a:xfrm>
            <a:off x="2287684" y="2158034"/>
            <a:ext cx="953181" cy="832080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209921D-2B62-9932-B77D-0E66BFB10964}"/>
              </a:ext>
            </a:extLst>
          </p:cNvPr>
          <p:cNvSpPr txBox="1"/>
          <p:nvPr/>
        </p:nvSpPr>
        <p:spPr>
          <a:xfrm>
            <a:off x="2312698" y="2436383"/>
            <a:ext cx="9252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211E1E"/>
                </a:solidFill>
                <a:effectLst/>
                <a:latin typeface="MyriadPro"/>
              </a:rPr>
              <a:t>LVDS Receiver</a:t>
            </a:r>
            <a:endParaRPr lang="en-GB" sz="1000" dirty="0">
              <a:effectLst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E60B56E-3BC7-07E9-70C5-A2640521842F}"/>
              </a:ext>
            </a:extLst>
          </p:cNvPr>
          <p:cNvCxnSpPr>
            <a:cxnSpLocks/>
          </p:cNvCxnSpPr>
          <p:nvPr/>
        </p:nvCxnSpPr>
        <p:spPr>
          <a:xfrm>
            <a:off x="2287684" y="4241112"/>
            <a:ext cx="8715596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4A01780-FF12-4010-C95A-1DD3282B501C}"/>
              </a:ext>
            </a:extLst>
          </p:cNvPr>
          <p:cNvCxnSpPr>
            <a:cxnSpLocks/>
          </p:cNvCxnSpPr>
          <p:nvPr/>
        </p:nvCxnSpPr>
        <p:spPr>
          <a:xfrm>
            <a:off x="2778522" y="2990114"/>
            <a:ext cx="0" cy="1250998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1929E2E8-EA5D-4078-F8B9-2EA36CB3D2CB}"/>
              </a:ext>
            </a:extLst>
          </p:cNvPr>
          <p:cNvSpPr/>
          <p:nvPr/>
        </p:nvSpPr>
        <p:spPr>
          <a:xfrm>
            <a:off x="6706753" y="4607209"/>
            <a:ext cx="1263912" cy="558716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F1C76AC-A8FB-253C-92F9-6BE045482324}"/>
              </a:ext>
            </a:extLst>
          </p:cNvPr>
          <p:cNvSpPr txBox="1"/>
          <p:nvPr/>
        </p:nvSpPr>
        <p:spPr>
          <a:xfrm>
            <a:off x="6720515" y="4904318"/>
            <a:ext cx="12490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211E1E"/>
                </a:solidFill>
                <a:effectLst/>
                <a:latin typeface="MyriadPro"/>
              </a:rPr>
              <a:t>Slow Control Master</a:t>
            </a:r>
            <a:endParaRPr lang="en-GB" sz="1000" dirty="0">
              <a:effectLst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D5E1583-4548-DD6A-AE94-0A939940E013}"/>
              </a:ext>
            </a:extLst>
          </p:cNvPr>
          <p:cNvCxnSpPr>
            <a:cxnSpLocks/>
          </p:cNvCxnSpPr>
          <p:nvPr/>
        </p:nvCxnSpPr>
        <p:spPr>
          <a:xfrm>
            <a:off x="7350522" y="4241112"/>
            <a:ext cx="0" cy="366097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3A487E4-ACF0-8201-09AD-768E3A7FD436}"/>
              </a:ext>
            </a:extLst>
          </p:cNvPr>
          <p:cNvCxnSpPr>
            <a:cxnSpLocks/>
          </p:cNvCxnSpPr>
          <p:nvPr/>
        </p:nvCxnSpPr>
        <p:spPr>
          <a:xfrm>
            <a:off x="6954282" y="2602557"/>
            <a:ext cx="409151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A58A5653-1232-9D5F-BCD2-05944CBE2EEE}"/>
              </a:ext>
            </a:extLst>
          </p:cNvPr>
          <p:cNvSpPr/>
          <p:nvPr/>
        </p:nvSpPr>
        <p:spPr>
          <a:xfrm>
            <a:off x="7364443" y="2164870"/>
            <a:ext cx="953181" cy="832080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25626E5-5582-1A4B-7C63-26B4F66A255E}"/>
              </a:ext>
            </a:extLst>
          </p:cNvPr>
          <p:cNvSpPr txBox="1"/>
          <p:nvPr/>
        </p:nvSpPr>
        <p:spPr>
          <a:xfrm>
            <a:off x="7359806" y="2045941"/>
            <a:ext cx="9531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1000" dirty="0">
              <a:solidFill>
                <a:srgbClr val="211E1E"/>
              </a:solidFill>
              <a:latin typeface="MyriadPro"/>
            </a:endParaRPr>
          </a:p>
          <a:p>
            <a:pPr algn="ctr"/>
            <a:r>
              <a:rPr lang="en-GB" sz="1000" dirty="0">
                <a:solidFill>
                  <a:srgbClr val="211E1E"/>
                </a:solidFill>
                <a:latin typeface="MyriadPro"/>
              </a:rPr>
              <a:t>Timestamp</a:t>
            </a:r>
          </a:p>
          <a:p>
            <a:pPr algn="ctr"/>
            <a:r>
              <a:rPr lang="en-GB" sz="1000" dirty="0">
                <a:solidFill>
                  <a:srgbClr val="211E1E"/>
                </a:solidFill>
                <a:effectLst/>
                <a:latin typeface="MyriadPro"/>
              </a:rPr>
              <a:t>Decoder and Aligner</a:t>
            </a:r>
            <a:endParaRPr lang="en-GB" sz="1000" dirty="0">
              <a:effectLst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20895D5-5BFB-D22A-6636-A90CD7E25E92}"/>
              </a:ext>
            </a:extLst>
          </p:cNvPr>
          <p:cNvCxnSpPr>
            <a:cxnSpLocks/>
          </p:cNvCxnSpPr>
          <p:nvPr/>
        </p:nvCxnSpPr>
        <p:spPr>
          <a:xfrm>
            <a:off x="675062" y="3068561"/>
            <a:ext cx="0" cy="1818006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C5FC3A6-0A51-3C1A-585F-0982FA96DAAC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675062" y="4886567"/>
            <a:ext cx="1858640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C7454337-0DC0-12FA-D6FC-856E55AE9626}"/>
              </a:ext>
            </a:extLst>
          </p:cNvPr>
          <p:cNvSpPr/>
          <p:nvPr/>
        </p:nvSpPr>
        <p:spPr>
          <a:xfrm>
            <a:off x="2533702" y="4607209"/>
            <a:ext cx="1263912" cy="558716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E4677D7-2CE6-E4A4-BC1A-127E4D6F904E}"/>
              </a:ext>
            </a:extLst>
          </p:cNvPr>
          <p:cNvSpPr txBox="1"/>
          <p:nvPr/>
        </p:nvSpPr>
        <p:spPr>
          <a:xfrm>
            <a:off x="2598652" y="4834148"/>
            <a:ext cx="11649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211E1E"/>
                </a:solidFill>
                <a:effectLst/>
                <a:latin typeface="MyriadPro"/>
              </a:rPr>
              <a:t>MuTRiG Configure SPI Master</a:t>
            </a:r>
            <a:endParaRPr lang="en-GB" sz="1000" dirty="0">
              <a:effectLst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C7084D6-3DD0-7BB4-65A3-E78135A69F77}"/>
              </a:ext>
            </a:extLst>
          </p:cNvPr>
          <p:cNvSpPr/>
          <p:nvPr/>
        </p:nvSpPr>
        <p:spPr>
          <a:xfrm>
            <a:off x="3049722" y="3075447"/>
            <a:ext cx="953181" cy="832080"/>
          </a:xfrm>
          <a:prstGeom prst="rect">
            <a:avLst/>
          </a:prstGeom>
          <a:solidFill>
            <a:srgbClr val="CDCCCC">
              <a:alpha val="50000"/>
            </a:srgbClr>
          </a:solidFill>
          <a:ln w="12700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29022A2-3C73-2B92-582A-81F31E4C766D}"/>
              </a:ext>
            </a:extLst>
          </p:cNvPr>
          <p:cNvSpPr txBox="1"/>
          <p:nvPr/>
        </p:nvSpPr>
        <p:spPr>
          <a:xfrm>
            <a:off x="3019738" y="3089154"/>
            <a:ext cx="95317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yriadPro"/>
              </a:rPr>
              <a:t>Dummy</a:t>
            </a:r>
          </a:p>
          <a:p>
            <a:pPr algn="ctr"/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yriadPro"/>
              </a:rPr>
              <a:t>MuTRiG Frame Generator</a:t>
            </a:r>
            <a:endParaRPr lang="en-GB" sz="1000" dirty="0"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546D141-BF9F-D0C0-6987-704C9F837989}"/>
              </a:ext>
            </a:extLst>
          </p:cNvPr>
          <p:cNvCxnSpPr>
            <a:cxnSpLocks/>
          </p:cNvCxnSpPr>
          <p:nvPr/>
        </p:nvCxnSpPr>
        <p:spPr>
          <a:xfrm>
            <a:off x="3619741" y="2897819"/>
            <a:ext cx="950734" cy="0"/>
          </a:xfrm>
          <a:prstGeom prst="straightConnector1">
            <a:avLst/>
          </a:prstGeom>
          <a:ln>
            <a:solidFill>
              <a:schemeClr val="tx1">
                <a:alpha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rapezium 37">
            <a:extLst>
              <a:ext uri="{FF2B5EF4-FFF2-40B4-BE49-F238E27FC236}">
                <a16:creationId xmlns:a16="http://schemas.microsoft.com/office/drawing/2014/main" id="{81CCC191-8810-B288-6295-91F3983E3FDF}"/>
              </a:ext>
            </a:extLst>
          </p:cNvPr>
          <p:cNvSpPr/>
          <p:nvPr/>
        </p:nvSpPr>
        <p:spPr>
          <a:xfrm rot="5400000">
            <a:off x="4271887" y="2485832"/>
            <a:ext cx="781216" cy="171765"/>
          </a:xfrm>
          <a:prstGeom prst="trapezoid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E7D8CAF-5C81-01E0-3FEE-EC5A36CAA9A4}"/>
              </a:ext>
            </a:extLst>
          </p:cNvPr>
          <p:cNvCxnSpPr>
            <a:cxnSpLocks/>
          </p:cNvCxnSpPr>
          <p:nvPr/>
        </p:nvCxnSpPr>
        <p:spPr>
          <a:xfrm>
            <a:off x="3238132" y="2334612"/>
            <a:ext cx="942956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5EE81A2-4944-6910-84A5-7CC133B5E6D7}"/>
              </a:ext>
            </a:extLst>
          </p:cNvPr>
          <p:cNvGrpSpPr/>
          <p:nvPr/>
        </p:nvGrpSpPr>
        <p:grpSpPr>
          <a:xfrm>
            <a:off x="6002111" y="2177366"/>
            <a:ext cx="953181" cy="832080"/>
            <a:chOff x="5209076" y="3622119"/>
            <a:chExt cx="953181" cy="83208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1154B95-FBC1-5EC1-C49C-919BF4D289DA}"/>
                </a:ext>
              </a:extLst>
            </p:cNvPr>
            <p:cNvSpPr/>
            <p:nvPr/>
          </p:nvSpPr>
          <p:spPr>
            <a:xfrm>
              <a:off x="5209076" y="3622119"/>
              <a:ext cx="953181" cy="832080"/>
            </a:xfrm>
            <a:prstGeom prst="rect">
              <a:avLst/>
            </a:prstGeom>
            <a:solidFill>
              <a:srgbClr val="CDCC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0BFB2D6-B548-DC58-B0AA-45EDA32DF457}"/>
                </a:ext>
              </a:extLst>
            </p:cNvPr>
            <p:cNvSpPr txBox="1"/>
            <p:nvPr/>
          </p:nvSpPr>
          <p:spPr>
            <a:xfrm>
              <a:off x="5248761" y="3880210"/>
              <a:ext cx="8755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solidFill>
                    <a:srgbClr val="211E1E"/>
                  </a:solidFill>
                  <a:latin typeface="MyriadPro"/>
                </a:rPr>
                <a:t>Frame Parser</a:t>
              </a:r>
              <a:endParaRPr lang="en-GB" sz="1000" dirty="0">
                <a:effectLst/>
              </a:endParaRP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AA1B8879-62DB-B4A0-BA34-E62409857728}"/>
              </a:ext>
            </a:extLst>
          </p:cNvPr>
          <p:cNvSpPr/>
          <p:nvPr/>
        </p:nvSpPr>
        <p:spPr>
          <a:xfrm>
            <a:off x="8726775" y="2177366"/>
            <a:ext cx="953181" cy="832080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26292E5-2040-978D-983F-B65E7CDBD348}"/>
              </a:ext>
            </a:extLst>
          </p:cNvPr>
          <p:cNvCxnSpPr>
            <a:cxnSpLocks/>
          </p:cNvCxnSpPr>
          <p:nvPr/>
        </p:nvCxnSpPr>
        <p:spPr>
          <a:xfrm>
            <a:off x="8312956" y="2603810"/>
            <a:ext cx="409151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22B47B2C-DF6F-FC4F-CCC4-7CD0F504B94A}"/>
              </a:ext>
            </a:extLst>
          </p:cNvPr>
          <p:cNvSpPr txBox="1"/>
          <p:nvPr/>
        </p:nvSpPr>
        <p:spPr>
          <a:xfrm>
            <a:off x="8717438" y="2434406"/>
            <a:ext cx="9531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211E1E"/>
                </a:solidFill>
                <a:latin typeface="MyriadPro"/>
              </a:rPr>
              <a:t>TS Sorter</a:t>
            </a:r>
          </a:p>
        </p:txBody>
      </p: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049F8B16-7D0E-6A36-E90A-D3732BF813AB}"/>
              </a:ext>
            </a:extLst>
          </p:cNvPr>
          <p:cNvGrpSpPr/>
          <p:nvPr/>
        </p:nvGrpSpPr>
        <p:grpSpPr>
          <a:xfrm>
            <a:off x="3991363" y="2261170"/>
            <a:ext cx="411823" cy="605484"/>
            <a:chOff x="3991363" y="2261170"/>
            <a:chExt cx="411823" cy="60548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5A13B18E-E734-9D81-C778-8F7BFE445EF6}"/>
                </a:ext>
              </a:extLst>
            </p:cNvPr>
            <p:cNvGrpSpPr/>
            <p:nvPr/>
          </p:nvGrpSpPr>
          <p:grpSpPr>
            <a:xfrm>
              <a:off x="4057108" y="2261170"/>
              <a:ext cx="346078" cy="443339"/>
              <a:chOff x="9673474" y="2827298"/>
              <a:chExt cx="346078" cy="443339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89A56C65-89E2-5A45-D5F7-DFB70B0065D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9806756" y="2827298"/>
                <a:ext cx="212796" cy="119020"/>
                <a:chOff x="6064966" y="323088"/>
                <a:chExt cx="570714" cy="319209"/>
              </a:xfrm>
            </p:grpSpPr>
            <p:cxnSp>
              <p:nvCxnSpPr>
                <p:cNvPr id="76" name="Straight Connector 75">
                  <a:extLst>
                    <a:ext uri="{FF2B5EF4-FFF2-40B4-BE49-F238E27FC236}">
                      <a16:creationId xmlns:a16="http://schemas.microsoft.com/office/drawing/2014/main" id="{6472F031-278C-CE98-159E-0F5E9DDBB9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64966" y="323088"/>
                  <a:ext cx="57071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>
                  <a:extLst>
                    <a:ext uri="{FF2B5EF4-FFF2-40B4-BE49-F238E27FC236}">
                      <a16:creationId xmlns:a16="http://schemas.microsoft.com/office/drawing/2014/main" id="{EB59D9DC-5188-64F4-3988-D0E403835A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64966" y="642297"/>
                  <a:ext cx="57071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>
                  <a:extLst>
                    <a:ext uri="{FF2B5EF4-FFF2-40B4-BE49-F238E27FC236}">
                      <a16:creationId xmlns:a16="http://schemas.microsoft.com/office/drawing/2014/main" id="{2DC2A028-F2E9-A76D-D07B-94FF85D1BB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35680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>
                  <a:extLst>
                    <a:ext uri="{FF2B5EF4-FFF2-40B4-BE49-F238E27FC236}">
                      <a16:creationId xmlns:a16="http://schemas.microsoft.com/office/drawing/2014/main" id="{FEAF572D-9FB0-C30E-95A5-C0E3772E3E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545348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>
                  <a:extLst>
                    <a:ext uri="{FF2B5EF4-FFF2-40B4-BE49-F238E27FC236}">
                      <a16:creationId xmlns:a16="http://schemas.microsoft.com/office/drawing/2014/main" id="{0520A6BF-5287-71EF-55E3-F1DB82D9B5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48367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>
                  <a:extLst>
                    <a:ext uri="{FF2B5EF4-FFF2-40B4-BE49-F238E27FC236}">
                      <a16:creationId xmlns:a16="http://schemas.microsoft.com/office/drawing/2014/main" id="{F861A9C8-2C46-00B5-F14E-86B075FD23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48109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>
                  <a:extLst>
                    <a:ext uri="{FF2B5EF4-FFF2-40B4-BE49-F238E27FC236}">
                      <a16:creationId xmlns:a16="http://schemas.microsoft.com/office/drawing/2014/main" id="{80FE385A-6977-9251-56D4-A0CA31A102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45536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D9754D8D-9C0F-DB74-4FC1-926A2003F4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45783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8C99E635-8732-0E82-498A-67E7367315A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9743315" y="2991127"/>
                <a:ext cx="212796" cy="119020"/>
                <a:chOff x="6064966" y="323088"/>
                <a:chExt cx="570714" cy="319209"/>
              </a:xfrm>
            </p:grpSpPr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6C8E6CEB-3200-1CF3-C9F2-A80D57224B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64966" y="323088"/>
                  <a:ext cx="57071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A41CFC05-5F4C-DAFD-A1E6-8D320B18E6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64966" y="642297"/>
                  <a:ext cx="57071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85E600E3-E3A7-FC21-82F1-4068C370E4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35680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A99FFD86-B6A5-4720-1A69-DEB8E2C0B7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545348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31B68B67-B99B-E083-06B8-A71E98A326C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48367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C12189C6-8430-B1FD-BC02-92180D8B4E6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48109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DA82D715-B806-AF4A-8987-4F031C1FF5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45536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5A199037-9C91-F268-1AC2-8F4A7A5084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45783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5B6D9257-98D9-FBA4-227F-9939FB9E653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9673474" y="3151617"/>
                <a:ext cx="212796" cy="119020"/>
                <a:chOff x="6064966" y="323088"/>
                <a:chExt cx="570714" cy="319209"/>
              </a:xfrm>
            </p:grpSpPr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8BA4C7F6-B811-DADF-7C26-FC293816A8F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64966" y="323088"/>
                  <a:ext cx="57071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371C6417-0D02-2095-3F0D-51B46F6A42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64966" y="642297"/>
                  <a:ext cx="57071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2EFA287D-229D-5D4A-E6FA-95C4452D77B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35680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7A1F96B2-8778-03B9-BCB7-AE299B01A6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545348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0D7A7BE3-5D0B-1A82-0F9A-E09A9845B5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48367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7FAAEA99-2954-0A32-AB66-BD839B6257F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48109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B6EE4A79-DCBF-C881-7D04-5F8AE88923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45536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A5C632E0-AB5D-384E-20D7-DDF336151A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45783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4CC98D45-255F-5999-88BC-E5BA387CE1D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991363" y="2747634"/>
              <a:ext cx="212796" cy="119020"/>
              <a:chOff x="6064966" y="323088"/>
              <a:chExt cx="570714" cy="319209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7DFB1FEF-DE8B-64A3-7C08-6B97818F0B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64966" y="323088"/>
                <a:ext cx="57071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3C391F8D-8DD1-721A-1182-900F54AD7D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64966" y="642297"/>
                <a:ext cx="57071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19455FEB-E5E4-73DD-6A05-B665E8B37B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35680" y="323088"/>
                <a:ext cx="0" cy="31920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07E75260-5C21-2CFF-2978-C8EF2D54EE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45348" y="323088"/>
                <a:ext cx="0" cy="31920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A83C6807-28DF-85C2-0604-4B3088C3C7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48367" y="323088"/>
                <a:ext cx="0" cy="31920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F009CAF3-BA2A-157D-7933-E6D8C6930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48109" y="323088"/>
                <a:ext cx="0" cy="31920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4298C73E-B8CF-344D-2A1C-43A0374DF5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45536" y="323088"/>
                <a:ext cx="0" cy="31920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E8167A9E-48BE-EEBE-8E16-30BC44D67A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45783" y="323088"/>
                <a:ext cx="0" cy="31920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6D359B72-D0AD-F002-8231-5C327764B64E}"/>
              </a:ext>
            </a:extLst>
          </p:cNvPr>
          <p:cNvSpPr txBox="1"/>
          <p:nvPr/>
        </p:nvSpPr>
        <p:spPr>
          <a:xfrm>
            <a:off x="1149315" y="2413181"/>
            <a:ext cx="439544" cy="21544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ch 0-3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E8E911EA-045A-3FD7-0ABF-34E10D22A2C0}"/>
              </a:ext>
            </a:extLst>
          </p:cNvPr>
          <p:cNvSpPr txBox="1"/>
          <p:nvPr/>
        </p:nvSpPr>
        <p:spPr>
          <a:xfrm>
            <a:off x="3295506" y="2164598"/>
            <a:ext cx="439544" cy="21544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ch 0-3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1C3F0C6-117A-CF98-F7C4-7D0B9074D244}"/>
              </a:ext>
            </a:extLst>
          </p:cNvPr>
          <p:cNvSpPr txBox="1"/>
          <p:nvPr/>
        </p:nvSpPr>
        <p:spPr>
          <a:xfrm>
            <a:off x="3922118" y="2883469"/>
            <a:ext cx="439544" cy="21544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ch 0-3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450214A8-CF45-CA80-33C2-F19CCEBBB03F}"/>
              </a:ext>
            </a:extLst>
          </p:cNvPr>
          <p:cNvCxnSpPr>
            <a:cxnSpLocks/>
          </p:cNvCxnSpPr>
          <p:nvPr/>
        </p:nvCxnSpPr>
        <p:spPr>
          <a:xfrm flipV="1">
            <a:off x="3248311" y="2484509"/>
            <a:ext cx="864685" cy="2624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3419A05B-DAC9-CCA4-D03D-868E29D51382}"/>
              </a:ext>
            </a:extLst>
          </p:cNvPr>
          <p:cNvCxnSpPr>
            <a:cxnSpLocks/>
          </p:cNvCxnSpPr>
          <p:nvPr/>
        </p:nvCxnSpPr>
        <p:spPr>
          <a:xfrm>
            <a:off x="3238132" y="2644999"/>
            <a:ext cx="783364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9894DC29-06D3-79E8-1EFE-31E2AA820187}"/>
              </a:ext>
            </a:extLst>
          </p:cNvPr>
          <p:cNvCxnSpPr>
            <a:cxnSpLocks/>
          </p:cNvCxnSpPr>
          <p:nvPr/>
        </p:nvCxnSpPr>
        <p:spPr>
          <a:xfrm>
            <a:off x="3248311" y="2807144"/>
            <a:ext cx="703712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464D64C2-B1B5-7E14-9026-6664440C4667}"/>
              </a:ext>
            </a:extLst>
          </p:cNvPr>
          <p:cNvCxnSpPr>
            <a:cxnSpLocks/>
          </p:cNvCxnSpPr>
          <p:nvPr/>
        </p:nvCxnSpPr>
        <p:spPr>
          <a:xfrm>
            <a:off x="3715092" y="3911456"/>
            <a:ext cx="0" cy="329656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C74775B4-FB40-6E58-BB95-48B38D18F195}"/>
              </a:ext>
            </a:extLst>
          </p:cNvPr>
          <p:cNvCxnSpPr>
            <a:cxnSpLocks/>
          </p:cNvCxnSpPr>
          <p:nvPr/>
        </p:nvCxnSpPr>
        <p:spPr>
          <a:xfrm flipV="1">
            <a:off x="3619741" y="2897819"/>
            <a:ext cx="0" cy="185535"/>
          </a:xfrm>
          <a:prstGeom prst="straightConnector1">
            <a:avLst/>
          </a:prstGeom>
          <a:ln>
            <a:solidFill>
              <a:schemeClr val="tx1">
                <a:alpha val="50000"/>
              </a:schemeClr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6F51980F-0EE3-C3FD-B7CE-47DD36945FDF}"/>
              </a:ext>
            </a:extLst>
          </p:cNvPr>
          <p:cNvCxnSpPr>
            <a:cxnSpLocks/>
            <a:stCxn id="38" idx="3"/>
          </p:cNvCxnSpPr>
          <p:nvPr/>
        </p:nvCxnSpPr>
        <p:spPr>
          <a:xfrm flipH="1">
            <a:off x="4655356" y="2940852"/>
            <a:ext cx="7139" cy="1283819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E6370791-5CC3-3A1A-CE8E-4874B0B7A6BF}"/>
              </a:ext>
            </a:extLst>
          </p:cNvPr>
          <p:cNvSpPr txBox="1"/>
          <p:nvPr/>
        </p:nvSpPr>
        <p:spPr>
          <a:xfrm>
            <a:off x="4410676" y="3253619"/>
            <a:ext cx="307777" cy="64536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Bypass select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50962938-4B32-2A1D-CFDB-C4C329E866E7}"/>
              </a:ext>
            </a:extLst>
          </p:cNvPr>
          <p:cNvCxnSpPr>
            <a:cxnSpLocks/>
          </p:cNvCxnSpPr>
          <p:nvPr/>
        </p:nvCxnSpPr>
        <p:spPr>
          <a:xfrm>
            <a:off x="889148" y="2277518"/>
            <a:ext cx="1398536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lg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D37A682A-5952-40E1-7615-BCB777721BE7}"/>
              </a:ext>
            </a:extLst>
          </p:cNvPr>
          <p:cNvCxnSpPr>
            <a:cxnSpLocks/>
          </p:cNvCxnSpPr>
          <p:nvPr/>
        </p:nvCxnSpPr>
        <p:spPr>
          <a:xfrm>
            <a:off x="4403186" y="2326599"/>
            <a:ext cx="180685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F78CB26F-D82D-B805-C3F4-54852B74D030}"/>
              </a:ext>
            </a:extLst>
          </p:cNvPr>
          <p:cNvCxnSpPr>
            <a:cxnSpLocks/>
          </p:cNvCxnSpPr>
          <p:nvPr/>
        </p:nvCxnSpPr>
        <p:spPr>
          <a:xfrm>
            <a:off x="4346941" y="2484072"/>
            <a:ext cx="223534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628AD15B-A2C9-F178-C273-455682957201}"/>
              </a:ext>
            </a:extLst>
          </p:cNvPr>
          <p:cNvCxnSpPr>
            <a:cxnSpLocks/>
          </p:cNvCxnSpPr>
          <p:nvPr/>
        </p:nvCxnSpPr>
        <p:spPr>
          <a:xfrm>
            <a:off x="4276541" y="2648992"/>
            <a:ext cx="302202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D651735C-03B8-4618-A7CC-0863968236D3}"/>
              </a:ext>
            </a:extLst>
          </p:cNvPr>
          <p:cNvCxnSpPr>
            <a:cxnSpLocks/>
          </p:cNvCxnSpPr>
          <p:nvPr/>
        </p:nvCxnSpPr>
        <p:spPr>
          <a:xfrm>
            <a:off x="4200063" y="2807144"/>
            <a:ext cx="378680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9F8C7F3F-0B23-A040-A055-81BD06096E59}"/>
              </a:ext>
            </a:extLst>
          </p:cNvPr>
          <p:cNvCxnSpPr>
            <a:cxnSpLocks/>
            <a:endCxn id="33" idx="0"/>
          </p:cNvCxnSpPr>
          <p:nvPr/>
        </p:nvCxnSpPr>
        <p:spPr>
          <a:xfrm>
            <a:off x="3165658" y="4258740"/>
            <a:ext cx="0" cy="348469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7DE14C02-C554-EF30-F579-3C07AB657FD1}"/>
              </a:ext>
            </a:extLst>
          </p:cNvPr>
          <p:cNvSpPr txBox="1"/>
          <p:nvPr/>
        </p:nvSpPr>
        <p:spPr>
          <a:xfrm>
            <a:off x="9592122" y="240431"/>
            <a:ext cx="430887" cy="41293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800" dirty="0">
                <a:solidFill>
                  <a:srgbClr val="211E1E"/>
                </a:solidFill>
                <a:latin typeface="MyriadPro"/>
              </a:rPr>
              <a:t>To SWB</a:t>
            </a:r>
          </a:p>
          <a:p>
            <a:pPr algn="ctr"/>
            <a:r>
              <a:rPr lang="en-US" sz="800" dirty="0">
                <a:solidFill>
                  <a:srgbClr val="211E1E"/>
                </a:solidFill>
                <a:latin typeface="MyriadPro"/>
              </a:rPr>
              <a:t>(fiber)</a:t>
            </a:r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955413C5-B4EF-F8D6-2610-4831920EF89F}"/>
              </a:ext>
            </a:extLst>
          </p:cNvPr>
          <p:cNvCxnSpPr>
            <a:cxnSpLocks/>
          </p:cNvCxnSpPr>
          <p:nvPr/>
        </p:nvCxnSpPr>
        <p:spPr>
          <a:xfrm flipH="1">
            <a:off x="6478701" y="3009446"/>
            <a:ext cx="8414" cy="1231666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51439B82-9111-F8C0-A616-856A346BF3DD}"/>
              </a:ext>
            </a:extLst>
          </p:cNvPr>
          <p:cNvCxnSpPr>
            <a:cxnSpLocks/>
          </p:cNvCxnSpPr>
          <p:nvPr/>
        </p:nvCxnSpPr>
        <p:spPr>
          <a:xfrm flipH="1">
            <a:off x="7827951" y="2993925"/>
            <a:ext cx="8414" cy="1231666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0EA87D02-C509-D6A1-E93B-647762729BF0}"/>
              </a:ext>
            </a:extLst>
          </p:cNvPr>
          <p:cNvCxnSpPr>
            <a:cxnSpLocks/>
          </p:cNvCxnSpPr>
          <p:nvPr/>
        </p:nvCxnSpPr>
        <p:spPr>
          <a:xfrm flipH="1">
            <a:off x="9178220" y="3004771"/>
            <a:ext cx="8414" cy="1231666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03">
            <a:extLst>
              <a:ext uri="{FF2B5EF4-FFF2-40B4-BE49-F238E27FC236}">
                <a16:creationId xmlns:a16="http://schemas.microsoft.com/office/drawing/2014/main" id="{D557F00C-E7DF-6E41-288A-FB0A570F276A}"/>
              </a:ext>
            </a:extLst>
          </p:cNvPr>
          <p:cNvSpPr/>
          <p:nvPr/>
        </p:nvSpPr>
        <p:spPr>
          <a:xfrm>
            <a:off x="10079834" y="2183711"/>
            <a:ext cx="953181" cy="832080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D54697D-4B9D-3D77-49E3-559018B0A507}"/>
              </a:ext>
            </a:extLst>
          </p:cNvPr>
          <p:cNvSpPr txBox="1"/>
          <p:nvPr/>
        </p:nvSpPr>
        <p:spPr>
          <a:xfrm>
            <a:off x="10098443" y="2440200"/>
            <a:ext cx="9531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211E1E"/>
                </a:solidFill>
                <a:latin typeface="MyriadPro"/>
              </a:rPr>
              <a:t>Data Packer</a:t>
            </a:r>
          </a:p>
        </p:txBody>
      </p: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1345B09F-4EBB-E79A-EBA1-DAA2438D0043}"/>
              </a:ext>
            </a:extLst>
          </p:cNvPr>
          <p:cNvCxnSpPr>
            <a:cxnSpLocks/>
          </p:cNvCxnSpPr>
          <p:nvPr/>
        </p:nvCxnSpPr>
        <p:spPr>
          <a:xfrm>
            <a:off x="9679956" y="2615806"/>
            <a:ext cx="409151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9295F4F3-A522-BF02-6C2B-7ABF26690FCF}"/>
              </a:ext>
            </a:extLst>
          </p:cNvPr>
          <p:cNvSpPr txBox="1"/>
          <p:nvPr/>
        </p:nvSpPr>
        <p:spPr>
          <a:xfrm>
            <a:off x="1236663" y="2094439"/>
            <a:ext cx="795411" cy="2154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ch 4-7 omitted</a:t>
            </a:r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5C81079F-E1B1-E94F-8F36-2DB14662A9BB}"/>
              </a:ext>
            </a:extLst>
          </p:cNvPr>
          <p:cNvCxnSpPr>
            <a:cxnSpLocks/>
          </p:cNvCxnSpPr>
          <p:nvPr/>
        </p:nvCxnSpPr>
        <p:spPr>
          <a:xfrm>
            <a:off x="6040645" y="557368"/>
            <a:ext cx="409151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E3F10D00-1B92-1E68-A0A5-AACEE6E5D9C1}"/>
              </a:ext>
            </a:extLst>
          </p:cNvPr>
          <p:cNvCxnSpPr>
            <a:cxnSpLocks/>
          </p:cNvCxnSpPr>
          <p:nvPr/>
        </p:nvCxnSpPr>
        <p:spPr>
          <a:xfrm flipH="1">
            <a:off x="7727268" y="557368"/>
            <a:ext cx="486794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94CC7E49-DEC8-6949-A5F2-AB61582990CE}"/>
              </a:ext>
            </a:extLst>
          </p:cNvPr>
          <p:cNvSpPr txBox="1"/>
          <p:nvPr/>
        </p:nvSpPr>
        <p:spPr>
          <a:xfrm>
            <a:off x="6451902" y="437131"/>
            <a:ext cx="9893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211E1E"/>
                </a:solidFill>
                <a:latin typeface="MyriadPro"/>
              </a:rPr>
              <a:t>Streaming Data</a:t>
            </a:r>
            <a:endParaRPr lang="en-GB" sz="1000" dirty="0">
              <a:effectLst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93CD4EF-DCF7-88B8-C375-78DB223E03DC}"/>
              </a:ext>
            </a:extLst>
          </p:cNvPr>
          <p:cNvSpPr txBox="1"/>
          <p:nvPr/>
        </p:nvSpPr>
        <p:spPr>
          <a:xfrm>
            <a:off x="8179128" y="429603"/>
            <a:ext cx="8483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211E1E"/>
                </a:solidFill>
                <a:latin typeface="MyriadPro"/>
              </a:rPr>
              <a:t>Slow Control</a:t>
            </a:r>
            <a:endParaRPr lang="en-GB" sz="1000" dirty="0">
              <a:effectLst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AB88703-10F9-2C0A-F790-DD3D60B58AA8}"/>
              </a:ext>
            </a:extLst>
          </p:cNvPr>
          <p:cNvSpPr txBox="1"/>
          <p:nvPr/>
        </p:nvSpPr>
        <p:spPr>
          <a:xfrm>
            <a:off x="5260845" y="425404"/>
            <a:ext cx="7072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211E1E"/>
                </a:solidFill>
                <a:latin typeface="MyriadPro"/>
              </a:rPr>
              <a:t>Protocols:</a:t>
            </a:r>
            <a:endParaRPr lang="en-GB" sz="1000" dirty="0">
              <a:effectLst/>
            </a:endParaRPr>
          </a:p>
        </p:txBody>
      </p: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79123790-4708-C143-AEB6-22A7391CD775}"/>
              </a:ext>
            </a:extLst>
          </p:cNvPr>
          <p:cNvCxnSpPr>
            <a:cxnSpLocks/>
          </p:cNvCxnSpPr>
          <p:nvPr/>
        </p:nvCxnSpPr>
        <p:spPr>
          <a:xfrm flipH="1">
            <a:off x="10550289" y="3012619"/>
            <a:ext cx="8414" cy="1231666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70DEC411-4F01-E99B-2EB2-60C974604BFC}"/>
              </a:ext>
            </a:extLst>
          </p:cNvPr>
          <p:cNvSpPr txBox="1"/>
          <p:nvPr/>
        </p:nvSpPr>
        <p:spPr>
          <a:xfrm>
            <a:off x="6422449" y="3302594"/>
            <a:ext cx="307777" cy="667812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Rate statistics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0EC40F4B-0EB3-E549-22E0-D57800485940}"/>
              </a:ext>
            </a:extLst>
          </p:cNvPr>
          <p:cNvSpPr txBox="1"/>
          <p:nvPr/>
        </p:nvSpPr>
        <p:spPr>
          <a:xfrm>
            <a:off x="3433034" y="3958621"/>
            <a:ext cx="307777" cy="25744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CFG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56FA58D5-B48E-75BE-002C-08AA037095F1}"/>
              </a:ext>
            </a:extLst>
          </p:cNvPr>
          <p:cNvSpPr txBox="1"/>
          <p:nvPr/>
        </p:nvSpPr>
        <p:spPr>
          <a:xfrm>
            <a:off x="5495399" y="5712091"/>
            <a:ext cx="11400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CFG: configure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FAFDAADA-FE55-E799-EA80-3CD4B8DE5380}"/>
              </a:ext>
            </a:extLst>
          </p:cNvPr>
          <p:cNvSpPr txBox="1"/>
          <p:nvPr/>
        </p:nvSpPr>
        <p:spPr>
          <a:xfrm>
            <a:off x="8931197" y="3554518"/>
            <a:ext cx="307777" cy="25744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CFG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5AC19DB-042E-D191-1E78-D3B3072E9AE3}"/>
              </a:ext>
            </a:extLst>
          </p:cNvPr>
          <p:cNvSpPr txBox="1"/>
          <p:nvPr/>
        </p:nvSpPr>
        <p:spPr>
          <a:xfrm>
            <a:off x="10302973" y="3222145"/>
            <a:ext cx="307777" cy="69506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Data/SC select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8BE2B27A-FA4D-1DFF-7D67-784C5AF5385D}"/>
              </a:ext>
            </a:extLst>
          </p:cNvPr>
          <p:cNvSpPr txBox="1"/>
          <p:nvPr/>
        </p:nvSpPr>
        <p:spPr>
          <a:xfrm>
            <a:off x="2729630" y="3344909"/>
            <a:ext cx="307777" cy="518732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Error flags</a:t>
            </a:r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401C5290-DA43-D7F4-7F1A-C9E6490EBB34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6701742" y="1197394"/>
            <a:ext cx="389489" cy="0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99254262-92F3-7FD8-CCB9-806E17A8AB34}"/>
              </a:ext>
            </a:extLst>
          </p:cNvPr>
          <p:cNvCxnSpPr>
            <a:cxnSpLocks/>
          </p:cNvCxnSpPr>
          <p:nvPr/>
        </p:nvCxnSpPr>
        <p:spPr>
          <a:xfrm>
            <a:off x="7091231" y="1197394"/>
            <a:ext cx="0" cy="431375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5FB51290-3E9B-AE51-FAB6-2665EB2DF710}"/>
              </a:ext>
            </a:extLst>
          </p:cNvPr>
          <p:cNvSpPr txBox="1"/>
          <p:nvPr/>
        </p:nvSpPr>
        <p:spPr>
          <a:xfrm>
            <a:off x="7004968" y="1262678"/>
            <a:ext cx="307777" cy="257443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CFG</a:t>
            </a: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05BEAA32-AFAD-414E-D360-8BA293449164}"/>
              </a:ext>
            </a:extLst>
          </p:cNvPr>
          <p:cNvSpPr/>
          <p:nvPr/>
        </p:nvSpPr>
        <p:spPr>
          <a:xfrm>
            <a:off x="5995973" y="1342407"/>
            <a:ext cx="297517" cy="197510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A7F381D2-DDE5-328D-001F-8DD7822CDAD8}"/>
              </a:ext>
            </a:extLst>
          </p:cNvPr>
          <p:cNvSpPr/>
          <p:nvPr/>
        </p:nvSpPr>
        <p:spPr>
          <a:xfrm>
            <a:off x="6379753" y="1345475"/>
            <a:ext cx="297517" cy="197510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EFFD741F-884D-5CE4-FC1C-A33E685AABD6}"/>
              </a:ext>
            </a:extLst>
          </p:cNvPr>
          <p:cNvSpPr/>
          <p:nvPr/>
        </p:nvSpPr>
        <p:spPr>
          <a:xfrm>
            <a:off x="6758626" y="5728708"/>
            <a:ext cx="297517" cy="197510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9E0218D8-8847-A319-E612-B660FAA2B529}"/>
              </a:ext>
            </a:extLst>
          </p:cNvPr>
          <p:cNvSpPr txBox="1"/>
          <p:nvPr/>
        </p:nvSpPr>
        <p:spPr>
          <a:xfrm>
            <a:off x="7004968" y="5706184"/>
            <a:ext cx="185499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: Arria V firmware (2 copies)</a:t>
            </a:r>
          </a:p>
        </p:txBody>
      </p: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A30DA0C7-86A0-C5B4-4EDE-0D86FEF661D9}"/>
              </a:ext>
            </a:extLst>
          </p:cNvPr>
          <p:cNvCxnSpPr>
            <a:cxnSpLocks/>
            <a:stCxn id="25" idx="3"/>
          </p:cNvCxnSpPr>
          <p:nvPr/>
        </p:nvCxnSpPr>
        <p:spPr>
          <a:xfrm>
            <a:off x="7969575" y="5027429"/>
            <a:ext cx="1772107" cy="4181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rapezium 138">
            <a:extLst>
              <a:ext uri="{FF2B5EF4-FFF2-40B4-BE49-F238E27FC236}">
                <a16:creationId xmlns:a16="http://schemas.microsoft.com/office/drawing/2014/main" id="{ACE00F4F-C239-AA3D-B429-C3CF8DFAB462}"/>
              </a:ext>
            </a:extLst>
          </p:cNvPr>
          <p:cNvSpPr/>
          <p:nvPr/>
        </p:nvSpPr>
        <p:spPr>
          <a:xfrm rot="5400000">
            <a:off x="9438051" y="4690563"/>
            <a:ext cx="781216" cy="171765"/>
          </a:xfrm>
          <a:prstGeom prst="trapezoid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AC7644F7-1EB3-E4CF-3ABC-A241F5038DEC}"/>
              </a:ext>
            </a:extLst>
          </p:cNvPr>
          <p:cNvCxnSpPr>
            <a:cxnSpLocks/>
          </p:cNvCxnSpPr>
          <p:nvPr/>
        </p:nvCxnSpPr>
        <p:spPr>
          <a:xfrm>
            <a:off x="9383961" y="4650928"/>
            <a:ext cx="358811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BD5468A2-907E-5FAD-7853-F1FC86971D30}"/>
              </a:ext>
            </a:extLst>
          </p:cNvPr>
          <p:cNvCxnSpPr>
            <a:cxnSpLocks/>
          </p:cNvCxnSpPr>
          <p:nvPr/>
        </p:nvCxnSpPr>
        <p:spPr>
          <a:xfrm>
            <a:off x="9383961" y="3213832"/>
            <a:ext cx="0" cy="1437096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C74BF47C-4625-816F-CCCB-661A3E548F7C}"/>
              </a:ext>
            </a:extLst>
          </p:cNvPr>
          <p:cNvCxnSpPr>
            <a:cxnSpLocks/>
          </p:cNvCxnSpPr>
          <p:nvPr/>
        </p:nvCxnSpPr>
        <p:spPr>
          <a:xfrm flipH="1">
            <a:off x="9383961" y="3220935"/>
            <a:ext cx="1801454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2874AC2C-97C1-5242-35E4-C70FE96CA739}"/>
              </a:ext>
            </a:extLst>
          </p:cNvPr>
          <p:cNvCxnSpPr>
            <a:cxnSpLocks/>
          </p:cNvCxnSpPr>
          <p:nvPr/>
        </p:nvCxnSpPr>
        <p:spPr>
          <a:xfrm flipH="1">
            <a:off x="11033015" y="2628625"/>
            <a:ext cx="152400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44DF2D85-C50E-2562-E89C-35BA4F7690A4}"/>
              </a:ext>
            </a:extLst>
          </p:cNvPr>
          <p:cNvCxnSpPr>
            <a:cxnSpLocks/>
          </p:cNvCxnSpPr>
          <p:nvPr/>
        </p:nvCxnSpPr>
        <p:spPr>
          <a:xfrm flipV="1">
            <a:off x="11185415" y="2628625"/>
            <a:ext cx="0" cy="59231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2BCEB200-C376-ACCB-3F09-15636D160645}"/>
              </a:ext>
            </a:extLst>
          </p:cNvPr>
          <p:cNvCxnSpPr>
            <a:cxnSpLocks/>
          </p:cNvCxnSpPr>
          <p:nvPr/>
        </p:nvCxnSpPr>
        <p:spPr>
          <a:xfrm>
            <a:off x="9914542" y="4778384"/>
            <a:ext cx="1518148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A5B4ABF8-44EE-EFF5-1CD9-097A9AE01F10}"/>
              </a:ext>
            </a:extLst>
          </p:cNvPr>
          <p:cNvCxnSpPr>
            <a:cxnSpLocks/>
          </p:cNvCxnSpPr>
          <p:nvPr/>
        </p:nvCxnSpPr>
        <p:spPr>
          <a:xfrm flipV="1">
            <a:off x="11432690" y="1140628"/>
            <a:ext cx="0" cy="3638756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90CA9E72-949D-8CCD-E782-6BCFB6C91BCE}"/>
              </a:ext>
            </a:extLst>
          </p:cNvPr>
          <p:cNvCxnSpPr>
            <a:cxnSpLocks/>
          </p:cNvCxnSpPr>
          <p:nvPr/>
        </p:nvCxnSpPr>
        <p:spPr>
          <a:xfrm flipH="1">
            <a:off x="10302973" y="1140628"/>
            <a:ext cx="1129717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rapezium 170">
            <a:extLst>
              <a:ext uri="{FF2B5EF4-FFF2-40B4-BE49-F238E27FC236}">
                <a16:creationId xmlns:a16="http://schemas.microsoft.com/office/drawing/2014/main" id="{A0BDFC6E-C829-9C2A-E446-D0498453E75F}"/>
              </a:ext>
            </a:extLst>
          </p:cNvPr>
          <p:cNvSpPr/>
          <p:nvPr/>
        </p:nvSpPr>
        <p:spPr>
          <a:xfrm rot="5400000">
            <a:off x="9153213" y="5793814"/>
            <a:ext cx="245419" cy="85883"/>
          </a:xfrm>
          <a:prstGeom prst="trapezoid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0F426CF8-3B8B-6C1D-19DF-5D6A5AA7E2D6}"/>
              </a:ext>
            </a:extLst>
          </p:cNvPr>
          <p:cNvSpPr txBox="1"/>
          <p:nvPr/>
        </p:nvSpPr>
        <p:spPr>
          <a:xfrm>
            <a:off x="9269558" y="5712091"/>
            <a:ext cx="65594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: Arbiter</a:t>
            </a:r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AF423DF2-3D8F-F694-25E5-0838D40BB64C}"/>
              </a:ext>
            </a:extLst>
          </p:cNvPr>
          <p:cNvSpPr>
            <a:spLocks noChangeAspect="1"/>
          </p:cNvSpPr>
          <p:nvPr/>
        </p:nvSpPr>
        <p:spPr>
          <a:xfrm>
            <a:off x="9949538" y="397956"/>
            <a:ext cx="129600" cy="123110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B00D1B35-C480-FAE5-8C5B-7D17F4E15643}"/>
              </a:ext>
            </a:extLst>
          </p:cNvPr>
          <p:cNvSpPr>
            <a:spLocks noChangeAspect="1"/>
          </p:cNvSpPr>
          <p:nvPr/>
        </p:nvSpPr>
        <p:spPr>
          <a:xfrm>
            <a:off x="3442367" y="5709075"/>
            <a:ext cx="258086" cy="252481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F01048F3-832B-7F2E-5471-E0414063931C}"/>
              </a:ext>
            </a:extLst>
          </p:cNvPr>
          <p:cNvSpPr txBox="1"/>
          <p:nvPr/>
        </p:nvSpPr>
        <p:spPr>
          <a:xfrm>
            <a:off x="3660102" y="5709440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: entity (functional block)</a:t>
            </a:r>
          </a:p>
        </p:txBody>
      </p:sp>
      <p:sp>
        <p:nvSpPr>
          <p:cNvPr id="178" name="Title 1">
            <a:extLst>
              <a:ext uri="{FF2B5EF4-FFF2-40B4-BE49-F238E27FC236}">
                <a16:creationId xmlns:a16="http://schemas.microsoft.com/office/drawing/2014/main" id="{BC099EB0-37FE-3071-36D6-ADB3F2ED2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2973" y="210947"/>
            <a:ext cx="10972440" cy="693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</a:rPr>
              <a:t>System Design (FPGA DAQ)</a:t>
            </a: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Footer Placeholder 4">
            <a:extLst>
              <a:ext uri="{FF2B5EF4-FFF2-40B4-BE49-F238E27FC236}">
                <a16:creationId xmlns:a16="http://schemas.microsoft.com/office/drawing/2014/main" id="{12FC1010-EBDB-A436-06CC-B3BADF0ABBF4}"/>
              </a:ext>
            </a:extLst>
          </p:cNvPr>
          <p:cNvSpPr txBox="1">
            <a:spLocks/>
          </p:cNvSpPr>
          <p:nvPr/>
        </p:nvSpPr>
        <p:spPr>
          <a:xfrm>
            <a:off x="4417431" y="6334763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CH"/>
            </a:defPPr>
            <a:lvl1pPr marL="0" algn="ctr" defTabSz="914400" rtl="0" eaLnBrk="1" latinLnBrk="0" hangingPunct="1">
              <a:lnSpc>
                <a:spcPct val="100000"/>
              </a:lnSpc>
              <a:defRPr lang="de-CH" sz="1200" b="0" strike="noStrike" kern="1200" spc="-1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Yifeng Wang – ETH Zürich</a:t>
            </a:r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F21CD2A5-04E2-27A0-63AB-CEBA2FD667E4}"/>
              </a:ext>
            </a:extLst>
          </p:cNvPr>
          <p:cNvGrpSpPr/>
          <p:nvPr/>
        </p:nvGrpSpPr>
        <p:grpSpPr>
          <a:xfrm>
            <a:off x="4029016" y="2874898"/>
            <a:ext cx="58225" cy="39389"/>
            <a:chOff x="3867150" y="2198986"/>
            <a:chExt cx="58225" cy="39389"/>
          </a:xfrm>
        </p:grpSpPr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C8E8B9C8-ADCD-F43E-416A-F187932C5CE7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3867150" y="2202161"/>
              <a:ext cx="36000" cy="36214"/>
            </a:xfrm>
            <a:prstGeom prst="line">
              <a:avLst/>
            </a:prstGeom>
            <a:ln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04FAA3F3-0E56-ACFC-C342-AB8169955FAE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3889375" y="2198986"/>
              <a:ext cx="36000" cy="36214"/>
            </a:xfrm>
            <a:prstGeom prst="line">
              <a:avLst/>
            </a:prstGeom>
            <a:ln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CE4B018C-8346-3D3E-9013-4A3E8BF1A827}"/>
              </a:ext>
            </a:extLst>
          </p:cNvPr>
          <p:cNvCxnSpPr>
            <a:cxnSpLocks/>
          </p:cNvCxnSpPr>
          <p:nvPr/>
        </p:nvCxnSpPr>
        <p:spPr>
          <a:xfrm>
            <a:off x="4748378" y="2559734"/>
            <a:ext cx="698282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0CE83499-54D6-CC32-78BD-DC6B7024BE6B}"/>
              </a:ext>
            </a:extLst>
          </p:cNvPr>
          <p:cNvGrpSpPr>
            <a:grpSpLocks noChangeAspect="1"/>
          </p:cNvGrpSpPr>
          <p:nvPr/>
        </p:nvGrpSpPr>
        <p:grpSpPr>
          <a:xfrm>
            <a:off x="5441541" y="2510364"/>
            <a:ext cx="212796" cy="119020"/>
            <a:chOff x="6064966" y="323088"/>
            <a:chExt cx="570714" cy="319209"/>
          </a:xfrm>
        </p:grpSpPr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FA25D37F-D995-D21C-D630-04FAB07F974C}"/>
                </a:ext>
              </a:extLst>
            </p:cNvPr>
            <p:cNvCxnSpPr>
              <a:cxnSpLocks/>
            </p:cNvCxnSpPr>
            <p:nvPr/>
          </p:nvCxnSpPr>
          <p:spPr>
            <a:xfrm>
              <a:off x="6064966" y="323088"/>
              <a:ext cx="5707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B2CF71FC-776E-1770-411D-3FFE995CE080}"/>
                </a:ext>
              </a:extLst>
            </p:cNvPr>
            <p:cNvCxnSpPr>
              <a:cxnSpLocks/>
            </p:cNvCxnSpPr>
            <p:nvPr/>
          </p:nvCxnSpPr>
          <p:spPr>
            <a:xfrm>
              <a:off x="6064966" y="642297"/>
              <a:ext cx="5707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F0B560AA-9B06-5FCD-54C4-6EB0CB7CE6D2}"/>
                </a:ext>
              </a:extLst>
            </p:cNvPr>
            <p:cNvCxnSpPr>
              <a:cxnSpLocks/>
            </p:cNvCxnSpPr>
            <p:nvPr/>
          </p:nvCxnSpPr>
          <p:spPr>
            <a:xfrm>
              <a:off x="6635680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993356FA-A415-5580-95CD-D8ABF0CFCF05}"/>
                </a:ext>
              </a:extLst>
            </p:cNvPr>
            <p:cNvCxnSpPr>
              <a:cxnSpLocks/>
            </p:cNvCxnSpPr>
            <p:nvPr/>
          </p:nvCxnSpPr>
          <p:spPr>
            <a:xfrm>
              <a:off x="6545348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BCA5BD5A-32A8-600E-B75F-CDB9A7903B4F}"/>
                </a:ext>
              </a:extLst>
            </p:cNvPr>
            <p:cNvCxnSpPr>
              <a:cxnSpLocks/>
            </p:cNvCxnSpPr>
            <p:nvPr/>
          </p:nvCxnSpPr>
          <p:spPr>
            <a:xfrm>
              <a:off x="6448367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26CF980-6CDD-6328-3DD9-FD7A6661DCF6}"/>
                </a:ext>
              </a:extLst>
            </p:cNvPr>
            <p:cNvCxnSpPr>
              <a:cxnSpLocks/>
            </p:cNvCxnSpPr>
            <p:nvPr/>
          </p:nvCxnSpPr>
          <p:spPr>
            <a:xfrm>
              <a:off x="6348109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FE3A61F0-104E-6108-0943-BCABE52BC261}"/>
                </a:ext>
              </a:extLst>
            </p:cNvPr>
            <p:cNvCxnSpPr>
              <a:cxnSpLocks/>
            </p:cNvCxnSpPr>
            <p:nvPr/>
          </p:nvCxnSpPr>
          <p:spPr>
            <a:xfrm>
              <a:off x="6245536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7548E411-3BF7-CB69-28F9-92E131F7D125}"/>
                </a:ext>
              </a:extLst>
            </p:cNvPr>
            <p:cNvCxnSpPr>
              <a:cxnSpLocks/>
            </p:cNvCxnSpPr>
            <p:nvPr/>
          </p:nvCxnSpPr>
          <p:spPr>
            <a:xfrm>
              <a:off x="6145783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31C64AEB-6822-E043-9361-1F36CD7A0873}"/>
              </a:ext>
            </a:extLst>
          </p:cNvPr>
          <p:cNvCxnSpPr>
            <a:cxnSpLocks/>
          </p:cNvCxnSpPr>
          <p:nvPr/>
        </p:nvCxnSpPr>
        <p:spPr>
          <a:xfrm>
            <a:off x="5654337" y="2567512"/>
            <a:ext cx="341636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B8AF2265-1FA5-0113-6C85-73C794FD375A}"/>
              </a:ext>
            </a:extLst>
          </p:cNvPr>
          <p:cNvGrpSpPr/>
          <p:nvPr/>
        </p:nvGrpSpPr>
        <p:grpSpPr>
          <a:xfrm>
            <a:off x="1565841" y="2547746"/>
            <a:ext cx="58225" cy="39389"/>
            <a:chOff x="3867150" y="2198986"/>
            <a:chExt cx="58225" cy="39389"/>
          </a:xfrm>
        </p:grpSpPr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653DD486-3075-7E15-6AD4-1724DCFCA768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3867150" y="2202161"/>
              <a:ext cx="36000" cy="362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484B0FE3-3DC6-CDE7-67C5-D0CE0B435FA6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3889375" y="2198986"/>
              <a:ext cx="36000" cy="362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2DD49071-A985-1514-65FD-3928F5B216F4}"/>
              </a:ext>
            </a:extLst>
          </p:cNvPr>
          <p:cNvGrpSpPr>
            <a:grpSpLocks noChangeAspect="1"/>
          </p:cNvGrpSpPr>
          <p:nvPr/>
        </p:nvGrpSpPr>
        <p:grpSpPr>
          <a:xfrm>
            <a:off x="10165226" y="5782172"/>
            <a:ext cx="212796" cy="119020"/>
            <a:chOff x="6064966" y="323088"/>
            <a:chExt cx="570714" cy="319209"/>
          </a:xfrm>
        </p:grpSpPr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74853E86-5A85-B4EA-82F7-CA04E0934038}"/>
                </a:ext>
              </a:extLst>
            </p:cNvPr>
            <p:cNvCxnSpPr>
              <a:cxnSpLocks/>
            </p:cNvCxnSpPr>
            <p:nvPr/>
          </p:nvCxnSpPr>
          <p:spPr>
            <a:xfrm>
              <a:off x="6064966" y="323088"/>
              <a:ext cx="5707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2006591B-3B4B-E07D-29C2-D0A9C3491898}"/>
                </a:ext>
              </a:extLst>
            </p:cNvPr>
            <p:cNvCxnSpPr>
              <a:cxnSpLocks/>
            </p:cNvCxnSpPr>
            <p:nvPr/>
          </p:nvCxnSpPr>
          <p:spPr>
            <a:xfrm>
              <a:off x="6064966" y="642297"/>
              <a:ext cx="5707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B6377644-F01C-A66A-9D33-5318DA7F9303}"/>
                </a:ext>
              </a:extLst>
            </p:cNvPr>
            <p:cNvCxnSpPr>
              <a:cxnSpLocks/>
            </p:cNvCxnSpPr>
            <p:nvPr/>
          </p:nvCxnSpPr>
          <p:spPr>
            <a:xfrm>
              <a:off x="6635680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706E979E-0D97-48DD-F297-3C8B0990AC9B}"/>
                </a:ext>
              </a:extLst>
            </p:cNvPr>
            <p:cNvCxnSpPr>
              <a:cxnSpLocks/>
            </p:cNvCxnSpPr>
            <p:nvPr/>
          </p:nvCxnSpPr>
          <p:spPr>
            <a:xfrm>
              <a:off x="6545348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6F8FEE6A-09B1-3288-A590-E229A6282123}"/>
                </a:ext>
              </a:extLst>
            </p:cNvPr>
            <p:cNvCxnSpPr>
              <a:cxnSpLocks/>
            </p:cNvCxnSpPr>
            <p:nvPr/>
          </p:nvCxnSpPr>
          <p:spPr>
            <a:xfrm>
              <a:off x="6448367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86BF021A-9F25-ABAA-C216-17EA135CC4CD}"/>
                </a:ext>
              </a:extLst>
            </p:cNvPr>
            <p:cNvCxnSpPr>
              <a:cxnSpLocks/>
            </p:cNvCxnSpPr>
            <p:nvPr/>
          </p:nvCxnSpPr>
          <p:spPr>
            <a:xfrm>
              <a:off x="6348109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275ADB89-E68E-389E-F2C2-978118B0D12F}"/>
                </a:ext>
              </a:extLst>
            </p:cNvPr>
            <p:cNvCxnSpPr>
              <a:cxnSpLocks/>
            </p:cNvCxnSpPr>
            <p:nvPr/>
          </p:nvCxnSpPr>
          <p:spPr>
            <a:xfrm>
              <a:off x="6245536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1FA877FA-AA2D-CCC4-70C5-FA165B68CE7C}"/>
                </a:ext>
              </a:extLst>
            </p:cNvPr>
            <p:cNvCxnSpPr>
              <a:cxnSpLocks/>
            </p:cNvCxnSpPr>
            <p:nvPr/>
          </p:nvCxnSpPr>
          <p:spPr>
            <a:xfrm>
              <a:off x="6145783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9" name="TextBox 188">
            <a:extLst>
              <a:ext uri="{FF2B5EF4-FFF2-40B4-BE49-F238E27FC236}">
                <a16:creationId xmlns:a16="http://schemas.microsoft.com/office/drawing/2014/main" id="{E674C8B6-AE9D-FB91-9B84-023268B7ACB6}"/>
              </a:ext>
            </a:extLst>
          </p:cNvPr>
          <p:cNvSpPr txBox="1"/>
          <p:nvPr/>
        </p:nvSpPr>
        <p:spPr>
          <a:xfrm>
            <a:off x="10319897" y="5707207"/>
            <a:ext cx="125386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: ASIC data frame</a:t>
            </a: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EF24871E-B047-98E2-EC0D-E610D01729CA}"/>
              </a:ext>
            </a:extLst>
          </p:cNvPr>
          <p:cNvSpPr/>
          <p:nvPr/>
        </p:nvSpPr>
        <p:spPr>
          <a:xfrm>
            <a:off x="6246293" y="2725264"/>
            <a:ext cx="474222" cy="280024"/>
          </a:xfrm>
          <a:prstGeom prst="rect">
            <a:avLst/>
          </a:prstGeom>
          <a:solidFill>
            <a:srgbClr val="0165A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FBDEE20A-3FF8-41CC-DD6E-F0574A6EBC7D}"/>
              </a:ext>
            </a:extLst>
          </p:cNvPr>
          <p:cNvSpPr txBox="1"/>
          <p:nvPr/>
        </p:nvSpPr>
        <p:spPr>
          <a:xfrm>
            <a:off x="6306028" y="2759515"/>
            <a:ext cx="3545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MM</a:t>
            </a:r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2F8E2032-C440-98E1-FEF5-40A972A43683}"/>
              </a:ext>
            </a:extLst>
          </p:cNvPr>
          <p:cNvSpPr/>
          <p:nvPr/>
        </p:nvSpPr>
        <p:spPr>
          <a:xfrm>
            <a:off x="7611381" y="2716926"/>
            <a:ext cx="474222" cy="280024"/>
          </a:xfrm>
          <a:prstGeom prst="rect">
            <a:avLst/>
          </a:prstGeom>
          <a:solidFill>
            <a:srgbClr val="0165A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5608A0F9-909E-E3A2-A46A-85F9E7AA5E15}"/>
              </a:ext>
            </a:extLst>
          </p:cNvPr>
          <p:cNvSpPr txBox="1"/>
          <p:nvPr/>
        </p:nvSpPr>
        <p:spPr>
          <a:xfrm>
            <a:off x="7671116" y="2751177"/>
            <a:ext cx="3545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MM</a:t>
            </a:r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05A24CFB-049F-FF68-56F7-9516129BE040}"/>
              </a:ext>
            </a:extLst>
          </p:cNvPr>
          <p:cNvSpPr/>
          <p:nvPr/>
        </p:nvSpPr>
        <p:spPr>
          <a:xfrm>
            <a:off x="8940432" y="2726197"/>
            <a:ext cx="474222" cy="280024"/>
          </a:xfrm>
          <a:prstGeom prst="rect">
            <a:avLst/>
          </a:prstGeom>
          <a:solidFill>
            <a:srgbClr val="0165A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C1B34F28-A06A-40B5-065B-1A5F0114FD97}"/>
              </a:ext>
            </a:extLst>
          </p:cNvPr>
          <p:cNvSpPr txBox="1"/>
          <p:nvPr/>
        </p:nvSpPr>
        <p:spPr>
          <a:xfrm>
            <a:off x="9000167" y="2760448"/>
            <a:ext cx="3545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MM</a:t>
            </a:r>
          </a:p>
        </p:txBody>
      </p:sp>
      <p:sp>
        <p:nvSpPr>
          <p:cNvPr id="201" name="Rectangle 200">
            <a:extLst>
              <a:ext uri="{FF2B5EF4-FFF2-40B4-BE49-F238E27FC236}">
                <a16:creationId xmlns:a16="http://schemas.microsoft.com/office/drawing/2014/main" id="{D5462B51-3E50-FCCC-A550-6B3F0B843C02}"/>
              </a:ext>
            </a:extLst>
          </p:cNvPr>
          <p:cNvSpPr/>
          <p:nvPr/>
        </p:nvSpPr>
        <p:spPr>
          <a:xfrm>
            <a:off x="10336045" y="2731991"/>
            <a:ext cx="474222" cy="280024"/>
          </a:xfrm>
          <a:prstGeom prst="rect">
            <a:avLst/>
          </a:prstGeom>
          <a:solidFill>
            <a:srgbClr val="0165A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2CEA967-9EA2-86B9-0DBE-0E0DBF2FD39C}"/>
              </a:ext>
            </a:extLst>
          </p:cNvPr>
          <p:cNvSpPr txBox="1"/>
          <p:nvPr/>
        </p:nvSpPr>
        <p:spPr>
          <a:xfrm>
            <a:off x="10395780" y="2766242"/>
            <a:ext cx="3545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MM</a:t>
            </a:r>
          </a:p>
        </p:txBody>
      </p:sp>
      <p:sp>
        <p:nvSpPr>
          <p:cNvPr id="204" name="Rectangle 203">
            <a:extLst>
              <a:ext uri="{FF2B5EF4-FFF2-40B4-BE49-F238E27FC236}">
                <a16:creationId xmlns:a16="http://schemas.microsoft.com/office/drawing/2014/main" id="{5843FB3A-022C-4DC4-61A8-A87831883DA4}"/>
              </a:ext>
            </a:extLst>
          </p:cNvPr>
          <p:cNvSpPr/>
          <p:nvPr/>
        </p:nvSpPr>
        <p:spPr>
          <a:xfrm>
            <a:off x="2527301" y="2708290"/>
            <a:ext cx="474222" cy="280024"/>
          </a:xfrm>
          <a:prstGeom prst="rect">
            <a:avLst/>
          </a:prstGeom>
          <a:solidFill>
            <a:srgbClr val="0165A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0E8D1ED1-E6F4-2FCF-777C-6D7AE20B8171}"/>
              </a:ext>
            </a:extLst>
          </p:cNvPr>
          <p:cNvSpPr txBox="1"/>
          <p:nvPr/>
        </p:nvSpPr>
        <p:spPr>
          <a:xfrm>
            <a:off x="2587036" y="2742541"/>
            <a:ext cx="3545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MM</a:t>
            </a:r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5A565C3C-94B9-187A-CB96-3EB7E4CD3124}"/>
              </a:ext>
            </a:extLst>
          </p:cNvPr>
          <p:cNvSpPr/>
          <p:nvPr/>
        </p:nvSpPr>
        <p:spPr>
          <a:xfrm>
            <a:off x="3295506" y="3626026"/>
            <a:ext cx="474222" cy="280024"/>
          </a:xfrm>
          <a:prstGeom prst="rect">
            <a:avLst/>
          </a:prstGeom>
          <a:solidFill>
            <a:srgbClr val="0165A4">
              <a:alpha val="50000"/>
            </a:srgbClr>
          </a:solidFill>
          <a:ln w="952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B9C86D56-6726-DE40-997B-4E16B244FDFC}"/>
              </a:ext>
            </a:extLst>
          </p:cNvPr>
          <p:cNvSpPr txBox="1"/>
          <p:nvPr/>
        </p:nvSpPr>
        <p:spPr>
          <a:xfrm>
            <a:off x="3355241" y="3660277"/>
            <a:ext cx="3545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>
                    <a:alpha val="50000"/>
                  </a:schemeClr>
                </a:solidFill>
              </a:rPr>
              <a:t>MM</a:t>
            </a:r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5DC44F74-0BE2-84D0-23D7-0EBE63139A5B}"/>
              </a:ext>
            </a:extLst>
          </p:cNvPr>
          <p:cNvSpPr/>
          <p:nvPr/>
        </p:nvSpPr>
        <p:spPr>
          <a:xfrm>
            <a:off x="2921890" y="4610897"/>
            <a:ext cx="474222" cy="280024"/>
          </a:xfrm>
          <a:prstGeom prst="rect">
            <a:avLst/>
          </a:prstGeom>
          <a:solidFill>
            <a:srgbClr val="0165A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AEDEB316-F609-A673-8A56-C03B7F40F9FB}"/>
              </a:ext>
            </a:extLst>
          </p:cNvPr>
          <p:cNvSpPr txBox="1"/>
          <p:nvPr/>
        </p:nvSpPr>
        <p:spPr>
          <a:xfrm>
            <a:off x="2981625" y="4645148"/>
            <a:ext cx="3545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MM</a:t>
            </a:r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410B39C7-ABD3-A9B5-74AA-EC6F3BCAED70}"/>
              </a:ext>
            </a:extLst>
          </p:cNvPr>
          <p:cNvSpPr/>
          <p:nvPr/>
        </p:nvSpPr>
        <p:spPr>
          <a:xfrm>
            <a:off x="7113411" y="4604958"/>
            <a:ext cx="474222" cy="280024"/>
          </a:xfrm>
          <a:prstGeom prst="rect">
            <a:avLst/>
          </a:prstGeom>
          <a:solidFill>
            <a:srgbClr val="0165A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1BFEA08E-B383-CFF1-D39B-F17B5D0D4257}"/>
              </a:ext>
            </a:extLst>
          </p:cNvPr>
          <p:cNvSpPr txBox="1"/>
          <p:nvPr/>
        </p:nvSpPr>
        <p:spPr>
          <a:xfrm>
            <a:off x="7173146" y="4639209"/>
            <a:ext cx="3545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MM</a:t>
            </a:r>
          </a:p>
        </p:txBody>
      </p: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52D66C60-3453-7CED-AACF-8AB9467AAC8E}"/>
              </a:ext>
            </a:extLst>
          </p:cNvPr>
          <p:cNvGrpSpPr/>
          <p:nvPr/>
        </p:nvGrpSpPr>
        <p:grpSpPr>
          <a:xfrm>
            <a:off x="1479299" y="5704002"/>
            <a:ext cx="474222" cy="280024"/>
            <a:chOff x="3074290" y="4763297"/>
            <a:chExt cx="474222" cy="280024"/>
          </a:xfrm>
        </p:grpSpPr>
        <p:sp>
          <p:nvSpPr>
            <p:cNvPr id="216" name="Rectangle 215">
              <a:extLst>
                <a:ext uri="{FF2B5EF4-FFF2-40B4-BE49-F238E27FC236}">
                  <a16:creationId xmlns:a16="http://schemas.microsoft.com/office/drawing/2014/main" id="{7C9569D3-7924-59EA-8086-E4AE063A7C89}"/>
                </a:ext>
              </a:extLst>
            </p:cNvPr>
            <p:cNvSpPr/>
            <p:nvPr/>
          </p:nvSpPr>
          <p:spPr>
            <a:xfrm>
              <a:off x="3074290" y="4763297"/>
              <a:ext cx="474222" cy="280024"/>
            </a:xfrm>
            <a:prstGeom prst="rect">
              <a:avLst/>
            </a:prstGeom>
            <a:solidFill>
              <a:srgbClr val="0165A4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483F5604-1F7F-656B-AD93-30F48CBACCEF}"/>
                </a:ext>
              </a:extLst>
            </p:cNvPr>
            <p:cNvSpPr txBox="1"/>
            <p:nvPr/>
          </p:nvSpPr>
          <p:spPr>
            <a:xfrm>
              <a:off x="3134025" y="4797548"/>
              <a:ext cx="3545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MM</a:t>
              </a:r>
            </a:p>
          </p:txBody>
        </p:sp>
      </p:grpSp>
      <p:sp>
        <p:nvSpPr>
          <p:cNvPr id="221" name="TextBox 220">
            <a:extLst>
              <a:ext uri="{FF2B5EF4-FFF2-40B4-BE49-F238E27FC236}">
                <a16:creationId xmlns:a16="http://schemas.microsoft.com/office/drawing/2014/main" id="{E59E99D6-4ED4-ED9A-EA5C-FAC9C9B48667}"/>
              </a:ext>
            </a:extLst>
          </p:cNvPr>
          <p:cNvSpPr txBox="1"/>
          <p:nvPr/>
        </p:nvSpPr>
        <p:spPr>
          <a:xfrm>
            <a:off x="1890302" y="5702112"/>
            <a:ext cx="12753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:</a:t>
            </a: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630822FF-C0C0-612D-9254-B40AE56A7A8D}"/>
              </a:ext>
            </a:extLst>
          </p:cNvPr>
          <p:cNvSpPr txBox="1"/>
          <p:nvPr/>
        </p:nvSpPr>
        <p:spPr>
          <a:xfrm>
            <a:off x="1982660" y="5642888"/>
            <a:ext cx="119753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Memory-Mapped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Interface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25006E-B655-B0B7-5DE7-A7A184C7FF5B}"/>
              </a:ext>
            </a:extLst>
          </p:cNvPr>
          <p:cNvSpPr txBox="1"/>
          <p:nvPr/>
        </p:nvSpPr>
        <p:spPr>
          <a:xfrm>
            <a:off x="4469256" y="4309376"/>
            <a:ext cx="2150968" cy="13849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System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Data/control plane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Integrated design vs traditional HDL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IP-core lib for Mu3e</a:t>
            </a:r>
          </a:p>
          <a:p>
            <a:endParaRPr lang="en-US" sz="1400" dirty="0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2F1F5997-D352-FF31-076B-CBB0840EB334}"/>
              </a:ext>
            </a:extLst>
          </p:cNvPr>
          <p:cNvSpPr txBox="1">
            <a:spLocks/>
          </p:cNvSpPr>
          <p:nvPr/>
        </p:nvSpPr>
        <p:spPr>
          <a:xfrm>
            <a:off x="11582100" y="6379845"/>
            <a:ext cx="579219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2785DE9-189E-4650-8701-71D937744E7D}" type="slidenum">
              <a:rPr lang="en-CH" smtClean="0"/>
              <a:pPr/>
              <a:t>9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832101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8054ED6-11FE-290F-2DF5-6FC1EB1233B2}"/>
              </a:ext>
            </a:extLst>
          </p:cNvPr>
          <p:cNvSpPr/>
          <p:nvPr/>
        </p:nvSpPr>
        <p:spPr>
          <a:xfrm>
            <a:off x="162331" y="2202161"/>
            <a:ext cx="727157" cy="735428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B18EC9B-801E-5C07-9A17-43DF6A5B321D}"/>
              </a:ext>
            </a:extLst>
          </p:cNvPr>
          <p:cNvSpPr/>
          <p:nvPr/>
        </p:nvSpPr>
        <p:spPr>
          <a:xfrm>
            <a:off x="1655180" y="766020"/>
            <a:ext cx="9942653" cy="4861366"/>
          </a:xfrm>
          <a:prstGeom prst="rect">
            <a:avLst/>
          </a:prstGeom>
          <a:solidFill>
            <a:srgbClr val="9EC9EB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A2CA63-6134-AB38-65FC-53372C086316}"/>
              </a:ext>
            </a:extLst>
          </p:cNvPr>
          <p:cNvSpPr txBox="1"/>
          <p:nvPr/>
        </p:nvSpPr>
        <p:spPr>
          <a:xfrm>
            <a:off x="1782502" y="893341"/>
            <a:ext cx="1743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11E1E"/>
                </a:solidFill>
                <a:latin typeface="MyriadPro"/>
              </a:rPr>
              <a:t>Front-end Board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349A11E-AFDB-BB0B-CEAF-AAAB0B822DA0}"/>
              </a:ext>
            </a:extLst>
          </p:cNvPr>
          <p:cNvSpPr/>
          <p:nvPr/>
        </p:nvSpPr>
        <p:spPr>
          <a:xfrm>
            <a:off x="2037144" y="1628769"/>
            <a:ext cx="9201874" cy="372661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4CCF3A-85AD-C9BA-B60F-5C9DB63144F9}"/>
              </a:ext>
            </a:extLst>
          </p:cNvPr>
          <p:cNvSpPr txBox="1"/>
          <p:nvPr/>
        </p:nvSpPr>
        <p:spPr>
          <a:xfrm>
            <a:off x="2145175" y="1708735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11E1E"/>
                </a:solidFill>
                <a:latin typeface="MyriadPro"/>
              </a:rPr>
              <a:t>Arria V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7C65D9-6039-B35A-01B3-79090165E435}"/>
              </a:ext>
            </a:extLst>
          </p:cNvPr>
          <p:cNvSpPr/>
          <p:nvPr/>
        </p:nvSpPr>
        <p:spPr>
          <a:xfrm>
            <a:off x="5974585" y="829680"/>
            <a:ext cx="727157" cy="735428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0D3949-0F28-85A2-1036-0D78A3733835}"/>
              </a:ext>
            </a:extLst>
          </p:cNvPr>
          <p:cNvSpPr txBox="1"/>
          <p:nvPr/>
        </p:nvSpPr>
        <p:spPr>
          <a:xfrm>
            <a:off x="6040645" y="1076390"/>
            <a:ext cx="5950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211E1E"/>
                </a:solidFill>
                <a:effectLst/>
                <a:latin typeface="MyriadPro"/>
              </a:rPr>
              <a:t>MAX 10</a:t>
            </a:r>
            <a:endParaRPr lang="en-GB" sz="1000" dirty="0">
              <a:effectLst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34C4E45-935B-0DB8-86C3-D7D6F0CC5FBE}"/>
              </a:ext>
            </a:extLst>
          </p:cNvPr>
          <p:cNvSpPr/>
          <p:nvPr/>
        </p:nvSpPr>
        <p:spPr>
          <a:xfrm>
            <a:off x="9579518" y="817220"/>
            <a:ext cx="727157" cy="735428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8B37DF-78F0-8410-C04A-2CC8545F193D}"/>
              </a:ext>
            </a:extLst>
          </p:cNvPr>
          <p:cNvSpPr txBox="1"/>
          <p:nvPr/>
        </p:nvSpPr>
        <p:spPr>
          <a:xfrm>
            <a:off x="9520762" y="925371"/>
            <a:ext cx="8751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211E1E"/>
                </a:solidFill>
                <a:effectLst/>
                <a:latin typeface="MyriadPro"/>
              </a:rPr>
              <a:t>Optical Firefl</a:t>
            </a:r>
            <a:r>
              <a:rPr lang="en-GB" sz="1000" dirty="0">
                <a:solidFill>
                  <a:srgbClr val="211E1E"/>
                </a:solidFill>
                <a:latin typeface="MyriadPro"/>
              </a:rPr>
              <a:t>y®</a:t>
            </a:r>
            <a:r>
              <a:rPr lang="en-GB" sz="1000" dirty="0">
                <a:solidFill>
                  <a:srgbClr val="211E1E"/>
                </a:solidFill>
                <a:effectLst/>
                <a:latin typeface="MyriadPro"/>
              </a:rPr>
              <a:t> Transceiver</a:t>
            </a:r>
            <a:endParaRPr lang="en-GB" sz="1000" dirty="0">
              <a:effectLst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1C9B7A3-FDF8-45CF-633D-F79F8D85B1F4}"/>
              </a:ext>
            </a:extLst>
          </p:cNvPr>
          <p:cNvSpPr/>
          <p:nvPr/>
        </p:nvSpPr>
        <p:spPr>
          <a:xfrm>
            <a:off x="311485" y="2325272"/>
            <a:ext cx="727157" cy="735428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359A250-E2DF-CC8B-8E79-ED18D26E6D02}"/>
              </a:ext>
            </a:extLst>
          </p:cNvPr>
          <p:cNvSpPr txBox="1"/>
          <p:nvPr/>
        </p:nvSpPr>
        <p:spPr>
          <a:xfrm>
            <a:off x="374339" y="2569875"/>
            <a:ext cx="6014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211E1E"/>
                </a:solidFill>
                <a:effectLst/>
                <a:latin typeface="MyriadPro"/>
              </a:rPr>
              <a:t>MuTRiG</a:t>
            </a:r>
            <a:endParaRPr lang="en-GB" sz="1000" dirty="0">
              <a:effectLst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2FA2CD6-9647-B71B-8C87-A34832FA12B7}"/>
              </a:ext>
            </a:extLst>
          </p:cNvPr>
          <p:cNvCxnSpPr/>
          <p:nvPr/>
        </p:nvCxnSpPr>
        <p:spPr>
          <a:xfrm>
            <a:off x="1038642" y="2569875"/>
            <a:ext cx="1249042" cy="0"/>
          </a:xfrm>
          <a:prstGeom prst="straightConnector1">
            <a:avLst/>
          </a:prstGeom>
          <a:ln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B8EAC34-A899-090A-697A-78F8D36B3A49}"/>
              </a:ext>
            </a:extLst>
          </p:cNvPr>
          <p:cNvCxnSpPr>
            <a:cxnSpLocks/>
          </p:cNvCxnSpPr>
          <p:nvPr/>
        </p:nvCxnSpPr>
        <p:spPr>
          <a:xfrm>
            <a:off x="9949538" y="71350"/>
            <a:ext cx="0" cy="763536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67D19A7C-CEA8-9759-43BD-6C335D4D41BE}"/>
              </a:ext>
            </a:extLst>
          </p:cNvPr>
          <p:cNvSpPr/>
          <p:nvPr/>
        </p:nvSpPr>
        <p:spPr>
          <a:xfrm>
            <a:off x="2287684" y="2158034"/>
            <a:ext cx="953181" cy="832080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209921D-2B62-9932-B77D-0E66BFB10964}"/>
              </a:ext>
            </a:extLst>
          </p:cNvPr>
          <p:cNvSpPr txBox="1"/>
          <p:nvPr/>
        </p:nvSpPr>
        <p:spPr>
          <a:xfrm>
            <a:off x="2312698" y="2436383"/>
            <a:ext cx="9252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211E1E"/>
                </a:solidFill>
                <a:effectLst/>
                <a:latin typeface="MyriadPro"/>
              </a:rPr>
              <a:t>LVDS Receiver</a:t>
            </a:r>
            <a:endParaRPr lang="en-GB" sz="1000" dirty="0">
              <a:effectLst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E60B56E-3BC7-07E9-70C5-A2640521842F}"/>
              </a:ext>
            </a:extLst>
          </p:cNvPr>
          <p:cNvCxnSpPr>
            <a:cxnSpLocks/>
          </p:cNvCxnSpPr>
          <p:nvPr/>
        </p:nvCxnSpPr>
        <p:spPr>
          <a:xfrm>
            <a:off x="2287684" y="4241112"/>
            <a:ext cx="8715596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4A01780-FF12-4010-C95A-1DD3282B501C}"/>
              </a:ext>
            </a:extLst>
          </p:cNvPr>
          <p:cNvCxnSpPr>
            <a:cxnSpLocks/>
          </p:cNvCxnSpPr>
          <p:nvPr/>
        </p:nvCxnSpPr>
        <p:spPr>
          <a:xfrm>
            <a:off x="2778522" y="2990114"/>
            <a:ext cx="0" cy="1250998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1929E2E8-EA5D-4078-F8B9-2EA36CB3D2CB}"/>
              </a:ext>
            </a:extLst>
          </p:cNvPr>
          <p:cNvSpPr/>
          <p:nvPr/>
        </p:nvSpPr>
        <p:spPr>
          <a:xfrm>
            <a:off x="6706753" y="4607209"/>
            <a:ext cx="1263912" cy="558716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F1C76AC-A8FB-253C-92F9-6BE045482324}"/>
              </a:ext>
            </a:extLst>
          </p:cNvPr>
          <p:cNvSpPr txBox="1"/>
          <p:nvPr/>
        </p:nvSpPr>
        <p:spPr>
          <a:xfrm>
            <a:off x="6720515" y="4904318"/>
            <a:ext cx="12490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211E1E"/>
                </a:solidFill>
                <a:effectLst/>
                <a:latin typeface="MyriadPro"/>
              </a:rPr>
              <a:t>Slow Control Master</a:t>
            </a:r>
            <a:endParaRPr lang="en-GB" sz="1000" dirty="0">
              <a:effectLst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D5E1583-4548-DD6A-AE94-0A939940E013}"/>
              </a:ext>
            </a:extLst>
          </p:cNvPr>
          <p:cNvCxnSpPr>
            <a:cxnSpLocks/>
          </p:cNvCxnSpPr>
          <p:nvPr/>
        </p:nvCxnSpPr>
        <p:spPr>
          <a:xfrm>
            <a:off x="7350522" y="4241112"/>
            <a:ext cx="0" cy="366097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3A487E4-ACF0-8201-09AD-768E3A7FD436}"/>
              </a:ext>
            </a:extLst>
          </p:cNvPr>
          <p:cNvCxnSpPr>
            <a:cxnSpLocks/>
          </p:cNvCxnSpPr>
          <p:nvPr/>
        </p:nvCxnSpPr>
        <p:spPr>
          <a:xfrm>
            <a:off x="6954282" y="2602557"/>
            <a:ext cx="409151" cy="0"/>
          </a:xfrm>
          <a:prstGeom prst="straightConnector1">
            <a:avLst/>
          </a:prstGeom>
          <a:ln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A58A5653-1232-9D5F-BCD2-05944CBE2EEE}"/>
              </a:ext>
            </a:extLst>
          </p:cNvPr>
          <p:cNvSpPr/>
          <p:nvPr/>
        </p:nvSpPr>
        <p:spPr>
          <a:xfrm>
            <a:off x="7364443" y="2164870"/>
            <a:ext cx="953181" cy="832080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25626E5-5582-1A4B-7C63-26B4F66A255E}"/>
              </a:ext>
            </a:extLst>
          </p:cNvPr>
          <p:cNvSpPr txBox="1"/>
          <p:nvPr/>
        </p:nvSpPr>
        <p:spPr>
          <a:xfrm>
            <a:off x="7359806" y="2045941"/>
            <a:ext cx="9531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1000" dirty="0">
              <a:solidFill>
                <a:srgbClr val="211E1E"/>
              </a:solidFill>
              <a:latin typeface="MyriadPro"/>
            </a:endParaRPr>
          </a:p>
          <a:p>
            <a:pPr algn="ctr"/>
            <a:r>
              <a:rPr lang="en-GB" sz="1000" dirty="0">
                <a:solidFill>
                  <a:srgbClr val="211E1E"/>
                </a:solidFill>
                <a:latin typeface="MyriadPro"/>
              </a:rPr>
              <a:t>Timestamp</a:t>
            </a:r>
          </a:p>
          <a:p>
            <a:pPr algn="ctr"/>
            <a:r>
              <a:rPr lang="en-GB" sz="1000" dirty="0">
                <a:solidFill>
                  <a:srgbClr val="211E1E"/>
                </a:solidFill>
                <a:effectLst/>
                <a:latin typeface="MyriadPro"/>
              </a:rPr>
              <a:t>Decoder and Aligner</a:t>
            </a:r>
            <a:endParaRPr lang="en-GB" sz="1000" dirty="0">
              <a:effectLst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20895D5-5BFB-D22A-6636-A90CD7E25E92}"/>
              </a:ext>
            </a:extLst>
          </p:cNvPr>
          <p:cNvCxnSpPr>
            <a:cxnSpLocks/>
          </p:cNvCxnSpPr>
          <p:nvPr/>
        </p:nvCxnSpPr>
        <p:spPr>
          <a:xfrm>
            <a:off x="675062" y="3068561"/>
            <a:ext cx="0" cy="1818006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C5FC3A6-0A51-3C1A-585F-0982FA96DAAC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675062" y="4886567"/>
            <a:ext cx="1858640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C7454337-0DC0-12FA-D6FC-856E55AE9626}"/>
              </a:ext>
            </a:extLst>
          </p:cNvPr>
          <p:cNvSpPr/>
          <p:nvPr/>
        </p:nvSpPr>
        <p:spPr>
          <a:xfrm>
            <a:off x="2533702" y="4607209"/>
            <a:ext cx="1263912" cy="558716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E4677D7-2CE6-E4A4-BC1A-127E4D6F904E}"/>
              </a:ext>
            </a:extLst>
          </p:cNvPr>
          <p:cNvSpPr txBox="1"/>
          <p:nvPr/>
        </p:nvSpPr>
        <p:spPr>
          <a:xfrm>
            <a:off x="2598652" y="4834148"/>
            <a:ext cx="11649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211E1E"/>
                </a:solidFill>
                <a:effectLst/>
                <a:latin typeface="MyriadPro"/>
              </a:rPr>
              <a:t>MuTRiG Configure SPI Master</a:t>
            </a:r>
            <a:endParaRPr lang="en-GB" sz="1000" dirty="0">
              <a:effectLst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C7084D6-3DD0-7BB4-65A3-E78135A69F77}"/>
              </a:ext>
            </a:extLst>
          </p:cNvPr>
          <p:cNvSpPr/>
          <p:nvPr/>
        </p:nvSpPr>
        <p:spPr>
          <a:xfrm>
            <a:off x="3049722" y="3075447"/>
            <a:ext cx="953181" cy="832080"/>
          </a:xfrm>
          <a:prstGeom prst="rect">
            <a:avLst/>
          </a:prstGeom>
          <a:solidFill>
            <a:srgbClr val="CDCCCC">
              <a:alpha val="50000"/>
            </a:srgbClr>
          </a:solidFill>
          <a:ln w="12700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29022A2-3C73-2B92-582A-81F31E4C766D}"/>
              </a:ext>
            </a:extLst>
          </p:cNvPr>
          <p:cNvSpPr txBox="1"/>
          <p:nvPr/>
        </p:nvSpPr>
        <p:spPr>
          <a:xfrm>
            <a:off x="3019738" y="3089154"/>
            <a:ext cx="95317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yriadPro"/>
              </a:rPr>
              <a:t>Dummy</a:t>
            </a:r>
          </a:p>
          <a:p>
            <a:pPr algn="ctr"/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yriadPro"/>
              </a:rPr>
              <a:t>MuTRiG Frame Generator</a:t>
            </a:r>
            <a:endParaRPr lang="en-GB" sz="1000" dirty="0"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546D141-BF9F-D0C0-6987-704C9F837989}"/>
              </a:ext>
            </a:extLst>
          </p:cNvPr>
          <p:cNvCxnSpPr>
            <a:cxnSpLocks/>
          </p:cNvCxnSpPr>
          <p:nvPr/>
        </p:nvCxnSpPr>
        <p:spPr>
          <a:xfrm>
            <a:off x="3619741" y="2897819"/>
            <a:ext cx="950734" cy="0"/>
          </a:xfrm>
          <a:prstGeom prst="straightConnector1">
            <a:avLst/>
          </a:prstGeom>
          <a:ln>
            <a:solidFill>
              <a:schemeClr val="tx1">
                <a:alpha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rapezium 37">
            <a:extLst>
              <a:ext uri="{FF2B5EF4-FFF2-40B4-BE49-F238E27FC236}">
                <a16:creationId xmlns:a16="http://schemas.microsoft.com/office/drawing/2014/main" id="{81CCC191-8810-B288-6295-91F3983E3FDF}"/>
              </a:ext>
            </a:extLst>
          </p:cNvPr>
          <p:cNvSpPr/>
          <p:nvPr/>
        </p:nvSpPr>
        <p:spPr>
          <a:xfrm rot="5400000">
            <a:off x="4271887" y="2485832"/>
            <a:ext cx="781216" cy="171765"/>
          </a:xfrm>
          <a:prstGeom prst="trapezoid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E7D8CAF-5C81-01E0-3FEE-EC5A36CAA9A4}"/>
              </a:ext>
            </a:extLst>
          </p:cNvPr>
          <p:cNvCxnSpPr>
            <a:cxnSpLocks/>
          </p:cNvCxnSpPr>
          <p:nvPr/>
        </p:nvCxnSpPr>
        <p:spPr>
          <a:xfrm>
            <a:off x="3238132" y="2334612"/>
            <a:ext cx="942956" cy="0"/>
          </a:xfrm>
          <a:prstGeom prst="straightConnector1">
            <a:avLst/>
          </a:prstGeom>
          <a:ln>
            <a:solidFill>
              <a:srgbClr val="FF0000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5EE81A2-4944-6910-84A5-7CC133B5E6D7}"/>
              </a:ext>
            </a:extLst>
          </p:cNvPr>
          <p:cNvGrpSpPr/>
          <p:nvPr/>
        </p:nvGrpSpPr>
        <p:grpSpPr>
          <a:xfrm>
            <a:off x="6002111" y="2177366"/>
            <a:ext cx="953181" cy="832080"/>
            <a:chOff x="5209076" y="3622119"/>
            <a:chExt cx="953181" cy="83208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1154B95-FBC1-5EC1-C49C-919BF4D289DA}"/>
                </a:ext>
              </a:extLst>
            </p:cNvPr>
            <p:cNvSpPr/>
            <p:nvPr/>
          </p:nvSpPr>
          <p:spPr>
            <a:xfrm>
              <a:off x="5209076" y="3622119"/>
              <a:ext cx="953181" cy="832080"/>
            </a:xfrm>
            <a:prstGeom prst="rect">
              <a:avLst/>
            </a:prstGeom>
            <a:solidFill>
              <a:srgbClr val="CDCC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0BFB2D6-B548-DC58-B0AA-45EDA32DF457}"/>
                </a:ext>
              </a:extLst>
            </p:cNvPr>
            <p:cNvSpPr txBox="1"/>
            <p:nvPr/>
          </p:nvSpPr>
          <p:spPr>
            <a:xfrm>
              <a:off x="5248761" y="3880210"/>
              <a:ext cx="8755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solidFill>
                    <a:srgbClr val="211E1E"/>
                  </a:solidFill>
                  <a:latin typeface="MyriadPro"/>
                </a:rPr>
                <a:t>Frame Parser</a:t>
              </a:r>
              <a:endParaRPr lang="en-GB" sz="1000" dirty="0">
                <a:effectLst/>
              </a:endParaRP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AA1B8879-62DB-B4A0-BA34-E62409857728}"/>
              </a:ext>
            </a:extLst>
          </p:cNvPr>
          <p:cNvSpPr/>
          <p:nvPr/>
        </p:nvSpPr>
        <p:spPr>
          <a:xfrm>
            <a:off x="8726775" y="2177366"/>
            <a:ext cx="953181" cy="832080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26292E5-2040-978D-983F-B65E7CDBD348}"/>
              </a:ext>
            </a:extLst>
          </p:cNvPr>
          <p:cNvCxnSpPr>
            <a:cxnSpLocks/>
          </p:cNvCxnSpPr>
          <p:nvPr/>
        </p:nvCxnSpPr>
        <p:spPr>
          <a:xfrm>
            <a:off x="8312956" y="2603810"/>
            <a:ext cx="409151" cy="0"/>
          </a:xfrm>
          <a:prstGeom prst="straightConnector1">
            <a:avLst/>
          </a:prstGeom>
          <a:ln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22B47B2C-DF6F-FC4F-CCC4-7CD0F504B94A}"/>
              </a:ext>
            </a:extLst>
          </p:cNvPr>
          <p:cNvSpPr txBox="1"/>
          <p:nvPr/>
        </p:nvSpPr>
        <p:spPr>
          <a:xfrm>
            <a:off x="8717438" y="2434406"/>
            <a:ext cx="9531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211E1E"/>
                </a:solidFill>
                <a:latin typeface="MyriadPro"/>
              </a:rPr>
              <a:t>TS Sorter</a:t>
            </a:r>
          </a:p>
        </p:txBody>
      </p: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049F8B16-7D0E-6A36-E90A-D3732BF813AB}"/>
              </a:ext>
            </a:extLst>
          </p:cNvPr>
          <p:cNvGrpSpPr/>
          <p:nvPr/>
        </p:nvGrpSpPr>
        <p:grpSpPr>
          <a:xfrm>
            <a:off x="3991363" y="2261170"/>
            <a:ext cx="411823" cy="605484"/>
            <a:chOff x="3991363" y="2261170"/>
            <a:chExt cx="411823" cy="60548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5A13B18E-E734-9D81-C778-8F7BFE445EF6}"/>
                </a:ext>
              </a:extLst>
            </p:cNvPr>
            <p:cNvGrpSpPr/>
            <p:nvPr/>
          </p:nvGrpSpPr>
          <p:grpSpPr>
            <a:xfrm>
              <a:off x="4057108" y="2261170"/>
              <a:ext cx="346078" cy="443339"/>
              <a:chOff x="9673474" y="2827298"/>
              <a:chExt cx="346078" cy="443339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89A56C65-89E2-5A45-D5F7-DFB70B0065D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9806756" y="2827298"/>
                <a:ext cx="212796" cy="119020"/>
                <a:chOff x="6064966" y="323088"/>
                <a:chExt cx="570714" cy="319209"/>
              </a:xfrm>
            </p:grpSpPr>
            <p:cxnSp>
              <p:nvCxnSpPr>
                <p:cNvPr id="76" name="Straight Connector 75">
                  <a:extLst>
                    <a:ext uri="{FF2B5EF4-FFF2-40B4-BE49-F238E27FC236}">
                      <a16:creationId xmlns:a16="http://schemas.microsoft.com/office/drawing/2014/main" id="{6472F031-278C-CE98-159E-0F5E9DDBB9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64966" y="323088"/>
                  <a:ext cx="570714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>
                  <a:extLst>
                    <a:ext uri="{FF2B5EF4-FFF2-40B4-BE49-F238E27FC236}">
                      <a16:creationId xmlns:a16="http://schemas.microsoft.com/office/drawing/2014/main" id="{EB59D9DC-5188-64F4-3988-D0E403835A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64966" y="642297"/>
                  <a:ext cx="570714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>
                  <a:extLst>
                    <a:ext uri="{FF2B5EF4-FFF2-40B4-BE49-F238E27FC236}">
                      <a16:creationId xmlns:a16="http://schemas.microsoft.com/office/drawing/2014/main" id="{2DC2A028-F2E9-A76D-D07B-94FF85D1BB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35680" y="323088"/>
                  <a:ext cx="0" cy="31920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>
                  <a:extLst>
                    <a:ext uri="{FF2B5EF4-FFF2-40B4-BE49-F238E27FC236}">
                      <a16:creationId xmlns:a16="http://schemas.microsoft.com/office/drawing/2014/main" id="{FEAF572D-9FB0-C30E-95A5-C0E3772E3E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545348" y="323088"/>
                  <a:ext cx="0" cy="31920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>
                  <a:extLst>
                    <a:ext uri="{FF2B5EF4-FFF2-40B4-BE49-F238E27FC236}">
                      <a16:creationId xmlns:a16="http://schemas.microsoft.com/office/drawing/2014/main" id="{0520A6BF-5287-71EF-55E3-F1DB82D9B5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48367" y="323088"/>
                  <a:ext cx="0" cy="31920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>
                  <a:extLst>
                    <a:ext uri="{FF2B5EF4-FFF2-40B4-BE49-F238E27FC236}">
                      <a16:creationId xmlns:a16="http://schemas.microsoft.com/office/drawing/2014/main" id="{F861A9C8-2C46-00B5-F14E-86B075FD23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48109" y="323088"/>
                  <a:ext cx="0" cy="31920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>
                  <a:extLst>
                    <a:ext uri="{FF2B5EF4-FFF2-40B4-BE49-F238E27FC236}">
                      <a16:creationId xmlns:a16="http://schemas.microsoft.com/office/drawing/2014/main" id="{80FE385A-6977-9251-56D4-A0CA31A102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45536" y="323088"/>
                  <a:ext cx="0" cy="31920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D9754D8D-9C0F-DB74-4FC1-926A2003F4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45783" y="323088"/>
                  <a:ext cx="0" cy="31920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8C99E635-8732-0E82-498A-67E7367315A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9743315" y="2991127"/>
                <a:ext cx="212796" cy="119020"/>
                <a:chOff x="6064966" y="323088"/>
                <a:chExt cx="570714" cy="319209"/>
              </a:xfrm>
            </p:grpSpPr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6C8E6CEB-3200-1CF3-C9F2-A80D57224B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64966" y="323088"/>
                  <a:ext cx="570714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A41CFC05-5F4C-DAFD-A1E6-8D320B18E6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64966" y="642297"/>
                  <a:ext cx="570714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85E600E3-E3A7-FC21-82F1-4068C370E4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35680" y="323088"/>
                  <a:ext cx="0" cy="31920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A99FFD86-B6A5-4720-1A69-DEB8E2C0B7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545348" y="323088"/>
                  <a:ext cx="0" cy="31920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31B68B67-B99B-E083-06B8-A71E98A326C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48367" y="323088"/>
                  <a:ext cx="0" cy="31920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C12189C6-8430-B1FD-BC02-92180D8B4E6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48109" y="323088"/>
                  <a:ext cx="0" cy="31920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DA82D715-B806-AF4A-8987-4F031C1FF5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45536" y="323088"/>
                  <a:ext cx="0" cy="31920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5A199037-9C91-F268-1AC2-8F4A7A5084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45783" y="323088"/>
                  <a:ext cx="0" cy="31920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5B6D9257-98D9-FBA4-227F-9939FB9E653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9673474" y="3151617"/>
                <a:ext cx="212796" cy="119020"/>
                <a:chOff x="6064966" y="323088"/>
                <a:chExt cx="570714" cy="319209"/>
              </a:xfrm>
            </p:grpSpPr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8BA4C7F6-B811-DADF-7C26-FC293816A8F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64966" y="323088"/>
                  <a:ext cx="570714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371C6417-0D02-2095-3F0D-51B46F6A42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64966" y="642297"/>
                  <a:ext cx="570714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2EFA287D-229D-5D4A-E6FA-95C4452D77B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35680" y="323088"/>
                  <a:ext cx="0" cy="31920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7A1F96B2-8778-03B9-BCB7-AE299B01A6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545348" y="323088"/>
                  <a:ext cx="0" cy="31920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0D7A7BE3-5D0B-1A82-0F9A-E09A9845B5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48367" y="323088"/>
                  <a:ext cx="0" cy="31920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7FAAEA99-2954-0A32-AB66-BD839B6257F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48109" y="323088"/>
                  <a:ext cx="0" cy="31920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B6EE4A79-DCBF-C881-7D04-5F8AE88923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45536" y="323088"/>
                  <a:ext cx="0" cy="31920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A5C632E0-AB5D-384E-20D7-DDF336151A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45783" y="323088"/>
                  <a:ext cx="0" cy="31920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4CC98D45-255F-5999-88BC-E5BA387CE1D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991363" y="2747634"/>
              <a:ext cx="212796" cy="119020"/>
              <a:chOff x="6064966" y="323088"/>
              <a:chExt cx="570714" cy="319209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7DFB1FEF-DE8B-64A3-7C08-6B97818F0B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64966" y="323088"/>
                <a:ext cx="57071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3C391F8D-8DD1-721A-1182-900F54AD7D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64966" y="642297"/>
                <a:ext cx="57071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19455FEB-E5E4-73DD-6A05-B665E8B37B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35680" y="323088"/>
                <a:ext cx="0" cy="319209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07E75260-5C21-2CFF-2978-C8EF2D54EE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45348" y="323088"/>
                <a:ext cx="0" cy="319209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A83C6807-28DF-85C2-0604-4B3088C3C7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48367" y="323088"/>
                <a:ext cx="0" cy="319209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F009CAF3-BA2A-157D-7933-E6D8C6930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48109" y="323088"/>
                <a:ext cx="0" cy="319209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4298C73E-B8CF-344D-2A1C-43A0374DF5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45536" y="323088"/>
                <a:ext cx="0" cy="319209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E8167A9E-48BE-EEBE-8E16-30BC44D67A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45783" y="323088"/>
                <a:ext cx="0" cy="319209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6D359B72-D0AD-F002-8231-5C327764B64E}"/>
              </a:ext>
            </a:extLst>
          </p:cNvPr>
          <p:cNvSpPr txBox="1"/>
          <p:nvPr/>
        </p:nvSpPr>
        <p:spPr>
          <a:xfrm>
            <a:off x="1149315" y="2413181"/>
            <a:ext cx="439544" cy="21544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ch 0-3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E8E911EA-045A-3FD7-0ABF-34E10D22A2C0}"/>
              </a:ext>
            </a:extLst>
          </p:cNvPr>
          <p:cNvSpPr txBox="1"/>
          <p:nvPr/>
        </p:nvSpPr>
        <p:spPr>
          <a:xfrm>
            <a:off x="3295506" y="2164598"/>
            <a:ext cx="439544" cy="21544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ch 0-3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1C3F0C6-117A-CF98-F7C4-7D0B9074D244}"/>
              </a:ext>
            </a:extLst>
          </p:cNvPr>
          <p:cNvSpPr txBox="1"/>
          <p:nvPr/>
        </p:nvSpPr>
        <p:spPr>
          <a:xfrm>
            <a:off x="3922118" y="2883469"/>
            <a:ext cx="439544" cy="21544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ch 0-3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450214A8-CF45-CA80-33C2-F19CCEBBB03F}"/>
              </a:ext>
            </a:extLst>
          </p:cNvPr>
          <p:cNvCxnSpPr>
            <a:cxnSpLocks/>
          </p:cNvCxnSpPr>
          <p:nvPr/>
        </p:nvCxnSpPr>
        <p:spPr>
          <a:xfrm flipV="1">
            <a:off x="3248311" y="2484509"/>
            <a:ext cx="864685" cy="2624"/>
          </a:xfrm>
          <a:prstGeom prst="straightConnector1">
            <a:avLst/>
          </a:prstGeom>
          <a:ln>
            <a:solidFill>
              <a:srgbClr val="FF0000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3419A05B-DAC9-CCA4-D03D-868E29D51382}"/>
              </a:ext>
            </a:extLst>
          </p:cNvPr>
          <p:cNvCxnSpPr>
            <a:cxnSpLocks/>
          </p:cNvCxnSpPr>
          <p:nvPr/>
        </p:nvCxnSpPr>
        <p:spPr>
          <a:xfrm>
            <a:off x="3238132" y="2644999"/>
            <a:ext cx="783364" cy="0"/>
          </a:xfrm>
          <a:prstGeom prst="straightConnector1">
            <a:avLst/>
          </a:prstGeom>
          <a:ln>
            <a:solidFill>
              <a:srgbClr val="FF0000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9894DC29-06D3-79E8-1EFE-31E2AA820187}"/>
              </a:ext>
            </a:extLst>
          </p:cNvPr>
          <p:cNvCxnSpPr>
            <a:cxnSpLocks/>
          </p:cNvCxnSpPr>
          <p:nvPr/>
        </p:nvCxnSpPr>
        <p:spPr>
          <a:xfrm>
            <a:off x="3248311" y="2807144"/>
            <a:ext cx="703712" cy="0"/>
          </a:xfrm>
          <a:prstGeom prst="straightConnector1">
            <a:avLst/>
          </a:prstGeom>
          <a:ln>
            <a:solidFill>
              <a:srgbClr val="FF0000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464D64C2-B1B5-7E14-9026-6664440C4667}"/>
              </a:ext>
            </a:extLst>
          </p:cNvPr>
          <p:cNvCxnSpPr>
            <a:cxnSpLocks/>
          </p:cNvCxnSpPr>
          <p:nvPr/>
        </p:nvCxnSpPr>
        <p:spPr>
          <a:xfrm>
            <a:off x="3715092" y="3911456"/>
            <a:ext cx="0" cy="329656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C74775B4-FB40-6E58-BB95-48B38D18F195}"/>
              </a:ext>
            </a:extLst>
          </p:cNvPr>
          <p:cNvCxnSpPr>
            <a:cxnSpLocks/>
          </p:cNvCxnSpPr>
          <p:nvPr/>
        </p:nvCxnSpPr>
        <p:spPr>
          <a:xfrm flipV="1">
            <a:off x="3619741" y="2897819"/>
            <a:ext cx="0" cy="185535"/>
          </a:xfrm>
          <a:prstGeom prst="straightConnector1">
            <a:avLst/>
          </a:prstGeom>
          <a:ln>
            <a:solidFill>
              <a:schemeClr val="tx1">
                <a:alpha val="50000"/>
              </a:schemeClr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6F51980F-0EE3-C3FD-B7CE-47DD36945FDF}"/>
              </a:ext>
            </a:extLst>
          </p:cNvPr>
          <p:cNvCxnSpPr>
            <a:cxnSpLocks/>
            <a:stCxn id="38" idx="3"/>
          </p:cNvCxnSpPr>
          <p:nvPr/>
        </p:nvCxnSpPr>
        <p:spPr>
          <a:xfrm flipH="1">
            <a:off x="4655356" y="2940852"/>
            <a:ext cx="7139" cy="1283819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E6370791-5CC3-3A1A-CE8E-4874B0B7A6BF}"/>
              </a:ext>
            </a:extLst>
          </p:cNvPr>
          <p:cNvSpPr txBox="1"/>
          <p:nvPr/>
        </p:nvSpPr>
        <p:spPr>
          <a:xfrm>
            <a:off x="4410676" y="3253619"/>
            <a:ext cx="307777" cy="64536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Bypass select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50962938-4B32-2A1D-CFDB-C4C329E866E7}"/>
              </a:ext>
            </a:extLst>
          </p:cNvPr>
          <p:cNvCxnSpPr>
            <a:cxnSpLocks/>
          </p:cNvCxnSpPr>
          <p:nvPr/>
        </p:nvCxnSpPr>
        <p:spPr>
          <a:xfrm>
            <a:off x="889148" y="2277518"/>
            <a:ext cx="1398536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lg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D37A682A-5952-40E1-7615-BCB777721BE7}"/>
              </a:ext>
            </a:extLst>
          </p:cNvPr>
          <p:cNvCxnSpPr>
            <a:cxnSpLocks/>
          </p:cNvCxnSpPr>
          <p:nvPr/>
        </p:nvCxnSpPr>
        <p:spPr>
          <a:xfrm>
            <a:off x="4403186" y="2326599"/>
            <a:ext cx="180685" cy="0"/>
          </a:xfrm>
          <a:prstGeom prst="straightConnector1">
            <a:avLst/>
          </a:prstGeom>
          <a:ln>
            <a:solidFill>
              <a:srgbClr val="FF0000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F78CB26F-D82D-B805-C3F4-54852B74D030}"/>
              </a:ext>
            </a:extLst>
          </p:cNvPr>
          <p:cNvCxnSpPr>
            <a:cxnSpLocks/>
          </p:cNvCxnSpPr>
          <p:nvPr/>
        </p:nvCxnSpPr>
        <p:spPr>
          <a:xfrm>
            <a:off x="4346941" y="2484072"/>
            <a:ext cx="223534" cy="0"/>
          </a:xfrm>
          <a:prstGeom prst="straightConnector1">
            <a:avLst/>
          </a:prstGeom>
          <a:ln>
            <a:solidFill>
              <a:srgbClr val="FF0000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628AD15B-A2C9-F178-C273-455682957201}"/>
              </a:ext>
            </a:extLst>
          </p:cNvPr>
          <p:cNvCxnSpPr>
            <a:cxnSpLocks/>
          </p:cNvCxnSpPr>
          <p:nvPr/>
        </p:nvCxnSpPr>
        <p:spPr>
          <a:xfrm>
            <a:off x="4276541" y="2648992"/>
            <a:ext cx="302202" cy="0"/>
          </a:xfrm>
          <a:prstGeom prst="straightConnector1">
            <a:avLst/>
          </a:prstGeom>
          <a:ln>
            <a:solidFill>
              <a:srgbClr val="FF0000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D651735C-03B8-4618-A7CC-0863968236D3}"/>
              </a:ext>
            </a:extLst>
          </p:cNvPr>
          <p:cNvCxnSpPr>
            <a:cxnSpLocks/>
          </p:cNvCxnSpPr>
          <p:nvPr/>
        </p:nvCxnSpPr>
        <p:spPr>
          <a:xfrm>
            <a:off x="4200063" y="2807144"/>
            <a:ext cx="378680" cy="0"/>
          </a:xfrm>
          <a:prstGeom prst="straightConnector1">
            <a:avLst/>
          </a:prstGeom>
          <a:ln>
            <a:solidFill>
              <a:srgbClr val="FF0000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9F8C7F3F-0B23-A040-A055-81BD06096E59}"/>
              </a:ext>
            </a:extLst>
          </p:cNvPr>
          <p:cNvCxnSpPr>
            <a:cxnSpLocks/>
            <a:endCxn id="33" idx="0"/>
          </p:cNvCxnSpPr>
          <p:nvPr/>
        </p:nvCxnSpPr>
        <p:spPr>
          <a:xfrm>
            <a:off x="3165658" y="4258740"/>
            <a:ext cx="0" cy="348469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7DE14C02-C554-EF30-F579-3C07AB657FD1}"/>
              </a:ext>
            </a:extLst>
          </p:cNvPr>
          <p:cNvSpPr txBox="1"/>
          <p:nvPr/>
        </p:nvSpPr>
        <p:spPr>
          <a:xfrm>
            <a:off x="9592122" y="240431"/>
            <a:ext cx="430887" cy="41293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800" dirty="0">
                <a:solidFill>
                  <a:srgbClr val="211E1E"/>
                </a:solidFill>
                <a:latin typeface="MyriadPro"/>
              </a:rPr>
              <a:t>To SWB</a:t>
            </a:r>
          </a:p>
          <a:p>
            <a:pPr algn="ctr"/>
            <a:r>
              <a:rPr lang="en-US" sz="800" dirty="0">
                <a:solidFill>
                  <a:srgbClr val="211E1E"/>
                </a:solidFill>
                <a:latin typeface="MyriadPro"/>
              </a:rPr>
              <a:t>(fiber)</a:t>
            </a:r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955413C5-B4EF-F8D6-2610-4831920EF89F}"/>
              </a:ext>
            </a:extLst>
          </p:cNvPr>
          <p:cNvCxnSpPr>
            <a:cxnSpLocks/>
          </p:cNvCxnSpPr>
          <p:nvPr/>
        </p:nvCxnSpPr>
        <p:spPr>
          <a:xfrm flipH="1">
            <a:off x="6478701" y="3009446"/>
            <a:ext cx="8414" cy="1231666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51439B82-9111-F8C0-A616-856A346BF3DD}"/>
              </a:ext>
            </a:extLst>
          </p:cNvPr>
          <p:cNvCxnSpPr>
            <a:cxnSpLocks/>
          </p:cNvCxnSpPr>
          <p:nvPr/>
        </p:nvCxnSpPr>
        <p:spPr>
          <a:xfrm flipH="1">
            <a:off x="7827951" y="2993925"/>
            <a:ext cx="8414" cy="1231666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0EA87D02-C509-D6A1-E93B-647762729BF0}"/>
              </a:ext>
            </a:extLst>
          </p:cNvPr>
          <p:cNvCxnSpPr>
            <a:cxnSpLocks/>
          </p:cNvCxnSpPr>
          <p:nvPr/>
        </p:nvCxnSpPr>
        <p:spPr>
          <a:xfrm flipH="1">
            <a:off x="9178220" y="3004771"/>
            <a:ext cx="8414" cy="1231666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03">
            <a:extLst>
              <a:ext uri="{FF2B5EF4-FFF2-40B4-BE49-F238E27FC236}">
                <a16:creationId xmlns:a16="http://schemas.microsoft.com/office/drawing/2014/main" id="{D557F00C-E7DF-6E41-288A-FB0A570F276A}"/>
              </a:ext>
            </a:extLst>
          </p:cNvPr>
          <p:cNvSpPr/>
          <p:nvPr/>
        </p:nvSpPr>
        <p:spPr>
          <a:xfrm>
            <a:off x="10079834" y="2183711"/>
            <a:ext cx="953181" cy="832080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D54697D-4B9D-3D77-49E3-559018B0A507}"/>
              </a:ext>
            </a:extLst>
          </p:cNvPr>
          <p:cNvSpPr txBox="1"/>
          <p:nvPr/>
        </p:nvSpPr>
        <p:spPr>
          <a:xfrm>
            <a:off x="10098443" y="2440200"/>
            <a:ext cx="9531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211E1E"/>
                </a:solidFill>
                <a:latin typeface="MyriadPro"/>
              </a:rPr>
              <a:t>Data Packer</a:t>
            </a:r>
          </a:p>
        </p:txBody>
      </p: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1345B09F-4EBB-E79A-EBA1-DAA2438D0043}"/>
              </a:ext>
            </a:extLst>
          </p:cNvPr>
          <p:cNvCxnSpPr>
            <a:cxnSpLocks/>
          </p:cNvCxnSpPr>
          <p:nvPr/>
        </p:nvCxnSpPr>
        <p:spPr>
          <a:xfrm>
            <a:off x="9679956" y="2615806"/>
            <a:ext cx="409151" cy="0"/>
          </a:xfrm>
          <a:prstGeom prst="straightConnector1">
            <a:avLst/>
          </a:prstGeom>
          <a:ln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9295F4F3-A522-BF02-6C2B-7ABF26690FCF}"/>
              </a:ext>
            </a:extLst>
          </p:cNvPr>
          <p:cNvSpPr txBox="1"/>
          <p:nvPr/>
        </p:nvSpPr>
        <p:spPr>
          <a:xfrm>
            <a:off x="1236663" y="2094439"/>
            <a:ext cx="795411" cy="2154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ch 4-7 omitted</a:t>
            </a:r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5C81079F-E1B1-E94F-8F36-2DB14662A9BB}"/>
              </a:ext>
            </a:extLst>
          </p:cNvPr>
          <p:cNvCxnSpPr>
            <a:cxnSpLocks/>
          </p:cNvCxnSpPr>
          <p:nvPr/>
        </p:nvCxnSpPr>
        <p:spPr>
          <a:xfrm>
            <a:off x="6040645" y="557368"/>
            <a:ext cx="409151" cy="0"/>
          </a:xfrm>
          <a:prstGeom prst="straightConnector1">
            <a:avLst/>
          </a:prstGeom>
          <a:ln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E3F10D00-1B92-1E68-A0A5-AACEE6E5D9C1}"/>
              </a:ext>
            </a:extLst>
          </p:cNvPr>
          <p:cNvCxnSpPr>
            <a:cxnSpLocks/>
          </p:cNvCxnSpPr>
          <p:nvPr/>
        </p:nvCxnSpPr>
        <p:spPr>
          <a:xfrm flipH="1">
            <a:off x="7727268" y="557368"/>
            <a:ext cx="486794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94CC7E49-DEC8-6949-A5F2-AB61582990CE}"/>
              </a:ext>
            </a:extLst>
          </p:cNvPr>
          <p:cNvSpPr txBox="1"/>
          <p:nvPr/>
        </p:nvSpPr>
        <p:spPr>
          <a:xfrm>
            <a:off x="6451902" y="437131"/>
            <a:ext cx="9893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211E1E"/>
                </a:solidFill>
                <a:latin typeface="MyriadPro"/>
              </a:rPr>
              <a:t>Streaming Data</a:t>
            </a:r>
            <a:endParaRPr lang="en-GB" sz="1000" dirty="0">
              <a:effectLst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93CD4EF-DCF7-88B8-C375-78DB223E03DC}"/>
              </a:ext>
            </a:extLst>
          </p:cNvPr>
          <p:cNvSpPr txBox="1"/>
          <p:nvPr/>
        </p:nvSpPr>
        <p:spPr>
          <a:xfrm>
            <a:off x="8179128" y="429603"/>
            <a:ext cx="8483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211E1E"/>
                </a:solidFill>
                <a:latin typeface="MyriadPro"/>
              </a:rPr>
              <a:t>Slow Control</a:t>
            </a:r>
            <a:endParaRPr lang="en-GB" sz="1000" dirty="0">
              <a:effectLst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AB88703-10F9-2C0A-F790-DD3D60B58AA8}"/>
              </a:ext>
            </a:extLst>
          </p:cNvPr>
          <p:cNvSpPr txBox="1"/>
          <p:nvPr/>
        </p:nvSpPr>
        <p:spPr>
          <a:xfrm>
            <a:off x="5260845" y="425404"/>
            <a:ext cx="7072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211E1E"/>
                </a:solidFill>
                <a:latin typeface="MyriadPro"/>
              </a:rPr>
              <a:t>Protocols:</a:t>
            </a:r>
            <a:endParaRPr lang="en-GB" sz="1000" dirty="0">
              <a:effectLst/>
            </a:endParaRPr>
          </a:p>
        </p:txBody>
      </p: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79123790-4708-C143-AEB6-22A7391CD775}"/>
              </a:ext>
            </a:extLst>
          </p:cNvPr>
          <p:cNvCxnSpPr>
            <a:cxnSpLocks/>
          </p:cNvCxnSpPr>
          <p:nvPr/>
        </p:nvCxnSpPr>
        <p:spPr>
          <a:xfrm flipH="1">
            <a:off x="10550289" y="3012619"/>
            <a:ext cx="8414" cy="1231666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70DEC411-4F01-E99B-2EB2-60C974604BFC}"/>
              </a:ext>
            </a:extLst>
          </p:cNvPr>
          <p:cNvSpPr txBox="1"/>
          <p:nvPr/>
        </p:nvSpPr>
        <p:spPr>
          <a:xfrm>
            <a:off x="6422449" y="3302594"/>
            <a:ext cx="307777" cy="667812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Rate statistics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0EC40F4B-0EB3-E549-22E0-D57800485940}"/>
              </a:ext>
            </a:extLst>
          </p:cNvPr>
          <p:cNvSpPr txBox="1"/>
          <p:nvPr/>
        </p:nvSpPr>
        <p:spPr>
          <a:xfrm>
            <a:off x="3433034" y="3958621"/>
            <a:ext cx="307777" cy="25744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CFG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56FA58D5-B48E-75BE-002C-08AA037095F1}"/>
              </a:ext>
            </a:extLst>
          </p:cNvPr>
          <p:cNvSpPr txBox="1"/>
          <p:nvPr/>
        </p:nvSpPr>
        <p:spPr>
          <a:xfrm>
            <a:off x="5495399" y="5712091"/>
            <a:ext cx="11400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CFG: configure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FAFDAADA-FE55-E799-EA80-3CD4B8DE5380}"/>
              </a:ext>
            </a:extLst>
          </p:cNvPr>
          <p:cNvSpPr txBox="1"/>
          <p:nvPr/>
        </p:nvSpPr>
        <p:spPr>
          <a:xfrm>
            <a:off x="8931197" y="3554518"/>
            <a:ext cx="307777" cy="25744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CFG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5AC19DB-042E-D191-1E78-D3B3072E9AE3}"/>
              </a:ext>
            </a:extLst>
          </p:cNvPr>
          <p:cNvSpPr txBox="1"/>
          <p:nvPr/>
        </p:nvSpPr>
        <p:spPr>
          <a:xfrm>
            <a:off x="10302973" y="3222145"/>
            <a:ext cx="307777" cy="69506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Data/SC select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8BE2B27A-FA4D-1DFF-7D67-784C5AF5385D}"/>
              </a:ext>
            </a:extLst>
          </p:cNvPr>
          <p:cNvSpPr txBox="1"/>
          <p:nvPr/>
        </p:nvSpPr>
        <p:spPr>
          <a:xfrm>
            <a:off x="2729630" y="3344909"/>
            <a:ext cx="307777" cy="518732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Error flags</a:t>
            </a:r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401C5290-DA43-D7F4-7F1A-C9E6490EBB34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6701742" y="1197394"/>
            <a:ext cx="389489" cy="0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99254262-92F3-7FD8-CCB9-806E17A8AB34}"/>
              </a:ext>
            </a:extLst>
          </p:cNvPr>
          <p:cNvCxnSpPr>
            <a:cxnSpLocks/>
          </p:cNvCxnSpPr>
          <p:nvPr/>
        </p:nvCxnSpPr>
        <p:spPr>
          <a:xfrm>
            <a:off x="7091231" y="1197394"/>
            <a:ext cx="0" cy="431375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5FB51290-3E9B-AE51-FAB6-2665EB2DF710}"/>
              </a:ext>
            </a:extLst>
          </p:cNvPr>
          <p:cNvSpPr txBox="1"/>
          <p:nvPr/>
        </p:nvSpPr>
        <p:spPr>
          <a:xfrm>
            <a:off x="7004968" y="1262678"/>
            <a:ext cx="307777" cy="257443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CFG</a:t>
            </a: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05BEAA32-AFAD-414E-D360-8BA293449164}"/>
              </a:ext>
            </a:extLst>
          </p:cNvPr>
          <p:cNvSpPr/>
          <p:nvPr/>
        </p:nvSpPr>
        <p:spPr>
          <a:xfrm>
            <a:off x="5995973" y="1342407"/>
            <a:ext cx="297517" cy="197510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A7F381D2-DDE5-328D-001F-8DD7822CDAD8}"/>
              </a:ext>
            </a:extLst>
          </p:cNvPr>
          <p:cNvSpPr/>
          <p:nvPr/>
        </p:nvSpPr>
        <p:spPr>
          <a:xfrm>
            <a:off x="6379753" y="1345475"/>
            <a:ext cx="297517" cy="197510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EFFD741F-884D-5CE4-FC1C-A33E685AABD6}"/>
              </a:ext>
            </a:extLst>
          </p:cNvPr>
          <p:cNvSpPr/>
          <p:nvPr/>
        </p:nvSpPr>
        <p:spPr>
          <a:xfrm>
            <a:off x="6758626" y="5728708"/>
            <a:ext cx="297517" cy="197510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9E0218D8-8847-A319-E612-B660FAA2B529}"/>
              </a:ext>
            </a:extLst>
          </p:cNvPr>
          <p:cNvSpPr txBox="1"/>
          <p:nvPr/>
        </p:nvSpPr>
        <p:spPr>
          <a:xfrm>
            <a:off x="7004968" y="5706184"/>
            <a:ext cx="185499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: Arria V firmware (2 copies)</a:t>
            </a:r>
          </a:p>
        </p:txBody>
      </p: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A30DA0C7-86A0-C5B4-4EDE-0D86FEF661D9}"/>
              </a:ext>
            </a:extLst>
          </p:cNvPr>
          <p:cNvCxnSpPr>
            <a:cxnSpLocks/>
            <a:stCxn id="25" idx="3"/>
          </p:cNvCxnSpPr>
          <p:nvPr/>
        </p:nvCxnSpPr>
        <p:spPr>
          <a:xfrm>
            <a:off x="7969575" y="5027429"/>
            <a:ext cx="1772107" cy="4181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rapezium 138">
            <a:extLst>
              <a:ext uri="{FF2B5EF4-FFF2-40B4-BE49-F238E27FC236}">
                <a16:creationId xmlns:a16="http://schemas.microsoft.com/office/drawing/2014/main" id="{ACE00F4F-C239-AA3D-B429-C3CF8DFAB462}"/>
              </a:ext>
            </a:extLst>
          </p:cNvPr>
          <p:cNvSpPr/>
          <p:nvPr/>
        </p:nvSpPr>
        <p:spPr>
          <a:xfrm rot="5400000">
            <a:off x="9438051" y="4690563"/>
            <a:ext cx="781216" cy="171765"/>
          </a:xfrm>
          <a:prstGeom prst="trapezoid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AC7644F7-1EB3-E4CF-3ABC-A241F5038DEC}"/>
              </a:ext>
            </a:extLst>
          </p:cNvPr>
          <p:cNvCxnSpPr>
            <a:cxnSpLocks/>
          </p:cNvCxnSpPr>
          <p:nvPr/>
        </p:nvCxnSpPr>
        <p:spPr>
          <a:xfrm>
            <a:off x="9383961" y="4650928"/>
            <a:ext cx="358811" cy="0"/>
          </a:xfrm>
          <a:prstGeom prst="straightConnector1">
            <a:avLst/>
          </a:prstGeom>
          <a:ln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BD5468A2-907E-5FAD-7853-F1FC86971D30}"/>
              </a:ext>
            </a:extLst>
          </p:cNvPr>
          <p:cNvCxnSpPr>
            <a:cxnSpLocks/>
          </p:cNvCxnSpPr>
          <p:nvPr/>
        </p:nvCxnSpPr>
        <p:spPr>
          <a:xfrm>
            <a:off x="9383961" y="3213832"/>
            <a:ext cx="0" cy="1437096"/>
          </a:xfrm>
          <a:prstGeom prst="straightConnector1">
            <a:avLst/>
          </a:prstGeom>
          <a:ln>
            <a:solidFill>
              <a:srgbClr val="FF0000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C74BF47C-4625-816F-CCCB-661A3E548F7C}"/>
              </a:ext>
            </a:extLst>
          </p:cNvPr>
          <p:cNvCxnSpPr>
            <a:cxnSpLocks/>
          </p:cNvCxnSpPr>
          <p:nvPr/>
        </p:nvCxnSpPr>
        <p:spPr>
          <a:xfrm flipH="1">
            <a:off x="9383961" y="3220935"/>
            <a:ext cx="1801454" cy="0"/>
          </a:xfrm>
          <a:prstGeom prst="straightConnector1">
            <a:avLst/>
          </a:prstGeom>
          <a:ln>
            <a:solidFill>
              <a:srgbClr val="FF0000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2874AC2C-97C1-5242-35E4-C70FE96CA739}"/>
              </a:ext>
            </a:extLst>
          </p:cNvPr>
          <p:cNvCxnSpPr>
            <a:cxnSpLocks/>
          </p:cNvCxnSpPr>
          <p:nvPr/>
        </p:nvCxnSpPr>
        <p:spPr>
          <a:xfrm flipH="1">
            <a:off x="11033015" y="2628625"/>
            <a:ext cx="152400" cy="0"/>
          </a:xfrm>
          <a:prstGeom prst="straightConnector1">
            <a:avLst/>
          </a:prstGeom>
          <a:ln>
            <a:solidFill>
              <a:srgbClr val="FF0000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44DF2D85-C50E-2562-E89C-35BA4F7690A4}"/>
              </a:ext>
            </a:extLst>
          </p:cNvPr>
          <p:cNvCxnSpPr>
            <a:cxnSpLocks/>
          </p:cNvCxnSpPr>
          <p:nvPr/>
        </p:nvCxnSpPr>
        <p:spPr>
          <a:xfrm flipV="1">
            <a:off x="11185415" y="2628625"/>
            <a:ext cx="0" cy="592310"/>
          </a:xfrm>
          <a:prstGeom prst="straightConnector1">
            <a:avLst/>
          </a:prstGeom>
          <a:ln>
            <a:solidFill>
              <a:srgbClr val="FF0000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2BCEB200-C376-ACCB-3F09-15636D160645}"/>
              </a:ext>
            </a:extLst>
          </p:cNvPr>
          <p:cNvCxnSpPr>
            <a:cxnSpLocks/>
          </p:cNvCxnSpPr>
          <p:nvPr/>
        </p:nvCxnSpPr>
        <p:spPr>
          <a:xfrm>
            <a:off x="9914542" y="4778384"/>
            <a:ext cx="1518148" cy="0"/>
          </a:xfrm>
          <a:prstGeom prst="straightConnector1">
            <a:avLst/>
          </a:prstGeom>
          <a:ln>
            <a:solidFill>
              <a:srgbClr val="FF0000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A5B4ABF8-44EE-EFF5-1CD9-097A9AE01F10}"/>
              </a:ext>
            </a:extLst>
          </p:cNvPr>
          <p:cNvCxnSpPr>
            <a:cxnSpLocks/>
          </p:cNvCxnSpPr>
          <p:nvPr/>
        </p:nvCxnSpPr>
        <p:spPr>
          <a:xfrm flipV="1">
            <a:off x="11432690" y="1140628"/>
            <a:ext cx="0" cy="3638756"/>
          </a:xfrm>
          <a:prstGeom prst="straightConnector1">
            <a:avLst/>
          </a:prstGeom>
          <a:ln>
            <a:solidFill>
              <a:srgbClr val="FF0000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90CA9E72-949D-8CCD-E782-6BCFB6C91BCE}"/>
              </a:ext>
            </a:extLst>
          </p:cNvPr>
          <p:cNvCxnSpPr>
            <a:cxnSpLocks/>
          </p:cNvCxnSpPr>
          <p:nvPr/>
        </p:nvCxnSpPr>
        <p:spPr>
          <a:xfrm flipH="1">
            <a:off x="10302973" y="1140628"/>
            <a:ext cx="1129717" cy="0"/>
          </a:xfrm>
          <a:prstGeom prst="straightConnector1">
            <a:avLst/>
          </a:prstGeom>
          <a:ln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rapezium 170">
            <a:extLst>
              <a:ext uri="{FF2B5EF4-FFF2-40B4-BE49-F238E27FC236}">
                <a16:creationId xmlns:a16="http://schemas.microsoft.com/office/drawing/2014/main" id="{A0BDFC6E-C829-9C2A-E446-D0498453E75F}"/>
              </a:ext>
            </a:extLst>
          </p:cNvPr>
          <p:cNvSpPr/>
          <p:nvPr/>
        </p:nvSpPr>
        <p:spPr>
          <a:xfrm rot="5400000">
            <a:off x="9153213" y="5793814"/>
            <a:ext cx="245419" cy="85883"/>
          </a:xfrm>
          <a:prstGeom prst="trapezoid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0F426CF8-3B8B-6C1D-19DF-5D6A5AA7E2D6}"/>
              </a:ext>
            </a:extLst>
          </p:cNvPr>
          <p:cNvSpPr txBox="1"/>
          <p:nvPr/>
        </p:nvSpPr>
        <p:spPr>
          <a:xfrm>
            <a:off x="9269558" y="5712091"/>
            <a:ext cx="65594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: Arbiter</a:t>
            </a:r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AF423DF2-3D8F-F694-25E5-0838D40BB64C}"/>
              </a:ext>
            </a:extLst>
          </p:cNvPr>
          <p:cNvSpPr>
            <a:spLocks noChangeAspect="1"/>
          </p:cNvSpPr>
          <p:nvPr/>
        </p:nvSpPr>
        <p:spPr>
          <a:xfrm>
            <a:off x="9949538" y="397956"/>
            <a:ext cx="129600" cy="123110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B00D1B35-C480-FAE5-8C5B-7D17F4E15643}"/>
              </a:ext>
            </a:extLst>
          </p:cNvPr>
          <p:cNvSpPr>
            <a:spLocks noChangeAspect="1"/>
          </p:cNvSpPr>
          <p:nvPr/>
        </p:nvSpPr>
        <p:spPr>
          <a:xfrm>
            <a:off x="3442367" y="5709075"/>
            <a:ext cx="258086" cy="252481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F01048F3-832B-7F2E-5471-E0414063931C}"/>
              </a:ext>
            </a:extLst>
          </p:cNvPr>
          <p:cNvSpPr txBox="1"/>
          <p:nvPr/>
        </p:nvSpPr>
        <p:spPr>
          <a:xfrm>
            <a:off x="3660102" y="5709440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: entity (functional block)</a:t>
            </a:r>
          </a:p>
        </p:txBody>
      </p:sp>
      <p:sp>
        <p:nvSpPr>
          <p:cNvPr id="180" name="Footer Placeholder 4">
            <a:extLst>
              <a:ext uri="{FF2B5EF4-FFF2-40B4-BE49-F238E27FC236}">
                <a16:creationId xmlns:a16="http://schemas.microsoft.com/office/drawing/2014/main" id="{12FC1010-EBDB-A436-06CC-B3BADF0ABBF4}"/>
              </a:ext>
            </a:extLst>
          </p:cNvPr>
          <p:cNvSpPr txBox="1">
            <a:spLocks/>
          </p:cNvSpPr>
          <p:nvPr/>
        </p:nvSpPr>
        <p:spPr>
          <a:xfrm>
            <a:off x="4427642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CH"/>
            </a:defPPr>
            <a:lvl1pPr marL="0" algn="ctr" defTabSz="914400" rtl="0" eaLnBrk="1" latinLnBrk="0" hangingPunct="1">
              <a:lnSpc>
                <a:spcPct val="100000"/>
              </a:lnSpc>
              <a:defRPr lang="de-CH" sz="1200" b="0" strike="noStrike" kern="1200" spc="-1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Yifeng Wang – ETH Zürich</a:t>
            </a:r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F21CD2A5-04E2-27A0-63AB-CEBA2FD667E4}"/>
              </a:ext>
            </a:extLst>
          </p:cNvPr>
          <p:cNvGrpSpPr/>
          <p:nvPr/>
        </p:nvGrpSpPr>
        <p:grpSpPr>
          <a:xfrm>
            <a:off x="4029016" y="2874898"/>
            <a:ext cx="58225" cy="39389"/>
            <a:chOff x="3867150" y="2198986"/>
            <a:chExt cx="58225" cy="39389"/>
          </a:xfrm>
        </p:grpSpPr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C8E8B9C8-ADCD-F43E-416A-F187932C5CE7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3867150" y="2202161"/>
              <a:ext cx="36000" cy="36214"/>
            </a:xfrm>
            <a:prstGeom prst="line">
              <a:avLst/>
            </a:prstGeom>
            <a:ln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04FAA3F3-0E56-ACFC-C342-AB8169955FAE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3889375" y="2198986"/>
              <a:ext cx="36000" cy="36214"/>
            </a:xfrm>
            <a:prstGeom prst="line">
              <a:avLst/>
            </a:prstGeom>
            <a:ln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CE4B018C-8346-3D3E-9013-4A3E8BF1A827}"/>
              </a:ext>
            </a:extLst>
          </p:cNvPr>
          <p:cNvCxnSpPr>
            <a:cxnSpLocks/>
          </p:cNvCxnSpPr>
          <p:nvPr/>
        </p:nvCxnSpPr>
        <p:spPr>
          <a:xfrm>
            <a:off x="4748378" y="2559734"/>
            <a:ext cx="698282" cy="0"/>
          </a:xfrm>
          <a:prstGeom prst="straightConnector1">
            <a:avLst/>
          </a:prstGeom>
          <a:ln>
            <a:solidFill>
              <a:srgbClr val="FF0000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0CE83499-54D6-CC32-78BD-DC6B7024BE6B}"/>
              </a:ext>
            </a:extLst>
          </p:cNvPr>
          <p:cNvGrpSpPr>
            <a:grpSpLocks noChangeAspect="1"/>
          </p:cNvGrpSpPr>
          <p:nvPr/>
        </p:nvGrpSpPr>
        <p:grpSpPr>
          <a:xfrm>
            <a:off x="5441541" y="2510364"/>
            <a:ext cx="212796" cy="119020"/>
            <a:chOff x="6064966" y="323088"/>
            <a:chExt cx="570714" cy="319209"/>
          </a:xfrm>
        </p:grpSpPr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FA25D37F-D995-D21C-D630-04FAB07F974C}"/>
                </a:ext>
              </a:extLst>
            </p:cNvPr>
            <p:cNvCxnSpPr>
              <a:cxnSpLocks/>
            </p:cNvCxnSpPr>
            <p:nvPr/>
          </p:nvCxnSpPr>
          <p:spPr>
            <a:xfrm>
              <a:off x="6064966" y="323088"/>
              <a:ext cx="570714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B2CF71FC-776E-1770-411D-3FFE995CE080}"/>
                </a:ext>
              </a:extLst>
            </p:cNvPr>
            <p:cNvCxnSpPr>
              <a:cxnSpLocks/>
            </p:cNvCxnSpPr>
            <p:nvPr/>
          </p:nvCxnSpPr>
          <p:spPr>
            <a:xfrm>
              <a:off x="6064966" y="642297"/>
              <a:ext cx="570714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F0B560AA-9B06-5FCD-54C4-6EB0CB7CE6D2}"/>
                </a:ext>
              </a:extLst>
            </p:cNvPr>
            <p:cNvCxnSpPr>
              <a:cxnSpLocks/>
            </p:cNvCxnSpPr>
            <p:nvPr/>
          </p:nvCxnSpPr>
          <p:spPr>
            <a:xfrm>
              <a:off x="6635680" y="323088"/>
              <a:ext cx="0" cy="31920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993356FA-A415-5580-95CD-D8ABF0CFCF05}"/>
                </a:ext>
              </a:extLst>
            </p:cNvPr>
            <p:cNvCxnSpPr>
              <a:cxnSpLocks/>
            </p:cNvCxnSpPr>
            <p:nvPr/>
          </p:nvCxnSpPr>
          <p:spPr>
            <a:xfrm>
              <a:off x="6545348" y="323088"/>
              <a:ext cx="0" cy="31920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BCA5BD5A-32A8-600E-B75F-CDB9A7903B4F}"/>
                </a:ext>
              </a:extLst>
            </p:cNvPr>
            <p:cNvCxnSpPr>
              <a:cxnSpLocks/>
            </p:cNvCxnSpPr>
            <p:nvPr/>
          </p:nvCxnSpPr>
          <p:spPr>
            <a:xfrm>
              <a:off x="6448367" y="323088"/>
              <a:ext cx="0" cy="31920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26CF980-6CDD-6328-3DD9-FD7A6661DCF6}"/>
                </a:ext>
              </a:extLst>
            </p:cNvPr>
            <p:cNvCxnSpPr>
              <a:cxnSpLocks/>
            </p:cNvCxnSpPr>
            <p:nvPr/>
          </p:nvCxnSpPr>
          <p:spPr>
            <a:xfrm>
              <a:off x="6348109" y="323088"/>
              <a:ext cx="0" cy="31920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FE3A61F0-104E-6108-0943-BCABE52BC261}"/>
                </a:ext>
              </a:extLst>
            </p:cNvPr>
            <p:cNvCxnSpPr>
              <a:cxnSpLocks/>
            </p:cNvCxnSpPr>
            <p:nvPr/>
          </p:nvCxnSpPr>
          <p:spPr>
            <a:xfrm>
              <a:off x="6245536" y="323088"/>
              <a:ext cx="0" cy="31920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7548E411-3BF7-CB69-28F9-92E131F7D125}"/>
                </a:ext>
              </a:extLst>
            </p:cNvPr>
            <p:cNvCxnSpPr>
              <a:cxnSpLocks/>
            </p:cNvCxnSpPr>
            <p:nvPr/>
          </p:nvCxnSpPr>
          <p:spPr>
            <a:xfrm>
              <a:off x="6145783" y="323088"/>
              <a:ext cx="0" cy="31920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31C64AEB-6822-E043-9361-1F36CD7A0873}"/>
              </a:ext>
            </a:extLst>
          </p:cNvPr>
          <p:cNvCxnSpPr>
            <a:cxnSpLocks/>
          </p:cNvCxnSpPr>
          <p:nvPr/>
        </p:nvCxnSpPr>
        <p:spPr>
          <a:xfrm>
            <a:off x="5654337" y="2567512"/>
            <a:ext cx="341636" cy="0"/>
          </a:xfrm>
          <a:prstGeom prst="straightConnector1">
            <a:avLst/>
          </a:prstGeom>
          <a:ln>
            <a:solidFill>
              <a:srgbClr val="FF0000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B8AF2265-1FA5-0113-6C85-73C794FD375A}"/>
              </a:ext>
            </a:extLst>
          </p:cNvPr>
          <p:cNvGrpSpPr/>
          <p:nvPr/>
        </p:nvGrpSpPr>
        <p:grpSpPr>
          <a:xfrm>
            <a:off x="1565841" y="2547746"/>
            <a:ext cx="58225" cy="39389"/>
            <a:chOff x="3867150" y="2198986"/>
            <a:chExt cx="58225" cy="39389"/>
          </a:xfrm>
        </p:grpSpPr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653DD486-3075-7E15-6AD4-1724DCFCA768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3867150" y="2202161"/>
              <a:ext cx="36000" cy="362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484B0FE3-3DC6-CDE7-67C5-D0CE0B435FA6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3889375" y="2198986"/>
              <a:ext cx="36000" cy="362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2DD49071-A985-1514-65FD-3928F5B216F4}"/>
              </a:ext>
            </a:extLst>
          </p:cNvPr>
          <p:cNvGrpSpPr>
            <a:grpSpLocks noChangeAspect="1"/>
          </p:cNvGrpSpPr>
          <p:nvPr/>
        </p:nvGrpSpPr>
        <p:grpSpPr>
          <a:xfrm>
            <a:off x="10165226" y="5782172"/>
            <a:ext cx="212796" cy="119020"/>
            <a:chOff x="6064966" y="323088"/>
            <a:chExt cx="570714" cy="319209"/>
          </a:xfrm>
        </p:grpSpPr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74853E86-5A85-B4EA-82F7-CA04E0934038}"/>
                </a:ext>
              </a:extLst>
            </p:cNvPr>
            <p:cNvCxnSpPr>
              <a:cxnSpLocks/>
            </p:cNvCxnSpPr>
            <p:nvPr/>
          </p:nvCxnSpPr>
          <p:spPr>
            <a:xfrm>
              <a:off x="6064966" y="323088"/>
              <a:ext cx="5707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2006591B-3B4B-E07D-29C2-D0A9C3491898}"/>
                </a:ext>
              </a:extLst>
            </p:cNvPr>
            <p:cNvCxnSpPr>
              <a:cxnSpLocks/>
            </p:cNvCxnSpPr>
            <p:nvPr/>
          </p:nvCxnSpPr>
          <p:spPr>
            <a:xfrm>
              <a:off x="6064966" y="642297"/>
              <a:ext cx="5707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B6377644-F01C-A66A-9D33-5318DA7F9303}"/>
                </a:ext>
              </a:extLst>
            </p:cNvPr>
            <p:cNvCxnSpPr>
              <a:cxnSpLocks/>
            </p:cNvCxnSpPr>
            <p:nvPr/>
          </p:nvCxnSpPr>
          <p:spPr>
            <a:xfrm>
              <a:off x="6635680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706E979E-0D97-48DD-F297-3C8B0990AC9B}"/>
                </a:ext>
              </a:extLst>
            </p:cNvPr>
            <p:cNvCxnSpPr>
              <a:cxnSpLocks/>
            </p:cNvCxnSpPr>
            <p:nvPr/>
          </p:nvCxnSpPr>
          <p:spPr>
            <a:xfrm>
              <a:off x="6545348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6F8FEE6A-09B1-3288-A590-E229A6282123}"/>
                </a:ext>
              </a:extLst>
            </p:cNvPr>
            <p:cNvCxnSpPr>
              <a:cxnSpLocks/>
            </p:cNvCxnSpPr>
            <p:nvPr/>
          </p:nvCxnSpPr>
          <p:spPr>
            <a:xfrm>
              <a:off x="6448367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86BF021A-9F25-ABAA-C216-17EA135CC4CD}"/>
                </a:ext>
              </a:extLst>
            </p:cNvPr>
            <p:cNvCxnSpPr>
              <a:cxnSpLocks/>
            </p:cNvCxnSpPr>
            <p:nvPr/>
          </p:nvCxnSpPr>
          <p:spPr>
            <a:xfrm>
              <a:off x="6348109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275ADB89-E68E-389E-F2C2-978118B0D12F}"/>
                </a:ext>
              </a:extLst>
            </p:cNvPr>
            <p:cNvCxnSpPr>
              <a:cxnSpLocks/>
            </p:cNvCxnSpPr>
            <p:nvPr/>
          </p:nvCxnSpPr>
          <p:spPr>
            <a:xfrm>
              <a:off x="6245536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1FA877FA-AA2D-CCC4-70C5-FA165B68CE7C}"/>
                </a:ext>
              </a:extLst>
            </p:cNvPr>
            <p:cNvCxnSpPr>
              <a:cxnSpLocks/>
            </p:cNvCxnSpPr>
            <p:nvPr/>
          </p:nvCxnSpPr>
          <p:spPr>
            <a:xfrm>
              <a:off x="6145783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9" name="TextBox 188">
            <a:extLst>
              <a:ext uri="{FF2B5EF4-FFF2-40B4-BE49-F238E27FC236}">
                <a16:creationId xmlns:a16="http://schemas.microsoft.com/office/drawing/2014/main" id="{E674C8B6-AE9D-FB91-9B84-023268B7ACB6}"/>
              </a:ext>
            </a:extLst>
          </p:cNvPr>
          <p:cNvSpPr txBox="1"/>
          <p:nvPr/>
        </p:nvSpPr>
        <p:spPr>
          <a:xfrm>
            <a:off x="10319897" y="5707207"/>
            <a:ext cx="125386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: ASIC data frame</a:t>
            </a: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EF24871E-B047-98E2-EC0D-E610D01729CA}"/>
              </a:ext>
            </a:extLst>
          </p:cNvPr>
          <p:cNvSpPr/>
          <p:nvPr/>
        </p:nvSpPr>
        <p:spPr>
          <a:xfrm>
            <a:off x="6246293" y="2725264"/>
            <a:ext cx="474222" cy="280024"/>
          </a:xfrm>
          <a:prstGeom prst="rect">
            <a:avLst/>
          </a:prstGeom>
          <a:solidFill>
            <a:srgbClr val="0165A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FBDEE20A-3FF8-41CC-DD6E-F0574A6EBC7D}"/>
              </a:ext>
            </a:extLst>
          </p:cNvPr>
          <p:cNvSpPr txBox="1"/>
          <p:nvPr/>
        </p:nvSpPr>
        <p:spPr>
          <a:xfrm>
            <a:off x="6306028" y="2759515"/>
            <a:ext cx="3545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MM</a:t>
            </a:r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2F8E2032-C440-98E1-FEF5-40A972A43683}"/>
              </a:ext>
            </a:extLst>
          </p:cNvPr>
          <p:cNvSpPr/>
          <p:nvPr/>
        </p:nvSpPr>
        <p:spPr>
          <a:xfrm>
            <a:off x="7611381" y="2716926"/>
            <a:ext cx="474222" cy="280024"/>
          </a:xfrm>
          <a:prstGeom prst="rect">
            <a:avLst/>
          </a:prstGeom>
          <a:solidFill>
            <a:srgbClr val="0165A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5608A0F9-909E-E3A2-A46A-85F9E7AA5E15}"/>
              </a:ext>
            </a:extLst>
          </p:cNvPr>
          <p:cNvSpPr txBox="1"/>
          <p:nvPr/>
        </p:nvSpPr>
        <p:spPr>
          <a:xfrm>
            <a:off x="7671116" y="2751177"/>
            <a:ext cx="3545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MM</a:t>
            </a:r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05A24CFB-049F-FF68-56F7-9516129BE040}"/>
              </a:ext>
            </a:extLst>
          </p:cNvPr>
          <p:cNvSpPr/>
          <p:nvPr/>
        </p:nvSpPr>
        <p:spPr>
          <a:xfrm>
            <a:off x="8940432" y="2726197"/>
            <a:ext cx="474222" cy="280024"/>
          </a:xfrm>
          <a:prstGeom prst="rect">
            <a:avLst/>
          </a:prstGeom>
          <a:solidFill>
            <a:srgbClr val="0165A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C1B34F28-A06A-40B5-065B-1A5F0114FD97}"/>
              </a:ext>
            </a:extLst>
          </p:cNvPr>
          <p:cNvSpPr txBox="1"/>
          <p:nvPr/>
        </p:nvSpPr>
        <p:spPr>
          <a:xfrm>
            <a:off x="9000167" y="2760448"/>
            <a:ext cx="3545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MM</a:t>
            </a:r>
          </a:p>
        </p:txBody>
      </p:sp>
      <p:sp>
        <p:nvSpPr>
          <p:cNvPr id="201" name="Rectangle 200">
            <a:extLst>
              <a:ext uri="{FF2B5EF4-FFF2-40B4-BE49-F238E27FC236}">
                <a16:creationId xmlns:a16="http://schemas.microsoft.com/office/drawing/2014/main" id="{D5462B51-3E50-FCCC-A550-6B3F0B843C02}"/>
              </a:ext>
            </a:extLst>
          </p:cNvPr>
          <p:cNvSpPr/>
          <p:nvPr/>
        </p:nvSpPr>
        <p:spPr>
          <a:xfrm>
            <a:off x="10336045" y="2731991"/>
            <a:ext cx="474222" cy="280024"/>
          </a:xfrm>
          <a:prstGeom prst="rect">
            <a:avLst/>
          </a:prstGeom>
          <a:solidFill>
            <a:srgbClr val="0165A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2CEA967-9EA2-86B9-0DBE-0E0DBF2FD39C}"/>
              </a:ext>
            </a:extLst>
          </p:cNvPr>
          <p:cNvSpPr txBox="1"/>
          <p:nvPr/>
        </p:nvSpPr>
        <p:spPr>
          <a:xfrm>
            <a:off x="10395780" y="2766242"/>
            <a:ext cx="3545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MM</a:t>
            </a:r>
          </a:p>
        </p:txBody>
      </p:sp>
      <p:sp>
        <p:nvSpPr>
          <p:cNvPr id="204" name="Rectangle 203">
            <a:extLst>
              <a:ext uri="{FF2B5EF4-FFF2-40B4-BE49-F238E27FC236}">
                <a16:creationId xmlns:a16="http://schemas.microsoft.com/office/drawing/2014/main" id="{5843FB3A-022C-4DC4-61A8-A87831883DA4}"/>
              </a:ext>
            </a:extLst>
          </p:cNvPr>
          <p:cNvSpPr/>
          <p:nvPr/>
        </p:nvSpPr>
        <p:spPr>
          <a:xfrm>
            <a:off x="2527301" y="2708290"/>
            <a:ext cx="474222" cy="280024"/>
          </a:xfrm>
          <a:prstGeom prst="rect">
            <a:avLst/>
          </a:prstGeom>
          <a:solidFill>
            <a:srgbClr val="0165A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0E8D1ED1-E6F4-2FCF-777C-6D7AE20B8171}"/>
              </a:ext>
            </a:extLst>
          </p:cNvPr>
          <p:cNvSpPr txBox="1"/>
          <p:nvPr/>
        </p:nvSpPr>
        <p:spPr>
          <a:xfrm>
            <a:off x="2587036" y="2742541"/>
            <a:ext cx="3545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MM</a:t>
            </a:r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5A565C3C-94B9-187A-CB96-3EB7E4CD3124}"/>
              </a:ext>
            </a:extLst>
          </p:cNvPr>
          <p:cNvSpPr/>
          <p:nvPr/>
        </p:nvSpPr>
        <p:spPr>
          <a:xfrm>
            <a:off x="3295506" y="3626026"/>
            <a:ext cx="474222" cy="280024"/>
          </a:xfrm>
          <a:prstGeom prst="rect">
            <a:avLst/>
          </a:prstGeom>
          <a:solidFill>
            <a:srgbClr val="0165A4">
              <a:alpha val="50000"/>
            </a:srgbClr>
          </a:solidFill>
          <a:ln w="952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B9C86D56-6726-DE40-997B-4E16B244FDFC}"/>
              </a:ext>
            </a:extLst>
          </p:cNvPr>
          <p:cNvSpPr txBox="1"/>
          <p:nvPr/>
        </p:nvSpPr>
        <p:spPr>
          <a:xfrm>
            <a:off x="3355241" y="3660277"/>
            <a:ext cx="3545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>
                    <a:alpha val="50000"/>
                  </a:schemeClr>
                </a:solidFill>
              </a:rPr>
              <a:t>MM</a:t>
            </a:r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5DC44F74-0BE2-84D0-23D7-0EBE63139A5B}"/>
              </a:ext>
            </a:extLst>
          </p:cNvPr>
          <p:cNvSpPr/>
          <p:nvPr/>
        </p:nvSpPr>
        <p:spPr>
          <a:xfrm>
            <a:off x="2921890" y="4610897"/>
            <a:ext cx="474222" cy="280024"/>
          </a:xfrm>
          <a:prstGeom prst="rect">
            <a:avLst/>
          </a:prstGeom>
          <a:solidFill>
            <a:srgbClr val="0165A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AEDEB316-F609-A673-8A56-C03B7F40F9FB}"/>
              </a:ext>
            </a:extLst>
          </p:cNvPr>
          <p:cNvSpPr txBox="1"/>
          <p:nvPr/>
        </p:nvSpPr>
        <p:spPr>
          <a:xfrm>
            <a:off x="2981625" y="4645148"/>
            <a:ext cx="3545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MM</a:t>
            </a:r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410B39C7-ABD3-A9B5-74AA-EC6F3BCAED70}"/>
              </a:ext>
            </a:extLst>
          </p:cNvPr>
          <p:cNvSpPr/>
          <p:nvPr/>
        </p:nvSpPr>
        <p:spPr>
          <a:xfrm>
            <a:off x="7113411" y="4604958"/>
            <a:ext cx="474222" cy="280024"/>
          </a:xfrm>
          <a:prstGeom prst="rect">
            <a:avLst/>
          </a:prstGeom>
          <a:solidFill>
            <a:srgbClr val="0165A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1BFEA08E-B383-CFF1-D39B-F17B5D0D4257}"/>
              </a:ext>
            </a:extLst>
          </p:cNvPr>
          <p:cNvSpPr txBox="1"/>
          <p:nvPr/>
        </p:nvSpPr>
        <p:spPr>
          <a:xfrm>
            <a:off x="7173146" y="4639209"/>
            <a:ext cx="3545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MM</a:t>
            </a:r>
          </a:p>
        </p:txBody>
      </p: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52D66C60-3453-7CED-AACF-8AB9467AAC8E}"/>
              </a:ext>
            </a:extLst>
          </p:cNvPr>
          <p:cNvGrpSpPr/>
          <p:nvPr/>
        </p:nvGrpSpPr>
        <p:grpSpPr>
          <a:xfrm>
            <a:off x="1479299" y="5704002"/>
            <a:ext cx="474222" cy="280024"/>
            <a:chOff x="3074290" y="4763297"/>
            <a:chExt cx="474222" cy="280024"/>
          </a:xfrm>
        </p:grpSpPr>
        <p:sp>
          <p:nvSpPr>
            <p:cNvPr id="216" name="Rectangle 215">
              <a:extLst>
                <a:ext uri="{FF2B5EF4-FFF2-40B4-BE49-F238E27FC236}">
                  <a16:creationId xmlns:a16="http://schemas.microsoft.com/office/drawing/2014/main" id="{7C9569D3-7924-59EA-8086-E4AE063A7C89}"/>
                </a:ext>
              </a:extLst>
            </p:cNvPr>
            <p:cNvSpPr/>
            <p:nvPr/>
          </p:nvSpPr>
          <p:spPr>
            <a:xfrm>
              <a:off x="3074290" y="4763297"/>
              <a:ext cx="474222" cy="280024"/>
            </a:xfrm>
            <a:prstGeom prst="rect">
              <a:avLst/>
            </a:prstGeom>
            <a:solidFill>
              <a:srgbClr val="0165A4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483F5604-1F7F-656B-AD93-30F48CBACCEF}"/>
                </a:ext>
              </a:extLst>
            </p:cNvPr>
            <p:cNvSpPr txBox="1"/>
            <p:nvPr/>
          </p:nvSpPr>
          <p:spPr>
            <a:xfrm>
              <a:off x="3134025" y="4797548"/>
              <a:ext cx="3545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MM</a:t>
              </a:r>
            </a:p>
          </p:txBody>
        </p:sp>
      </p:grpSp>
      <p:sp>
        <p:nvSpPr>
          <p:cNvPr id="221" name="TextBox 220">
            <a:extLst>
              <a:ext uri="{FF2B5EF4-FFF2-40B4-BE49-F238E27FC236}">
                <a16:creationId xmlns:a16="http://schemas.microsoft.com/office/drawing/2014/main" id="{E59E99D6-4ED4-ED9A-EA5C-FAC9C9B48667}"/>
              </a:ext>
            </a:extLst>
          </p:cNvPr>
          <p:cNvSpPr txBox="1"/>
          <p:nvPr/>
        </p:nvSpPr>
        <p:spPr>
          <a:xfrm>
            <a:off x="1890302" y="5702112"/>
            <a:ext cx="12753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:</a:t>
            </a: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630822FF-C0C0-612D-9254-B40AE56A7A8D}"/>
              </a:ext>
            </a:extLst>
          </p:cNvPr>
          <p:cNvSpPr txBox="1"/>
          <p:nvPr/>
        </p:nvSpPr>
        <p:spPr>
          <a:xfrm>
            <a:off x="1982660" y="5642888"/>
            <a:ext cx="119753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Memory-Mapped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Interface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E11993-DCD6-F04C-88BF-0B36460BCA9D}"/>
              </a:ext>
            </a:extLst>
          </p:cNvPr>
          <p:cNvSpPr txBox="1"/>
          <p:nvPr/>
        </p:nvSpPr>
        <p:spPr>
          <a:xfrm>
            <a:off x="103944" y="3265747"/>
            <a:ext cx="1745991" cy="116955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b="1" u="sng" dirty="0"/>
              <a:t>Stream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Low latency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High throughput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Fixed topology</a:t>
            </a:r>
          </a:p>
          <a:p>
            <a:endParaRPr lang="en-US" sz="14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2BE78BF-A243-9E5A-397D-4B8600B3E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2973" y="210947"/>
            <a:ext cx="10972440" cy="693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</a:rPr>
              <a:t>System Design (FPGA DAQ)</a:t>
            </a: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Slide Number Placeholder 3">
            <a:extLst>
              <a:ext uri="{FF2B5EF4-FFF2-40B4-BE49-F238E27FC236}">
                <a16:creationId xmlns:a16="http://schemas.microsoft.com/office/drawing/2014/main" id="{98B4BB8D-649D-E840-1431-3866BD1EF79F}"/>
              </a:ext>
            </a:extLst>
          </p:cNvPr>
          <p:cNvSpPr txBox="1">
            <a:spLocks/>
          </p:cNvSpPr>
          <p:nvPr/>
        </p:nvSpPr>
        <p:spPr>
          <a:xfrm>
            <a:off x="11582100" y="6379845"/>
            <a:ext cx="579219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2785DE9-189E-4650-8701-71D937744E7D}" type="slidenum">
              <a:rPr lang="en-CH" smtClean="0"/>
              <a:pPr/>
              <a:t>10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283513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8054ED6-11FE-290F-2DF5-6FC1EB1233B2}"/>
              </a:ext>
            </a:extLst>
          </p:cNvPr>
          <p:cNvSpPr/>
          <p:nvPr/>
        </p:nvSpPr>
        <p:spPr>
          <a:xfrm>
            <a:off x="162331" y="2202161"/>
            <a:ext cx="727157" cy="735428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B18EC9B-801E-5C07-9A17-43DF6A5B321D}"/>
              </a:ext>
            </a:extLst>
          </p:cNvPr>
          <p:cNvSpPr/>
          <p:nvPr/>
        </p:nvSpPr>
        <p:spPr>
          <a:xfrm>
            <a:off x="1655180" y="766020"/>
            <a:ext cx="9942653" cy="4861366"/>
          </a:xfrm>
          <a:prstGeom prst="rect">
            <a:avLst/>
          </a:prstGeom>
          <a:solidFill>
            <a:srgbClr val="9EC9EB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A2CA63-6134-AB38-65FC-53372C086316}"/>
              </a:ext>
            </a:extLst>
          </p:cNvPr>
          <p:cNvSpPr txBox="1"/>
          <p:nvPr/>
        </p:nvSpPr>
        <p:spPr>
          <a:xfrm>
            <a:off x="1782502" y="893341"/>
            <a:ext cx="1743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11E1E"/>
                </a:solidFill>
                <a:latin typeface="MyriadPro"/>
              </a:rPr>
              <a:t>Front-end Board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349A11E-AFDB-BB0B-CEAF-AAAB0B822DA0}"/>
              </a:ext>
            </a:extLst>
          </p:cNvPr>
          <p:cNvSpPr/>
          <p:nvPr/>
        </p:nvSpPr>
        <p:spPr>
          <a:xfrm>
            <a:off x="2037144" y="1628769"/>
            <a:ext cx="9201874" cy="372661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4CCF3A-85AD-C9BA-B60F-5C9DB63144F9}"/>
              </a:ext>
            </a:extLst>
          </p:cNvPr>
          <p:cNvSpPr txBox="1"/>
          <p:nvPr/>
        </p:nvSpPr>
        <p:spPr>
          <a:xfrm>
            <a:off x="2145175" y="1708735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211E1E"/>
                </a:solidFill>
                <a:latin typeface="MyriadPro"/>
              </a:rPr>
              <a:t>Arria V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7C65D9-6039-B35A-01B3-79090165E435}"/>
              </a:ext>
            </a:extLst>
          </p:cNvPr>
          <p:cNvSpPr/>
          <p:nvPr/>
        </p:nvSpPr>
        <p:spPr>
          <a:xfrm>
            <a:off x="5974585" y="829680"/>
            <a:ext cx="727157" cy="735428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0D3949-0F28-85A2-1036-0D78A3733835}"/>
              </a:ext>
            </a:extLst>
          </p:cNvPr>
          <p:cNvSpPr txBox="1"/>
          <p:nvPr/>
        </p:nvSpPr>
        <p:spPr>
          <a:xfrm>
            <a:off x="6040645" y="1076390"/>
            <a:ext cx="5950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211E1E"/>
                </a:solidFill>
                <a:effectLst/>
                <a:latin typeface="MyriadPro"/>
              </a:rPr>
              <a:t>MAX 10</a:t>
            </a:r>
            <a:endParaRPr lang="en-GB" sz="1000" dirty="0">
              <a:effectLst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34C4E45-935B-0DB8-86C3-D7D6F0CC5FBE}"/>
              </a:ext>
            </a:extLst>
          </p:cNvPr>
          <p:cNvSpPr/>
          <p:nvPr/>
        </p:nvSpPr>
        <p:spPr>
          <a:xfrm>
            <a:off x="9579518" y="817220"/>
            <a:ext cx="727157" cy="735428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8B37DF-78F0-8410-C04A-2CC8545F193D}"/>
              </a:ext>
            </a:extLst>
          </p:cNvPr>
          <p:cNvSpPr txBox="1"/>
          <p:nvPr/>
        </p:nvSpPr>
        <p:spPr>
          <a:xfrm>
            <a:off x="9520762" y="925371"/>
            <a:ext cx="8751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211E1E"/>
                </a:solidFill>
                <a:effectLst/>
                <a:latin typeface="MyriadPro"/>
              </a:rPr>
              <a:t>Optical Firefl</a:t>
            </a:r>
            <a:r>
              <a:rPr lang="en-GB" sz="1000" dirty="0">
                <a:solidFill>
                  <a:srgbClr val="211E1E"/>
                </a:solidFill>
                <a:latin typeface="MyriadPro"/>
              </a:rPr>
              <a:t>y®</a:t>
            </a:r>
            <a:r>
              <a:rPr lang="en-GB" sz="1000" dirty="0">
                <a:solidFill>
                  <a:srgbClr val="211E1E"/>
                </a:solidFill>
                <a:effectLst/>
                <a:latin typeface="MyriadPro"/>
              </a:rPr>
              <a:t> Transceiver</a:t>
            </a:r>
            <a:endParaRPr lang="en-GB" sz="1000" dirty="0">
              <a:effectLst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1C9B7A3-FDF8-45CF-633D-F79F8D85B1F4}"/>
              </a:ext>
            </a:extLst>
          </p:cNvPr>
          <p:cNvSpPr/>
          <p:nvPr/>
        </p:nvSpPr>
        <p:spPr>
          <a:xfrm>
            <a:off x="311485" y="2325272"/>
            <a:ext cx="727157" cy="735428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359A250-E2DF-CC8B-8E79-ED18D26E6D02}"/>
              </a:ext>
            </a:extLst>
          </p:cNvPr>
          <p:cNvSpPr txBox="1"/>
          <p:nvPr/>
        </p:nvSpPr>
        <p:spPr>
          <a:xfrm>
            <a:off x="374339" y="2569875"/>
            <a:ext cx="6014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211E1E"/>
                </a:solidFill>
                <a:effectLst/>
                <a:latin typeface="MyriadPro"/>
              </a:rPr>
              <a:t>MuTRiG</a:t>
            </a:r>
            <a:endParaRPr lang="en-GB" sz="1000" dirty="0">
              <a:effectLst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2FA2CD6-9647-B71B-8C87-A34832FA12B7}"/>
              </a:ext>
            </a:extLst>
          </p:cNvPr>
          <p:cNvCxnSpPr/>
          <p:nvPr/>
        </p:nvCxnSpPr>
        <p:spPr>
          <a:xfrm>
            <a:off x="1038642" y="2569875"/>
            <a:ext cx="1249042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B8EAC34-A899-090A-697A-78F8D36B3A49}"/>
              </a:ext>
            </a:extLst>
          </p:cNvPr>
          <p:cNvCxnSpPr>
            <a:cxnSpLocks/>
          </p:cNvCxnSpPr>
          <p:nvPr/>
        </p:nvCxnSpPr>
        <p:spPr>
          <a:xfrm>
            <a:off x="9949538" y="71350"/>
            <a:ext cx="0" cy="763536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67D19A7C-CEA8-9759-43BD-6C335D4D41BE}"/>
              </a:ext>
            </a:extLst>
          </p:cNvPr>
          <p:cNvSpPr/>
          <p:nvPr/>
        </p:nvSpPr>
        <p:spPr>
          <a:xfrm>
            <a:off x="2287684" y="2158034"/>
            <a:ext cx="953181" cy="832080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209921D-2B62-9932-B77D-0E66BFB10964}"/>
              </a:ext>
            </a:extLst>
          </p:cNvPr>
          <p:cNvSpPr txBox="1"/>
          <p:nvPr/>
        </p:nvSpPr>
        <p:spPr>
          <a:xfrm>
            <a:off x="2312698" y="2436383"/>
            <a:ext cx="9252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211E1E"/>
                </a:solidFill>
                <a:effectLst/>
                <a:latin typeface="MyriadPro"/>
              </a:rPr>
              <a:t>LVDS Receiver</a:t>
            </a:r>
            <a:endParaRPr lang="en-GB" sz="1000" dirty="0">
              <a:effectLst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E60B56E-3BC7-07E9-70C5-A2640521842F}"/>
              </a:ext>
            </a:extLst>
          </p:cNvPr>
          <p:cNvCxnSpPr>
            <a:cxnSpLocks/>
          </p:cNvCxnSpPr>
          <p:nvPr/>
        </p:nvCxnSpPr>
        <p:spPr>
          <a:xfrm>
            <a:off x="2287684" y="4241112"/>
            <a:ext cx="8715596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4A01780-FF12-4010-C95A-1DD3282B501C}"/>
              </a:ext>
            </a:extLst>
          </p:cNvPr>
          <p:cNvCxnSpPr>
            <a:cxnSpLocks/>
          </p:cNvCxnSpPr>
          <p:nvPr/>
        </p:nvCxnSpPr>
        <p:spPr>
          <a:xfrm>
            <a:off x="2778522" y="2990114"/>
            <a:ext cx="0" cy="1250998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1929E2E8-EA5D-4078-F8B9-2EA36CB3D2CB}"/>
              </a:ext>
            </a:extLst>
          </p:cNvPr>
          <p:cNvSpPr/>
          <p:nvPr/>
        </p:nvSpPr>
        <p:spPr>
          <a:xfrm>
            <a:off x="6706753" y="4607209"/>
            <a:ext cx="1263912" cy="558716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F1C76AC-A8FB-253C-92F9-6BE045482324}"/>
              </a:ext>
            </a:extLst>
          </p:cNvPr>
          <p:cNvSpPr txBox="1"/>
          <p:nvPr/>
        </p:nvSpPr>
        <p:spPr>
          <a:xfrm>
            <a:off x="6720515" y="4904318"/>
            <a:ext cx="12490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211E1E"/>
                </a:solidFill>
                <a:effectLst/>
                <a:latin typeface="MyriadPro"/>
              </a:rPr>
              <a:t>Slow Control Master</a:t>
            </a:r>
            <a:endParaRPr lang="en-GB" sz="1000" dirty="0">
              <a:effectLst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D5E1583-4548-DD6A-AE94-0A939940E013}"/>
              </a:ext>
            </a:extLst>
          </p:cNvPr>
          <p:cNvCxnSpPr>
            <a:cxnSpLocks/>
          </p:cNvCxnSpPr>
          <p:nvPr/>
        </p:nvCxnSpPr>
        <p:spPr>
          <a:xfrm>
            <a:off x="7350522" y="4241112"/>
            <a:ext cx="0" cy="366097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3A487E4-ACF0-8201-09AD-768E3A7FD436}"/>
              </a:ext>
            </a:extLst>
          </p:cNvPr>
          <p:cNvCxnSpPr>
            <a:cxnSpLocks/>
          </p:cNvCxnSpPr>
          <p:nvPr/>
        </p:nvCxnSpPr>
        <p:spPr>
          <a:xfrm>
            <a:off x="6954282" y="2602557"/>
            <a:ext cx="409151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A58A5653-1232-9D5F-BCD2-05944CBE2EEE}"/>
              </a:ext>
            </a:extLst>
          </p:cNvPr>
          <p:cNvSpPr/>
          <p:nvPr/>
        </p:nvSpPr>
        <p:spPr>
          <a:xfrm>
            <a:off x="7364443" y="2164870"/>
            <a:ext cx="953181" cy="832080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25626E5-5582-1A4B-7C63-26B4F66A255E}"/>
              </a:ext>
            </a:extLst>
          </p:cNvPr>
          <p:cNvSpPr txBox="1"/>
          <p:nvPr/>
        </p:nvSpPr>
        <p:spPr>
          <a:xfrm>
            <a:off x="7359806" y="2045941"/>
            <a:ext cx="9531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1000" dirty="0">
              <a:solidFill>
                <a:srgbClr val="211E1E"/>
              </a:solidFill>
              <a:latin typeface="MyriadPro"/>
            </a:endParaRPr>
          </a:p>
          <a:p>
            <a:pPr algn="ctr"/>
            <a:r>
              <a:rPr lang="en-GB" sz="1000" dirty="0">
                <a:solidFill>
                  <a:srgbClr val="211E1E"/>
                </a:solidFill>
                <a:latin typeface="MyriadPro"/>
              </a:rPr>
              <a:t>Timestamp</a:t>
            </a:r>
          </a:p>
          <a:p>
            <a:pPr algn="ctr"/>
            <a:r>
              <a:rPr lang="en-GB" sz="1000" dirty="0">
                <a:solidFill>
                  <a:srgbClr val="211E1E"/>
                </a:solidFill>
                <a:effectLst/>
                <a:latin typeface="MyriadPro"/>
              </a:rPr>
              <a:t>Decoder and Aligner</a:t>
            </a:r>
            <a:endParaRPr lang="en-GB" sz="1000" dirty="0">
              <a:effectLst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20895D5-5BFB-D22A-6636-A90CD7E25E92}"/>
              </a:ext>
            </a:extLst>
          </p:cNvPr>
          <p:cNvCxnSpPr>
            <a:cxnSpLocks/>
          </p:cNvCxnSpPr>
          <p:nvPr/>
        </p:nvCxnSpPr>
        <p:spPr>
          <a:xfrm>
            <a:off x="675062" y="3068561"/>
            <a:ext cx="0" cy="1818006"/>
          </a:xfrm>
          <a:prstGeom prst="straightConnector1">
            <a:avLst/>
          </a:prstGeom>
          <a:ln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C5FC3A6-0A51-3C1A-585F-0982FA96DAAC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675062" y="4886567"/>
            <a:ext cx="1858640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C7454337-0DC0-12FA-D6FC-856E55AE9626}"/>
              </a:ext>
            </a:extLst>
          </p:cNvPr>
          <p:cNvSpPr/>
          <p:nvPr/>
        </p:nvSpPr>
        <p:spPr>
          <a:xfrm>
            <a:off x="2533702" y="4607209"/>
            <a:ext cx="1263912" cy="558716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E4677D7-2CE6-E4A4-BC1A-127E4D6F904E}"/>
              </a:ext>
            </a:extLst>
          </p:cNvPr>
          <p:cNvSpPr txBox="1"/>
          <p:nvPr/>
        </p:nvSpPr>
        <p:spPr>
          <a:xfrm>
            <a:off x="2598652" y="4834148"/>
            <a:ext cx="11649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211E1E"/>
                </a:solidFill>
                <a:effectLst/>
                <a:latin typeface="MyriadPro"/>
              </a:rPr>
              <a:t>MuTRiG Configure SPI Master</a:t>
            </a:r>
            <a:endParaRPr lang="en-GB" sz="1000" dirty="0">
              <a:effectLst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C7084D6-3DD0-7BB4-65A3-E78135A69F77}"/>
              </a:ext>
            </a:extLst>
          </p:cNvPr>
          <p:cNvSpPr/>
          <p:nvPr/>
        </p:nvSpPr>
        <p:spPr>
          <a:xfrm>
            <a:off x="3049722" y="3075447"/>
            <a:ext cx="953181" cy="832080"/>
          </a:xfrm>
          <a:prstGeom prst="rect">
            <a:avLst/>
          </a:prstGeom>
          <a:solidFill>
            <a:srgbClr val="CDCCCC">
              <a:alpha val="50000"/>
            </a:srgbClr>
          </a:solidFill>
          <a:ln w="12700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29022A2-3C73-2B92-582A-81F31E4C766D}"/>
              </a:ext>
            </a:extLst>
          </p:cNvPr>
          <p:cNvSpPr txBox="1"/>
          <p:nvPr/>
        </p:nvSpPr>
        <p:spPr>
          <a:xfrm>
            <a:off x="3019738" y="3089154"/>
            <a:ext cx="95317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yriadPro"/>
              </a:rPr>
              <a:t>Dummy</a:t>
            </a:r>
          </a:p>
          <a:p>
            <a:pPr algn="ctr"/>
            <a:r>
              <a:rPr lang="en-GB" sz="1000" dirty="0">
                <a:solidFill>
                  <a:schemeClr val="bg1">
                    <a:lumMod val="65000"/>
                  </a:schemeClr>
                </a:solidFill>
                <a:latin typeface="MyriadPro"/>
              </a:rPr>
              <a:t>MuTRiG Frame Generator</a:t>
            </a:r>
            <a:endParaRPr lang="en-GB" sz="1000" dirty="0">
              <a:solidFill>
                <a:schemeClr val="bg1">
                  <a:lumMod val="65000"/>
                </a:schemeClr>
              </a:solidFill>
              <a:effectLst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546D141-BF9F-D0C0-6987-704C9F837989}"/>
              </a:ext>
            </a:extLst>
          </p:cNvPr>
          <p:cNvCxnSpPr>
            <a:cxnSpLocks/>
          </p:cNvCxnSpPr>
          <p:nvPr/>
        </p:nvCxnSpPr>
        <p:spPr>
          <a:xfrm>
            <a:off x="3619741" y="2897819"/>
            <a:ext cx="950734" cy="0"/>
          </a:xfrm>
          <a:prstGeom prst="straightConnector1">
            <a:avLst/>
          </a:prstGeom>
          <a:ln>
            <a:solidFill>
              <a:schemeClr val="tx1">
                <a:alpha val="5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rapezium 37">
            <a:extLst>
              <a:ext uri="{FF2B5EF4-FFF2-40B4-BE49-F238E27FC236}">
                <a16:creationId xmlns:a16="http://schemas.microsoft.com/office/drawing/2014/main" id="{81CCC191-8810-B288-6295-91F3983E3FDF}"/>
              </a:ext>
            </a:extLst>
          </p:cNvPr>
          <p:cNvSpPr/>
          <p:nvPr/>
        </p:nvSpPr>
        <p:spPr>
          <a:xfrm rot="5400000">
            <a:off x="4271887" y="2485832"/>
            <a:ext cx="781216" cy="171765"/>
          </a:xfrm>
          <a:prstGeom prst="trapezoid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E7D8CAF-5C81-01E0-3FEE-EC5A36CAA9A4}"/>
              </a:ext>
            </a:extLst>
          </p:cNvPr>
          <p:cNvCxnSpPr>
            <a:cxnSpLocks/>
          </p:cNvCxnSpPr>
          <p:nvPr/>
        </p:nvCxnSpPr>
        <p:spPr>
          <a:xfrm>
            <a:off x="3238132" y="2334612"/>
            <a:ext cx="942956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5EE81A2-4944-6910-84A5-7CC133B5E6D7}"/>
              </a:ext>
            </a:extLst>
          </p:cNvPr>
          <p:cNvGrpSpPr/>
          <p:nvPr/>
        </p:nvGrpSpPr>
        <p:grpSpPr>
          <a:xfrm>
            <a:off x="6002111" y="2177366"/>
            <a:ext cx="953181" cy="832080"/>
            <a:chOff x="5209076" y="3622119"/>
            <a:chExt cx="953181" cy="83208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1154B95-FBC1-5EC1-C49C-919BF4D289DA}"/>
                </a:ext>
              </a:extLst>
            </p:cNvPr>
            <p:cNvSpPr/>
            <p:nvPr/>
          </p:nvSpPr>
          <p:spPr>
            <a:xfrm>
              <a:off x="5209076" y="3622119"/>
              <a:ext cx="953181" cy="832080"/>
            </a:xfrm>
            <a:prstGeom prst="rect">
              <a:avLst/>
            </a:prstGeom>
            <a:solidFill>
              <a:srgbClr val="CDCC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0BFB2D6-B548-DC58-B0AA-45EDA32DF457}"/>
                </a:ext>
              </a:extLst>
            </p:cNvPr>
            <p:cNvSpPr txBox="1"/>
            <p:nvPr/>
          </p:nvSpPr>
          <p:spPr>
            <a:xfrm>
              <a:off x="5248761" y="3880210"/>
              <a:ext cx="8755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solidFill>
                    <a:srgbClr val="211E1E"/>
                  </a:solidFill>
                  <a:latin typeface="MyriadPro"/>
                </a:rPr>
                <a:t>Frame Parser</a:t>
              </a:r>
              <a:endParaRPr lang="en-GB" sz="1000" dirty="0">
                <a:effectLst/>
              </a:endParaRP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AA1B8879-62DB-B4A0-BA34-E62409857728}"/>
              </a:ext>
            </a:extLst>
          </p:cNvPr>
          <p:cNvSpPr/>
          <p:nvPr/>
        </p:nvSpPr>
        <p:spPr>
          <a:xfrm>
            <a:off x="8726775" y="2177366"/>
            <a:ext cx="953181" cy="832080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26292E5-2040-978D-983F-B65E7CDBD348}"/>
              </a:ext>
            </a:extLst>
          </p:cNvPr>
          <p:cNvCxnSpPr>
            <a:cxnSpLocks/>
          </p:cNvCxnSpPr>
          <p:nvPr/>
        </p:nvCxnSpPr>
        <p:spPr>
          <a:xfrm>
            <a:off x="8312956" y="2603810"/>
            <a:ext cx="409151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22B47B2C-DF6F-FC4F-CCC4-7CD0F504B94A}"/>
              </a:ext>
            </a:extLst>
          </p:cNvPr>
          <p:cNvSpPr txBox="1"/>
          <p:nvPr/>
        </p:nvSpPr>
        <p:spPr>
          <a:xfrm>
            <a:off x="8717438" y="2434406"/>
            <a:ext cx="9531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211E1E"/>
                </a:solidFill>
                <a:latin typeface="MyriadPro"/>
              </a:rPr>
              <a:t>TS Sorter</a:t>
            </a:r>
          </a:p>
        </p:txBody>
      </p: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049F8B16-7D0E-6A36-E90A-D3732BF813AB}"/>
              </a:ext>
            </a:extLst>
          </p:cNvPr>
          <p:cNvGrpSpPr/>
          <p:nvPr/>
        </p:nvGrpSpPr>
        <p:grpSpPr>
          <a:xfrm>
            <a:off x="3991363" y="2261170"/>
            <a:ext cx="411823" cy="605484"/>
            <a:chOff x="3991363" y="2261170"/>
            <a:chExt cx="411823" cy="605484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5A13B18E-E734-9D81-C778-8F7BFE445EF6}"/>
                </a:ext>
              </a:extLst>
            </p:cNvPr>
            <p:cNvGrpSpPr/>
            <p:nvPr/>
          </p:nvGrpSpPr>
          <p:grpSpPr>
            <a:xfrm>
              <a:off x="4057108" y="2261170"/>
              <a:ext cx="346078" cy="443339"/>
              <a:chOff x="9673474" y="2827298"/>
              <a:chExt cx="346078" cy="443339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89A56C65-89E2-5A45-D5F7-DFB70B0065D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9806756" y="2827298"/>
                <a:ext cx="212796" cy="119020"/>
                <a:chOff x="6064966" y="323088"/>
                <a:chExt cx="570714" cy="319209"/>
              </a:xfrm>
            </p:grpSpPr>
            <p:cxnSp>
              <p:nvCxnSpPr>
                <p:cNvPr id="76" name="Straight Connector 75">
                  <a:extLst>
                    <a:ext uri="{FF2B5EF4-FFF2-40B4-BE49-F238E27FC236}">
                      <a16:creationId xmlns:a16="http://schemas.microsoft.com/office/drawing/2014/main" id="{6472F031-278C-CE98-159E-0F5E9DDBB9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64966" y="323088"/>
                  <a:ext cx="57071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>
                  <a:extLst>
                    <a:ext uri="{FF2B5EF4-FFF2-40B4-BE49-F238E27FC236}">
                      <a16:creationId xmlns:a16="http://schemas.microsoft.com/office/drawing/2014/main" id="{EB59D9DC-5188-64F4-3988-D0E403835A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64966" y="642297"/>
                  <a:ext cx="57071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>
                  <a:extLst>
                    <a:ext uri="{FF2B5EF4-FFF2-40B4-BE49-F238E27FC236}">
                      <a16:creationId xmlns:a16="http://schemas.microsoft.com/office/drawing/2014/main" id="{2DC2A028-F2E9-A76D-D07B-94FF85D1BB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35680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>
                  <a:extLst>
                    <a:ext uri="{FF2B5EF4-FFF2-40B4-BE49-F238E27FC236}">
                      <a16:creationId xmlns:a16="http://schemas.microsoft.com/office/drawing/2014/main" id="{FEAF572D-9FB0-C30E-95A5-C0E3772E3E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545348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>
                  <a:extLst>
                    <a:ext uri="{FF2B5EF4-FFF2-40B4-BE49-F238E27FC236}">
                      <a16:creationId xmlns:a16="http://schemas.microsoft.com/office/drawing/2014/main" id="{0520A6BF-5287-71EF-55E3-F1DB82D9B5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48367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>
                  <a:extLst>
                    <a:ext uri="{FF2B5EF4-FFF2-40B4-BE49-F238E27FC236}">
                      <a16:creationId xmlns:a16="http://schemas.microsoft.com/office/drawing/2014/main" id="{F861A9C8-2C46-00B5-F14E-86B075FD23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48109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>
                  <a:extLst>
                    <a:ext uri="{FF2B5EF4-FFF2-40B4-BE49-F238E27FC236}">
                      <a16:creationId xmlns:a16="http://schemas.microsoft.com/office/drawing/2014/main" id="{80FE385A-6977-9251-56D4-A0CA31A102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45536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D9754D8D-9C0F-DB74-4FC1-926A2003F4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45783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8C99E635-8732-0E82-498A-67E7367315A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9743315" y="2991127"/>
                <a:ext cx="212796" cy="119020"/>
                <a:chOff x="6064966" y="323088"/>
                <a:chExt cx="570714" cy="319209"/>
              </a:xfrm>
            </p:grpSpPr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6C8E6CEB-3200-1CF3-C9F2-A80D57224B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64966" y="323088"/>
                  <a:ext cx="57071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A41CFC05-5F4C-DAFD-A1E6-8D320B18E6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64966" y="642297"/>
                  <a:ext cx="57071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85E600E3-E3A7-FC21-82F1-4068C370E4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35680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A99FFD86-B6A5-4720-1A69-DEB8E2C0B7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545348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31B68B67-B99B-E083-06B8-A71E98A326C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48367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C12189C6-8430-B1FD-BC02-92180D8B4E6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48109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DA82D715-B806-AF4A-8987-4F031C1FF5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45536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5A199037-9C91-F268-1AC2-8F4A7A5084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45783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5B6D9257-98D9-FBA4-227F-9939FB9E653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9673474" y="3151617"/>
                <a:ext cx="212796" cy="119020"/>
                <a:chOff x="6064966" y="323088"/>
                <a:chExt cx="570714" cy="319209"/>
              </a:xfrm>
            </p:grpSpPr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8BA4C7F6-B811-DADF-7C26-FC293816A8F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64966" y="323088"/>
                  <a:ext cx="57071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371C6417-0D02-2095-3F0D-51B46F6A42B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64966" y="642297"/>
                  <a:ext cx="570714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2EFA287D-229D-5D4A-E6FA-95C4452D77B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35680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7A1F96B2-8778-03B9-BCB7-AE299B01A6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545348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0D7A7BE3-5D0B-1A82-0F9A-E09A9845B5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48367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>
                  <a:extLst>
                    <a:ext uri="{FF2B5EF4-FFF2-40B4-BE49-F238E27FC236}">
                      <a16:creationId xmlns:a16="http://schemas.microsoft.com/office/drawing/2014/main" id="{7FAAEA99-2954-0A32-AB66-BD839B6257F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348109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B6EE4A79-DCBF-C881-7D04-5F8AE88923A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45536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>
                  <a:extLst>
                    <a:ext uri="{FF2B5EF4-FFF2-40B4-BE49-F238E27FC236}">
                      <a16:creationId xmlns:a16="http://schemas.microsoft.com/office/drawing/2014/main" id="{A5C632E0-AB5D-384E-20D7-DDF336151A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45783" y="323088"/>
                  <a:ext cx="0" cy="31920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4CC98D45-255F-5999-88BC-E5BA387CE1D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991363" y="2747634"/>
              <a:ext cx="212796" cy="119020"/>
              <a:chOff x="6064966" y="323088"/>
              <a:chExt cx="570714" cy="319209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7DFB1FEF-DE8B-64A3-7C08-6B97818F0B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64966" y="323088"/>
                <a:ext cx="57071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3C391F8D-8DD1-721A-1182-900F54AD7D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64966" y="642297"/>
                <a:ext cx="57071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19455FEB-E5E4-73DD-6A05-B665E8B37B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35680" y="323088"/>
                <a:ext cx="0" cy="31920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07E75260-5C21-2CFF-2978-C8EF2D54EE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45348" y="323088"/>
                <a:ext cx="0" cy="31920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A83C6807-28DF-85C2-0604-4B3088C3C7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48367" y="323088"/>
                <a:ext cx="0" cy="31920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F009CAF3-BA2A-157D-7933-E6D8C6930F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48109" y="323088"/>
                <a:ext cx="0" cy="31920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4298C73E-B8CF-344D-2A1C-43A0374DF5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45536" y="323088"/>
                <a:ext cx="0" cy="31920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E8167A9E-48BE-EEBE-8E16-30BC44D67A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45783" y="323088"/>
                <a:ext cx="0" cy="31920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6D359B72-D0AD-F002-8231-5C327764B64E}"/>
              </a:ext>
            </a:extLst>
          </p:cNvPr>
          <p:cNvSpPr txBox="1"/>
          <p:nvPr/>
        </p:nvSpPr>
        <p:spPr>
          <a:xfrm>
            <a:off x="1149315" y="2413181"/>
            <a:ext cx="439544" cy="21544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ch 0-3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E8E911EA-045A-3FD7-0ABF-34E10D22A2C0}"/>
              </a:ext>
            </a:extLst>
          </p:cNvPr>
          <p:cNvSpPr txBox="1"/>
          <p:nvPr/>
        </p:nvSpPr>
        <p:spPr>
          <a:xfrm>
            <a:off x="3295506" y="2164598"/>
            <a:ext cx="439544" cy="21544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ch 0-3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1C3F0C6-117A-CF98-F7C4-7D0B9074D244}"/>
              </a:ext>
            </a:extLst>
          </p:cNvPr>
          <p:cNvSpPr txBox="1"/>
          <p:nvPr/>
        </p:nvSpPr>
        <p:spPr>
          <a:xfrm>
            <a:off x="3922118" y="2883469"/>
            <a:ext cx="439544" cy="21544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ch 0-3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450214A8-CF45-CA80-33C2-F19CCEBBB03F}"/>
              </a:ext>
            </a:extLst>
          </p:cNvPr>
          <p:cNvCxnSpPr>
            <a:cxnSpLocks/>
          </p:cNvCxnSpPr>
          <p:nvPr/>
        </p:nvCxnSpPr>
        <p:spPr>
          <a:xfrm flipV="1">
            <a:off x="3248311" y="2484509"/>
            <a:ext cx="864685" cy="2624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3419A05B-DAC9-CCA4-D03D-868E29D51382}"/>
              </a:ext>
            </a:extLst>
          </p:cNvPr>
          <p:cNvCxnSpPr>
            <a:cxnSpLocks/>
          </p:cNvCxnSpPr>
          <p:nvPr/>
        </p:nvCxnSpPr>
        <p:spPr>
          <a:xfrm>
            <a:off x="3238132" y="2644999"/>
            <a:ext cx="783364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9894DC29-06D3-79E8-1EFE-31E2AA820187}"/>
              </a:ext>
            </a:extLst>
          </p:cNvPr>
          <p:cNvCxnSpPr>
            <a:cxnSpLocks/>
          </p:cNvCxnSpPr>
          <p:nvPr/>
        </p:nvCxnSpPr>
        <p:spPr>
          <a:xfrm>
            <a:off x="3248311" y="2807144"/>
            <a:ext cx="703712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464D64C2-B1B5-7E14-9026-6664440C4667}"/>
              </a:ext>
            </a:extLst>
          </p:cNvPr>
          <p:cNvCxnSpPr>
            <a:cxnSpLocks/>
          </p:cNvCxnSpPr>
          <p:nvPr/>
        </p:nvCxnSpPr>
        <p:spPr>
          <a:xfrm>
            <a:off x="3715092" y="3911456"/>
            <a:ext cx="0" cy="329656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C74775B4-FB40-6E58-BB95-48B38D18F195}"/>
              </a:ext>
            </a:extLst>
          </p:cNvPr>
          <p:cNvCxnSpPr>
            <a:cxnSpLocks/>
          </p:cNvCxnSpPr>
          <p:nvPr/>
        </p:nvCxnSpPr>
        <p:spPr>
          <a:xfrm flipV="1">
            <a:off x="3619741" y="2897819"/>
            <a:ext cx="0" cy="185535"/>
          </a:xfrm>
          <a:prstGeom prst="straightConnector1">
            <a:avLst/>
          </a:prstGeom>
          <a:ln>
            <a:solidFill>
              <a:schemeClr val="tx1">
                <a:alpha val="50000"/>
              </a:schemeClr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6F51980F-0EE3-C3FD-B7CE-47DD36945FDF}"/>
              </a:ext>
            </a:extLst>
          </p:cNvPr>
          <p:cNvCxnSpPr>
            <a:cxnSpLocks/>
            <a:stCxn id="38" idx="3"/>
          </p:cNvCxnSpPr>
          <p:nvPr/>
        </p:nvCxnSpPr>
        <p:spPr>
          <a:xfrm flipH="1">
            <a:off x="4655356" y="2940852"/>
            <a:ext cx="7139" cy="1283819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E6370791-5CC3-3A1A-CE8E-4874B0B7A6BF}"/>
              </a:ext>
            </a:extLst>
          </p:cNvPr>
          <p:cNvSpPr txBox="1"/>
          <p:nvPr/>
        </p:nvSpPr>
        <p:spPr>
          <a:xfrm>
            <a:off x="4410676" y="3253619"/>
            <a:ext cx="307777" cy="64536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Bypass select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50962938-4B32-2A1D-CFDB-C4C329E866E7}"/>
              </a:ext>
            </a:extLst>
          </p:cNvPr>
          <p:cNvCxnSpPr>
            <a:cxnSpLocks/>
          </p:cNvCxnSpPr>
          <p:nvPr/>
        </p:nvCxnSpPr>
        <p:spPr>
          <a:xfrm>
            <a:off x="889148" y="2277518"/>
            <a:ext cx="1398536" cy="0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lg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D37A682A-5952-40E1-7615-BCB777721BE7}"/>
              </a:ext>
            </a:extLst>
          </p:cNvPr>
          <p:cNvCxnSpPr>
            <a:cxnSpLocks/>
          </p:cNvCxnSpPr>
          <p:nvPr/>
        </p:nvCxnSpPr>
        <p:spPr>
          <a:xfrm>
            <a:off x="4403186" y="2326599"/>
            <a:ext cx="180685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F78CB26F-D82D-B805-C3F4-54852B74D030}"/>
              </a:ext>
            </a:extLst>
          </p:cNvPr>
          <p:cNvCxnSpPr>
            <a:cxnSpLocks/>
          </p:cNvCxnSpPr>
          <p:nvPr/>
        </p:nvCxnSpPr>
        <p:spPr>
          <a:xfrm>
            <a:off x="4346941" y="2484072"/>
            <a:ext cx="223534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628AD15B-A2C9-F178-C273-455682957201}"/>
              </a:ext>
            </a:extLst>
          </p:cNvPr>
          <p:cNvCxnSpPr>
            <a:cxnSpLocks/>
          </p:cNvCxnSpPr>
          <p:nvPr/>
        </p:nvCxnSpPr>
        <p:spPr>
          <a:xfrm>
            <a:off x="4276541" y="2648992"/>
            <a:ext cx="302202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D651735C-03B8-4618-A7CC-0863968236D3}"/>
              </a:ext>
            </a:extLst>
          </p:cNvPr>
          <p:cNvCxnSpPr>
            <a:cxnSpLocks/>
          </p:cNvCxnSpPr>
          <p:nvPr/>
        </p:nvCxnSpPr>
        <p:spPr>
          <a:xfrm>
            <a:off x="4200063" y="2807144"/>
            <a:ext cx="378680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9F8C7F3F-0B23-A040-A055-81BD06096E59}"/>
              </a:ext>
            </a:extLst>
          </p:cNvPr>
          <p:cNvCxnSpPr>
            <a:cxnSpLocks/>
            <a:endCxn id="33" idx="0"/>
          </p:cNvCxnSpPr>
          <p:nvPr/>
        </p:nvCxnSpPr>
        <p:spPr>
          <a:xfrm>
            <a:off x="3165658" y="4258740"/>
            <a:ext cx="0" cy="348469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7DE14C02-C554-EF30-F579-3C07AB657FD1}"/>
              </a:ext>
            </a:extLst>
          </p:cNvPr>
          <p:cNvSpPr txBox="1"/>
          <p:nvPr/>
        </p:nvSpPr>
        <p:spPr>
          <a:xfrm>
            <a:off x="9592122" y="240431"/>
            <a:ext cx="430887" cy="41293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800" dirty="0">
                <a:solidFill>
                  <a:srgbClr val="211E1E"/>
                </a:solidFill>
                <a:latin typeface="MyriadPro"/>
              </a:rPr>
              <a:t>To SWB</a:t>
            </a:r>
          </a:p>
          <a:p>
            <a:pPr algn="ctr"/>
            <a:r>
              <a:rPr lang="en-US" sz="800" dirty="0">
                <a:solidFill>
                  <a:srgbClr val="211E1E"/>
                </a:solidFill>
                <a:latin typeface="MyriadPro"/>
              </a:rPr>
              <a:t>(fiber)</a:t>
            </a:r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955413C5-B4EF-F8D6-2610-4831920EF89F}"/>
              </a:ext>
            </a:extLst>
          </p:cNvPr>
          <p:cNvCxnSpPr>
            <a:cxnSpLocks/>
          </p:cNvCxnSpPr>
          <p:nvPr/>
        </p:nvCxnSpPr>
        <p:spPr>
          <a:xfrm flipH="1">
            <a:off x="6478701" y="3009446"/>
            <a:ext cx="8414" cy="1231666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51439B82-9111-F8C0-A616-856A346BF3DD}"/>
              </a:ext>
            </a:extLst>
          </p:cNvPr>
          <p:cNvCxnSpPr>
            <a:cxnSpLocks/>
          </p:cNvCxnSpPr>
          <p:nvPr/>
        </p:nvCxnSpPr>
        <p:spPr>
          <a:xfrm flipH="1">
            <a:off x="7827951" y="2993925"/>
            <a:ext cx="8414" cy="1231666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0EA87D02-C509-D6A1-E93B-647762729BF0}"/>
              </a:ext>
            </a:extLst>
          </p:cNvPr>
          <p:cNvCxnSpPr>
            <a:cxnSpLocks/>
          </p:cNvCxnSpPr>
          <p:nvPr/>
        </p:nvCxnSpPr>
        <p:spPr>
          <a:xfrm flipH="1">
            <a:off x="9178220" y="3004771"/>
            <a:ext cx="8414" cy="1231666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03">
            <a:extLst>
              <a:ext uri="{FF2B5EF4-FFF2-40B4-BE49-F238E27FC236}">
                <a16:creationId xmlns:a16="http://schemas.microsoft.com/office/drawing/2014/main" id="{D557F00C-E7DF-6E41-288A-FB0A570F276A}"/>
              </a:ext>
            </a:extLst>
          </p:cNvPr>
          <p:cNvSpPr/>
          <p:nvPr/>
        </p:nvSpPr>
        <p:spPr>
          <a:xfrm>
            <a:off x="10079834" y="2183711"/>
            <a:ext cx="953181" cy="832080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D54697D-4B9D-3D77-49E3-559018B0A507}"/>
              </a:ext>
            </a:extLst>
          </p:cNvPr>
          <p:cNvSpPr txBox="1"/>
          <p:nvPr/>
        </p:nvSpPr>
        <p:spPr>
          <a:xfrm>
            <a:off x="10098443" y="2440200"/>
            <a:ext cx="9531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211E1E"/>
                </a:solidFill>
                <a:latin typeface="MyriadPro"/>
              </a:rPr>
              <a:t>Data Packer</a:t>
            </a:r>
          </a:p>
        </p:txBody>
      </p: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1345B09F-4EBB-E79A-EBA1-DAA2438D0043}"/>
              </a:ext>
            </a:extLst>
          </p:cNvPr>
          <p:cNvCxnSpPr>
            <a:cxnSpLocks/>
          </p:cNvCxnSpPr>
          <p:nvPr/>
        </p:nvCxnSpPr>
        <p:spPr>
          <a:xfrm>
            <a:off x="9679956" y="2615806"/>
            <a:ext cx="409151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9295F4F3-A522-BF02-6C2B-7ABF26690FCF}"/>
              </a:ext>
            </a:extLst>
          </p:cNvPr>
          <p:cNvSpPr txBox="1"/>
          <p:nvPr/>
        </p:nvSpPr>
        <p:spPr>
          <a:xfrm>
            <a:off x="1236663" y="2094439"/>
            <a:ext cx="795411" cy="21544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ch 4-7 omitted</a:t>
            </a:r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5C81079F-E1B1-E94F-8F36-2DB14662A9BB}"/>
              </a:ext>
            </a:extLst>
          </p:cNvPr>
          <p:cNvCxnSpPr>
            <a:cxnSpLocks/>
          </p:cNvCxnSpPr>
          <p:nvPr/>
        </p:nvCxnSpPr>
        <p:spPr>
          <a:xfrm>
            <a:off x="6040645" y="557368"/>
            <a:ext cx="409151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E3F10D00-1B92-1E68-A0A5-AACEE6E5D9C1}"/>
              </a:ext>
            </a:extLst>
          </p:cNvPr>
          <p:cNvCxnSpPr>
            <a:cxnSpLocks/>
          </p:cNvCxnSpPr>
          <p:nvPr/>
        </p:nvCxnSpPr>
        <p:spPr>
          <a:xfrm flipH="1">
            <a:off x="7727268" y="557368"/>
            <a:ext cx="486794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94CC7E49-DEC8-6949-A5F2-AB61582990CE}"/>
              </a:ext>
            </a:extLst>
          </p:cNvPr>
          <p:cNvSpPr txBox="1"/>
          <p:nvPr/>
        </p:nvSpPr>
        <p:spPr>
          <a:xfrm>
            <a:off x="6451902" y="437131"/>
            <a:ext cx="9893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211E1E"/>
                </a:solidFill>
                <a:latin typeface="MyriadPro"/>
              </a:rPr>
              <a:t>Streaming Data</a:t>
            </a:r>
            <a:endParaRPr lang="en-GB" sz="1000" dirty="0">
              <a:effectLst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F93CD4EF-DCF7-88B8-C375-78DB223E03DC}"/>
              </a:ext>
            </a:extLst>
          </p:cNvPr>
          <p:cNvSpPr txBox="1"/>
          <p:nvPr/>
        </p:nvSpPr>
        <p:spPr>
          <a:xfrm>
            <a:off x="8179128" y="429603"/>
            <a:ext cx="8483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211E1E"/>
                </a:solidFill>
                <a:latin typeface="MyriadPro"/>
              </a:rPr>
              <a:t>Slow Control</a:t>
            </a:r>
            <a:endParaRPr lang="en-GB" sz="1000" dirty="0">
              <a:effectLst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AB88703-10F9-2C0A-F790-DD3D60B58AA8}"/>
              </a:ext>
            </a:extLst>
          </p:cNvPr>
          <p:cNvSpPr txBox="1"/>
          <p:nvPr/>
        </p:nvSpPr>
        <p:spPr>
          <a:xfrm>
            <a:off x="5260845" y="425404"/>
            <a:ext cx="7072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rgbClr val="211E1E"/>
                </a:solidFill>
                <a:latin typeface="MyriadPro"/>
              </a:rPr>
              <a:t>Protocols:</a:t>
            </a:r>
            <a:endParaRPr lang="en-GB" sz="1000" dirty="0">
              <a:effectLst/>
            </a:endParaRPr>
          </a:p>
        </p:txBody>
      </p: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79123790-4708-C143-AEB6-22A7391CD775}"/>
              </a:ext>
            </a:extLst>
          </p:cNvPr>
          <p:cNvCxnSpPr>
            <a:cxnSpLocks/>
          </p:cNvCxnSpPr>
          <p:nvPr/>
        </p:nvCxnSpPr>
        <p:spPr>
          <a:xfrm flipH="1">
            <a:off x="10550289" y="3012619"/>
            <a:ext cx="8414" cy="1231666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70DEC411-4F01-E99B-2EB2-60C974604BFC}"/>
              </a:ext>
            </a:extLst>
          </p:cNvPr>
          <p:cNvSpPr txBox="1"/>
          <p:nvPr/>
        </p:nvSpPr>
        <p:spPr>
          <a:xfrm>
            <a:off x="6422449" y="3302594"/>
            <a:ext cx="307777" cy="667812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Rate statistics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0EC40F4B-0EB3-E549-22E0-D57800485940}"/>
              </a:ext>
            </a:extLst>
          </p:cNvPr>
          <p:cNvSpPr txBox="1"/>
          <p:nvPr/>
        </p:nvSpPr>
        <p:spPr>
          <a:xfrm>
            <a:off x="3373386" y="3961853"/>
            <a:ext cx="307777" cy="25744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CFG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56FA58D5-B48E-75BE-002C-08AA037095F1}"/>
              </a:ext>
            </a:extLst>
          </p:cNvPr>
          <p:cNvSpPr txBox="1"/>
          <p:nvPr/>
        </p:nvSpPr>
        <p:spPr>
          <a:xfrm>
            <a:off x="5495399" y="5712091"/>
            <a:ext cx="11400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CFG: configure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FAFDAADA-FE55-E799-EA80-3CD4B8DE5380}"/>
              </a:ext>
            </a:extLst>
          </p:cNvPr>
          <p:cNvSpPr txBox="1"/>
          <p:nvPr/>
        </p:nvSpPr>
        <p:spPr>
          <a:xfrm>
            <a:off x="8931197" y="3554518"/>
            <a:ext cx="307777" cy="25744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CFG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5AC19DB-042E-D191-1E78-D3B3072E9AE3}"/>
              </a:ext>
            </a:extLst>
          </p:cNvPr>
          <p:cNvSpPr txBox="1"/>
          <p:nvPr/>
        </p:nvSpPr>
        <p:spPr>
          <a:xfrm>
            <a:off x="10302973" y="3222145"/>
            <a:ext cx="307777" cy="69506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Data/SC select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8BE2B27A-FA4D-1DFF-7D67-784C5AF5385D}"/>
              </a:ext>
            </a:extLst>
          </p:cNvPr>
          <p:cNvSpPr txBox="1"/>
          <p:nvPr/>
        </p:nvSpPr>
        <p:spPr>
          <a:xfrm>
            <a:off x="2729630" y="3344909"/>
            <a:ext cx="307777" cy="518732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Error flags</a:t>
            </a:r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401C5290-DA43-D7F4-7F1A-C9E6490EBB34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6701742" y="1197394"/>
            <a:ext cx="389489" cy="0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99254262-92F3-7FD8-CCB9-806E17A8AB34}"/>
              </a:ext>
            </a:extLst>
          </p:cNvPr>
          <p:cNvCxnSpPr>
            <a:cxnSpLocks/>
          </p:cNvCxnSpPr>
          <p:nvPr/>
        </p:nvCxnSpPr>
        <p:spPr>
          <a:xfrm>
            <a:off x="7091231" y="1197394"/>
            <a:ext cx="0" cy="431375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5FB51290-3E9B-AE51-FAB6-2665EB2DF710}"/>
              </a:ext>
            </a:extLst>
          </p:cNvPr>
          <p:cNvSpPr txBox="1"/>
          <p:nvPr/>
        </p:nvSpPr>
        <p:spPr>
          <a:xfrm>
            <a:off x="7004968" y="1262678"/>
            <a:ext cx="307777" cy="257443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US" sz="800" dirty="0">
                <a:solidFill>
                  <a:srgbClr val="211E1E"/>
                </a:solidFill>
                <a:latin typeface="MyriadPro"/>
              </a:rPr>
              <a:t>CFG</a:t>
            </a: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05BEAA32-AFAD-414E-D360-8BA293449164}"/>
              </a:ext>
            </a:extLst>
          </p:cNvPr>
          <p:cNvSpPr/>
          <p:nvPr/>
        </p:nvSpPr>
        <p:spPr>
          <a:xfrm>
            <a:off x="5995973" y="1342407"/>
            <a:ext cx="297517" cy="197510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A7F381D2-DDE5-328D-001F-8DD7822CDAD8}"/>
              </a:ext>
            </a:extLst>
          </p:cNvPr>
          <p:cNvSpPr/>
          <p:nvPr/>
        </p:nvSpPr>
        <p:spPr>
          <a:xfrm>
            <a:off x="6379753" y="1345475"/>
            <a:ext cx="297517" cy="197510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EFFD741F-884D-5CE4-FC1C-A33E685AABD6}"/>
              </a:ext>
            </a:extLst>
          </p:cNvPr>
          <p:cNvSpPr/>
          <p:nvPr/>
        </p:nvSpPr>
        <p:spPr>
          <a:xfrm>
            <a:off x="6758626" y="5728708"/>
            <a:ext cx="297517" cy="197510"/>
          </a:xfrm>
          <a:prstGeom prst="rect">
            <a:avLst/>
          </a:prstGeom>
          <a:pattFill prst="wdDn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9E0218D8-8847-A319-E612-B660FAA2B529}"/>
              </a:ext>
            </a:extLst>
          </p:cNvPr>
          <p:cNvSpPr txBox="1"/>
          <p:nvPr/>
        </p:nvSpPr>
        <p:spPr>
          <a:xfrm>
            <a:off x="7004968" y="5706184"/>
            <a:ext cx="185499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: Arria V firmware (2 copies)</a:t>
            </a:r>
          </a:p>
        </p:txBody>
      </p: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A30DA0C7-86A0-C5B4-4EDE-0D86FEF661D9}"/>
              </a:ext>
            </a:extLst>
          </p:cNvPr>
          <p:cNvCxnSpPr>
            <a:cxnSpLocks/>
            <a:stCxn id="25" idx="3"/>
          </p:cNvCxnSpPr>
          <p:nvPr/>
        </p:nvCxnSpPr>
        <p:spPr>
          <a:xfrm>
            <a:off x="7969575" y="5027429"/>
            <a:ext cx="1772107" cy="4181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rapezium 138">
            <a:extLst>
              <a:ext uri="{FF2B5EF4-FFF2-40B4-BE49-F238E27FC236}">
                <a16:creationId xmlns:a16="http://schemas.microsoft.com/office/drawing/2014/main" id="{ACE00F4F-C239-AA3D-B429-C3CF8DFAB462}"/>
              </a:ext>
            </a:extLst>
          </p:cNvPr>
          <p:cNvSpPr/>
          <p:nvPr/>
        </p:nvSpPr>
        <p:spPr>
          <a:xfrm rot="5400000">
            <a:off x="9438051" y="4690563"/>
            <a:ext cx="781216" cy="171765"/>
          </a:xfrm>
          <a:prstGeom prst="trapezoid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AC7644F7-1EB3-E4CF-3ABC-A241F5038DEC}"/>
              </a:ext>
            </a:extLst>
          </p:cNvPr>
          <p:cNvCxnSpPr>
            <a:cxnSpLocks/>
          </p:cNvCxnSpPr>
          <p:nvPr/>
        </p:nvCxnSpPr>
        <p:spPr>
          <a:xfrm>
            <a:off x="9383961" y="4650928"/>
            <a:ext cx="358811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BD5468A2-907E-5FAD-7853-F1FC86971D30}"/>
              </a:ext>
            </a:extLst>
          </p:cNvPr>
          <p:cNvCxnSpPr>
            <a:cxnSpLocks/>
          </p:cNvCxnSpPr>
          <p:nvPr/>
        </p:nvCxnSpPr>
        <p:spPr>
          <a:xfrm>
            <a:off x="9383961" y="3213832"/>
            <a:ext cx="0" cy="1437096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C74BF47C-4625-816F-CCCB-661A3E548F7C}"/>
              </a:ext>
            </a:extLst>
          </p:cNvPr>
          <p:cNvCxnSpPr>
            <a:cxnSpLocks/>
          </p:cNvCxnSpPr>
          <p:nvPr/>
        </p:nvCxnSpPr>
        <p:spPr>
          <a:xfrm flipH="1">
            <a:off x="9383961" y="3220935"/>
            <a:ext cx="1801454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2874AC2C-97C1-5242-35E4-C70FE96CA739}"/>
              </a:ext>
            </a:extLst>
          </p:cNvPr>
          <p:cNvCxnSpPr>
            <a:cxnSpLocks/>
          </p:cNvCxnSpPr>
          <p:nvPr/>
        </p:nvCxnSpPr>
        <p:spPr>
          <a:xfrm flipH="1">
            <a:off x="11033015" y="2628625"/>
            <a:ext cx="152400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44DF2D85-C50E-2562-E89C-35BA4F7690A4}"/>
              </a:ext>
            </a:extLst>
          </p:cNvPr>
          <p:cNvCxnSpPr>
            <a:cxnSpLocks/>
          </p:cNvCxnSpPr>
          <p:nvPr/>
        </p:nvCxnSpPr>
        <p:spPr>
          <a:xfrm flipV="1">
            <a:off x="11185415" y="2628625"/>
            <a:ext cx="0" cy="59231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2BCEB200-C376-ACCB-3F09-15636D160645}"/>
              </a:ext>
            </a:extLst>
          </p:cNvPr>
          <p:cNvCxnSpPr>
            <a:cxnSpLocks/>
          </p:cNvCxnSpPr>
          <p:nvPr/>
        </p:nvCxnSpPr>
        <p:spPr>
          <a:xfrm>
            <a:off x="9914542" y="4778384"/>
            <a:ext cx="1518148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A5B4ABF8-44EE-EFF5-1CD9-097A9AE01F10}"/>
              </a:ext>
            </a:extLst>
          </p:cNvPr>
          <p:cNvCxnSpPr>
            <a:cxnSpLocks/>
          </p:cNvCxnSpPr>
          <p:nvPr/>
        </p:nvCxnSpPr>
        <p:spPr>
          <a:xfrm flipV="1">
            <a:off x="11432690" y="1140628"/>
            <a:ext cx="0" cy="3638756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90CA9E72-949D-8CCD-E782-6BCFB6C91BCE}"/>
              </a:ext>
            </a:extLst>
          </p:cNvPr>
          <p:cNvCxnSpPr>
            <a:cxnSpLocks/>
          </p:cNvCxnSpPr>
          <p:nvPr/>
        </p:nvCxnSpPr>
        <p:spPr>
          <a:xfrm flipH="1">
            <a:off x="10302973" y="1140628"/>
            <a:ext cx="1129717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rapezium 170">
            <a:extLst>
              <a:ext uri="{FF2B5EF4-FFF2-40B4-BE49-F238E27FC236}">
                <a16:creationId xmlns:a16="http://schemas.microsoft.com/office/drawing/2014/main" id="{A0BDFC6E-C829-9C2A-E446-D0498453E75F}"/>
              </a:ext>
            </a:extLst>
          </p:cNvPr>
          <p:cNvSpPr/>
          <p:nvPr/>
        </p:nvSpPr>
        <p:spPr>
          <a:xfrm rot="5400000">
            <a:off x="9153213" y="5793814"/>
            <a:ext cx="245419" cy="85883"/>
          </a:xfrm>
          <a:prstGeom prst="trapezoid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0F426CF8-3B8B-6C1D-19DF-5D6A5AA7E2D6}"/>
              </a:ext>
            </a:extLst>
          </p:cNvPr>
          <p:cNvSpPr txBox="1"/>
          <p:nvPr/>
        </p:nvSpPr>
        <p:spPr>
          <a:xfrm>
            <a:off x="9269558" y="5712091"/>
            <a:ext cx="65594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: Arbiter</a:t>
            </a:r>
          </a:p>
        </p:txBody>
      </p:sp>
      <p:sp>
        <p:nvSpPr>
          <p:cNvPr id="175" name="Oval 174">
            <a:extLst>
              <a:ext uri="{FF2B5EF4-FFF2-40B4-BE49-F238E27FC236}">
                <a16:creationId xmlns:a16="http://schemas.microsoft.com/office/drawing/2014/main" id="{AF423DF2-3D8F-F694-25E5-0838D40BB64C}"/>
              </a:ext>
            </a:extLst>
          </p:cNvPr>
          <p:cNvSpPr>
            <a:spLocks noChangeAspect="1"/>
          </p:cNvSpPr>
          <p:nvPr/>
        </p:nvSpPr>
        <p:spPr>
          <a:xfrm>
            <a:off x="9949538" y="397956"/>
            <a:ext cx="129600" cy="123110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B00D1B35-C480-FAE5-8C5B-7D17F4E15643}"/>
              </a:ext>
            </a:extLst>
          </p:cNvPr>
          <p:cNvSpPr>
            <a:spLocks noChangeAspect="1"/>
          </p:cNvSpPr>
          <p:nvPr/>
        </p:nvSpPr>
        <p:spPr>
          <a:xfrm>
            <a:off x="3442367" y="5709075"/>
            <a:ext cx="258086" cy="252481"/>
          </a:xfrm>
          <a:prstGeom prst="rect">
            <a:avLst/>
          </a:prstGeom>
          <a:solidFill>
            <a:srgbClr val="CDCCCC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F01048F3-832B-7F2E-5471-E0414063931C}"/>
              </a:ext>
            </a:extLst>
          </p:cNvPr>
          <p:cNvSpPr txBox="1"/>
          <p:nvPr/>
        </p:nvSpPr>
        <p:spPr>
          <a:xfrm>
            <a:off x="3660102" y="5709440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: entity (functional block)</a:t>
            </a:r>
          </a:p>
        </p:txBody>
      </p:sp>
      <p:sp>
        <p:nvSpPr>
          <p:cNvPr id="180" name="Footer Placeholder 4">
            <a:extLst>
              <a:ext uri="{FF2B5EF4-FFF2-40B4-BE49-F238E27FC236}">
                <a16:creationId xmlns:a16="http://schemas.microsoft.com/office/drawing/2014/main" id="{12FC1010-EBDB-A436-06CC-B3BADF0ABBF4}"/>
              </a:ext>
            </a:extLst>
          </p:cNvPr>
          <p:cNvSpPr txBox="1">
            <a:spLocks/>
          </p:cNvSpPr>
          <p:nvPr/>
        </p:nvSpPr>
        <p:spPr>
          <a:xfrm>
            <a:off x="4403186" y="6382660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CH"/>
            </a:defPPr>
            <a:lvl1pPr marL="0" algn="ctr" defTabSz="914400" rtl="0" eaLnBrk="1" latinLnBrk="0" hangingPunct="1">
              <a:lnSpc>
                <a:spcPct val="100000"/>
              </a:lnSpc>
              <a:defRPr lang="de-CH" sz="1200" b="0" strike="noStrike" kern="1200" spc="-1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Yifeng Wang – ETH Zürich</a:t>
            </a:r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F21CD2A5-04E2-27A0-63AB-CEBA2FD667E4}"/>
              </a:ext>
            </a:extLst>
          </p:cNvPr>
          <p:cNvGrpSpPr/>
          <p:nvPr/>
        </p:nvGrpSpPr>
        <p:grpSpPr>
          <a:xfrm>
            <a:off x="4029016" y="2874898"/>
            <a:ext cx="58225" cy="39389"/>
            <a:chOff x="3867150" y="2198986"/>
            <a:chExt cx="58225" cy="39389"/>
          </a:xfrm>
        </p:grpSpPr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C8E8B9C8-ADCD-F43E-416A-F187932C5CE7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3867150" y="2202161"/>
              <a:ext cx="36000" cy="36214"/>
            </a:xfrm>
            <a:prstGeom prst="line">
              <a:avLst/>
            </a:prstGeom>
            <a:ln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04FAA3F3-0E56-ACFC-C342-AB8169955FAE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3889375" y="2198986"/>
              <a:ext cx="36000" cy="36214"/>
            </a:xfrm>
            <a:prstGeom prst="line">
              <a:avLst/>
            </a:prstGeom>
            <a:ln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CE4B018C-8346-3D3E-9013-4A3E8BF1A827}"/>
              </a:ext>
            </a:extLst>
          </p:cNvPr>
          <p:cNvCxnSpPr>
            <a:cxnSpLocks/>
          </p:cNvCxnSpPr>
          <p:nvPr/>
        </p:nvCxnSpPr>
        <p:spPr>
          <a:xfrm>
            <a:off x="4748378" y="2559734"/>
            <a:ext cx="698282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0CE83499-54D6-CC32-78BD-DC6B7024BE6B}"/>
              </a:ext>
            </a:extLst>
          </p:cNvPr>
          <p:cNvGrpSpPr>
            <a:grpSpLocks noChangeAspect="1"/>
          </p:cNvGrpSpPr>
          <p:nvPr/>
        </p:nvGrpSpPr>
        <p:grpSpPr>
          <a:xfrm>
            <a:off x="5441541" y="2510364"/>
            <a:ext cx="212796" cy="119020"/>
            <a:chOff x="6064966" y="323088"/>
            <a:chExt cx="570714" cy="319209"/>
          </a:xfrm>
        </p:grpSpPr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FA25D37F-D995-D21C-D630-04FAB07F974C}"/>
                </a:ext>
              </a:extLst>
            </p:cNvPr>
            <p:cNvCxnSpPr>
              <a:cxnSpLocks/>
            </p:cNvCxnSpPr>
            <p:nvPr/>
          </p:nvCxnSpPr>
          <p:spPr>
            <a:xfrm>
              <a:off x="6064966" y="323088"/>
              <a:ext cx="5707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B2CF71FC-776E-1770-411D-3FFE995CE080}"/>
                </a:ext>
              </a:extLst>
            </p:cNvPr>
            <p:cNvCxnSpPr>
              <a:cxnSpLocks/>
            </p:cNvCxnSpPr>
            <p:nvPr/>
          </p:nvCxnSpPr>
          <p:spPr>
            <a:xfrm>
              <a:off x="6064966" y="642297"/>
              <a:ext cx="5707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F0B560AA-9B06-5FCD-54C4-6EB0CB7CE6D2}"/>
                </a:ext>
              </a:extLst>
            </p:cNvPr>
            <p:cNvCxnSpPr>
              <a:cxnSpLocks/>
            </p:cNvCxnSpPr>
            <p:nvPr/>
          </p:nvCxnSpPr>
          <p:spPr>
            <a:xfrm>
              <a:off x="6635680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993356FA-A415-5580-95CD-D8ABF0CFCF05}"/>
                </a:ext>
              </a:extLst>
            </p:cNvPr>
            <p:cNvCxnSpPr>
              <a:cxnSpLocks/>
            </p:cNvCxnSpPr>
            <p:nvPr/>
          </p:nvCxnSpPr>
          <p:spPr>
            <a:xfrm>
              <a:off x="6545348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BCA5BD5A-32A8-600E-B75F-CDB9A7903B4F}"/>
                </a:ext>
              </a:extLst>
            </p:cNvPr>
            <p:cNvCxnSpPr>
              <a:cxnSpLocks/>
            </p:cNvCxnSpPr>
            <p:nvPr/>
          </p:nvCxnSpPr>
          <p:spPr>
            <a:xfrm>
              <a:off x="6448367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26CF980-6CDD-6328-3DD9-FD7A6661DCF6}"/>
                </a:ext>
              </a:extLst>
            </p:cNvPr>
            <p:cNvCxnSpPr>
              <a:cxnSpLocks/>
            </p:cNvCxnSpPr>
            <p:nvPr/>
          </p:nvCxnSpPr>
          <p:spPr>
            <a:xfrm>
              <a:off x="6348109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FE3A61F0-104E-6108-0943-BCABE52BC261}"/>
                </a:ext>
              </a:extLst>
            </p:cNvPr>
            <p:cNvCxnSpPr>
              <a:cxnSpLocks/>
            </p:cNvCxnSpPr>
            <p:nvPr/>
          </p:nvCxnSpPr>
          <p:spPr>
            <a:xfrm>
              <a:off x="6245536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7548E411-3BF7-CB69-28F9-92E131F7D125}"/>
                </a:ext>
              </a:extLst>
            </p:cNvPr>
            <p:cNvCxnSpPr>
              <a:cxnSpLocks/>
            </p:cNvCxnSpPr>
            <p:nvPr/>
          </p:nvCxnSpPr>
          <p:spPr>
            <a:xfrm>
              <a:off x="6145783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31C64AEB-6822-E043-9361-1F36CD7A0873}"/>
              </a:ext>
            </a:extLst>
          </p:cNvPr>
          <p:cNvCxnSpPr>
            <a:cxnSpLocks/>
          </p:cNvCxnSpPr>
          <p:nvPr/>
        </p:nvCxnSpPr>
        <p:spPr>
          <a:xfrm>
            <a:off x="5654337" y="2567512"/>
            <a:ext cx="341636" cy="0"/>
          </a:xfrm>
          <a:prstGeom prst="straightConnector1">
            <a:avLst/>
          </a:prstGeom>
          <a:ln>
            <a:solidFill>
              <a:schemeClr val="tx1"/>
            </a:solidFill>
            <a:headEnd type="none"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B8AF2265-1FA5-0113-6C85-73C794FD375A}"/>
              </a:ext>
            </a:extLst>
          </p:cNvPr>
          <p:cNvGrpSpPr/>
          <p:nvPr/>
        </p:nvGrpSpPr>
        <p:grpSpPr>
          <a:xfrm>
            <a:off x="1565841" y="2547746"/>
            <a:ext cx="58225" cy="39389"/>
            <a:chOff x="3867150" y="2198986"/>
            <a:chExt cx="58225" cy="39389"/>
          </a:xfrm>
        </p:grpSpPr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653DD486-3075-7E15-6AD4-1724DCFCA768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3867150" y="2202161"/>
              <a:ext cx="36000" cy="362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484B0FE3-3DC6-CDE7-67C5-D0CE0B435FA6}"/>
                </a:ext>
              </a:extLst>
            </p:cNvPr>
            <p:cNvCxnSpPr>
              <a:cxnSpLocks noChangeAspect="1"/>
            </p:cNvCxnSpPr>
            <p:nvPr/>
          </p:nvCxnSpPr>
          <p:spPr>
            <a:xfrm>
              <a:off x="3889375" y="2198986"/>
              <a:ext cx="36000" cy="362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2DD49071-A985-1514-65FD-3928F5B216F4}"/>
              </a:ext>
            </a:extLst>
          </p:cNvPr>
          <p:cNvGrpSpPr>
            <a:grpSpLocks noChangeAspect="1"/>
          </p:cNvGrpSpPr>
          <p:nvPr/>
        </p:nvGrpSpPr>
        <p:grpSpPr>
          <a:xfrm>
            <a:off x="10165226" y="5782172"/>
            <a:ext cx="212796" cy="119020"/>
            <a:chOff x="6064966" y="323088"/>
            <a:chExt cx="570714" cy="319209"/>
          </a:xfrm>
        </p:grpSpPr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74853E86-5A85-B4EA-82F7-CA04E0934038}"/>
                </a:ext>
              </a:extLst>
            </p:cNvPr>
            <p:cNvCxnSpPr>
              <a:cxnSpLocks/>
            </p:cNvCxnSpPr>
            <p:nvPr/>
          </p:nvCxnSpPr>
          <p:spPr>
            <a:xfrm>
              <a:off x="6064966" y="323088"/>
              <a:ext cx="5707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2006591B-3B4B-E07D-29C2-D0A9C3491898}"/>
                </a:ext>
              </a:extLst>
            </p:cNvPr>
            <p:cNvCxnSpPr>
              <a:cxnSpLocks/>
            </p:cNvCxnSpPr>
            <p:nvPr/>
          </p:nvCxnSpPr>
          <p:spPr>
            <a:xfrm>
              <a:off x="6064966" y="642297"/>
              <a:ext cx="5707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B6377644-F01C-A66A-9D33-5318DA7F9303}"/>
                </a:ext>
              </a:extLst>
            </p:cNvPr>
            <p:cNvCxnSpPr>
              <a:cxnSpLocks/>
            </p:cNvCxnSpPr>
            <p:nvPr/>
          </p:nvCxnSpPr>
          <p:spPr>
            <a:xfrm>
              <a:off x="6635680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706E979E-0D97-48DD-F297-3C8B0990AC9B}"/>
                </a:ext>
              </a:extLst>
            </p:cNvPr>
            <p:cNvCxnSpPr>
              <a:cxnSpLocks/>
            </p:cNvCxnSpPr>
            <p:nvPr/>
          </p:nvCxnSpPr>
          <p:spPr>
            <a:xfrm>
              <a:off x="6545348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6F8FEE6A-09B1-3288-A590-E229A6282123}"/>
                </a:ext>
              </a:extLst>
            </p:cNvPr>
            <p:cNvCxnSpPr>
              <a:cxnSpLocks/>
            </p:cNvCxnSpPr>
            <p:nvPr/>
          </p:nvCxnSpPr>
          <p:spPr>
            <a:xfrm>
              <a:off x="6448367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86BF021A-9F25-ABAA-C216-17EA135CC4CD}"/>
                </a:ext>
              </a:extLst>
            </p:cNvPr>
            <p:cNvCxnSpPr>
              <a:cxnSpLocks/>
            </p:cNvCxnSpPr>
            <p:nvPr/>
          </p:nvCxnSpPr>
          <p:spPr>
            <a:xfrm>
              <a:off x="6348109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275ADB89-E68E-389E-F2C2-978118B0D12F}"/>
                </a:ext>
              </a:extLst>
            </p:cNvPr>
            <p:cNvCxnSpPr>
              <a:cxnSpLocks/>
            </p:cNvCxnSpPr>
            <p:nvPr/>
          </p:nvCxnSpPr>
          <p:spPr>
            <a:xfrm>
              <a:off x="6245536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1FA877FA-AA2D-CCC4-70C5-FA165B68CE7C}"/>
                </a:ext>
              </a:extLst>
            </p:cNvPr>
            <p:cNvCxnSpPr>
              <a:cxnSpLocks/>
            </p:cNvCxnSpPr>
            <p:nvPr/>
          </p:nvCxnSpPr>
          <p:spPr>
            <a:xfrm>
              <a:off x="6145783" y="323088"/>
              <a:ext cx="0" cy="3192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9" name="TextBox 188">
            <a:extLst>
              <a:ext uri="{FF2B5EF4-FFF2-40B4-BE49-F238E27FC236}">
                <a16:creationId xmlns:a16="http://schemas.microsoft.com/office/drawing/2014/main" id="{E674C8B6-AE9D-FB91-9B84-023268B7ACB6}"/>
              </a:ext>
            </a:extLst>
          </p:cNvPr>
          <p:cNvSpPr txBox="1"/>
          <p:nvPr/>
        </p:nvSpPr>
        <p:spPr>
          <a:xfrm>
            <a:off x="10319897" y="5707207"/>
            <a:ext cx="125386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: ASIC data frame</a:t>
            </a: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EF24871E-B047-98E2-EC0D-E610D01729CA}"/>
              </a:ext>
            </a:extLst>
          </p:cNvPr>
          <p:cNvSpPr/>
          <p:nvPr/>
        </p:nvSpPr>
        <p:spPr>
          <a:xfrm>
            <a:off x="6246293" y="2725264"/>
            <a:ext cx="474222" cy="280024"/>
          </a:xfrm>
          <a:prstGeom prst="rect">
            <a:avLst/>
          </a:prstGeom>
          <a:solidFill>
            <a:srgbClr val="0165A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FBDEE20A-3FF8-41CC-DD6E-F0574A6EBC7D}"/>
              </a:ext>
            </a:extLst>
          </p:cNvPr>
          <p:cNvSpPr txBox="1"/>
          <p:nvPr/>
        </p:nvSpPr>
        <p:spPr>
          <a:xfrm>
            <a:off x="6306028" y="2759515"/>
            <a:ext cx="3545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MM</a:t>
            </a:r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2F8E2032-C440-98E1-FEF5-40A972A43683}"/>
              </a:ext>
            </a:extLst>
          </p:cNvPr>
          <p:cNvSpPr/>
          <p:nvPr/>
        </p:nvSpPr>
        <p:spPr>
          <a:xfrm>
            <a:off x="7611381" y="2716926"/>
            <a:ext cx="474222" cy="280024"/>
          </a:xfrm>
          <a:prstGeom prst="rect">
            <a:avLst/>
          </a:prstGeom>
          <a:solidFill>
            <a:srgbClr val="0165A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5608A0F9-909E-E3A2-A46A-85F9E7AA5E15}"/>
              </a:ext>
            </a:extLst>
          </p:cNvPr>
          <p:cNvSpPr txBox="1"/>
          <p:nvPr/>
        </p:nvSpPr>
        <p:spPr>
          <a:xfrm>
            <a:off x="7671116" y="2751177"/>
            <a:ext cx="3545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MM</a:t>
            </a:r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05A24CFB-049F-FF68-56F7-9516129BE040}"/>
              </a:ext>
            </a:extLst>
          </p:cNvPr>
          <p:cNvSpPr/>
          <p:nvPr/>
        </p:nvSpPr>
        <p:spPr>
          <a:xfrm>
            <a:off x="8940432" y="2726197"/>
            <a:ext cx="474222" cy="280024"/>
          </a:xfrm>
          <a:prstGeom prst="rect">
            <a:avLst/>
          </a:prstGeom>
          <a:solidFill>
            <a:srgbClr val="0165A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C1B34F28-A06A-40B5-065B-1A5F0114FD97}"/>
              </a:ext>
            </a:extLst>
          </p:cNvPr>
          <p:cNvSpPr txBox="1"/>
          <p:nvPr/>
        </p:nvSpPr>
        <p:spPr>
          <a:xfrm>
            <a:off x="9000167" y="2760448"/>
            <a:ext cx="3545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MM</a:t>
            </a:r>
          </a:p>
        </p:txBody>
      </p:sp>
      <p:sp>
        <p:nvSpPr>
          <p:cNvPr id="201" name="Rectangle 200">
            <a:extLst>
              <a:ext uri="{FF2B5EF4-FFF2-40B4-BE49-F238E27FC236}">
                <a16:creationId xmlns:a16="http://schemas.microsoft.com/office/drawing/2014/main" id="{D5462B51-3E50-FCCC-A550-6B3F0B843C02}"/>
              </a:ext>
            </a:extLst>
          </p:cNvPr>
          <p:cNvSpPr/>
          <p:nvPr/>
        </p:nvSpPr>
        <p:spPr>
          <a:xfrm>
            <a:off x="10336045" y="2731991"/>
            <a:ext cx="474222" cy="280024"/>
          </a:xfrm>
          <a:prstGeom prst="rect">
            <a:avLst/>
          </a:prstGeom>
          <a:solidFill>
            <a:srgbClr val="0165A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72CEA967-9EA2-86B9-0DBE-0E0DBF2FD39C}"/>
              </a:ext>
            </a:extLst>
          </p:cNvPr>
          <p:cNvSpPr txBox="1"/>
          <p:nvPr/>
        </p:nvSpPr>
        <p:spPr>
          <a:xfrm>
            <a:off x="10395780" y="2766242"/>
            <a:ext cx="3545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MM</a:t>
            </a:r>
          </a:p>
        </p:txBody>
      </p:sp>
      <p:sp>
        <p:nvSpPr>
          <p:cNvPr id="204" name="Rectangle 203">
            <a:extLst>
              <a:ext uri="{FF2B5EF4-FFF2-40B4-BE49-F238E27FC236}">
                <a16:creationId xmlns:a16="http://schemas.microsoft.com/office/drawing/2014/main" id="{5843FB3A-022C-4DC4-61A8-A87831883DA4}"/>
              </a:ext>
            </a:extLst>
          </p:cNvPr>
          <p:cNvSpPr/>
          <p:nvPr/>
        </p:nvSpPr>
        <p:spPr>
          <a:xfrm>
            <a:off x="2527301" y="2708290"/>
            <a:ext cx="474222" cy="280024"/>
          </a:xfrm>
          <a:prstGeom prst="rect">
            <a:avLst/>
          </a:prstGeom>
          <a:solidFill>
            <a:srgbClr val="0165A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0E8D1ED1-E6F4-2FCF-777C-6D7AE20B8171}"/>
              </a:ext>
            </a:extLst>
          </p:cNvPr>
          <p:cNvSpPr txBox="1"/>
          <p:nvPr/>
        </p:nvSpPr>
        <p:spPr>
          <a:xfrm>
            <a:off x="2587036" y="2742541"/>
            <a:ext cx="3545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MM</a:t>
            </a:r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5A565C3C-94B9-187A-CB96-3EB7E4CD3124}"/>
              </a:ext>
            </a:extLst>
          </p:cNvPr>
          <p:cNvSpPr/>
          <p:nvPr/>
        </p:nvSpPr>
        <p:spPr>
          <a:xfrm>
            <a:off x="3295506" y="3626026"/>
            <a:ext cx="474222" cy="280024"/>
          </a:xfrm>
          <a:prstGeom prst="rect">
            <a:avLst/>
          </a:prstGeom>
          <a:solidFill>
            <a:srgbClr val="0165A4">
              <a:alpha val="50000"/>
            </a:srgbClr>
          </a:solidFill>
          <a:ln w="952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id="{B9C86D56-6726-DE40-997B-4E16B244FDFC}"/>
              </a:ext>
            </a:extLst>
          </p:cNvPr>
          <p:cNvSpPr txBox="1"/>
          <p:nvPr/>
        </p:nvSpPr>
        <p:spPr>
          <a:xfrm>
            <a:off x="3355241" y="3660277"/>
            <a:ext cx="3545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>
                    <a:alpha val="50000"/>
                  </a:schemeClr>
                </a:solidFill>
              </a:rPr>
              <a:t>MM</a:t>
            </a:r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5DC44F74-0BE2-84D0-23D7-0EBE63139A5B}"/>
              </a:ext>
            </a:extLst>
          </p:cNvPr>
          <p:cNvSpPr/>
          <p:nvPr/>
        </p:nvSpPr>
        <p:spPr>
          <a:xfrm>
            <a:off x="2921890" y="4610897"/>
            <a:ext cx="474222" cy="280024"/>
          </a:xfrm>
          <a:prstGeom prst="rect">
            <a:avLst/>
          </a:prstGeom>
          <a:solidFill>
            <a:srgbClr val="0165A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AEDEB316-F609-A673-8A56-C03B7F40F9FB}"/>
              </a:ext>
            </a:extLst>
          </p:cNvPr>
          <p:cNvSpPr txBox="1"/>
          <p:nvPr/>
        </p:nvSpPr>
        <p:spPr>
          <a:xfrm>
            <a:off x="2981625" y="4645148"/>
            <a:ext cx="3545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MM</a:t>
            </a:r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410B39C7-ABD3-A9B5-74AA-EC6F3BCAED70}"/>
              </a:ext>
            </a:extLst>
          </p:cNvPr>
          <p:cNvSpPr/>
          <p:nvPr/>
        </p:nvSpPr>
        <p:spPr>
          <a:xfrm>
            <a:off x="7113411" y="4604958"/>
            <a:ext cx="474222" cy="280024"/>
          </a:xfrm>
          <a:prstGeom prst="rect">
            <a:avLst/>
          </a:prstGeom>
          <a:solidFill>
            <a:srgbClr val="0165A4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1BFEA08E-B383-CFF1-D39B-F17B5D0D4257}"/>
              </a:ext>
            </a:extLst>
          </p:cNvPr>
          <p:cNvSpPr txBox="1"/>
          <p:nvPr/>
        </p:nvSpPr>
        <p:spPr>
          <a:xfrm>
            <a:off x="7173146" y="4639209"/>
            <a:ext cx="3545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MM</a:t>
            </a:r>
          </a:p>
        </p:txBody>
      </p: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52D66C60-3453-7CED-AACF-8AB9467AAC8E}"/>
              </a:ext>
            </a:extLst>
          </p:cNvPr>
          <p:cNvGrpSpPr/>
          <p:nvPr/>
        </p:nvGrpSpPr>
        <p:grpSpPr>
          <a:xfrm>
            <a:off x="1479299" y="5704002"/>
            <a:ext cx="474222" cy="280024"/>
            <a:chOff x="3074290" y="4763297"/>
            <a:chExt cx="474222" cy="280024"/>
          </a:xfrm>
        </p:grpSpPr>
        <p:sp>
          <p:nvSpPr>
            <p:cNvPr id="216" name="Rectangle 215">
              <a:extLst>
                <a:ext uri="{FF2B5EF4-FFF2-40B4-BE49-F238E27FC236}">
                  <a16:creationId xmlns:a16="http://schemas.microsoft.com/office/drawing/2014/main" id="{7C9569D3-7924-59EA-8086-E4AE063A7C89}"/>
                </a:ext>
              </a:extLst>
            </p:cNvPr>
            <p:cNvSpPr/>
            <p:nvPr/>
          </p:nvSpPr>
          <p:spPr>
            <a:xfrm>
              <a:off x="3074290" y="4763297"/>
              <a:ext cx="474222" cy="280024"/>
            </a:xfrm>
            <a:prstGeom prst="rect">
              <a:avLst/>
            </a:prstGeom>
            <a:solidFill>
              <a:srgbClr val="0165A4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483F5604-1F7F-656B-AD93-30F48CBACCEF}"/>
                </a:ext>
              </a:extLst>
            </p:cNvPr>
            <p:cNvSpPr txBox="1"/>
            <p:nvPr/>
          </p:nvSpPr>
          <p:spPr>
            <a:xfrm>
              <a:off x="3134025" y="4797548"/>
              <a:ext cx="3545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MM</a:t>
              </a:r>
            </a:p>
          </p:txBody>
        </p:sp>
      </p:grpSp>
      <p:sp>
        <p:nvSpPr>
          <p:cNvPr id="221" name="TextBox 220">
            <a:extLst>
              <a:ext uri="{FF2B5EF4-FFF2-40B4-BE49-F238E27FC236}">
                <a16:creationId xmlns:a16="http://schemas.microsoft.com/office/drawing/2014/main" id="{E59E99D6-4ED4-ED9A-EA5C-FAC9C9B48667}"/>
              </a:ext>
            </a:extLst>
          </p:cNvPr>
          <p:cNvSpPr txBox="1"/>
          <p:nvPr/>
        </p:nvSpPr>
        <p:spPr>
          <a:xfrm>
            <a:off x="1890302" y="5702112"/>
            <a:ext cx="12753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:</a:t>
            </a: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630822FF-C0C0-612D-9254-B40AE56A7A8D}"/>
              </a:ext>
            </a:extLst>
          </p:cNvPr>
          <p:cNvSpPr txBox="1"/>
          <p:nvPr/>
        </p:nvSpPr>
        <p:spPr>
          <a:xfrm>
            <a:off x="1982660" y="5642888"/>
            <a:ext cx="119753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Memory-Mapped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Interface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8DF2D3-ADE5-88C0-0066-CA0A42DCB703}"/>
              </a:ext>
            </a:extLst>
          </p:cNvPr>
          <p:cNvSpPr txBox="1"/>
          <p:nvPr/>
        </p:nvSpPr>
        <p:spPr>
          <a:xfrm>
            <a:off x="4225193" y="3975909"/>
            <a:ext cx="2101886" cy="16004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b="1" u="sng" dirty="0"/>
              <a:t>Slow Control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Versatile topology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Large addressable space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Crossing clock domains</a:t>
            </a:r>
          </a:p>
          <a:p>
            <a:endParaRPr lang="en-US" sz="14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2CC2853-37F6-1DF2-C4B2-F3962F5FB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2973" y="210947"/>
            <a:ext cx="10972440" cy="693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600" b="0" strike="noStrike" spc="-1" dirty="0">
                <a:solidFill>
                  <a:srgbClr val="000000"/>
                </a:solidFill>
                <a:latin typeface="Arial"/>
              </a:rPr>
              <a:t>System Design (FPGA DAQ)</a:t>
            </a: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Slide Number Placeholder 3">
            <a:extLst>
              <a:ext uri="{FF2B5EF4-FFF2-40B4-BE49-F238E27FC236}">
                <a16:creationId xmlns:a16="http://schemas.microsoft.com/office/drawing/2014/main" id="{ECF13CF9-CA2E-D299-CE9B-6DC56EB7222A}"/>
              </a:ext>
            </a:extLst>
          </p:cNvPr>
          <p:cNvSpPr txBox="1">
            <a:spLocks/>
          </p:cNvSpPr>
          <p:nvPr/>
        </p:nvSpPr>
        <p:spPr>
          <a:xfrm>
            <a:off x="11582100" y="6379845"/>
            <a:ext cx="579219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2785DE9-189E-4650-8701-71D937744E7D}" type="slidenum">
              <a:rPr lang="en-CH" smtClean="0"/>
              <a:pPr/>
              <a:t>11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9506784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C476515-6E1E-070B-13F0-9346726B2B27}"/>
              </a:ext>
            </a:extLst>
          </p:cNvPr>
          <p:cNvGrpSpPr/>
          <p:nvPr/>
        </p:nvGrpSpPr>
        <p:grpSpPr>
          <a:xfrm>
            <a:off x="8712438" y="165875"/>
            <a:ext cx="3389094" cy="2675856"/>
            <a:chOff x="6838346" y="2730719"/>
            <a:chExt cx="3495567" cy="284645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05365C2-9D78-139A-73FF-E14411B41D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38346" y="2730719"/>
              <a:ext cx="3267474" cy="284645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FE21B71-6A5F-AD95-ECA4-FA830171BE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09052" y="3053283"/>
              <a:ext cx="1724861" cy="1294581"/>
            </a:xfrm>
            <a:prstGeom prst="rect">
              <a:avLst/>
            </a:prstGeom>
          </p:spPr>
        </p:pic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061FA9C7-58D8-00B9-1E84-E1A7FB9F5E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4794" y="4191840"/>
            <a:ext cx="5727306" cy="266616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1ACDBB24-53FB-1ED7-A813-F01ABBCA3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60" y="762840"/>
            <a:ext cx="10972440" cy="693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0" strike="noStrike" spc="-1" dirty="0">
                <a:solidFill>
                  <a:srgbClr val="000000"/>
                </a:solidFill>
                <a:latin typeface="Arial"/>
              </a:rPr>
              <a:t>Conclusion</a:t>
            </a:r>
            <a:endParaRPr lang="de-DE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18C7C2A-3EA8-D1D7-EC1E-F4203DFD90B3}"/>
                  </a:ext>
                </a:extLst>
              </p:cNvPr>
              <p:cNvSpPr txBox="1"/>
              <p:nvPr/>
            </p:nvSpPr>
            <p:spPr>
              <a:xfrm>
                <a:off x="832510" y="1664957"/>
                <a:ext cx="8073557" cy="34193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Two-phase physics plan</a:t>
                </a:r>
              </a:p>
              <a:p>
                <a:pPr marL="742950" lvl="1" indent="-285750">
                  <a:buFont typeface="System Font Regular"/>
                  <a:buChar char="-"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ℬ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 </m:t>
                    </m:r>
                  </m:oMath>
                </a14:m>
                <a:r>
                  <a:rPr lang="en-US" dirty="0"/>
                  <a:t>a few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15</m:t>
                        </m:r>
                      </m:sup>
                    </m:sSup>
                  </m:oMath>
                </a14:m>
                <a:r>
                  <a:rPr lang="en-US" dirty="0"/>
                  <a:t> 	in Phase I (2025-26)</a:t>
                </a:r>
              </a:p>
              <a:p>
                <a:pPr marL="742950" lvl="1" indent="-285750">
                  <a:buFont typeface="System Font Regular"/>
                  <a:buChar char="-"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ℬ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−16</m:t>
                        </m:r>
                      </m:sup>
                    </m:sSup>
                  </m:oMath>
                </a14:m>
                <a:r>
                  <a:rPr lang="en-US" dirty="0"/>
                  <a:t>		in Phase II (2029+)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Mu3e searching for cLFV violation decay </a:t>
                </a:r>
                <a:r>
                  <a:rPr lang="en-GB" b="0" i="0" u="none" strike="noStrike" dirty="0">
                    <a:solidFill>
                      <a:srgbClr val="000000"/>
                    </a:solidFill>
                    <a:effectLst/>
                    <a:latin typeface="Helvetica Neue" panose="02000503000000020004" pitchFamily="2" charset="0"/>
                  </a:rPr>
                  <a:t>mu-&gt;eee</a:t>
                </a: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Technical challenges in SciFi (timing, high data-rate, …)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FPGA-based DAQ system (low latency, high throughput, IP-packaging, …)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18C7C2A-3EA8-D1D7-EC1E-F4203DFD90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510" y="1664957"/>
                <a:ext cx="8073557" cy="3419398"/>
              </a:xfrm>
              <a:prstGeom prst="rect">
                <a:avLst/>
              </a:prstGeom>
              <a:blipFill>
                <a:blip r:embed="rId6"/>
                <a:stretch>
                  <a:fillRect l="-471" t="-7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9F1AC5-E9A0-FB82-B913-E1CFFAC31B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C155EE-759A-8EB6-1CF7-E4351D7E53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04349" y="666064"/>
            <a:ext cx="1441509" cy="21459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A900864-D293-77A9-96BA-D3ED0098008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80815" y="2724667"/>
            <a:ext cx="2893243" cy="11484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B527249-641C-2F71-A990-4F7BA77E5624}"/>
              </a:ext>
            </a:extLst>
          </p:cNvPr>
          <p:cNvSpPr txBox="1"/>
          <p:nvPr/>
        </p:nvSpPr>
        <p:spPr>
          <a:xfrm>
            <a:off x="6927273" y="105539"/>
            <a:ext cx="16113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/>
              <a:t>Integration runs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23BD7A-DBC6-EB30-085C-FA0121FDA118}"/>
              </a:ext>
            </a:extLst>
          </p:cNvPr>
          <p:cNvSpPr/>
          <p:nvPr/>
        </p:nvSpPr>
        <p:spPr>
          <a:xfrm>
            <a:off x="6927273" y="63709"/>
            <a:ext cx="5227832" cy="3809384"/>
          </a:xfrm>
          <a:prstGeom prst="rect">
            <a:avLst/>
          </a:prstGeom>
          <a:noFill/>
          <a:ln w="317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DA2AC18-B88A-EF9B-D0F3-B698BDCBDDF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69318" y="431152"/>
            <a:ext cx="1024655" cy="374605"/>
          </a:xfrm>
          <a:prstGeom prst="rect">
            <a:avLst/>
          </a:prstGeom>
        </p:spPr>
      </p:pic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994C1538-1D0C-ACCD-CE7F-717D86E1F4E7}"/>
              </a:ext>
            </a:extLst>
          </p:cNvPr>
          <p:cNvSpPr txBox="1">
            <a:spLocks/>
          </p:cNvSpPr>
          <p:nvPr/>
        </p:nvSpPr>
        <p:spPr>
          <a:xfrm>
            <a:off x="11582100" y="6379845"/>
            <a:ext cx="579219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2785DE9-189E-4650-8701-71D937744E7D}" type="slidenum">
              <a:rPr lang="en-CH" smtClean="0"/>
              <a:pPr/>
              <a:t>12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372181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77E28-F271-E230-1C32-2B0E6F332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22358966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9F09944-BA9C-83C3-9283-5E5BC1DAE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60" y="762840"/>
            <a:ext cx="10972440" cy="693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pc="-1" dirty="0">
                <a:solidFill>
                  <a:srgbClr val="000000"/>
                </a:solidFill>
                <a:latin typeface="Arial"/>
              </a:rPr>
              <a:t>SciFi detector – light detection</a:t>
            </a:r>
            <a:endParaRPr lang="de-DE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1CB25C-AF94-E52A-124A-AC6D71DE3C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181" r="-428" b="68960"/>
          <a:stretch/>
        </p:blipFill>
        <p:spPr>
          <a:xfrm>
            <a:off x="0" y="3042681"/>
            <a:ext cx="4986181" cy="9697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3014A8-8772-D129-9867-08AA9D8A5042}"/>
              </a:ext>
            </a:extLst>
          </p:cNvPr>
          <p:cNvSpPr txBox="1"/>
          <p:nvPr/>
        </p:nvSpPr>
        <p:spPr>
          <a:xfrm>
            <a:off x="1083094" y="3986381"/>
            <a:ext cx="17764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u="sng" dirty="0"/>
              <a:t>SiPM Array</a:t>
            </a:r>
          </a:p>
          <a:p>
            <a:pPr algn="ctr"/>
            <a:r>
              <a:rPr lang="en-US" sz="1000" dirty="0"/>
              <a:t>(Hamamatsu S13552-HRQ)</a:t>
            </a:r>
          </a:p>
          <a:p>
            <a:endParaRPr lang="en-US" sz="1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946B83-1CBB-8D8A-C3EB-58D0A885D6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331" y="1341892"/>
            <a:ext cx="7772400" cy="12056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E6CB742-6720-DC06-A0F7-9DF491A07270}"/>
              </a:ext>
            </a:extLst>
          </p:cNvPr>
          <p:cNvSpPr txBox="1"/>
          <p:nvPr/>
        </p:nvSpPr>
        <p:spPr>
          <a:xfrm>
            <a:off x="6136170" y="1368992"/>
            <a:ext cx="1263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Side view 32.5 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A9DA66-8009-CE9B-6597-297CB21C00E2}"/>
              </a:ext>
            </a:extLst>
          </p:cNvPr>
          <p:cNvSpPr txBox="1"/>
          <p:nvPr/>
        </p:nvSpPr>
        <p:spPr>
          <a:xfrm>
            <a:off x="2263065" y="1289481"/>
            <a:ext cx="11929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Top view 300 mm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2F4B95A-FFD5-3B29-A6A7-8856484F3AC0}"/>
              </a:ext>
            </a:extLst>
          </p:cNvPr>
          <p:cNvCxnSpPr/>
          <p:nvPr/>
        </p:nvCxnSpPr>
        <p:spPr>
          <a:xfrm>
            <a:off x="609660" y="1492102"/>
            <a:ext cx="465957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F924601-C6D7-B196-7BFB-8BA60EADEF31}"/>
              </a:ext>
            </a:extLst>
          </p:cNvPr>
          <p:cNvCxnSpPr>
            <a:cxnSpLocks/>
          </p:cNvCxnSpPr>
          <p:nvPr/>
        </p:nvCxnSpPr>
        <p:spPr>
          <a:xfrm>
            <a:off x="5989320" y="1615213"/>
            <a:ext cx="155448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28F06C-634A-26B2-C490-8B95CC2AC74A}"/>
              </a:ext>
            </a:extLst>
          </p:cNvPr>
          <p:cNvCxnSpPr>
            <a:cxnSpLocks/>
          </p:cNvCxnSpPr>
          <p:nvPr/>
        </p:nvCxnSpPr>
        <p:spPr>
          <a:xfrm>
            <a:off x="5989320" y="1492102"/>
            <a:ext cx="0" cy="91562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8DC797C-568D-3121-9194-71D5617A7381}"/>
              </a:ext>
            </a:extLst>
          </p:cNvPr>
          <p:cNvCxnSpPr>
            <a:cxnSpLocks/>
          </p:cNvCxnSpPr>
          <p:nvPr/>
        </p:nvCxnSpPr>
        <p:spPr>
          <a:xfrm>
            <a:off x="7543800" y="1535702"/>
            <a:ext cx="0" cy="87202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79A3880-E7A9-7B46-776D-C50AEFCA71F7}"/>
              </a:ext>
            </a:extLst>
          </p:cNvPr>
          <p:cNvCxnSpPr>
            <a:cxnSpLocks/>
          </p:cNvCxnSpPr>
          <p:nvPr/>
        </p:nvCxnSpPr>
        <p:spPr>
          <a:xfrm flipH="1">
            <a:off x="3143250" y="1398056"/>
            <a:ext cx="613692" cy="573657"/>
          </a:xfrm>
          <a:prstGeom prst="straightConnector1">
            <a:avLst/>
          </a:prstGeom>
          <a:ln w="476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5415AFF-5B6F-2E11-1C86-F20F16BCEB21}"/>
              </a:ext>
            </a:extLst>
          </p:cNvPr>
          <p:cNvSpPr txBox="1"/>
          <p:nvPr/>
        </p:nvSpPr>
        <p:spPr>
          <a:xfrm>
            <a:off x="3742448" y="1234814"/>
            <a:ext cx="97975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</a:t>
            </a:r>
            <a:r>
              <a:rPr lang="en-US" baseline="30000" dirty="0">
                <a:solidFill>
                  <a:srgbClr val="FF0000"/>
                </a:solidFill>
              </a:rPr>
              <a:t>-</a:t>
            </a:r>
            <a:r>
              <a:rPr lang="en-US" dirty="0">
                <a:solidFill>
                  <a:srgbClr val="FF0000"/>
                </a:solidFill>
              </a:rPr>
              <a:t> or e</a:t>
            </a:r>
            <a:r>
              <a:rPr lang="en-US" baseline="30000" dirty="0">
                <a:solidFill>
                  <a:srgbClr val="FF0000"/>
                </a:solidFill>
              </a:rPr>
              <a:t>+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7171554-3CB7-D492-0F07-641E2CFCE2B7}"/>
              </a:ext>
            </a:extLst>
          </p:cNvPr>
          <p:cNvCxnSpPr>
            <a:cxnSpLocks/>
          </p:cNvCxnSpPr>
          <p:nvPr/>
        </p:nvCxnSpPr>
        <p:spPr>
          <a:xfrm flipH="1">
            <a:off x="960120" y="1971713"/>
            <a:ext cx="2103120" cy="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8FDCDC6-2095-896E-C344-B74123207092}"/>
              </a:ext>
            </a:extLst>
          </p:cNvPr>
          <p:cNvCxnSpPr>
            <a:cxnSpLocks/>
          </p:cNvCxnSpPr>
          <p:nvPr/>
        </p:nvCxnSpPr>
        <p:spPr>
          <a:xfrm>
            <a:off x="3268980" y="1971713"/>
            <a:ext cx="1717201" cy="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6EC91355-E375-CC9F-0565-6A3A4AA97FD4}"/>
              </a:ext>
            </a:extLst>
          </p:cNvPr>
          <p:cNvSpPr txBox="1"/>
          <p:nvPr/>
        </p:nvSpPr>
        <p:spPr>
          <a:xfrm>
            <a:off x="1694520" y="1790892"/>
            <a:ext cx="9060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C000"/>
                </a:solidFill>
              </a:rPr>
              <a:t>Induced light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3F8B33A-F291-2F3D-E15E-91C0D669744A}"/>
              </a:ext>
            </a:extLst>
          </p:cNvPr>
          <p:cNvSpPr txBox="1"/>
          <p:nvPr/>
        </p:nvSpPr>
        <p:spPr>
          <a:xfrm>
            <a:off x="3642876" y="1783931"/>
            <a:ext cx="9060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C000"/>
                </a:solidFill>
              </a:rPr>
              <a:t>Induced light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D26AF67-DB43-2C65-8163-DCC5F43E9877}"/>
              </a:ext>
            </a:extLst>
          </p:cNvPr>
          <p:cNvCxnSpPr/>
          <p:nvPr/>
        </p:nvCxnSpPr>
        <p:spPr>
          <a:xfrm>
            <a:off x="4137877" y="3583700"/>
            <a:ext cx="0" cy="27432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D1CD51B-7680-A4C2-4D43-2AD9AD7C8A67}"/>
              </a:ext>
            </a:extLst>
          </p:cNvPr>
          <p:cNvCxnSpPr>
            <a:cxnSpLocks/>
          </p:cNvCxnSpPr>
          <p:nvPr/>
        </p:nvCxnSpPr>
        <p:spPr>
          <a:xfrm>
            <a:off x="308827" y="3130310"/>
            <a:ext cx="37719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DB087A87-6313-476D-CAFF-8F0C6708CD0B}"/>
              </a:ext>
            </a:extLst>
          </p:cNvPr>
          <p:cNvSpPr txBox="1"/>
          <p:nvPr/>
        </p:nvSpPr>
        <p:spPr>
          <a:xfrm>
            <a:off x="4098098" y="3611799"/>
            <a:ext cx="7521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1.625 mm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B6586F6-C121-DD0D-123B-29C836E2A545}"/>
              </a:ext>
            </a:extLst>
          </p:cNvPr>
          <p:cNvSpPr txBox="1"/>
          <p:nvPr/>
        </p:nvSpPr>
        <p:spPr>
          <a:xfrm>
            <a:off x="1897597" y="2926972"/>
            <a:ext cx="6511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~32 mm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23560DCC-3486-551C-2AF6-9A0E9811F70E}"/>
              </a:ext>
            </a:extLst>
          </p:cNvPr>
          <p:cNvSpPr/>
          <p:nvPr/>
        </p:nvSpPr>
        <p:spPr>
          <a:xfrm>
            <a:off x="5577840" y="1289481"/>
            <a:ext cx="2503170" cy="1118244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18B9C3B-F011-7774-03F2-F514CD8812C6}"/>
              </a:ext>
            </a:extLst>
          </p:cNvPr>
          <p:cNvSpPr/>
          <p:nvPr/>
        </p:nvSpPr>
        <p:spPr>
          <a:xfrm>
            <a:off x="308827" y="3187257"/>
            <a:ext cx="3823871" cy="785060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   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443D45B0-B64E-7EB0-1994-39A01B1FCF3B}"/>
              </a:ext>
            </a:extLst>
          </p:cNvPr>
          <p:cNvCxnSpPr>
            <a:stCxn id="49" idx="2"/>
            <a:endCxn id="51" idx="3"/>
          </p:cNvCxnSpPr>
          <p:nvPr/>
        </p:nvCxnSpPr>
        <p:spPr>
          <a:xfrm flipH="1">
            <a:off x="4132698" y="2407725"/>
            <a:ext cx="2696727" cy="1172062"/>
          </a:xfrm>
          <a:prstGeom prst="straightConnector1">
            <a:avLst/>
          </a:prstGeom>
          <a:ln w="25400">
            <a:solidFill>
              <a:schemeClr val="accent3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5A5D3E6E-DFC3-7249-6F28-D8B13A946101}"/>
              </a:ext>
            </a:extLst>
          </p:cNvPr>
          <p:cNvSpPr txBox="1"/>
          <p:nvPr/>
        </p:nvSpPr>
        <p:spPr>
          <a:xfrm>
            <a:off x="4805647" y="2811906"/>
            <a:ext cx="7152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Attaching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A8677F3D-6CE5-768F-A08C-C1443D140C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9657" y="3017388"/>
            <a:ext cx="3865880" cy="2917645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3A004A9E-44D0-D69E-5C12-C36E317B98AF}"/>
              </a:ext>
            </a:extLst>
          </p:cNvPr>
          <p:cNvSpPr txBox="1"/>
          <p:nvPr/>
        </p:nvSpPr>
        <p:spPr>
          <a:xfrm>
            <a:off x="7675083" y="5844504"/>
            <a:ext cx="3693916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SiPM pulse time resolution</a:t>
            </a:r>
          </a:p>
          <a:p>
            <a:pPr algn="ctr"/>
            <a:r>
              <a:rPr lang="en-US" sz="1000" i="1" dirty="0"/>
              <a:t>measured with DRS4 </a:t>
            </a:r>
            <a:r>
              <a:rPr lang="en-US" sz="1000" dirty="0"/>
              <a:t>(ADC, timing resolution </a:t>
            </a:r>
            <a:r>
              <a:rPr lang="en-US" sz="1000" b="1" dirty="0"/>
              <a:t>200 ps</a:t>
            </a:r>
            <a:r>
              <a:rPr lang="en-US" sz="1000" dirty="0"/>
              <a:t>)</a:t>
            </a:r>
          </a:p>
          <a:p>
            <a:pPr algn="ctr"/>
            <a:r>
              <a:rPr lang="en-US" sz="1000" i="1" dirty="0"/>
              <a:t>To be measured with MuTRiG (TDC, timing resolution </a:t>
            </a:r>
            <a:r>
              <a:rPr lang="en-US" sz="1000" b="1" dirty="0"/>
              <a:t>50 ps</a:t>
            </a:r>
            <a:r>
              <a:rPr lang="en-US" sz="1000" i="1" dirty="0"/>
              <a:t>)</a:t>
            </a:r>
          </a:p>
        </p:txBody>
      </p:sp>
      <p:sp>
        <p:nvSpPr>
          <p:cNvPr id="58" name="Footer Placeholder 4">
            <a:extLst>
              <a:ext uri="{FF2B5EF4-FFF2-40B4-BE49-F238E27FC236}">
                <a16:creationId xmlns:a16="http://schemas.microsoft.com/office/drawing/2014/main" id="{3E54E95C-6DB8-262C-0DEB-BA9E2CF31C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C8E77D3-7C79-F7D9-38AA-2EA8A71CAF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67031" y="4306177"/>
            <a:ext cx="2725137" cy="17569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44F5047-912B-E60C-6092-EC45EB3F900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69573" y="819133"/>
            <a:ext cx="3865880" cy="200409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A7A1953-0842-F44B-48D6-846FC9C57141}"/>
              </a:ext>
            </a:extLst>
          </p:cNvPr>
          <p:cNvSpPr/>
          <p:nvPr/>
        </p:nvSpPr>
        <p:spPr>
          <a:xfrm>
            <a:off x="303647" y="3552940"/>
            <a:ext cx="3777079" cy="2668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A8D61C0-03F0-A37A-8F1D-7374CB559B68}"/>
              </a:ext>
            </a:extLst>
          </p:cNvPr>
          <p:cNvCxnSpPr>
            <a:cxnSpLocks/>
            <a:stCxn id="15" idx="2"/>
            <a:endCxn id="2" idx="1"/>
          </p:cNvCxnSpPr>
          <p:nvPr/>
        </p:nvCxnSpPr>
        <p:spPr>
          <a:xfrm>
            <a:off x="2192187" y="3819839"/>
            <a:ext cx="1574844" cy="1364836"/>
          </a:xfrm>
          <a:prstGeom prst="straightConnector1">
            <a:avLst/>
          </a:prstGeom>
          <a:ln w="317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124E7B4A-3DE9-2DB7-60C0-024431063A20}"/>
              </a:ext>
            </a:extLst>
          </p:cNvPr>
          <p:cNvSpPr/>
          <p:nvPr/>
        </p:nvSpPr>
        <p:spPr>
          <a:xfrm>
            <a:off x="3777780" y="4329089"/>
            <a:ext cx="2846494" cy="1756995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62C63B1-A820-D660-BA1E-986E201815FA}"/>
              </a:ext>
            </a:extLst>
          </p:cNvPr>
          <p:cNvSpPr txBox="1"/>
          <p:nvPr/>
        </p:nvSpPr>
        <p:spPr>
          <a:xfrm>
            <a:off x="4095884" y="6084877"/>
            <a:ext cx="22669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Fiber and SiPM array attached</a:t>
            </a:r>
          </a:p>
          <a:p>
            <a:endParaRPr lang="en-US" sz="1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55A12E4-AEF7-BCB8-39D3-A9442E9D4357}"/>
              </a:ext>
            </a:extLst>
          </p:cNvPr>
          <p:cNvSpPr txBox="1"/>
          <p:nvPr/>
        </p:nvSpPr>
        <p:spPr>
          <a:xfrm>
            <a:off x="9343058" y="2719572"/>
            <a:ext cx="18229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SiPM readout waveform</a:t>
            </a:r>
          </a:p>
          <a:p>
            <a:endParaRPr lang="en-US" sz="1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11CF2AE-470F-45A2-9691-A21DAB0D6F0C}"/>
              </a:ext>
            </a:extLst>
          </p:cNvPr>
          <p:cNvSpPr txBox="1"/>
          <p:nvPr/>
        </p:nvSpPr>
        <p:spPr>
          <a:xfrm>
            <a:off x="2310676" y="2407725"/>
            <a:ext cx="5020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u="sng" dirty="0"/>
              <a:t>fiber ribbon</a:t>
            </a:r>
            <a:r>
              <a:rPr lang="en-US" sz="1400" dirty="0"/>
              <a:t> (3 layer 250 µm round black epoxy coated rods)</a:t>
            </a:r>
            <a:endParaRPr lang="en-US" sz="1400" b="1" u="sng" dirty="0"/>
          </a:p>
          <a:p>
            <a:pPr algn="ctr"/>
            <a:r>
              <a:rPr lang="en-US" sz="1000" dirty="0"/>
              <a:t>(Kuraray SCSF-78MJ)</a:t>
            </a:r>
          </a:p>
        </p:txBody>
      </p:sp>
    </p:spTree>
    <p:extLst>
      <p:ext uri="{BB962C8B-B14F-4D97-AF65-F5344CB8AC3E}">
        <p14:creationId xmlns:p14="http://schemas.microsoft.com/office/powerpoint/2010/main" val="27885785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3A80AF4-338F-0784-79C7-92494BBAD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60" y="762840"/>
            <a:ext cx="10972440" cy="693352"/>
          </a:xfrm>
        </p:spPr>
        <p:txBody>
          <a:bodyPr/>
          <a:lstStyle/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Worldwide status of muon decay search for charged LFV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502479-9E43-2FF3-82C7-1C4479A9C3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960" y="2240888"/>
            <a:ext cx="2735968" cy="22916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4DCE378-8994-C939-339D-581CDDEAB9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7986" y="2583132"/>
            <a:ext cx="2469060" cy="16697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BE577F8-7674-4074-0B26-0550C1140C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6074" y="2328819"/>
            <a:ext cx="2563159" cy="21090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5408D2C-4A44-34D2-EBD4-B17523213799}"/>
                  </a:ext>
                </a:extLst>
              </p:cNvPr>
              <p:cNvSpPr txBox="1"/>
              <p:nvPr/>
            </p:nvSpPr>
            <p:spPr>
              <a:xfrm>
                <a:off x="580913" y="4711849"/>
                <a:ext cx="374166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Current:	MEG (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&lt;4.2 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−13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  <a:p>
                <a:r>
                  <a:rPr lang="en-US" dirty="0"/>
                  <a:t>Future: 	MEG II (S.E.S.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6 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−14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5408D2C-4A44-34D2-EBD4-B175232137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913" y="4711849"/>
                <a:ext cx="3741665" cy="646331"/>
              </a:xfrm>
              <a:prstGeom prst="rect">
                <a:avLst/>
              </a:prstGeom>
              <a:blipFill>
                <a:blip r:embed="rId6"/>
                <a:stretch>
                  <a:fillRect l="-1351" t="-5882" r="-338" b="-137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E894FC8-EA13-2D89-18B8-86024DB50565}"/>
                  </a:ext>
                </a:extLst>
              </p:cNvPr>
              <p:cNvSpPr txBox="1"/>
              <p:nvPr/>
            </p:nvSpPr>
            <p:spPr>
              <a:xfrm>
                <a:off x="4154238" y="4705574"/>
                <a:ext cx="483555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Current:	SINDRUM II (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&lt;7 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−13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  <a:p>
                <a:r>
                  <a:rPr lang="en-US" dirty="0"/>
                  <a:t>Future: 	Mu2e and COMET (S.E.S.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−16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E894FC8-EA13-2D89-18B8-86024DB505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4238" y="4705574"/>
                <a:ext cx="4835555" cy="646331"/>
              </a:xfrm>
              <a:prstGeom prst="rect">
                <a:avLst/>
              </a:prstGeom>
              <a:blipFill>
                <a:blip r:embed="rId7"/>
                <a:stretch>
                  <a:fillRect l="-785" t="-384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13B5B2F-76E1-B300-ADED-672A06296511}"/>
                  </a:ext>
                </a:extLst>
              </p:cNvPr>
              <p:cNvSpPr txBox="1"/>
              <p:nvPr/>
            </p:nvSpPr>
            <p:spPr>
              <a:xfrm>
                <a:off x="8821453" y="4708475"/>
                <a:ext cx="327519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Current:	SINDRUM (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  <a:p>
                <a:r>
                  <a:rPr lang="en-US" dirty="0"/>
                  <a:t>Future: 	</a:t>
                </a:r>
                <a:r>
                  <a:rPr lang="en-US" b="1" dirty="0"/>
                  <a:t>Mu3e</a:t>
                </a:r>
                <a:r>
                  <a:rPr lang="en-US" dirty="0"/>
                  <a:t> 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/>
                      <m:t>S</m:t>
                    </m:r>
                    <m:r>
                      <m:rPr>
                        <m:nor/>
                      </m:rPr>
                      <a:rPr lang="en-US" dirty="0"/>
                      <m:t>.</m:t>
                    </m:r>
                    <m:r>
                      <m:rPr>
                        <m:nor/>
                      </m:rPr>
                      <a:rPr lang="en-US" dirty="0"/>
                      <m:t>E</m:t>
                    </m:r>
                    <m:r>
                      <m:rPr>
                        <m:nor/>
                      </m:rPr>
                      <a:rPr lang="en-US" dirty="0"/>
                      <m:t>.</m:t>
                    </m:r>
                    <m:r>
                      <m:rPr>
                        <m:nor/>
                      </m:rPr>
                      <a:rPr lang="en-US" dirty="0"/>
                      <m:t>S</m:t>
                    </m:r>
                    <m:r>
                      <m:rPr>
                        <m:nor/>
                      </m:rPr>
                      <a:rPr lang="en-US" dirty="0"/>
                      <m:t>.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 10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−16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13B5B2F-76E1-B300-ADED-672A062965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1453" y="4708475"/>
                <a:ext cx="3275192" cy="646331"/>
              </a:xfrm>
              <a:prstGeom prst="rect">
                <a:avLst/>
              </a:prstGeom>
              <a:blipFill>
                <a:blip r:embed="rId8"/>
                <a:stretch>
                  <a:fillRect l="-1544" t="-3846" r="-772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3471D27F-5E29-9E64-0E2C-0271A51E09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9D899D6-52AD-3DE7-02E8-953E08F0E6E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55878" y="1741351"/>
            <a:ext cx="1638300" cy="55256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01DF8AA-951F-BDC7-2B29-C650D5C3A711}"/>
              </a:ext>
            </a:extLst>
          </p:cNvPr>
          <p:cNvSpPr txBox="1"/>
          <p:nvPr/>
        </p:nvSpPr>
        <p:spPr>
          <a:xfrm>
            <a:off x="6394178" y="1833463"/>
            <a:ext cx="13257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(within nuclei)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7B6852-7D37-6EB9-DD7D-EB0889CA094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63450" y="1779817"/>
            <a:ext cx="2011106" cy="5635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5D9507A-D39A-9537-B0BD-AA949EFB93B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676074" y="1779817"/>
            <a:ext cx="2376739" cy="53355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02C524-4B1D-F9DA-DA71-8A4AC40422D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273481" y="5463025"/>
            <a:ext cx="2413565" cy="89033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9440913-13DE-0E44-B1E7-748B5A918E3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650050" y="5351905"/>
            <a:ext cx="1336796" cy="63424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9FA82F3-B638-850D-9CE2-59548D2016B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69003" y="5334623"/>
            <a:ext cx="1208909" cy="57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392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07B594E-A76E-F517-E5C5-3A4C9E01BC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5432" y="3977803"/>
            <a:ext cx="3052773" cy="26492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DC551115-634B-BE06-5195-364E2E8D547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09660" y="762840"/>
                <a:ext cx="10972440" cy="693352"/>
              </a:xfrm>
            </p:spPr>
            <p:txBody>
              <a:bodyPr/>
              <a:lstStyle/>
              <a:p>
                <a:r>
                  <a:rPr lang="en-US" sz="2200" dirty="0">
                    <a:ea typeface="Cambria Math" panose="02040503050406030204" pitchFamily="18" charset="0"/>
                    <a:cs typeface="Arial" panose="020B0604020202020204" pitchFamily="34" charset="0"/>
                  </a:rPr>
                  <a:t>Why </a:t>
                </a:r>
                <a14:m>
                  <m:oMath xmlns:m="http://schemas.openxmlformats.org/officeDocument/2006/math">
                    <m:r>
                      <a:rPr lang="en-US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𝜇</m:t>
                    </m:r>
                    <m:r>
                      <a:rPr lang="en-US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𝑒𝑒𝑒</m:t>
                    </m:r>
                  </m:oMath>
                </a14:m>
                <a:r>
                  <a:rPr lang="en-US" sz="2200" dirty="0">
                    <a:latin typeface="Arial" panose="020B0604020202020204" pitchFamily="34" charset="0"/>
                    <a:cs typeface="Arial" panose="020B0604020202020204" pitchFamily="34" charset="0"/>
                  </a:rPr>
                  <a:t> is a golden channel?</a:t>
                </a:r>
              </a:p>
            </p:txBody>
          </p:sp>
        </mc:Choice>
        <mc:Fallback xmlns="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DC551115-634B-BE06-5195-364E2E8D547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60" y="762840"/>
                <a:ext cx="10972440" cy="693352"/>
              </a:xfrm>
              <a:blipFill>
                <a:blip r:embed="rId4"/>
                <a:stretch>
                  <a:fillRect l="-16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8F83C403-E7E1-2928-1D7C-AE52A45681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689644"/>
            <a:ext cx="3401121" cy="2239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B9FEF74-E226-D068-6ACD-D224372175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97316" y="2805434"/>
            <a:ext cx="3100925" cy="2012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F1CBE0C-F25B-6900-0F7F-37B6E35FCE58}"/>
                  </a:ext>
                </a:extLst>
              </p:cNvPr>
              <p:cNvSpPr txBox="1"/>
              <p:nvPr/>
            </p:nvSpPr>
            <p:spPr>
              <a:xfrm>
                <a:off x="1001197" y="2163277"/>
                <a:ext cx="519223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1. Strongly suppressed by SM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US" dirty="0"/>
                  <a:t> </a:t>
                </a:r>
                <a:r>
                  <a:rPr lang="en-US" b="1" dirty="0"/>
                  <a:t>very clean channel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F1CBE0C-F25B-6900-0F7F-37B6E35FCE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197" y="2163277"/>
                <a:ext cx="5192238" cy="646331"/>
              </a:xfrm>
              <a:prstGeom prst="rect">
                <a:avLst/>
              </a:prstGeom>
              <a:blipFill>
                <a:blip r:embed="rId7"/>
                <a:stretch>
                  <a:fillRect l="-976" t="-384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4A4B7D42-E52A-3D55-9778-4D9BDC9BDD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4946" y="4940944"/>
            <a:ext cx="3313355" cy="54317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CDD47D7-CBEF-745A-DF45-D8CDD7E681A7}"/>
              </a:ext>
            </a:extLst>
          </p:cNvPr>
          <p:cNvSpPr txBox="1"/>
          <p:nvPr/>
        </p:nvSpPr>
        <p:spPr>
          <a:xfrm>
            <a:off x="1154577" y="4694723"/>
            <a:ext cx="13740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SM suggested decay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302EB0-E595-9179-A250-D583AEDE1E3F}"/>
              </a:ext>
            </a:extLst>
          </p:cNvPr>
          <p:cNvSpPr txBox="1"/>
          <p:nvPr/>
        </p:nvSpPr>
        <p:spPr>
          <a:xfrm>
            <a:off x="4636826" y="4694723"/>
            <a:ext cx="14590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BSM suggested decay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6D9A884-CD92-5506-A6AF-7FDBC4DC90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7F31E89-8780-F270-557E-FF9A74FFAF9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56044" y="1574464"/>
            <a:ext cx="2907297" cy="2723954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CD0105E-6A8F-0D4F-B5F4-71B06E3D7F23}"/>
              </a:ext>
            </a:extLst>
          </p:cNvPr>
          <p:cNvCxnSpPr>
            <a:cxnSpLocks/>
          </p:cNvCxnSpPr>
          <p:nvPr/>
        </p:nvCxnSpPr>
        <p:spPr>
          <a:xfrm>
            <a:off x="8945432" y="3879791"/>
            <a:ext cx="417909" cy="3060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A3A59E4-9937-232A-3EF2-651419E58D5F}"/>
              </a:ext>
            </a:extLst>
          </p:cNvPr>
          <p:cNvSpPr txBox="1"/>
          <p:nvPr/>
        </p:nvSpPr>
        <p:spPr>
          <a:xfrm>
            <a:off x="9217050" y="3632716"/>
            <a:ext cx="2010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consider acceptance of detector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D11E9DA-8E87-5288-30C8-D71A042DCC94}"/>
              </a:ext>
            </a:extLst>
          </p:cNvPr>
          <p:cNvSpPr txBox="1"/>
          <p:nvPr/>
        </p:nvSpPr>
        <p:spPr>
          <a:xfrm>
            <a:off x="8074497" y="1551859"/>
            <a:ext cx="2752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Phase space decay (</a:t>
            </a:r>
            <a:r>
              <a:rPr lang="en-US" sz="1400" dirty="0" err="1"/>
              <a:t>Dalitz</a:t>
            </a:r>
            <a:r>
              <a:rPr lang="en-US" sz="1400" dirty="0"/>
              <a:t> plot)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6B500E8-44A8-EDA9-FF5D-186D8C75429F}"/>
                  </a:ext>
                </a:extLst>
              </p:cNvPr>
              <p:cNvSpPr txBox="1"/>
              <p:nvPr/>
            </p:nvSpPr>
            <p:spPr>
              <a:xfrm>
                <a:off x="6698241" y="1002841"/>
                <a:ext cx="519223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2. Full 3-body decay kinematics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</m:oMath>
                </a14:m>
                <a:r>
                  <a:rPr lang="en-US" b="1" dirty="0"/>
                  <a:t> large kinematic space coverage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6B500E8-44A8-EDA9-FF5D-186D8C7542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8241" y="1002841"/>
                <a:ext cx="5192238" cy="646331"/>
              </a:xfrm>
              <a:prstGeom prst="rect">
                <a:avLst/>
              </a:prstGeom>
              <a:blipFill>
                <a:blip r:embed="rId10"/>
                <a:stretch>
                  <a:fillRect l="-976" t="-5769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07196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775F89B-4F53-592E-5E57-900F880DC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60" y="762840"/>
            <a:ext cx="10972440" cy="693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pc="-1" dirty="0">
                <a:solidFill>
                  <a:srgbClr val="000000"/>
                </a:solidFill>
                <a:latin typeface="Arial"/>
              </a:rPr>
              <a:t>Beam and target</a:t>
            </a:r>
            <a:endParaRPr lang="de-DE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6A6566-35AE-250C-1BFC-2CA979E5BFAB}"/>
              </a:ext>
            </a:extLst>
          </p:cNvPr>
          <p:cNvSpPr txBox="1"/>
          <p:nvPr/>
        </p:nvSpPr>
        <p:spPr>
          <a:xfrm>
            <a:off x="664625" y="2413515"/>
            <a:ext cx="494455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Delivered by HIPA proton accelerator at PSI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Proton -&gt; </a:t>
            </a:r>
            <a:r>
              <a:rPr lang="en-US" dirty="0" err="1"/>
              <a:t>pions</a:t>
            </a:r>
            <a:r>
              <a:rPr lang="en-US" dirty="0"/>
              <a:t> -&gt; “surface” muon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~28 MeV DC muon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πE5 / CMBL shared by MEG II and Mu3e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7.5 x 10</a:t>
            </a:r>
            <a:r>
              <a:rPr lang="en-US" baseline="30000" dirty="0"/>
              <a:t>7</a:t>
            </a:r>
            <a:r>
              <a:rPr lang="en-US" dirty="0"/>
              <a:t> muons/s on target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485BA5-02DA-63DB-4663-85829B5F42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40" y="3839764"/>
            <a:ext cx="5316698" cy="2459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FF4EE2-8493-4721-DF5C-B5BEBC473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8990" y="4120950"/>
            <a:ext cx="4219525" cy="18189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B700DC-B370-52D0-8D24-CD7E31B6B7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562" y="449985"/>
            <a:ext cx="2321874" cy="19635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AE0152D-8559-72EE-4831-50ADA2388E2C}"/>
              </a:ext>
            </a:extLst>
          </p:cNvPr>
          <p:cNvSpPr txBox="1"/>
          <p:nvPr/>
        </p:nvSpPr>
        <p:spPr>
          <a:xfrm>
            <a:off x="7118990" y="2147236"/>
            <a:ext cx="461536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Double-cone hollow target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Distribute muon stops over large surface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Made in Mylar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Muon stopping ratio: 95.5%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100 mm long, 38 mm diameter,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E11E08A-0920-6F78-0EFD-B5EE3A084D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</p:spTree>
    <p:extLst>
      <p:ext uri="{BB962C8B-B14F-4D97-AF65-F5344CB8AC3E}">
        <p14:creationId xmlns:p14="http://schemas.microsoft.com/office/powerpoint/2010/main" val="11314462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45B14A8-FEEC-58FC-FA16-34D55AA47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60" y="762840"/>
            <a:ext cx="10972440" cy="693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pc="-1" dirty="0">
                <a:solidFill>
                  <a:srgbClr val="000000"/>
                </a:solidFill>
                <a:latin typeface="Arial"/>
              </a:rPr>
              <a:t>Magnet and track </a:t>
            </a:r>
            <a:r>
              <a:rPr lang="en-US" sz="2400" spc="-1" dirty="0" err="1">
                <a:solidFill>
                  <a:srgbClr val="000000"/>
                </a:solidFill>
                <a:latin typeface="Arial"/>
              </a:rPr>
              <a:t>recurl</a:t>
            </a:r>
            <a:r>
              <a:rPr lang="en-US" sz="2400" spc="-1" dirty="0">
                <a:solidFill>
                  <a:srgbClr val="000000"/>
                </a:solidFill>
                <a:latin typeface="Arial"/>
              </a:rPr>
              <a:t>  </a:t>
            </a:r>
            <a:endParaRPr lang="de-DE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DC08E7-EA0B-FA58-B114-CC1AD32BF8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597" y="1607863"/>
            <a:ext cx="5867400" cy="3873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459E95B-5C2E-C6B7-FE12-0897837D55D8}"/>
              </a:ext>
            </a:extLst>
          </p:cNvPr>
          <p:cNvSpPr txBox="1"/>
          <p:nvPr/>
        </p:nvSpPr>
        <p:spPr>
          <a:xfrm>
            <a:off x="1261121" y="5494995"/>
            <a:ext cx="483475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Solenoid magnet with 1.0 T nominal field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Delivered at PSI, </a:t>
            </a:r>
            <a:r>
              <a:rPr lang="en-US" b="1" dirty="0"/>
              <a:t>operational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1E91952-4588-C453-3CAD-26DC878701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4182" y="923030"/>
            <a:ext cx="4935730" cy="22557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2C67CBE-B1E3-8E00-D695-701A752F1E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7368" y="3365299"/>
            <a:ext cx="4809359" cy="252399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170A8AC-5B65-4073-9288-EAC118F19F87}"/>
              </a:ext>
            </a:extLst>
          </p:cNvPr>
          <p:cNvSpPr txBox="1"/>
          <p:nvPr/>
        </p:nvSpPr>
        <p:spPr>
          <a:xfrm>
            <a:off x="7183192" y="5789685"/>
            <a:ext cx="42777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Recurl</a:t>
            </a:r>
            <a:r>
              <a:rPr lang="en-US" sz="1600" dirty="0"/>
              <a:t> helps on reducing multiple scattering uncertainties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9F27332-D7A0-E793-353D-67D30B361A0D}"/>
              </a:ext>
            </a:extLst>
          </p:cNvPr>
          <p:cNvSpPr txBox="1"/>
          <p:nvPr/>
        </p:nvSpPr>
        <p:spPr>
          <a:xfrm>
            <a:off x="7458776" y="2992328"/>
            <a:ext cx="42777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Momentum resolution increases as material budget decreases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C78F529-DDF6-2671-75D7-06D3BF3127F0}"/>
              </a:ext>
            </a:extLst>
          </p:cNvPr>
          <p:cNvCxnSpPr/>
          <p:nvPr/>
        </p:nvCxnSpPr>
        <p:spPr>
          <a:xfrm flipH="1">
            <a:off x="9059289" y="2050921"/>
            <a:ext cx="91440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765EC7AD-DDD9-5858-BDB1-978E0B3ACA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99F7523-3436-6A0A-B362-95731F047E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4566" y="499335"/>
            <a:ext cx="1181100" cy="7239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F320DE9-4853-FB28-AD99-9E06714C2347}"/>
              </a:ext>
            </a:extLst>
          </p:cNvPr>
          <p:cNvSpPr txBox="1"/>
          <p:nvPr/>
        </p:nvSpPr>
        <p:spPr>
          <a:xfrm>
            <a:off x="1702391" y="1376637"/>
            <a:ext cx="40590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1T Magnet: Maximize the acceptance of </a:t>
            </a:r>
            <a:r>
              <a:rPr lang="en-US" sz="1400" dirty="0" err="1"/>
              <a:t>recurler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79830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1C0B5C4-658B-B90B-4BBF-A5AA2E2076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9267"/>
          <a:stretch/>
        </p:blipFill>
        <p:spPr>
          <a:xfrm>
            <a:off x="5656690" y="2004668"/>
            <a:ext cx="6504629" cy="4491128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D1810DD-3C4D-4633-6AA7-5B298D071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60" y="762840"/>
            <a:ext cx="10972440" cy="693352"/>
          </a:xfrm>
        </p:spPr>
        <p:txBody>
          <a:bodyPr/>
          <a:lstStyle/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Physics goal: Lepton flavor violation (LFV)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D5048C-5E19-52F3-E349-99763FA34B1E}"/>
              </a:ext>
            </a:extLst>
          </p:cNvPr>
          <p:cNvSpPr txBox="1"/>
          <p:nvPr/>
        </p:nvSpPr>
        <p:spPr>
          <a:xfrm>
            <a:off x="509260" y="1424129"/>
            <a:ext cx="558674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/>
              <a:t>Motivation:</a:t>
            </a:r>
            <a:r>
              <a:rPr lang="en-US" dirty="0"/>
              <a:t> Lepton flavor violation has been observed in neutrino sector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	</a:t>
            </a:r>
            <a:r>
              <a:rPr lang="en-CH" dirty="0"/>
              <a:t>S</a:t>
            </a:r>
            <a:r>
              <a:rPr lang="en-GB" dirty="0"/>
              <a:t>M extension for </a:t>
            </a:r>
            <a:r>
              <a:rPr lang="en-CH" dirty="0"/>
              <a:t>nLFV, i.e. PMNS-matrix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dirty="0"/>
              <a:t>Lepton flavor violation (cLFV) has never been observed in charge lepton sector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u="sng" dirty="0"/>
              <a:t>Benefit:</a:t>
            </a:r>
            <a:r>
              <a:rPr lang="en-CH" dirty="0"/>
              <a:t> Free of SM background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u="sng" dirty="0"/>
              <a:t>Status:</a:t>
            </a:r>
            <a:r>
              <a:rPr lang="en-CH" dirty="0"/>
              <a:t> current limit in cLFV searches (mu-&gt;eee)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87EF7D-12BF-3FF7-78F3-CB099C982A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9454" y="2352604"/>
            <a:ext cx="2482850" cy="654050"/>
          </a:xfrm>
          <a:prstGeom prst="rect">
            <a:avLst/>
          </a:prstGeom>
        </p:spPr>
      </p:pic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414A4486-B92A-BB03-1373-6466F82CC499}"/>
              </a:ext>
            </a:extLst>
          </p:cNvPr>
          <p:cNvSpPr txBox="1">
            <a:spLocks/>
          </p:cNvSpPr>
          <p:nvPr/>
        </p:nvSpPr>
        <p:spPr>
          <a:xfrm>
            <a:off x="11582100" y="6379845"/>
            <a:ext cx="579219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2785DE9-189E-4650-8701-71D937744E7D}" type="slidenum">
              <a:rPr lang="en-CH" smtClean="0"/>
              <a:pPr/>
              <a:t>1</a:t>
            </a:fld>
            <a:endParaRPr lang="en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7FB28E-4B19-C9E0-11E6-997CE020AD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2520" y="4532902"/>
            <a:ext cx="3942619" cy="64633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8C9C32F-84CA-BEA1-29E4-BE2E38B4CE66}"/>
              </a:ext>
            </a:extLst>
          </p:cNvPr>
          <p:cNvSpPr txBox="1"/>
          <p:nvPr/>
        </p:nvSpPr>
        <p:spPr>
          <a:xfrm>
            <a:off x="2552264" y="4271292"/>
            <a:ext cx="15007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SM suggested decay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4A80E1C-5F15-EDA7-B553-C19167EC507E}"/>
                  </a:ext>
                </a:extLst>
              </p:cNvPr>
              <p:cNvSpPr txBox="1"/>
              <p:nvPr/>
            </p:nvSpPr>
            <p:spPr>
              <a:xfrm>
                <a:off x="1293711" y="5661841"/>
                <a:ext cx="327519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Current:	SINDRUM (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  <a:p>
                <a:r>
                  <a:rPr lang="en-US" dirty="0"/>
                  <a:t>Future: 	</a:t>
                </a:r>
                <a:r>
                  <a:rPr lang="en-US" b="1" dirty="0"/>
                  <a:t>Mu3e</a:t>
                </a:r>
                <a:r>
                  <a:rPr lang="en-US" dirty="0"/>
                  <a:t> 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/>
                      <m:t>S</m:t>
                    </m:r>
                    <m:r>
                      <m:rPr>
                        <m:nor/>
                      </m:rPr>
                      <a:rPr lang="en-US" dirty="0"/>
                      <m:t>.</m:t>
                    </m:r>
                    <m:r>
                      <m:rPr>
                        <m:nor/>
                      </m:rPr>
                      <a:rPr lang="en-US" dirty="0"/>
                      <m:t>E</m:t>
                    </m:r>
                    <m:r>
                      <m:rPr>
                        <m:nor/>
                      </m:rPr>
                      <a:rPr lang="en-US" dirty="0"/>
                      <m:t>.</m:t>
                    </m:r>
                    <m:r>
                      <m:rPr>
                        <m:nor/>
                      </m:rPr>
                      <a:rPr lang="en-US" dirty="0"/>
                      <m:t>S</m:t>
                    </m:r>
                    <m:r>
                      <m:rPr>
                        <m:nor/>
                      </m:rPr>
                      <a:rPr lang="en-US" dirty="0"/>
                      <m:t>.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 10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−16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4A80E1C-5F15-EDA7-B553-C19167EC50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3711" y="5661841"/>
                <a:ext cx="3275192" cy="646331"/>
              </a:xfrm>
              <a:prstGeom prst="rect">
                <a:avLst/>
              </a:prstGeom>
              <a:blipFill>
                <a:blip r:embed="rId6"/>
                <a:stretch>
                  <a:fillRect l="-1544" t="-3846" r="-772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itle 1">
            <a:extLst>
              <a:ext uri="{FF2B5EF4-FFF2-40B4-BE49-F238E27FC236}">
                <a16:creationId xmlns:a16="http://schemas.microsoft.com/office/drawing/2014/main" id="{40FFF4E1-7273-C591-80BD-FDA2489E996F}"/>
              </a:ext>
            </a:extLst>
          </p:cNvPr>
          <p:cNvSpPr txBox="1">
            <a:spLocks/>
          </p:cNvSpPr>
          <p:nvPr/>
        </p:nvSpPr>
        <p:spPr>
          <a:xfrm>
            <a:off x="6647346" y="1456192"/>
            <a:ext cx="5444776" cy="693352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Worldwide status of muon decay search for charged LFV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EB7F88DF-4923-F534-2DA5-FB7906E107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</p:spTree>
    <p:extLst>
      <p:ext uri="{BB962C8B-B14F-4D97-AF65-F5344CB8AC3E}">
        <p14:creationId xmlns:p14="http://schemas.microsoft.com/office/powerpoint/2010/main" val="17135457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1D650CF-9C4D-0882-B089-FC01C5A18B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4099" y="4078153"/>
            <a:ext cx="4985405" cy="261140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BDADC73-5B90-1691-822E-1A2CC1A80F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880" y="1472540"/>
            <a:ext cx="10671187" cy="218055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7CBB26B-6364-152D-EE63-CFB939A21FA9}"/>
              </a:ext>
            </a:extLst>
          </p:cNvPr>
          <p:cNvSpPr/>
          <p:nvPr/>
        </p:nvSpPr>
        <p:spPr>
          <a:xfrm>
            <a:off x="4518212" y="2313635"/>
            <a:ext cx="1301675" cy="87011"/>
          </a:xfrm>
          <a:prstGeom prst="rect">
            <a:avLst/>
          </a:prstGeom>
          <a:noFill/>
          <a:ln w="25400">
            <a:solidFill>
              <a:srgbClr val="7030A0">
                <a:alpha val="7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rgbClr val="7030A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4EBAAC9-DAF3-8B05-B35D-9E7191804E67}"/>
              </a:ext>
            </a:extLst>
          </p:cNvPr>
          <p:cNvCxnSpPr>
            <a:cxnSpLocks/>
            <a:stCxn id="27" idx="0"/>
            <a:endCxn id="9" idx="3"/>
          </p:cNvCxnSpPr>
          <p:nvPr/>
        </p:nvCxnSpPr>
        <p:spPr>
          <a:xfrm flipV="1">
            <a:off x="5380652" y="2357141"/>
            <a:ext cx="439235" cy="15436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33A0B25-2F5E-92B7-4417-207EE88E66FA}"/>
              </a:ext>
            </a:extLst>
          </p:cNvPr>
          <p:cNvSpPr txBox="1"/>
          <p:nvPr/>
        </p:nvSpPr>
        <p:spPr>
          <a:xfrm>
            <a:off x="117737" y="5031452"/>
            <a:ext cx="6372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Goal of tracker: vertex and tracking</a:t>
            </a:r>
          </a:p>
          <a:p>
            <a:r>
              <a:rPr lang="en-GB" dirty="0"/>
              <a:t>Granularity</a:t>
            </a:r>
            <a:r>
              <a:rPr lang="en-CH" dirty="0"/>
              <a:t>: Pixel=80µm*80µm, ScFi fiber=250µm*300mm, Tile 5mm*5mm  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2DD82AD-91B3-B1FC-C04B-52FDC496E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60" y="762840"/>
            <a:ext cx="10972440" cy="693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0" strike="noStrike" spc="-1" dirty="0">
                <a:solidFill>
                  <a:srgbClr val="000000"/>
                </a:solidFill>
                <a:latin typeface="Arial"/>
              </a:rPr>
              <a:t>Pixel tracker </a:t>
            </a:r>
            <a:r>
              <a:rPr lang="en-US" sz="2400" spc="-1" dirty="0">
                <a:solidFill>
                  <a:srgbClr val="000000"/>
                </a:solidFill>
                <a:latin typeface="Arial"/>
              </a:rPr>
              <a:t>in Mu3e</a:t>
            </a:r>
            <a:endParaRPr lang="de-DE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CE59C97-26D1-1AD6-9FB6-A27CCBE3EF29}"/>
              </a:ext>
            </a:extLst>
          </p:cNvPr>
          <p:cNvSpPr/>
          <p:nvPr/>
        </p:nvSpPr>
        <p:spPr>
          <a:xfrm>
            <a:off x="4518212" y="2537473"/>
            <a:ext cx="1301675" cy="87011"/>
          </a:xfrm>
          <a:prstGeom prst="rect">
            <a:avLst/>
          </a:prstGeom>
          <a:noFill/>
          <a:ln w="25400">
            <a:solidFill>
              <a:srgbClr val="7030A0">
                <a:alpha val="7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EF6BAAC-8370-C18D-6484-B4E3A51A3AB8}"/>
              </a:ext>
            </a:extLst>
          </p:cNvPr>
          <p:cNvSpPr/>
          <p:nvPr/>
        </p:nvSpPr>
        <p:spPr>
          <a:xfrm>
            <a:off x="1102935" y="1820584"/>
            <a:ext cx="8050491" cy="84255"/>
          </a:xfrm>
          <a:prstGeom prst="rect">
            <a:avLst/>
          </a:prstGeom>
          <a:noFill/>
          <a:ln w="19050">
            <a:solidFill>
              <a:schemeClr val="accent6">
                <a:lumMod val="60000"/>
                <a:lumOff val="40000"/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9C9453-66A0-9686-4DDD-BCDE8446A645}"/>
              </a:ext>
            </a:extLst>
          </p:cNvPr>
          <p:cNvSpPr/>
          <p:nvPr/>
        </p:nvSpPr>
        <p:spPr>
          <a:xfrm>
            <a:off x="1240133" y="3022279"/>
            <a:ext cx="8050491" cy="84255"/>
          </a:xfrm>
          <a:prstGeom prst="rect">
            <a:avLst/>
          </a:prstGeom>
          <a:noFill/>
          <a:ln w="19050">
            <a:solidFill>
              <a:schemeClr val="accent6">
                <a:lumMod val="60000"/>
                <a:lumOff val="40000"/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ABAC5C-CA6B-12D2-29F5-99E5DD78D803}"/>
              </a:ext>
            </a:extLst>
          </p:cNvPr>
          <p:cNvSpPr/>
          <p:nvPr/>
        </p:nvSpPr>
        <p:spPr>
          <a:xfrm flipV="1">
            <a:off x="9359761" y="5517263"/>
            <a:ext cx="959896" cy="187029"/>
          </a:xfrm>
          <a:prstGeom prst="rect">
            <a:avLst/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9311BD5-4FA7-868D-D6C7-D87B721501D5}"/>
              </a:ext>
            </a:extLst>
          </p:cNvPr>
          <p:cNvCxnSpPr>
            <a:cxnSpLocks/>
            <a:stCxn id="26" idx="0"/>
          </p:cNvCxnSpPr>
          <p:nvPr/>
        </p:nvCxnSpPr>
        <p:spPr>
          <a:xfrm flipV="1">
            <a:off x="1883419" y="1904839"/>
            <a:ext cx="901427" cy="197604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0016293B-8BE6-24A8-8902-8E0E23AB54E9}"/>
              </a:ext>
            </a:extLst>
          </p:cNvPr>
          <p:cNvSpPr txBox="1"/>
          <p:nvPr/>
        </p:nvSpPr>
        <p:spPr>
          <a:xfrm>
            <a:off x="835696" y="3880884"/>
            <a:ext cx="2095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Outer pixel (recurl)</a:t>
            </a:r>
          </a:p>
          <a:p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DB60E78-7C85-EAEB-16BF-613F8BDB3EA2}"/>
              </a:ext>
            </a:extLst>
          </p:cNvPr>
          <p:cNvSpPr txBox="1"/>
          <p:nvPr/>
        </p:nvSpPr>
        <p:spPr>
          <a:xfrm>
            <a:off x="4332929" y="3900808"/>
            <a:ext cx="2095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7030A0"/>
                </a:solidFill>
              </a:rPr>
              <a:t>Inner pixel (vertex)</a:t>
            </a:r>
          </a:p>
          <a:p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643138C-C69F-641F-3C0B-C8713E41C551}"/>
              </a:ext>
            </a:extLst>
          </p:cNvPr>
          <p:cNvSpPr/>
          <p:nvPr/>
        </p:nvSpPr>
        <p:spPr>
          <a:xfrm flipV="1">
            <a:off x="9016496" y="5784442"/>
            <a:ext cx="1192886" cy="170340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32" name="Footer Placeholder 4">
            <a:extLst>
              <a:ext uri="{FF2B5EF4-FFF2-40B4-BE49-F238E27FC236}">
                <a16:creationId xmlns:a16="http://schemas.microsoft.com/office/drawing/2014/main" id="{0DCC993A-BE9B-0EC5-0668-0A575C43B7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57D7D64-AAD1-918C-1EC6-E4EE18B3AFA2}"/>
              </a:ext>
            </a:extLst>
          </p:cNvPr>
          <p:cNvSpPr>
            <a:spLocks noChangeAspect="1"/>
          </p:cNvSpPr>
          <p:nvPr/>
        </p:nvSpPr>
        <p:spPr>
          <a:xfrm>
            <a:off x="9306802" y="1872484"/>
            <a:ext cx="1210764" cy="1209848"/>
          </a:xfrm>
          <a:prstGeom prst="ellipse">
            <a:avLst/>
          </a:prstGeom>
          <a:noFill/>
          <a:ln w="114300">
            <a:solidFill>
              <a:schemeClr val="accent6">
                <a:lumMod val="60000"/>
                <a:lumOff val="40000"/>
                <a:alpha val="2914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F1A2598-C4CF-F880-A6DD-43F66EE5DFFB}"/>
              </a:ext>
            </a:extLst>
          </p:cNvPr>
          <p:cNvSpPr>
            <a:spLocks noChangeAspect="1"/>
          </p:cNvSpPr>
          <p:nvPr/>
        </p:nvSpPr>
        <p:spPr>
          <a:xfrm>
            <a:off x="9779883" y="2358264"/>
            <a:ext cx="204706" cy="204551"/>
          </a:xfrm>
          <a:prstGeom prst="ellipse">
            <a:avLst/>
          </a:prstGeom>
          <a:noFill/>
          <a:ln w="50800">
            <a:solidFill>
              <a:srgbClr val="7030A0">
                <a:alpha val="63985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3627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91333C2-9CA6-061A-10D4-CB1F2F91A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60" y="762840"/>
            <a:ext cx="10972440" cy="693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pc="-1" dirty="0" err="1">
                <a:solidFill>
                  <a:srgbClr val="000000"/>
                </a:solidFill>
                <a:latin typeface="Arial"/>
              </a:rPr>
              <a:t>MuPix</a:t>
            </a:r>
            <a:r>
              <a:rPr lang="en-US" sz="2400" spc="-1" dirty="0">
                <a:solidFill>
                  <a:srgbClr val="000000"/>
                </a:solidFill>
                <a:latin typeface="Arial"/>
              </a:rPr>
              <a:t> (HV-MAPS tech.)</a:t>
            </a:r>
            <a:endParaRPr lang="de-DE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0D19DD-0D23-611D-6027-D81E9B721B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770" y="1565910"/>
            <a:ext cx="3448594" cy="17322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F9097B4-AB9E-3FD1-4A38-8B5C79F7E03F}"/>
              </a:ext>
            </a:extLst>
          </p:cNvPr>
          <p:cNvSpPr txBox="1"/>
          <p:nvPr/>
        </p:nvSpPr>
        <p:spPr>
          <a:xfrm>
            <a:off x="1269473" y="3231464"/>
            <a:ext cx="27318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General Operating Scheme of </a:t>
            </a:r>
          </a:p>
          <a:p>
            <a:pPr algn="ctr"/>
            <a:r>
              <a:rPr lang="en-US" sz="1000" dirty="0"/>
              <a:t>High-Voltage Monolithic Active Pixel Sensors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98F106E-D7AB-ACA4-9F77-39055285BB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6415" y="1292932"/>
            <a:ext cx="7185685" cy="24843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DE5D026-97C5-9BD3-D6CF-02B7237C2D96}"/>
              </a:ext>
            </a:extLst>
          </p:cNvPr>
          <p:cNvSpPr txBox="1"/>
          <p:nvPr/>
        </p:nvSpPr>
        <p:spPr>
          <a:xfrm>
            <a:off x="7105842" y="3777239"/>
            <a:ext cx="17668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Block diagram of signal flow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D1705A-7F72-96A5-86DC-B4DDCA806AA1}"/>
              </a:ext>
            </a:extLst>
          </p:cNvPr>
          <p:cNvSpPr txBox="1"/>
          <p:nvPr/>
        </p:nvSpPr>
        <p:spPr>
          <a:xfrm>
            <a:off x="1030750" y="4307331"/>
            <a:ext cx="7026282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Integration of diode sensor and detector circuit into one-die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World-most thin HV-MAPS, </a:t>
            </a:r>
            <a:r>
              <a:rPr lang="en-US" b="1" dirty="0"/>
              <a:t>50 µm </a:t>
            </a:r>
            <a:r>
              <a:rPr lang="en-US" dirty="0"/>
              <a:t>(~0.1% X</a:t>
            </a:r>
            <a:r>
              <a:rPr lang="en-US" baseline="-25000" dirty="0"/>
              <a:t>0</a:t>
            </a:r>
            <a:r>
              <a:rPr lang="en-US" dirty="0"/>
              <a:t>) version taped-out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Pixel size: </a:t>
            </a:r>
            <a:r>
              <a:rPr lang="en-US" b="1" dirty="0"/>
              <a:t>80 x 80 µm</a:t>
            </a:r>
            <a:r>
              <a:rPr lang="en-US" b="1" baseline="30000" dirty="0"/>
              <a:t>2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Pixel matrix: </a:t>
            </a:r>
            <a:r>
              <a:rPr lang="en-US" b="1" dirty="0"/>
              <a:t>256 x 250 pixels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Active region: </a:t>
            </a:r>
            <a:r>
              <a:rPr lang="en-US" b="1" dirty="0"/>
              <a:t>85.5% </a:t>
            </a:r>
            <a:r>
              <a:rPr lang="en-US" dirty="0"/>
              <a:t>of the whole chip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Link type: </a:t>
            </a:r>
            <a:r>
              <a:rPr lang="en-US" b="1" dirty="0"/>
              <a:t>1.25 Gbps </a:t>
            </a:r>
            <a:r>
              <a:rPr lang="en-US" dirty="0"/>
              <a:t>LVDS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C2F095E-3BB3-C14F-07F4-748C48F2DD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64201" y="3631574"/>
            <a:ext cx="2417898" cy="273008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0569513-263C-A242-3A81-38D368B4BC73}"/>
              </a:ext>
            </a:extLst>
          </p:cNvPr>
          <p:cNvSpPr txBox="1"/>
          <p:nvPr/>
        </p:nvSpPr>
        <p:spPr>
          <a:xfrm>
            <a:off x="9748620" y="6361656"/>
            <a:ext cx="13612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Floorplan of </a:t>
            </a:r>
            <a:r>
              <a:rPr lang="en-US" sz="1100" dirty="0" err="1"/>
              <a:t>MuPix</a:t>
            </a:r>
            <a:endParaRPr lang="en-US" sz="11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DCA8DA0-A4A7-FB1C-369E-D33DFAEF0FD0}"/>
              </a:ext>
            </a:extLst>
          </p:cNvPr>
          <p:cNvSpPr/>
          <p:nvPr/>
        </p:nvSpPr>
        <p:spPr>
          <a:xfrm>
            <a:off x="9164201" y="6007466"/>
            <a:ext cx="2417898" cy="376492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BA1230-D5F5-7C10-168E-7E681245E3EF}"/>
              </a:ext>
            </a:extLst>
          </p:cNvPr>
          <p:cNvSpPr txBox="1"/>
          <p:nvPr/>
        </p:nvSpPr>
        <p:spPr>
          <a:xfrm>
            <a:off x="7519197" y="6072601"/>
            <a:ext cx="16946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Digital/Analog Chip bottom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9FD872-39DC-B29E-89A4-5F042972AA0B}"/>
              </a:ext>
            </a:extLst>
          </p:cNvPr>
          <p:cNvSpPr/>
          <p:nvPr/>
        </p:nvSpPr>
        <p:spPr>
          <a:xfrm>
            <a:off x="9164200" y="3654127"/>
            <a:ext cx="2417898" cy="233103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213088-00D5-AE27-A9B6-98E3DA9AD793}"/>
              </a:ext>
            </a:extLst>
          </p:cNvPr>
          <p:cNvSpPr txBox="1"/>
          <p:nvPr/>
        </p:nvSpPr>
        <p:spPr>
          <a:xfrm>
            <a:off x="8291845" y="4750394"/>
            <a:ext cx="9220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1"/>
                </a:solidFill>
              </a:rPr>
              <a:t>Active region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DC4B57-48A0-1759-791E-2EDE8D15BB11}"/>
              </a:ext>
            </a:extLst>
          </p:cNvPr>
          <p:cNvSpPr txBox="1"/>
          <p:nvPr/>
        </p:nvSpPr>
        <p:spPr>
          <a:xfrm>
            <a:off x="3893424" y="942496"/>
            <a:ext cx="568296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dirty="0">
                <a:solidFill>
                  <a:srgbClr val="000000"/>
                </a:solidFill>
                <a:effectLst/>
              </a:rPr>
              <a:t>- high voltage, monolithic, fast charge collection, smart diode</a:t>
            </a:r>
            <a:endParaRPr lang="en-US" sz="1600" dirty="0"/>
          </a:p>
          <a:p>
            <a:endParaRPr lang="en-US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A4634352-6F8B-3E43-4721-E8A811CAA5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</p:spTree>
    <p:extLst>
      <p:ext uri="{BB962C8B-B14F-4D97-AF65-F5344CB8AC3E}">
        <p14:creationId xmlns:p14="http://schemas.microsoft.com/office/powerpoint/2010/main" val="32507720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027FF8E-BBE9-5F6E-597A-D2552CAF0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60" y="762840"/>
            <a:ext cx="10972440" cy="693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pc="-1" dirty="0" err="1">
                <a:solidFill>
                  <a:srgbClr val="000000"/>
                </a:solidFill>
                <a:latin typeface="Arial"/>
              </a:rPr>
              <a:t>MuPix</a:t>
            </a:r>
            <a:r>
              <a:rPr lang="en-US" sz="2400" spc="-1" dirty="0">
                <a:solidFill>
                  <a:srgbClr val="000000"/>
                </a:solidFill>
                <a:latin typeface="Arial"/>
              </a:rPr>
              <a:t> performance </a:t>
            </a:r>
            <a:endParaRPr lang="de-DE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08D117-BC8D-33B1-AB7A-E1A461F800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547" y="1487430"/>
            <a:ext cx="3095480" cy="23871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D5F69F3-424B-65EB-896E-95EB1FD449A8}"/>
              </a:ext>
            </a:extLst>
          </p:cNvPr>
          <p:cNvSpPr txBox="1"/>
          <p:nvPr/>
        </p:nvSpPr>
        <p:spPr>
          <a:xfrm>
            <a:off x="316645" y="1394812"/>
            <a:ext cx="1046440" cy="221063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/>
              <a:t>Raw timing resolution</a:t>
            </a:r>
          </a:p>
          <a:p>
            <a:pPr algn="ctr"/>
            <a:r>
              <a:rPr lang="en-US" sz="1400" dirty="0"/>
              <a:t>(w/o </a:t>
            </a:r>
            <a:r>
              <a:rPr lang="en-GB" sz="1400" dirty="0"/>
              <a:t>time-walk and delay correction)  </a:t>
            </a:r>
          </a:p>
          <a:p>
            <a:endParaRPr lang="en-US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6B42DB-ED1B-5540-BC7E-785C017285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7450" y="1555621"/>
            <a:ext cx="3588860" cy="20498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07E36F-CC5B-7023-FF91-0421C306DA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0051" y="3992770"/>
            <a:ext cx="3352919" cy="243216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F8A9280-A738-B9FA-7DA4-AE4C1E175B9F}"/>
              </a:ext>
            </a:extLst>
          </p:cNvPr>
          <p:cNvSpPr txBox="1"/>
          <p:nvPr/>
        </p:nvSpPr>
        <p:spPr>
          <a:xfrm>
            <a:off x="4797931" y="992994"/>
            <a:ext cx="31293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Innovative </a:t>
            </a:r>
            <a:r>
              <a:rPr lang="en-US" sz="1600" b="1" dirty="0"/>
              <a:t>gaseous helium cooling</a:t>
            </a:r>
            <a:r>
              <a:rPr lang="en-US" sz="1600" dirty="0"/>
              <a:t> solution with 2g/s, sensor &lt; 70˚C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D9B442-8D29-3FD2-C010-B40050957316}"/>
              </a:ext>
            </a:extLst>
          </p:cNvPr>
          <p:cNvSpPr txBox="1"/>
          <p:nvPr/>
        </p:nvSpPr>
        <p:spPr>
          <a:xfrm>
            <a:off x="4637795" y="4335063"/>
            <a:ext cx="35001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Measured temperature difference of dummy load</a:t>
            </a:r>
          </a:p>
          <a:p>
            <a:pPr algn="ctr"/>
            <a:r>
              <a:rPr lang="en-US" sz="1200" dirty="0"/>
              <a:t>(at ~ 215 </a:t>
            </a:r>
            <a:r>
              <a:rPr lang="en-US" sz="1200" dirty="0" err="1"/>
              <a:t>mW</a:t>
            </a:r>
            <a:r>
              <a:rPr lang="en-US" sz="1200" dirty="0"/>
              <a:t>/cm2)</a:t>
            </a:r>
          </a:p>
          <a:p>
            <a:r>
              <a:rPr lang="en-US" sz="1200" dirty="0"/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6B81EC-1176-9FEE-A202-C75C80DC7335}"/>
              </a:ext>
            </a:extLst>
          </p:cNvPr>
          <p:cNvSpPr txBox="1"/>
          <p:nvPr/>
        </p:nvSpPr>
        <p:spPr>
          <a:xfrm>
            <a:off x="4603892" y="5080823"/>
            <a:ext cx="4035493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Max. temperature difference &lt; 35 K (215 </a:t>
            </a:r>
            <a:r>
              <a:rPr lang="en-US" sz="1100" dirty="0" err="1"/>
              <a:t>mW</a:t>
            </a:r>
            <a:r>
              <a:rPr lang="en-US" sz="1100" dirty="0"/>
              <a:t>/cm2)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Max. temperature difference &lt; 54 K (350 </a:t>
            </a:r>
            <a:r>
              <a:rPr lang="en-US" sz="1100" dirty="0" err="1"/>
              <a:t>mW</a:t>
            </a:r>
            <a:r>
              <a:rPr lang="en-US" sz="1100" dirty="0"/>
              <a:t>/cm2)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/>
          </a:p>
          <a:p>
            <a:endParaRPr lang="en-US" sz="1100" dirty="0"/>
          </a:p>
          <a:p>
            <a:r>
              <a:rPr lang="en-US" sz="1100" dirty="0"/>
              <a:t>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DF51334-9F50-4FDC-2660-2CC70A2513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3387" y="1882671"/>
            <a:ext cx="3252403" cy="2432170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5686B38-E535-CEF9-594E-C1D0C85DEFC8}"/>
              </a:ext>
            </a:extLst>
          </p:cNvPr>
          <p:cNvCxnSpPr/>
          <p:nvPr/>
        </p:nvCxnSpPr>
        <p:spPr>
          <a:xfrm>
            <a:off x="4603892" y="1109516"/>
            <a:ext cx="33903" cy="52387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E2F334E-2210-623C-EA24-DF12D80B595A}"/>
              </a:ext>
            </a:extLst>
          </p:cNvPr>
          <p:cNvCxnSpPr/>
          <p:nvPr/>
        </p:nvCxnSpPr>
        <p:spPr>
          <a:xfrm>
            <a:off x="8087450" y="1109516"/>
            <a:ext cx="33903" cy="52387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A8C893E-C829-8AA6-807F-3C6C8D597950}"/>
              </a:ext>
            </a:extLst>
          </p:cNvPr>
          <p:cNvSpPr txBox="1"/>
          <p:nvPr/>
        </p:nvSpPr>
        <p:spPr>
          <a:xfrm>
            <a:off x="8441625" y="998924"/>
            <a:ext cx="31293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/>
              <a:t>spTAB</a:t>
            </a:r>
            <a:r>
              <a:rPr lang="en-US" sz="1600" b="1" dirty="0"/>
              <a:t> bonding </a:t>
            </a:r>
            <a:r>
              <a:rPr lang="en-US" sz="1600" dirty="0"/>
              <a:t>for High-Density Interconnects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04A1017-5E2C-81AB-6479-AD39621A77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6997" y="3919587"/>
            <a:ext cx="2976772" cy="232247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CAC646E-2341-A508-CD46-2FC1DB15EE25}"/>
              </a:ext>
            </a:extLst>
          </p:cNvPr>
          <p:cNvSpPr txBox="1"/>
          <p:nvPr/>
        </p:nvSpPr>
        <p:spPr>
          <a:xfrm>
            <a:off x="311621" y="4088441"/>
            <a:ext cx="615553" cy="2153618"/>
          </a:xfrm>
          <a:prstGeom prst="rect">
            <a:avLst/>
          </a:prstGeom>
          <a:solidFill>
            <a:srgbClr val="FFFFFF"/>
          </a:solidFill>
        </p:spPr>
        <p:txBody>
          <a:bodyPr vert="vert270" wrap="square">
            <a:spAutoFit/>
          </a:bodyPr>
          <a:lstStyle/>
          <a:p>
            <a:pPr algn="ctr"/>
            <a:r>
              <a:rPr lang="en-US" sz="1400" dirty="0"/>
              <a:t>MIP detection efficiency</a:t>
            </a:r>
          </a:p>
          <a:p>
            <a:pPr algn="ctr"/>
            <a:r>
              <a:rPr lang="en-US" sz="1400" dirty="0"/>
              <a:t>MuPix11 (100µm) </a:t>
            </a:r>
          </a:p>
        </p:txBody>
      </p:sp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6BB5BEAA-07C6-B5FD-6BB4-5CB9901C85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A2D994-FC0C-989A-496A-3765B9F35B75}"/>
              </a:ext>
            </a:extLst>
          </p:cNvPr>
          <p:cNvSpPr txBox="1"/>
          <p:nvPr/>
        </p:nvSpPr>
        <p:spPr>
          <a:xfrm>
            <a:off x="1618116" y="1369282"/>
            <a:ext cx="19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Timing resolution</a:t>
            </a:r>
          </a:p>
        </p:txBody>
      </p:sp>
    </p:spTree>
    <p:extLst>
      <p:ext uri="{BB962C8B-B14F-4D97-AF65-F5344CB8AC3E}">
        <p14:creationId xmlns:p14="http://schemas.microsoft.com/office/powerpoint/2010/main" val="19871897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6B6F6D5-0BB9-75F3-D555-EEF884CDE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60" y="762840"/>
            <a:ext cx="10972440" cy="693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pc="-1" dirty="0">
                <a:solidFill>
                  <a:srgbClr val="000000"/>
                </a:solidFill>
                <a:latin typeface="Arial"/>
              </a:rPr>
              <a:t>Scintillating Tiles detector</a:t>
            </a:r>
            <a:endParaRPr lang="de-DE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1C990E-5B65-1DA4-38D1-03C9B2780A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8830" y="5001294"/>
            <a:ext cx="1604010" cy="10938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9F2EBC1-DF33-BC9A-8705-6427C15BB7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990" y="3447969"/>
            <a:ext cx="2896981" cy="26022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1D5F454-82D4-4544-CAD9-D8131C2810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2899" y="2628089"/>
            <a:ext cx="2444188" cy="170262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96FEB92-D2BB-D074-CB84-E96FA959E1B5}"/>
              </a:ext>
            </a:extLst>
          </p:cNvPr>
          <p:cNvSpPr/>
          <p:nvPr/>
        </p:nvSpPr>
        <p:spPr>
          <a:xfrm rot="20598028">
            <a:off x="7018377" y="3394210"/>
            <a:ext cx="480060" cy="4541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1F225F2-29A4-4D94-EFA9-B89C5CF2B265}"/>
              </a:ext>
            </a:extLst>
          </p:cNvPr>
          <p:cNvSpPr/>
          <p:nvPr/>
        </p:nvSpPr>
        <p:spPr>
          <a:xfrm rot="19726234">
            <a:off x="1633061" y="5022281"/>
            <a:ext cx="214837" cy="2271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F61C389-233C-D929-E819-1707473A3564}"/>
              </a:ext>
            </a:extLst>
          </p:cNvPr>
          <p:cNvCxnSpPr>
            <a:stCxn id="5" idx="1"/>
            <a:endCxn id="8" idx="3"/>
          </p:cNvCxnSpPr>
          <p:nvPr/>
        </p:nvCxnSpPr>
        <p:spPr>
          <a:xfrm flipH="1" flipV="1">
            <a:off x="7488314" y="3552336"/>
            <a:ext cx="2200516" cy="19958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6B3040C-4A46-7188-FAEF-B6C220ACD7B8}"/>
              </a:ext>
            </a:extLst>
          </p:cNvPr>
          <p:cNvCxnSpPr>
            <a:stCxn id="7" idx="1"/>
            <a:endCxn id="9" idx="3"/>
          </p:cNvCxnSpPr>
          <p:nvPr/>
        </p:nvCxnSpPr>
        <p:spPr>
          <a:xfrm flipH="1">
            <a:off x="1832333" y="3479402"/>
            <a:ext cx="3590566" cy="16007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0ED5DB4-E860-7A63-34C1-3BF5DC7D6E9F}"/>
              </a:ext>
            </a:extLst>
          </p:cNvPr>
          <p:cNvSpPr txBox="1"/>
          <p:nvPr/>
        </p:nvSpPr>
        <p:spPr>
          <a:xfrm>
            <a:off x="1285119" y="5950827"/>
            <a:ext cx="12121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Tile Subdetector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045EF70-2B1E-CDA3-B7F7-5D4662D2E140}"/>
              </a:ext>
            </a:extLst>
          </p:cNvPr>
          <p:cNvSpPr txBox="1"/>
          <p:nvPr/>
        </p:nvSpPr>
        <p:spPr>
          <a:xfrm>
            <a:off x="7821375" y="4099505"/>
            <a:ext cx="1534394" cy="569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/>
              <a:t>Tile Matrix</a:t>
            </a:r>
          </a:p>
          <a:p>
            <a:pPr algn="ctr"/>
            <a:r>
              <a:rPr lang="en-US" sz="1000" dirty="0"/>
              <a:t>(top) w/ scintillator </a:t>
            </a:r>
          </a:p>
          <a:p>
            <a:pPr algn="ctr"/>
            <a:r>
              <a:rPr lang="en-US" sz="1000" dirty="0"/>
              <a:t>(bottom) w/o scintillator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F79444-8507-E47D-C718-D4FCC04CD4A2}"/>
              </a:ext>
            </a:extLst>
          </p:cNvPr>
          <p:cNvSpPr txBox="1"/>
          <p:nvPr/>
        </p:nvSpPr>
        <p:spPr>
          <a:xfrm>
            <a:off x="9780544" y="6256691"/>
            <a:ext cx="15504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Tile-shape scintillator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3F7F684-3A06-4C86-8B93-29CEB1A9985F}"/>
              </a:ext>
            </a:extLst>
          </p:cNvPr>
          <p:cNvSpPr txBox="1"/>
          <p:nvPr/>
        </p:nvSpPr>
        <p:spPr>
          <a:xfrm>
            <a:off x="742253" y="1637815"/>
            <a:ext cx="617508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Consists of size of 6 x 6 x 5 mm</a:t>
            </a:r>
            <a:r>
              <a:rPr lang="en-US" baseline="30000" dirty="0"/>
              <a:t>3</a:t>
            </a:r>
            <a:r>
              <a:rPr lang="en-US" dirty="0"/>
              <a:t> scintillating tiles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Readout with 3 x 3 mm</a:t>
            </a:r>
            <a:r>
              <a:rPr lang="en-US" baseline="30000" dirty="0"/>
              <a:t>2</a:t>
            </a:r>
            <a:r>
              <a:rPr lang="en-US" dirty="0"/>
              <a:t> SiPM (MPPC S13360-3050VE)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Digitized by MuTRiG (TDC)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Efficiency &gt; 99%, time resolution ~40ps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C4EA22A-7563-C667-FC21-3E3D9373AA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7245" y="4500913"/>
            <a:ext cx="2429842" cy="1723669"/>
          </a:xfrm>
          <a:prstGeom prst="rect">
            <a:avLst/>
          </a:prstGeom>
        </p:spPr>
      </p:pic>
      <p:sp>
        <p:nvSpPr>
          <p:cNvPr id="24" name="Footer Placeholder 4">
            <a:extLst>
              <a:ext uri="{FF2B5EF4-FFF2-40B4-BE49-F238E27FC236}">
                <a16:creationId xmlns:a16="http://schemas.microsoft.com/office/drawing/2014/main" id="{5DF1DCDB-37DE-BB9B-0074-CA1156EDF4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A28A39-851D-9837-45B7-470E497D0C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15113" y="1298365"/>
            <a:ext cx="3684897" cy="2512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4595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67BE89D-FACC-0E74-4B2A-E291809039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2551" y="1588532"/>
            <a:ext cx="3290898" cy="1523564"/>
          </a:xfrm>
          <a:prstGeom prst="rect">
            <a:avLst/>
          </a:prstGeom>
        </p:spPr>
      </p:pic>
      <p:sp>
        <p:nvSpPr>
          <p:cNvPr id="2" name="Cloud 1">
            <a:extLst>
              <a:ext uri="{FF2B5EF4-FFF2-40B4-BE49-F238E27FC236}">
                <a16:creationId xmlns:a16="http://schemas.microsoft.com/office/drawing/2014/main" id="{C756A1FC-D8D9-337D-66D9-8090E58E45B4}"/>
              </a:ext>
            </a:extLst>
          </p:cNvPr>
          <p:cNvSpPr/>
          <p:nvPr/>
        </p:nvSpPr>
        <p:spPr>
          <a:xfrm>
            <a:off x="8276874" y="1105045"/>
            <a:ext cx="4148626" cy="2222093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8817605-33E7-41A6-545B-7B84F00DE049}"/>
              </a:ext>
            </a:extLst>
          </p:cNvPr>
          <p:cNvGrpSpPr/>
          <p:nvPr/>
        </p:nvGrpSpPr>
        <p:grpSpPr>
          <a:xfrm>
            <a:off x="9435941" y="3462862"/>
            <a:ext cx="953181" cy="832080"/>
            <a:chOff x="6002111" y="2177366"/>
            <a:chExt cx="953181" cy="83208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9B65214-B297-700E-4E89-2DBDB389004C}"/>
                </a:ext>
              </a:extLst>
            </p:cNvPr>
            <p:cNvGrpSpPr/>
            <p:nvPr/>
          </p:nvGrpSpPr>
          <p:grpSpPr>
            <a:xfrm>
              <a:off x="6002111" y="2177366"/>
              <a:ext cx="953181" cy="832080"/>
              <a:chOff x="5209076" y="3622119"/>
              <a:chExt cx="953181" cy="83208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9D0863C0-9C9D-2186-9E05-C23AE6C51434}"/>
                  </a:ext>
                </a:extLst>
              </p:cNvPr>
              <p:cNvSpPr/>
              <p:nvPr/>
            </p:nvSpPr>
            <p:spPr>
              <a:xfrm>
                <a:off x="5209076" y="3622119"/>
                <a:ext cx="953181" cy="832080"/>
              </a:xfrm>
              <a:prstGeom prst="rect">
                <a:avLst/>
              </a:prstGeom>
              <a:solidFill>
                <a:srgbClr val="CDCC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15A74A4-170D-F819-D9FC-F0C9ABE90DBE}"/>
                  </a:ext>
                </a:extLst>
              </p:cNvPr>
              <p:cNvSpPr txBox="1"/>
              <p:nvPr/>
            </p:nvSpPr>
            <p:spPr>
              <a:xfrm>
                <a:off x="5248761" y="3880210"/>
                <a:ext cx="87556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000" dirty="0">
                    <a:solidFill>
                      <a:srgbClr val="211E1E"/>
                    </a:solidFill>
                    <a:latin typeface="MyriadPro"/>
                  </a:rPr>
                  <a:t>Frame Parser</a:t>
                </a:r>
                <a:endParaRPr lang="en-GB" sz="1000" dirty="0">
                  <a:effectLst/>
                </a:endParaRPr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6B6CBF0-AF18-0B9D-C4CE-A1CA4300F935}"/>
                </a:ext>
              </a:extLst>
            </p:cNvPr>
            <p:cNvSpPr/>
            <p:nvPr/>
          </p:nvSpPr>
          <p:spPr>
            <a:xfrm>
              <a:off x="6246293" y="2725264"/>
              <a:ext cx="474222" cy="280024"/>
            </a:xfrm>
            <a:prstGeom prst="rect">
              <a:avLst/>
            </a:prstGeom>
            <a:solidFill>
              <a:srgbClr val="0165A4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3DDD3C8-E219-60AA-B814-A2ACCE08FCFC}"/>
                </a:ext>
              </a:extLst>
            </p:cNvPr>
            <p:cNvSpPr txBox="1"/>
            <p:nvPr/>
          </p:nvSpPr>
          <p:spPr>
            <a:xfrm>
              <a:off x="6306028" y="2759515"/>
              <a:ext cx="3545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MM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7A73017E-E348-1EF5-430C-3C5082CF0B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95" t="24980" r="8654" b="22633"/>
          <a:stretch/>
        </p:blipFill>
        <p:spPr>
          <a:xfrm>
            <a:off x="299259" y="1791414"/>
            <a:ext cx="3442468" cy="2222093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CC5075D0-70BE-5941-8023-A4F148FC6047}"/>
              </a:ext>
            </a:extLst>
          </p:cNvPr>
          <p:cNvGrpSpPr/>
          <p:nvPr/>
        </p:nvGrpSpPr>
        <p:grpSpPr>
          <a:xfrm>
            <a:off x="1872291" y="4927314"/>
            <a:ext cx="953181" cy="832080"/>
            <a:chOff x="2287684" y="2158034"/>
            <a:chExt cx="953181" cy="83208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D9D2BB8-563C-6723-D38C-0A78AABD1656}"/>
                </a:ext>
              </a:extLst>
            </p:cNvPr>
            <p:cNvSpPr/>
            <p:nvPr/>
          </p:nvSpPr>
          <p:spPr>
            <a:xfrm>
              <a:off x="2287684" y="2158034"/>
              <a:ext cx="953181" cy="832080"/>
            </a:xfrm>
            <a:prstGeom prst="rect">
              <a:avLst/>
            </a:prstGeom>
            <a:solidFill>
              <a:srgbClr val="CDCC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968C682-B648-1769-EF7A-F00260C00FE6}"/>
                </a:ext>
              </a:extLst>
            </p:cNvPr>
            <p:cNvSpPr txBox="1"/>
            <p:nvPr/>
          </p:nvSpPr>
          <p:spPr>
            <a:xfrm>
              <a:off x="2312698" y="2436383"/>
              <a:ext cx="92525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solidFill>
                    <a:srgbClr val="211E1E"/>
                  </a:solidFill>
                  <a:effectLst/>
                  <a:latin typeface="MyriadPro"/>
                </a:rPr>
                <a:t>LVDS Receiver</a:t>
              </a:r>
              <a:endParaRPr lang="en-GB" sz="1000" dirty="0">
                <a:effectLst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52AD054-C6AF-7BF4-0EA7-A61D42A45CBA}"/>
                </a:ext>
              </a:extLst>
            </p:cNvPr>
            <p:cNvSpPr/>
            <p:nvPr/>
          </p:nvSpPr>
          <p:spPr>
            <a:xfrm>
              <a:off x="2527301" y="2708290"/>
              <a:ext cx="474222" cy="280024"/>
            </a:xfrm>
            <a:prstGeom prst="rect">
              <a:avLst/>
            </a:prstGeom>
            <a:solidFill>
              <a:srgbClr val="0165A4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A2AABF2-28B4-D11E-9239-FC05047430AC}"/>
                </a:ext>
              </a:extLst>
            </p:cNvPr>
            <p:cNvSpPr txBox="1"/>
            <p:nvPr/>
          </p:nvSpPr>
          <p:spPr>
            <a:xfrm>
              <a:off x="2587036" y="2742541"/>
              <a:ext cx="35458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MM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ABC31D5-A8C8-4C74-ACFC-8558C52A5445}"/>
              </a:ext>
            </a:extLst>
          </p:cNvPr>
          <p:cNvGrpSpPr/>
          <p:nvPr/>
        </p:nvGrpSpPr>
        <p:grpSpPr>
          <a:xfrm>
            <a:off x="179405" y="717353"/>
            <a:ext cx="727157" cy="735428"/>
            <a:chOff x="311485" y="2325272"/>
            <a:chExt cx="727157" cy="735428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049BFBF-E195-6BE8-8EC9-0F8D65A3E579}"/>
                </a:ext>
              </a:extLst>
            </p:cNvPr>
            <p:cNvSpPr/>
            <p:nvPr/>
          </p:nvSpPr>
          <p:spPr>
            <a:xfrm>
              <a:off x="311485" y="2325272"/>
              <a:ext cx="727157" cy="735428"/>
            </a:xfrm>
            <a:prstGeom prst="rect">
              <a:avLst/>
            </a:prstGeom>
            <a:solidFill>
              <a:srgbClr val="CDCC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9670B14-426F-3979-F549-96CC3A33CB01}"/>
                </a:ext>
              </a:extLst>
            </p:cNvPr>
            <p:cNvSpPr txBox="1"/>
            <p:nvPr/>
          </p:nvSpPr>
          <p:spPr>
            <a:xfrm>
              <a:off x="374339" y="2569875"/>
              <a:ext cx="6014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solidFill>
                    <a:srgbClr val="211E1E"/>
                  </a:solidFill>
                  <a:effectLst/>
                  <a:latin typeface="MyriadPro"/>
                </a:rPr>
                <a:t>MuTRiG</a:t>
              </a:r>
              <a:endParaRPr lang="en-GB" sz="1000" dirty="0">
                <a:effectLst/>
              </a:endParaRPr>
            </a:p>
          </p:txBody>
        </p:sp>
      </p:grpSp>
      <p:sp>
        <p:nvSpPr>
          <p:cNvPr id="29" name="Right Arrow 28">
            <a:extLst>
              <a:ext uri="{FF2B5EF4-FFF2-40B4-BE49-F238E27FC236}">
                <a16:creationId xmlns:a16="http://schemas.microsoft.com/office/drawing/2014/main" id="{94E60A97-6688-A5E1-7BD9-1A55C9835875}"/>
              </a:ext>
            </a:extLst>
          </p:cNvPr>
          <p:cNvSpPr/>
          <p:nvPr/>
        </p:nvSpPr>
        <p:spPr>
          <a:xfrm rot="2344132" flipV="1">
            <a:off x="845996" y="1354929"/>
            <a:ext cx="821999" cy="1729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>
            <a:extLst>
              <a:ext uri="{FF2B5EF4-FFF2-40B4-BE49-F238E27FC236}">
                <a16:creationId xmlns:a16="http://schemas.microsoft.com/office/drawing/2014/main" id="{E1F9129A-4DF0-4FCD-C941-E675B49B0EFD}"/>
              </a:ext>
            </a:extLst>
          </p:cNvPr>
          <p:cNvSpPr/>
          <p:nvPr/>
        </p:nvSpPr>
        <p:spPr>
          <a:xfrm rot="5400000" flipV="1">
            <a:off x="1948932" y="4383923"/>
            <a:ext cx="821999" cy="1729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Arrow 31">
            <a:extLst>
              <a:ext uri="{FF2B5EF4-FFF2-40B4-BE49-F238E27FC236}">
                <a16:creationId xmlns:a16="http://schemas.microsoft.com/office/drawing/2014/main" id="{719595EC-2C87-24C1-EC55-BE77DD0EAD49}"/>
              </a:ext>
            </a:extLst>
          </p:cNvPr>
          <p:cNvSpPr/>
          <p:nvPr/>
        </p:nvSpPr>
        <p:spPr>
          <a:xfrm flipV="1">
            <a:off x="2895006" y="5265579"/>
            <a:ext cx="2408514" cy="1863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73F123C-EDE4-257D-10B5-3769F136DF26}"/>
              </a:ext>
            </a:extLst>
          </p:cNvPr>
          <p:cNvSpPr txBox="1"/>
          <p:nvPr/>
        </p:nvSpPr>
        <p:spPr>
          <a:xfrm>
            <a:off x="1493520" y="1219200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Raw waveform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6FC7F00-0900-F51F-C09F-AED70F88BACB}"/>
              </a:ext>
            </a:extLst>
          </p:cNvPr>
          <p:cNvSpPr txBox="1"/>
          <p:nvPr/>
        </p:nvSpPr>
        <p:spPr>
          <a:xfrm>
            <a:off x="6017518" y="392145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8b/10b symbols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5DA75CE1-E123-930B-2A44-9EEB92D40D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0579" y="4432216"/>
            <a:ext cx="3131865" cy="206883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E416D4FC-A06F-BDA8-AA1C-5D96DC887981}"/>
              </a:ext>
            </a:extLst>
          </p:cNvPr>
          <p:cNvSpPr/>
          <p:nvPr/>
        </p:nvSpPr>
        <p:spPr>
          <a:xfrm>
            <a:off x="6665540" y="4315819"/>
            <a:ext cx="801942" cy="232350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5271CBB-AA18-3446-5BD1-B6CD5901A0F9}"/>
              </a:ext>
            </a:extLst>
          </p:cNvPr>
          <p:cNvSpPr txBox="1"/>
          <p:nvPr/>
        </p:nvSpPr>
        <p:spPr>
          <a:xfrm>
            <a:off x="9408160" y="1270000"/>
            <a:ext cx="2309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MuTRiG Event Table</a:t>
            </a:r>
          </a:p>
        </p:txBody>
      </p:sp>
    </p:spTree>
    <p:extLst>
      <p:ext uri="{BB962C8B-B14F-4D97-AF65-F5344CB8AC3E}">
        <p14:creationId xmlns:p14="http://schemas.microsoft.com/office/powerpoint/2010/main" val="3532548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0A8DA3-E369-C8E0-A95E-C324138A04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4239" y="-56565"/>
            <a:ext cx="4929465" cy="674612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1E0E933B-FF2A-39F3-0EBF-C7ED89E2F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60" y="762840"/>
            <a:ext cx="10972440" cy="693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pc="-1" dirty="0">
                <a:solidFill>
                  <a:srgbClr val="000000"/>
                </a:solidFill>
                <a:latin typeface="Arial"/>
              </a:rPr>
              <a:t>Filter farm</a:t>
            </a:r>
            <a:endParaRPr lang="de-DE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14A9BF-AF39-6180-37FA-634616F79143}"/>
              </a:ext>
            </a:extLst>
          </p:cNvPr>
          <p:cNvSpPr txBox="1"/>
          <p:nvPr/>
        </p:nvSpPr>
        <p:spPr>
          <a:xfrm>
            <a:off x="482135" y="1828800"/>
            <a:ext cx="484097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Triggerless, continuous reconstruction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Track reconstruction in central pixel detector and vertex finding on GPUs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Events with </a:t>
            </a:r>
            <a:r>
              <a:rPr lang="el-GR" sz="1600" dirty="0"/>
              <a:t>μ → </a:t>
            </a:r>
            <a:r>
              <a:rPr lang="en-US" sz="1600" dirty="0" err="1"/>
              <a:t>eee</a:t>
            </a:r>
            <a:r>
              <a:rPr lang="en-US" sz="1600" dirty="0"/>
              <a:t> candidates are send off to mass storage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Data reduction by a factor of 80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2E232B8-0329-D8E6-CBED-8D071A991A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</p:spTree>
    <p:extLst>
      <p:ext uri="{BB962C8B-B14F-4D97-AF65-F5344CB8AC3E}">
        <p14:creationId xmlns:p14="http://schemas.microsoft.com/office/powerpoint/2010/main" val="42781592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5E5D0B4-7906-DDA6-D943-86973D430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60" y="762840"/>
            <a:ext cx="10972440" cy="693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0" strike="noStrike" spc="-1" dirty="0">
                <a:solidFill>
                  <a:srgbClr val="000000"/>
                </a:solidFill>
                <a:latin typeface="Arial"/>
              </a:rPr>
              <a:t>Past integration runs</a:t>
            </a:r>
            <a:endParaRPr lang="de-DE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97942D-34C2-A24C-F48C-377BA8CA25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672" y="1456192"/>
            <a:ext cx="1896522" cy="6933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BB8673-B462-BB93-5164-1A5DB8914E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2135" y="2149544"/>
            <a:ext cx="1549596" cy="230686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3D5B2FB-E3C8-7973-1973-166679C65551}"/>
              </a:ext>
            </a:extLst>
          </p:cNvPr>
          <p:cNvSpPr txBox="1"/>
          <p:nvPr/>
        </p:nvSpPr>
        <p:spPr>
          <a:xfrm>
            <a:off x="642317" y="4708457"/>
            <a:ext cx="65314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Integrated runs and testbeam of DAQ, helium/water cooling, magnet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Reconstructed cosmic muons and </a:t>
            </a:r>
            <a:r>
              <a:rPr lang="en-US" dirty="0" err="1"/>
              <a:t>recurl</a:t>
            </a:r>
            <a:r>
              <a:rPr lang="en-US" dirty="0"/>
              <a:t> electrons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Track reconstruction and </a:t>
            </a:r>
            <a:r>
              <a:rPr lang="en-US" dirty="0">
                <a:solidFill>
                  <a:srgbClr val="FF0000"/>
                </a:solidFill>
              </a:rPr>
              <a:t>coincidence</a:t>
            </a:r>
            <a:r>
              <a:rPr lang="en-US" dirty="0"/>
              <a:t> found to validate the prototype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Pixel-</a:t>
            </a:r>
            <a:r>
              <a:rPr lang="en-US" dirty="0" err="1"/>
              <a:t>SciFi</a:t>
            </a:r>
            <a:r>
              <a:rPr lang="en-US" dirty="0"/>
              <a:t> and Pixel </a:t>
            </a:r>
            <a:r>
              <a:rPr lang="en-US" dirty="0" err="1"/>
              <a:t>SciTile</a:t>
            </a:r>
            <a:r>
              <a:rPr lang="en-US" dirty="0"/>
              <a:t> combined coincidence search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77D028-1327-28C1-DA73-D4BEA0D0E3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2846" y="2183628"/>
            <a:ext cx="4669253" cy="40676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C91008A-217B-4C4C-0684-42FB3C59B3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22881" y="1457421"/>
            <a:ext cx="4157934" cy="1650423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095FD5C-B25B-F407-7A72-B1F5B52FAA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99376A-10AA-C0A7-11AF-4BE6A17FD64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8197" y="2606439"/>
            <a:ext cx="2464843" cy="1849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8525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6ACD3D5-2132-AA66-7129-11AE39612B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880" y="2112598"/>
            <a:ext cx="5043700" cy="36545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E29EFE4-6D16-5E28-8EF6-0F35E2E7D5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302" y="1419246"/>
            <a:ext cx="6819900" cy="571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09B871D-0DCD-EB72-E600-D7AC947F694B}"/>
              </a:ext>
            </a:extLst>
          </p:cNvPr>
          <p:cNvSpPr txBox="1"/>
          <p:nvPr/>
        </p:nvSpPr>
        <p:spPr>
          <a:xfrm>
            <a:off x="8393159" y="5493457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Sensitivity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7A1133F-C253-2416-990B-B6A6048D7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60" y="762840"/>
            <a:ext cx="10972440" cy="693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0" strike="noStrike" spc="-1" dirty="0">
                <a:solidFill>
                  <a:srgbClr val="000000"/>
                </a:solidFill>
                <a:latin typeface="Arial"/>
              </a:rPr>
              <a:t>Simulation for Phase I physics</a:t>
            </a:r>
            <a:endParaRPr lang="de-DE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FBCDE2C-F0EB-266C-17CE-F3FE162F9F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302" y="2209501"/>
            <a:ext cx="4861623" cy="322925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172ED0B-D76B-246A-FABD-2EB8CDE78A4A}"/>
              </a:ext>
            </a:extLst>
          </p:cNvPr>
          <p:cNvSpPr txBox="1"/>
          <p:nvPr/>
        </p:nvSpPr>
        <p:spPr>
          <a:xfrm>
            <a:off x="4261019" y="5889022"/>
            <a:ext cx="512471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Vertex resolution ~0.3 mm (&lt;0.5 mm)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Momentum resolution ~0.9 MeV (&lt;1 MeV)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65DA4C-19CB-70FF-A3D4-515758AFD94E}"/>
              </a:ext>
            </a:extLst>
          </p:cNvPr>
          <p:cNvSpPr txBox="1"/>
          <p:nvPr/>
        </p:nvSpPr>
        <p:spPr>
          <a:xfrm>
            <a:off x="2501462" y="5185680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Phase space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63C3E48-4CA0-1443-8F89-B1204F81FA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</p:spTree>
    <p:extLst>
      <p:ext uri="{BB962C8B-B14F-4D97-AF65-F5344CB8AC3E}">
        <p14:creationId xmlns:p14="http://schemas.microsoft.com/office/powerpoint/2010/main" val="845962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75E4A19-A5DA-7B8A-7D20-2788DC8FC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60" y="762840"/>
            <a:ext cx="10972440" cy="693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pc="-1" dirty="0" err="1">
                <a:solidFill>
                  <a:srgbClr val="000000"/>
                </a:solidFill>
                <a:latin typeface="Arial"/>
              </a:rPr>
              <a:t>MuPix</a:t>
            </a:r>
            <a:r>
              <a:rPr lang="en-US" sz="2400" spc="-1" dirty="0">
                <a:solidFill>
                  <a:srgbClr val="000000"/>
                </a:solidFill>
                <a:latin typeface="Arial"/>
              </a:rPr>
              <a:t> assemble to pixel ladder</a:t>
            </a:r>
            <a:endParaRPr lang="de-DE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BE2136-3B50-2E68-CB6B-D516C99EB7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757" y="1456192"/>
            <a:ext cx="4516012" cy="520337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33A8146-57EA-52C6-2578-F61B68151910}"/>
              </a:ext>
            </a:extLst>
          </p:cNvPr>
          <p:cNvSpPr txBox="1"/>
          <p:nvPr/>
        </p:nvSpPr>
        <p:spPr>
          <a:xfrm>
            <a:off x="5241913" y="1216448"/>
            <a:ext cx="54533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Mock-ups of cabling and assembly performed for innermost pixel layers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Extreme space constrains for cabling, flex and uTP cable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0A07C83-2C29-407D-C8BB-E999919DD0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5413" y="2291207"/>
            <a:ext cx="3553245" cy="257429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2F9E0D1-40AE-121A-716E-612BD3D2067A}"/>
              </a:ext>
            </a:extLst>
          </p:cNvPr>
          <p:cNvSpPr txBox="1"/>
          <p:nvPr/>
        </p:nvSpPr>
        <p:spPr>
          <a:xfrm>
            <a:off x="5393336" y="3435881"/>
            <a:ext cx="1588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Assembling steps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915E5C3-431B-7D9A-521D-61C4E49673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5162" y="4963732"/>
            <a:ext cx="4329781" cy="1695831"/>
          </a:xfrm>
          <a:prstGeom prst="rect">
            <a:avLst/>
          </a:prstGeom>
        </p:spPr>
      </p:pic>
      <p:sp>
        <p:nvSpPr>
          <p:cNvPr id="14" name="Left Brace 13">
            <a:extLst>
              <a:ext uri="{FF2B5EF4-FFF2-40B4-BE49-F238E27FC236}">
                <a16:creationId xmlns:a16="http://schemas.microsoft.com/office/drawing/2014/main" id="{6BB7B103-7464-B8C6-6EE9-1D63E3C731E8}"/>
              </a:ext>
            </a:extLst>
          </p:cNvPr>
          <p:cNvSpPr/>
          <p:nvPr/>
        </p:nvSpPr>
        <p:spPr>
          <a:xfrm>
            <a:off x="7024677" y="2487168"/>
            <a:ext cx="410745" cy="218236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8BCBB8-9CD9-5D9E-116E-2D83C5C54DFE}"/>
              </a:ext>
            </a:extLst>
          </p:cNvPr>
          <p:cNvSpPr txBox="1"/>
          <p:nvPr/>
        </p:nvSpPr>
        <p:spPr>
          <a:xfrm>
            <a:off x="7573112" y="6695355"/>
            <a:ext cx="3722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1:4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66C2056-8C15-E611-0510-3D99DE999A35}"/>
              </a:ext>
            </a:extLst>
          </p:cNvPr>
          <p:cNvSpPr/>
          <p:nvPr/>
        </p:nvSpPr>
        <p:spPr>
          <a:xfrm>
            <a:off x="7783062" y="5964355"/>
            <a:ext cx="819455" cy="78391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8CE11D2-297C-36E3-1AC0-779276FBA151}"/>
              </a:ext>
            </a:extLst>
          </p:cNvPr>
          <p:cNvSpPr/>
          <p:nvPr/>
        </p:nvSpPr>
        <p:spPr>
          <a:xfrm>
            <a:off x="6922491" y="5970534"/>
            <a:ext cx="819455" cy="783917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FD9E1BE-EEC8-9FC8-6AF4-DE84F8B10CD0}"/>
              </a:ext>
            </a:extLst>
          </p:cNvPr>
          <p:cNvSpPr/>
          <p:nvPr/>
        </p:nvSpPr>
        <p:spPr>
          <a:xfrm>
            <a:off x="5987746" y="5973881"/>
            <a:ext cx="819455" cy="7839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8A33700-7824-F5B4-F25A-C7FCEB510C63}"/>
              </a:ext>
            </a:extLst>
          </p:cNvPr>
          <p:cNvCxnSpPr>
            <a:cxnSpLocks/>
            <a:stCxn id="26" idx="0"/>
          </p:cNvCxnSpPr>
          <p:nvPr/>
        </p:nvCxnSpPr>
        <p:spPr>
          <a:xfrm flipV="1">
            <a:off x="6397474" y="3418432"/>
            <a:ext cx="1323180" cy="25554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67B044A5-0255-2BCF-3BCE-50123FDE0B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46439" y="4651883"/>
            <a:ext cx="1684419" cy="1159764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0E87CB4-0B1A-C240-9C4A-BDFE09669DEB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7332219" y="5399314"/>
            <a:ext cx="4467895" cy="571220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2C35758-7220-4EB9-7A32-09757A63B27A}"/>
              </a:ext>
            </a:extLst>
          </p:cNvPr>
          <p:cNvCxnSpPr>
            <a:cxnSpLocks/>
            <a:stCxn id="18" idx="0"/>
          </p:cNvCxnSpPr>
          <p:nvPr/>
        </p:nvCxnSpPr>
        <p:spPr>
          <a:xfrm flipV="1">
            <a:off x="8192790" y="5094514"/>
            <a:ext cx="2534465" cy="8698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ooter Placeholder 4">
            <a:extLst>
              <a:ext uri="{FF2B5EF4-FFF2-40B4-BE49-F238E27FC236}">
                <a16:creationId xmlns:a16="http://schemas.microsoft.com/office/drawing/2014/main" id="{2F318183-867C-55F0-6915-486E413CA3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</p:spTree>
    <p:extLst>
      <p:ext uri="{BB962C8B-B14F-4D97-AF65-F5344CB8AC3E}">
        <p14:creationId xmlns:p14="http://schemas.microsoft.com/office/powerpoint/2010/main" val="20652949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D1810DD-3C4D-4633-6AA7-5B298D071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60" y="762840"/>
            <a:ext cx="10972440" cy="693352"/>
          </a:xfrm>
        </p:spPr>
        <p:txBody>
          <a:bodyPr/>
          <a:lstStyle/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Lepton flavor violation (LFV)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D5048C-5E19-52F3-E349-99763FA34B1E}"/>
              </a:ext>
            </a:extLst>
          </p:cNvPr>
          <p:cNvSpPr txBox="1"/>
          <p:nvPr/>
        </p:nvSpPr>
        <p:spPr>
          <a:xfrm>
            <a:off x="509501" y="1828800"/>
            <a:ext cx="58375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Lepton flavor violation has been observed in neutrino sector (</a:t>
            </a:r>
            <a:r>
              <a:rPr lang="en-US" dirty="0" err="1"/>
              <a:t>nLFV</a:t>
            </a:r>
            <a:r>
              <a:rPr lang="en-US" dirty="0"/>
              <a:t>)</a:t>
            </a:r>
          </a:p>
          <a:p>
            <a:r>
              <a:rPr lang="en-US" dirty="0"/>
              <a:t>	=&gt; </a:t>
            </a:r>
            <a:r>
              <a:rPr lang="en-CH" dirty="0"/>
              <a:t>S</a:t>
            </a:r>
            <a:r>
              <a:rPr lang="en-GB" dirty="0"/>
              <a:t>M extension for </a:t>
            </a:r>
            <a:r>
              <a:rPr lang="en-CH" dirty="0"/>
              <a:t>nLFV, i.e. PMNS-matrix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r>
              <a:rPr lang="en-CH" dirty="0"/>
              <a:t>Lepton flavor violation has never been observed in charge lepton sector (cLFV)</a:t>
            </a:r>
          </a:p>
          <a:p>
            <a:r>
              <a:rPr lang="en-CH" dirty="0"/>
              <a:t>	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99551E-5410-C637-F7E5-01571A4958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8608" y="1456192"/>
            <a:ext cx="5183892" cy="38780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87EF7D-12BF-3FF7-78F3-CB099C982A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0884" y="2738420"/>
            <a:ext cx="2482850" cy="6540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AAA480C-84EB-CAC3-095A-986836207370}"/>
              </a:ext>
            </a:extLst>
          </p:cNvPr>
          <p:cNvSpPr txBox="1"/>
          <p:nvPr/>
        </p:nvSpPr>
        <p:spPr>
          <a:xfrm>
            <a:off x="8498541" y="5211167"/>
            <a:ext cx="15953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Standard Model particles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FD79CB3-B534-025E-55EB-D44DD7503D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</p:spTree>
    <p:extLst>
      <p:ext uri="{BB962C8B-B14F-4D97-AF65-F5344CB8AC3E}">
        <p14:creationId xmlns:p14="http://schemas.microsoft.com/office/powerpoint/2010/main" val="1968567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CC2AFC5-5603-F7C6-82D4-071AF5709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60" y="762840"/>
            <a:ext cx="10972440" cy="693352"/>
          </a:xfrm>
        </p:spPr>
        <p:txBody>
          <a:bodyPr/>
          <a:lstStyle/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Introduction of Mu3e Collaboration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93891CD-4284-2F1A-CA30-D20041A42743}"/>
                  </a:ext>
                </a:extLst>
              </p:cNvPr>
              <p:cNvSpPr txBox="1"/>
              <p:nvPr/>
            </p:nvSpPr>
            <p:spPr>
              <a:xfrm>
                <a:off x="804233" y="1542362"/>
                <a:ext cx="5442332" cy="45273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Constructing a future experiment in search for 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the </a:t>
                </a: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cLFV decay µ+ -&gt; e</a:t>
                </a:r>
                <a:r>
                  <a:rPr lang="en-US" sz="18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sz="18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sz="18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r>
                  <a:rPr lang="en-US" dirty="0"/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Goal:</a:t>
                </a:r>
              </a:p>
              <a:p>
                <a:pPr lvl="1"/>
                <a:r>
                  <a:rPr lang="en-US" dirty="0"/>
                  <a:t>-   Observe </a:t>
                </a: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µ+ -&gt; </a:t>
                </a:r>
                <a:r>
                  <a:rPr lang="en-US" sz="1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sz="1800" baseline="30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r>
                  <a:rPr lang="en-US" sz="1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sz="1800" baseline="30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lang="en-US" sz="1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sz="18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r>
                  <a:rPr lang="en-US" dirty="0"/>
                  <a:t> if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ℬ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−16</m:t>
                        </m:r>
                      </m:sup>
                    </m:sSup>
                  </m:oMath>
                </a14:m>
                <a:endParaRPr lang="en-US" dirty="0"/>
              </a:p>
              <a:p>
                <a:pPr marL="742950" lvl="1" indent="-285750">
                  <a:buFontTx/>
                  <a:buChar char="-"/>
                </a:pPr>
                <a:r>
                  <a:rPr lang="en-US" dirty="0"/>
                  <a:t>Exclude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ℬ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−16</m:t>
                        </m:r>
                      </m:sup>
                    </m:sSup>
                  </m:oMath>
                </a14:m>
                <a:r>
                  <a:rPr lang="en-US" dirty="0"/>
                  <a:t> at 90% CL</a:t>
                </a:r>
              </a:p>
              <a:p>
                <a:pPr marL="285750" indent="-285750">
                  <a:buFontTx/>
                  <a:buChar char="-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Two-staged approach:</a:t>
                </a:r>
              </a:p>
              <a:p>
                <a:pPr marL="742950" lvl="1" indent="-285750">
                  <a:buFontTx/>
                  <a:buChar char="-"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ℬ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 </m:t>
                    </m:r>
                  </m:oMath>
                </a14:m>
                <a:r>
                  <a:rPr lang="en-US" dirty="0"/>
                  <a:t>a few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15</m:t>
                        </m:r>
                      </m:sup>
                    </m:sSup>
                  </m:oMath>
                </a14:m>
                <a:r>
                  <a:rPr lang="en-US" dirty="0"/>
                  <a:t> 	in Phase I (2025-26)</a:t>
                </a:r>
              </a:p>
              <a:p>
                <a:pPr marL="742950" lvl="1" indent="-285750">
                  <a:buFontTx/>
                  <a:buChar char="-"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ℬ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−16</m:t>
                        </m:r>
                      </m:sup>
                    </m:sSup>
                  </m:oMath>
                </a14:m>
                <a:r>
                  <a:rPr lang="en-US" dirty="0"/>
                  <a:t>		in Phase II (2029+)</a:t>
                </a:r>
              </a:p>
              <a:p>
                <a:pPr marL="742950" lvl="1" indent="-285750">
                  <a:buFontTx/>
                  <a:buChar char="-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Under construction at </a:t>
                </a:r>
                <a:r>
                  <a:rPr lang="en-US" b="1" dirty="0"/>
                  <a:t>Paul Scherrer Institute </a:t>
                </a:r>
                <a:r>
                  <a:rPr lang="en-US" dirty="0"/>
                  <a:t>(PSI) in Switzerland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~70 collaborators from institutes in </a:t>
                </a:r>
                <a:r>
                  <a:rPr lang="en-US" b="1" dirty="0"/>
                  <a:t>Switzerland</a:t>
                </a:r>
                <a:r>
                  <a:rPr lang="en-US" dirty="0"/>
                  <a:t>, </a:t>
                </a:r>
                <a:r>
                  <a:rPr lang="en-US" b="1" dirty="0"/>
                  <a:t>Germany</a:t>
                </a:r>
                <a:r>
                  <a:rPr lang="en-US" dirty="0"/>
                  <a:t> and </a:t>
                </a:r>
                <a:r>
                  <a:rPr lang="en-US" b="1" dirty="0"/>
                  <a:t>UK</a:t>
                </a:r>
                <a:r>
                  <a:rPr lang="en-US" dirty="0"/>
                  <a:t>. 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93891CD-4284-2F1A-CA30-D20041A427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233" y="1542362"/>
                <a:ext cx="5442332" cy="4527393"/>
              </a:xfrm>
              <a:prstGeom prst="rect">
                <a:avLst/>
              </a:prstGeom>
              <a:blipFill>
                <a:blip r:embed="rId3"/>
                <a:stretch>
                  <a:fillRect l="-698" t="-559" r="-233" b="-11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82195DCD-0D67-C1A6-3FD1-D4B198EEF5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9417" y="1177798"/>
            <a:ext cx="4085169" cy="5680202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35938C8-A910-563C-59ED-F41617508D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16BA0D-21EA-D6B2-340F-87C88609AF51}"/>
              </a:ext>
            </a:extLst>
          </p:cNvPr>
          <p:cNvSpPr txBox="1"/>
          <p:nvPr/>
        </p:nvSpPr>
        <p:spPr>
          <a:xfrm>
            <a:off x="10316553" y="5938955"/>
            <a:ext cx="1503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bg1">
                    <a:lumMod val="65000"/>
                  </a:schemeClr>
                </a:solidFill>
              </a:rPr>
              <a:t>R</a:t>
            </a:r>
            <a:r>
              <a:rPr lang="en-CH" sz="800" dirty="0">
                <a:solidFill>
                  <a:schemeClr val="bg1">
                    <a:lumMod val="65000"/>
                  </a:schemeClr>
                </a:solidFill>
              </a:rPr>
              <a:t>ef:adapted from 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</a:rPr>
              <a:t>New Frontiers in Lepton </a:t>
            </a:r>
            <a:r>
              <a:rPr lang="en-GB" sz="800" dirty="0" err="1">
                <a:solidFill>
                  <a:schemeClr val="bg1">
                    <a:lumMod val="65000"/>
                  </a:schemeClr>
                </a:solidFill>
              </a:rPr>
              <a:t>Flavor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  <a:p>
            <a:r>
              <a:rPr lang="en-GB" sz="800" dirty="0">
                <a:solidFill>
                  <a:schemeClr val="bg1">
                    <a:lumMod val="65000"/>
                  </a:schemeClr>
                </a:solidFill>
              </a:rPr>
              <a:t>by Cristina Martin Perez</a:t>
            </a:r>
            <a:endParaRPr lang="en-CH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6024E847-CB3C-8C6D-1CFD-66391723AB64}"/>
              </a:ext>
            </a:extLst>
          </p:cNvPr>
          <p:cNvSpPr txBox="1">
            <a:spLocks/>
          </p:cNvSpPr>
          <p:nvPr/>
        </p:nvSpPr>
        <p:spPr>
          <a:xfrm>
            <a:off x="11577438" y="6379845"/>
            <a:ext cx="579219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2785DE9-189E-4650-8701-71D937744E7D}" type="slidenum">
              <a:rPr lang="en-CH" smtClean="0"/>
              <a:pPr/>
              <a:t>2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5981639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022D41A-9DC9-B5D6-B0E7-8B36567AB1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445" y="2478795"/>
            <a:ext cx="2785401" cy="310893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24D93C8-0A2D-5E77-247F-C9B08234D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60" y="762840"/>
            <a:ext cx="10972440" cy="693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pc="-1" dirty="0">
                <a:solidFill>
                  <a:srgbClr val="000000"/>
                </a:solidFill>
                <a:latin typeface="Arial"/>
              </a:rPr>
              <a:t>Mu3e physics with kinematics </a:t>
            </a:r>
            <a:endParaRPr lang="de-DE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2668EB-724C-B4C3-665B-9B8553EF3E35}"/>
              </a:ext>
            </a:extLst>
          </p:cNvPr>
          <p:cNvSpPr txBox="1"/>
          <p:nvPr/>
        </p:nvSpPr>
        <p:spPr>
          <a:xfrm>
            <a:off x="1665383" y="1424062"/>
            <a:ext cx="34515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All decayed tracks have </a:t>
            </a:r>
            <a:r>
              <a:rPr lang="en-US" sz="1200" dirty="0" err="1"/>
              <a:t>momemtum</a:t>
            </a:r>
            <a:r>
              <a:rPr lang="en-US" sz="1200" dirty="0"/>
              <a:t> &lt;53MeV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E523FD3-47E5-F2E6-C38A-0518A94CD9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7283" y="1222031"/>
            <a:ext cx="1181100" cy="7239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8FAF709-7EB5-DD8A-ED0E-A242B1E79C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2623" y="2189805"/>
            <a:ext cx="4374079" cy="3686912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FC9642E-FE0A-6B83-CDAE-25D898027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</p:spTree>
    <p:extLst>
      <p:ext uri="{BB962C8B-B14F-4D97-AF65-F5344CB8AC3E}">
        <p14:creationId xmlns:p14="http://schemas.microsoft.com/office/powerpoint/2010/main" val="41618338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72B8F21-C2EF-41EC-D12D-59ADF27CE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60" y="762840"/>
            <a:ext cx="10972440" cy="693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pc="-1" dirty="0">
                <a:solidFill>
                  <a:srgbClr val="000000"/>
                </a:solidFill>
                <a:latin typeface="Arial"/>
              </a:rPr>
              <a:t>physics sensitivity, simulations</a:t>
            </a:r>
            <a:endParaRPr lang="de-DE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C5F8781-42FC-6C7F-FF27-428F978703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626" y="1589302"/>
            <a:ext cx="4572819" cy="290752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7C44C-F036-3783-A778-071CA04157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</p:spTree>
    <p:extLst>
      <p:ext uri="{BB962C8B-B14F-4D97-AF65-F5344CB8AC3E}">
        <p14:creationId xmlns:p14="http://schemas.microsoft.com/office/powerpoint/2010/main" val="94772136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3014FAF-5CCF-1A04-6306-D063A4D407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296" y="1313303"/>
            <a:ext cx="5014817" cy="254069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B555476-1152-6D1D-C117-BA4F40189B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60" y="762840"/>
            <a:ext cx="10972440" cy="693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pc="-1" dirty="0">
                <a:solidFill>
                  <a:srgbClr val="000000"/>
                </a:solidFill>
                <a:latin typeface="Arial"/>
              </a:rPr>
              <a:t>More about beam</a:t>
            </a:r>
            <a:endParaRPr lang="de-DE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3C77DD-0F8E-7B04-FC15-780D0A2051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476" y="3711106"/>
            <a:ext cx="6415026" cy="26661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14BE177-EB02-174B-A45A-A5F9430F25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8113" y="2045952"/>
            <a:ext cx="3247579" cy="1361172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4760B5A-7F10-7B90-B752-8B0B2E5B41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</p:spTree>
    <p:extLst>
      <p:ext uri="{BB962C8B-B14F-4D97-AF65-F5344CB8AC3E}">
        <p14:creationId xmlns:p14="http://schemas.microsoft.com/office/powerpoint/2010/main" val="11054449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653F15D-41B0-9CDD-DC4B-0B66FE0CF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60" y="762840"/>
            <a:ext cx="10972440" cy="693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pc="-1" dirty="0">
                <a:solidFill>
                  <a:srgbClr val="000000"/>
                </a:solidFill>
                <a:latin typeface="Arial"/>
              </a:rPr>
              <a:t>construction and commissioning status, staging-setup, </a:t>
            </a:r>
            <a:r>
              <a:rPr lang="en-US" sz="2400" spc="-1" dirty="0" err="1">
                <a:solidFill>
                  <a:srgbClr val="000000"/>
                </a:solidFill>
                <a:latin typeface="Arial"/>
              </a:rPr>
              <a:t>etc</a:t>
            </a:r>
            <a:endParaRPr lang="de-DE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5B80FC0-AC87-612B-36BD-F8075B1EB9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202" y="1415504"/>
            <a:ext cx="5656007" cy="23656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B86908D-F82C-5E7F-32D2-8D99812CD3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" r="49095" b="-957"/>
          <a:stretch/>
        </p:blipFill>
        <p:spPr>
          <a:xfrm>
            <a:off x="4194930" y="3534333"/>
            <a:ext cx="3818360" cy="27219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A4D9C4-1CD3-CD0D-84DA-9E394B6312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1649" y="1415504"/>
            <a:ext cx="3640451" cy="2773224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628D826-6FA0-5F0C-0EE0-7DEDD254F4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</p:spTree>
    <p:extLst>
      <p:ext uri="{BB962C8B-B14F-4D97-AF65-F5344CB8AC3E}">
        <p14:creationId xmlns:p14="http://schemas.microsoft.com/office/powerpoint/2010/main" val="23966810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4880E46-8CBD-D14D-0926-579CF8CB10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24" t="18257" r="25605" b="12741"/>
          <a:stretch/>
        </p:blipFill>
        <p:spPr>
          <a:xfrm>
            <a:off x="4503420" y="808851"/>
            <a:ext cx="5486400" cy="49736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0E696A8-3F06-AC3F-275A-879254D2AE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" t="13804" r="73185" b="62431"/>
          <a:stretch/>
        </p:blipFill>
        <p:spPr>
          <a:xfrm>
            <a:off x="210154" y="1085850"/>
            <a:ext cx="3584606" cy="200025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98F420F-1697-3190-927A-503356992838}"/>
              </a:ext>
            </a:extLst>
          </p:cNvPr>
          <p:cNvSpPr/>
          <p:nvPr/>
        </p:nvSpPr>
        <p:spPr>
          <a:xfrm>
            <a:off x="1005840" y="1840230"/>
            <a:ext cx="2080260" cy="1714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BE79D6E-F935-9B0F-DC0C-F35D4FF93A2E}"/>
              </a:ext>
            </a:extLst>
          </p:cNvPr>
          <p:cNvCxnSpPr>
            <a:cxnSpLocks/>
            <a:stCxn id="9" idx="3"/>
            <a:endCxn id="6" idx="1"/>
          </p:cNvCxnSpPr>
          <p:nvPr/>
        </p:nvCxnSpPr>
        <p:spPr>
          <a:xfrm>
            <a:off x="3086100" y="1925955"/>
            <a:ext cx="1417320" cy="1369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EB6E21A-9967-66A7-25E8-35C9E20CACF5}"/>
              </a:ext>
            </a:extLst>
          </p:cNvPr>
          <p:cNvSpPr txBox="1"/>
          <p:nvPr/>
        </p:nvSpPr>
        <p:spPr>
          <a:xfrm>
            <a:off x="669175" y="808851"/>
            <a:ext cx="26665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Created Mu3e-specific IP category  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DBB201B-EE75-0DA8-503E-268C52DFD598}"/>
              </a:ext>
            </a:extLst>
          </p:cNvPr>
          <p:cNvSpPr/>
          <p:nvPr/>
        </p:nvSpPr>
        <p:spPr>
          <a:xfrm>
            <a:off x="4962441" y="2240280"/>
            <a:ext cx="480060" cy="9601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000" dirty="0"/>
              <a:t>Avalon-MM</a:t>
            </a:r>
          </a:p>
          <a:p>
            <a:pPr algn="ctr"/>
            <a:r>
              <a:rPr lang="en-US" sz="1000" dirty="0"/>
              <a:t>Slave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EB1B68-3D35-3DA2-7DC5-E4C66F20EA2C}"/>
              </a:ext>
            </a:extLst>
          </p:cNvPr>
          <p:cNvSpPr txBox="1"/>
          <p:nvPr/>
        </p:nvSpPr>
        <p:spPr>
          <a:xfrm>
            <a:off x="459734" y="3429001"/>
            <a:ext cx="366649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Exportable across system (FEB or SWB)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Integration with NIOS or System Console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One-click instantiation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Zero-debugging effort from user side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User Friendly GUI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Auto-interconnection with Avalon-Memory Mapped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Display floating-point 32 reading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Support parasitic powering (with 500 Ohm pull-up resistor)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Support rolling or one-time readout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endParaRPr lang="en-US" sz="1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23AD65-1D89-1BB5-D59D-52D7C5D89444}"/>
              </a:ext>
            </a:extLst>
          </p:cNvPr>
          <p:cNvSpPr txBox="1"/>
          <p:nvPr/>
        </p:nvSpPr>
        <p:spPr>
          <a:xfrm>
            <a:off x="6612472" y="531852"/>
            <a:ext cx="1268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Instantiation tab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4F3EDB1-0F8A-3F6D-14B0-C6D204BE34FF}"/>
              </a:ext>
            </a:extLst>
          </p:cNvPr>
          <p:cNvSpPr txBox="1">
            <a:spLocks/>
          </p:cNvSpPr>
          <p:nvPr/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CH"/>
            </a:defPPr>
            <a:lvl1pPr marL="0" algn="ctr" defTabSz="914400" rtl="0" eaLnBrk="1" latinLnBrk="0" hangingPunct="1">
              <a:lnSpc>
                <a:spcPct val="100000"/>
              </a:lnSpc>
              <a:defRPr lang="de-CH" sz="1200" b="0" strike="noStrike" kern="1200" spc="-1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Yifeng Wang – ETH Zürich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43075C2-6BC6-87B9-6CED-74F6FEC83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51" y="11680"/>
            <a:ext cx="10972440" cy="693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pc="-1" dirty="0">
                <a:solidFill>
                  <a:srgbClr val="000000"/>
                </a:solidFill>
                <a:latin typeface="Arial"/>
              </a:rPr>
              <a:t>IP-core library of Mu3e experiment</a:t>
            </a:r>
            <a:endParaRPr lang="de-DE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34401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15F3E75-0FD2-87D7-3F79-58461783DE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920" y="220776"/>
            <a:ext cx="8543544" cy="64164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5E70B74-52CE-09FE-BDA9-C91B2A5D543D}"/>
              </a:ext>
            </a:extLst>
          </p:cNvPr>
          <p:cNvSpPr txBox="1"/>
          <p:nvPr/>
        </p:nvSpPr>
        <p:spPr>
          <a:xfrm>
            <a:off x="10174512" y="3059667"/>
            <a:ext cx="19263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Slides from Frederik Wauters in CLFV2023 </a:t>
            </a:r>
          </a:p>
          <a:p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F348DE5-4338-CC1D-69A7-987FDF2ACEE0}"/>
              </a:ext>
            </a:extLst>
          </p:cNvPr>
          <p:cNvSpPr txBox="1">
            <a:spLocks/>
          </p:cNvSpPr>
          <p:nvPr/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CH"/>
            </a:defPPr>
            <a:lvl1pPr marL="0" algn="ctr" defTabSz="914400" rtl="0" eaLnBrk="1" latinLnBrk="0" hangingPunct="1">
              <a:lnSpc>
                <a:spcPct val="100000"/>
              </a:lnSpc>
              <a:defRPr lang="de-CH" sz="1200" b="0" strike="noStrike" kern="1200" spc="-1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Yifeng Wang – ETH Zürich</a:t>
            </a:r>
          </a:p>
        </p:txBody>
      </p:sp>
    </p:spTree>
    <p:extLst>
      <p:ext uri="{BB962C8B-B14F-4D97-AF65-F5344CB8AC3E}">
        <p14:creationId xmlns:p14="http://schemas.microsoft.com/office/powerpoint/2010/main" val="23843819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635EFE2-020D-1063-F14D-FAB84AB677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2495" y="249826"/>
            <a:ext cx="8648085" cy="64882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456D353-FF28-7243-3C14-FE197658284C}"/>
              </a:ext>
            </a:extLst>
          </p:cNvPr>
          <p:cNvSpPr txBox="1"/>
          <p:nvPr/>
        </p:nvSpPr>
        <p:spPr>
          <a:xfrm>
            <a:off x="10174512" y="3059667"/>
            <a:ext cx="19263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Slides from Frederik Wauters in CLFV2023 </a:t>
            </a:r>
          </a:p>
          <a:p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1E0C48E-A3E5-39E9-8091-0CEAFF217876}"/>
              </a:ext>
            </a:extLst>
          </p:cNvPr>
          <p:cNvSpPr txBox="1">
            <a:spLocks/>
          </p:cNvSpPr>
          <p:nvPr/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CH"/>
            </a:defPPr>
            <a:lvl1pPr marL="0" algn="ctr" defTabSz="914400" rtl="0" eaLnBrk="1" latinLnBrk="0" hangingPunct="1">
              <a:lnSpc>
                <a:spcPct val="100000"/>
              </a:lnSpc>
              <a:defRPr lang="de-CH" sz="1200" b="0" strike="noStrike" kern="1200" spc="-1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Yifeng Wang – ETH Zürich</a:t>
            </a:r>
          </a:p>
        </p:txBody>
      </p:sp>
    </p:spTree>
    <p:extLst>
      <p:ext uri="{BB962C8B-B14F-4D97-AF65-F5344CB8AC3E}">
        <p14:creationId xmlns:p14="http://schemas.microsoft.com/office/powerpoint/2010/main" val="3669953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C9E5288-E5E8-2DAD-E1E9-CAA81C3EDB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680" y="1109516"/>
            <a:ext cx="7772400" cy="57753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6AE2FEA-4A41-8D11-0B3D-8912CA22F3F9}"/>
              </a:ext>
            </a:extLst>
          </p:cNvPr>
          <p:cNvSpPr txBox="1"/>
          <p:nvPr/>
        </p:nvSpPr>
        <p:spPr>
          <a:xfrm>
            <a:off x="10174512" y="3059667"/>
            <a:ext cx="19263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Slides from Frederik Wauters in CLFV2023 </a:t>
            </a:r>
          </a:p>
          <a:p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FB9C3E9-F949-EB98-D1F7-08A267523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60" y="540101"/>
            <a:ext cx="10972440" cy="693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0" strike="noStrike" spc="-1" dirty="0">
                <a:solidFill>
                  <a:srgbClr val="000000"/>
                </a:solidFill>
                <a:latin typeface="Arial"/>
              </a:rPr>
              <a:t>Conceptual</a:t>
            </a:r>
            <a:r>
              <a:rPr lang="en-US" sz="2400" spc="-1" dirty="0">
                <a:solidFill>
                  <a:srgbClr val="000000"/>
                </a:solidFill>
                <a:latin typeface="Arial"/>
              </a:rPr>
              <a:t> design for gamma conversion at Mu3e</a:t>
            </a:r>
            <a:endParaRPr lang="de-DE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AB9CB4E-E07D-B914-2BB0-0329DD7F214A}"/>
              </a:ext>
            </a:extLst>
          </p:cNvPr>
          <p:cNvSpPr txBox="1">
            <a:spLocks/>
          </p:cNvSpPr>
          <p:nvPr/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CH"/>
            </a:defPPr>
            <a:lvl1pPr marL="0" algn="ctr" defTabSz="914400" rtl="0" eaLnBrk="1" latinLnBrk="0" hangingPunct="1">
              <a:lnSpc>
                <a:spcPct val="100000"/>
              </a:lnSpc>
              <a:defRPr lang="de-CH" sz="1200" b="0" strike="noStrike" kern="1200" spc="-1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Yifeng Wang – ETH Zürich</a:t>
            </a:r>
          </a:p>
        </p:txBody>
      </p:sp>
    </p:spTree>
    <p:extLst>
      <p:ext uri="{BB962C8B-B14F-4D97-AF65-F5344CB8AC3E}">
        <p14:creationId xmlns:p14="http://schemas.microsoft.com/office/powerpoint/2010/main" val="5683522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3E9320-CE8E-3592-165B-E02DC719BF94}"/>
              </a:ext>
            </a:extLst>
          </p:cNvPr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2785DE9-189E-4650-8701-71D937744E7D}" type="slidenum">
              <a:rPr lang="en-CH" smtClean="0"/>
              <a:t>37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94A857-E8DA-7903-23C6-048075ADC7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383" y="4010053"/>
            <a:ext cx="2456784" cy="20589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0051F5A-E84B-36D2-95E6-1FB9D3AA13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667" y="623316"/>
            <a:ext cx="2318217" cy="2485644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1EC33DA-797F-AAEF-DA36-47ABA2651B2D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4256775" y="3108960"/>
            <a:ext cx="1" cy="893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D5CC6A9-F652-7ABA-F89B-18DCEBC59FB3}"/>
              </a:ext>
            </a:extLst>
          </p:cNvPr>
          <p:cNvCxnSpPr>
            <a:cxnSpLocks/>
          </p:cNvCxnSpPr>
          <p:nvPr/>
        </p:nvCxnSpPr>
        <p:spPr>
          <a:xfrm flipH="1">
            <a:off x="4232646" y="3108960"/>
            <a:ext cx="1" cy="893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F488E83-04A5-8E42-93CC-9DB8C6D15BD8}"/>
              </a:ext>
            </a:extLst>
          </p:cNvPr>
          <p:cNvCxnSpPr>
            <a:cxnSpLocks/>
          </p:cNvCxnSpPr>
          <p:nvPr/>
        </p:nvCxnSpPr>
        <p:spPr>
          <a:xfrm flipH="1">
            <a:off x="4277801" y="3108960"/>
            <a:ext cx="1" cy="893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1BCD9184-7710-1E27-C5A3-9154F550CFE7}"/>
              </a:ext>
            </a:extLst>
          </p:cNvPr>
          <p:cNvSpPr>
            <a:spLocks noChangeAspect="1"/>
          </p:cNvSpPr>
          <p:nvPr/>
        </p:nvSpPr>
        <p:spPr>
          <a:xfrm>
            <a:off x="4281890" y="3305952"/>
            <a:ext cx="450000" cy="443089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BF07907-B03A-41A1-4111-8A3F2F4F52B0}"/>
              </a:ext>
            </a:extLst>
          </p:cNvPr>
          <p:cNvSpPr>
            <a:spLocks noChangeAspect="1"/>
          </p:cNvSpPr>
          <p:nvPr/>
        </p:nvSpPr>
        <p:spPr>
          <a:xfrm>
            <a:off x="4281890" y="3361061"/>
            <a:ext cx="450000" cy="443089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062BA10-EAF8-9FF4-862B-A2C135D1821F}"/>
              </a:ext>
            </a:extLst>
          </p:cNvPr>
          <p:cNvSpPr>
            <a:spLocks noChangeAspect="1"/>
          </p:cNvSpPr>
          <p:nvPr/>
        </p:nvSpPr>
        <p:spPr>
          <a:xfrm>
            <a:off x="4281890" y="3428508"/>
            <a:ext cx="450000" cy="443089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2D8F384-74FF-D54D-F69E-7F70D0980DF2}"/>
              </a:ext>
            </a:extLst>
          </p:cNvPr>
          <p:cNvSpPr txBox="1"/>
          <p:nvPr/>
        </p:nvSpPr>
        <p:spPr>
          <a:xfrm>
            <a:off x="3859226" y="3192370"/>
            <a:ext cx="369332" cy="78047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200" dirty="0"/>
              <a:t>uTP cable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A35126C-9917-958F-59DA-DAB215D99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51" y="11680"/>
            <a:ext cx="10972440" cy="693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0" strike="noStrike" spc="-1" dirty="0">
                <a:solidFill>
                  <a:srgbClr val="000000"/>
                </a:solidFill>
                <a:latin typeface="Arial"/>
              </a:rPr>
              <a:t>Connector boards</a:t>
            </a:r>
            <a:endParaRPr lang="de-DE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A1CCCD0C-A086-70F7-F6ED-50227B6A37F3}"/>
              </a:ext>
            </a:extLst>
          </p:cNvPr>
          <p:cNvSpPr txBox="1">
            <a:spLocks/>
          </p:cNvSpPr>
          <p:nvPr/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CH"/>
            </a:defPPr>
            <a:lvl1pPr marL="0" algn="ctr" defTabSz="914400" rtl="0" eaLnBrk="1" latinLnBrk="0" hangingPunct="1">
              <a:lnSpc>
                <a:spcPct val="100000"/>
              </a:lnSpc>
              <a:defRPr lang="de-CH" sz="1200" b="0" strike="noStrike" kern="1200" spc="-1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Yifeng Wang – ETH Zürich</a:t>
            </a:r>
          </a:p>
        </p:txBody>
      </p:sp>
    </p:spTree>
    <p:extLst>
      <p:ext uri="{BB962C8B-B14F-4D97-AF65-F5344CB8AC3E}">
        <p14:creationId xmlns:p14="http://schemas.microsoft.com/office/powerpoint/2010/main" val="269146544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>
            <a:extLst>
              <a:ext uri="{FF2B5EF4-FFF2-40B4-BE49-F238E27FC236}">
                <a16:creationId xmlns:a16="http://schemas.microsoft.com/office/drawing/2014/main" id="{E5D38B2E-5584-0670-C310-F349F959F8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0750" y="2935508"/>
            <a:ext cx="888016" cy="1539019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67C56899-C935-47E4-C750-AE85F823C9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1835" y="2835049"/>
            <a:ext cx="531831" cy="4299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9655741-7A06-B658-D1CA-A3C494249F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4473" y="350326"/>
            <a:ext cx="1382524" cy="26826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4213D03-425A-EACB-9269-D61F955110DC}"/>
              </a:ext>
            </a:extLst>
          </p:cNvPr>
          <p:cNvSpPr txBox="1"/>
          <p:nvPr/>
        </p:nvSpPr>
        <p:spPr>
          <a:xfrm>
            <a:off x="695459" y="2421228"/>
            <a:ext cx="633507" cy="369332"/>
          </a:xfrm>
          <a:prstGeom prst="rect">
            <a:avLst/>
          </a:prstGeom>
          <a:noFill/>
          <a:ln w="3175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FEB</a:t>
            </a:r>
          </a:p>
        </p:txBody>
      </p:sp>
      <p:sp>
        <p:nvSpPr>
          <p:cNvPr id="7" name="Parallelogram 6">
            <a:extLst>
              <a:ext uri="{FF2B5EF4-FFF2-40B4-BE49-F238E27FC236}">
                <a16:creationId xmlns:a16="http://schemas.microsoft.com/office/drawing/2014/main" id="{D4D1D052-1377-15B4-A2A3-8EFD2ADECECC}"/>
              </a:ext>
            </a:extLst>
          </p:cNvPr>
          <p:cNvSpPr/>
          <p:nvPr/>
        </p:nvSpPr>
        <p:spPr>
          <a:xfrm>
            <a:off x="1328966" y="672919"/>
            <a:ext cx="1079383" cy="4597758"/>
          </a:xfrm>
          <a:prstGeom prst="parallelogram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C05ADC-A0DE-3024-1B65-29E072114BE9}"/>
              </a:ext>
            </a:extLst>
          </p:cNvPr>
          <p:cNvSpPr txBox="1"/>
          <p:nvPr/>
        </p:nvSpPr>
        <p:spPr>
          <a:xfrm>
            <a:off x="1685090" y="2021118"/>
            <a:ext cx="461665" cy="116955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dirty="0"/>
              <a:t>Backplane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51BAC59-FD4D-8F2A-02BC-1088EB0B8A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4473" y="3113396"/>
            <a:ext cx="1382524" cy="268264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DBCDC75-4470-2927-624B-C9188D67C148}"/>
              </a:ext>
            </a:extLst>
          </p:cNvPr>
          <p:cNvSpPr/>
          <p:nvPr/>
        </p:nvSpPr>
        <p:spPr>
          <a:xfrm>
            <a:off x="2408350" y="205740"/>
            <a:ext cx="3286897" cy="6035040"/>
          </a:xfrm>
          <a:prstGeom prst="rect">
            <a:avLst/>
          </a:prstGeom>
          <a:noFill/>
          <a:ln w="317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8D6F59-BA54-131C-141C-E4337E7DAB14}"/>
              </a:ext>
            </a:extLst>
          </p:cNvPr>
          <p:cNvSpPr txBox="1"/>
          <p:nvPr/>
        </p:nvSpPr>
        <p:spPr>
          <a:xfrm>
            <a:off x="3868740" y="5908883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DAB 2.1</a:t>
            </a: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E4AAA289-1CFA-7D6A-83CF-A3C3934AB5FB}"/>
              </a:ext>
            </a:extLst>
          </p:cNvPr>
          <p:cNvSpPr/>
          <p:nvPr/>
        </p:nvSpPr>
        <p:spPr>
          <a:xfrm>
            <a:off x="5695246" y="1691649"/>
            <a:ext cx="4237893" cy="329469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C01527-B82E-5D0D-D06D-4193E4467781}"/>
              </a:ext>
            </a:extLst>
          </p:cNvPr>
          <p:cNvSpPr txBox="1"/>
          <p:nvPr/>
        </p:nvSpPr>
        <p:spPr>
          <a:xfrm>
            <a:off x="10195305" y="1695951"/>
            <a:ext cx="1099337" cy="369332"/>
          </a:xfrm>
          <a:prstGeom prst="rect">
            <a:avLst/>
          </a:prstGeom>
          <a:noFill/>
          <a:ln w="3175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SMB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AF48DBA-5DC8-755E-2C94-7FF847811656}"/>
              </a:ext>
            </a:extLst>
          </p:cNvPr>
          <p:cNvCxnSpPr/>
          <p:nvPr/>
        </p:nvCxnSpPr>
        <p:spPr>
          <a:xfrm flipV="1">
            <a:off x="2885303" y="3032972"/>
            <a:ext cx="0" cy="5195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6ECDA44-F9F0-5A19-277B-D5EDF7578C81}"/>
              </a:ext>
            </a:extLst>
          </p:cNvPr>
          <p:cNvCxnSpPr>
            <a:cxnSpLocks/>
          </p:cNvCxnSpPr>
          <p:nvPr/>
        </p:nvCxnSpPr>
        <p:spPr>
          <a:xfrm>
            <a:off x="2885303" y="3032972"/>
            <a:ext cx="328689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8D66F270-A1AE-CC4E-146B-14B6ADC3AA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6170" y="1111107"/>
            <a:ext cx="888016" cy="153901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E6422764-38C7-5521-AC35-F351AA8FF0C5}"/>
              </a:ext>
            </a:extLst>
          </p:cNvPr>
          <p:cNvSpPr/>
          <p:nvPr/>
        </p:nvSpPr>
        <p:spPr>
          <a:xfrm>
            <a:off x="6283341" y="2886075"/>
            <a:ext cx="2927334" cy="2190750"/>
          </a:xfrm>
          <a:prstGeom prst="rect">
            <a:avLst/>
          </a:prstGeom>
          <a:noFill/>
          <a:ln w="317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84A796-ADC8-8B01-4CF5-14DBB9837ABF}"/>
              </a:ext>
            </a:extLst>
          </p:cNvPr>
          <p:cNvSpPr txBox="1"/>
          <p:nvPr/>
        </p:nvSpPr>
        <p:spPr>
          <a:xfrm>
            <a:off x="5971381" y="5086011"/>
            <a:ext cx="3685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Charge Injection Evaluation Board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79FE33B-A3A0-F02E-81E5-E2FAD1F3A7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0200" y="2935508"/>
            <a:ext cx="1987550" cy="98698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D560E13-D922-9B71-8E86-760F66D4ED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0200" y="3922492"/>
            <a:ext cx="1987550" cy="986984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9346E45-004B-CD25-343E-6839FAA43C6A}"/>
              </a:ext>
            </a:extLst>
          </p:cNvPr>
          <p:cNvCxnSpPr>
            <a:cxnSpLocks/>
          </p:cNvCxnSpPr>
          <p:nvPr/>
        </p:nvCxnSpPr>
        <p:spPr>
          <a:xfrm flipV="1">
            <a:off x="2885303" y="3602664"/>
            <a:ext cx="0" cy="2073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7DC4D0D-323E-D9FF-5DFB-E458018B47B1}"/>
              </a:ext>
            </a:extLst>
          </p:cNvPr>
          <p:cNvCxnSpPr>
            <a:cxnSpLocks/>
          </p:cNvCxnSpPr>
          <p:nvPr/>
        </p:nvCxnSpPr>
        <p:spPr>
          <a:xfrm>
            <a:off x="2888976" y="3810000"/>
            <a:ext cx="328689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B4E1C87-3B03-94A4-3E48-D2A814C2CC62}"/>
              </a:ext>
            </a:extLst>
          </p:cNvPr>
          <p:cNvCxnSpPr/>
          <p:nvPr/>
        </p:nvCxnSpPr>
        <p:spPr>
          <a:xfrm flipV="1">
            <a:off x="6172200" y="3032972"/>
            <a:ext cx="0" cy="5195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9A4DACE-00D6-D4CF-A9C8-2A67DBCE4FE3}"/>
              </a:ext>
            </a:extLst>
          </p:cNvPr>
          <p:cNvCxnSpPr>
            <a:endCxn id="24" idx="1"/>
          </p:cNvCxnSpPr>
          <p:nvPr/>
        </p:nvCxnSpPr>
        <p:spPr>
          <a:xfrm flipV="1">
            <a:off x="6172200" y="3429000"/>
            <a:ext cx="508000" cy="1235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8569D99-A569-1FF5-3EFF-F32A45A33D46}"/>
              </a:ext>
            </a:extLst>
          </p:cNvPr>
          <p:cNvCxnSpPr>
            <a:endCxn id="25" idx="1"/>
          </p:cNvCxnSpPr>
          <p:nvPr/>
        </p:nvCxnSpPr>
        <p:spPr>
          <a:xfrm>
            <a:off x="6172200" y="3831891"/>
            <a:ext cx="508000" cy="5840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FC54C65-0A05-7058-2565-A2B2DBC11D2F}"/>
              </a:ext>
            </a:extLst>
          </p:cNvPr>
          <p:cNvSpPr txBox="1"/>
          <p:nvPr/>
        </p:nvSpPr>
        <p:spPr>
          <a:xfrm>
            <a:off x="4590409" y="2755858"/>
            <a:ext cx="9364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CMOS 2.5V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F00F57A-7D50-D7E3-32F8-7926C673C109}"/>
              </a:ext>
            </a:extLst>
          </p:cNvPr>
          <p:cNvSpPr txBox="1"/>
          <p:nvPr/>
        </p:nvSpPr>
        <p:spPr>
          <a:xfrm>
            <a:off x="4573300" y="3548390"/>
            <a:ext cx="9364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CMOS 2.5V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569E7ED-85F8-7470-1F10-CFFF975F51C1}"/>
              </a:ext>
            </a:extLst>
          </p:cNvPr>
          <p:cNvCxnSpPr>
            <a:cxnSpLocks/>
            <a:stCxn id="24" idx="3"/>
            <a:endCxn id="44" idx="1"/>
          </p:cNvCxnSpPr>
          <p:nvPr/>
        </p:nvCxnSpPr>
        <p:spPr>
          <a:xfrm flipV="1">
            <a:off x="8667750" y="2537947"/>
            <a:ext cx="1628923" cy="891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B11D009-6227-A861-A384-EC27710FF862}"/>
              </a:ext>
            </a:extLst>
          </p:cNvPr>
          <p:cNvCxnSpPr>
            <a:stCxn id="25" idx="3"/>
          </p:cNvCxnSpPr>
          <p:nvPr/>
        </p:nvCxnSpPr>
        <p:spPr>
          <a:xfrm>
            <a:off x="8667750" y="4415984"/>
            <a:ext cx="3905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41">
            <a:extLst>
              <a:ext uri="{FF2B5EF4-FFF2-40B4-BE49-F238E27FC236}">
                <a16:creationId xmlns:a16="http://schemas.microsoft.com/office/drawing/2014/main" id="{1243B75D-F425-BBE2-0469-72D3CCF7BF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3012" y="4580966"/>
            <a:ext cx="531831" cy="429991"/>
          </a:xfrm>
          <a:prstGeom prst="rect">
            <a:avLst/>
          </a:prstGeom>
        </p:spPr>
      </p:pic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1C2409D-E19E-C812-F0CA-42E691A01931}"/>
              </a:ext>
            </a:extLst>
          </p:cNvPr>
          <p:cNvCxnSpPr/>
          <p:nvPr/>
        </p:nvCxnSpPr>
        <p:spPr>
          <a:xfrm>
            <a:off x="9048750" y="4415984"/>
            <a:ext cx="0" cy="298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5964E011-B7BE-1F84-61A7-A183D1A4C460}"/>
              </a:ext>
            </a:extLst>
          </p:cNvPr>
          <p:cNvSpPr txBox="1"/>
          <p:nvPr/>
        </p:nvSpPr>
        <p:spPr>
          <a:xfrm>
            <a:off x="10367734" y="2065283"/>
            <a:ext cx="1003284" cy="400110"/>
          </a:xfrm>
          <a:prstGeom prst="rect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/>
              <a:t>Charge injection port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F93BE21-621E-6EC0-5FCB-844E9589B8AC}"/>
              </a:ext>
            </a:extLst>
          </p:cNvPr>
          <p:cNvSpPr txBox="1"/>
          <p:nvPr/>
        </p:nvSpPr>
        <p:spPr>
          <a:xfrm>
            <a:off x="10296673" y="2414836"/>
            <a:ext cx="3738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+  -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B586E9F-553F-0094-A8F3-89EAC7DAF347}"/>
              </a:ext>
            </a:extLst>
          </p:cNvPr>
          <p:cNvCxnSpPr>
            <a:stCxn id="44" idx="3"/>
          </p:cNvCxnSpPr>
          <p:nvPr/>
        </p:nvCxnSpPr>
        <p:spPr>
          <a:xfrm>
            <a:off x="10670493" y="2537947"/>
            <a:ext cx="0" cy="3975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1A7DB913-27D0-2735-ACF8-AB3A761430D7}"/>
              </a:ext>
            </a:extLst>
          </p:cNvPr>
          <p:cNvSpPr txBox="1"/>
          <p:nvPr/>
        </p:nvSpPr>
        <p:spPr>
          <a:xfrm>
            <a:off x="7265032" y="1484444"/>
            <a:ext cx="1572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Normal data reading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6A580F8-9936-AF93-A0BD-CAF0798CECF6}"/>
              </a:ext>
            </a:extLst>
          </p:cNvPr>
          <p:cNvSpPr txBox="1"/>
          <p:nvPr/>
        </p:nvSpPr>
        <p:spPr>
          <a:xfrm rot="19853117">
            <a:off x="9122241" y="2617359"/>
            <a:ext cx="1069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Analog pulse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B5C0792-FF17-44E5-080B-48EB4326D758}"/>
              </a:ext>
            </a:extLst>
          </p:cNvPr>
          <p:cNvCxnSpPr/>
          <p:nvPr/>
        </p:nvCxnSpPr>
        <p:spPr>
          <a:xfrm>
            <a:off x="6680200" y="4048125"/>
            <a:ext cx="1882775" cy="74783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05B044B-6566-E0E1-A397-AB4C0C4FC0B5}"/>
              </a:ext>
            </a:extLst>
          </p:cNvPr>
          <p:cNvCxnSpPr>
            <a:cxnSpLocks/>
          </p:cNvCxnSpPr>
          <p:nvPr/>
        </p:nvCxnSpPr>
        <p:spPr>
          <a:xfrm flipV="1">
            <a:off x="6657975" y="3922492"/>
            <a:ext cx="2009775" cy="8232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E9232D4D-886D-A16C-291E-AF1553C9811D}"/>
              </a:ext>
            </a:extLst>
          </p:cNvPr>
          <p:cNvSpPr txBox="1"/>
          <p:nvPr/>
        </p:nvSpPr>
        <p:spPr>
          <a:xfrm>
            <a:off x="5935068" y="443762"/>
            <a:ext cx="568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How do we test charge injection without final DAB</a:t>
            </a:r>
          </a:p>
        </p:txBody>
      </p:sp>
    </p:spTree>
    <p:extLst>
      <p:ext uri="{BB962C8B-B14F-4D97-AF65-F5344CB8AC3E}">
        <p14:creationId xmlns:p14="http://schemas.microsoft.com/office/powerpoint/2010/main" val="3478040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6764BEB3-74E7-31DD-C503-292B5C3D8E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64E2E38-F7EB-CABD-1891-03F12DD02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60" y="762840"/>
            <a:ext cx="10972440" cy="693352"/>
          </a:xfrm>
        </p:spPr>
        <p:txBody>
          <a:bodyPr/>
          <a:lstStyle/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Searching for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cLFV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at Mu3e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089AEF-3C02-0177-4D0D-228C215ED93F}"/>
              </a:ext>
            </a:extLst>
          </p:cNvPr>
          <p:cNvSpPr txBox="1"/>
          <p:nvPr/>
        </p:nvSpPr>
        <p:spPr>
          <a:xfrm>
            <a:off x="7534367" y="1403792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Background: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95573C-C876-182B-B90E-E71AC14B47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002" y="2362200"/>
            <a:ext cx="2781300" cy="2133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33DFEDF-D88D-DE9E-C3B2-63ABCB7E80A5}"/>
                  </a:ext>
                </a:extLst>
              </p:cNvPr>
              <p:cNvSpPr txBox="1"/>
              <p:nvPr/>
            </p:nvSpPr>
            <p:spPr>
              <a:xfrm>
                <a:off x="1125375" y="1951556"/>
                <a:ext cx="27749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H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H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CH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CH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CH" dirty="0"/>
                  <a:t>) signature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33DFEDF-D88D-DE9E-C3B2-63ABCB7E80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5375" y="1951556"/>
                <a:ext cx="2774927" cy="369332"/>
              </a:xfrm>
              <a:prstGeom prst="rect">
                <a:avLst/>
              </a:prstGeom>
              <a:blipFill>
                <a:blip r:embed="rId4"/>
                <a:stretch>
                  <a:fillRect l="-1818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EEF7FE27-17D5-7B65-B514-4C16AE5D8D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8252" y="2300731"/>
            <a:ext cx="3106998" cy="20340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80E3CAA-8340-4A24-3924-C5982806436E}"/>
                  </a:ext>
                </a:extLst>
              </p:cNvPr>
              <p:cNvSpPr txBox="1"/>
              <p:nvPr/>
            </p:nvSpPr>
            <p:spPr>
              <a:xfrm>
                <a:off x="8581593" y="1827913"/>
                <a:ext cx="278999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dirty="0"/>
                  <a:t>Accidental background</a:t>
                </a:r>
              </a:p>
              <a:p>
                <a:pPr algn="ctr"/>
                <a:r>
                  <a:rPr lang="en-CH" dirty="0"/>
                  <a:t> (</a:t>
                </a:r>
                <a14:m>
                  <m:oMath xmlns:m="http://schemas.openxmlformats.org/officeDocument/2006/math">
                    <m:r>
                      <a:rPr lang="en-CH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CH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)+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?</m:t>
                        </m:r>
                        <m:r>
                          <a:rPr lang="en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𝑒𝑒</m:t>
                        </m:r>
                      </m:e>
                    </m:d>
                  </m:oMath>
                </a14:m>
                <a:r>
                  <a:rPr lang="en-CH" dirty="0"/>
                  <a:t> </a:t>
                </a:r>
                <a14:m>
                  <m:oMath xmlns:m="http://schemas.openxmlformats.org/officeDocument/2006/math">
                    <m:r>
                      <a:rPr lang="en-CH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</m:oMath>
                </a14:m>
                <a:endParaRPr lang="en-CH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80E3CAA-8340-4A24-3924-C598280643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1593" y="1827913"/>
                <a:ext cx="2789995" cy="646331"/>
              </a:xfrm>
              <a:prstGeom prst="rect">
                <a:avLst/>
              </a:prstGeom>
              <a:blipFill>
                <a:blip r:embed="rId6"/>
                <a:stretch>
                  <a:fillRect t="-5882" b="-137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70550EC2-3AB4-5F46-B21D-312742CC45D1}"/>
              </a:ext>
            </a:extLst>
          </p:cNvPr>
          <p:cNvSpPr txBox="1"/>
          <p:nvPr/>
        </p:nvSpPr>
        <p:spPr>
          <a:xfrm>
            <a:off x="8483249" y="4572935"/>
            <a:ext cx="3158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Rejected with </a:t>
            </a:r>
            <a:r>
              <a:rPr lang="en-CH" dirty="0"/>
              <a:t>excellent </a:t>
            </a:r>
            <a:r>
              <a:rPr lang="en-CH" b="1" dirty="0"/>
              <a:t>timing </a:t>
            </a:r>
            <a:r>
              <a:rPr lang="en-CH" dirty="0"/>
              <a:t>and </a:t>
            </a:r>
            <a:r>
              <a:rPr lang="en-CH" b="1" dirty="0"/>
              <a:t>vertex</a:t>
            </a:r>
            <a:r>
              <a:rPr lang="en-CH" dirty="0"/>
              <a:t> resolution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F67DEDC-B9B9-9549-7D48-81308668E369}"/>
                  </a:ext>
                </a:extLst>
              </p:cNvPr>
              <p:cNvSpPr txBox="1"/>
              <p:nvPr/>
            </p:nvSpPr>
            <p:spPr>
              <a:xfrm>
                <a:off x="4501962" y="1827913"/>
                <a:ext cx="340349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dirty="0"/>
                  <a:t>Internal conversion background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ℬ</m:t>
                      </m:r>
                      <m:r>
                        <m:rPr>
                          <m:nor/>
                        </m:rPr>
                        <a:rPr lang="en-CH" dirty="0"/>
                        <m:t>(</m:t>
                      </m:r>
                      <m:r>
                        <a:rPr lang="en-CH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CH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𝜈𝜈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</m:oMath>
                  </m:oMathPara>
                </a14:m>
                <a:endParaRPr lang="en-CH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F67DEDC-B9B9-9549-7D48-81308668E3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1962" y="1827913"/>
                <a:ext cx="3403496" cy="646331"/>
              </a:xfrm>
              <a:prstGeom prst="rect">
                <a:avLst/>
              </a:prstGeom>
              <a:blipFill>
                <a:blip r:embed="rId7"/>
                <a:stretch>
                  <a:fillRect l="-1487" t="-5882" r="-372" b="-98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C17091A7-1475-F92A-3470-F626C49F483C}"/>
              </a:ext>
            </a:extLst>
          </p:cNvPr>
          <p:cNvSpPr txBox="1"/>
          <p:nvPr/>
        </p:nvSpPr>
        <p:spPr>
          <a:xfrm>
            <a:off x="4929883" y="4351219"/>
            <a:ext cx="26044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Rejected with excellent </a:t>
            </a:r>
            <a:r>
              <a:rPr lang="en-CH" b="1" dirty="0"/>
              <a:t>energy</a:t>
            </a:r>
            <a:r>
              <a:rPr lang="en-CH" dirty="0"/>
              <a:t> and </a:t>
            </a:r>
            <a:r>
              <a:rPr lang="en-CH" b="1" dirty="0"/>
              <a:t>momentum</a:t>
            </a:r>
            <a:r>
              <a:rPr lang="en-CH" dirty="0"/>
              <a:t> resolution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86C12C8-EE2E-0EF8-3595-C2835CB346FE}"/>
              </a:ext>
            </a:extLst>
          </p:cNvPr>
          <p:cNvCxnSpPr/>
          <p:nvPr/>
        </p:nvCxnSpPr>
        <p:spPr>
          <a:xfrm>
            <a:off x="4214302" y="1590015"/>
            <a:ext cx="0" cy="409158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1CA160D-027C-DD6A-8D49-87D23F1A81C8}"/>
              </a:ext>
            </a:extLst>
          </p:cNvPr>
          <p:cNvSpPr txBox="1"/>
          <p:nvPr/>
        </p:nvSpPr>
        <p:spPr>
          <a:xfrm>
            <a:off x="2037564" y="1453708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Signal: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9232232-3EBA-A54D-CB9E-51071C132245}"/>
              </a:ext>
            </a:extLst>
          </p:cNvPr>
          <p:cNvSpPr txBox="1"/>
          <p:nvPr/>
        </p:nvSpPr>
        <p:spPr>
          <a:xfrm>
            <a:off x="919377" y="5209972"/>
            <a:ext cx="31584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Same vertex and time coincidence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3E2C09E-CDCC-AA86-7DD9-F1FF4B79A6B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35894" y="2514177"/>
            <a:ext cx="3205030" cy="214397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320AF53-7963-7A39-3496-21B33F9DB9ED}"/>
              </a:ext>
            </a:extLst>
          </p:cNvPr>
          <p:cNvSpPr txBox="1"/>
          <p:nvPr/>
        </p:nvSpPr>
        <p:spPr>
          <a:xfrm>
            <a:off x="8467729" y="5696451"/>
            <a:ext cx="29038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Different</a:t>
            </a:r>
            <a:r>
              <a:rPr lang="en-US" sz="1600" dirty="0"/>
              <a:t> vertex and time coincidence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47031EA-80E3-9717-43C8-B691E8DC153D}"/>
                  </a:ext>
                </a:extLst>
              </p:cNvPr>
              <p:cNvSpPr txBox="1"/>
              <p:nvPr/>
            </p:nvSpPr>
            <p:spPr>
              <a:xfrm>
                <a:off x="1125375" y="5878043"/>
                <a:ext cx="1875459" cy="3932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=(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µ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,0)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47031EA-80E3-9717-43C8-B691E8DC15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5375" y="5878043"/>
                <a:ext cx="1875459" cy="393249"/>
              </a:xfrm>
              <a:prstGeom prst="rect">
                <a:avLst/>
              </a:prstGeom>
              <a:blipFill>
                <a:blip r:embed="rId9"/>
                <a:stretch>
                  <a:fillRect t="-9375"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23BEDF0-847D-8B13-E84F-C33F0544A68C}"/>
                  </a:ext>
                </a:extLst>
              </p:cNvPr>
              <p:cNvSpPr txBox="1"/>
              <p:nvPr/>
            </p:nvSpPr>
            <p:spPr>
              <a:xfrm>
                <a:off x="8654617" y="6361328"/>
                <a:ext cx="1993210" cy="3932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e>
                      </m:d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µ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,0)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23BEDF0-847D-8B13-E84F-C33F0544A6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4617" y="6361328"/>
                <a:ext cx="1993210" cy="393249"/>
              </a:xfrm>
              <a:prstGeom prst="rect">
                <a:avLst/>
              </a:prstGeom>
              <a:blipFill>
                <a:blip r:embed="rId10"/>
                <a:stretch>
                  <a:fillRect t="-12903" b="-9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9942FD76-1342-0788-6876-9F89DE6DF668}"/>
              </a:ext>
            </a:extLst>
          </p:cNvPr>
          <p:cNvSpPr txBox="1"/>
          <p:nvPr/>
        </p:nvSpPr>
        <p:spPr>
          <a:xfrm>
            <a:off x="4214302" y="5562180"/>
            <a:ext cx="3158418" cy="132343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Same vertex and time coincidence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D2A2A5D-5255-DA95-C701-FA450E652E88}"/>
                  </a:ext>
                </a:extLst>
              </p:cNvPr>
              <p:cNvSpPr txBox="1"/>
              <p:nvPr/>
            </p:nvSpPr>
            <p:spPr>
              <a:xfrm>
                <a:off x="4401842" y="6205732"/>
                <a:ext cx="1993210" cy="39324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e>
                      </m:d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µ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,0)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D2A2A5D-5255-DA95-C701-FA450E652E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1842" y="6205732"/>
                <a:ext cx="1993210" cy="393249"/>
              </a:xfrm>
              <a:prstGeom prst="rect">
                <a:avLst/>
              </a:prstGeom>
              <a:blipFill>
                <a:blip r:embed="rId11"/>
                <a:stretch>
                  <a:fillRect t="-12500"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12660A0-89A7-BD0C-6F05-6EC3D2FD8054}"/>
                  </a:ext>
                </a:extLst>
              </p:cNvPr>
              <p:cNvSpPr txBox="1"/>
              <p:nvPr/>
            </p:nvSpPr>
            <p:spPr>
              <a:xfrm>
                <a:off x="4765868" y="971162"/>
                <a:ext cx="6219972" cy="6092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Phase I: &gt;10</a:t>
                </a:r>
                <a:r>
                  <a:rPr lang="en-US" sz="1600" baseline="30000" dirty="0"/>
                  <a:t>15</a:t>
                </a:r>
                <a:r>
                  <a:rPr lang="en-US" sz="1600" dirty="0"/>
                  <a:t> muons = time x rate = 2.5*10</a:t>
                </a:r>
                <a:r>
                  <a:rPr lang="en-US" sz="1600" baseline="30000" dirty="0"/>
                  <a:t>7</a:t>
                </a:r>
                <a:r>
                  <a:rPr lang="en-US" sz="1600" dirty="0"/>
                  <a:t>s (</a:t>
                </a:r>
                <a:r>
                  <a:rPr lang="en-US" sz="1600" dirty="0">
                    <a:solidFill>
                      <a:srgbClr val="FF0000"/>
                    </a:solidFill>
                  </a:rPr>
                  <a:t>290days</a:t>
                </a:r>
                <a:r>
                  <a:rPr lang="en-US" sz="1600" dirty="0"/>
                  <a:t>) x </a:t>
                </a:r>
                <a:r>
                  <a:rPr lang="en-US" sz="1600" dirty="0">
                    <a:solidFill>
                      <a:srgbClr val="FF0000"/>
                    </a:solidFill>
                  </a:rPr>
                  <a:t>10</a:t>
                </a:r>
                <a:r>
                  <a:rPr lang="en-US" sz="1600" baseline="30000" dirty="0">
                    <a:solidFill>
                      <a:srgbClr val="FF0000"/>
                    </a:solidFill>
                  </a:rPr>
                  <a:t>8</a:t>
                </a:r>
                <a:r>
                  <a:rPr lang="en-US" sz="1600" dirty="0">
                    <a:solidFill>
                      <a:srgbClr val="FF0000"/>
                    </a:solidFill>
                  </a:rPr>
                  <a:t>µ</a:t>
                </a:r>
                <a:r>
                  <a:rPr lang="en-US" sz="1600" baseline="30000" dirty="0">
                    <a:solidFill>
                      <a:srgbClr val="FF0000"/>
                    </a:solidFill>
                  </a:rPr>
                  <a:t>+</a:t>
                </a:r>
                <a:r>
                  <a:rPr lang="en-US" sz="1600" dirty="0">
                    <a:solidFill>
                      <a:srgbClr val="FF0000"/>
                    </a:solidFill>
                  </a:rPr>
                  <a:t>/s</a:t>
                </a:r>
              </a:p>
              <a:p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𝓑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16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𝟏𝟓</m:t>
                        </m:r>
                      </m:sup>
                    </m:sSup>
                  </m:oMath>
                </a14:m>
                <a:r>
                  <a:rPr lang="en-US" sz="1600" b="1" dirty="0">
                    <a:solidFill>
                      <a:srgbClr val="FF0000"/>
                    </a:solidFill>
                  </a:rPr>
                  <a:t>  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12660A0-89A7-BD0C-6F05-6EC3D2FD80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5868" y="971162"/>
                <a:ext cx="6219972" cy="609206"/>
              </a:xfrm>
              <a:prstGeom prst="rect">
                <a:avLst/>
              </a:prstGeom>
              <a:blipFill>
                <a:blip r:embed="rId12"/>
                <a:stretch>
                  <a:fillRect l="-612" t="-40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042B896B-9511-CBAB-840B-259E145877A9}"/>
              </a:ext>
            </a:extLst>
          </p:cNvPr>
          <p:cNvSpPr txBox="1">
            <a:spLocks/>
          </p:cNvSpPr>
          <p:nvPr/>
        </p:nvSpPr>
        <p:spPr>
          <a:xfrm>
            <a:off x="11582100" y="6376100"/>
            <a:ext cx="579219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2785DE9-189E-4650-8701-71D937744E7D}" type="slidenum">
              <a:rPr lang="en-CH" smtClean="0"/>
              <a:pPr/>
              <a:t>3</a:t>
            </a:fld>
            <a:endParaRPr lang="en-CH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62538991-4416-6645-D4B5-2322A0CE9E70}"/>
              </a:ext>
            </a:extLst>
          </p:cNvPr>
          <p:cNvSpPr txBox="1">
            <a:spLocks/>
          </p:cNvSpPr>
          <p:nvPr/>
        </p:nvSpPr>
        <p:spPr>
          <a:xfrm>
            <a:off x="4587985" y="65322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Yifeng Wang – ETH Zürich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89703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TextShape 1"/>
          <p:cNvSpPr txBox="1"/>
          <p:nvPr/>
        </p:nvSpPr>
        <p:spPr>
          <a:xfrm>
            <a:off x="731880" y="2135520"/>
            <a:ext cx="10728000" cy="39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Yifeng Wang</a:t>
            </a:r>
            <a:endParaRPr lang="de-DE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D-​PHYS	</a:t>
            </a:r>
            <a:endParaRPr lang="de-DE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yifenwan@phys.ethz.ch</a:t>
            </a:r>
            <a:endParaRPr lang="de-DE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de-DE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ETH Zürich</a:t>
            </a:r>
            <a:endParaRPr lang="de-DE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Inst. f.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Teilchen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-​ und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Astrophysik</a:t>
            </a:r>
            <a:endParaRPr lang="de-DE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HPK E 25</a:t>
            </a:r>
            <a:endParaRPr lang="de-DE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Otto-​Stern-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Arial"/>
              </a:rPr>
              <a:t>Weg</a:t>
            </a: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 5</a:t>
            </a:r>
            <a:endParaRPr lang="de-DE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1800" b="0" strike="noStrike" spc="-1" dirty="0">
                <a:solidFill>
                  <a:srgbClr val="000000"/>
                </a:solidFill>
                <a:latin typeface="Arial"/>
              </a:rPr>
              <a:t>8093 Zürich Switzerland</a:t>
            </a:r>
            <a:endParaRPr lang="de-DE" sz="18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de-DE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D30948B-DA3E-6E7D-5457-9A70F7E89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60" y="762840"/>
            <a:ext cx="10972440" cy="693352"/>
          </a:xfrm>
        </p:spPr>
        <p:txBody>
          <a:bodyPr/>
          <a:lstStyle/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Mu3e design challenges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CAE37C-1BCE-1B21-3F7D-898BD1B4BA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6852" y="1348269"/>
            <a:ext cx="9605148" cy="4746891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7377DAD-A0F1-B49E-D8ED-A456305076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96E993-0E96-278C-1C23-18EF7E12C336}"/>
              </a:ext>
            </a:extLst>
          </p:cNvPr>
          <p:cNvSpPr txBox="1"/>
          <p:nvPr/>
        </p:nvSpPr>
        <p:spPr>
          <a:xfrm>
            <a:off x="609660" y="1456192"/>
            <a:ext cx="42868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Unknown cLFV kinematics 	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High and continuous muon rate 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Internal conversion	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Accidental background	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Multiple scattering		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5863A5-4D64-6C02-FB90-C70E44981E21}"/>
              </a:ext>
            </a:extLst>
          </p:cNvPr>
          <p:cNvSpPr txBox="1"/>
          <p:nvPr/>
        </p:nvSpPr>
        <p:spPr>
          <a:xfrm>
            <a:off x="193795" y="3721714"/>
            <a:ext cx="439495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 pitchFamily="2" charset="2"/>
              <a:buChar char="Þ"/>
            </a:pPr>
            <a:r>
              <a:rPr lang="en-US" sz="1600" dirty="0"/>
              <a:t>Large solid angle and kinematics acceptance</a:t>
            </a:r>
          </a:p>
          <a:p>
            <a:pPr marL="285750" indent="-285750">
              <a:buFont typeface="Symbol" pitchFamily="2" charset="2"/>
              <a:buChar char="Þ"/>
            </a:pPr>
            <a:r>
              <a:rPr lang="en-US" sz="1600" dirty="0"/>
              <a:t>Fast and small dead-time readout electronics</a:t>
            </a:r>
          </a:p>
          <a:p>
            <a:pPr marL="285750" indent="-285750">
              <a:buFont typeface="Symbol" pitchFamily="2" charset="2"/>
              <a:buChar char="Þ"/>
            </a:pPr>
            <a:r>
              <a:rPr lang="en-US" sz="1600" dirty="0"/>
              <a:t>Excellent momentum resolution (&lt;1 MeV)</a:t>
            </a:r>
          </a:p>
          <a:p>
            <a:pPr marL="285750" indent="-285750">
              <a:buFont typeface="Symbol" pitchFamily="2" charset="2"/>
              <a:buChar char="Þ"/>
            </a:pPr>
            <a:r>
              <a:rPr lang="en-US" sz="1600" dirty="0"/>
              <a:t>Excellent timing and vertex resolution (&lt;100 ps and &lt;0.5 mm)</a:t>
            </a:r>
          </a:p>
          <a:p>
            <a:pPr marL="285750" indent="-285750">
              <a:buFont typeface="Symbol" pitchFamily="2" charset="2"/>
              <a:buChar char="Þ"/>
            </a:pPr>
            <a:r>
              <a:rPr lang="en-US" sz="1600" dirty="0"/>
              <a:t>Ultra-low material budget (&lt;0.2% X</a:t>
            </a:r>
            <a:r>
              <a:rPr lang="en-US" sz="1600" baseline="-25000" dirty="0"/>
              <a:t>0</a:t>
            </a:r>
            <a:r>
              <a:rPr lang="en-US" sz="1600" dirty="0"/>
              <a:t> SciFi layer, ~0.1% X</a:t>
            </a:r>
            <a:r>
              <a:rPr lang="en-US" sz="1600" baseline="-25000" dirty="0"/>
              <a:t>0</a:t>
            </a:r>
            <a:r>
              <a:rPr lang="en-US" sz="1600" dirty="0"/>
              <a:t> per Pixel layer)</a:t>
            </a:r>
          </a:p>
          <a:p>
            <a:pPr marL="285750" indent="-285750">
              <a:buFont typeface="Symbol" pitchFamily="2" charset="2"/>
              <a:buChar char="Þ"/>
            </a:pPr>
            <a:endParaRPr lang="en-US" sz="1600" dirty="0"/>
          </a:p>
          <a:p>
            <a:pPr marL="285750" indent="-285750">
              <a:buFont typeface="Symbol" pitchFamily="2" charset="2"/>
              <a:buChar char="Þ"/>
            </a:pPr>
            <a:endParaRPr lang="en-US" sz="1600" dirty="0"/>
          </a:p>
          <a:p>
            <a:pPr marL="285750" indent="-285750">
              <a:buFont typeface="Symbol" pitchFamily="2" charset="2"/>
              <a:buChar char="Þ"/>
            </a:pPr>
            <a:endParaRPr lang="en-US" sz="1600" dirty="0"/>
          </a:p>
          <a:p>
            <a:pPr marL="285750" indent="-285750">
              <a:buFont typeface="Symbol" pitchFamily="2" charset="2"/>
              <a:buChar char="Þ"/>
            </a:pPr>
            <a:endParaRPr lang="en-US" sz="1600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C63EB25F-38C4-C2D3-C913-519C787A66E3}"/>
              </a:ext>
            </a:extLst>
          </p:cNvPr>
          <p:cNvSpPr txBox="1">
            <a:spLocks/>
          </p:cNvSpPr>
          <p:nvPr/>
        </p:nvSpPr>
        <p:spPr>
          <a:xfrm>
            <a:off x="11582100" y="6379845"/>
            <a:ext cx="579219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2785DE9-189E-4650-8701-71D937744E7D}" type="slidenum">
              <a:rPr lang="en-CH" smtClean="0"/>
              <a:pPr/>
              <a:t>4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23990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890C805-A431-BA3D-9E1A-66CCAE59D1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8828" y="3158637"/>
            <a:ext cx="6704965" cy="359391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BDADC73-5B90-1691-822E-1A2CC1A80F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880" y="1472540"/>
            <a:ext cx="10671187" cy="218055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7CBB26B-6364-152D-EE63-CFB939A21FA9}"/>
              </a:ext>
            </a:extLst>
          </p:cNvPr>
          <p:cNvSpPr/>
          <p:nvPr/>
        </p:nvSpPr>
        <p:spPr>
          <a:xfrm>
            <a:off x="6245412" y="1954357"/>
            <a:ext cx="2891962" cy="87011"/>
          </a:xfrm>
          <a:prstGeom prst="rect">
            <a:avLst/>
          </a:prstGeom>
          <a:noFill/>
          <a:ln w="25400">
            <a:solidFill>
              <a:schemeClr val="accent3">
                <a:lumMod val="60000"/>
                <a:lumOff val="40000"/>
                <a:alpha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rgbClr val="00B05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4EBAAC9-DAF3-8B05-B35D-9E7191804E67}"/>
              </a:ext>
            </a:extLst>
          </p:cNvPr>
          <p:cNvCxnSpPr>
            <a:cxnSpLocks/>
            <a:stCxn id="22" idx="2"/>
            <a:endCxn id="9" idx="3"/>
          </p:cNvCxnSpPr>
          <p:nvPr/>
        </p:nvCxnSpPr>
        <p:spPr>
          <a:xfrm>
            <a:off x="8261580" y="1547413"/>
            <a:ext cx="875794" cy="4504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33A0B25-2F5E-92B7-4417-207EE88E66FA}"/>
              </a:ext>
            </a:extLst>
          </p:cNvPr>
          <p:cNvSpPr txBox="1"/>
          <p:nvPr/>
        </p:nvSpPr>
        <p:spPr>
          <a:xfrm>
            <a:off x="435614" y="4985871"/>
            <a:ext cx="5282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Goals of timing layers: time coincidence of tracks, charge identification and global event recons. </a:t>
            </a:r>
          </a:p>
          <a:p>
            <a:r>
              <a:rPr lang="en-GB" dirty="0"/>
              <a:t>t</a:t>
            </a:r>
            <a:r>
              <a:rPr lang="en-CH" dirty="0"/>
              <a:t>iming resolution: </a:t>
            </a:r>
            <a:r>
              <a:rPr lang="en-GB" dirty="0"/>
              <a:t>SciFi&lt;</a:t>
            </a:r>
            <a:r>
              <a:rPr lang="en-GB" b="1" u="sng" dirty="0"/>
              <a:t>200ps</a:t>
            </a:r>
            <a:r>
              <a:rPr lang="en-GB" dirty="0"/>
              <a:t>, SciTile</a:t>
            </a:r>
            <a:r>
              <a:rPr lang="en-CH" dirty="0"/>
              <a:t>&lt;50ps, Pixel&lt;26ns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2DD82AD-91B3-B1FC-C04B-52FDC496E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60" y="762840"/>
            <a:ext cx="10972440" cy="693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b="0" strike="noStrike" spc="-1" dirty="0">
                <a:solidFill>
                  <a:srgbClr val="000000"/>
                </a:solidFill>
                <a:latin typeface="Arial"/>
              </a:rPr>
              <a:t>Timing layers in Mu3e</a:t>
            </a:r>
            <a:endParaRPr lang="de-DE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EF6BAAC-8370-C18D-6484-B4E3A51A3AB8}"/>
              </a:ext>
            </a:extLst>
          </p:cNvPr>
          <p:cNvSpPr/>
          <p:nvPr/>
        </p:nvSpPr>
        <p:spPr>
          <a:xfrm>
            <a:off x="4170680" y="1910852"/>
            <a:ext cx="2001520" cy="87011"/>
          </a:xfrm>
          <a:prstGeom prst="rect">
            <a:avLst/>
          </a:prstGeom>
          <a:noFill/>
          <a:ln w="19050"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9C9453-66A0-9686-4DDD-BCDE8446A645}"/>
              </a:ext>
            </a:extLst>
          </p:cNvPr>
          <p:cNvSpPr/>
          <p:nvPr/>
        </p:nvSpPr>
        <p:spPr>
          <a:xfrm flipV="1">
            <a:off x="4130040" y="2935268"/>
            <a:ext cx="2042160" cy="87010"/>
          </a:xfrm>
          <a:prstGeom prst="rect">
            <a:avLst/>
          </a:prstGeom>
          <a:noFill/>
          <a:ln w="19050">
            <a:solidFill>
              <a:schemeClr val="accent1">
                <a:alpha val="4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07741C6-BCAC-2B19-AB5A-596A35F31968}"/>
              </a:ext>
            </a:extLst>
          </p:cNvPr>
          <p:cNvSpPr/>
          <p:nvPr/>
        </p:nvSpPr>
        <p:spPr>
          <a:xfrm>
            <a:off x="6245412" y="2908390"/>
            <a:ext cx="2891962" cy="87011"/>
          </a:xfrm>
          <a:prstGeom prst="rect">
            <a:avLst/>
          </a:prstGeom>
          <a:noFill/>
          <a:ln w="25400">
            <a:solidFill>
              <a:schemeClr val="accent3">
                <a:lumMod val="60000"/>
                <a:lumOff val="40000"/>
                <a:alpha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rgbClr val="00B05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7D11D98-26E5-E9C1-7ED0-50E44A0498BE}"/>
              </a:ext>
            </a:extLst>
          </p:cNvPr>
          <p:cNvSpPr/>
          <p:nvPr/>
        </p:nvSpPr>
        <p:spPr>
          <a:xfrm>
            <a:off x="1143324" y="1944746"/>
            <a:ext cx="2891962" cy="87011"/>
          </a:xfrm>
          <a:prstGeom prst="rect">
            <a:avLst/>
          </a:prstGeom>
          <a:noFill/>
          <a:ln w="25400">
            <a:solidFill>
              <a:schemeClr val="accent3">
                <a:lumMod val="60000"/>
                <a:lumOff val="40000"/>
                <a:alpha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rgbClr val="00B05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138508A-2E12-ACCD-5F9C-0AB3C9A6123A}"/>
              </a:ext>
            </a:extLst>
          </p:cNvPr>
          <p:cNvSpPr/>
          <p:nvPr/>
        </p:nvSpPr>
        <p:spPr>
          <a:xfrm>
            <a:off x="1143324" y="2891762"/>
            <a:ext cx="2891962" cy="87011"/>
          </a:xfrm>
          <a:prstGeom prst="rect">
            <a:avLst/>
          </a:prstGeom>
          <a:noFill/>
          <a:ln w="25400">
            <a:solidFill>
              <a:schemeClr val="accent3">
                <a:lumMod val="60000"/>
                <a:lumOff val="40000"/>
                <a:alpha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rgbClr val="00B05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79325C6-9568-8FFF-7D73-50BCEAC370B6}"/>
              </a:ext>
            </a:extLst>
          </p:cNvPr>
          <p:cNvCxnSpPr>
            <a:cxnSpLocks/>
            <a:stCxn id="20" idx="0"/>
            <a:endCxn id="17" idx="2"/>
          </p:cNvCxnSpPr>
          <p:nvPr/>
        </p:nvCxnSpPr>
        <p:spPr>
          <a:xfrm flipV="1">
            <a:off x="2210652" y="1997863"/>
            <a:ext cx="2960788" cy="209522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FAA0337-FB28-6CFB-1E5E-0BF0F036774D}"/>
              </a:ext>
            </a:extLst>
          </p:cNvPr>
          <p:cNvSpPr txBox="1"/>
          <p:nvPr/>
        </p:nvSpPr>
        <p:spPr>
          <a:xfrm>
            <a:off x="1861838" y="409308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accent1"/>
                </a:solidFill>
              </a:rPr>
              <a:t>SciFi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62E2D0-7ECB-ABF8-387B-906B5AA88C70}"/>
              </a:ext>
            </a:extLst>
          </p:cNvPr>
          <p:cNvSpPr txBox="1"/>
          <p:nvPr/>
        </p:nvSpPr>
        <p:spPr>
          <a:xfrm>
            <a:off x="7200319" y="1178081"/>
            <a:ext cx="21225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>
                <a:solidFill>
                  <a:srgbClr val="00B050"/>
                </a:solidFill>
              </a:rPr>
              <a:t>SciTile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F1E9035-5849-3D03-4C04-45EA5BA01913}"/>
              </a:ext>
            </a:extLst>
          </p:cNvPr>
          <p:cNvSpPr/>
          <p:nvPr/>
        </p:nvSpPr>
        <p:spPr>
          <a:xfrm rot="1035885" flipV="1">
            <a:off x="7752300" y="4606356"/>
            <a:ext cx="1636870" cy="198482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81DFC58-CAEB-6255-CA14-21B67293748D}"/>
              </a:ext>
            </a:extLst>
          </p:cNvPr>
          <p:cNvSpPr/>
          <p:nvPr/>
        </p:nvSpPr>
        <p:spPr>
          <a:xfrm rot="1038563" flipV="1">
            <a:off x="5635696" y="3841093"/>
            <a:ext cx="1959729" cy="986432"/>
          </a:xfrm>
          <a:prstGeom prst="rect">
            <a:avLst/>
          </a:prstGeom>
          <a:noFill/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rgbClr val="00B050"/>
              </a:solidFill>
            </a:endParaRPr>
          </a:p>
        </p:txBody>
      </p:sp>
      <p:sp>
        <p:nvSpPr>
          <p:cNvPr id="36" name="Footer Placeholder 4">
            <a:extLst>
              <a:ext uri="{FF2B5EF4-FFF2-40B4-BE49-F238E27FC236}">
                <a16:creationId xmlns:a16="http://schemas.microsoft.com/office/drawing/2014/main" id="{67D1705B-CB27-E73F-FFD5-5E798BC30A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578E8A6C-EF38-CD17-7B6D-453F944AD3CB}"/>
              </a:ext>
            </a:extLst>
          </p:cNvPr>
          <p:cNvSpPr>
            <a:spLocks noChangeAspect="1"/>
          </p:cNvSpPr>
          <p:nvPr/>
        </p:nvSpPr>
        <p:spPr>
          <a:xfrm>
            <a:off x="9322841" y="1905341"/>
            <a:ext cx="1083031" cy="1082212"/>
          </a:xfrm>
          <a:prstGeom prst="ellipse">
            <a:avLst/>
          </a:prstGeom>
          <a:noFill/>
          <a:ln w="38100">
            <a:solidFill>
              <a:srgbClr val="0070C0">
                <a:alpha val="2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2D9CF268-F1A9-5CE5-45F7-1041C719523D}"/>
              </a:ext>
            </a:extLst>
          </p:cNvPr>
          <p:cNvSpPr txBox="1">
            <a:spLocks/>
          </p:cNvSpPr>
          <p:nvPr/>
        </p:nvSpPr>
        <p:spPr>
          <a:xfrm>
            <a:off x="11582100" y="6379845"/>
            <a:ext cx="579219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2785DE9-189E-4650-8701-71D937744E7D}" type="slidenum">
              <a:rPr lang="en-CH" smtClean="0"/>
              <a:pPr/>
              <a:t>5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825644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18C3D7-2813-C5C2-8240-2B3DCDC12B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0437" y="77094"/>
            <a:ext cx="2199999" cy="1418420"/>
          </a:xfrm>
          <a:prstGeom prst="rect">
            <a:avLst/>
          </a:prstGeom>
          <a:ln>
            <a:noFill/>
          </a:ln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D7ED14C8-B5AA-1F8F-DC9D-0E1AF4644595}"/>
              </a:ext>
            </a:extLst>
          </p:cNvPr>
          <p:cNvSpPr/>
          <p:nvPr/>
        </p:nvSpPr>
        <p:spPr>
          <a:xfrm>
            <a:off x="6114710" y="77094"/>
            <a:ext cx="2061893" cy="141842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FB7FA9E-879B-0650-FA7A-8738C0A00EEA}"/>
              </a:ext>
            </a:extLst>
          </p:cNvPr>
          <p:cNvSpPr txBox="1"/>
          <p:nvPr/>
        </p:nvSpPr>
        <p:spPr>
          <a:xfrm>
            <a:off x="4676310" y="500688"/>
            <a:ext cx="154366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Fiber and SiPM array attached</a:t>
            </a:r>
          </a:p>
          <a:p>
            <a:endParaRPr lang="en-US" sz="1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0E99D3-C92F-2926-09E2-63C120E148A6}"/>
              </a:ext>
            </a:extLst>
          </p:cNvPr>
          <p:cNvPicPr/>
          <p:nvPr/>
        </p:nvPicPr>
        <p:blipFill>
          <a:blip r:embed="rId4"/>
          <a:stretch/>
        </p:blipFill>
        <p:spPr>
          <a:xfrm rot="10800000">
            <a:off x="7190437" y="4422728"/>
            <a:ext cx="2921040" cy="1003680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</p:pic>
      <p:sp>
        <p:nvSpPr>
          <p:cNvPr id="5" name="CustomShape 4">
            <a:extLst>
              <a:ext uri="{FF2B5EF4-FFF2-40B4-BE49-F238E27FC236}">
                <a16:creationId xmlns:a16="http://schemas.microsoft.com/office/drawing/2014/main" id="{15BDFCE2-4910-B664-9853-684EF15E8B43}"/>
              </a:ext>
            </a:extLst>
          </p:cNvPr>
          <p:cNvSpPr/>
          <p:nvPr/>
        </p:nvSpPr>
        <p:spPr>
          <a:xfrm>
            <a:off x="9767317" y="4711808"/>
            <a:ext cx="228240" cy="44496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CustomShape 5">
            <a:extLst>
              <a:ext uri="{FF2B5EF4-FFF2-40B4-BE49-F238E27FC236}">
                <a16:creationId xmlns:a16="http://schemas.microsoft.com/office/drawing/2014/main" id="{EA7EE421-60E2-8A21-E7AF-34E33AA08B19}"/>
              </a:ext>
            </a:extLst>
          </p:cNvPr>
          <p:cNvSpPr/>
          <p:nvPr/>
        </p:nvSpPr>
        <p:spPr>
          <a:xfrm flipH="1">
            <a:off x="9880717" y="4002968"/>
            <a:ext cx="595418" cy="708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id="{D1ED2832-11B9-2233-9E8C-E451486E6F81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7355317" y="2140328"/>
            <a:ext cx="2653920" cy="1358640"/>
          </a:xfrm>
          <a:prstGeom prst="rect">
            <a:avLst/>
          </a:prstGeom>
          <a:ln>
            <a:noFill/>
          </a:ln>
        </p:spPr>
      </p:pic>
      <p:sp>
        <p:nvSpPr>
          <p:cNvPr id="8" name="CustomShape 6">
            <a:extLst>
              <a:ext uri="{FF2B5EF4-FFF2-40B4-BE49-F238E27FC236}">
                <a16:creationId xmlns:a16="http://schemas.microsoft.com/office/drawing/2014/main" id="{63AFD27B-46B8-965F-A0EB-0C7CBD01EBF7}"/>
              </a:ext>
            </a:extLst>
          </p:cNvPr>
          <p:cNvSpPr/>
          <p:nvPr/>
        </p:nvSpPr>
        <p:spPr>
          <a:xfrm>
            <a:off x="7355317" y="4383848"/>
            <a:ext cx="378360" cy="113364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" name="CustomShape 7">
            <a:extLst>
              <a:ext uri="{FF2B5EF4-FFF2-40B4-BE49-F238E27FC236}">
                <a16:creationId xmlns:a16="http://schemas.microsoft.com/office/drawing/2014/main" id="{D6B8F7FE-5E86-219D-5DA0-F9942357E27D}"/>
              </a:ext>
            </a:extLst>
          </p:cNvPr>
          <p:cNvSpPr/>
          <p:nvPr/>
        </p:nvSpPr>
        <p:spPr>
          <a:xfrm>
            <a:off x="7314277" y="3730088"/>
            <a:ext cx="748080" cy="27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CH" sz="1200" b="0" strike="noStrike" spc="-1">
                <a:solidFill>
                  <a:srgbClr val="000000"/>
                </a:solidFill>
                <a:latin typeface="Arial"/>
              </a:rPr>
              <a:t>SiPM</a:t>
            </a:r>
            <a:endParaRPr lang="en-GB" sz="1200" b="0" strike="noStrike" spc="-1">
              <a:latin typeface="Calibri"/>
            </a:endParaRPr>
          </a:p>
        </p:txBody>
      </p:sp>
      <p:sp>
        <p:nvSpPr>
          <p:cNvPr id="10" name="CustomShape 8">
            <a:extLst>
              <a:ext uri="{FF2B5EF4-FFF2-40B4-BE49-F238E27FC236}">
                <a16:creationId xmlns:a16="http://schemas.microsoft.com/office/drawing/2014/main" id="{68CE38E0-0D08-1FCC-07AD-992A2A995F6E}"/>
              </a:ext>
            </a:extLst>
          </p:cNvPr>
          <p:cNvSpPr/>
          <p:nvPr/>
        </p:nvSpPr>
        <p:spPr>
          <a:xfrm flipH="1">
            <a:off x="7543957" y="4007288"/>
            <a:ext cx="143640" cy="376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" name="CustomShape 9">
            <a:extLst>
              <a:ext uri="{FF2B5EF4-FFF2-40B4-BE49-F238E27FC236}">
                <a16:creationId xmlns:a16="http://schemas.microsoft.com/office/drawing/2014/main" id="{9759BD39-5EF5-C2A2-B91B-6B0888208F27}"/>
              </a:ext>
            </a:extLst>
          </p:cNvPr>
          <p:cNvSpPr/>
          <p:nvPr/>
        </p:nvSpPr>
        <p:spPr>
          <a:xfrm>
            <a:off x="8499397" y="2160128"/>
            <a:ext cx="595080" cy="96516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" name="CustomShape 10">
            <a:extLst>
              <a:ext uri="{FF2B5EF4-FFF2-40B4-BE49-F238E27FC236}">
                <a16:creationId xmlns:a16="http://schemas.microsoft.com/office/drawing/2014/main" id="{589D0BF4-E493-46B3-1A72-1B1B498D2F5B}"/>
              </a:ext>
            </a:extLst>
          </p:cNvPr>
          <p:cNvSpPr/>
          <p:nvPr/>
        </p:nvSpPr>
        <p:spPr>
          <a:xfrm flipV="1">
            <a:off x="7688677" y="3124928"/>
            <a:ext cx="1108440" cy="603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" name="CustomShape 11">
            <a:extLst>
              <a:ext uri="{FF2B5EF4-FFF2-40B4-BE49-F238E27FC236}">
                <a16:creationId xmlns:a16="http://schemas.microsoft.com/office/drawing/2014/main" id="{D3901A40-DA1D-D11B-1FEB-FD963DFBD06E}"/>
              </a:ext>
            </a:extLst>
          </p:cNvPr>
          <p:cNvSpPr/>
          <p:nvPr/>
        </p:nvSpPr>
        <p:spPr>
          <a:xfrm>
            <a:off x="9524677" y="2745848"/>
            <a:ext cx="228240" cy="44496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" name="CustomShape 12">
            <a:extLst>
              <a:ext uri="{FF2B5EF4-FFF2-40B4-BE49-F238E27FC236}">
                <a16:creationId xmlns:a16="http://schemas.microsoft.com/office/drawing/2014/main" id="{F1309E47-8944-79E8-42B9-D2196195AB6F}"/>
              </a:ext>
            </a:extLst>
          </p:cNvPr>
          <p:cNvSpPr/>
          <p:nvPr/>
        </p:nvSpPr>
        <p:spPr>
          <a:xfrm flipH="1" flipV="1">
            <a:off x="9638437" y="3190448"/>
            <a:ext cx="837698" cy="597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" name="CustomShape 13">
            <a:extLst>
              <a:ext uri="{FF2B5EF4-FFF2-40B4-BE49-F238E27FC236}">
                <a16:creationId xmlns:a16="http://schemas.microsoft.com/office/drawing/2014/main" id="{D9C50C16-459D-AA1C-4B78-EEB75ADDBC2D}"/>
              </a:ext>
            </a:extLst>
          </p:cNvPr>
          <p:cNvSpPr/>
          <p:nvPr/>
        </p:nvSpPr>
        <p:spPr>
          <a:xfrm>
            <a:off x="7723286" y="5454327"/>
            <a:ext cx="2349018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CH" sz="1400" b="0" strike="noStrike" spc="-1" dirty="0">
                <a:solidFill>
                  <a:srgbClr val="000000"/>
                </a:solidFill>
                <a:latin typeface="Arial"/>
              </a:rPr>
              <a:t>SMB (SciFi Module Board) </a:t>
            </a:r>
            <a:endParaRPr lang="en-GB" sz="1400" b="0" strike="noStrike" spc="-1" dirty="0">
              <a:latin typeface="Calibri"/>
            </a:endParaRPr>
          </a:p>
        </p:txBody>
      </p:sp>
      <p:sp>
        <p:nvSpPr>
          <p:cNvPr id="16" name="CustomShape 14">
            <a:extLst>
              <a:ext uri="{FF2B5EF4-FFF2-40B4-BE49-F238E27FC236}">
                <a16:creationId xmlns:a16="http://schemas.microsoft.com/office/drawing/2014/main" id="{7B7F4551-1A88-25A2-D180-DF8E914937B6}"/>
              </a:ext>
            </a:extLst>
          </p:cNvPr>
          <p:cNvSpPr/>
          <p:nvPr/>
        </p:nvSpPr>
        <p:spPr>
          <a:xfrm>
            <a:off x="8485357" y="3730088"/>
            <a:ext cx="993240" cy="27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CH" sz="1200" b="0" strike="noStrike" spc="-1" dirty="0">
                <a:solidFill>
                  <a:srgbClr val="000000"/>
                </a:solidFill>
                <a:latin typeface="Arial"/>
              </a:rPr>
              <a:t>MuTRiG x4</a:t>
            </a:r>
            <a:endParaRPr lang="en-GB" sz="1200" b="0" strike="noStrike" spc="-1" dirty="0">
              <a:latin typeface="Calibri"/>
            </a:endParaRPr>
          </a:p>
        </p:txBody>
      </p:sp>
      <p:sp>
        <p:nvSpPr>
          <p:cNvPr id="17" name="CustomShape 15">
            <a:extLst>
              <a:ext uri="{FF2B5EF4-FFF2-40B4-BE49-F238E27FC236}">
                <a16:creationId xmlns:a16="http://schemas.microsoft.com/office/drawing/2014/main" id="{6A7C4099-D28A-B27F-8CCF-5A78E9F18EF2}"/>
              </a:ext>
            </a:extLst>
          </p:cNvPr>
          <p:cNvSpPr/>
          <p:nvPr/>
        </p:nvSpPr>
        <p:spPr>
          <a:xfrm flipH="1" flipV="1">
            <a:off x="8004757" y="3128888"/>
            <a:ext cx="975960" cy="600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" name="CustomShape 16">
            <a:extLst>
              <a:ext uri="{FF2B5EF4-FFF2-40B4-BE49-F238E27FC236}">
                <a16:creationId xmlns:a16="http://schemas.microsoft.com/office/drawing/2014/main" id="{B1EC281C-F0DA-D400-D524-9453A27E9272}"/>
              </a:ext>
            </a:extLst>
          </p:cNvPr>
          <p:cNvSpPr/>
          <p:nvPr/>
        </p:nvSpPr>
        <p:spPr>
          <a:xfrm rot="1226400">
            <a:off x="7953277" y="2523368"/>
            <a:ext cx="323280" cy="62532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" name="CustomShape 17">
            <a:extLst>
              <a:ext uri="{FF2B5EF4-FFF2-40B4-BE49-F238E27FC236}">
                <a16:creationId xmlns:a16="http://schemas.microsoft.com/office/drawing/2014/main" id="{1A62F6C4-FBBC-7664-EABE-620CD5227271}"/>
              </a:ext>
            </a:extLst>
          </p:cNvPr>
          <p:cNvSpPr/>
          <p:nvPr/>
        </p:nvSpPr>
        <p:spPr>
          <a:xfrm>
            <a:off x="8982157" y="4007288"/>
            <a:ext cx="156240" cy="596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" name="CustomShape 18">
            <a:extLst>
              <a:ext uri="{FF2B5EF4-FFF2-40B4-BE49-F238E27FC236}">
                <a16:creationId xmlns:a16="http://schemas.microsoft.com/office/drawing/2014/main" id="{A533DF05-4374-039C-8974-721F5CCFC08A}"/>
              </a:ext>
            </a:extLst>
          </p:cNvPr>
          <p:cNvSpPr/>
          <p:nvPr/>
        </p:nvSpPr>
        <p:spPr>
          <a:xfrm>
            <a:off x="9002677" y="4603808"/>
            <a:ext cx="271800" cy="70308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CC03F2-A1CC-2791-779F-5C275ABB0FE5}"/>
              </a:ext>
            </a:extLst>
          </p:cNvPr>
          <p:cNvSpPr txBox="1"/>
          <p:nvPr/>
        </p:nvSpPr>
        <p:spPr>
          <a:xfrm>
            <a:off x="6996506" y="1567769"/>
            <a:ext cx="3198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on one end of the fiber ribbon</a:t>
            </a:r>
            <a:endParaRPr lang="en-CH" dirty="0"/>
          </a:p>
        </p:txBody>
      </p:sp>
      <p:sp>
        <p:nvSpPr>
          <p:cNvPr id="22" name="CustomShape 3">
            <a:extLst>
              <a:ext uri="{FF2B5EF4-FFF2-40B4-BE49-F238E27FC236}">
                <a16:creationId xmlns:a16="http://schemas.microsoft.com/office/drawing/2014/main" id="{89AECA90-46AE-88D9-4E1E-7E53296B0A75}"/>
              </a:ext>
            </a:extLst>
          </p:cNvPr>
          <p:cNvSpPr/>
          <p:nvPr/>
        </p:nvSpPr>
        <p:spPr>
          <a:xfrm>
            <a:off x="10004472" y="3734719"/>
            <a:ext cx="1257120" cy="27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CH" sz="1200" b="0" strike="noStrike" spc="-1" dirty="0">
                <a:solidFill>
                  <a:srgbClr val="000000"/>
                </a:solidFill>
                <a:latin typeface="Arial"/>
              </a:rPr>
              <a:t>interposer</a:t>
            </a:r>
            <a:endParaRPr lang="en-GB" sz="1200" b="0" strike="noStrike" spc="-1" dirty="0">
              <a:latin typeface="Calibri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1A038B4-292E-5FE8-2228-D436010354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8817" y="1727494"/>
            <a:ext cx="4542551" cy="4550947"/>
          </a:xfrm>
          <a:prstGeom prst="rect">
            <a:avLst/>
          </a:prstGeom>
        </p:spPr>
      </p:pic>
      <p:sp>
        <p:nvSpPr>
          <p:cNvPr id="24" name="Trapezium 23">
            <a:extLst>
              <a:ext uri="{FF2B5EF4-FFF2-40B4-BE49-F238E27FC236}">
                <a16:creationId xmlns:a16="http://schemas.microsoft.com/office/drawing/2014/main" id="{D38D6A5E-5DD0-5B02-F94C-7488D2A39B24}"/>
              </a:ext>
            </a:extLst>
          </p:cNvPr>
          <p:cNvSpPr/>
          <p:nvPr/>
        </p:nvSpPr>
        <p:spPr>
          <a:xfrm rot="3821044">
            <a:off x="3771368" y="1700630"/>
            <a:ext cx="995457" cy="1142460"/>
          </a:xfrm>
          <a:prstGeom prst="trapezoid">
            <a:avLst/>
          </a:prstGeom>
          <a:solidFill>
            <a:srgbClr val="FF0000">
              <a:alpha val="24725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469DFA7-209E-1159-CF09-0D20702143C2}"/>
              </a:ext>
            </a:extLst>
          </p:cNvPr>
          <p:cNvCxnSpPr>
            <a:cxnSpLocks/>
            <a:stCxn id="24" idx="3"/>
            <a:endCxn id="26" idx="0"/>
          </p:cNvCxnSpPr>
          <p:nvPr/>
        </p:nvCxnSpPr>
        <p:spPr>
          <a:xfrm flipH="1">
            <a:off x="2921045" y="2606469"/>
            <a:ext cx="1513541" cy="177701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206E4E3F-642F-D95B-F4CC-A687291B5A01}"/>
              </a:ext>
            </a:extLst>
          </p:cNvPr>
          <p:cNvSpPr/>
          <p:nvPr/>
        </p:nvSpPr>
        <p:spPr>
          <a:xfrm>
            <a:off x="438817" y="4383488"/>
            <a:ext cx="4964456" cy="18949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26100AF-5346-804B-5579-8694EC320F02}"/>
              </a:ext>
            </a:extLst>
          </p:cNvPr>
          <p:cNvSpPr/>
          <p:nvPr/>
        </p:nvSpPr>
        <p:spPr>
          <a:xfrm>
            <a:off x="4142508" y="4513057"/>
            <a:ext cx="1067605" cy="524304"/>
          </a:xfrm>
          <a:prstGeom prst="rect">
            <a:avLst/>
          </a:prstGeom>
          <a:solidFill>
            <a:srgbClr val="FF0000">
              <a:alpha val="24992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DE7EAFD-A028-3BF6-F87E-638967BF64E1}"/>
              </a:ext>
            </a:extLst>
          </p:cNvPr>
          <p:cNvSpPr/>
          <p:nvPr/>
        </p:nvSpPr>
        <p:spPr>
          <a:xfrm>
            <a:off x="7035207" y="2049249"/>
            <a:ext cx="3440928" cy="14978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C66E7DF-7057-D970-8310-74F014A8D3A2}"/>
              </a:ext>
            </a:extLst>
          </p:cNvPr>
          <p:cNvCxnSpPr>
            <a:stCxn id="27" idx="3"/>
            <a:endCxn id="28" idx="1"/>
          </p:cNvCxnSpPr>
          <p:nvPr/>
        </p:nvCxnSpPr>
        <p:spPr>
          <a:xfrm flipV="1">
            <a:off x="5210113" y="2798199"/>
            <a:ext cx="1825094" cy="197701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E23F07E1-77A9-CDB6-3B05-9CDD52E69E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51799" y="1953461"/>
            <a:ext cx="1497096" cy="1528286"/>
          </a:xfrm>
          <a:prstGeom prst="rect">
            <a:avLst/>
          </a:prstGeom>
        </p:spPr>
      </p:pic>
      <p:sp>
        <p:nvSpPr>
          <p:cNvPr id="31" name="Right Arrow 30">
            <a:extLst>
              <a:ext uri="{FF2B5EF4-FFF2-40B4-BE49-F238E27FC236}">
                <a16:creationId xmlns:a16="http://schemas.microsoft.com/office/drawing/2014/main" id="{8E3ADA0B-FE27-C466-3B11-43CF41A750AA}"/>
              </a:ext>
            </a:extLst>
          </p:cNvPr>
          <p:cNvSpPr/>
          <p:nvPr/>
        </p:nvSpPr>
        <p:spPr>
          <a:xfrm rot="5400000">
            <a:off x="10632904" y="3995453"/>
            <a:ext cx="1519630" cy="543196"/>
          </a:xfrm>
          <a:prstGeom prst="rightArrow">
            <a:avLst/>
          </a:prstGeom>
          <a:solidFill>
            <a:schemeClr val="accent1">
              <a:alpha val="2506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846C38F-C834-DCBD-5D2D-A46ABF98D1E3}"/>
              </a:ext>
            </a:extLst>
          </p:cNvPr>
          <p:cNvSpPr txBox="1"/>
          <p:nvPr/>
        </p:nvSpPr>
        <p:spPr>
          <a:xfrm>
            <a:off x="10924583" y="5052355"/>
            <a:ext cx="911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T</a:t>
            </a:r>
            <a:r>
              <a:rPr lang="en-CH" sz="1400" dirty="0"/>
              <a:t>o FPGA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D10DE62-F17C-DB56-63F1-85CE73F0D508}"/>
              </a:ext>
            </a:extLst>
          </p:cNvPr>
          <p:cNvSpPr txBox="1"/>
          <p:nvPr/>
        </p:nvSpPr>
        <p:spPr>
          <a:xfrm>
            <a:off x="3926975" y="6294096"/>
            <a:ext cx="1412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R</a:t>
            </a:r>
            <a:r>
              <a:rPr lang="en-CH" sz="800" dirty="0"/>
              <a:t>ef: Y. Demets, BVR 2023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E64D0DA-4456-588D-B335-F6BDDED0A0C2}"/>
              </a:ext>
            </a:extLst>
          </p:cNvPr>
          <p:cNvSpPr txBox="1"/>
          <p:nvPr/>
        </p:nvSpPr>
        <p:spPr>
          <a:xfrm>
            <a:off x="9472522" y="1863508"/>
            <a:ext cx="9509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R</a:t>
            </a:r>
            <a:r>
              <a:rPr lang="en-CH" sz="800" dirty="0"/>
              <a:t>ef: 2208.09906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3DD2BF7-8D43-B2AF-F84D-D0B99B0AA7A9}"/>
              </a:ext>
            </a:extLst>
          </p:cNvPr>
          <p:cNvSpPr txBox="1"/>
          <p:nvPr/>
        </p:nvSpPr>
        <p:spPr>
          <a:xfrm>
            <a:off x="10865585" y="1739535"/>
            <a:ext cx="11256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000" b="1" dirty="0"/>
              <a:t>Fill factor &gt;60%</a:t>
            </a:r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64C301AF-27AF-93F7-CC32-E9F249DF9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60" y="762840"/>
            <a:ext cx="10972440" cy="693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pc="-1" dirty="0">
                <a:solidFill>
                  <a:srgbClr val="000000"/>
                </a:solidFill>
                <a:latin typeface="Arial"/>
              </a:rPr>
              <a:t>SciFi detector - construction</a:t>
            </a:r>
            <a:endParaRPr lang="de-DE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54DDC2C-F284-BD50-0D8C-FC1560529533}"/>
              </a:ext>
            </a:extLst>
          </p:cNvPr>
          <p:cNvSpPr/>
          <p:nvPr/>
        </p:nvSpPr>
        <p:spPr>
          <a:xfrm>
            <a:off x="946480" y="4568876"/>
            <a:ext cx="1660403" cy="4834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one SciFi super-module (6 in total)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3530C27-9456-58FA-F592-2B1E3E6652A8}"/>
              </a:ext>
            </a:extLst>
          </p:cNvPr>
          <p:cNvSpPr/>
          <p:nvPr/>
        </p:nvSpPr>
        <p:spPr>
          <a:xfrm>
            <a:off x="2483612" y="5850520"/>
            <a:ext cx="1950974" cy="2446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 SiPM arrays (24 in total)</a:t>
            </a:r>
          </a:p>
        </p:txBody>
      </p:sp>
      <p:sp>
        <p:nvSpPr>
          <p:cNvPr id="40" name="Footer Placeholder 4">
            <a:extLst>
              <a:ext uri="{FF2B5EF4-FFF2-40B4-BE49-F238E27FC236}">
                <a16:creationId xmlns:a16="http://schemas.microsoft.com/office/drawing/2014/main" id="{8D0BB226-D030-63D3-688C-9A60181EAD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2A9D0EC-7DBF-4064-0D35-3AA2E7F963A3}"/>
              </a:ext>
            </a:extLst>
          </p:cNvPr>
          <p:cNvSpPr txBox="1"/>
          <p:nvPr/>
        </p:nvSpPr>
        <p:spPr>
          <a:xfrm>
            <a:off x="8334306" y="433508"/>
            <a:ext cx="85865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SiPM readout waveform</a:t>
            </a:r>
          </a:p>
          <a:p>
            <a:endParaRPr lang="en-US" sz="1000" dirty="0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EFB9AC8E-31C1-109A-5047-CC23646128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23741" y="124665"/>
            <a:ext cx="2736127" cy="1418421"/>
          </a:xfrm>
          <a:prstGeom prst="rect">
            <a:avLst/>
          </a:prstGeom>
        </p:spPr>
      </p:pic>
      <p:sp>
        <p:nvSpPr>
          <p:cNvPr id="45" name="CustomShape 10">
            <a:extLst>
              <a:ext uri="{FF2B5EF4-FFF2-40B4-BE49-F238E27FC236}">
                <a16:creationId xmlns:a16="http://schemas.microsoft.com/office/drawing/2014/main" id="{843F773B-ED68-7A0F-DE4E-62455E45864C}"/>
              </a:ext>
            </a:extLst>
          </p:cNvPr>
          <p:cNvSpPr/>
          <p:nvPr/>
        </p:nvSpPr>
        <p:spPr>
          <a:xfrm flipH="1" flipV="1">
            <a:off x="7126711" y="1522340"/>
            <a:ext cx="1686953" cy="62806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80C2B63B-D112-E1E0-B54A-C240D0CDD78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27526"/>
          <a:stretch/>
        </p:blipFill>
        <p:spPr>
          <a:xfrm rot="16200000">
            <a:off x="8545404" y="5286135"/>
            <a:ext cx="914546" cy="1773255"/>
          </a:xfrm>
          <a:prstGeom prst="rect">
            <a:avLst/>
          </a:prstGeom>
        </p:spPr>
      </p:pic>
      <p:sp>
        <p:nvSpPr>
          <p:cNvPr id="47" name="Slide Number Placeholder 3">
            <a:extLst>
              <a:ext uri="{FF2B5EF4-FFF2-40B4-BE49-F238E27FC236}">
                <a16:creationId xmlns:a16="http://schemas.microsoft.com/office/drawing/2014/main" id="{18333D58-38D8-7506-CE62-94238F6DD624}"/>
              </a:ext>
            </a:extLst>
          </p:cNvPr>
          <p:cNvSpPr txBox="1">
            <a:spLocks/>
          </p:cNvSpPr>
          <p:nvPr/>
        </p:nvSpPr>
        <p:spPr>
          <a:xfrm>
            <a:off x="11582100" y="6379845"/>
            <a:ext cx="579219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2785DE9-189E-4650-8701-71D937744E7D}" type="slidenum">
              <a:rPr lang="en-CH" smtClean="0"/>
              <a:pPr/>
              <a:t>6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328939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8">
            <a:extLst>
              <a:ext uri="{FF2B5EF4-FFF2-40B4-BE49-F238E27FC236}">
                <a16:creationId xmlns:a16="http://schemas.microsoft.com/office/drawing/2014/main" id="{D3647CD9-C0F0-B42A-7197-9E7C4DA1503B}"/>
              </a:ext>
            </a:extLst>
          </p:cNvPr>
          <p:cNvPicPr/>
          <p:nvPr/>
        </p:nvPicPr>
        <p:blipFill>
          <a:blip r:embed="rId3">
            <a:alphaModFix/>
          </a:blip>
          <a:stretch/>
        </p:blipFill>
        <p:spPr>
          <a:xfrm rot="10800000">
            <a:off x="8909609" y="4791758"/>
            <a:ext cx="2258742" cy="1362638"/>
          </a:xfrm>
          <a:prstGeom prst="rect">
            <a:avLst/>
          </a:prstGeom>
          <a:ln>
            <a:noFill/>
          </a:ln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35F227C-0553-A5F2-0E9C-E788EB072FD2}"/>
              </a:ext>
            </a:extLst>
          </p:cNvPr>
          <p:cNvSpPr/>
          <p:nvPr/>
        </p:nvSpPr>
        <p:spPr>
          <a:xfrm>
            <a:off x="8272034" y="4940568"/>
            <a:ext cx="649774" cy="112729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/>
              <a:t>Analog</a:t>
            </a:r>
          </a:p>
          <a:p>
            <a:pPr algn="ctr"/>
            <a:r>
              <a:rPr lang="en-US" dirty="0"/>
              <a:t>to SiPM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F232620-98AE-1127-2FB1-92A036D47C0F}"/>
              </a:ext>
            </a:extLst>
          </p:cNvPr>
          <p:cNvSpPr/>
          <p:nvPr/>
        </p:nvSpPr>
        <p:spPr>
          <a:xfrm>
            <a:off x="11168351" y="4878293"/>
            <a:ext cx="669238" cy="118956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dirty="0"/>
              <a:t>Digital </a:t>
            </a:r>
          </a:p>
          <a:p>
            <a:pPr algn="ctr"/>
            <a:r>
              <a:rPr lang="en-US" dirty="0"/>
              <a:t>to DAQ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FCFAAEFF-EE0E-D616-AF71-8798FA6B66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60" y="762840"/>
            <a:ext cx="10972440" cy="693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pc="-1" dirty="0">
                <a:solidFill>
                  <a:srgbClr val="000000"/>
                </a:solidFill>
                <a:latin typeface="Arial"/>
              </a:rPr>
              <a:t>Specialized timing chip - MuTRiG</a:t>
            </a:r>
            <a:endParaRPr lang="de-DE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33AA15F-6A68-9392-4669-78D74DB36EFE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33133" y="1039019"/>
            <a:ext cx="3176093" cy="327444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5DE0842D-E16F-6FAD-90A3-5E44678C3456}"/>
              </a:ext>
            </a:extLst>
          </p:cNvPr>
          <p:cNvSpPr txBox="1"/>
          <p:nvPr/>
        </p:nvSpPr>
        <p:spPr>
          <a:xfrm>
            <a:off x="6675810" y="737148"/>
            <a:ext cx="12907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MuTRiG floorplan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B381692-D647-0922-B3F5-169C9FF9FFAF}"/>
              </a:ext>
            </a:extLst>
          </p:cNvPr>
          <p:cNvSpPr txBox="1"/>
          <p:nvPr/>
        </p:nvSpPr>
        <p:spPr>
          <a:xfrm>
            <a:off x="9383993" y="4464869"/>
            <a:ext cx="13099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MuTRiG bonded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3657CA2-7B61-ADBE-37E1-87AE6BAE4172}"/>
              </a:ext>
            </a:extLst>
          </p:cNvPr>
          <p:cNvSpPr txBox="1"/>
          <p:nvPr/>
        </p:nvSpPr>
        <p:spPr>
          <a:xfrm>
            <a:off x="543021" y="1358718"/>
            <a:ext cx="3658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MuTRiG (</a:t>
            </a:r>
            <a:r>
              <a:rPr lang="en-US" b="1" dirty="0"/>
              <a:t>M</a:t>
            </a:r>
            <a:r>
              <a:rPr lang="en-US" dirty="0"/>
              <a:t>uon </a:t>
            </a:r>
            <a:r>
              <a:rPr lang="en-US" b="1" dirty="0"/>
              <a:t>T</a:t>
            </a:r>
            <a:r>
              <a:rPr lang="en-US" dirty="0"/>
              <a:t>iming </a:t>
            </a:r>
            <a:r>
              <a:rPr lang="en-US" b="1" dirty="0"/>
              <a:t>R</a:t>
            </a:r>
            <a:r>
              <a:rPr lang="en-US" dirty="0"/>
              <a:t>esolver </a:t>
            </a:r>
            <a:r>
              <a:rPr lang="en-US" b="1" dirty="0"/>
              <a:t>i</a:t>
            </a:r>
            <a:r>
              <a:rPr lang="en-US" dirty="0"/>
              <a:t>ncluding </a:t>
            </a:r>
            <a:r>
              <a:rPr lang="en-US" b="1" dirty="0"/>
              <a:t>G</a:t>
            </a:r>
            <a:r>
              <a:rPr lang="en-US" dirty="0"/>
              <a:t>igabit-link)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EC7B2A-A89F-BE77-86D8-F5AC35895373}"/>
              </a:ext>
            </a:extLst>
          </p:cNvPr>
          <p:cNvSpPr txBox="1"/>
          <p:nvPr/>
        </p:nvSpPr>
        <p:spPr>
          <a:xfrm>
            <a:off x="9109542" y="6169867"/>
            <a:ext cx="2149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bare die version in picture for </a:t>
            </a:r>
            <a:r>
              <a:rPr lang="en-US" sz="1000" dirty="0" err="1"/>
              <a:t>SciFi</a:t>
            </a:r>
            <a:endParaRPr lang="en-US" sz="1000" dirty="0"/>
          </a:p>
          <a:p>
            <a:r>
              <a:rPr lang="en-US" sz="1000" dirty="0">
                <a:solidFill>
                  <a:schemeClr val="bg2">
                    <a:lumMod val="50000"/>
                  </a:schemeClr>
                </a:solidFill>
              </a:rPr>
              <a:t>BGA packaging used for </a:t>
            </a:r>
            <a:r>
              <a:rPr lang="en-US" sz="1000" dirty="0" err="1">
                <a:solidFill>
                  <a:schemeClr val="bg2">
                    <a:lumMod val="50000"/>
                  </a:schemeClr>
                </a:solidFill>
              </a:rPr>
              <a:t>SciTile</a:t>
            </a:r>
            <a:endParaRPr lang="en-US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30" name="Table 30">
            <a:extLst>
              <a:ext uri="{FF2B5EF4-FFF2-40B4-BE49-F238E27FC236}">
                <a16:creationId xmlns:a16="http://schemas.microsoft.com/office/drawing/2014/main" id="{08A4A403-EC56-AECE-7D50-03AF8FCD21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4223843"/>
              </p:ext>
            </p:extLst>
          </p:nvPr>
        </p:nvGraphicFramePr>
        <p:xfrm>
          <a:off x="354411" y="2121365"/>
          <a:ext cx="5090748" cy="222504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2545374">
                  <a:extLst>
                    <a:ext uri="{9D8B030D-6E8A-4147-A177-3AD203B41FA5}">
                      <a16:colId xmlns:a16="http://schemas.microsoft.com/office/drawing/2014/main" val="1254079957"/>
                    </a:ext>
                  </a:extLst>
                </a:gridCol>
                <a:gridCol w="2545374">
                  <a:extLst>
                    <a:ext uri="{9D8B030D-6E8A-4147-A177-3AD203B41FA5}">
                      <a16:colId xmlns:a16="http://schemas.microsoft.com/office/drawing/2014/main" val="25728982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Data link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1.25 Gbps LVDS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33437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IO ports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Fully differential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09886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Analog channels 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/>
                        <a:t>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1951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Wafer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UMC 180 nm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7796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Size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 mm x 5 mm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7993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Clock speed (nominal)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625MHz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5638971"/>
                  </a:ext>
                </a:extLst>
              </a:tr>
            </a:tbl>
          </a:graphicData>
        </a:graphic>
      </p:graphicFrame>
      <p:pic>
        <p:nvPicPr>
          <p:cNvPr id="31" name="Picture 30">
            <a:extLst>
              <a:ext uri="{FF2B5EF4-FFF2-40B4-BE49-F238E27FC236}">
                <a16:creationId xmlns:a16="http://schemas.microsoft.com/office/drawing/2014/main" id="{C0C269E2-449C-6956-F940-3043C2652B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60" y="4607196"/>
            <a:ext cx="2585232" cy="1559725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A934611-DFFF-08B6-BFD2-CA2A5D07DE32}"/>
              </a:ext>
            </a:extLst>
          </p:cNvPr>
          <p:cNvSpPr txBox="1"/>
          <p:nvPr/>
        </p:nvSpPr>
        <p:spPr>
          <a:xfrm>
            <a:off x="1212915" y="4332823"/>
            <a:ext cx="1820806" cy="287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Analog FE digitization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E208F1E1-D316-CE2E-85BB-CC181155A9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08281" y="4426928"/>
            <a:ext cx="5090749" cy="1874525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F4F5B0AA-38D5-BB1B-A733-C02FE60ABD78}"/>
              </a:ext>
            </a:extLst>
          </p:cNvPr>
          <p:cNvSpPr txBox="1"/>
          <p:nvPr/>
        </p:nvSpPr>
        <p:spPr>
          <a:xfrm>
            <a:off x="4694798" y="4371365"/>
            <a:ext cx="2802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Functional block diagram of MuTRiG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575679B-0550-6828-2D3B-E43496A280C6}"/>
              </a:ext>
            </a:extLst>
          </p:cNvPr>
          <p:cNvSpPr/>
          <p:nvPr/>
        </p:nvSpPr>
        <p:spPr>
          <a:xfrm>
            <a:off x="3919967" y="4607196"/>
            <a:ext cx="487572" cy="2716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9B9848C-6499-5191-A416-66C66CC20D45}"/>
              </a:ext>
            </a:extLst>
          </p:cNvPr>
          <p:cNvCxnSpPr>
            <a:cxnSpLocks/>
            <a:stCxn id="31" idx="3"/>
            <a:endCxn id="35" idx="2"/>
          </p:cNvCxnSpPr>
          <p:nvPr/>
        </p:nvCxnSpPr>
        <p:spPr>
          <a:xfrm flipV="1">
            <a:off x="3194892" y="4878845"/>
            <a:ext cx="968861" cy="508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8CF77AEE-10ED-D651-E13D-C90333367D36}"/>
              </a:ext>
            </a:extLst>
          </p:cNvPr>
          <p:cNvSpPr txBox="1"/>
          <p:nvPr/>
        </p:nvSpPr>
        <p:spPr>
          <a:xfrm>
            <a:off x="8839133" y="2114791"/>
            <a:ext cx="345899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Event rate </a:t>
            </a:r>
            <a:r>
              <a:rPr lang="en-US" sz="1600" b="1" u="sng" dirty="0"/>
              <a:t>&gt; 25 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u="sng" dirty="0"/>
              <a:t>50 ps </a:t>
            </a:r>
            <a:r>
              <a:rPr lang="en-US" sz="1600" dirty="0"/>
              <a:t>time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On-die </a:t>
            </a:r>
            <a:r>
              <a:rPr lang="en-US" sz="1600" b="1" u="sng" dirty="0"/>
              <a:t>hit validation</a:t>
            </a:r>
            <a:r>
              <a:rPr lang="en-US" sz="1600" u="sng" dirty="0"/>
              <a:t> </a:t>
            </a:r>
            <a:r>
              <a:rPr lang="en-US" sz="1600" dirty="0"/>
              <a:t>hardware algorithm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Rejecting 50%+ of DCR</a:t>
            </a:r>
          </a:p>
        </p:txBody>
      </p:sp>
      <p:sp>
        <p:nvSpPr>
          <p:cNvPr id="42" name="Footer Placeholder 4">
            <a:extLst>
              <a:ext uri="{FF2B5EF4-FFF2-40B4-BE49-F238E27FC236}">
                <a16:creationId xmlns:a16="http://schemas.microsoft.com/office/drawing/2014/main" id="{A7EE16BF-2093-B1E8-72FB-FE10C3AF5C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  <p:sp>
        <p:nvSpPr>
          <p:cNvPr id="2" name="Slide Number Placeholder 3">
            <a:extLst>
              <a:ext uri="{FF2B5EF4-FFF2-40B4-BE49-F238E27FC236}">
                <a16:creationId xmlns:a16="http://schemas.microsoft.com/office/drawing/2014/main" id="{4FCC4344-A587-7468-7B0A-17965981EDC3}"/>
              </a:ext>
            </a:extLst>
          </p:cNvPr>
          <p:cNvSpPr txBox="1">
            <a:spLocks/>
          </p:cNvSpPr>
          <p:nvPr/>
        </p:nvSpPr>
        <p:spPr>
          <a:xfrm>
            <a:off x="11612781" y="6379845"/>
            <a:ext cx="579219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2785DE9-189E-4650-8701-71D937744E7D}" type="slidenum">
              <a:rPr lang="en-CH" smtClean="0"/>
              <a:pPr/>
              <a:t>7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567616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ECB9E86-FB03-0A6D-84C6-B595A8FF6F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2760" y="1374750"/>
            <a:ext cx="7772400" cy="472041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A5D63A4-7576-B4CE-BC9A-2AAC43973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60" y="762840"/>
            <a:ext cx="10972440" cy="69335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pc="-1" dirty="0">
                <a:solidFill>
                  <a:srgbClr val="000000"/>
                </a:solidFill>
                <a:latin typeface="Arial"/>
              </a:rPr>
              <a:t>Triggerless</a:t>
            </a:r>
            <a:r>
              <a:rPr lang="zh-CN" altLang="en-US" sz="2400" spc="-1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400" spc="-1" dirty="0">
                <a:solidFill>
                  <a:srgbClr val="000000"/>
                </a:solidFill>
                <a:latin typeface="Arial"/>
              </a:rPr>
              <a:t>Data acquisition (DAQ) system</a:t>
            </a:r>
            <a:endParaRPr lang="de-DE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E692E0-77F8-148B-C32A-89D311093A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658983"/>
            <a:ext cx="2969874" cy="19686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65476D2-0BA4-CB34-3AFF-639A74D94136}"/>
              </a:ext>
            </a:extLst>
          </p:cNvPr>
          <p:cNvSpPr txBox="1"/>
          <p:nvPr/>
        </p:nvSpPr>
        <p:spPr>
          <a:xfrm>
            <a:off x="116208" y="3652565"/>
            <a:ext cx="33730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Front-end Board - </a:t>
            </a:r>
            <a:r>
              <a:rPr lang="en-US" sz="1000" b="1" dirty="0"/>
              <a:t>Customized Arria V board </a:t>
            </a:r>
            <a:r>
              <a:rPr lang="en-US" sz="1000" dirty="0"/>
              <a:t>- 8 XCVR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25D027-B29F-5D9C-C6CB-80563B651144}"/>
              </a:ext>
            </a:extLst>
          </p:cNvPr>
          <p:cNvSpPr txBox="1"/>
          <p:nvPr/>
        </p:nvSpPr>
        <p:spPr>
          <a:xfrm>
            <a:off x="6378883" y="1132781"/>
            <a:ext cx="242085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Mu3e DAQ architecture </a:t>
            </a:r>
          </a:p>
          <a:p>
            <a:pPr algn="ctr"/>
            <a:r>
              <a:rPr lang="en-US" sz="1100" dirty="0"/>
              <a:t>Intel(Altera) FPGAs and GPU farm 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1469AEC-81AF-F9CF-F1E2-1D8150E716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267830"/>
            <a:ext cx="2945181" cy="157477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AE38B3F-082E-9D41-BEF3-14C3A8F42818}"/>
              </a:ext>
            </a:extLst>
          </p:cNvPr>
          <p:cNvSpPr txBox="1"/>
          <p:nvPr/>
        </p:nvSpPr>
        <p:spPr>
          <a:xfrm>
            <a:off x="91884" y="5848938"/>
            <a:ext cx="40495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Farm Board – Dev kit Arria 10 – </a:t>
            </a:r>
            <a:r>
              <a:rPr lang="en-US" sz="1000" b="1" dirty="0"/>
              <a:t>Customized PCIe DMA controller 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98D531C-575C-332E-34C4-7F6CD8EA0B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35585" y="6379845"/>
            <a:ext cx="2645230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Yifeng Wang – ETH Zürich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36FEF8-4F28-3D9C-6BE3-D7470ACAFC06}"/>
              </a:ext>
            </a:extLst>
          </p:cNvPr>
          <p:cNvSpPr txBox="1"/>
          <p:nvPr/>
        </p:nvSpPr>
        <p:spPr>
          <a:xfrm>
            <a:off x="10675236" y="2407481"/>
            <a:ext cx="8274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u="sng" dirty="0"/>
              <a:t>120 Gbps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6FECA0-EB11-AB70-7EC3-9D136190E555}"/>
              </a:ext>
            </a:extLst>
          </p:cNvPr>
          <p:cNvSpPr txBox="1"/>
          <p:nvPr/>
        </p:nvSpPr>
        <p:spPr>
          <a:xfrm>
            <a:off x="10657370" y="3147478"/>
            <a:ext cx="76976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144 Gbps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50071A-3B82-FEC2-11DF-E640B5869E7A}"/>
              </a:ext>
            </a:extLst>
          </p:cNvPr>
          <p:cNvSpPr txBox="1"/>
          <p:nvPr/>
        </p:nvSpPr>
        <p:spPr>
          <a:xfrm>
            <a:off x="10675236" y="4030233"/>
            <a:ext cx="69442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38 Gbps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53FF1D-928A-B2A8-B659-786CD3BB36CA}"/>
              </a:ext>
            </a:extLst>
          </p:cNvPr>
          <p:cNvSpPr txBox="1"/>
          <p:nvPr/>
        </p:nvSpPr>
        <p:spPr>
          <a:xfrm>
            <a:off x="10626561" y="5362395"/>
            <a:ext cx="126064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u="sng" dirty="0"/>
              <a:t>a few Gbps (whole mu3e)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4D85F29-6AF3-FE78-E790-029A2177FFDC}"/>
              </a:ext>
            </a:extLst>
          </p:cNvPr>
          <p:cNvSpPr txBox="1"/>
          <p:nvPr/>
        </p:nvSpPr>
        <p:spPr>
          <a:xfrm>
            <a:off x="10540580" y="1691779"/>
            <a:ext cx="174503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Link bottleneck bandwidth</a:t>
            </a:r>
          </a:p>
          <a:p>
            <a:pPr algn="ctr"/>
            <a:r>
              <a:rPr lang="en-US" sz="1050" dirty="0"/>
              <a:t>(maximum allowed data rate) of SciFi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B1E167D-4F0B-1762-0ACE-2217FCA630D1}"/>
              </a:ext>
            </a:extLst>
          </p:cNvPr>
          <p:cNvSpPr/>
          <p:nvPr/>
        </p:nvSpPr>
        <p:spPr>
          <a:xfrm>
            <a:off x="8799738" y="2534439"/>
            <a:ext cx="1390918" cy="739997"/>
          </a:xfrm>
          <a:prstGeom prst="rect">
            <a:avLst/>
          </a:prstGeom>
          <a:noFill/>
          <a:ln w="349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0B7DABB7-1DC9-25E5-9DA9-8E284D87F5A6}"/>
              </a:ext>
            </a:extLst>
          </p:cNvPr>
          <p:cNvSpPr txBox="1">
            <a:spLocks/>
          </p:cNvSpPr>
          <p:nvPr/>
        </p:nvSpPr>
        <p:spPr>
          <a:xfrm>
            <a:off x="11582100" y="6379845"/>
            <a:ext cx="579219" cy="3122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CH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2785DE9-189E-4650-8701-71D937744E7D}" type="slidenum">
              <a:rPr lang="en-CH" smtClean="0"/>
              <a:pPr/>
              <a:t>8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7833517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15CAF"/>
      </a:accent1>
      <a:accent2>
        <a:srgbClr val="007894"/>
      </a:accent2>
      <a:accent3>
        <a:srgbClr val="627313"/>
      </a:accent3>
      <a:accent4>
        <a:srgbClr val="8E6713"/>
      </a:accent4>
      <a:accent5>
        <a:srgbClr val="B7352D"/>
      </a:accent5>
      <a:accent6>
        <a:srgbClr val="A30774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15CAF"/>
      </a:accent1>
      <a:accent2>
        <a:srgbClr val="007894"/>
      </a:accent2>
      <a:accent3>
        <a:srgbClr val="627313"/>
      </a:accent3>
      <a:accent4>
        <a:srgbClr val="8E6713"/>
      </a:accent4>
      <a:accent5>
        <a:srgbClr val="B7352D"/>
      </a:accent5>
      <a:accent6>
        <a:srgbClr val="A30774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15CAF"/>
      </a:accent1>
      <a:accent2>
        <a:srgbClr val="007894"/>
      </a:accent2>
      <a:accent3>
        <a:srgbClr val="627313"/>
      </a:accent3>
      <a:accent4>
        <a:srgbClr val="8E6713"/>
      </a:accent4>
      <a:accent5>
        <a:srgbClr val="B7352D"/>
      </a:accent5>
      <a:accent6>
        <a:srgbClr val="A30774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15CAF"/>
      </a:accent1>
      <a:accent2>
        <a:srgbClr val="007894"/>
      </a:accent2>
      <a:accent3>
        <a:srgbClr val="627313"/>
      </a:accent3>
      <a:accent4>
        <a:srgbClr val="8E6713"/>
      </a:accent4>
      <a:accent5>
        <a:srgbClr val="B7352D"/>
      </a:accent5>
      <a:accent6>
        <a:srgbClr val="A30774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eth_pp_praesentation_mit_klassifizierung</Template>
  <TotalTime>44468</TotalTime>
  <Words>2405</Words>
  <Application>Microsoft Macintosh PowerPoint</Application>
  <PresentationFormat>Widescreen</PresentationFormat>
  <Paragraphs>599</Paragraphs>
  <Slides>40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40</vt:i4>
      </vt:variant>
    </vt:vector>
  </HeadingPairs>
  <TitlesOfParts>
    <vt:vector size="52" baseType="lpstr">
      <vt:lpstr>MyriadPro</vt:lpstr>
      <vt:lpstr>System Font Regular</vt:lpstr>
      <vt:lpstr>Arial</vt:lpstr>
      <vt:lpstr>Calibri</vt:lpstr>
      <vt:lpstr>Cambria Math</vt:lpstr>
      <vt:lpstr>Helvetica</vt:lpstr>
      <vt:lpstr>Helvetica Neue</vt:lpstr>
      <vt:lpstr>Nunito</vt:lpstr>
      <vt:lpstr>Symbol</vt:lpstr>
      <vt:lpstr>Office Theme</vt:lpstr>
      <vt:lpstr>Office Theme</vt:lpstr>
      <vt:lpstr>Office Theme</vt:lpstr>
      <vt:lpstr>PowerPoint Presentation</vt:lpstr>
      <vt:lpstr>Physics goal: Lepton flavor violation (LFV)</vt:lpstr>
      <vt:lpstr>Introduction of Mu3e Collaboration</vt:lpstr>
      <vt:lpstr>Searching for cLFV at Mu3e</vt:lpstr>
      <vt:lpstr>Mu3e design challenges</vt:lpstr>
      <vt:lpstr>Timing layers in Mu3e</vt:lpstr>
      <vt:lpstr>SciFi detector - construction</vt:lpstr>
      <vt:lpstr>Specialized timing chip - MuTRiG</vt:lpstr>
      <vt:lpstr>Triggerless Data acquisition (DAQ) system</vt:lpstr>
      <vt:lpstr>System Design (FPGA DAQ)</vt:lpstr>
      <vt:lpstr>System Design (FPGA DAQ)</vt:lpstr>
      <vt:lpstr>System Design (FPGA DAQ)</vt:lpstr>
      <vt:lpstr>Conclusion</vt:lpstr>
      <vt:lpstr>Backup slides</vt:lpstr>
      <vt:lpstr>SciFi detector – light detection</vt:lpstr>
      <vt:lpstr>Worldwide status of muon decay search for charged LFV</vt:lpstr>
      <vt:lpstr>Why μ→eee is a golden channel?</vt:lpstr>
      <vt:lpstr>Beam and target</vt:lpstr>
      <vt:lpstr>Magnet and track recurl  </vt:lpstr>
      <vt:lpstr>Pixel tracker in Mu3e</vt:lpstr>
      <vt:lpstr>MuPix (HV-MAPS tech.)</vt:lpstr>
      <vt:lpstr>MuPix performance </vt:lpstr>
      <vt:lpstr>Scintillating Tiles detector</vt:lpstr>
      <vt:lpstr>PowerPoint Presentation</vt:lpstr>
      <vt:lpstr>Filter farm</vt:lpstr>
      <vt:lpstr>Past integration runs</vt:lpstr>
      <vt:lpstr>Simulation for Phase I physics</vt:lpstr>
      <vt:lpstr>MuPix assemble to pixel ladder</vt:lpstr>
      <vt:lpstr>Lepton flavor violation (LFV)</vt:lpstr>
      <vt:lpstr>Mu3e physics with kinematics </vt:lpstr>
      <vt:lpstr>physics sensitivity, simulations</vt:lpstr>
      <vt:lpstr>More about beam</vt:lpstr>
      <vt:lpstr>construction and commissioning status, staging-setup, etc</vt:lpstr>
      <vt:lpstr>IP-core library of Mu3e experiment</vt:lpstr>
      <vt:lpstr>PowerPoint Presentation</vt:lpstr>
      <vt:lpstr>PowerPoint Presentation</vt:lpstr>
      <vt:lpstr>Conceptual design for gamma conversion at Mu3e</vt:lpstr>
      <vt:lpstr>Connector boards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steht der Titel der Präsentation</dc:title>
  <dc:subject/>
  <dc:creator>Yifeng Wang</dc:creator>
  <dc:description/>
  <cp:lastModifiedBy>Microsoft Office User</cp:lastModifiedBy>
  <cp:revision>228</cp:revision>
  <dcterms:created xsi:type="dcterms:W3CDTF">2022-09-20T08:21:04Z</dcterms:created>
  <dcterms:modified xsi:type="dcterms:W3CDTF">2023-09-06T11:51:15Z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7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25</vt:i4>
  </property>
</Properties>
</file>