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329" r:id="rId3"/>
    <p:sldId id="272" r:id="rId4"/>
    <p:sldId id="339" r:id="rId5"/>
    <p:sldId id="278" r:id="rId6"/>
    <p:sldId id="262" r:id="rId7"/>
    <p:sldId id="279" r:id="rId8"/>
    <p:sldId id="334" r:id="rId9"/>
    <p:sldId id="336" r:id="rId10"/>
    <p:sldId id="338" r:id="rId11"/>
    <p:sldId id="330" r:id="rId12"/>
    <p:sldId id="337" r:id="rId13"/>
    <p:sldId id="328" r:id="rId14"/>
    <p:sldId id="327" r:id="rId15"/>
    <p:sldId id="308" r:id="rId16"/>
    <p:sldId id="287" r:id="rId17"/>
    <p:sldId id="302" r:id="rId18"/>
    <p:sldId id="271" r:id="rId19"/>
    <p:sldId id="288" r:id="rId20"/>
    <p:sldId id="31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inaK" initials="C" lastIdx="1" clrIdx="0">
    <p:extLst>
      <p:ext uri="{19B8F6BF-5375-455C-9EA6-DF929625EA0E}">
        <p15:presenceInfo xmlns:p15="http://schemas.microsoft.com/office/powerpoint/2012/main" userId="1e494fdc280fc7a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5ED1"/>
    <a:srgbClr val="D75143"/>
    <a:srgbClr val="D88C39"/>
    <a:srgbClr val="27993A"/>
    <a:srgbClr val="C283EF"/>
    <a:srgbClr val="323B9D"/>
    <a:srgbClr val="C10E34"/>
    <a:srgbClr val="1B1BFF"/>
    <a:srgbClr val="5D80B5"/>
    <a:srgbClr val="D9D4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31" autoAdjust="0"/>
    <p:restoredTop sz="95332" autoAdjust="0"/>
  </p:normalViewPr>
  <p:slideViewPr>
    <p:cSldViewPr snapToGrid="0">
      <p:cViewPr varScale="1">
        <p:scale>
          <a:sx n="83" d="100"/>
          <a:sy n="83" d="100"/>
        </p:scale>
        <p:origin x="221" y="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469E6-B6ED-496A-8AB0-06CAA73049DD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1014C-39EC-45E0-B2AF-9C61DAD9B26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7813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3EA4F-FB3E-4D7E-941C-AE014C7D8052}" type="datetimeFigureOut">
              <a:rPr lang="en-GB" smtClean="0"/>
              <a:t>06/09/2023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C9F19-E1D0-4331-A750-BCA545EFF7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1285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858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Which brings me to my quick </a:t>
            </a:r>
            <a:r>
              <a:rPr lang="en-GB" dirty="0" err="1" smtClean="0"/>
              <a:t>excurs</a:t>
            </a:r>
            <a:r>
              <a:rPr lang="en-GB" dirty="0" smtClean="0"/>
              <a:t> to quantum reflection.</a:t>
            </a:r>
          </a:p>
          <a:p>
            <a:endParaRPr lang="en-GB" dirty="0" smtClean="0"/>
          </a:p>
          <a:p>
            <a:r>
              <a:rPr lang="en-GB" dirty="0" smtClean="0"/>
              <a:t>The</a:t>
            </a:r>
            <a:r>
              <a:rPr lang="en-GB" baseline="0" dirty="0" smtClean="0"/>
              <a:t> CP potential is an attractive potential, so classically, one would expect a particle to be accelerated towards an attractive potential and to be reflected from it. </a:t>
            </a:r>
          </a:p>
          <a:p>
            <a:r>
              <a:rPr lang="en-GB" baseline="0" dirty="0" smtClean="0"/>
              <a:t>But according to the reciprocity theorem, quantum reflection occurs with the same probability when a particle moves towards a repulsive potential step as when a particle approaches an attractive potential valley, as indicated within the upper figures.</a:t>
            </a:r>
          </a:p>
          <a:p>
            <a:r>
              <a:rPr lang="en-GB" baseline="0" dirty="0" smtClean="0"/>
              <a:t>Another counter intuitive property of QR is, that it gets more and more efficient, the weaker the CP potential gets.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And as </a:t>
            </a:r>
            <a:r>
              <a:rPr lang="en-GB" baseline="0" dirty="0" err="1" smtClean="0"/>
              <a:t>th</a:t>
            </a:r>
            <a:r>
              <a:rPr lang="en-GB" baseline="0" dirty="0" smtClean="0"/>
              <a:t> CP potential is material dependent, also the probability of QR is material dependent. As you can see on the lower figure, helium 3 turns out to be most suitable.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But, </a:t>
            </a:r>
            <a:r>
              <a:rPr lang="en-GB" baseline="0" dirty="0" err="1" smtClean="0"/>
              <a:t>eventhough</a:t>
            </a:r>
            <a:r>
              <a:rPr lang="en-GB" baseline="0" dirty="0" smtClean="0"/>
              <a:t> QR works, the effect of the presence of the CP potential has to e taken into account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1179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izenplatzhalt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 it leads to the CP-shifts</a:t>
                </a:r>
                <a:r>
                  <a:rPr lang="en-US" baseline="0" dirty="0" smtClean="0"/>
                  <a:t> in the </a:t>
                </a:r>
                <a:r>
                  <a:rPr lang="en-US" baseline="0" dirty="0" err="1" smtClean="0"/>
                  <a:t>eigenenrgies</a:t>
                </a:r>
                <a:r>
                  <a:rPr lang="en-US" baseline="0" dirty="0" smtClean="0"/>
                  <a:t> of the GQS.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The CP potential is not a perfect </a:t>
                </a:r>
                <a:r>
                  <a:rPr lang="en-US" dirty="0" err="1" smtClean="0"/>
                  <a:t>infinitly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stepp</a:t>
                </a:r>
                <a:r>
                  <a:rPr lang="en-US" dirty="0" smtClean="0"/>
                  <a:t> wall, so it has to be added to the potential term in the </a:t>
                </a:r>
                <a:r>
                  <a:rPr lang="en-US" dirty="0" err="1" smtClean="0"/>
                  <a:t>schrödinger</a:t>
                </a:r>
                <a:r>
                  <a:rPr lang="en-US" dirty="0" smtClean="0"/>
                  <a:t> equation. But the good thing is, that the CP potential has a short range in the order of </a:t>
                </a:r>
                <a:r>
                  <a:rPr lang="en-US" dirty="0" err="1" smtClean="0"/>
                  <a:t>nano</a:t>
                </a:r>
                <a:r>
                  <a:rPr lang="en-US" dirty="0" smtClean="0"/>
                  <a:t> meters compared to the range of the gravitational states. </a:t>
                </a:r>
              </a:p>
              <a:p>
                <a:r>
                  <a:rPr lang="en-US" dirty="0" smtClean="0"/>
                  <a:t>So the application of an effective range approximation is valid, and this has been done by the</a:t>
                </a:r>
                <a:r>
                  <a:rPr lang="en-US" baseline="0" dirty="0" smtClean="0"/>
                  <a:t> group of Serge Reynaud. They calculated the shifts of the </a:t>
                </a:r>
                <a:r>
                  <a:rPr lang="en-US" baseline="0" dirty="0" err="1" smtClean="0"/>
                  <a:t>eigenenergies</a:t>
                </a:r>
                <a:r>
                  <a:rPr lang="en-US" baseline="0" dirty="0" smtClean="0"/>
                  <a:t> of the GQS due to the CP-potential with an maximal relative error of 10^-5. The shifts are in the order of 10^-4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de-DE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baseline="0" dirty="0" smtClean="0"/>
                  <a:t> </a:t>
                </a:r>
                <a:r>
                  <a:rPr lang="en-GB" sz="12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de-DE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de-DE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0.602</m:t>
                    </m:r>
                  </m:oMath>
                </a14:m>
                <a:r>
                  <a:rPr lang="en-GB" sz="1200" dirty="0" err="1" smtClean="0"/>
                  <a:t>peV</a:t>
                </a:r>
                <a:r>
                  <a:rPr lang="en-GB" sz="1200" dirty="0" smtClean="0"/>
                  <a:t>),</a:t>
                </a:r>
                <a:r>
                  <a:rPr lang="en-GB" sz="1200" baseline="0" dirty="0" smtClean="0"/>
                  <a:t> which means that the shifts are around 60 </a:t>
                </a:r>
                <a:r>
                  <a:rPr lang="en-GB" sz="1200" baseline="0" dirty="0" err="1" smtClean="0"/>
                  <a:t>atto-electronvolts</a:t>
                </a:r>
                <a:r>
                  <a:rPr lang="en-GB" sz="1200" baseline="0" dirty="0" smtClean="0"/>
                  <a:t>!</a:t>
                </a:r>
              </a:p>
              <a:p>
                <a:endParaRPr lang="en-GB" sz="1200" baseline="0" dirty="0" smtClean="0"/>
              </a:p>
              <a:p>
                <a:r>
                  <a:rPr lang="en-GB" sz="1200" baseline="0" dirty="0" smtClean="0"/>
                  <a:t>With this accuracy of the calculation, it is save to assume that a measurement of the </a:t>
                </a:r>
                <a:r>
                  <a:rPr lang="en-GB" sz="1200" baseline="0" dirty="0" err="1" smtClean="0"/>
                  <a:t>eigenenergies</a:t>
                </a:r>
                <a:r>
                  <a:rPr lang="en-GB" sz="1200" baseline="0" dirty="0" smtClean="0"/>
                  <a:t> of the </a:t>
                </a:r>
                <a:r>
                  <a:rPr lang="en-GB" sz="1200" baseline="0" dirty="0" err="1" smtClean="0"/>
                  <a:t>gqs</a:t>
                </a:r>
                <a:r>
                  <a:rPr lang="en-GB" sz="1200" baseline="0" dirty="0" smtClean="0"/>
                  <a:t> of hydrogen would make sense and would be a valid tool to search for new physics.</a:t>
                </a:r>
                <a:endParaRPr lang="en-US" dirty="0"/>
              </a:p>
            </p:txBody>
          </p:sp>
        </mc:Choice>
        <mc:Fallback xmlns="">
          <p:sp>
            <p:nvSpPr>
              <p:cNvPr id="3" name="Notizenplatzhalt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 it leads to the CP-shifts</a:t>
                </a:r>
                <a:r>
                  <a:rPr lang="en-US" baseline="0" dirty="0" smtClean="0"/>
                  <a:t> in the </a:t>
                </a:r>
                <a:r>
                  <a:rPr lang="en-US" baseline="0" dirty="0" err="1" smtClean="0"/>
                  <a:t>eigenenrgies</a:t>
                </a:r>
                <a:r>
                  <a:rPr lang="en-US" baseline="0" dirty="0" smtClean="0"/>
                  <a:t> of the GQS.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The CP potential is not a perfect </a:t>
                </a:r>
                <a:r>
                  <a:rPr lang="en-US" dirty="0" err="1" smtClean="0"/>
                  <a:t>infinitly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stepp</a:t>
                </a:r>
                <a:r>
                  <a:rPr lang="en-US" dirty="0" smtClean="0"/>
                  <a:t> wall, so it has to be added to the potential term in the </a:t>
                </a:r>
                <a:r>
                  <a:rPr lang="en-US" dirty="0" err="1" smtClean="0"/>
                  <a:t>schrödinger</a:t>
                </a:r>
                <a:r>
                  <a:rPr lang="en-US" dirty="0" smtClean="0"/>
                  <a:t> equation. But the good thing is, that the CP potential has a short range in the order of </a:t>
                </a:r>
                <a:r>
                  <a:rPr lang="en-US" dirty="0" err="1" smtClean="0"/>
                  <a:t>nano</a:t>
                </a:r>
                <a:r>
                  <a:rPr lang="en-US" dirty="0" smtClean="0"/>
                  <a:t> meters compared to the range of the gravitational states. </a:t>
                </a:r>
              </a:p>
              <a:p>
                <a:r>
                  <a:rPr lang="en-US" dirty="0" smtClean="0"/>
                  <a:t>So the application of an effective range approximation is valid, and this has been done by the</a:t>
                </a:r>
                <a:r>
                  <a:rPr lang="en-US" baseline="0" dirty="0" smtClean="0"/>
                  <a:t> group of Serge Reynaud. They calculated the shifts of the </a:t>
                </a:r>
                <a:r>
                  <a:rPr lang="en-US" baseline="0" dirty="0" err="1" smtClean="0"/>
                  <a:t>eigenenergies</a:t>
                </a:r>
                <a:r>
                  <a:rPr lang="en-US" baseline="0" dirty="0" smtClean="0"/>
                  <a:t> of the GQS due to the CP-potential with an maximal relative error of 10^-5. The shifts are in the order of 10^-4 </a:t>
                </a:r>
                <a:r>
                  <a:rPr lang="de-DE" sz="12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𝜖</a:t>
                </a:r>
                <a:r>
                  <a:rPr lang="de-DE" sz="120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_</a:t>
                </a:r>
                <a:r>
                  <a:rPr lang="de-DE" sz="12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𝑔</a:t>
                </a:r>
                <a:r>
                  <a:rPr lang="en-US" baseline="0" dirty="0" smtClean="0"/>
                  <a:t> </a:t>
                </a:r>
                <a:r>
                  <a:rPr lang="en-GB" sz="1200" dirty="0" smtClean="0"/>
                  <a:t>(</a:t>
                </a:r>
                <a:r>
                  <a:rPr lang="de-DE" sz="12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𝜖_𝑔</a:t>
                </a:r>
                <a:r>
                  <a:rPr lang="de-DE" sz="120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≈</a:t>
                </a:r>
                <a:r>
                  <a:rPr lang="de-DE" sz="1200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0.602</a:t>
                </a:r>
                <a:r>
                  <a:rPr lang="en-GB" sz="1200" dirty="0" err="1" smtClean="0"/>
                  <a:t>peV</a:t>
                </a:r>
                <a:r>
                  <a:rPr lang="en-GB" sz="1200" dirty="0" smtClean="0"/>
                  <a:t>),</a:t>
                </a:r>
                <a:r>
                  <a:rPr lang="en-GB" sz="1200" baseline="0" dirty="0" smtClean="0"/>
                  <a:t> which means that the shifts are around 60 </a:t>
                </a:r>
                <a:r>
                  <a:rPr lang="en-GB" sz="1200" baseline="0" dirty="0" err="1" smtClean="0"/>
                  <a:t>atto-electronvolts</a:t>
                </a:r>
                <a:r>
                  <a:rPr lang="en-GB" sz="1200" baseline="0" dirty="0" smtClean="0"/>
                  <a:t>!</a:t>
                </a:r>
              </a:p>
              <a:p>
                <a:endParaRPr lang="en-GB" sz="1200" baseline="0" dirty="0" smtClean="0"/>
              </a:p>
              <a:p>
                <a:r>
                  <a:rPr lang="en-GB" sz="1200" baseline="0" dirty="0" smtClean="0"/>
                  <a:t>With this accuracy of the calculation, it is save to assume that a measurement of the </a:t>
                </a:r>
                <a:r>
                  <a:rPr lang="en-GB" sz="1200" baseline="0" dirty="0" err="1" smtClean="0"/>
                  <a:t>eigenenergies</a:t>
                </a:r>
                <a:r>
                  <a:rPr lang="en-GB" sz="1200" baseline="0" dirty="0" smtClean="0"/>
                  <a:t> of the </a:t>
                </a:r>
                <a:r>
                  <a:rPr lang="en-GB" sz="1200" baseline="0" dirty="0" err="1" smtClean="0"/>
                  <a:t>gqs</a:t>
                </a:r>
                <a:r>
                  <a:rPr lang="en-GB" sz="1200" baseline="0" dirty="0" smtClean="0"/>
                  <a:t> of hydrogen would make sense and would be a valid tool to search for new physics.</a:t>
                </a:r>
                <a:endParaRPr lang="en-US" dirty="0"/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975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929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131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region for the </a:t>
            </a:r>
            <a:r>
              <a:rPr lang="en-US" dirty="0" err="1" smtClean="0"/>
              <a:t>gqs</a:t>
            </a:r>
            <a:r>
              <a:rPr lang="en-US" dirty="0" smtClean="0"/>
              <a:t> measurement will consist of a Hydrogen-Mirror and an absorber. </a:t>
            </a:r>
          </a:p>
          <a:p>
            <a:r>
              <a:rPr lang="en-US" dirty="0" smtClean="0"/>
              <a:t>The mirror will</a:t>
            </a:r>
            <a:r>
              <a:rPr lang="en-US" baseline="0" dirty="0" smtClean="0"/>
              <a:t> reflect the Hydrogen atoms and the absorber will scatter the atoms that are high enough to reach it.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separated by the slit width delta z which is changed during the measurement.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the presence of </a:t>
            </a:r>
            <a:r>
              <a:rPr lang="en-US" baseline="0" dirty="0" err="1" smtClean="0"/>
              <a:t>gqs</a:t>
            </a:r>
            <a:r>
              <a:rPr lang="en-US" baseline="0" dirty="0" smtClean="0"/>
              <a:t>, the mirror-absorber-system will only become transparent </a:t>
            </a:r>
          </a:p>
          <a:p>
            <a:r>
              <a:rPr lang="en-US" baseline="0" dirty="0" smtClean="0"/>
              <a:t>when the slit width reaches the height of the first </a:t>
            </a:r>
            <a:r>
              <a:rPr lang="en-US" baseline="0" dirty="0" err="1" smtClean="0"/>
              <a:t>gqs</a:t>
            </a:r>
            <a:r>
              <a:rPr lang="en-US" baseline="0" dirty="0" smtClean="0"/>
              <a:t>, so approximately 15 µm.</a:t>
            </a:r>
          </a:p>
          <a:p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Then, all of the atoms in the gravitational quantum </a:t>
            </a:r>
            <a:r>
              <a:rPr lang="en-US" baseline="0" dirty="0" err="1" smtClean="0"/>
              <a:t>groundstate</a:t>
            </a:r>
            <a:r>
              <a:rPr lang="en-US" baseline="0" dirty="0" smtClean="0"/>
              <a:t> will pass </a:t>
            </a:r>
          </a:p>
          <a:p>
            <a:r>
              <a:rPr lang="en-US" baseline="0" dirty="0" smtClean="0"/>
              <a:t>and all of the others will still be reflected. </a:t>
            </a:r>
          </a:p>
          <a:p>
            <a:r>
              <a:rPr lang="en-US" baseline="0" dirty="0" smtClean="0"/>
              <a:t>Until delta z reaches the height of the second state. Then, also the second state will pass, and so on.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Classically, a continuous dependence is expected.</a:t>
            </a:r>
          </a:p>
          <a:p>
            <a:r>
              <a:rPr lang="en-US" baseline="0" dirty="0" smtClean="0"/>
              <a:t>So if we measure this stepwise behavior predicted by </a:t>
            </a:r>
            <a:r>
              <a:rPr lang="en-US" baseline="0" dirty="0" err="1" smtClean="0"/>
              <a:t>gqs</a:t>
            </a:r>
            <a:r>
              <a:rPr lang="en-US" baseline="0" dirty="0" smtClean="0"/>
              <a:t>, we demonstrate </a:t>
            </a:r>
            <a:r>
              <a:rPr lang="en-US" baseline="0" dirty="0" err="1" smtClean="0"/>
              <a:t>gqs</a:t>
            </a:r>
            <a:r>
              <a:rPr lang="en-US" baseline="0" dirty="0" smtClean="0"/>
              <a:t> for hydrogen!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987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57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510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353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 how do we now that we</a:t>
            </a:r>
            <a:r>
              <a:rPr lang="en-US" baseline="0" dirty="0" smtClean="0"/>
              <a:t> actually detect atomic hydrogen? </a:t>
            </a:r>
          </a:p>
          <a:p>
            <a:endParaRPr lang="en-US" baseline="0" dirty="0" smtClean="0"/>
          </a:p>
          <a:p>
            <a:r>
              <a:rPr lang="en-US" baseline="0" dirty="0" smtClean="0"/>
              <a:t>frequency sweep while measuring the signal.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able to observe the </a:t>
            </a:r>
            <a:r>
              <a:rPr lang="en-US" baseline="0" dirty="0" err="1" smtClean="0"/>
              <a:t>Hyperfinesplitting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The two peaks of the data point were fitted and their difference calculated. </a:t>
            </a:r>
          </a:p>
          <a:p>
            <a:r>
              <a:rPr lang="en-US" baseline="0" dirty="0" smtClean="0"/>
              <a:t>It corresponds to the difference of the </a:t>
            </a:r>
            <a:r>
              <a:rPr lang="en-US" baseline="0" dirty="0" err="1" smtClean="0"/>
              <a:t>groundstate</a:t>
            </a:r>
            <a:r>
              <a:rPr lang="en-US" baseline="0" dirty="0" smtClean="0"/>
              <a:t> hyperfine splitting and the </a:t>
            </a:r>
            <a:r>
              <a:rPr lang="en-US" baseline="0" dirty="0" err="1" smtClean="0"/>
              <a:t>hyperfinesplitting</a:t>
            </a:r>
            <a:r>
              <a:rPr lang="en-US" baseline="0" dirty="0" smtClean="0"/>
              <a:t> in the 2s state and </a:t>
            </a:r>
          </a:p>
          <a:p>
            <a:r>
              <a:rPr lang="en-US" baseline="0" dirty="0" smtClean="0"/>
              <a:t>agrees well with the theoretical value.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 it is save to say that we do detect atomic hydrogen!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073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</a:t>
            </a:r>
            <a:r>
              <a:rPr lang="en-US" baseline="0" dirty="0" smtClean="0"/>
              <a:t> a hydrogen beam with a sufficient amount of low velocity atoms.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coldhead</a:t>
            </a:r>
            <a:r>
              <a:rPr lang="en-US" baseline="0" dirty="0" smtClean="0"/>
              <a:t> cools the beam down to 6.5 K </a:t>
            </a:r>
          </a:p>
          <a:p>
            <a:r>
              <a:rPr lang="en-US" baseline="0" dirty="0" smtClean="0"/>
              <a:t>in theory there should be atoms present with velocities below 50 m/s.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experimentally validate, we performed a delay measurement </a:t>
            </a:r>
          </a:p>
          <a:p>
            <a:r>
              <a:rPr lang="en-US" baseline="0" dirty="0" smtClean="0"/>
              <a:t>the time between the chopper opening and the firing of the laser, hence the detection, was varied. </a:t>
            </a:r>
          </a:p>
          <a:p>
            <a:r>
              <a:rPr lang="en-US" baseline="0" dirty="0" smtClean="0"/>
              <a:t>So a time of flight measurement.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recorded </a:t>
            </a:r>
            <a:r>
              <a:rPr lang="en-US" baseline="0" dirty="0" err="1" smtClean="0"/>
              <a:t>datapoints</a:t>
            </a:r>
            <a:r>
              <a:rPr lang="en-US" baseline="0" dirty="0" smtClean="0"/>
              <a:t> you can see on the lower plot. With a distance of 80 cm between the chopper and the detection, the time a 50 m/s atom would take is 16 </a:t>
            </a:r>
            <a:r>
              <a:rPr lang="en-US" baseline="0" dirty="0" err="1" smtClean="0"/>
              <a:t>ms.</a:t>
            </a:r>
            <a:r>
              <a:rPr lang="en-US" baseline="0" dirty="0" smtClean="0"/>
              <a:t> And as you can see, there is clear evidence of atoms with velocities less than 50 m/s.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574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559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696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54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834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340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151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134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107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42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895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350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721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2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7" Type="http://schemas.openxmlformats.org/officeDocument/2006/relationships/image" Target="../media/image3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310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70.png"/><Relationship Id="rId10" Type="http://schemas.openxmlformats.org/officeDocument/2006/relationships/image" Target="../media/image460.png"/><Relationship Id="rId9" Type="http://schemas.openxmlformats.org/officeDocument/2006/relationships/image" Target="../media/image4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9.png"/><Relationship Id="rId21" Type="http://schemas.openxmlformats.org/officeDocument/2006/relationships/image" Target="../media/image140.png"/><Relationship Id="rId25" Type="http://schemas.openxmlformats.org/officeDocument/2006/relationships/image" Target="../media/image180.png"/><Relationship Id="rId2" Type="http://schemas.openxmlformats.org/officeDocument/2006/relationships/notesSlide" Target="../notesSlides/notesSlide3.xml"/><Relationship Id="rId20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170.png"/><Relationship Id="rId23" Type="http://schemas.openxmlformats.org/officeDocument/2006/relationships/image" Target="../media/image160.png"/><Relationship Id="rId22" Type="http://schemas.openxmlformats.org/officeDocument/2006/relationships/image" Target="../media/image150.png"/><Relationship Id="rId27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tiff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29.jpeg"/><Relationship Id="rId5" Type="http://schemas.openxmlformats.org/officeDocument/2006/relationships/image" Target="../media/image32.png"/><Relationship Id="rId10" Type="http://schemas.openxmlformats.org/officeDocument/2006/relationships/image" Target="../media/image28.jpeg"/><Relationship Id="rId4" Type="http://schemas.openxmlformats.org/officeDocument/2006/relationships/image" Target="../media/image31.pn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26781" y="987815"/>
            <a:ext cx="9873343" cy="2387600"/>
          </a:xfrm>
        </p:spPr>
        <p:txBody>
          <a:bodyPr>
            <a:noAutofit/>
          </a:bodyPr>
          <a:lstStyle/>
          <a:p>
            <a:r>
              <a:rPr lang="en-GB" sz="4400" dirty="0"/>
              <a:t>Towards the first demonstration of gravitational quantum states of atoms with a cryogenic hydrogen </a:t>
            </a:r>
            <a:r>
              <a:rPr lang="en-GB" sz="4400" dirty="0" smtClean="0"/>
              <a:t>beam</a:t>
            </a:r>
            <a:endParaRPr lang="en-GB" sz="4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05221" y="3429568"/>
            <a:ext cx="7716461" cy="495013"/>
          </a:xfrm>
        </p:spPr>
        <p:txBody>
          <a:bodyPr>
            <a:normAutofit/>
          </a:bodyPr>
          <a:lstStyle/>
          <a:p>
            <a:r>
              <a:rPr lang="en-GB" dirty="0" smtClean="0"/>
              <a:t>06.09.2023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01" y="5828859"/>
            <a:ext cx="3338865" cy="92892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907" y="5719832"/>
            <a:ext cx="3104093" cy="113816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242746" y="3865743"/>
            <a:ext cx="10241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8978900" algn="l"/>
                <a:tab pos="9423400" algn="l"/>
                <a:tab pos="9880600" algn="l"/>
                <a:tab pos="10325100" algn="l"/>
                <a:tab pos="10782300" algn="l"/>
                <a:tab pos="11226800" algn="l"/>
                <a:tab pos="11671300" algn="l"/>
                <a:tab pos="12128500" algn="l"/>
                <a:tab pos="12573000" algn="l"/>
                <a:tab pos="13017500" algn="l"/>
                <a:tab pos="13474700" algn="l"/>
              </a:tabLst>
              <a:defRPr sz="37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1600" dirty="0">
                <a:latin typeface="Brandon Grotesque Bold"/>
                <a:ea typeface="+mn-lt"/>
                <a:cs typeface="+mn-lt"/>
              </a:rPr>
              <a:t>Carina Killian</a:t>
            </a:r>
            <a:r>
              <a:rPr lang="en-GB" sz="1600" baseline="30000" dirty="0">
                <a:latin typeface="Brandon Grotesque Bold"/>
                <a:ea typeface="+mn-lt"/>
                <a:cs typeface="+mn-lt"/>
              </a:rPr>
              <a:t>1</a:t>
            </a:r>
            <a:r>
              <a:rPr lang="en-GB" sz="1600" dirty="0">
                <a:latin typeface="Brandon Grotesque Bold"/>
                <a:ea typeface="+mn-lt"/>
                <a:cs typeface="+mn-lt"/>
              </a:rPr>
              <a:t>, Philipp Blumer</a:t>
            </a:r>
            <a:r>
              <a:rPr lang="en-GB" sz="1600" baseline="30000" dirty="0">
                <a:latin typeface="Brandon Grotesque Bold"/>
                <a:ea typeface="+mn-lt"/>
                <a:cs typeface="+mn-lt"/>
              </a:rPr>
              <a:t>2</a:t>
            </a:r>
            <a:r>
              <a:rPr lang="en-GB" sz="1600" dirty="0">
                <a:latin typeface="Brandon Grotesque Bold"/>
                <a:ea typeface="+mn-lt"/>
                <a:cs typeface="+mn-lt"/>
              </a:rPr>
              <a:t>, Katharina Schreiner</a:t>
            </a:r>
            <a:r>
              <a:rPr lang="en-GB" sz="1600" baseline="30000" dirty="0">
                <a:latin typeface="Brandon Grotesque Bold"/>
                <a:ea typeface="+mn-lt"/>
                <a:cs typeface="+mn-lt"/>
              </a:rPr>
              <a:t>2</a:t>
            </a:r>
            <a:r>
              <a:rPr lang="en-GB" sz="1600" dirty="0">
                <a:latin typeface="Brandon Grotesque Bold"/>
                <a:ea typeface="+mn-lt"/>
                <a:cs typeface="+mn-lt"/>
              </a:rPr>
              <a:t> ,Pauline Yzombard</a:t>
            </a:r>
            <a:r>
              <a:rPr lang="en-GB" sz="1600" baseline="30000" dirty="0">
                <a:latin typeface="Brandon Grotesque Bold"/>
                <a:ea typeface="+mn-lt"/>
                <a:cs typeface="+mn-lt"/>
              </a:rPr>
              <a:t>3</a:t>
            </a:r>
            <a:r>
              <a:rPr lang="en-GB" sz="1600" dirty="0">
                <a:latin typeface="Brandon Grotesque Bold"/>
                <a:ea typeface="+mn-lt"/>
                <a:cs typeface="+mn-lt"/>
              </a:rPr>
              <a:t>, Otto Hanski</a:t>
            </a:r>
            <a:r>
              <a:rPr lang="en-GB" sz="1600" baseline="30000" dirty="0">
                <a:latin typeface="Brandon Grotesque Bold"/>
                <a:ea typeface="+mn-lt"/>
                <a:cs typeface="+mn-lt"/>
              </a:rPr>
              <a:t>4</a:t>
            </a:r>
            <a:r>
              <a:rPr lang="en-GB" sz="1600" dirty="0" smtClean="0">
                <a:latin typeface="Brandon Grotesque Bold"/>
                <a:ea typeface="+mn-lt"/>
                <a:cs typeface="+mn-lt"/>
              </a:rPr>
              <a:t>,</a:t>
            </a:r>
          </a:p>
          <a:p>
            <a: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8978900" algn="l"/>
                <a:tab pos="9423400" algn="l"/>
                <a:tab pos="9880600" algn="l"/>
                <a:tab pos="10325100" algn="l"/>
                <a:tab pos="10782300" algn="l"/>
                <a:tab pos="11226800" algn="l"/>
                <a:tab pos="11671300" algn="l"/>
                <a:tab pos="12128500" algn="l"/>
                <a:tab pos="12573000" algn="l"/>
                <a:tab pos="13017500" algn="l"/>
                <a:tab pos="13474700" algn="l"/>
              </a:tabLst>
              <a:defRPr sz="37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1600" dirty="0">
                <a:latin typeface="Brandon Grotesque Bold"/>
                <a:ea typeface="+mn-lt"/>
                <a:cs typeface="+mn-lt"/>
              </a:rPr>
              <a:t>François </a:t>
            </a:r>
            <a:r>
              <a:rPr lang="en-GB" sz="1600" dirty="0" smtClean="0">
                <a:latin typeface="Brandon Grotesque Bold"/>
                <a:ea typeface="+mn-lt"/>
                <a:cs typeface="+mn-lt"/>
              </a:rPr>
              <a:t>Nez</a:t>
            </a:r>
            <a:r>
              <a:rPr lang="en-GB" sz="1600" baseline="30000" dirty="0">
                <a:latin typeface="Brandon Grotesque Bold"/>
                <a:ea typeface="+mn-lt"/>
                <a:cs typeface="+mn-lt"/>
              </a:rPr>
              <a:t>3</a:t>
            </a:r>
            <a:r>
              <a:rPr lang="en-GB" sz="1600" dirty="0" smtClean="0">
                <a:latin typeface="Brandon Grotesque Bold"/>
                <a:ea typeface="+mn-lt"/>
                <a:cs typeface="+mn-lt"/>
              </a:rPr>
              <a:t>, Valery </a:t>
            </a:r>
            <a:r>
              <a:rPr lang="en-GB" sz="1600" dirty="0">
                <a:latin typeface="Brandon Grotesque Bold"/>
                <a:ea typeface="+mn-lt"/>
                <a:cs typeface="+mn-lt"/>
              </a:rPr>
              <a:t>Nesvizhevsky</a:t>
            </a:r>
            <a:r>
              <a:rPr lang="en-GB" sz="1600" baseline="30000" dirty="0">
                <a:latin typeface="Brandon Grotesque Bold"/>
                <a:ea typeface="+mn-lt"/>
                <a:cs typeface="+mn-lt"/>
              </a:rPr>
              <a:t>5</a:t>
            </a:r>
            <a:r>
              <a:rPr lang="en-GB" sz="1600" dirty="0">
                <a:latin typeface="Brandon Grotesque Bold"/>
                <a:ea typeface="+mn-lt"/>
                <a:cs typeface="+mn-lt"/>
              </a:rPr>
              <a:t>, ‪Sergey Vasiliev</a:t>
            </a:r>
            <a:r>
              <a:rPr lang="en-GB" sz="1600" baseline="30000" dirty="0">
                <a:latin typeface="Brandon Grotesque Bold"/>
                <a:ea typeface="+mn-lt"/>
                <a:cs typeface="+mn-lt"/>
              </a:rPr>
              <a:t>4</a:t>
            </a:r>
            <a:r>
              <a:rPr lang="en-GB" sz="1600" dirty="0">
                <a:latin typeface="Brandon Grotesque Bold"/>
                <a:ea typeface="+mn-lt"/>
                <a:cs typeface="+mn-lt"/>
              </a:rPr>
              <a:t>, Paolo Crivelli</a:t>
            </a:r>
            <a:r>
              <a:rPr lang="en-GB" sz="1600" baseline="30000" dirty="0">
                <a:latin typeface="Brandon Grotesque Bold"/>
                <a:ea typeface="+mn-lt"/>
                <a:cs typeface="+mn-lt"/>
              </a:rPr>
              <a:t>2</a:t>
            </a:r>
            <a:r>
              <a:rPr lang="en-GB" sz="1600" dirty="0">
                <a:latin typeface="Brandon Grotesque Bold"/>
                <a:ea typeface="+mn-lt"/>
                <a:cs typeface="+mn-lt"/>
              </a:rPr>
              <a:t>, Eberhard </a:t>
            </a:r>
            <a:r>
              <a:rPr lang="en-GB" sz="1600" dirty="0" smtClean="0">
                <a:latin typeface="Brandon Grotesque Bold"/>
                <a:ea typeface="+mn-lt"/>
                <a:cs typeface="+mn-lt"/>
              </a:rPr>
              <a:t>Widmann</a:t>
            </a:r>
            <a:r>
              <a:rPr lang="en-GB" sz="1600" baseline="30000" dirty="0" smtClean="0">
                <a:latin typeface="Brandon Grotesque Bold"/>
                <a:ea typeface="+mn-lt"/>
                <a:cs typeface="+mn-lt"/>
              </a:rPr>
              <a:t>1</a:t>
            </a:r>
            <a:endParaRPr lang="en-GB" sz="1600" dirty="0">
              <a:latin typeface="Brandon Grotesque Bold"/>
            </a:endParaRPr>
          </a:p>
        </p:txBody>
      </p:sp>
      <p:sp>
        <p:nvSpPr>
          <p:cNvPr id="7" name="Shape 122"/>
          <p:cNvSpPr/>
          <p:nvPr/>
        </p:nvSpPr>
        <p:spPr>
          <a:xfrm>
            <a:off x="1331326" y="4449745"/>
            <a:ext cx="10064250" cy="127008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 defTabSz="449262">
              <a:lnSpc>
                <a:spcPct val="90000"/>
              </a:lnSpc>
              <a:spcBef>
                <a:spcPts val="1000"/>
              </a:spcBef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8978900" algn="l"/>
                <a:tab pos="9423400" algn="l"/>
                <a:tab pos="9880600" algn="l"/>
                <a:tab pos="10325100" algn="l"/>
                <a:tab pos="10782300" algn="l"/>
                <a:tab pos="11226800" algn="l"/>
                <a:tab pos="11671300" algn="l"/>
                <a:tab pos="12128500" algn="l"/>
                <a:tab pos="12573000" algn="l"/>
                <a:tab pos="13017500" algn="l"/>
                <a:tab pos="13474700" algn="l"/>
              </a:tabLst>
              <a:defRPr sz="370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1100" i="1" baseline="30000" dirty="0" smtClean="0">
              <a:latin typeface="Brandon Grotesque Bold"/>
              <a:ea typeface="+mn-lt"/>
              <a:cs typeface="+mn-lt"/>
            </a:endParaRPr>
          </a:p>
          <a:p>
            <a: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8978900" algn="l"/>
                <a:tab pos="9423400" algn="l"/>
                <a:tab pos="9880600" algn="l"/>
                <a:tab pos="10325100" algn="l"/>
                <a:tab pos="10782300" algn="l"/>
                <a:tab pos="11226800" algn="l"/>
                <a:tab pos="11671300" algn="l"/>
                <a:tab pos="12128500" algn="l"/>
                <a:tab pos="12573000" algn="l"/>
                <a:tab pos="13017500" algn="l"/>
                <a:tab pos="13474700" algn="l"/>
              </a:tabLst>
              <a:defRPr sz="37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1100" i="1" baseline="30000" dirty="0" smtClean="0">
                <a:latin typeface="Brandon Grotesque Bold"/>
                <a:ea typeface="+mn-lt"/>
                <a:cs typeface="+mn-lt"/>
              </a:rPr>
              <a:t>1</a:t>
            </a:r>
            <a:r>
              <a:rPr lang="en-GB" sz="1100" i="1" baseline="30000" dirty="0">
                <a:latin typeface="Brandon Grotesque Bold"/>
                <a:ea typeface="+mn-lt"/>
                <a:cs typeface="+mn-lt"/>
              </a:rPr>
              <a:t> </a:t>
            </a:r>
            <a:r>
              <a:rPr lang="en-US" sz="1100" i="1" dirty="0">
                <a:latin typeface="Brandon Grotesque Bold"/>
                <a:ea typeface="+mn-lt"/>
                <a:cs typeface="+mn-lt"/>
              </a:rPr>
              <a:t>Stefan Meyer Institute for Subatomic Physics, Austrian Academy of Sciences</a:t>
            </a:r>
            <a:r>
              <a:rPr lang="en-US" sz="1100" i="1" dirty="0" smtClean="0">
                <a:latin typeface="Brandon Grotesque Bold"/>
                <a:ea typeface="+mn-lt"/>
                <a:cs typeface="+mn-lt"/>
              </a:rPr>
              <a:t>,</a:t>
            </a:r>
            <a:r>
              <a:rPr lang="en-US" sz="1100" i="1" dirty="0">
                <a:latin typeface="Brandon Grotesque Bold"/>
                <a:ea typeface="+mn-lt"/>
                <a:cs typeface="+mn-lt"/>
              </a:rPr>
              <a:t> </a:t>
            </a:r>
            <a:r>
              <a:rPr lang="en-US" sz="1100" i="1" dirty="0" err="1" smtClean="0">
                <a:latin typeface="Brandon Grotesque Bold"/>
                <a:ea typeface="+mn-lt"/>
                <a:cs typeface="+mn-lt"/>
              </a:rPr>
              <a:t>Kegelgasse</a:t>
            </a:r>
            <a:r>
              <a:rPr lang="en-US" sz="1100" i="1" dirty="0" smtClean="0">
                <a:latin typeface="Brandon Grotesque Bold"/>
                <a:ea typeface="+mn-lt"/>
                <a:cs typeface="+mn-lt"/>
              </a:rPr>
              <a:t> 27, A-1030 </a:t>
            </a:r>
            <a:r>
              <a:rPr lang="en-US" sz="1100" i="1" dirty="0">
                <a:latin typeface="Brandon Grotesque Bold"/>
                <a:ea typeface="+mn-lt"/>
                <a:cs typeface="+mn-lt"/>
              </a:rPr>
              <a:t>Wien, </a:t>
            </a:r>
            <a:r>
              <a:rPr lang="en-US" sz="1100" i="1" dirty="0" smtClean="0">
                <a:latin typeface="Brandon Grotesque Bold"/>
                <a:ea typeface="+mn-lt"/>
                <a:cs typeface="+mn-lt"/>
              </a:rPr>
              <a:t>Austria</a:t>
            </a:r>
          </a:p>
          <a:p>
            <a: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8978900" algn="l"/>
                <a:tab pos="9423400" algn="l"/>
                <a:tab pos="9880600" algn="l"/>
                <a:tab pos="10325100" algn="l"/>
                <a:tab pos="10782300" algn="l"/>
                <a:tab pos="11226800" algn="l"/>
                <a:tab pos="11671300" algn="l"/>
                <a:tab pos="12128500" algn="l"/>
                <a:tab pos="12573000" algn="l"/>
                <a:tab pos="13017500" algn="l"/>
                <a:tab pos="13474700" algn="l"/>
              </a:tabLst>
              <a:defRPr sz="37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1100" i="1" baseline="30000" dirty="0" smtClean="0">
                <a:latin typeface="Brandon Grotesque Bold"/>
                <a:ea typeface="+mn-lt"/>
                <a:cs typeface="+mn-lt"/>
              </a:rPr>
              <a:t>2</a:t>
            </a:r>
            <a:r>
              <a:rPr lang="en-GB" sz="1100" i="1" baseline="30000" dirty="0">
                <a:latin typeface="Brandon Grotesque Bold"/>
                <a:ea typeface="+mn-lt"/>
                <a:cs typeface="+mn-lt"/>
              </a:rPr>
              <a:t> </a:t>
            </a:r>
            <a:r>
              <a:rPr lang="en-US" sz="1100" i="1" dirty="0">
                <a:latin typeface="Brandon Grotesque Bold"/>
                <a:ea typeface="+mn-lt"/>
                <a:cs typeface="+mn-lt"/>
              </a:rPr>
              <a:t>ETH, Zurich, Institute for Particle Physics and Astrophysics, 8093 Zurich, </a:t>
            </a:r>
            <a:r>
              <a:rPr lang="en-US" sz="1100" i="1" dirty="0" smtClean="0">
                <a:latin typeface="Brandon Grotesque Bold"/>
                <a:ea typeface="+mn-lt"/>
                <a:cs typeface="+mn-lt"/>
              </a:rPr>
              <a:t>Switzerland</a:t>
            </a:r>
          </a:p>
          <a:p>
            <a: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8978900" algn="l"/>
                <a:tab pos="9423400" algn="l"/>
                <a:tab pos="9880600" algn="l"/>
                <a:tab pos="10325100" algn="l"/>
                <a:tab pos="10782300" algn="l"/>
                <a:tab pos="11226800" algn="l"/>
                <a:tab pos="11671300" algn="l"/>
                <a:tab pos="12128500" algn="l"/>
                <a:tab pos="12573000" algn="l"/>
                <a:tab pos="13017500" algn="l"/>
                <a:tab pos="13474700" algn="l"/>
              </a:tabLst>
              <a:defRPr sz="37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1100" i="1" baseline="30000" dirty="0" smtClean="0">
                <a:latin typeface="Brandon Grotesque Bold"/>
                <a:ea typeface="+mn-lt"/>
                <a:cs typeface="+mn-lt"/>
              </a:rPr>
              <a:t>3 </a:t>
            </a:r>
            <a:r>
              <a:rPr lang="en-US" sz="1100" i="1" dirty="0" err="1" smtClean="0">
                <a:latin typeface="Brandon Grotesque Bold"/>
                <a:ea typeface="+mn-lt"/>
                <a:cs typeface="+mn-lt"/>
              </a:rPr>
              <a:t>Laboratoire</a:t>
            </a:r>
            <a:r>
              <a:rPr lang="en-US" sz="1100" i="1" dirty="0" smtClean="0">
                <a:latin typeface="Brandon Grotesque Bold"/>
                <a:ea typeface="+mn-lt"/>
                <a:cs typeface="+mn-lt"/>
              </a:rPr>
              <a:t> Kastler </a:t>
            </a:r>
            <a:r>
              <a:rPr lang="en-US" sz="1100" i="1" dirty="0" err="1" smtClean="0">
                <a:latin typeface="Brandon Grotesque Bold"/>
                <a:ea typeface="+mn-lt"/>
                <a:cs typeface="+mn-lt"/>
              </a:rPr>
              <a:t>Brossel</a:t>
            </a:r>
            <a:r>
              <a:rPr lang="en-US" sz="1100" i="1" dirty="0" smtClean="0">
                <a:latin typeface="Brandon Grotesque Bold"/>
                <a:ea typeface="+mn-lt"/>
                <a:cs typeface="+mn-lt"/>
              </a:rPr>
              <a:t>, Sorbonne </a:t>
            </a:r>
            <a:r>
              <a:rPr lang="en-US" sz="1100" i="1" dirty="0" err="1" smtClean="0">
                <a:latin typeface="Brandon Grotesque Bold"/>
                <a:ea typeface="+mn-lt"/>
                <a:cs typeface="+mn-lt"/>
              </a:rPr>
              <a:t>Université</a:t>
            </a:r>
            <a:r>
              <a:rPr lang="en-US" sz="1100" i="1" dirty="0" smtClean="0">
                <a:latin typeface="Brandon Grotesque Bold"/>
                <a:ea typeface="+mn-lt"/>
                <a:cs typeface="+mn-lt"/>
              </a:rPr>
              <a:t>, CNRS, </a:t>
            </a:r>
            <a:r>
              <a:rPr lang="fr-FR" sz="1100" i="1" dirty="0" smtClean="0">
                <a:latin typeface="Brandon Grotesque Bold"/>
                <a:ea typeface="+mn-lt"/>
                <a:cs typeface="+mn-lt"/>
              </a:rPr>
              <a:t>ENS-PSL Université, Collège de France, 75252, Paris, France</a:t>
            </a:r>
          </a:p>
          <a:p>
            <a: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8978900" algn="l"/>
                <a:tab pos="9423400" algn="l"/>
                <a:tab pos="9880600" algn="l"/>
                <a:tab pos="10325100" algn="l"/>
                <a:tab pos="10782300" algn="l"/>
                <a:tab pos="11226800" algn="l"/>
                <a:tab pos="11671300" algn="l"/>
                <a:tab pos="12128500" algn="l"/>
                <a:tab pos="12573000" algn="l"/>
                <a:tab pos="13017500" algn="l"/>
                <a:tab pos="13474700" algn="l"/>
              </a:tabLst>
              <a:defRPr sz="37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1100" i="1" baseline="30000" dirty="0">
                <a:latin typeface="Brandon Grotesque Bold"/>
                <a:ea typeface="+mn-lt"/>
                <a:cs typeface="+mn-lt"/>
              </a:rPr>
              <a:t>4 </a:t>
            </a:r>
            <a:r>
              <a:rPr lang="en-GB" sz="1100" i="1" dirty="0">
                <a:latin typeface="Brandon Grotesque Bold"/>
                <a:ea typeface="+mn-lt"/>
                <a:cs typeface="+mn-lt"/>
              </a:rPr>
              <a:t>Department of Physics and Astronomy, University of Turku, Turku, Finland, FI-20014</a:t>
            </a:r>
            <a:endParaRPr lang="en-US" sz="1100" i="1" dirty="0">
              <a:latin typeface="Brandon Grotesque Bold"/>
              <a:ea typeface="+mn-lt"/>
              <a:cs typeface="+mn-lt"/>
            </a:endParaRPr>
          </a:p>
          <a:p>
            <a:pPr algn="ctr" defTabSz="449262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8978900" algn="l"/>
                <a:tab pos="9423400" algn="l"/>
                <a:tab pos="9880600" algn="l"/>
                <a:tab pos="10325100" algn="l"/>
                <a:tab pos="10782300" algn="l"/>
                <a:tab pos="11226800" algn="l"/>
                <a:tab pos="11671300" algn="l"/>
                <a:tab pos="12128500" algn="l"/>
                <a:tab pos="12573000" algn="l"/>
                <a:tab pos="13017500" algn="l"/>
                <a:tab pos="13474700" algn="l"/>
              </a:tabLst>
              <a:defRPr sz="3700"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 lang="en-GB" sz="1100" i="1" baseline="30000" dirty="0">
                <a:latin typeface="Brandon Grotesque Bold"/>
                <a:ea typeface="+mn-lt"/>
                <a:cs typeface="+mn-lt"/>
              </a:rPr>
              <a:t>5</a:t>
            </a:r>
            <a:r>
              <a:rPr lang="en-GB" sz="1100" i="1" dirty="0">
                <a:latin typeface="Brandon Grotesque Bold"/>
                <a:ea typeface="+mn-lt"/>
                <a:cs typeface="+mn-lt"/>
              </a:rPr>
              <a:t> </a:t>
            </a:r>
            <a:r>
              <a:rPr lang="fr-FR" sz="1100" i="1" dirty="0">
                <a:latin typeface="Brandon Grotesque Bold"/>
                <a:ea typeface="+mn-lt"/>
                <a:cs typeface="+mn-lt"/>
              </a:rPr>
              <a:t>Institut Max von Laue - Paul Langevin, 71 avenue des Martyrs, Grenoble, France, F-38042</a:t>
            </a:r>
            <a:endParaRPr lang="en-US" sz="1100" i="1" dirty="0">
              <a:latin typeface="Brandon Grotesque Bold"/>
              <a:ea typeface="+mn-lt"/>
              <a:cs typeface="+mn-lt"/>
            </a:endParaRPr>
          </a:p>
          <a:p>
            <a:pPr algn="ctr" defTabSz="449262">
              <a:lnSpc>
                <a:spcPct val="90000"/>
              </a:lnSpc>
              <a:spcBef>
                <a:spcPts val="1000"/>
              </a:spcBef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  <a:tab pos="8978900" algn="l"/>
                <a:tab pos="9423400" algn="l"/>
                <a:tab pos="9880600" algn="l"/>
                <a:tab pos="10325100" algn="l"/>
                <a:tab pos="10782300" algn="l"/>
                <a:tab pos="11226800" algn="l"/>
                <a:tab pos="11671300" algn="l"/>
                <a:tab pos="12128500" algn="l"/>
                <a:tab pos="12573000" algn="l"/>
                <a:tab pos="13017500" algn="l"/>
                <a:tab pos="13474700" algn="l"/>
              </a:tabLst>
              <a:defRPr sz="3700">
                <a:latin typeface="Trebuchet MS"/>
                <a:ea typeface="Trebuchet MS"/>
                <a:cs typeface="Trebuchet MS"/>
                <a:sym typeface="Trebuchet MS"/>
              </a:defRPr>
            </a:pPr>
            <a:endParaRPr lang="en-GB" sz="1100" i="1" baseline="30000" dirty="0">
              <a:latin typeface="Brandon Grotesque Bold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372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BG measurements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78933"/>
                <a:ext cx="4552406" cy="472637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Variation of laser energy</a:t>
                </a:r>
              </a:p>
              <a:p>
                <a:r>
                  <a:rPr lang="en-US" dirty="0" smtClean="0"/>
                  <a:t>Measurement of signal with different settings</a:t>
                </a:r>
              </a:p>
              <a:p>
                <a:pPr lvl="1"/>
                <a:r>
                  <a:rPr lang="en-US" dirty="0" smtClean="0"/>
                  <a:t>Chopper open = signal</a:t>
                </a:r>
              </a:p>
              <a:p>
                <a:pPr lvl="1"/>
                <a:r>
                  <a:rPr lang="en-US" dirty="0" smtClean="0"/>
                  <a:t>Chopper closed = beam related BG</a:t>
                </a:r>
              </a:p>
              <a:p>
                <a:pPr lvl="1"/>
                <a:r>
                  <a:rPr lang="en-US" dirty="0" smtClean="0"/>
                  <a:t>Plasma </a:t>
                </a:r>
                <a:r>
                  <a:rPr lang="en-US" dirty="0"/>
                  <a:t>off, H2 flow </a:t>
                </a:r>
                <a:r>
                  <a:rPr lang="en-US" dirty="0" smtClean="0"/>
                  <a:t>on = chamber </a:t>
                </a:r>
                <a:r>
                  <a:rPr lang="en-US" dirty="0"/>
                  <a:t>related </a:t>
                </a:r>
                <a:r>
                  <a:rPr lang="en-US" dirty="0" smtClean="0"/>
                  <a:t>BG</a:t>
                </a:r>
              </a:p>
              <a:p>
                <a:r>
                  <a:rPr lang="en-US" dirty="0" smtClean="0"/>
                  <a:t>Signal / BG optimum at ~ 800 µJ</a:t>
                </a:r>
              </a:p>
              <a:p>
                <a:pPr lvl="1"/>
                <a:r>
                  <a:rPr lang="en-US" dirty="0" smtClean="0"/>
                  <a:t>Signal / BG (beam)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19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Signal / BG (chamber)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38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Signal – BG optimum at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</m:oMath>
                </a14:m>
                <a:r>
                  <a:rPr lang="en-US" dirty="0" smtClean="0"/>
                  <a:t> 2.2 </a:t>
                </a:r>
                <a:r>
                  <a:rPr lang="en-US" dirty="0" err="1" smtClean="0"/>
                  <a:t>mJ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Chose this optimum for delay measurement</a:t>
                </a:r>
              </a:p>
              <a:p>
                <a:endParaRPr lang="en-US" dirty="0" smtClean="0"/>
              </a:p>
              <a:p>
                <a:pPr lvl="1"/>
                <a:endParaRPr lang="en-US" dirty="0" smtClean="0"/>
              </a:p>
              <a:p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78933"/>
                <a:ext cx="4552406" cy="4726370"/>
              </a:xfrm>
              <a:blipFill>
                <a:blip r:embed="rId2"/>
                <a:stretch>
                  <a:fillRect l="-1609" t="-1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D60F7B0-ADB0-400F-B9C6-FDCAE063E5F5}" type="slidenum">
              <a:rPr lang="en-GB" smtClean="0"/>
              <a:t>10</a:t>
            </a:fld>
            <a:endParaRPr lang="en-GB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8348" y="904055"/>
            <a:ext cx="4214015" cy="288295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1906" y="3991414"/>
            <a:ext cx="3175516" cy="236493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 rot="20182113">
            <a:off x="7202589" y="1604278"/>
            <a:ext cx="3137975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tx1">
                    <a:alpha val="8000"/>
                  </a:schemeClr>
                </a:solidFill>
              </a:rPr>
              <a:t>preliminary</a:t>
            </a:r>
            <a:endParaRPr lang="en-US" b="1" dirty="0">
              <a:solidFill>
                <a:schemeClr val="tx1">
                  <a:alpha val="8000"/>
                </a:schemeClr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 rot="20182113">
            <a:off x="5935332" y="4605805"/>
            <a:ext cx="1908664" cy="52322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alpha val="8000"/>
                  </a:schemeClr>
                </a:solidFill>
              </a:rPr>
              <a:t>preliminary</a:t>
            </a:r>
            <a:endParaRPr lang="en-US" sz="1050" b="1" dirty="0">
              <a:solidFill>
                <a:schemeClr val="tx1">
                  <a:alpha val="8000"/>
                </a:schemeClr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0600" y="3973996"/>
            <a:ext cx="3387664" cy="2428783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 rot="20182113">
            <a:off x="9656348" y="4605805"/>
            <a:ext cx="1908664" cy="52322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alpha val="8000"/>
                  </a:schemeClr>
                </a:solidFill>
              </a:rPr>
              <a:t>preliminary</a:t>
            </a:r>
            <a:endParaRPr lang="en-US" sz="1050" b="1" dirty="0">
              <a:solidFill>
                <a:schemeClr val="tx1">
                  <a:alpha val="8000"/>
                </a:schemeClr>
              </a:solidFill>
            </a:endParaRPr>
          </a:p>
        </p:txBody>
      </p:sp>
      <p:sp>
        <p:nvSpPr>
          <p:cNvPr id="16" name="Foliennummernplatzhalter 3"/>
          <p:cNvSpPr txBox="1">
            <a:spLocks/>
          </p:cNvSpPr>
          <p:nvPr/>
        </p:nvSpPr>
        <p:spPr>
          <a:xfrm>
            <a:off x="55880" y="6412229"/>
            <a:ext cx="472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04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214" y="2472283"/>
            <a:ext cx="5409913" cy="333025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720000"/>
            <a:ext cx="11163300" cy="1325563"/>
          </a:xfrm>
        </p:spPr>
        <p:txBody>
          <a:bodyPr/>
          <a:lstStyle/>
          <a:p>
            <a:r>
              <a:rPr lang="en-GB" dirty="0"/>
              <a:t>Requirement </a:t>
            </a:r>
            <a:r>
              <a:rPr lang="en-GB" dirty="0" smtClean="0"/>
              <a:t>#3: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(Very) </a:t>
            </a:r>
            <a:r>
              <a:rPr lang="en-GB" dirty="0" smtClean="0"/>
              <a:t>cold hydrogen </a:t>
            </a:r>
            <a:r>
              <a:rPr lang="en-GB" dirty="0"/>
              <a:t>beam (50-100 m/s)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684001" y="2045563"/>
                <a:ext cx="6367040" cy="4629358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de-DE" sz="2200" dirty="0" smtClean="0"/>
                  <a:t>Delay Measurement: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de-DE" sz="2000" dirty="0" err="1" smtClean="0"/>
                  <a:t>Distance</a:t>
                </a:r>
                <a:r>
                  <a:rPr lang="de-DE" sz="2000" dirty="0" smtClean="0"/>
                  <a:t> (</a:t>
                </a:r>
                <a:r>
                  <a:rPr lang="de-DE" sz="2000" dirty="0" err="1" smtClean="0"/>
                  <a:t>chopper</a:t>
                </a:r>
                <a:r>
                  <a:rPr lang="de-DE" sz="2000" dirty="0" smtClean="0"/>
                  <a:t> – </a:t>
                </a:r>
                <a:r>
                  <a:rPr lang="de-DE" sz="2000" dirty="0" err="1" smtClean="0"/>
                  <a:t>detection</a:t>
                </a:r>
                <a:r>
                  <a:rPr lang="de-DE" sz="2000" dirty="0" smtClean="0"/>
                  <a:t>): </a:t>
                </a:r>
                <a:r>
                  <a:rPr lang="de-DE" dirty="0" smtClean="0"/>
                  <a:t>∆</a:t>
                </a:r>
                <a:r>
                  <a:rPr lang="de-DE" dirty="0"/>
                  <a:t>𝑥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=1.1</m:t>
                    </m:r>
                    <m:r>
                      <a:rPr lang="de-DE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endParaRPr lang="de-DE" sz="2000" dirty="0" smtClean="0"/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Evidence </a:t>
                </a:r>
                <a:r>
                  <a:rPr lang="en-GB" dirty="0"/>
                  <a:t>of atoms with velocities </a:t>
                </a:r>
                <a:r>
                  <a:rPr lang="en-GB" dirty="0" smtClean="0"/>
                  <a:t>&lt; 100 </a:t>
                </a:r>
                <a:r>
                  <a:rPr lang="en-GB" dirty="0"/>
                  <a:t>m/s </a:t>
                </a:r>
                <a:endParaRPr lang="en-GB" dirty="0" smtClean="0"/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Measurement at 2.2 </a:t>
                </a:r>
                <a:r>
                  <a:rPr lang="en-GB" dirty="0" err="1" smtClean="0"/>
                  <a:t>mJ</a:t>
                </a:r>
                <a:r>
                  <a:rPr lang="en-GB" dirty="0" smtClean="0"/>
                  <a:t> UV energy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Signal / BG </a:t>
                </a:r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≈ 11.6</a:t>
                </a:r>
              </a:p>
              <a:p>
                <a:pPr marL="457200" lvl="1" indent="0">
                  <a:lnSpc>
                    <a:spcPct val="150000"/>
                  </a:lnSpc>
                  <a:buNone/>
                </a:pPr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→ Improvement by factor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≳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3</m:t>
                    </m:r>
                  </m:oMath>
                </a14:m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compared to old setup</a:t>
                </a:r>
              </a:p>
              <a:p>
                <a:pPr marL="457200" lvl="1" indent="0">
                  <a:lnSpc>
                    <a:spcPct val="150000"/>
                  </a:lnSpc>
                  <a:buNone/>
                </a:pPr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→ Still </a:t>
                </a: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needs to </a:t>
                </a:r>
                <a:r>
                  <a:rPr lang="en-GB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be further </a:t>
                </a:r>
                <a:r>
                  <a:rPr lang="en-GB" dirty="0">
                    <a:latin typeface="Calibri" panose="020F0502020204030204" pitchFamily="34" charset="0"/>
                    <a:cs typeface="Calibri" panose="020F0502020204030204" pitchFamily="34" charset="0"/>
                  </a:rPr>
                  <a:t>improved!</a:t>
                </a:r>
                <a:endParaRPr lang="en-GB" dirty="0"/>
              </a:p>
              <a:p>
                <a:pPr marL="457200" lvl="1" indent="0">
                  <a:lnSpc>
                    <a:spcPct val="150000"/>
                  </a:lnSpc>
                  <a:buNone/>
                </a:pPr>
                <a:endParaRPr lang="en-GB" dirty="0"/>
              </a:p>
              <a:p>
                <a:pPr>
                  <a:lnSpc>
                    <a:spcPct val="150000"/>
                  </a:lnSpc>
                </a:pPr>
                <a:endParaRPr lang="en-GB" dirty="0"/>
              </a:p>
              <a:p>
                <a:pPr>
                  <a:lnSpc>
                    <a:spcPct val="150000"/>
                  </a:lnSpc>
                </a:pPr>
                <a:endParaRPr lang="en-GB" dirty="0"/>
              </a:p>
              <a:p>
                <a:pPr>
                  <a:lnSpc>
                    <a:spcPct val="150000"/>
                  </a:lnSpc>
                </a:pPr>
                <a:endParaRPr lang="de-DE" dirty="0" smtClean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4001" y="2045563"/>
                <a:ext cx="6367040" cy="4629358"/>
              </a:xfrm>
              <a:blipFill>
                <a:blip r:embed="rId4"/>
                <a:stretch>
                  <a:fillRect l="-10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55880" y="6412229"/>
            <a:ext cx="472440" cy="365125"/>
          </a:xfrm>
        </p:spPr>
        <p:txBody>
          <a:bodyPr/>
          <a:lstStyle/>
          <a:p>
            <a:r>
              <a:rPr lang="en-GB" dirty="0" smtClean="0"/>
              <a:t>11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 rot="20182113">
            <a:off x="7944451" y="3649321"/>
            <a:ext cx="3137975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tx1">
                    <a:alpha val="8000"/>
                  </a:schemeClr>
                </a:solidFill>
              </a:rPr>
              <a:t>preliminary</a:t>
            </a:r>
            <a:endParaRPr lang="en-US" b="1" dirty="0">
              <a:solidFill>
                <a:schemeClr val="tx1">
                  <a:alpha val="8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38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9552" y="3654902"/>
            <a:ext cx="5289783" cy="3277121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833" y="3754061"/>
            <a:ext cx="5042264" cy="310393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 selection aperture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2629"/>
                <a:ext cx="10515600" cy="4351338"/>
              </a:xfrm>
            </p:spPr>
            <p:txBody>
              <a:bodyPr/>
              <a:lstStyle/>
              <a:p>
                <a:r>
                  <a:rPr lang="en-GB" dirty="0"/>
                  <a:t>Two height adjustable </a:t>
                </a:r>
                <a:r>
                  <a:rPr lang="en-GB" dirty="0" smtClean="0"/>
                  <a:t>slits (1 mm)</a:t>
                </a:r>
                <a:endParaRPr lang="en-GB" dirty="0"/>
              </a:p>
              <a:p>
                <a:r>
                  <a:rPr lang="en-GB" dirty="0" smtClean="0"/>
                  <a:t>Selection </a:t>
                </a:r>
                <a:r>
                  <a:rPr lang="en-GB" dirty="0"/>
                  <a:t>of specific velocity with adjustment of slit-heights</a:t>
                </a:r>
              </a:p>
              <a:p>
                <a:r>
                  <a:rPr lang="en-GB" dirty="0" smtClean="0"/>
                  <a:t>Selection of velocity components: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GQS</m:t>
                        </m:r>
                        <m:r>
                          <a:rPr lang="de-DE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Region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First test: all slits on axis (left) vs. slit 2: +1 mm (right)</a:t>
                </a: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2629"/>
                <a:ext cx="10515600" cy="4351338"/>
              </a:xfrm>
              <a:blipFill>
                <a:blip r:embed="rId4"/>
                <a:stretch>
                  <a:fillRect l="-696" t="-1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D60F7B0-ADB0-400F-B9C6-FDCAE063E5F5}" type="slidenum">
              <a:rPr lang="en-GB" smtClean="0"/>
              <a:t>12</a:t>
            </a:fld>
            <a:endParaRPr lang="en-GB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4175" y="4321141"/>
            <a:ext cx="2765466" cy="1728838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 rot="20182113">
            <a:off x="7538228" y="4886814"/>
            <a:ext cx="3137975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tx1">
                    <a:alpha val="8000"/>
                  </a:schemeClr>
                </a:solidFill>
              </a:rPr>
              <a:t>preliminary</a:t>
            </a:r>
            <a:endParaRPr lang="en-US" b="1" dirty="0">
              <a:solidFill>
                <a:schemeClr val="tx1">
                  <a:alpha val="8000"/>
                </a:schemeClr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9628" y="4321141"/>
            <a:ext cx="2914514" cy="1811924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 rot="20182113">
            <a:off x="2261256" y="4836624"/>
            <a:ext cx="3137975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tx1">
                    <a:alpha val="8000"/>
                  </a:schemeClr>
                </a:solidFill>
              </a:rPr>
              <a:t>preliminary</a:t>
            </a:r>
            <a:endParaRPr lang="en-US" b="1" dirty="0">
              <a:solidFill>
                <a:schemeClr val="tx1">
                  <a:alpha val="8000"/>
                </a:schemeClr>
              </a:solidFill>
            </a:endParaRPr>
          </a:p>
        </p:txBody>
      </p:sp>
      <p:sp>
        <p:nvSpPr>
          <p:cNvPr id="15" name="Foliennummernplatzhalter 3"/>
          <p:cNvSpPr txBox="1">
            <a:spLocks/>
          </p:cNvSpPr>
          <p:nvPr/>
        </p:nvSpPr>
        <p:spPr>
          <a:xfrm>
            <a:off x="55880" y="6412229"/>
            <a:ext cx="472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12</a:t>
            </a:r>
            <a:endParaRPr lang="en-GB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8516575" y="1612081"/>
            <a:ext cx="3289345" cy="1796044"/>
            <a:chOff x="7327855" y="1134890"/>
            <a:chExt cx="4508546" cy="2461750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27855" y="1134890"/>
              <a:ext cx="4508546" cy="2461750"/>
            </a:xfrm>
            <a:prstGeom prst="rect">
              <a:avLst/>
            </a:prstGeom>
          </p:spPr>
        </p:pic>
        <p:cxnSp>
          <p:nvCxnSpPr>
            <p:cNvPr id="18" name="Gerader Verbinder 17"/>
            <p:cNvCxnSpPr/>
            <p:nvPr/>
          </p:nvCxnSpPr>
          <p:spPr>
            <a:xfrm>
              <a:off x="8231198" y="1178560"/>
              <a:ext cx="0" cy="1659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/>
            <p:cNvCxnSpPr/>
            <p:nvPr/>
          </p:nvCxnSpPr>
          <p:spPr>
            <a:xfrm flipH="1">
              <a:off x="10149840" y="1178560"/>
              <a:ext cx="1598" cy="59436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/>
            <p:nvPr/>
          </p:nvCxnSpPr>
          <p:spPr>
            <a:xfrm flipH="1">
              <a:off x="11561984" y="1578429"/>
              <a:ext cx="3482" cy="166261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/>
            <p:cNvCxnSpPr/>
            <p:nvPr/>
          </p:nvCxnSpPr>
          <p:spPr>
            <a:xfrm>
              <a:off x="10149840" y="1861457"/>
              <a:ext cx="0" cy="137958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 flipH="1">
              <a:off x="11565613" y="1178560"/>
              <a:ext cx="1598" cy="32366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8231198" y="2868150"/>
              <a:ext cx="0" cy="3632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7632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0" y="1295934"/>
            <a:ext cx="2833131" cy="257907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outlook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46157"/>
                <a:ext cx="10515600" cy="4727575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Efficient detection of the H atoms </a:t>
                </a:r>
                <a:r>
                  <a:rPr lang="en-GB" dirty="0">
                    <a:solidFill>
                      <a:srgbClr val="D85ED1"/>
                    </a:solidFill>
                  </a:rPr>
                  <a:t>✔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r>
                  <a:rPr lang="en-GB" dirty="0"/>
                  <a:t>Atomic </a:t>
                </a:r>
                <a:r>
                  <a:rPr lang="en-GB" dirty="0" smtClean="0"/>
                  <a:t>hydrogen </a:t>
                </a:r>
                <a:r>
                  <a:rPr lang="en-GB" dirty="0"/>
                  <a:t>beam </a:t>
                </a:r>
                <a:r>
                  <a:rPr lang="de-DE" dirty="0" err="1">
                    <a:ea typeface="Cambria Math" panose="02040503050406030204" pitchFamily="18" charset="0"/>
                  </a:rPr>
                  <a:t>with</a:t>
                </a:r>
                <a:r>
                  <a:rPr lang="de-DE" dirty="0">
                    <a:ea typeface="Cambria Math" panose="02040503050406030204" pitchFamily="18" charset="0"/>
                  </a:rPr>
                  <a:t> </a:t>
                </a:r>
                <a:r>
                  <a:rPr lang="de-DE" dirty="0" err="1">
                    <a:ea typeface="Cambria Math" panose="02040503050406030204" pitchFamily="18" charset="0"/>
                  </a:rPr>
                  <a:t>velocitie</a:t>
                </a:r>
                <a:r>
                  <a:rPr lang="de-DE" dirty="0">
                    <a:ea typeface="Cambria Math" panose="02040503050406030204" pitchFamily="18" charset="0"/>
                  </a:rPr>
                  <a:t>s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&lt;100 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>
                    <a:solidFill>
                      <a:srgbClr val="D85ED1"/>
                    </a:solidFill>
                  </a:rPr>
                  <a:t>✔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Signal / Background still needs to be improved</a:t>
                </a:r>
              </a:p>
              <a:p>
                <a:pPr marL="457200" lvl="1" indent="0">
                  <a:lnSpc>
                    <a:spcPct val="150000"/>
                  </a:lnSpc>
                  <a:buNone/>
                </a:pPr>
                <a:r>
                  <a:rPr lang="en-GB" dirty="0" smtClean="0"/>
                  <a:t>→ Sig/BG already improved by a factor </a:t>
                </a:r>
                <a:r>
                  <a:rPr lang="en-GB" dirty="0"/>
                  <a:t>3</a:t>
                </a:r>
                <a:endParaRPr lang="en-GB" dirty="0" smtClean="0"/>
              </a:p>
              <a:p>
                <a:pPr marL="457200" lvl="1" indent="0">
                  <a:lnSpc>
                    <a:spcPct val="150000"/>
                  </a:lnSpc>
                  <a:buNone/>
                </a:pPr>
                <a:r>
                  <a:rPr lang="en-GB" dirty="0" smtClean="0"/>
                  <a:t>→ Next steps: 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GB" dirty="0" smtClean="0"/>
                  <a:t>Installation of 3</a:t>
                </a:r>
                <a:r>
                  <a:rPr lang="en-GB" baseline="30000" dirty="0" smtClean="0"/>
                  <a:t>rd</a:t>
                </a:r>
                <a:r>
                  <a:rPr lang="en-GB" dirty="0" smtClean="0"/>
                  <a:t> slit in CF100 cross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GB" dirty="0" smtClean="0"/>
                  <a:t>Baking of detection chamber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GB" dirty="0" smtClean="0"/>
                  <a:t>Installation of </a:t>
                </a:r>
                <a:r>
                  <a:rPr lang="en-GB" dirty="0" err="1" smtClean="0"/>
                  <a:t>cryo</a:t>
                </a:r>
                <a:r>
                  <a:rPr lang="en-GB" dirty="0" smtClean="0"/>
                  <a:t>-pumping stage in detection chamber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Outlook: 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GB" dirty="0" smtClean="0"/>
                  <a:t>GQS chamber ready to be installed, as soon as BG is reduced</a:t>
                </a:r>
                <a:endParaRPr lang="en-GB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46157"/>
                <a:ext cx="10515600" cy="4727575"/>
              </a:xfrm>
              <a:blipFill>
                <a:blip r:embed="rId3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55880" y="6412229"/>
            <a:ext cx="472440" cy="365125"/>
          </a:xfrm>
        </p:spPr>
        <p:txBody>
          <a:bodyPr/>
          <a:lstStyle/>
          <a:p>
            <a:r>
              <a:rPr lang="en-GB" dirty="0" smtClean="0"/>
              <a:t>13</a:t>
            </a:r>
            <a:endParaRPr lang="en-GB" dirty="0"/>
          </a:p>
        </p:txBody>
      </p:sp>
      <p:pic>
        <p:nvPicPr>
          <p:cNvPr id="83" name="Grafik 8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5999" y="4009945"/>
            <a:ext cx="2833131" cy="245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49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5" y="584636"/>
            <a:ext cx="2857500" cy="381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080" y="982617"/>
            <a:ext cx="7536663" cy="565249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48" y="3631767"/>
            <a:ext cx="3116462" cy="260516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892" y="2824915"/>
            <a:ext cx="4185921" cy="3139441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3046637" y="5514368"/>
            <a:ext cx="86819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Thank</a:t>
            </a:r>
            <a:r>
              <a:rPr lang="de-DE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 </a:t>
            </a:r>
            <a:r>
              <a:rPr lang="de-DE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you</a:t>
            </a:r>
            <a:r>
              <a:rPr lang="de-DE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 </a:t>
            </a:r>
            <a:r>
              <a:rPr lang="de-DE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for</a:t>
            </a:r>
            <a:r>
              <a:rPr lang="de-DE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 </a:t>
            </a:r>
            <a:r>
              <a:rPr lang="de-DE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your</a:t>
            </a:r>
            <a:r>
              <a:rPr lang="de-DE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 </a:t>
            </a:r>
            <a:r>
              <a:rPr lang="de-DE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attention</a:t>
            </a:r>
            <a:r>
              <a:rPr lang="de-DE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</a:rPr>
              <a:t>!</a:t>
            </a:r>
            <a:endParaRPr lang="de-DE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D85ED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6465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Gravity tests on small scales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Inhaltsplatzhalter 3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80427"/>
                <a:ext cx="7381718" cy="4741430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dirty="0" smtClean="0"/>
                  <a:t>Deviations from Newton’s </a:t>
                </a:r>
                <a:r>
                  <a:rPr lang="en-US" dirty="0"/>
                  <a:t>inverse </a:t>
                </a:r>
                <a:r>
                  <a:rPr lang="en-US" dirty="0" smtClean="0"/>
                  <a:t>square could be governed by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/>
                  <a:t>Spin-dependent short range forces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New light </a:t>
                </a:r>
                <a:r>
                  <a:rPr lang="en-US" dirty="0" err="1"/>
                  <a:t>pseuda</a:t>
                </a:r>
                <a:r>
                  <a:rPr lang="en-US" dirty="0"/>
                  <a:t>-scalar bosons (</a:t>
                </a:r>
                <a:r>
                  <a:rPr lang="en-US" dirty="0" err="1"/>
                  <a:t>Axion</a:t>
                </a:r>
                <a:r>
                  <a:rPr lang="en-US" dirty="0" smtClean="0"/>
                  <a:t>)</a:t>
                </a:r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Spin-independent short </a:t>
                </a:r>
                <a:r>
                  <a:rPr lang="en-US" dirty="0"/>
                  <a:t>range </a:t>
                </a:r>
                <a:r>
                  <a:rPr lang="en-US" dirty="0" smtClean="0"/>
                  <a:t>forces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/>
                  <a:t>Yukawa-type forces with range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 smtClean="0"/>
                  <a:t> and strength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 smtClean="0"/>
                  <a:t>:                                   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DE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𝒓</m:t>
                            </m:r>
                          </m:num>
                          <m:den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 smtClean="0"/>
                  <a:t> 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/>
                  <a:t>Extra dimensions 						→ 2 large extra spatial dimensions: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 smtClean="0"/>
                  <a:t>m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/>
                  <a:t>New light bosons (Dark Matter)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/>
                  <a:t>…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Inhalts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80427"/>
                <a:ext cx="7381718" cy="4741430"/>
              </a:xfrm>
              <a:blipFill>
                <a:blip r:embed="rId3"/>
                <a:stretch>
                  <a:fillRect l="-909" r="-3306" b="-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6385" y="1465825"/>
            <a:ext cx="3978277" cy="291374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0970418" y="2277685"/>
            <a:ext cx="567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7993A"/>
                </a:solidFill>
              </a:rPr>
              <a:t>UCN GQS</a:t>
            </a:r>
            <a:endParaRPr lang="en-US" sz="1600" dirty="0">
              <a:solidFill>
                <a:srgbClr val="27993A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11226509" y="2833689"/>
            <a:ext cx="54978" cy="177028"/>
          </a:xfrm>
          <a:prstGeom prst="straightConnector1">
            <a:avLst/>
          </a:prstGeom>
          <a:ln>
            <a:solidFill>
              <a:srgbClr val="27993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8399929" y="4414850"/>
            <a:ext cx="3394402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Exclusion plot for new spin-independent interactions  [</a:t>
            </a:r>
            <a:r>
              <a:rPr lang="en-US" sz="1100" dirty="0"/>
              <a:t>2</a:t>
            </a:r>
            <a:r>
              <a:rPr lang="en-US" sz="1100" dirty="0" smtClean="0"/>
              <a:t>]</a:t>
            </a:r>
          </a:p>
          <a:p>
            <a:r>
              <a:rPr lang="en-US" sz="1100" dirty="0" smtClean="0">
                <a:solidFill>
                  <a:srgbClr val="C10E34"/>
                </a:solidFill>
              </a:rPr>
              <a:t>1,2:</a:t>
            </a:r>
            <a:r>
              <a:rPr lang="en-US" sz="1100" dirty="0" smtClean="0"/>
              <a:t> short-range gravity in torsion balance</a:t>
            </a:r>
          </a:p>
          <a:p>
            <a:r>
              <a:rPr lang="en-US" sz="1100" dirty="0" smtClean="0">
                <a:solidFill>
                  <a:srgbClr val="323B9D"/>
                </a:solidFill>
              </a:rPr>
              <a:t>4,12,13: </a:t>
            </a:r>
            <a:r>
              <a:rPr lang="en-US" sz="1100" dirty="0" smtClean="0"/>
              <a:t>Extra forces on top of Casimir and </a:t>
            </a:r>
            <a:r>
              <a:rPr lang="en-US" sz="1100" dirty="0" err="1" smtClean="0"/>
              <a:t>v.d.W</a:t>
            </a:r>
            <a:r>
              <a:rPr lang="en-US" sz="1100" dirty="0" smtClean="0"/>
              <a:t> interactions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5: </a:t>
            </a:r>
            <a:r>
              <a:rPr lang="en-US" sz="1100" dirty="0" smtClean="0"/>
              <a:t>neutron Gravitational Quantum States (GQS)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6: </a:t>
            </a:r>
            <a:r>
              <a:rPr lang="en-US" sz="1100" dirty="0" smtClean="0"/>
              <a:t>neutron whispering gallery effects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7: </a:t>
            </a:r>
            <a:r>
              <a:rPr lang="en-US" sz="1100" dirty="0" smtClean="0"/>
              <a:t>neutron scattering on nuclei</a:t>
            </a:r>
          </a:p>
          <a:p>
            <a:r>
              <a:rPr lang="en-US" sz="1100" dirty="0" smtClean="0">
                <a:solidFill>
                  <a:srgbClr val="D88C39"/>
                </a:solidFill>
              </a:rPr>
              <a:t>8: </a:t>
            </a:r>
            <a:r>
              <a:rPr lang="en-US" sz="1100" dirty="0" smtClean="0"/>
              <a:t>precision measurements of exotic atoms</a:t>
            </a:r>
          </a:p>
          <a:p>
            <a:r>
              <a:rPr lang="en-US" sz="1100" dirty="0" smtClean="0">
                <a:solidFill>
                  <a:srgbClr val="D88C39"/>
                </a:solidFill>
              </a:rPr>
              <a:t>15: </a:t>
            </a:r>
            <a:r>
              <a:rPr lang="en-US" sz="1100" dirty="0" smtClean="0"/>
              <a:t>low mass bosons from the sun in a high-purity germanium detector</a:t>
            </a:r>
          </a:p>
          <a:p>
            <a:endParaRPr lang="en-US" sz="1100" dirty="0"/>
          </a:p>
        </p:txBody>
      </p:sp>
      <p:sp>
        <p:nvSpPr>
          <p:cNvPr id="10" name="Textfeld 9"/>
          <p:cNvSpPr txBox="1"/>
          <p:nvPr/>
        </p:nvSpPr>
        <p:spPr>
          <a:xfrm>
            <a:off x="4729322" y="6338856"/>
            <a:ext cx="7729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[2]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Antoniadis,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Ignatios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Baessler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S.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Büchner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M.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Fedorov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Valery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Hoedl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Seth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Lambrecht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Astrid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Nesvizhevsky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V.V.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Pignol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Guillaume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Protasov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K. &amp; Reynaud, Serge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Sobolev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Yu. (2010). Short-range fundamental forces. Forces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fondamentales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à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courte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portée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9615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316" y="3467331"/>
            <a:ext cx="3449341" cy="224221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7943945" y="2973326"/>
            <a:ext cx="4413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Sticking probability of H on thick He film. </a:t>
            </a:r>
            <a:r>
              <a:rPr lang="de-DE" sz="1200" dirty="0" err="1" smtClean="0"/>
              <a:t>Taken</a:t>
            </a:r>
            <a:r>
              <a:rPr lang="de-DE" sz="1200" dirty="0" smtClean="0"/>
              <a:t> </a:t>
            </a:r>
            <a:r>
              <a:rPr lang="de-DE" sz="1200" dirty="0" err="1" smtClean="0"/>
              <a:t>from</a:t>
            </a:r>
            <a:r>
              <a:rPr lang="de-DE" sz="1200" dirty="0" smtClean="0"/>
              <a:t> [3].</a:t>
            </a:r>
            <a:endParaRPr lang="en-GB" sz="12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Quantum </a:t>
            </a:r>
            <a:r>
              <a:rPr lang="de-DE" dirty="0" err="1" smtClean="0"/>
              <a:t>Reflection</a:t>
            </a:r>
            <a:r>
              <a:rPr lang="de-DE" dirty="0" smtClean="0"/>
              <a:t> (QR)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611389" y="1807110"/>
                <a:ext cx="7332556" cy="425225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de-DE" dirty="0" err="1" smtClean="0"/>
                  <a:t>At</a:t>
                </a:r>
                <a:r>
                  <a:rPr lang="de-DE" sz="2200" dirty="0" err="1" smtClean="0"/>
                  <a:t>tractive</a:t>
                </a:r>
                <a:r>
                  <a:rPr lang="de-DE" sz="2200" dirty="0" smtClean="0"/>
                  <a:t> Casimir-Polder (CP) Potential </a:t>
                </a:r>
                <a:endParaRPr lang="de-DE" sz="2200" dirty="0"/>
              </a:p>
              <a:p>
                <a:pPr>
                  <a:lnSpc>
                    <a:spcPct val="150000"/>
                  </a:lnSpc>
                </a:pPr>
                <a:r>
                  <a:rPr lang="de-DE" sz="2200" dirty="0" smtClean="0"/>
                  <a:t>Counter intuitive: 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GB" sz="1800" dirty="0" smtClean="0"/>
                  <a:t>QR </a:t>
                </a:r>
                <a:r>
                  <a:rPr lang="en-GB" sz="1800" dirty="0"/>
                  <a:t>occurs with same probability </a:t>
                </a:r>
                <a:r>
                  <a:rPr lang="en-GB" sz="1800" dirty="0" smtClean="0"/>
                  <a:t>for </a:t>
                </a:r>
                <a:r>
                  <a:rPr lang="en-GB" sz="1800" dirty="0"/>
                  <a:t>a particle </a:t>
                </a:r>
                <a:r>
                  <a:rPr lang="en-GB" sz="1800" dirty="0" smtClean="0"/>
                  <a:t>approaching an </a:t>
                </a:r>
                <a:r>
                  <a:rPr lang="en-GB" sz="1800" dirty="0"/>
                  <a:t>attractive valley </a:t>
                </a:r>
                <a:r>
                  <a:rPr lang="en-GB" sz="1800" dirty="0" smtClean="0"/>
                  <a:t>as a </a:t>
                </a:r>
                <a:r>
                  <a:rPr lang="en-GB" sz="1800" dirty="0"/>
                  <a:t>repulsive </a:t>
                </a:r>
                <a:r>
                  <a:rPr lang="en-GB" sz="1800" dirty="0" smtClean="0"/>
                  <a:t>step</a:t>
                </a:r>
                <a:r>
                  <a:rPr lang="en-GB" sz="1800" dirty="0"/>
                  <a:t> </a:t>
                </a:r>
                <a:endParaRPr lang="en-GB" sz="1800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en-GB" sz="1800" dirty="0" smtClean="0"/>
                  <a:t>QR becomes more efficient for weaker CP potentials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Observed for </a:t>
                </a:r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</a:t>
                </a:r>
                <a:r>
                  <a:rPr lang="en-GB" dirty="0" smtClean="0"/>
                  <a:t> atoms over liquid </a:t>
                </a:r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He-surface</a:t>
                </a:r>
                <a:r>
                  <a:rPr lang="en-GB" dirty="0" smtClean="0"/>
                  <a:t> in 1993 [3]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r>
                  <a:rPr lang="de-DE" sz="2200" dirty="0" err="1" smtClean="0"/>
                  <a:t>Suitable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materials</a:t>
                </a:r>
                <a:r>
                  <a:rPr lang="de-DE" sz="2200" dirty="0" smtClean="0"/>
                  <a:t>: </a:t>
                </a:r>
                <a:r>
                  <a:rPr lang="de-DE" sz="2200" dirty="0" err="1" smtClean="0"/>
                  <a:t>helium</a:t>
                </a:r>
                <a:r>
                  <a:rPr lang="de-DE" sz="2200" dirty="0" smtClean="0"/>
                  <a:t> (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de-DE" sz="2200" b="0" i="1" smtClean="0">
                            <a:solidFill>
                              <a:srgbClr val="8D8DFF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de-DE" sz="2200" b="0" i="0" smtClean="0">
                            <a:solidFill>
                              <a:srgbClr val="8D8D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de-DE" sz="2200" b="0" i="0" smtClean="0">
                            <a:solidFill>
                              <a:srgbClr val="8D8D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  <m:r>
                      <a:rPr lang="de-DE" sz="2200" b="0" i="0" smtClean="0">
                        <a:effectLst/>
                        <a:latin typeface="Cambria Math" panose="02040503050406030204" pitchFamily="18" charset="0"/>
                      </a:rPr>
                      <m:t>,</m:t>
                    </m:r>
                    <m:sPre>
                      <m:sPrePr>
                        <m:ctrlPr>
                          <a:rPr lang="de-DE" sz="2200" b="0" i="1" smtClean="0">
                            <a:solidFill>
                              <a:srgbClr val="1B1BFF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de-DE" sz="2200" b="0" i="0" smtClean="0">
                            <a:solidFill>
                              <a:srgbClr val="1B1B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de-DE" sz="2200" b="0" i="0" smtClean="0">
                            <a:solidFill>
                              <a:srgbClr val="1B1B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</m:oMath>
                </a14:m>
                <a:r>
                  <a:rPr lang="de-DE" sz="2200" dirty="0" smtClean="0">
                    <a:effectLst/>
                  </a:rPr>
                  <a:t>), </a:t>
                </a:r>
                <a:r>
                  <a:rPr lang="de-DE" sz="2200" dirty="0" err="1" smtClean="0">
                    <a:solidFill>
                      <a:srgbClr val="FF1F1F"/>
                    </a:solidFill>
                    <a:effectLst/>
                  </a:rPr>
                  <a:t>silica</a:t>
                </a:r>
                <a:r>
                  <a:rPr lang="de-DE" sz="2200" dirty="0" smtClean="0">
                    <a:effectLst/>
                  </a:rPr>
                  <a:t>, </a:t>
                </a:r>
                <a:r>
                  <a:rPr lang="de-DE" sz="2200" dirty="0" err="1" smtClean="0">
                    <a:solidFill>
                      <a:srgbClr val="00A800"/>
                    </a:solidFill>
                    <a:effectLst/>
                  </a:rPr>
                  <a:t>silicon</a:t>
                </a:r>
                <a:r>
                  <a:rPr lang="de-DE" sz="2200" dirty="0" smtClean="0">
                    <a:effectLst/>
                  </a:rPr>
                  <a:t>, </a:t>
                </a:r>
                <a:r>
                  <a:rPr lang="de-DE" sz="2200" dirty="0" err="1" smtClean="0">
                    <a:solidFill>
                      <a:srgbClr val="F4D806"/>
                    </a:solidFill>
                    <a:effectLst/>
                  </a:rPr>
                  <a:t>gold</a:t>
                </a:r>
                <a:endParaRPr lang="de-DE" sz="2200" dirty="0" smtClean="0">
                  <a:solidFill>
                    <a:srgbClr val="F4D806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389" y="1807110"/>
                <a:ext cx="7332556" cy="4252254"/>
              </a:xfrm>
              <a:blipFill>
                <a:blip r:embed="rId4"/>
                <a:stretch>
                  <a:fillRect l="-9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ußzeilenplatzhalter 4"/>
          <p:cNvSpPr txBox="1">
            <a:spLocks/>
          </p:cNvSpPr>
          <p:nvPr/>
        </p:nvSpPr>
        <p:spPr>
          <a:xfrm>
            <a:off x="545403" y="6156658"/>
            <a:ext cx="6038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/>
              <a:t>[</a:t>
            </a:r>
            <a:r>
              <a:rPr lang="en-GB" dirty="0"/>
              <a:t>3] </a:t>
            </a:r>
            <a:r>
              <a:rPr lang="en-GB" dirty="0" err="1"/>
              <a:t>Ite</a:t>
            </a:r>
            <a:r>
              <a:rPr lang="en-GB" dirty="0"/>
              <a:t> A. Yu, John M. Doyle, Jon C. Sandberg, Claudio L. Cesar, Daniel </a:t>
            </a:r>
            <a:r>
              <a:rPr lang="en-GB" dirty="0" err="1"/>
              <a:t>Kleppner</a:t>
            </a:r>
            <a:r>
              <a:rPr lang="en-GB" dirty="0"/>
              <a:t>, </a:t>
            </a:r>
            <a:r>
              <a:rPr lang="en-GB" dirty="0" smtClean="0"/>
              <a:t>and Thomas </a:t>
            </a:r>
            <a:r>
              <a:rPr lang="en-GB" dirty="0"/>
              <a:t>J. </a:t>
            </a:r>
            <a:r>
              <a:rPr lang="en-GB" dirty="0" err="1"/>
              <a:t>Greytak</a:t>
            </a:r>
            <a:r>
              <a:rPr lang="en-GB" dirty="0"/>
              <a:t>. Evidence for universal quantum reflection of hydrogen from </a:t>
            </a:r>
            <a:r>
              <a:rPr lang="en-GB" dirty="0" smtClean="0"/>
              <a:t>liquid 4He</a:t>
            </a:r>
            <a:r>
              <a:rPr lang="en-GB" dirty="0"/>
              <a:t>. Phys. Rev. Lett., 71:1589–1592, Sep </a:t>
            </a:r>
            <a:r>
              <a:rPr lang="en-GB" dirty="0" smtClean="0"/>
              <a:t>1993.</a:t>
            </a:r>
          </a:p>
          <a:p>
            <a:pPr algn="l"/>
            <a:r>
              <a:rPr lang="en-GB" dirty="0" smtClean="0"/>
              <a:t>[4] </a:t>
            </a:r>
            <a:r>
              <a:rPr lang="en-GB" dirty="0" err="1"/>
              <a:t>Crépin</a:t>
            </a:r>
            <a:r>
              <a:rPr lang="en-GB" dirty="0"/>
              <a:t>, P.-P. and </a:t>
            </a:r>
            <a:r>
              <a:rPr lang="en-GB" dirty="0" err="1" smtClean="0"/>
              <a:t>Kupriyanova</a:t>
            </a:r>
            <a:r>
              <a:rPr lang="en-GB" dirty="0" smtClean="0"/>
              <a:t> </a:t>
            </a:r>
            <a:r>
              <a:rPr lang="en-GB" i="1" dirty="0" smtClean="0"/>
              <a:t>et al.</a:t>
            </a:r>
            <a:r>
              <a:rPr lang="en-GB" dirty="0" smtClean="0"/>
              <a:t> </a:t>
            </a:r>
            <a:r>
              <a:rPr lang="en-GB" dirty="0"/>
              <a:t>Quantum reflection of antihydrogen from a liquid helium film.</a:t>
            </a:r>
            <a:r>
              <a:rPr lang="en-GB" dirty="0" smtClean="0"/>
              <a:t> </a:t>
            </a:r>
            <a:r>
              <a:rPr lang="en-GB" i="1" dirty="0" smtClean="0"/>
              <a:t>EPL</a:t>
            </a:r>
            <a:r>
              <a:rPr lang="en-GB" dirty="0" smtClean="0"/>
              <a:t> </a:t>
            </a:r>
            <a:r>
              <a:rPr lang="en-GB" b="1" dirty="0" smtClean="0"/>
              <a:t>119, </a:t>
            </a:r>
            <a:r>
              <a:rPr lang="en-GB" dirty="0"/>
              <a:t>1286-4854 </a:t>
            </a:r>
            <a:r>
              <a:rPr lang="en-GB" dirty="0" smtClean="0"/>
              <a:t>(2017</a:t>
            </a:r>
            <a:r>
              <a:rPr lang="en-GB" dirty="0"/>
              <a:t>). http://dx.doi.org/10.1209/0295-5075/119/33001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3543" y="1343610"/>
            <a:ext cx="3690257" cy="1629716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7943945" y="5825963"/>
            <a:ext cx="3742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Quantum reflection probability for antihydrogen </a:t>
            </a:r>
            <a:r>
              <a:rPr lang="en-GB" sz="1200" dirty="0"/>
              <a:t>as a function </a:t>
            </a:r>
            <a:r>
              <a:rPr lang="en-GB" sz="1200" dirty="0" smtClean="0"/>
              <a:t>of the </a:t>
            </a:r>
            <a:r>
              <a:rPr lang="en-GB" sz="1200" dirty="0"/>
              <a:t>free fall height of the atom h (</a:t>
            </a:r>
            <a:r>
              <a:rPr lang="en-GB" sz="1200" dirty="0" smtClean="0"/>
              <a:t>∝ energy E </a:t>
            </a:r>
            <a:r>
              <a:rPr lang="en-GB" sz="1200" dirty="0"/>
              <a:t>= </a:t>
            </a:r>
            <a:r>
              <a:rPr lang="en-GB" sz="1200" dirty="0" err="1" smtClean="0"/>
              <a:t>mgh</a:t>
            </a:r>
            <a:r>
              <a:rPr lang="en-GB" sz="1200" dirty="0" smtClean="0"/>
              <a:t>) for different materials:</a:t>
            </a:r>
            <a:r>
              <a:rPr lang="en-GB" sz="1200" dirty="0"/>
              <a:t> </a:t>
            </a:r>
            <a:r>
              <a:rPr lang="en-GB" sz="1200" dirty="0" smtClean="0"/>
              <a:t>3He </a:t>
            </a:r>
            <a:r>
              <a:rPr lang="en-GB" sz="1200" dirty="0"/>
              <a:t>(light blue), 4He (dark blue), silica (red), </a:t>
            </a:r>
            <a:r>
              <a:rPr lang="en-GB" sz="1200" dirty="0" smtClean="0"/>
              <a:t>silicon(green</a:t>
            </a:r>
            <a:r>
              <a:rPr lang="en-GB" sz="1200" dirty="0"/>
              <a:t>) and gold (yellow</a:t>
            </a:r>
            <a:r>
              <a:rPr lang="en-GB" sz="1200" dirty="0" smtClean="0"/>
              <a:t>).</a:t>
            </a:r>
          </a:p>
          <a:p>
            <a:r>
              <a:rPr lang="de-DE" sz="1200" dirty="0" err="1" smtClean="0"/>
              <a:t>Taken</a:t>
            </a:r>
            <a:r>
              <a:rPr lang="de-DE" sz="1200" dirty="0" smtClean="0"/>
              <a:t> </a:t>
            </a:r>
            <a:r>
              <a:rPr lang="de-DE" sz="1200" dirty="0" err="1" smtClean="0"/>
              <a:t>from</a:t>
            </a:r>
            <a:r>
              <a:rPr lang="de-DE" sz="1200" dirty="0" smtClean="0"/>
              <a:t> [4].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229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 – shifts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94410"/>
                <a:ext cx="6529300" cy="4817819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CP potential ≠ infinitely steep wall</a:t>
                </a:r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𝑚𝑔𝑧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 smtClean="0"/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r>
                  <a:rPr lang="en-GB" dirty="0" smtClean="0"/>
                  <a:t> has a range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27.5</m:t>
                    </m:r>
                  </m:oMath>
                </a14:m>
                <a:r>
                  <a:rPr lang="en-GB" dirty="0"/>
                  <a:t>nm </a:t>
                </a:r>
                <a:r>
                  <a:rPr lang="en-GB" dirty="0" smtClean="0"/>
                  <a:t>(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/>
                  <a:t>µm </a:t>
                </a:r>
                <a:r>
                  <a:rPr lang="en-GB" dirty="0" smtClean="0"/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Calculations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de-DE" dirty="0" smtClean="0"/>
                  <a:t> [5]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Scattering length approximation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/>
                  <a:t>Decoupling the effects of Gravity and the CP-interactions</a:t>
                </a:r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𝑚𝑔𝑎</m:t>
                    </m:r>
                  </m:oMath>
                </a14:m>
                <a:r>
                  <a:rPr lang="en-US" dirty="0" smtClean="0"/>
                  <a:t> … </a:t>
                </a:r>
                <a:r>
                  <a:rPr lang="en-GB" dirty="0" smtClean="0"/>
                  <a:t>Energies are </a:t>
                </a:r>
                <a:r>
                  <a:rPr lang="en-GB" dirty="0"/>
                  <a:t>shifted by </a:t>
                </a:r>
                <a:r>
                  <a:rPr lang="en-GB" dirty="0" err="1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mga</a:t>
                </a:r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en-GB" dirty="0" smtClean="0"/>
                  <a:t> </a:t>
                </a:r>
                <a:r>
                  <a:rPr lang="en-GB" dirty="0"/>
                  <a:t>resulting from the </a:t>
                </a:r>
                <a:r>
                  <a:rPr lang="en-GB" dirty="0" smtClean="0"/>
                  <a:t>complex phase </a:t>
                </a:r>
                <a:r>
                  <a:rPr lang="en-GB" dirty="0"/>
                  <a:t>shift experienced by the atom upon </a:t>
                </a:r>
                <a:r>
                  <a:rPr lang="en-GB" dirty="0" smtClean="0"/>
                  <a:t>reflection on the </a:t>
                </a:r>
                <a:r>
                  <a:rPr lang="en-GB" dirty="0"/>
                  <a:t>CP </a:t>
                </a:r>
                <a:r>
                  <a:rPr lang="en-GB" dirty="0" smtClean="0"/>
                  <a:t>tail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GB" dirty="0" smtClean="0"/>
                  <a:t>Shifts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GB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≈0.602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 err="1"/>
                  <a:t>peV</a:t>
                </a:r>
                <a:r>
                  <a:rPr lang="en-GB" dirty="0" smtClean="0"/>
                  <a:t>) </a:t>
                </a:r>
                <a:endParaRPr lang="en-GB" dirty="0"/>
              </a:p>
              <a:p>
                <a:pPr lvl="1">
                  <a:lnSpc>
                    <a:spcPct val="150000"/>
                  </a:lnSpc>
                </a:pPr>
                <a:r>
                  <a:rPr lang="en-GB" dirty="0"/>
                  <a:t>Max. relative error of approximation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94410"/>
                <a:ext cx="6529300" cy="4817819"/>
              </a:xfrm>
              <a:blipFill>
                <a:blip r:embed="rId3"/>
                <a:stretch>
                  <a:fillRect l="-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530" y="1195019"/>
            <a:ext cx="3021876" cy="23447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10267406" y="1230251"/>
                <a:ext cx="1489165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𝑉</m:t>
                        </m:r>
                        <m:d>
                          <m:dPr>
                            <m:ctrlPr>
                              <a:rPr lang="de-DE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𝑚𝑔𝑧</m:t>
                        </m:r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  <m:d>
                      <m:dPr>
                        <m:ctrlPr>
                          <a:rPr lang="de-DE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4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GB" sz="1400" dirty="0" smtClean="0"/>
                  <a:t> (</a:t>
                </a:r>
                <a:r>
                  <a:rPr lang="en-GB" sz="1400" dirty="0"/>
                  <a:t>black curve) above a silica bulk. Horizontal </a:t>
                </a:r>
                <a:r>
                  <a:rPr lang="en-GB" sz="1400" dirty="0" smtClean="0"/>
                  <a:t>lines correspond </a:t>
                </a:r>
                <a:r>
                  <a:rPr lang="en-GB" sz="1400" dirty="0"/>
                  <a:t>to </a:t>
                </a:r>
                <a:r>
                  <a:rPr lang="en-GB" sz="1400" dirty="0" smtClean="0"/>
                  <a:t>energies of an ideal quantum bouncer. Taken from [5].</a:t>
                </a:r>
                <a:endParaRPr lang="en-US" sz="14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7406" y="1230251"/>
                <a:ext cx="1489165" cy="2031325"/>
              </a:xfrm>
              <a:prstGeom prst="rect">
                <a:avLst/>
              </a:prstGeom>
              <a:blipFill>
                <a:blip r:embed="rId5"/>
                <a:stretch>
                  <a:fillRect l="-1224" r="-15102" b="-21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ußzeilenplatzhalter 4"/>
          <p:cNvSpPr txBox="1">
            <a:spLocks/>
          </p:cNvSpPr>
          <p:nvPr/>
        </p:nvSpPr>
        <p:spPr>
          <a:xfrm>
            <a:off x="528320" y="6408584"/>
            <a:ext cx="62846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/>
              <a:t>[5</a:t>
            </a:r>
            <a:r>
              <a:rPr lang="en-GB" dirty="0"/>
              <a:t>] P.-P. </a:t>
            </a:r>
            <a:r>
              <a:rPr lang="en-GB" dirty="0" err="1" smtClean="0"/>
              <a:t>Crépin</a:t>
            </a:r>
            <a:r>
              <a:rPr lang="en-GB" dirty="0"/>
              <a:t>, G. </a:t>
            </a:r>
            <a:r>
              <a:rPr lang="en-GB" dirty="0" err="1"/>
              <a:t>Dufour</a:t>
            </a:r>
            <a:r>
              <a:rPr lang="en-GB" dirty="0"/>
              <a:t>, R. </a:t>
            </a:r>
            <a:r>
              <a:rPr lang="en-GB" dirty="0" err="1" smtClean="0"/>
              <a:t>Gu</a:t>
            </a:r>
            <a:r>
              <a:rPr lang="en-GB" dirty="0" err="1"/>
              <a:t>é</a:t>
            </a:r>
            <a:r>
              <a:rPr lang="en-GB" dirty="0" err="1" smtClean="0"/>
              <a:t>rout</a:t>
            </a:r>
            <a:r>
              <a:rPr lang="en-GB" dirty="0"/>
              <a:t>, A. </a:t>
            </a:r>
            <a:r>
              <a:rPr lang="en-GB" dirty="0" err="1"/>
              <a:t>Lambrecht</a:t>
            </a:r>
            <a:r>
              <a:rPr lang="en-GB" dirty="0"/>
              <a:t>, and S. Reynaud. Casimir-polder</a:t>
            </a:r>
          </a:p>
          <a:p>
            <a:pPr algn="l"/>
            <a:r>
              <a:rPr lang="en-GB" dirty="0"/>
              <a:t>shifts on quantum levitation states. Physical Review A, 95(3), mar 2017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7500" y="3660968"/>
            <a:ext cx="2934742" cy="19299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10267407" y="3660968"/>
                <a:ext cx="1828800" cy="26984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Energy shifts for </a:t>
                </a:r>
                <a:r>
                  <a:rPr lang="en-US" sz="1400" dirty="0"/>
                  <a:t>antihydrogen </a:t>
                </a:r>
                <a:r>
                  <a:rPr lang="en-US" sz="1400" dirty="0" smtClean="0"/>
                  <a:t>interacting </a:t>
                </a:r>
                <a:r>
                  <a:rPr lang="en-GB" sz="1400" dirty="0" smtClean="0"/>
                  <a:t>with </a:t>
                </a:r>
                <a:r>
                  <a:rPr lang="en-GB" sz="1400" dirty="0"/>
                  <a:t>a perfect mirror (</a:t>
                </a:r>
                <a:r>
                  <a:rPr lang="en-GB" sz="1400" dirty="0" smtClean="0"/>
                  <a:t>blue), </a:t>
                </a:r>
                <a:r>
                  <a:rPr lang="en-GB" sz="1400" dirty="0"/>
                  <a:t>a silicon bulk (</a:t>
                </a:r>
                <a:r>
                  <a:rPr lang="en-GB" sz="1400" dirty="0" smtClean="0"/>
                  <a:t>green) </a:t>
                </a:r>
                <a:r>
                  <a:rPr lang="en-GB" sz="1400" dirty="0"/>
                  <a:t>or a silica bulk (</a:t>
                </a:r>
                <a:r>
                  <a:rPr lang="en-GB" sz="1400" dirty="0" smtClean="0"/>
                  <a:t>red), </a:t>
                </a:r>
                <a:r>
                  <a:rPr lang="en-GB" sz="1400" dirty="0"/>
                  <a:t>in units </a:t>
                </a:r>
                <a:r>
                  <a:rPr lang="en-GB" sz="1400" dirty="0" smtClean="0"/>
                  <a:t>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  <m:sSub>
                      <m:sSubPr>
                        <m:ctrlPr>
                          <a:rPr lang="de-DE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de-DE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sz="1400" dirty="0"/>
                  <a:t>. The shift corresponding to the real part of </a:t>
                </a:r>
                <a:r>
                  <a:rPr lang="en-GB" sz="14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mga</a:t>
                </a:r>
                <a:r>
                  <a:rPr lang="en-GB" sz="1400" dirty="0"/>
                  <a:t> is</a:t>
                </a:r>
              </a:p>
              <a:p>
                <a:r>
                  <a:rPr lang="en-GB" sz="1400" dirty="0"/>
                  <a:t>represented by the horizontal lines</a:t>
                </a:r>
                <a:r>
                  <a:rPr lang="en-GB" sz="1400" dirty="0" smtClean="0"/>
                  <a:t>. </a:t>
                </a:r>
              </a:p>
              <a:p>
                <a:r>
                  <a:rPr lang="en-GB" sz="1400" dirty="0" smtClean="0"/>
                  <a:t>Taken from [5].</a:t>
                </a:r>
                <a:endParaRPr lang="en-US" sz="1400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7407" y="3660968"/>
                <a:ext cx="1828800" cy="2698496"/>
              </a:xfrm>
              <a:prstGeom prst="rect">
                <a:avLst/>
              </a:prstGeom>
              <a:blipFill>
                <a:blip r:embed="rId7"/>
                <a:stretch>
                  <a:fillRect l="-1000" t="-452" r="-2333" b="-15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30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8000" y="720000"/>
            <a:ext cx="10752023" cy="1325563"/>
          </a:xfrm>
        </p:spPr>
        <p:txBody>
          <a:bodyPr/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of</a:t>
            </a:r>
            <a:r>
              <a:rPr lang="de-DE" dirty="0" smtClean="0"/>
              <a:t> GQS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ultra</a:t>
            </a:r>
            <a:r>
              <a:rPr lang="de-DE" dirty="0" smtClean="0"/>
              <a:t> </a:t>
            </a:r>
            <a:r>
              <a:rPr lang="de-DE" dirty="0" err="1" smtClean="0"/>
              <a:t>cold</a:t>
            </a:r>
            <a:r>
              <a:rPr lang="de-DE" dirty="0" smtClean="0"/>
              <a:t> </a:t>
            </a:r>
            <a:r>
              <a:rPr lang="de-DE" dirty="0" err="1" smtClean="0"/>
              <a:t>neutrons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25778" y="2299294"/>
                <a:ext cx="7121011" cy="3461150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60000"/>
                  </a:lnSpc>
                  <a:buNone/>
                </a:pPr>
                <a:r>
                  <a:rPr lang="de-DE" sz="2200" dirty="0" smtClean="0"/>
                  <a:t>2002</a:t>
                </a:r>
                <a:r>
                  <a:rPr lang="de-DE" sz="2200" dirty="0"/>
                  <a:t>: </a:t>
                </a:r>
                <a:r>
                  <a:rPr lang="de-DE" sz="2200" dirty="0" smtClean="0"/>
                  <a:t>First </a:t>
                </a:r>
                <a:r>
                  <a:rPr lang="de-DE" sz="2200" dirty="0" err="1" smtClean="0"/>
                  <a:t>demonstration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of</a:t>
                </a:r>
                <a:r>
                  <a:rPr lang="de-DE" sz="2200" dirty="0" smtClean="0"/>
                  <a:t> GQS </a:t>
                </a:r>
                <a:r>
                  <a:rPr lang="de-DE" sz="2200" dirty="0" err="1" smtClean="0"/>
                  <a:t>with</a:t>
                </a:r>
                <a:r>
                  <a:rPr lang="de-DE" sz="2200" dirty="0" smtClean="0"/>
                  <a:t> </a:t>
                </a:r>
                <a:r>
                  <a:rPr lang="de-DE" sz="2200" dirty="0" err="1"/>
                  <a:t>ultra</a:t>
                </a:r>
                <a:r>
                  <a:rPr lang="de-DE" sz="2200" dirty="0"/>
                  <a:t> </a:t>
                </a:r>
                <a:r>
                  <a:rPr lang="de-DE" sz="2200" dirty="0" err="1"/>
                  <a:t>cold</a:t>
                </a:r>
                <a:r>
                  <a:rPr lang="de-DE" sz="2200" dirty="0"/>
                  <a:t> </a:t>
                </a:r>
                <a:r>
                  <a:rPr lang="de-DE" sz="2200" dirty="0" err="1" smtClean="0"/>
                  <a:t>neutrons</a:t>
                </a:r>
                <a:r>
                  <a:rPr lang="de-DE" sz="2200" dirty="0" smtClean="0"/>
                  <a:t> (UCNs) [1]</a:t>
                </a:r>
              </a:p>
              <a:p>
                <a:pPr>
                  <a:lnSpc>
                    <a:spcPct val="160000"/>
                  </a:lnSpc>
                </a:pPr>
                <a:r>
                  <a:rPr lang="de-DE" sz="2200" dirty="0" smtClean="0"/>
                  <a:t>UCNs pass </a:t>
                </a:r>
                <a:r>
                  <a:rPr lang="de-DE" sz="2200" dirty="0" err="1" smtClean="0"/>
                  <a:t>through</a:t>
                </a:r>
                <a:r>
                  <a:rPr lang="de-DE" dirty="0"/>
                  <a:t> </a:t>
                </a:r>
                <a:r>
                  <a:rPr lang="de-DE" dirty="0" err="1"/>
                  <a:t>slit</a:t>
                </a:r>
                <a:r>
                  <a:rPr lang="de-DE" dirty="0"/>
                  <a:t> </a:t>
                </a:r>
                <a:r>
                  <a:rPr lang="el-GR" dirty="0"/>
                  <a:t>Δ</a:t>
                </a:r>
                <a:r>
                  <a:rPr lang="el-GR" dirty="0" smtClean="0"/>
                  <a:t>𝑧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between</a:t>
                </a:r>
                <a:r>
                  <a:rPr lang="de-DE" dirty="0" smtClean="0"/>
                  <a:t> </a:t>
                </a:r>
                <a:r>
                  <a:rPr lang="de-DE" sz="2200" dirty="0" err="1" smtClean="0"/>
                  <a:t>mirror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and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absorber</a:t>
                </a:r>
                <a:r>
                  <a:rPr lang="de-DE" sz="2200" dirty="0" smtClean="0"/>
                  <a:t> </a:t>
                </a:r>
              </a:p>
              <a:p>
                <a:pPr>
                  <a:lnSpc>
                    <a:spcPct val="160000"/>
                  </a:lnSpc>
                </a:pPr>
                <a:r>
                  <a:rPr lang="de-DE" sz="2200" dirty="0" smtClean="0"/>
                  <a:t>Measurement </a:t>
                </a:r>
                <a:r>
                  <a:rPr lang="de-DE" sz="2200" dirty="0" err="1" smtClean="0"/>
                  <a:t>of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neutron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transmission</a:t>
                </a:r>
                <a:r>
                  <a:rPr lang="de-DE" sz="22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200" dirty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de-DE" sz="2200" dirty="0" smtClean="0"/>
                  <a:t> </a:t>
                </a:r>
                <a:r>
                  <a:rPr lang="de-DE" sz="2200" dirty="0" err="1" smtClean="0"/>
                  <a:t>as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function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of</a:t>
                </a:r>
                <a:r>
                  <a:rPr lang="de-DE" sz="2200" dirty="0" smtClean="0"/>
                  <a:t> </a:t>
                </a:r>
                <a:r>
                  <a:rPr lang="el-GR" sz="2200" dirty="0"/>
                  <a:t>Δ</a:t>
                </a:r>
                <a:r>
                  <a:rPr lang="el-GR" sz="2200" dirty="0" smtClean="0"/>
                  <a:t>𝑧</a:t>
                </a:r>
                <a:endParaRPr lang="de-DE" sz="2200" dirty="0" smtClean="0"/>
              </a:p>
              <a:p>
                <a:pPr lvl="1">
                  <a:lnSpc>
                    <a:spcPct val="160000"/>
                  </a:lnSpc>
                </a:pPr>
                <a:r>
                  <a:rPr lang="de-DE" sz="2000" dirty="0" err="1" smtClean="0"/>
                  <a:t>Stepwise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increase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predicted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for</a:t>
                </a:r>
                <a:r>
                  <a:rPr lang="de-DE" sz="2000" dirty="0" smtClean="0"/>
                  <a:t> GQS (</a:t>
                </a:r>
                <a:r>
                  <a:rPr lang="de-DE" sz="2000" dirty="0" err="1" smtClean="0"/>
                  <a:t>steps</a:t>
                </a:r>
                <a:r>
                  <a:rPr lang="de-DE" sz="2000" dirty="0" smtClean="0"/>
                  <a:t> at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de-DE" sz="2000" dirty="0" smtClean="0"/>
                  <a:t>)</a:t>
                </a:r>
              </a:p>
              <a:p>
                <a:pPr lvl="1">
                  <a:lnSpc>
                    <a:spcPct val="160000"/>
                  </a:lnSpc>
                </a:pPr>
                <a:r>
                  <a:rPr lang="de-DE" sz="2000" dirty="0" err="1" smtClean="0"/>
                  <a:t>Slit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only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becomes</a:t>
                </a:r>
                <a:r>
                  <a:rPr lang="de-DE" sz="2000" dirty="0" smtClean="0"/>
                  <a:t> transparent, </a:t>
                </a:r>
                <a:r>
                  <a:rPr lang="de-DE" sz="2000" dirty="0" err="1" smtClean="0"/>
                  <a:t>when</a:t>
                </a:r>
                <a:r>
                  <a:rPr lang="de-DE" sz="20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l-GR" sz="2000" i="1" dirty="0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l-GR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de-DE" sz="2000" dirty="0" smtClean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5778" y="2299294"/>
                <a:ext cx="7121011" cy="3461150"/>
              </a:xfrm>
              <a:blipFill>
                <a:blip r:embed="rId3"/>
                <a:stretch>
                  <a:fillRect l="-1112" b="-54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8691366" y="5760444"/>
            <a:ext cx="3283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First demonstration of GQS </a:t>
            </a:r>
            <a:r>
              <a:rPr lang="en-US" sz="1200" dirty="0" err="1" smtClean="0"/>
              <a:t>ith</a:t>
            </a:r>
            <a:r>
              <a:rPr lang="en-US" sz="1200" dirty="0" smtClean="0"/>
              <a:t> UCNs: </a:t>
            </a:r>
            <a:r>
              <a:rPr lang="en-GB" sz="1200" dirty="0"/>
              <a:t>The neutron throughput </a:t>
            </a:r>
            <a:r>
              <a:rPr lang="en-GB" sz="1200" dirty="0" smtClean="0"/>
              <a:t>vs. </a:t>
            </a:r>
            <a:r>
              <a:rPr lang="en-GB" sz="1200" dirty="0"/>
              <a:t>the absorber height </a:t>
            </a:r>
            <a:r>
              <a:rPr lang="el-GR" sz="1200" dirty="0" smtClean="0"/>
              <a:t>Δ𝑧</a:t>
            </a:r>
            <a:r>
              <a:rPr lang="de-DE" sz="1200" dirty="0" smtClean="0"/>
              <a:t> </a:t>
            </a:r>
            <a:r>
              <a:rPr lang="de-DE" sz="1200" dirty="0" err="1" smtClean="0"/>
              <a:t>and</a:t>
            </a:r>
            <a:r>
              <a:rPr lang="de-DE" sz="1200" dirty="0" smtClean="0"/>
              <a:t> experimental </a:t>
            </a:r>
            <a:r>
              <a:rPr lang="de-DE" sz="1200" dirty="0" err="1" smtClean="0"/>
              <a:t>setup</a:t>
            </a:r>
            <a:r>
              <a:rPr lang="de-DE" sz="1200" dirty="0" smtClean="0"/>
              <a:t>. </a:t>
            </a:r>
            <a:r>
              <a:rPr lang="en-GB" sz="1200" dirty="0" smtClean="0"/>
              <a:t>Figures </a:t>
            </a:r>
            <a:r>
              <a:rPr lang="en-GB" sz="1200" dirty="0"/>
              <a:t>taken from </a:t>
            </a:r>
            <a:r>
              <a:rPr lang="en-GB" sz="1200" dirty="0" smtClean="0"/>
              <a:t>[2].</a:t>
            </a:r>
            <a:endParaRPr lang="en-GB" sz="1200" dirty="0"/>
          </a:p>
          <a:p>
            <a:endParaRPr lang="en-GB" sz="1200" dirty="0" smtClean="0"/>
          </a:p>
        </p:txBody>
      </p:sp>
      <p:grpSp>
        <p:nvGrpSpPr>
          <p:cNvPr id="2235" name="Gruppieren 2234"/>
          <p:cNvGrpSpPr/>
          <p:nvPr/>
        </p:nvGrpSpPr>
        <p:grpSpPr>
          <a:xfrm>
            <a:off x="8758624" y="2066829"/>
            <a:ext cx="3216125" cy="1376472"/>
            <a:chOff x="9809293" y="3450533"/>
            <a:chExt cx="2280495" cy="961524"/>
          </a:xfrm>
        </p:grpSpPr>
        <p:grpSp>
          <p:nvGrpSpPr>
            <p:cNvPr id="2233" name="Gruppieren 2232"/>
            <p:cNvGrpSpPr/>
            <p:nvPr/>
          </p:nvGrpSpPr>
          <p:grpSpPr>
            <a:xfrm>
              <a:off x="9809293" y="3450533"/>
              <a:ext cx="2280495" cy="961524"/>
              <a:chOff x="4533900" y="2838450"/>
              <a:chExt cx="3125661" cy="1317870"/>
            </a:xfrm>
          </p:grpSpPr>
          <p:sp>
            <p:nvSpPr>
              <p:cNvPr id="1957" name="AutoShape 1945"/>
              <p:cNvSpPr>
                <a:spLocks noChangeAspect="1" noChangeArrowheads="1" noTextEdit="1"/>
              </p:cNvSpPr>
              <p:nvPr/>
            </p:nvSpPr>
            <p:spPr bwMode="auto">
              <a:xfrm>
                <a:off x="4533900" y="2838450"/>
                <a:ext cx="3124200" cy="1181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958" name="Group 2147"/>
              <p:cNvGrpSpPr>
                <a:grpSpLocks/>
              </p:cNvGrpSpPr>
              <p:nvPr/>
            </p:nvGrpSpPr>
            <p:grpSpPr bwMode="auto">
              <a:xfrm>
                <a:off x="4536948" y="2838450"/>
                <a:ext cx="3122613" cy="839788"/>
                <a:chOff x="2856" y="1788"/>
                <a:chExt cx="1967" cy="529"/>
              </a:xfrm>
            </p:grpSpPr>
            <p:sp>
              <p:nvSpPr>
                <p:cNvPr id="2033" name="Rectangle 1947"/>
                <p:cNvSpPr>
                  <a:spLocks noChangeArrowheads="1"/>
                </p:cNvSpPr>
                <p:nvPr/>
              </p:nvSpPr>
              <p:spPr bwMode="auto">
                <a:xfrm>
                  <a:off x="2856" y="1788"/>
                  <a:ext cx="1967" cy="527"/>
                </a:xfrm>
                <a:prstGeom prst="rect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5" name="Rectangle 1949"/>
                <p:cNvSpPr>
                  <a:spLocks noChangeArrowheads="1"/>
                </p:cNvSpPr>
                <p:nvPr/>
              </p:nvSpPr>
              <p:spPr bwMode="auto">
                <a:xfrm>
                  <a:off x="2886" y="2273"/>
                  <a:ext cx="1826" cy="44"/>
                </a:xfrm>
                <a:prstGeom prst="rect">
                  <a:avLst/>
                </a:pr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6" name="Line 1950"/>
                <p:cNvSpPr>
                  <a:spLocks noChangeShapeType="1"/>
                </p:cNvSpPr>
                <p:nvPr/>
              </p:nvSpPr>
              <p:spPr bwMode="auto">
                <a:xfrm>
                  <a:off x="2886" y="2273"/>
                  <a:ext cx="1826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7" name="Line 1951"/>
                <p:cNvSpPr>
                  <a:spLocks noChangeShapeType="1"/>
                </p:cNvSpPr>
                <p:nvPr/>
              </p:nvSpPr>
              <p:spPr bwMode="auto">
                <a:xfrm>
                  <a:off x="4712" y="2273"/>
                  <a:ext cx="0" cy="4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8" name="Line 1952"/>
                <p:cNvSpPr>
                  <a:spLocks noChangeShapeType="1"/>
                </p:cNvSpPr>
                <p:nvPr/>
              </p:nvSpPr>
              <p:spPr bwMode="auto">
                <a:xfrm flipH="1">
                  <a:off x="2886" y="2317"/>
                  <a:ext cx="1826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9" name="Line 1953"/>
                <p:cNvSpPr>
                  <a:spLocks noChangeShapeType="1"/>
                </p:cNvSpPr>
                <p:nvPr/>
              </p:nvSpPr>
              <p:spPr bwMode="auto">
                <a:xfrm flipV="1">
                  <a:off x="2886" y="2273"/>
                  <a:ext cx="0" cy="4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0" name="Rectangle 1954"/>
                <p:cNvSpPr>
                  <a:spLocks noChangeArrowheads="1"/>
                </p:cNvSpPr>
                <p:nvPr/>
              </p:nvSpPr>
              <p:spPr bwMode="auto">
                <a:xfrm>
                  <a:off x="3016" y="2106"/>
                  <a:ext cx="27" cy="167"/>
                </a:xfrm>
                <a:prstGeom prst="rect">
                  <a:avLst/>
                </a:pr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1" name="Line 1955"/>
                <p:cNvSpPr>
                  <a:spLocks noChangeShapeType="1"/>
                </p:cNvSpPr>
                <p:nvPr/>
              </p:nvSpPr>
              <p:spPr bwMode="auto">
                <a:xfrm>
                  <a:off x="3016" y="2106"/>
                  <a:ext cx="27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2" name="Line 1956"/>
                <p:cNvSpPr>
                  <a:spLocks noChangeShapeType="1"/>
                </p:cNvSpPr>
                <p:nvPr/>
              </p:nvSpPr>
              <p:spPr bwMode="auto">
                <a:xfrm>
                  <a:off x="3043" y="2106"/>
                  <a:ext cx="0" cy="16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3" name="Line 1957"/>
                <p:cNvSpPr>
                  <a:spLocks noChangeShapeType="1"/>
                </p:cNvSpPr>
                <p:nvPr/>
              </p:nvSpPr>
              <p:spPr bwMode="auto">
                <a:xfrm flipH="1">
                  <a:off x="3016" y="2273"/>
                  <a:ext cx="27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4" name="Line 1958"/>
                <p:cNvSpPr>
                  <a:spLocks noChangeShapeType="1"/>
                </p:cNvSpPr>
                <p:nvPr/>
              </p:nvSpPr>
              <p:spPr bwMode="auto">
                <a:xfrm flipV="1">
                  <a:off x="3016" y="2106"/>
                  <a:ext cx="0" cy="16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5" name="Rectangle 1959"/>
                <p:cNvSpPr>
                  <a:spLocks noChangeArrowheads="1"/>
                </p:cNvSpPr>
                <p:nvPr/>
              </p:nvSpPr>
              <p:spPr bwMode="auto">
                <a:xfrm>
                  <a:off x="3016" y="1819"/>
                  <a:ext cx="27" cy="183"/>
                </a:xfrm>
                <a:prstGeom prst="rect">
                  <a:avLst/>
                </a:pr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6" name="Line 1960"/>
                <p:cNvSpPr>
                  <a:spLocks noChangeShapeType="1"/>
                </p:cNvSpPr>
                <p:nvPr/>
              </p:nvSpPr>
              <p:spPr bwMode="auto">
                <a:xfrm>
                  <a:off x="3016" y="1819"/>
                  <a:ext cx="27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7" name="Line 1961"/>
                <p:cNvSpPr>
                  <a:spLocks noChangeShapeType="1"/>
                </p:cNvSpPr>
                <p:nvPr/>
              </p:nvSpPr>
              <p:spPr bwMode="auto">
                <a:xfrm>
                  <a:off x="3043" y="1819"/>
                  <a:ext cx="0" cy="18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8" name="Line 1962"/>
                <p:cNvSpPr>
                  <a:spLocks noChangeShapeType="1"/>
                </p:cNvSpPr>
                <p:nvPr/>
              </p:nvSpPr>
              <p:spPr bwMode="auto">
                <a:xfrm flipH="1">
                  <a:off x="3016" y="2002"/>
                  <a:ext cx="27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9" name="Line 1963"/>
                <p:cNvSpPr>
                  <a:spLocks noChangeShapeType="1"/>
                </p:cNvSpPr>
                <p:nvPr/>
              </p:nvSpPr>
              <p:spPr bwMode="auto">
                <a:xfrm flipV="1">
                  <a:off x="3016" y="1819"/>
                  <a:ext cx="0" cy="18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0" name="Line 1964"/>
                <p:cNvSpPr>
                  <a:spLocks noChangeShapeType="1"/>
                </p:cNvSpPr>
                <p:nvPr/>
              </p:nvSpPr>
              <p:spPr bwMode="auto">
                <a:xfrm>
                  <a:off x="3491" y="2079"/>
                  <a:ext cx="814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1" name="Line 1965"/>
                <p:cNvSpPr>
                  <a:spLocks noChangeShapeType="1"/>
                </p:cNvSpPr>
                <p:nvPr/>
              </p:nvSpPr>
              <p:spPr bwMode="auto">
                <a:xfrm>
                  <a:off x="4305" y="2079"/>
                  <a:ext cx="0" cy="19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2" name="Line 1966"/>
                <p:cNvSpPr>
                  <a:spLocks noChangeShapeType="1"/>
                </p:cNvSpPr>
                <p:nvPr/>
              </p:nvSpPr>
              <p:spPr bwMode="auto">
                <a:xfrm flipH="1">
                  <a:off x="3491" y="2273"/>
                  <a:ext cx="814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3" name="Line 1967"/>
                <p:cNvSpPr>
                  <a:spLocks noChangeShapeType="1"/>
                </p:cNvSpPr>
                <p:nvPr/>
              </p:nvSpPr>
              <p:spPr bwMode="auto">
                <a:xfrm flipV="1">
                  <a:off x="3491" y="2079"/>
                  <a:ext cx="0" cy="19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4" name="Line 1968"/>
                <p:cNvSpPr>
                  <a:spLocks noChangeShapeType="1"/>
                </p:cNvSpPr>
                <p:nvPr/>
              </p:nvSpPr>
              <p:spPr bwMode="auto">
                <a:xfrm>
                  <a:off x="3352" y="1805"/>
                  <a:ext cx="80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5" name="Line 1969"/>
                <p:cNvSpPr>
                  <a:spLocks noChangeShapeType="1"/>
                </p:cNvSpPr>
                <p:nvPr/>
              </p:nvSpPr>
              <p:spPr bwMode="auto">
                <a:xfrm>
                  <a:off x="4152" y="1805"/>
                  <a:ext cx="0" cy="18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6" name="Line 1970"/>
                <p:cNvSpPr>
                  <a:spLocks noChangeShapeType="1"/>
                </p:cNvSpPr>
                <p:nvPr/>
              </p:nvSpPr>
              <p:spPr bwMode="auto">
                <a:xfrm flipH="1">
                  <a:off x="3352" y="1988"/>
                  <a:ext cx="80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7" name="Line 1971"/>
                <p:cNvSpPr>
                  <a:spLocks noChangeShapeType="1"/>
                </p:cNvSpPr>
                <p:nvPr/>
              </p:nvSpPr>
              <p:spPr bwMode="auto">
                <a:xfrm>
                  <a:off x="4305" y="2109"/>
                  <a:ext cx="168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8" name="Line 1972"/>
                <p:cNvSpPr>
                  <a:spLocks noChangeShapeType="1"/>
                </p:cNvSpPr>
                <p:nvPr/>
              </p:nvSpPr>
              <p:spPr bwMode="auto">
                <a:xfrm>
                  <a:off x="4473" y="2109"/>
                  <a:ext cx="0" cy="16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9" name="Line 1973"/>
                <p:cNvSpPr>
                  <a:spLocks noChangeShapeType="1"/>
                </p:cNvSpPr>
                <p:nvPr/>
              </p:nvSpPr>
              <p:spPr bwMode="auto">
                <a:xfrm flipH="1">
                  <a:off x="4305" y="2273"/>
                  <a:ext cx="168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0" name="Line 1974"/>
                <p:cNvSpPr>
                  <a:spLocks noChangeShapeType="1"/>
                </p:cNvSpPr>
                <p:nvPr/>
              </p:nvSpPr>
              <p:spPr bwMode="auto">
                <a:xfrm flipV="1">
                  <a:off x="4305" y="2109"/>
                  <a:ext cx="0" cy="16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1" name="Freeform 1975"/>
                <p:cNvSpPr>
                  <a:spLocks/>
                </p:cNvSpPr>
                <p:nvPr/>
              </p:nvSpPr>
              <p:spPr bwMode="auto">
                <a:xfrm>
                  <a:off x="4308" y="1941"/>
                  <a:ext cx="167" cy="167"/>
                </a:xfrm>
                <a:custGeom>
                  <a:avLst/>
                  <a:gdLst>
                    <a:gd name="T0" fmla="*/ 166 w 334"/>
                    <a:gd name="T1" fmla="*/ 0 h 336"/>
                    <a:gd name="T2" fmla="*/ 199 w 334"/>
                    <a:gd name="T3" fmla="*/ 4 h 336"/>
                    <a:gd name="T4" fmla="*/ 232 w 334"/>
                    <a:gd name="T5" fmla="*/ 14 h 336"/>
                    <a:gd name="T6" fmla="*/ 260 w 334"/>
                    <a:gd name="T7" fmla="*/ 29 h 336"/>
                    <a:gd name="T8" fmla="*/ 285 w 334"/>
                    <a:gd name="T9" fmla="*/ 49 h 336"/>
                    <a:gd name="T10" fmla="*/ 306 w 334"/>
                    <a:gd name="T11" fmla="*/ 74 h 336"/>
                    <a:gd name="T12" fmla="*/ 321 w 334"/>
                    <a:gd name="T13" fmla="*/ 103 h 336"/>
                    <a:gd name="T14" fmla="*/ 331 w 334"/>
                    <a:gd name="T15" fmla="*/ 135 h 336"/>
                    <a:gd name="T16" fmla="*/ 334 w 334"/>
                    <a:gd name="T17" fmla="*/ 170 h 336"/>
                    <a:gd name="T18" fmla="*/ 331 w 334"/>
                    <a:gd name="T19" fmla="*/ 203 h 336"/>
                    <a:gd name="T20" fmla="*/ 321 w 334"/>
                    <a:gd name="T21" fmla="*/ 234 h 336"/>
                    <a:gd name="T22" fmla="*/ 306 w 334"/>
                    <a:gd name="T23" fmla="*/ 262 h 336"/>
                    <a:gd name="T24" fmla="*/ 285 w 334"/>
                    <a:gd name="T25" fmla="*/ 287 h 336"/>
                    <a:gd name="T26" fmla="*/ 260 w 334"/>
                    <a:gd name="T27" fmla="*/ 307 h 336"/>
                    <a:gd name="T28" fmla="*/ 232 w 334"/>
                    <a:gd name="T29" fmla="*/ 323 h 336"/>
                    <a:gd name="T30" fmla="*/ 199 w 334"/>
                    <a:gd name="T31" fmla="*/ 332 h 336"/>
                    <a:gd name="T32" fmla="*/ 166 w 334"/>
                    <a:gd name="T33" fmla="*/ 336 h 336"/>
                    <a:gd name="T34" fmla="*/ 133 w 334"/>
                    <a:gd name="T35" fmla="*/ 332 h 336"/>
                    <a:gd name="T36" fmla="*/ 102 w 334"/>
                    <a:gd name="T37" fmla="*/ 323 h 336"/>
                    <a:gd name="T38" fmla="*/ 73 w 334"/>
                    <a:gd name="T39" fmla="*/ 307 h 336"/>
                    <a:gd name="T40" fmla="*/ 48 w 334"/>
                    <a:gd name="T41" fmla="*/ 287 h 336"/>
                    <a:gd name="T42" fmla="*/ 28 w 334"/>
                    <a:gd name="T43" fmla="*/ 262 h 336"/>
                    <a:gd name="T44" fmla="*/ 13 w 334"/>
                    <a:gd name="T45" fmla="*/ 234 h 336"/>
                    <a:gd name="T46" fmla="*/ 4 w 334"/>
                    <a:gd name="T47" fmla="*/ 203 h 336"/>
                    <a:gd name="T48" fmla="*/ 0 w 334"/>
                    <a:gd name="T49" fmla="*/ 170 h 336"/>
                    <a:gd name="T50" fmla="*/ 4 w 334"/>
                    <a:gd name="T51" fmla="*/ 135 h 336"/>
                    <a:gd name="T52" fmla="*/ 13 w 334"/>
                    <a:gd name="T53" fmla="*/ 103 h 336"/>
                    <a:gd name="T54" fmla="*/ 28 w 334"/>
                    <a:gd name="T55" fmla="*/ 74 h 336"/>
                    <a:gd name="T56" fmla="*/ 48 w 334"/>
                    <a:gd name="T57" fmla="*/ 49 h 336"/>
                    <a:gd name="T58" fmla="*/ 73 w 334"/>
                    <a:gd name="T59" fmla="*/ 29 h 336"/>
                    <a:gd name="T60" fmla="*/ 102 w 334"/>
                    <a:gd name="T61" fmla="*/ 14 h 336"/>
                    <a:gd name="T62" fmla="*/ 133 w 334"/>
                    <a:gd name="T63" fmla="*/ 4 h 336"/>
                    <a:gd name="T64" fmla="*/ 166 w 334"/>
                    <a:gd name="T65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34" h="336">
                      <a:moveTo>
                        <a:pt x="166" y="0"/>
                      </a:moveTo>
                      <a:lnTo>
                        <a:pt x="199" y="4"/>
                      </a:lnTo>
                      <a:lnTo>
                        <a:pt x="232" y="14"/>
                      </a:lnTo>
                      <a:lnTo>
                        <a:pt x="260" y="29"/>
                      </a:lnTo>
                      <a:lnTo>
                        <a:pt x="285" y="49"/>
                      </a:lnTo>
                      <a:lnTo>
                        <a:pt x="306" y="74"/>
                      </a:lnTo>
                      <a:lnTo>
                        <a:pt x="321" y="103"/>
                      </a:lnTo>
                      <a:lnTo>
                        <a:pt x="331" y="135"/>
                      </a:lnTo>
                      <a:lnTo>
                        <a:pt x="334" y="170"/>
                      </a:lnTo>
                      <a:lnTo>
                        <a:pt x="331" y="203"/>
                      </a:lnTo>
                      <a:lnTo>
                        <a:pt x="321" y="234"/>
                      </a:lnTo>
                      <a:lnTo>
                        <a:pt x="306" y="262"/>
                      </a:lnTo>
                      <a:lnTo>
                        <a:pt x="285" y="287"/>
                      </a:lnTo>
                      <a:lnTo>
                        <a:pt x="260" y="307"/>
                      </a:lnTo>
                      <a:lnTo>
                        <a:pt x="232" y="323"/>
                      </a:lnTo>
                      <a:lnTo>
                        <a:pt x="199" y="332"/>
                      </a:lnTo>
                      <a:lnTo>
                        <a:pt x="166" y="336"/>
                      </a:lnTo>
                      <a:lnTo>
                        <a:pt x="133" y="332"/>
                      </a:lnTo>
                      <a:lnTo>
                        <a:pt x="102" y="323"/>
                      </a:lnTo>
                      <a:lnTo>
                        <a:pt x="73" y="307"/>
                      </a:lnTo>
                      <a:lnTo>
                        <a:pt x="48" y="287"/>
                      </a:lnTo>
                      <a:lnTo>
                        <a:pt x="28" y="262"/>
                      </a:lnTo>
                      <a:lnTo>
                        <a:pt x="13" y="234"/>
                      </a:lnTo>
                      <a:lnTo>
                        <a:pt x="4" y="203"/>
                      </a:lnTo>
                      <a:lnTo>
                        <a:pt x="0" y="170"/>
                      </a:lnTo>
                      <a:lnTo>
                        <a:pt x="4" y="135"/>
                      </a:lnTo>
                      <a:lnTo>
                        <a:pt x="13" y="103"/>
                      </a:lnTo>
                      <a:lnTo>
                        <a:pt x="28" y="74"/>
                      </a:lnTo>
                      <a:lnTo>
                        <a:pt x="48" y="49"/>
                      </a:lnTo>
                      <a:lnTo>
                        <a:pt x="73" y="29"/>
                      </a:lnTo>
                      <a:lnTo>
                        <a:pt x="102" y="14"/>
                      </a:lnTo>
                      <a:lnTo>
                        <a:pt x="133" y="4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2" name="Line 1976"/>
                <p:cNvSpPr>
                  <a:spLocks noChangeShapeType="1"/>
                </p:cNvSpPr>
                <p:nvPr/>
              </p:nvSpPr>
              <p:spPr bwMode="auto">
                <a:xfrm flipH="1" flipV="1">
                  <a:off x="4473" y="2008"/>
                  <a:ext cx="2" cy="1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3" name="Line 1977"/>
                <p:cNvSpPr>
                  <a:spLocks noChangeShapeType="1"/>
                </p:cNvSpPr>
                <p:nvPr/>
              </p:nvSpPr>
              <p:spPr bwMode="auto">
                <a:xfrm flipH="1" flipV="1">
                  <a:off x="4469" y="1992"/>
                  <a:ext cx="4" cy="1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4" name="Line 1978"/>
                <p:cNvSpPr>
                  <a:spLocks noChangeShapeType="1"/>
                </p:cNvSpPr>
                <p:nvPr/>
              </p:nvSpPr>
              <p:spPr bwMode="auto">
                <a:xfrm flipH="1" flipV="1">
                  <a:off x="4461" y="1978"/>
                  <a:ext cx="8" cy="1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5" name="Line 1979"/>
                <p:cNvSpPr>
                  <a:spLocks noChangeShapeType="1"/>
                </p:cNvSpPr>
                <p:nvPr/>
              </p:nvSpPr>
              <p:spPr bwMode="auto">
                <a:xfrm flipH="1" flipV="1">
                  <a:off x="4451" y="1965"/>
                  <a:ext cx="10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6" name="Line 1980"/>
                <p:cNvSpPr>
                  <a:spLocks noChangeShapeType="1"/>
                </p:cNvSpPr>
                <p:nvPr/>
              </p:nvSpPr>
              <p:spPr bwMode="auto">
                <a:xfrm flipH="1" flipV="1">
                  <a:off x="4438" y="1955"/>
                  <a:ext cx="13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7" name="Line 1981"/>
                <p:cNvSpPr>
                  <a:spLocks noChangeShapeType="1"/>
                </p:cNvSpPr>
                <p:nvPr/>
              </p:nvSpPr>
              <p:spPr bwMode="auto">
                <a:xfrm flipH="1" flipV="1">
                  <a:off x="4424" y="1947"/>
                  <a:ext cx="14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8" name="Line 1982"/>
                <p:cNvSpPr>
                  <a:spLocks noChangeShapeType="1"/>
                </p:cNvSpPr>
                <p:nvPr/>
              </p:nvSpPr>
              <p:spPr bwMode="auto">
                <a:xfrm flipH="1" flipV="1">
                  <a:off x="4408" y="1943"/>
                  <a:ext cx="16" cy="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9" name="Line 1983"/>
                <p:cNvSpPr>
                  <a:spLocks noChangeShapeType="1"/>
                </p:cNvSpPr>
                <p:nvPr/>
              </p:nvSpPr>
              <p:spPr bwMode="auto">
                <a:xfrm flipH="1" flipV="1">
                  <a:off x="4391" y="1941"/>
                  <a:ext cx="17" cy="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0" name="Line 1984"/>
                <p:cNvSpPr>
                  <a:spLocks noChangeShapeType="1"/>
                </p:cNvSpPr>
                <p:nvPr/>
              </p:nvSpPr>
              <p:spPr bwMode="auto">
                <a:xfrm flipH="1">
                  <a:off x="4374" y="1941"/>
                  <a:ext cx="17" cy="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1" name="Line 1985"/>
                <p:cNvSpPr>
                  <a:spLocks noChangeShapeType="1"/>
                </p:cNvSpPr>
                <p:nvPr/>
              </p:nvSpPr>
              <p:spPr bwMode="auto">
                <a:xfrm flipH="1">
                  <a:off x="4359" y="1943"/>
                  <a:ext cx="15" cy="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2" name="Line 1986"/>
                <p:cNvSpPr>
                  <a:spLocks noChangeShapeType="1"/>
                </p:cNvSpPr>
                <p:nvPr/>
              </p:nvSpPr>
              <p:spPr bwMode="auto">
                <a:xfrm flipH="1">
                  <a:off x="4345" y="1947"/>
                  <a:ext cx="14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3" name="Line 1987"/>
                <p:cNvSpPr>
                  <a:spLocks noChangeShapeType="1"/>
                </p:cNvSpPr>
                <p:nvPr/>
              </p:nvSpPr>
              <p:spPr bwMode="auto">
                <a:xfrm flipH="1">
                  <a:off x="4332" y="1955"/>
                  <a:ext cx="13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4" name="Line 1988"/>
                <p:cNvSpPr>
                  <a:spLocks noChangeShapeType="1"/>
                </p:cNvSpPr>
                <p:nvPr/>
              </p:nvSpPr>
              <p:spPr bwMode="auto">
                <a:xfrm flipH="1">
                  <a:off x="4322" y="1965"/>
                  <a:ext cx="10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5" name="Line 1989"/>
                <p:cNvSpPr>
                  <a:spLocks noChangeShapeType="1"/>
                </p:cNvSpPr>
                <p:nvPr/>
              </p:nvSpPr>
              <p:spPr bwMode="auto">
                <a:xfrm flipH="1">
                  <a:off x="4315" y="1978"/>
                  <a:ext cx="7" cy="1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6" name="Line 1990"/>
                <p:cNvSpPr>
                  <a:spLocks noChangeShapeType="1"/>
                </p:cNvSpPr>
                <p:nvPr/>
              </p:nvSpPr>
              <p:spPr bwMode="auto">
                <a:xfrm flipH="1">
                  <a:off x="4310" y="1992"/>
                  <a:ext cx="5" cy="1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7" name="Line 1991"/>
                <p:cNvSpPr>
                  <a:spLocks noChangeShapeType="1"/>
                </p:cNvSpPr>
                <p:nvPr/>
              </p:nvSpPr>
              <p:spPr bwMode="auto">
                <a:xfrm flipH="1">
                  <a:off x="4308" y="2008"/>
                  <a:ext cx="2" cy="1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8" name="Line 1992"/>
                <p:cNvSpPr>
                  <a:spLocks noChangeShapeType="1"/>
                </p:cNvSpPr>
                <p:nvPr/>
              </p:nvSpPr>
              <p:spPr bwMode="auto">
                <a:xfrm>
                  <a:off x="4308" y="2025"/>
                  <a:ext cx="2" cy="1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9" name="Line 1993"/>
                <p:cNvSpPr>
                  <a:spLocks noChangeShapeType="1"/>
                </p:cNvSpPr>
                <p:nvPr/>
              </p:nvSpPr>
              <p:spPr bwMode="auto">
                <a:xfrm>
                  <a:off x="4310" y="2042"/>
                  <a:ext cx="5" cy="1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0" name="Line 1994"/>
                <p:cNvSpPr>
                  <a:spLocks noChangeShapeType="1"/>
                </p:cNvSpPr>
                <p:nvPr/>
              </p:nvSpPr>
              <p:spPr bwMode="auto">
                <a:xfrm>
                  <a:off x="4315" y="2058"/>
                  <a:ext cx="7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1" name="Line 1995"/>
                <p:cNvSpPr>
                  <a:spLocks noChangeShapeType="1"/>
                </p:cNvSpPr>
                <p:nvPr/>
              </p:nvSpPr>
              <p:spPr bwMode="auto">
                <a:xfrm>
                  <a:off x="4322" y="2071"/>
                  <a:ext cx="10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2" name="Line 1996"/>
                <p:cNvSpPr>
                  <a:spLocks noChangeShapeType="1"/>
                </p:cNvSpPr>
                <p:nvPr/>
              </p:nvSpPr>
              <p:spPr bwMode="auto">
                <a:xfrm>
                  <a:off x="4332" y="2084"/>
                  <a:ext cx="13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3" name="Line 1997"/>
                <p:cNvSpPr>
                  <a:spLocks noChangeShapeType="1"/>
                </p:cNvSpPr>
                <p:nvPr/>
              </p:nvSpPr>
              <p:spPr bwMode="auto">
                <a:xfrm>
                  <a:off x="4345" y="2094"/>
                  <a:ext cx="14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4" name="Line 1998"/>
                <p:cNvSpPr>
                  <a:spLocks noChangeShapeType="1"/>
                </p:cNvSpPr>
                <p:nvPr/>
              </p:nvSpPr>
              <p:spPr bwMode="auto">
                <a:xfrm>
                  <a:off x="4359" y="2102"/>
                  <a:ext cx="15" cy="5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5" name="Line 1999"/>
                <p:cNvSpPr>
                  <a:spLocks noChangeShapeType="1"/>
                </p:cNvSpPr>
                <p:nvPr/>
              </p:nvSpPr>
              <p:spPr bwMode="auto">
                <a:xfrm>
                  <a:off x="4374" y="2107"/>
                  <a:ext cx="17" cy="1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6" name="Line 2000"/>
                <p:cNvSpPr>
                  <a:spLocks noChangeShapeType="1"/>
                </p:cNvSpPr>
                <p:nvPr/>
              </p:nvSpPr>
              <p:spPr bwMode="auto">
                <a:xfrm flipV="1">
                  <a:off x="4391" y="2107"/>
                  <a:ext cx="17" cy="1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7" name="Line 2001"/>
                <p:cNvSpPr>
                  <a:spLocks noChangeShapeType="1"/>
                </p:cNvSpPr>
                <p:nvPr/>
              </p:nvSpPr>
              <p:spPr bwMode="auto">
                <a:xfrm flipV="1">
                  <a:off x="4408" y="2102"/>
                  <a:ext cx="16" cy="5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8" name="Line 2002"/>
                <p:cNvSpPr>
                  <a:spLocks noChangeShapeType="1"/>
                </p:cNvSpPr>
                <p:nvPr/>
              </p:nvSpPr>
              <p:spPr bwMode="auto">
                <a:xfrm flipV="1">
                  <a:off x="4424" y="2094"/>
                  <a:ext cx="14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9" name="Line 2003"/>
                <p:cNvSpPr>
                  <a:spLocks noChangeShapeType="1"/>
                </p:cNvSpPr>
                <p:nvPr/>
              </p:nvSpPr>
              <p:spPr bwMode="auto">
                <a:xfrm flipV="1">
                  <a:off x="4438" y="2084"/>
                  <a:ext cx="13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0" name="Line 2004"/>
                <p:cNvSpPr>
                  <a:spLocks noChangeShapeType="1"/>
                </p:cNvSpPr>
                <p:nvPr/>
              </p:nvSpPr>
              <p:spPr bwMode="auto">
                <a:xfrm flipV="1">
                  <a:off x="4451" y="2071"/>
                  <a:ext cx="10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1" name="Line 2005"/>
                <p:cNvSpPr>
                  <a:spLocks noChangeShapeType="1"/>
                </p:cNvSpPr>
                <p:nvPr/>
              </p:nvSpPr>
              <p:spPr bwMode="auto">
                <a:xfrm flipV="1">
                  <a:off x="4461" y="2058"/>
                  <a:ext cx="8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2" name="Line 2006"/>
                <p:cNvSpPr>
                  <a:spLocks noChangeShapeType="1"/>
                </p:cNvSpPr>
                <p:nvPr/>
              </p:nvSpPr>
              <p:spPr bwMode="auto">
                <a:xfrm flipV="1">
                  <a:off x="4469" y="2042"/>
                  <a:ext cx="4" cy="1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3" name="Line 2007"/>
                <p:cNvSpPr>
                  <a:spLocks noChangeShapeType="1"/>
                </p:cNvSpPr>
                <p:nvPr/>
              </p:nvSpPr>
              <p:spPr bwMode="auto">
                <a:xfrm flipV="1">
                  <a:off x="4473" y="2025"/>
                  <a:ext cx="2" cy="1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4" name="Line 2008"/>
                <p:cNvSpPr>
                  <a:spLocks noChangeShapeType="1"/>
                </p:cNvSpPr>
                <p:nvPr/>
              </p:nvSpPr>
              <p:spPr bwMode="auto">
                <a:xfrm flipH="1" flipV="1">
                  <a:off x="3672" y="2042"/>
                  <a:ext cx="45" cy="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5" name="Line 2009"/>
                <p:cNvSpPr>
                  <a:spLocks noChangeShapeType="1"/>
                </p:cNvSpPr>
                <p:nvPr/>
              </p:nvSpPr>
              <p:spPr bwMode="auto">
                <a:xfrm flipH="1" flipV="1">
                  <a:off x="3627" y="2039"/>
                  <a:ext cx="45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6" name="Line 2010"/>
                <p:cNvSpPr>
                  <a:spLocks noChangeShapeType="1"/>
                </p:cNvSpPr>
                <p:nvPr/>
              </p:nvSpPr>
              <p:spPr bwMode="auto">
                <a:xfrm flipH="1" flipV="1">
                  <a:off x="3581" y="2036"/>
                  <a:ext cx="46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7" name="Line 2011"/>
                <p:cNvSpPr>
                  <a:spLocks noChangeShapeType="1"/>
                </p:cNvSpPr>
                <p:nvPr/>
              </p:nvSpPr>
              <p:spPr bwMode="auto">
                <a:xfrm flipH="1" flipV="1">
                  <a:off x="3534" y="2034"/>
                  <a:ext cx="47" cy="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8" name="Line 2012"/>
                <p:cNvSpPr>
                  <a:spLocks noChangeShapeType="1"/>
                </p:cNvSpPr>
                <p:nvPr/>
              </p:nvSpPr>
              <p:spPr bwMode="auto">
                <a:xfrm flipH="1" flipV="1">
                  <a:off x="3487" y="2034"/>
                  <a:ext cx="47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9" name="Line 2013"/>
                <p:cNvSpPr>
                  <a:spLocks noChangeShapeType="1"/>
                </p:cNvSpPr>
                <p:nvPr/>
              </p:nvSpPr>
              <p:spPr bwMode="auto">
                <a:xfrm flipH="1">
                  <a:off x="3436" y="2034"/>
                  <a:ext cx="5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0" name="Line 2014"/>
                <p:cNvSpPr>
                  <a:spLocks noChangeShapeType="1"/>
                </p:cNvSpPr>
                <p:nvPr/>
              </p:nvSpPr>
              <p:spPr bwMode="auto">
                <a:xfrm flipH="1">
                  <a:off x="3386" y="2034"/>
                  <a:ext cx="50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1" name="Line 2015"/>
                <p:cNvSpPr>
                  <a:spLocks noChangeShapeType="1"/>
                </p:cNvSpPr>
                <p:nvPr/>
              </p:nvSpPr>
              <p:spPr bwMode="auto">
                <a:xfrm flipH="1">
                  <a:off x="3336" y="2037"/>
                  <a:ext cx="50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2" name="Line 2016"/>
                <p:cNvSpPr>
                  <a:spLocks noChangeShapeType="1"/>
                </p:cNvSpPr>
                <p:nvPr/>
              </p:nvSpPr>
              <p:spPr bwMode="auto">
                <a:xfrm flipH="1">
                  <a:off x="3288" y="2040"/>
                  <a:ext cx="48" cy="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3" name="Line 2017"/>
                <p:cNvSpPr>
                  <a:spLocks noChangeShapeType="1"/>
                </p:cNvSpPr>
                <p:nvPr/>
              </p:nvSpPr>
              <p:spPr bwMode="auto">
                <a:xfrm flipH="1">
                  <a:off x="3242" y="2044"/>
                  <a:ext cx="46" cy="5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4" name="Line 2018"/>
                <p:cNvSpPr>
                  <a:spLocks noChangeShapeType="1"/>
                </p:cNvSpPr>
                <p:nvPr/>
              </p:nvSpPr>
              <p:spPr bwMode="auto">
                <a:xfrm flipH="1">
                  <a:off x="3198" y="2049"/>
                  <a:ext cx="44" cy="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5" name="Line 2019"/>
                <p:cNvSpPr>
                  <a:spLocks noChangeShapeType="1"/>
                </p:cNvSpPr>
                <p:nvPr/>
              </p:nvSpPr>
              <p:spPr bwMode="auto">
                <a:xfrm flipH="1">
                  <a:off x="3155" y="2056"/>
                  <a:ext cx="43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6" name="Line 2020"/>
                <p:cNvSpPr>
                  <a:spLocks noChangeShapeType="1"/>
                </p:cNvSpPr>
                <p:nvPr/>
              </p:nvSpPr>
              <p:spPr bwMode="auto">
                <a:xfrm flipH="1">
                  <a:off x="3115" y="2064"/>
                  <a:ext cx="40" cy="9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7" name="Line 2021"/>
                <p:cNvSpPr>
                  <a:spLocks noChangeShapeType="1"/>
                </p:cNvSpPr>
                <p:nvPr/>
              </p:nvSpPr>
              <p:spPr bwMode="auto">
                <a:xfrm flipH="1">
                  <a:off x="3078" y="2073"/>
                  <a:ext cx="37" cy="9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8" name="Line 2022"/>
                <p:cNvSpPr>
                  <a:spLocks noChangeShapeType="1"/>
                </p:cNvSpPr>
                <p:nvPr/>
              </p:nvSpPr>
              <p:spPr bwMode="auto">
                <a:xfrm flipH="1">
                  <a:off x="3043" y="2082"/>
                  <a:ext cx="35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9" name="Line 2023"/>
                <p:cNvSpPr>
                  <a:spLocks noChangeShapeType="1"/>
                </p:cNvSpPr>
                <p:nvPr/>
              </p:nvSpPr>
              <p:spPr bwMode="auto">
                <a:xfrm flipH="1">
                  <a:off x="3012" y="2092"/>
                  <a:ext cx="31" cy="1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0" name="Line 2024"/>
                <p:cNvSpPr>
                  <a:spLocks noChangeShapeType="1"/>
                </p:cNvSpPr>
                <p:nvPr/>
              </p:nvSpPr>
              <p:spPr bwMode="auto">
                <a:xfrm flipH="1">
                  <a:off x="2984" y="2104"/>
                  <a:ext cx="28" cy="1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1" name="Line 2025"/>
                <p:cNvSpPr>
                  <a:spLocks noChangeShapeType="1"/>
                </p:cNvSpPr>
                <p:nvPr/>
              </p:nvSpPr>
              <p:spPr bwMode="auto">
                <a:xfrm flipH="1">
                  <a:off x="2959" y="2116"/>
                  <a:ext cx="25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2" name="Freeform 2026"/>
                <p:cNvSpPr>
                  <a:spLocks/>
                </p:cNvSpPr>
                <p:nvPr/>
              </p:nvSpPr>
              <p:spPr bwMode="auto">
                <a:xfrm>
                  <a:off x="3717" y="2024"/>
                  <a:ext cx="37" cy="50"/>
                </a:xfrm>
                <a:custGeom>
                  <a:avLst/>
                  <a:gdLst>
                    <a:gd name="T0" fmla="*/ 3 w 74"/>
                    <a:gd name="T1" fmla="*/ 0 h 102"/>
                    <a:gd name="T2" fmla="*/ 74 w 74"/>
                    <a:gd name="T3" fmla="*/ 61 h 102"/>
                    <a:gd name="T4" fmla="*/ 0 w 74"/>
                    <a:gd name="T5" fmla="*/ 102 h 102"/>
                    <a:gd name="T6" fmla="*/ 3 w 74"/>
                    <a:gd name="T7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4" h="102">
                      <a:moveTo>
                        <a:pt x="3" y="0"/>
                      </a:moveTo>
                      <a:lnTo>
                        <a:pt x="74" y="61"/>
                      </a:lnTo>
                      <a:lnTo>
                        <a:pt x="0" y="102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3" name="Line 2027"/>
                <p:cNvSpPr>
                  <a:spLocks noChangeShapeType="1"/>
                </p:cNvSpPr>
                <p:nvPr/>
              </p:nvSpPr>
              <p:spPr bwMode="auto">
                <a:xfrm flipH="1" flipV="1">
                  <a:off x="3442" y="2033"/>
                  <a:ext cx="28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4" name="Line 2028"/>
                <p:cNvSpPr>
                  <a:spLocks noChangeShapeType="1"/>
                </p:cNvSpPr>
                <p:nvPr/>
              </p:nvSpPr>
              <p:spPr bwMode="auto">
                <a:xfrm flipH="1" flipV="1">
                  <a:off x="3411" y="2027"/>
                  <a:ext cx="31" cy="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5" name="Line 2029"/>
                <p:cNvSpPr>
                  <a:spLocks noChangeShapeType="1"/>
                </p:cNvSpPr>
                <p:nvPr/>
              </p:nvSpPr>
              <p:spPr bwMode="auto">
                <a:xfrm flipH="1" flipV="1">
                  <a:off x="3379" y="2022"/>
                  <a:ext cx="32" cy="5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6" name="Line 2030"/>
                <p:cNvSpPr>
                  <a:spLocks noChangeShapeType="1"/>
                </p:cNvSpPr>
                <p:nvPr/>
              </p:nvSpPr>
              <p:spPr bwMode="auto">
                <a:xfrm flipH="1" flipV="1">
                  <a:off x="3345" y="2018"/>
                  <a:ext cx="34" cy="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7" name="Line 2031"/>
                <p:cNvSpPr>
                  <a:spLocks noChangeShapeType="1"/>
                </p:cNvSpPr>
                <p:nvPr/>
              </p:nvSpPr>
              <p:spPr bwMode="auto">
                <a:xfrm flipH="1" flipV="1">
                  <a:off x="3310" y="2015"/>
                  <a:ext cx="35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8" name="Line 2032"/>
                <p:cNvSpPr>
                  <a:spLocks noChangeShapeType="1"/>
                </p:cNvSpPr>
                <p:nvPr/>
              </p:nvSpPr>
              <p:spPr bwMode="auto">
                <a:xfrm flipH="1" flipV="1">
                  <a:off x="3274" y="2014"/>
                  <a:ext cx="36" cy="1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9" name="Line 2033"/>
                <p:cNvSpPr>
                  <a:spLocks noChangeShapeType="1"/>
                </p:cNvSpPr>
                <p:nvPr/>
              </p:nvSpPr>
              <p:spPr bwMode="auto">
                <a:xfrm flipH="1" flipV="1">
                  <a:off x="3237" y="2014"/>
                  <a:ext cx="37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0" name="Line 2034"/>
                <p:cNvSpPr>
                  <a:spLocks noChangeShapeType="1"/>
                </p:cNvSpPr>
                <p:nvPr/>
              </p:nvSpPr>
              <p:spPr bwMode="auto">
                <a:xfrm flipH="1">
                  <a:off x="3201" y="2014"/>
                  <a:ext cx="36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1" name="Line 2035"/>
                <p:cNvSpPr>
                  <a:spLocks noChangeShapeType="1"/>
                </p:cNvSpPr>
                <p:nvPr/>
              </p:nvSpPr>
              <p:spPr bwMode="auto">
                <a:xfrm flipH="1">
                  <a:off x="3165" y="2014"/>
                  <a:ext cx="36" cy="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2" name="Line 2036"/>
                <p:cNvSpPr>
                  <a:spLocks noChangeShapeType="1"/>
                </p:cNvSpPr>
                <p:nvPr/>
              </p:nvSpPr>
              <p:spPr bwMode="auto">
                <a:xfrm flipH="1">
                  <a:off x="3130" y="2016"/>
                  <a:ext cx="35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3" name="Line 2037"/>
                <p:cNvSpPr>
                  <a:spLocks noChangeShapeType="1"/>
                </p:cNvSpPr>
                <p:nvPr/>
              </p:nvSpPr>
              <p:spPr bwMode="auto">
                <a:xfrm flipH="1">
                  <a:off x="3096" y="2019"/>
                  <a:ext cx="34" cy="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4" name="Line 2038"/>
                <p:cNvSpPr>
                  <a:spLocks noChangeShapeType="1"/>
                </p:cNvSpPr>
                <p:nvPr/>
              </p:nvSpPr>
              <p:spPr bwMode="auto">
                <a:xfrm flipH="1">
                  <a:off x="3064" y="2023"/>
                  <a:ext cx="32" cy="5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5" name="Line 2039"/>
                <p:cNvSpPr>
                  <a:spLocks noChangeShapeType="1"/>
                </p:cNvSpPr>
                <p:nvPr/>
              </p:nvSpPr>
              <p:spPr bwMode="auto">
                <a:xfrm flipH="1">
                  <a:off x="3034" y="2028"/>
                  <a:ext cx="30" cy="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6" name="Line 2040"/>
                <p:cNvSpPr>
                  <a:spLocks noChangeShapeType="1"/>
                </p:cNvSpPr>
                <p:nvPr/>
              </p:nvSpPr>
              <p:spPr bwMode="auto">
                <a:xfrm flipH="1">
                  <a:off x="3006" y="2034"/>
                  <a:ext cx="28" cy="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7" name="Line 2041"/>
                <p:cNvSpPr>
                  <a:spLocks noChangeShapeType="1"/>
                </p:cNvSpPr>
                <p:nvPr/>
              </p:nvSpPr>
              <p:spPr bwMode="auto">
                <a:xfrm flipH="1">
                  <a:off x="2979" y="2041"/>
                  <a:ext cx="27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8" name="Line 2042"/>
                <p:cNvSpPr>
                  <a:spLocks noChangeShapeType="1"/>
                </p:cNvSpPr>
                <p:nvPr/>
              </p:nvSpPr>
              <p:spPr bwMode="auto">
                <a:xfrm flipH="1">
                  <a:off x="2956" y="2049"/>
                  <a:ext cx="23" cy="9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9" name="Line 2043"/>
                <p:cNvSpPr>
                  <a:spLocks noChangeShapeType="1"/>
                </p:cNvSpPr>
                <p:nvPr/>
              </p:nvSpPr>
              <p:spPr bwMode="auto">
                <a:xfrm flipH="1">
                  <a:off x="2935" y="2058"/>
                  <a:ext cx="21" cy="9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" name="Line 2044"/>
                <p:cNvSpPr>
                  <a:spLocks noChangeShapeType="1"/>
                </p:cNvSpPr>
                <p:nvPr/>
              </p:nvSpPr>
              <p:spPr bwMode="auto">
                <a:xfrm flipH="1">
                  <a:off x="2916" y="2067"/>
                  <a:ext cx="19" cy="11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" name="Freeform 2045"/>
                <p:cNvSpPr>
                  <a:spLocks/>
                </p:cNvSpPr>
                <p:nvPr/>
              </p:nvSpPr>
              <p:spPr bwMode="auto">
                <a:xfrm>
                  <a:off x="3468" y="2017"/>
                  <a:ext cx="39" cy="47"/>
                </a:xfrm>
                <a:custGeom>
                  <a:avLst/>
                  <a:gdLst>
                    <a:gd name="T0" fmla="*/ 7 w 77"/>
                    <a:gd name="T1" fmla="*/ 0 h 94"/>
                    <a:gd name="T2" fmla="*/ 77 w 77"/>
                    <a:gd name="T3" fmla="*/ 68 h 94"/>
                    <a:gd name="T4" fmla="*/ 0 w 77"/>
                    <a:gd name="T5" fmla="*/ 94 h 94"/>
                    <a:gd name="T6" fmla="*/ 7 w 77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7" h="94">
                      <a:moveTo>
                        <a:pt x="7" y="0"/>
                      </a:moveTo>
                      <a:lnTo>
                        <a:pt x="77" y="68"/>
                      </a:lnTo>
                      <a:lnTo>
                        <a:pt x="0" y="9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2" name="Line 2046"/>
                <p:cNvSpPr>
                  <a:spLocks noChangeShapeType="1"/>
                </p:cNvSpPr>
                <p:nvPr/>
              </p:nvSpPr>
              <p:spPr bwMode="auto">
                <a:xfrm flipH="1">
                  <a:off x="3544" y="2031"/>
                  <a:ext cx="19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3" name="Line 2047"/>
                <p:cNvSpPr>
                  <a:spLocks noChangeShapeType="1"/>
                </p:cNvSpPr>
                <p:nvPr/>
              </p:nvSpPr>
              <p:spPr bwMode="auto">
                <a:xfrm flipH="1">
                  <a:off x="3527" y="2039"/>
                  <a:ext cx="17" cy="9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4" name="Line 2048"/>
                <p:cNvSpPr>
                  <a:spLocks noChangeShapeType="1"/>
                </p:cNvSpPr>
                <p:nvPr/>
              </p:nvSpPr>
              <p:spPr bwMode="auto">
                <a:xfrm flipH="1">
                  <a:off x="3513" y="2048"/>
                  <a:ext cx="14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5" name="Freeform 2049"/>
                <p:cNvSpPr>
                  <a:spLocks/>
                </p:cNvSpPr>
                <p:nvPr/>
              </p:nvSpPr>
              <p:spPr bwMode="auto">
                <a:xfrm>
                  <a:off x="3563" y="2007"/>
                  <a:ext cx="39" cy="51"/>
                </a:xfrm>
                <a:custGeom>
                  <a:avLst/>
                  <a:gdLst>
                    <a:gd name="T0" fmla="*/ 0 w 77"/>
                    <a:gd name="T1" fmla="*/ 0 h 101"/>
                    <a:gd name="T2" fmla="*/ 77 w 77"/>
                    <a:gd name="T3" fmla="*/ 20 h 101"/>
                    <a:gd name="T4" fmla="*/ 7 w 77"/>
                    <a:gd name="T5" fmla="*/ 101 h 101"/>
                    <a:gd name="T6" fmla="*/ 0 w 77"/>
                    <a:gd name="T7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7" h="101">
                      <a:moveTo>
                        <a:pt x="0" y="0"/>
                      </a:moveTo>
                      <a:lnTo>
                        <a:pt x="77" y="20"/>
                      </a:lnTo>
                      <a:lnTo>
                        <a:pt x="7" y="10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6" name="Line 2050"/>
                <p:cNvSpPr>
                  <a:spLocks noChangeShapeType="1"/>
                </p:cNvSpPr>
                <p:nvPr/>
              </p:nvSpPr>
              <p:spPr bwMode="auto">
                <a:xfrm flipH="1">
                  <a:off x="4222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7" name="Line 2051"/>
                <p:cNvSpPr>
                  <a:spLocks noChangeShapeType="1"/>
                </p:cNvSpPr>
                <p:nvPr/>
              </p:nvSpPr>
              <p:spPr bwMode="auto">
                <a:xfrm flipH="1">
                  <a:off x="4203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8" name="Line 2052"/>
                <p:cNvSpPr>
                  <a:spLocks noChangeShapeType="1"/>
                </p:cNvSpPr>
                <p:nvPr/>
              </p:nvSpPr>
              <p:spPr bwMode="auto">
                <a:xfrm flipH="1">
                  <a:off x="4186" y="2014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9" name="Line 2053"/>
                <p:cNvSpPr>
                  <a:spLocks noChangeShapeType="1"/>
                </p:cNvSpPr>
                <p:nvPr/>
              </p:nvSpPr>
              <p:spPr bwMode="auto">
                <a:xfrm flipH="1">
                  <a:off x="4168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0" name="Line 2054"/>
                <p:cNvSpPr>
                  <a:spLocks noChangeShapeType="1"/>
                </p:cNvSpPr>
                <p:nvPr/>
              </p:nvSpPr>
              <p:spPr bwMode="auto">
                <a:xfrm flipH="1">
                  <a:off x="4151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1" name="Line 2055"/>
                <p:cNvSpPr>
                  <a:spLocks noChangeShapeType="1"/>
                </p:cNvSpPr>
                <p:nvPr/>
              </p:nvSpPr>
              <p:spPr bwMode="auto">
                <a:xfrm flipH="1">
                  <a:off x="4132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2" name="Line 2056"/>
                <p:cNvSpPr>
                  <a:spLocks noChangeShapeType="1"/>
                </p:cNvSpPr>
                <p:nvPr/>
              </p:nvSpPr>
              <p:spPr bwMode="auto">
                <a:xfrm flipH="1">
                  <a:off x="4116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3" name="Line 2057"/>
                <p:cNvSpPr>
                  <a:spLocks noChangeShapeType="1"/>
                </p:cNvSpPr>
                <p:nvPr/>
              </p:nvSpPr>
              <p:spPr bwMode="auto">
                <a:xfrm flipH="1">
                  <a:off x="4097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4" name="Line 2058"/>
                <p:cNvSpPr>
                  <a:spLocks noChangeShapeType="1"/>
                </p:cNvSpPr>
                <p:nvPr/>
              </p:nvSpPr>
              <p:spPr bwMode="auto">
                <a:xfrm flipH="1">
                  <a:off x="4080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5" name="Line 2059"/>
                <p:cNvSpPr>
                  <a:spLocks noChangeShapeType="1"/>
                </p:cNvSpPr>
                <p:nvPr/>
              </p:nvSpPr>
              <p:spPr bwMode="auto">
                <a:xfrm flipH="1">
                  <a:off x="4061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6" name="Line 2060"/>
                <p:cNvSpPr>
                  <a:spLocks noChangeShapeType="1"/>
                </p:cNvSpPr>
                <p:nvPr/>
              </p:nvSpPr>
              <p:spPr bwMode="auto">
                <a:xfrm flipH="1">
                  <a:off x="4045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7" name="Line 2061"/>
                <p:cNvSpPr>
                  <a:spLocks noChangeShapeType="1"/>
                </p:cNvSpPr>
                <p:nvPr/>
              </p:nvSpPr>
              <p:spPr bwMode="auto">
                <a:xfrm flipH="1">
                  <a:off x="4026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8" name="Line 2062"/>
                <p:cNvSpPr>
                  <a:spLocks noChangeShapeType="1"/>
                </p:cNvSpPr>
                <p:nvPr/>
              </p:nvSpPr>
              <p:spPr bwMode="auto">
                <a:xfrm flipH="1">
                  <a:off x="4009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9" name="Line 2063"/>
                <p:cNvSpPr>
                  <a:spLocks noChangeShapeType="1"/>
                </p:cNvSpPr>
                <p:nvPr/>
              </p:nvSpPr>
              <p:spPr bwMode="auto">
                <a:xfrm flipH="1">
                  <a:off x="3990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0" name="Line 2064"/>
                <p:cNvSpPr>
                  <a:spLocks noChangeShapeType="1"/>
                </p:cNvSpPr>
                <p:nvPr/>
              </p:nvSpPr>
              <p:spPr bwMode="auto">
                <a:xfrm flipH="1">
                  <a:off x="3974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1" name="Line 2065"/>
                <p:cNvSpPr>
                  <a:spLocks noChangeShapeType="1"/>
                </p:cNvSpPr>
                <p:nvPr/>
              </p:nvSpPr>
              <p:spPr bwMode="auto">
                <a:xfrm flipH="1">
                  <a:off x="3955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2" name="Line 2066"/>
                <p:cNvSpPr>
                  <a:spLocks noChangeShapeType="1"/>
                </p:cNvSpPr>
                <p:nvPr/>
              </p:nvSpPr>
              <p:spPr bwMode="auto">
                <a:xfrm flipH="1">
                  <a:off x="3938" y="2014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3" name="Line 2067"/>
                <p:cNvSpPr>
                  <a:spLocks noChangeShapeType="1"/>
                </p:cNvSpPr>
                <p:nvPr/>
              </p:nvSpPr>
              <p:spPr bwMode="auto">
                <a:xfrm flipH="1">
                  <a:off x="3919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4" name="Line 2068"/>
                <p:cNvSpPr>
                  <a:spLocks noChangeShapeType="1"/>
                </p:cNvSpPr>
                <p:nvPr/>
              </p:nvSpPr>
              <p:spPr bwMode="auto">
                <a:xfrm flipH="1">
                  <a:off x="3903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5" name="Line 2069"/>
                <p:cNvSpPr>
                  <a:spLocks noChangeShapeType="1"/>
                </p:cNvSpPr>
                <p:nvPr/>
              </p:nvSpPr>
              <p:spPr bwMode="auto">
                <a:xfrm flipH="1">
                  <a:off x="3884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6" name="Line 2070"/>
                <p:cNvSpPr>
                  <a:spLocks noChangeShapeType="1"/>
                </p:cNvSpPr>
                <p:nvPr/>
              </p:nvSpPr>
              <p:spPr bwMode="auto">
                <a:xfrm flipH="1">
                  <a:off x="3867" y="2014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7" name="Line 2071"/>
                <p:cNvSpPr>
                  <a:spLocks noChangeShapeType="1"/>
                </p:cNvSpPr>
                <p:nvPr/>
              </p:nvSpPr>
              <p:spPr bwMode="auto">
                <a:xfrm flipH="1">
                  <a:off x="3848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8" name="Line 2072"/>
                <p:cNvSpPr>
                  <a:spLocks noChangeShapeType="1"/>
                </p:cNvSpPr>
                <p:nvPr/>
              </p:nvSpPr>
              <p:spPr bwMode="auto">
                <a:xfrm flipH="1">
                  <a:off x="3832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9" name="Line 2073"/>
                <p:cNvSpPr>
                  <a:spLocks noChangeShapeType="1"/>
                </p:cNvSpPr>
                <p:nvPr/>
              </p:nvSpPr>
              <p:spPr bwMode="auto">
                <a:xfrm flipH="1">
                  <a:off x="3813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0" name="Line 2074"/>
                <p:cNvSpPr>
                  <a:spLocks noChangeShapeType="1"/>
                </p:cNvSpPr>
                <p:nvPr/>
              </p:nvSpPr>
              <p:spPr bwMode="auto">
                <a:xfrm flipH="1">
                  <a:off x="3796" y="2014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1" name="Line 2075"/>
                <p:cNvSpPr>
                  <a:spLocks noChangeShapeType="1"/>
                </p:cNvSpPr>
                <p:nvPr/>
              </p:nvSpPr>
              <p:spPr bwMode="auto">
                <a:xfrm flipH="1">
                  <a:off x="3778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2" name="Line 2076"/>
                <p:cNvSpPr>
                  <a:spLocks noChangeShapeType="1"/>
                </p:cNvSpPr>
                <p:nvPr/>
              </p:nvSpPr>
              <p:spPr bwMode="auto">
                <a:xfrm flipH="1">
                  <a:off x="3761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3" name="Line 2077"/>
                <p:cNvSpPr>
                  <a:spLocks noChangeShapeType="1"/>
                </p:cNvSpPr>
                <p:nvPr/>
              </p:nvSpPr>
              <p:spPr bwMode="auto">
                <a:xfrm flipH="1">
                  <a:off x="3749" y="2014"/>
                  <a:ext cx="3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4" name="Freeform 2078"/>
                <p:cNvSpPr>
                  <a:spLocks/>
                </p:cNvSpPr>
                <p:nvPr/>
              </p:nvSpPr>
              <p:spPr bwMode="auto">
                <a:xfrm>
                  <a:off x="4230" y="1993"/>
                  <a:ext cx="20" cy="41"/>
                </a:xfrm>
                <a:custGeom>
                  <a:avLst/>
                  <a:gdLst>
                    <a:gd name="T0" fmla="*/ 0 w 41"/>
                    <a:gd name="T1" fmla="*/ 0 h 82"/>
                    <a:gd name="T2" fmla="*/ 41 w 41"/>
                    <a:gd name="T3" fmla="*/ 41 h 82"/>
                    <a:gd name="T4" fmla="*/ 0 w 41"/>
                    <a:gd name="T5" fmla="*/ 82 h 82"/>
                    <a:gd name="T6" fmla="*/ 0 w 41"/>
                    <a:gd name="T7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82">
                      <a:moveTo>
                        <a:pt x="0" y="0"/>
                      </a:moveTo>
                      <a:lnTo>
                        <a:pt x="41" y="41"/>
                      </a:lnTo>
                      <a:lnTo>
                        <a:pt x="0" y="8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8" name="Line 2082"/>
                <p:cNvSpPr>
                  <a:spLocks noChangeShapeType="1"/>
                </p:cNvSpPr>
                <p:nvPr/>
              </p:nvSpPr>
              <p:spPr bwMode="auto">
                <a:xfrm flipH="1">
                  <a:off x="4222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9" name="Line 2083"/>
                <p:cNvSpPr>
                  <a:spLocks noChangeShapeType="1"/>
                </p:cNvSpPr>
                <p:nvPr/>
              </p:nvSpPr>
              <p:spPr bwMode="auto">
                <a:xfrm flipH="1">
                  <a:off x="4203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0" name="Line 2084"/>
                <p:cNvSpPr>
                  <a:spLocks noChangeShapeType="1"/>
                </p:cNvSpPr>
                <p:nvPr/>
              </p:nvSpPr>
              <p:spPr bwMode="auto">
                <a:xfrm flipH="1">
                  <a:off x="4186" y="204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1" name="Line 2085"/>
                <p:cNvSpPr>
                  <a:spLocks noChangeShapeType="1"/>
                </p:cNvSpPr>
                <p:nvPr/>
              </p:nvSpPr>
              <p:spPr bwMode="auto">
                <a:xfrm flipH="1">
                  <a:off x="4168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2" name="Line 2086"/>
                <p:cNvSpPr>
                  <a:spLocks noChangeShapeType="1"/>
                </p:cNvSpPr>
                <p:nvPr/>
              </p:nvSpPr>
              <p:spPr bwMode="auto">
                <a:xfrm flipH="1">
                  <a:off x="4151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3" name="Line 2087"/>
                <p:cNvSpPr>
                  <a:spLocks noChangeShapeType="1"/>
                </p:cNvSpPr>
                <p:nvPr/>
              </p:nvSpPr>
              <p:spPr bwMode="auto">
                <a:xfrm flipH="1">
                  <a:off x="4132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4" name="Line 2088"/>
                <p:cNvSpPr>
                  <a:spLocks noChangeShapeType="1"/>
                </p:cNvSpPr>
                <p:nvPr/>
              </p:nvSpPr>
              <p:spPr bwMode="auto">
                <a:xfrm flipH="1">
                  <a:off x="4116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5" name="Line 2089"/>
                <p:cNvSpPr>
                  <a:spLocks noChangeShapeType="1"/>
                </p:cNvSpPr>
                <p:nvPr/>
              </p:nvSpPr>
              <p:spPr bwMode="auto">
                <a:xfrm flipH="1">
                  <a:off x="4097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6" name="Line 2090"/>
                <p:cNvSpPr>
                  <a:spLocks noChangeShapeType="1"/>
                </p:cNvSpPr>
                <p:nvPr/>
              </p:nvSpPr>
              <p:spPr bwMode="auto">
                <a:xfrm flipH="1">
                  <a:off x="4080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7" name="Line 2091"/>
                <p:cNvSpPr>
                  <a:spLocks noChangeShapeType="1"/>
                </p:cNvSpPr>
                <p:nvPr/>
              </p:nvSpPr>
              <p:spPr bwMode="auto">
                <a:xfrm flipH="1">
                  <a:off x="4061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8" name="Line 2092"/>
                <p:cNvSpPr>
                  <a:spLocks noChangeShapeType="1"/>
                </p:cNvSpPr>
                <p:nvPr/>
              </p:nvSpPr>
              <p:spPr bwMode="auto">
                <a:xfrm flipH="1">
                  <a:off x="4045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9" name="Line 2093"/>
                <p:cNvSpPr>
                  <a:spLocks noChangeShapeType="1"/>
                </p:cNvSpPr>
                <p:nvPr/>
              </p:nvSpPr>
              <p:spPr bwMode="auto">
                <a:xfrm flipH="1">
                  <a:off x="4026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0" name="Line 2094"/>
                <p:cNvSpPr>
                  <a:spLocks noChangeShapeType="1"/>
                </p:cNvSpPr>
                <p:nvPr/>
              </p:nvSpPr>
              <p:spPr bwMode="auto">
                <a:xfrm flipH="1">
                  <a:off x="4009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1" name="Line 2095"/>
                <p:cNvSpPr>
                  <a:spLocks noChangeShapeType="1"/>
                </p:cNvSpPr>
                <p:nvPr/>
              </p:nvSpPr>
              <p:spPr bwMode="auto">
                <a:xfrm flipH="1">
                  <a:off x="3990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2" name="Line 2096"/>
                <p:cNvSpPr>
                  <a:spLocks noChangeShapeType="1"/>
                </p:cNvSpPr>
                <p:nvPr/>
              </p:nvSpPr>
              <p:spPr bwMode="auto">
                <a:xfrm flipH="1">
                  <a:off x="3974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3" name="Line 2097"/>
                <p:cNvSpPr>
                  <a:spLocks noChangeShapeType="1"/>
                </p:cNvSpPr>
                <p:nvPr/>
              </p:nvSpPr>
              <p:spPr bwMode="auto">
                <a:xfrm flipH="1">
                  <a:off x="3955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4" name="Line 2098"/>
                <p:cNvSpPr>
                  <a:spLocks noChangeShapeType="1"/>
                </p:cNvSpPr>
                <p:nvPr/>
              </p:nvSpPr>
              <p:spPr bwMode="auto">
                <a:xfrm flipH="1">
                  <a:off x="3938" y="204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5" name="Line 2099"/>
                <p:cNvSpPr>
                  <a:spLocks noChangeShapeType="1"/>
                </p:cNvSpPr>
                <p:nvPr/>
              </p:nvSpPr>
              <p:spPr bwMode="auto">
                <a:xfrm flipH="1">
                  <a:off x="3919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6" name="Line 2100"/>
                <p:cNvSpPr>
                  <a:spLocks noChangeShapeType="1"/>
                </p:cNvSpPr>
                <p:nvPr/>
              </p:nvSpPr>
              <p:spPr bwMode="auto">
                <a:xfrm flipH="1">
                  <a:off x="3903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7" name="Line 2101"/>
                <p:cNvSpPr>
                  <a:spLocks noChangeShapeType="1"/>
                </p:cNvSpPr>
                <p:nvPr/>
              </p:nvSpPr>
              <p:spPr bwMode="auto">
                <a:xfrm flipH="1">
                  <a:off x="3884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8" name="Line 2102"/>
                <p:cNvSpPr>
                  <a:spLocks noChangeShapeType="1"/>
                </p:cNvSpPr>
                <p:nvPr/>
              </p:nvSpPr>
              <p:spPr bwMode="auto">
                <a:xfrm flipH="1">
                  <a:off x="3867" y="204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9" name="Line 2103"/>
                <p:cNvSpPr>
                  <a:spLocks noChangeShapeType="1"/>
                </p:cNvSpPr>
                <p:nvPr/>
              </p:nvSpPr>
              <p:spPr bwMode="auto">
                <a:xfrm flipH="1">
                  <a:off x="3848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0" name="Line 2104"/>
                <p:cNvSpPr>
                  <a:spLocks noChangeShapeType="1"/>
                </p:cNvSpPr>
                <p:nvPr/>
              </p:nvSpPr>
              <p:spPr bwMode="auto">
                <a:xfrm flipH="1">
                  <a:off x="3832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1" name="Line 2105"/>
                <p:cNvSpPr>
                  <a:spLocks noChangeShapeType="1"/>
                </p:cNvSpPr>
                <p:nvPr/>
              </p:nvSpPr>
              <p:spPr bwMode="auto">
                <a:xfrm flipH="1">
                  <a:off x="3813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2" name="Line 2106"/>
                <p:cNvSpPr>
                  <a:spLocks noChangeShapeType="1"/>
                </p:cNvSpPr>
                <p:nvPr/>
              </p:nvSpPr>
              <p:spPr bwMode="auto">
                <a:xfrm flipH="1">
                  <a:off x="3796" y="204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3" name="Line 2107"/>
                <p:cNvSpPr>
                  <a:spLocks noChangeShapeType="1"/>
                </p:cNvSpPr>
                <p:nvPr/>
              </p:nvSpPr>
              <p:spPr bwMode="auto">
                <a:xfrm flipH="1">
                  <a:off x="3778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4" name="Line 2108"/>
                <p:cNvSpPr>
                  <a:spLocks noChangeShapeType="1"/>
                </p:cNvSpPr>
                <p:nvPr/>
              </p:nvSpPr>
              <p:spPr bwMode="auto">
                <a:xfrm flipH="1">
                  <a:off x="3761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5" name="Line 2109"/>
                <p:cNvSpPr>
                  <a:spLocks noChangeShapeType="1"/>
                </p:cNvSpPr>
                <p:nvPr/>
              </p:nvSpPr>
              <p:spPr bwMode="auto">
                <a:xfrm flipH="1">
                  <a:off x="3749" y="2041"/>
                  <a:ext cx="3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6" name="Freeform 2110"/>
                <p:cNvSpPr>
                  <a:spLocks/>
                </p:cNvSpPr>
                <p:nvPr/>
              </p:nvSpPr>
              <p:spPr bwMode="auto">
                <a:xfrm>
                  <a:off x="4230" y="2024"/>
                  <a:ext cx="20" cy="37"/>
                </a:xfrm>
                <a:custGeom>
                  <a:avLst/>
                  <a:gdLst>
                    <a:gd name="T0" fmla="*/ 0 w 41"/>
                    <a:gd name="T1" fmla="*/ 0 h 76"/>
                    <a:gd name="T2" fmla="*/ 41 w 41"/>
                    <a:gd name="T3" fmla="*/ 35 h 76"/>
                    <a:gd name="T4" fmla="*/ 0 w 41"/>
                    <a:gd name="T5" fmla="*/ 76 h 76"/>
                    <a:gd name="T6" fmla="*/ 0 w 41"/>
                    <a:gd name="T7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76">
                      <a:moveTo>
                        <a:pt x="0" y="0"/>
                      </a:moveTo>
                      <a:lnTo>
                        <a:pt x="41" y="35"/>
                      </a:lnTo>
                      <a:lnTo>
                        <a:pt x="0" y="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7" name="Line 2111"/>
                <p:cNvSpPr>
                  <a:spLocks noChangeShapeType="1"/>
                </p:cNvSpPr>
                <p:nvPr/>
              </p:nvSpPr>
              <p:spPr bwMode="auto">
                <a:xfrm flipH="1">
                  <a:off x="4195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8" name="Line 2112"/>
                <p:cNvSpPr>
                  <a:spLocks noChangeShapeType="1"/>
                </p:cNvSpPr>
                <p:nvPr/>
              </p:nvSpPr>
              <p:spPr bwMode="auto">
                <a:xfrm flipH="1">
                  <a:off x="4176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9" name="Line 2113"/>
                <p:cNvSpPr>
                  <a:spLocks noChangeShapeType="1"/>
                </p:cNvSpPr>
                <p:nvPr/>
              </p:nvSpPr>
              <p:spPr bwMode="auto">
                <a:xfrm flipH="1">
                  <a:off x="4160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0" name="Line 2114"/>
                <p:cNvSpPr>
                  <a:spLocks noChangeShapeType="1"/>
                </p:cNvSpPr>
                <p:nvPr/>
              </p:nvSpPr>
              <p:spPr bwMode="auto">
                <a:xfrm flipH="1">
                  <a:off x="4141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1" name="Line 2115"/>
                <p:cNvSpPr>
                  <a:spLocks noChangeShapeType="1"/>
                </p:cNvSpPr>
                <p:nvPr/>
              </p:nvSpPr>
              <p:spPr bwMode="auto">
                <a:xfrm flipH="1">
                  <a:off x="4124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2" name="Line 2116"/>
                <p:cNvSpPr>
                  <a:spLocks noChangeShapeType="1"/>
                </p:cNvSpPr>
                <p:nvPr/>
              </p:nvSpPr>
              <p:spPr bwMode="auto">
                <a:xfrm flipH="1">
                  <a:off x="4105" y="203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3" name="Line 2117"/>
                <p:cNvSpPr>
                  <a:spLocks noChangeShapeType="1"/>
                </p:cNvSpPr>
                <p:nvPr/>
              </p:nvSpPr>
              <p:spPr bwMode="auto">
                <a:xfrm flipH="1">
                  <a:off x="4089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4" name="Line 2118"/>
                <p:cNvSpPr>
                  <a:spLocks noChangeShapeType="1"/>
                </p:cNvSpPr>
                <p:nvPr/>
              </p:nvSpPr>
              <p:spPr bwMode="auto">
                <a:xfrm flipH="1">
                  <a:off x="4070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5" name="Line 2119"/>
                <p:cNvSpPr>
                  <a:spLocks noChangeShapeType="1"/>
                </p:cNvSpPr>
                <p:nvPr/>
              </p:nvSpPr>
              <p:spPr bwMode="auto">
                <a:xfrm flipH="1">
                  <a:off x="4053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6" name="Line 2120"/>
                <p:cNvSpPr>
                  <a:spLocks noChangeShapeType="1"/>
                </p:cNvSpPr>
                <p:nvPr/>
              </p:nvSpPr>
              <p:spPr bwMode="auto">
                <a:xfrm flipH="1">
                  <a:off x="4034" y="203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7" name="Line 2121"/>
                <p:cNvSpPr>
                  <a:spLocks noChangeShapeType="1"/>
                </p:cNvSpPr>
                <p:nvPr/>
              </p:nvSpPr>
              <p:spPr bwMode="auto">
                <a:xfrm flipH="1">
                  <a:off x="4018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8" name="Line 2122"/>
                <p:cNvSpPr>
                  <a:spLocks noChangeShapeType="1"/>
                </p:cNvSpPr>
                <p:nvPr/>
              </p:nvSpPr>
              <p:spPr bwMode="auto">
                <a:xfrm flipH="1">
                  <a:off x="3999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9" name="Line 2123"/>
                <p:cNvSpPr>
                  <a:spLocks noChangeShapeType="1"/>
                </p:cNvSpPr>
                <p:nvPr/>
              </p:nvSpPr>
              <p:spPr bwMode="auto">
                <a:xfrm flipH="1">
                  <a:off x="3982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0" name="Line 2124"/>
                <p:cNvSpPr>
                  <a:spLocks noChangeShapeType="1"/>
                </p:cNvSpPr>
                <p:nvPr/>
              </p:nvSpPr>
              <p:spPr bwMode="auto">
                <a:xfrm flipH="1">
                  <a:off x="3963" y="203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1" name="Line 2125"/>
                <p:cNvSpPr>
                  <a:spLocks noChangeShapeType="1"/>
                </p:cNvSpPr>
                <p:nvPr/>
              </p:nvSpPr>
              <p:spPr bwMode="auto">
                <a:xfrm flipH="1">
                  <a:off x="3947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2" name="Line 2126"/>
                <p:cNvSpPr>
                  <a:spLocks noChangeShapeType="1"/>
                </p:cNvSpPr>
                <p:nvPr/>
              </p:nvSpPr>
              <p:spPr bwMode="auto">
                <a:xfrm flipH="1">
                  <a:off x="3928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3" name="Line 2127"/>
                <p:cNvSpPr>
                  <a:spLocks noChangeShapeType="1"/>
                </p:cNvSpPr>
                <p:nvPr/>
              </p:nvSpPr>
              <p:spPr bwMode="auto">
                <a:xfrm flipH="1">
                  <a:off x="3911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4" name="Line 2128"/>
                <p:cNvSpPr>
                  <a:spLocks noChangeShapeType="1"/>
                </p:cNvSpPr>
                <p:nvPr/>
              </p:nvSpPr>
              <p:spPr bwMode="auto">
                <a:xfrm flipH="1">
                  <a:off x="3892" y="203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5" name="Line 2129"/>
                <p:cNvSpPr>
                  <a:spLocks noChangeShapeType="1"/>
                </p:cNvSpPr>
                <p:nvPr/>
              </p:nvSpPr>
              <p:spPr bwMode="auto">
                <a:xfrm flipH="1">
                  <a:off x="3876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6" name="Line 2130"/>
                <p:cNvSpPr>
                  <a:spLocks noChangeShapeType="1"/>
                </p:cNvSpPr>
                <p:nvPr/>
              </p:nvSpPr>
              <p:spPr bwMode="auto">
                <a:xfrm flipH="1">
                  <a:off x="3857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7" name="Line 2131"/>
                <p:cNvSpPr>
                  <a:spLocks noChangeShapeType="1"/>
                </p:cNvSpPr>
                <p:nvPr/>
              </p:nvSpPr>
              <p:spPr bwMode="auto">
                <a:xfrm flipH="1">
                  <a:off x="3840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8" name="Line 2132"/>
                <p:cNvSpPr>
                  <a:spLocks noChangeShapeType="1"/>
                </p:cNvSpPr>
                <p:nvPr/>
              </p:nvSpPr>
              <p:spPr bwMode="auto">
                <a:xfrm flipH="1">
                  <a:off x="3822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9" name="Line 2133"/>
                <p:cNvSpPr>
                  <a:spLocks noChangeShapeType="1"/>
                </p:cNvSpPr>
                <p:nvPr/>
              </p:nvSpPr>
              <p:spPr bwMode="auto">
                <a:xfrm flipH="1">
                  <a:off x="3805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0" name="Line 2134"/>
                <p:cNvSpPr>
                  <a:spLocks noChangeShapeType="1"/>
                </p:cNvSpPr>
                <p:nvPr/>
              </p:nvSpPr>
              <p:spPr bwMode="auto">
                <a:xfrm flipH="1">
                  <a:off x="3786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1" name="Line 2135"/>
                <p:cNvSpPr>
                  <a:spLocks noChangeShapeType="1"/>
                </p:cNvSpPr>
                <p:nvPr/>
              </p:nvSpPr>
              <p:spPr bwMode="auto">
                <a:xfrm flipH="1">
                  <a:off x="3769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2" name="Line 2136"/>
                <p:cNvSpPr>
                  <a:spLocks noChangeShapeType="1"/>
                </p:cNvSpPr>
                <p:nvPr/>
              </p:nvSpPr>
              <p:spPr bwMode="auto">
                <a:xfrm flipH="1">
                  <a:off x="3751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3" name="Line 2137"/>
                <p:cNvSpPr>
                  <a:spLocks noChangeShapeType="1"/>
                </p:cNvSpPr>
                <p:nvPr/>
              </p:nvSpPr>
              <p:spPr bwMode="auto">
                <a:xfrm flipH="1">
                  <a:off x="3734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4" name="Line 2138"/>
                <p:cNvSpPr>
                  <a:spLocks noChangeShapeType="1"/>
                </p:cNvSpPr>
                <p:nvPr/>
              </p:nvSpPr>
              <p:spPr bwMode="auto">
                <a:xfrm flipH="1">
                  <a:off x="3722" y="2031"/>
                  <a:ext cx="3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5" name="Freeform 2139"/>
                <p:cNvSpPr>
                  <a:spLocks/>
                </p:cNvSpPr>
                <p:nvPr/>
              </p:nvSpPr>
              <p:spPr bwMode="auto">
                <a:xfrm>
                  <a:off x="4203" y="2011"/>
                  <a:ext cx="19" cy="40"/>
                </a:xfrm>
                <a:custGeom>
                  <a:avLst/>
                  <a:gdLst>
                    <a:gd name="T0" fmla="*/ 0 w 37"/>
                    <a:gd name="T1" fmla="*/ 0 h 81"/>
                    <a:gd name="T2" fmla="*/ 37 w 37"/>
                    <a:gd name="T3" fmla="*/ 41 h 81"/>
                    <a:gd name="T4" fmla="*/ 0 w 37"/>
                    <a:gd name="T5" fmla="*/ 81 h 81"/>
                    <a:gd name="T6" fmla="*/ 0 w 37"/>
                    <a:gd name="T7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7" h="81">
                      <a:moveTo>
                        <a:pt x="0" y="0"/>
                      </a:moveTo>
                      <a:lnTo>
                        <a:pt x="37" y="41"/>
                      </a:lnTo>
                      <a:lnTo>
                        <a:pt x="0" y="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6" name="Line 2140"/>
                <p:cNvSpPr>
                  <a:spLocks noChangeShapeType="1"/>
                </p:cNvSpPr>
                <p:nvPr/>
              </p:nvSpPr>
              <p:spPr bwMode="auto">
                <a:xfrm flipH="1">
                  <a:off x="4222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7" name="Line 2141"/>
                <p:cNvSpPr>
                  <a:spLocks noChangeShapeType="1"/>
                </p:cNvSpPr>
                <p:nvPr/>
              </p:nvSpPr>
              <p:spPr bwMode="auto">
                <a:xfrm flipH="1">
                  <a:off x="4203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8" name="Line 2142"/>
                <p:cNvSpPr>
                  <a:spLocks noChangeShapeType="1"/>
                </p:cNvSpPr>
                <p:nvPr/>
              </p:nvSpPr>
              <p:spPr bwMode="auto">
                <a:xfrm flipH="1">
                  <a:off x="4186" y="2024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9" name="Line 2143"/>
                <p:cNvSpPr>
                  <a:spLocks noChangeShapeType="1"/>
                </p:cNvSpPr>
                <p:nvPr/>
              </p:nvSpPr>
              <p:spPr bwMode="auto">
                <a:xfrm flipH="1">
                  <a:off x="4168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0" name="Line 2144"/>
                <p:cNvSpPr>
                  <a:spLocks noChangeShapeType="1"/>
                </p:cNvSpPr>
                <p:nvPr/>
              </p:nvSpPr>
              <p:spPr bwMode="auto">
                <a:xfrm flipH="1">
                  <a:off x="4151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1" name="Line 2145"/>
                <p:cNvSpPr>
                  <a:spLocks noChangeShapeType="1"/>
                </p:cNvSpPr>
                <p:nvPr/>
              </p:nvSpPr>
              <p:spPr bwMode="auto">
                <a:xfrm flipH="1">
                  <a:off x="4132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2" name="Line 2146"/>
                <p:cNvSpPr>
                  <a:spLocks noChangeShapeType="1"/>
                </p:cNvSpPr>
                <p:nvPr/>
              </p:nvSpPr>
              <p:spPr bwMode="auto">
                <a:xfrm flipH="1">
                  <a:off x="4116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59" name="Line 2148"/>
              <p:cNvSpPr>
                <a:spLocks noChangeShapeType="1"/>
              </p:cNvSpPr>
              <p:nvPr/>
            </p:nvSpPr>
            <p:spPr bwMode="auto">
              <a:xfrm flipH="1">
                <a:off x="650398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0" name="Line 2149"/>
              <p:cNvSpPr>
                <a:spLocks noChangeShapeType="1"/>
              </p:cNvSpPr>
              <p:nvPr/>
            </p:nvSpPr>
            <p:spPr bwMode="auto">
              <a:xfrm flipH="1">
                <a:off x="6477000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" name="Line 2150"/>
              <p:cNvSpPr>
                <a:spLocks noChangeShapeType="1"/>
              </p:cNvSpPr>
              <p:nvPr/>
            </p:nvSpPr>
            <p:spPr bwMode="auto">
              <a:xfrm flipH="1">
                <a:off x="644683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" name="Line 2151"/>
              <p:cNvSpPr>
                <a:spLocks noChangeShapeType="1"/>
              </p:cNvSpPr>
              <p:nvPr/>
            </p:nvSpPr>
            <p:spPr bwMode="auto">
              <a:xfrm flipH="1">
                <a:off x="642143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3" name="Line 2152"/>
              <p:cNvSpPr>
                <a:spLocks noChangeShapeType="1"/>
              </p:cNvSpPr>
              <p:nvPr/>
            </p:nvSpPr>
            <p:spPr bwMode="auto">
              <a:xfrm flipH="1">
                <a:off x="6391275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4" name="Line 2153"/>
              <p:cNvSpPr>
                <a:spLocks noChangeShapeType="1"/>
              </p:cNvSpPr>
              <p:nvPr/>
            </p:nvSpPr>
            <p:spPr bwMode="auto">
              <a:xfrm flipH="1">
                <a:off x="636428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5" name="Line 2154"/>
              <p:cNvSpPr>
                <a:spLocks noChangeShapeType="1"/>
              </p:cNvSpPr>
              <p:nvPr/>
            </p:nvSpPr>
            <p:spPr bwMode="auto">
              <a:xfrm flipH="1">
                <a:off x="6334125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6" name="Line 2155"/>
              <p:cNvSpPr>
                <a:spLocks noChangeShapeType="1"/>
              </p:cNvSpPr>
              <p:nvPr/>
            </p:nvSpPr>
            <p:spPr bwMode="auto">
              <a:xfrm flipH="1">
                <a:off x="6308725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7" name="Line 2156"/>
              <p:cNvSpPr>
                <a:spLocks noChangeShapeType="1"/>
              </p:cNvSpPr>
              <p:nvPr/>
            </p:nvSpPr>
            <p:spPr bwMode="auto">
              <a:xfrm flipH="1">
                <a:off x="6278563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8" name="Line 2157"/>
              <p:cNvSpPr>
                <a:spLocks noChangeShapeType="1"/>
              </p:cNvSpPr>
              <p:nvPr/>
            </p:nvSpPr>
            <p:spPr bwMode="auto">
              <a:xfrm flipH="1">
                <a:off x="6251575" y="3213100"/>
                <a:ext cx="17463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9" name="Line 2158"/>
              <p:cNvSpPr>
                <a:spLocks noChangeShapeType="1"/>
              </p:cNvSpPr>
              <p:nvPr/>
            </p:nvSpPr>
            <p:spPr bwMode="auto">
              <a:xfrm flipH="1">
                <a:off x="6221413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0" name="Line 2159"/>
              <p:cNvSpPr>
                <a:spLocks noChangeShapeType="1"/>
              </p:cNvSpPr>
              <p:nvPr/>
            </p:nvSpPr>
            <p:spPr bwMode="auto">
              <a:xfrm flipH="1">
                <a:off x="6196013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1" name="Line 2160"/>
              <p:cNvSpPr>
                <a:spLocks noChangeShapeType="1"/>
              </p:cNvSpPr>
              <p:nvPr/>
            </p:nvSpPr>
            <p:spPr bwMode="auto">
              <a:xfrm flipH="1">
                <a:off x="6165850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2" name="Line 2161"/>
              <p:cNvSpPr>
                <a:spLocks noChangeShapeType="1"/>
              </p:cNvSpPr>
              <p:nvPr/>
            </p:nvSpPr>
            <p:spPr bwMode="auto">
              <a:xfrm flipH="1">
                <a:off x="6138863" y="3213100"/>
                <a:ext cx="17463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3" name="Line 2162"/>
              <p:cNvSpPr>
                <a:spLocks noChangeShapeType="1"/>
              </p:cNvSpPr>
              <p:nvPr/>
            </p:nvSpPr>
            <p:spPr bwMode="auto">
              <a:xfrm flipH="1">
                <a:off x="6108700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4" name="Line 2163"/>
              <p:cNvSpPr>
                <a:spLocks noChangeShapeType="1"/>
              </p:cNvSpPr>
              <p:nvPr/>
            </p:nvSpPr>
            <p:spPr bwMode="auto">
              <a:xfrm flipH="1">
                <a:off x="6083300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5" name="Line 2164"/>
              <p:cNvSpPr>
                <a:spLocks noChangeShapeType="1"/>
              </p:cNvSpPr>
              <p:nvPr/>
            </p:nvSpPr>
            <p:spPr bwMode="auto">
              <a:xfrm flipH="1">
                <a:off x="605313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6" name="Line 2165"/>
              <p:cNvSpPr>
                <a:spLocks noChangeShapeType="1"/>
              </p:cNvSpPr>
              <p:nvPr/>
            </p:nvSpPr>
            <p:spPr bwMode="auto">
              <a:xfrm flipH="1">
                <a:off x="6026150" y="3213100"/>
                <a:ext cx="17463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7" name="Line 2166"/>
              <p:cNvSpPr>
                <a:spLocks noChangeShapeType="1"/>
              </p:cNvSpPr>
              <p:nvPr/>
            </p:nvSpPr>
            <p:spPr bwMode="auto">
              <a:xfrm flipH="1">
                <a:off x="5997575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8" name="Line 2167"/>
              <p:cNvSpPr>
                <a:spLocks noChangeShapeType="1"/>
              </p:cNvSpPr>
              <p:nvPr/>
            </p:nvSpPr>
            <p:spPr bwMode="auto">
              <a:xfrm flipH="1">
                <a:off x="597058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9" name="Line 2168"/>
              <p:cNvSpPr>
                <a:spLocks noChangeShapeType="1"/>
              </p:cNvSpPr>
              <p:nvPr/>
            </p:nvSpPr>
            <p:spPr bwMode="auto">
              <a:xfrm flipH="1">
                <a:off x="5951538" y="3213100"/>
                <a:ext cx="4763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0" name="Freeform 2169"/>
              <p:cNvSpPr>
                <a:spLocks/>
              </p:cNvSpPr>
              <p:nvPr/>
            </p:nvSpPr>
            <p:spPr bwMode="auto">
              <a:xfrm>
                <a:off x="6715125" y="3186113"/>
                <a:ext cx="31750" cy="58738"/>
              </a:xfrm>
              <a:custGeom>
                <a:avLst/>
                <a:gdLst>
                  <a:gd name="T0" fmla="*/ 0 w 41"/>
                  <a:gd name="T1" fmla="*/ 0 h 74"/>
                  <a:gd name="T2" fmla="*/ 41 w 41"/>
                  <a:gd name="T3" fmla="*/ 33 h 74"/>
                  <a:gd name="T4" fmla="*/ 0 w 41"/>
                  <a:gd name="T5" fmla="*/ 74 h 74"/>
                  <a:gd name="T6" fmla="*/ 0 w 41"/>
                  <a:gd name="T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74">
                    <a:moveTo>
                      <a:pt x="0" y="0"/>
                    </a:moveTo>
                    <a:lnTo>
                      <a:pt x="41" y="33"/>
                    </a:lnTo>
                    <a:lnTo>
                      <a:pt x="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0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1" name="Rectangle 2170"/>
              <p:cNvSpPr>
                <a:spLocks noChangeArrowheads="1"/>
              </p:cNvSpPr>
              <p:nvPr/>
            </p:nvSpPr>
            <p:spPr bwMode="auto">
              <a:xfrm>
                <a:off x="4859752" y="3373867"/>
                <a:ext cx="632761" cy="168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Collimator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1" name="Rectangle 2180"/>
              <p:cNvSpPr>
                <a:spLocks noChangeArrowheads="1"/>
              </p:cNvSpPr>
              <p:nvPr/>
            </p:nvSpPr>
            <p:spPr bwMode="auto">
              <a:xfrm>
                <a:off x="5674859" y="2939819"/>
                <a:ext cx="573440" cy="168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Absorber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2" name="Rectangle 2181"/>
              <p:cNvSpPr>
                <a:spLocks noChangeArrowheads="1"/>
              </p:cNvSpPr>
              <p:nvPr/>
            </p:nvSpPr>
            <p:spPr bwMode="auto">
              <a:xfrm>
                <a:off x="5819775" y="2949575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3" name="Rectangle 2182"/>
              <p:cNvSpPr>
                <a:spLocks noChangeArrowheads="1"/>
              </p:cNvSpPr>
              <p:nvPr/>
            </p:nvSpPr>
            <p:spPr bwMode="auto">
              <a:xfrm>
                <a:off x="5873750" y="2949575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4" name="Rectangle 2183"/>
              <p:cNvSpPr>
                <a:spLocks noChangeArrowheads="1"/>
              </p:cNvSpPr>
              <p:nvPr/>
            </p:nvSpPr>
            <p:spPr bwMode="auto">
              <a:xfrm>
                <a:off x="5922963" y="2949575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9" name="Rectangle 2188"/>
              <p:cNvSpPr>
                <a:spLocks noChangeArrowheads="1"/>
              </p:cNvSpPr>
              <p:nvPr/>
            </p:nvSpPr>
            <p:spPr bwMode="auto">
              <a:xfrm>
                <a:off x="7127826" y="3069644"/>
                <a:ext cx="511921" cy="3374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Neutron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 smtClean="0">
                    <a:solidFill>
                      <a:srgbClr val="000000"/>
                    </a:solidFill>
                    <a:latin typeface=""/>
                  </a:rPr>
                  <a:t>detector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14" name="Rectangle 2203"/>
              <p:cNvSpPr>
                <a:spLocks noChangeArrowheads="1"/>
              </p:cNvSpPr>
              <p:nvPr/>
            </p:nvSpPr>
            <p:spPr bwMode="auto">
              <a:xfrm>
                <a:off x="5724910" y="3393595"/>
                <a:ext cx="922776" cy="168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Bottom mirrors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20" name="Rectangle 2209"/>
              <p:cNvSpPr>
                <a:spLocks noChangeArrowheads="1"/>
              </p:cNvSpPr>
              <p:nvPr/>
            </p:nvSpPr>
            <p:spPr bwMode="auto">
              <a:xfrm>
                <a:off x="6165850" y="3402013"/>
                <a:ext cx="73025" cy="134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23" name="Rectangle 2212"/>
              <p:cNvSpPr>
                <a:spLocks noChangeArrowheads="1"/>
              </p:cNvSpPr>
              <p:nvPr/>
            </p:nvSpPr>
            <p:spPr bwMode="auto">
              <a:xfrm>
                <a:off x="6278563" y="3402013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30" name="Rectangle 2219"/>
              <p:cNvSpPr>
                <a:spLocks noChangeArrowheads="1"/>
              </p:cNvSpPr>
              <p:nvPr/>
            </p:nvSpPr>
            <p:spPr bwMode="auto">
              <a:xfrm>
                <a:off x="6141397" y="3776664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31" name="Rectangle 2220"/>
              <p:cNvSpPr>
                <a:spLocks noChangeArrowheads="1"/>
              </p:cNvSpPr>
              <p:nvPr/>
            </p:nvSpPr>
            <p:spPr bwMode="auto">
              <a:xfrm>
                <a:off x="6208712" y="3776664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32" name="Rectangle 2221"/>
              <p:cNvSpPr>
                <a:spLocks noChangeArrowheads="1"/>
              </p:cNvSpPr>
              <p:nvPr/>
            </p:nvSpPr>
            <p:spPr bwMode="auto">
              <a:xfrm>
                <a:off x="6261100" y="3776664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234" name="Line 1969"/>
            <p:cNvSpPr>
              <a:spLocks noChangeShapeType="1"/>
            </p:cNvSpPr>
            <p:nvPr/>
          </p:nvSpPr>
          <p:spPr bwMode="auto">
            <a:xfrm>
              <a:off x="10387674" y="3473012"/>
              <a:ext cx="0" cy="211959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05" name="Gruppieren 3504"/>
          <p:cNvGrpSpPr/>
          <p:nvPr/>
        </p:nvGrpSpPr>
        <p:grpSpPr>
          <a:xfrm>
            <a:off x="8760127" y="3393709"/>
            <a:ext cx="3214622" cy="2242357"/>
            <a:chOff x="4514850" y="2319338"/>
            <a:chExt cx="3162300" cy="2219325"/>
          </a:xfrm>
        </p:grpSpPr>
        <p:sp>
          <p:nvSpPr>
            <p:cNvPr id="1698" name="AutoShape 696"/>
            <p:cNvSpPr>
              <a:spLocks noChangeAspect="1" noChangeArrowheads="1" noTextEdit="1"/>
            </p:cNvSpPr>
            <p:nvPr/>
          </p:nvSpPr>
          <p:spPr bwMode="auto">
            <a:xfrm>
              <a:off x="4514850" y="2319338"/>
              <a:ext cx="3162300" cy="2219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699" name="Group 898"/>
            <p:cNvGrpSpPr>
              <a:grpSpLocks/>
            </p:cNvGrpSpPr>
            <p:nvPr/>
          </p:nvGrpSpPr>
          <p:grpSpPr bwMode="auto">
            <a:xfrm>
              <a:off x="4514850" y="2319338"/>
              <a:ext cx="3162300" cy="2217738"/>
              <a:chOff x="2844" y="1461"/>
              <a:chExt cx="1992" cy="1397"/>
            </a:xfrm>
          </p:grpSpPr>
          <p:sp>
            <p:nvSpPr>
              <p:cNvPr id="3305" name="Rectangle 698"/>
              <p:cNvSpPr>
                <a:spLocks noChangeArrowheads="1"/>
              </p:cNvSpPr>
              <p:nvPr/>
            </p:nvSpPr>
            <p:spPr bwMode="auto">
              <a:xfrm>
                <a:off x="2844" y="1461"/>
                <a:ext cx="1992" cy="139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7" name="Line 700"/>
              <p:cNvSpPr>
                <a:spLocks noChangeShapeType="1"/>
              </p:cNvSpPr>
              <p:nvPr/>
            </p:nvSpPr>
            <p:spPr bwMode="auto">
              <a:xfrm flipV="1">
                <a:off x="3681" y="2409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8" name="Line 701"/>
              <p:cNvSpPr>
                <a:spLocks noChangeShapeType="1"/>
              </p:cNvSpPr>
              <p:nvPr/>
            </p:nvSpPr>
            <p:spPr bwMode="auto">
              <a:xfrm flipV="1">
                <a:off x="3691" y="238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9" name="Line 702"/>
              <p:cNvSpPr>
                <a:spLocks noChangeShapeType="1"/>
              </p:cNvSpPr>
              <p:nvPr/>
            </p:nvSpPr>
            <p:spPr bwMode="auto">
              <a:xfrm flipV="1">
                <a:off x="3702" y="2357"/>
                <a:ext cx="1" cy="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0" name="Line 703"/>
              <p:cNvSpPr>
                <a:spLocks noChangeShapeType="1"/>
              </p:cNvSpPr>
              <p:nvPr/>
            </p:nvSpPr>
            <p:spPr bwMode="auto">
              <a:xfrm flipV="1">
                <a:off x="3712" y="233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1" name="Line 704"/>
              <p:cNvSpPr>
                <a:spLocks noChangeShapeType="1"/>
              </p:cNvSpPr>
              <p:nvPr/>
            </p:nvSpPr>
            <p:spPr bwMode="auto">
              <a:xfrm flipV="1">
                <a:off x="3723" y="2306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2" name="Line 705"/>
              <p:cNvSpPr>
                <a:spLocks noChangeShapeType="1"/>
              </p:cNvSpPr>
              <p:nvPr/>
            </p:nvSpPr>
            <p:spPr bwMode="auto">
              <a:xfrm flipV="1">
                <a:off x="3734" y="2280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3" name="Line 706"/>
              <p:cNvSpPr>
                <a:spLocks noChangeShapeType="1"/>
              </p:cNvSpPr>
              <p:nvPr/>
            </p:nvSpPr>
            <p:spPr bwMode="auto">
              <a:xfrm flipV="1">
                <a:off x="3745" y="2254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4" name="Line 707"/>
              <p:cNvSpPr>
                <a:spLocks noChangeShapeType="1"/>
              </p:cNvSpPr>
              <p:nvPr/>
            </p:nvSpPr>
            <p:spPr bwMode="auto">
              <a:xfrm flipV="1">
                <a:off x="3756" y="222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5" name="Line 708"/>
              <p:cNvSpPr>
                <a:spLocks noChangeShapeType="1"/>
              </p:cNvSpPr>
              <p:nvPr/>
            </p:nvSpPr>
            <p:spPr bwMode="auto">
              <a:xfrm flipV="1">
                <a:off x="3769" y="220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6" name="Line 709"/>
              <p:cNvSpPr>
                <a:spLocks noChangeShapeType="1"/>
              </p:cNvSpPr>
              <p:nvPr/>
            </p:nvSpPr>
            <p:spPr bwMode="auto">
              <a:xfrm flipV="1">
                <a:off x="3783" y="2180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7" name="Line 710"/>
              <p:cNvSpPr>
                <a:spLocks noChangeShapeType="1"/>
              </p:cNvSpPr>
              <p:nvPr/>
            </p:nvSpPr>
            <p:spPr bwMode="auto">
              <a:xfrm flipV="1">
                <a:off x="3796" y="215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8" name="Line 711"/>
              <p:cNvSpPr>
                <a:spLocks noChangeShapeType="1"/>
              </p:cNvSpPr>
              <p:nvPr/>
            </p:nvSpPr>
            <p:spPr bwMode="auto">
              <a:xfrm flipV="1">
                <a:off x="3809" y="2131"/>
                <a:ext cx="3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9" name="Line 712"/>
              <p:cNvSpPr>
                <a:spLocks noChangeShapeType="1"/>
              </p:cNvSpPr>
              <p:nvPr/>
            </p:nvSpPr>
            <p:spPr bwMode="auto">
              <a:xfrm flipV="1">
                <a:off x="3823" y="210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0" name="Line 713"/>
              <p:cNvSpPr>
                <a:spLocks noChangeShapeType="1"/>
              </p:cNvSpPr>
              <p:nvPr/>
            </p:nvSpPr>
            <p:spPr bwMode="auto">
              <a:xfrm flipV="1">
                <a:off x="3837" y="208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1" name="Line 714"/>
              <p:cNvSpPr>
                <a:spLocks noChangeShapeType="1"/>
              </p:cNvSpPr>
              <p:nvPr/>
            </p:nvSpPr>
            <p:spPr bwMode="auto">
              <a:xfrm flipV="1">
                <a:off x="3851" y="205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2" name="Line 715"/>
              <p:cNvSpPr>
                <a:spLocks noChangeShapeType="1"/>
              </p:cNvSpPr>
              <p:nvPr/>
            </p:nvSpPr>
            <p:spPr bwMode="auto">
              <a:xfrm flipV="1">
                <a:off x="3867" y="203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3" name="Line 716"/>
              <p:cNvSpPr>
                <a:spLocks noChangeShapeType="1"/>
              </p:cNvSpPr>
              <p:nvPr/>
            </p:nvSpPr>
            <p:spPr bwMode="auto">
              <a:xfrm flipV="1">
                <a:off x="3885" y="2014"/>
                <a:ext cx="3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4" name="Line 717"/>
              <p:cNvSpPr>
                <a:spLocks noChangeShapeType="1"/>
              </p:cNvSpPr>
              <p:nvPr/>
            </p:nvSpPr>
            <p:spPr bwMode="auto">
              <a:xfrm flipV="1">
                <a:off x="3904" y="199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5" name="Line 718"/>
              <p:cNvSpPr>
                <a:spLocks noChangeShapeType="1"/>
              </p:cNvSpPr>
              <p:nvPr/>
            </p:nvSpPr>
            <p:spPr bwMode="auto">
              <a:xfrm flipV="1">
                <a:off x="3923" y="1973"/>
                <a:ext cx="3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6" name="Line 719"/>
              <p:cNvSpPr>
                <a:spLocks noChangeShapeType="1"/>
              </p:cNvSpPr>
              <p:nvPr/>
            </p:nvSpPr>
            <p:spPr bwMode="auto">
              <a:xfrm flipV="1">
                <a:off x="3941" y="1952"/>
                <a:ext cx="3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7" name="Line 720"/>
              <p:cNvSpPr>
                <a:spLocks noChangeShapeType="1"/>
              </p:cNvSpPr>
              <p:nvPr/>
            </p:nvSpPr>
            <p:spPr bwMode="auto">
              <a:xfrm flipV="1">
                <a:off x="3960" y="1932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8" name="Line 721"/>
              <p:cNvSpPr>
                <a:spLocks noChangeShapeType="1"/>
              </p:cNvSpPr>
              <p:nvPr/>
            </p:nvSpPr>
            <p:spPr bwMode="auto">
              <a:xfrm flipV="1">
                <a:off x="3979" y="191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9" name="Line 722"/>
              <p:cNvSpPr>
                <a:spLocks noChangeShapeType="1"/>
              </p:cNvSpPr>
              <p:nvPr/>
            </p:nvSpPr>
            <p:spPr bwMode="auto">
              <a:xfrm flipV="1">
                <a:off x="3998" y="189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0" name="Line 723"/>
              <p:cNvSpPr>
                <a:spLocks noChangeShapeType="1"/>
              </p:cNvSpPr>
              <p:nvPr/>
            </p:nvSpPr>
            <p:spPr bwMode="auto">
              <a:xfrm flipV="1">
                <a:off x="4016" y="1869"/>
                <a:ext cx="3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1" name="Line 724"/>
              <p:cNvSpPr>
                <a:spLocks noChangeShapeType="1"/>
              </p:cNvSpPr>
              <p:nvPr/>
            </p:nvSpPr>
            <p:spPr bwMode="auto">
              <a:xfrm flipV="1">
                <a:off x="4036" y="1850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2" name="Line 725"/>
              <p:cNvSpPr>
                <a:spLocks noChangeShapeType="1"/>
              </p:cNvSpPr>
              <p:nvPr/>
            </p:nvSpPr>
            <p:spPr bwMode="auto">
              <a:xfrm flipV="1">
                <a:off x="4060" y="1837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3" name="Line 726"/>
              <p:cNvSpPr>
                <a:spLocks noChangeShapeType="1"/>
              </p:cNvSpPr>
              <p:nvPr/>
            </p:nvSpPr>
            <p:spPr bwMode="auto">
              <a:xfrm flipV="1">
                <a:off x="4084" y="1823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4" name="Line 727"/>
              <p:cNvSpPr>
                <a:spLocks noChangeShapeType="1"/>
              </p:cNvSpPr>
              <p:nvPr/>
            </p:nvSpPr>
            <p:spPr bwMode="auto">
              <a:xfrm flipV="1">
                <a:off x="4109" y="1810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5" name="Line 728"/>
              <p:cNvSpPr>
                <a:spLocks noChangeShapeType="1"/>
              </p:cNvSpPr>
              <p:nvPr/>
            </p:nvSpPr>
            <p:spPr bwMode="auto">
              <a:xfrm flipV="1">
                <a:off x="4134" y="1797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6" name="Line 729"/>
              <p:cNvSpPr>
                <a:spLocks noChangeShapeType="1"/>
              </p:cNvSpPr>
              <p:nvPr/>
            </p:nvSpPr>
            <p:spPr bwMode="auto">
              <a:xfrm flipV="1">
                <a:off x="4159" y="1784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7" name="Line 730"/>
              <p:cNvSpPr>
                <a:spLocks noChangeShapeType="1"/>
              </p:cNvSpPr>
              <p:nvPr/>
            </p:nvSpPr>
            <p:spPr bwMode="auto">
              <a:xfrm flipV="1">
                <a:off x="4183" y="1770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8" name="Line 731"/>
              <p:cNvSpPr>
                <a:spLocks noChangeShapeType="1"/>
              </p:cNvSpPr>
              <p:nvPr/>
            </p:nvSpPr>
            <p:spPr bwMode="auto">
              <a:xfrm flipV="1">
                <a:off x="4208" y="1757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9" name="Line 732"/>
              <p:cNvSpPr>
                <a:spLocks noChangeShapeType="1"/>
              </p:cNvSpPr>
              <p:nvPr/>
            </p:nvSpPr>
            <p:spPr bwMode="auto">
              <a:xfrm flipV="1">
                <a:off x="4232" y="1744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0" name="Line 733"/>
              <p:cNvSpPr>
                <a:spLocks noChangeShapeType="1"/>
              </p:cNvSpPr>
              <p:nvPr/>
            </p:nvSpPr>
            <p:spPr bwMode="auto">
              <a:xfrm flipV="1">
                <a:off x="4257" y="1731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1" name="Line 734"/>
              <p:cNvSpPr>
                <a:spLocks noChangeShapeType="1"/>
              </p:cNvSpPr>
              <p:nvPr/>
            </p:nvSpPr>
            <p:spPr bwMode="auto">
              <a:xfrm flipV="1">
                <a:off x="4282" y="1719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2" name="Line 735"/>
              <p:cNvSpPr>
                <a:spLocks noChangeShapeType="1"/>
              </p:cNvSpPr>
              <p:nvPr/>
            </p:nvSpPr>
            <p:spPr bwMode="auto">
              <a:xfrm flipV="1">
                <a:off x="4308" y="1706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3" name="Line 736"/>
              <p:cNvSpPr>
                <a:spLocks noChangeShapeType="1"/>
              </p:cNvSpPr>
              <p:nvPr/>
            </p:nvSpPr>
            <p:spPr bwMode="auto">
              <a:xfrm flipV="1">
                <a:off x="4333" y="1695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4" name="Line 737"/>
              <p:cNvSpPr>
                <a:spLocks noChangeShapeType="1"/>
              </p:cNvSpPr>
              <p:nvPr/>
            </p:nvSpPr>
            <p:spPr bwMode="auto">
              <a:xfrm flipV="1">
                <a:off x="4359" y="1683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5" name="Line 738"/>
              <p:cNvSpPr>
                <a:spLocks noChangeShapeType="1"/>
              </p:cNvSpPr>
              <p:nvPr/>
            </p:nvSpPr>
            <p:spPr bwMode="auto">
              <a:xfrm flipV="1">
                <a:off x="4384" y="1671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6" name="Line 739"/>
              <p:cNvSpPr>
                <a:spLocks noChangeShapeType="1"/>
              </p:cNvSpPr>
              <p:nvPr/>
            </p:nvSpPr>
            <p:spPr bwMode="auto">
              <a:xfrm flipV="1">
                <a:off x="4410" y="1661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7" name="Line 740"/>
              <p:cNvSpPr>
                <a:spLocks noChangeShapeType="1"/>
              </p:cNvSpPr>
              <p:nvPr/>
            </p:nvSpPr>
            <p:spPr bwMode="auto">
              <a:xfrm flipV="1">
                <a:off x="4436" y="1650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8" name="Line 741"/>
              <p:cNvSpPr>
                <a:spLocks noChangeShapeType="1"/>
              </p:cNvSpPr>
              <p:nvPr/>
            </p:nvSpPr>
            <p:spPr bwMode="auto">
              <a:xfrm flipV="1">
                <a:off x="4462" y="1639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9" name="Line 742"/>
              <p:cNvSpPr>
                <a:spLocks noChangeShapeType="1"/>
              </p:cNvSpPr>
              <p:nvPr/>
            </p:nvSpPr>
            <p:spPr bwMode="auto">
              <a:xfrm flipV="1">
                <a:off x="4488" y="1631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0" name="Line 743"/>
              <p:cNvSpPr>
                <a:spLocks noChangeShapeType="1"/>
              </p:cNvSpPr>
              <p:nvPr/>
            </p:nvSpPr>
            <p:spPr bwMode="auto">
              <a:xfrm flipV="1">
                <a:off x="4515" y="1623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1" name="Line 744"/>
              <p:cNvSpPr>
                <a:spLocks noChangeShapeType="1"/>
              </p:cNvSpPr>
              <p:nvPr/>
            </p:nvSpPr>
            <p:spPr bwMode="auto">
              <a:xfrm flipV="1">
                <a:off x="4541" y="1614"/>
                <a:ext cx="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2" name="Line 745"/>
              <p:cNvSpPr>
                <a:spLocks noChangeShapeType="1"/>
              </p:cNvSpPr>
              <p:nvPr/>
            </p:nvSpPr>
            <p:spPr bwMode="auto">
              <a:xfrm flipV="1">
                <a:off x="4568" y="1606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3" name="Line 746"/>
              <p:cNvSpPr>
                <a:spLocks noChangeShapeType="1"/>
              </p:cNvSpPr>
              <p:nvPr/>
            </p:nvSpPr>
            <p:spPr bwMode="auto">
              <a:xfrm flipV="1">
                <a:off x="4595" y="1597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4" name="Line 747"/>
              <p:cNvSpPr>
                <a:spLocks noChangeShapeType="1"/>
              </p:cNvSpPr>
              <p:nvPr/>
            </p:nvSpPr>
            <p:spPr bwMode="auto">
              <a:xfrm flipV="1">
                <a:off x="4622" y="1589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5" name="Line 748"/>
              <p:cNvSpPr>
                <a:spLocks noChangeShapeType="1"/>
              </p:cNvSpPr>
              <p:nvPr/>
            </p:nvSpPr>
            <p:spPr bwMode="auto">
              <a:xfrm flipV="1">
                <a:off x="4648" y="1580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6" name="Line 749"/>
              <p:cNvSpPr>
                <a:spLocks noChangeShapeType="1"/>
              </p:cNvSpPr>
              <p:nvPr/>
            </p:nvSpPr>
            <p:spPr bwMode="auto">
              <a:xfrm>
                <a:off x="4675" y="157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7" name="Line 750"/>
              <p:cNvSpPr>
                <a:spLocks noChangeShapeType="1"/>
              </p:cNvSpPr>
              <p:nvPr/>
            </p:nvSpPr>
            <p:spPr bwMode="auto">
              <a:xfrm flipV="1">
                <a:off x="4675" y="1572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8" name="Line 751"/>
              <p:cNvSpPr>
                <a:spLocks noChangeShapeType="1"/>
              </p:cNvSpPr>
              <p:nvPr/>
            </p:nvSpPr>
            <p:spPr bwMode="auto">
              <a:xfrm flipV="1">
                <a:off x="4702" y="1565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9" name="Line 752"/>
              <p:cNvSpPr>
                <a:spLocks noChangeShapeType="1"/>
              </p:cNvSpPr>
              <p:nvPr/>
            </p:nvSpPr>
            <p:spPr bwMode="auto">
              <a:xfrm flipV="1">
                <a:off x="4729" y="1557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0" name="Rectangle 753"/>
              <p:cNvSpPr>
                <a:spLocks noChangeArrowheads="1"/>
              </p:cNvSpPr>
              <p:nvPr/>
            </p:nvSpPr>
            <p:spPr bwMode="auto">
              <a:xfrm>
                <a:off x="3049" y="2383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1" name="Rectangle 754"/>
              <p:cNvSpPr>
                <a:spLocks noChangeArrowheads="1"/>
              </p:cNvSpPr>
              <p:nvPr/>
            </p:nvSpPr>
            <p:spPr bwMode="auto">
              <a:xfrm>
                <a:off x="3079" y="2383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2" name="Rectangle 755"/>
              <p:cNvSpPr>
                <a:spLocks noChangeArrowheads="1"/>
              </p:cNvSpPr>
              <p:nvPr/>
            </p:nvSpPr>
            <p:spPr bwMode="auto">
              <a:xfrm>
                <a:off x="3127" y="2381"/>
                <a:ext cx="40" cy="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–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3" name="Rectangle 756"/>
              <p:cNvSpPr>
                <a:spLocks noChangeArrowheads="1"/>
              </p:cNvSpPr>
              <p:nvPr/>
            </p:nvSpPr>
            <p:spPr bwMode="auto">
              <a:xfrm>
                <a:off x="3143" y="2381"/>
                <a:ext cx="40" cy="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4" name="Rectangle 757"/>
              <p:cNvSpPr>
                <a:spLocks noChangeArrowheads="1"/>
              </p:cNvSpPr>
              <p:nvPr/>
            </p:nvSpPr>
            <p:spPr bwMode="auto">
              <a:xfrm>
                <a:off x="3046" y="1927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5" name="Rectangle 758"/>
              <p:cNvSpPr>
                <a:spLocks noChangeArrowheads="1"/>
              </p:cNvSpPr>
              <p:nvPr/>
            </p:nvSpPr>
            <p:spPr bwMode="auto">
              <a:xfrm>
                <a:off x="3077" y="1927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6" name="Rectangle 759"/>
              <p:cNvSpPr>
                <a:spLocks noChangeArrowheads="1"/>
              </p:cNvSpPr>
              <p:nvPr/>
            </p:nvSpPr>
            <p:spPr bwMode="auto">
              <a:xfrm>
                <a:off x="3089" y="1927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7" name="Rectangle 760"/>
              <p:cNvSpPr>
                <a:spLocks noChangeArrowheads="1"/>
              </p:cNvSpPr>
              <p:nvPr/>
            </p:nvSpPr>
            <p:spPr bwMode="auto">
              <a:xfrm>
                <a:off x="3120" y="1927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8" name="Rectangle 761"/>
              <p:cNvSpPr>
                <a:spLocks noChangeArrowheads="1"/>
              </p:cNvSpPr>
              <p:nvPr/>
            </p:nvSpPr>
            <p:spPr bwMode="auto">
              <a:xfrm rot="16200000">
                <a:off x="2925" y="2151"/>
                <a:ext cx="75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9" name="Rectangle 762"/>
              <p:cNvSpPr>
                <a:spLocks noChangeArrowheads="1"/>
              </p:cNvSpPr>
              <p:nvPr/>
            </p:nvSpPr>
            <p:spPr bwMode="auto">
              <a:xfrm rot="16200000">
                <a:off x="2938" y="2102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(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0" name="Rectangle 763"/>
              <p:cNvSpPr>
                <a:spLocks noChangeArrowheads="1"/>
              </p:cNvSpPr>
              <p:nvPr/>
            </p:nvSpPr>
            <p:spPr bwMode="auto">
              <a:xfrm rot="16200000">
                <a:off x="2933" y="2088"/>
                <a:ext cx="60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1" name="Rectangle 764"/>
              <p:cNvSpPr>
                <a:spLocks noChangeArrowheads="1"/>
              </p:cNvSpPr>
              <p:nvPr/>
            </p:nvSpPr>
            <p:spPr bwMode="auto">
              <a:xfrm rot="16200000">
                <a:off x="2931" y="2053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2" name="Rectangle 765"/>
              <p:cNvSpPr>
                <a:spLocks noChangeArrowheads="1"/>
              </p:cNvSpPr>
              <p:nvPr/>
            </p:nvSpPr>
            <p:spPr bwMode="auto">
              <a:xfrm rot="16200000">
                <a:off x="2931" y="2019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3" name="Rectangle 766"/>
              <p:cNvSpPr>
                <a:spLocks noChangeArrowheads="1"/>
              </p:cNvSpPr>
              <p:nvPr/>
            </p:nvSpPr>
            <p:spPr bwMode="auto">
              <a:xfrm rot="16200000">
                <a:off x="2931" y="19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4" name="Rectangle 767"/>
              <p:cNvSpPr>
                <a:spLocks noChangeArrowheads="1"/>
              </p:cNvSpPr>
              <p:nvPr/>
            </p:nvSpPr>
            <p:spPr bwMode="auto">
              <a:xfrm rot="16200000">
                <a:off x="2940" y="1967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5" name="Rectangle 768"/>
              <p:cNvSpPr>
                <a:spLocks noChangeArrowheads="1"/>
              </p:cNvSpPr>
              <p:nvPr/>
            </p:nvSpPr>
            <p:spPr bwMode="auto">
              <a:xfrm rot="16200000">
                <a:off x="2933" y="1946"/>
                <a:ext cx="60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6" name="Rectangle 769"/>
              <p:cNvSpPr>
                <a:spLocks noChangeArrowheads="1"/>
              </p:cNvSpPr>
              <p:nvPr/>
            </p:nvSpPr>
            <p:spPr bwMode="auto">
              <a:xfrm rot="16200000">
                <a:off x="2940" y="1923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7" name="Rectangle 770"/>
              <p:cNvSpPr>
                <a:spLocks noChangeArrowheads="1"/>
              </p:cNvSpPr>
              <p:nvPr/>
            </p:nvSpPr>
            <p:spPr bwMode="auto">
              <a:xfrm rot="16200000">
                <a:off x="2933" y="1902"/>
                <a:ext cx="60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8" name="Rectangle 771"/>
              <p:cNvSpPr>
                <a:spLocks noChangeArrowheads="1"/>
              </p:cNvSpPr>
              <p:nvPr/>
            </p:nvSpPr>
            <p:spPr bwMode="auto">
              <a:xfrm rot="16200000">
                <a:off x="2924" y="1861"/>
                <a:ext cx="40" cy="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–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9" name="Rectangle 772"/>
              <p:cNvSpPr>
                <a:spLocks noChangeArrowheads="1"/>
              </p:cNvSpPr>
              <p:nvPr/>
            </p:nvSpPr>
            <p:spPr bwMode="auto">
              <a:xfrm rot="16200000">
                <a:off x="2924" y="1844"/>
                <a:ext cx="40" cy="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0" name="Rectangle 773"/>
              <p:cNvSpPr>
                <a:spLocks noChangeArrowheads="1"/>
              </p:cNvSpPr>
              <p:nvPr/>
            </p:nvSpPr>
            <p:spPr bwMode="auto">
              <a:xfrm rot="16200000">
                <a:off x="2938" y="1798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1" name="Rectangle 774"/>
              <p:cNvSpPr>
                <a:spLocks noChangeArrowheads="1"/>
              </p:cNvSpPr>
              <p:nvPr/>
            </p:nvSpPr>
            <p:spPr bwMode="auto">
              <a:xfrm>
                <a:off x="3652" y="2688"/>
                <a:ext cx="71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2" name="Rectangle 775"/>
              <p:cNvSpPr>
                <a:spLocks noChangeArrowheads="1"/>
              </p:cNvSpPr>
              <p:nvPr/>
            </p:nvSpPr>
            <p:spPr bwMode="auto">
              <a:xfrm>
                <a:off x="3693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3" name="Rectangle 776"/>
              <p:cNvSpPr>
                <a:spLocks noChangeArrowheads="1"/>
              </p:cNvSpPr>
              <p:nvPr/>
            </p:nvSpPr>
            <p:spPr bwMode="auto">
              <a:xfrm>
                <a:off x="3727" y="2688"/>
                <a:ext cx="60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4" name="Rectangle 777"/>
              <p:cNvSpPr>
                <a:spLocks noChangeArrowheads="1"/>
              </p:cNvSpPr>
              <p:nvPr/>
            </p:nvSpPr>
            <p:spPr bwMode="auto">
              <a:xfrm>
                <a:off x="3757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5" name="Rectangle 778"/>
              <p:cNvSpPr>
                <a:spLocks noChangeArrowheads="1"/>
              </p:cNvSpPr>
              <p:nvPr/>
            </p:nvSpPr>
            <p:spPr bwMode="auto">
              <a:xfrm>
                <a:off x="3791" y="2688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6" name="Rectangle 779"/>
              <p:cNvSpPr>
                <a:spLocks noChangeArrowheads="1"/>
              </p:cNvSpPr>
              <p:nvPr/>
            </p:nvSpPr>
            <p:spPr bwMode="auto">
              <a:xfrm>
                <a:off x="3806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7" name="Rectangle 780"/>
              <p:cNvSpPr>
                <a:spLocks noChangeArrowheads="1"/>
              </p:cNvSpPr>
              <p:nvPr/>
            </p:nvSpPr>
            <p:spPr bwMode="auto">
              <a:xfrm>
                <a:off x="3839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8" name="Rectangle 781"/>
              <p:cNvSpPr>
                <a:spLocks noChangeArrowheads="1"/>
              </p:cNvSpPr>
              <p:nvPr/>
            </p:nvSpPr>
            <p:spPr bwMode="auto">
              <a:xfrm>
                <a:off x="3871" y="2688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9" name="Rectangle 782"/>
              <p:cNvSpPr>
                <a:spLocks noChangeArrowheads="1"/>
              </p:cNvSpPr>
              <p:nvPr/>
            </p:nvSpPr>
            <p:spPr bwMode="auto">
              <a:xfrm>
                <a:off x="3886" y="2688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0" name="Rectangle 783"/>
              <p:cNvSpPr>
                <a:spLocks noChangeArrowheads="1"/>
              </p:cNvSpPr>
              <p:nvPr/>
            </p:nvSpPr>
            <p:spPr bwMode="auto">
              <a:xfrm>
                <a:off x="3899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1" name="Rectangle 784"/>
              <p:cNvSpPr>
                <a:spLocks noChangeArrowheads="1"/>
              </p:cNvSpPr>
              <p:nvPr/>
            </p:nvSpPr>
            <p:spPr bwMode="auto">
              <a:xfrm>
                <a:off x="3930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2" name="Rectangle 785"/>
              <p:cNvSpPr>
                <a:spLocks noChangeArrowheads="1"/>
              </p:cNvSpPr>
              <p:nvPr/>
            </p:nvSpPr>
            <p:spPr bwMode="auto">
              <a:xfrm>
                <a:off x="3962" y="2688"/>
                <a:ext cx="43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3" name="Rectangle 786"/>
              <p:cNvSpPr>
                <a:spLocks noChangeArrowheads="1"/>
              </p:cNvSpPr>
              <p:nvPr/>
            </p:nvSpPr>
            <p:spPr bwMode="auto">
              <a:xfrm>
                <a:off x="3973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4" name="Rectangle 787"/>
              <p:cNvSpPr>
                <a:spLocks noChangeArrowheads="1"/>
              </p:cNvSpPr>
              <p:nvPr/>
            </p:nvSpPr>
            <p:spPr bwMode="auto">
              <a:xfrm>
                <a:off x="4005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5" name="Rectangle 788"/>
              <p:cNvSpPr>
                <a:spLocks noChangeArrowheads="1"/>
              </p:cNvSpPr>
              <p:nvPr/>
            </p:nvSpPr>
            <p:spPr bwMode="auto">
              <a:xfrm>
                <a:off x="4036" y="2688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6" name="Rectangle 789"/>
              <p:cNvSpPr>
                <a:spLocks noChangeArrowheads="1"/>
              </p:cNvSpPr>
              <p:nvPr/>
            </p:nvSpPr>
            <p:spPr bwMode="auto">
              <a:xfrm>
                <a:off x="4049" y="2688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7" name="Rectangle 790"/>
              <p:cNvSpPr>
                <a:spLocks noChangeArrowheads="1"/>
              </p:cNvSpPr>
              <p:nvPr/>
            </p:nvSpPr>
            <p:spPr bwMode="auto">
              <a:xfrm>
                <a:off x="4080" y="2688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(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8" name="Rectangle 791"/>
              <p:cNvSpPr>
                <a:spLocks noChangeArrowheads="1"/>
              </p:cNvSpPr>
              <p:nvPr/>
            </p:nvSpPr>
            <p:spPr bwMode="auto">
              <a:xfrm>
                <a:off x="4088" y="2688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9" name="Rectangle 792"/>
              <p:cNvSpPr>
                <a:spLocks noChangeArrowheads="1"/>
              </p:cNvSpPr>
              <p:nvPr/>
            </p:nvSpPr>
            <p:spPr bwMode="auto">
              <a:xfrm>
                <a:off x="4097" y="2688"/>
                <a:ext cx="82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0" name="Rectangle 793"/>
              <p:cNvSpPr>
                <a:spLocks noChangeArrowheads="1"/>
              </p:cNvSpPr>
              <p:nvPr/>
            </p:nvSpPr>
            <p:spPr bwMode="auto">
              <a:xfrm>
                <a:off x="4142" y="2688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1" name="Rectangle 794"/>
              <p:cNvSpPr>
                <a:spLocks noChangeArrowheads="1"/>
              </p:cNvSpPr>
              <p:nvPr/>
            </p:nvSpPr>
            <p:spPr bwMode="auto">
              <a:xfrm>
                <a:off x="3192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2" name="Rectangle 795"/>
              <p:cNvSpPr>
                <a:spLocks noChangeArrowheads="1"/>
              </p:cNvSpPr>
              <p:nvPr/>
            </p:nvSpPr>
            <p:spPr bwMode="auto">
              <a:xfrm>
                <a:off x="3495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3" name="Rectangle 796"/>
              <p:cNvSpPr>
                <a:spLocks noChangeArrowheads="1"/>
              </p:cNvSpPr>
              <p:nvPr/>
            </p:nvSpPr>
            <p:spPr bwMode="auto">
              <a:xfrm>
                <a:off x="3512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4" name="Rectangle 797"/>
              <p:cNvSpPr>
                <a:spLocks noChangeArrowheads="1"/>
              </p:cNvSpPr>
              <p:nvPr/>
            </p:nvSpPr>
            <p:spPr bwMode="auto">
              <a:xfrm>
                <a:off x="3818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5" name="Rectangle 798"/>
              <p:cNvSpPr>
                <a:spLocks noChangeArrowheads="1"/>
              </p:cNvSpPr>
              <p:nvPr/>
            </p:nvSpPr>
            <p:spPr bwMode="auto">
              <a:xfrm>
                <a:off x="3835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6" name="Rectangle 799"/>
              <p:cNvSpPr>
                <a:spLocks noChangeArrowheads="1"/>
              </p:cNvSpPr>
              <p:nvPr/>
            </p:nvSpPr>
            <p:spPr bwMode="auto">
              <a:xfrm>
                <a:off x="4138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7" name="Rectangle 800"/>
              <p:cNvSpPr>
                <a:spLocks noChangeArrowheads="1"/>
              </p:cNvSpPr>
              <p:nvPr/>
            </p:nvSpPr>
            <p:spPr bwMode="auto">
              <a:xfrm>
                <a:off x="4155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8" name="Rectangle 801"/>
              <p:cNvSpPr>
                <a:spLocks noChangeArrowheads="1"/>
              </p:cNvSpPr>
              <p:nvPr/>
            </p:nvSpPr>
            <p:spPr bwMode="auto">
              <a:xfrm>
                <a:off x="4458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9" name="Rectangle 802"/>
              <p:cNvSpPr>
                <a:spLocks noChangeArrowheads="1"/>
              </p:cNvSpPr>
              <p:nvPr/>
            </p:nvSpPr>
            <p:spPr bwMode="auto">
              <a:xfrm>
                <a:off x="4475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0" name="Rectangle 803"/>
              <p:cNvSpPr>
                <a:spLocks noChangeArrowheads="1"/>
              </p:cNvSpPr>
              <p:nvPr/>
            </p:nvSpPr>
            <p:spPr bwMode="auto">
              <a:xfrm>
                <a:off x="3089" y="1476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1" name="Rectangle 804"/>
              <p:cNvSpPr>
                <a:spLocks noChangeArrowheads="1"/>
              </p:cNvSpPr>
              <p:nvPr/>
            </p:nvSpPr>
            <p:spPr bwMode="auto">
              <a:xfrm>
                <a:off x="3106" y="1476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2" name="Rectangle 805"/>
              <p:cNvSpPr>
                <a:spLocks noChangeArrowheads="1"/>
              </p:cNvSpPr>
              <p:nvPr/>
            </p:nvSpPr>
            <p:spPr bwMode="auto">
              <a:xfrm>
                <a:off x="3105" y="1476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3" name="Line 806"/>
              <p:cNvSpPr>
                <a:spLocks noChangeShapeType="1"/>
              </p:cNvSpPr>
              <p:nvPr/>
            </p:nvSpPr>
            <p:spPr bwMode="auto">
              <a:xfrm flipV="1">
                <a:off x="3210" y="2557"/>
                <a:ext cx="0" cy="2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4" name="Line 807"/>
              <p:cNvSpPr>
                <a:spLocks noChangeShapeType="1"/>
              </p:cNvSpPr>
              <p:nvPr/>
            </p:nvSpPr>
            <p:spPr bwMode="auto">
              <a:xfrm flipV="1">
                <a:off x="3371" y="2557"/>
                <a:ext cx="0" cy="1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5" name="Line 808"/>
              <p:cNvSpPr>
                <a:spLocks noChangeShapeType="1"/>
              </p:cNvSpPr>
              <p:nvPr/>
            </p:nvSpPr>
            <p:spPr bwMode="auto">
              <a:xfrm flipV="1">
                <a:off x="3532" y="2557"/>
                <a:ext cx="0" cy="2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6" name="Line 809"/>
              <p:cNvSpPr>
                <a:spLocks noChangeShapeType="1"/>
              </p:cNvSpPr>
              <p:nvPr/>
            </p:nvSpPr>
            <p:spPr bwMode="auto">
              <a:xfrm flipV="1">
                <a:off x="3693" y="2557"/>
                <a:ext cx="0" cy="1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7" name="Line 810"/>
              <p:cNvSpPr>
                <a:spLocks noChangeShapeType="1"/>
              </p:cNvSpPr>
              <p:nvPr/>
            </p:nvSpPr>
            <p:spPr bwMode="auto">
              <a:xfrm flipV="1">
                <a:off x="3853" y="2557"/>
                <a:ext cx="0" cy="2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8" name="Line 811"/>
              <p:cNvSpPr>
                <a:spLocks noChangeShapeType="1"/>
              </p:cNvSpPr>
              <p:nvPr/>
            </p:nvSpPr>
            <p:spPr bwMode="auto">
              <a:xfrm flipV="1">
                <a:off x="4014" y="2557"/>
                <a:ext cx="0" cy="1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9" name="Line 812"/>
              <p:cNvSpPr>
                <a:spLocks noChangeShapeType="1"/>
              </p:cNvSpPr>
              <p:nvPr/>
            </p:nvSpPr>
            <p:spPr bwMode="auto">
              <a:xfrm flipV="1">
                <a:off x="4175" y="2557"/>
                <a:ext cx="0" cy="2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0" name="Line 813"/>
              <p:cNvSpPr>
                <a:spLocks noChangeShapeType="1"/>
              </p:cNvSpPr>
              <p:nvPr/>
            </p:nvSpPr>
            <p:spPr bwMode="auto">
              <a:xfrm flipV="1">
                <a:off x="4336" y="2557"/>
                <a:ext cx="0" cy="1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1" name="Line 814"/>
              <p:cNvSpPr>
                <a:spLocks noChangeShapeType="1"/>
              </p:cNvSpPr>
              <p:nvPr/>
            </p:nvSpPr>
            <p:spPr bwMode="auto">
              <a:xfrm flipV="1">
                <a:off x="4496" y="2557"/>
                <a:ext cx="0" cy="2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2" name="Line 815"/>
              <p:cNvSpPr>
                <a:spLocks noChangeShapeType="1"/>
              </p:cNvSpPr>
              <p:nvPr/>
            </p:nvSpPr>
            <p:spPr bwMode="auto">
              <a:xfrm flipV="1">
                <a:off x="4657" y="2557"/>
                <a:ext cx="0" cy="1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3" name="Line 816"/>
              <p:cNvSpPr>
                <a:spLocks noChangeShapeType="1"/>
              </p:cNvSpPr>
              <p:nvPr/>
            </p:nvSpPr>
            <p:spPr bwMode="auto">
              <a:xfrm>
                <a:off x="3210" y="2557"/>
                <a:ext cx="154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4" name="Line 817"/>
              <p:cNvSpPr>
                <a:spLocks noChangeShapeType="1"/>
              </p:cNvSpPr>
              <p:nvPr/>
            </p:nvSpPr>
            <p:spPr bwMode="auto">
              <a:xfrm>
                <a:off x="3199" y="2557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5" name="Line 818"/>
              <p:cNvSpPr>
                <a:spLocks noChangeShapeType="1"/>
              </p:cNvSpPr>
              <p:nvPr/>
            </p:nvSpPr>
            <p:spPr bwMode="auto">
              <a:xfrm>
                <a:off x="3199" y="2521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6" name="Line 819"/>
              <p:cNvSpPr>
                <a:spLocks noChangeShapeType="1"/>
              </p:cNvSpPr>
              <p:nvPr/>
            </p:nvSpPr>
            <p:spPr bwMode="auto">
              <a:xfrm>
                <a:off x="3199" y="2491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7" name="Line 820"/>
              <p:cNvSpPr>
                <a:spLocks noChangeShapeType="1"/>
              </p:cNvSpPr>
              <p:nvPr/>
            </p:nvSpPr>
            <p:spPr bwMode="auto">
              <a:xfrm>
                <a:off x="3199" y="2465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8" name="Line 821"/>
              <p:cNvSpPr>
                <a:spLocks noChangeShapeType="1"/>
              </p:cNvSpPr>
              <p:nvPr/>
            </p:nvSpPr>
            <p:spPr bwMode="auto">
              <a:xfrm>
                <a:off x="3199" y="2442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9" name="Line 822"/>
              <p:cNvSpPr>
                <a:spLocks noChangeShapeType="1"/>
              </p:cNvSpPr>
              <p:nvPr/>
            </p:nvSpPr>
            <p:spPr bwMode="auto">
              <a:xfrm>
                <a:off x="3188" y="2421"/>
                <a:ext cx="2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0" name="Line 823"/>
              <p:cNvSpPr>
                <a:spLocks noChangeShapeType="1"/>
              </p:cNvSpPr>
              <p:nvPr/>
            </p:nvSpPr>
            <p:spPr bwMode="auto">
              <a:xfrm>
                <a:off x="3199" y="2285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1" name="Line 824"/>
              <p:cNvSpPr>
                <a:spLocks noChangeShapeType="1"/>
              </p:cNvSpPr>
              <p:nvPr/>
            </p:nvSpPr>
            <p:spPr bwMode="auto">
              <a:xfrm>
                <a:off x="3199" y="2206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2" name="Line 825"/>
              <p:cNvSpPr>
                <a:spLocks noChangeShapeType="1"/>
              </p:cNvSpPr>
              <p:nvPr/>
            </p:nvSpPr>
            <p:spPr bwMode="auto">
              <a:xfrm>
                <a:off x="3199" y="2149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3" name="Line 826"/>
              <p:cNvSpPr>
                <a:spLocks noChangeShapeType="1"/>
              </p:cNvSpPr>
              <p:nvPr/>
            </p:nvSpPr>
            <p:spPr bwMode="auto">
              <a:xfrm>
                <a:off x="3199" y="2105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4" name="Line 827"/>
              <p:cNvSpPr>
                <a:spLocks noChangeShapeType="1"/>
              </p:cNvSpPr>
              <p:nvPr/>
            </p:nvSpPr>
            <p:spPr bwMode="auto">
              <a:xfrm>
                <a:off x="3199" y="2069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5" name="Line 828"/>
              <p:cNvSpPr>
                <a:spLocks noChangeShapeType="1"/>
              </p:cNvSpPr>
              <p:nvPr/>
            </p:nvSpPr>
            <p:spPr bwMode="auto">
              <a:xfrm>
                <a:off x="3199" y="2039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6" name="Line 829"/>
              <p:cNvSpPr>
                <a:spLocks noChangeShapeType="1"/>
              </p:cNvSpPr>
              <p:nvPr/>
            </p:nvSpPr>
            <p:spPr bwMode="auto">
              <a:xfrm>
                <a:off x="3199" y="2013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7" name="Line 830"/>
              <p:cNvSpPr>
                <a:spLocks noChangeShapeType="1"/>
              </p:cNvSpPr>
              <p:nvPr/>
            </p:nvSpPr>
            <p:spPr bwMode="auto">
              <a:xfrm>
                <a:off x="3199" y="1990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8" name="Line 831"/>
              <p:cNvSpPr>
                <a:spLocks noChangeShapeType="1"/>
              </p:cNvSpPr>
              <p:nvPr/>
            </p:nvSpPr>
            <p:spPr bwMode="auto">
              <a:xfrm>
                <a:off x="3188" y="1969"/>
                <a:ext cx="2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9" name="Line 832"/>
              <p:cNvSpPr>
                <a:spLocks noChangeShapeType="1"/>
              </p:cNvSpPr>
              <p:nvPr/>
            </p:nvSpPr>
            <p:spPr bwMode="auto">
              <a:xfrm>
                <a:off x="3199" y="1833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0" name="Line 833"/>
              <p:cNvSpPr>
                <a:spLocks noChangeShapeType="1"/>
              </p:cNvSpPr>
              <p:nvPr/>
            </p:nvSpPr>
            <p:spPr bwMode="auto">
              <a:xfrm>
                <a:off x="3199" y="1753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1" name="Line 834"/>
              <p:cNvSpPr>
                <a:spLocks noChangeShapeType="1"/>
              </p:cNvSpPr>
              <p:nvPr/>
            </p:nvSpPr>
            <p:spPr bwMode="auto">
              <a:xfrm>
                <a:off x="3199" y="1697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2" name="Line 835"/>
              <p:cNvSpPr>
                <a:spLocks noChangeShapeType="1"/>
              </p:cNvSpPr>
              <p:nvPr/>
            </p:nvSpPr>
            <p:spPr bwMode="auto">
              <a:xfrm>
                <a:off x="3199" y="1653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3" name="Line 836"/>
              <p:cNvSpPr>
                <a:spLocks noChangeShapeType="1"/>
              </p:cNvSpPr>
              <p:nvPr/>
            </p:nvSpPr>
            <p:spPr bwMode="auto">
              <a:xfrm>
                <a:off x="3199" y="1618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4" name="Line 837"/>
              <p:cNvSpPr>
                <a:spLocks noChangeShapeType="1"/>
              </p:cNvSpPr>
              <p:nvPr/>
            </p:nvSpPr>
            <p:spPr bwMode="auto">
              <a:xfrm>
                <a:off x="3199" y="1587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5" name="Line 838"/>
              <p:cNvSpPr>
                <a:spLocks noChangeShapeType="1"/>
              </p:cNvSpPr>
              <p:nvPr/>
            </p:nvSpPr>
            <p:spPr bwMode="auto">
              <a:xfrm>
                <a:off x="3199" y="1561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6" name="Line 839"/>
              <p:cNvSpPr>
                <a:spLocks noChangeShapeType="1"/>
              </p:cNvSpPr>
              <p:nvPr/>
            </p:nvSpPr>
            <p:spPr bwMode="auto">
              <a:xfrm>
                <a:off x="3199" y="1538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7" name="Line 840"/>
              <p:cNvSpPr>
                <a:spLocks noChangeShapeType="1"/>
              </p:cNvSpPr>
              <p:nvPr/>
            </p:nvSpPr>
            <p:spPr bwMode="auto">
              <a:xfrm>
                <a:off x="3188" y="1517"/>
                <a:ext cx="2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8" name="Line 841"/>
              <p:cNvSpPr>
                <a:spLocks noChangeShapeType="1"/>
              </p:cNvSpPr>
              <p:nvPr/>
            </p:nvSpPr>
            <p:spPr bwMode="auto">
              <a:xfrm flipV="1">
                <a:off x="3210" y="1481"/>
                <a:ext cx="0" cy="107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9" name="Freeform 842"/>
              <p:cNvSpPr>
                <a:spLocks/>
              </p:cNvSpPr>
              <p:nvPr/>
            </p:nvSpPr>
            <p:spPr bwMode="auto">
              <a:xfrm>
                <a:off x="3216" y="2359"/>
                <a:ext cx="52" cy="52"/>
              </a:xfrm>
              <a:custGeom>
                <a:avLst/>
                <a:gdLst>
                  <a:gd name="T0" fmla="*/ 51 w 103"/>
                  <a:gd name="T1" fmla="*/ 0 h 104"/>
                  <a:gd name="T2" fmla="*/ 67 w 103"/>
                  <a:gd name="T3" fmla="*/ 4 h 104"/>
                  <a:gd name="T4" fmla="*/ 81 w 103"/>
                  <a:gd name="T5" fmla="*/ 11 h 104"/>
                  <a:gd name="T6" fmla="*/ 93 w 103"/>
                  <a:gd name="T7" fmla="*/ 22 h 104"/>
                  <a:gd name="T8" fmla="*/ 100 w 103"/>
                  <a:gd name="T9" fmla="*/ 35 h 104"/>
                  <a:gd name="T10" fmla="*/ 103 w 103"/>
                  <a:gd name="T11" fmla="*/ 52 h 104"/>
                  <a:gd name="T12" fmla="*/ 100 w 103"/>
                  <a:gd name="T13" fmla="*/ 68 h 104"/>
                  <a:gd name="T14" fmla="*/ 93 w 103"/>
                  <a:gd name="T15" fmla="*/ 82 h 104"/>
                  <a:gd name="T16" fmla="*/ 81 w 103"/>
                  <a:gd name="T17" fmla="*/ 93 h 104"/>
                  <a:gd name="T18" fmla="*/ 67 w 103"/>
                  <a:gd name="T19" fmla="*/ 101 h 104"/>
                  <a:gd name="T20" fmla="*/ 51 w 103"/>
                  <a:gd name="T21" fmla="*/ 104 h 104"/>
                  <a:gd name="T22" fmla="*/ 35 w 103"/>
                  <a:gd name="T23" fmla="*/ 101 h 104"/>
                  <a:gd name="T24" fmla="*/ 20 w 103"/>
                  <a:gd name="T25" fmla="*/ 93 h 104"/>
                  <a:gd name="T26" fmla="*/ 10 w 103"/>
                  <a:gd name="T27" fmla="*/ 82 h 104"/>
                  <a:gd name="T28" fmla="*/ 2 w 103"/>
                  <a:gd name="T29" fmla="*/ 68 h 104"/>
                  <a:gd name="T30" fmla="*/ 0 w 103"/>
                  <a:gd name="T31" fmla="*/ 52 h 104"/>
                  <a:gd name="T32" fmla="*/ 2 w 103"/>
                  <a:gd name="T33" fmla="*/ 35 h 104"/>
                  <a:gd name="T34" fmla="*/ 10 w 103"/>
                  <a:gd name="T35" fmla="*/ 22 h 104"/>
                  <a:gd name="T36" fmla="*/ 20 w 103"/>
                  <a:gd name="T37" fmla="*/ 11 h 104"/>
                  <a:gd name="T38" fmla="*/ 35 w 103"/>
                  <a:gd name="T39" fmla="*/ 4 h 104"/>
                  <a:gd name="T40" fmla="*/ 51 w 103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4">
                    <a:moveTo>
                      <a:pt x="51" y="0"/>
                    </a:moveTo>
                    <a:lnTo>
                      <a:pt x="67" y="4"/>
                    </a:lnTo>
                    <a:lnTo>
                      <a:pt x="81" y="11"/>
                    </a:lnTo>
                    <a:lnTo>
                      <a:pt x="93" y="22"/>
                    </a:lnTo>
                    <a:lnTo>
                      <a:pt x="100" y="35"/>
                    </a:lnTo>
                    <a:lnTo>
                      <a:pt x="103" y="52"/>
                    </a:lnTo>
                    <a:lnTo>
                      <a:pt x="100" y="68"/>
                    </a:lnTo>
                    <a:lnTo>
                      <a:pt x="93" y="82"/>
                    </a:lnTo>
                    <a:lnTo>
                      <a:pt x="81" y="93"/>
                    </a:lnTo>
                    <a:lnTo>
                      <a:pt x="67" y="101"/>
                    </a:lnTo>
                    <a:lnTo>
                      <a:pt x="51" y="104"/>
                    </a:lnTo>
                    <a:lnTo>
                      <a:pt x="35" y="101"/>
                    </a:lnTo>
                    <a:lnTo>
                      <a:pt x="20" y="93"/>
                    </a:lnTo>
                    <a:lnTo>
                      <a:pt x="10" y="82"/>
                    </a:lnTo>
                    <a:lnTo>
                      <a:pt x="2" y="68"/>
                    </a:lnTo>
                    <a:lnTo>
                      <a:pt x="0" y="52"/>
                    </a:lnTo>
                    <a:lnTo>
                      <a:pt x="2" y="35"/>
                    </a:lnTo>
                    <a:lnTo>
                      <a:pt x="10" y="22"/>
                    </a:lnTo>
                    <a:lnTo>
                      <a:pt x="20" y="11"/>
                    </a:lnTo>
                    <a:lnTo>
                      <a:pt x="35" y="4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0" name="Line 843"/>
              <p:cNvSpPr>
                <a:spLocks noChangeShapeType="1"/>
              </p:cNvSpPr>
              <p:nvPr/>
            </p:nvSpPr>
            <p:spPr bwMode="auto">
              <a:xfrm flipH="1" flipV="1">
                <a:off x="3267" y="237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1" name="Line 844"/>
              <p:cNvSpPr>
                <a:spLocks noChangeShapeType="1"/>
              </p:cNvSpPr>
              <p:nvPr/>
            </p:nvSpPr>
            <p:spPr bwMode="auto">
              <a:xfrm flipH="1" flipV="1">
                <a:off x="3263" y="2370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2" name="Line 845"/>
              <p:cNvSpPr>
                <a:spLocks noChangeShapeType="1"/>
              </p:cNvSpPr>
              <p:nvPr/>
            </p:nvSpPr>
            <p:spPr bwMode="auto">
              <a:xfrm flipH="1" flipV="1">
                <a:off x="3257" y="2365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3" name="Line 846"/>
              <p:cNvSpPr>
                <a:spLocks noChangeShapeType="1"/>
              </p:cNvSpPr>
              <p:nvPr/>
            </p:nvSpPr>
            <p:spPr bwMode="auto">
              <a:xfrm flipH="1" flipV="1">
                <a:off x="3250" y="2361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4" name="Line 847"/>
              <p:cNvSpPr>
                <a:spLocks noChangeShapeType="1"/>
              </p:cNvSpPr>
              <p:nvPr/>
            </p:nvSpPr>
            <p:spPr bwMode="auto">
              <a:xfrm flipH="1" flipV="1">
                <a:off x="3242" y="235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5" name="Line 848"/>
              <p:cNvSpPr>
                <a:spLocks noChangeShapeType="1"/>
              </p:cNvSpPr>
              <p:nvPr/>
            </p:nvSpPr>
            <p:spPr bwMode="auto">
              <a:xfrm flipH="1">
                <a:off x="3234" y="235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6" name="Line 849"/>
              <p:cNvSpPr>
                <a:spLocks noChangeShapeType="1"/>
              </p:cNvSpPr>
              <p:nvPr/>
            </p:nvSpPr>
            <p:spPr bwMode="auto">
              <a:xfrm flipH="1">
                <a:off x="3227" y="2361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7" name="Line 850"/>
              <p:cNvSpPr>
                <a:spLocks noChangeShapeType="1"/>
              </p:cNvSpPr>
              <p:nvPr/>
            </p:nvSpPr>
            <p:spPr bwMode="auto">
              <a:xfrm flipH="1">
                <a:off x="3221" y="2365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8" name="Line 851"/>
              <p:cNvSpPr>
                <a:spLocks noChangeShapeType="1"/>
              </p:cNvSpPr>
              <p:nvPr/>
            </p:nvSpPr>
            <p:spPr bwMode="auto">
              <a:xfrm flipH="1">
                <a:off x="3218" y="2370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9" name="Line 852"/>
              <p:cNvSpPr>
                <a:spLocks noChangeShapeType="1"/>
              </p:cNvSpPr>
              <p:nvPr/>
            </p:nvSpPr>
            <p:spPr bwMode="auto">
              <a:xfrm flipH="1">
                <a:off x="3216" y="2377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0" name="Line 853"/>
              <p:cNvSpPr>
                <a:spLocks noChangeShapeType="1"/>
              </p:cNvSpPr>
              <p:nvPr/>
            </p:nvSpPr>
            <p:spPr bwMode="auto">
              <a:xfrm>
                <a:off x="3216" y="2385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1" name="Line 854"/>
              <p:cNvSpPr>
                <a:spLocks noChangeShapeType="1"/>
              </p:cNvSpPr>
              <p:nvPr/>
            </p:nvSpPr>
            <p:spPr bwMode="auto">
              <a:xfrm>
                <a:off x="3218" y="2393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2" name="Line 855"/>
              <p:cNvSpPr>
                <a:spLocks noChangeShapeType="1"/>
              </p:cNvSpPr>
              <p:nvPr/>
            </p:nvSpPr>
            <p:spPr bwMode="auto">
              <a:xfrm>
                <a:off x="3221" y="2400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3" name="Line 856"/>
              <p:cNvSpPr>
                <a:spLocks noChangeShapeType="1"/>
              </p:cNvSpPr>
              <p:nvPr/>
            </p:nvSpPr>
            <p:spPr bwMode="auto">
              <a:xfrm>
                <a:off x="3227" y="2406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4" name="Line 857"/>
              <p:cNvSpPr>
                <a:spLocks noChangeShapeType="1"/>
              </p:cNvSpPr>
              <p:nvPr/>
            </p:nvSpPr>
            <p:spPr bwMode="auto">
              <a:xfrm>
                <a:off x="3234" y="240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5" name="Line 858"/>
              <p:cNvSpPr>
                <a:spLocks noChangeShapeType="1"/>
              </p:cNvSpPr>
              <p:nvPr/>
            </p:nvSpPr>
            <p:spPr bwMode="auto">
              <a:xfrm flipV="1">
                <a:off x="3242" y="240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6" name="Line 859"/>
              <p:cNvSpPr>
                <a:spLocks noChangeShapeType="1"/>
              </p:cNvSpPr>
              <p:nvPr/>
            </p:nvSpPr>
            <p:spPr bwMode="auto">
              <a:xfrm flipV="1">
                <a:off x="3250" y="2406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7" name="Line 860"/>
              <p:cNvSpPr>
                <a:spLocks noChangeShapeType="1"/>
              </p:cNvSpPr>
              <p:nvPr/>
            </p:nvSpPr>
            <p:spPr bwMode="auto">
              <a:xfrm flipV="1">
                <a:off x="3257" y="2400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8" name="Line 861"/>
              <p:cNvSpPr>
                <a:spLocks noChangeShapeType="1"/>
              </p:cNvSpPr>
              <p:nvPr/>
            </p:nvSpPr>
            <p:spPr bwMode="auto">
              <a:xfrm flipV="1">
                <a:off x="3263" y="239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9" name="Line 862"/>
              <p:cNvSpPr>
                <a:spLocks noChangeShapeType="1"/>
              </p:cNvSpPr>
              <p:nvPr/>
            </p:nvSpPr>
            <p:spPr bwMode="auto">
              <a:xfrm flipV="1">
                <a:off x="3267" y="238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0" name="Freeform 863"/>
              <p:cNvSpPr>
                <a:spLocks/>
              </p:cNvSpPr>
              <p:nvPr/>
            </p:nvSpPr>
            <p:spPr bwMode="auto">
              <a:xfrm>
                <a:off x="3265" y="2329"/>
                <a:ext cx="51" cy="51"/>
              </a:xfrm>
              <a:custGeom>
                <a:avLst/>
                <a:gdLst>
                  <a:gd name="T0" fmla="*/ 51 w 103"/>
                  <a:gd name="T1" fmla="*/ 0 h 103"/>
                  <a:gd name="T2" fmla="*/ 68 w 103"/>
                  <a:gd name="T3" fmla="*/ 3 h 103"/>
                  <a:gd name="T4" fmla="*/ 81 w 103"/>
                  <a:gd name="T5" fmla="*/ 10 h 103"/>
                  <a:gd name="T6" fmla="*/ 93 w 103"/>
                  <a:gd name="T7" fmla="*/ 21 h 103"/>
                  <a:gd name="T8" fmla="*/ 101 w 103"/>
                  <a:gd name="T9" fmla="*/ 35 h 103"/>
                  <a:gd name="T10" fmla="*/ 103 w 103"/>
                  <a:gd name="T11" fmla="*/ 51 h 103"/>
                  <a:gd name="T12" fmla="*/ 101 w 103"/>
                  <a:gd name="T13" fmla="*/ 68 h 103"/>
                  <a:gd name="T14" fmla="*/ 93 w 103"/>
                  <a:gd name="T15" fmla="*/ 82 h 103"/>
                  <a:gd name="T16" fmla="*/ 81 w 103"/>
                  <a:gd name="T17" fmla="*/ 93 h 103"/>
                  <a:gd name="T18" fmla="*/ 68 w 103"/>
                  <a:gd name="T19" fmla="*/ 100 h 103"/>
                  <a:gd name="T20" fmla="*/ 51 w 103"/>
                  <a:gd name="T21" fmla="*/ 103 h 103"/>
                  <a:gd name="T22" fmla="*/ 35 w 103"/>
                  <a:gd name="T23" fmla="*/ 100 h 103"/>
                  <a:gd name="T24" fmla="*/ 21 w 103"/>
                  <a:gd name="T25" fmla="*/ 93 h 103"/>
                  <a:gd name="T26" fmla="*/ 10 w 103"/>
                  <a:gd name="T27" fmla="*/ 82 h 103"/>
                  <a:gd name="T28" fmla="*/ 3 w 103"/>
                  <a:gd name="T29" fmla="*/ 68 h 103"/>
                  <a:gd name="T30" fmla="*/ 0 w 103"/>
                  <a:gd name="T31" fmla="*/ 51 h 103"/>
                  <a:gd name="T32" fmla="*/ 3 w 103"/>
                  <a:gd name="T33" fmla="*/ 35 h 103"/>
                  <a:gd name="T34" fmla="*/ 10 w 103"/>
                  <a:gd name="T35" fmla="*/ 21 h 103"/>
                  <a:gd name="T36" fmla="*/ 21 w 103"/>
                  <a:gd name="T37" fmla="*/ 10 h 103"/>
                  <a:gd name="T38" fmla="*/ 35 w 103"/>
                  <a:gd name="T39" fmla="*/ 3 h 103"/>
                  <a:gd name="T40" fmla="*/ 51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1" y="0"/>
                    </a:moveTo>
                    <a:lnTo>
                      <a:pt x="68" y="3"/>
                    </a:lnTo>
                    <a:lnTo>
                      <a:pt x="81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3" y="51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1" y="93"/>
                    </a:lnTo>
                    <a:lnTo>
                      <a:pt x="68" y="100"/>
                    </a:lnTo>
                    <a:lnTo>
                      <a:pt x="51" y="103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2"/>
                    </a:lnTo>
                    <a:lnTo>
                      <a:pt x="3" y="68"/>
                    </a:lnTo>
                    <a:lnTo>
                      <a:pt x="0" y="51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3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1" name="Line 864"/>
              <p:cNvSpPr>
                <a:spLocks noChangeShapeType="1"/>
              </p:cNvSpPr>
              <p:nvPr/>
            </p:nvSpPr>
            <p:spPr bwMode="auto">
              <a:xfrm flipH="1" flipV="1">
                <a:off x="3315" y="2347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2" name="Line 865"/>
              <p:cNvSpPr>
                <a:spLocks noChangeShapeType="1"/>
              </p:cNvSpPr>
              <p:nvPr/>
            </p:nvSpPr>
            <p:spPr bwMode="auto">
              <a:xfrm flipH="1" flipV="1">
                <a:off x="3311" y="233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3" name="Line 866"/>
              <p:cNvSpPr>
                <a:spLocks noChangeShapeType="1"/>
              </p:cNvSpPr>
              <p:nvPr/>
            </p:nvSpPr>
            <p:spPr bwMode="auto">
              <a:xfrm flipH="1" flipV="1">
                <a:off x="3305" y="2334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4" name="Line 867"/>
              <p:cNvSpPr>
                <a:spLocks noChangeShapeType="1"/>
              </p:cNvSpPr>
              <p:nvPr/>
            </p:nvSpPr>
            <p:spPr bwMode="auto">
              <a:xfrm flipH="1" flipV="1">
                <a:off x="3299" y="2330"/>
                <a:ext cx="6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5" name="Line 868"/>
              <p:cNvSpPr>
                <a:spLocks noChangeShapeType="1"/>
              </p:cNvSpPr>
              <p:nvPr/>
            </p:nvSpPr>
            <p:spPr bwMode="auto">
              <a:xfrm flipH="1" flipV="1">
                <a:off x="3290" y="2329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6" name="Line 869"/>
              <p:cNvSpPr>
                <a:spLocks noChangeShapeType="1"/>
              </p:cNvSpPr>
              <p:nvPr/>
            </p:nvSpPr>
            <p:spPr bwMode="auto">
              <a:xfrm flipH="1">
                <a:off x="3282" y="2329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7" name="Line 870"/>
              <p:cNvSpPr>
                <a:spLocks noChangeShapeType="1"/>
              </p:cNvSpPr>
              <p:nvPr/>
            </p:nvSpPr>
            <p:spPr bwMode="auto">
              <a:xfrm flipH="1">
                <a:off x="3275" y="233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8" name="Line 871"/>
              <p:cNvSpPr>
                <a:spLocks noChangeShapeType="1"/>
              </p:cNvSpPr>
              <p:nvPr/>
            </p:nvSpPr>
            <p:spPr bwMode="auto">
              <a:xfrm flipH="1">
                <a:off x="3270" y="2334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9" name="Line 872"/>
              <p:cNvSpPr>
                <a:spLocks noChangeShapeType="1"/>
              </p:cNvSpPr>
              <p:nvPr/>
            </p:nvSpPr>
            <p:spPr bwMode="auto">
              <a:xfrm flipH="1">
                <a:off x="3266" y="233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0" name="Line 873"/>
              <p:cNvSpPr>
                <a:spLocks noChangeShapeType="1"/>
              </p:cNvSpPr>
              <p:nvPr/>
            </p:nvSpPr>
            <p:spPr bwMode="auto">
              <a:xfrm flipH="1">
                <a:off x="3265" y="2347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1" name="Line 874"/>
              <p:cNvSpPr>
                <a:spLocks noChangeShapeType="1"/>
              </p:cNvSpPr>
              <p:nvPr/>
            </p:nvSpPr>
            <p:spPr bwMode="auto">
              <a:xfrm>
                <a:off x="3265" y="235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2" name="Line 875"/>
              <p:cNvSpPr>
                <a:spLocks noChangeShapeType="1"/>
              </p:cNvSpPr>
              <p:nvPr/>
            </p:nvSpPr>
            <p:spPr bwMode="auto">
              <a:xfrm>
                <a:off x="3266" y="236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3" name="Line 876"/>
              <p:cNvSpPr>
                <a:spLocks noChangeShapeType="1"/>
              </p:cNvSpPr>
              <p:nvPr/>
            </p:nvSpPr>
            <p:spPr bwMode="auto">
              <a:xfrm>
                <a:off x="3270" y="2370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4" name="Line 877"/>
              <p:cNvSpPr>
                <a:spLocks noChangeShapeType="1"/>
              </p:cNvSpPr>
              <p:nvPr/>
            </p:nvSpPr>
            <p:spPr bwMode="auto">
              <a:xfrm>
                <a:off x="3275" y="2376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5" name="Line 878"/>
              <p:cNvSpPr>
                <a:spLocks noChangeShapeType="1"/>
              </p:cNvSpPr>
              <p:nvPr/>
            </p:nvSpPr>
            <p:spPr bwMode="auto">
              <a:xfrm>
                <a:off x="3282" y="2379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6" name="Line 879"/>
              <p:cNvSpPr>
                <a:spLocks noChangeShapeType="1"/>
              </p:cNvSpPr>
              <p:nvPr/>
            </p:nvSpPr>
            <p:spPr bwMode="auto">
              <a:xfrm flipV="1">
                <a:off x="3290" y="2379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7" name="Line 880"/>
              <p:cNvSpPr>
                <a:spLocks noChangeShapeType="1"/>
              </p:cNvSpPr>
              <p:nvPr/>
            </p:nvSpPr>
            <p:spPr bwMode="auto">
              <a:xfrm flipV="1">
                <a:off x="3299" y="2376"/>
                <a:ext cx="6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8" name="Line 881"/>
              <p:cNvSpPr>
                <a:spLocks noChangeShapeType="1"/>
              </p:cNvSpPr>
              <p:nvPr/>
            </p:nvSpPr>
            <p:spPr bwMode="auto">
              <a:xfrm flipV="1">
                <a:off x="3305" y="2370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9" name="Line 882"/>
              <p:cNvSpPr>
                <a:spLocks noChangeShapeType="1"/>
              </p:cNvSpPr>
              <p:nvPr/>
            </p:nvSpPr>
            <p:spPr bwMode="auto">
              <a:xfrm flipV="1">
                <a:off x="3311" y="236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0" name="Line 883"/>
              <p:cNvSpPr>
                <a:spLocks noChangeShapeType="1"/>
              </p:cNvSpPr>
              <p:nvPr/>
            </p:nvSpPr>
            <p:spPr bwMode="auto">
              <a:xfrm flipV="1">
                <a:off x="3315" y="235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1" name="Freeform 884"/>
              <p:cNvSpPr>
                <a:spLocks/>
              </p:cNvSpPr>
              <p:nvPr/>
            </p:nvSpPr>
            <p:spPr bwMode="auto">
              <a:xfrm>
                <a:off x="3506" y="2399"/>
                <a:ext cx="51" cy="52"/>
              </a:xfrm>
              <a:custGeom>
                <a:avLst/>
                <a:gdLst>
                  <a:gd name="T0" fmla="*/ 51 w 103"/>
                  <a:gd name="T1" fmla="*/ 0 h 104"/>
                  <a:gd name="T2" fmla="*/ 68 w 103"/>
                  <a:gd name="T3" fmla="*/ 4 h 104"/>
                  <a:gd name="T4" fmla="*/ 81 w 103"/>
                  <a:gd name="T5" fmla="*/ 11 h 104"/>
                  <a:gd name="T6" fmla="*/ 93 w 103"/>
                  <a:gd name="T7" fmla="*/ 22 h 104"/>
                  <a:gd name="T8" fmla="*/ 101 w 103"/>
                  <a:gd name="T9" fmla="*/ 35 h 104"/>
                  <a:gd name="T10" fmla="*/ 103 w 103"/>
                  <a:gd name="T11" fmla="*/ 52 h 104"/>
                  <a:gd name="T12" fmla="*/ 101 w 103"/>
                  <a:gd name="T13" fmla="*/ 68 h 104"/>
                  <a:gd name="T14" fmla="*/ 93 w 103"/>
                  <a:gd name="T15" fmla="*/ 82 h 104"/>
                  <a:gd name="T16" fmla="*/ 81 w 103"/>
                  <a:gd name="T17" fmla="*/ 93 h 104"/>
                  <a:gd name="T18" fmla="*/ 68 w 103"/>
                  <a:gd name="T19" fmla="*/ 101 h 104"/>
                  <a:gd name="T20" fmla="*/ 51 w 103"/>
                  <a:gd name="T21" fmla="*/ 104 h 104"/>
                  <a:gd name="T22" fmla="*/ 35 w 103"/>
                  <a:gd name="T23" fmla="*/ 101 h 104"/>
                  <a:gd name="T24" fmla="*/ 21 w 103"/>
                  <a:gd name="T25" fmla="*/ 93 h 104"/>
                  <a:gd name="T26" fmla="*/ 10 w 103"/>
                  <a:gd name="T27" fmla="*/ 82 h 104"/>
                  <a:gd name="T28" fmla="*/ 3 w 103"/>
                  <a:gd name="T29" fmla="*/ 68 h 104"/>
                  <a:gd name="T30" fmla="*/ 0 w 103"/>
                  <a:gd name="T31" fmla="*/ 52 h 104"/>
                  <a:gd name="T32" fmla="*/ 3 w 103"/>
                  <a:gd name="T33" fmla="*/ 35 h 104"/>
                  <a:gd name="T34" fmla="*/ 10 w 103"/>
                  <a:gd name="T35" fmla="*/ 22 h 104"/>
                  <a:gd name="T36" fmla="*/ 21 w 103"/>
                  <a:gd name="T37" fmla="*/ 11 h 104"/>
                  <a:gd name="T38" fmla="*/ 35 w 103"/>
                  <a:gd name="T39" fmla="*/ 4 h 104"/>
                  <a:gd name="T40" fmla="*/ 51 w 103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4">
                    <a:moveTo>
                      <a:pt x="51" y="0"/>
                    </a:moveTo>
                    <a:lnTo>
                      <a:pt x="68" y="4"/>
                    </a:lnTo>
                    <a:lnTo>
                      <a:pt x="81" y="11"/>
                    </a:lnTo>
                    <a:lnTo>
                      <a:pt x="93" y="22"/>
                    </a:lnTo>
                    <a:lnTo>
                      <a:pt x="101" y="35"/>
                    </a:lnTo>
                    <a:lnTo>
                      <a:pt x="103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1" y="93"/>
                    </a:lnTo>
                    <a:lnTo>
                      <a:pt x="68" y="101"/>
                    </a:lnTo>
                    <a:lnTo>
                      <a:pt x="51" y="104"/>
                    </a:lnTo>
                    <a:lnTo>
                      <a:pt x="35" y="101"/>
                    </a:lnTo>
                    <a:lnTo>
                      <a:pt x="21" y="93"/>
                    </a:lnTo>
                    <a:lnTo>
                      <a:pt x="10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0" y="22"/>
                    </a:lnTo>
                    <a:lnTo>
                      <a:pt x="21" y="11"/>
                    </a:lnTo>
                    <a:lnTo>
                      <a:pt x="35" y="4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2" name="Line 885"/>
              <p:cNvSpPr>
                <a:spLocks noChangeShapeType="1"/>
              </p:cNvSpPr>
              <p:nvPr/>
            </p:nvSpPr>
            <p:spPr bwMode="auto">
              <a:xfrm flipH="1" flipV="1">
                <a:off x="3556" y="241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3" name="Line 886"/>
              <p:cNvSpPr>
                <a:spLocks noChangeShapeType="1"/>
              </p:cNvSpPr>
              <p:nvPr/>
            </p:nvSpPr>
            <p:spPr bwMode="auto">
              <a:xfrm flipH="1" flipV="1">
                <a:off x="3553" y="2410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4" name="Line 887"/>
              <p:cNvSpPr>
                <a:spLocks noChangeShapeType="1"/>
              </p:cNvSpPr>
              <p:nvPr/>
            </p:nvSpPr>
            <p:spPr bwMode="auto">
              <a:xfrm flipH="1" flipV="1">
                <a:off x="3547" y="2404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5" name="Line 888"/>
              <p:cNvSpPr>
                <a:spLocks noChangeShapeType="1"/>
              </p:cNvSpPr>
              <p:nvPr/>
            </p:nvSpPr>
            <p:spPr bwMode="auto">
              <a:xfrm flipH="1" flipV="1">
                <a:off x="3540" y="2401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6" name="Line 889"/>
              <p:cNvSpPr>
                <a:spLocks noChangeShapeType="1"/>
              </p:cNvSpPr>
              <p:nvPr/>
            </p:nvSpPr>
            <p:spPr bwMode="auto">
              <a:xfrm flipH="1" flipV="1">
                <a:off x="3532" y="239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7" name="Line 890"/>
              <p:cNvSpPr>
                <a:spLocks noChangeShapeType="1"/>
              </p:cNvSpPr>
              <p:nvPr/>
            </p:nvSpPr>
            <p:spPr bwMode="auto">
              <a:xfrm flipH="1">
                <a:off x="3524" y="239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8" name="Line 891"/>
              <p:cNvSpPr>
                <a:spLocks noChangeShapeType="1"/>
              </p:cNvSpPr>
              <p:nvPr/>
            </p:nvSpPr>
            <p:spPr bwMode="auto">
              <a:xfrm flipH="1">
                <a:off x="3516" y="2401"/>
                <a:ext cx="8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9" name="Line 892"/>
              <p:cNvSpPr>
                <a:spLocks noChangeShapeType="1"/>
              </p:cNvSpPr>
              <p:nvPr/>
            </p:nvSpPr>
            <p:spPr bwMode="auto">
              <a:xfrm flipH="1">
                <a:off x="3511" y="2404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0" name="Line 893"/>
              <p:cNvSpPr>
                <a:spLocks noChangeShapeType="1"/>
              </p:cNvSpPr>
              <p:nvPr/>
            </p:nvSpPr>
            <p:spPr bwMode="auto">
              <a:xfrm flipH="1">
                <a:off x="3507" y="2410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1" name="Line 894"/>
              <p:cNvSpPr>
                <a:spLocks noChangeShapeType="1"/>
              </p:cNvSpPr>
              <p:nvPr/>
            </p:nvSpPr>
            <p:spPr bwMode="auto">
              <a:xfrm flipH="1">
                <a:off x="3506" y="241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2" name="Line 895"/>
              <p:cNvSpPr>
                <a:spLocks noChangeShapeType="1"/>
              </p:cNvSpPr>
              <p:nvPr/>
            </p:nvSpPr>
            <p:spPr bwMode="auto">
              <a:xfrm>
                <a:off x="3506" y="242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" name="Line 896"/>
              <p:cNvSpPr>
                <a:spLocks noChangeShapeType="1"/>
              </p:cNvSpPr>
              <p:nvPr/>
            </p:nvSpPr>
            <p:spPr bwMode="auto">
              <a:xfrm>
                <a:off x="3507" y="243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" name="Line 897"/>
              <p:cNvSpPr>
                <a:spLocks noChangeShapeType="1"/>
              </p:cNvSpPr>
              <p:nvPr/>
            </p:nvSpPr>
            <p:spPr bwMode="auto">
              <a:xfrm>
                <a:off x="3511" y="2440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00" name="Group 1099"/>
            <p:cNvGrpSpPr>
              <a:grpSpLocks/>
            </p:cNvGrpSpPr>
            <p:nvPr/>
          </p:nvGrpSpPr>
          <p:grpSpPr bwMode="auto">
            <a:xfrm>
              <a:off x="5581650" y="2652713"/>
              <a:ext cx="1292225" cy="1301750"/>
              <a:chOff x="3516" y="1671"/>
              <a:chExt cx="814" cy="820"/>
            </a:xfrm>
          </p:grpSpPr>
          <p:sp>
            <p:nvSpPr>
              <p:cNvPr id="3105" name="Line 899"/>
              <p:cNvSpPr>
                <a:spLocks noChangeShapeType="1"/>
              </p:cNvSpPr>
              <p:nvPr/>
            </p:nvSpPr>
            <p:spPr bwMode="auto">
              <a:xfrm>
                <a:off x="3516" y="2445"/>
                <a:ext cx="8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6" name="Line 900"/>
              <p:cNvSpPr>
                <a:spLocks noChangeShapeType="1"/>
              </p:cNvSpPr>
              <p:nvPr/>
            </p:nvSpPr>
            <p:spPr bwMode="auto">
              <a:xfrm>
                <a:off x="3524" y="2450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7" name="Line 901"/>
              <p:cNvSpPr>
                <a:spLocks noChangeShapeType="1"/>
              </p:cNvSpPr>
              <p:nvPr/>
            </p:nvSpPr>
            <p:spPr bwMode="auto">
              <a:xfrm flipV="1">
                <a:off x="3532" y="2450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8" name="Line 902"/>
              <p:cNvSpPr>
                <a:spLocks noChangeShapeType="1"/>
              </p:cNvSpPr>
              <p:nvPr/>
            </p:nvSpPr>
            <p:spPr bwMode="auto">
              <a:xfrm flipV="1">
                <a:off x="3540" y="2445"/>
                <a:ext cx="7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9" name="Line 903"/>
              <p:cNvSpPr>
                <a:spLocks noChangeShapeType="1"/>
              </p:cNvSpPr>
              <p:nvPr/>
            </p:nvSpPr>
            <p:spPr bwMode="auto">
              <a:xfrm flipV="1">
                <a:off x="3547" y="2440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0" name="Line 904"/>
              <p:cNvSpPr>
                <a:spLocks noChangeShapeType="1"/>
              </p:cNvSpPr>
              <p:nvPr/>
            </p:nvSpPr>
            <p:spPr bwMode="auto">
              <a:xfrm flipV="1">
                <a:off x="3553" y="2433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1" name="Line 905"/>
              <p:cNvSpPr>
                <a:spLocks noChangeShapeType="1"/>
              </p:cNvSpPr>
              <p:nvPr/>
            </p:nvSpPr>
            <p:spPr bwMode="auto">
              <a:xfrm flipV="1">
                <a:off x="3556" y="242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2" name="Freeform 906"/>
              <p:cNvSpPr>
                <a:spLocks/>
              </p:cNvSpPr>
              <p:nvPr/>
            </p:nvSpPr>
            <p:spPr bwMode="auto">
              <a:xfrm>
                <a:off x="3602" y="2439"/>
                <a:ext cx="51" cy="52"/>
              </a:xfrm>
              <a:custGeom>
                <a:avLst/>
                <a:gdLst>
                  <a:gd name="T0" fmla="*/ 51 w 103"/>
                  <a:gd name="T1" fmla="*/ 0 h 103"/>
                  <a:gd name="T2" fmla="*/ 68 w 103"/>
                  <a:gd name="T3" fmla="*/ 3 h 103"/>
                  <a:gd name="T4" fmla="*/ 82 w 103"/>
                  <a:gd name="T5" fmla="*/ 10 h 103"/>
                  <a:gd name="T6" fmla="*/ 93 w 103"/>
                  <a:gd name="T7" fmla="*/ 21 h 103"/>
                  <a:gd name="T8" fmla="*/ 101 w 103"/>
                  <a:gd name="T9" fmla="*/ 35 h 103"/>
                  <a:gd name="T10" fmla="*/ 103 w 103"/>
                  <a:gd name="T11" fmla="*/ 51 h 103"/>
                  <a:gd name="T12" fmla="*/ 101 w 103"/>
                  <a:gd name="T13" fmla="*/ 67 h 103"/>
                  <a:gd name="T14" fmla="*/ 93 w 103"/>
                  <a:gd name="T15" fmla="*/ 82 h 103"/>
                  <a:gd name="T16" fmla="*/ 82 w 103"/>
                  <a:gd name="T17" fmla="*/ 92 h 103"/>
                  <a:gd name="T18" fmla="*/ 68 w 103"/>
                  <a:gd name="T19" fmla="*/ 101 h 103"/>
                  <a:gd name="T20" fmla="*/ 51 w 103"/>
                  <a:gd name="T21" fmla="*/ 103 h 103"/>
                  <a:gd name="T22" fmla="*/ 35 w 103"/>
                  <a:gd name="T23" fmla="*/ 101 h 103"/>
                  <a:gd name="T24" fmla="*/ 21 w 103"/>
                  <a:gd name="T25" fmla="*/ 92 h 103"/>
                  <a:gd name="T26" fmla="*/ 10 w 103"/>
                  <a:gd name="T27" fmla="*/ 82 h 103"/>
                  <a:gd name="T28" fmla="*/ 3 w 103"/>
                  <a:gd name="T29" fmla="*/ 67 h 103"/>
                  <a:gd name="T30" fmla="*/ 0 w 103"/>
                  <a:gd name="T31" fmla="*/ 51 h 103"/>
                  <a:gd name="T32" fmla="*/ 3 w 103"/>
                  <a:gd name="T33" fmla="*/ 35 h 103"/>
                  <a:gd name="T34" fmla="*/ 10 w 103"/>
                  <a:gd name="T35" fmla="*/ 21 h 103"/>
                  <a:gd name="T36" fmla="*/ 21 w 103"/>
                  <a:gd name="T37" fmla="*/ 10 h 103"/>
                  <a:gd name="T38" fmla="*/ 35 w 103"/>
                  <a:gd name="T39" fmla="*/ 3 h 103"/>
                  <a:gd name="T40" fmla="*/ 51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1" y="0"/>
                    </a:moveTo>
                    <a:lnTo>
                      <a:pt x="68" y="3"/>
                    </a:lnTo>
                    <a:lnTo>
                      <a:pt x="82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3" y="51"/>
                    </a:lnTo>
                    <a:lnTo>
                      <a:pt x="101" y="67"/>
                    </a:lnTo>
                    <a:lnTo>
                      <a:pt x="93" y="82"/>
                    </a:lnTo>
                    <a:lnTo>
                      <a:pt x="82" y="92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5" y="101"/>
                    </a:lnTo>
                    <a:lnTo>
                      <a:pt x="21" y="92"/>
                    </a:lnTo>
                    <a:lnTo>
                      <a:pt x="10" y="82"/>
                    </a:lnTo>
                    <a:lnTo>
                      <a:pt x="3" y="67"/>
                    </a:lnTo>
                    <a:lnTo>
                      <a:pt x="0" y="51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3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3" name="Line 907"/>
              <p:cNvSpPr>
                <a:spLocks noChangeShapeType="1"/>
              </p:cNvSpPr>
              <p:nvPr/>
            </p:nvSpPr>
            <p:spPr bwMode="auto">
              <a:xfrm flipH="1" flipV="1">
                <a:off x="3652" y="2456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4" name="Line 908"/>
              <p:cNvSpPr>
                <a:spLocks noChangeShapeType="1"/>
              </p:cNvSpPr>
              <p:nvPr/>
            </p:nvSpPr>
            <p:spPr bwMode="auto">
              <a:xfrm flipH="1" flipV="1">
                <a:off x="3649" y="2450"/>
                <a:ext cx="3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5" name="Line 909"/>
              <p:cNvSpPr>
                <a:spLocks noChangeShapeType="1"/>
              </p:cNvSpPr>
              <p:nvPr/>
            </p:nvSpPr>
            <p:spPr bwMode="auto">
              <a:xfrm flipH="1" flipV="1">
                <a:off x="3643" y="2444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6" name="Line 910"/>
              <p:cNvSpPr>
                <a:spLocks noChangeShapeType="1"/>
              </p:cNvSpPr>
              <p:nvPr/>
            </p:nvSpPr>
            <p:spPr bwMode="auto">
              <a:xfrm flipH="1" flipV="1">
                <a:off x="3636" y="2441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7" name="Line 911"/>
              <p:cNvSpPr>
                <a:spLocks noChangeShapeType="1"/>
              </p:cNvSpPr>
              <p:nvPr/>
            </p:nvSpPr>
            <p:spPr bwMode="auto">
              <a:xfrm flipH="1" flipV="1">
                <a:off x="3628" y="243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8" name="Line 912"/>
              <p:cNvSpPr>
                <a:spLocks noChangeShapeType="1"/>
              </p:cNvSpPr>
              <p:nvPr/>
            </p:nvSpPr>
            <p:spPr bwMode="auto">
              <a:xfrm flipH="1">
                <a:off x="3620" y="243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9" name="Line 913"/>
              <p:cNvSpPr>
                <a:spLocks noChangeShapeType="1"/>
              </p:cNvSpPr>
              <p:nvPr/>
            </p:nvSpPr>
            <p:spPr bwMode="auto">
              <a:xfrm flipH="1">
                <a:off x="3612" y="2441"/>
                <a:ext cx="8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0" name="Line 914"/>
              <p:cNvSpPr>
                <a:spLocks noChangeShapeType="1"/>
              </p:cNvSpPr>
              <p:nvPr/>
            </p:nvSpPr>
            <p:spPr bwMode="auto">
              <a:xfrm flipH="1">
                <a:off x="3607" y="2444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1" name="Line 915"/>
              <p:cNvSpPr>
                <a:spLocks noChangeShapeType="1"/>
              </p:cNvSpPr>
              <p:nvPr/>
            </p:nvSpPr>
            <p:spPr bwMode="auto">
              <a:xfrm flipH="1">
                <a:off x="3603" y="2450"/>
                <a:ext cx="4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2" name="Line 916"/>
              <p:cNvSpPr>
                <a:spLocks noChangeShapeType="1"/>
              </p:cNvSpPr>
              <p:nvPr/>
            </p:nvSpPr>
            <p:spPr bwMode="auto">
              <a:xfrm flipH="1">
                <a:off x="3602" y="2456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3" name="Line 917"/>
              <p:cNvSpPr>
                <a:spLocks noChangeShapeType="1"/>
              </p:cNvSpPr>
              <p:nvPr/>
            </p:nvSpPr>
            <p:spPr bwMode="auto">
              <a:xfrm>
                <a:off x="3602" y="246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4" name="Line 918"/>
              <p:cNvSpPr>
                <a:spLocks noChangeShapeType="1"/>
              </p:cNvSpPr>
              <p:nvPr/>
            </p:nvSpPr>
            <p:spPr bwMode="auto">
              <a:xfrm>
                <a:off x="3603" y="247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5" name="Line 919"/>
              <p:cNvSpPr>
                <a:spLocks noChangeShapeType="1"/>
              </p:cNvSpPr>
              <p:nvPr/>
            </p:nvSpPr>
            <p:spPr bwMode="auto">
              <a:xfrm>
                <a:off x="3607" y="2480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6" name="Line 920"/>
              <p:cNvSpPr>
                <a:spLocks noChangeShapeType="1"/>
              </p:cNvSpPr>
              <p:nvPr/>
            </p:nvSpPr>
            <p:spPr bwMode="auto">
              <a:xfrm>
                <a:off x="3612" y="2485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7" name="Line 921"/>
              <p:cNvSpPr>
                <a:spLocks noChangeShapeType="1"/>
              </p:cNvSpPr>
              <p:nvPr/>
            </p:nvSpPr>
            <p:spPr bwMode="auto">
              <a:xfrm>
                <a:off x="3620" y="248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8" name="Line 922"/>
              <p:cNvSpPr>
                <a:spLocks noChangeShapeType="1"/>
              </p:cNvSpPr>
              <p:nvPr/>
            </p:nvSpPr>
            <p:spPr bwMode="auto">
              <a:xfrm flipV="1">
                <a:off x="3628" y="248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9" name="Line 923"/>
              <p:cNvSpPr>
                <a:spLocks noChangeShapeType="1"/>
              </p:cNvSpPr>
              <p:nvPr/>
            </p:nvSpPr>
            <p:spPr bwMode="auto">
              <a:xfrm flipV="1">
                <a:off x="3636" y="2485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0" name="Line 924"/>
              <p:cNvSpPr>
                <a:spLocks noChangeShapeType="1"/>
              </p:cNvSpPr>
              <p:nvPr/>
            </p:nvSpPr>
            <p:spPr bwMode="auto">
              <a:xfrm flipV="1">
                <a:off x="3643" y="2480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1" name="Line 925"/>
              <p:cNvSpPr>
                <a:spLocks noChangeShapeType="1"/>
              </p:cNvSpPr>
              <p:nvPr/>
            </p:nvSpPr>
            <p:spPr bwMode="auto">
              <a:xfrm flipV="1">
                <a:off x="3649" y="2473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2" name="Line 926"/>
              <p:cNvSpPr>
                <a:spLocks noChangeShapeType="1"/>
              </p:cNvSpPr>
              <p:nvPr/>
            </p:nvSpPr>
            <p:spPr bwMode="auto">
              <a:xfrm flipV="1">
                <a:off x="3652" y="246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3" name="Freeform 927"/>
              <p:cNvSpPr>
                <a:spLocks/>
              </p:cNvSpPr>
              <p:nvPr/>
            </p:nvSpPr>
            <p:spPr bwMode="auto">
              <a:xfrm>
                <a:off x="3667" y="2291"/>
                <a:ext cx="51" cy="51"/>
              </a:xfrm>
              <a:custGeom>
                <a:avLst/>
                <a:gdLst>
                  <a:gd name="T0" fmla="*/ 50 w 102"/>
                  <a:gd name="T1" fmla="*/ 0 h 103"/>
                  <a:gd name="T2" fmla="*/ 67 w 102"/>
                  <a:gd name="T3" fmla="*/ 3 h 103"/>
                  <a:gd name="T4" fmla="*/ 82 w 102"/>
                  <a:gd name="T5" fmla="*/ 10 h 103"/>
                  <a:gd name="T6" fmla="*/ 92 w 102"/>
                  <a:gd name="T7" fmla="*/ 21 h 103"/>
                  <a:gd name="T8" fmla="*/ 100 w 102"/>
                  <a:gd name="T9" fmla="*/ 35 h 103"/>
                  <a:gd name="T10" fmla="*/ 102 w 102"/>
                  <a:gd name="T11" fmla="*/ 52 h 103"/>
                  <a:gd name="T12" fmla="*/ 100 w 102"/>
                  <a:gd name="T13" fmla="*/ 68 h 103"/>
                  <a:gd name="T14" fmla="*/ 92 w 102"/>
                  <a:gd name="T15" fmla="*/ 82 h 103"/>
                  <a:gd name="T16" fmla="*/ 82 w 102"/>
                  <a:gd name="T17" fmla="*/ 93 h 103"/>
                  <a:gd name="T18" fmla="*/ 67 w 102"/>
                  <a:gd name="T19" fmla="*/ 100 h 103"/>
                  <a:gd name="T20" fmla="*/ 50 w 102"/>
                  <a:gd name="T21" fmla="*/ 103 h 103"/>
                  <a:gd name="T22" fmla="*/ 35 w 102"/>
                  <a:gd name="T23" fmla="*/ 100 h 103"/>
                  <a:gd name="T24" fmla="*/ 20 w 102"/>
                  <a:gd name="T25" fmla="*/ 93 h 103"/>
                  <a:gd name="T26" fmla="*/ 9 w 102"/>
                  <a:gd name="T27" fmla="*/ 82 h 103"/>
                  <a:gd name="T28" fmla="*/ 2 w 102"/>
                  <a:gd name="T29" fmla="*/ 68 h 103"/>
                  <a:gd name="T30" fmla="*/ 0 w 102"/>
                  <a:gd name="T31" fmla="*/ 52 h 103"/>
                  <a:gd name="T32" fmla="*/ 2 w 102"/>
                  <a:gd name="T33" fmla="*/ 35 h 103"/>
                  <a:gd name="T34" fmla="*/ 9 w 102"/>
                  <a:gd name="T35" fmla="*/ 21 h 103"/>
                  <a:gd name="T36" fmla="*/ 20 w 102"/>
                  <a:gd name="T37" fmla="*/ 10 h 103"/>
                  <a:gd name="T38" fmla="*/ 35 w 102"/>
                  <a:gd name="T39" fmla="*/ 3 h 103"/>
                  <a:gd name="T40" fmla="*/ 50 w 102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" h="103">
                    <a:moveTo>
                      <a:pt x="50" y="0"/>
                    </a:moveTo>
                    <a:lnTo>
                      <a:pt x="67" y="3"/>
                    </a:lnTo>
                    <a:lnTo>
                      <a:pt x="82" y="10"/>
                    </a:lnTo>
                    <a:lnTo>
                      <a:pt x="92" y="21"/>
                    </a:lnTo>
                    <a:lnTo>
                      <a:pt x="100" y="35"/>
                    </a:lnTo>
                    <a:lnTo>
                      <a:pt x="102" y="52"/>
                    </a:lnTo>
                    <a:lnTo>
                      <a:pt x="100" y="68"/>
                    </a:lnTo>
                    <a:lnTo>
                      <a:pt x="92" y="82"/>
                    </a:lnTo>
                    <a:lnTo>
                      <a:pt x="82" y="93"/>
                    </a:lnTo>
                    <a:lnTo>
                      <a:pt x="67" y="100"/>
                    </a:lnTo>
                    <a:lnTo>
                      <a:pt x="50" y="103"/>
                    </a:lnTo>
                    <a:lnTo>
                      <a:pt x="35" y="100"/>
                    </a:lnTo>
                    <a:lnTo>
                      <a:pt x="20" y="93"/>
                    </a:lnTo>
                    <a:lnTo>
                      <a:pt x="9" y="82"/>
                    </a:lnTo>
                    <a:lnTo>
                      <a:pt x="2" y="68"/>
                    </a:lnTo>
                    <a:lnTo>
                      <a:pt x="0" y="52"/>
                    </a:lnTo>
                    <a:lnTo>
                      <a:pt x="2" y="35"/>
                    </a:lnTo>
                    <a:lnTo>
                      <a:pt x="9" y="21"/>
                    </a:lnTo>
                    <a:lnTo>
                      <a:pt x="20" y="10"/>
                    </a:lnTo>
                    <a:lnTo>
                      <a:pt x="35" y="3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4" name="Line 928"/>
              <p:cNvSpPr>
                <a:spLocks noChangeShapeType="1"/>
              </p:cNvSpPr>
              <p:nvPr/>
            </p:nvSpPr>
            <p:spPr bwMode="auto">
              <a:xfrm flipH="1" flipV="1">
                <a:off x="3717" y="2309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5" name="Line 929"/>
              <p:cNvSpPr>
                <a:spLocks noChangeShapeType="1"/>
              </p:cNvSpPr>
              <p:nvPr/>
            </p:nvSpPr>
            <p:spPr bwMode="auto">
              <a:xfrm flipH="1" flipV="1">
                <a:off x="3713" y="2301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6" name="Line 930"/>
              <p:cNvSpPr>
                <a:spLocks noChangeShapeType="1"/>
              </p:cNvSpPr>
              <p:nvPr/>
            </p:nvSpPr>
            <p:spPr bwMode="auto">
              <a:xfrm flipH="1" flipV="1">
                <a:off x="3708" y="2296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7" name="Line 931"/>
              <p:cNvSpPr>
                <a:spLocks noChangeShapeType="1"/>
              </p:cNvSpPr>
              <p:nvPr/>
            </p:nvSpPr>
            <p:spPr bwMode="auto">
              <a:xfrm flipH="1" flipV="1">
                <a:off x="3701" y="2292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8" name="Line 932"/>
              <p:cNvSpPr>
                <a:spLocks noChangeShapeType="1"/>
              </p:cNvSpPr>
              <p:nvPr/>
            </p:nvSpPr>
            <p:spPr bwMode="auto">
              <a:xfrm flipH="1" flipV="1">
                <a:off x="3692" y="2291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9" name="Line 933"/>
              <p:cNvSpPr>
                <a:spLocks noChangeShapeType="1"/>
              </p:cNvSpPr>
              <p:nvPr/>
            </p:nvSpPr>
            <p:spPr bwMode="auto">
              <a:xfrm flipH="1">
                <a:off x="3684" y="2291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0" name="Line 934"/>
              <p:cNvSpPr>
                <a:spLocks noChangeShapeType="1"/>
              </p:cNvSpPr>
              <p:nvPr/>
            </p:nvSpPr>
            <p:spPr bwMode="auto">
              <a:xfrm flipH="1">
                <a:off x="3677" y="2292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1" name="Line 935"/>
              <p:cNvSpPr>
                <a:spLocks noChangeShapeType="1"/>
              </p:cNvSpPr>
              <p:nvPr/>
            </p:nvSpPr>
            <p:spPr bwMode="auto">
              <a:xfrm flipH="1">
                <a:off x="3672" y="2296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2" name="Line 936"/>
              <p:cNvSpPr>
                <a:spLocks noChangeShapeType="1"/>
              </p:cNvSpPr>
              <p:nvPr/>
            </p:nvSpPr>
            <p:spPr bwMode="auto">
              <a:xfrm flipH="1">
                <a:off x="3668" y="2301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3" name="Line 937"/>
              <p:cNvSpPr>
                <a:spLocks noChangeShapeType="1"/>
              </p:cNvSpPr>
              <p:nvPr/>
            </p:nvSpPr>
            <p:spPr bwMode="auto">
              <a:xfrm flipH="1">
                <a:off x="3667" y="2309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4" name="Line 938"/>
              <p:cNvSpPr>
                <a:spLocks noChangeShapeType="1"/>
              </p:cNvSpPr>
              <p:nvPr/>
            </p:nvSpPr>
            <p:spPr bwMode="auto">
              <a:xfrm>
                <a:off x="3667" y="231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5" name="Line 939"/>
              <p:cNvSpPr>
                <a:spLocks noChangeShapeType="1"/>
              </p:cNvSpPr>
              <p:nvPr/>
            </p:nvSpPr>
            <p:spPr bwMode="auto">
              <a:xfrm>
                <a:off x="3668" y="2325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6" name="Line 940"/>
              <p:cNvSpPr>
                <a:spLocks noChangeShapeType="1"/>
              </p:cNvSpPr>
              <p:nvPr/>
            </p:nvSpPr>
            <p:spPr bwMode="auto">
              <a:xfrm>
                <a:off x="3672" y="2332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7" name="Line 941"/>
              <p:cNvSpPr>
                <a:spLocks noChangeShapeType="1"/>
              </p:cNvSpPr>
              <p:nvPr/>
            </p:nvSpPr>
            <p:spPr bwMode="auto">
              <a:xfrm>
                <a:off x="3677" y="2338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8" name="Line 942"/>
              <p:cNvSpPr>
                <a:spLocks noChangeShapeType="1"/>
              </p:cNvSpPr>
              <p:nvPr/>
            </p:nvSpPr>
            <p:spPr bwMode="auto">
              <a:xfrm>
                <a:off x="3684" y="2341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9" name="Line 943"/>
              <p:cNvSpPr>
                <a:spLocks noChangeShapeType="1"/>
              </p:cNvSpPr>
              <p:nvPr/>
            </p:nvSpPr>
            <p:spPr bwMode="auto">
              <a:xfrm flipV="1">
                <a:off x="3692" y="2341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0" name="Line 944"/>
              <p:cNvSpPr>
                <a:spLocks noChangeShapeType="1"/>
              </p:cNvSpPr>
              <p:nvPr/>
            </p:nvSpPr>
            <p:spPr bwMode="auto">
              <a:xfrm flipV="1">
                <a:off x="3701" y="2338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1" name="Line 945"/>
              <p:cNvSpPr>
                <a:spLocks noChangeShapeType="1"/>
              </p:cNvSpPr>
              <p:nvPr/>
            </p:nvSpPr>
            <p:spPr bwMode="auto">
              <a:xfrm flipV="1">
                <a:off x="3708" y="2332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2" name="Line 946"/>
              <p:cNvSpPr>
                <a:spLocks noChangeShapeType="1"/>
              </p:cNvSpPr>
              <p:nvPr/>
            </p:nvSpPr>
            <p:spPr bwMode="auto">
              <a:xfrm flipV="1">
                <a:off x="3713" y="2325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3" name="Line 947"/>
              <p:cNvSpPr>
                <a:spLocks noChangeShapeType="1"/>
              </p:cNvSpPr>
              <p:nvPr/>
            </p:nvSpPr>
            <p:spPr bwMode="auto">
              <a:xfrm flipV="1">
                <a:off x="3717" y="231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4" name="Freeform 948"/>
              <p:cNvSpPr>
                <a:spLocks/>
              </p:cNvSpPr>
              <p:nvPr/>
            </p:nvSpPr>
            <p:spPr bwMode="auto">
              <a:xfrm>
                <a:off x="3731" y="2259"/>
                <a:ext cx="51" cy="51"/>
              </a:xfrm>
              <a:custGeom>
                <a:avLst/>
                <a:gdLst>
                  <a:gd name="T0" fmla="*/ 52 w 103"/>
                  <a:gd name="T1" fmla="*/ 0 h 103"/>
                  <a:gd name="T2" fmla="*/ 68 w 103"/>
                  <a:gd name="T3" fmla="*/ 3 h 103"/>
                  <a:gd name="T4" fmla="*/ 83 w 103"/>
                  <a:gd name="T5" fmla="*/ 10 h 103"/>
                  <a:gd name="T6" fmla="*/ 93 w 103"/>
                  <a:gd name="T7" fmla="*/ 21 h 103"/>
                  <a:gd name="T8" fmla="*/ 101 w 103"/>
                  <a:gd name="T9" fmla="*/ 35 h 103"/>
                  <a:gd name="T10" fmla="*/ 103 w 103"/>
                  <a:gd name="T11" fmla="*/ 51 h 103"/>
                  <a:gd name="T12" fmla="*/ 101 w 103"/>
                  <a:gd name="T13" fmla="*/ 68 h 103"/>
                  <a:gd name="T14" fmla="*/ 93 w 103"/>
                  <a:gd name="T15" fmla="*/ 82 h 103"/>
                  <a:gd name="T16" fmla="*/ 83 w 103"/>
                  <a:gd name="T17" fmla="*/ 93 h 103"/>
                  <a:gd name="T18" fmla="*/ 68 w 103"/>
                  <a:gd name="T19" fmla="*/ 100 h 103"/>
                  <a:gd name="T20" fmla="*/ 52 w 103"/>
                  <a:gd name="T21" fmla="*/ 103 h 103"/>
                  <a:gd name="T22" fmla="*/ 35 w 103"/>
                  <a:gd name="T23" fmla="*/ 100 h 103"/>
                  <a:gd name="T24" fmla="*/ 21 w 103"/>
                  <a:gd name="T25" fmla="*/ 93 h 103"/>
                  <a:gd name="T26" fmla="*/ 10 w 103"/>
                  <a:gd name="T27" fmla="*/ 82 h 103"/>
                  <a:gd name="T28" fmla="*/ 3 w 103"/>
                  <a:gd name="T29" fmla="*/ 68 h 103"/>
                  <a:gd name="T30" fmla="*/ 0 w 103"/>
                  <a:gd name="T31" fmla="*/ 51 h 103"/>
                  <a:gd name="T32" fmla="*/ 3 w 103"/>
                  <a:gd name="T33" fmla="*/ 35 h 103"/>
                  <a:gd name="T34" fmla="*/ 10 w 103"/>
                  <a:gd name="T35" fmla="*/ 21 h 103"/>
                  <a:gd name="T36" fmla="*/ 21 w 103"/>
                  <a:gd name="T37" fmla="*/ 10 h 103"/>
                  <a:gd name="T38" fmla="*/ 35 w 103"/>
                  <a:gd name="T39" fmla="*/ 3 h 103"/>
                  <a:gd name="T40" fmla="*/ 52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2" y="0"/>
                    </a:moveTo>
                    <a:lnTo>
                      <a:pt x="68" y="3"/>
                    </a:lnTo>
                    <a:lnTo>
                      <a:pt x="83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3" y="51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3"/>
                    </a:lnTo>
                    <a:lnTo>
                      <a:pt x="68" y="100"/>
                    </a:lnTo>
                    <a:lnTo>
                      <a:pt x="52" y="103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2"/>
                    </a:lnTo>
                    <a:lnTo>
                      <a:pt x="3" y="68"/>
                    </a:lnTo>
                    <a:lnTo>
                      <a:pt x="0" y="51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3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5" name="Line 949"/>
              <p:cNvSpPr>
                <a:spLocks noChangeShapeType="1"/>
              </p:cNvSpPr>
              <p:nvPr/>
            </p:nvSpPr>
            <p:spPr bwMode="auto">
              <a:xfrm flipH="1" flipV="1">
                <a:off x="3781" y="2277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6" name="Line 950"/>
              <p:cNvSpPr>
                <a:spLocks noChangeShapeType="1"/>
              </p:cNvSpPr>
              <p:nvPr/>
            </p:nvSpPr>
            <p:spPr bwMode="auto">
              <a:xfrm flipH="1" flipV="1">
                <a:off x="3777" y="226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7" name="Line 951"/>
              <p:cNvSpPr>
                <a:spLocks noChangeShapeType="1"/>
              </p:cNvSpPr>
              <p:nvPr/>
            </p:nvSpPr>
            <p:spPr bwMode="auto">
              <a:xfrm flipH="1" flipV="1">
                <a:off x="3772" y="2264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8" name="Line 952"/>
              <p:cNvSpPr>
                <a:spLocks noChangeShapeType="1"/>
              </p:cNvSpPr>
              <p:nvPr/>
            </p:nvSpPr>
            <p:spPr bwMode="auto">
              <a:xfrm flipH="1" flipV="1">
                <a:off x="3765" y="226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9" name="Line 953"/>
              <p:cNvSpPr>
                <a:spLocks noChangeShapeType="1"/>
              </p:cNvSpPr>
              <p:nvPr/>
            </p:nvSpPr>
            <p:spPr bwMode="auto">
              <a:xfrm flipH="1" flipV="1">
                <a:off x="3757" y="2259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0" name="Line 954"/>
              <p:cNvSpPr>
                <a:spLocks noChangeShapeType="1"/>
              </p:cNvSpPr>
              <p:nvPr/>
            </p:nvSpPr>
            <p:spPr bwMode="auto">
              <a:xfrm flipH="1">
                <a:off x="3748" y="2259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1" name="Line 955"/>
              <p:cNvSpPr>
                <a:spLocks noChangeShapeType="1"/>
              </p:cNvSpPr>
              <p:nvPr/>
            </p:nvSpPr>
            <p:spPr bwMode="auto">
              <a:xfrm flipH="1">
                <a:off x="3741" y="226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2" name="Line 956"/>
              <p:cNvSpPr>
                <a:spLocks noChangeShapeType="1"/>
              </p:cNvSpPr>
              <p:nvPr/>
            </p:nvSpPr>
            <p:spPr bwMode="auto">
              <a:xfrm flipH="1">
                <a:off x="3736" y="2264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3" name="Line 957"/>
              <p:cNvSpPr>
                <a:spLocks noChangeShapeType="1"/>
              </p:cNvSpPr>
              <p:nvPr/>
            </p:nvSpPr>
            <p:spPr bwMode="auto">
              <a:xfrm flipH="1">
                <a:off x="3732" y="226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4" name="Line 958"/>
              <p:cNvSpPr>
                <a:spLocks noChangeShapeType="1"/>
              </p:cNvSpPr>
              <p:nvPr/>
            </p:nvSpPr>
            <p:spPr bwMode="auto">
              <a:xfrm flipH="1">
                <a:off x="3731" y="2277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5" name="Line 959"/>
              <p:cNvSpPr>
                <a:spLocks noChangeShapeType="1"/>
              </p:cNvSpPr>
              <p:nvPr/>
            </p:nvSpPr>
            <p:spPr bwMode="auto">
              <a:xfrm>
                <a:off x="3731" y="228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6" name="Line 960"/>
              <p:cNvSpPr>
                <a:spLocks noChangeShapeType="1"/>
              </p:cNvSpPr>
              <p:nvPr/>
            </p:nvSpPr>
            <p:spPr bwMode="auto">
              <a:xfrm>
                <a:off x="3732" y="229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7" name="Line 961"/>
              <p:cNvSpPr>
                <a:spLocks noChangeShapeType="1"/>
              </p:cNvSpPr>
              <p:nvPr/>
            </p:nvSpPr>
            <p:spPr bwMode="auto">
              <a:xfrm>
                <a:off x="3736" y="2300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8" name="Line 962"/>
              <p:cNvSpPr>
                <a:spLocks noChangeShapeType="1"/>
              </p:cNvSpPr>
              <p:nvPr/>
            </p:nvSpPr>
            <p:spPr bwMode="auto">
              <a:xfrm>
                <a:off x="3741" y="2306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9" name="Line 963"/>
              <p:cNvSpPr>
                <a:spLocks noChangeShapeType="1"/>
              </p:cNvSpPr>
              <p:nvPr/>
            </p:nvSpPr>
            <p:spPr bwMode="auto">
              <a:xfrm>
                <a:off x="3748" y="2309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0" name="Line 964"/>
              <p:cNvSpPr>
                <a:spLocks noChangeShapeType="1"/>
              </p:cNvSpPr>
              <p:nvPr/>
            </p:nvSpPr>
            <p:spPr bwMode="auto">
              <a:xfrm flipV="1">
                <a:off x="3757" y="2309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1" name="Line 965"/>
              <p:cNvSpPr>
                <a:spLocks noChangeShapeType="1"/>
              </p:cNvSpPr>
              <p:nvPr/>
            </p:nvSpPr>
            <p:spPr bwMode="auto">
              <a:xfrm flipV="1">
                <a:off x="3765" y="2306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2" name="Line 966"/>
              <p:cNvSpPr>
                <a:spLocks noChangeShapeType="1"/>
              </p:cNvSpPr>
              <p:nvPr/>
            </p:nvSpPr>
            <p:spPr bwMode="auto">
              <a:xfrm flipV="1">
                <a:off x="3772" y="2300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3" name="Line 967"/>
              <p:cNvSpPr>
                <a:spLocks noChangeShapeType="1"/>
              </p:cNvSpPr>
              <p:nvPr/>
            </p:nvSpPr>
            <p:spPr bwMode="auto">
              <a:xfrm flipV="1">
                <a:off x="3777" y="229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4" name="Line 968"/>
              <p:cNvSpPr>
                <a:spLocks noChangeShapeType="1"/>
              </p:cNvSpPr>
              <p:nvPr/>
            </p:nvSpPr>
            <p:spPr bwMode="auto">
              <a:xfrm flipV="1">
                <a:off x="3781" y="228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5" name="Freeform 969"/>
              <p:cNvSpPr>
                <a:spLocks/>
              </p:cNvSpPr>
              <p:nvPr/>
            </p:nvSpPr>
            <p:spPr bwMode="auto">
              <a:xfrm>
                <a:off x="3795" y="2028"/>
                <a:ext cx="52" cy="52"/>
              </a:xfrm>
              <a:custGeom>
                <a:avLst/>
                <a:gdLst>
                  <a:gd name="T0" fmla="*/ 50 w 102"/>
                  <a:gd name="T1" fmla="*/ 0 h 104"/>
                  <a:gd name="T2" fmla="*/ 67 w 102"/>
                  <a:gd name="T3" fmla="*/ 3 h 104"/>
                  <a:gd name="T4" fmla="*/ 82 w 102"/>
                  <a:gd name="T5" fmla="*/ 10 h 104"/>
                  <a:gd name="T6" fmla="*/ 93 w 102"/>
                  <a:gd name="T7" fmla="*/ 21 h 104"/>
                  <a:gd name="T8" fmla="*/ 100 w 102"/>
                  <a:gd name="T9" fmla="*/ 35 h 104"/>
                  <a:gd name="T10" fmla="*/ 102 w 102"/>
                  <a:gd name="T11" fmla="*/ 52 h 104"/>
                  <a:gd name="T12" fmla="*/ 100 w 102"/>
                  <a:gd name="T13" fmla="*/ 68 h 104"/>
                  <a:gd name="T14" fmla="*/ 93 w 102"/>
                  <a:gd name="T15" fmla="*/ 82 h 104"/>
                  <a:gd name="T16" fmla="*/ 82 w 102"/>
                  <a:gd name="T17" fmla="*/ 93 h 104"/>
                  <a:gd name="T18" fmla="*/ 67 w 102"/>
                  <a:gd name="T19" fmla="*/ 100 h 104"/>
                  <a:gd name="T20" fmla="*/ 50 w 102"/>
                  <a:gd name="T21" fmla="*/ 104 h 104"/>
                  <a:gd name="T22" fmla="*/ 35 w 102"/>
                  <a:gd name="T23" fmla="*/ 100 h 104"/>
                  <a:gd name="T24" fmla="*/ 20 w 102"/>
                  <a:gd name="T25" fmla="*/ 93 h 104"/>
                  <a:gd name="T26" fmla="*/ 9 w 102"/>
                  <a:gd name="T27" fmla="*/ 82 h 104"/>
                  <a:gd name="T28" fmla="*/ 2 w 102"/>
                  <a:gd name="T29" fmla="*/ 68 h 104"/>
                  <a:gd name="T30" fmla="*/ 0 w 102"/>
                  <a:gd name="T31" fmla="*/ 52 h 104"/>
                  <a:gd name="T32" fmla="*/ 2 w 102"/>
                  <a:gd name="T33" fmla="*/ 35 h 104"/>
                  <a:gd name="T34" fmla="*/ 9 w 102"/>
                  <a:gd name="T35" fmla="*/ 21 h 104"/>
                  <a:gd name="T36" fmla="*/ 20 w 102"/>
                  <a:gd name="T37" fmla="*/ 10 h 104"/>
                  <a:gd name="T38" fmla="*/ 35 w 102"/>
                  <a:gd name="T39" fmla="*/ 3 h 104"/>
                  <a:gd name="T40" fmla="*/ 50 w 102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" h="104">
                    <a:moveTo>
                      <a:pt x="50" y="0"/>
                    </a:moveTo>
                    <a:lnTo>
                      <a:pt x="67" y="3"/>
                    </a:lnTo>
                    <a:lnTo>
                      <a:pt x="82" y="10"/>
                    </a:lnTo>
                    <a:lnTo>
                      <a:pt x="93" y="21"/>
                    </a:lnTo>
                    <a:lnTo>
                      <a:pt x="100" y="35"/>
                    </a:lnTo>
                    <a:lnTo>
                      <a:pt x="102" y="52"/>
                    </a:lnTo>
                    <a:lnTo>
                      <a:pt x="100" y="68"/>
                    </a:lnTo>
                    <a:lnTo>
                      <a:pt x="93" y="82"/>
                    </a:lnTo>
                    <a:lnTo>
                      <a:pt x="82" y="93"/>
                    </a:lnTo>
                    <a:lnTo>
                      <a:pt x="67" y="100"/>
                    </a:lnTo>
                    <a:lnTo>
                      <a:pt x="50" y="104"/>
                    </a:lnTo>
                    <a:lnTo>
                      <a:pt x="35" y="100"/>
                    </a:lnTo>
                    <a:lnTo>
                      <a:pt x="20" y="93"/>
                    </a:lnTo>
                    <a:lnTo>
                      <a:pt x="9" y="82"/>
                    </a:lnTo>
                    <a:lnTo>
                      <a:pt x="2" y="68"/>
                    </a:lnTo>
                    <a:lnTo>
                      <a:pt x="0" y="52"/>
                    </a:lnTo>
                    <a:lnTo>
                      <a:pt x="2" y="35"/>
                    </a:lnTo>
                    <a:lnTo>
                      <a:pt x="9" y="21"/>
                    </a:lnTo>
                    <a:lnTo>
                      <a:pt x="20" y="10"/>
                    </a:lnTo>
                    <a:lnTo>
                      <a:pt x="35" y="3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6" name="Line 970"/>
              <p:cNvSpPr>
                <a:spLocks noChangeShapeType="1"/>
              </p:cNvSpPr>
              <p:nvPr/>
            </p:nvSpPr>
            <p:spPr bwMode="auto">
              <a:xfrm flipH="1" flipV="1">
                <a:off x="3845" y="2045"/>
                <a:ext cx="2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7" name="Line 971"/>
              <p:cNvSpPr>
                <a:spLocks noChangeShapeType="1"/>
              </p:cNvSpPr>
              <p:nvPr/>
            </p:nvSpPr>
            <p:spPr bwMode="auto">
              <a:xfrm flipH="1" flipV="1">
                <a:off x="3842" y="2038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" name="Line 972"/>
              <p:cNvSpPr>
                <a:spLocks noChangeShapeType="1"/>
              </p:cNvSpPr>
              <p:nvPr/>
            </p:nvSpPr>
            <p:spPr bwMode="auto">
              <a:xfrm flipH="1" flipV="1">
                <a:off x="3836" y="2032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9" name="Line 973"/>
              <p:cNvSpPr>
                <a:spLocks noChangeShapeType="1"/>
              </p:cNvSpPr>
              <p:nvPr/>
            </p:nvSpPr>
            <p:spPr bwMode="auto">
              <a:xfrm flipH="1" flipV="1">
                <a:off x="3829" y="2029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0" name="Line 974"/>
              <p:cNvSpPr>
                <a:spLocks noChangeShapeType="1"/>
              </p:cNvSpPr>
              <p:nvPr/>
            </p:nvSpPr>
            <p:spPr bwMode="auto">
              <a:xfrm flipH="1" flipV="1">
                <a:off x="3821" y="2028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1" name="Line 975"/>
              <p:cNvSpPr>
                <a:spLocks noChangeShapeType="1"/>
              </p:cNvSpPr>
              <p:nvPr/>
            </p:nvSpPr>
            <p:spPr bwMode="auto">
              <a:xfrm flipH="1">
                <a:off x="3813" y="2028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2" name="Line 976"/>
              <p:cNvSpPr>
                <a:spLocks noChangeShapeType="1"/>
              </p:cNvSpPr>
              <p:nvPr/>
            </p:nvSpPr>
            <p:spPr bwMode="auto">
              <a:xfrm flipH="1">
                <a:off x="3806" y="2029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3" name="Line 977"/>
              <p:cNvSpPr>
                <a:spLocks noChangeShapeType="1"/>
              </p:cNvSpPr>
              <p:nvPr/>
            </p:nvSpPr>
            <p:spPr bwMode="auto">
              <a:xfrm flipH="1">
                <a:off x="3800" y="2032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4" name="Line 978"/>
              <p:cNvSpPr>
                <a:spLocks noChangeShapeType="1"/>
              </p:cNvSpPr>
              <p:nvPr/>
            </p:nvSpPr>
            <p:spPr bwMode="auto">
              <a:xfrm flipH="1">
                <a:off x="3797" y="2038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5" name="Line 979"/>
              <p:cNvSpPr>
                <a:spLocks noChangeShapeType="1"/>
              </p:cNvSpPr>
              <p:nvPr/>
            </p:nvSpPr>
            <p:spPr bwMode="auto">
              <a:xfrm flipH="1">
                <a:off x="3795" y="2045"/>
                <a:ext cx="2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6" name="Line 980"/>
              <p:cNvSpPr>
                <a:spLocks noChangeShapeType="1"/>
              </p:cNvSpPr>
              <p:nvPr/>
            </p:nvSpPr>
            <p:spPr bwMode="auto">
              <a:xfrm>
                <a:off x="3795" y="2054"/>
                <a:ext cx="2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7" name="Line 981"/>
              <p:cNvSpPr>
                <a:spLocks noChangeShapeType="1"/>
              </p:cNvSpPr>
              <p:nvPr/>
            </p:nvSpPr>
            <p:spPr bwMode="auto">
              <a:xfrm>
                <a:off x="3797" y="2061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8" name="Line 982"/>
              <p:cNvSpPr>
                <a:spLocks noChangeShapeType="1"/>
              </p:cNvSpPr>
              <p:nvPr/>
            </p:nvSpPr>
            <p:spPr bwMode="auto">
              <a:xfrm>
                <a:off x="3800" y="2069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9" name="Line 983"/>
              <p:cNvSpPr>
                <a:spLocks noChangeShapeType="1"/>
              </p:cNvSpPr>
              <p:nvPr/>
            </p:nvSpPr>
            <p:spPr bwMode="auto">
              <a:xfrm>
                <a:off x="3806" y="2074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0" name="Line 984"/>
              <p:cNvSpPr>
                <a:spLocks noChangeShapeType="1"/>
              </p:cNvSpPr>
              <p:nvPr/>
            </p:nvSpPr>
            <p:spPr bwMode="auto">
              <a:xfrm>
                <a:off x="3813" y="2078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1" name="Line 985"/>
              <p:cNvSpPr>
                <a:spLocks noChangeShapeType="1"/>
              </p:cNvSpPr>
              <p:nvPr/>
            </p:nvSpPr>
            <p:spPr bwMode="auto">
              <a:xfrm flipV="1">
                <a:off x="3821" y="2078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2" name="Line 986"/>
              <p:cNvSpPr>
                <a:spLocks noChangeShapeType="1"/>
              </p:cNvSpPr>
              <p:nvPr/>
            </p:nvSpPr>
            <p:spPr bwMode="auto">
              <a:xfrm flipV="1">
                <a:off x="3829" y="2074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3" name="Line 987"/>
              <p:cNvSpPr>
                <a:spLocks noChangeShapeType="1"/>
              </p:cNvSpPr>
              <p:nvPr/>
            </p:nvSpPr>
            <p:spPr bwMode="auto">
              <a:xfrm flipV="1">
                <a:off x="3836" y="2069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4" name="Line 988"/>
              <p:cNvSpPr>
                <a:spLocks noChangeShapeType="1"/>
              </p:cNvSpPr>
              <p:nvPr/>
            </p:nvSpPr>
            <p:spPr bwMode="auto">
              <a:xfrm flipV="1">
                <a:off x="3842" y="2061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5" name="Line 989"/>
              <p:cNvSpPr>
                <a:spLocks noChangeShapeType="1"/>
              </p:cNvSpPr>
              <p:nvPr/>
            </p:nvSpPr>
            <p:spPr bwMode="auto">
              <a:xfrm flipV="1">
                <a:off x="3845" y="2054"/>
                <a:ext cx="2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6" name="Freeform 990"/>
              <p:cNvSpPr>
                <a:spLocks/>
              </p:cNvSpPr>
              <p:nvPr/>
            </p:nvSpPr>
            <p:spPr bwMode="auto">
              <a:xfrm>
                <a:off x="3892" y="1987"/>
                <a:ext cx="51" cy="52"/>
              </a:xfrm>
              <a:custGeom>
                <a:avLst/>
                <a:gdLst>
                  <a:gd name="T0" fmla="*/ 51 w 102"/>
                  <a:gd name="T1" fmla="*/ 0 h 102"/>
                  <a:gd name="T2" fmla="*/ 67 w 102"/>
                  <a:gd name="T3" fmla="*/ 2 h 102"/>
                  <a:gd name="T4" fmla="*/ 82 w 102"/>
                  <a:gd name="T5" fmla="*/ 9 h 102"/>
                  <a:gd name="T6" fmla="*/ 93 w 102"/>
                  <a:gd name="T7" fmla="*/ 20 h 102"/>
                  <a:gd name="T8" fmla="*/ 100 w 102"/>
                  <a:gd name="T9" fmla="*/ 33 h 102"/>
                  <a:gd name="T10" fmla="*/ 102 w 102"/>
                  <a:gd name="T11" fmla="*/ 50 h 102"/>
                  <a:gd name="T12" fmla="*/ 100 w 102"/>
                  <a:gd name="T13" fmla="*/ 66 h 102"/>
                  <a:gd name="T14" fmla="*/ 93 w 102"/>
                  <a:gd name="T15" fmla="*/ 80 h 102"/>
                  <a:gd name="T16" fmla="*/ 82 w 102"/>
                  <a:gd name="T17" fmla="*/ 92 h 102"/>
                  <a:gd name="T18" fmla="*/ 67 w 102"/>
                  <a:gd name="T19" fmla="*/ 100 h 102"/>
                  <a:gd name="T20" fmla="*/ 51 w 102"/>
                  <a:gd name="T21" fmla="*/ 102 h 102"/>
                  <a:gd name="T22" fmla="*/ 35 w 102"/>
                  <a:gd name="T23" fmla="*/ 100 h 102"/>
                  <a:gd name="T24" fmla="*/ 20 w 102"/>
                  <a:gd name="T25" fmla="*/ 92 h 102"/>
                  <a:gd name="T26" fmla="*/ 9 w 102"/>
                  <a:gd name="T27" fmla="*/ 80 h 102"/>
                  <a:gd name="T28" fmla="*/ 2 w 102"/>
                  <a:gd name="T29" fmla="*/ 66 h 102"/>
                  <a:gd name="T30" fmla="*/ 0 w 102"/>
                  <a:gd name="T31" fmla="*/ 50 h 102"/>
                  <a:gd name="T32" fmla="*/ 2 w 102"/>
                  <a:gd name="T33" fmla="*/ 33 h 102"/>
                  <a:gd name="T34" fmla="*/ 9 w 102"/>
                  <a:gd name="T35" fmla="*/ 20 h 102"/>
                  <a:gd name="T36" fmla="*/ 20 w 102"/>
                  <a:gd name="T37" fmla="*/ 9 h 102"/>
                  <a:gd name="T38" fmla="*/ 35 w 102"/>
                  <a:gd name="T39" fmla="*/ 2 h 102"/>
                  <a:gd name="T40" fmla="*/ 51 w 102"/>
                  <a:gd name="T4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" h="102">
                    <a:moveTo>
                      <a:pt x="51" y="0"/>
                    </a:moveTo>
                    <a:lnTo>
                      <a:pt x="67" y="2"/>
                    </a:lnTo>
                    <a:lnTo>
                      <a:pt x="82" y="9"/>
                    </a:lnTo>
                    <a:lnTo>
                      <a:pt x="93" y="20"/>
                    </a:lnTo>
                    <a:lnTo>
                      <a:pt x="100" y="33"/>
                    </a:lnTo>
                    <a:lnTo>
                      <a:pt x="102" y="50"/>
                    </a:lnTo>
                    <a:lnTo>
                      <a:pt x="100" y="66"/>
                    </a:lnTo>
                    <a:lnTo>
                      <a:pt x="93" y="80"/>
                    </a:lnTo>
                    <a:lnTo>
                      <a:pt x="82" y="92"/>
                    </a:lnTo>
                    <a:lnTo>
                      <a:pt x="67" y="100"/>
                    </a:lnTo>
                    <a:lnTo>
                      <a:pt x="51" y="102"/>
                    </a:lnTo>
                    <a:lnTo>
                      <a:pt x="35" y="100"/>
                    </a:lnTo>
                    <a:lnTo>
                      <a:pt x="20" y="92"/>
                    </a:lnTo>
                    <a:lnTo>
                      <a:pt x="9" y="80"/>
                    </a:lnTo>
                    <a:lnTo>
                      <a:pt x="2" y="66"/>
                    </a:lnTo>
                    <a:lnTo>
                      <a:pt x="0" y="50"/>
                    </a:lnTo>
                    <a:lnTo>
                      <a:pt x="2" y="33"/>
                    </a:lnTo>
                    <a:lnTo>
                      <a:pt x="9" y="20"/>
                    </a:lnTo>
                    <a:lnTo>
                      <a:pt x="20" y="9"/>
                    </a:lnTo>
                    <a:lnTo>
                      <a:pt x="35" y="2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7" name="Line 991"/>
              <p:cNvSpPr>
                <a:spLocks noChangeShapeType="1"/>
              </p:cNvSpPr>
              <p:nvPr/>
            </p:nvSpPr>
            <p:spPr bwMode="auto">
              <a:xfrm flipH="1" flipV="1">
                <a:off x="3942" y="200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8" name="Line 992"/>
              <p:cNvSpPr>
                <a:spLocks noChangeShapeType="1"/>
              </p:cNvSpPr>
              <p:nvPr/>
            </p:nvSpPr>
            <p:spPr bwMode="auto">
              <a:xfrm flipH="1" flipV="1">
                <a:off x="3938" y="1998"/>
                <a:ext cx="4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9" name="Line 993"/>
              <p:cNvSpPr>
                <a:spLocks noChangeShapeType="1"/>
              </p:cNvSpPr>
              <p:nvPr/>
            </p:nvSpPr>
            <p:spPr bwMode="auto">
              <a:xfrm flipH="1" flipV="1">
                <a:off x="3933" y="1992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0" name="Line 994"/>
              <p:cNvSpPr>
                <a:spLocks noChangeShapeType="1"/>
              </p:cNvSpPr>
              <p:nvPr/>
            </p:nvSpPr>
            <p:spPr bwMode="auto">
              <a:xfrm flipH="1" flipV="1">
                <a:off x="3926" y="1988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1" name="Line 995"/>
              <p:cNvSpPr>
                <a:spLocks noChangeShapeType="1"/>
              </p:cNvSpPr>
              <p:nvPr/>
            </p:nvSpPr>
            <p:spPr bwMode="auto">
              <a:xfrm flipH="1" flipV="1">
                <a:off x="3917" y="1987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2" name="Line 996"/>
              <p:cNvSpPr>
                <a:spLocks noChangeShapeType="1"/>
              </p:cNvSpPr>
              <p:nvPr/>
            </p:nvSpPr>
            <p:spPr bwMode="auto">
              <a:xfrm flipH="1">
                <a:off x="3909" y="1987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3" name="Line 997"/>
              <p:cNvSpPr>
                <a:spLocks noChangeShapeType="1"/>
              </p:cNvSpPr>
              <p:nvPr/>
            </p:nvSpPr>
            <p:spPr bwMode="auto">
              <a:xfrm flipH="1">
                <a:off x="3902" y="1988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4" name="Line 998"/>
              <p:cNvSpPr>
                <a:spLocks noChangeShapeType="1"/>
              </p:cNvSpPr>
              <p:nvPr/>
            </p:nvSpPr>
            <p:spPr bwMode="auto">
              <a:xfrm flipH="1">
                <a:off x="3897" y="1992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5" name="Line 999"/>
              <p:cNvSpPr>
                <a:spLocks noChangeShapeType="1"/>
              </p:cNvSpPr>
              <p:nvPr/>
            </p:nvSpPr>
            <p:spPr bwMode="auto">
              <a:xfrm flipH="1">
                <a:off x="3893" y="1998"/>
                <a:ext cx="4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6" name="Line 1000"/>
              <p:cNvSpPr>
                <a:spLocks noChangeShapeType="1"/>
              </p:cNvSpPr>
              <p:nvPr/>
            </p:nvSpPr>
            <p:spPr bwMode="auto">
              <a:xfrm flipH="1">
                <a:off x="3892" y="200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7" name="Line 1001"/>
              <p:cNvSpPr>
                <a:spLocks noChangeShapeType="1"/>
              </p:cNvSpPr>
              <p:nvPr/>
            </p:nvSpPr>
            <p:spPr bwMode="auto">
              <a:xfrm>
                <a:off x="3892" y="2013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8" name="Line 1002"/>
              <p:cNvSpPr>
                <a:spLocks noChangeShapeType="1"/>
              </p:cNvSpPr>
              <p:nvPr/>
            </p:nvSpPr>
            <p:spPr bwMode="auto">
              <a:xfrm>
                <a:off x="3893" y="2020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9" name="Line 1003"/>
              <p:cNvSpPr>
                <a:spLocks noChangeShapeType="1"/>
              </p:cNvSpPr>
              <p:nvPr/>
            </p:nvSpPr>
            <p:spPr bwMode="auto">
              <a:xfrm>
                <a:off x="3897" y="2028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0" name="Line 1004"/>
              <p:cNvSpPr>
                <a:spLocks noChangeShapeType="1"/>
              </p:cNvSpPr>
              <p:nvPr/>
            </p:nvSpPr>
            <p:spPr bwMode="auto">
              <a:xfrm>
                <a:off x="3902" y="2034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1" name="Line 1005"/>
              <p:cNvSpPr>
                <a:spLocks noChangeShapeType="1"/>
              </p:cNvSpPr>
              <p:nvPr/>
            </p:nvSpPr>
            <p:spPr bwMode="auto">
              <a:xfrm>
                <a:off x="3909" y="2037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2" name="Line 1006"/>
              <p:cNvSpPr>
                <a:spLocks noChangeShapeType="1"/>
              </p:cNvSpPr>
              <p:nvPr/>
            </p:nvSpPr>
            <p:spPr bwMode="auto">
              <a:xfrm flipV="1">
                <a:off x="3917" y="2037"/>
                <a:ext cx="9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3" name="Line 1007"/>
              <p:cNvSpPr>
                <a:spLocks noChangeShapeType="1"/>
              </p:cNvSpPr>
              <p:nvPr/>
            </p:nvSpPr>
            <p:spPr bwMode="auto">
              <a:xfrm flipV="1">
                <a:off x="3926" y="2034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4" name="Line 1008"/>
              <p:cNvSpPr>
                <a:spLocks noChangeShapeType="1"/>
              </p:cNvSpPr>
              <p:nvPr/>
            </p:nvSpPr>
            <p:spPr bwMode="auto">
              <a:xfrm flipV="1">
                <a:off x="3933" y="2028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5" name="Line 1009"/>
              <p:cNvSpPr>
                <a:spLocks noChangeShapeType="1"/>
              </p:cNvSpPr>
              <p:nvPr/>
            </p:nvSpPr>
            <p:spPr bwMode="auto">
              <a:xfrm flipV="1">
                <a:off x="3938" y="2020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6" name="Line 1010"/>
              <p:cNvSpPr>
                <a:spLocks noChangeShapeType="1"/>
              </p:cNvSpPr>
              <p:nvPr/>
            </p:nvSpPr>
            <p:spPr bwMode="auto">
              <a:xfrm flipV="1">
                <a:off x="3942" y="2013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7" name="Freeform 1011"/>
              <p:cNvSpPr>
                <a:spLocks/>
              </p:cNvSpPr>
              <p:nvPr/>
            </p:nvSpPr>
            <p:spPr bwMode="auto">
              <a:xfrm>
                <a:off x="3956" y="1964"/>
                <a:ext cx="51" cy="51"/>
              </a:xfrm>
              <a:custGeom>
                <a:avLst/>
                <a:gdLst>
                  <a:gd name="T0" fmla="*/ 52 w 102"/>
                  <a:gd name="T1" fmla="*/ 0 h 102"/>
                  <a:gd name="T2" fmla="*/ 67 w 102"/>
                  <a:gd name="T3" fmla="*/ 2 h 102"/>
                  <a:gd name="T4" fmla="*/ 82 w 102"/>
                  <a:gd name="T5" fmla="*/ 9 h 102"/>
                  <a:gd name="T6" fmla="*/ 93 w 102"/>
                  <a:gd name="T7" fmla="*/ 20 h 102"/>
                  <a:gd name="T8" fmla="*/ 100 w 102"/>
                  <a:gd name="T9" fmla="*/ 35 h 102"/>
                  <a:gd name="T10" fmla="*/ 102 w 102"/>
                  <a:gd name="T11" fmla="*/ 50 h 102"/>
                  <a:gd name="T12" fmla="*/ 100 w 102"/>
                  <a:gd name="T13" fmla="*/ 67 h 102"/>
                  <a:gd name="T14" fmla="*/ 93 w 102"/>
                  <a:gd name="T15" fmla="*/ 82 h 102"/>
                  <a:gd name="T16" fmla="*/ 82 w 102"/>
                  <a:gd name="T17" fmla="*/ 92 h 102"/>
                  <a:gd name="T18" fmla="*/ 67 w 102"/>
                  <a:gd name="T19" fmla="*/ 100 h 102"/>
                  <a:gd name="T20" fmla="*/ 52 w 102"/>
                  <a:gd name="T21" fmla="*/ 102 h 102"/>
                  <a:gd name="T22" fmla="*/ 35 w 102"/>
                  <a:gd name="T23" fmla="*/ 100 h 102"/>
                  <a:gd name="T24" fmla="*/ 20 w 102"/>
                  <a:gd name="T25" fmla="*/ 92 h 102"/>
                  <a:gd name="T26" fmla="*/ 9 w 102"/>
                  <a:gd name="T27" fmla="*/ 82 h 102"/>
                  <a:gd name="T28" fmla="*/ 2 w 102"/>
                  <a:gd name="T29" fmla="*/ 67 h 102"/>
                  <a:gd name="T30" fmla="*/ 0 w 102"/>
                  <a:gd name="T31" fmla="*/ 50 h 102"/>
                  <a:gd name="T32" fmla="*/ 2 w 102"/>
                  <a:gd name="T33" fmla="*/ 35 h 102"/>
                  <a:gd name="T34" fmla="*/ 9 w 102"/>
                  <a:gd name="T35" fmla="*/ 20 h 102"/>
                  <a:gd name="T36" fmla="*/ 20 w 102"/>
                  <a:gd name="T37" fmla="*/ 9 h 102"/>
                  <a:gd name="T38" fmla="*/ 35 w 102"/>
                  <a:gd name="T39" fmla="*/ 2 h 102"/>
                  <a:gd name="T40" fmla="*/ 52 w 102"/>
                  <a:gd name="T4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" h="102">
                    <a:moveTo>
                      <a:pt x="52" y="0"/>
                    </a:moveTo>
                    <a:lnTo>
                      <a:pt x="67" y="2"/>
                    </a:lnTo>
                    <a:lnTo>
                      <a:pt x="82" y="9"/>
                    </a:lnTo>
                    <a:lnTo>
                      <a:pt x="93" y="20"/>
                    </a:lnTo>
                    <a:lnTo>
                      <a:pt x="100" y="35"/>
                    </a:lnTo>
                    <a:lnTo>
                      <a:pt x="102" y="50"/>
                    </a:lnTo>
                    <a:lnTo>
                      <a:pt x="100" y="67"/>
                    </a:lnTo>
                    <a:lnTo>
                      <a:pt x="93" y="82"/>
                    </a:lnTo>
                    <a:lnTo>
                      <a:pt x="82" y="92"/>
                    </a:lnTo>
                    <a:lnTo>
                      <a:pt x="67" y="100"/>
                    </a:lnTo>
                    <a:lnTo>
                      <a:pt x="52" y="102"/>
                    </a:lnTo>
                    <a:lnTo>
                      <a:pt x="35" y="100"/>
                    </a:lnTo>
                    <a:lnTo>
                      <a:pt x="20" y="92"/>
                    </a:lnTo>
                    <a:lnTo>
                      <a:pt x="9" y="82"/>
                    </a:lnTo>
                    <a:lnTo>
                      <a:pt x="2" y="67"/>
                    </a:lnTo>
                    <a:lnTo>
                      <a:pt x="0" y="50"/>
                    </a:lnTo>
                    <a:lnTo>
                      <a:pt x="2" y="35"/>
                    </a:lnTo>
                    <a:lnTo>
                      <a:pt x="9" y="20"/>
                    </a:lnTo>
                    <a:lnTo>
                      <a:pt x="20" y="9"/>
                    </a:lnTo>
                    <a:lnTo>
                      <a:pt x="35" y="2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8" name="Line 1012"/>
              <p:cNvSpPr>
                <a:spLocks noChangeShapeType="1"/>
              </p:cNvSpPr>
              <p:nvPr/>
            </p:nvSpPr>
            <p:spPr bwMode="auto">
              <a:xfrm flipH="1" flipV="1">
                <a:off x="4006" y="198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9" name="Line 1013"/>
              <p:cNvSpPr>
                <a:spLocks noChangeShapeType="1"/>
              </p:cNvSpPr>
              <p:nvPr/>
            </p:nvSpPr>
            <p:spPr bwMode="auto">
              <a:xfrm flipH="1" flipV="1">
                <a:off x="4002" y="1974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0" name="Line 1014"/>
              <p:cNvSpPr>
                <a:spLocks noChangeShapeType="1"/>
              </p:cNvSpPr>
              <p:nvPr/>
            </p:nvSpPr>
            <p:spPr bwMode="auto">
              <a:xfrm flipH="1" flipV="1">
                <a:off x="3997" y="1969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1" name="Line 1015"/>
              <p:cNvSpPr>
                <a:spLocks noChangeShapeType="1"/>
              </p:cNvSpPr>
              <p:nvPr/>
            </p:nvSpPr>
            <p:spPr bwMode="auto">
              <a:xfrm flipH="1" flipV="1">
                <a:off x="3990" y="1965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2" name="Line 1016"/>
              <p:cNvSpPr>
                <a:spLocks noChangeShapeType="1"/>
              </p:cNvSpPr>
              <p:nvPr/>
            </p:nvSpPr>
            <p:spPr bwMode="auto">
              <a:xfrm flipH="1" flipV="1">
                <a:off x="3982" y="196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3" name="Line 1017"/>
              <p:cNvSpPr>
                <a:spLocks noChangeShapeType="1"/>
              </p:cNvSpPr>
              <p:nvPr/>
            </p:nvSpPr>
            <p:spPr bwMode="auto">
              <a:xfrm flipH="1">
                <a:off x="3973" y="1964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4" name="Line 1018"/>
              <p:cNvSpPr>
                <a:spLocks noChangeShapeType="1"/>
              </p:cNvSpPr>
              <p:nvPr/>
            </p:nvSpPr>
            <p:spPr bwMode="auto">
              <a:xfrm flipH="1">
                <a:off x="3966" y="1965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5" name="Line 1019"/>
              <p:cNvSpPr>
                <a:spLocks noChangeShapeType="1"/>
              </p:cNvSpPr>
              <p:nvPr/>
            </p:nvSpPr>
            <p:spPr bwMode="auto">
              <a:xfrm flipH="1">
                <a:off x="3961" y="1969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6" name="Line 1020"/>
              <p:cNvSpPr>
                <a:spLocks noChangeShapeType="1"/>
              </p:cNvSpPr>
              <p:nvPr/>
            </p:nvSpPr>
            <p:spPr bwMode="auto">
              <a:xfrm flipH="1">
                <a:off x="3957" y="1974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7" name="Line 1021"/>
              <p:cNvSpPr>
                <a:spLocks noChangeShapeType="1"/>
              </p:cNvSpPr>
              <p:nvPr/>
            </p:nvSpPr>
            <p:spPr bwMode="auto">
              <a:xfrm flipH="1">
                <a:off x="3956" y="198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8" name="Line 1022"/>
              <p:cNvSpPr>
                <a:spLocks noChangeShapeType="1"/>
              </p:cNvSpPr>
              <p:nvPr/>
            </p:nvSpPr>
            <p:spPr bwMode="auto">
              <a:xfrm>
                <a:off x="3956" y="1989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9" name="Line 1023"/>
              <p:cNvSpPr>
                <a:spLocks noChangeShapeType="1"/>
              </p:cNvSpPr>
              <p:nvPr/>
            </p:nvSpPr>
            <p:spPr bwMode="auto">
              <a:xfrm>
                <a:off x="3957" y="1998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0" name="Line 1024"/>
              <p:cNvSpPr>
                <a:spLocks noChangeShapeType="1"/>
              </p:cNvSpPr>
              <p:nvPr/>
            </p:nvSpPr>
            <p:spPr bwMode="auto">
              <a:xfrm>
                <a:off x="3961" y="2005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1" name="Line 1025"/>
              <p:cNvSpPr>
                <a:spLocks noChangeShapeType="1"/>
              </p:cNvSpPr>
              <p:nvPr/>
            </p:nvSpPr>
            <p:spPr bwMode="auto">
              <a:xfrm>
                <a:off x="3966" y="201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2" name="Line 1026"/>
              <p:cNvSpPr>
                <a:spLocks noChangeShapeType="1"/>
              </p:cNvSpPr>
              <p:nvPr/>
            </p:nvSpPr>
            <p:spPr bwMode="auto">
              <a:xfrm>
                <a:off x="3973" y="2014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3" name="Line 1027"/>
              <p:cNvSpPr>
                <a:spLocks noChangeShapeType="1"/>
              </p:cNvSpPr>
              <p:nvPr/>
            </p:nvSpPr>
            <p:spPr bwMode="auto">
              <a:xfrm flipV="1">
                <a:off x="3982" y="201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4" name="Line 1028"/>
              <p:cNvSpPr>
                <a:spLocks noChangeShapeType="1"/>
              </p:cNvSpPr>
              <p:nvPr/>
            </p:nvSpPr>
            <p:spPr bwMode="auto">
              <a:xfrm flipV="1">
                <a:off x="3990" y="201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5" name="Line 1029"/>
              <p:cNvSpPr>
                <a:spLocks noChangeShapeType="1"/>
              </p:cNvSpPr>
              <p:nvPr/>
            </p:nvSpPr>
            <p:spPr bwMode="auto">
              <a:xfrm flipV="1">
                <a:off x="3997" y="2005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6" name="Line 1030"/>
              <p:cNvSpPr>
                <a:spLocks noChangeShapeType="1"/>
              </p:cNvSpPr>
              <p:nvPr/>
            </p:nvSpPr>
            <p:spPr bwMode="auto">
              <a:xfrm flipV="1">
                <a:off x="4002" y="1998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7" name="Line 1031"/>
              <p:cNvSpPr>
                <a:spLocks noChangeShapeType="1"/>
              </p:cNvSpPr>
              <p:nvPr/>
            </p:nvSpPr>
            <p:spPr bwMode="auto">
              <a:xfrm flipV="1">
                <a:off x="4006" y="1989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8" name="Freeform 1032"/>
              <p:cNvSpPr>
                <a:spLocks/>
              </p:cNvSpPr>
              <p:nvPr/>
            </p:nvSpPr>
            <p:spPr bwMode="auto">
              <a:xfrm>
                <a:off x="4004" y="1807"/>
                <a:ext cx="51" cy="51"/>
              </a:xfrm>
              <a:custGeom>
                <a:avLst/>
                <a:gdLst>
                  <a:gd name="T0" fmla="*/ 52 w 103"/>
                  <a:gd name="T1" fmla="*/ 0 h 103"/>
                  <a:gd name="T2" fmla="*/ 68 w 103"/>
                  <a:gd name="T3" fmla="*/ 2 h 103"/>
                  <a:gd name="T4" fmla="*/ 82 w 103"/>
                  <a:gd name="T5" fmla="*/ 10 h 103"/>
                  <a:gd name="T6" fmla="*/ 93 w 103"/>
                  <a:gd name="T7" fmla="*/ 21 h 103"/>
                  <a:gd name="T8" fmla="*/ 101 w 103"/>
                  <a:gd name="T9" fmla="*/ 35 h 103"/>
                  <a:gd name="T10" fmla="*/ 103 w 103"/>
                  <a:gd name="T11" fmla="*/ 52 h 103"/>
                  <a:gd name="T12" fmla="*/ 101 w 103"/>
                  <a:gd name="T13" fmla="*/ 68 h 103"/>
                  <a:gd name="T14" fmla="*/ 93 w 103"/>
                  <a:gd name="T15" fmla="*/ 82 h 103"/>
                  <a:gd name="T16" fmla="*/ 82 w 103"/>
                  <a:gd name="T17" fmla="*/ 93 h 103"/>
                  <a:gd name="T18" fmla="*/ 68 w 103"/>
                  <a:gd name="T19" fmla="*/ 100 h 103"/>
                  <a:gd name="T20" fmla="*/ 52 w 103"/>
                  <a:gd name="T21" fmla="*/ 103 h 103"/>
                  <a:gd name="T22" fmla="*/ 35 w 103"/>
                  <a:gd name="T23" fmla="*/ 100 h 103"/>
                  <a:gd name="T24" fmla="*/ 21 w 103"/>
                  <a:gd name="T25" fmla="*/ 93 h 103"/>
                  <a:gd name="T26" fmla="*/ 10 w 103"/>
                  <a:gd name="T27" fmla="*/ 82 h 103"/>
                  <a:gd name="T28" fmla="*/ 3 w 103"/>
                  <a:gd name="T29" fmla="*/ 68 h 103"/>
                  <a:gd name="T30" fmla="*/ 0 w 103"/>
                  <a:gd name="T31" fmla="*/ 52 h 103"/>
                  <a:gd name="T32" fmla="*/ 3 w 103"/>
                  <a:gd name="T33" fmla="*/ 35 h 103"/>
                  <a:gd name="T34" fmla="*/ 10 w 103"/>
                  <a:gd name="T35" fmla="*/ 21 h 103"/>
                  <a:gd name="T36" fmla="*/ 21 w 103"/>
                  <a:gd name="T37" fmla="*/ 10 h 103"/>
                  <a:gd name="T38" fmla="*/ 35 w 103"/>
                  <a:gd name="T39" fmla="*/ 2 h 103"/>
                  <a:gd name="T40" fmla="*/ 52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2" y="0"/>
                    </a:moveTo>
                    <a:lnTo>
                      <a:pt x="68" y="2"/>
                    </a:lnTo>
                    <a:lnTo>
                      <a:pt x="82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3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2" y="93"/>
                    </a:lnTo>
                    <a:lnTo>
                      <a:pt x="68" y="100"/>
                    </a:lnTo>
                    <a:lnTo>
                      <a:pt x="52" y="103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2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9" name="Line 1033"/>
              <p:cNvSpPr>
                <a:spLocks noChangeShapeType="1"/>
              </p:cNvSpPr>
              <p:nvPr/>
            </p:nvSpPr>
            <p:spPr bwMode="auto">
              <a:xfrm flipH="1" flipV="1">
                <a:off x="4054" y="182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0" name="Line 1034"/>
              <p:cNvSpPr>
                <a:spLocks noChangeShapeType="1"/>
              </p:cNvSpPr>
              <p:nvPr/>
            </p:nvSpPr>
            <p:spPr bwMode="auto">
              <a:xfrm flipH="1" flipV="1">
                <a:off x="4051" y="1817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1" name="Line 1035"/>
              <p:cNvSpPr>
                <a:spLocks noChangeShapeType="1"/>
              </p:cNvSpPr>
              <p:nvPr/>
            </p:nvSpPr>
            <p:spPr bwMode="auto">
              <a:xfrm flipH="1" flipV="1">
                <a:off x="4045" y="1812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2" name="Line 1036"/>
              <p:cNvSpPr>
                <a:spLocks noChangeShapeType="1"/>
              </p:cNvSpPr>
              <p:nvPr/>
            </p:nvSpPr>
            <p:spPr bwMode="auto">
              <a:xfrm flipH="1" flipV="1">
                <a:off x="4038" y="1808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3" name="Line 1037"/>
              <p:cNvSpPr>
                <a:spLocks noChangeShapeType="1"/>
              </p:cNvSpPr>
              <p:nvPr/>
            </p:nvSpPr>
            <p:spPr bwMode="auto">
              <a:xfrm flipH="1" flipV="1">
                <a:off x="4030" y="1807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4" name="Line 1038"/>
              <p:cNvSpPr>
                <a:spLocks noChangeShapeType="1"/>
              </p:cNvSpPr>
              <p:nvPr/>
            </p:nvSpPr>
            <p:spPr bwMode="auto">
              <a:xfrm flipH="1">
                <a:off x="4022" y="1807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5" name="Line 1039"/>
              <p:cNvSpPr>
                <a:spLocks noChangeShapeType="1"/>
              </p:cNvSpPr>
              <p:nvPr/>
            </p:nvSpPr>
            <p:spPr bwMode="auto">
              <a:xfrm flipH="1">
                <a:off x="4014" y="1808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6" name="Line 1040"/>
              <p:cNvSpPr>
                <a:spLocks noChangeShapeType="1"/>
              </p:cNvSpPr>
              <p:nvPr/>
            </p:nvSpPr>
            <p:spPr bwMode="auto">
              <a:xfrm flipH="1">
                <a:off x="4009" y="1812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7" name="Line 1041"/>
              <p:cNvSpPr>
                <a:spLocks noChangeShapeType="1"/>
              </p:cNvSpPr>
              <p:nvPr/>
            </p:nvSpPr>
            <p:spPr bwMode="auto">
              <a:xfrm flipH="1">
                <a:off x="4005" y="1817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8" name="Line 1042"/>
              <p:cNvSpPr>
                <a:spLocks noChangeShapeType="1"/>
              </p:cNvSpPr>
              <p:nvPr/>
            </p:nvSpPr>
            <p:spPr bwMode="auto">
              <a:xfrm flipH="1">
                <a:off x="4004" y="182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9" name="Line 1043"/>
              <p:cNvSpPr>
                <a:spLocks noChangeShapeType="1"/>
              </p:cNvSpPr>
              <p:nvPr/>
            </p:nvSpPr>
            <p:spPr bwMode="auto">
              <a:xfrm>
                <a:off x="4004" y="1833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0" name="Line 1044"/>
              <p:cNvSpPr>
                <a:spLocks noChangeShapeType="1"/>
              </p:cNvSpPr>
              <p:nvPr/>
            </p:nvSpPr>
            <p:spPr bwMode="auto">
              <a:xfrm>
                <a:off x="4005" y="1841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1" name="Line 1045"/>
              <p:cNvSpPr>
                <a:spLocks noChangeShapeType="1"/>
              </p:cNvSpPr>
              <p:nvPr/>
            </p:nvSpPr>
            <p:spPr bwMode="auto">
              <a:xfrm>
                <a:off x="4009" y="1848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2" name="Line 1046"/>
              <p:cNvSpPr>
                <a:spLocks noChangeShapeType="1"/>
              </p:cNvSpPr>
              <p:nvPr/>
            </p:nvSpPr>
            <p:spPr bwMode="auto">
              <a:xfrm>
                <a:off x="4014" y="1853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3" name="Line 1047"/>
              <p:cNvSpPr>
                <a:spLocks noChangeShapeType="1"/>
              </p:cNvSpPr>
              <p:nvPr/>
            </p:nvSpPr>
            <p:spPr bwMode="auto">
              <a:xfrm>
                <a:off x="4022" y="1857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4" name="Line 1048"/>
              <p:cNvSpPr>
                <a:spLocks noChangeShapeType="1"/>
              </p:cNvSpPr>
              <p:nvPr/>
            </p:nvSpPr>
            <p:spPr bwMode="auto">
              <a:xfrm flipV="1">
                <a:off x="4030" y="1857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5" name="Line 1049"/>
              <p:cNvSpPr>
                <a:spLocks noChangeShapeType="1"/>
              </p:cNvSpPr>
              <p:nvPr/>
            </p:nvSpPr>
            <p:spPr bwMode="auto">
              <a:xfrm flipV="1">
                <a:off x="4038" y="1853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6" name="Line 1050"/>
              <p:cNvSpPr>
                <a:spLocks noChangeShapeType="1"/>
              </p:cNvSpPr>
              <p:nvPr/>
            </p:nvSpPr>
            <p:spPr bwMode="auto">
              <a:xfrm flipV="1">
                <a:off x="4045" y="1848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7" name="Line 1051"/>
              <p:cNvSpPr>
                <a:spLocks noChangeShapeType="1"/>
              </p:cNvSpPr>
              <p:nvPr/>
            </p:nvSpPr>
            <p:spPr bwMode="auto">
              <a:xfrm flipV="1">
                <a:off x="4051" y="1841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8" name="Line 1052"/>
              <p:cNvSpPr>
                <a:spLocks noChangeShapeType="1"/>
              </p:cNvSpPr>
              <p:nvPr/>
            </p:nvSpPr>
            <p:spPr bwMode="auto">
              <a:xfrm flipV="1">
                <a:off x="4054" y="1833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9" name="Freeform 1053"/>
              <p:cNvSpPr>
                <a:spLocks/>
              </p:cNvSpPr>
              <p:nvPr/>
            </p:nvSpPr>
            <p:spPr bwMode="auto">
              <a:xfrm>
                <a:off x="4084" y="1764"/>
                <a:ext cx="52" cy="51"/>
              </a:xfrm>
              <a:custGeom>
                <a:avLst/>
                <a:gdLst>
                  <a:gd name="T0" fmla="*/ 52 w 104"/>
                  <a:gd name="T1" fmla="*/ 0 h 103"/>
                  <a:gd name="T2" fmla="*/ 68 w 104"/>
                  <a:gd name="T3" fmla="*/ 3 h 103"/>
                  <a:gd name="T4" fmla="*/ 82 w 104"/>
                  <a:gd name="T5" fmla="*/ 10 h 103"/>
                  <a:gd name="T6" fmla="*/ 93 w 104"/>
                  <a:gd name="T7" fmla="*/ 21 h 103"/>
                  <a:gd name="T8" fmla="*/ 100 w 104"/>
                  <a:gd name="T9" fmla="*/ 35 h 103"/>
                  <a:gd name="T10" fmla="*/ 104 w 104"/>
                  <a:gd name="T11" fmla="*/ 51 h 103"/>
                  <a:gd name="T12" fmla="*/ 100 w 104"/>
                  <a:gd name="T13" fmla="*/ 68 h 103"/>
                  <a:gd name="T14" fmla="*/ 93 w 104"/>
                  <a:gd name="T15" fmla="*/ 81 h 103"/>
                  <a:gd name="T16" fmla="*/ 82 w 104"/>
                  <a:gd name="T17" fmla="*/ 93 h 103"/>
                  <a:gd name="T18" fmla="*/ 68 w 104"/>
                  <a:gd name="T19" fmla="*/ 100 h 103"/>
                  <a:gd name="T20" fmla="*/ 52 w 104"/>
                  <a:gd name="T21" fmla="*/ 103 h 103"/>
                  <a:gd name="T22" fmla="*/ 35 w 104"/>
                  <a:gd name="T23" fmla="*/ 100 h 103"/>
                  <a:gd name="T24" fmla="*/ 22 w 104"/>
                  <a:gd name="T25" fmla="*/ 93 h 103"/>
                  <a:gd name="T26" fmla="*/ 10 w 104"/>
                  <a:gd name="T27" fmla="*/ 81 h 103"/>
                  <a:gd name="T28" fmla="*/ 2 w 104"/>
                  <a:gd name="T29" fmla="*/ 68 h 103"/>
                  <a:gd name="T30" fmla="*/ 0 w 104"/>
                  <a:gd name="T31" fmla="*/ 51 h 103"/>
                  <a:gd name="T32" fmla="*/ 2 w 104"/>
                  <a:gd name="T33" fmla="*/ 35 h 103"/>
                  <a:gd name="T34" fmla="*/ 10 w 104"/>
                  <a:gd name="T35" fmla="*/ 21 h 103"/>
                  <a:gd name="T36" fmla="*/ 22 w 104"/>
                  <a:gd name="T37" fmla="*/ 10 h 103"/>
                  <a:gd name="T38" fmla="*/ 35 w 104"/>
                  <a:gd name="T39" fmla="*/ 3 h 103"/>
                  <a:gd name="T40" fmla="*/ 52 w 104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03">
                    <a:moveTo>
                      <a:pt x="52" y="0"/>
                    </a:moveTo>
                    <a:lnTo>
                      <a:pt x="68" y="3"/>
                    </a:lnTo>
                    <a:lnTo>
                      <a:pt x="82" y="10"/>
                    </a:lnTo>
                    <a:lnTo>
                      <a:pt x="93" y="21"/>
                    </a:lnTo>
                    <a:lnTo>
                      <a:pt x="100" y="35"/>
                    </a:lnTo>
                    <a:lnTo>
                      <a:pt x="104" y="51"/>
                    </a:lnTo>
                    <a:lnTo>
                      <a:pt x="100" y="68"/>
                    </a:lnTo>
                    <a:lnTo>
                      <a:pt x="93" y="81"/>
                    </a:lnTo>
                    <a:lnTo>
                      <a:pt x="82" y="93"/>
                    </a:lnTo>
                    <a:lnTo>
                      <a:pt x="68" y="100"/>
                    </a:lnTo>
                    <a:lnTo>
                      <a:pt x="52" y="103"/>
                    </a:lnTo>
                    <a:lnTo>
                      <a:pt x="35" y="100"/>
                    </a:lnTo>
                    <a:lnTo>
                      <a:pt x="22" y="93"/>
                    </a:lnTo>
                    <a:lnTo>
                      <a:pt x="10" y="81"/>
                    </a:lnTo>
                    <a:lnTo>
                      <a:pt x="2" y="68"/>
                    </a:lnTo>
                    <a:lnTo>
                      <a:pt x="0" y="51"/>
                    </a:lnTo>
                    <a:lnTo>
                      <a:pt x="2" y="35"/>
                    </a:lnTo>
                    <a:lnTo>
                      <a:pt x="10" y="21"/>
                    </a:lnTo>
                    <a:lnTo>
                      <a:pt x="22" y="10"/>
                    </a:lnTo>
                    <a:lnTo>
                      <a:pt x="35" y="3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0" name="Line 1054"/>
              <p:cNvSpPr>
                <a:spLocks noChangeShapeType="1"/>
              </p:cNvSpPr>
              <p:nvPr/>
            </p:nvSpPr>
            <p:spPr bwMode="auto">
              <a:xfrm flipH="1" flipV="1">
                <a:off x="4135" y="178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1" name="Line 1055"/>
              <p:cNvSpPr>
                <a:spLocks noChangeShapeType="1"/>
              </p:cNvSpPr>
              <p:nvPr/>
            </p:nvSpPr>
            <p:spPr bwMode="auto">
              <a:xfrm flipH="1" flipV="1">
                <a:off x="4131" y="1774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2" name="Line 1056"/>
              <p:cNvSpPr>
                <a:spLocks noChangeShapeType="1"/>
              </p:cNvSpPr>
              <p:nvPr/>
            </p:nvSpPr>
            <p:spPr bwMode="auto">
              <a:xfrm flipH="1" flipV="1">
                <a:off x="4126" y="1768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3" name="Line 1057"/>
              <p:cNvSpPr>
                <a:spLocks noChangeShapeType="1"/>
              </p:cNvSpPr>
              <p:nvPr/>
            </p:nvSpPr>
            <p:spPr bwMode="auto">
              <a:xfrm flipH="1" flipV="1">
                <a:off x="4118" y="1765"/>
                <a:ext cx="8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4" name="Line 1058"/>
              <p:cNvSpPr>
                <a:spLocks noChangeShapeType="1"/>
              </p:cNvSpPr>
              <p:nvPr/>
            </p:nvSpPr>
            <p:spPr bwMode="auto">
              <a:xfrm flipH="1" flipV="1">
                <a:off x="4110" y="176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5" name="Line 1059"/>
              <p:cNvSpPr>
                <a:spLocks noChangeShapeType="1"/>
              </p:cNvSpPr>
              <p:nvPr/>
            </p:nvSpPr>
            <p:spPr bwMode="auto">
              <a:xfrm flipH="1">
                <a:off x="4102" y="176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6" name="Line 1060"/>
              <p:cNvSpPr>
                <a:spLocks noChangeShapeType="1"/>
              </p:cNvSpPr>
              <p:nvPr/>
            </p:nvSpPr>
            <p:spPr bwMode="auto">
              <a:xfrm flipH="1">
                <a:off x="4095" y="1765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7" name="Line 1061"/>
              <p:cNvSpPr>
                <a:spLocks noChangeShapeType="1"/>
              </p:cNvSpPr>
              <p:nvPr/>
            </p:nvSpPr>
            <p:spPr bwMode="auto">
              <a:xfrm flipH="1">
                <a:off x="4089" y="1768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8" name="Line 1062"/>
              <p:cNvSpPr>
                <a:spLocks noChangeShapeType="1"/>
              </p:cNvSpPr>
              <p:nvPr/>
            </p:nvSpPr>
            <p:spPr bwMode="auto">
              <a:xfrm flipH="1">
                <a:off x="4086" y="1774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9" name="Line 1063"/>
              <p:cNvSpPr>
                <a:spLocks noChangeShapeType="1"/>
              </p:cNvSpPr>
              <p:nvPr/>
            </p:nvSpPr>
            <p:spPr bwMode="auto">
              <a:xfrm flipH="1">
                <a:off x="4084" y="1781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0" name="Line 1064"/>
              <p:cNvSpPr>
                <a:spLocks noChangeShapeType="1"/>
              </p:cNvSpPr>
              <p:nvPr/>
            </p:nvSpPr>
            <p:spPr bwMode="auto">
              <a:xfrm>
                <a:off x="4084" y="1789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1" name="Line 1065"/>
              <p:cNvSpPr>
                <a:spLocks noChangeShapeType="1"/>
              </p:cNvSpPr>
              <p:nvPr/>
            </p:nvSpPr>
            <p:spPr bwMode="auto">
              <a:xfrm>
                <a:off x="4086" y="1797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2" name="Line 1066"/>
              <p:cNvSpPr>
                <a:spLocks noChangeShapeType="1"/>
              </p:cNvSpPr>
              <p:nvPr/>
            </p:nvSpPr>
            <p:spPr bwMode="auto">
              <a:xfrm>
                <a:off x="4089" y="1804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3" name="Line 1067"/>
              <p:cNvSpPr>
                <a:spLocks noChangeShapeType="1"/>
              </p:cNvSpPr>
              <p:nvPr/>
            </p:nvSpPr>
            <p:spPr bwMode="auto">
              <a:xfrm>
                <a:off x="4095" y="181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4" name="Line 1068"/>
              <p:cNvSpPr>
                <a:spLocks noChangeShapeType="1"/>
              </p:cNvSpPr>
              <p:nvPr/>
            </p:nvSpPr>
            <p:spPr bwMode="auto">
              <a:xfrm>
                <a:off x="4102" y="181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5" name="Line 1069"/>
              <p:cNvSpPr>
                <a:spLocks noChangeShapeType="1"/>
              </p:cNvSpPr>
              <p:nvPr/>
            </p:nvSpPr>
            <p:spPr bwMode="auto">
              <a:xfrm flipV="1">
                <a:off x="4110" y="181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6" name="Line 1070"/>
              <p:cNvSpPr>
                <a:spLocks noChangeShapeType="1"/>
              </p:cNvSpPr>
              <p:nvPr/>
            </p:nvSpPr>
            <p:spPr bwMode="auto">
              <a:xfrm flipV="1">
                <a:off x="4118" y="1810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7" name="Line 1071"/>
              <p:cNvSpPr>
                <a:spLocks noChangeShapeType="1"/>
              </p:cNvSpPr>
              <p:nvPr/>
            </p:nvSpPr>
            <p:spPr bwMode="auto">
              <a:xfrm flipV="1">
                <a:off x="4126" y="1804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" name="Line 1072"/>
              <p:cNvSpPr>
                <a:spLocks noChangeShapeType="1"/>
              </p:cNvSpPr>
              <p:nvPr/>
            </p:nvSpPr>
            <p:spPr bwMode="auto">
              <a:xfrm flipV="1">
                <a:off x="4131" y="1797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" name="Line 1073"/>
              <p:cNvSpPr>
                <a:spLocks noChangeShapeType="1"/>
              </p:cNvSpPr>
              <p:nvPr/>
            </p:nvSpPr>
            <p:spPr bwMode="auto">
              <a:xfrm flipV="1">
                <a:off x="4135" y="1789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" name="Freeform 1074"/>
              <p:cNvSpPr>
                <a:spLocks/>
              </p:cNvSpPr>
              <p:nvPr/>
            </p:nvSpPr>
            <p:spPr bwMode="auto">
              <a:xfrm>
                <a:off x="4213" y="1715"/>
                <a:ext cx="52" cy="52"/>
              </a:xfrm>
              <a:custGeom>
                <a:avLst/>
                <a:gdLst>
                  <a:gd name="T0" fmla="*/ 52 w 104"/>
                  <a:gd name="T1" fmla="*/ 0 h 103"/>
                  <a:gd name="T2" fmla="*/ 68 w 104"/>
                  <a:gd name="T3" fmla="*/ 2 h 103"/>
                  <a:gd name="T4" fmla="*/ 82 w 104"/>
                  <a:gd name="T5" fmla="*/ 9 h 103"/>
                  <a:gd name="T6" fmla="*/ 93 w 104"/>
                  <a:gd name="T7" fmla="*/ 20 h 103"/>
                  <a:gd name="T8" fmla="*/ 100 w 104"/>
                  <a:gd name="T9" fmla="*/ 35 h 103"/>
                  <a:gd name="T10" fmla="*/ 104 w 104"/>
                  <a:gd name="T11" fmla="*/ 51 h 103"/>
                  <a:gd name="T12" fmla="*/ 100 w 104"/>
                  <a:gd name="T13" fmla="*/ 67 h 103"/>
                  <a:gd name="T14" fmla="*/ 93 w 104"/>
                  <a:gd name="T15" fmla="*/ 82 h 103"/>
                  <a:gd name="T16" fmla="*/ 82 w 104"/>
                  <a:gd name="T17" fmla="*/ 92 h 103"/>
                  <a:gd name="T18" fmla="*/ 68 w 104"/>
                  <a:gd name="T19" fmla="*/ 100 h 103"/>
                  <a:gd name="T20" fmla="*/ 52 w 104"/>
                  <a:gd name="T21" fmla="*/ 103 h 103"/>
                  <a:gd name="T22" fmla="*/ 35 w 104"/>
                  <a:gd name="T23" fmla="*/ 100 h 103"/>
                  <a:gd name="T24" fmla="*/ 22 w 104"/>
                  <a:gd name="T25" fmla="*/ 92 h 103"/>
                  <a:gd name="T26" fmla="*/ 10 w 104"/>
                  <a:gd name="T27" fmla="*/ 82 h 103"/>
                  <a:gd name="T28" fmla="*/ 3 w 104"/>
                  <a:gd name="T29" fmla="*/ 67 h 103"/>
                  <a:gd name="T30" fmla="*/ 0 w 104"/>
                  <a:gd name="T31" fmla="*/ 51 h 103"/>
                  <a:gd name="T32" fmla="*/ 3 w 104"/>
                  <a:gd name="T33" fmla="*/ 35 h 103"/>
                  <a:gd name="T34" fmla="*/ 10 w 104"/>
                  <a:gd name="T35" fmla="*/ 20 h 103"/>
                  <a:gd name="T36" fmla="*/ 22 w 104"/>
                  <a:gd name="T37" fmla="*/ 9 h 103"/>
                  <a:gd name="T38" fmla="*/ 35 w 104"/>
                  <a:gd name="T39" fmla="*/ 2 h 103"/>
                  <a:gd name="T40" fmla="*/ 52 w 104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03">
                    <a:moveTo>
                      <a:pt x="52" y="0"/>
                    </a:moveTo>
                    <a:lnTo>
                      <a:pt x="68" y="2"/>
                    </a:lnTo>
                    <a:lnTo>
                      <a:pt x="82" y="9"/>
                    </a:lnTo>
                    <a:lnTo>
                      <a:pt x="93" y="20"/>
                    </a:lnTo>
                    <a:lnTo>
                      <a:pt x="100" y="35"/>
                    </a:lnTo>
                    <a:lnTo>
                      <a:pt x="104" y="51"/>
                    </a:lnTo>
                    <a:lnTo>
                      <a:pt x="100" y="67"/>
                    </a:lnTo>
                    <a:lnTo>
                      <a:pt x="93" y="82"/>
                    </a:lnTo>
                    <a:lnTo>
                      <a:pt x="82" y="92"/>
                    </a:lnTo>
                    <a:lnTo>
                      <a:pt x="68" y="100"/>
                    </a:lnTo>
                    <a:lnTo>
                      <a:pt x="52" y="103"/>
                    </a:lnTo>
                    <a:lnTo>
                      <a:pt x="35" y="100"/>
                    </a:lnTo>
                    <a:lnTo>
                      <a:pt x="22" y="92"/>
                    </a:lnTo>
                    <a:lnTo>
                      <a:pt x="10" y="82"/>
                    </a:lnTo>
                    <a:lnTo>
                      <a:pt x="3" y="67"/>
                    </a:lnTo>
                    <a:lnTo>
                      <a:pt x="0" y="51"/>
                    </a:lnTo>
                    <a:lnTo>
                      <a:pt x="3" y="35"/>
                    </a:lnTo>
                    <a:lnTo>
                      <a:pt x="10" y="20"/>
                    </a:lnTo>
                    <a:lnTo>
                      <a:pt x="22" y="9"/>
                    </a:lnTo>
                    <a:lnTo>
                      <a:pt x="35" y="2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1" name="Line 1075"/>
              <p:cNvSpPr>
                <a:spLocks noChangeShapeType="1"/>
              </p:cNvSpPr>
              <p:nvPr/>
            </p:nvSpPr>
            <p:spPr bwMode="auto">
              <a:xfrm flipH="1" flipV="1">
                <a:off x="4263" y="1732"/>
                <a:ext cx="2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2" name="Line 1076"/>
              <p:cNvSpPr>
                <a:spLocks noChangeShapeType="1"/>
              </p:cNvSpPr>
              <p:nvPr/>
            </p:nvSpPr>
            <p:spPr bwMode="auto">
              <a:xfrm flipH="1" flipV="1">
                <a:off x="4260" y="1725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3" name="Line 1077"/>
              <p:cNvSpPr>
                <a:spLocks noChangeShapeType="1"/>
              </p:cNvSpPr>
              <p:nvPr/>
            </p:nvSpPr>
            <p:spPr bwMode="auto">
              <a:xfrm flipH="1" flipV="1">
                <a:off x="4254" y="1720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4" name="Line 1078"/>
              <p:cNvSpPr>
                <a:spLocks noChangeShapeType="1"/>
              </p:cNvSpPr>
              <p:nvPr/>
            </p:nvSpPr>
            <p:spPr bwMode="auto">
              <a:xfrm flipH="1" flipV="1">
                <a:off x="4247" y="1716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5" name="Line 1079"/>
              <p:cNvSpPr>
                <a:spLocks noChangeShapeType="1"/>
              </p:cNvSpPr>
              <p:nvPr/>
            </p:nvSpPr>
            <p:spPr bwMode="auto">
              <a:xfrm flipH="1" flipV="1">
                <a:off x="4239" y="1715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6" name="Line 1080"/>
              <p:cNvSpPr>
                <a:spLocks noChangeShapeType="1"/>
              </p:cNvSpPr>
              <p:nvPr/>
            </p:nvSpPr>
            <p:spPr bwMode="auto">
              <a:xfrm flipH="1">
                <a:off x="4231" y="1715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7" name="Line 1081"/>
              <p:cNvSpPr>
                <a:spLocks noChangeShapeType="1"/>
              </p:cNvSpPr>
              <p:nvPr/>
            </p:nvSpPr>
            <p:spPr bwMode="auto">
              <a:xfrm flipH="1">
                <a:off x="4224" y="1716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8" name="Line 1082"/>
              <p:cNvSpPr>
                <a:spLocks noChangeShapeType="1"/>
              </p:cNvSpPr>
              <p:nvPr/>
            </p:nvSpPr>
            <p:spPr bwMode="auto">
              <a:xfrm flipH="1">
                <a:off x="4218" y="1720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9" name="Line 1083"/>
              <p:cNvSpPr>
                <a:spLocks noChangeShapeType="1"/>
              </p:cNvSpPr>
              <p:nvPr/>
            </p:nvSpPr>
            <p:spPr bwMode="auto">
              <a:xfrm flipH="1">
                <a:off x="4214" y="1725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0" name="Line 1084"/>
              <p:cNvSpPr>
                <a:spLocks noChangeShapeType="1"/>
              </p:cNvSpPr>
              <p:nvPr/>
            </p:nvSpPr>
            <p:spPr bwMode="auto">
              <a:xfrm flipH="1">
                <a:off x="4213" y="1732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1" name="Line 1085"/>
              <p:cNvSpPr>
                <a:spLocks noChangeShapeType="1"/>
              </p:cNvSpPr>
              <p:nvPr/>
            </p:nvSpPr>
            <p:spPr bwMode="auto">
              <a:xfrm>
                <a:off x="4213" y="174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2" name="Line 1086"/>
              <p:cNvSpPr>
                <a:spLocks noChangeShapeType="1"/>
              </p:cNvSpPr>
              <p:nvPr/>
            </p:nvSpPr>
            <p:spPr bwMode="auto">
              <a:xfrm>
                <a:off x="4214" y="1749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3" name="Line 1087"/>
              <p:cNvSpPr>
                <a:spLocks noChangeShapeType="1"/>
              </p:cNvSpPr>
              <p:nvPr/>
            </p:nvSpPr>
            <p:spPr bwMode="auto">
              <a:xfrm>
                <a:off x="4218" y="1756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4" name="Line 1088"/>
              <p:cNvSpPr>
                <a:spLocks noChangeShapeType="1"/>
              </p:cNvSpPr>
              <p:nvPr/>
            </p:nvSpPr>
            <p:spPr bwMode="auto">
              <a:xfrm>
                <a:off x="4224" y="1761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5" name="Line 1089"/>
              <p:cNvSpPr>
                <a:spLocks noChangeShapeType="1"/>
              </p:cNvSpPr>
              <p:nvPr/>
            </p:nvSpPr>
            <p:spPr bwMode="auto">
              <a:xfrm>
                <a:off x="4231" y="1765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" name="Line 1090"/>
              <p:cNvSpPr>
                <a:spLocks noChangeShapeType="1"/>
              </p:cNvSpPr>
              <p:nvPr/>
            </p:nvSpPr>
            <p:spPr bwMode="auto">
              <a:xfrm flipV="1">
                <a:off x="4239" y="1765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7" name="Line 1091"/>
              <p:cNvSpPr>
                <a:spLocks noChangeShapeType="1"/>
              </p:cNvSpPr>
              <p:nvPr/>
            </p:nvSpPr>
            <p:spPr bwMode="auto">
              <a:xfrm flipV="1">
                <a:off x="4247" y="1761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8" name="Line 1092"/>
              <p:cNvSpPr>
                <a:spLocks noChangeShapeType="1"/>
              </p:cNvSpPr>
              <p:nvPr/>
            </p:nvSpPr>
            <p:spPr bwMode="auto">
              <a:xfrm flipV="1">
                <a:off x="4254" y="1756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9" name="Line 1093"/>
              <p:cNvSpPr>
                <a:spLocks noChangeShapeType="1"/>
              </p:cNvSpPr>
              <p:nvPr/>
            </p:nvSpPr>
            <p:spPr bwMode="auto">
              <a:xfrm flipV="1">
                <a:off x="4260" y="1749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0" name="Line 1094"/>
              <p:cNvSpPr>
                <a:spLocks noChangeShapeType="1"/>
              </p:cNvSpPr>
              <p:nvPr/>
            </p:nvSpPr>
            <p:spPr bwMode="auto">
              <a:xfrm flipV="1">
                <a:off x="4263" y="1741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1" name="Freeform 1095"/>
              <p:cNvSpPr>
                <a:spLocks/>
              </p:cNvSpPr>
              <p:nvPr/>
            </p:nvSpPr>
            <p:spPr bwMode="auto">
              <a:xfrm>
                <a:off x="4278" y="1671"/>
                <a:ext cx="52" cy="52"/>
              </a:xfrm>
              <a:custGeom>
                <a:avLst/>
                <a:gdLst>
                  <a:gd name="T0" fmla="*/ 52 w 104"/>
                  <a:gd name="T1" fmla="*/ 0 h 102"/>
                  <a:gd name="T2" fmla="*/ 68 w 104"/>
                  <a:gd name="T3" fmla="*/ 2 h 102"/>
                  <a:gd name="T4" fmla="*/ 82 w 104"/>
                  <a:gd name="T5" fmla="*/ 9 h 102"/>
                  <a:gd name="T6" fmla="*/ 93 w 104"/>
                  <a:gd name="T7" fmla="*/ 20 h 102"/>
                  <a:gd name="T8" fmla="*/ 100 w 104"/>
                  <a:gd name="T9" fmla="*/ 35 h 102"/>
                  <a:gd name="T10" fmla="*/ 104 w 104"/>
                  <a:gd name="T11" fmla="*/ 50 h 102"/>
                  <a:gd name="T12" fmla="*/ 100 w 104"/>
                  <a:gd name="T13" fmla="*/ 67 h 102"/>
                  <a:gd name="T14" fmla="*/ 93 w 104"/>
                  <a:gd name="T15" fmla="*/ 81 h 102"/>
                  <a:gd name="T16" fmla="*/ 82 w 104"/>
                  <a:gd name="T17" fmla="*/ 93 h 102"/>
                  <a:gd name="T18" fmla="*/ 68 w 104"/>
                  <a:gd name="T19" fmla="*/ 100 h 102"/>
                  <a:gd name="T20" fmla="*/ 52 w 104"/>
                  <a:gd name="T21" fmla="*/ 102 h 102"/>
                  <a:gd name="T22" fmla="*/ 35 w 104"/>
                  <a:gd name="T23" fmla="*/ 100 h 102"/>
                  <a:gd name="T24" fmla="*/ 21 w 104"/>
                  <a:gd name="T25" fmla="*/ 93 h 102"/>
                  <a:gd name="T26" fmla="*/ 10 w 104"/>
                  <a:gd name="T27" fmla="*/ 81 h 102"/>
                  <a:gd name="T28" fmla="*/ 3 w 104"/>
                  <a:gd name="T29" fmla="*/ 67 h 102"/>
                  <a:gd name="T30" fmla="*/ 0 w 104"/>
                  <a:gd name="T31" fmla="*/ 50 h 102"/>
                  <a:gd name="T32" fmla="*/ 3 w 104"/>
                  <a:gd name="T33" fmla="*/ 35 h 102"/>
                  <a:gd name="T34" fmla="*/ 10 w 104"/>
                  <a:gd name="T35" fmla="*/ 20 h 102"/>
                  <a:gd name="T36" fmla="*/ 21 w 104"/>
                  <a:gd name="T37" fmla="*/ 9 h 102"/>
                  <a:gd name="T38" fmla="*/ 35 w 104"/>
                  <a:gd name="T39" fmla="*/ 2 h 102"/>
                  <a:gd name="T40" fmla="*/ 52 w 104"/>
                  <a:gd name="T4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02">
                    <a:moveTo>
                      <a:pt x="52" y="0"/>
                    </a:moveTo>
                    <a:lnTo>
                      <a:pt x="68" y="2"/>
                    </a:lnTo>
                    <a:lnTo>
                      <a:pt x="82" y="9"/>
                    </a:lnTo>
                    <a:lnTo>
                      <a:pt x="93" y="20"/>
                    </a:lnTo>
                    <a:lnTo>
                      <a:pt x="100" y="35"/>
                    </a:lnTo>
                    <a:lnTo>
                      <a:pt x="104" y="50"/>
                    </a:lnTo>
                    <a:lnTo>
                      <a:pt x="100" y="67"/>
                    </a:lnTo>
                    <a:lnTo>
                      <a:pt x="93" y="81"/>
                    </a:lnTo>
                    <a:lnTo>
                      <a:pt x="82" y="93"/>
                    </a:lnTo>
                    <a:lnTo>
                      <a:pt x="68" y="100"/>
                    </a:lnTo>
                    <a:lnTo>
                      <a:pt x="52" y="102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1"/>
                    </a:lnTo>
                    <a:lnTo>
                      <a:pt x="3" y="67"/>
                    </a:lnTo>
                    <a:lnTo>
                      <a:pt x="0" y="50"/>
                    </a:lnTo>
                    <a:lnTo>
                      <a:pt x="3" y="35"/>
                    </a:lnTo>
                    <a:lnTo>
                      <a:pt x="10" y="20"/>
                    </a:lnTo>
                    <a:lnTo>
                      <a:pt x="21" y="9"/>
                    </a:lnTo>
                    <a:lnTo>
                      <a:pt x="35" y="2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2" name="Line 1096"/>
              <p:cNvSpPr>
                <a:spLocks noChangeShapeType="1"/>
              </p:cNvSpPr>
              <p:nvPr/>
            </p:nvSpPr>
            <p:spPr bwMode="auto">
              <a:xfrm flipH="1" flipV="1">
                <a:off x="4328" y="1689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3" name="Line 1097"/>
              <p:cNvSpPr>
                <a:spLocks noChangeShapeType="1"/>
              </p:cNvSpPr>
              <p:nvPr/>
            </p:nvSpPr>
            <p:spPr bwMode="auto">
              <a:xfrm flipH="1" flipV="1">
                <a:off x="4324" y="1682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4" name="Line 1098"/>
              <p:cNvSpPr>
                <a:spLocks noChangeShapeType="1"/>
              </p:cNvSpPr>
              <p:nvPr/>
            </p:nvSpPr>
            <p:spPr bwMode="auto">
              <a:xfrm flipH="1" flipV="1">
                <a:off x="4319" y="1676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01" name="Group 1300"/>
            <p:cNvGrpSpPr>
              <a:grpSpLocks/>
            </p:cNvGrpSpPr>
            <p:nvPr/>
          </p:nvGrpSpPr>
          <p:grpSpPr bwMode="auto">
            <a:xfrm>
              <a:off x="5095875" y="2400301"/>
              <a:ext cx="2439988" cy="1476375"/>
              <a:chOff x="3210" y="1512"/>
              <a:chExt cx="1537" cy="930"/>
            </a:xfrm>
          </p:grpSpPr>
          <p:sp>
            <p:nvSpPr>
              <p:cNvPr id="2905" name="Line 1100"/>
              <p:cNvSpPr>
                <a:spLocks noChangeShapeType="1"/>
              </p:cNvSpPr>
              <p:nvPr/>
            </p:nvSpPr>
            <p:spPr bwMode="auto">
              <a:xfrm flipH="1" flipV="1">
                <a:off x="4311" y="1673"/>
                <a:ext cx="8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6" name="Line 1101"/>
              <p:cNvSpPr>
                <a:spLocks noChangeShapeType="1"/>
              </p:cNvSpPr>
              <p:nvPr/>
            </p:nvSpPr>
            <p:spPr bwMode="auto">
              <a:xfrm flipH="1" flipV="1">
                <a:off x="4304" y="1671"/>
                <a:ext cx="7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7" name="Line 1102"/>
              <p:cNvSpPr>
                <a:spLocks noChangeShapeType="1"/>
              </p:cNvSpPr>
              <p:nvPr/>
            </p:nvSpPr>
            <p:spPr bwMode="auto">
              <a:xfrm flipH="1">
                <a:off x="4295" y="1671"/>
                <a:ext cx="9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8" name="Line 1103"/>
              <p:cNvSpPr>
                <a:spLocks noChangeShapeType="1"/>
              </p:cNvSpPr>
              <p:nvPr/>
            </p:nvSpPr>
            <p:spPr bwMode="auto">
              <a:xfrm flipH="1">
                <a:off x="4288" y="1673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9" name="Line 1104"/>
              <p:cNvSpPr>
                <a:spLocks noChangeShapeType="1"/>
              </p:cNvSpPr>
              <p:nvPr/>
            </p:nvSpPr>
            <p:spPr bwMode="auto">
              <a:xfrm flipH="1">
                <a:off x="4282" y="1676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0" name="Line 1105"/>
              <p:cNvSpPr>
                <a:spLocks noChangeShapeType="1"/>
              </p:cNvSpPr>
              <p:nvPr/>
            </p:nvSpPr>
            <p:spPr bwMode="auto">
              <a:xfrm flipH="1">
                <a:off x="4279" y="1682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1" name="Line 1106"/>
              <p:cNvSpPr>
                <a:spLocks noChangeShapeType="1"/>
              </p:cNvSpPr>
              <p:nvPr/>
            </p:nvSpPr>
            <p:spPr bwMode="auto">
              <a:xfrm flipH="1">
                <a:off x="4278" y="1689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2" name="Line 1107"/>
              <p:cNvSpPr>
                <a:spLocks noChangeShapeType="1"/>
              </p:cNvSpPr>
              <p:nvPr/>
            </p:nvSpPr>
            <p:spPr bwMode="auto">
              <a:xfrm>
                <a:off x="4278" y="169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3" name="Line 1108"/>
              <p:cNvSpPr>
                <a:spLocks noChangeShapeType="1"/>
              </p:cNvSpPr>
              <p:nvPr/>
            </p:nvSpPr>
            <p:spPr bwMode="auto">
              <a:xfrm>
                <a:off x="4279" y="1705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4" name="Line 1109"/>
              <p:cNvSpPr>
                <a:spLocks noChangeShapeType="1"/>
              </p:cNvSpPr>
              <p:nvPr/>
            </p:nvSpPr>
            <p:spPr bwMode="auto">
              <a:xfrm>
                <a:off x="4282" y="1712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5" name="Line 1110"/>
              <p:cNvSpPr>
                <a:spLocks noChangeShapeType="1"/>
              </p:cNvSpPr>
              <p:nvPr/>
            </p:nvSpPr>
            <p:spPr bwMode="auto">
              <a:xfrm>
                <a:off x="4288" y="1718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6" name="Line 1111"/>
              <p:cNvSpPr>
                <a:spLocks noChangeShapeType="1"/>
              </p:cNvSpPr>
              <p:nvPr/>
            </p:nvSpPr>
            <p:spPr bwMode="auto">
              <a:xfrm>
                <a:off x="4295" y="1721"/>
                <a:ext cx="9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7" name="Line 1112"/>
              <p:cNvSpPr>
                <a:spLocks noChangeShapeType="1"/>
              </p:cNvSpPr>
              <p:nvPr/>
            </p:nvSpPr>
            <p:spPr bwMode="auto">
              <a:xfrm flipV="1">
                <a:off x="4304" y="1721"/>
                <a:ext cx="7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8" name="Line 1113"/>
              <p:cNvSpPr>
                <a:spLocks noChangeShapeType="1"/>
              </p:cNvSpPr>
              <p:nvPr/>
            </p:nvSpPr>
            <p:spPr bwMode="auto">
              <a:xfrm flipV="1">
                <a:off x="4311" y="1718"/>
                <a:ext cx="8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9" name="Line 1114"/>
              <p:cNvSpPr>
                <a:spLocks noChangeShapeType="1"/>
              </p:cNvSpPr>
              <p:nvPr/>
            </p:nvSpPr>
            <p:spPr bwMode="auto">
              <a:xfrm flipV="1">
                <a:off x="4319" y="1712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0" name="Line 1115"/>
              <p:cNvSpPr>
                <a:spLocks noChangeShapeType="1"/>
              </p:cNvSpPr>
              <p:nvPr/>
            </p:nvSpPr>
            <p:spPr bwMode="auto">
              <a:xfrm flipV="1">
                <a:off x="4324" y="1705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1" name="Line 1116"/>
              <p:cNvSpPr>
                <a:spLocks noChangeShapeType="1"/>
              </p:cNvSpPr>
              <p:nvPr/>
            </p:nvSpPr>
            <p:spPr bwMode="auto">
              <a:xfrm flipV="1">
                <a:off x="4328" y="1697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2" name="Freeform 1117"/>
              <p:cNvSpPr>
                <a:spLocks/>
              </p:cNvSpPr>
              <p:nvPr/>
            </p:nvSpPr>
            <p:spPr bwMode="auto">
              <a:xfrm>
                <a:off x="4342" y="1576"/>
                <a:ext cx="52" cy="51"/>
              </a:xfrm>
              <a:custGeom>
                <a:avLst/>
                <a:gdLst>
                  <a:gd name="T0" fmla="*/ 52 w 104"/>
                  <a:gd name="T1" fmla="*/ 0 h 104"/>
                  <a:gd name="T2" fmla="*/ 68 w 104"/>
                  <a:gd name="T3" fmla="*/ 4 h 104"/>
                  <a:gd name="T4" fmla="*/ 82 w 104"/>
                  <a:gd name="T5" fmla="*/ 11 h 104"/>
                  <a:gd name="T6" fmla="*/ 93 w 104"/>
                  <a:gd name="T7" fmla="*/ 22 h 104"/>
                  <a:gd name="T8" fmla="*/ 102 w 104"/>
                  <a:gd name="T9" fmla="*/ 35 h 104"/>
                  <a:gd name="T10" fmla="*/ 104 w 104"/>
                  <a:gd name="T11" fmla="*/ 52 h 104"/>
                  <a:gd name="T12" fmla="*/ 102 w 104"/>
                  <a:gd name="T13" fmla="*/ 68 h 104"/>
                  <a:gd name="T14" fmla="*/ 93 w 104"/>
                  <a:gd name="T15" fmla="*/ 82 h 104"/>
                  <a:gd name="T16" fmla="*/ 82 w 104"/>
                  <a:gd name="T17" fmla="*/ 93 h 104"/>
                  <a:gd name="T18" fmla="*/ 68 w 104"/>
                  <a:gd name="T19" fmla="*/ 101 h 104"/>
                  <a:gd name="T20" fmla="*/ 52 w 104"/>
                  <a:gd name="T21" fmla="*/ 104 h 104"/>
                  <a:gd name="T22" fmla="*/ 35 w 104"/>
                  <a:gd name="T23" fmla="*/ 101 h 104"/>
                  <a:gd name="T24" fmla="*/ 22 w 104"/>
                  <a:gd name="T25" fmla="*/ 93 h 104"/>
                  <a:gd name="T26" fmla="*/ 11 w 104"/>
                  <a:gd name="T27" fmla="*/ 82 h 104"/>
                  <a:gd name="T28" fmla="*/ 4 w 104"/>
                  <a:gd name="T29" fmla="*/ 68 h 104"/>
                  <a:gd name="T30" fmla="*/ 0 w 104"/>
                  <a:gd name="T31" fmla="*/ 52 h 104"/>
                  <a:gd name="T32" fmla="*/ 4 w 104"/>
                  <a:gd name="T33" fmla="*/ 35 h 104"/>
                  <a:gd name="T34" fmla="*/ 11 w 104"/>
                  <a:gd name="T35" fmla="*/ 22 h 104"/>
                  <a:gd name="T36" fmla="*/ 22 w 104"/>
                  <a:gd name="T37" fmla="*/ 11 h 104"/>
                  <a:gd name="T38" fmla="*/ 35 w 104"/>
                  <a:gd name="T39" fmla="*/ 4 h 104"/>
                  <a:gd name="T40" fmla="*/ 52 w 104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lnTo>
                      <a:pt x="68" y="4"/>
                    </a:lnTo>
                    <a:lnTo>
                      <a:pt x="82" y="11"/>
                    </a:lnTo>
                    <a:lnTo>
                      <a:pt x="93" y="22"/>
                    </a:lnTo>
                    <a:lnTo>
                      <a:pt x="102" y="35"/>
                    </a:lnTo>
                    <a:lnTo>
                      <a:pt x="104" y="52"/>
                    </a:lnTo>
                    <a:lnTo>
                      <a:pt x="102" y="68"/>
                    </a:lnTo>
                    <a:lnTo>
                      <a:pt x="93" y="82"/>
                    </a:lnTo>
                    <a:lnTo>
                      <a:pt x="82" y="93"/>
                    </a:lnTo>
                    <a:lnTo>
                      <a:pt x="68" y="101"/>
                    </a:lnTo>
                    <a:lnTo>
                      <a:pt x="52" y="104"/>
                    </a:lnTo>
                    <a:lnTo>
                      <a:pt x="35" y="101"/>
                    </a:lnTo>
                    <a:lnTo>
                      <a:pt x="22" y="93"/>
                    </a:lnTo>
                    <a:lnTo>
                      <a:pt x="11" y="82"/>
                    </a:lnTo>
                    <a:lnTo>
                      <a:pt x="4" y="68"/>
                    </a:lnTo>
                    <a:lnTo>
                      <a:pt x="0" y="52"/>
                    </a:lnTo>
                    <a:lnTo>
                      <a:pt x="4" y="35"/>
                    </a:lnTo>
                    <a:lnTo>
                      <a:pt x="11" y="22"/>
                    </a:lnTo>
                    <a:lnTo>
                      <a:pt x="22" y="11"/>
                    </a:lnTo>
                    <a:lnTo>
                      <a:pt x="35" y="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3" name="Line 1118"/>
              <p:cNvSpPr>
                <a:spLocks noChangeShapeType="1"/>
              </p:cNvSpPr>
              <p:nvPr/>
            </p:nvSpPr>
            <p:spPr bwMode="auto">
              <a:xfrm flipH="1" flipV="1">
                <a:off x="4392" y="1593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4" name="Line 1119"/>
              <p:cNvSpPr>
                <a:spLocks noChangeShapeType="1"/>
              </p:cNvSpPr>
              <p:nvPr/>
            </p:nvSpPr>
            <p:spPr bwMode="auto">
              <a:xfrm flipH="1" flipV="1">
                <a:off x="4388" y="158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5" name="Line 1120"/>
              <p:cNvSpPr>
                <a:spLocks noChangeShapeType="1"/>
              </p:cNvSpPr>
              <p:nvPr/>
            </p:nvSpPr>
            <p:spPr bwMode="auto">
              <a:xfrm flipH="1" flipV="1">
                <a:off x="4383" y="1581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6" name="Line 1121"/>
              <p:cNvSpPr>
                <a:spLocks noChangeShapeType="1"/>
              </p:cNvSpPr>
              <p:nvPr/>
            </p:nvSpPr>
            <p:spPr bwMode="auto">
              <a:xfrm flipH="1" flipV="1">
                <a:off x="4375" y="1577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7" name="Line 1122"/>
              <p:cNvSpPr>
                <a:spLocks noChangeShapeType="1"/>
              </p:cNvSpPr>
              <p:nvPr/>
            </p:nvSpPr>
            <p:spPr bwMode="auto">
              <a:xfrm flipH="1" flipV="1">
                <a:off x="4368" y="1576"/>
                <a:ext cx="7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8" name="Line 1123"/>
              <p:cNvSpPr>
                <a:spLocks noChangeShapeType="1"/>
              </p:cNvSpPr>
              <p:nvPr/>
            </p:nvSpPr>
            <p:spPr bwMode="auto">
              <a:xfrm flipH="1">
                <a:off x="4359" y="1576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9" name="Line 1124"/>
              <p:cNvSpPr>
                <a:spLocks noChangeShapeType="1"/>
              </p:cNvSpPr>
              <p:nvPr/>
            </p:nvSpPr>
            <p:spPr bwMode="auto">
              <a:xfrm flipH="1">
                <a:off x="4352" y="1577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0" name="Line 1125"/>
              <p:cNvSpPr>
                <a:spLocks noChangeShapeType="1"/>
              </p:cNvSpPr>
              <p:nvPr/>
            </p:nvSpPr>
            <p:spPr bwMode="auto">
              <a:xfrm flipH="1">
                <a:off x="4347" y="1581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1" name="Line 1126"/>
              <p:cNvSpPr>
                <a:spLocks noChangeShapeType="1"/>
              </p:cNvSpPr>
              <p:nvPr/>
            </p:nvSpPr>
            <p:spPr bwMode="auto">
              <a:xfrm flipH="1">
                <a:off x="4343" y="158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2" name="Line 1127"/>
              <p:cNvSpPr>
                <a:spLocks noChangeShapeType="1"/>
              </p:cNvSpPr>
              <p:nvPr/>
            </p:nvSpPr>
            <p:spPr bwMode="auto">
              <a:xfrm flipH="1">
                <a:off x="4342" y="1593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3" name="Line 1128"/>
              <p:cNvSpPr>
                <a:spLocks noChangeShapeType="1"/>
              </p:cNvSpPr>
              <p:nvPr/>
            </p:nvSpPr>
            <p:spPr bwMode="auto">
              <a:xfrm>
                <a:off x="4342" y="160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4" name="Line 1129"/>
              <p:cNvSpPr>
                <a:spLocks noChangeShapeType="1"/>
              </p:cNvSpPr>
              <p:nvPr/>
            </p:nvSpPr>
            <p:spPr bwMode="auto">
              <a:xfrm>
                <a:off x="4343" y="160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5" name="Line 1130"/>
              <p:cNvSpPr>
                <a:spLocks noChangeShapeType="1"/>
              </p:cNvSpPr>
              <p:nvPr/>
            </p:nvSpPr>
            <p:spPr bwMode="auto">
              <a:xfrm>
                <a:off x="4347" y="1617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6" name="Line 1131"/>
              <p:cNvSpPr>
                <a:spLocks noChangeShapeType="1"/>
              </p:cNvSpPr>
              <p:nvPr/>
            </p:nvSpPr>
            <p:spPr bwMode="auto">
              <a:xfrm>
                <a:off x="4352" y="1622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7" name="Line 1132"/>
              <p:cNvSpPr>
                <a:spLocks noChangeShapeType="1"/>
              </p:cNvSpPr>
              <p:nvPr/>
            </p:nvSpPr>
            <p:spPr bwMode="auto">
              <a:xfrm>
                <a:off x="4359" y="1626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8" name="Line 1133"/>
              <p:cNvSpPr>
                <a:spLocks noChangeShapeType="1"/>
              </p:cNvSpPr>
              <p:nvPr/>
            </p:nvSpPr>
            <p:spPr bwMode="auto">
              <a:xfrm flipV="1">
                <a:off x="4368" y="1626"/>
                <a:ext cx="7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9" name="Line 1134"/>
              <p:cNvSpPr>
                <a:spLocks noChangeShapeType="1"/>
              </p:cNvSpPr>
              <p:nvPr/>
            </p:nvSpPr>
            <p:spPr bwMode="auto">
              <a:xfrm flipV="1">
                <a:off x="4375" y="1622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0" name="Line 1135"/>
              <p:cNvSpPr>
                <a:spLocks noChangeShapeType="1"/>
              </p:cNvSpPr>
              <p:nvPr/>
            </p:nvSpPr>
            <p:spPr bwMode="auto">
              <a:xfrm flipV="1">
                <a:off x="4383" y="1617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1" name="Line 1136"/>
              <p:cNvSpPr>
                <a:spLocks noChangeShapeType="1"/>
              </p:cNvSpPr>
              <p:nvPr/>
            </p:nvSpPr>
            <p:spPr bwMode="auto">
              <a:xfrm flipV="1">
                <a:off x="4388" y="160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2" name="Line 1137"/>
              <p:cNvSpPr>
                <a:spLocks noChangeShapeType="1"/>
              </p:cNvSpPr>
              <p:nvPr/>
            </p:nvSpPr>
            <p:spPr bwMode="auto">
              <a:xfrm flipV="1">
                <a:off x="4392" y="1601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3" name="Freeform 1138"/>
              <p:cNvSpPr>
                <a:spLocks/>
              </p:cNvSpPr>
              <p:nvPr/>
            </p:nvSpPr>
            <p:spPr bwMode="auto">
              <a:xfrm>
                <a:off x="4406" y="1561"/>
                <a:ext cx="52" cy="52"/>
              </a:xfrm>
              <a:custGeom>
                <a:avLst/>
                <a:gdLst>
                  <a:gd name="T0" fmla="*/ 52 w 104"/>
                  <a:gd name="T1" fmla="*/ 0 h 104"/>
                  <a:gd name="T2" fmla="*/ 68 w 104"/>
                  <a:gd name="T3" fmla="*/ 3 h 104"/>
                  <a:gd name="T4" fmla="*/ 83 w 104"/>
                  <a:gd name="T5" fmla="*/ 10 h 104"/>
                  <a:gd name="T6" fmla="*/ 93 w 104"/>
                  <a:gd name="T7" fmla="*/ 21 h 104"/>
                  <a:gd name="T8" fmla="*/ 101 w 104"/>
                  <a:gd name="T9" fmla="*/ 35 h 104"/>
                  <a:gd name="T10" fmla="*/ 104 w 104"/>
                  <a:gd name="T11" fmla="*/ 52 h 104"/>
                  <a:gd name="T12" fmla="*/ 101 w 104"/>
                  <a:gd name="T13" fmla="*/ 68 h 104"/>
                  <a:gd name="T14" fmla="*/ 93 w 104"/>
                  <a:gd name="T15" fmla="*/ 82 h 104"/>
                  <a:gd name="T16" fmla="*/ 83 w 104"/>
                  <a:gd name="T17" fmla="*/ 93 h 104"/>
                  <a:gd name="T18" fmla="*/ 68 w 104"/>
                  <a:gd name="T19" fmla="*/ 100 h 104"/>
                  <a:gd name="T20" fmla="*/ 52 w 104"/>
                  <a:gd name="T21" fmla="*/ 104 h 104"/>
                  <a:gd name="T22" fmla="*/ 35 w 104"/>
                  <a:gd name="T23" fmla="*/ 100 h 104"/>
                  <a:gd name="T24" fmla="*/ 21 w 104"/>
                  <a:gd name="T25" fmla="*/ 93 h 104"/>
                  <a:gd name="T26" fmla="*/ 10 w 104"/>
                  <a:gd name="T27" fmla="*/ 82 h 104"/>
                  <a:gd name="T28" fmla="*/ 3 w 104"/>
                  <a:gd name="T29" fmla="*/ 68 h 104"/>
                  <a:gd name="T30" fmla="*/ 0 w 104"/>
                  <a:gd name="T31" fmla="*/ 52 h 104"/>
                  <a:gd name="T32" fmla="*/ 3 w 104"/>
                  <a:gd name="T33" fmla="*/ 35 h 104"/>
                  <a:gd name="T34" fmla="*/ 10 w 104"/>
                  <a:gd name="T35" fmla="*/ 21 h 104"/>
                  <a:gd name="T36" fmla="*/ 21 w 104"/>
                  <a:gd name="T37" fmla="*/ 10 h 104"/>
                  <a:gd name="T38" fmla="*/ 35 w 104"/>
                  <a:gd name="T39" fmla="*/ 3 h 104"/>
                  <a:gd name="T40" fmla="*/ 52 w 104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lnTo>
                      <a:pt x="68" y="3"/>
                    </a:lnTo>
                    <a:lnTo>
                      <a:pt x="83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3"/>
                    </a:lnTo>
                    <a:lnTo>
                      <a:pt x="68" y="100"/>
                    </a:lnTo>
                    <a:lnTo>
                      <a:pt x="52" y="104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3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4" name="Line 1139"/>
              <p:cNvSpPr>
                <a:spLocks noChangeShapeType="1"/>
              </p:cNvSpPr>
              <p:nvPr/>
            </p:nvSpPr>
            <p:spPr bwMode="auto">
              <a:xfrm flipH="1" flipV="1">
                <a:off x="4456" y="1579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5" name="Line 1140"/>
              <p:cNvSpPr>
                <a:spLocks noChangeShapeType="1"/>
              </p:cNvSpPr>
              <p:nvPr/>
            </p:nvSpPr>
            <p:spPr bwMode="auto">
              <a:xfrm flipH="1" flipV="1">
                <a:off x="4453" y="1571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6" name="Line 1141"/>
              <p:cNvSpPr>
                <a:spLocks noChangeShapeType="1"/>
              </p:cNvSpPr>
              <p:nvPr/>
            </p:nvSpPr>
            <p:spPr bwMode="auto">
              <a:xfrm flipH="1" flipV="1">
                <a:off x="4447" y="1566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7" name="Line 1142"/>
              <p:cNvSpPr>
                <a:spLocks noChangeShapeType="1"/>
              </p:cNvSpPr>
              <p:nvPr/>
            </p:nvSpPr>
            <p:spPr bwMode="auto">
              <a:xfrm flipH="1" flipV="1">
                <a:off x="4440" y="1562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8" name="Line 1143"/>
              <p:cNvSpPr>
                <a:spLocks noChangeShapeType="1"/>
              </p:cNvSpPr>
              <p:nvPr/>
            </p:nvSpPr>
            <p:spPr bwMode="auto">
              <a:xfrm flipH="1" flipV="1">
                <a:off x="4432" y="1561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9" name="Line 1144"/>
              <p:cNvSpPr>
                <a:spLocks noChangeShapeType="1"/>
              </p:cNvSpPr>
              <p:nvPr/>
            </p:nvSpPr>
            <p:spPr bwMode="auto">
              <a:xfrm flipH="1">
                <a:off x="4424" y="1561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0" name="Line 1145"/>
              <p:cNvSpPr>
                <a:spLocks noChangeShapeType="1"/>
              </p:cNvSpPr>
              <p:nvPr/>
            </p:nvSpPr>
            <p:spPr bwMode="auto">
              <a:xfrm flipH="1">
                <a:off x="4416" y="1562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1" name="Line 1146"/>
              <p:cNvSpPr>
                <a:spLocks noChangeShapeType="1"/>
              </p:cNvSpPr>
              <p:nvPr/>
            </p:nvSpPr>
            <p:spPr bwMode="auto">
              <a:xfrm flipH="1">
                <a:off x="4411" y="1566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2" name="Line 1147"/>
              <p:cNvSpPr>
                <a:spLocks noChangeShapeType="1"/>
              </p:cNvSpPr>
              <p:nvPr/>
            </p:nvSpPr>
            <p:spPr bwMode="auto">
              <a:xfrm flipH="1">
                <a:off x="4407" y="1571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3" name="Line 1148"/>
              <p:cNvSpPr>
                <a:spLocks noChangeShapeType="1"/>
              </p:cNvSpPr>
              <p:nvPr/>
            </p:nvSpPr>
            <p:spPr bwMode="auto">
              <a:xfrm flipH="1">
                <a:off x="4406" y="1579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4" name="Line 1149"/>
              <p:cNvSpPr>
                <a:spLocks noChangeShapeType="1"/>
              </p:cNvSpPr>
              <p:nvPr/>
            </p:nvSpPr>
            <p:spPr bwMode="auto">
              <a:xfrm>
                <a:off x="4406" y="158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5" name="Line 1150"/>
              <p:cNvSpPr>
                <a:spLocks noChangeShapeType="1"/>
              </p:cNvSpPr>
              <p:nvPr/>
            </p:nvSpPr>
            <p:spPr bwMode="auto">
              <a:xfrm>
                <a:off x="4407" y="1595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6" name="Line 1151"/>
              <p:cNvSpPr>
                <a:spLocks noChangeShapeType="1"/>
              </p:cNvSpPr>
              <p:nvPr/>
            </p:nvSpPr>
            <p:spPr bwMode="auto">
              <a:xfrm>
                <a:off x="4411" y="1602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7" name="Line 1152"/>
              <p:cNvSpPr>
                <a:spLocks noChangeShapeType="1"/>
              </p:cNvSpPr>
              <p:nvPr/>
            </p:nvSpPr>
            <p:spPr bwMode="auto">
              <a:xfrm>
                <a:off x="4416" y="1607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8" name="Line 1153"/>
              <p:cNvSpPr>
                <a:spLocks noChangeShapeType="1"/>
              </p:cNvSpPr>
              <p:nvPr/>
            </p:nvSpPr>
            <p:spPr bwMode="auto">
              <a:xfrm>
                <a:off x="4424" y="1611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9" name="Line 1154"/>
              <p:cNvSpPr>
                <a:spLocks noChangeShapeType="1"/>
              </p:cNvSpPr>
              <p:nvPr/>
            </p:nvSpPr>
            <p:spPr bwMode="auto">
              <a:xfrm flipV="1">
                <a:off x="4432" y="1611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0" name="Line 1155"/>
              <p:cNvSpPr>
                <a:spLocks noChangeShapeType="1"/>
              </p:cNvSpPr>
              <p:nvPr/>
            </p:nvSpPr>
            <p:spPr bwMode="auto">
              <a:xfrm flipV="1">
                <a:off x="4440" y="1607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1" name="Line 1156"/>
              <p:cNvSpPr>
                <a:spLocks noChangeShapeType="1"/>
              </p:cNvSpPr>
              <p:nvPr/>
            </p:nvSpPr>
            <p:spPr bwMode="auto">
              <a:xfrm flipV="1">
                <a:off x="4447" y="1602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2" name="Line 1157"/>
              <p:cNvSpPr>
                <a:spLocks noChangeShapeType="1"/>
              </p:cNvSpPr>
              <p:nvPr/>
            </p:nvSpPr>
            <p:spPr bwMode="auto">
              <a:xfrm flipV="1">
                <a:off x="4453" y="1595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3" name="Line 1158"/>
              <p:cNvSpPr>
                <a:spLocks noChangeShapeType="1"/>
              </p:cNvSpPr>
              <p:nvPr/>
            </p:nvSpPr>
            <p:spPr bwMode="auto">
              <a:xfrm flipV="1">
                <a:off x="4456" y="1587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4" name="Freeform 1159"/>
              <p:cNvSpPr>
                <a:spLocks/>
              </p:cNvSpPr>
              <p:nvPr/>
            </p:nvSpPr>
            <p:spPr bwMode="auto">
              <a:xfrm>
                <a:off x="4503" y="1576"/>
                <a:ext cx="51" cy="51"/>
              </a:xfrm>
              <a:custGeom>
                <a:avLst/>
                <a:gdLst>
                  <a:gd name="T0" fmla="*/ 50 w 102"/>
                  <a:gd name="T1" fmla="*/ 0 h 104"/>
                  <a:gd name="T2" fmla="*/ 67 w 102"/>
                  <a:gd name="T3" fmla="*/ 4 h 104"/>
                  <a:gd name="T4" fmla="*/ 80 w 102"/>
                  <a:gd name="T5" fmla="*/ 11 h 104"/>
                  <a:gd name="T6" fmla="*/ 93 w 102"/>
                  <a:gd name="T7" fmla="*/ 22 h 104"/>
                  <a:gd name="T8" fmla="*/ 100 w 102"/>
                  <a:gd name="T9" fmla="*/ 35 h 104"/>
                  <a:gd name="T10" fmla="*/ 102 w 102"/>
                  <a:gd name="T11" fmla="*/ 52 h 104"/>
                  <a:gd name="T12" fmla="*/ 100 w 102"/>
                  <a:gd name="T13" fmla="*/ 68 h 104"/>
                  <a:gd name="T14" fmla="*/ 93 w 102"/>
                  <a:gd name="T15" fmla="*/ 82 h 104"/>
                  <a:gd name="T16" fmla="*/ 80 w 102"/>
                  <a:gd name="T17" fmla="*/ 93 h 104"/>
                  <a:gd name="T18" fmla="*/ 67 w 102"/>
                  <a:gd name="T19" fmla="*/ 101 h 104"/>
                  <a:gd name="T20" fmla="*/ 50 w 102"/>
                  <a:gd name="T21" fmla="*/ 104 h 104"/>
                  <a:gd name="T22" fmla="*/ 35 w 102"/>
                  <a:gd name="T23" fmla="*/ 101 h 104"/>
                  <a:gd name="T24" fmla="*/ 20 w 102"/>
                  <a:gd name="T25" fmla="*/ 93 h 104"/>
                  <a:gd name="T26" fmla="*/ 9 w 102"/>
                  <a:gd name="T27" fmla="*/ 82 h 104"/>
                  <a:gd name="T28" fmla="*/ 2 w 102"/>
                  <a:gd name="T29" fmla="*/ 68 h 104"/>
                  <a:gd name="T30" fmla="*/ 0 w 102"/>
                  <a:gd name="T31" fmla="*/ 52 h 104"/>
                  <a:gd name="T32" fmla="*/ 2 w 102"/>
                  <a:gd name="T33" fmla="*/ 35 h 104"/>
                  <a:gd name="T34" fmla="*/ 9 w 102"/>
                  <a:gd name="T35" fmla="*/ 22 h 104"/>
                  <a:gd name="T36" fmla="*/ 20 w 102"/>
                  <a:gd name="T37" fmla="*/ 11 h 104"/>
                  <a:gd name="T38" fmla="*/ 35 w 102"/>
                  <a:gd name="T39" fmla="*/ 4 h 104"/>
                  <a:gd name="T40" fmla="*/ 50 w 102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" h="104">
                    <a:moveTo>
                      <a:pt x="50" y="0"/>
                    </a:moveTo>
                    <a:lnTo>
                      <a:pt x="67" y="4"/>
                    </a:lnTo>
                    <a:lnTo>
                      <a:pt x="80" y="11"/>
                    </a:lnTo>
                    <a:lnTo>
                      <a:pt x="93" y="22"/>
                    </a:lnTo>
                    <a:lnTo>
                      <a:pt x="100" y="35"/>
                    </a:lnTo>
                    <a:lnTo>
                      <a:pt x="102" y="52"/>
                    </a:lnTo>
                    <a:lnTo>
                      <a:pt x="100" y="68"/>
                    </a:lnTo>
                    <a:lnTo>
                      <a:pt x="93" y="82"/>
                    </a:lnTo>
                    <a:lnTo>
                      <a:pt x="80" y="93"/>
                    </a:lnTo>
                    <a:lnTo>
                      <a:pt x="67" y="101"/>
                    </a:lnTo>
                    <a:lnTo>
                      <a:pt x="50" y="104"/>
                    </a:lnTo>
                    <a:lnTo>
                      <a:pt x="35" y="101"/>
                    </a:lnTo>
                    <a:lnTo>
                      <a:pt x="20" y="93"/>
                    </a:lnTo>
                    <a:lnTo>
                      <a:pt x="9" y="82"/>
                    </a:lnTo>
                    <a:lnTo>
                      <a:pt x="2" y="68"/>
                    </a:lnTo>
                    <a:lnTo>
                      <a:pt x="0" y="52"/>
                    </a:lnTo>
                    <a:lnTo>
                      <a:pt x="2" y="35"/>
                    </a:lnTo>
                    <a:lnTo>
                      <a:pt x="9" y="22"/>
                    </a:lnTo>
                    <a:lnTo>
                      <a:pt x="20" y="11"/>
                    </a:lnTo>
                    <a:lnTo>
                      <a:pt x="35" y="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5" name="Line 1160"/>
              <p:cNvSpPr>
                <a:spLocks noChangeShapeType="1"/>
              </p:cNvSpPr>
              <p:nvPr/>
            </p:nvSpPr>
            <p:spPr bwMode="auto">
              <a:xfrm flipH="1" flipV="1">
                <a:off x="4553" y="1593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6" name="Line 1161"/>
              <p:cNvSpPr>
                <a:spLocks noChangeShapeType="1"/>
              </p:cNvSpPr>
              <p:nvPr/>
            </p:nvSpPr>
            <p:spPr bwMode="auto">
              <a:xfrm flipH="1" flipV="1">
                <a:off x="4549" y="158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7" name="Line 1162"/>
              <p:cNvSpPr>
                <a:spLocks noChangeShapeType="1"/>
              </p:cNvSpPr>
              <p:nvPr/>
            </p:nvSpPr>
            <p:spPr bwMode="auto">
              <a:xfrm flipH="1" flipV="1">
                <a:off x="4543" y="1581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8" name="Line 1163"/>
              <p:cNvSpPr>
                <a:spLocks noChangeShapeType="1"/>
              </p:cNvSpPr>
              <p:nvPr/>
            </p:nvSpPr>
            <p:spPr bwMode="auto">
              <a:xfrm flipH="1" flipV="1">
                <a:off x="4537" y="1577"/>
                <a:ext cx="6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9" name="Line 1164"/>
              <p:cNvSpPr>
                <a:spLocks noChangeShapeType="1"/>
              </p:cNvSpPr>
              <p:nvPr/>
            </p:nvSpPr>
            <p:spPr bwMode="auto">
              <a:xfrm flipH="1" flipV="1">
                <a:off x="4528" y="1576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" name="Line 1165"/>
              <p:cNvSpPr>
                <a:spLocks noChangeShapeType="1"/>
              </p:cNvSpPr>
              <p:nvPr/>
            </p:nvSpPr>
            <p:spPr bwMode="auto">
              <a:xfrm flipH="1">
                <a:off x="4520" y="1576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" name="Line 1166"/>
              <p:cNvSpPr>
                <a:spLocks noChangeShapeType="1"/>
              </p:cNvSpPr>
              <p:nvPr/>
            </p:nvSpPr>
            <p:spPr bwMode="auto">
              <a:xfrm flipH="1">
                <a:off x="4513" y="1577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" name="Line 1167"/>
              <p:cNvSpPr>
                <a:spLocks noChangeShapeType="1"/>
              </p:cNvSpPr>
              <p:nvPr/>
            </p:nvSpPr>
            <p:spPr bwMode="auto">
              <a:xfrm flipH="1">
                <a:off x="4508" y="1581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" name="Line 1168"/>
              <p:cNvSpPr>
                <a:spLocks noChangeShapeType="1"/>
              </p:cNvSpPr>
              <p:nvPr/>
            </p:nvSpPr>
            <p:spPr bwMode="auto">
              <a:xfrm flipH="1">
                <a:off x="4504" y="158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" name="Line 1169"/>
              <p:cNvSpPr>
                <a:spLocks noChangeShapeType="1"/>
              </p:cNvSpPr>
              <p:nvPr/>
            </p:nvSpPr>
            <p:spPr bwMode="auto">
              <a:xfrm flipH="1">
                <a:off x="4503" y="1593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" name="Line 1170"/>
              <p:cNvSpPr>
                <a:spLocks noChangeShapeType="1"/>
              </p:cNvSpPr>
              <p:nvPr/>
            </p:nvSpPr>
            <p:spPr bwMode="auto">
              <a:xfrm>
                <a:off x="4503" y="160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" name="Line 1171"/>
              <p:cNvSpPr>
                <a:spLocks noChangeShapeType="1"/>
              </p:cNvSpPr>
              <p:nvPr/>
            </p:nvSpPr>
            <p:spPr bwMode="auto">
              <a:xfrm>
                <a:off x="4504" y="160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" name="Line 1172"/>
              <p:cNvSpPr>
                <a:spLocks noChangeShapeType="1"/>
              </p:cNvSpPr>
              <p:nvPr/>
            </p:nvSpPr>
            <p:spPr bwMode="auto">
              <a:xfrm>
                <a:off x="4508" y="1617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8" name="Line 1173"/>
              <p:cNvSpPr>
                <a:spLocks noChangeShapeType="1"/>
              </p:cNvSpPr>
              <p:nvPr/>
            </p:nvSpPr>
            <p:spPr bwMode="auto">
              <a:xfrm>
                <a:off x="4513" y="1622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9" name="Line 1174"/>
              <p:cNvSpPr>
                <a:spLocks noChangeShapeType="1"/>
              </p:cNvSpPr>
              <p:nvPr/>
            </p:nvSpPr>
            <p:spPr bwMode="auto">
              <a:xfrm>
                <a:off x="4520" y="1626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" name="Line 1175"/>
              <p:cNvSpPr>
                <a:spLocks noChangeShapeType="1"/>
              </p:cNvSpPr>
              <p:nvPr/>
            </p:nvSpPr>
            <p:spPr bwMode="auto">
              <a:xfrm flipV="1">
                <a:off x="4528" y="1626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1" name="Line 1176"/>
              <p:cNvSpPr>
                <a:spLocks noChangeShapeType="1"/>
              </p:cNvSpPr>
              <p:nvPr/>
            </p:nvSpPr>
            <p:spPr bwMode="auto">
              <a:xfrm flipV="1">
                <a:off x="4537" y="1622"/>
                <a:ext cx="6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2" name="Line 1177"/>
              <p:cNvSpPr>
                <a:spLocks noChangeShapeType="1"/>
              </p:cNvSpPr>
              <p:nvPr/>
            </p:nvSpPr>
            <p:spPr bwMode="auto">
              <a:xfrm flipV="1">
                <a:off x="4543" y="1617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3" name="Line 1178"/>
              <p:cNvSpPr>
                <a:spLocks noChangeShapeType="1"/>
              </p:cNvSpPr>
              <p:nvPr/>
            </p:nvSpPr>
            <p:spPr bwMode="auto">
              <a:xfrm flipV="1">
                <a:off x="4549" y="160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4" name="Line 1179"/>
              <p:cNvSpPr>
                <a:spLocks noChangeShapeType="1"/>
              </p:cNvSpPr>
              <p:nvPr/>
            </p:nvSpPr>
            <p:spPr bwMode="auto">
              <a:xfrm flipV="1">
                <a:off x="4553" y="160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5" name="Freeform 1180"/>
              <p:cNvSpPr>
                <a:spLocks/>
              </p:cNvSpPr>
              <p:nvPr/>
            </p:nvSpPr>
            <p:spPr bwMode="auto">
              <a:xfrm>
                <a:off x="4567" y="1535"/>
                <a:ext cx="52" cy="51"/>
              </a:xfrm>
              <a:custGeom>
                <a:avLst/>
                <a:gdLst>
                  <a:gd name="T0" fmla="*/ 51 w 103"/>
                  <a:gd name="T1" fmla="*/ 0 h 103"/>
                  <a:gd name="T2" fmla="*/ 67 w 103"/>
                  <a:gd name="T3" fmla="*/ 3 h 103"/>
                  <a:gd name="T4" fmla="*/ 82 w 103"/>
                  <a:gd name="T5" fmla="*/ 10 h 103"/>
                  <a:gd name="T6" fmla="*/ 93 w 103"/>
                  <a:gd name="T7" fmla="*/ 21 h 103"/>
                  <a:gd name="T8" fmla="*/ 101 w 103"/>
                  <a:gd name="T9" fmla="*/ 35 h 103"/>
                  <a:gd name="T10" fmla="*/ 103 w 103"/>
                  <a:gd name="T11" fmla="*/ 51 h 103"/>
                  <a:gd name="T12" fmla="*/ 101 w 103"/>
                  <a:gd name="T13" fmla="*/ 68 h 103"/>
                  <a:gd name="T14" fmla="*/ 93 w 103"/>
                  <a:gd name="T15" fmla="*/ 81 h 103"/>
                  <a:gd name="T16" fmla="*/ 82 w 103"/>
                  <a:gd name="T17" fmla="*/ 93 h 103"/>
                  <a:gd name="T18" fmla="*/ 67 w 103"/>
                  <a:gd name="T19" fmla="*/ 100 h 103"/>
                  <a:gd name="T20" fmla="*/ 51 w 103"/>
                  <a:gd name="T21" fmla="*/ 103 h 103"/>
                  <a:gd name="T22" fmla="*/ 35 w 103"/>
                  <a:gd name="T23" fmla="*/ 100 h 103"/>
                  <a:gd name="T24" fmla="*/ 21 w 103"/>
                  <a:gd name="T25" fmla="*/ 93 h 103"/>
                  <a:gd name="T26" fmla="*/ 10 w 103"/>
                  <a:gd name="T27" fmla="*/ 81 h 103"/>
                  <a:gd name="T28" fmla="*/ 3 w 103"/>
                  <a:gd name="T29" fmla="*/ 68 h 103"/>
                  <a:gd name="T30" fmla="*/ 0 w 103"/>
                  <a:gd name="T31" fmla="*/ 51 h 103"/>
                  <a:gd name="T32" fmla="*/ 3 w 103"/>
                  <a:gd name="T33" fmla="*/ 35 h 103"/>
                  <a:gd name="T34" fmla="*/ 10 w 103"/>
                  <a:gd name="T35" fmla="*/ 21 h 103"/>
                  <a:gd name="T36" fmla="*/ 21 w 103"/>
                  <a:gd name="T37" fmla="*/ 10 h 103"/>
                  <a:gd name="T38" fmla="*/ 35 w 103"/>
                  <a:gd name="T39" fmla="*/ 3 h 103"/>
                  <a:gd name="T40" fmla="*/ 51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1" y="0"/>
                    </a:moveTo>
                    <a:lnTo>
                      <a:pt x="67" y="3"/>
                    </a:lnTo>
                    <a:lnTo>
                      <a:pt x="82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3" y="51"/>
                    </a:lnTo>
                    <a:lnTo>
                      <a:pt x="101" y="68"/>
                    </a:lnTo>
                    <a:lnTo>
                      <a:pt x="93" y="81"/>
                    </a:lnTo>
                    <a:lnTo>
                      <a:pt x="82" y="93"/>
                    </a:lnTo>
                    <a:lnTo>
                      <a:pt x="67" y="100"/>
                    </a:lnTo>
                    <a:lnTo>
                      <a:pt x="51" y="103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1"/>
                    </a:lnTo>
                    <a:lnTo>
                      <a:pt x="3" y="68"/>
                    </a:lnTo>
                    <a:lnTo>
                      <a:pt x="0" y="51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3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6" name="Line 1181"/>
              <p:cNvSpPr>
                <a:spLocks noChangeShapeType="1"/>
              </p:cNvSpPr>
              <p:nvPr/>
            </p:nvSpPr>
            <p:spPr bwMode="auto">
              <a:xfrm flipH="1" flipV="1">
                <a:off x="4617" y="1553"/>
                <a:ext cx="2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7" name="Line 1182"/>
              <p:cNvSpPr>
                <a:spLocks noChangeShapeType="1"/>
              </p:cNvSpPr>
              <p:nvPr/>
            </p:nvSpPr>
            <p:spPr bwMode="auto">
              <a:xfrm flipH="1" flipV="1">
                <a:off x="4613" y="1545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8" name="Line 1183"/>
              <p:cNvSpPr>
                <a:spLocks noChangeShapeType="1"/>
              </p:cNvSpPr>
              <p:nvPr/>
            </p:nvSpPr>
            <p:spPr bwMode="auto">
              <a:xfrm flipH="1" flipV="1">
                <a:off x="4608" y="1540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9" name="Line 1184"/>
              <p:cNvSpPr>
                <a:spLocks noChangeShapeType="1"/>
              </p:cNvSpPr>
              <p:nvPr/>
            </p:nvSpPr>
            <p:spPr bwMode="auto">
              <a:xfrm flipH="1" flipV="1">
                <a:off x="4601" y="1536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0" name="Line 1185"/>
              <p:cNvSpPr>
                <a:spLocks noChangeShapeType="1"/>
              </p:cNvSpPr>
              <p:nvPr/>
            </p:nvSpPr>
            <p:spPr bwMode="auto">
              <a:xfrm flipH="1" flipV="1">
                <a:off x="4593" y="1535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1" name="Line 1186"/>
              <p:cNvSpPr>
                <a:spLocks noChangeShapeType="1"/>
              </p:cNvSpPr>
              <p:nvPr/>
            </p:nvSpPr>
            <p:spPr bwMode="auto">
              <a:xfrm flipH="1">
                <a:off x="4584" y="1535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2" name="Line 1187"/>
              <p:cNvSpPr>
                <a:spLocks noChangeShapeType="1"/>
              </p:cNvSpPr>
              <p:nvPr/>
            </p:nvSpPr>
            <p:spPr bwMode="auto">
              <a:xfrm flipH="1">
                <a:off x="4578" y="1536"/>
                <a:ext cx="6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3" name="Line 1188"/>
              <p:cNvSpPr>
                <a:spLocks noChangeShapeType="1"/>
              </p:cNvSpPr>
              <p:nvPr/>
            </p:nvSpPr>
            <p:spPr bwMode="auto">
              <a:xfrm flipH="1">
                <a:off x="4572" y="1540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4" name="Line 1189"/>
              <p:cNvSpPr>
                <a:spLocks noChangeShapeType="1"/>
              </p:cNvSpPr>
              <p:nvPr/>
            </p:nvSpPr>
            <p:spPr bwMode="auto">
              <a:xfrm flipH="1">
                <a:off x="4569" y="1545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5" name="Line 1190"/>
              <p:cNvSpPr>
                <a:spLocks noChangeShapeType="1"/>
              </p:cNvSpPr>
              <p:nvPr/>
            </p:nvSpPr>
            <p:spPr bwMode="auto">
              <a:xfrm flipH="1">
                <a:off x="4567" y="1553"/>
                <a:ext cx="2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6" name="Line 1191"/>
              <p:cNvSpPr>
                <a:spLocks noChangeShapeType="1"/>
              </p:cNvSpPr>
              <p:nvPr/>
            </p:nvSpPr>
            <p:spPr bwMode="auto">
              <a:xfrm>
                <a:off x="4567" y="1560"/>
                <a:ext cx="2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7" name="Line 1192"/>
              <p:cNvSpPr>
                <a:spLocks noChangeShapeType="1"/>
              </p:cNvSpPr>
              <p:nvPr/>
            </p:nvSpPr>
            <p:spPr bwMode="auto">
              <a:xfrm>
                <a:off x="4569" y="1569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8" name="Line 1193"/>
              <p:cNvSpPr>
                <a:spLocks noChangeShapeType="1"/>
              </p:cNvSpPr>
              <p:nvPr/>
            </p:nvSpPr>
            <p:spPr bwMode="auto">
              <a:xfrm>
                <a:off x="4572" y="1576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9" name="Line 1194"/>
              <p:cNvSpPr>
                <a:spLocks noChangeShapeType="1"/>
              </p:cNvSpPr>
              <p:nvPr/>
            </p:nvSpPr>
            <p:spPr bwMode="auto">
              <a:xfrm>
                <a:off x="4578" y="1582"/>
                <a:ext cx="6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0" name="Line 1195"/>
              <p:cNvSpPr>
                <a:spLocks noChangeShapeType="1"/>
              </p:cNvSpPr>
              <p:nvPr/>
            </p:nvSpPr>
            <p:spPr bwMode="auto">
              <a:xfrm>
                <a:off x="4584" y="1585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1" name="Line 1196"/>
              <p:cNvSpPr>
                <a:spLocks noChangeShapeType="1"/>
              </p:cNvSpPr>
              <p:nvPr/>
            </p:nvSpPr>
            <p:spPr bwMode="auto">
              <a:xfrm flipV="1">
                <a:off x="4593" y="1585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2" name="Line 1197"/>
              <p:cNvSpPr>
                <a:spLocks noChangeShapeType="1"/>
              </p:cNvSpPr>
              <p:nvPr/>
            </p:nvSpPr>
            <p:spPr bwMode="auto">
              <a:xfrm flipV="1">
                <a:off x="4601" y="1582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3" name="Line 1198"/>
              <p:cNvSpPr>
                <a:spLocks noChangeShapeType="1"/>
              </p:cNvSpPr>
              <p:nvPr/>
            </p:nvSpPr>
            <p:spPr bwMode="auto">
              <a:xfrm flipV="1">
                <a:off x="4608" y="1576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4" name="Line 1199"/>
              <p:cNvSpPr>
                <a:spLocks noChangeShapeType="1"/>
              </p:cNvSpPr>
              <p:nvPr/>
            </p:nvSpPr>
            <p:spPr bwMode="auto">
              <a:xfrm flipV="1">
                <a:off x="4613" y="1569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5" name="Line 1200"/>
              <p:cNvSpPr>
                <a:spLocks noChangeShapeType="1"/>
              </p:cNvSpPr>
              <p:nvPr/>
            </p:nvSpPr>
            <p:spPr bwMode="auto">
              <a:xfrm flipV="1">
                <a:off x="4617" y="1560"/>
                <a:ext cx="2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6" name="Freeform 1201"/>
              <p:cNvSpPr>
                <a:spLocks/>
              </p:cNvSpPr>
              <p:nvPr/>
            </p:nvSpPr>
            <p:spPr bwMode="auto">
              <a:xfrm>
                <a:off x="4696" y="1512"/>
                <a:ext cx="51" cy="51"/>
              </a:xfrm>
              <a:custGeom>
                <a:avLst/>
                <a:gdLst>
                  <a:gd name="T0" fmla="*/ 51 w 103"/>
                  <a:gd name="T1" fmla="*/ 0 h 103"/>
                  <a:gd name="T2" fmla="*/ 66 w 103"/>
                  <a:gd name="T3" fmla="*/ 3 h 103"/>
                  <a:gd name="T4" fmla="*/ 81 w 103"/>
                  <a:gd name="T5" fmla="*/ 10 h 103"/>
                  <a:gd name="T6" fmla="*/ 93 w 103"/>
                  <a:gd name="T7" fmla="*/ 21 h 103"/>
                  <a:gd name="T8" fmla="*/ 100 w 103"/>
                  <a:gd name="T9" fmla="*/ 35 h 103"/>
                  <a:gd name="T10" fmla="*/ 103 w 103"/>
                  <a:gd name="T11" fmla="*/ 51 h 103"/>
                  <a:gd name="T12" fmla="*/ 100 w 103"/>
                  <a:gd name="T13" fmla="*/ 68 h 103"/>
                  <a:gd name="T14" fmla="*/ 93 w 103"/>
                  <a:gd name="T15" fmla="*/ 81 h 103"/>
                  <a:gd name="T16" fmla="*/ 81 w 103"/>
                  <a:gd name="T17" fmla="*/ 93 h 103"/>
                  <a:gd name="T18" fmla="*/ 66 w 103"/>
                  <a:gd name="T19" fmla="*/ 101 h 103"/>
                  <a:gd name="T20" fmla="*/ 51 w 103"/>
                  <a:gd name="T21" fmla="*/ 103 h 103"/>
                  <a:gd name="T22" fmla="*/ 34 w 103"/>
                  <a:gd name="T23" fmla="*/ 101 h 103"/>
                  <a:gd name="T24" fmla="*/ 20 w 103"/>
                  <a:gd name="T25" fmla="*/ 93 h 103"/>
                  <a:gd name="T26" fmla="*/ 10 w 103"/>
                  <a:gd name="T27" fmla="*/ 81 h 103"/>
                  <a:gd name="T28" fmla="*/ 2 w 103"/>
                  <a:gd name="T29" fmla="*/ 68 h 103"/>
                  <a:gd name="T30" fmla="*/ 0 w 103"/>
                  <a:gd name="T31" fmla="*/ 51 h 103"/>
                  <a:gd name="T32" fmla="*/ 2 w 103"/>
                  <a:gd name="T33" fmla="*/ 35 h 103"/>
                  <a:gd name="T34" fmla="*/ 10 w 103"/>
                  <a:gd name="T35" fmla="*/ 21 h 103"/>
                  <a:gd name="T36" fmla="*/ 20 w 103"/>
                  <a:gd name="T37" fmla="*/ 10 h 103"/>
                  <a:gd name="T38" fmla="*/ 34 w 103"/>
                  <a:gd name="T39" fmla="*/ 3 h 103"/>
                  <a:gd name="T40" fmla="*/ 51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1" y="0"/>
                    </a:moveTo>
                    <a:lnTo>
                      <a:pt x="66" y="3"/>
                    </a:lnTo>
                    <a:lnTo>
                      <a:pt x="81" y="10"/>
                    </a:lnTo>
                    <a:lnTo>
                      <a:pt x="93" y="21"/>
                    </a:lnTo>
                    <a:lnTo>
                      <a:pt x="100" y="35"/>
                    </a:lnTo>
                    <a:lnTo>
                      <a:pt x="103" y="51"/>
                    </a:lnTo>
                    <a:lnTo>
                      <a:pt x="100" y="68"/>
                    </a:lnTo>
                    <a:lnTo>
                      <a:pt x="93" y="81"/>
                    </a:lnTo>
                    <a:lnTo>
                      <a:pt x="81" y="93"/>
                    </a:lnTo>
                    <a:lnTo>
                      <a:pt x="66" y="101"/>
                    </a:lnTo>
                    <a:lnTo>
                      <a:pt x="51" y="103"/>
                    </a:lnTo>
                    <a:lnTo>
                      <a:pt x="34" y="101"/>
                    </a:lnTo>
                    <a:lnTo>
                      <a:pt x="20" y="93"/>
                    </a:lnTo>
                    <a:lnTo>
                      <a:pt x="10" y="81"/>
                    </a:lnTo>
                    <a:lnTo>
                      <a:pt x="2" y="68"/>
                    </a:lnTo>
                    <a:lnTo>
                      <a:pt x="0" y="51"/>
                    </a:lnTo>
                    <a:lnTo>
                      <a:pt x="2" y="35"/>
                    </a:lnTo>
                    <a:lnTo>
                      <a:pt x="10" y="21"/>
                    </a:lnTo>
                    <a:lnTo>
                      <a:pt x="20" y="10"/>
                    </a:lnTo>
                    <a:lnTo>
                      <a:pt x="34" y="3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7" name="Line 1202"/>
              <p:cNvSpPr>
                <a:spLocks noChangeShapeType="1"/>
              </p:cNvSpPr>
              <p:nvPr/>
            </p:nvSpPr>
            <p:spPr bwMode="auto">
              <a:xfrm flipH="1" flipV="1">
                <a:off x="4746" y="1530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8" name="Line 1203"/>
              <p:cNvSpPr>
                <a:spLocks noChangeShapeType="1"/>
              </p:cNvSpPr>
              <p:nvPr/>
            </p:nvSpPr>
            <p:spPr bwMode="auto">
              <a:xfrm flipH="1" flipV="1">
                <a:off x="4742" y="1522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9" name="Line 1204"/>
              <p:cNvSpPr>
                <a:spLocks noChangeShapeType="1"/>
              </p:cNvSpPr>
              <p:nvPr/>
            </p:nvSpPr>
            <p:spPr bwMode="auto">
              <a:xfrm flipH="1" flipV="1">
                <a:off x="4736" y="1517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0" name="Line 1205"/>
              <p:cNvSpPr>
                <a:spLocks noChangeShapeType="1"/>
              </p:cNvSpPr>
              <p:nvPr/>
            </p:nvSpPr>
            <p:spPr bwMode="auto">
              <a:xfrm flipH="1" flipV="1">
                <a:off x="4729" y="1513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1" name="Line 1206"/>
              <p:cNvSpPr>
                <a:spLocks noChangeShapeType="1"/>
              </p:cNvSpPr>
              <p:nvPr/>
            </p:nvSpPr>
            <p:spPr bwMode="auto">
              <a:xfrm flipH="1" flipV="1">
                <a:off x="4721" y="1512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2" name="Line 1207"/>
              <p:cNvSpPr>
                <a:spLocks noChangeShapeType="1"/>
              </p:cNvSpPr>
              <p:nvPr/>
            </p:nvSpPr>
            <p:spPr bwMode="auto">
              <a:xfrm flipH="1">
                <a:off x="4713" y="1512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3" name="Line 1208"/>
              <p:cNvSpPr>
                <a:spLocks noChangeShapeType="1"/>
              </p:cNvSpPr>
              <p:nvPr/>
            </p:nvSpPr>
            <p:spPr bwMode="auto">
              <a:xfrm flipH="1">
                <a:off x="4706" y="1513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4" name="Line 1209"/>
              <p:cNvSpPr>
                <a:spLocks noChangeShapeType="1"/>
              </p:cNvSpPr>
              <p:nvPr/>
            </p:nvSpPr>
            <p:spPr bwMode="auto">
              <a:xfrm flipH="1">
                <a:off x="4701" y="1517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5" name="Line 1210"/>
              <p:cNvSpPr>
                <a:spLocks noChangeShapeType="1"/>
              </p:cNvSpPr>
              <p:nvPr/>
            </p:nvSpPr>
            <p:spPr bwMode="auto">
              <a:xfrm flipH="1">
                <a:off x="4697" y="1522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6" name="Line 1211"/>
              <p:cNvSpPr>
                <a:spLocks noChangeShapeType="1"/>
              </p:cNvSpPr>
              <p:nvPr/>
            </p:nvSpPr>
            <p:spPr bwMode="auto">
              <a:xfrm flipH="1">
                <a:off x="4696" y="1530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7" name="Line 1212"/>
              <p:cNvSpPr>
                <a:spLocks noChangeShapeType="1"/>
              </p:cNvSpPr>
              <p:nvPr/>
            </p:nvSpPr>
            <p:spPr bwMode="auto">
              <a:xfrm>
                <a:off x="4696" y="1538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8" name="Line 1213"/>
              <p:cNvSpPr>
                <a:spLocks noChangeShapeType="1"/>
              </p:cNvSpPr>
              <p:nvPr/>
            </p:nvSpPr>
            <p:spPr bwMode="auto">
              <a:xfrm>
                <a:off x="4697" y="154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9" name="Line 1214"/>
              <p:cNvSpPr>
                <a:spLocks noChangeShapeType="1"/>
              </p:cNvSpPr>
              <p:nvPr/>
            </p:nvSpPr>
            <p:spPr bwMode="auto">
              <a:xfrm>
                <a:off x="4701" y="1553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0" name="Line 1215"/>
              <p:cNvSpPr>
                <a:spLocks noChangeShapeType="1"/>
              </p:cNvSpPr>
              <p:nvPr/>
            </p:nvSpPr>
            <p:spPr bwMode="auto">
              <a:xfrm>
                <a:off x="4706" y="1559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1" name="Line 1216"/>
              <p:cNvSpPr>
                <a:spLocks noChangeShapeType="1"/>
              </p:cNvSpPr>
              <p:nvPr/>
            </p:nvSpPr>
            <p:spPr bwMode="auto">
              <a:xfrm>
                <a:off x="4713" y="1562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2" name="Line 1217"/>
              <p:cNvSpPr>
                <a:spLocks noChangeShapeType="1"/>
              </p:cNvSpPr>
              <p:nvPr/>
            </p:nvSpPr>
            <p:spPr bwMode="auto">
              <a:xfrm flipV="1">
                <a:off x="4721" y="1562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3" name="Line 1218"/>
              <p:cNvSpPr>
                <a:spLocks noChangeShapeType="1"/>
              </p:cNvSpPr>
              <p:nvPr/>
            </p:nvSpPr>
            <p:spPr bwMode="auto">
              <a:xfrm flipV="1">
                <a:off x="4729" y="1559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4" name="Line 1219"/>
              <p:cNvSpPr>
                <a:spLocks noChangeShapeType="1"/>
              </p:cNvSpPr>
              <p:nvPr/>
            </p:nvSpPr>
            <p:spPr bwMode="auto">
              <a:xfrm flipV="1">
                <a:off x="4736" y="1553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5" name="Line 1220"/>
              <p:cNvSpPr>
                <a:spLocks noChangeShapeType="1"/>
              </p:cNvSpPr>
              <p:nvPr/>
            </p:nvSpPr>
            <p:spPr bwMode="auto">
              <a:xfrm flipV="1">
                <a:off x="4742" y="154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6" name="Line 1221"/>
              <p:cNvSpPr>
                <a:spLocks noChangeShapeType="1"/>
              </p:cNvSpPr>
              <p:nvPr/>
            </p:nvSpPr>
            <p:spPr bwMode="auto">
              <a:xfrm flipV="1">
                <a:off x="4746" y="1538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7" name="Line 1222"/>
              <p:cNvSpPr>
                <a:spLocks noChangeShapeType="1"/>
              </p:cNvSpPr>
              <p:nvPr/>
            </p:nvSpPr>
            <p:spPr bwMode="auto">
              <a:xfrm>
                <a:off x="3210" y="2403"/>
                <a:ext cx="1531" cy="0"/>
              </a:xfrm>
              <a:prstGeom prst="line">
                <a:avLst/>
              </a:prstGeom>
              <a:noFill/>
              <a:ln w="25400">
                <a:solidFill>
                  <a:srgbClr val="B3B3B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8" name="Line 1223"/>
              <p:cNvSpPr>
                <a:spLocks noChangeShapeType="1"/>
              </p:cNvSpPr>
              <p:nvPr/>
            </p:nvSpPr>
            <p:spPr bwMode="auto">
              <a:xfrm>
                <a:off x="3210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9" name="Line 1224"/>
              <p:cNvSpPr>
                <a:spLocks noChangeShapeType="1"/>
              </p:cNvSpPr>
              <p:nvPr/>
            </p:nvSpPr>
            <p:spPr bwMode="auto">
              <a:xfrm>
                <a:off x="3257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0" name="Line 1225"/>
              <p:cNvSpPr>
                <a:spLocks noChangeShapeType="1"/>
              </p:cNvSpPr>
              <p:nvPr/>
            </p:nvSpPr>
            <p:spPr bwMode="auto">
              <a:xfrm>
                <a:off x="3305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1" name="Line 1226"/>
              <p:cNvSpPr>
                <a:spLocks noChangeShapeType="1"/>
              </p:cNvSpPr>
              <p:nvPr/>
            </p:nvSpPr>
            <p:spPr bwMode="auto">
              <a:xfrm>
                <a:off x="3352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2" name="Line 1227"/>
              <p:cNvSpPr>
                <a:spLocks noChangeShapeType="1"/>
              </p:cNvSpPr>
              <p:nvPr/>
            </p:nvSpPr>
            <p:spPr bwMode="auto">
              <a:xfrm>
                <a:off x="3399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3" name="Line 1228"/>
              <p:cNvSpPr>
                <a:spLocks noChangeShapeType="1"/>
              </p:cNvSpPr>
              <p:nvPr/>
            </p:nvSpPr>
            <p:spPr bwMode="auto">
              <a:xfrm>
                <a:off x="3446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4" name="Line 1229"/>
              <p:cNvSpPr>
                <a:spLocks noChangeShapeType="1"/>
              </p:cNvSpPr>
              <p:nvPr/>
            </p:nvSpPr>
            <p:spPr bwMode="auto">
              <a:xfrm>
                <a:off x="3494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5" name="Line 1230"/>
              <p:cNvSpPr>
                <a:spLocks noChangeShapeType="1"/>
              </p:cNvSpPr>
              <p:nvPr/>
            </p:nvSpPr>
            <p:spPr bwMode="auto">
              <a:xfrm>
                <a:off x="3541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6" name="Line 1231"/>
              <p:cNvSpPr>
                <a:spLocks noChangeShapeType="1"/>
              </p:cNvSpPr>
              <p:nvPr/>
            </p:nvSpPr>
            <p:spPr bwMode="auto">
              <a:xfrm>
                <a:off x="3589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7" name="Line 1232"/>
              <p:cNvSpPr>
                <a:spLocks noChangeShapeType="1"/>
              </p:cNvSpPr>
              <p:nvPr/>
            </p:nvSpPr>
            <p:spPr bwMode="auto">
              <a:xfrm>
                <a:off x="3636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8" name="Line 1233"/>
              <p:cNvSpPr>
                <a:spLocks noChangeShapeType="1"/>
              </p:cNvSpPr>
              <p:nvPr/>
            </p:nvSpPr>
            <p:spPr bwMode="auto">
              <a:xfrm>
                <a:off x="3683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9" name="Line 1234"/>
              <p:cNvSpPr>
                <a:spLocks noChangeShapeType="1"/>
              </p:cNvSpPr>
              <p:nvPr/>
            </p:nvSpPr>
            <p:spPr bwMode="auto">
              <a:xfrm>
                <a:off x="3731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0" name="Line 1235"/>
              <p:cNvSpPr>
                <a:spLocks noChangeShapeType="1"/>
              </p:cNvSpPr>
              <p:nvPr/>
            </p:nvSpPr>
            <p:spPr bwMode="auto">
              <a:xfrm>
                <a:off x="3778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1" name="Line 1236"/>
              <p:cNvSpPr>
                <a:spLocks noChangeShapeType="1"/>
              </p:cNvSpPr>
              <p:nvPr/>
            </p:nvSpPr>
            <p:spPr bwMode="auto">
              <a:xfrm>
                <a:off x="3825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2" name="Line 1237"/>
              <p:cNvSpPr>
                <a:spLocks noChangeShapeType="1"/>
              </p:cNvSpPr>
              <p:nvPr/>
            </p:nvSpPr>
            <p:spPr bwMode="auto">
              <a:xfrm>
                <a:off x="3873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3" name="Line 1238"/>
              <p:cNvSpPr>
                <a:spLocks noChangeShapeType="1"/>
              </p:cNvSpPr>
              <p:nvPr/>
            </p:nvSpPr>
            <p:spPr bwMode="auto">
              <a:xfrm>
                <a:off x="3920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4" name="Line 1239"/>
              <p:cNvSpPr>
                <a:spLocks noChangeShapeType="1"/>
              </p:cNvSpPr>
              <p:nvPr/>
            </p:nvSpPr>
            <p:spPr bwMode="auto">
              <a:xfrm>
                <a:off x="3967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5" name="Line 1240"/>
              <p:cNvSpPr>
                <a:spLocks noChangeShapeType="1"/>
              </p:cNvSpPr>
              <p:nvPr/>
            </p:nvSpPr>
            <p:spPr bwMode="auto">
              <a:xfrm>
                <a:off x="4014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6" name="Line 1241"/>
              <p:cNvSpPr>
                <a:spLocks noChangeShapeType="1"/>
              </p:cNvSpPr>
              <p:nvPr/>
            </p:nvSpPr>
            <p:spPr bwMode="auto">
              <a:xfrm>
                <a:off x="4062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7" name="Line 1242"/>
              <p:cNvSpPr>
                <a:spLocks noChangeShapeType="1"/>
              </p:cNvSpPr>
              <p:nvPr/>
            </p:nvSpPr>
            <p:spPr bwMode="auto">
              <a:xfrm>
                <a:off x="4109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8" name="Line 1243"/>
              <p:cNvSpPr>
                <a:spLocks noChangeShapeType="1"/>
              </p:cNvSpPr>
              <p:nvPr/>
            </p:nvSpPr>
            <p:spPr bwMode="auto">
              <a:xfrm>
                <a:off x="4156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9" name="Line 1244"/>
              <p:cNvSpPr>
                <a:spLocks noChangeShapeType="1"/>
              </p:cNvSpPr>
              <p:nvPr/>
            </p:nvSpPr>
            <p:spPr bwMode="auto">
              <a:xfrm>
                <a:off x="4203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0" name="Line 1245"/>
              <p:cNvSpPr>
                <a:spLocks noChangeShapeType="1"/>
              </p:cNvSpPr>
              <p:nvPr/>
            </p:nvSpPr>
            <p:spPr bwMode="auto">
              <a:xfrm>
                <a:off x="4251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1" name="Line 1246"/>
              <p:cNvSpPr>
                <a:spLocks noChangeShapeType="1"/>
              </p:cNvSpPr>
              <p:nvPr/>
            </p:nvSpPr>
            <p:spPr bwMode="auto">
              <a:xfrm>
                <a:off x="4298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2" name="Line 1247"/>
              <p:cNvSpPr>
                <a:spLocks noChangeShapeType="1"/>
              </p:cNvSpPr>
              <p:nvPr/>
            </p:nvSpPr>
            <p:spPr bwMode="auto">
              <a:xfrm>
                <a:off x="4345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3" name="Line 1248"/>
              <p:cNvSpPr>
                <a:spLocks noChangeShapeType="1"/>
              </p:cNvSpPr>
              <p:nvPr/>
            </p:nvSpPr>
            <p:spPr bwMode="auto">
              <a:xfrm>
                <a:off x="4393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4" name="Line 1249"/>
              <p:cNvSpPr>
                <a:spLocks noChangeShapeType="1"/>
              </p:cNvSpPr>
              <p:nvPr/>
            </p:nvSpPr>
            <p:spPr bwMode="auto">
              <a:xfrm>
                <a:off x="4440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5" name="Line 1250"/>
              <p:cNvSpPr>
                <a:spLocks noChangeShapeType="1"/>
              </p:cNvSpPr>
              <p:nvPr/>
            </p:nvSpPr>
            <p:spPr bwMode="auto">
              <a:xfrm>
                <a:off x="4487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6" name="Line 1251"/>
              <p:cNvSpPr>
                <a:spLocks noChangeShapeType="1"/>
              </p:cNvSpPr>
              <p:nvPr/>
            </p:nvSpPr>
            <p:spPr bwMode="auto">
              <a:xfrm>
                <a:off x="4535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7" name="Line 1252"/>
              <p:cNvSpPr>
                <a:spLocks noChangeShapeType="1"/>
              </p:cNvSpPr>
              <p:nvPr/>
            </p:nvSpPr>
            <p:spPr bwMode="auto">
              <a:xfrm>
                <a:off x="4582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8" name="Line 1253"/>
              <p:cNvSpPr>
                <a:spLocks noChangeShapeType="1"/>
              </p:cNvSpPr>
              <p:nvPr/>
            </p:nvSpPr>
            <p:spPr bwMode="auto">
              <a:xfrm>
                <a:off x="4629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9" name="Line 1254"/>
              <p:cNvSpPr>
                <a:spLocks noChangeShapeType="1"/>
              </p:cNvSpPr>
              <p:nvPr/>
            </p:nvSpPr>
            <p:spPr bwMode="auto">
              <a:xfrm>
                <a:off x="4677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0" name="Line 1255"/>
              <p:cNvSpPr>
                <a:spLocks noChangeShapeType="1"/>
              </p:cNvSpPr>
              <p:nvPr/>
            </p:nvSpPr>
            <p:spPr bwMode="auto">
              <a:xfrm>
                <a:off x="4724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1" name="Line 1256"/>
              <p:cNvSpPr>
                <a:spLocks noChangeShapeType="1"/>
              </p:cNvSpPr>
              <p:nvPr/>
            </p:nvSpPr>
            <p:spPr bwMode="auto">
              <a:xfrm>
                <a:off x="3210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2" name="Line 1257"/>
              <p:cNvSpPr>
                <a:spLocks noChangeShapeType="1"/>
              </p:cNvSpPr>
              <p:nvPr/>
            </p:nvSpPr>
            <p:spPr bwMode="auto">
              <a:xfrm>
                <a:off x="3257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3" name="Line 1258"/>
              <p:cNvSpPr>
                <a:spLocks noChangeShapeType="1"/>
              </p:cNvSpPr>
              <p:nvPr/>
            </p:nvSpPr>
            <p:spPr bwMode="auto">
              <a:xfrm>
                <a:off x="3305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4" name="Line 1259"/>
              <p:cNvSpPr>
                <a:spLocks noChangeShapeType="1"/>
              </p:cNvSpPr>
              <p:nvPr/>
            </p:nvSpPr>
            <p:spPr bwMode="auto">
              <a:xfrm>
                <a:off x="3352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5" name="Line 1260"/>
              <p:cNvSpPr>
                <a:spLocks noChangeShapeType="1"/>
              </p:cNvSpPr>
              <p:nvPr/>
            </p:nvSpPr>
            <p:spPr bwMode="auto">
              <a:xfrm>
                <a:off x="3399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6" name="Line 1261"/>
              <p:cNvSpPr>
                <a:spLocks noChangeShapeType="1"/>
              </p:cNvSpPr>
              <p:nvPr/>
            </p:nvSpPr>
            <p:spPr bwMode="auto">
              <a:xfrm>
                <a:off x="3446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7" name="Line 1262"/>
              <p:cNvSpPr>
                <a:spLocks noChangeShapeType="1"/>
              </p:cNvSpPr>
              <p:nvPr/>
            </p:nvSpPr>
            <p:spPr bwMode="auto">
              <a:xfrm>
                <a:off x="3494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8" name="Line 1263"/>
              <p:cNvSpPr>
                <a:spLocks noChangeShapeType="1"/>
              </p:cNvSpPr>
              <p:nvPr/>
            </p:nvSpPr>
            <p:spPr bwMode="auto">
              <a:xfrm>
                <a:off x="3541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9" name="Line 1264"/>
              <p:cNvSpPr>
                <a:spLocks noChangeShapeType="1"/>
              </p:cNvSpPr>
              <p:nvPr/>
            </p:nvSpPr>
            <p:spPr bwMode="auto">
              <a:xfrm>
                <a:off x="3589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0" name="Line 1265"/>
              <p:cNvSpPr>
                <a:spLocks noChangeShapeType="1"/>
              </p:cNvSpPr>
              <p:nvPr/>
            </p:nvSpPr>
            <p:spPr bwMode="auto">
              <a:xfrm>
                <a:off x="3636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1" name="Line 1266"/>
              <p:cNvSpPr>
                <a:spLocks noChangeShapeType="1"/>
              </p:cNvSpPr>
              <p:nvPr/>
            </p:nvSpPr>
            <p:spPr bwMode="auto">
              <a:xfrm>
                <a:off x="3683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2" name="Line 1267"/>
              <p:cNvSpPr>
                <a:spLocks noChangeShapeType="1"/>
              </p:cNvSpPr>
              <p:nvPr/>
            </p:nvSpPr>
            <p:spPr bwMode="auto">
              <a:xfrm>
                <a:off x="3731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3" name="Line 1268"/>
              <p:cNvSpPr>
                <a:spLocks noChangeShapeType="1"/>
              </p:cNvSpPr>
              <p:nvPr/>
            </p:nvSpPr>
            <p:spPr bwMode="auto">
              <a:xfrm>
                <a:off x="3778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4" name="Line 1269"/>
              <p:cNvSpPr>
                <a:spLocks noChangeShapeType="1"/>
              </p:cNvSpPr>
              <p:nvPr/>
            </p:nvSpPr>
            <p:spPr bwMode="auto">
              <a:xfrm>
                <a:off x="3825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5" name="Line 1270"/>
              <p:cNvSpPr>
                <a:spLocks noChangeShapeType="1"/>
              </p:cNvSpPr>
              <p:nvPr/>
            </p:nvSpPr>
            <p:spPr bwMode="auto">
              <a:xfrm>
                <a:off x="3873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6" name="Line 1271"/>
              <p:cNvSpPr>
                <a:spLocks noChangeShapeType="1"/>
              </p:cNvSpPr>
              <p:nvPr/>
            </p:nvSpPr>
            <p:spPr bwMode="auto">
              <a:xfrm>
                <a:off x="3920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7" name="Line 1272"/>
              <p:cNvSpPr>
                <a:spLocks noChangeShapeType="1"/>
              </p:cNvSpPr>
              <p:nvPr/>
            </p:nvSpPr>
            <p:spPr bwMode="auto">
              <a:xfrm>
                <a:off x="3967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8" name="Line 1273"/>
              <p:cNvSpPr>
                <a:spLocks noChangeShapeType="1"/>
              </p:cNvSpPr>
              <p:nvPr/>
            </p:nvSpPr>
            <p:spPr bwMode="auto">
              <a:xfrm>
                <a:off x="4014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9" name="Line 1274"/>
              <p:cNvSpPr>
                <a:spLocks noChangeShapeType="1"/>
              </p:cNvSpPr>
              <p:nvPr/>
            </p:nvSpPr>
            <p:spPr bwMode="auto">
              <a:xfrm>
                <a:off x="4062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0" name="Line 1275"/>
              <p:cNvSpPr>
                <a:spLocks noChangeShapeType="1"/>
              </p:cNvSpPr>
              <p:nvPr/>
            </p:nvSpPr>
            <p:spPr bwMode="auto">
              <a:xfrm>
                <a:off x="4109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1" name="Line 1276"/>
              <p:cNvSpPr>
                <a:spLocks noChangeShapeType="1"/>
              </p:cNvSpPr>
              <p:nvPr/>
            </p:nvSpPr>
            <p:spPr bwMode="auto">
              <a:xfrm>
                <a:off x="4156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2" name="Line 1277"/>
              <p:cNvSpPr>
                <a:spLocks noChangeShapeType="1"/>
              </p:cNvSpPr>
              <p:nvPr/>
            </p:nvSpPr>
            <p:spPr bwMode="auto">
              <a:xfrm>
                <a:off x="4203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3" name="Line 1278"/>
              <p:cNvSpPr>
                <a:spLocks noChangeShapeType="1"/>
              </p:cNvSpPr>
              <p:nvPr/>
            </p:nvSpPr>
            <p:spPr bwMode="auto">
              <a:xfrm>
                <a:off x="4251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4" name="Line 1279"/>
              <p:cNvSpPr>
                <a:spLocks noChangeShapeType="1"/>
              </p:cNvSpPr>
              <p:nvPr/>
            </p:nvSpPr>
            <p:spPr bwMode="auto">
              <a:xfrm>
                <a:off x="4298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5" name="Line 1280"/>
              <p:cNvSpPr>
                <a:spLocks noChangeShapeType="1"/>
              </p:cNvSpPr>
              <p:nvPr/>
            </p:nvSpPr>
            <p:spPr bwMode="auto">
              <a:xfrm>
                <a:off x="4345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6" name="Line 1281"/>
              <p:cNvSpPr>
                <a:spLocks noChangeShapeType="1"/>
              </p:cNvSpPr>
              <p:nvPr/>
            </p:nvSpPr>
            <p:spPr bwMode="auto">
              <a:xfrm>
                <a:off x="4393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7" name="Line 1282"/>
              <p:cNvSpPr>
                <a:spLocks noChangeShapeType="1"/>
              </p:cNvSpPr>
              <p:nvPr/>
            </p:nvSpPr>
            <p:spPr bwMode="auto">
              <a:xfrm>
                <a:off x="4440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8" name="Line 1283"/>
              <p:cNvSpPr>
                <a:spLocks noChangeShapeType="1"/>
              </p:cNvSpPr>
              <p:nvPr/>
            </p:nvSpPr>
            <p:spPr bwMode="auto">
              <a:xfrm>
                <a:off x="4487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9" name="Line 1284"/>
              <p:cNvSpPr>
                <a:spLocks noChangeShapeType="1"/>
              </p:cNvSpPr>
              <p:nvPr/>
            </p:nvSpPr>
            <p:spPr bwMode="auto">
              <a:xfrm>
                <a:off x="4535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0" name="Line 1285"/>
              <p:cNvSpPr>
                <a:spLocks noChangeShapeType="1"/>
              </p:cNvSpPr>
              <p:nvPr/>
            </p:nvSpPr>
            <p:spPr bwMode="auto">
              <a:xfrm>
                <a:off x="4582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1" name="Line 1286"/>
              <p:cNvSpPr>
                <a:spLocks noChangeShapeType="1"/>
              </p:cNvSpPr>
              <p:nvPr/>
            </p:nvSpPr>
            <p:spPr bwMode="auto">
              <a:xfrm>
                <a:off x="4629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2" name="Line 1287"/>
              <p:cNvSpPr>
                <a:spLocks noChangeShapeType="1"/>
              </p:cNvSpPr>
              <p:nvPr/>
            </p:nvSpPr>
            <p:spPr bwMode="auto">
              <a:xfrm>
                <a:off x="4677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3" name="Line 1288"/>
              <p:cNvSpPr>
                <a:spLocks noChangeShapeType="1"/>
              </p:cNvSpPr>
              <p:nvPr/>
            </p:nvSpPr>
            <p:spPr bwMode="auto">
              <a:xfrm>
                <a:off x="4724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4" name="Line 1289"/>
              <p:cNvSpPr>
                <a:spLocks noChangeShapeType="1"/>
              </p:cNvSpPr>
              <p:nvPr/>
            </p:nvSpPr>
            <p:spPr bwMode="auto">
              <a:xfrm flipV="1">
                <a:off x="3210" y="2267"/>
                <a:ext cx="64" cy="13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5" name="Line 1290"/>
              <p:cNvSpPr>
                <a:spLocks noChangeShapeType="1"/>
              </p:cNvSpPr>
              <p:nvPr/>
            </p:nvSpPr>
            <p:spPr bwMode="auto">
              <a:xfrm flipV="1">
                <a:off x="3274" y="2140"/>
                <a:ext cx="65" cy="127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6" name="Line 1291"/>
              <p:cNvSpPr>
                <a:spLocks noChangeShapeType="1"/>
              </p:cNvSpPr>
              <p:nvPr/>
            </p:nvSpPr>
            <p:spPr bwMode="auto">
              <a:xfrm flipV="1">
                <a:off x="3339" y="2046"/>
                <a:ext cx="64" cy="94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7" name="Line 1292"/>
              <p:cNvSpPr>
                <a:spLocks noChangeShapeType="1"/>
              </p:cNvSpPr>
              <p:nvPr/>
            </p:nvSpPr>
            <p:spPr bwMode="auto">
              <a:xfrm flipV="1">
                <a:off x="3403" y="1973"/>
                <a:ext cx="65" cy="73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8" name="Line 1293"/>
              <p:cNvSpPr>
                <a:spLocks noChangeShapeType="1"/>
              </p:cNvSpPr>
              <p:nvPr/>
            </p:nvSpPr>
            <p:spPr bwMode="auto">
              <a:xfrm flipV="1">
                <a:off x="3468" y="1914"/>
                <a:ext cx="64" cy="5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9" name="Line 1294"/>
              <p:cNvSpPr>
                <a:spLocks noChangeShapeType="1"/>
              </p:cNvSpPr>
              <p:nvPr/>
            </p:nvSpPr>
            <p:spPr bwMode="auto">
              <a:xfrm flipV="1">
                <a:off x="3532" y="1864"/>
                <a:ext cx="64" cy="5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0" name="Line 1295"/>
              <p:cNvSpPr>
                <a:spLocks noChangeShapeType="1"/>
              </p:cNvSpPr>
              <p:nvPr/>
            </p:nvSpPr>
            <p:spPr bwMode="auto">
              <a:xfrm flipV="1">
                <a:off x="3596" y="1841"/>
                <a:ext cx="32" cy="23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1" name="Line 1296"/>
              <p:cNvSpPr>
                <a:spLocks noChangeShapeType="1"/>
              </p:cNvSpPr>
              <p:nvPr/>
            </p:nvSpPr>
            <p:spPr bwMode="auto">
              <a:xfrm flipV="1">
                <a:off x="3628" y="1821"/>
                <a:ext cx="33" cy="2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2" name="Line 1297"/>
              <p:cNvSpPr>
                <a:spLocks noChangeShapeType="1"/>
              </p:cNvSpPr>
              <p:nvPr/>
            </p:nvSpPr>
            <p:spPr bwMode="auto">
              <a:xfrm flipV="1">
                <a:off x="3661" y="1801"/>
                <a:ext cx="32" cy="2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3" name="Line 1298"/>
              <p:cNvSpPr>
                <a:spLocks noChangeShapeType="1"/>
              </p:cNvSpPr>
              <p:nvPr/>
            </p:nvSpPr>
            <p:spPr bwMode="auto">
              <a:xfrm flipV="1">
                <a:off x="3693" y="1767"/>
                <a:ext cx="64" cy="34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4" name="Line 1299"/>
              <p:cNvSpPr>
                <a:spLocks noChangeShapeType="1"/>
              </p:cNvSpPr>
              <p:nvPr/>
            </p:nvSpPr>
            <p:spPr bwMode="auto">
              <a:xfrm flipV="1">
                <a:off x="3757" y="1750"/>
                <a:ext cx="32" cy="17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02" name="Line 1301"/>
            <p:cNvSpPr>
              <a:spLocks noChangeShapeType="1"/>
            </p:cNvSpPr>
            <p:nvPr/>
          </p:nvSpPr>
          <p:spPr bwMode="auto">
            <a:xfrm flipV="1">
              <a:off x="6015038" y="2730501"/>
              <a:ext cx="101600" cy="476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3" name="Line 1302"/>
            <p:cNvSpPr>
              <a:spLocks noChangeShapeType="1"/>
            </p:cNvSpPr>
            <p:nvPr/>
          </p:nvSpPr>
          <p:spPr bwMode="auto">
            <a:xfrm flipV="1">
              <a:off x="6116638" y="2687638"/>
              <a:ext cx="103188" cy="428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4" name="Line 1303"/>
            <p:cNvSpPr>
              <a:spLocks noChangeShapeType="1"/>
            </p:cNvSpPr>
            <p:nvPr/>
          </p:nvSpPr>
          <p:spPr bwMode="auto">
            <a:xfrm flipV="1">
              <a:off x="6219825" y="2647951"/>
              <a:ext cx="101600" cy="396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5" name="Line 1304"/>
            <p:cNvSpPr>
              <a:spLocks noChangeShapeType="1"/>
            </p:cNvSpPr>
            <p:nvPr/>
          </p:nvSpPr>
          <p:spPr bwMode="auto">
            <a:xfrm flipV="1">
              <a:off x="6321425" y="2611438"/>
              <a:ext cx="101600" cy="365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6" name="Line 1305"/>
            <p:cNvSpPr>
              <a:spLocks noChangeShapeType="1"/>
            </p:cNvSpPr>
            <p:nvPr/>
          </p:nvSpPr>
          <p:spPr bwMode="auto">
            <a:xfrm flipV="1">
              <a:off x="6423025" y="2578101"/>
              <a:ext cx="101600" cy="333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7" name="Line 1306"/>
            <p:cNvSpPr>
              <a:spLocks noChangeShapeType="1"/>
            </p:cNvSpPr>
            <p:nvPr/>
          </p:nvSpPr>
          <p:spPr bwMode="auto">
            <a:xfrm flipV="1">
              <a:off x="6524625" y="2546351"/>
              <a:ext cx="103188" cy="3175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8" name="Line 1307"/>
            <p:cNvSpPr>
              <a:spLocks noChangeShapeType="1"/>
            </p:cNvSpPr>
            <p:nvPr/>
          </p:nvSpPr>
          <p:spPr bwMode="auto">
            <a:xfrm flipV="1">
              <a:off x="6627813" y="2516188"/>
              <a:ext cx="101600" cy="301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9" name="Line 1308"/>
            <p:cNvSpPr>
              <a:spLocks noChangeShapeType="1"/>
            </p:cNvSpPr>
            <p:nvPr/>
          </p:nvSpPr>
          <p:spPr bwMode="auto">
            <a:xfrm flipV="1">
              <a:off x="6729413" y="2487613"/>
              <a:ext cx="103188" cy="285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0" name="Line 1309"/>
            <p:cNvSpPr>
              <a:spLocks noChangeShapeType="1"/>
            </p:cNvSpPr>
            <p:nvPr/>
          </p:nvSpPr>
          <p:spPr bwMode="auto">
            <a:xfrm flipV="1">
              <a:off x="6832600" y="2462213"/>
              <a:ext cx="101600" cy="254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1" name="Line 1310"/>
            <p:cNvSpPr>
              <a:spLocks noChangeShapeType="1"/>
            </p:cNvSpPr>
            <p:nvPr/>
          </p:nvSpPr>
          <p:spPr bwMode="auto">
            <a:xfrm flipV="1">
              <a:off x="6934200" y="2436813"/>
              <a:ext cx="101600" cy="254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2" name="Line 1311"/>
            <p:cNvSpPr>
              <a:spLocks noChangeShapeType="1"/>
            </p:cNvSpPr>
            <p:nvPr/>
          </p:nvSpPr>
          <p:spPr bwMode="auto">
            <a:xfrm flipV="1">
              <a:off x="7035800" y="2413001"/>
              <a:ext cx="101600" cy="238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3" name="Line 1312"/>
            <p:cNvSpPr>
              <a:spLocks noChangeShapeType="1"/>
            </p:cNvSpPr>
            <p:nvPr/>
          </p:nvSpPr>
          <p:spPr bwMode="auto">
            <a:xfrm flipV="1">
              <a:off x="7137400" y="2390776"/>
              <a:ext cx="103188" cy="222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4" name="Line 1313"/>
            <p:cNvSpPr>
              <a:spLocks noChangeShapeType="1"/>
            </p:cNvSpPr>
            <p:nvPr/>
          </p:nvSpPr>
          <p:spPr bwMode="auto">
            <a:xfrm flipV="1">
              <a:off x="7240588" y="2368551"/>
              <a:ext cx="101600" cy="222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5" name="Line 1314"/>
            <p:cNvSpPr>
              <a:spLocks noChangeShapeType="1"/>
            </p:cNvSpPr>
            <p:nvPr/>
          </p:nvSpPr>
          <p:spPr bwMode="auto">
            <a:xfrm flipV="1">
              <a:off x="7342188" y="2347913"/>
              <a:ext cx="101600" cy="206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6" name="Line 1315"/>
            <p:cNvSpPr>
              <a:spLocks noChangeShapeType="1"/>
            </p:cNvSpPr>
            <p:nvPr/>
          </p:nvSpPr>
          <p:spPr bwMode="auto">
            <a:xfrm flipV="1">
              <a:off x="6418263" y="2962276"/>
              <a:ext cx="4763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7" name="Line 1316"/>
            <p:cNvSpPr>
              <a:spLocks noChangeShapeType="1"/>
            </p:cNvSpPr>
            <p:nvPr/>
          </p:nvSpPr>
          <p:spPr bwMode="auto">
            <a:xfrm flipV="1">
              <a:off x="6423025" y="2946401"/>
              <a:ext cx="20638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8" name="Line 1317"/>
            <p:cNvSpPr>
              <a:spLocks noChangeShapeType="1"/>
            </p:cNvSpPr>
            <p:nvPr/>
          </p:nvSpPr>
          <p:spPr bwMode="auto">
            <a:xfrm flipV="1">
              <a:off x="6665913" y="2789238"/>
              <a:ext cx="23813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9" name="Line 1318"/>
            <p:cNvSpPr>
              <a:spLocks noChangeShapeType="1"/>
            </p:cNvSpPr>
            <p:nvPr/>
          </p:nvSpPr>
          <p:spPr bwMode="auto">
            <a:xfrm flipV="1">
              <a:off x="7545388" y="2462213"/>
              <a:ext cx="952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0" name="Line 1319"/>
            <p:cNvSpPr>
              <a:spLocks noChangeShapeType="1"/>
            </p:cNvSpPr>
            <p:nvPr/>
          </p:nvSpPr>
          <p:spPr bwMode="auto">
            <a:xfrm>
              <a:off x="5095875" y="3814763"/>
              <a:ext cx="984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1" name="Line 1320"/>
            <p:cNvSpPr>
              <a:spLocks noChangeShapeType="1"/>
            </p:cNvSpPr>
            <p:nvPr/>
          </p:nvSpPr>
          <p:spPr bwMode="auto">
            <a:xfrm>
              <a:off x="5302250" y="3814763"/>
              <a:ext cx="984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2" name="Line 1321"/>
            <p:cNvSpPr>
              <a:spLocks noChangeShapeType="1"/>
            </p:cNvSpPr>
            <p:nvPr/>
          </p:nvSpPr>
          <p:spPr bwMode="auto">
            <a:xfrm>
              <a:off x="5510213" y="3814763"/>
              <a:ext cx="984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3" name="Line 1322"/>
            <p:cNvSpPr>
              <a:spLocks noChangeShapeType="1"/>
            </p:cNvSpPr>
            <p:nvPr/>
          </p:nvSpPr>
          <p:spPr bwMode="auto">
            <a:xfrm flipV="1">
              <a:off x="5716588" y="3757613"/>
              <a:ext cx="42863" cy="349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4" name="Line 1323"/>
            <p:cNvSpPr>
              <a:spLocks noChangeShapeType="1"/>
            </p:cNvSpPr>
            <p:nvPr/>
          </p:nvSpPr>
          <p:spPr bwMode="auto">
            <a:xfrm flipV="1">
              <a:off x="5759450" y="3717926"/>
              <a:ext cx="50800" cy="396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5" name="Line 1324"/>
            <p:cNvSpPr>
              <a:spLocks noChangeShapeType="1"/>
            </p:cNvSpPr>
            <p:nvPr/>
          </p:nvSpPr>
          <p:spPr bwMode="auto">
            <a:xfrm flipV="1">
              <a:off x="5810250" y="3713163"/>
              <a:ext cx="1588" cy="47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6" name="Line 1325"/>
            <p:cNvSpPr>
              <a:spLocks noChangeShapeType="1"/>
            </p:cNvSpPr>
            <p:nvPr/>
          </p:nvSpPr>
          <p:spPr bwMode="auto">
            <a:xfrm flipV="1">
              <a:off x="5849938" y="3571876"/>
              <a:ext cx="12700" cy="333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7" name="Line 1326"/>
            <p:cNvSpPr>
              <a:spLocks noChangeShapeType="1"/>
            </p:cNvSpPr>
            <p:nvPr/>
          </p:nvSpPr>
          <p:spPr bwMode="auto">
            <a:xfrm flipV="1">
              <a:off x="5862638" y="3506788"/>
              <a:ext cx="31750" cy="650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6" name="Line 1327"/>
            <p:cNvSpPr>
              <a:spLocks noChangeShapeType="1"/>
            </p:cNvSpPr>
            <p:nvPr/>
          </p:nvSpPr>
          <p:spPr bwMode="auto">
            <a:xfrm flipV="1">
              <a:off x="5943600" y="3348038"/>
              <a:ext cx="20638" cy="508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7" name="Line 1328"/>
            <p:cNvSpPr>
              <a:spLocks noChangeShapeType="1"/>
            </p:cNvSpPr>
            <p:nvPr/>
          </p:nvSpPr>
          <p:spPr bwMode="auto">
            <a:xfrm flipV="1">
              <a:off x="5964238" y="3300413"/>
              <a:ext cx="26988" cy="476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8" name="Line 1329"/>
            <p:cNvSpPr>
              <a:spLocks noChangeShapeType="1"/>
            </p:cNvSpPr>
            <p:nvPr/>
          </p:nvSpPr>
          <p:spPr bwMode="auto">
            <a:xfrm flipV="1">
              <a:off x="6083300" y="3206751"/>
              <a:ext cx="33338" cy="174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9" name="Line 1330"/>
            <p:cNvSpPr>
              <a:spLocks noChangeShapeType="1"/>
            </p:cNvSpPr>
            <p:nvPr/>
          </p:nvSpPr>
          <p:spPr bwMode="auto">
            <a:xfrm flipV="1">
              <a:off x="6116638" y="3195638"/>
              <a:ext cx="65088" cy="111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0" name="Line 1331"/>
            <p:cNvSpPr>
              <a:spLocks noChangeShapeType="1"/>
            </p:cNvSpPr>
            <p:nvPr/>
          </p:nvSpPr>
          <p:spPr bwMode="auto">
            <a:xfrm flipV="1">
              <a:off x="6291263" y="3141663"/>
              <a:ext cx="30163" cy="142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1" name="Line 1332"/>
            <p:cNvSpPr>
              <a:spLocks noChangeShapeType="1"/>
            </p:cNvSpPr>
            <p:nvPr/>
          </p:nvSpPr>
          <p:spPr bwMode="auto">
            <a:xfrm flipV="1">
              <a:off x="6321425" y="3074988"/>
              <a:ext cx="38100" cy="666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2" name="Line 1333"/>
            <p:cNvSpPr>
              <a:spLocks noChangeShapeType="1"/>
            </p:cNvSpPr>
            <p:nvPr/>
          </p:nvSpPr>
          <p:spPr bwMode="auto">
            <a:xfrm flipV="1">
              <a:off x="6421438" y="2962276"/>
              <a:ext cx="1588" cy="47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3" name="Line 1334"/>
            <p:cNvSpPr>
              <a:spLocks noChangeShapeType="1"/>
            </p:cNvSpPr>
            <p:nvPr/>
          </p:nvSpPr>
          <p:spPr bwMode="auto">
            <a:xfrm flipV="1">
              <a:off x="6423025" y="2868613"/>
              <a:ext cx="87313" cy="936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4" name="Line 1335"/>
            <p:cNvSpPr>
              <a:spLocks noChangeShapeType="1"/>
            </p:cNvSpPr>
            <p:nvPr/>
          </p:nvSpPr>
          <p:spPr bwMode="auto">
            <a:xfrm flipV="1">
              <a:off x="6618288" y="2805113"/>
              <a:ext cx="7938" cy="47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5" name="Line 1336"/>
            <p:cNvSpPr>
              <a:spLocks noChangeShapeType="1"/>
            </p:cNvSpPr>
            <p:nvPr/>
          </p:nvSpPr>
          <p:spPr bwMode="auto">
            <a:xfrm flipV="1">
              <a:off x="6626225" y="2778126"/>
              <a:ext cx="90488" cy="269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6" name="Line 1337"/>
            <p:cNvSpPr>
              <a:spLocks noChangeShapeType="1"/>
            </p:cNvSpPr>
            <p:nvPr/>
          </p:nvSpPr>
          <p:spPr bwMode="auto">
            <a:xfrm flipV="1">
              <a:off x="6824663" y="2686051"/>
              <a:ext cx="7938" cy="635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7" name="Line 1338"/>
            <p:cNvSpPr>
              <a:spLocks noChangeShapeType="1"/>
            </p:cNvSpPr>
            <p:nvPr/>
          </p:nvSpPr>
          <p:spPr bwMode="auto">
            <a:xfrm flipV="1">
              <a:off x="6832600" y="2595563"/>
              <a:ext cx="85725" cy="904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8" name="Line 1339"/>
            <p:cNvSpPr>
              <a:spLocks noChangeShapeType="1"/>
            </p:cNvSpPr>
            <p:nvPr/>
          </p:nvSpPr>
          <p:spPr bwMode="auto">
            <a:xfrm flipV="1">
              <a:off x="7026275" y="2506663"/>
              <a:ext cx="9525" cy="79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9" name="Line 1340"/>
            <p:cNvSpPr>
              <a:spLocks noChangeShapeType="1"/>
            </p:cNvSpPr>
            <p:nvPr/>
          </p:nvSpPr>
          <p:spPr bwMode="auto">
            <a:xfrm flipV="1">
              <a:off x="7035800" y="2489201"/>
              <a:ext cx="87313" cy="174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0" name="Line 1341"/>
            <p:cNvSpPr>
              <a:spLocks noChangeShapeType="1"/>
            </p:cNvSpPr>
            <p:nvPr/>
          </p:nvSpPr>
          <p:spPr bwMode="auto">
            <a:xfrm flipV="1">
              <a:off x="7232650" y="2455863"/>
              <a:ext cx="7938" cy="15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1" name="Line 1342"/>
            <p:cNvSpPr>
              <a:spLocks noChangeShapeType="1"/>
            </p:cNvSpPr>
            <p:nvPr/>
          </p:nvSpPr>
          <p:spPr bwMode="auto">
            <a:xfrm flipV="1">
              <a:off x="7240588" y="2414588"/>
              <a:ext cx="88900" cy="412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2" name="Line 1343"/>
            <p:cNvSpPr>
              <a:spLocks noChangeShapeType="1"/>
            </p:cNvSpPr>
            <p:nvPr/>
          </p:nvSpPr>
          <p:spPr bwMode="auto">
            <a:xfrm flipV="1">
              <a:off x="7439025" y="2381251"/>
              <a:ext cx="4763" cy="15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3" name="Line 1344"/>
            <p:cNvSpPr>
              <a:spLocks noChangeShapeType="1"/>
            </p:cNvSpPr>
            <p:nvPr/>
          </p:nvSpPr>
          <p:spPr bwMode="auto">
            <a:xfrm>
              <a:off x="5146675" y="3738563"/>
              <a:ext cx="0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4" name="Line 1345"/>
            <p:cNvSpPr>
              <a:spLocks noChangeShapeType="1"/>
            </p:cNvSpPr>
            <p:nvPr/>
          </p:nvSpPr>
          <p:spPr bwMode="auto">
            <a:xfrm>
              <a:off x="5135563" y="373856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5" name="Line 1346"/>
            <p:cNvSpPr>
              <a:spLocks noChangeShapeType="1"/>
            </p:cNvSpPr>
            <p:nvPr/>
          </p:nvSpPr>
          <p:spPr bwMode="auto">
            <a:xfrm flipV="1">
              <a:off x="5146675" y="3827463"/>
              <a:ext cx="0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6" name="Line 1347"/>
            <p:cNvSpPr>
              <a:spLocks noChangeShapeType="1"/>
            </p:cNvSpPr>
            <p:nvPr/>
          </p:nvSpPr>
          <p:spPr bwMode="auto">
            <a:xfrm>
              <a:off x="5135563" y="384333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7" name="Line 1348"/>
            <p:cNvSpPr>
              <a:spLocks noChangeShapeType="1"/>
            </p:cNvSpPr>
            <p:nvPr/>
          </p:nvSpPr>
          <p:spPr bwMode="auto">
            <a:xfrm>
              <a:off x="5224463" y="3643313"/>
              <a:ext cx="0" cy="539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8" name="Line 1349"/>
            <p:cNvSpPr>
              <a:spLocks noChangeShapeType="1"/>
            </p:cNvSpPr>
            <p:nvPr/>
          </p:nvSpPr>
          <p:spPr bwMode="auto">
            <a:xfrm>
              <a:off x="5211763" y="364331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9" name="Line 1350"/>
            <p:cNvSpPr>
              <a:spLocks noChangeShapeType="1"/>
            </p:cNvSpPr>
            <p:nvPr/>
          </p:nvSpPr>
          <p:spPr bwMode="auto">
            <a:xfrm flipV="1">
              <a:off x="5224463" y="3778251"/>
              <a:ext cx="0" cy="984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0" name="Line 1351"/>
            <p:cNvSpPr>
              <a:spLocks noChangeShapeType="1"/>
            </p:cNvSpPr>
            <p:nvPr/>
          </p:nvSpPr>
          <p:spPr bwMode="auto">
            <a:xfrm>
              <a:off x="5211763" y="3876676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1" name="Line 1352"/>
            <p:cNvSpPr>
              <a:spLocks noChangeShapeType="1"/>
            </p:cNvSpPr>
            <p:nvPr/>
          </p:nvSpPr>
          <p:spPr bwMode="auto">
            <a:xfrm>
              <a:off x="5607050" y="3767138"/>
              <a:ext cx="0" cy="428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2" name="Line 1353"/>
            <p:cNvSpPr>
              <a:spLocks noChangeShapeType="1"/>
            </p:cNvSpPr>
            <p:nvPr/>
          </p:nvSpPr>
          <p:spPr bwMode="auto">
            <a:xfrm>
              <a:off x="5595938" y="376713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3" name="Line 1354"/>
            <p:cNvSpPr>
              <a:spLocks noChangeShapeType="1"/>
            </p:cNvSpPr>
            <p:nvPr/>
          </p:nvSpPr>
          <p:spPr bwMode="auto">
            <a:xfrm flipV="1">
              <a:off x="5607050" y="3890963"/>
              <a:ext cx="0" cy="73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4" name="Line 1355"/>
            <p:cNvSpPr>
              <a:spLocks noChangeShapeType="1"/>
            </p:cNvSpPr>
            <p:nvPr/>
          </p:nvSpPr>
          <p:spPr bwMode="auto">
            <a:xfrm>
              <a:off x="5595938" y="396398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5" name="Line 1356"/>
            <p:cNvSpPr>
              <a:spLocks noChangeShapeType="1"/>
            </p:cNvSpPr>
            <p:nvPr/>
          </p:nvSpPr>
          <p:spPr bwMode="auto">
            <a:xfrm>
              <a:off x="5759450" y="3814763"/>
              <a:ext cx="0" cy="571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6" name="Line 1357"/>
            <p:cNvSpPr>
              <a:spLocks noChangeShapeType="1"/>
            </p:cNvSpPr>
            <p:nvPr/>
          </p:nvSpPr>
          <p:spPr bwMode="auto">
            <a:xfrm>
              <a:off x="5748338" y="381476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7" name="Line 1358"/>
            <p:cNvSpPr>
              <a:spLocks noChangeShapeType="1"/>
            </p:cNvSpPr>
            <p:nvPr/>
          </p:nvSpPr>
          <p:spPr bwMode="auto">
            <a:xfrm flipV="1">
              <a:off x="5759450" y="3954463"/>
              <a:ext cx="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8" name="Line 1359"/>
            <p:cNvSpPr>
              <a:spLocks noChangeShapeType="1"/>
            </p:cNvSpPr>
            <p:nvPr/>
          </p:nvSpPr>
          <p:spPr bwMode="auto">
            <a:xfrm>
              <a:off x="5748338" y="405923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9" name="Line 1360"/>
            <p:cNvSpPr>
              <a:spLocks noChangeShapeType="1"/>
            </p:cNvSpPr>
            <p:nvPr/>
          </p:nvSpPr>
          <p:spPr bwMode="auto">
            <a:xfrm>
              <a:off x="5862638" y="3597276"/>
              <a:ext cx="0" cy="41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0" name="Line 1361"/>
            <p:cNvSpPr>
              <a:spLocks noChangeShapeType="1"/>
            </p:cNvSpPr>
            <p:nvPr/>
          </p:nvSpPr>
          <p:spPr bwMode="auto">
            <a:xfrm>
              <a:off x="5851525" y="359727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1" name="Line 1362"/>
            <p:cNvSpPr>
              <a:spLocks noChangeShapeType="1"/>
            </p:cNvSpPr>
            <p:nvPr/>
          </p:nvSpPr>
          <p:spPr bwMode="auto">
            <a:xfrm flipV="1">
              <a:off x="5862638" y="3717926"/>
              <a:ext cx="0" cy="682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2" name="Line 1363"/>
            <p:cNvSpPr>
              <a:spLocks noChangeShapeType="1"/>
            </p:cNvSpPr>
            <p:nvPr/>
          </p:nvSpPr>
          <p:spPr bwMode="auto">
            <a:xfrm>
              <a:off x="5851525" y="378618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3" name="Line 1364"/>
            <p:cNvSpPr>
              <a:spLocks noChangeShapeType="1"/>
            </p:cNvSpPr>
            <p:nvPr/>
          </p:nvSpPr>
          <p:spPr bwMode="auto">
            <a:xfrm>
              <a:off x="5964238" y="3557588"/>
              <a:ext cx="0" cy="301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4" name="Line 1365"/>
            <p:cNvSpPr>
              <a:spLocks noChangeShapeType="1"/>
            </p:cNvSpPr>
            <p:nvPr/>
          </p:nvSpPr>
          <p:spPr bwMode="auto">
            <a:xfrm>
              <a:off x="5953125" y="355758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5" name="Line 1366"/>
            <p:cNvSpPr>
              <a:spLocks noChangeShapeType="1"/>
            </p:cNvSpPr>
            <p:nvPr/>
          </p:nvSpPr>
          <p:spPr bwMode="auto">
            <a:xfrm flipV="1">
              <a:off x="5964238" y="3667126"/>
              <a:ext cx="0" cy="492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6" name="Line 1367"/>
            <p:cNvSpPr>
              <a:spLocks noChangeShapeType="1"/>
            </p:cNvSpPr>
            <p:nvPr/>
          </p:nvSpPr>
          <p:spPr bwMode="auto">
            <a:xfrm>
              <a:off x="5953125" y="371633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7" name="Line 1368"/>
            <p:cNvSpPr>
              <a:spLocks noChangeShapeType="1"/>
            </p:cNvSpPr>
            <p:nvPr/>
          </p:nvSpPr>
          <p:spPr bwMode="auto">
            <a:xfrm>
              <a:off x="6065838" y="3214688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8" name="Line 1369"/>
            <p:cNvSpPr>
              <a:spLocks noChangeShapeType="1"/>
            </p:cNvSpPr>
            <p:nvPr/>
          </p:nvSpPr>
          <p:spPr bwMode="auto">
            <a:xfrm>
              <a:off x="6056313" y="321468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9" name="Line 1370"/>
            <p:cNvSpPr>
              <a:spLocks noChangeShapeType="1"/>
            </p:cNvSpPr>
            <p:nvPr/>
          </p:nvSpPr>
          <p:spPr bwMode="auto">
            <a:xfrm flipV="1">
              <a:off x="6065838" y="3302001"/>
              <a:ext cx="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0" name="Line 1371"/>
            <p:cNvSpPr>
              <a:spLocks noChangeShapeType="1"/>
            </p:cNvSpPr>
            <p:nvPr/>
          </p:nvSpPr>
          <p:spPr bwMode="auto">
            <a:xfrm>
              <a:off x="6056313" y="331152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1" name="Line 1372"/>
            <p:cNvSpPr>
              <a:spLocks noChangeShapeType="1"/>
            </p:cNvSpPr>
            <p:nvPr/>
          </p:nvSpPr>
          <p:spPr bwMode="auto">
            <a:xfrm flipV="1">
              <a:off x="6219825" y="3154363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2" name="Line 1373"/>
            <p:cNvSpPr>
              <a:spLocks noChangeShapeType="1"/>
            </p:cNvSpPr>
            <p:nvPr/>
          </p:nvSpPr>
          <p:spPr bwMode="auto">
            <a:xfrm>
              <a:off x="6208713" y="3159126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3" name="Line 1374"/>
            <p:cNvSpPr>
              <a:spLocks noChangeShapeType="1"/>
            </p:cNvSpPr>
            <p:nvPr/>
          </p:nvSpPr>
          <p:spPr bwMode="auto">
            <a:xfrm flipV="1">
              <a:off x="6219825" y="32369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4" name="Line 1375"/>
            <p:cNvSpPr>
              <a:spLocks noChangeShapeType="1"/>
            </p:cNvSpPr>
            <p:nvPr/>
          </p:nvSpPr>
          <p:spPr bwMode="auto">
            <a:xfrm>
              <a:off x="6208713" y="323691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5" name="Line 1376"/>
            <p:cNvSpPr>
              <a:spLocks noChangeShapeType="1"/>
            </p:cNvSpPr>
            <p:nvPr/>
          </p:nvSpPr>
          <p:spPr bwMode="auto">
            <a:xfrm flipV="1">
              <a:off x="6321425" y="3117851"/>
              <a:ext cx="0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6" name="Line 1377"/>
            <p:cNvSpPr>
              <a:spLocks noChangeShapeType="1"/>
            </p:cNvSpPr>
            <p:nvPr/>
          </p:nvSpPr>
          <p:spPr bwMode="auto">
            <a:xfrm>
              <a:off x="6310313" y="312578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7" name="Line 1378"/>
            <p:cNvSpPr>
              <a:spLocks noChangeShapeType="1"/>
            </p:cNvSpPr>
            <p:nvPr/>
          </p:nvSpPr>
          <p:spPr bwMode="auto">
            <a:xfrm>
              <a:off x="6321425" y="3195638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" name="Line 1379"/>
            <p:cNvSpPr>
              <a:spLocks noChangeShapeType="1"/>
            </p:cNvSpPr>
            <p:nvPr/>
          </p:nvSpPr>
          <p:spPr bwMode="auto">
            <a:xfrm>
              <a:off x="6310313" y="319563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9" name="Line 1380"/>
            <p:cNvSpPr>
              <a:spLocks noChangeShapeType="1"/>
            </p:cNvSpPr>
            <p:nvPr/>
          </p:nvSpPr>
          <p:spPr bwMode="auto">
            <a:xfrm flipV="1">
              <a:off x="6397625" y="2870201"/>
              <a:ext cx="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0" name="Line 1381"/>
            <p:cNvSpPr>
              <a:spLocks noChangeShapeType="1"/>
            </p:cNvSpPr>
            <p:nvPr/>
          </p:nvSpPr>
          <p:spPr bwMode="auto">
            <a:xfrm>
              <a:off x="6388100" y="287972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1" name="Line 1382"/>
            <p:cNvSpPr>
              <a:spLocks noChangeShapeType="1"/>
            </p:cNvSpPr>
            <p:nvPr/>
          </p:nvSpPr>
          <p:spPr bwMode="auto">
            <a:xfrm>
              <a:off x="6397625" y="2941638"/>
              <a:ext cx="0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" name="Line 1383"/>
            <p:cNvSpPr>
              <a:spLocks noChangeShapeType="1"/>
            </p:cNvSpPr>
            <p:nvPr/>
          </p:nvSpPr>
          <p:spPr bwMode="auto">
            <a:xfrm>
              <a:off x="6388100" y="294163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3" name="Line 1384"/>
            <p:cNvSpPr>
              <a:spLocks noChangeShapeType="1"/>
            </p:cNvSpPr>
            <p:nvPr/>
          </p:nvSpPr>
          <p:spPr bwMode="auto">
            <a:xfrm flipV="1">
              <a:off x="6524625" y="2800351"/>
              <a:ext cx="0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4" name="Line 1385"/>
            <p:cNvSpPr>
              <a:spLocks noChangeShapeType="1"/>
            </p:cNvSpPr>
            <p:nvPr/>
          </p:nvSpPr>
          <p:spPr bwMode="auto">
            <a:xfrm>
              <a:off x="6515100" y="281622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5" name="Line 1386"/>
            <p:cNvSpPr>
              <a:spLocks noChangeShapeType="1"/>
            </p:cNvSpPr>
            <p:nvPr/>
          </p:nvSpPr>
          <p:spPr bwMode="auto">
            <a:xfrm>
              <a:off x="6524625" y="2865438"/>
              <a:ext cx="0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6" name="Line 1387"/>
            <p:cNvSpPr>
              <a:spLocks noChangeShapeType="1"/>
            </p:cNvSpPr>
            <p:nvPr/>
          </p:nvSpPr>
          <p:spPr bwMode="auto">
            <a:xfrm>
              <a:off x="6515100" y="286543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7" name="Line 1388"/>
            <p:cNvSpPr>
              <a:spLocks noChangeShapeType="1"/>
            </p:cNvSpPr>
            <p:nvPr/>
          </p:nvSpPr>
          <p:spPr bwMode="auto">
            <a:xfrm flipV="1">
              <a:off x="6729413" y="2722563"/>
              <a:ext cx="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8" name="Line 1389"/>
            <p:cNvSpPr>
              <a:spLocks noChangeShapeType="1"/>
            </p:cNvSpPr>
            <p:nvPr/>
          </p:nvSpPr>
          <p:spPr bwMode="auto">
            <a:xfrm>
              <a:off x="6718300" y="274478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9" name="Line 1390"/>
            <p:cNvSpPr>
              <a:spLocks noChangeShapeType="1"/>
            </p:cNvSpPr>
            <p:nvPr/>
          </p:nvSpPr>
          <p:spPr bwMode="auto">
            <a:xfrm>
              <a:off x="6729413" y="2782888"/>
              <a:ext cx="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0" name="Line 1391"/>
            <p:cNvSpPr>
              <a:spLocks noChangeShapeType="1"/>
            </p:cNvSpPr>
            <p:nvPr/>
          </p:nvSpPr>
          <p:spPr bwMode="auto">
            <a:xfrm>
              <a:off x="6718300" y="278288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1" name="Line 1392"/>
            <p:cNvSpPr>
              <a:spLocks noChangeShapeType="1"/>
            </p:cNvSpPr>
            <p:nvPr/>
          </p:nvSpPr>
          <p:spPr bwMode="auto">
            <a:xfrm flipV="1">
              <a:off x="6832600" y="2652713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2" name="Line 1393"/>
            <p:cNvSpPr>
              <a:spLocks noChangeShapeType="1"/>
            </p:cNvSpPr>
            <p:nvPr/>
          </p:nvSpPr>
          <p:spPr bwMode="auto">
            <a:xfrm>
              <a:off x="6821488" y="2671763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3" name="Line 1394"/>
            <p:cNvSpPr>
              <a:spLocks noChangeShapeType="1"/>
            </p:cNvSpPr>
            <p:nvPr/>
          </p:nvSpPr>
          <p:spPr bwMode="auto">
            <a:xfrm>
              <a:off x="6832600" y="2717801"/>
              <a:ext cx="0" cy="17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4" name="Line 1395"/>
            <p:cNvSpPr>
              <a:spLocks noChangeShapeType="1"/>
            </p:cNvSpPr>
            <p:nvPr/>
          </p:nvSpPr>
          <p:spPr bwMode="auto">
            <a:xfrm>
              <a:off x="6821488" y="2717801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5" name="Line 1396"/>
            <p:cNvSpPr>
              <a:spLocks noChangeShapeType="1"/>
            </p:cNvSpPr>
            <p:nvPr/>
          </p:nvSpPr>
          <p:spPr bwMode="auto">
            <a:xfrm flipV="1">
              <a:off x="6934200" y="2501901"/>
              <a:ext cx="0" cy="17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6" name="Line 1397"/>
            <p:cNvSpPr>
              <a:spLocks noChangeShapeType="1"/>
            </p:cNvSpPr>
            <p:nvPr/>
          </p:nvSpPr>
          <p:spPr bwMode="auto">
            <a:xfrm>
              <a:off x="6923088" y="251936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7" name="Line 1398"/>
            <p:cNvSpPr>
              <a:spLocks noChangeShapeType="1"/>
            </p:cNvSpPr>
            <p:nvPr/>
          </p:nvSpPr>
          <p:spPr bwMode="auto">
            <a:xfrm>
              <a:off x="6934200" y="2568576"/>
              <a:ext cx="0" cy="142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8" name="Line 1399"/>
            <p:cNvSpPr>
              <a:spLocks noChangeShapeType="1"/>
            </p:cNvSpPr>
            <p:nvPr/>
          </p:nvSpPr>
          <p:spPr bwMode="auto">
            <a:xfrm>
              <a:off x="6923088" y="2568576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9" name="Line 1400"/>
            <p:cNvSpPr>
              <a:spLocks noChangeShapeType="1"/>
            </p:cNvSpPr>
            <p:nvPr/>
          </p:nvSpPr>
          <p:spPr bwMode="auto">
            <a:xfrm flipV="1">
              <a:off x="7035800" y="2479676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0" name="Line 1401"/>
            <p:cNvSpPr>
              <a:spLocks noChangeShapeType="1"/>
            </p:cNvSpPr>
            <p:nvPr/>
          </p:nvSpPr>
          <p:spPr bwMode="auto">
            <a:xfrm>
              <a:off x="7026275" y="249872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1" name="Line 1402"/>
            <p:cNvSpPr>
              <a:spLocks noChangeShapeType="1"/>
            </p:cNvSpPr>
            <p:nvPr/>
          </p:nvSpPr>
          <p:spPr bwMode="auto">
            <a:xfrm>
              <a:off x="7035800" y="2541588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2" name="Line 1403"/>
            <p:cNvSpPr>
              <a:spLocks noChangeShapeType="1"/>
            </p:cNvSpPr>
            <p:nvPr/>
          </p:nvSpPr>
          <p:spPr bwMode="auto">
            <a:xfrm>
              <a:off x="7026275" y="254158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3" name="Line 1404"/>
            <p:cNvSpPr>
              <a:spLocks noChangeShapeType="1"/>
            </p:cNvSpPr>
            <p:nvPr/>
          </p:nvSpPr>
          <p:spPr bwMode="auto">
            <a:xfrm flipV="1">
              <a:off x="7189788" y="2501901"/>
              <a:ext cx="0" cy="17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4" name="Line 1405"/>
            <p:cNvSpPr>
              <a:spLocks noChangeShapeType="1"/>
            </p:cNvSpPr>
            <p:nvPr/>
          </p:nvSpPr>
          <p:spPr bwMode="auto">
            <a:xfrm>
              <a:off x="7178675" y="2519363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5" name="Line 1406"/>
            <p:cNvSpPr>
              <a:spLocks noChangeShapeType="1"/>
            </p:cNvSpPr>
            <p:nvPr/>
          </p:nvSpPr>
          <p:spPr bwMode="auto">
            <a:xfrm>
              <a:off x="7189788" y="2568576"/>
              <a:ext cx="0" cy="142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6" name="Line 1407"/>
            <p:cNvSpPr>
              <a:spLocks noChangeShapeType="1"/>
            </p:cNvSpPr>
            <p:nvPr/>
          </p:nvSpPr>
          <p:spPr bwMode="auto">
            <a:xfrm>
              <a:off x="7178675" y="256857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7" name="Line 1408"/>
            <p:cNvSpPr>
              <a:spLocks noChangeShapeType="1"/>
            </p:cNvSpPr>
            <p:nvPr/>
          </p:nvSpPr>
          <p:spPr bwMode="auto">
            <a:xfrm flipV="1">
              <a:off x="7291388" y="2436813"/>
              <a:ext cx="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8" name="Line 1409"/>
            <p:cNvSpPr>
              <a:spLocks noChangeShapeType="1"/>
            </p:cNvSpPr>
            <p:nvPr/>
          </p:nvSpPr>
          <p:spPr bwMode="auto">
            <a:xfrm>
              <a:off x="7280275" y="245903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9" name="Line 1410"/>
            <p:cNvSpPr>
              <a:spLocks noChangeShapeType="1"/>
            </p:cNvSpPr>
            <p:nvPr/>
          </p:nvSpPr>
          <p:spPr bwMode="auto">
            <a:xfrm>
              <a:off x="7291388" y="2498726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0" name="Line 1411"/>
            <p:cNvSpPr>
              <a:spLocks noChangeShapeType="1"/>
            </p:cNvSpPr>
            <p:nvPr/>
          </p:nvSpPr>
          <p:spPr bwMode="auto">
            <a:xfrm>
              <a:off x="7280275" y="2498726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1" name="Line 1412"/>
            <p:cNvSpPr>
              <a:spLocks noChangeShapeType="1"/>
            </p:cNvSpPr>
            <p:nvPr/>
          </p:nvSpPr>
          <p:spPr bwMode="auto">
            <a:xfrm flipV="1">
              <a:off x="7494588" y="2400301"/>
              <a:ext cx="0" cy="23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2" name="Line 1413"/>
            <p:cNvSpPr>
              <a:spLocks noChangeShapeType="1"/>
            </p:cNvSpPr>
            <p:nvPr/>
          </p:nvSpPr>
          <p:spPr bwMode="auto">
            <a:xfrm>
              <a:off x="7485063" y="242411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3" name="Line 1414"/>
            <p:cNvSpPr>
              <a:spLocks noChangeShapeType="1"/>
            </p:cNvSpPr>
            <p:nvPr/>
          </p:nvSpPr>
          <p:spPr bwMode="auto">
            <a:xfrm>
              <a:off x="7494588" y="2459038"/>
              <a:ext cx="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4" name="Line 1415"/>
            <p:cNvSpPr>
              <a:spLocks noChangeShapeType="1"/>
            </p:cNvSpPr>
            <p:nvPr/>
          </p:nvSpPr>
          <p:spPr bwMode="auto">
            <a:xfrm>
              <a:off x="7485063" y="245903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7" name="Gerade Verbindung mit Pfeil 6"/>
          <p:cNvCxnSpPr/>
          <p:nvPr/>
        </p:nvCxnSpPr>
        <p:spPr>
          <a:xfrm>
            <a:off x="9741297" y="3305891"/>
            <a:ext cx="271113" cy="1480068"/>
          </a:xfrm>
          <a:prstGeom prst="straightConnector1">
            <a:avLst/>
          </a:prstGeom>
          <a:ln>
            <a:solidFill>
              <a:srgbClr val="D85E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9460576" y="3098421"/>
                <a:ext cx="635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rgbClr val="D85ED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sz="1200" i="1" smtClean="0">
                          <a:solidFill>
                            <a:srgbClr val="D85ED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200" i="1">
                              <a:solidFill>
                                <a:srgbClr val="D85ED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i="1">
                              <a:solidFill>
                                <a:srgbClr val="D85ED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rgbClr val="D85ED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rgbClr val="D85ED1"/>
                  </a:solidFill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0576" y="3098421"/>
                <a:ext cx="635750" cy="2769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3" name="Gerade Verbindung mit Pfeil 972"/>
          <p:cNvCxnSpPr/>
          <p:nvPr/>
        </p:nvCxnSpPr>
        <p:spPr>
          <a:xfrm>
            <a:off x="10264081" y="3307331"/>
            <a:ext cx="145957" cy="893177"/>
          </a:xfrm>
          <a:prstGeom prst="straightConnector1">
            <a:avLst/>
          </a:prstGeom>
          <a:ln>
            <a:solidFill>
              <a:srgbClr val="D751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74" name="Textfeld 973"/>
              <p:cNvSpPr txBox="1"/>
              <p:nvPr/>
            </p:nvSpPr>
            <p:spPr>
              <a:xfrm>
                <a:off x="9983360" y="3099861"/>
                <a:ext cx="635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rgbClr val="D75143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sz="1200" i="1" smtClean="0">
                          <a:solidFill>
                            <a:srgbClr val="D7514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200" i="1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i="1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rgbClr val="D75143"/>
                  </a:solidFill>
                </a:endParaRPr>
              </a:p>
            </p:txBody>
          </p:sp>
        </mc:Choice>
        <mc:Fallback xmlns="">
          <p:sp>
            <p:nvSpPr>
              <p:cNvPr id="974" name="Textfeld 9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3360" y="3099861"/>
                <a:ext cx="635750" cy="27699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5" name="Gerade Verbindung mit Pfeil 974"/>
          <p:cNvCxnSpPr/>
          <p:nvPr/>
        </p:nvCxnSpPr>
        <p:spPr>
          <a:xfrm>
            <a:off x="10787016" y="3308008"/>
            <a:ext cx="41959" cy="534814"/>
          </a:xfrm>
          <a:prstGeom prst="straightConnector1">
            <a:avLst/>
          </a:prstGeom>
          <a:ln>
            <a:solidFill>
              <a:srgbClr val="C6694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76" name="Textfeld 975"/>
              <p:cNvSpPr txBox="1"/>
              <p:nvPr/>
            </p:nvSpPr>
            <p:spPr>
              <a:xfrm>
                <a:off x="10506295" y="3100538"/>
                <a:ext cx="635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rgbClr val="C6694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sz="1200" i="1" smtClean="0">
                          <a:solidFill>
                            <a:srgbClr val="C6694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200" i="1">
                              <a:solidFill>
                                <a:srgbClr val="C6694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i="1">
                              <a:solidFill>
                                <a:srgbClr val="C6694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rgbClr val="C6694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rgbClr val="C66941"/>
                  </a:solidFill>
                </a:endParaRPr>
              </a:p>
            </p:txBody>
          </p:sp>
        </mc:Choice>
        <mc:Fallback xmlns="">
          <p:sp>
            <p:nvSpPr>
              <p:cNvPr id="976" name="Textfeld 9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6295" y="3100538"/>
                <a:ext cx="635750" cy="2769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631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Ionization Efficiency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Inhaltsplatzhalter 13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67865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 smtClean="0"/>
                  <a:t>Simulation of ionization efficiency by solving optical Bloch equations</a:t>
                </a:r>
              </a:p>
              <a:p>
                <a:r>
                  <a:rPr lang="en-US" dirty="0" smtClean="0"/>
                  <a:t>Transition matrix element for 2 photon transition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/>
                      <m:t>3.68111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/>
                      <m:t>10</m:t>
                    </m:r>
                    <m:r>
                      <m:rPr>
                        <m:nor/>
                      </m:rPr>
                      <a:rPr lang="en-US" baseline="30000"/>
                      <m:t>−5</m:t>
                    </m:r>
                    <m:r>
                      <m:rPr>
                        <m:nor/>
                      </m:rPr>
                      <a:rPr lang="de-DE" b="0" i="0" baseline="30000" smtClean="0"/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Hz</m:t>
                        </m:r>
                        <m:r>
                          <a:rPr 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  <m:r>
                          <a:rPr 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²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</m:t>
                        </m:r>
                      </m:den>
                    </m:f>
                  </m:oMath>
                </a14:m>
                <a:r>
                  <a:rPr lang="en-US" sz="2200" dirty="0" smtClean="0"/>
                  <a:t> </a:t>
                </a:r>
              </a:p>
              <a:p>
                <a:r>
                  <a:rPr lang="en-US" sz="2200" dirty="0" smtClean="0"/>
                  <a:t>Beam </a:t>
                </a:r>
                <a:r>
                  <a:rPr lang="en-US" sz="2200" dirty="0"/>
                  <a:t>waist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0.5 </m:t>
                    </m:r>
                    <m:r>
                      <m:rPr>
                        <m:sty m:val="p"/>
                      </m:rPr>
                      <a:rPr lang="de-DE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mm</m:t>
                    </m:r>
                    <m:r>
                      <a:rPr lang="de-DE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200" dirty="0"/>
                  <a:t> Pulse Energy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1.5 </m:t>
                    </m:r>
                    <m:r>
                      <m:rPr>
                        <m:sty m:val="p"/>
                      </m:rPr>
                      <a:rPr lang="de-DE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mJ</m:t>
                    </m:r>
                    <m:r>
                      <a:rPr lang="de-DE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200" dirty="0"/>
                  <a:t> Pulse duration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de-DE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ns</m:t>
                    </m:r>
                  </m:oMath>
                </a14:m>
                <a:r>
                  <a:rPr lang="en-US" sz="2200" dirty="0" smtClean="0"/>
                  <a:t> 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de-DE" sz="2200" b="0" i="1" smtClean="0">
                            <a:latin typeface="Cambria Math" panose="02040503050406030204" pitchFamily="18" charset="0"/>
                          </a:rPr>
                          <m:t>𝑖𝑜𝑛</m:t>
                        </m:r>
                      </m:sub>
                    </m:sSub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71%</m:t>
                    </m:r>
                  </m:oMath>
                </a14:m>
                <a:endParaRPr lang="en-US" sz="2200" dirty="0"/>
              </a:p>
              <a:p>
                <a:endParaRPr lang="en-US" sz="2200" dirty="0"/>
              </a:p>
            </p:txBody>
          </p:sp>
        </mc:Choice>
        <mc:Fallback xmlns="">
          <p:sp>
            <p:nvSpPr>
              <p:cNvPr id="14" name="Inhaltsplatzhalter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67865"/>
                <a:ext cx="10515600" cy="4351338"/>
              </a:xfrm>
              <a:blipFill>
                <a:blip r:embed="rId2"/>
                <a:stretch>
                  <a:fillRect l="-696" t="-1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291" y="3717897"/>
            <a:ext cx="4349990" cy="218833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1004253" y="5853369"/>
            <a:ext cx="4724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Simulated </a:t>
            </a:r>
            <a:r>
              <a:rPr lang="en-US" dirty="0"/>
              <a:t>i</a:t>
            </a:r>
            <a:r>
              <a:rPr lang="en-US" dirty="0" smtClean="0"/>
              <a:t>onization efficiencies for different Laser pulse energies and beam waists.</a:t>
            </a:r>
            <a:endParaRPr lang="en-US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001" y="3533476"/>
            <a:ext cx="4689248" cy="2372759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6683693" y="5853369"/>
            <a:ext cx="4897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Evolution of states during a 10 ns pulse of 1.5mJ with a beam waist of 0.5 mm.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09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192" y="720000"/>
            <a:ext cx="10515600" cy="1325563"/>
          </a:xfrm>
        </p:spPr>
        <p:txBody>
          <a:bodyPr/>
          <a:lstStyle/>
          <a:p>
            <a:r>
              <a:rPr lang="en-US" dirty="0"/>
              <a:t>Gravitational Quantum States (GQS)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29249" y="2048825"/>
                <a:ext cx="7461512" cy="429541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Particle </a:t>
                </a:r>
                <a:r>
                  <a:rPr lang="en-GB" dirty="0"/>
                  <a:t>trapped </a:t>
                </a:r>
                <a:r>
                  <a:rPr lang="en-GB" dirty="0" smtClean="0"/>
                  <a:t>between </a:t>
                </a:r>
                <a:r>
                  <a:rPr lang="en-GB" sz="2200" dirty="0" smtClean="0"/>
                  <a:t>Gravity </a:t>
                </a:r>
                <a:r>
                  <a:rPr lang="en-GB" dirty="0"/>
                  <a:t>p</a:t>
                </a:r>
                <a:r>
                  <a:rPr lang="en-GB" sz="2200" dirty="0" smtClean="0"/>
                  <a:t>otential </a:t>
                </a:r>
                <a:r>
                  <a:rPr lang="en-GB" sz="22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2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de-DE" sz="2200" i="1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de-DE" sz="22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sz="22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de-DE" sz="2200" i="1">
                        <a:latin typeface="Cambria Math" panose="02040503050406030204" pitchFamily="18" charset="0"/>
                      </a:rPr>
                      <m:t>)=</m:t>
                    </m:r>
                    <m:r>
                      <a:rPr lang="de-DE" sz="2200" i="1">
                        <a:latin typeface="Cambria Math" panose="02040503050406030204" pitchFamily="18" charset="0"/>
                      </a:rPr>
                      <m:t>𝑚𝑔𝑧</m:t>
                    </m:r>
                  </m:oMath>
                </a14:m>
                <a:r>
                  <a:rPr lang="en-GB" sz="2200" dirty="0" smtClean="0"/>
                  <a:t>) and horizontal reflecting surface </a:t>
                </a:r>
                <a:r>
                  <a:rPr lang="en-US" dirty="0" smtClean="0"/>
                  <a:t>→ settles in GQS</a:t>
                </a:r>
                <a:endParaRPr lang="en-GB" sz="2200" dirty="0" smtClean="0"/>
              </a:p>
              <a:p>
                <a:pPr marL="228600" lvl="1">
                  <a:lnSpc>
                    <a:spcPct val="150000"/>
                  </a:lnSpc>
                  <a:spcBef>
                    <a:spcPts val="1000"/>
                  </a:spcBef>
                </a:pPr>
                <a:r>
                  <a:rPr lang="de-DE" sz="2200" dirty="0" smtClean="0"/>
                  <a:t>2002</a:t>
                </a:r>
                <a:r>
                  <a:rPr lang="de-DE" sz="2200" dirty="0"/>
                  <a:t>: First </a:t>
                </a:r>
                <a:r>
                  <a:rPr lang="de-DE" sz="2200" dirty="0" err="1"/>
                  <a:t>demonstration</a:t>
                </a:r>
                <a:r>
                  <a:rPr lang="de-DE" sz="2200" dirty="0"/>
                  <a:t> </a:t>
                </a:r>
                <a:r>
                  <a:rPr lang="de-DE" sz="2200" dirty="0" err="1"/>
                  <a:t>of</a:t>
                </a:r>
                <a:r>
                  <a:rPr lang="de-DE" sz="2200" dirty="0"/>
                  <a:t> GQS </a:t>
                </a:r>
                <a:r>
                  <a:rPr lang="de-DE" sz="2200" dirty="0" err="1"/>
                  <a:t>with</a:t>
                </a:r>
                <a:r>
                  <a:rPr lang="de-DE" sz="2200" dirty="0"/>
                  <a:t> </a:t>
                </a:r>
                <a:r>
                  <a:rPr lang="de-DE" sz="2200" dirty="0" err="1"/>
                  <a:t>ultra</a:t>
                </a:r>
                <a:r>
                  <a:rPr lang="de-DE" sz="2200" dirty="0"/>
                  <a:t> </a:t>
                </a:r>
                <a:r>
                  <a:rPr lang="de-DE" sz="2200" dirty="0" err="1"/>
                  <a:t>cold</a:t>
                </a:r>
                <a:r>
                  <a:rPr lang="de-DE" sz="2200" dirty="0"/>
                  <a:t> </a:t>
                </a:r>
                <a:r>
                  <a:rPr lang="de-DE" sz="2200" dirty="0" err="1"/>
                  <a:t>neutrons</a:t>
                </a:r>
                <a:r>
                  <a:rPr lang="de-DE" sz="2200" dirty="0"/>
                  <a:t> </a:t>
                </a:r>
                <a:r>
                  <a:rPr lang="de-DE" sz="2200" dirty="0" smtClean="0"/>
                  <a:t>[1] </a:t>
                </a:r>
              </a:p>
              <a:p>
                <a:pPr marL="228600" lvl="1">
                  <a:lnSpc>
                    <a:spcPct val="150000"/>
                  </a:lnSpc>
                  <a:spcBef>
                    <a:spcPts val="1000"/>
                  </a:spcBef>
                </a:pPr>
                <a:r>
                  <a:rPr lang="de-DE" sz="2200" dirty="0" smtClean="0"/>
                  <a:t>GQS </a:t>
                </a:r>
                <a:r>
                  <a:rPr lang="de-DE" sz="2200" dirty="0" err="1" smtClean="0"/>
                  <a:t>of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atomic</a:t>
                </a:r>
                <a:r>
                  <a:rPr lang="de-DE" sz="2200" dirty="0" smtClean="0"/>
                  <a:t> hydrogen:</a:t>
                </a:r>
              </a:p>
              <a:p>
                <a:pPr marL="685800" lvl="2">
                  <a:lnSpc>
                    <a:spcPct val="150000"/>
                  </a:lnSpc>
                  <a:spcBef>
                    <a:spcPts val="1000"/>
                  </a:spcBef>
                </a:pPr>
                <a:r>
                  <a:rPr lang="de-DE" sz="2000" dirty="0"/>
                  <a:t>Macroscopic </a:t>
                </a:r>
                <a:r>
                  <a:rPr lang="de-DE" sz="2000" dirty="0" err="1"/>
                  <a:t>spatial</a:t>
                </a:r>
                <a:r>
                  <a:rPr lang="de-DE" sz="2000" dirty="0"/>
                  <a:t> </a:t>
                </a:r>
                <a:r>
                  <a:rPr lang="de-DE" sz="2000" dirty="0" err="1"/>
                  <a:t>heights</a:t>
                </a:r>
                <a:r>
                  <a:rPr lang="de-DE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000" dirty="0" err="1"/>
                  <a:t>of</a:t>
                </a:r>
                <a:r>
                  <a:rPr lang="de-DE" sz="2000" dirty="0"/>
                  <a:t> </a:t>
                </a:r>
                <a:r>
                  <a:rPr lang="de-DE" sz="2000" dirty="0" err="1"/>
                  <a:t>the</a:t>
                </a:r>
                <a:r>
                  <a:rPr lang="de-DE" sz="2000" dirty="0"/>
                  <a:t> GQS</a:t>
                </a:r>
              </a:p>
              <a:p>
                <a:pPr marL="685800" lvl="2">
                  <a:lnSpc>
                    <a:spcPct val="150000"/>
                  </a:lnSpc>
                  <a:spcBef>
                    <a:spcPts val="1000"/>
                  </a:spcBef>
                </a:pPr>
                <a:r>
                  <a:rPr lang="de-DE" sz="2000" dirty="0" err="1"/>
                  <a:t>Eigenenergies</a:t>
                </a:r>
                <a:r>
                  <a:rPr lang="de-DE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de-DE" sz="2000" dirty="0"/>
                  <a:t>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de-DE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peV</a:t>
                </a:r>
                <a:r>
                  <a:rPr lang="de-DE" sz="2000" dirty="0"/>
                  <a:t> (</a:t>
                </a:r>
                <a14:m>
                  <m:oMath xmlns:m="http://schemas.openxmlformats.org/officeDocument/2006/math">
                    <m:r>
                      <a:rPr lang="de-DE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de-DE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−31 </m:t>
                        </m:r>
                      </m:sup>
                    </m:sSup>
                    <m:r>
                      <m:rPr>
                        <m:sty m:val="p"/>
                      </m:rPr>
                      <a:rPr lang="de-DE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</m:oMath>
                </a14:m>
                <a:r>
                  <a:rPr lang="de-DE" sz="2000" dirty="0" smtClean="0"/>
                  <a:t>)</a:t>
                </a:r>
                <a:endParaRPr lang="de-DE" sz="20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143000" lvl="3">
                  <a:lnSpc>
                    <a:spcPct val="150000"/>
                  </a:lnSpc>
                  <a:spcBef>
                    <a:spcPts val="1000"/>
                  </a:spcBef>
                </a:pPr>
                <a:r>
                  <a:rPr lang="de-DE" dirty="0" smtClean="0"/>
                  <a:t>Heisenberg‘s </a:t>
                </a:r>
                <a:r>
                  <a:rPr lang="de-DE" dirty="0" err="1"/>
                  <a:t>uncertainty</a:t>
                </a:r>
                <a:r>
                  <a:rPr lang="de-DE" dirty="0"/>
                  <a:t>: 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DE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≳0.5</m:t>
                    </m:r>
                    <m:r>
                      <a:rPr 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ms</m:t>
                    </m:r>
                  </m:oMath>
                </a14:m>
                <a:endParaRPr lang="de-DE" dirty="0" smtClean="0">
                  <a:ea typeface="Cambria Math" panose="02040503050406030204" pitchFamily="18" charset="0"/>
                </a:endParaRPr>
              </a:p>
              <a:p>
                <a:pPr marL="1143000" lvl="3">
                  <a:lnSpc>
                    <a:spcPct val="150000"/>
                  </a:lnSpc>
                  <a:spcBef>
                    <a:spcPts val="1000"/>
                  </a:spcBef>
                </a:pPr>
                <a:endParaRPr lang="de-DE" dirty="0"/>
              </a:p>
              <a:p>
                <a:pPr marL="685800" lvl="2">
                  <a:lnSpc>
                    <a:spcPct val="150000"/>
                  </a:lnSpc>
                  <a:spcBef>
                    <a:spcPts val="1000"/>
                  </a:spcBef>
                </a:pPr>
                <a:endParaRPr lang="en-GB" sz="2000" dirty="0"/>
              </a:p>
              <a:p>
                <a:pPr>
                  <a:lnSpc>
                    <a:spcPct val="150000"/>
                  </a:lnSpc>
                </a:pPr>
                <a:endParaRPr lang="en-US" sz="2200" b="1" dirty="0" smtClean="0"/>
              </a:p>
              <a:p>
                <a:pPr lvl="1">
                  <a:lnSpc>
                    <a:spcPct val="150000"/>
                  </a:lnSpc>
                </a:pPr>
                <a:endParaRPr lang="en-US" sz="2200" dirty="0" smtClean="0"/>
              </a:p>
              <a:p>
                <a:endParaRPr lang="en-US" sz="2200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9249" y="2048825"/>
                <a:ext cx="7461512" cy="4295414"/>
              </a:xfrm>
              <a:blipFill>
                <a:blip r:embed="rId3"/>
                <a:stretch>
                  <a:fillRect l="-899" r="-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ußzeilenplatzhalter 4"/>
          <p:cNvSpPr txBox="1">
            <a:spLocks/>
          </p:cNvSpPr>
          <p:nvPr/>
        </p:nvSpPr>
        <p:spPr>
          <a:xfrm>
            <a:off x="-82336" y="6412229"/>
            <a:ext cx="595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 smtClean="0"/>
              <a:t>[</a:t>
            </a:r>
            <a:r>
              <a:rPr lang="en-GB" dirty="0"/>
              <a:t>1</a:t>
            </a:r>
            <a:r>
              <a:rPr lang="en-GB" dirty="0" smtClean="0"/>
              <a:t>] </a:t>
            </a:r>
            <a:r>
              <a:rPr lang="en-GB" dirty="0"/>
              <a:t> V. </a:t>
            </a:r>
            <a:r>
              <a:rPr lang="en-GB" dirty="0" err="1" smtClean="0"/>
              <a:t>Nesvizhevsky</a:t>
            </a:r>
            <a:r>
              <a:rPr lang="en-GB" dirty="0" smtClean="0"/>
              <a:t> et </a:t>
            </a:r>
            <a:r>
              <a:rPr lang="en-GB" dirty="0"/>
              <a:t>al</a:t>
            </a:r>
            <a:r>
              <a:rPr lang="en-GB" dirty="0" smtClean="0"/>
              <a:t>., Quantum states of neutrons in the Earth's gravitational field. </a:t>
            </a:r>
            <a:r>
              <a:rPr lang="en-GB" i="1" dirty="0" smtClean="0"/>
              <a:t>Nature</a:t>
            </a:r>
            <a:r>
              <a:rPr lang="en-GB" dirty="0" smtClean="0"/>
              <a:t> </a:t>
            </a:r>
            <a:r>
              <a:rPr lang="en-GB" b="1" dirty="0" smtClean="0"/>
              <a:t>415, </a:t>
            </a:r>
            <a:r>
              <a:rPr lang="en-GB" dirty="0" smtClean="0"/>
              <a:t>297–299 (2002). https://doi.org/10.1038/415297a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4294967295"/>
          </p:nvPr>
        </p:nvSpPr>
        <p:spPr>
          <a:xfrm>
            <a:off x="55880" y="6412229"/>
            <a:ext cx="472440" cy="365125"/>
          </a:xfrm>
        </p:spPr>
        <p:txBody>
          <a:bodyPr/>
          <a:lstStyle/>
          <a:p>
            <a:r>
              <a:rPr lang="en-GB" dirty="0"/>
              <a:t>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el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677072"/>
                  </p:ext>
                </p:extLst>
              </p:nvPr>
            </p:nvGraphicFramePr>
            <p:xfrm>
              <a:off x="8517673" y="5131434"/>
              <a:ext cx="1570659" cy="164592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80094">
                      <a:extLst>
                        <a:ext uri="{9D8B030D-6E8A-4147-A177-3AD203B41FA5}">
                          <a16:colId xmlns:a16="http://schemas.microsoft.com/office/drawing/2014/main" val="960664634"/>
                        </a:ext>
                      </a:extLst>
                    </a:gridCol>
                    <a:gridCol w="685207">
                      <a:extLst>
                        <a:ext uri="{9D8B030D-6E8A-4147-A177-3AD203B41FA5}">
                          <a16:colId xmlns:a16="http://schemas.microsoft.com/office/drawing/2014/main" val="4169735919"/>
                        </a:ext>
                      </a:extLst>
                    </a:gridCol>
                    <a:gridCol w="605358">
                      <a:extLst>
                        <a:ext uri="{9D8B030D-6E8A-4147-A177-3AD203B41FA5}">
                          <a16:colId xmlns:a16="http://schemas.microsoft.com/office/drawing/2014/main" val="2067078448"/>
                        </a:ext>
                      </a:extLst>
                    </a:gridCol>
                  </a:tblGrid>
                  <a:tr h="25141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2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de-DE" sz="1200" dirty="0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dirty="0" err="1" smtClean="0">
                                    <a:latin typeface="Cambria Math" panose="02040503050406030204" pitchFamily="18" charset="0"/>
                                  </a:rPr>
                                  <m:t>peV</m:t>
                                </m:r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200" dirty="0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e>
                                  <m:sub>
                                    <m:r>
                                      <a:rPr lang="de-DE" sz="1200" dirty="0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 [µ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1110987"/>
                      </a:ext>
                    </a:extLst>
                  </a:tr>
                  <a:tr h="25141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1.4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13.8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379704"/>
                      </a:ext>
                    </a:extLst>
                  </a:tr>
                  <a:tr h="25141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2.5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24.0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5274728"/>
                      </a:ext>
                    </a:extLst>
                  </a:tr>
                  <a:tr h="25141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3.3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32.4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9543555"/>
                      </a:ext>
                    </a:extLst>
                  </a:tr>
                  <a:tr h="25141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4.1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39.9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9908641"/>
                      </a:ext>
                    </a:extLst>
                  </a:tr>
                  <a:tr h="25141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5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4.8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46.6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32599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el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677072"/>
                  </p:ext>
                </p:extLst>
              </p:nvPr>
            </p:nvGraphicFramePr>
            <p:xfrm>
              <a:off x="8517673" y="5131434"/>
              <a:ext cx="1570659" cy="164592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80094">
                      <a:extLst>
                        <a:ext uri="{9D8B030D-6E8A-4147-A177-3AD203B41FA5}">
                          <a16:colId xmlns:a16="http://schemas.microsoft.com/office/drawing/2014/main" val="960664634"/>
                        </a:ext>
                      </a:extLst>
                    </a:gridCol>
                    <a:gridCol w="685207">
                      <a:extLst>
                        <a:ext uri="{9D8B030D-6E8A-4147-A177-3AD203B41FA5}">
                          <a16:colId xmlns:a16="http://schemas.microsoft.com/office/drawing/2014/main" val="4169735919"/>
                        </a:ext>
                      </a:extLst>
                    </a:gridCol>
                    <a:gridCol w="605358">
                      <a:extLst>
                        <a:ext uri="{9D8B030D-6E8A-4147-A177-3AD203B41FA5}">
                          <a16:colId xmlns:a16="http://schemas.microsoft.com/office/drawing/2014/main" val="2067078448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2222" r="-463043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708" t="-2222" r="-88496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60606" t="-2222" r="-1010" b="-5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1110987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1.4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13.8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37970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2.5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24.0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527472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3.3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32.4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954355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4.1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39.9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990864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5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4.8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46.6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325991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7" name="Gruppieren 16"/>
          <p:cNvGrpSpPr/>
          <p:nvPr/>
        </p:nvGrpSpPr>
        <p:grpSpPr>
          <a:xfrm>
            <a:off x="8165018" y="1809958"/>
            <a:ext cx="3846628" cy="3135897"/>
            <a:chOff x="8208699" y="1743217"/>
            <a:chExt cx="3846628" cy="3135897"/>
          </a:xfrm>
        </p:grpSpPr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8699" y="1743217"/>
              <a:ext cx="3846628" cy="3135897"/>
            </a:xfrm>
            <a:prstGeom prst="rect">
              <a:avLst/>
            </a:prstGeom>
          </p:spPr>
        </p:pic>
        <p:cxnSp>
          <p:nvCxnSpPr>
            <p:cNvPr id="20" name="Gerade Verbindung mit Pfeil 19"/>
            <p:cNvCxnSpPr/>
            <p:nvPr/>
          </p:nvCxnSpPr>
          <p:spPr>
            <a:xfrm flipH="1">
              <a:off x="8839895" y="2129011"/>
              <a:ext cx="1797" cy="957870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feld 20"/>
                <p:cNvSpPr txBox="1"/>
                <p:nvPr/>
              </p:nvSpPr>
              <p:spPr>
                <a:xfrm>
                  <a:off x="8773332" y="2504580"/>
                  <a:ext cx="29527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sz="120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de-DE" sz="1200" b="0" i="0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" name="Textfeld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73332" y="2504580"/>
                  <a:ext cx="295273" cy="27699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10169474" y="5279479"/>
                <a:ext cx="210573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Eigenenergies </a:t>
                </a:r>
                <a:r>
                  <a:rPr lang="de-DE" sz="1200" dirty="0" err="1" smtClean="0"/>
                  <a:t>and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spatial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heights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of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the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first</a:t>
                </a:r>
                <a:r>
                  <a:rPr lang="de-DE" sz="1200" dirty="0" smtClean="0"/>
                  <a:t> 5 GQS </a:t>
                </a:r>
              </a:p>
              <a:p>
                <a:r>
                  <a:rPr lang="de-DE" sz="1200" dirty="0" err="1" smtClean="0"/>
                  <a:t>of</a:t>
                </a:r>
                <a:r>
                  <a:rPr lang="de-DE" sz="1200" dirty="0" smtClean="0"/>
                  <a:t> hydrogen </a:t>
                </a:r>
                <a:r>
                  <a:rPr lang="de-DE" sz="1200" dirty="0" err="1" smtClean="0"/>
                  <a:t>with</a:t>
                </a:r>
                <a:r>
                  <a:rPr lang="de-DE" sz="1200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de-DE" sz="1200" i="1">
                        <a:latin typeface="Cambria Math" panose="02040503050406030204" pitchFamily="18" charset="0"/>
                      </a:rPr>
                      <m:t>=1.6735575</m:t>
                    </m:r>
                    <m:r>
                      <a:rPr lang="de-DE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−27</m:t>
                        </m:r>
                      </m:sup>
                    </m:sSup>
                  </m:oMath>
                </a14:m>
                <a:r>
                  <a:rPr lang="en-GB" sz="1200" dirty="0" smtClean="0"/>
                  <a:t>kg, </a:t>
                </a:r>
              </a:p>
              <a:p>
                <a14:m>
                  <m:oMath xmlns:m="http://schemas.openxmlformats.org/officeDocument/2006/math">
                    <m:r>
                      <a:rPr lang="de-DE" sz="12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de-DE" sz="1200" i="1">
                        <a:latin typeface="Cambria Math" panose="02040503050406030204" pitchFamily="18" charset="0"/>
                      </a:rPr>
                      <m:t>=9.81 </m:t>
                    </m:r>
                  </m:oMath>
                </a14:m>
                <a:r>
                  <a:rPr lang="en-GB" sz="1200" dirty="0" smtClean="0"/>
                  <a:t>m/s², </a:t>
                </a:r>
                <a:endParaRPr lang="en-GB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𝑚𝑖𝑟𝑟</m:t>
                          </m:r>
                        </m:sub>
                      </m:sSub>
                      <m:r>
                        <a:rPr lang="de-DE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9474" y="5279479"/>
                <a:ext cx="2105739" cy="1200329"/>
              </a:xfrm>
              <a:prstGeom prst="rect">
                <a:avLst/>
              </a:prstGeom>
              <a:blipFill>
                <a:blip r:embed="rId7"/>
                <a:stretch>
                  <a:fillRect b="-1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363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of Hydrogen - MCP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5216" y="2014503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Microchannel plate (MCP)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(Single) particle detection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Single Ion: ~5.5 mV signal </a:t>
            </a:r>
            <a:r>
              <a:rPr lang="en-US" dirty="0" smtClean="0"/>
              <a:t>height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Amplification via secondary emission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Grid -50-300 V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Front/Back/Anode -2200/-244/GND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Read out of signal: Oscilloscope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dirty="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729" y="1583542"/>
            <a:ext cx="3908824" cy="234529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650" y="4022197"/>
            <a:ext cx="3194049" cy="2395537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9451850" y="4686300"/>
            <a:ext cx="6783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Laser</a:t>
            </a:r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11028484" y="4786681"/>
            <a:ext cx="4443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H+</a:t>
            </a:r>
            <a:endParaRPr lang="en-US" dirty="0"/>
          </a:p>
        </p:txBody>
      </p:sp>
      <p:cxnSp>
        <p:nvCxnSpPr>
          <p:cNvPr id="10" name="Gerade Verbindung mit Pfeil 9"/>
          <p:cNvCxnSpPr>
            <a:stCxn id="8" idx="2"/>
          </p:cNvCxnSpPr>
          <p:nvPr/>
        </p:nvCxnSpPr>
        <p:spPr>
          <a:xfrm>
            <a:off x="9791046" y="5055632"/>
            <a:ext cx="510242" cy="54030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>
            <a:off x="10868025" y="5156013"/>
            <a:ext cx="330639" cy="43992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hteck 5"/>
          <p:cNvSpPr/>
          <p:nvPr/>
        </p:nvSpPr>
        <p:spPr>
          <a:xfrm>
            <a:off x="6229350" y="4800968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hteck 13"/>
          <p:cNvSpPr/>
          <p:nvPr/>
        </p:nvSpPr>
        <p:spPr>
          <a:xfrm>
            <a:off x="6230152" y="5060524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/>
          <p:cNvSpPr/>
          <p:nvPr/>
        </p:nvSpPr>
        <p:spPr>
          <a:xfrm>
            <a:off x="6229350" y="5320553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hteck 16"/>
          <p:cNvSpPr/>
          <p:nvPr/>
        </p:nvSpPr>
        <p:spPr>
          <a:xfrm>
            <a:off x="6229350" y="5580109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hteck 17"/>
          <p:cNvSpPr/>
          <p:nvPr/>
        </p:nvSpPr>
        <p:spPr>
          <a:xfrm>
            <a:off x="6230152" y="5839665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hteck 18"/>
          <p:cNvSpPr/>
          <p:nvPr/>
        </p:nvSpPr>
        <p:spPr>
          <a:xfrm>
            <a:off x="6229350" y="6099694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hteck 19"/>
          <p:cNvSpPr/>
          <p:nvPr/>
        </p:nvSpPr>
        <p:spPr>
          <a:xfrm rot="5400000" flipV="1">
            <a:off x="5498768" y="5478648"/>
            <a:ext cx="1408264" cy="529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/>
          <p:cNvSpPr/>
          <p:nvPr/>
        </p:nvSpPr>
        <p:spPr>
          <a:xfrm rot="5400000" flipV="1">
            <a:off x="6806982" y="5482240"/>
            <a:ext cx="1408264" cy="457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Gerader Verbinder 10"/>
          <p:cNvCxnSpPr/>
          <p:nvPr/>
        </p:nvCxnSpPr>
        <p:spPr>
          <a:xfrm flipH="1">
            <a:off x="5887085" y="4800967"/>
            <a:ext cx="3996" cy="140826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/>
          <p:cNvSpPr/>
          <p:nvPr/>
        </p:nvSpPr>
        <p:spPr>
          <a:xfrm rot="5400000" flipV="1">
            <a:off x="7106213" y="5482240"/>
            <a:ext cx="1408264" cy="457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feld 22"/>
          <p:cNvSpPr txBox="1"/>
          <p:nvPr/>
        </p:nvSpPr>
        <p:spPr>
          <a:xfrm>
            <a:off x="6377971" y="4390921"/>
            <a:ext cx="10134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Micro-channel</a:t>
            </a:r>
          </a:p>
          <a:p>
            <a:pPr algn="ctr"/>
            <a:r>
              <a:rPr lang="en-US" sz="1100" dirty="0" smtClean="0"/>
              <a:t>plate</a:t>
            </a:r>
            <a:endParaRPr lang="en-US" sz="1100" dirty="0"/>
          </a:p>
        </p:txBody>
      </p:sp>
      <p:sp>
        <p:nvSpPr>
          <p:cNvPr id="26" name="Textfeld 25"/>
          <p:cNvSpPr txBox="1"/>
          <p:nvPr/>
        </p:nvSpPr>
        <p:spPr>
          <a:xfrm>
            <a:off x="7515854" y="4395579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Anode</a:t>
            </a:r>
            <a:endParaRPr lang="en-US" sz="1100" dirty="0"/>
          </a:p>
        </p:txBody>
      </p:sp>
      <p:sp>
        <p:nvSpPr>
          <p:cNvPr id="27" name="Textfeld 26"/>
          <p:cNvSpPr txBox="1"/>
          <p:nvPr/>
        </p:nvSpPr>
        <p:spPr>
          <a:xfrm>
            <a:off x="5673090" y="4390921"/>
            <a:ext cx="4299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Grid</a:t>
            </a:r>
            <a:endParaRPr lang="en-US" sz="1100" dirty="0"/>
          </a:p>
        </p:txBody>
      </p:sp>
      <p:grpSp>
        <p:nvGrpSpPr>
          <p:cNvPr id="1031" name="Gruppieren 1030"/>
          <p:cNvGrpSpPr/>
          <p:nvPr/>
        </p:nvGrpSpPr>
        <p:grpSpPr>
          <a:xfrm>
            <a:off x="4812688" y="5393606"/>
            <a:ext cx="293466" cy="101965"/>
            <a:chOff x="5558763" y="5384435"/>
            <a:chExt cx="293466" cy="101965"/>
          </a:xfrm>
        </p:grpSpPr>
        <p:sp>
          <p:nvSpPr>
            <p:cNvPr id="30" name="Ellipse 29"/>
            <p:cNvSpPr/>
            <p:nvPr/>
          </p:nvSpPr>
          <p:spPr>
            <a:xfrm>
              <a:off x="5558763" y="5384435"/>
              <a:ext cx="101965" cy="10196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4" name="Gerade Verbindung mit Pfeil 1023"/>
            <p:cNvCxnSpPr/>
            <p:nvPr/>
          </p:nvCxnSpPr>
          <p:spPr>
            <a:xfrm>
              <a:off x="5663323" y="5439566"/>
              <a:ext cx="188906" cy="13942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7" name="Gruppieren 1036"/>
          <p:cNvGrpSpPr/>
          <p:nvPr/>
        </p:nvGrpSpPr>
        <p:grpSpPr>
          <a:xfrm>
            <a:off x="6229986" y="5465605"/>
            <a:ext cx="226743" cy="55763"/>
            <a:chOff x="3175819" y="5633884"/>
            <a:chExt cx="226743" cy="55763"/>
          </a:xfrm>
        </p:grpSpPr>
        <p:sp>
          <p:nvSpPr>
            <p:cNvPr id="1033" name="Ellipse 1032"/>
            <p:cNvSpPr/>
            <p:nvPr/>
          </p:nvSpPr>
          <p:spPr>
            <a:xfrm>
              <a:off x="3175819" y="5633884"/>
              <a:ext cx="55763" cy="55763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35" name="Gerade Verbindung mit Pfeil 1034"/>
            <p:cNvCxnSpPr/>
            <p:nvPr/>
          </p:nvCxnSpPr>
          <p:spPr>
            <a:xfrm>
              <a:off x="3238765" y="5661765"/>
              <a:ext cx="163797" cy="81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038" name="Gruppieren 1037"/>
          <p:cNvGrpSpPr/>
          <p:nvPr/>
        </p:nvGrpSpPr>
        <p:grpSpPr>
          <a:xfrm>
            <a:off x="6681844" y="5495571"/>
            <a:ext cx="297302" cy="83291"/>
            <a:chOff x="6753138" y="5500688"/>
            <a:chExt cx="297302" cy="83291"/>
          </a:xfrm>
        </p:grpSpPr>
        <p:grpSp>
          <p:nvGrpSpPr>
            <p:cNvPr id="55" name="Gruppieren 54"/>
            <p:cNvGrpSpPr/>
            <p:nvPr/>
          </p:nvGrpSpPr>
          <p:grpSpPr>
            <a:xfrm>
              <a:off x="6753138" y="5528216"/>
              <a:ext cx="226743" cy="55763"/>
              <a:chOff x="3175819" y="5633884"/>
              <a:chExt cx="226743" cy="55763"/>
            </a:xfrm>
          </p:grpSpPr>
          <p:sp>
            <p:nvSpPr>
              <p:cNvPr id="56" name="Ellipse 55"/>
              <p:cNvSpPr/>
              <p:nvPr/>
            </p:nvSpPr>
            <p:spPr>
              <a:xfrm>
                <a:off x="3175819" y="5633884"/>
                <a:ext cx="55763" cy="5576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7" name="Gerade Verbindung mit Pfeil 56"/>
              <p:cNvCxnSpPr/>
              <p:nvPr/>
            </p:nvCxnSpPr>
            <p:spPr>
              <a:xfrm>
                <a:off x="3238765" y="5661765"/>
                <a:ext cx="163797" cy="81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uppieren 57"/>
            <p:cNvGrpSpPr/>
            <p:nvPr/>
          </p:nvGrpSpPr>
          <p:grpSpPr>
            <a:xfrm>
              <a:off x="6823697" y="5500688"/>
              <a:ext cx="226743" cy="55763"/>
              <a:chOff x="3175819" y="5633884"/>
              <a:chExt cx="226743" cy="55763"/>
            </a:xfrm>
          </p:grpSpPr>
          <p:sp>
            <p:nvSpPr>
              <p:cNvPr id="59" name="Ellipse 58"/>
              <p:cNvSpPr/>
              <p:nvPr/>
            </p:nvSpPr>
            <p:spPr>
              <a:xfrm>
                <a:off x="3175819" y="5633884"/>
                <a:ext cx="55763" cy="5576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0" name="Gerade Verbindung mit Pfeil 59"/>
              <p:cNvCxnSpPr/>
              <p:nvPr/>
            </p:nvCxnSpPr>
            <p:spPr>
              <a:xfrm>
                <a:off x="3238765" y="5661765"/>
                <a:ext cx="163797" cy="81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39" name="Gruppieren 1038"/>
          <p:cNvGrpSpPr/>
          <p:nvPr/>
        </p:nvGrpSpPr>
        <p:grpSpPr>
          <a:xfrm>
            <a:off x="7190059" y="5398495"/>
            <a:ext cx="297355" cy="142385"/>
            <a:chOff x="6979146" y="6444298"/>
            <a:chExt cx="297355" cy="142385"/>
          </a:xfrm>
        </p:grpSpPr>
        <p:grpSp>
          <p:nvGrpSpPr>
            <p:cNvPr id="62" name="Gruppieren 61"/>
            <p:cNvGrpSpPr/>
            <p:nvPr/>
          </p:nvGrpSpPr>
          <p:grpSpPr>
            <a:xfrm>
              <a:off x="6979146" y="6444298"/>
              <a:ext cx="297302" cy="83291"/>
              <a:chOff x="6753138" y="5500688"/>
              <a:chExt cx="297302" cy="83291"/>
            </a:xfrm>
          </p:grpSpPr>
          <p:grpSp>
            <p:nvGrpSpPr>
              <p:cNvPr id="63" name="Gruppieren 62"/>
              <p:cNvGrpSpPr/>
              <p:nvPr/>
            </p:nvGrpSpPr>
            <p:grpSpPr>
              <a:xfrm>
                <a:off x="6753138" y="5528216"/>
                <a:ext cx="226743" cy="55763"/>
                <a:chOff x="3175819" y="5633884"/>
                <a:chExt cx="226743" cy="55763"/>
              </a:xfrm>
            </p:grpSpPr>
            <p:sp>
              <p:nvSpPr>
                <p:cNvPr id="67" name="Ellipse 66"/>
                <p:cNvSpPr/>
                <p:nvPr/>
              </p:nvSpPr>
              <p:spPr>
                <a:xfrm>
                  <a:off x="3175819" y="5633884"/>
                  <a:ext cx="55763" cy="55763"/>
                </a:xfrm>
                <a:prstGeom prst="ellips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8" name="Gerade Verbindung mit Pfeil 67"/>
                <p:cNvCxnSpPr/>
                <p:nvPr/>
              </p:nvCxnSpPr>
              <p:spPr>
                <a:xfrm>
                  <a:off x="3238765" y="5661765"/>
                  <a:ext cx="163797" cy="81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Gruppieren 63"/>
              <p:cNvGrpSpPr/>
              <p:nvPr/>
            </p:nvGrpSpPr>
            <p:grpSpPr>
              <a:xfrm>
                <a:off x="6823697" y="5500688"/>
                <a:ext cx="226743" cy="55763"/>
                <a:chOff x="3175819" y="5633884"/>
                <a:chExt cx="226743" cy="55763"/>
              </a:xfrm>
            </p:grpSpPr>
            <p:sp>
              <p:nvSpPr>
                <p:cNvPr id="65" name="Ellipse 64"/>
                <p:cNvSpPr/>
                <p:nvPr/>
              </p:nvSpPr>
              <p:spPr>
                <a:xfrm>
                  <a:off x="3175819" y="5633884"/>
                  <a:ext cx="55763" cy="55763"/>
                </a:xfrm>
                <a:prstGeom prst="ellips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6" name="Gerade Verbindung mit Pfeil 65"/>
                <p:cNvCxnSpPr/>
                <p:nvPr/>
              </p:nvCxnSpPr>
              <p:spPr>
                <a:xfrm>
                  <a:off x="3238765" y="5661765"/>
                  <a:ext cx="163797" cy="81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9" name="Gruppieren 68"/>
            <p:cNvGrpSpPr/>
            <p:nvPr/>
          </p:nvGrpSpPr>
          <p:grpSpPr>
            <a:xfrm>
              <a:off x="6979199" y="6503392"/>
              <a:ext cx="297302" cy="83291"/>
              <a:chOff x="6753138" y="5500688"/>
              <a:chExt cx="297302" cy="83291"/>
            </a:xfrm>
          </p:grpSpPr>
          <p:grpSp>
            <p:nvGrpSpPr>
              <p:cNvPr id="70" name="Gruppieren 69"/>
              <p:cNvGrpSpPr/>
              <p:nvPr/>
            </p:nvGrpSpPr>
            <p:grpSpPr>
              <a:xfrm>
                <a:off x="6753138" y="5528216"/>
                <a:ext cx="226743" cy="55763"/>
                <a:chOff x="3175819" y="5633884"/>
                <a:chExt cx="226743" cy="55763"/>
              </a:xfrm>
            </p:grpSpPr>
            <p:sp>
              <p:nvSpPr>
                <p:cNvPr id="74" name="Ellipse 73"/>
                <p:cNvSpPr/>
                <p:nvPr/>
              </p:nvSpPr>
              <p:spPr>
                <a:xfrm>
                  <a:off x="3175819" y="5633884"/>
                  <a:ext cx="55763" cy="55763"/>
                </a:xfrm>
                <a:prstGeom prst="ellips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5" name="Gerade Verbindung mit Pfeil 74"/>
                <p:cNvCxnSpPr/>
                <p:nvPr/>
              </p:nvCxnSpPr>
              <p:spPr>
                <a:xfrm>
                  <a:off x="3238765" y="5661765"/>
                  <a:ext cx="163797" cy="81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uppieren 70"/>
              <p:cNvGrpSpPr/>
              <p:nvPr/>
            </p:nvGrpSpPr>
            <p:grpSpPr>
              <a:xfrm>
                <a:off x="6823697" y="5500688"/>
                <a:ext cx="226743" cy="55763"/>
                <a:chOff x="3175819" y="5633884"/>
                <a:chExt cx="226743" cy="55763"/>
              </a:xfrm>
            </p:grpSpPr>
            <p:sp>
              <p:nvSpPr>
                <p:cNvPr id="72" name="Ellipse 71"/>
                <p:cNvSpPr/>
                <p:nvPr/>
              </p:nvSpPr>
              <p:spPr>
                <a:xfrm>
                  <a:off x="3175819" y="5633884"/>
                  <a:ext cx="55763" cy="55763"/>
                </a:xfrm>
                <a:prstGeom prst="ellips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3" name="Gerade Verbindung mit Pfeil 72"/>
                <p:cNvCxnSpPr/>
                <p:nvPr/>
              </p:nvCxnSpPr>
              <p:spPr>
                <a:xfrm>
                  <a:off x="3238765" y="5661765"/>
                  <a:ext cx="163797" cy="81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45" name="Gruppieren 1044"/>
          <p:cNvGrpSpPr/>
          <p:nvPr/>
        </p:nvGrpSpPr>
        <p:grpSpPr>
          <a:xfrm>
            <a:off x="7833205" y="5219966"/>
            <a:ext cx="923445" cy="367718"/>
            <a:chOff x="7833205" y="5219966"/>
            <a:chExt cx="923445" cy="367718"/>
          </a:xfrm>
        </p:grpSpPr>
        <p:cxnSp>
          <p:nvCxnSpPr>
            <p:cNvPr id="1041" name="Gekrümmter Verbinder 1040"/>
            <p:cNvCxnSpPr>
              <a:stCxn id="24" idx="2"/>
              <a:endCxn id="7" idx="1"/>
            </p:cNvCxnSpPr>
            <p:nvPr/>
          </p:nvCxnSpPr>
          <p:spPr>
            <a:xfrm flipV="1">
              <a:off x="7833205" y="5219966"/>
              <a:ext cx="923445" cy="285134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044" name="Textfeld 1043"/>
            <p:cNvSpPr txBox="1"/>
            <p:nvPr/>
          </p:nvSpPr>
          <p:spPr>
            <a:xfrm rot="20014672">
              <a:off x="8080052" y="5326074"/>
              <a:ext cx="5196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Signal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7093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0.08438 0.008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9" y="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38 0.00833 L 0.11224 0.0064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-0.00046 L 0.01745 -0.00046 C 0.02579 -0.00046 0.03607 0.00185 0.03607 0.00393 L 0.03607 0.00856 " pathEditMode="relative" rAng="0" ptsTypes="AAAA">
                                      <p:cBhvr>
                                        <p:cTn id="24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 0.00209 L 0.01823 0.00209 C 0.02813 0.00209 0.0405 -0.00231 0.0405 -0.00578 L 0.0405 -0.01342 " pathEditMode="relative" rAng="0" ptsTypes="AAAA">
                                      <p:cBhvr>
                                        <p:cTn id="32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4" y="-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1.48148E-6 L 0.02109 -1.48148E-6 C 0.0306 -1.48148E-6 0.04232 0.00371 0.04232 0.00695 L 0.04232 0.01389 " pathEditMode="relative" rAng="0" ptsTypes="AAAA">
                                      <p:cBhvr>
                                        <p:cTn id="40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9" y="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5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en 12"/>
          <p:cNvGrpSpPr/>
          <p:nvPr/>
        </p:nvGrpSpPr>
        <p:grpSpPr>
          <a:xfrm>
            <a:off x="-690004" y="3887535"/>
            <a:ext cx="9680229" cy="5628218"/>
            <a:chOff x="-750964" y="3363299"/>
            <a:chExt cx="9680229" cy="5628218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-750964" y="4609531"/>
              <a:ext cx="5935894" cy="4381986"/>
              <a:chOff x="-750964" y="4650171"/>
              <a:chExt cx="5935894" cy="4381986"/>
            </a:xfrm>
          </p:grpSpPr>
          <p:sp>
            <p:nvSpPr>
              <p:cNvPr id="508" name="Rechteck 507"/>
              <p:cNvSpPr/>
              <p:nvPr/>
            </p:nvSpPr>
            <p:spPr>
              <a:xfrm>
                <a:off x="1979544" y="5388865"/>
                <a:ext cx="2540761" cy="5918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Mirror</a:t>
                </a:r>
                <a:endParaRPr lang="en-US" dirty="0"/>
              </a:p>
            </p:txBody>
          </p:sp>
          <p:grpSp>
            <p:nvGrpSpPr>
              <p:cNvPr id="509" name="Gruppieren 508"/>
              <p:cNvGrpSpPr/>
              <p:nvPr/>
            </p:nvGrpSpPr>
            <p:grpSpPr>
              <a:xfrm>
                <a:off x="1995514" y="4673105"/>
                <a:ext cx="2540757" cy="624186"/>
                <a:chOff x="2746478" y="3019403"/>
                <a:chExt cx="2540757" cy="624186"/>
              </a:xfrm>
            </p:grpSpPr>
            <p:grpSp>
              <p:nvGrpSpPr>
                <p:cNvPr id="510" name="Gruppieren 509"/>
                <p:cNvGrpSpPr/>
                <p:nvPr/>
              </p:nvGrpSpPr>
              <p:grpSpPr>
                <a:xfrm>
                  <a:off x="2752376" y="3428849"/>
                  <a:ext cx="2486937" cy="214740"/>
                  <a:chOff x="1014933" y="3338749"/>
                  <a:chExt cx="3121145" cy="269503"/>
                </a:xfrm>
              </p:grpSpPr>
              <p:sp>
                <p:nvSpPr>
                  <p:cNvPr id="512" name="Flussdiagramm: Verzögerung 511"/>
                  <p:cNvSpPr/>
                  <p:nvPr/>
                </p:nvSpPr>
                <p:spPr>
                  <a:xfrm rot="5400000">
                    <a:off x="913595" y="344008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3" name="Flussdiagramm: Verzögerung 512"/>
                  <p:cNvSpPr/>
                  <p:nvPr/>
                </p:nvSpPr>
                <p:spPr>
                  <a:xfrm rot="5400000">
                    <a:off x="952488" y="344660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4" name="Flussdiagramm: Verzögerung 513"/>
                  <p:cNvSpPr/>
                  <p:nvPr/>
                </p:nvSpPr>
                <p:spPr>
                  <a:xfrm rot="5400000">
                    <a:off x="991380" y="344660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5" name="Flussdiagramm: Verzögerung 514"/>
                  <p:cNvSpPr/>
                  <p:nvPr/>
                </p:nvSpPr>
                <p:spPr>
                  <a:xfrm rot="5400000">
                    <a:off x="1030272" y="344008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6" name="Flussdiagramm: Verzögerung 515"/>
                  <p:cNvSpPr/>
                  <p:nvPr/>
                </p:nvSpPr>
                <p:spPr>
                  <a:xfrm rot="5400000">
                    <a:off x="1068401" y="346222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7" name="Flussdiagramm: Verzögerung 516"/>
                  <p:cNvSpPr/>
                  <p:nvPr/>
                </p:nvSpPr>
                <p:spPr>
                  <a:xfrm rot="5400000">
                    <a:off x="1107293" y="346873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8" name="Flussdiagramm: Verzögerung 517"/>
                  <p:cNvSpPr/>
                  <p:nvPr/>
                </p:nvSpPr>
                <p:spPr>
                  <a:xfrm rot="5400000">
                    <a:off x="1146186" y="346874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9" name="Flussdiagramm: Verzögerung 518"/>
                  <p:cNvSpPr/>
                  <p:nvPr/>
                </p:nvSpPr>
                <p:spPr>
                  <a:xfrm rot="5400000">
                    <a:off x="1185078" y="347525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0" name="Flussdiagramm: Verzögerung 519"/>
                  <p:cNvSpPr/>
                  <p:nvPr/>
                </p:nvSpPr>
                <p:spPr>
                  <a:xfrm rot="5400000">
                    <a:off x="1223206" y="346743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1" name="Flussdiagramm: Verzögerung 520"/>
                  <p:cNvSpPr/>
                  <p:nvPr/>
                </p:nvSpPr>
                <p:spPr>
                  <a:xfrm rot="5400000">
                    <a:off x="1262099" y="347394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2" name="Flussdiagramm: Verzögerung 521"/>
                  <p:cNvSpPr/>
                  <p:nvPr/>
                </p:nvSpPr>
                <p:spPr>
                  <a:xfrm rot="5400000">
                    <a:off x="1300991" y="3473951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3" name="Flussdiagramm: Verzögerung 522"/>
                  <p:cNvSpPr/>
                  <p:nvPr/>
                </p:nvSpPr>
                <p:spPr>
                  <a:xfrm rot="5400000">
                    <a:off x="1339883" y="348046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4" name="Flussdiagramm: Verzögerung 523"/>
                  <p:cNvSpPr/>
                  <p:nvPr/>
                </p:nvSpPr>
                <p:spPr>
                  <a:xfrm rot="5400000">
                    <a:off x="1369606" y="346222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5" name="Flussdiagramm: Verzögerung 524"/>
                  <p:cNvSpPr/>
                  <p:nvPr/>
                </p:nvSpPr>
                <p:spPr>
                  <a:xfrm rot="5400000">
                    <a:off x="1408498" y="346874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6" name="Flussdiagramm: Verzögerung 525"/>
                  <p:cNvSpPr/>
                  <p:nvPr/>
                </p:nvSpPr>
                <p:spPr>
                  <a:xfrm rot="5400000">
                    <a:off x="1447391" y="346874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7" name="Flussdiagramm: Verzögerung 526"/>
                  <p:cNvSpPr/>
                  <p:nvPr/>
                </p:nvSpPr>
                <p:spPr>
                  <a:xfrm rot="5400000">
                    <a:off x="1486283" y="347526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8" name="Flussdiagramm: Verzögerung 527"/>
                  <p:cNvSpPr/>
                  <p:nvPr/>
                </p:nvSpPr>
                <p:spPr>
                  <a:xfrm rot="5400000">
                    <a:off x="1524336" y="348046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9" name="Flussdiagramm: Verzögerung 528"/>
                  <p:cNvSpPr/>
                  <p:nvPr/>
                </p:nvSpPr>
                <p:spPr>
                  <a:xfrm rot="5400000">
                    <a:off x="1559641" y="345037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0" name="Flussdiagramm: Verzögerung 529"/>
                  <p:cNvSpPr/>
                  <p:nvPr/>
                </p:nvSpPr>
                <p:spPr>
                  <a:xfrm rot="5400000">
                    <a:off x="1598534" y="3456891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1" name="Flussdiagramm: Verzögerung 530"/>
                  <p:cNvSpPr/>
                  <p:nvPr/>
                </p:nvSpPr>
                <p:spPr>
                  <a:xfrm rot="5400000">
                    <a:off x="1637426" y="345689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2" name="Flussdiagramm: Verzögerung 531"/>
                  <p:cNvSpPr/>
                  <p:nvPr/>
                </p:nvSpPr>
                <p:spPr>
                  <a:xfrm rot="5400000">
                    <a:off x="1676318" y="345037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3" name="Flussdiagramm: Verzögerung 532"/>
                  <p:cNvSpPr/>
                  <p:nvPr/>
                </p:nvSpPr>
                <p:spPr>
                  <a:xfrm rot="5400000">
                    <a:off x="1714447" y="347251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4" name="Flussdiagramm: Verzögerung 533"/>
                  <p:cNvSpPr/>
                  <p:nvPr/>
                </p:nvSpPr>
                <p:spPr>
                  <a:xfrm rot="5400000">
                    <a:off x="1753339" y="347902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5" name="Flussdiagramm: Verzögerung 534"/>
                  <p:cNvSpPr/>
                  <p:nvPr/>
                </p:nvSpPr>
                <p:spPr>
                  <a:xfrm rot="5400000">
                    <a:off x="1792232" y="3479031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6" name="Flussdiagramm: Verzögerung 535"/>
                  <p:cNvSpPr/>
                  <p:nvPr/>
                </p:nvSpPr>
                <p:spPr>
                  <a:xfrm rot="5400000">
                    <a:off x="1831124" y="348554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7" name="Flussdiagramm: Verzögerung 536"/>
                  <p:cNvSpPr/>
                  <p:nvPr/>
                </p:nvSpPr>
                <p:spPr>
                  <a:xfrm rot="5400000">
                    <a:off x="1869252" y="347772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8" name="Flussdiagramm: Verzögerung 537"/>
                  <p:cNvSpPr/>
                  <p:nvPr/>
                </p:nvSpPr>
                <p:spPr>
                  <a:xfrm rot="5400000">
                    <a:off x="1908145" y="348423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9" name="Flussdiagramm: Verzögerung 538"/>
                  <p:cNvSpPr/>
                  <p:nvPr/>
                </p:nvSpPr>
                <p:spPr>
                  <a:xfrm rot="5400000">
                    <a:off x="1947037" y="348424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0" name="Flussdiagramm: Verzögerung 539"/>
                  <p:cNvSpPr/>
                  <p:nvPr/>
                </p:nvSpPr>
                <p:spPr>
                  <a:xfrm rot="5400000">
                    <a:off x="1985929" y="349076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1" name="Flussdiagramm: Verzögerung 540"/>
                  <p:cNvSpPr/>
                  <p:nvPr/>
                </p:nvSpPr>
                <p:spPr>
                  <a:xfrm rot="5400000">
                    <a:off x="2015652" y="347252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2" name="Flussdiagramm: Verzögerung 541"/>
                  <p:cNvSpPr/>
                  <p:nvPr/>
                </p:nvSpPr>
                <p:spPr>
                  <a:xfrm rot="5400000">
                    <a:off x="2054544" y="347903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3" name="Flussdiagramm: Verzögerung 542"/>
                  <p:cNvSpPr/>
                  <p:nvPr/>
                </p:nvSpPr>
                <p:spPr>
                  <a:xfrm rot="5400000">
                    <a:off x="2093437" y="347903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4" name="Flussdiagramm: Verzögerung 543"/>
                  <p:cNvSpPr/>
                  <p:nvPr/>
                </p:nvSpPr>
                <p:spPr>
                  <a:xfrm rot="5400000">
                    <a:off x="2132329" y="348555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5" name="Flussdiagramm: Verzögerung 544"/>
                  <p:cNvSpPr/>
                  <p:nvPr/>
                </p:nvSpPr>
                <p:spPr>
                  <a:xfrm rot="5400000">
                    <a:off x="2170382" y="349076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6" name="Flussdiagramm: Verzögerung 545"/>
                  <p:cNvSpPr/>
                  <p:nvPr/>
                </p:nvSpPr>
                <p:spPr>
                  <a:xfrm rot="5400000">
                    <a:off x="2200511" y="344984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7" name="Flussdiagramm: Verzögerung 546"/>
                  <p:cNvSpPr/>
                  <p:nvPr/>
                </p:nvSpPr>
                <p:spPr>
                  <a:xfrm rot="5400000">
                    <a:off x="2239404" y="345635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8" name="Flussdiagramm: Verzögerung 547"/>
                  <p:cNvSpPr/>
                  <p:nvPr/>
                </p:nvSpPr>
                <p:spPr>
                  <a:xfrm rot="5400000">
                    <a:off x="2278296" y="345636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9" name="Flussdiagramm: Verzögerung 548"/>
                  <p:cNvSpPr/>
                  <p:nvPr/>
                </p:nvSpPr>
                <p:spPr>
                  <a:xfrm rot="5400000">
                    <a:off x="2317188" y="344984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0" name="Flussdiagramm: Verzögerung 549"/>
                  <p:cNvSpPr/>
                  <p:nvPr/>
                </p:nvSpPr>
                <p:spPr>
                  <a:xfrm rot="5400000">
                    <a:off x="2355317" y="347198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1" name="Flussdiagramm: Verzögerung 550"/>
                  <p:cNvSpPr/>
                  <p:nvPr/>
                </p:nvSpPr>
                <p:spPr>
                  <a:xfrm rot="5400000">
                    <a:off x="2394209" y="347849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2" name="Flussdiagramm: Verzögerung 551"/>
                  <p:cNvSpPr/>
                  <p:nvPr/>
                </p:nvSpPr>
                <p:spPr>
                  <a:xfrm rot="5400000">
                    <a:off x="2433102" y="347849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3" name="Flussdiagramm: Verzögerung 552"/>
                  <p:cNvSpPr/>
                  <p:nvPr/>
                </p:nvSpPr>
                <p:spPr>
                  <a:xfrm rot="5400000">
                    <a:off x="2471994" y="348501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4" name="Flussdiagramm: Verzögerung 553"/>
                  <p:cNvSpPr/>
                  <p:nvPr/>
                </p:nvSpPr>
                <p:spPr>
                  <a:xfrm rot="5400000">
                    <a:off x="2510122" y="347719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5" name="Flussdiagramm: Verzögerung 554"/>
                  <p:cNvSpPr/>
                  <p:nvPr/>
                </p:nvSpPr>
                <p:spPr>
                  <a:xfrm rot="5400000">
                    <a:off x="2549015" y="348370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6" name="Flussdiagramm: Verzögerung 555"/>
                  <p:cNvSpPr/>
                  <p:nvPr/>
                </p:nvSpPr>
                <p:spPr>
                  <a:xfrm rot="5400000">
                    <a:off x="2587907" y="348371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7" name="Flussdiagramm: Verzögerung 556"/>
                  <p:cNvSpPr/>
                  <p:nvPr/>
                </p:nvSpPr>
                <p:spPr>
                  <a:xfrm rot="5400000">
                    <a:off x="2626799" y="349022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8" name="Flussdiagramm: Verzögerung 557"/>
                  <p:cNvSpPr/>
                  <p:nvPr/>
                </p:nvSpPr>
                <p:spPr>
                  <a:xfrm rot="5400000">
                    <a:off x="2656522" y="347198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9" name="Flussdiagramm: Verzögerung 558"/>
                  <p:cNvSpPr/>
                  <p:nvPr/>
                </p:nvSpPr>
                <p:spPr>
                  <a:xfrm rot="5400000">
                    <a:off x="2695414" y="3478501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0" name="Flussdiagramm: Verzögerung 559"/>
                  <p:cNvSpPr/>
                  <p:nvPr/>
                </p:nvSpPr>
                <p:spPr>
                  <a:xfrm rot="5400000">
                    <a:off x="2734307" y="347850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1" name="Flussdiagramm: Verzögerung 560"/>
                  <p:cNvSpPr/>
                  <p:nvPr/>
                </p:nvSpPr>
                <p:spPr>
                  <a:xfrm rot="5400000">
                    <a:off x="2773199" y="348502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2" name="Flussdiagramm: Verzögerung 561"/>
                  <p:cNvSpPr/>
                  <p:nvPr/>
                </p:nvSpPr>
                <p:spPr>
                  <a:xfrm rot="5400000">
                    <a:off x="2811252" y="349022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3" name="Flussdiagramm: Verzögerung 562"/>
                  <p:cNvSpPr/>
                  <p:nvPr/>
                </p:nvSpPr>
                <p:spPr>
                  <a:xfrm rot="5400000">
                    <a:off x="2845793" y="345004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4" name="Flussdiagramm: Verzögerung 563"/>
                  <p:cNvSpPr/>
                  <p:nvPr/>
                </p:nvSpPr>
                <p:spPr>
                  <a:xfrm rot="5400000">
                    <a:off x="2884686" y="345655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5" name="Flussdiagramm: Verzögerung 564"/>
                  <p:cNvSpPr/>
                  <p:nvPr/>
                </p:nvSpPr>
                <p:spPr>
                  <a:xfrm rot="5400000">
                    <a:off x="2923578" y="345656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6" name="Flussdiagramm: Verzögerung 565"/>
                  <p:cNvSpPr/>
                  <p:nvPr/>
                </p:nvSpPr>
                <p:spPr>
                  <a:xfrm rot="5400000">
                    <a:off x="2962470" y="345004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7" name="Flussdiagramm: Verzögerung 566"/>
                  <p:cNvSpPr/>
                  <p:nvPr/>
                </p:nvSpPr>
                <p:spPr>
                  <a:xfrm rot="5400000">
                    <a:off x="3000599" y="347217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8" name="Flussdiagramm: Verzögerung 567"/>
                  <p:cNvSpPr/>
                  <p:nvPr/>
                </p:nvSpPr>
                <p:spPr>
                  <a:xfrm rot="5400000">
                    <a:off x="3039491" y="347869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9" name="Flussdiagramm: Verzögerung 568"/>
                  <p:cNvSpPr/>
                  <p:nvPr/>
                </p:nvSpPr>
                <p:spPr>
                  <a:xfrm rot="5400000">
                    <a:off x="3078384" y="347869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0" name="Flussdiagramm: Verzögerung 569"/>
                  <p:cNvSpPr/>
                  <p:nvPr/>
                </p:nvSpPr>
                <p:spPr>
                  <a:xfrm rot="5400000">
                    <a:off x="3117276" y="348521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1" name="Flussdiagramm: Verzögerung 570"/>
                  <p:cNvSpPr/>
                  <p:nvPr/>
                </p:nvSpPr>
                <p:spPr>
                  <a:xfrm rot="5400000">
                    <a:off x="3155404" y="347739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2" name="Flussdiagramm: Verzögerung 571"/>
                  <p:cNvSpPr/>
                  <p:nvPr/>
                </p:nvSpPr>
                <p:spPr>
                  <a:xfrm rot="5400000">
                    <a:off x="3194297" y="348390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3" name="Flussdiagramm: Verzögerung 572"/>
                  <p:cNvSpPr/>
                  <p:nvPr/>
                </p:nvSpPr>
                <p:spPr>
                  <a:xfrm rot="5400000">
                    <a:off x="3233189" y="348390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4" name="Flussdiagramm: Verzögerung 573"/>
                  <p:cNvSpPr/>
                  <p:nvPr/>
                </p:nvSpPr>
                <p:spPr>
                  <a:xfrm rot="5400000">
                    <a:off x="3272081" y="349042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5" name="Flussdiagramm: Verzögerung 574"/>
                  <p:cNvSpPr/>
                  <p:nvPr/>
                </p:nvSpPr>
                <p:spPr>
                  <a:xfrm rot="5400000">
                    <a:off x="3301804" y="347218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6" name="Flussdiagramm: Verzögerung 575"/>
                  <p:cNvSpPr/>
                  <p:nvPr/>
                </p:nvSpPr>
                <p:spPr>
                  <a:xfrm rot="5400000">
                    <a:off x="3340696" y="347869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7" name="Flussdiagramm: Verzögerung 576"/>
                  <p:cNvSpPr/>
                  <p:nvPr/>
                </p:nvSpPr>
                <p:spPr>
                  <a:xfrm rot="5400000">
                    <a:off x="3379589" y="347870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8" name="Flussdiagramm: Verzögerung 577"/>
                  <p:cNvSpPr/>
                  <p:nvPr/>
                </p:nvSpPr>
                <p:spPr>
                  <a:xfrm rot="5400000">
                    <a:off x="3456534" y="349042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9" name="Flussdiagramm: Verzögerung 578"/>
                  <p:cNvSpPr/>
                  <p:nvPr/>
                </p:nvSpPr>
                <p:spPr>
                  <a:xfrm rot="5400000">
                    <a:off x="3407845" y="344008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0" name="Flussdiagramm: Verzögerung 579"/>
                  <p:cNvSpPr/>
                  <p:nvPr/>
                </p:nvSpPr>
                <p:spPr>
                  <a:xfrm rot="5400000">
                    <a:off x="3446738" y="344660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1" name="Flussdiagramm: Verzögerung 580"/>
                  <p:cNvSpPr/>
                  <p:nvPr/>
                </p:nvSpPr>
                <p:spPr>
                  <a:xfrm rot="5400000">
                    <a:off x="3485630" y="344660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2" name="Flussdiagramm: Verzögerung 581"/>
                  <p:cNvSpPr/>
                  <p:nvPr/>
                </p:nvSpPr>
                <p:spPr>
                  <a:xfrm rot="5400000">
                    <a:off x="3524522" y="344008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3" name="Flussdiagramm: Verzögerung 582"/>
                  <p:cNvSpPr/>
                  <p:nvPr/>
                </p:nvSpPr>
                <p:spPr>
                  <a:xfrm rot="5400000">
                    <a:off x="3562651" y="346222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4" name="Flussdiagramm: Verzögerung 583"/>
                  <p:cNvSpPr/>
                  <p:nvPr/>
                </p:nvSpPr>
                <p:spPr>
                  <a:xfrm rot="5400000">
                    <a:off x="3601543" y="346873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5" name="Flussdiagramm: Verzögerung 584"/>
                  <p:cNvSpPr/>
                  <p:nvPr/>
                </p:nvSpPr>
                <p:spPr>
                  <a:xfrm rot="5400000">
                    <a:off x="3640436" y="346874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6" name="Flussdiagramm: Verzögerung 585"/>
                  <p:cNvSpPr/>
                  <p:nvPr/>
                </p:nvSpPr>
                <p:spPr>
                  <a:xfrm rot="5400000">
                    <a:off x="3679328" y="347525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7" name="Flussdiagramm: Verzögerung 586"/>
                  <p:cNvSpPr/>
                  <p:nvPr/>
                </p:nvSpPr>
                <p:spPr>
                  <a:xfrm rot="5400000">
                    <a:off x="3717456" y="346743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8" name="Flussdiagramm: Verzögerung 587"/>
                  <p:cNvSpPr/>
                  <p:nvPr/>
                </p:nvSpPr>
                <p:spPr>
                  <a:xfrm rot="5400000">
                    <a:off x="3756349" y="347394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9" name="Flussdiagramm: Verzögerung 588"/>
                  <p:cNvSpPr/>
                  <p:nvPr/>
                </p:nvSpPr>
                <p:spPr>
                  <a:xfrm rot="5400000">
                    <a:off x="3795241" y="3473951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0" name="Flussdiagramm: Verzögerung 589"/>
                  <p:cNvSpPr/>
                  <p:nvPr/>
                </p:nvSpPr>
                <p:spPr>
                  <a:xfrm rot="5400000">
                    <a:off x="3834133" y="348046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1" name="Flussdiagramm: Verzögerung 590"/>
                  <p:cNvSpPr/>
                  <p:nvPr/>
                </p:nvSpPr>
                <p:spPr>
                  <a:xfrm rot="5400000">
                    <a:off x="3863856" y="346222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2" name="Flussdiagramm: Verzögerung 591"/>
                  <p:cNvSpPr/>
                  <p:nvPr/>
                </p:nvSpPr>
                <p:spPr>
                  <a:xfrm rot="5400000">
                    <a:off x="3902748" y="346874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3" name="Flussdiagramm: Verzögerung 592"/>
                  <p:cNvSpPr/>
                  <p:nvPr/>
                </p:nvSpPr>
                <p:spPr>
                  <a:xfrm rot="5400000">
                    <a:off x="3941641" y="346874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4" name="Flussdiagramm: Verzögerung 593"/>
                  <p:cNvSpPr/>
                  <p:nvPr/>
                </p:nvSpPr>
                <p:spPr>
                  <a:xfrm rot="5400000">
                    <a:off x="3980533" y="347526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5" name="Flussdiagramm: Verzögerung 594"/>
                  <p:cNvSpPr/>
                  <p:nvPr/>
                </p:nvSpPr>
                <p:spPr>
                  <a:xfrm rot="5400000">
                    <a:off x="4018586" y="348046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11" name="Rechteck 510"/>
                <p:cNvSpPr/>
                <p:nvPr/>
              </p:nvSpPr>
              <p:spPr>
                <a:xfrm>
                  <a:off x="2746478" y="3019403"/>
                  <a:ext cx="2540757" cy="55968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Absorber</a:t>
                  </a:r>
                  <a:endParaRPr lang="en-US" dirty="0"/>
                </a:p>
              </p:txBody>
            </p:sp>
          </p:grpSp>
          <p:sp>
            <p:nvSpPr>
              <p:cNvPr id="441" name="Textfeld 440"/>
              <p:cNvSpPr txBox="1"/>
              <p:nvPr/>
            </p:nvSpPr>
            <p:spPr>
              <a:xfrm rot="20685482">
                <a:off x="764205" y="4650171"/>
                <a:ext cx="799882" cy="4659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D85ED1"/>
                    </a:solidFill>
                  </a:rPr>
                  <a:t>Cryogenic</a:t>
                </a:r>
              </a:p>
              <a:p>
                <a:r>
                  <a:rPr lang="en-US" sz="1600" dirty="0" smtClean="0">
                    <a:solidFill>
                      <a:srgbClr val="D85ED1"/>
                    </a:solidFill>
                  </a:rPr>
                  <a:t>H-Beam</a:t>
                </a:r>
                <a:endParaRPr lang="en-US" sz="1600" dirty="0">
                  <a:solidFill>
                    <a:srgbClr val="D85ED1"/>
                  </a:solidFill>
                </a:endParaRPr>
              </a:p>
            </p:txBody>
          </p:sp>
          <p:sp>
            <p:nvSpPr>
              <p:cNvPr id="442" name="Bogen 441"/>
              <p:cNvSpPr/>
              <p:nvPr/>
            </p:nvSpPr>
            <p:spPr>
              <a:xfrm rot="279418">
                <a:off x="661908" y="5185286"/>
                <a:ext cx="1631066" cy="1354036"/>
              </a:xfrm>
              <a:prstGeom prst="arc">
                <a:avLst>
                  <a:gd name="adj1" fmla="val 13652112"/>
                  <a:gd name="adj2" fmla="val 16345902"/>
                </a:avLst>
              </a:prstGeom>
              <a:ln>
                <a:solidFill>
                  <a:srgbClr val="D85ED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3" name="Bogen 442"/>
              <p:cNvSpPr/>
              <p:nvPr/>
            </p:nvSpPr>
            <p:spPr>
              <a:xfrm>
                <a:off x="-750964" y="5341952"/>
                <a:ext cx="5673605" cy="3690205"/>
              </a:xfrm>
              <a:prstGeom prst="arc">
                <a:avLst>
                  <a:gd name="adj1" fmla="val 13752181"/>
                  <a:gd name="adj2" fmla="val 16088507"/>
                </a:avLst>
              </a:prstGeom>
              <a:noFill/>
              <a:ln w="12700" cmpd="tri">
                <a:solidFill>
                  <a:srgbClr val="D85ED1">
                    <a:alpha val="67000"/>
                  </a:srgbClr>
                </a:solidFill>
                <a:prstDash val="solid"/>
              </a:ln>
              <a:effectLst>
                <a:glow rad="114300">
                  <a:srgbClr val="D85ED1">
                    <a:alpha val="71000"/>
                  </a:srgbClr>
                </a:glow>
                <a:softEdge rad="0"/>
              </a:effectLst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Kreis 6"/>
              <p:cNvSpPr/>
              <p:nvPr/>
            </p:nvSpPr>
            <p:spPr>
              <a:xfrm rot="16200000">
                <a:off x="4493701" y="5042184"/>
                <a:ext cx="732613" cy="649844"/>
              </a:xfrm>
              <a:prstGeom prst="pie">
                <a:avLst>
                  <a:gd name="adj1" fmla="val 0"/>
                  <a:gd name="adj2" fmla="val 1083883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Textfeld 7"/>
              <p:cNvSpPr txBox="1"/>
              <p:nvPr/>
            </p:nvSpPr>
            <p:spPr>
              <a:xfrm rot="16200000">
                <a:off x="4540726" y="5242953"/>
                <a:ext cx="81464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bg1"/>
                    </a:solidFill>
                  </a:rPr>
                  <a:t>H-Detection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3" name="Textfeld 432"/>
                  <p:cNvSpPr txBox="1"/>
                  <p:nvPr/>
                </p:nvSpPr>
                <p:spPr>
                  <a:xfrm>
                    <a:off x="4556515" y="5057992"/>
                    <a:ext cx="244574" cy="22071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33" name="Textfeld 43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56515" y="5057992"/>
                    <a:ext cx="244574" cy="220714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l="-31707" r="-24390" b="-36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07" name="Gerader Verbinder 506"/>
              <p:cNvCxnSpPr>
                <a:endCxn id="8" idx="0"/>
              </p:cNvCxnSpPr>
              <p:nvPr/>
            </p:nvCxnSpPr>
            <p:spPr>
              <a:xfrm>
                <a:off x="2026879" y="5350293"/>
                <a:ext cx="2798060" cy="15770"/>
              </a:xfrm>
              <a:prstGeom prst="line">
                <a:avLst/>
              </a:prstGeom>
              <a:ln w="12700">
                <a:solidFill>
                  <a:srgbClr val="D85ED1">
                    <a:alpha val="67000"/>
                  </a:srgbClr>
                </a:solidFill>
              </a:ln>
              <a:effectLst>
                <a:glow rad="114300">
                  <a:srgbClr val="D85ED1">
                    <a:alpha val="71000"/>
                  </a:srgb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Gerade Verbindung mit Pfeil 431"/>
              <p:cNvCxnSpPr/>
              <p:nvPr/>
            </p:nvCxnSpPr>
            <p:spPr>
              <a:xfrm flipH="1">
                <a:off x="4521103" y="5232787"/>
                <a:ext cx="152" cy="15708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uppieren 3"/>
            <p:cNvGrpSpPr/>
            <p:nvPr/>
          </p:nvGrpSpPr>
          <p:grpSpPr>
            <a:xfrm>
              <a:off x="5386592" y="3363299"/>
              <a:ext cx="3542673" cy="2745828"/>
              <a:chOff x="5386592" y="3363299"/>
              <a:chExt cx="3542673" cy="2745828"/>
            </a:xfrm>
          </p:grpSpPr>
          <p:grpSp>
            <p:nvGrpSpPr>
              <p:cNvPr id="424" name="Gruppieren 423"/>
              <p:cNvGrpSpPr/>
              <p:nvPr/>
            </p:nvGrpSpPr>
            <p:grpSpPr>
              <a:xfrm>
                <a:off x="6509358" y="3699268"/>
                <a:ext cx="245901" cy="1626629"/>
                <a:chOff x="8809530" y="1791028"/>
                <a:chExt cx="614364" cy="4064000"/>
              </a:xfrm>
            </p:grpSpPr>
            <p:sp>
              <p:nvSpPr>
                <p:cNvPr id="626" name="Freeform 8"/>
                <p:cNvSpPr>
                  <a:spLocks noEditPoints="1"/>
                </p:cNvSpPr>
                <p:nvPr/>
              </p:nvSpPr>
              <p:spPr bwMode="auto">
                <a:xfrm rot="16200000">
                  <a:off x="7084712" y="3515846"/>
                  <a:ext cx="4064000" cy="614363"/>
                </a:xfrm>
                <a:custGeom>
                  <a:avLst/>
                  <a:gdLst>
                    <a:gd name="T0" fmla="*/ 1047 w 5120"/>
                    <a:gd name="T1" fmla="*/ 600 h 773"/>
                    <a:gd name="T2" fmla="*/ 962 w 5120"/>
                    <a:gd name="T3" fmla="*/ 560 h 773"/>
                    <a:gd name="T4" fmla="*/ 914 w 5120"/>
                    <a:gd name="T5" fmla="*/ 465 h 773"/>
                    <a:gd name="T6" fmla="*/ 612 w 5120"/>
                    <a:gd name="T7" fmla="*/ 99 h 773"/>
                    <a:gd name="T8" fmla="*/ 596 w 5120"/>
                    <a:gd name="T9" fmla="*/ 45 h 773"/>
                    <a:gd name="T10" fmla="*/ 529 w 5120"/>
                    <a:gd name="T11" fmla="*/ 5 h 773"/>
                    <a:gd name="T12" fmla="*/ 570 w 5120"/>
                    <a:gd name="T13" fmla="*/ 26 h 773"/>
                    <a:gd name="T14" fmla="*/ 622 w 5120"/>
                    <a:gd name="T15" fmla="*/ 71 h 773"/>
                    <a:gd name="T16" fmla="*/ 655 w 5120"/>
                    <a:gd name="T17" fmla="*/ 109 h 773"/>
                    <a:gd name="T18" fmla="*/ 782 w 5120"/>
                    <a:gd name="T19" fmla="*/ 284 h 773"/>
                    <a:gd name="T20" fmla="*/ 855 w 5120"/>
                    <a:gd name="T21" fmla="*/ 390 h 773"/>
                    <a:gd name="T22" fmla="*/ 945 w 5120"/>
                    <a:gd name="T23" fmla="*/ 503 h 773"/>
                    <a:gd name="T24" fmla="*/ 1047 w 5120"/>
                    <a:gd name="T25" fmla="*/ 600 h 773"/>
                    <a:gd name="T26" fmla="*/ 1080 w 5120"/>
                    <a:gd name="T27" fmla="*/ 622 h 773"/>
                    <a:gd name="T28" fmla="*/ 1165 w 5120"/>
                    <a:gd name="T29" fmla="*/ 669 h 773"/>
                    <a:gd name="T30" fmla="*/ 1228 w 5120"/>
                    <a:gd name="T31" fmla="*/ 695 h 773"/>
                    <a:gd name="T32" fmla="*/ 1262 w 5120"/>
                    <a:gd name="T33" fmla="*/ 707 h 773"/>
                    <a:gd name="T34" fmla="*/ 1327 w 5120"/>
                    <a:gd name="T35" fmla="*/ 721 h 773"/>
                    <a:gd name="T36" fmla="*/ 1398 w 5120"/>
                    <a:gd name="T37" fmla="*/ 732 h 773"/>
                    <a:gd name="T38" fmla="*/ 1491 w 5120"/>
                    <a:gd name="T39" fmla="*/ 740 h 773"/>
                    <a:gd name="T40" fmla="*/ 5120 w 5120"/>
                    <a:gd name="T41" fmla="*/ 747 h 773"/>
                    <a:gd name="T42" fmla="*/ 1547 w 5120"/>
                    <a:gd name="T43" fmla="*/ 768 h 773"/>
                    <a:gd name="T44" fmla="*/ 1471 w 5120"/>
                    <a:gd name="T45" fmla="*/ 765 h 773"/>
                    <a:gd name="T46" fmla="*/ 1384 w 5120"/>
                    <a:gd name="T47" fmla="*/ 756 h 773"/>
                    <a:gd name="T48" fmla="*/ 1318 w 5120"/>
                    <a:gd name="T49" fmla="*/ 746 h 773"/>
                    <a:gd name="T50" fmla="*/ 1257 w 5120"/>
                    <a:gd name="T51" fmla="*/ 733 h 773"/>
                    <a:gd name="T52" fmla="*/ 1202 w 5120"/>
                    <a:gd name="T53" fmla="*/ 714 h 773"/>
                    <a:gd name="T54" fmla="*/ 1098 w 5120"/>
                    <a:gd name="T55" fmla="*/ 666 h 773"/>
                    <a:gd name="T56" fmla="*/ 1059 w 5120"/>
                    <a:gd name="T57" fmla="*/ 642 h 773"/>
                    <a:gd name="T58" fmla="*/ 1025 w 5120"/>
                    <a:gd name="T59" fmla="*/ 616 h 773"/>
                    <a:gd name="T60" fmla="*/ 902 w 5120"/>
                    <a:gd name="T61" fmla="*/ 492 h 773"/>
                    <a:gd name="T62" fmla="*/ 834 w 5120"/>
                    <a:gd name="T63" fmla="*/ 406 h 773"/>
                    <a:gd name="T64" fmla="*/ 761 w 5120"/>
                    <a:gd name="T65" fmla="*/ 302 h 773"/>
                    <a:gd name="T66" fmla="*/ 634 w 5120"/>
                    <a:gd name="T67" fmla="*/ 126 h 773"/>
                    <a:gd name="T68" fmla="*/ 567 w 5120"/>
                    <a:gd name="T69" fmla="*/ 55 h 773"/>
                    <a:gd name="T70" fmla="*/ 541 w 5120"/>
                    <a:gd name="T71" fmla="*/ 38 h 773"/>
                    <a:gd name="T72" fmla="*/ 485 w 5120"/>
                    <a:gd name="T73" fmla="*/ 27 h 773"/>
                    <a:gd name="T74" fmla="*/ 452 w 5120"/>
                    <a:gd name="T75" fmla="*/ 41 h 773"/>
                    <a:gd name="T76" fmla="*/ 425 w 5120"/>
                    <a:gd name="T77" fmla="*/ 62 h 773"/>
                    <a:gd name="T78" fmla="*/ 381 w 5120"/>
                    <a:gd name="T79" fmla="*/ 118 h 773"/>
                    <a:gd name="T80" fmla="*/ 326 w 5120"/>
                    <a:gd name="T81" fmla="*/ 216 h 773"/>
                    <a:gd name="T82" fmla="*/ 282 w 5120"/>
                    <a:gd name="T83" fmla="*/ 315 h 773"/>
                    <a:gd name="T84" fmla="*/ 216 w 5120"/>
                    <a:gd name="T85" fmla="*/ 475 h 773"/>
                    <a:gd name="T86" fmla="*/ 151 w 5120"/>
                    <a:gd name="T87" fmla="*/ 626 h 773"/>
                    <a:gd name="T88" fmla="*/ 119 w 5120"/>
                    <a:gd name="T89" fmla="*/ 683 h 773"/>
                    <a:gd name="T90" fmla="*/ 90 w 5120"/>
                    <a:gd name="T91" fmla="*/ 727 h 773"/>
                    <a:gd name="T92" fmla="*/ 72 w 5120"/>
                    <a:gd name="T93" fmla="*/ 746 h 773"/>
                    <a:gd name="T94" fmla="*/ 36 w 5120"/>
                    <a:gd name="T95" fmla="*/ 772 h 773"/>
                    <a:gd name="T96" fmla="*/ 31 w 5120"/>
                    <a:gd name="T97" fmla="*/ 744 h 773"/>
                    <a:gd name="T98" fmla="*/ 62 w 5120"/>
                    <a:gd name="T99" fmla="*/ 718 h 773"/>
                    <a:gd name="T100" fmla="*/ 83 w 5120"/>
                    <a:gd name="T101" fmla="*/ 692 h 773"/>
                    <a:gd name="T102" fmla="*/ 109 w 5120"/>
                    <a:gd name="T103" fmla="*/ 650 h 773"/>
                    <a:gd name="T104" fmla="*/ 137 w 5120"/>
                    <a:gd name="T105" fmla="*/ 593 h 773"/>
                    <a:gd name="T106" fmla="*/ 197 w 5120"/>
                    <a:gd name="T107" fmla="*/ 452 h 773"/>
                    <a:gd name="T108" fmla="*/ 258 w 5120"/>
                    <a:gd name="T109" fmla="*/ 305 h 773"/>
                    <a:gd name="T110" fmla="*/ 286 w 5120"/>
                    <a:gd name="T111" fmla="*/ 236 h 773"/>
                    <a:gd name="T112" fmla="*/ 327 w 5120"/>
                    <a:gd name="T113" fmla="*/ 158 h 773"/>
                    <a:gd name="T114" fmla="*/ 366 w 5120"/>
                    <a:gd name="T115" fmla="*/ 92 h 773"/>
                    <a:gd name="T116" fmla="*/ 407 w 5120"/>
                    <a:gd name="T117" fmla="*/ 41 h 773"/>
                    <a:gd name="T118" fmla="*/ 454 w 5120"/>
                    <a:gd name="T119" fmla="*/ 10 h 7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120" h="773">
                      <a:moveTo>
                        <a:pt x="1195" y="713"/>
                      </a:moveTo>
                      <a:lnTo>
                        <a:pt x="1196" y="713"/>
                      </a:lnTo>
                      <a:lnTo>
                        <a:pt x="1200" y="714"/>
                      </a:lnTo>
                      <a:lnTo>
                        <a:pt x="1195" y="713"/>
                      </a:lnTo>
                      <a:close/>
                      <a:moveTo>
                        <a:pt x="1191" y="681"/>
                      </a:moveTo>
                      <a:lnTo>
                        <a:pt x="1195" y="683"/>
                      </a:lnTo>
                      <a:lnTo>
                        <a:pt x="1193" y="683"/>
                      </a:lnTo>
                      <a:lnTo>
                        <a:pt x="1191" y="681"/>
                      </a:lnTo>
                      <a:close/>
                      <a:moveTo>
                        <a:pt x="1047" y="600"/>
                      </a:moveTo>
                      <a:lnTo>
                        <a:pt x="1047" y="600"/>
                      </a:lnTo>
                      <a:lnTo>
                        <a:pt x="1052" y="605"/>
                      </a:lnTo>
                      <a:lnTo>
                        <a:pt x="1047" y="600"/>
                      </a:lnTo>
                      <a:close/>
                      <a:moveTo>
                        <a:pt x="981" y="577"/>
                      </a:moveTo>
                      <a:lnTo>
                        <a:pt x="992" y="588"/>
                      </a:lnTo>
                      <a:lnTo>
                        <a:pt x="981" y="577"/>
                      </a:lnTo>
                      <a:close/>
                      <a:moveTo>
                        <a:pt x="959" y="557"/>
                      </a:moveTo>
                      <a:lnTo>
                        <a:pt x="961" y="558"/>
                      </a:lnTo>
                      <a:lnTo>
                        <a:pt x="962" y="560"/>
                      </a:lnTo>
                      <a:lnTo>
                        <a:pt x="974" y="572"/>
                      </a:lnTo>
                      <a:lnTo>
                        <a:pt x="959" y="557"/>
                      </a:lnTo>
                      <a:close/>
                      <a:moveTo>
                        <a:pt x="915" y="466"/>
                      </a:moveTo>
                      <a:lnTo>
                        <a:pt x="917" y="468"/>
                      </a:lnTo>
                      <a:lnTo>
                        <a:pt x="915" y="466"/>
                      </a:lnTo>
                      <a:close/>
                      <a:moveTo>
                        <a:pt x="914" y="465"/>
                      </a:moveTo>
                      <a:lnTo>
                        <a:pt x="915" y="466"/>
                      </a:lnTo>
                      <a:lnTo>
                        <a:pt x="915" y="466"/>
                      </a:lnTo>
                      <a:lnTo>
                        <a:pt x="914" y="465"/>
                      </a:lnTo>
                      <a:close/>
                      <a:moveTo>
                        <a:pt x="853" y="387"/>
                      </a:moveTo>
                      <a:lnTo>
                        <a:pt x="855" y="388"/>
                      </a:lnTo>
                      <a:lnTo>
                        <a:pt x="853" y="387"/>
                      </a:lnTo>
                      <a:lnTo>
                        <a:pt x="853" y="387"/>
                      </a:lnTo>
                      <a:close/>
                      <a:moveTo>
                        <a:pt x="336" y="138"/>
                      </a:moveTo>
                      <a:lnTo>
                        <a:pt x="336" y="140"/>
                      </a:lnTo>
                      <a:lnTo>
                        <a:pt x="334" y="142"/>
                      </a:lnTo>
                      <a:lnTo>
                        <a:pt x="336" y="138"/>
                      </a:lnTo>
                      <a:close/>
                      <a:moveTo>
                        <a:pt x="612" y="99"/>
                      </a:moveTo>
                      <a:lnTo>
                        <a:pt x="614" y="100"/>
                      </a:lnTo>
                      <a:lnTo>
                        <a:pt x="614" y="100"/>
                      </a:lnTo>
                      <a:lnTo>
                        <a:pt x="612" y="99"/>
                      </a:lnTo>
                      <a:close/>
                      <a:moveTo>
                        <a:pt x="567" y="55"/>
                      </a:moveTo>
                      <a:lnTo>
                        <a:pt x="567" y="55"/>
                      </a:lnTo>
                      <a:lnTo>
                        <a:pt x="570" y="59"/>
                      </a:lnTo>
                      <a:lnTo>
                        <a:pt x="567" y="55"/>
                      </a:lnTo>
                      <a:close/>
                      <a:moveTo>
                        <a:pt x="595" y="43"/>
                      </a:moveTo>
                      <a:lnTo>
                        <a:pt x="596" y="45"/>
                      </a:lnTo>
                      <a:lnTo>
                        <a:pt x="596" y="45"/>
                      </a:lnTo>
                      <a:lnTo>
                        <a:pt x="595" y="43"/>
                      </a:lnTo>
                      <a:close/>
                      <a:moveTo>
                        <a:pt x="489" y="0"/>
                      </a:moveTo>
                      <a:lnTo>
                        <a:pt x="501" y="0"/>
                      </a:lnTo>
                      <a:lnTo>
                        <a:pt x="504" y="1"/>
                      </a:lnTo>
                      <a:lnTo>
                        <a:pt x="518" y="1"/>
                      </a:lnTo>
                      <a:lnTo>
                        <a:pt x="523" y="3"/>
                      </a:lnTo>
                      <a:lnTo>
                        <a:pt x="527" y="3"/>
                      </a:lnTo>
                      <a:lnTo>
                        <a:pt x="529" y="5"/>
                      </a:lnTo>
                      <a:lnTo>
                        <a:pt x="530" y="5"/>
                      </a:lnTo>
                      <a:lnTo>
                        <a:pt x="536" y="7"/>
                      </a:lnTo>
                      <a:lnTo>
                        <a:pt x="539" y="8"/>
                      </a:lnTo>
                      <a:lnTo>
                        <a:pt x="544" y="10"/>
                      </a:lnTo>
                      <a:lnTo>
                        <a:pt x="546" y="12"/>
                      </a:lnTo>
                      <a:lnTo>
                        <a:pt x="553" y="15"/>
                      </a:lnTo>
                      <a:lnTo>
                        <a:pt x="558" y="19"/>
                      </a:lnTo>
                      <a:lnTo>
                        <a:pt x="562" y="20"/>
                      </a:lnTo>
                      <a:lnTo>
                        <a:pt x="570" y="26"/>
                      </a:lnTo>
                      <a:lnTo>
                        <a:pt x="572" y="26"/>
                      </a:lnTo>
                      <a:lnTo>
                        <a:pt x="575" y="29"/>
                      </a:lnTo>
                      <a:lnTo>
                        <a:pt x="575" y="29"/>
                      </a:lnTo>
                      <a:lnTo>
                        <a:pt x="582" y="33"/>
                      </a:lnTo>
                      <a:lnTo>
                        <a:pt x="589" y="40"/>
                      </a:lnTo>
                      <a:lnTo>
                        <a:pt x="589" y="40"/>
                      </a:lnTo>
                      <a:lnTo>
                        <a:pt x="596" y="45"/>
                      </a:lnTo>
                      <a:lnTo>
                        <a:pt x="622" y="71"/>
                      </a:lnTo>
                      <a:lnTo>
                        <a:pt x="622" y="71"/>
                      </a:lnTo>
                      <a:lnTo>
                        <a:pt x="624" y="73"/>
                      </a:lnTo>
                      <a:lnTo>
                        <a:pt x="628" y="76"/>
                      </a:lnTo>
                      <a:lnTo>
                        <a:pt x="631" y="79"/>
                      </a:lnTo>
                      <a:lnTo>
                        <a:pt x="631" y="79"/>
                      </a:lnTo>
                      <a:lnTo>
                        <a:pt x="640" y="88"/>
                      </a:lnTo>
                      <a:lnTo>
                        <a:pt x="638" y="86"/>
                      </a:lnTo>
                      <a:lnTo>
                        <a:pt x="640" y="90"/>
                      </a:lnTo>
                      <a:lnTo>
                        <a:pt x="654" y="109"/>
                      </a:lnTo>
                      <a:lnTo>
                        <a:pt x="655" y="109"/>
                      </a:lnTo>
                      <a:lnTo>
                        <a:pt x="655" y="109"/>
                      </a:lnTo>
                      <a:lnTo>
                        <a:pt x="657" y="111"/>
                      </a:lnTo>
                      <a:lnTo>
                        <a:pt x="659" y="111"/>
                      </a:lnTo>
                      <a:lnTo>
                        <a:pt x="660" y="114"/>
                      </a:lnTo>
                      <a:lnTo>
                        <a:pt x="671" y="130"/>
                      </a:lnTo>
                      <a:lnTo>
                        <a:pt x="718" y="192"/>
                      </a:lnTo>
                      <a:lnTo>
                        <a:pt x="778" y="281"/>
                      </a:lnTo>
                      <a:lnTo>
                        <a:pt x="778" y="281"/>
                      </a:lnTo>
                      <a:lnTo>
                        <a:pt x="782" y="284"/>
                      </a:lnTo>
                      <a:lnTo>
                        <a:pt x="785" y="291"/>
                      </a:lnTo>
                      <a:lnTo>
                        <a:pt x="785" y="291"/>
                      </a:lnTo>
                      <a:lnTo>
                        <a:pt x="796" y="307"/>
                      </a:lnTo>
                      <a:lnTo>
                        <a:pt x="813" y="331"/>
                      </a:lnTo>
                      <a:lnTo>
                        <a:pt x="846" y="378"/>
                      </a:lnTo>
                      <a:lnTo>
                        <a:pt x="848" y="380"/>
                      </a:lnTo>
                      <a:lnTo>
                        <a:pt x="850" y="383"/>
                      </a:lnTo>
                      <a:lnTo>
                        <a:pt x="853" y="387"/>
                      </a:lnTo>
                      <a:lnTo>
                        <a:pt x="855" y="390"/>
                      </a:lnTo>
                      <a:lnTo>
                        <a:pt x="863" y="402"/>
                      </a:lnTo>
                      <a:lnTo>
                        <a:pt x="879" y="423"/>
                      </a:lnTo>
                      <a:lnTo>
                        <a:pt x="910" y="463"/>
                      </a:lnTo>
                      <a:lnTo>
                        <a:pt x="915" y="466"/>
                      </a:lnTo>
                      <a:lnTo>
                        <a:pt x="921" y="473"/>
                      </a:lnTo>
                      <a:lnTo>
                        <a:pt x="921" y="473"/>
                      </a:lnTo>
                      <a:lnTo>
                        <a:pt x="929" y="484"/>
                      </a:lnTo>
                      <a:lnTo>
                        <a:pt x="929" y="485"/>
                      </a:lnTo>
                      <a:lnTo>
                        <a:pt x="945" y="503"/>
                      </a:lnTo>
                      <a:lnTo>
                        <a:pt x="945" y="503"/>
                      </a:lnTo>
                      <a:lnTo>
                        <a:pt x="978" y="537"/>
                      </a:lnTo>
                      <a:lnTo>
                        <a:pt x="980" y="539"/>
                      </a:lnTo>
                      <a:lnTo>
                        <a:pt x="983" y="541"/>
                      </a:lnTo>
                      <a:lnTo>
                        <a:pt x="1011" y="569"/>
                      </a:lnTo>
                      <a:lnTo>
                        <a:pt x="1009" y="569"/>
                      </a:lnTo>
                      <a:lnTo>
                        <a:pt x="1042" y="596"/>
                      </a:lnTo>
                      <a:lnTo>
                        <a:pt x="1046" y="598"/>
                      </a:lnTo>
                      <a:lnTo>
                        <a:pt x="1047" y="600"/>
                      </a:lnTo>
                      <a:lnTo>
                        <a:pt x="1044" y="596"/>
                      </a:lnTo>
                      <a:lnTo>
                        <a:pt x="1047" y="600"/>
                      </a:lnTo>
                      <a:lnTo>
                        <a:pt x="1049" y="600"/>
                      </a:lnTo>
                      <a:lnTo>
                        <a:pt x="1058" y="607"/>
                      </a:lnTo>
                      <a:lnTo>
                        <a:pt x="1058" y="607"/>
                      </a:lnTo>
                      <a:lnTo>
                        <a:pt x="1077" y="621"/>
                      </a:lnTo>
                      <a:lnTo>
                        <a:pt x="1075" y="619"/>
                      </a:lnTo>
                      <a:lnTo>
                        <a:pt x="1079" y="622"/>
                      </a:lnTo>
                      <a:lnTo>
                        <a:pt x="1080" y="622"/>
                      </a:lnTo>
                      <a:lnTo>
                        <a:pt x="1087" y="628"/>
                      </a:lnTo>
                      <a:lnTo>
                        <a:pt x="1087" y="628"/>
                      </a:lnTo>
                      <a:lnTo>
                        <a:pt x="1101" y="638"/>
                      </a:lnTo>
                      <a:lnTo>
                        <a:pt x="1105" y="640"/>
                      </a:lnTo>
                      <a:lnTo>
                        <a:pt x="1110" y="643"/>
                      </a:lnTo>
                      <a:lnTo>
                        <a:pt x="1117" y="647"/>
                      </a:lnTo>
                      <a:lnTo>
                        <a:pt x="1132" y="655"/>
                      </a:lnTo>
                      <a:lnTo>
                        <a:pt x="1160" y="669"/>
                      </a:lnTo>
                      <a:lnTo>
                        <a:pt x="1165" y="669"/>
                      </a:lnTo>
                      <a:lnTo>
                        <a:pt x="1169" y="673"/>
                      </a:lnTo>
                      <a:lnTo>
                        <a:pt x="1193" y="683"/>
                      </a:lnTo>
                      <a:lnTo>
                        <a:pt x="1196" y="685"/>
                      </a:lnTo>
                      <a:lnTo>
                        <a:pt x="1202" y="687"/>
                      </a:lnTo>
                      <a:lnTo>
                        <a:pt x="1202" y="687"/>
                      </a:lnTo>
                      <a:lnTo>
                        <a:pt x="1210" y="690"/>
                      </a:lnTo>
                      <a:lnTo>
                        <a:pt x="1210" y="690"/>
                      </a:lnTo>
                      <a:lnTo>
                        <a:pt x="1226" y="695"/>
                      </a:lnTo>
                      <a:lnTo>
                        <a:pt x="1228" y="695"/>
                      </a:lnTo>
                      <a:lnTo>
                        <a:pt x="1229" y="697"/>
                      </a:lnTo>
                      <a:lnTo>
                        <a:pt x="1231" y="697"/>
                      </a:lnTo>
                      <a:lnTo>
                        <a:pt x="1231" y="697"/>
                      </a:lnTo>
                      <a:lnTo>
                        <a:pt x="1236" y="699"/>
                      </a:lnTo>
                      <a:lnTo>
                        <a:pt x="1236" y="699"/>
                      </a:lnTo>
                      <a:lnTo>
                        <a:pt x="1242" y="701"/>
                      </a:lnTo>
                      <a:lnTo>
                        <a:pt x="1259" y="706"/>
                      </a:lnTo>
                      <a:lnTo>
                        <a:pt x="1261" y="706"/>
                      </a:lnTo>
                      <a:lnTo>
                        <a:pt x="1262" y="707"/>
                      </a:lnTo>
                      <a:lnTo>
                        <a:pt x="1268" y="707"/>
                      </a:lnTo>
                      <a:lnTo>
                        <a:pt x="1275" y="709"/>
                      </a:lnTo>
                      <a:lnTo>
                        <a:pt x="1292" y="714"/>
                      </a:lnTo>
                      <a:lnTo>
                        <a:pt x="1299" y="716"/>
                      </a:lnTo>
                      <a:lnTo>
                        <a:pt x="1307" y="718"/>
                      </a:lnTo>
                      <a:lnTo>
                        <a:pt x="1307" y="718"/>
                      </a:lnTo>
                      <a:lnTo>
                        <a:pt x="1321" y="720"/>
                      </a:lnTo>
                      <a:lnTo>
                        <a:pt x="1323" y="720"/>
                      </a:lnTo>
                      <a:lnTo>
                        <a:pt x="1327" y="721"/>
                      </a:lnTo>
                      <a:lnTo>
                        <a:pt x="1330" y="721"/>
                      </a:lnTo>
                      <a:lnTo>
                        <a:pt x="1339" y="723"/>
                      </a:lnTo>
                      <a:lnTo>
                        <a:pt x="1358" y="727"/>
                      </a:lnTo>
                      <a:lnTo>
                        <a:pt x="1358" y="727"/>
                      </a:lnTo>
                      <a:lnTo>
                        <a:pt x="1368" y="728"/>
                      </a:lnTo>
                      <a:lnTo>
                        <a:pt x="1384" y="730"/>
                      </a:lnTo>
                      <a:lnTo>
                        <a:pt x="1389" y="730"/>
                      </a:lnTo>
                      <a:lnTo>
                        <a:pt x="1392" y="732"/>
                      </a:lnTo>
                      <a:lnTo>
                        <a:pt x="1398" y="732"/>
                      </a:lnTo>
                      <a:lnTo>
                        <a:pt x="1413" y="733"/>
                      </a:lnTo>
                      <a:lnTo>
                        <a:pt x="1420" y="733"/>
                      </a:lnTo>
                      <a:lnTo>
                        <a:pt x="1424" y="735"/>
                      </a:lnTo>
                      <a:lnTo>
                        <a:pt x="1429" y="735"/>
                      </a:lnTo>
                      <a:lnTo>
                        <a:pt x="1444" y="737"/>
                      </a:lnTo>
                      <a:lnTo>
                        <a:pt x="1460" y="737"/>
                      </a:lnTo>
                      <a:lnTo>
                        <a:pt x="1474" y="739"/>
                      </a:lnTo>
                      <a:lnTo>
                        <a:pt x="1484" y="739"/>
                      </a:lnTo>
                      <a:lnTo>
                        <a:pt x="1491" y="740"/>
                      </a:lnTo>
                      <a:lnTo>
                        <a:pt x="1514" y="740"/>
                      </a:lnTo>
                      <a:lnTo>
                        <a:pt x="1523" y="742"/>
                      </a:lnTo>
                      <a:lnTo>
                        <a:pt x="1559" y="742"/>
                      </a:lnTo>
                      <a:lnTo>
                        <a:pt x="1561" y="744"/>
                      </a:lnTo>
                      <a:lnTo>
                        <a:pt x="1611" y="744"/>
                      </a:lnTo>
                      <a:lnTo>
                        <a:pt x="1620" y="746"/>
                      </a:lnTo>
                      <a:lnTo>
                        <a:pt x="1713" y="746"/>
                      </a:lnTo>
                      <a:lnTo>
                        <a:pt x="1729" y="747"/>
                      </a:lnTo>
                      <a:lnTo>
                        <a:pt x="5120" y="747"/>
                      </a:lnTo>
                      <a:lnTo>
                        <a:pt x="5120" y="773"/>
                      </a:lnTo>
                      <a:lnTo>
                        <a:pt x="1725" y="773"/>
                      </a:lnTo>
                      <a:lnTo>
                        <a:pt x="1710" y="772"/>
                      </a:lnTo>
                      <a:lnTo>
                        <a:pt x="1618" y="772"/>
                      </a:lnTo>
                      <a:lnTo>
                        <a:pt x="1614" y="770"/>
                      </a:lnTo>
                      <a:lnTo>
                        <a:pt x="1608" y="768"/>
                      </a:lnTo>
                      <a:lnTo>
                        <a:pt x="1608" y="770"/>
                      </a:lnTo>
                      <a:lnTo>
                        <a:pt x="1549" y="770"/>
                      </a:lnTo>
                      <a:lnTo>
                        <a:pt x="1547" y="768"/>
                      </a:lnTo>
                      <a:lnTo>
                        <a:pt x="1521" y="768"/>
                      </a:lnTo>
                      <a:lnTo>
                        <a:pt x="1517" y="766"/>
                      </a:lnTo>
                      <a:lnTo>
                        <a:pt x="1510" y="765"/>
                      </a:lnTo>
                      <a:lnTo>
                        <a:pt x="1510" y="766"/>
                      </a:lnTo>
                      <a:lnTo>
                        <a:pt x="1488" y="766"/>
                      </a:lnTo>
                      <a:lnTo>
                        <a:pt x="1484" y="765"/>
                      </a:lnTo>
                      <a:lnTo>
                        <a:pt x="1481" y="765"/>
                      </a:lnTo>
                      <a:lnTo>
                        <a:pt x="1481" y="765"/>
                      </a:lnTo>
                      <a:lnTo>
                        <a:pt x="1471" y="765"/>
                      </a:lnTo>
                      <a:lnTo>
                        <a:pt x="1457" y="763"/>
                      </a:lnTo>
                      <a:lnTo>
                        <a:pt x="1441" y="763"/>
                      </a:lnTo>
                      <a:lnTo>
                        <a:pt x="1425" y="761"/>
                      </a:lnTo>
                      <a:lnTo>
                        <a:pt x="1418" y="761"/>
                      </a:lnTo>
                      <a:lnTo>
                        <a:pt x="1415" y="760"/>
                      </a:lnTo>
                      <a:lnTo>
                        <a:pt x="1410" y="760"/>
                      </a:lnTo>
                      <a:lnTo>
                        <a:pt x="1394" y="758"/>
                      </a:lnTo>
                      <a:lnTo>
                        <a:pt x="1387" y="758"/>
                      </a:lnTo>
                      <a:lnTo>
                        <a:pt x="1384" y="756"/>
                      </a:lnTo>
                      <a:lnTo>
                        <a:pt x="1380" y="756"/>
                      </a:lnTo>
                      <a:lnTo>
                        <a:pt x="1365" y="754"/>
                      </a:lnTo>
                      <a:lnTo>
                        <a:pt x="1353" y="753"/>
                      </a:lnTo>
                      <a:lnTo>
                        <a:pt x="1372" y="754"/>
                      </a:lnTo>
                      <a:lnTo>
                        <a:pt x="1333" y="747"/>
                      </a:lnTo>
                      <a:lnTo>
                        <a:pt x="1327" y="746"/>
                      </a:lnTo>
                      <a:lnTo>
                        <a:pt x="1327" y="747"/>
                      </a:lnTo>
                      <a:lnTo>
                        <a:pt x="1321" y="747"/>
                      </a:lnTo>
                      <a:lnTo>
                        <a:pt x="1318" y="746"/>
                      </a:lnTo>
                      <a:lnTo>
                        <a:pt x="1302" y="744"/>
                      </a:lnTo>
                      <a:lnTo>
                        <a:pt x="1311" y="744"/>
                      </a:lnTo>
                      <a:lnTo>
                        <a:pt x="1294" y="740"/>
                      </a:lnTo>
                      <a:lnTo>
                        <a:pt x="1292" y="740"/>
                      </a:lnTo>
                      <a:lnTo>
                        <a:pt x="1285" y="739"/>
                      </a:lnTo>
                      <a:lnTo>
                        <a:pt x="1268" y="733"/>
                      </a:lnTo>
                      <a:lnTo>
                        <a:pt x="1264" y="733"/>
                      </a:lnTo>
                      <a:lnTo>
                        <a:pt x="1264" y="733"/>
                      </a:lnTo>
                      <a:lnTo>
                        <a:pt x="1257" y="733"/>
                      </a:lnTo>
                      <a:lnTo>
                        <a:pt x="1250" y="730"/>
                      </a:lnTo>
                      <a:lnTo>
                        <a:pt x="1250" y="730"/>
                      </a:lnTo>
                      <a:lnTo>
                        <a:pt x="1235" y="725"/>
                      </a:lnTo>
                      <a:lnTo>
                        <a:pt x="1228" y="723"/>
                      </a:lnTo>
                      <a:lnTo>
                        <a:pt x="1222" y="721"/>
                      </a:lnTo>
                      <a:lnTo>
                        <a:pt x="1221" y="721"/>
                      </a:lnTo>
                      <a:lnTo>
                        <a:pt x="1217" y="720"/>
                      </a:lnTo>
                      <a:lnTo>
                        <a:pt x="1217" y="720"/>
                      </a:lnTo>
                      <a:lnTo>
                        <a:pt x="1202" y="714"/>
                      </a:lnTo>
                      <a:lnTo>
                        <a:pt x="1196" y="713"/>
                      </a:lnTo>
                      <a:lnTo>
                        <a:pt x="1191" y="711"/>
                      </a:lnTo>
                      <a:lnTo>
                        <a:pt x="1184" y="707"/>
                      </a:lnTo>
                      <a:lnTo>
                        <a:pt x="1158" y="697"/>
                      </a:lnTo>
                      <a:lnTo>
                        <a:pt x="1155" y="695"/>
                      </a:lnTo>
                      <a:lnTo>
                        <a:pt x="1155" y="695"/>
                      </a:lnTo>
                      <a:lnTo>
                        <a:pt x="1120" y="678"/>
                      </a:lnTo>
                      <a:lnTo>
                        <a:pt x="1105" y="669"/>
                      </a:lnTo>
                      <a:lnTo>
                        <a:pt x="1098" y="666"/>
                      </a:lnTo>
                      <a:lnTo>
                        <a:pt x="1099" y="666"/>
                      </a:lnTo>
                      <a:lnTo>
                        <a:pt x="1096" y="664"/>
                      </a:lnTo>
                      <a:lnTo>
                        <a:pt x="1091" y="664"/>
                      </a:lnTo>
                      <a:lnTo>
                        <a:pt x="1085" y="659"/>
                      </a:lnTo>
                      <a:lnTo>
                        <a:pt x="1085" y="659"/>
                      </a:lnTo>
                      <a:lnTo>
                        <a:pt x="1072" y="648"/>
                      </a:lnTo>
                      <a:lnTo>
                        <a:pt x="1066" y="645"/>
                      </a:lnTo>
                      <a:lnTo>
                        <a:pt x="1066" y="645"/>
                      </a:lnTo>
                      <a:lnTo>
                        <a:pt x="1059" y="642"/>
                      </a:lnTo>
                      <a:lnTo>
                        <a:pt x="1056" y="638"/>
                      </a:lnTo>
                      <a:lnTo>
                        <a:pt x="1056" y="638"/>
                      </a:lnTo>
                      <a:lnTo>
                        <a:pt x="1037" y="624"/>
                      </a:lnTo>
                      <a:lnTo>
                        <a:pt x="1042" y="628"/>
                      </a:lnTo>
                      <a:lnTo>
                        <a:pt x="1035" y="622"/>
                      </a:lnTo>
                      <a:lnTo>
                        <a:pt x="1035" y="622"/>
                      </a:lnTo>
                      <a:lnTo>
                        <a:pt x="1028" y="619"/>
                      </a:lnTo>
                      <a:lnTo>
                        <a:pt x="1025" y="616"/>
                      </a:lnTo>
                      <a:lnTo>
                        <a:pt x="1025" y="616"/>
                      </a:lnTo>
                      <a:lnTo>
                        <a:pt x="994" y="588"/>
                      </a:lnTo>
                      <a:lnTo>
                        <a:pt x="981" y="577"/>
                      </a:lnTo>
                      <a:lnTo>
                        <a:pt x="964" y="560"/>
                      </a:lnTo>
                      <a:lnTo>
                        <a:pt x="962" y="560"/>
                      </a:lnTo>
                      <a:lnTo>
                        <a:pt x="959" y="555"/>
                      </a:lnTo>
                      <a:lnTo>
                        <a:pt x="926" y="520"/>
                      </a:lnTo>
                      <a:lnTo>
                        <a:pt x="910" y="501"/>
                      </a:lnTo>
                      <a:lnTo>
                        <a:pt x="902" y="491"/>
                      </a:lnTo>
                      <a:lnTo>
                        <a:pt x="902" y="492"/>
                      </a:lnTo>
                      <a:lnTo>
                        <a:pt x="900" y="489"/>
                      </a:lnTo>
                      <a:lnTo>
                        <a:pt x="898" y="487"/>
                      </a:lnTo>
                      <a:lnTo>
                        <a:pt x="898" y="487"/>
                      </a:lnTo>
                      <a:lnTo>
                        <a:pt x="896" y="485"/>
                      </a:lnTo>
                      <a:lnTo>
                        <a:pt x="893" y="484"/>
                      </a:lnTo>
                      <a:lnTo>
                        <a:pt x="891" y="482"/>
                      </a:lnTo>
                      <a:lnTo>
                        <a:pt x="858" y="439"/>
                      </a:lnTo>
                      <a:lnTo>
                        <a:pt x="843" y="418"/>
                      </a:lnTo>
                      <a:lnTo>
                        <a:pt x="834" y="406"/>
                      </a:lnTo>
                      <a:lnTo>
                        <a:pt x="830" y="402"/>
                      </a:lnTo>
                      <a:lnTo>
                        <a:pt x="825" y="392"/>
                      </a:lnTo>
                      <a:lnTo>
                        <a:pt x="792" y="347"/>
                      </a:lnTo>
                      <a:lnTo>
                        <a:pt x="792" y="347"/>
                      </a:lnTo>
                      <a:lnTo>
                        <a:pt x="775" y="322"/>
                      </a:lnTo>
                      <a:lnTo>
                        <a:pt x="775" y="321"/>
                      </a:lnTo>
                      <a:lnTo>
                        <a:pt x="763" y="303"/>
                      </a:lnTo>
                      <a:lnTo>
                        <a:pt x="759" y="300"/>
                      </a:lnTo>
                      <a:lnTo>
                        <a:pt x="761" y="302"/>
                      </a:lnTo>
                      <a:lnTo>
                        <a:pt x="758" y="296"/>
                      </a:lnTo>
                      <a:lnTo>
                        <a:pt x="697" y="208"/>
                      </a:lnTo>
                      <a:lnTo>
                        <a:pt x="697" y="208"/>
                      </a:lnTo>
                      <a:lnTo>
                        <a:pt x="650" y="145"/>
                      </a:lnTo>
                      <a:lnTo>
                        <a:pt x="655" y="152"/>
                      </a:lnTo>
                      <a:lnTo>
                        <a:pt x="650" y="144"/>
                      </a:lnTo>
                      <a:lnTo>
                        <a:pt x="643" y="131"/>
                      </a:lnTo>
                      <a:lnTo>
                        <a:pt x="638" y="130"/>
                      </a:lnTo>
                      <a:lnTo>
                        <a:pt x="634" y="126"/>
                      </a:lnTo>
                      <a:lnTo>
                        <a:pt x="619" y="105"/>
                      </a:lnTo>
                      <a:lnTo>
                        <a:pt x="619" y="105"/>
                      </a:lnTo>
                      <a:lnTo>
                        <a:pt x="614" y="100"/>
                      </a:lnTo>
                      <a:lnTo>
                        <a:pt x="608" y="92"/>
                      </a:lnTo>
                      <a:lnTo>
                        <a:pt x="600" y="86"/>
                      </a:lnTo>
                      <a:lnTo>
                        <a:pt x="603" y="90"/>
                      </a:lnTo>
                      <a:lnTo>
                        <a:pt x="575" y="62"/>
                      </a:lnTo>
                      <a:lnTo>
                        <a:pt x="575" y="62"/>
                      </a:lnTo>
                      <a:lnTo>
                        <a:pt x="567" y="55"/>
                      </a:lnTo>
                      <a:lnTo>
                        <a:pt x="563" y="52"/>
                      </a:lnTo>
                      <a:lnTo>
                        <a:pt x="556" y="48"/>
                      </a:lnTo>
                      <a:lnTo>
                        <a:pt x="548" y="43"/>
                      </a:lnTo>
                      <a:lnTo>
                        <a:pt x="548" y="43"/>
                      </a:lnTo>
                      <a:lnTo>
                        <a:pt x="546" y="41"/>
                      </a:lnTo>
                      <a:lnTo>
                        <a:pt x="548" y="41"/>
                      </a:lnTo>
                      <a:lnTo>
                        <a:pt x="544" y="40"/>
                      </a:lnTo>
                      <a:lnTo>
                        <a:pt x="541" y="38"/>
                      </a:lnTo>
                      <a:lnTo>
                        <a:pt x="541" y="38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27" y="34"/>
                      </a:lnTo>
                      <a:lnTo>
                        <a:pt x="523" y="31"/>
                      </a:lnTo>
                      <a:lnTo>
                        <a:pt x="517" y="31"/>
                      </a:lnTo>
                      <a:lnTo>
                        <a:pt x="513" y="27"/>
                      </a:lnTo>
                      <a:lnTo>
                        <a:pt x="485" y="27"/>
                      </a:lnTo>
                      <a:lnTo>
                        <a:pt x="484" y="29"/>
                      </a:lnTo>
                      <a:lnTo>
                        <a:pt x="478" y="29"/>
                      </a:lnTo>
                      <a:lnTo>
                        <a:pt x="477" y="31"/>
                      </a:lnTo>
                      <a:lnTo>
                        <a:pt x="471" y="31"/>
                      </a:lnTo>
                      <a:lnTo>
                        <a:pt x="468" y="33"/>
                      </a:lnTo>
                      <a:lnTo>
                        <a:pt x="466" y="33"/>
                      </a:lnTo>
                      <a:lnTo>
                        <a:pt x="459" y="36"/>
                      </a:lnTo>
                      <a:lnTo>
                        <a:pt x="454" y="41"/>
                      </a:lnTo>
                      <a:lnTo>
                        <a:pt x="452" y="41"/>
                      </a:lnTo>
                      <a:lnTo>
                        <a:pt x="449" y="45"/>
                      </a:lnTo>
                      <a:lnTo>
                        <a:pt x="445" y="45"/>
                      </a:lnTo>
                      <a:lnTo>
                        <a:pt x="438" y="52"/>
                      </a:lnTo>
                      <a:lnTo>
                        <a:pt x="437" y="52"/>
                      </a:lnTo>
                      <a:lnTo>
                        <a:pt x="433" y="55"/>
                      </a:lnTo>
                      <a:lnTo>
                        <a:pt x="435" y="52"/>
                      </a:lnTo>
                      <a:lnTo>
                        <a:pt x="432" y="55"/>
                      </a:lnTo>
                      <a:lnTo>
                        <a:pt x="425" y="62"/>
                      </a:lnTo>
                      <a:lnTo>
                        <a:pt x="425" y="62"/>
                      </a:lnTo>
                      <a:lnTo>
                        <a:pt x="421" y="66"/>
                      </a:lnTo>
                      <a:lnTo>
                        <a:pt x="419" y="69"/>
                      </a:lnTo>
                      <a:lnTo>
                        <a:pt x="406" y="83"/>
                      </a:lnTo>
                      <a:lnTo>
                        <a:pt x="404" y="86"/>
                      </a:lnTo>
                      <a:lnTo>
                        <a:pt x="402" y="88"/>
                      </a:lnTo>
                      <a:lnTo>
                        <a:pt x="402" y="88"/>
                      </a:lnTo>
                      <a:lnTo>
                        <a:pt x="388" y="105"/>
                      </a:lnTo>
                      <a:lnTo>
                        <a:pt x="388" y="105"/>
                      </a:lnTo>
                      <a:lnTo>
                        <a:pt x="381" y="118"/>
                      </a:lnTo>
                      <a:lnTo>
                        <a:pt x="378" y="121"/>
                      </a:lnTo>
                      <a:lnTo>
                        <a:pt x="379" y="121"/>
                      </a:lnTo>
                      <a:lnTo>
                        <a:pt x="374" y="126"/>
                      </a:lnTo>
                      <a:lnTo>
                        <a:pt x="373" y="130"/>
                      </a:lnTo>
                      <a:lnTo>
                        <a:pt x="357" y="156"/>
                      </a:lnTo>
                      <a:lnTo>
                        <a:pt x="350" y="170"/>
                      </a:lnTo>
                      <a:lnTo>
                        <a:pt x="343" y="182"/>
                      </a:lnTo>
                      <a:lnTo>
                        <a:pt x="326" y="216"/>
                      </a:lnTo>
                      <a:lnTo>
                        <a:pt x="326" y="216"/>
                      </a:lnTo>
                      <a:lnTo>
                        <a:pt x="319" y="230"/>
                      </a:lnTo>
                      <a:lnTo>
                        <a:pt x="315" y="239"/>
                      </a:lnTo>
                      <a:lnTo>
                        <a:pt x="315" y="241"/>
                      </a:lnTo>
                      <a:lnTo>
                        <a:pt x="310" y="249"/>
                      </a:lnTo>
                      <a:lnTo>
                        <a:pt x="310" y="249"/>
                      </a:lnTo>
                      <a:lnTo>
                        <a:pt x="294" y="282"/>
                      </a:lnTo>
                      <a:lnTo>
                        <a:pt x="288" y="302"/>
                      </a:lnTo>
                      <a:lnTo>
                        <a:pt x="284" y="310"/>
                      </a:lnTo>
                      <a:lnTo>
                        <a:pt x="282" y="315"/>
                      </a:lnTo>
                      <a:lnTo>
                        <a:pt x="281" y="319"/>
                      </a:lnTo>
                      <a:lnTo>
                        <a:pt x="281" y="321"/>
                      </a:lnTo>
                      <a:lnTo>
                        <a:pt x="277" y="324"/>
                      </a:lnTo>
                      <a:lnTo>
                        <a:pt x="277" y="324"/>
                      </a:lnTo>
                      <a:lnTo>
                        <a:pt x="246" y="400"/>
                      </a:lnTo>
                      <a:lnTo>
                        <a:pt x="230" y="442"/>
                      </a:lnTo>
                      <a:lnTo>
                        <a:pt x="223" y="461"/>
                      </a:lnTo>
                      <a:lnTo>
                        <a:pt x="222" y="465"/>
                      </a:lnTo>
                      <a:lnTo>
                        <a:pt x="216" y="475"/>
                      </a:lnTo>
                      <a:lnTo>
                        <a:pt x="216" y="475"/>
                      </a:lnTo>
                      <a:lnTo>
                        <a:pt x="213" y="484"/>
                      </a:lnTo>
                      <a:lnTo>
                        <a:pt x="183" y="555"/>
                      </a:lnTo>
                      <a:lnTo>
                        <a:pt x="180" y="563"/>
                      </a:lnTo>
                      <a:lnTo>
                        <a:pt x="163" y="600"/>
                      </a:lnTo>
                      <a:lnTo>
                        <a:pt x="163" y="600"/>
                      </a:lnTo>
                      <a:lnTo>
                        <a:pt x="156" y="616"/>
                      </a:lnTo>
                      <a:lnTo>
                        <a:pt x="156" y="617"/>
                      </a:lnTo>
                      <a:lnTo>
                        <a:pt x="151" y="626"/>
                      </a:lnTo>
                      <a:lnTo>
                        <a:pt x="151" y="626"/>
                      </a:lnTo>
                      <a:lnTo>
                        <a:pt x="149" y="629"/>
                      </a:lnTo>
                      <a:lnTo>
                        <a:pt x="149" y="631"/>
                      </a:lnTo>
                      <a:lnTo>
                        <a:pt x="147" y="635"/>
                      </a:lnTo>
                      <a:lnTo>
                        <a:pt x="131" y="664"/>
                      </a:lnTo>
                      <a:lnTo>
                        <a:pt x="123" y="678"/>
                      </a:lnTo>
                      <a:lnTo>
                        <a:pt x="135" y="657"/>
                      </a:lnTo>
                      <a:lnTo>
                        <a:pt x="118" y="683"/>
                      </a:lnTo>
                      <a:lnTo>
                        <a:pt x="119" y="683"/>
                      </a:lnTo>
                      <a:lnTo>
                        <a:pt x="116" y="690"/>
                      </a:lnTo>
                      <a:lnTo>
                        <a:pt x="109" y="702"/>
                      </a:lnTo>
                      <a:lnTo>
                        <a:pt x="105" y="706"/>
                      </a:lnTo>
                      <a:lnTo>
                        <a:pt x="107" y="706"/>
                      </a:lnTo>
                      <a:lnTo>
                        <a:pt x="102" y="711"/>
                      </a:lnTo>
                      <a:lnTo>
                        <a:pt x="100" y="714"/>
                      </a:lnTo>
                      <a:lnTo>
                        <a:pt x="98" y="716"/>
                      </a:lnTo>
                      <a:lnTo>
                        <a:pt x="97" y="714"/>
                      </a:lnTo>
                      <a:lnTo>
                        <a:pt x="90" y="727"/>
                      </a:lnTo>
                      <a:lnTo>
                        <a:pt x="90" y="727"/>
                      </a:lnTo>
                      <a:lnTo>
                        <a:pt x="90" y="728"/>
                      </a:lnTo>
                      <a:lnTo>
                        <a:pt x="92" y="727"/>
                      </a:lnTo>
                      <a:lnTo>
                        <a:pt x="88" y="730"/>
                      </a:lnTo>
                      <a:lnTo>
                        <a:pt x="88" y="730"/>
                      </a:lnTo>
                      <a:lnTo>
                        <a:pt x="86" y="733"/>
                      </a:lnTo>
                      <a:lnTo>
                        <a:pt x="81" y="737"/>
                      </a:lnTo>
                      <a:lnTo>
                        <a:pt x="76" y="742"/>
                      </a:lnTo>
                      <a:lnTo>
                        <a:pt x="72" y="746"/>
                      </a:lnTo>
                      <a:lnTo>
                        <a:pt x="76" y="744"/>
                      </a:lnTo>
                      <a:lnTo>
                        <a:pt x="69" y="751"/>
                      </a:lnTo>
                      <a:lnTo>
                        <a:pt x="71" y="747"/>
                      </a:lnTo>
                      <a:lnTo>
                        <a:pt x="62" y="754"/>
                      </a:lnTo>
                      <a:lnTo>
                        <a:pt x="62" y="754"/>
                      </a:lnTo>
                      <a:lnTo>
                        <a:pt x="53" y="763"/>
                      </a:lnTo>
                      <a:lnTo>
                        <a:pt x="50" y="763"/>
                      </a:lnTo>
                      <a:lnTo>
                        <a:pt x="40" y="768"/>
                      </a:lnTo>
                      <a:lnTo>
                        <a:pt x="36" y="772"/>
                      </a:lnTo>
                      <a:lnTo>
                        <a:pt x="33" y="772"/>
                      </a:lnTo>
                      <a:lnTo>
                        <a:pt x="31" y="773"/>
                      </a:lnTo>
                      <a:lnTo>
                        <a:pt x="0" y="773"/>
                      </a:lnTo>
                      <a:lnTo>
                        <a:pt x="0" y="747"/>
                      </a:lnTo>
                      <a:lnTo>
                        <a:pt x="19" y="747"/>
                      </a:lnTo>
                      <a:lnTo>
                        <a:pt x="20" y="746"/>
                      </a:lnTo>
                      <a:lnTo>
                        <a:pt x="24" y="746"/>
                      </a:lnTo>
                      <a:lnTo>
                        <a:pt x="26" y="744"/>
                      </a:lnTo>
                      <a:lnTo>
                        <a:pt x="31" y="744"/>
                      </a:lnTo>
                      <a:lnTo>
                        <a:pt x="34" y="742"/>
                      </a:lnTo>
                      <a:lnTo>
                        <a:pt x="40" y="737"/>
                      </a:lnTo>
                      <a:lnTo>
                        <a:pt x="41" y="737"/>
                      </a:lnTo>
                      <a:lnTo>
                        <a:pt x="46" y="732"/>
                      </a:lnTo>
                      <a:lnTo>
                        <a:pt x="50" y="732"/>
                      </a:lnTo>
                      <a:lnTo>
                        <a:pt x="52" y="730"/>
                      </a:lnTo>
                      <a:lnTo>
                        <a:pt x="55" y="727"/>
                      </a:lnTo>
                      <a:lnTo>
                        <a:pt x="55" y="727"/>
                      </a:lnTo>
                      <a:lnTo>
                        <a:pt x="62" y="718"/>
                      </a:lnTo>
                      <a:lnTo>
                        <a:pt x="64" y="714"/>
                      </a:lnTo>
                      <a:lnTo>
                        <a:pt x="67" y="714"/>
                      </a:lnTo>
                      <a:lnTo>
                        <a:pt x="67" y="714"/>
                      </a:lnTo>
                      <a:lnTo>
                        <a:pt x="69" y="711"/>
                      </a:lnTo>
                      <a:lnTo>
                        <a:pt x="71" y="709"/>
                      </a:lnTo>
                      <a:lnTo>
                        <a:pt x="81" y="694"/>
                      </a:lnTo>
                      <a:lnTo>
                        <a:pt x="79" y="697"/>
                      </a:lnTo>
                      <a:lnTo>
                        <a:pt x="81" y="695"/>
                      </a:lnTo>
                      <a:lnTo>
                        <a:pt x="83" y="692"/>
                      </a:lnTo>
                      <a:lnTo>
                        <a:pt x="88" y="687"/>
                      </a:lnTo>
                      <a:lnTo>
                        <a:pt x="88" y="687"/>
                      </a:lnTo>
                      <a:lnTo>
                        <a:pt x="93" y="678"/>
                      </a:lnTo>
                      <a:lnTo>
                        <a:pt x="97" y="671"/>
                      </a:lnTo>
                      <a:lnTo>
                        <a:pt x="95" y="673"/>
                      </a:lnTo>
                      <a:lnTo>
                        <a:pt x="97" y="669"/>
                      </a:lnTo>
                      <a:lnTo>
                        <a:pt x="100" y="664"/>
                      </a:lnTo>
                      <a:lnTo>
                        <a:pt x="109" y="650"/>
                      </a:lnTo>
                      <a:lnTo>
                        <a:pt x="109" y="650"/>
                      </a:lnTo>
                      <a:lnTo>
                        <a:pt x="125" y="622"/>
                      </a:lnTo>
                      <a:lnTo>
                        <a:pt x="125" y="621"/>
                      </a:lnTo>
                      <a:lnTo>
                        <a:pt x="125" y="621"/>
                      </a:lnTo>
                      <a:lnTo>
                        <a:pt x="126" y="616"/>
                      </a:lnTo>
                      <a:lnTo>
                        <a:pt x="128" y="612"/>
                      </a:lnTo>
                      <a:lnTo>
                        <a:pt x="131" y="605"/>
                      </a:lnTo>
                      <a:lnTo>
                        <a:pt x="131" y="605"/>
                      </a:lnTo>
                      <a:lnTo>
                        <a:pt x="138" y="588"/>
                      </a:lnTo>
                      <a:lnTo>
                        <a:pt x="137" y="593"/>
                      </a:lnTo>
                      <a:lnTo>
                        <a:pt x="140" y="588"/>
                      </a:lnTo>
                      <a:lnTo>
                        <a:pt x="157" y="551"/>
                      </a:lnTo>
                      <a:lnTo>
                        <a:pt x="156" y="551"/>
                      </a:lnTo>
                      <a:lnTo>
                        <a:pt x="189" y="473"/>
                      </a:lnTo>
                      <a:lnTo>
                        <a:pt x="189" y="473"/>
                      </a:lnTo>
                      <a:lnTo>
                        <a:pt x="192" y="465"/>
                      </a:lnTo>
                      <a:lnTo>
                        <a:pt x="194" y="463"/>
                      </a:lnTo>
                      <a:lnTo>
                        <a:pt x="199" y="452"/>
                      </a:lnTo>
                      <a:lnTo>
                        <a:pt x="197" y="452"/>
                      </a:lnTo>
                      <a:lnTo>
                        <a:pt x="206" y="432"/>
                      </a:lnTo>
                      <a:lnTo>
                        <a:pt x="206" y="432"/>
                      </a:lnTo>
                      <a:lnTo>
                        <a:pt x="222" y="392"/>
                      </a:lnTo>
                      <a:lnTo>
                        <a:pt x="227" y="380"/>
                      </a:lnTo>
                      <a:lnTo>
                        <a:pt x="222" y="390"/>
                      </a:lnTo>
                      <a:lnTo>
                        <a:pt x="255" y="308"/>
                      </a:lnTo>
                      <a:lnTo>
                        <a:pt x="256" y="305"/>
                      </a:lnTo>
                      <a:lnTo>
                        <a:pt x="258" y="305"/>
                      </a:lnTo>
                      <a:lnTo>
                        <a:pt x="258" y="305"/>
                      </a:lnTo>
                      <a:lnTo>
                        <a:pt x="262" y="296"/>
                      </a:lnTo>
                      <a:lnTo>
                        <a:pt x="260" y="300"/>
                      </a:lnTo>
                      <a:lnTo>
                        <a:pt x="263" y="291"/>
                      </a:lnTo>
                      <a:lnTo>
                        <a:pt x="263" y="291"/>
                      </a:lnTo>
                      <a:lnTo>
                        <a:pt x="270" y="274"/>
                      </a:lnTo>
                      <a:lnTo>
                        <a:pt x="272" y="269"/>
                      </a:lnTo>
                      <a:lnTo>
                        <a:pt x="270" y="272"/>
                      </a:lnTo>
                      <a:lnTo>
                        <a:pt x="286" y="237"/>
                      </a:lnTo>
                      <a:lnTo>
                        <a:pt x="286" y="236"/>
                      </a:lnTo>
                      <a:lnTo>
                        <a:pt x="288" y="236"/>
                      </a:lnTo>
                      <a:lnTo>
                        <a:pt x="291" y="229"/>
                      </a:lnTo>
                      <a:lnTo>
                        <a:pt x="291" y="229"/>
                      </a:lnTo>
                      <a:lnTo>
                        <a:pt x="294" y="220"/>
                      </a:lnTo>
                      <a:lnTo>
                        <a:pt x="301" y="204"/>
                      </a:lnTo>
                      <a:lnTo>
                        <a:pt x="298" y="213"/>
                      </a:lnTo>
                      <a:lnTo>
                        <a:pt x="303" y="204"/>
                      </a:lnTo>
                      <a:lnTo>
                        <a:pt x="321" y="170"/>
                      </a:lnTo>
                      <a:lnTo>
                        <a:pt x="327" y="158"/>
                      </a:lnTo>
                      <a:lnTo>
                        <a:pt x="334" y="144"/>
                      </a:lnTo>
                      <a:lnTo>
                        <a:pt x="336" y="140"/>
                      </a:lnTo>
                      <a:lnTo>
                        <a:pt x="350" y="116"/>
                      </a:lnTo>
                      <a:lnTo>
                        <a:pt x="350" y="116"/>
                      </a:lnTo>
                      <a:lnTo>
                        <a:pt x="355" y="107"/>
                      </a:lnTo>
                      <a:lnTo>
                        <a:pt x="360" y="102"/>
                      </a:lnTo>
                      <a:lnTo>
                        <a:pt x="360" y="102"/>
                      </a:lnTo>
                      <a:lnTo>
                        <a:pt x="366" y="93"/>
                      </a:lnTo>
                      <a:lnTo>
                        <a:pt x="366" y="92"/>
                      </a:lnTo>
                      <a:lnTo>
                        <a:pt x="381" y="71"/>
                      </a:lnTo>
                      <a:lnTo>
                        <a:pt x="385" y="67"/>
                      </a:lnTo>
                      <a:lnTo>
                        <a:pt x="386" y="64"/>
                      </a:lnTo>
                      <a:lnTo>
                        <a:pt x="400" y="50"/>
                      </a:lnTo>
                      <a:lnTo>
                        <a:pt x="400" y="50"/>
                      </a:lnTo>
                      <a:lnTo>
                        <a:pt x="402" y="46"/>
                      </a:lnTo>
                      <a:lnTo>
                        <a:pt x="406" y="43"/>
                      </a:lnTo>
                      <a:lnTo>
                        <a:pt x="402" y="45"/>
                      </a:lnTo>
                      <a:lnTo>
                        <a:pt x="407" y="41"/>
                      </a:lnTo>
                      <a:lnTo>
                        <a:pt x="416" y="34"/>
                      </a:lnTo>
                      <a:lnTo>
                        <a:pt x="425" y="26"/>
                      </a:lnTo>
                      <a:lnTo>
                        <a:pt x="426" y="26"/>
                      </a:lnTo>
                      <a:lnTo>
                        <a:pt x="433" y="19"/>
                      </a:lnTo>
                      <a:lnTo>
                        <a:pt x="437" y="19"/>
                      </a:lnTo>
                      <a:lnTo>
                        <a:pt x="440" y="15"/>
                      </a:lnTo>
                      <a:lnTo>
                        <a:pt x="444" y="15"/>
                      </a:lnTo>
                      <a:lnTo>
                        <a:pt x="449" y="10"/>
                      </a:lnTo>
                      <a:lnTo>
                        <a:pt x="454" y="10"/>
                      </a:lnTo>
                      <a:lnTo>
                        <a:pt x="461" y="7"/>
                      </a:lnTo>
                      <a:lnTo>
                        <a:pt x="463" y="7"/>
                      </a:lnTo>
                      <a:lnTo>
                        <a:pt x="463" y="7"/>
                      </a:lnTo>
                      <a:lnTo>
                        <a:pt x="466" y="3"/>
                      </a:lnTo>
                      <a:lnTo>
                        <a:pt x="471" y="3"/>
                      </a:lnTo>
                      <a:lnTo>
                        <a:pt x="473" y="1"/>
                      </a:lnTo>
                      <a:lnTo>
                        <a:pt x="487" y="1"/>
                      </a:lnTo>
                      <a:lnTo>
                        <a:pt x="489" y="0"/>
                      </a:lnTo>
                      <a:close/>
                    </a:path>
                  </a:pathLst>
                </a:cu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7" name="Rectangle 9"/>
                <p:cNvSpPr>
                  <a:spLocks noChangeArrowheads="1"/>
                </p:cNvSpPr>
                <p:nvPr/>
              </p:nvSpPr>
              <p:spPr bwMode="auto">
                <a:xfrm rot="16200000">
                  <a:off x="7381575" y="3812709"/>
                  <a:ext cx="4064000" cy="20638"/>
                </a:xfrm>
                <a:prstGeom prst="rect">
                  <a:avLst/>
                </a:pr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5" name="Gruppieren 424"/>
              <p:cNvGrpSpPr/>
              <p:nvPr/>
            </p:nvGrpSpPr>
            <p:grpSpPr>
              <a:xfrm>
                <a:off x="7351037" y="3702250"/>
                <a:ext cx="245901" cy="1626629"/>
                <a:chOff x="8809530" y="1791028"/>
                <a:chExt cx="614364" cy="4064000"/>
              </a:xfrm>
            </p:grpSpPr>
            <p:sp>
              <p:nvSpPr>
                <p:cNvPr id="624" name="Freeform 8"/>
                <p:cNvSpPr>
                  <a:spLocks noEditPoints="1"/>
                </p:cNvSpPr>
                <p:nvPr/>
              </p:nvSpPr>
              <p:spPr bwMode="auto">
                <a:xfrm rot="16200000">
                  <a:off x="7084712" y="3515846"/>
                  <a:ext cx="4064000" cy="614363"/>
                </a:xfrm>
                <a:custGeom>
                  <a:avLst/>
                  <a:gdLst>
                    <a:gd name="T0" fmla="*/ 1047 w 5120"/>
                    <a:gd name="T1" fmla="*/ 600 h 773"/>
                    <a:gd name="T2" fmla="*/ 962 w 5120"/>
                    <a:gd name="T3" fmla="*/ 560 h 773"/>
                    <a:gd name="T4" fmla="*/ 914 w 5120"/>
                    <a:gd name="T5" fmla="*/ 465 h 773"/>
                    <a:gd name="T6" fmla="*/ 612 w 5120"/>
                    <a:gd name="T7" fmla="*/ 99 h 773"/>
                    <a:gd name="T8" fmla="*/ 596 w 5120"/>
                    <a:gd name="T9" fmla="*/ 45 h 773"/>
                    <a:gd name="T10" fmla="*/ 529 w 5120"/>
                    <a:gd name="T11" fmla="*/ 5 h 773"/>
                    <a:gd name="T12" fmla="*/ 570 w 5120"/>
                    <a:gd name="T13" fmla="*/ 26 h 773"/>
                    <a:gd name="T14" fmla="*/ 622 w 5120"/>
                    <a:gd name="T15" fmla="*/ 71 h 773"/>
                    <a:gd name="T16" fmla="*/ 655 w 5120"/>
                    <a:gd name="T17" fmla="*/ 109 h 773"/>
                    <a:gd name="T18" fmla="*/ 782 w 5120"/>
                    <a:gd name="T19" fmla="*/ 284 h 773"/>
                    <a:gd name="T20" fmla="*/ 855 w 5120"/>
                    <a:gd name="T21" fmla="*/ 390 h 773"/>
                    <a:gd name="T22" fmla="*/ 945 w 5120"/>
                    <a:gd name="T23" fmla="*/ 503 h 773"/>
                    <a:gd name="T24" fmla="*/ 1047 w 5120"/>
                    <a:gd name="T25" fmla="*/ 600 h 773"/>
                    <a:gd name="T26" fmla="*/ 1080 w 5120"/>
                    <a:gd name="T27" fmla="*/ 622 h 773"/>
                    <a:gd name="T28" fmla="*/ 1165 w 5120"/>
                    <a:gd name="T29" fmla="*/ 669 h 773"/>
                    <a:gd name="T30" fmla="*/ 1228 w 5120"/>
                    <a:gd name="T31" fmla="*/ 695 h 773"/>
                    <a:gd name="T32" fmla="*/ 1262 w 5120"/>
                    <a:gd name="T33" fmla="*/ 707 h 773"/>
                    <a:gd name="T34" fmla="*/ 1327 w 5120"/>
                    <a:gd name="T35" fmla="*/ 721 h 773"/>
                    <a:gd name="T36" fmla="*/ 1398 w 5120"/>
                    <a:gd name="T37" fmla="*/ 732 h 773"/>
                    <a:gd name="T38" fmla="*/ 1491 w 5120"/>
                    <a:gd name="T39" fmla="*/ 740 h 773"/>
                    <a:gd name="T40" fmla="*/ 5120 w 5120"/>
                    <a:gd name="T41" fmla="*/ 747 h 773"/>
                    <a:gd name="T42" fmla="*/ 1547 w 5120"/>
                    <a:gd name="T43" fmla="*/ 768 h 773"/>
                    <a:gd name="T44" fmla="*/ 1471 w 5120"/>
                    <a:gd name="T45" fmla="*/ 765 h 773"/>
                    <a:gd name="T46" fmla="*/ 1384 w 5120"/>
                    <a:gd name="T47" fmla="*/ 756 h 773"/>
                    <a:gd name="T48" fmla="*/ 1318 w 5120"/>
                    <a:gd name="T49" fmla="*/ 746 h 773"/>
                    <a:gd name="T50" fmla="*/ 1257 w 5120"/>
                    <a:gd name="T51" fmla="*/ 733 h 773"/>
                    <a:gd name="T52" fmla="*/ 1202 w 5120"/>
                    <a:gd name="T53" fmla="*/ 714 h 773"/>
                    <a:gd name="T54" fmla="*/ 1098 w 5120"/>
                    <a:gd name="T55" fmla="*/ 666 h 773"/>
                    <a:gd name="T56" fmla="*/ 1059 w 5120"/>
                    <a:gd name="T57" fmla="*/ 642 h 773"/>
                    <a:gd name="T58" fmla="*/ 1025 w 5120"/>
                    <a:gd name="T59" fmla="*/ 616 h 773"/>
                    <a:gd name="T60" fmla="*/ 902 w 5120"/>
                    <a:gd name="T61" fmla="*/ 492 h 773"/>
                    <a:gd name="T62" fmla="*/ 834 w 5120"/>
                    <a:gd name="T63" fmla="*/ 406 h 773"/>
                    <a:gd name="T64" fmla="*/ 761 w 5120"/>
                    <a:gd name="T65" fmla="*/ 302 h 773"/>
                    <a:gd name="T66" fmla="*/ 634 w 5120"/>
                    <a:gd name="T67" fmla="*/ 126 h 773"/>
                    <a:gd name="T68" fmla="*/ 567 w 5120"/>
                    <a:gd name="T69" fmla="*/ 55 h 773"/>
                    <a:gd name="T70" fmla="*/ 541 w 5120"/>
                    <a:gd name="T71" fmla="*/ 38 h 773"/>
                    <a:gd name="T72" fmla="*/ 485 w 5120"/>
                    <a:gd name="T73" fmla="*/ 27 h 773"/>
                    <a:gd name="T74" fmla="*/ 452 w 5120"/>
                    <a:gd name="T75" fmla="*/ 41 h 773"/>
                    <a:gd name="T76" fmla="*/ 425 w 5120"/>
                    <a:gd name="T77" fmla="*/ 62 h 773"/>
                    <a:gd name="T78" fmla="*/ 381 w 5120"/>
                    <a:gd name="T79" fmla="*/ 118 h 773"/>
                    <a:gd name="T80" fmla="*/ 326 w 5120"/>
                    <a:gd name="T81" fmla="*/ 216 h 773"/>
                    <a:gd name="T82" fmla="*/ 282 w 5120"/>
                    <a:gd name="T83" fmla="*/ 315 h 773"/>
                    <a:gd name="T84" fmla="*/ 216 w 5120"/>
                    <a:gd name="T85" fmla="*/ 475 h 773"/>
                    <a:gd name="T86" fmla="*/ 151 w 5120"/>
                    <a:gd name="T87" fmla="*/ 626 h 773"/>
                    <a:gd name="T88" fmla="*/ 119 w 5120"/>
                    <a:gd name="T89" fmla="*/ 683 h 773"/>
                    <a:gd name="T90" fmla="*/ 90 w 5120"/>
                    <a:gd name="T91" fmla="*/ 727 h 773"/>
                    <a:gd name="T92" fmla="*/ 72 w 5120"/>
                    <a:gd name="T93" fmla="*/ 746 h 773"/>
                    <a:gd name="T94" fmla="*/ 36 w 5120"/>
                    <a:gd name="T95" fmla="*/ 772 h 773"/>
                    <a:gd name="T96" fmla="*/ 31 w 5120"/>
                    <a:gd name="T97" fmla="*/ 744 h 773"/>
                    <a:gd name="T98" fmla="*/ 62 w 5120"/>
                    <a:gd name="T99" fmla="*/ 718 h 773"/>
                    <a:gd name="T100" fmla="*/ 83 w 5120"/>
                    <a:gd name="T101" fmla="*/ 692 h 773"/>
                    <a:gd name="T102" fmla="*/ 109 w 5120"/>
                    <a:gd name="T103" fmla="*/ 650 h 773"/>
                    <a:gd name="T104" fmla="*/ 137 w 5120"/>
                    <a:gd name="T105" fmla="*/ 593 h 773"/>
                    <a:gd name="T106" fmla="*/ 197 w 5120"/>
                    <a:gd name="T107" fmla="*/ 452 h 773"/>
                    <a:gd name="T108" fmla="*/ 258 w 5120"/>
                    <a:gd name="T109" fmla="*/ 305 h 773"/>
                    <a:gd name="T110" fmla="*/ 286 w 5120"/>
                    <a:gd name="T111" fmla="*/ 236 h 773"/>
                    <a:gd name="T112" fmla="*/ 327 w 5120"/>
                    <a:gd name="T113" fmla="*/ 158 h 773"/>
                    <a:gd name="T114" fmla="*/ 366 w 5120"/>
                    <a:gd name="T115" fmla="*/ 92 h 773"/>
                    <a:gd name="T116" fmla="*/ 407 w 5120"/>
                    <a:gd name="T117" fmla="*/ 41 h 773"/>
                    <a:gd name="T118" fmla="*/ 454 w 5120"/>
                    <a:gd name="T119" fmla="*/ 10 h 7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120" h="773">
                      <a:moveTo>
                        <a:pt x="1195" y="713"/>
                      </a:moveTo>
                      <a:lnTo>
                        <a:pt x="1196" y="713"/>
                      </a:lnTo>
                      <a:lnTo>
                        <a:pt x="1200" y="714"/>
                      </a:lnTo>
                      <a:lnTo>
                        <a:pt x="1195" y="713"/>
                      </a:lnTo>
                      <a:close/>
                      <a:moveTo>
                        <a:pt x="1191" y="681"/>
                      </a:moveTo>
                      <a:lnTo>
                        <a:pt x="1195" y="683"/>
                      </a:lnTo>
                      <a:lnTo>
                        <a:pt x="1193" y="683"/>
                      </a:lnTo>
                      <a:lnTo>
                        <a:pt x="1191" y="681"/>
                      </a:lnTo>
                      <a:close/>
                      <a:moveTo>
                        <a:pt x="1047" y="600"/>
                      </a:moveTo>
                      <a:lnTo>
                        <a:pt x="1047" y="600"/>
                      </a:lnTo>
                      <a:lnTo>
                        <a:pt x="1052" y="605"/>
                      </a:lnTo>
                      <a:lnTo>
                        <a:pt x="1047" y="600"/>
                      </a:lnTo>
                      <a:close/>
                      <a:moveTo>
                        <a:pt x="981" y="577"/>
                      </a:moveTo>
                      <a:lnTo>
                        <a:pt x="992" y="588"/>
                      </a:lnTo>
                      <a:lnTo>
                        <a:pt x="981" y="577"/>
                      </a:lnTo>
                      <a:close/>
                      <a:moveTo>
                        <a:pt x="959" y="557"/>
                      </a:moveTo>
                      <a:lnTo>
                        <a:pt x="961" y="558"/>
                      </a:lnTo>
                      <a:lnTo>
                        <a:pt x="962" y="560"/>
                      </a:lnTo>
                      <a:lnTo>
                        <a:pt x="974" y="572"/>
                      </a:lnTo>
                      <a:lnTo>
                        <a:pt x="959" y="557"/>
                      </a:lnTo>
                      <a:close/>
                      <a:moveTo>
                        <a:pt x="915" y="466"/>
                      </a:moveTo>
                      <a:lnTo>
                        <a:pt x="917" y="468"/>
                      </a:lnTo>
                      <a:lnTo>
                        <a:pt x="915" y="466"/>
                      </a:lnTo>
                      <a:close/>
                      <a:moveTo>
                        <a:pt x="914" y="465"/>
                      </a:moveTo>
                      <a:lnTo>
                        <a:pt x="915" y="466"/>
                      </a:lnTo>
                      <a:lnTo>
                        <a:pt x="915" y="466"/>
                      </a:lnTo>
                      <a:lnTo>
                        <a:pt x="914" y="465"/>
                      </a:lnTo>
                      <a:close/>
                      <a:moveTo>
                        <a:pt x="853" y="387"/>
                      </a:moveTo>
                      <a:lnTo>
                        <a:pt x="855" y="388"/>
                      </a:lnTo>
                      <a:lnTo>
                        <a:pt x="853" y="387"/>
                      </a:lnTo>
                      <a:lnTo>
                        <a:pt x="853" y="387"/>
                      </a:lnTo>
                      <a:close/>
                      <a:moveTo>
                        <a:pt x="336" y="138"/>
                      </a:moveTo>
                      <a:lnTo>
                        <a:pt x="336" y="140"/>
                      </a:lnTo>
                      <a:lnTo>
                        <a:pt x="334" y="142"/>
                      </a:lnTo>
                      <a:lnTo>
                        <a:pt x="336" y="138"/>
                      </a:lnTo>
                      <a:close/>
                      <a:moveTo>
                        <a:pt x="612" y="99"/>
                      </a:moveTo>
                      <a:lnTo>
                        <a:pt x="614" y="100"/>
                      </a:lnTo>
                      <a:lnTo>
                        <a:pt x="614" y="100"/>
                      </a:lnTo>
                      <a:lnTo>
                        <a:pt x="612" y="99"/>
                      </a:lnTo>
                      <a:close/>
                      <a:moveTo>
                        <a:pt x="567" y="55"/>
                      </a:moveTo>
                      <a:lnTo>
                        <a:pt x="567" y="55"/>
                      </a:lnTo>
                      <a:lnTo>
                        <a:pt x="570" y="59"/>
                      </a:lnTo>
                      <a:lnTo>
                        <a:pt x="567" y="55"/>
                      </a:lnTo>
                      <a:close/>
                      <a:moveTo>
                        <a:pt x="595" y="43"/>
                      </a:moveTo>
                      <a:lnTo>
                        <a:pt x="596" y="45"/>
                      </a:lnTo>
                      <a:lnTo>
                        <a:pt x="596" y="45"/>
                      </a:lnTo>
                      <a:lnTo>
                        <a:pt x="595" y="43"/>
                      </a:lnTo>
                      <a:close/>
                      <a:moveTo>
                        <a:pt x="489" y="0"/>
                      </a:moveTo>
                      <a:lnTo>
                        <a:pt x="501" y="0"/>
                      </a:lnTo>
                      <a:lnTo>
                        <a:pt x="504" y="1"/>
                      </a:lnTo>
                      <a:lnTo>
                        <a:pt x="518" y="1"/>
                      </a:lnTo>
                      <a:lnTo>
                        <a:pt x="523" y="3"/>
                      </a:lnTo>
                      <a:lnTo>
                        <a:pt x="527" y="3"/>
                      </a:lnTo>
                      <a:lnTo>
                        <a:pt x="529" y="5"/>
                      </a:lnTo>
                      <a:lnTo>
                        <a:pt x="530" y="5"/>
                      </a:lnTo>
                      <a:lnTo>
                        <a:pt x="536" y="7"/>
                      </a:lnTo>
                      <a:lnTo>
                        <a:pt x="539" y="8"/>
                      </a:lnTo>
                      <a:lnTo>
                        <a:pt x="544" y="10"/>
                      </a:lnTo>
                      <a:lnTo>
                        <a:pt x="546" y="12"/>
                      </a:lnTo>
                      <a:lnTo>
                        <a:pt x="553" y="15"/>
                      </a:lnTo>
                      <a:lnTo>
                        <a:pt x="558" y="19"/>
                      </a:lnTo>
                      <a:lnTo>
                        <a:pt x="562" y="20"/>
                      </a:lnTo>
                      <a:lnTo>
                        <a:pt x="570" y="26"/>
                      </a:lnTo>
                      <a:lnTo>
                        <a:pt x="572" y="26"/>
                      </a:lnTo>
                      <a:lnTo>
                        <a:pt x="575" y="29"/>
                      </a:lnTo>
                      <a:lnTo>
                        <a:pt x="575" y="29"/>
                      </a:lnTo>
                      <a:lnTo>
                        <a:pt x="582" y="33"/>
                      </a:lnTo>
                      <a:lnTo>
                        <a:pt x="589" y="40"/>
                      </a:lnTo>
                      <a:lnTo>
                        <a:pt x="589" y="40"/>
                      </a:lnTo>
                      <a:lnTo>
                        <a:pt x="596" y="45"/>
                      </a:lnTo>
                      <a:lnTo>
                        <a:pt x="622" y="71"/>
                      </a:lnTo>
                      <a:lnTo>
                        <a:pt x="622" y="71"/>
                      </a:lnTo>
                      <a:lnTo>
                        <a:pt x="624" y="73"/>
                      </a:lnTo>
                      <a:lnTo>
                        <a:pt x="628" y="76"/>
                      </a:lnTo>
                      <a:lnTo>
                        <a:pt x="631" y="79"/>
                      </a:lnTo>
                      <a:lnTo>
                        <a:pt x="631" y="79"/>
                      </a:lnTo>
                      <a:lnTo>
                        <a:pt x="640" y="88"/>
                      </a:lnTo>
                      <a:lnTo>
                        <a:pt x="638" y="86"/>
                      </a:lnTo>
                      <a:lnTo>
                        <a:pt x="640" y="90"/>
                      </a:lnTo>
                      <a:lnTo>
                        <a:pt x="654" y="109"/>
                      </a:lnTo>
                      <a:lnTo>
                        <a:pt x="655" y="109"/>
                      </a:lnTo>
                      <a:lnTo>
                        <a:pt x="655" y="109"/>
                      </a:lnTo>
                      <a:lnTo>
                        <a:pt x="657" y="111"/>
                      </a:lnTo>
                      <a:lnTo>
                        <a:pt x="659" y="111"/>
                      </a:lnTo>
                      <a:lnTo>
                        <a:pt x="660" y="114"/>
                      </a:lnTo>
                      <a:lnTo>
                        <a:pt x="671" y="130"/>
                      </a:lnTo>
                      <a:lnTo>
                        <a:pt x="718" y="192"/>
                      </a:lnTo>
                      <a:lnTo>
                        <a:pt x="778" y="281"/>
                      </a:lnTo>
                      <a:lnTo>
                        <a:pt x="778" y="281"/>
                      </a:lnTo>
                      <a:lnTo>
                        <a:pt x="782" y="284"/>
                      </a:lnTo>
                      <a:lnTo>
                        <a:pt x="785" y="291"/>
                      </a:lnTo>
                      <a:lnTo>
                        <a:pt x="785" y="291"/>
                      </a:lnTo>
                      <a:lnTo>
                        <a:pt x="796" y="307"/>
                      </a:lnTo>
                      <a:lnTo>
                        <a:pt x="813" y="331"/>
                      </a:lnTo>
                      <a:lnTo>
                        <a:pt x="846" y="378"/>
                      </a:lnTo>
                      <a:lnTo>
                        <a:pt x="848" y="380"/>
                      </a:lnTo>
                      <a:lnTo>
                        <a:pt x="850" y="383"/>
                      </a:lnTo>
                      <a:lnTo>
                        <a:pt x="853" y="387"/>
                      </a:lnTo>
                      <a:lnTo>
                        <a:pt x="855" y="390"/>
                      </a:lnTo>
                      <a:lnTo>
                        <a:pt x="863" y="402"/>
                      </a:lnTo>
                      <a:lnTo>
                        <a:pt x="879" y="423"/>
                      </a:lnTo>
                      <a:lnTo>
                        <a:pt x="910" y="463"/>
                      </a:lnTo>
                      <a:lnTo>
                        <a:pt x="915" y="466"/>
                      </a:lnTo>
                      <a:lnTo>
                        <a:pt x="921" y="473"/>
                      </a:lnTo>
                      <a:lnTo>
                        <a:pt x="921" y="473"/>
                      </a:lnTo>
                      <a:lnTo>
                        <a:pt x="929" y="484"/>
                      </a:lnTo>
                      <a:lnTo>
                        <a:pt x="929" y="485"/>
                      </a:lnTo>
                      <a:lnTo>
                        <a:pt x="945" y="503"/>
                      </a:lnTo>
                      <a:lnTo>
                        <a:pt x="945" y="503"/>
                      </a:lnTo>
                      <a:lnTo>
                        <a:pt x="978" y="537"/>
                      </a:lnTo>
                      <a:lnTo>
                        <a:pt x="980" y="539"/>
                      </a:lnTo>
                      <a:lnTo>
                        <a:pt x="983" y="541"/>
                      </a:lnTo>
                      <a:lnTo>
                        <a:pt x="1011" y="569"/>
                      </a:lnTo>
                      <a:lnTo>
                        <a:pt x="1009" y="569"/>
                      </a:lnTo>
                      <a:lnTo>
                        <a:pt x="1042" y="596"/>
                      </a:lnTo>
                      <a:lnTo>
                        <a:pt x="1046" y="598"/>
                      </a:lnTo>
                      <a:lnTo>
                        <a:pt x="1047" y="600"/>
                      </a:lnTo>
                      <a:lnTo>
                        <a:pt x="1044" y="596"/>
                      </a:lnTo>
                      <a:lnTo>
                        <a:pt x="1047" y="600"/>
                      </a:lnTo>
                      <a:lnTo>
                        <a:pt x="1049" y="600"/>
                      </a:lnTo>
                      <a:lnTo>
                        <a:pt x="1058" y="607"/>
                      </a:lnTo>
                      <a:lnTo>
                        <a:pt x="1058" y="607"/>
                      </a:lnTo>
                      <a:lnTo>
                        <a:pt x="1077" y="621"/>
                      </a:lnTo>
                      <a:lnTo>
                        <a:pt x="1075" y="619"/>
                      </a:lnTo>
                      <a:lnTo>
                        <a:pt x="1079" y="622"/>
                      </a:lnTo>
                      <a:lnTo>
                        <a:pt x="1080" y="622"/>
                      </a:lnTo>
                      <a:lnTo>
                        <a:pt x="1087" y="628"/>
                      </a:lnTo>
                      <a:lnTo>
                        <a:pt x="1087" y="628"/>
                      </a:lnTo>
                      <a:lnTo>
                        <a:pt x="1101" y="638"/>
                      </a:lnTo>
                      <a:lnTo>
                        <a:pt x="1105" y="640"/>
                      </a:lnTo>
                      <a:lnTo>
                        <a:pt x="1110" y="643"/>
                      </a:lnTo>
                      <a:lnTo>
                        <a:pt x="1117" y="647"/>
                      </a:lnTo>
                      <a:lnTo>
                        <a:pt x="1132" y="655"/>
                      </a:lnTo>
                      <a:lnTo>
                        <a:pt x="1160" y="669"/>
                      </a:lnTo>
                      <a:lnTo>
                        <a:pt x="1165" y="669"/>
                      </a:lnTo>
                      <a:lnTo>
                        <a:pt x="1169" y="673"/>
                      </a:lnTo>
                      <a:lnTo>
                        <a:pt x="1193" y="683"/>
                      </a:lnTo>
                      <a:lnTo>
                        <a:pt x="1196" y="685"/>
                      </a:lnTo>
                      <a:lnTo>
                        <a:pt x="1202" y="687"/>
                      </a:lnTo>
                      <a:lnTo>
                        <a:pt x="1202" y="687"/>
                      </a:lnTo>
                      <a:lnTo>
                        <a:pt x="1210" y="690"/>
                      </a:lnTo>
                      <a:lnTo>
                        <a:pt x="1210" y="690"/>
                      </a:lnTo>
                      <a:lnTo>
                        <a:pt x="1226" y="695"/>
                      </a:lnTo>
                      <a:lnTo>
                        <a:pt x="1228" y="695"/>
                      </a:lnTo>
                      <a:lnTo>
                        <a:pt x="1229" y="697"/>
                      </a:lnTo>
                      <a:lnTo>
                        <a:pt x="1231" y="697"/>
                      </a:lnTo>
                      <a:lnTo>
                        <a:pt x="1231" y="697"/>
                      </a:lnTo>
                      <a:lnTo>
                        <a:pt x="1236" y="699"/>
                      </a:lnTo>
                      <a:lnTo>
                        <a:pt x="1236" y="699"/>
                      </a:lnTo>
                      <a:lnTo>
                        <a:pt x="1242" y="701"/>
                      </a:lnTo>
                      <a:lnTo>
                        <a:pt x="1259" y="706"/>
                      </a:lnTo>
                      <a:lnTo>
                        <a:pt x="1261" y="706"/>
                      </a:lnTo>
                      <a:lnTo>
                        <a:pt x="1262" y="707"/>
                      </a:lnTo>
                      <a:lnTo>
                        <a:pt x="1268" y="707"/>
                      </a:lnTo>
                      <a:lnTo>
                        <a:pt x="1275" y="709"/>
                      </a:lnTo>
                      <a:lnTo>
                        <a:pt x="1292" y="714"/>
                      </a:lnTo>
                      <a:lnTo>
                        <a:pt x="1299" y="716"/>
                      </a:lnTo>
                      <a:lnTo>
                        <a:pt x="1307" y="718"/>
                      </a:lnTo>
                      <a:lnTo>
                        <a:pt x="1307" y="718"/>
                      </a:lnTo>
                      <a:lnTo>
                        <a:pt x="1321" y="720"/>
                      </a:lnTo>
                      <a:lnTo>
                        <a:pt x="1323" y="720"/>
                      </a:lnTo>
                      <a:lnTo>
                        <a:pt x="1327" y="721"/>
                      </a:lnTo>
                      <a:lnTo>
                        <a:pt x="1330" y="721"/>
                      </a:lnTo>
                      <a:lnTo>
                        <a:pt x="1339" y="723"/>
                      </a:lnTo>
                      <a:lnTo>
                        <a:pt x="1358" y="727"/>
                      </a:lnTo>
                      <a:lnTo>
                        <a:pt x="1358" y="727"/>
                      </a:lnTo>
                      <a:lnTo>
                        <a:pt x="1368" y="728"/>
                      </a:lnTo>
                      <a:lnTo>
                        <a:pt x="1384" y="730"/>
                      </a:lnTo>
                      <a:lnTo>
                        <a:pt x="1389" y="730"/>
                      </a:lnTo>
                      <a:lnTo>
                        <a:pt x="1392" y="732"/>
                      </a:lnTo>
                      <a:lnTo>
                        <a:pt x="1398" y="732"/>
                      </a:lnTo>
                      <a:lnTo>
                        <a:pt x="1413" y="733"/>
                      </a:lnTo>
                      <a:lnTo>
                        <a:pt x="1420" y="733"/>
                      </a:lnTo>
                      <a:lnTo>
                        <a:pt x="1424" y="735"/>
                      </a:lnTo>
                      <a:lnTo>
                        <a:pt x="1429" y="735"/>
                      </a:lnTo>
                      <a:lnTo>
                        <a:pt x="1444" y="737"/>
                      </a:lnTo>
                      <a:lnTo>
                        <a:pt x="1460" y="737"/>
                      </a:lnTo>
                      <a:lnTo>
                        <a:pt x="1474" y="739"/>
                      </a:lnTo>
                      <a:lnTo>
                        <a:pt x="1484" y="739"/>
                      </a:lnTo>
                      <a:lnTo>
                        <a:pt x="1491" y="740"/>
                      </a:lnTo>
                      <a:lnTo>
                        <a:pt x="1514" y="740"/>
                      </a:lnTo>
                      <a:lnTo>
                        <a:pt x="1523" y="742"/>
                      </a:lnTo>
                      <a:lnTo>
                        <a:pt x="1559" y="742"/>
                      </a:lnTo>
                      <a:lnTo>
                        <a:pt x="1561" y="744"/>
                      </a:lnTo>
                      <a:lnTo>
                        <a:pt x="1611" y="744"/>
                      </a:lnTo>
                      <a:lnTo>
                        <a:pt x="1620" y="746"/>
                      </a:lnTo>
                      <a:lnTo>
                        <a:pt x="1713" y="746"/>
                      </a:lnTo>
                      <a:lnTo>
                        <a:pt x="1729" y="747"/>
                      </a:lnTo>
                      <a:lnTo>
                        <a:pt x="5120" y="747"/>
                      </a:lnTo>
                      <a:lnTo>
                        <a:pt x="5120" y="773"/>
                      </a:lnTo>
                      <a:lnTo>
                        <a:pt x="1725" y="773"/>
                      </a:lnTo>
                      <a:lnTo>
                        <a:pt x="1710" y="772"/>
                      </a:lnTo>
                      <a:lnTo>
                        <a:pt x="1618" y="772"/>
                      </a:lnTo>
                      <a:lnTo>
                        <a:pt x="1614" y="770"/>
                      </a:lnTo>
                      <a:lnTo>
                        <a:pt x="1608" y="768"/>
                      </a:lnTo>
                      <a:lnTo>
                        <a:pt x="1608" y="770"/>
                      </a:lnTo>
                      <a:lnTo>
                        <a:pt x="1549" y="770"/>
                      </a:lnTo>
                      <a:lnTo>
                        <a:pt x="1547" y="768"/>
                      </a:lnTo>
                      <a:lnTo>
                        <a:pt x="1521" y="768"/>
                      </a:lnTo>
                      <a:lnTo>
                        <a:pt x="1517" y="766"/>
                      </a:lnTo>
                      <a:lnTo>
                        <a:pt x="1510" y="765"/>
                      </a:lnTo>
                      <a:lnTo>
                        <a:pt x="1510" y="766"/>
                      </a:lnTo>
                      <a:lnTo>
                        <a:pt x="1488" y="766"/>
                      </a:lnTo>
                      <a:lnTo>
                        <a:pt x="1484" y="765"/>
                      </a:lnTo>
                      <a:lnTo>
                        <a:pt x="1481" y="765"/>
                      </a:lnTo>
                      <a:lnTo>
                        <a:pt x="1481" y="765"/>
                      </a:lnTo>
                      <a:lnTo>
                        <a:pt x="1471" y="765"/>
                      </a:lnTo>
                      <a:lnTo>
                        <a:pt x="1457" y="763"/>
                      </a:lnTo>
                      <a:lnTo>
                        <a:pt x="1441" y="763"/>
                      </a:lnTo>
                      <a:lnTo>
                        <a:pt x="1425" y="761"/>
                      </a:lnTo>
                      <a:lnTo>
                        <a:pt x="1418" y="761"/>
                      </a:lnTo>
                      <a:lnTo>
                        <a:pt x="1415" y="760"/>
                      </a:lnTo>
                      <a:lnTo>
                        <a:pt x="1410" y="760"/>
                      </a:lnTo>
                      <a:lnTo>
                        <a:pt x="1394" y="758"/>
                      </a:lnTo>
                      <a:lnTo>
                        <a:pt x="1387" y="758"/>
                      </a:lnTo>
                      <a:lnTo>
                        <a:pt x="1384" y="756"/>
                      </a:lnTo>
                      <a:lnTo>
                        <a:pt x="1380" y="756"/>
                      </a:lnTo>
                      <a:lnTo>
                        <a:pt x="1365" y="754"/>
                      </a:lnTo>
                      <a:lnTo>
                        <a:pt x="1353" y="753"/>
                      </a:lnTo>
                      <a:lnTo>
                        <a:pt x="1372" y="754"/>
                      </a:lnTo>
                      <a:lnTo>
                        <a:pt x="1333" y="747"/>
                      </a:lnTo>
                      <a:lnTo>
                        <a:pt x="1327" y="746"/>
                      </a:lnTo>
                      <a:lnTo>
                        <a:pt x="1327" y="747"/>
                      </a:lnTo>
                      <a:lnTo>
                        <a:pt x="1321" y="747"/>
                      </a:lnTo>
                      <a:lnTo>
                        <a:pt x="1318" y="746"/>
                      </a:lnTo>
                      <a:lnTo>
                        <a:pt x="1302" y="744"/>
                      </a:lnTo>
                      <a:lnTo>
                        <a:pt x="1311" y="744"/>
                      </a:lnTo>
                      <a:lnTo>
                        <a:pt x="1294" y="740"/>
                      </a:lnTo>
                      <a:lnTo>
                        <a:pt x="1292" y="740"/>
                      </a:lnTo>
                      <a:lnTo>
                        <a:pt x="1285" y="739"/>
                      </a:lnTo>
                      <a:lnTo>
                        <a:pt x="1268" y="733"/>
                      </a:lnTo>
                      <a:lnTo>
                        <a:pt x="1264" y="733"/>
                      </a:lnTo>
                      <a:lnTo>
                        <a:pt x="1264" y="733"/>
                      </a:lnTo>
                      <a:lnTo>
                        <a:pt x="1257" y="733"/>
                      </a:lnTo>
                      <a:lnTo>
                        <a:pt x="1250" y="730"/>
                      </a:lnTo>
                      <a:lnTo>
                        <a:pt x="1250" y="730"/>
                      </a:lnTo>
                      <a:lnTo>
                        <a:pt x="1235" y="725"/>
                      </a:lnTo>
                      <a:lnTo>
                        <a:pt x="1228" y="723"/>
                      </a:lnTo>
                      <a:lnTo>
                        <a:pt x="1222" y="721"/>
                      </a:lnTo>
                      <a:lnTo>
                        <a:pt x="1221" y="721"/>
                      </a:lnTo>
                      <a:lnTo>
                        <a:pt x="1217" y="720"/>
                      </a:lnTo>
                      <a:lnTo>
                        <a:pt x="1217" y="720"/>
                      </a:lnTo>
                      <a:lnTo>
                        <a:pt x="1202" y="714"/>
                      </a:lnTo>
                      <a:lnTo>
                        <a:pt x="1196" y="713"/>
                      </a:lnTo>
                      <a:lnTo>
                        <a:pt x="1191" y="711"/>
                      </a:lnTo>
                      <a:lnTo>
                        <a:pt x="1184" y="707"/>
                      </a:lnTo>
                      <a:lnTo>
                        <a:pt x="1158" y="697"/>
                      </a:lnTo>
                      <a:lnTo>
                        <a:pt x="1155" y="695"/>
                      </a:lnTo>
                      <a:lnTo>
                        <a:pt x="1155" y="695"/>
                      </a:lnTo>
                      <a:lnTo>
                        <a:pt x="1120" y="678"/>
                      </a:lnTo>
                      <a:lnTo>
                        <a:pt x="1105" y="669"/>
                      </a:lnTo>
                      <a:lnTo>
                        <a:pt x="1098" y="666"/>
                      </a:lnTo>
                      <a:lnTo>
                        <a:pt x="1099" y="666"/>
                      </a:lnTo>
                      <a:lnTo>
                        <a:pt x="1096" y="664"/>
                      </a:lnTo>
                      <a:lnTo>
                        <a:pt x="1091" y="664"/>
                      </a:lnTo>
                      <a:lnTo>
                        <a:pt x="1085" y="659"/>
                      </a:lnTo>
                      <a:lnTo>
                        <a:pt x="1085" y="659"/>
                      </a:lnTo>
                      <a:lnTo>
                        <a:pt x="1072" y="648"/>
                      </a:lnTo>
                      <a:lnTo>
                        <a:pt x="1066" y="645"/>
                      </a:lnTo>
                      <a:lnTo>
                        <a:pt x="1066" y="645"/>
                      </a:lnTo>
                      <a:lnTo>
                        <a:pt x="1059" y="642"/>
                      </a:lnTo>
                      <a:lnTo>
                        <a:pt x="1056" y="638"/>
                      </a:lnTo>
                      <a:lnTo>
                        <a:pt x="1056" y="638"/>
                      </a:lnTo>
                      <a:lnTo>
                        <a:pt x="1037" y="624"/>
                      </a:lnTo>
                      <a:lnTo>
                        <a:pt x="1042" y="628"/>
                      </a:lnTo>
                      <a:lnTo>
                        <a:pt x="1035" y="622"/>
                      </a:lnTo>
                      <a:lnTo>
                        <a:pt x="1035" y="622"/>
                      </a:lnTo>
                      <a:lnTo>
                        <a:pt x="1028" y="619"/>
                      </a:lnTo>
                      <a:lnTo>
                        <a:pt x="1025" y="616"/>
                      </a:lnTo>
                      <a:lnTo>
                        <a:pt x="1025" y="616"/>
                      </a:lnTo>
                      <a:lnTo>
                        <a:pt x="994" y="588"/>
                      </a:lnTo>
                      <a:lnTo>
                        <a:pt x="981" y="577"/>
                      </a:lnTo>
                      <a:lnTo>
                        <a:pt x="964" y="560"/>
                      </a:lnTo>
                      <a:lnTo>
                        <a:pt x="962" y="560"/>
                      </a:lnTo>
                      <a:lnTo>
                        <a:pt x="959" y="555"/>
                      </a:lnTo>
                      <a:lnTo>
                        <a:pt x="926" y="520"/>
                      </a:lnTo>
                      <a:lnTo>
                        <a:pt x="910" y="501"/>
                      </a:lnTo>
                      <a:lnTo>
                        <a:pt x="902" y="491"/>
                      </a:lnTo>
                      <a:lnTo>
                        <a:pt x="902" y="492"/>
                      </a:lnTo>
                      <a:lnTo>
                        <a:pt x="900" y="489"/>
                      </a:lnTo>
                      <a:lnTo>
                        <a:pt x="898" y="487"/>
                      </a:lnTo>
                      <a:lnTo>
                        <a:pt x="898" y="487"/>
                      </a:lnTo>
                      <a:lnTo>
                        <a:pt x="896" y="485"/>
                      </a:lnTo>
                      <a:lnTo>
                        <a:pt x="893" y="484"/>
                      </a:lnTo>
                      <a:lnTo>
                        <a:pt x="891" y="482"/>
                      </a:lnTo>
                      <a:lnTo>
                        <a:pt x="858" y="439"/>
                      </a:lnTo>
                      <a:lnTo>
                        <a:pt x="843" y="418"/>
                      </a:lnTo>
                      <a:lnTo>
                        <a:pt x="834" y="406"/>
                      </a:lnTo>
                      <a:lnTo>
                        <a:pt x="830" y="402"/>
                      </a:lnTo>
                      <a:lnTo>
                        <a:pt x="825" y="392"/>
                      </a:lnTo>
                      <a:lnTo>
                        <a:pt x="792" y="347"/>
                      </a:lnTo>
                      <a:lnTo>
                        <a:pt x="792" y="347"/>
                      </a:lnTo>
                      <a:lnTo>
                        <a:pt x="775" y="322"/>
                      </a:lnTo>
                      <a:lnTo>
                        <a:pt x="775" y="321"/>
                      </a:lnTo>
                      <a:lnTo>
                        <a:pt x="763" y="303"/>
                      </a:lnTo>
                      <a:lnTo>
                        <a:pt x="759" y="300"/>
                      </a:lnTo>
                      <a:lnTo>
                        <a:pt x="761" y="302"/>
                      </a:lnTo>
                      <a:lnTo>
                        <a:pt x="758" y="296"/>
                      </a:lnTo>
                      <a:lnTo>
                        <a:pt x="697" y="208"/>
                      </a:lnTo>
                      <a:lnTo>
                        <a:pt x="697" y="208"/>
                      </a:lnTo>
                      <a:lnTo>
                        <a:pt x="650" y="145"/>
                      </a:lnTo>
                      <a:lnTo>
                        <a:pt x="655" y="152"/>
                      </a:lnTo>
                      <a:lnTo>
                        <a:pt x="650" y="144"/>
                      </a:lnTo>
                      <a:lnTo>
                        <a:pt x="643" y="131"/>
                      </a:lnTo>
                      <a:lnTo>
                        <a:pt x="638" y="130"/>
                      </a:lnTo>
                      <a:lnTo>
                        <a:pt x="634" y="126"/>
                      </a:lnTo>
                      <a:lnTo>
                        <a:pt x="619" y="105"/>
                      </a:lnTo>
                      <a:lnTo>
                        <a:pt x="619" y="105"/>
                      </a:lnTo>
                      <a:lnTo>
                        <a:pt x="614" y="100"/>
                      </a:lnTo>
                      <a:lnTo>
                        <a:pt x="608" y="92"/>
                      </a:lnTo>
                      <a:lnTo>
                        <a:pt x="600" y="86"/>
                      </a:lnTo>
                      <a:lnTo>
                        <a:pt x="603" y="90"/>
                      </a:lnTo>
                      <a:lnTo>
                        <a:pt x="575" y="62"/>
                      </a:lnTo>
                      <a:lnTo>
                        <a:pt x="575" y="62"/>
                      </a:lnTo>
                      <a:lnTo>
                        <a:pt x="567" y="55"/>
                      </a:lnTo>
                      <a:lnTo>
                        <a:pt x="563" y="52"/>
                      </a:lnTo>
                      <a:lnTo>
                        <a:pt x="556" y="48"/>
                      </a:lnTo>
                      <a:lnTo>
                        <a:pt x="548" y="43"/>
                      </a:lnTo>
                      <a:lnTo>
                        <a:pt x="548" y="43"/>
                      </a:lnTo>
                      <a:lnTo>
                        <a:pt x="546" y="41"/>
                      </a:lnTo>
                      <a:lnTo>
                        <a:pt x="548" y="41"/>
                      </a:lnTo>
                      <a:lnTo>
                        <a:pt x="544" y="40"/>
                      </a:lnTo>
                      <a:lnTo>
                        <a:pt x="541" y="38"/>
                      </a:lnTo>
                      <a:lnTo>
                        <a:pt x="541" y="38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27" y="34"/>
                      </a:lnTo>
                      <a:lnTo>
                        <a:pt x="523" y="31"/>
                      </a:lnTo>
                      <a:lnTo>
                        <a:pt x="517" y="31"/>
                      </a:lnTo>
                      <a:lnTo>
                        <a:pt x="513" y="27"/>
                      </a:lnTo>
                      <a:lnTo>
                        <a:pt x="485" y="27"/>
                      </a:lnTo>
                      <a:lnTo>
                        <a:pt x="484" y="29"/>
                      </a:lnTo>
                      <a:lnTo>
                        <a:pt x="478" y="29"/>
                      </a:lnTo>
                      <a:lnTo>
                        <a:pt x="477" y="31"/>
                      </a:lnTo>
                      <a:lnTo>
                        <a:pt x="471" y="31"/>
                      </a:lnTo>
                      <a:lnTo>
                        <a:pt x="468" y="33"/>
                      </a:lnTo>
                      <a:lnTo>
                        <a:pt x="466" y="33"/>
                      </a:lnTo>
                      <a:lnTo>
                        <a:pt x="459" y="36"/>
                      </a:lnTo>
                      <a:lnTo>
                        <a:pt x="454" y="41"/>
                      </a:lnTo>
                      <a:lnTo>
                        <a:pt x="452" y="41"/>
                      </a:lnTo>
                      <a:lnTo>
                        <a:pt x="449" y="45"/>
                      </a:lnTo>
                      <a:lnTo>
                        <a:pt x="445" y="45"/>
                      </a:lnTo>
                      <a:lnTo>
                        <a:pt x="438" y="52"/>
                      </a:lnTo>
                      <a:lnTo>
                        <a:pt x="437" y="52"/>
                      </a:lnTo>
                      <a:lnTo>
                        <a:pt x="433" y="55"/>
                      </a:lnTo>
                      <a:lnTo>
                        <a:pt x="435" y="52"/>
                      </a:lnTo>
                      <a:lnTo>
                        <a:pt x="432" y="55"/>
                      </a:lnTo>
                      <a:lnTo>
                        <a:pt x="425" y="62"/>
                      </a:lnTo>
                      <a:lnTo>
                        <a:pt x="425" y="62"/>
                      </a:lnTo>
                      <a:lnTo>
                        <a:pt x="421" y="66"/>
                      </a:lnTo>
                      <a:lnTo>
                        <a:pt x="419" y="69"/>
                      </a:lnTo>
                      <a:lnTo>
                        <a:pt x="406" y="83"/>
                      </a:lnTo>
                      <a:lnTo>
                        <a:pt x="404" y="86"/>
                      </a:lnTo>
                      <a:lnTo>
                        <a:pt x="402" y="88"/>
                      </a:lnTo>
                      <a:lnTo>
                        <a:pt x="402" y="88"/>
                      </a:lnTo>
                      <a:lnTo>
                        <a:pt x="388" y="105"/>
                      </a:lnTo>
                      <a:lnTo>
                        <a:pt x="388" y="105"/>
                      </a:lnTo>
                      <a:lnTo>
                        <a:pt x="381" y="118"/>
                      </a:lnTo>
                      <a:lnTo>
                        <a:pt x="378" y="121"/>
                      </a:lnTo>
                      <a:lnTo>
                        <a:pt x="379" y="121"/>
                      </a:lnTo>
                      <a:lnTo>
                        <a:pt x="374" y="126"/>
                      </a:lnTo>
                      <a:lnTo>
                        <a:pt x="373" y="130"/>
                      </a:lnTo>
                      <a:lnTo>
                        <a:pt x="357" y="156"/>
                      </a:lnTo>
                      <a:lnTo>
                        <a:pt x="350" y="170"/>
                      </a:lnTo>
                      <a:lnTo>
                        <a:pt x="343" y="182"/>
                      </a:lnTo>
                      <a:lnTo>
                        <a:pt x="326" y="216"/>
                      </a:lnTo>
                      <a:lnTo>
                        <a:pt x="326" y="216"/>
                      </a:lnTo>
                      <a:lnTo>
                        <a:pt x="319" y="230"/>
                      </a:lnTo>
                      <a:lnTo>
                        <a:pt x="315" y="239"/>
                      </a:lnTo>
                      <a:lnTo>
                        <a:pt x="315" y="241"/>
                      </a:lnTo>
                      <a:lnTo>
                        <a:pt x="310" y="249"/>
                      </a:lnTo>
                      <a:lnTo>
                        <a:pt x="310" y="249"/>
                      </a:lnTo>
                      <a:lnTo>
                        <a:pt x="294" y="282"/>
                      </a:lnTo>
                      <a:lnTo>
                        <a:pt x="288" y="302"/>
                      </a:lnTo>
                      <a:lnTo>
                        <a:pt x="284" y="310"/>
                      </a:lnTo>
                      <a:lnTo>
                        <a:pt x="282" y="315"/>
                      </a:lnTo>
                      <a:lnTo>
                        <a:pt x="281" y="319"/>
                      </a:lnTo>
                      <a:lnTo>
                        <a:pt x="281" y="321"/>
                      </a:lnTo>
                      <a:lnTo>
                        <a:pt x="277" y="324"/>
                      </a:lnTo>
                      <a:lnTo>
                        <a:pt x="277" y="324"/>
                      </a:lnTo>
                      <a:lnTo>
                        <a:pt x="246" y="400"/>
                      </a:lnTo>
                      <a:lnTo>
                        <a:pt x="230" y="442"/>
                      </a:lnTo>
                      <a:lnTo>
                        <a:pt x="223" y="461"/>
                      </a:lnTo>
                      <a:lnTo>
                        <a:pt x="222" y="465"/>
                      </a:lnTo>
                      <a:lnTo>
                        <a:pt x="216" y="475"/>
                      </a:lnTo>
                      <a:lnTo>
                        <a:pt x="216" y="475"/>
                      </a:lnTo>
                      <a:lnTo>
                        <a:pt x="213" y="484"/>
                      </a:lnTo>
                      <a:lnTo>
                        <a:pt x="183" y="555"/>
                      </a:lnTo>
                      <a:lnTo>
                        <a:pt x="180" y="563"/>
                      </a:lnTo>
                      <a:lnTo>
                        <a:pt x="163" y="600"/>
                      </a:lnTo>
                      <a:lnTo>
                        <a:pt x="163" y="600"/>
                      </a:lnTo>
                      <a:lnTo>
                        <a:pt x="156" y="616"/>
                      </a:lnTo>
                      <a:lnTo>
                        <a:pt x="156" y="617"/>
                      </a:lnTo>
                      <a:lnTo>
                        <a:pt x="151" y="626"/>
                      </a:lnTo>
                      <a:lnTo>
                        <a:pt x="151" y="626"/>
                      </a:lnTo>
                      <a:lnTo>
                        <a:pt x="149" y="629"/>
                      </a:lnTo>
                      <a:lnTo>
                        <a:pt x="149" y="631"/>
                      </a:lnTo>
                      <a:lnTo>
                        <a:pt x="147" y="635"/>
                      </a:lnTo>
                      <a:lnTo>
                        <a:pt x="131" y="664"/>
                      </a:lnTo>
                      <a:lnTo>
                        <a:pt x="123" y="678"/>
                      </a:lnTo>
                      <a:lnTo>
                        <a:pt x="135" y="657"/>
                      </a:lnTo>
                      <a:lnTo>
                        <a:pt x="118" y="683"/>
                      </a:lnTo>
                      <a:lnTo>
                        <a:pt x="119" y="683"/>
                      </a:lnTo>
                      <a:lnTo>
                        <a:pt x="116" y="690"/>
                      </a:lnTo>
                      <a:lnTo>
                        <a:pt x="109" y="702"/>
                      </a:lnTo>
                      <a:lnTo>
                        <a:pt x="105" y="706"/>
                      </a:lnTo>
                      <a:lnTo>
                        <a:pt x="107" y="706"/>
                      </a:lnTo>
                      <a:lnTo>
                        <a:pt x="102" y="711"/>
                      </a:lnTo>
                      <a:lnTo>
                        <a:pt x="100" y="714"/>
                      </a:lnTo>
                      <a:lnTo>
                        <a:pt x="98" y="716"/>
                      </a:lnTo>
                      <a:lnTo>
                        <a:pt x="97" y="714"/>
                      </a:lnTo>
                      <a:lnTo>
                        <a:pt x="90" y="727"/>
                      </a:lnTo>
                      <a:lnTo>
                        <a:pt x="90" y="727"/>
                      </a:lnTo>
                      <a:lnTo>
                        <a:pt x="90" y="728"/>
                      </a:lnTo>
                      <a:lnTo>
                        <a:pt x="92" y="727"/>
                      </a:lnTo>
                      <a:lnTo>
                        <a:pt x="88" y="730"/>
                      </a:lnTo>
                      <a:lnTo>
                        <a:pt x="88" y="730"/>
                      </a:lnTo>
                      <a:lnTo>
                        <a:pt x="86" y="733"/>
                      </a:lnTo>
                      <a:lnTo>
                        <a:pt x="81" y="737"/>
                      </a:lnTo>
                      <a:lnTo>
                        <a:pt x="76" y="742"/>
                      </a:lnTo>
                      <a:lnTo>
                        <a:pt x="72" y="746"/>
                      </a:lnTo>
                      <a:lnTo>
                        <a:pt x="76" y="744"/>
                      </a:lnTo>
                      <a:lnTo>
                        <a:pt x="69" y="751"/>
                      </a:lnTo>
                      <a:lnTo>
                        <a:pt x="71" y="747"/>
                      </a:lnTo>
                      <a:lnTo>
                        <a:pt x="62" y="754"/>
                      </a:lnTo>
                      <a:lnTo>
                        <a:pt x="62" y="754"/>
                      </a:lnTo>
                      <a:lnTo>
                        <a:pt x="53" y="763"/>
                      </a:lnTo>
                      <a:lnTo>
                        <a:pt x="50" y="763"/>
                      </a:lnTo>
                      <a:lnTo>
                        <a:pt x="40" y="768"/>
                      </a:lnTo>
                      <a:lnTo>
                        <a:pt x="36" y="772"/>
                      </a:lnTo>
                      <a:lnTo>
                        <a:pt x="33" y="772"/>
                      </a:lnTo>
                      <a:lnTo>
                        <a:pt x="31" y="773"/>
                      </a:lnTo>
                      <a:lnTo>
                        <a:pt x="0" y="773"/>
                      </a:lnTo>
                      <a:lnTo>
                        <a:pt x="0" y="747"/>
                      </a:lnTo>
                      <a:lnTo>
                        <a:pt x="19" y="747"/>
                      </a:lnTo>
                      <a:lnTo>
                        <a:pt x="20" y="746"/>
                      </a:lnTo>
                      <a:lnTo>
                        <a:pt x="24" y="746"/>
                      </a:lnTo>
                      <a:lnTo>
                        <a:pt x="26" y="744"/>
                      </a:lnTo>
                      <a:lnTo>
                        <a:pt x="31" y="744"/>
                      </a:lnTo>
                      <a:lnTo>
                        <a:pt x="34" y="742"/>
                      </a:lnTo>
                      <a:lnTo>
                        <a:pt x="40" y="737"/>
                      </a:lnTo>
                      <a:lnTo>
                        <a:pt x="41" y="737"/>
                      </a:lnTo>
                      <a:lnTo>
                        <a:pt x="46" y="732"/>
                      </a:lnTo>
                      <a:lnTo>
                        <a:pt x="50" y="732"/>
                      </a:lnTo>
                      <a:lnTo>
                        <a:pt x="52" y="730"/>
                      </a:lnTo>
                      <a:lnTo>
                        <a:pt x="55" y="727"/>
                      </a:lnTo>
                      <a:lnTo>
                        <a:pt x="55" y="727"/>
                      </a:lnTo>
                      <a:lnTo>
                        <a:pt x="62" y="718"/>
                      </a:lnTo>
                      <a:lnTo>
                        <a:pt x="64" y="714"/>
                      </a:lnTo>
                      <a:lnTo>
                        <a:pt x="67" y="714"/>
                      </a:lnTo>
                      <a:lnTo>
                        <a:pt x="67" y="714"/>
                      </a:lnTo>
                      <a:lnTo>
                        <a:pt x="69" y="711"/>
                      </a:lnTo>
                      <a:lnTo>
                        <a:pt x="71" y="709"/>
                      </a:lnTo>
                      <a:lnTo>
                        <a:pt x="81" y="694"/>
                      </a:lnTo>
                      <a:lnTo>
                        <a:pt x="79" y="697"/>
                      </a:lnTo>
                      <a:lnTo>
                        <a:pt x="81" y="695"/>
                      </a:lnTo>
                      <a:lnTo>
                        <a:pt x="83" y="692"/>
                      </a:lnTo>
                      <a:lnTo>
                        <a:pt x="88" y="687"/>
                      </a:lnTo>
                      <a:lnTo>
                        <a:pt x="88" y="687"/>
                      </a:lnTo>
                      <a:lnTo>
                        <a:pt x="93" y="678"/>
                      </a:lnTo>
                      <a:lnTo>
                        <a:pt x="97" y="671"/>
                      </a:lnTo>
                      <a:lnTo>
                        <a:pt x="95" y="673"/>
                      </a:lnTo>
                      <a:lnTo>
                        <a:pt x="97" y="669"/>
                      </a:lnTo>
                      <a:lnTo>
                        <a:pt x="100" y="664"/>
                      </a:lnTo>
                      <a:lnTo>
                        <a:pt x="109" y="650"/>
                      </a:lnTo>
                      <a:lnTo>
                        <a:pt x="109" y="650"/>
                      </a:lnTo>
                      <a:lnTo>
                        <a:pt x="125" y="622"/>
                      </a:lnTo>
                      <a:lnTo>
                        <a:pt x="125" y="621"/>
                      </a:lnTo>
                      <a:lnTo>
                        <a:pt x="125" y="621"/>
                      </a:lnTo>
                      <a:lnTo>
                        <a:pt x="126" y="616"/>
                      </a:lnTo>
                      <a:lnTo>
                        <a:pt x="128" y="612"/>
                      </a:lnTo>
                      <a:lnTo>
                        <a:pt x="131" y="605"/>
                      </a:lnTo>
                      <a:lnTo>
                        <a:pt x="131" y="605"/>
                      </a:lnTo>
                      <a:lnTo>
                        <a:pt x="138" y="588"/>
                      </a:lnTo>
                      <a:lnTo>
                        <a:pt x="137" y="593"/>
                      </a:lnTo>
                      <a:lnTo>
                        <a:pt x="140" y="588"/>
                      </a:lnTo>
                      <a:lnTo>
                        <a:pt x="157" y="551"/>
                      </a:lnTo>
                      <a:lnTo>
                        <a:pt x="156" y="551"/>
                      </a:lnTo>
                      <a:lnTo>
                        <a:pt x="189" y="473"/>
                      </a:lnTo>
                      <a:lnTo>
                        <a:pt x="189" y="473"/>
                      </a:lnTo>
                      <a:lnTo>
                        <a:pt x="192" y="465"/>
                      </a:lnTo>
                      <a:lnTo>
                        <a:pt x="194" y="463"/>
                      </a:lnTo>
                      <a:lnTo>
                        <a:pt x="199" y="452"/>
                      </a:lnTo>
                      <a:lnTo>
                        <a:pt x="197" y="452"/>
                      </a:lnTo>
                      <a:lnTo>
                        <a:pt x="206" y="432"/>
                      </a:lnTo>
                      <a:lnTo>
                        <a:pt x="206" y="432"/>
                      </a:lnTo>
                      <a:lnTo>
                        <a:pt x="222" y="392"/>
                      </a:lnTo>
                      <a:lnTo>
                        <a:pt x="227" y="380"/>
                      </a:lnTo>
                      <a:lnTo>
                        <a:pt x="222" y="390"/>
                      </a:lnTo>
                      <a:lnTo>
                        <a:pt x="255" y="308"/>
                      </a:lnTo>
                      <a:lnTo>
                        <a:pt x="256" y="305"/>
                      </a:lnTo>
                      <a:lnTo>
                        <a:pt x="258" y="305"/>
                      </a:lnTo>
                      <a:lnTo>
                        <a:pt x="258" y="305"/>
                      </a:lnTo>
                      <a:lnTo>
                        <a:pt x="262" y="296"/>
                      </a:lnTo>
                      <a:lnTo>
                        <a:pt x="260" y="300"/>
                      </a:lnTo>
                      <a:lnTo>
                        <a:pt x="263" y="291"/>
                      </a:lnTo>
                      <a:lnTo>
                        <a:pt x="263" y="291"/>
                      </a:lnTo>
                      <a:lnTo>
                        <a:pt x="270" y="274"/>
                      </a:lnTo>
                      <a:lnTo>
                        <a:pt x="272" y="269"/>
                      </a:lnTo>
                      <a:lnTo>
                        <a:pt x="270" y="272"/>
                      </a:lnTo>
                      <a:lnTo>
                        <a:pt x="286" y="237"/>
                      </a:lnTo>
                      <a:lnTo>
                        <a:pt x="286" y="236"/>
                      </a:lnTo>
                      <a:lnTo>
                        <a:pt x="288" y="236"/>
                      </a:lnTo>
                      <a:lnTo>
                        <a:pt x="291" y="229"/>
                      </a:lnTo>
                      <a:lnTo>
                        <a:pt x="291" y="229"/>
                      </a:lnTo>
                      <a:lnTo>
                        <a:pt x="294" y="220"/>
                      </a:lnTo>
                      <a:lnTo>
                        <a:pt x="301" y="204"/>
                      </a:lnTo>
                      <a:lnTo>
                        <a:pt x="298" y="213"/>
                      </a:lnTo>
                      <a:lnTo>
                        <a:pt x="303" y="204"/>
                      </a:lnTo>
                      <a:lnTo>
                        <a:pt x="321" y="170"/>
                      </a:lnTo>
                      <a:lnTo>
                        <a:pt x="327" y="158"/>
                      </a:lnTo>
                      <a:lnTo>
                        <a:pt x="334" y="144"/>
                      </a:lnTo>
                      <a:lnTo>
                        <a:pt x="336" y="140"/>
                      </a:lnTo>
                      <a:lnTo>
                        <a:pt x="350" y="116"/>
                      </a:lnTo>
                      <a:lnTo>
                        <a:pt x="350" y="116"/>
                      </a:lnTo>
                      <a:lnTo>
                        <a:pt x="355" y="107"/>
                      </a:lnTo>
                      <a:lnTo>
                        <a:pt x="360" y="102"/>
                      </a:lnTo>
                      <a:lnTo>
                        <a:pt x="360" y="102"/>
                      </a:lnTo>
                      <a:lnTo>
                        <a:pt x="366" y="93"/>
                      </a:lnTo>
                      <a:lnTo>
                        <a:pt x="366" y="92"/>
                      </a:lnTo>
                      <a:lnTo>
                        <a:pt x="381" y="71"/>
                      </a:lnTo>
                      <a:lnTo>
                        <a:pt x="385" y="67"/>
                      </a:lnTo>
                      <a:lnTo>
                        <a:pt x="386" y="64"/>
                      </a:lnTo>
                      <a:lnTo>
                        <a:pt x="400" y="50"/>
                      </a:lnTo>
                      <a:lnTo>
                        <a:pt x="400" y="50"/>
                      </a:lnTo>
                      <a:lnTo>
                        <a:pt x="402" y="46"/>
                      </a:lnTo>
                      <a:lnTo>
                        <a:pt x="406" y="43"/>
                      </a:lnTo>
                      <a:lnTo>
                        <a:pt x="402" y="45"/>
                      </a:lnTo>
                      <a:lnTo>
                        <a:pt x="407" y="41"/>
                      </a:lnTo>
                      <a:lnTo>
                        <a:pt x="416" y="34"/>
                      </a:lnTo>
                      <a:lnTo>
                        <a:pt x="425" y="26"/>
                      </a:lnTo>
                      <a:lnTo>
                        <a:pt x="426" y="26"/>
                      </a:lnTo>
                      <a:lnTo>
                        <a:pt x="433" y="19"/>
                      </a:lnTo>
                      <a:lnTo>
                        <a:pt x="437" y="19"/>
                      </a:lnTo>
                      <a:lnTo>
                        <a:pt x="440" y="15"/>
                      </a:lnTo>
                      <a:lnTo>
                        <a:pt x="444" y="15"/>
                      </a:lnTo>
                      <a:lnTo>
                        <a:pt x="449" y="10"/>
                      </a:lnTo>
                      <a:lnTo>
                        <a:pt x="454" y="10"/>
                      </a:lnTo>
                      <a:lnTo>
                        <a:pt x="461" y="7"/>
                      </a:lnTo>
                      <a:lnTo>
                        <a:pt x="463" y="7"/>
                      </a:lnTo>
                      <a:lnTo>
                        <a:pt x="463" y="7"/>
                      </a:lnTo>
                      <a:lnTo>
                        <a:pt x="466" y="3"/>
                      </a:lnTo>
                      <a:lnTo>
                        <a:pt x="471" y="3"/>
                      </a:lnTo>
                      <a:lnTo>
                        <a:pt x="473" y="1"/>
                      </a:lnTo>
                      <a:lnTo>
                        <a:pt x="487" y="1"/>
                      </a:lnTo>
                      <a:lnTo>
                        <a:pt x="489" y="0"/>
                      </a:lnTo>
                      <a:close/>
                    </a:path>
                  </a:pathLst>
                </a:cu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" name="Rectangle 9"/>
                <p:cNvSpPr>
                  <a:spLocks noChangeArrowheads="1"/>
                </p:cNvSpPr>
                <p:nvPr/>
              </p:nvSpPr>
              <p:spPr bwMode="auto">
                <a:xfrm rot="16200000">
                  <a:off x="7381575" y="3812709"/>
                  <a:ext cx="4064000" cy="20638"/>
                </a:xfrm>
                <a:prstGeom prst="rect">
                  <a:avLst/>
                </a:pr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6" name="Gruppieren 425"/>
              <p:cNvGrpSpPr/>
              <p:nvPr/>
            </p:nvGrpSpPr>
            <p:grpSpPr>
              <a:xfrm>
                <a:off x="7196104" y="3697061"/>
                <a:ext cx="146778" cy="1626629"/>
                <a:chOff x="8335375" y="1791028"/>
                <a:chExt cx="366713" cy="4064000"/>
              </a:xfrm>
            </p:grpSpPr>
            <p:sp>
              <p:nvSpPr>
                <p:cNvPr id="622" name="Freeform 10"/>
                <p:cNvSpPr>
                  <a:spLocks noEditPoints="1"/>
                </p:cNvSpPr>
                <p:nvPr/>
              </p:nvSpPr>
              <p:spPr bwMode="auto">
                <a:xfrm rot="16200000">
                  <a:off x="6486732" y="3639671"/>
                  <a:ext cx="4064000" cy="366713"/>
                </a:xfrm>
                <a:custGeom>
                  <a:avLst/>
                  <a:gdLst>
                    <a:gd name="T0" fmla="*/ 510 w 5120"/>
                    <a:gd name="T1" fmla="*/ 366 h 461"/>
                    <a:gd name="T2" fmla="*/ 1609 w 5120"/>
                    <a:gd name="T3" fmla="*/ 338 h 461"/>
                    <a:gd name="T4" fmla="*/ 1472 w 5120"/>
                    <a:gd name="T5" fmla="*/ 243 h 461"/>
                    <a:gd name="T6" fmla="*/ 1047 w 5120"/>
                    <a:gd name="T7" fmla="*/ 57 h 461"/>
                    <a:gd name="T8" fmla="*/ 1155 w 5120"/>
                    <a:gd name="T9" fmla="*/ 1 h 461"/>
                    <a:gd name="T10" fmla="*/ 1210 w 5120"/>
                    <a:gd name="T11" fmla="*/ 14 h 461"/>
                    <a:gd name="T12" fmla="*/ 1271 w 5120"/>
                    <a:gd name="T13" fmla="*/ 46 h 461"/>
                    <a:gd name="T14" fmla="*/ 1429 w 5120"/>
                    <a:gd name="T15" fmla="*/ 171 h 461"/>
                    <a:gd name="T16" fmla="*/ 1542 w 5120"/>
                    <a:gd name="T17" fmla="*/ 262 h 461"/>
                    <a:gd name="T18" fmla="*/ 1670 w 5120"/>
                    <a:gd name="T19" fmla="*/ 340 h 461"/>
                    <a:gd name="T20" fmla="*/ 1738 w 5120"/>
                    <a:gd name="T21" fmla="*/ 369 h 461"/>
                    <a:gd name="T22" fmla="*/ 1826 w 5120"/>
                    <a:gd name="T23" fmla="*/ 395 h 461"/>
                    <a:gd name="T24" fmla="*/ 1941 w 5120"/>
                    <a:gd name="T25" fmla="*/ 416 h 461"/>
                    <a:gd name="T26" fmla="*/ 2085 w 5120"/>
                    <a:gd name="T27" fmla="*/ 428 h 461"/>
                    <a:gd name="T28" fmla="*/ 2456 w 5120"/>
                    <a:gd name="T29" fmla="*/ 459 h 461"/>
                    <a:gd name="T30" fmla="*/ 2001 w 5120"/>
                    <a:gd name="T31" fmla="*/ 449 h 461"/>
                    <a:gd name="T32" fmla="*/ 1939 w 5120"/>
                    <a:gd name="T33" fmla="*/ 442 h 461"/>
                    <a:gd name="T34" fmla="*/ 1863 w 5120"/>
                    <a:gd name="T35" fmla="*/ 430 h 461"/>
                    <a:gd name="T36" fmla="*/ 1739 w 5120"/>
                    <a:gd name="T37" fmla="*/ 395 h 461"/>
                    <a:gd name="T38" fmla="*/ 1660 w 5120"/>
                    <a:gd name="T39" fmla="*/ 364 h 461"/>
                    <a:gd name="T40" fmla="*/ 1543 w 5120"/>
                    <a:gd name="T41" fmla="*/ 295 h 461"/>
                    <a:gd name="T42" fmla="*/ 1436 w 5120"/>
                    <a:gd name="T43" fmla="*/ 211 h 461"/>
                    <a:gd name="T44" fmla="*/ 1342 w 5120"/>
                    <a:gd name="T45" fmla="*/ 133 h 461"/>
                    <a:gd name="T46" fmla="*/ 1231 w 5120"/>
                    <a:gd name="T47" fmla="*/ 53 h 461"/>
                    <a:gd name="T48" fmla="*/ 1202 w 5120"/>
                    <a:gd name="T49" fmla="*/ 38 h 461"/>
                    <a:gd name="T50" fmla="*/ 1141 w 5120"/>
                    <a:gd name="T51" fmla="*/ 26 h 461"/>
                    <a:gd name="T52" fmla="*/ 1084 w 5120"/>
                    <a:gd name="T53" fmla="*/ 38 h 461"/>
                    <a:gd name="T54" fmla="*/ 1021 w 5120"/>
                    <a:gd name="T55" fmla="*/ 78 h 461"/>
                    <a:gd name="T56" fmla="*/ 978 w 5120"/>
                    <a:gd name="T57" fmla="*/ 123 h 461"/>
                    <a:gd name="T58" fmla="*/ 921 w 5120"/>
                    <a:gd name="T59" fmla="*/ 196 h 461"/>
                    <a:gd name="T60" fmla="*/ 848 w 5120"/>
                    <a:gd name="T61" fmla="*/ 296 h 461"/>
                    <a:gd name="T62" fmla="*/ 756 w 5120"/>
                    <a:gd name="T63" fmla="*/ 413 h 461"/>
                    <a:gd name="T64" fmla="*/ 718 w 5120"/>
                    <a:gd name="T65" fmla="*/ 442 h 461"/>
                    <a:gd name="T66" fmla="*/ 667 w 5120"/>
                    <a:gd name="T67" fmla="*/ 461 h 461"/>
                    <a:gd name="T68" fmla="*/ 608 w 5120"/>
                    <a:gd name="T69" fmla="*/ 449 h 461"/>
                    <a:gd name="T70" fmla="*/ 544 w 5120"/>
                    <a:gd name="T71" fmla="*/ 404 h 461"/>
                    <a:gd name="T72" fmla="*/ 451 w 5120"/>
                    <a:gd name="T73" fmla="*/ 295 h 461"/>
                    <a:gd name="T74" fmla="*/ 392 w 5120"/>
                    <a:gd name="T75" fmla="*/ 229 h 461"/>
                    <a:gd name="T76" fmla="*/ 350 w 5120"/>
                    <a:gd name="T77" fmla="*/ 203 h 461"/>
                    <a:gd name="T78" fmla="*/ 282 w 5120"/>
                    <a:gd name="T79" fmla="*/ 206 h 461"/>
                    <a:gd name="T80" fmla="*/ 249 w 5120"/>
                    <a:gd name="T81" fmla="*/ 232 h 461"/>
                    <a:gd name="T82" fmla="*/ 192 w 5120"/>
                    <a:gd name="T83" fmla="*/ 296 h 461"/>
                    <a:gd name="T84" fmla="*/ 149 w 5120"/>
                    <a:gd name="T85" fmla="*/ 357 h 461"/>
                    <a:gd name="T86" fmla="*/ 88 w 5120"/>
                    <a:gd name="T87" fmla="*/ 426 h 461"/>
                    <a:gd name="T88" fmla="*/ 40 w 5120"/>
                    <a:gd name="T89" fmla="*/ 456 h 461"/>
                    <a:gd name="T90" fmla="*/ 36 w 5120"/>
                    <a:gd name="T91" fmla="*/ 430 h 461"/>
                    <a:gd name="T92" fmla="*/ 81 w 5120"/>
                    <a:gd name="T93" fmla="*/ 393 h 461"/>
                    <a:gd name="T94" fmla="*/ 157 w 5120"/>
                    <a:gd name="T95" fmla="*/ 302 h 461"/>
                    <a:gd name="T96" fmla="*/ 227 w 5120"/>
                    <a:gd name="T97" fmla="*/ 215 h 461"/>
                    <a:gd name="T98" fmla="*/ 267 w 5120"/>
                    <a:gd name="T99" fmla="*/ 185 h 461"/>
                    <a:gd name="T100" fmla="*/ 314 w 5120"/>
                    <a:gd name="T101" fmla="*/ 170 h 461"/>
                    <a:gd name="T102" fmla="*/ 374 w 5120"/>
                    <a:gd name="T103" fmla="*/ 184 h 461"/>
                    <a:gd name="T104" fmla="*/ 419 w 5120"/>
                    <a:gd name="T105" fmla="*/ 218 h 461"/>
                    <a:gd name="T106" fmla="*/ 478 w 5120"/>
                    <a:gd name="T107" fmla="*/ 286 h 461"/>
                    <a:gd name="T108" fmla="*/ 588 w 5120"/>
                    <a:gd name="T109" fmla="*/ 407 h 461"/>
                    <a:gd name="T110" fmla="*/ 629 w 5120"/>
                    <a:gd name="T111" fmla="*/ 430 h 461"/>
                    <a:gd name="T112" fmla="*/ 687 w 5120"/>
                    <a:gd name="T113" fmla="*/ 428 h 461"/>
                    <a:gd name="T114" fmla="*/ 723 w 5120"/>
                    <a:gd name="T115" fmla="*/ 406 h 461"/>
                    <a:gd name="T116" fmla="*/ 825 w 5120"/>
                    <a:gd name="T117" fmla="*/ 286 h 461"/>
                    <a:gd name="T118" fmla="*/ 924 w 5120"/>
                    <a:gd name="T119" fmla="*/ 147 h 461"/>
                    <a:gd name="T120" fmla="*/ 976 w 5120"/>
                    <a:gd name="T121" fmla="*/ 86 h 461"/>
                    <a:gd name="T122" fmla="*/ 1033 w 5120"/>
                    <a:gd name="T123" fmla="*/ 34 h 461"/>
                    <a:gd name="T124" fmla="*/ 1089 w 5120"/>
                    <a:gd name="T125" fmla="*/ 8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20" h="461">
                      <a:moveTo>
                        <a:pt x="555" y="414"/>
                      </a:moveTo>
                      <a:lnTo>
                        <a:pt x="555" y="414"/>
                      </a:lnTo>
                      <a:lnTo>
                        <a:pt x="558" y="418"/>
                      </a:lnTo>
                      <a:lnTo>
                        <a:pt x="555" y="414"/>
                      </a:lnTo>
                      <a:close/>
                      <a:moveTo>
                        <a:pt x="582" y="402"/>
                      </a:moveTo>
                      <a:lnTo>
                        <a:pt x="584" y="404"/>
                      </a:lnTo>
                      <a:lnTo>
                        <a:pt x="584" y="404"/>
                      </a:lnTo>
                      <a:lnTo>
                        <a:pt x="582" y="402"/>
                      </a:lnTo>
                      <a:close/>
                      <a:moveTo>
                        <a:pt x="130" y="383"/>
                      </a:moveTo>
                      <a:lnTo>
                        <a:pt x="128" y="385"/>
                      </a:lnTo>
                      <a:lnTo>
                        <a:pt x="128" y="385"/>
                      </a:lnTo>
                      <a:lnTo>
                        <a:pt x="130" y="383"/>
                      </a:lnTo>
                      <a:close/>
                      <a:moveTo>
                        <a:pt x="510" y="366"/>
                      </a:moveTo>
                      <a:lnTo>
                        <a:pt x="511" y="367"/>
                      </a:lnTo>
                      <a:lnTo>
                        <a:pt x="510" y="366"/>
                      </a:lnTo>
                      <a:lnTo>
                        <a:pt x="510" y="366"/>
                      </a:lnTo>
                      <a:close/>
                      <a:moveTo>
                        <a:pt x="504" y="360"/>
                      </a:moveTo>
                      <a:lnTo>
                        <a:pt x="510" y="366"/>
                      </a:lnTo>
                      <a:lnTo>
                        <a:pt x="510" y="366"/>
                      </a:lnTo>
                      <a:lnTo>
                        <a:pt x="504" y="360"/>
                      </a:lnTo>
                      <a:close/>
                      <a:moveTo>
                        <a:pt x="525" y="343"/>
                      </a:moveTo>
                      <a:lnTo>
                        <a:pt x="529" y="347"/>
                      </a:lnTo>
                      <a:lnTo>
                        <a:pt x="525" y="343"/>
                      </a:lnTo>
                      <a:lnTo>
                        <a:pt x="525" y="343"/>
                      </a:lnTo>
                      <a:close/>
                      <a:moveTo>
                        <a:pt x="1601" y="333"/>
                      </a:moveTo>
                      <a:lnTo>
                        <a:pt x="1609" y="338"/>
                      </a:lnTo>
                      <a:lnTo>
                        <a:pt x="1601" y="333"/>
                      </a:lnTo>
                      <a:lnTo>
                        <a:pt x="1601" y="333"/>
                      </a:lnTo>
                      <a:close/>
                      <a:moveTo>
                        <a:pt x="1599" y="331"/>
                      </a:moveTo>
                      <a:lnTo>
                        <a:pt x="1601" y="333"/>
                      </a:lnTo>
                      <a:lnTo>
                        <a:pt x="1601" y="333"/>
                      </a:lnTo>
                      <a:lnTo>
                        <a:pt x="1599" y="331"/>
                      </a:lnTo>
                      <a:close/>
                      <a:moveTo>
                        <a:pt x="1559" y="307"/>
                      </a:moveTo>
                      <a:lnTo>
                        <a:pt x="1580" y="321"/>
                      </a:lnTo>
                      <a:lnTo>
                        <a:pt x="1583" y="322"/>
                      </a:lnTo>
                      <a:lnTo>
                        <a:pt x="1559" y="307"/>
                      </a:lnTo>
                      <a:close/>
                      <a:moveTo>
                        <a:pt x="1471" y="241"/>
                      </a:moveTo>
                      <a:lnTo>
                        <a:pt x="1471" y="241"/>
                      </a:lnTo>
                      <a:lnTo>
                        <a:pt x="1472" y="243"/>
                      </a:lnTo>
                      <a:lnTo>
                        <a:pt x="1471" y="241"/>
                      </a:lnTo>
                      <a:close/>
                      <a:moveTo>
                        <a:pt x="367" y="210"/>
                      </a:moveTo>
                      <a:lnTo>
                        <a:pt x="369" y="211"/>
                      </a:lnTo>
                      <a:lnTo>
                        <a:pt x="369" y="211"/>
                      </a:lnTo>
                      <a:lnTo>
                        <a:pt x="367" y="210"/>
                      </a:lnTo>
                      <a:close/>
                      <a:moveTo>
                        <a:pt x="1313" y="74"/>
                      </a:moveTo>
                      <a:lnTo>
                        <a:pt x="1321" y="81"/>
                      </a:lnTo>
                      <a:lnTo>
                        <a:pt x="1318" y="79"/>
                      </a:lnTo>
                      <a:lnTo>
                        <a:pt x="1313" y="74"/>
                      </a:lnTo>
                      <a:close/>
                      <a:moveTo>
                        <a:pt x="1047" y="57"/>
                      </a:moveTo>
                      <a:lnTo>
                        <a:pt x="1046" y="59"/>
                      </a:lnTo>
                      <a:lnTo>
                        <a:pt x="1046" y="59"/>
                      </a:lnTo>
                      <a:lnTo>
                        <a:pt x="1047" y="57"/>
                      </a:lnTo>
                      <a:lnTo>
                        <a:pt x="1047" y="57"/>
                      </a:lnTo>
                      <a:lnTo>
                        <a:pt x="1047" y="57"/>
                      </a:lnTo>
                      <a:close/>
                      <a:moveTo>
                        <a:pt x="1051" y="53"/>
                      </a:moveTo>
                      <a:lnTo>
                        <a:pt x="1049" y="53"/>
                      </a:lnTo>
                      <a:lnTo>
                        <a:pt x="1051" y="55"/>
                      </a:lnTo>
                      <a:lnTo>
                        <a:pt x="1051" y="53"/>
                      </a:lnTo>
                      <a:close/>
                      <a:moveTo>
                        <a:pt x="1042" y="29"/>
                      </a:moveTo>
                      <a:lnTo>
                        <a:pt x="1040" y="31"/>
                      </a:lnTo>
                      <a:lnTo>
                        <a:pt x="1039" y="31"/>
                      </a:lnTo>
                      <a:lnTo>
                        <a:pt x="1042" y="29"/>
                      </a:lnTo>
                      <a:close/>
                      <a:moveTo>
                        <a:pt x="1124" y="0"/>
                      </a:moveTo>
                      <a:lnTo>
                        <a:pt x="1153" y="0"/>
                      </a:lnTo>
                      <a:lnTo>
                        <a:pt x="1155" y="1"/>
                      </a:lnTo>
                      <a:lnTo>
                        <a:pt x="1169" y="1"/>
                      </a:lnTo>
                      <a:lnTo>
                        <a:pt x="1170" y="3"/>
                      </a:lnTo>
                      <a:lnTo>
                        <a:pt x="1172" y="3"/>
                      </a:lnTo>
                      <a:lnTo>
                        <a:pt x="1176" y="5"/>
                      </a:lnTo>
                      <a:lnTo>
                        <a:pt x="1177" y="5"/>
                      </a:lnTo>
                      <a:lnTo>
                        <a:pt x="1184" y="7"/>
                      </a:lnTo>
                      <a:lnTo>
                        <a:pt x="1188" y="7"/>
                      </a:lnTo>
                      <a:lnTo>
                        <a:pt x="1195" y="8"/>
                      </a:lnTo>
                      <a:lnTo>
                        <a:pt x="1200" y="10"/>
                      </a:lnTo>
                      <a:lnTo>
                        <a:pt x="1202" y="12"/>
                      </a:lnTo>
                      <a:lnTo>
                        <a:pt x="1209" y="14"/>
                      </a:lnTo>
                      <a:lnTo>
                        <a:pt x="1212" y="15"/>
                      </a:lnTo>
                      <a:lnTo>
                        <a:pt x="1210" y="14"/>
                      </a:lnTo>
                      <a:lnTo>
                        <a:pt x="1216" y="15"/>
                      </a:lnTo>
                      <a:lnTo>
                        <a:pt x="1217" y="17"/>
                      </a:lnTo>
                      <a:lnTo>
                        <a:pt x="1221" y="19"/>
                      </a:lnTo>
                      <a:lnTo>
                        <a:pt x="1229" y="24"/>
                      </a:lnTo>
                      <a:lnTo>
                        <a:pt x="1231" y="24"/>
                      </a:lnTo>
                      <a:lnTo>
                        <a:pt x="1231" y="24"/>
                      </a:lnTo>
                      <a:lnTo>
                        <a:pt x="1236" y="26"/>
                      </a:lnTo>
                      <a:lnTo>
                        <a:pt x="1238" y="27"/>
                      </a:lnTo>
                      <a:lnTo>
                        <a:pt x="1245" y="31"/>
                      </a:lnTo>
                      <a:lnTo>
                        <a:pt x="1262" y="41"/>
                      </a:lnTo>
                      <a:lnTo>
                        <a:pt x="1264" y="41"/>
                      </a:lnTo>
                      <a:lnTo>
                        <a:pt x="1266" y="43"/>
                      </a:lnTo>
                      <a:lnTo>
                        <a:pt x="1271" y="46"/>
                      </a:lnTo>
                      <a:lnTo>
                        <a:pt x="1280" y="52"/>
                      </a:lnTo>
                      <a:lnTo>
                        <a:pt x="1280" y="52"/>
                      </a:lnTo>
                      <a:lnTo>
                        <a:pt x="1295" y="64"/>
                      </a:lnTo>
                      <a:lnTo>
                        <a:pt x="1299" y="66"/>
                      </a:lnTo>
                      <a:lnTo>
                        <a:pt x="1311" y="74"/>
                      </a:lnTo>
                      <a:lnTo>
                        <a:pt x="1318" y="79"/>
                      </a:lnTo>
                      <a:lnTo>
                        <a:pt x="1328" y="88"/>
                      </a:lnTo>
                      <a:lnTo>
                        <a:pt x="1360" y="114"/>
                      </a:lnTo>
                      <a:lnTo>
                        <a:pt x="1418" y="164"/>
                      </a:lnTo>
                      <a:lnTo>
                        <a:pt x="1418" y="164"/>
                      </a:lnTo>
                      <a:lnTo>
                        <a:pt x="1429" y="171"/>
                      </a:lnTo>
                      <a:lnTo>
                        <a:pt x="1427" y="170"/>
                      </a:lnTo>
                      <a:lnTo>
                        <a:pt x="1429" y="171"/>
                      </a:lnTo>
                      <a:lnTo>
                        <a:pt x="1436" y="177"/>
                      </a:lnTo>
                      <a:lnTo>
                        <a:pt x="1434" y="177"/>
                      </a:lnTo>
                      <a:lnTo>
                        <a:pt x="1436" y="178"/>
                      </a:lnTo>
                      <a:lnTo>
                        <a:pt x="1451" y="192"/>
                      </a:lnTo>
                      <a:lnTo>
                        <a:pt x="1451" y="190"/>
                      </a:lnTo>
                      <a:lnTo>
                        <a:pt x="1481" y="215"/>
                      </a:lnTo>
                      <a:lnTo>
                        <a:pt x="1481" y="215"/>
                      </a:lnTo>
                      <a:lnTo>
                        <a:pt x="1486" y="218"/>
                      </a:lnTo>
                      <a:lnTo>
                        <a:pt x="1490" y="222"/>
                      </a:lnTo>
                      <a:lnTo>
                        <a:pt x="1497" y="227"/>
                      </a:lnTo>
                      <a:lnTo>
                        <a:pt x="1512" y="239"/>
                      </a:lnTo>
                      <a:lnTo>
                        <a:pt x="1542" y="262"/>
                      </a:lnTo>
                      <a:lnTo>
                        <a:pt x="1542" y="262"/>
                      </a:lnTo>
                      <a:lnTo>
                        <a:pt x="1545" y="265"/>
                      </a:lnTo>
                      <a:lnTo>
                        <a:pt x="1549" y="267"/>
                      </a:lnTo>
                      <a:lnTo>
                        <a:pt x="1550" y="267"/>
                      </a:lnTo>
                      <a:lnTo>
                        <a:pt x="1559" y="274"/>
                      </a:lnTo>
                      <a:lnTo>
                        <a:pt x="1559" y="274"/>
                      </a:lnTo>
                      <a:lnTo>
                        <a:pt x="1573" y="284"/>
                      </a:lnTo>
                      <a:lnTo>
                        <a:pt x="1606" y="305"/>
                      </a:lnTo>
                      <a:lnTo>
                        <a:pt x="1611" y="308"/>
                      </a:lnTo>
                      <a:lnTo>
                        <a:pt x="1614" y="310"/>
                      </a:lnTo>
                      <a:lnTo>
                        <a:pt x="1623" y="315"/>
                      </a:lnTo>
                      <a:lnTo>
                        <a:pt x="1639" y="324"/>
                      </a:lnTo>
                      <a:lnTo>
                        <a:pt x="1670" y="340"/>
                      </a:lnTo>
                      <a:lnTo>
                        <a:pt x="1670" y="340"/>
                      </a:lnTo>
                      <a:lnTo>
                        <a:pt x="1675" y="341"/>
                      </a:lnTo>
                      <a:lnTo>
                        <a:pt x="1677" y="343"/>
                      </a:lnTo>
                      <a:lnTo>
                        <a:pt x="1686" y="347"/>
                      </a:lnTo>
                      <a:lnTo>
                        <a:pt x="1686" y="347"/>
                      </a:lnTo>
                      <a:lnTo>
                        <a:pt x="1701" y="354"/>
                      </a:lnTo>
                      <a:lnTo>
                        <a:pt x="1705" y="355"/>
                      </a:lnTo>
                      <a:lnTo>
                        <a:pt x="1706" y="357"/>
                      </a:lnTo>
                      <a:lnTo>
                        <a:pt x="1708" y="357"/>
                      </a:lnTo>
                      <a:lnTo>
                        <a:pt x="1708" y="357"/>
                      </a:lnTo>
                      <a:lnTo>
                        <a:pt x="1717" y="360"/>
                      </a:lnTo>
                      <a:lnTo>
                        <a:pt x="1732" y="366"/>
                      </a:lnTo>
                      <a:lnTo>
                        <a:pt x="1736" y="367"/>
                      </a:lnTo>
                      <a:lnTo>
                        <a:pt x="1738" y="369"/>
                      </a:lnTo>
                      <a:lnTo>
                        <a:pt x="1738" y="369"/>
                      </a:lnTo>
                      <a:lnTo>
                        <a:pt x="1738" y="369"/>
                      </a:lnTo>
                      <a:lnTo>
                        <a:pt x="1746" y="371"/>
                      </a:lnTo>
                      <a:lnTo>
                        <a:pt x="1748" y="371"/>
                      </a:lnTo>
                      <a:lnTo>
                        <a:pt x="1762" y="376"/>
                      </a:lnTo>
                      <a:lnTo>
                        <a:pt x="1793" y="387"/>
                      </a:lnTo>
                      <a:lnTo>
                        <a:pt x="1797" y="387"/>
                      </a:lnTo>
                      <a:lnTo>
                        <a:pt x="1800" y="388"/>
                      </a:lnTo>
                      <a:lnTo>
                        <a:pt x="1800" y="388"/>
                      </a:lnTo>
                      <a:lnTo>
                        <a:pt x="1809" y="390"/>
                      </a:lnTo>
                      <a:lnTo>
                        <a:pt x="1812" y="392"/>
                      </a:lnTo>
                      <a:lnTo>
                        <a:pt x="1810" y="390"/>
                      </a:lnTo>
                      <a:lnTo>
                        <a:pt x="1826" y="395"/>
                      </a:lnTo>
                      <a:lnTo>
                        <a:pt x="1830" y="395"/>
                      </a:lnTo>
                      <a:lnTo>
                        <a:pt x="1833" y="397"/>
                      </a:lnTo>
                      <a:lnTo>
                        <a:pt x="1859" y="402"/>
                      </a:lnTo>
                      <a:lnTo>
                        <a:pt x="1864" y="402"/>
                      </a:lnTo>
                      <a:lnTo>
                        <a:pt x="1866" y="404"/>
                      </a:lnTo>
                      <a:lnTo>
                        <a:pt x="1866" y="404"/>
                      </a:lnTo>
                      <a:lnTo>
                        <a:pt x="1892" y="409"/>
                      </a:lnTo>
                      <a:lnTo>
                        <a:pt x="1901" y="409"/>
                      </a:lnTo>
                      <a:lnTo>
                        <a:pt x="1908" y="411"/>
                      </a:lnTo>
                      <a:lnTo>
                        <a:pt x="1925" y="414"/>
                      </a:lnTo>
                      <a:lnTo>
                        <a:pt x="1934" y="414"/>
                      </a:lnTo>
                      <a:lnTo>
                        <a:pt x="1941" y="416"/>
                      </a:lnTo>
                      <a:lnTo>
                        <a:pt x="1941" y="416"/>
                      </a:lnTo>
                      <a:lnTo>
                        <a:pt x="1956" y="418"/>
                      </a:lnTo>
                      <a:lnTo>
                        <a:pt x="1963" y="418"/>
                      </a:lnTo>
                      <a:lnTo>
                        <a:pt x="1968" y="419"/>
                      </a:lnTo>
                      <a:lnTo>
                        <a:pt x="1968" y="419"/>
                      </a:lnTo>
                      <a:lnTo>
                        <a:pt x="1989" y="421"/>
                      </a:lnTo>
                      <a:lnTo>
                        <a:pt x="1998" y="421"/>
                      </a:lnTo>
                      <a:lnTo>
                        <a:pt x="2006" y="423"/>
                      </a:lnTo>
                      <a:lnTo>
                        <a:pt x="2006" y="423"/>
                      </a:lnTo>
                      <a:lnTo>
                        <a:pt x="2022" y="425"/>
                      </a:lnTo>
                      <a:lnTo>
                        <a:pt x="2038" y="425"/>
                      </a:lnTo>
                      <a:lnTo>
                        <a:pt x="2053" y="426"/>
                      </a:lnTo>
                      <a:lnTo>
                        <a:pt x="2069" y="426"/>
                      </a:lnTo>
                      <a:lnTo>
                        <a:pt x="2085" y="428"/>
                      </a:lnTo>
                      <a:lnTo>
                        <a:pt x="2100" y="428"/>
                      </a:lnTo>
                      <a:lnTo>
                        <a:pt x="2116" y="430"/>
                      </a:lnTo>
                      <a:lnTo>
                        <a:pt x="2149" y="430"/>
                      </a:lnTo>
                      <a:lnTo>
                        <a:pt x="2161" y="432"/>
                      </a:lnTo>
                      <a:lnTo>
                        <a:pt x="2225" y="432"/>
                      </a:lnTo>
                      <a:lnTo>
                        <a:pt x="2242" y="433"/>
                      </a:lnTo>
                      <a:lnTo>
                        <a:pt x="2459" y="433"/>
                      </a:lnTo>
                      <a:lnTo>
                        <a:pt x="2466" y="435"/>
                      </a:lnTo>
                      <a:lnTo>
                        <a:pt x="5120" y="435"/>
                      </a:lnTo>
                      <a:lnTo>
                        <a:pt x="5120" y="461"/>
                      </a:lnTo>
                      <a:lnTo>
                        <a:pt x="2463" y="461"/>
                      </a:lnTo>
                      <a:lnTo>
                        <a:pt x="2459" y="459"/>
                      </a:lnTo>
                      <a:lnTo>
                        <a:pt x="2456" y="459"/>
                      </a:lnTo>
                      <a:lnTo>
                        <a:pt x="2456" y="459"/>
                      </a:lnTo>
                      <a:lnTo>
                        <a:pt x="2239" y="459"/>
                      </a:lnTo>
                      <a:lnTo>
                        <a:pt x="2222" y="458"/>
                      </a:lnTo>
                      <a:lnTo>
                        <a:pt x="2157" y="458"/>
                      </a:lnTo>
                      <a:lnTo>
                        <a:pt x="2145" y="456"/>
                      </a:lnTo>
                      <a:lnTo>
                        <a:pt x="2112" y="456"/>
                      </a:lnTo>
                      <a:lnTo>
                        <a:pt x="2097" y="454"/>
                      </a:lnTo>
                      <a:lnTo>
                        <a:pt x="2081" y="454"/>
                      </a:lnTo>
                      <a:lnTo>
                        <a:pt x="2065" y="452"/>
                      </a:lnTo>
                      <a:lnTo>
                        <a:pt x="2050" y="452"/>
                      </a:lnTo>
                      <a:lnTo>
                        <a:pt x="2034" y="451"/>
                      </a:lnTo>
                      <a:lnTo>
                        <a:pt x="2019" y="451"/>
                      </a:lnTo>
                      <a:lnTo>
                        <a:pt x="2001" y="449"/>
                      </a:lnTo>
                      <a:lnTo>
                        <a:pt x="2008" y="449"/>
                      </a:lnTo>
                      <a:lnTo>
                        <a:pt x="2001" y="447"/>
                      </a:lnTo>
                      <a:lnTo>
                        <a:pt x="1994" y="445"/>
                      </a:lnTo>
                      <a:lnTo>
                        <a:pt x="1994" y="447"/>
                      </a:lnTo>
                      <a:lnTo>
                        <a:pt x="1987" y="447"/>
                      </a:lnTo>
                      <a:lnTo>
                        <a:pt x="1963" y="445"/>
                      </a:lnTo>
                      <a:lnTo>
                        <a:pt x="1961" y="444"/>
                      </a:lnTo>
                      <a:lnTo>
                        <a:pt x="1960" y="444"/>
                      </a:lnTo>
                      <a:lnTo>
                        <a:pt x="1958" y="444"/>
                      </a:lnTo>
                      <a:lnTo>
                        <a:pt x="1958" y="444"/>
                      </a:lnTo>
                      <a:lnTo>
                        <a:pt x="1953" y="444"/>
                      </a:lnTo>
                      <a:lnTo>
                        <a:pt x="1935" y="442"/>
                      </a:lnTo>
                      <a:lnTo>
                        <a:pt x="1939" y="442"/>
                      </a:lnTo>
                      <a:lnTo>
                        <a:pt x="1934" y="440"/>
                      </a:lnTo>
                      <a:lnTo>
                        <a:pt x="1930" y="440"/>
                      </a:lnTo>
                      <a:lnTo>
                        <a:pt x="1930" y="440"/>
                      </a:lnTo>
                      <a:lnTo>
                        <a:pt x="1923" y="440"/>
                      </a:lnTo>
                      <a:lnTo>
                        <a:pt x="1920" y="439"/>
                      </a:lnTo>
                      <a:lnTo>
                        <a:pt x="1902" y="435"/>
                      </a:lnTo>
                      <a:lnTo>
                        <a:pt x="1901" y="435"/>
                      </a:lnTo>
                      <a:lnTo>
                        <a:pt x="1897" y="435"/>
                      </a:lnTo>
                      <a:lnTo>
                        <a:pt x="1897" y="435"/>
                      </a:lnTo>
                      <a:lnTo>
                        <a:pt x="1890" y="435"/>
                      </a:lnTo>
                      <a:lnTo>
                        <a:pt x="1887" y="433"/>
                      </a:lnTo>
                      <a:lnTo>
                        <a:pt x="1863" y="428"/>
                      </a:lnTo>
                      <a:lnTo>
                        <a:pt x="1863" y="430"/>
                      </a:lnTo>
                      <a:lnTo>
                        <a:pt x="1854" y="430"/>
                      </a:lnTo>
                      <a:lnTo>
                        <a:pt x="1850" y="425"/>
                      </a:lnTo>
                      <a:lnTo>
                        <a:pt x="1828" y="421"/>
                      </a:lnTo>
                      <a:lnTo>
                        <a:pt x="1819" y="421"/>
                      </a:lnTo>
                      <a:lnTo>
                        <a:pt x="1817" y="419"/>
                      </a:lnTo>
                      <a:lnTo>
                        <a:pt x="1802" y="414"/>
                      </a:lnTo>
                      <a:lnTo>
                        <a:pt x="1802" y="414"/>
                      </a:lnTo>
                      <a:lnTo>
                        <a:pt x="1795" y="413"/>
                      </a:lnTo>
                      <a:lnTo>
                        <a:pt x="1786" y="413"/>
                      </a:lnTo>
                      <a:lnTo>
                        <a:pt x="1784" y="411"/>
                      </a:lnTo>
                      <a:lnTo>
                        <a:pt x="1753" y="400"/>
                      </a:lnTo>
                      <a:lnTo>
                        <a:pt x="1739" y="395"/>
                      </a:lnTo>
                      <a:lnTo>
                        <a:pt x="1739" y="395"/>
                      </a:lnTo>
                      <a:lnTo>
                        <a:pt x="1732" y="393"/>
                      </a:lnTo>
                      <a:lnTo>
                        <a:pt x="1724" y="393"/>
                      </a:lnTo>
                      <a:lnTo>
                        <a:pt x="1719" y="388"/>
                      </a:lnTo>
                      <a:lnTo>
                        <a:pt x="1703" y="383"/>
                      </a:lnTo>
                      <a:lnTo>
                        <a:pt x="1706" y="385"/>
                      </a:lnTo>
                      <a:lnTo>
                        <a:pt x="1698" y="381"/>
                      </a:lnTo>
                      <a:lnTo>
                        <a:pt x="1693" y="381"/>
                      </a:lnTo>
                      <a:lnTo>
                        <a:pt x="1687" y="376"/>
                      </a:lnTo>
                      <a:lnTo>
                        <a:pt x="1675" y="371"/>
                      </a:lnTo>
                      <a:lnTo>
                        <a:pt x="1665" y="366"/>
                      </a:lnTo>
                      <a:lnTo>
                        <a:pt x="1665" y="366"/>
                      </a:lnTo>
                      <a:lnTo>
                        <a:pt x="1661" y="364"/>
                      </a:lnTo>
                      <a:lnTo>
                        <a:pt x="1660" y="364"/>
                      </a:lnTo>
                      <a:lnTo>
                        <a:pt x="1627" y="347"/>
                      </a:lnTo>
                      <a:lnTo>
                        <a:pt x="1611" y="338"/>
                      </a:lnTo>
                      <a:lnTo>
                        <a:pt x="1601" y="333"/>
                      </a:lnTo>
                      <a:lnTo>
                        <a:pt x="1601" y="333"/>
                      </a:lnTo>
                      <a:lnTo>
                        <a:pt x="1599" y="331"/>
                      </a:lnTo>
                      <a:lnTo>
                        <a:pt x="1601" y="331"/>
                      </a:lnTo>
                      <a:lnTo>
                        <a:pt x="1597" y="329"/>
                      </a:lnTo>
                      <a:lnTo>
                        <a:pt x="1592" y="326"/>
                      </a:lnTo>
                      <a:lnTo>
                        <a:pt x="1592" y="328"/>
                      </a:lnTo>
                      <a:lnTo>
                        <a:pt x="1580" y="321"/>
                      </a:lnTo>
                      <a:lnTo>
                        <a:pt x="1559" y="305"/>
                      </a:lnTo>
                      <a:lnTo>
                        <a:pt x="1538" y="291"/>
                      </a:lnTo>
                      <a:lnTo>
                        <a:pt x="1543" y="295"/>
                      </a:lnTo>
                      <a:lnTo>
                        <a:pt x="1536" y="289"/>
                      </a:lnTo>
                      <a:lnTo>
                        <a:pt x="1536" y="289"/>
                      </a:lnTo>
                      <a:lnTo>
                        <a:pt x="1533" y="288"/>
                      </a:lnTo>
                      <a:lnTo>
                        <a:pt x="1535" y="288"/>
                      </a:lnTo>
                      <a:lnTo>
                        <a:pt x="1531" y="286"/>
                      </a:lnTo>
                      <a:lnTo>
                        <a:pt x="1526" y="282"/>
                      </a:lnTo>
                      <a:lnTo>
                        <a:pt x="1497" y="260"/>
                      </a:lnTo>
                      <a:lnTo>
                        <a:pt x="1481" y="248"/>
                      </a:lnTo>
                      <a:lnTo>
                        <a:pt x="1474" y="243"/>
                      </a:lnTo>
                      <a:lnTo>
                        <a:pt x="1471" y="241"/>
                      </a:lnTo>
                      <a:lnTo>
                        <a:pt x="1467" y="237"/>
                      </a:lnTo>
                      <a:lnTo>
                        <a:pt x="1465" y="236"/>
                      </a:lnTo>
                      <a:lnTo>
                        <a:pt x="1436" y="211"/>
                      </a:lnTo>
                      <a:lnTo>
                        <a:pt x="1436" y="213"/>
                      </a:lnTo>
                      <a:lnTo>
                        <a:pt x="1434" y="211"/>
                      </a:lnTo>
                      <a:lnTo>
                        <a:pt x="1418" y="197"/>
                      </a:lnTo>
                      <a:lnTo>
                        <a:pt x="1418" y="197"/>
                      </a:lnTo>
                      <a:lnTo>
                        <a:pt x="1413" y="192"/>
                      </a:lnTo>
                      <a:lnTo>
                        <a:pt x="1410" y="190"/>
                      </a:lnTo>
                      <a:lnTo>
                        <a:pt x="1412" y="192"/>
                      </a:lnTo>
                      <a:lnTo>
                        <a:pt x="1408" y="189"/>
                      </a:lnTo>
                      <a:lnTo>
                        <a:pt x="1408" y="189"/>
                      </a:lnTo>
                      <a:lnTo>
                        <a:pt x="1405" y="185"/>
                      </a:lnTo>
                      <a:lnTo>
                        <a:pt x="1401" y="184"/>
                      </a:lnTo>
                      <a:lnTo>
                        <a:pt x="1403" y="185"/>
                      </a:lnTo>
                      <a:lnTo>
                        <a:pt x="1342" y="133"/>
                      </a:lnTo>
                      <a:lnTo>
                        <a:pt x="1342" y="133"/>
                      </a:lnTo>
                      <a:lnTo>
                        <a:pt x="1313" y="107"/>
                      </a:lnTo>
                      <a:lnTo>
                        <a:pt x="1297" y="95"/>
                      </a:lnTo>
                      <a:lnTo>
                        <a:pt x="1287" y="88"/>
                      </a:lnTo>
                      <a:lnTo>
                        <a:pt x="1287" y="88"/>
                      </a:lnTo>
                      <a:lnTo>
                        <a:pt x="1283" y="86"/>
                      </a:lnTo>
                      <a:lnTo>
                        <a:pt x="1281" y="85"/>
                      </a:lnTo>
                      <a:lnTo>
                        <a:pt x="1264" y="72"/>
                      </a:lnTo>
                      <a:lnTo>
                        <a:pt x="1257" y="67"/>
                      </a:lnTo>
                      <a:lnTo>
                        <a:pt x="1252" y="67"/>
                      </a:lnTo>
                      <a:lnTo>
                        <a:pt x="1248" y="64"/>
                      </a:lnTo>
                      <a:lnTo>
                        <a:pt x="1231" y="53"/>
                      </a:lnTo>
                      <a:lnTo>
                        <a:pt x="1231" y="53"/>
                      </a:lnTo>
                      <a:lnTo>
                        <a:pt x="1226" y="50"/>
                      </a:lnTo>
                      <a:lnTo>
                        <a:pt x="1226" y="50"/>
                      </a:lnTo>
                      <a:lnTo>
                        <a:pt x="1222" y="48"/>
                      </a:lnTo>
                      <a:lnTo>
                        <a:pt x="1221" y="48"/>
                      </a:lnTo>
                      <a:lnTo>
                        <a:pt x="1217" y="46"/>
                      </a:lnTo>
                      <a:lnTo>
                        <a:pt x="1212" y="43"/>
                      </a:lnTo>
                      <a:lnTo>
                        <a:pt x="1216" y="46"/>
                      </a:lnTo>
                      <a:lnTo>
                        <a:pt x="1207" y="41"/>
                      </a:lnTo>
                      <a:lnTo>
                        <a:pt x="1207" y="41"/>
                      </a:lnTo>
                      <a:lnTo>
                        <a:pt x="1205" y="40"/>
                      </a:lnTo>
                      <a:lnTo>
                        <a:pt x="1205" y="40"/>
                      </a:lnTo>
                      <a:lnTo>
                        <a:pt x="1202" y="38"/>
                      </a:lnTo>
                      <a:lnTo>
                        <a:pt x="1202" y="38"/>
                      </a:lnTo>
                      <a:lnTo>
                        <a:pt x="1195" y="36"/>
                      </a:lnTo>
                      <a:lnTo>
                        <a:pt x="1191" y="36"/>
                      </a:lnTo>
                      <a:lnTo>
                        <a:pt x="1184" y="33"/>
                      </a:lnTo>
                      <a:lnTo>
                        <a:pt x="1181" y="33"/>
                      </a:lnTo>
                      <a:lnTo>
                        <a:pt x="1177" y="31"/>
                      </a:lnTo>
                      <a:lnTo>
                        <a:pt x="1174" y="31"/>
                      </a:lnTo>
                      <a:lnTo>
                        <a:pt x="1174" y="31"/>
                      </a:lnTo>
                      <a:lnTo>
                        <a:pt x="1170" y="31"/>
                      </a:lnTo>
                      <a:lnTo>
                        <a:pt x="1167" y="29"/>
                      </a:lnTo>
                      <a:lnTo>
                        <a:pt x="1158" y="29"/>
                      </a:lnTo>
                      <a:lnTo>
                        <a:pt x="1157" y="27"/>
                      </a:lnTo>
                      <a:lnTo>
                        <a:pt x="1143" y="27"/>
                      </a:lnTo>
                      <a:lnTo>
                        <a:pt x="1141" y="26"/>
                      </a:lnTo>
                      <a:lnTo>
                        <a:pt x="1136" y="26"/>
                      </a:lnTo>
                      <a:lnTo>
                        <a:pt x="1134" y="27"/>
                      </a:lnTo>
                      <a:lnTo>
                        <a:pt x="1120" y="27"/>
                      </a:lnTo>
                      <a:lnTo>
                        <a:pt x="1118" y="29"/>
                      </a:lnTo>
                      <a:lnTo>
                        <a:pt x="1110" y="29"/>
                      </a:lnTo>
                      <a:lnTo>
                        <a:pt x="1106" y="31"/>
                      </a:lnTo>
                      <a:lnTo>
                        <a:pt x="1105" y="31"/>
                      </a:lnTo>
                      <a:lnTo>
                        <a:pt x="1103" y="33"/>
                      </a:lnTo>
                      <a:lnTo>
                        <a:pt x="1098" y="33"/>
                      </a:lnTo>
                      <a:lnTo>
                        <a:pt x="1094" y="34"/>
                      </a:lnTo>
                      <a:lnTo>
                        <a:pt x="1092" y="34"/>
                      </a:lnTo>
                      <a:lnTo>
                        <a:pt x="1089" y="38"/>
                      </a:lnTo>
                      <a:lnTo>
                        <a:pt x="1084" y="38"/>
                      </a:lnTo>
                      <a:lnTo>
                        <a:pt x="1080" y="41"/>
                      </a:lnTo>
                      <a:lnTo>
                        <a:pt x="1077" y="41"/>
                      </a:lnTo>
                      <a:lnTo>
                        <a:pt x="1073" y="45"/>
                      </a:lnTo>
                      <a:lnTo>
                        <a:pt x="1068" y="45"/>
                      </a:lnTo>
                      <a:lnTo>
                        <a:pt x="1063" y="48"/>
                      </a:lnTo>
                      <a:lnTo>
                        <a:pt x="1056" y="52"/>
                      </a:lnTo>
                      <a:lnTo>
                        <a:pt x="1051" y="55"/>
                      </a:lnTo>
                      <a:lnTo>
                        <a:pt x="1051" y="55"/>
                      </a:lnTo>
                      <a:lnTo>
                        <a:pt x="1044" y="62"/>
                      </a:lnTo>
                      <a:lnTo>
                        <a:pt x="1040" y="62"/>
                      </a:lnTo>
                      <a:lnTo>
                        <a:pt x="1026" y="74"/>
                      </a:lnTo>
                      <a:lnTo>
                        <a:pt x="1018" y="81"/>
                      </a:lnTo>
                      <a:lnTo>
                        <a:pt x="1021" y="78"/>
                      </a:lnTo>
                      <a:lnTo>
                        <a:pt x="1013" y="83"/>
                      </a:lnTo>
                      <a:lnTo>
                        <a:pt x="1014" y="85"/>
                      </a:lnTo>
                      <a:lnTo>
                        <a:pt x="1011" y="88"/>
                      </a:lnTo>
                      <a:lnTo>
                        <a:pt x="1011" y="88"/>
                      </a:lnTo>
                      <a:lnTo>
                        <a:pt x="995" y="104"/>
                      </a:lnTo>
                      <a:lnTo>
                        <a:pt x="987" y="112"/>
                      </a:lnTo>
                      <a:lnTo>
                        <a:pt x="995" y="105"/>
                      </a:lnTo>
                      <a:lnTo>
                        <a:pt x="987" y="114"/>
                      </a:lnTo>
                      <a:lnTo>
                        <a:pt x="985" y="112"/>
                      </a:lnTo>
                      <a:lnTo>
                        <a:pt x="983" y="116"/>
                      </a:lnTo>
                      <a:lnTo>
                        <a:pt x="981" y="119"/>
                      </a:lnTo>
                      <a:lnTo>
                        <a:pt x="980" y="121"/>
                      </a:lnTo>
                      <a:lnTo>
                        <a:pt x="978" y="123"/>
                      </a:lnTo>
                      <a:lnTo>
                        <a:pt x="978" y="123"/>
                      </a:lnTo>
                      <a:lnTo>
                        <a:pt x="976" y="123"/>
                      </a:lnTo>
                      <a:lnTo>
                        <a:pt x="962" y="142"/>
                      </a:lnTo>
                      <a:lnTo>
                        <a:pt x="961" y="145"/>
                      </a:lnTo>
                      <a:lnTo>
                        <a:pt x="962" y="144"/>
                      </a:lnTo>
                      <a:lnTo>
                        <a:pt x="954" y="152"/>
                      </a:lnTo>
                      <a:lnTo>
                        <a:pt x="954" y="152"/>
                      </a:lnTo>
                      <a:lnTo>
                        <a:pt x="950" y="159"/>
                      </a:lnTo>
                      <a:lnTo>
                        <a:pt x="945" y="164"/>
                      </a:lnTo>
                      <a:lnTo>
                        <a:pt x="945" y="164"/>
                      </a:lnTo>
                      <a:lnTo>
                        <a:pt x="929" y="184"/>
                      </a:lnTo>
                      <a:lnTo>
                        <a:pt x="921" y="196"/>
                      </a:lnTo>
                      <a:lnTo>
                        <a:pt x="921" y="196"/>
                      </a:lnTo>
                      <a:lnTo>
                        <a:pt x="914" y="204"/>
                      </a:lnTo>
                      <a:lnTo>
                        <a:pt x="917" y="203"/>
                      </a:lnTo>
                      <a:lnTo>
                        <a:pt x="912" y="208"/>
                      </a:lnTo>
                      <a:lnTo>
                        <a:pt x="910" y="206"/>
                      </a:lnTo>
                      <a:lnTo>
                        <a:pt x="879" y="253"/>
                      </a:lnTo>
                      <a:lnTo>
                        <a:pt x="863" y="277"/>
                      </a:lnTo>
                      <a:lnTo>
                        <a:pt x="858" y="286"/>
                      </a:lnTo>
                      <a:lnTo>
                        <a:pt x="863" y="279"/>
                      </a:lnTo>
                      <a:lnTo>
                        <a:pt x="855" y="291"/>
                      </a:lnTo>
                      <a:lnTo>
                        <a:pt x="853" y="293"/>
                      </a:lnTo>
                      <a:lnTo>
                        <a:pt x="855" y="293"/>
                      </a:lnTo>
                      <a:lnTo>
                        <a:pt x="850" y="298"/>
                      </a:lnTo>
                      <a:lnTo>
                        <a:pt x="848" y="296"/>
                      </a:lnTo>
                      <a:lnTo>
                        <a:pt x="839" y="310"/>
                      </a:lnTo>
                      <a:lnTo>
                        <a:pt x="846" y="302"/>
                      </a:lnTo>
                      <a:lnTo>
                        <a:pt x="813" y="347"/>
                      </a:lnTo>
                      <a:lnTo>
                        <a:pt x="787" y="378"/>
                      </a:lnTo>
                      <a:lnTo>
                        <a:pt x="787" y="378"/>
                      </a:lnTo>
                      <a:lnTo>
                        <a:pt x="780" y="387"/>
                      </a:lnTo>
                      <a:lnTo>
                        <a:pt x="784" y="385"/>
                      </a:lnTo>
                      <a:lnTo>
                        <a:pt x="778" y="390"/>
                      </a:lnTo>
                      <a:lnTo>
                        <a:pt x="778" y="390"/>
                      </a:lnTo>
                      <a:lnTo>
                        <a:pt x="765" y="404"/>
                      </a:lnTo>
                      <a:lnTo>
                        <a:pt x="763" y="406"/>
                      </a:lnTo>
                      <a:lnTo>
                        <a:pt x="756" y="413"/>
                      </a:lnTo>
                      <a:lnTo>
                        <a:pt x="756" y="413"/>
                      </a:lnTo>
                      <a:lnTo>
                        <a:pt x="749" y="419"/>
                      </a:lnTo>
                      <a:lnTo>
                        <a:pt x="751" y="416"/>
                      </a:lnTo>
                      <a:lnTo>
                        <a:pt x="747" y="419"/>
                      </a:lnTo>
                      <a:lnTo>
                        <a:pt x="739" y="426"/>
                      </a:lnTo>
                      <a:lnTo>
                        <a:pt x="737" y="428"/>
                      </a:lnTo>
                      <a:lnTo>
                        <a:pt x="733" y="432"/>
                      </a:lnTo>
                      <a:lnTo>
                        <a:pt x="732" y="432"/>
                      </a:lnTo>
                      <a:lnTo>
                        <a:pt x="730" y="433"/>
                      </a:lnTo>
                      <a:lnTo>
                        <a:pt x="721" y="439"/>
                      </a:lnTo>
                      <a:lnTo>
                        <a:pt x="721" y="437"/>
                      </a:lnTo>
                      <a:lnTo>
                        <a:pt x="718" y="439"/>
                      </a:lnTo>
                      <a:lnTo>
                        <a:pt x="719" y="440"/>
                      </a:lnTo>
                      <a:lnTo>
                        <a:pt x="718" y="442"/>
                      </a:lnTo>
                      <a:lnTo>
                        <a:pt x="716" y="442"/>
                      </a:lnTo>
                      <a:lnTo>
                        <a:pt x="713" y="444"/>
                      </a:lnTo>
                      <a:lnTo>
                        <a:pt x="706" y="447"/>
                      </a:lnTo>
                      <a:lnTo>
                        <a:pt x="706" y="447"/>
                      </a:lnTo>
                      <a:lnTo>
                        <a:pt x="700" y="452"/>
                      </a:lnTo>
                      <a:lnTo>
                        <a:pt x="695" y="452"/>
                      </a:lnTo>
                      <a:lnTo>
                        <a:pt x="695" y="452"/>
                      </a:lnTo>
                      <a:lnTo>
                        <a:pt x="692" y="456"/>
                      </a:lnTo>
                      <a:lnTo>
                        <a:pt x="685" y="456"/>
                      </a:lnTo>
                      <a:lnTo>
                        <a:pt x="681" y="458"/>
                      </a:lnTo>
                      <a:lnTo>
                        <a:pt x="680" y="459"/>
                      </a:lnTo>
                      <a:lnTo>
                        <a:pt x="669" y="459"/>
                      </a:lnTo>
                      <a:lnTo>
                        <a:pt x="667" y="461"/>
                      </a:lnTo>
                      <a:lnTo>
                        <a:pt x="641" y="461"/>
                      </a:lnTo>
                      <a:lnTo>
                        <a:pt x="640" y="459"/>
                      </a:lnTo>
                      <a:lnTo>
                        <a:pt x="636" y="459"/>
                      </a:lnTo>
                      <a:lnTo>
                        <a:pt x="634" y="458"/>
                      </a:lnTo>
                      <a:lnTo>
                        <a:pt x="633" y="458"/>
                      </a:lnTo>
                      <a:lnTo>
                        <a:pt x="633" y="458"/>
                      </a:lnTo>
                      <a:lnTo>
                        <a:pt x="628" y="458"/>
                      </a:lnTo>
                      <a:lnTo>
                        <a:pt x="626" y="456"/>
                      </a:lnTo>
                      <a:lnTo>
                        <a:pt x="624" y="456"/>
                      </a:lnTo>
                      <a:lnTo>
                        <a:pt x="624" y="456"/>
                      </a:lnTo>
                      <a:lnTo>
                        <a:pt x="621" y="456"/>
                      </a:lnTo>
                      <a:lnTo>
                        <a:pt x="610" y="451"/>
                      </a:lnTo>
                      <a:lnTo>
                        <a:pt x="608" y="449"/>
                      </a:lnTo>
                      <a:lnTo>
                        <a:pt x="607" y="449"/>
                      </a:lnTo>
                      <a:lnTo>
                        <a:pt x="600" y="445"/>
                      </a:lnTo>
                      <a:lnTo>
                        <a:pt x="600" y="445"/>
                      </a:lnTo>
                      <a:lnTo>
                        <a:pt x="591" y="442"/>
                      </a:lnTo>
                      <a:lnTo>
                        <a:pt x="588" y="439"/>
                      </a:lnTo>
                      <a:lnTo>
                        <a:pt x="582" y="437"/>
                      </a:lnTo>
                      <a:lnTo>
                        <a:pt x="577" y="432"/>
                      </a:lnTo>
                      <a:lnTo>
                        <a:pt x="574" y="432"/>
                      </a:lnTo>
                      <a:lnTo>
                        <a:pt x="563" y="421"/>
                      </a:lnTo>
                      <a:lnTo>
                        <a:pt x="563" y="421"/>
                      </a:lnTo>
                      <a:lnTo>
                        <a:pt x="555" y="414"/>
                      </a:lnTo>
                      <a:lnTo>
                        <a:pt x="537" y="397"/>
                      </a:lnTo>
                      <a:lnTo>
                        <a:pt x="544" y="404"/>
                      </a:lnTo>
                      <a:lnTo>
                        <a:pt x="537" y="395"/>
                      </a:lnTo>
                      <a:lnTo>
                        <a:pt x="522" y="378"/>
                      </a:lnTo>
                      <a:lnTo>
                        <a:pt x="522" y="380"/>
                      </a:lnTo>
                      <a:lnTo>
                        <a:pt x="513" y="371"/>
                      </a:lnTo>
                      <a:lnTo>
                        <a:pt x="515" y="373"/>
                      </a:lnTo>
                      <a:lnTo>
                        <a:pt x="511" y="367"/>
                      </a:lnTo>
                      <a:lnTo>
                        <a:pt x="510" y="366"/>
                      </a:lnTo>
                      <a:lnTo>
                        <a:pt x="510" y="366"/>
                      </a:lnTo>
                      <a:lnTo>
                        <a:pt x="504" y="359"/>
                      </a:lnTo>
                      <a:lnTo>
                        <a:pt x="475" y="322"/>
                      </a:lnTo>
                      <a:lnTo>
                        <a:pt x="459" y="303"/>
                      </a:lnTo>
                      <a:lnTo>
                        <a:pt x="451" y="293"/>
                      </a:lnTo>
                      <a:lnTo>
                        <a:pt x="451" y="295"/>
                      </a:lnTo>
                      <a:lnTo>
                        <a:pt x="449" y="293"/>
                      </a:lnTo>
                      <a:lnTo>
                        <a:pt x="442" y="282"/>
                      </a:lnTo>
                      <a:lnTo>
                        <a:pt x="442" y="282"/>
                      </a:lnTo>
                      <a:lnTo>
                        <a:pt x="428" y="267"/>
                      </a:lnTo>
                      <a:lnTo>
                        <a:pt x="426" y="265"/>
                      </a:lnTo>
                      <a:lnTo>
                        <a:pt x="426" y="267"/>
                      </a:lnTo>
                      <a:lnTo>
                        <a:pt x="419" y="258"/>
                      </a:lnTo>
                      <a:lnTo>
                        <a:pt x="423" y="262"/>
                      </a:lnTo>
                      <a:lnTo>
                        <a:pt x="418" y="255"/>
                      </a:lnTo>
                      <a:lnTo>
                        <a:pt x="418" y="255"/>
                      </a:lnTo>
                      <a:lnTo>
                        <a:pt x="399" y="236"/>
                      </a:lnTo>
                      <a:lnTo>
                        <a:pt x="399" y="236"/>
                      </a:lnTo>
                      <a:lnTo>
                        <a:pt x="392" y="229"/>
                      </a:lnTo>
                      <a:lnTo>
                        <a:pt x="386" y="225"/>
                      </a:lnTo>
                      <a:lnTo>
                        <a:pt x="390" y="229"/>
                      </a:lnTo>
                      <a:lnTo>
                        <a:pt x="383" y="222"/>
                      </a:lnTo>
                      <a:lnTo>
                        <a:pt x="383" y="222"/>
                      </a:lnTo>
                      <a:lnTo>
                        <a:pt x="378" y="216"/>
                      </a:lnTo>
                      <a:lnTo>
                        <a:pt x="374" y="215"/>
                      </a:lnTo>
                      <a:lnTo>
                        <a:pt x="373" y="215"/>
                      </a:lnTo>
                      <a:lnTo>
                        <a:pt x="371" y="213"/>
                      </a:lnTo>
                      <a:lnTo>
                        <a:pt x="369" y="211"/>
                      </a:lnTo>
                      <a:lnTo>
                        <a:pt x="364" y="208"/>
                      </a:lnTo>
                      <a:lnTo>
                        <a:pt x="355" y="204"/>
                      </a:lnTo>
                      <a:lnTo>
                        <a:pt x="353" y="203"/>
                      </a:lnTo>
                      <a:lnTo>
                        <a:pt x="350" y="203"/>
                      </a:lnTo>
                      <a:lnTo>
                        <a:pt x="348" y="201"/>
                      </a:lnTo>
                      <a:lnTo>
                        <a:pt x="343" y="201"/>
                      </a:lnTo>
                      <a:lnTo>
                        <a:pt x="340" y="197"/>
                      </a:lnTo>
                      <a:lnTo>
                        <a:pt x="338" y="197"/>
                      </a:lnTo>
                      <a:lnTo>
                        <a:pt x="334" y="196"/>
                      </a:lnTo>
                      <a:lnTo>
                        <a:pt x="307" y="196"/>
                      </a:lnTo>
                      <a:lnTo>
                        <a:pt x="303" y="199"/>
                      </a:lnTo>
                      <a:lnTo>
                        <a:pt x="300" y="199"/>
                      </a:lnTo>
                      <a:lnTo>
                        <a:pt x="298" y="201"/>
                      </a:lnTo>
                      <a:lnTo>
                        <a:pt x="293" y="201"/>
                      </a:lnTo>
                      <a:lnTo>
                        <a:pt x="289" y="203"/>
                      </a:lnTo>
                      <a:lnTo>
                        <a:pt x="289" y="203"/>
                      </a:lnTo>
                      <a:lnTo>
                        <a:pt x="282" y="206"/>
                      </a:lnTo>
                      <a:lnTo>
                        <a:pt x="281" y="208"/>
                      </a:lnTo>
                      <a:lnTo>
                        <a:pt x="274" y="211"/>
                      </a:lnTo>
                      <a:lnTo>
                        <a:pt x="274" y="211"/>
                      </a:lnTo>
                      <a:lnTo>
                        <a:pt x="274" y="211"/>
                      </a:lnTo>
                      <a:lnTo>
                        <a:pt x="267" y="215"/>
                      </a:lnTo>
                      <a:lnTo>
                        <a:pt x="263" y="216"/>
                      </a:lnTo>
                      <a:lnTo>
                        <a:pt x="265" y="218"/>
                      </a:lnTo>
                      <a:lnTo>
                        <a:pt x="262" y="222"/>
                      </a:lnTo>
                      <a:lnTo>
                        <a:pt x="263" y="218"/>
                      </a:lnTo>
                      <a:lnTo>
                        <a:pt x="260" y="222"/>
                      </a:lnTo>
                      <a:lnTo>
                        <a:pt x="253" y="229"/>
                      </a:lnTo>
                      <a:lnTo>
                        <a:pt x="253" y="229"/>
                      </a:lnTo>
                      <a:lnTo>
                        <a:pt x="249" y="232"/>
                      </a:lnTo>
                      <a:lnTo>
                        <a:pt x="246" y="234"/>
                      </a:lnTo>
                      <a:lnTo>
                        <a:pt x="244" y="237"/>
                      </a:lnTo>
                      <a:lnTo>
                        <a:pt x="232" y="249"/>
                      </a:lnTo>
                      <a:lnTo>
                        <a:pt x="230" y="253"/>
                      </a:lnTo>
                      <a:lnTo>
                        <a:pt x="229" y="255"/>
                      </a:lnTo>
                      <a:lnTo>
                        <a:pt x="229" y="255"/>
                      </a:lnTo>
                      <a:lnTo>
                        <a:pt x="220" y="263"/>
                      </a:lnTo>
                      <a:lnTo>
                        <a:pt x="215" y="269"/>
                      </a:lnTo>
                      <a:lnTo>
                        <a:pt x="220" y="265"/>
                      </a:lnTo>
                      <a:lnTo>
                        <a:pt x="211" y="274"/>
                      </a:lnTo>
                      <a:lnTo>
                        <a:pt x="210" y="272"/>
                      </a:lnTo>
                      <a:lnTo>
                        <a:pt x="196" y="293"/>
                      </a:lnTo>
                      <a:lnTo>
                        <a:pt x="192" y="296"/>
                      </a:lnTo>
                      <a:lnTo>
                        <a:pt x="196" y="295"/>
                      </a:lnTo>
                      <a:lnTo>
                        <a:pt x="187" y="305"/>
                      </a:lnTo>
                      <a:lnTo>
                        <a:pt x="183" y="308"/>
                      </a:lnTo>
                      <a:lnTo>
                        <a:pt x="183" y="310"/>
                      </a:lnTo>
                      <a:lnTo>
                        <a:pt x="187" y="307"/>
                      </a:lnTo>
                      <a:lnTo>
                        <a:pt x="182" y="312"/>
                      </a:lnTo>
                      <a:lnTo>
                        <a:pt x="180" y="315"/>
                      </a:lnTo>
                      <a:lnTo>
                        <a:pt x="178" y="317"/>
                      </a:lnTo>
                      <a:lnTo>
                        <a:pt x="161" y="340"/>
                      </a:lnTo>
                      <a:lnTo>
                        <a:pt x="161" y="340"/>
                      </a:lnTo>
                      <a:lnTo>
                        <a:pt x="151" y="354"/>
                      </a:lnTo>
                      <a:lnTo>
                        <a:pt x="154" y="352"/>
                      </a:lnTo>
                      <a:lnTo>
                        <a:pt x="149" y="357"/>
                      </a:lnTo>
                      <a:lnTo>
                        <a:pt x="147" y="360"/>
                      </a:lnTo>
                      <a:lnTo>
                        <a:pt x="145" y="362"/>
                      </a:lnTo>
                      <a:lnTo>
                        <a:pt x="145" y="362"/>
                      </a:lnTo>
                      <a:lnTo>
                        <a:pt x="130" y="381"/>
                      </a:lnTo>
                      <a:lnTo>
                        <a:pt x="128" y="385"/>
                      </a:lnTo>
                      <a:lnTo>
                        <a:pt x="121" y="392"/>
                      </a:lnTo>
                      <a:lnTo>
                        <a:pt x="119" y="390"/>
                      </a:lnTo>
                      <a:lnTo>
                        <a:pt x="114" y="399"/>
                      </a:lnTo>
                      <a:lnTo>
                        <a:pt x="118" y="397"/>
                      </a:lnTo>
                      <a:lnTo>
                        <a:pt x="98" y="416"/>
                      </a:lnTo>
                      <a:lnTo>
                        <a:pt x="98" y="416"/>
                      </a:lnTo>
                      <a:lnTo>
                        <a:pt x="92" y="423"/>
                      </a:lnTo>
                      <a:lnTo>
                        <a:pt x="88" y="426"/>
                      </a:lnTo>
                      <a:lnTo>
                        <a:pt x="92" y="425"/>
                      </a:lnTo>
                      <a:lnTo>
                        <a:pt x="86" y="430"/>
                      </a:lnTo>
                      <a:lnTo>
                        <a:pt x="79" y="433"/>
                      </a:lnTo>
                      <a:lnTo>
                        <a:pt x="79" y="433"/>
                      </a:lnTo>
                      <a:lnTo>
                        <a:pt x="76" y="437"/>
                      </a:lnTo>
                      <a:lnTo>
                        <a:pt x="76" y="437"/>
                      </a:lnTo>
                      <a:lnTo>
                        <a:pt x="69" y="444"/>
                      </a:lnTo>
                      <a:lnTo>
                        <a:pt x="64" y="444"/>
                      </a:lnTo>
                      <a:lnTo>
                        <a:pt x="60" y="447"/>
                      </a:lnTo>
                      <a:lnTo>
                        <a:pt x="53" y="451"/>
                      </a:lnTo>
                      <a:lnTo>
                        <a:pt x="53" y="451"/>
                      </a:lnTo>
                      <a:lnTo>
                        <a:pt x="43" y="456"/>
                      </a:lnTo>
                      <a:lnTo>
                        <a:pt x="40" y="456"/>
                      </a:lnTo>
                      <a:lnTo>
                        <a:pt x="36" y="458"/>
                      </a:lnTo>
                      <a:lnTo>
                        <a:pt x="34" y="459"/>
                      </a:lnTo>
                      <a:lnTo>
                        <a:pt x="26" y="459"/>
                      </a:lnTo>
                      <a:lnTo>
                        <a:pt x="24" y="461"/>
                      </a:lnTo>
                      <a:lnTo>
                        <a:pt x="0" y="461"/>
                      </a:lnTo>
                      <a:lnTo>
                        <a:pt x="0" y="435"/>
                      </a:lnTo>
                      <a:lnTo>
                        <a:pt x="12" y="435"/>
                      </a:lnTo>
                      <a:lnTo>
                        <a:pt x="13" y="433"/>
                      </a:lnTo>
                      <a:lnTo>
                        <a:pt x="22" y="433"/>
                      </a:lnTo>
                      <a:lnTo>
                        <a:pt x="24" y="432"/>
                      </a:lnTo>
                      <a:lnTo>
                        <a:pt x="31" y="432"/>
                      </a:lnTo>
                      <a:lnTo>
                        <a:pt x="34" y="430"/>
                      </a:lnTo>
                      <a:lnTo>
                        <a:pt x="36" y="430"/>
                      </a:lnTo>
                      <a:lnTo>
                        <a:pt x="40" y="426"/>
                      </a:lnTo>
                      <a:lnTo>
                        <a:pt x="43" y="426"/>
                      </a:lnTo>
                      <a:lnTo>
                        <a:pt x="45" y="425"/>
                      </a:lnTo>
                      <a:lnTo>
                        <a:pt x="45" y="423"/>
                      </a:lnTo>
                      <a:lnTo>
                        <a:pt x="52" y="421"/>
                      </a:lnTo>
                      <a:lnTo>
                        <a:pt x="55" y="418"/>
                      </a:lnTo>
                      <a:lnTo>
                        <a:pt x="57" y="418"/>
                      </a:lnTo>
                      <a:lnTo>
                        <a:pt x="59" y="416"/>
                      </a:lnTo>
                      <a:lnTo>
                        <a:pt x="66" y="411"/>
                      </a:lnTo>
                      <a:lnTo>
                        <a:pt x="67" y="411"/>
                      </a:lnTo>
                      <a:lnTo>
                        <a:pt x="71" y="407"/>
                      </a:lnTo>
                      <a:lnTo>
                        <a:pt x="78" y="399"/>
                      </a:lnTo>
                      <a:lnTo>
                        <a:pt x="81" y="393"/>
                      </a:lnTo>
                      <a:lnTo>
                        <a:pt x="79" y="397"/>
                      </a:lnTo>
                      <a:lnTo>
                        <a:pt x="97" y="380"/>
                      </a:lnTo>
                      <a:lnTo>
                        <a:pt x="104" y="369"/>
                      </a:lnTo>
                      <a:lnTo>
                        <a:pt x="102" y="373"/>
                      </a:lnTo>
                      <a:lnTo>
                        <a:pt x="109" y="366"/>
                      </a:lnTo>
                      <a:lnTo>
                        <a:pt x="125" y="345"/>
                      </a:lnTo>
                      <a:lnTo>
                        <a:pt x="128" y="341"/>
                      </a:lnTo>
                      <a:lnTo>
                        <a:pt x="130" y="338"/>
                      </a:lnTo>
                      <a:lnTo>
                        <a:pt x="133" y="334"/>
                      </a:lnTo>
                      <a:lnTo>
                        <a:pt x="133" y="334"/>
                      </a:lnTo>
                      <a:lnTo>
                        <a:pt x="140" y="324"/>
                      </a:lnTo>
                      <a:lnTo>
                        <a:pt x="157" y="302"/>
                      </a:lnTo>
                      <a:lnTo>
                        <a:pt x="157" y="302"/>
                      </a:lnTo>
                      <a:lnTo>
                        <a:pt x="163" y="293"/>
                      </a:lnTo>
                      <a:lnTo>
                        <a:pt x="168" y="288"/>
                      </a:lnTo>
                      <a:lnTo>
                        <a:pt x="175" y="279"/>
                      </a:lnTo>
                      <a:lnTo>
                        <a:pt x="175" y="279"/>
                      </a:lnTo>
                      <a:lnTo>
                        <a:pt x="190" y="256"/>
                      </a:lnTo>
                      <a:lnTo>
                        <a:pt x="194" y="251"/>
                      </a:lnTo>
                      <a:lnTo>
                        <a:pt x="192" y="255"/>
                      </a:lnTo>
                      <a:lnTo>
                        <a:pt x="201" y="246"/>
                      </a:lnTo>
                      <a:lnTo>
                        <a:pt x="210" y="236"/>
                      </a:lnTo>
                      <a:lnTo>
                        <a:pt x="211" y="234"/>
                      </a:lnTo>
                      <a:lnTo>
                        <a:pt x="213" y="230"/>
                      </a:lnTo>
                      <a:lnTo>
                        <a:pt x="225" y="218"/>
                      </a:lnTo>
                      <a:lnTo>
                        <a:pt x="227" y="215"/>
                      </a:lnTo>
                      <a:lnTo>
                        <a:pt x="230" y="213"/>
                      </a:lnTo>
                      <a:lnTo>
                        <a:pt x="234" y="210"/>
                      </a:lnTo>
                      <a:lnTo>
                        <a:pt x="230" y="211"/>
                      </a:lnTo>
                      <a:lnTo>
                        <a:pt x="236" y="208"/>
                      </a:lnTo>
                      <a:lnTo>
                        <a:pt x="244" y="201"/>
                      </a:lnTo>
                      <a:lnTo>
                        <a:pt x="244" y="201"/>
                      </a:lnTo>
                      <a:lnTo>
                        <a:pt x="246" y="199"/>
                      </a:lnTo>
                      <a:lnTo>
                        <a:pt x="242" y="201"/>
                      </a:lnTo>
                      <a:lnTo>
                        <a:pt x="253" y="194"/>
                      </a:lnTo>
                      <a:lnTo>
                        <a:pt x="260" y="189"/>
                      </a:lnTo>
                      <a:lnTo>
                        <a:pt x="262" y="189"/>
                      </a:lnTo>
                      <a:lnTo>
                        <a:pt x="263" y="187"/>
                      </a:lnTo>
                      <a:lnTo>
                        <a:pt x="267" y="185"/>
                      </a:lnTo>
                      <a:lnTo>
                        <a:pt x="267" y="185"/>
                      </a:lnTo>
                      <a:lnTo>
                        <a:pt x="272" y="180"/>
                      </a:lnTo>
                      <a:lnTo>
                        <a:pt x="277" y="180"/>
                      </a:lnTo>
                      <a:lnTo>
                        <a:pt x="279" y="178"/>
                      </a:lnTo>
                      <a:lnTo>
                        <a:pt x="281" y="178"/>
                      </a:lnTo>
                      <a:lnTo>
                        <a:pt x="284" y="175"/>
                      </a:lnTo>
                      <a:lnTo>
                        <a:pt x="286" y="175"/>
                      </a:lnTo>
                      <a:lnTo>
                        <a:pt x="288" y="173"/>
                      </a:lnTo>
                      <a:lnTo>
                        <a:pt x="291" y="173"/>
                      </a:lnTo>
                      <a:lnTo>
                        <a:pt x="293" y="171"/>
                      </a:lnTo>
                      <a:lnTo>
                        <a:pt x="296" y="171"/>
                      </a:lnTo>
                      <a:lnTo>
                        <a:pt x="301" y="170"/>
                      </a:lnTo>
                      <a:lnTo>
                        <a:pt x="314" y="170"/>
                      </a:lnTo>
                      <a:lnTo>
                        <a:pt x="317" y="168"/>
                      </a:lnTo>
                      <a:lnTo>
                        <a:pt x="329" y="168"/>
                      </a:lnTo>
                      <a:lnTo>
                        <a:pt x="331" y="170"/>
                      </a:lnTo>
                      <a:lnTo>
                        <a:pt x="340" y="170"/>
                      </a:lnTo>
                      <a:lnTo>
                        <a:pt x="343" y="171"/>
                      </a:lnTo>
                      <a:lnTo>
                        <a:pt x="345" y="171"/>
                      </a:lnTo>
                      <a:lnTo>
                        <a:pt x="348" y="173"/>
                      </a:lnTo>
                      <a:lnTo>
                        <a:pt x="353" y="173"/>
                      </a:lnTo>
                      <a:lnTo>
                        <a:pt x="355" y="175"/>
                      </a:lnTo>
                      <a:lnTo>
                        <a:pt x="360" y="175"/>
                      </a:lnTo>
                      <a:lnTo>
                        <a:pt x="364" y="178"/>
                      </a:lnTo>
                      <a:lnTo>
                        <a:pt x="369" y="182"/>
                      </a:lnTo>
                      <a:lnTo>
                        <a:pt x="374" y="184"/>
                      </a:lnTo>
                      <a:lnTo>
                        <a:pt x="376" y="184"/>
                      </a:lnTo>
                      <a:lnTo>
                        <a:pt x="378" y="185"/>
                      </a:lnTo>
                      <a:lnTo>
                        <a:pt x="383" y="189"/>
                      </a:lnTo>
                      <a:lnTo>
                        <a:pt x="385" y="189"/>
                      </a:lnTo>
                      <a:lnTo>
                        <a:pt x="390" y="194"/>
                      </a:lnTo>
                      <a:lnTo>
                        <a:pt x="390" y="194"/>
                      </a:lnTo>
                      <a:lnTo>
                        <a:pt x="392" y="196"/>
                      </a:lnTo>
                      <a:lnTo>
                        <a:pt x="400" y="201"/>
                      </a:lnTo>
                      <a:lnTo>
                        <a:pt x="404" y="204"/>
                      </a:lnTo>
                      <a:lnTo>
                        <a:pt x="402" y="203"/>
                      </a:lnTo>
                      <a:lnTo>
                        <a:pt x="407" y="208"/>
                      </a:lnTo>
                      <a:lnTo>
                        <a:pt x="416" y="215"/>
                      </a:lnTo>
                      <a:lnTo>
                        <a:pt x="419" y="218"/>
                      </a:lnTo>
                      <a:lnTo>
                        <a:pt x="418" y="216"/>
                      </a:lnTo>
                      <a:lnTo>
                        <a:pt x="437" y="236"/>
                      </a:lnTo>
                      <a:lnTo>
                        <a:pt x="433" y="232"/>
                      </a:lnTo>
                      <a:lnTo>
                        <a:pt x="440" y="243"/>
                      </a:lnTo>
                      <a:lnTo>
                        <a:pt x="447" y="249"/>
                      </a:lnTo>
                      <a:lnTo>
                        <a:pt x="447" y="249"/>
                      </a:lnTo>
                      <a:lnTo>
                        <a:pt x="463" y="267"/>
                      </a:lnTo>
                      <a:lnTo>
                        <a:pt x="461" y="265"/>
                      </a:lnTo>
                      <a:lnTo>
                        <a:pt x="463" y="269"/>
                      </a:lnTo>
                      <a:lnTo>
                        <a:pt x="466" y="272"/>
                      </a:lnTo>
                      <a:lnTo>
                        <a:pt x="466" y="272"/>
                      </a:lnTo>
                      <a:lnTo>
                        <a:pt x="470" y="275"/>
                      </a:lnTo>
                      <a:lnTo>
                        <a:pt x="478" y="286"/>
                      </a:lnTo>
                      <a:lnTo>
                        <a:pt x="478" y="288"/>
                      </a:lnTo>
                      <a:lnTo>
                        <a:pt x="494" y="307"/>
                      </a:lnTo>
                      <a:lnTo>
                        <a:pt x="523" y="341"/>
                      </a:lnTo>
                      <a:lnTo>
                        <a:pt x="523" y="341"/>
                      </a:lnTo>
                      <a:lnTo>
                        <a:pt x="525" y="343"/>
                      </a:lnTo>
                      <a:lnTo>
                        <a:pt x="532" y="352"/>
                      </a:lnTo>
                      <a:lnTo>
                        <a:pt x="532" y="352"/>
                      </a:lnTo>
                      <a:lnTo>
                        <a:pt x="541" y="360"/>
                      </a:lnTo>
                      <a:lnTo>
                        <a:pt x="556" y="378"/>
                      </a:lnTo>
                      <a:lnTo>
                        <a:pt x="577" y="399"/>
                      </a:lnTo>
                      <a:lnTo>
                        <a:pt x="577" y="399"/>
                      </a:lnTo>
                      <a:lnTo>
                        <a:pt x="584" y="404"/>
                      </a:lnTo>
                      <a:lnTo>
                        <a:pt x="588" y="407"/>
                      </a:lnTo>
                      <a:lnTo>
                        <a:pt x="595" y="411"/>
                      </a:lnTo>
                      <a:lnTo>
                        <a:pt x="600" y="416"/>
                      </a:lnTo>
                      <a:lnTo>
                        <a:pt x="602" y="416"/>
                      </a:lnTo>
                      <a:lnTo>
                        <a:pt x="605" y="418"/>
                      </a:lnTo>
                      <a:lnTo>
                        <a:pt x="608" y="421"/>
                      </a:lnTo>
                      <a:lnTo>
                        <a:pt x="610" y="421"/>
                      </a:lnTo>
                      <a:lnTo>
                        <a:pt x="612" y="423"/>
                      </a:lnTo>
                      <a:lnTo>
                        <a:pt x="617" y="425"/>
                      </a:lnTo>
                      <a:lnTo>
                        <a:pt x="617" y="425"/>
                      </a:lnTo>
                      <a:lnTo>
                        <a:pt x="622" y="426"/>
                      </a:lnTo>
                      <a:lnTo>
                        <a:pt x="626" y="428"/>
                      </a:lnTo>
                      <a:lnTo>
                        <a:pt x="628" y="430"/>
                      </a:lnTo>
                      <a:lnTo>
                        <a:pt x="629" y="430"/>
                      </a:lnTo>
                      <a:lnTo>
                        <a:pt x="634" y="432"/>
                      </a:lnTo>
                      <a:lnTo>
                        <a:pt x="638" y="432"/>
                      </a:lnTo>
                      <a:lnTo>
                        <a:pt x="643" y="433"/>
                      </a:lnTo>
                      <a:lnTo>
                        <a:pt x="652" y="433"/>
                      </a:lnTo>
                      <a:lnTo>
                        <a:pt x="654" y="435"/>
                      </a:lnTo>
                      <a:lnTo>
                        <a:pt x="655" y="435"/>
                      </a:lnTo>
                      <a:lnTo>
                        <a:pt x="657" y="433"/>
                      </a:lnTo>
                      <a:lnTo>
                        <a:pt x="667" y="433"/>
                      </a:lnTo>
                      <a:lnTo>
                        <a:pt x="669" y="432"/>
                      </a:lnTo>
                      <a:lnTo>
                        <a:pt x="676" y="432"/>
                      </a:lnTo>
                      <a:lnTo>
                        <a:pt x="680" y="430"/>
                      </a:lnTo>
                      <a:lnTo>
                        <a:pt x="681" y="428"/>
                      </a:lnTo>
                      <a:lnTo>
                        <a:pt x="687" y="428"/>
                      </a:lnTo>
                      <a:lnTo>
                        <a:pt x="688" y="426"/>
                      </a:lnTo>
                      <a:lnTo>
                        <a:pt x="690" y="426"/>
                      </a:lnTo>
                      <a:lnTo>
                        <a:pt x="693" y="425"/>
                      </a:lnTo>
                      <a:lnTo>
                        <a:pt x="699" y="421"/>
                      </a:lnTo>
                      <a:lnTo>
                        <a:pt x="693" y="423"/>
                      </a:lnTo>
                      <a:lnTo>
                        <a:pt x="702" y="419"/>
                      </a:lnTo>
                      <a:lnTo>
                        <a:pt x="707" y="416"/>
                      </a:lnTo>
                      <a:lnTo>
                        <a:pt x="716" y="411"/>
                      </a:lnTo>
                      <a:lnTo>
                        <a:pt x="716" y="411"/>
                      </a:lnTo>
                      <a:lnTo>
                        <a:pt x="718" y="409"/>
                      </a:lnTo>
                      <a:lnTo>
                        <a:pt x="721" y="407"/>
                      </a:lnTo>
                      <a:lnTo>
                        <a:pt x="723" y="406"/>
                      </a:lnTo>
                      <a:lnTo>
                        <a:pt x="723" y="406"/>
                      </a:lnTo>
                      <a:lnTo>
                        <a:pt x="732" y="399"/>
                      </a:lnTo>
                      <a:lnTo>
                        <a:pt x="737" y="393"/>
                      </a:lnTo>
                      <a:lnTo>
                        <a:pt x="733" y="395"/>
                      </a:lnTo>
                      <a:lnTo>
                        <a:pt x="739" y="392"/>
                      </a:lnTo>
                      <a:lnTo>
                        <a:pt x="747" y="385"/>
                      </a:lnTo>
                      <a:lnTo>
                        <a:pt x="759" y="371"/>
                      </a:lnTo>
                      <a:lnTo>
                        <a:pt x="763" y="367"/>
                      </a:lnTo>
                      <a:lnTo>
                        <a:pt x="766" y="362"/>
                      </a:lnTo>
                      <a:lnTo>
                        <a:pt x="768" y="359"/>
                      </a:lnTo>
                      <a:lnTo>
                        <a:pt x="768" y="360"/>
                      </a:lnTo>
                      <a:lnTo>
                        <a:pt x="792" y="331"/>
                      </a:lnTo>
                      <a:lnTo>
                        <a:pt x="792" y="331"/>
                      </a:lnTo>
                      <a:lnTo>
                        <a:pt x="825" y="286"/>
                      </a:lnTo>
                      <a:lnTo>
                        <a:pt x="832" y="275"/>
                      </a:lnTo>
                      <a:lnTo>
                        <a:pt x="830" y="279"/>
                      </a:lnTo>
                      <a:lnTo>
                        <a:pt x="834" y="275"/>
                      </a:lnTo>
                      <a:lnTo>
                        <a:pt x="843" y="263"/>
                      </a:lnTo>
                      <a:lnTo>
                        <a:pt x="858" y="239"/>
                      </a:lnTo>
                      <a:lnTo>
                        <a:pt x="891" y="190"/>
                      </a:lnTo>
                      <a:lnTo>
                        <a:pt x="895" y="185"/>
                      </a:lnTo>
                      <a:lnTo>
                        <a:pt x="893" y="189"/>
                      </a:lnTo>
                      <a:lnTo>
                        <a:pt x="896" y="185"/>
                      </a:lnTo>
                      <a:lnTo>
                        <a:pt x="896" y="185"/>
                      </a:lnTo>
                      <a:lnTo>
                        <a:pt x="900" y="180"/>
                      </a:lnTo>
                      <a:lnTo>
                        <a:pt x="909" y="168"/>
                      </a:lnTo>
                      <a:lnTo>
                        <a:pt x="924" y="147"/>
                      </a:lnTo>
                      <a:lnTo>
                        <a:pt x="926" y="145"/>
                      </a:lnTo>
                      <a:lnTo>
                        <a:pt x="931" y="140"/>
                      </a:lnTo>
                      <a:lnTo>
                        <a:pt x="931" y="140"/>
                      </a:lnTo>
                      <a:lnTo>
                        <a:pt x="935" y="133"/>
                      </a:lnTo>
                      <a:lnTo>
                        <a:pt x="941" y="126"/>
                      </a:lnTo>
                      <a:lnTo>
                        <a:pt x="941" y="126"/>
                      </a:lnTo>
                      <a:lnTo>
                        <a:pt x="957" y="105"/>
                      </a:lnTo>
                      <a:lnTo>
                        <a:pt x="959" y="104"/>
                      </a:lnTo>
                      <a:lnTo>
                        <a:pt x="961" y="102"/>
                      </a:lnTo>
                      <a:lnTo>
                        <a:pt x="962" y="100"/>
                      </a:lnTo>
                      <a:lnTo>
                        <a:pt x="969" y="92"/>
                      </a:lnTo>
                      <a:lnTo>
                        <a:pt x="967" y="95"/>
                      </a:lnTo>
                      <a:lnTo>
                        <a:pt x="976" y="86"/>
                      </a:lnTo>
                      <a:lnTo>
                        <a:pt x="992" y="69"/>
                      </a:lnTo>
                      <a:lnTo>
                        <a:pt x="995" y="66"/>
                      </a:lnTo>
                      <a:lnTo>
                        <a:pt x="994" y="66"/>
                      </a:lnTo>
                      <a:lnTo>
                        <a:pt x="992" y="67"/>
                      </a:lnTo>
                      <a:lnTo>
                        <a:pt x="995" y="66"/>
                      </a:lnTo>
                      <a:lnTo>
                        <a:pt x="1002" y="60"/>
                      </a:lnTo>
                      <a:lnTo>
                        <a:pt x="1011" y="53"/>
                      </a:lnTo>
                      <a:lnTo>
                        <a:pt x="1011" y="53"/>
                      </a:lnTo>
                      <a:lnTo>
                        <a:pt x="1025" y="41"/>
                      </a:lnTo>
                      <a:lnTo>
                        <a:pt x="1030" y="36"/>
                      </a:lnTo>
                      <a:lnTo>
                        <a:pt x="1032" y="36"/>
                      </a:lnTo>
                      <a:lnTo>
                        <a:pt x="1032" y="34"/>
                      </a:lnTo>
                      <a:lnTo>
                        <a:pt x="1033" y="34"/>
                      </a:lnTo>
                      <a:lnTo>
                        <a:pt x="1040" y="31"/>
                      </a:lnTo>
                      <a:lnTo>
                        <a:pt x="1044" y="29"/>
                      </a:lnTo>
                      <a:lnTo>
                        <a:pt x="1049" y="26"/>
                      </a:lnTo>
                      <a:lnTo>
                        <a:pt x="1049" y="26"/>
                      </a:lnTo>
                      <a:lnTo>
                        <a:pt x="1058" y="20"/>
                      </a:lnTo>
                      <a:lnTo>
                        <a:pt x="1061" y="19"/>
                      </a:lnTo>
                      <a:lnTo>
                        <a:pt x="1063" y="19"/>
                      </a:lnTo>
                      <a:lnTo>
                        <a:pt x="1066" y="17"/>
                      </a:lnTo>
                      <a:lnTo>
                        <a:pt x="1066" y="17"/>
                      </a:lnTo>
                      <a:lnTo>
                        <a:pt x="1077" y="12"/>
                      </a:lnTo>
                      <a:lnTo>
                        <a:pt x="1079" y="12"/>
                      </a:lnTo>
                      <a:lnTo>
                        <a:pt x="1085" y="8"/>
                      </a:lnTo>
                      <a:lnTo>
                        <a:pt x="1089" y="8"/>
                      </a:lnTo>
                      <a:lnTo>
                        <a:pt x="1089" y="8"/>
                      </a:lnTo>
                      <a:lnTo>
                        <a:pt x="1092" y="5"/>
                      </a:lnTo>
                      <a:lnTo>
                        <a:pt x="1101" y="5"/>
                      </a:lnTo>
                      <a:lnTo>
                        <a:pt x="1105" y="3"/>
                      </a:lnTo>
                      <a:lnTo>
                        <a:pt x="1106" y="3"/>
                      </a:lnTo>
                      <a:lnTo>
                        <a:pt x="1108" y="1"/>
                      </a:lnTo>
                      <a:lnTo>
                        <a:pt x="1122" y="1"/>
                      </a:lnTo>
                      <a:lnTo>
                        <a:pt x="1124" y="0"/>
                      </a:lnTo>
                      <a:close/>
                    </a:path>
                  </a:pathLst>
                </a:custGeom>
                <a:solidFill>
                  <a:srgbClr val="D75143"/>
                </a:solidFill>
                <a:ln w="0">
                  <a:solidFill>
                    <a:srgbClr val="D7514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3" name="Rectangle 11"/>
                <p:cNvSpPr>
                  <a:spLocks noChangeArrowheads="1"/>
                </p:cNvSpPr>
                <p:nvPr/>
              </p:nvSpPr>
              <p:spPr bwMode="auto">
                <a:xfrm rot="16200000">
                  <a:off x="6656087" y="3812709"/>
                  <a:ext cx="4064000" cy="20638"/>
                </a:xfrm>
                <a:prstGeom prst="rect">
                  <a:avLst/>
                </a:prstGeom>
                <a:solidFill>
                  <a:srgbClr val="D75143"/>
                </a:solidFill>
                <a:ln w="0">
                  <a:solidFill>
                    <a:srgbClr val="D75143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7" name="Gruppieren 426"/>
              <p:cNvGrpSpPr/>
              <p:nvPr/>
            </p:nvGrpSpPr>
            <p:grpSpPr>
              <a:xfrm>
                <a:off x="7885810" y="3713837"/>
                <a:ext cx="110560" cy="1626629"/>
                <a:chOff x="7826867" y="1791028"/>
                <a:chExt cx="276227" cy="4064000"/>
              </a:xfrm>
            </p:grpSpPr>
            <p:sp>
              <p:nvSpPr>
                <p:cNvPr id="620" name="Freeform 12"/>
                <p:cNvSpPr>
                  <a:spLocks noEditPoints="1"/>
                </p:cNvSpPr>
                <p:nvPr/>
              </p:nvSpPr>
              <p:spPr bwMode="auto">
                <a:xfrm rot="16200000">
                  <a:off x="5932980" y="3684915"/>
                  <a:ext cx="4064000" cy="276225"/>
                </a:xfrm>
                <a:custGeom>
                  <a:avLst/>
                  <a:gdLst>
                    <a:gd name="T0" fmla="*/ 1079 w 5120"/>
                    <a:gd name="T1" fmla="*/ 281 h 349"/>
                    <a:gd name="T2" fmla="*/ 409 w 5120"/>
                    <a:gd name="T3" fmla="*/ 241 h 349"/>
                    <a:gd name="T4" fmla="*/ 1519 w 5120"/>
                    <a:gd name="T5" fmla="*/ 83 h 349"/>
                    <a:gd name="T6" fmla="*/ 1684 w 5120"/>
                    <a:gd name="T7" fmla="*/ 0 h 349"/>
                    <a:gd name="T8" fmla="*/ 1760 w 5120"/>
                    <a:gd name="T9" fmla="*/ 19 h 349"/>
                    <a:gd name="T10" fmla="*/ 1935 w 5120"/>
                    <a:gd name="T11" fmla="*/ 114 h 349"/>
                    <a:gd name="T12" fmla="*/ 2067 w 5120"/>
                    <a:gd name="T13" fmla="*/ 194 h 349"/>
                    <a:gd name="T14" fmla="*/ 2187 w 5120"/>
                    <a:gd name="T15" fmla="*/ 248 h 349"/>
                    <a:gd name="T16" fmla="*/ 2260 w 5120"/>
                    <a:gd name="T17" fmla="*/ 272 h 349"/>
                    <a:gd name="T18" fmla="*/ 2400 w 5120"/>
                    <a:gd name="T19" fmla="*/ 300 h 349"/>
                    <a:gd name="T20" fmla="*/ 2549 w 5120"/>
                    <a:gd name="T21" fmla="*/ 314 h 349"/>
                    <a:gd name="T22" fmla="*/ 2893 w 5120"/>
                    <a:gd name="T23" fmla="*/ 347 h 349"/>
                    <a:gd name="T24" fmla="*/ 2471 w 5120"/>
                    <a:gd name="T25" fmla="*/ 335 h 349"/>
                    <a:gd name="T26" fmla="*/ 2367 w 5120"/>
                    <a:gd name="T27" fmla="*/ 321 h 349"/>
                    <a:gd name="T28" fmla="*/ 2246 w 5120"/>
                    <a:gd name="T29" fmla="*/ 295 h 349"/>
                    <a:gd name="T30" fmla="*/ 2170 w 5120"/>
                    <a:gd name="T31" fmla="*/ 271 h 349"/>
                    <a:gd name="T32" fmla="*/ 2013 w 5120"/>
                    <a:gd name="T33" fmla="*/ 194 h 349"/>
                    <a:gd name="T34" fmla="*/ 1916 w 5120"/>
                    <a:gd name="T35" fmla="*/ 135 h 349"/>
                    <a:gd name="T36" fmla="*/ 1741 w 5120"/>
                    <a:gd name="T37" fmla="*/ 42 h 349"/>
                    <a:gd name="T38" fmla="*/ 1642 w 5120"/>
                    <a:gd name="T39" fmla="*/ 28 h 349"/>
                    <a:gd name="T40" fmla="*/ 1588 w 5120"/>
                    <a:gd name="T41" fmla="*/ 42 h 349"/>
                    <a:gd name="T42" fmla="*/ 1543 w 5120"/>
                    <a:gd name="T43" fmla="*/ 66 h 349"/>
                    <a:gd name="T44" fmla="*/ 1460 w 5120"/>
                    <a:gd name="T45" fmla="*/ 137 h 349"/>
                    <a:gd name="T46" fmla="*/ 1306 w 5120"/>
                    <a:gd name="T47" fmla="*/ 293 h 349"/>
                    <a:gd name="T48" fmla="*/ 1252 w 5120"/>
                    <a:gd name="T49" fmla="*/ 330 h 349"/>
                    <a:gd name="T50" fmla="*/ 1193 w 5120"/>
                    <a:gd name="T51" fmla="*/ 349 h 349"/>
                    <a:gd name="T52" fmla="*/ 1106 w 5120"/>
                    <a:gd name="T53" fmla="*/ 330 h 349"/>
                    <a:gd name="T54" fmla="*/ 1056 w 5120"/>
                    <a:gd name="T55" fmla="*/ 295 h 349"/>
                    <a:gd name="T56" fmla="*/ 921 w 5120"/>
                    <a:gd name="T57" fmla="*/ 177 h 349"/>
                    <a:gd name="T58" fmla="*/ 886 w 5120"/>
                    <a:gd name="T59" fmla="*/ 158 h 349"/>
                    <a:gd name="T60" fmla="*/ 829 w 5120"/>
                    <a:gd name="T61" fmla="*/ 154 h 349"/>
                    <a:gd name="T62" fmla="*/ 782 w 5120"/>
                    <a:gd name="T63" fmla="*/ 173 h 349"/>
                    <a:gd name="T64" fmla="*/ 629 w 5120"/>
                    <a:gd name="T65" fmla="*/ 310 h 349"/>
                    <a:gd name="T66" fmla="*/ 586 w 5120"/>
                    <a:gd name="T67" fmla="*/ 336 h 349"/>
                    <a:gd name="T68" fmla="*/ 499 w 5120"/>
                    <a:gd name="T69" fmla="*/ 342 h 349"/>
                    <a:gd name="T70" fmla="*/ 444 w 5120"/>
                    <a:gd name="T71" fmla="*/ 309 h 349"/>
                    <a:gd name="T72" fmla="*/ 360 w 5120"/>
                    <a:gd name="T73" fmla="*/ 232 h 349"/>
                    <a:gd name="T74" fmla="*/ 305 w 5120"/>
                    <a:gd name="T75" fmla="*/ 194 h 349"/>
                    <a:gd name="T76" fmla="*/ 242 w 5120"/>
                    <a:gd name="T77" fmla="*/ 191 h 349"/>
                    <a:gd name="T78" fmla="*/ 196 w 5120"/>
                    <a:gd name="T79" fmla="*/ 220 h 349"/>
                    <a:gd name="T80" fmla="*/ 144 w 5120"/>
                    <a:gd name="T81" fmla="*/ 269 h 349"/>
                    <a:gd name="T82" fmla="*/ 46 w 5120"/>
                    <a:gd name="T83" fmla="*/ 342 h 349"/>
                    <a:gd name="T84" fmla="*/ 45 w 5120"/>
                    <a:gd name="T85" fmla="*/ 314 h 349"/>
                    <a:gd name="T86" fmla="*/ 126 w 5120"/>
                    <a:gd name="T87" fmla="*/ 250 h 349"/>
                    <a:gd name="T88" fmla="*/ 185 w 5120"/>
                    <a:gd name="T89" fmla="*/ 192 h 349"/>
                    <a:gd name="T90" fmla="*/ 244 w 5120"/>
                    <a:gd name="T91" fmla="*/ 163 h 349"/>
                    <a:gd name="T92" fmla="*/ 326 w 5120"/>
                    <a:gd name="T93" fmla="*/ 175 h 349"/>
                    <a:gd name="T94" fmla="*/ 385 w 5120"/>
                    <a:gd name="T95" fmla="*/ 220 h 349"/>
                    <a:gd name="T96" fmla="*/ 482 w 5120"/>
                    <a:gd name="T97" fmla="*/ 304 h 349"/>
                    <a:gd name="T98" fmla="*/ 548 w 5120"/>
                    <a:gd name="T99" fmla="*/ 321 h 349"/>
                    <a:gd name="T100" fmla="*/ 595 w 5120"/>
                    <a:gd name="T101" fmla="*/ 304 h 349"/>
                    <a:gd name="T102" fmla="*/ 730 w 5120"/>
                    <a:gd name="T103" fmla="*/ 180 h 349"/>
                    <a:gd name="T104" fmla="*/ 799 w 5120"/>
                    <a:gd name="T105" fmla="*/ 134 h 349"/>
                    <a:gd name="T106" fmla="*/ 884 w 5120"/>
                    <a:gd name="T107" fmla="*/ 130 h 349"/>
                    <a:gd name="T108" fmla="*/ 943 w 5120"/>
                    <a:gd name="T109" fmla="*/ 161 h 349"/>
                    <a:gd name="T110" fmla="*/ 1042 w 5120"/>
                    <a:gd name="T111" fmla="*/ 250 h 349"/>
                    <a:gd name="T112" fmla="*/ 1106 w 5120"/>
                    <a:gd name="T113" fmla="*/ 298 h 349"/>
                    <a:gd name="T114" fmla="*/ 1148 w 5120"/>
                    <a:gd name="T115" fmla="*/ 317 h 349"/>
                    <a:gd name="T116" fmla="*/ 1222 w 5120"/>
                    <a:gd name="T117" fmla="*/ 314 h 349"/>
                    <a:gd name="T118" fmla="*/ 1287 w 5120"/>
                    <a:gd name="T119" fmla="*/ 274 h 349"/>
                    <a:gd name="T120" fmla="*/ 1438 w 5120"/>
                    <a:gd name="T121" fmla="*/ 120 h 349"/>
                    <a:gd name="T122" fmla="*/ 1533 w 5120"/>
                    <a:gd name="T123" fmla="*/ 42 h 349"/>
                    <a:gd name="T124" fmla="*/ 1583 w 5120"/>
                    <a:gd name="T125" fmla="*/ 16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20" h="349">
                      <a:moveTo>
                        <a:pt x="589" y="305"/>
                      </a:moveTo>
                      <a:lnTo>
                        <a:pt x="588" y="307"/>
                      </a:lnTo>
                      <a:lnTo>
                        <a:pt x="586" y="307"/>
                      </a:lnTo>
                      <a:lnTo>
                        <a:pt x="589" y="305"/>
                      </a:lnTo>
                      <a:close/>
                      <a:moveTo>
                        <a:pt x="425" y="293"/>
                      </a:moveTo>
                      <a:lnTo>
                        <a:pt x="425" y="293"/>
                      </a:lnTo>
                      <a:lnTo>
                        <a:pt x="428" y="297"/>
                      </a:lnTo>
                      <a:lnTo>
                        <a:pt x="425" y="293"/>
                      </a:lnTo>
                      <a:close/>
                      <a:moveTo>
                        <a:pt x="1080" y="281"/>
                      </a:moveTo>
                      <a:lnTo>
                        <a:pt x="1080" y="283"/>
                      </a:lnTo>
                      <a:lnTo>
                        <a:pt x="1082" y="283"/>
                      </a:lnTo>
                      <a:lnTo>
                        <a:pt x="1080" y="281"/>
                      </a:lnTo>
                      <a:close/>
                      <a:moveTo>
                        <a:pt x="1077" y="278"/>
                      </a:moveTo>
                      <a:lnTo>
                        <a:pt x="1077" y="278"/>
                      </a:lnTo>
                      <a:lnTo>
                        <a:pt x="1079" y="281"/>
                      </a:lnTo>
                      <a:lnTo>
                        <a:pt x="1080" y="281"/>
                      </a:lnTo>
                      <a:lnTo>
                        <a:pt x="1077" y="278"/>
                      </a:lnTo>
                      <a:close/>
                      <a:moveTo>
                        <a:pt x="2180" y="274"/>
                      </a:moveTo>
                      <a:lnTo>
                        <a:pt x="2182" y="274"/>
                      </a:lnTo>
                      <a:lnTo>
                        <a:pt x="2185" y="276"/>
                      </a:lnTo>
                      <a:lnTo>
                        <a:pt x="2180" y="274"/>
                      </a:lnTo>
                      <a:close/>
                      <a:moveTo>
                        <a:pt x="1051" y="257"/>
                      </a:moveTo>
                      <a:lnTo>
                        <a:pt x="1052" y="258"/>
                      </a:lnTo>
                      <a:lnTo>
                        <a:pt x="1051" y="257"/>
                      </a:lnTo>
                      <a:lnTo>
                        <a:pt x="1051" y="257"/>
                      </a:lnTo>
                      <a:close/>
                      <a:moveTo>
                        <a:pt x="1044" y="250"/>
                      </a:moveTo>
                      <a:lnTo>
                        <a:pt x="1051" y="257"/>
                      </a:lnTo>
                      <a:lnTo>
                        <a:pt x="1044" y="250"/>
                      </a:lnTo>
                      <a:close/>
                      <a:moveTo>
                        <a:pt x="402" y="234"/>
                      </a:moveTo>
                      <a:lnTo>
                        <a:pt x="409" y="241"/>
                      </a:lnTo>
                      <a:lnTo>
                        <a:pt x="404" y="238"/>
                      </a:lnTo>
                      <a:lnTo>
                        <a:pt x="402" y="234"/>
                      </a:lnTo>
                      <a:close/>
                      <a:moveTo>
                        <a:pt x="2081" y="201"/>
                      </a:moveTo>
                      <a:lnTo>
                        <a:pt x="2088" y="205"/>
                      </a:lnTo>
                      <a:lnTo>
                        <a:pt x="2083" y="203"/>
                      </a:lnTo>
                      <a:lnTo>
                        <a:pt x="2081" y="201"/>
                      </a:lnTo>
                      <a:close/>
                      <a:moveTo>
                        <a:pt x="980" y="191"/>
                      </a:moveTo>
                      <a:lnTo>
                        <a:pt x="980" y="191"/>
                      </a:lnTo>
                      <a:lnTo>
                        <a:pt x="985" y="196"/>
                      </a:lnTo>
                      <a:lnTo>
                        <a:pt x="980" y="191"/>
                      </a:lnTo>
                      <a:close/>
                      <a:moveTo>
                        <a:pt x="1519" y="83"/>
                      </a:moveTo>
                      <a:lnTo>
                        <a:pt x="1516" y="87"/>
                      </a:lnTo>
                      <a:lnTo>
                        <a:pt x="1516" y="87"/>
                      </a:lnTo>
                      <a:lnTo>
                        <a:pt x="1519" y="83"/>
                      </a:lnTo>
                      <a:lnTo>
                        <a:pt x="1519" y="83"/>
                      </a:lnTo>
                      <a:lnTo>
                        <a:pt x="1519" y="83"/>
                      </a:lnTo>
                      <a:close/>
                      <a:moveTo>
                        <a:pt x="1521" y="81"/>
                      </a:moveTo>
                      <a:lnTo>
                        <a:pt x="1519" y="81"/>
                      </a:lnTo>
                      <a:lnTo>
                        <a:pt x="1521" y="83"/>
                      </a:lnTo>
                      <a:lnTo>
                        <a:pt x="1521" y="81"/>
                      </a:lnTo>
                      <a:close/>
                      <a:moveTo>
                        <a:pt x="1585" y="43"/>
                      </a:moveTo>
                      <a:lnTo>
                        <a:pt x="1580" y="45"/>
                      </a:lnTo>
                      <a:lnTo>
                        <a:pt x="1580" y="45"/>
                      </a:lnTo>
                      <a:lnTo>
                        <a:pt x="1585" y="43"/>
                      </a:lnTo>
                      <a:close/>
                      <a:moveTo>
                        <a:pt x="1807" y="38"/>
                      </a:moveTo>
                      <a:lnTo>
                        <a:pt x="1810" y="40"/>
                      </a:lnTo>
                      <a:lnTo>
                        <a:pt x="1809" y="38"/>
                      </a:lnTo>
                      <a:lnTo>
                        <a:pt x="1807" y="38"/>
                      </a:lnTo>
                      <a:close/>
                      <a:moveTo>
                        <a:pt x="1646" y="0"/>
                      </a:moveTo>
                      <a:lnTo>
                        <a:pt x="1684" y="0"/>
                      </a:lnTo>
                      <a:lnTo>
                        <a:pt x="1687" y="2"/>
                      </a:lnTo>
                      <a:lnTo>
                        <a:pt x="1699" y="2"/>
                      </a:lnTo>
                      <a:lnTo>
                        <a:pt x="1703" y="3"/>
                      </a:lnTo>
                      <a:lnTo>
                        <a:pt x="1712" y="3"/>
                      </a:lnTo>
                      <a:lnTo>
                        <a:pt x="1715" y="5"/>
                      </a:lnTo>
                      <a:lnTo>
                        <a:pt x="1719" y="5"/>
                      </a:lnTo>
                      <a:lnTo>
                        <a:pt x="1722" y="7"/>
                      </a:lnTo>
                      <a:lnTo>
                        <a:pt x="1731" y="9"/>
                      </a:lnTo>
                      <a:lnTo>
                        <a:pt x="1736" y="9"/>
                      </a:lnTo>
                      <a:lnTo>
                        <a:pt x="1738" y="10"/>
                      </a:lnTo>
                      <a:lnTo>
                        <a:pt x="1739" y="10"/>
                      </a:lnTo>
                      <a:lnTo>
                        <a:pt x="1748" y="14"/>
                      </a:lnTo>
                      <a:lnTo>
                        <a:pt x="1752" y="14"/>
                      </a:lnTo>
                      <a:lnTo>
                        <a:pt x="1753" y="16"/>
                      </a:lnTo>
                      <a:lnTo>
                        <a:pt x="1760" y="19"/>
                      </a:lnTo>
                      <a:lnTo>
                        <a:pt x="1767" y="19"/>
                      </a:lnTo>
                      <a:lnTo>
                        <a:pt x="1772" y="24"/>
                      </a:lnTo>
                      <a:lnTo>
                        <a:pt x="1778" y="26"/>
                      </a:lnTo>
                      <a:lnTo>
                        <a:pt x="1778" y="26"/>
                      </a:lnTo>
                      <a:lnTo>
                        <a:pt x="1793" y="33"/>
                      </a:lnTo>
                      <a:lnTo>
                        <a:pt x="1798" y="35"/>
                      </a:lnTo>
                      <a:lnTo>
                        <a:pt x="1798" y="35"/>
                      </a:lnTo>
                      <a:lnTo>
                        <a:pt x="1809" y="38"/>
                      </a:lnTo>
                      <a:lnTo>
                        <a:pt x="1812" y="42"/>
                      </a:lnTo>
                      <a:lnTo>
                        <a:pt x="1828" y="50"/>
                      </a:lnTo>
                      <a:lnTo>
                        <a:pt x="1863" y="69"/>
                      </a:lnTo>
                      <a:lnTo>
                        <a:pt x="1928" y="111"/>
                      </a:lnTo>
                      <a:lnTo>
                        <a:pt x="1930" y="111"/>
                      </a:lnTo>
                      <a:lnTo>
                        <a:pt x="1934" y="114"/>
                      </a:lnTo>
                      <a:lnTo>
                        <a:pt x="1935" y="114"/>
                      </a:lnTo>
                      <a:lnTo>
                        <a:pt x="1937" y="114"/>
                      </a:lnTo>
                      <a:lnTo>
                        <a:pt x="1939" y="116"/>
                      </a:lnTo>
                      <a:lnTo>
                        <a:pt x="1946" y="121"/>
                      </a:lnTo>
                      <a:lnTo>
                        <a:pt x="1946" y="121"/>
                      </a:lnTo>
                      <a:lnTo>
                        <a:pt x="1961" y="132"/>
                      </a:lnTo>
                      <a:lnTo>
                        <a:pt x="1994" y="153"/>
                      </a:lnTo>
                      <a:lnTo>
                        <a:pt x="1998" y="153"/>
                      </a:lnTo>
                      <a:lnTo>
                        <a:pt x="2005" y="160"/>
                      </a:lnTo>
                      <a:lnTo>
                        <a:pt x="2005" y="160"/>
                      </a:lnTo>
                      <a:lnTo>
                        <a:pt x="2010" y="163"/>
                      </a:lnTo>
                      <a:lnTo>
                        <a:pt x="2031" y="173"/>
                      </a:lnTo>
                      <a:lnTo>
                        <a:pt x="2027" y="172"/>
                      </a:lnTo>
                      <a:lnTo>
                        <a:pt x="2055" y="189"/>
                      </a:lnTo>
                      <a:lnTo>
                        <a:pt x="2057" y="189"/>
                      </a:lnTo>
                      <a:lnTo>
                        <a:pt x="2067" y="194"/>
                      </a:lnTo>
                      <a:lnTo>
                        <a:pt x="2069" y="194"/>
                      </a:lnTo>
                      <a:lnTo>
                        <a:pt x="2076" y="199"/>
                      </a:lnTo>
                      <a:lnTo>
                        <a:pt x="2083" y="203"/>
                      </a:lnTo>
                      <a:lnTo>
                        <a:pt x="2090" y="206"/>
                      </a:lnTo>
                      <a:lnTo>
                        <a:pt x="2118" y="220"/>
                      </a:lnTo>
                      <a:lnTo>
                        <a:pt x="2123" y="220"/>
                      </a:lnTo>
                      <a:lnTo>
                        <a:pt x="2128" y="225"/>
                      </a:lnTo>
                      <a:lnTo>
                        <a:pt x="2128" y="225"/>
                      </a:lnTo>
                      <a:lnTo>
                        <a:pt x="2133" y="227"/>
                      </a:lnTo>
                      <a:lnTo>
                        <a:pt x="2133" y="227"/>
                      </a:lnTo>
                      <a:lnTo>
                        <a:pt x="2149" y="232"/>
                      </a:lnTo>
                      <a:lnTo>
                        <a:pt x="2180" y="246"/>
                      </a:lnTo>
                      <a:lnTo>
                        <a:pt x="2182" y="246"/>
                      </a:lnTo>
                      <a:lnTo>
                        <a:pt x="2187" y="248"/>
                      </a:lnTo>
                      <a:lnTo>
                        <a:pt x="2187" y="248"/>
                      </a:lnTo>
                      <a:lnTo>
                        <a:pt x="2196" y="251"/>
                      </a:lnTo>
                      <a:lnTo>
                        <a:pt x="2196" y="251"/>
                      </a:lnTo>
                      <a:lnTo>
                        <a:pt x="2211" y="257"/>
                      </a:lnTo>
                      <a:lnTo>
                        <a:pt x="2213" y="257"/>
                      </a:lnTo>
                      <a:lnTo>
                        <a:pt x="2215" y="258"/>
                      </a:lnTo>
                      <a:lnTo>
                        <a:pt x="2216" y="258"/>
                      </a:lnTo>
                      <a:lnTo>
                        <a:pt x="2216" y="258"/>
                      </a:lnTo>
                      <a:lnTo>
                        <a:pt x="2222" y="260"/>
                      </a:lnTo>
                      <a:lnTo>
                        <a:pt x="2222" y="260"/>
                      </a:lnTo>
                      <a:lnTo>
                        <a:pt x="2227" y="262"/>
                      </a:lnTo>
                      <a:lnTo>
                        <a:pt x="2244" y="267"/>
                      </a:lnTo>
                      <a:lnTo>
                        <a:pt x="2249" y="269"/>
                      </a:lnTo>
                      <a:lnTo>
                        <a:pt x="2255" y="271"/>
                      </a:lnTo>
                      <a:lnTo>
                        <a:pt x="2255" y="271"/>
                      </a:lnTo>
                      <a:lnTo>
                        <a:pt x="2260" y="272"/>
                      </a:lnTo>
                      <a:lnTo>
                        <a:pt x="2277" y="278"/>
                      </a:lnTo>
                      <a:lnTo>
                        <a:pt x="2310" y="284"/>
                      </a:lnTo>
                      <a:lnTo>
                        <a:pt x="2315" y="284"/>
                      </a:lnTo>
                      <a:lnTo>
                        <a:pt x="2317" y="286"/>
                      </a:lnTo>
                      <a:lnTo>
                        <a:pt x="2317" y="286"/>
                      </a:lnTo>
                      <a:lnTo>
                        <a:pt x="2326" y="288"/>
                      </a:lnTo>
                      <a:lnTo>
                        <a:pt x="2341" y="291"/>
                      </a:lnTo>
                      <a:lnTo>
                        <a:pt x="2345" y="291"/>
                      </a:lnTo>
                      <a:lnTo>
                        <a:pt x="2348" y="293"/>
                      </a:lnTo>
                      <a:lnTo>
                        <a:pt x="2357" y="293"/>
                      </a:lnTo>
                      <a:lnTo>
                        <a:pt x="2372" y="297"/>
                      </a:lnTo>
                      <a:lnTo>
                        <a:pt x="2376" y="297"/>
                      </a:lnTo>
                      <a:lnTo>
                        <a:pt x="2379" y="298"/>
                      </a:lnTo>
                      <a:lnTo>
                        <a:pt x="2385" y="298"/>
                      </a:lnTo>
                      <a:lnTo>
                        <a:pt x="2400" y="300"/>
                      </a:lnTo>
                      <a:lnTo>
                        <a:pt x="2405" y="300"/>
                      </a:lnTo>
                      <a:lnTo>
                        <a:pt x="2407" y="302"/>
                      </a:lnTo>
                      <a:lnTo>
                        <a:pt x="2416" y="304"/>
                      </a:lnTo>
                      <a:lnTo>
                        <a:pt x="2431" y="305"/>
                      </a:lnTo>
                      <a:lnTo>
                        <a:pt x="2442" y="305"/>
                      </a:lnTo>
                      <a:lnTo>
                        <a:pt x="2451" y="307"/>
                      </a:lnTo>
                      <a:lnTo>
                        <a:pt x="2451" y="307"/>
                      </a:lnTo>
                      <a:lnTo>
                        <a:pt x="2464" y="309"/>
                      </a:lnTo>
                      <a:lnTo>
                        <a:pt x="2473" y="309"/>
                      </a:lnTo>
                      <a:lnTo>
                        <a:pt x="2499" y="310"/>
                      </a:lnTo>
                      <a:lnTo>
                        <a:pt x="2506" y="310"/>
                      </a:lnTo>
                      <a:lnTo>
                        <a:pt x="2508" y="312"/>
                      </a:lnTo>
                      <a:lnTo>
                        <a:pt x="2515" y="312"/>
                      </a:lnTo>
                      <a:lnTo>
                        <a:pt x="2532" y="314"/>
                      </a:lnTo>
                      <a:lnTo>
                        <a:pt x="2549" y="314"/>
                      </a:lnTo>
                      <a:lnTo>
                        <a:pt x="2565" y="316"/>
                      </a:lnTo>
                      <a:lnTo>
                        <a:pt x="2582" y="316"/>
                      </a:lnTo>
                      <a:lnTo>
                        <a:pt x="2598" y="317"/>
                      </a:lnTo>
                      <a:lnTo>
                        <a:pt x="2641" y="317"/>
                      </a:lnTo>
                      <a:lnTo>
                        <a:pt x="2650" y="319"/>
                      </a:lnTo>
                      <a:lnTo>
                        <a:pt x="2712" y="319"/>
                      </a:lnTo>
                      <a:lnTo>
                        <a:pt x="2728" y="321"/>
                      </a:lnTo>
                      <a:lnTo>
                        <a:pt x="2896" y="321"/>
                      </a:lnTo>
                      <a:lnTo>
                        <a:pt x="2905" y="323"/>
                      </a:lnTo>
                      <a:lnTo>
                        <a:pt x="5120" y="323"/>
                      </a:lnTo>
                      <a:lnTo>
                        <a:pt x="5120" y="349"/>
                      </a:lnTo>
                      <a:lnTo>
                        <a:pt x="2903" y="349"/>
                      </a:lnTo>
                      <a:lnTo>
                        <a:pt x="2900" y="347"/>
                      </a:lnTo>
                      <a:lnTo>
                        <a:pt x="2893" y="345"/>
                      </a:lnTo>
                      <a:lnTo>
                        <a:pt x="2893" y="347"/>
                      </a:lnTo>
                      <a:lnTo>
                        <a:pt x="2725" y="347"/>
                      </a:lnTo>
                      <a:lnTo>
                        <a:pt x="2709" y="345"/>
                      </a:lnTo>
                      <a:lnTo>
                        <a:pt x="2648" y="345"/>
                      </a:lnTo>
                      <a:lnTo>
                        <a:pt x="2645" y="343"/>
                      </a:lnTo>
                      <a:lnTo>
                        <a:pt x="2638" y="342"/>
                      </a:lnTo>
                      <a:lnTo>
                        <a:pt x="2638" y="343"/>
                      </a:lnTo>
                      <a:lnTo>
                        <a:pt x="2595" y="343"/>
                      </a:lnTo>
                      <a:lnTo>
                        <a:pt x="2579" y="342"/>
                      </a:lnTo>
                      <a:lnTo>
                        <a:pt x="2562" y="342"/>
                      </a:lnTo>
                      <a:lnTo>
                        <a:pt x="2546" y="340"/>
                      </a:lnTo>
                      <a:lnTo>
                        <a:pt x="2529" y="340"/>
                      </a:lnTo>
                      <a:lnTo>
                        <a:pt x="2511" y="338"/>
                      </a:lnTo>
                      <a:lnTo>
                        <a:pt x="2496" y="338"/>
                      </a:lnTo>
                      <a:lnTo>
                        <a:pt x="2494" y="336"/>
                      </a:lnTo>
                      <a:lnTo>
                        <a:pt x="2471" y="335"/>
                      </a:lnTo>
                      <a:lnTo>
                        <a:pt x="2461" y="335"/>
                      </a:lnTo>
                      <a:lnTo>
                        <a:pt x="2445" y="333"/>
                      </a:lnTo>
                      <a:lnTo>
                        <a:pt x="2454" y="333"/>
                      </a:lnTo>
                      <a:lnTo>
                        <a:pt x="2438" y="330"/>
                      </a:lnTo>
                      <a:lnTo>
                        <a:pt x="2438" y="331"/>
                      </a:lnTo>
                      <a:lnTo>
                        <a:pt x="2428" y="331"/>
                      </a:lnTo>
                      <a:lnTo>
                        <a:pt x="2412" y="330"/>
                      </a:lnTo>
                      <a:lnTo>
                        <a:pt x="2398" y="328"/>
                      </a:lnTo>
                      <a:lnTo>
                        <a:pt x="2393" y="326"/>
                      </a:lnTo>
                      <a:lnTo>
                        <a:pt x="2393" y="326"/>
                      </a:lnTo>
                      <a:lnTo>
                        <a:pt x="2381" y="324"/>
                      </a:lnTo>
                      <a:lnTo>
                        <a:pt x="2374" y="324"/>
                      </a:lnTo>
                      <a:lnTo>
                        <a:pt x="2371" y="323"/>
                      </a:lnTo>
                      <a:lnTo>
                        <a:pt x="2371" y="323"/>
                      </a:lnTo>
                      <a:lnTo>
                        <a:pt x="2367" y="321"/>
                      </a:lnTo>
                      <a:lnTo>
                        <a:pt x="2353" y="317"/>
                      </a:lnTo>
                      <a:lnTo>
                        <a:pt x="2353" y="319"/>
                      </a:lnTo>
                      <a:lnTo>
                        <a:pt x="2343" y="319"/>
                      </a:lnTo>
                      <a:lnTo>
                        <a:pt x="2340" y="317"/>
                      </a:lnTo>
                      <a:lnTo>
                        <a:pt x="2340" y="317"/>
                      </a:lnTo>
                      <a:lnTo>
                        <a:pt x="2336" y="316"/>
                      </a:lnTo>
                      <a:lnTo>
                        <a:pt x="2320" y="312"/>
                      </a:lnTo>
                      <a:lnTo>
                        <a:pt x="2314" y="310"/>
                      </a:lnTo>
                      <a:lnTo>
                        <a:pt x="2314" y="312"/>
                      </a:lnTo>
                      <a:lnTo>
                        <a:pt x="2305" y="312"/>
                      </a:lnTo>
                      <a:lnTo>
                        <a:pt x="2300" y="307"/>
                      </a:lnTo>
                      <a:lnTo>
                        <a:pt x="2272" y="302"/>
                      </a:lnTo>
                      <a:lnTo>
                        <a:pt x="2270" y="302"/>
                      </a:lnTo>
                      <a:lnTo>
                        <a:pt x="2253" y="297"/>
                      </a:lnTo>
                      <a:lnTo>
                        <a:pt x="2246" y="295"/>
                      </a:lnTo>
                      <a:lnTo>
                        <a:pt x="2244" y="295"/>
                      </a:lnTo>
                      <a:lnTo>
                        <a:pt x="2244" y="295"/>
                      </a:lnTo>
                      <a:lnTo>
                        <a:pt x="2237" y="295"/>
                      </a:lnTo>
                      <a:lnTo>
                        <a:pt x="2232" y="290"/>
                      </a:lnTo>
                      <a:lnTo>
                        <a:pt x="2220" y="286"/>
                      </a:lnTo>
                      <a:lnTo>
                        <a:pt x="2213" y="284"/>
                      </a:lnTo>
                      <a:lnTo>
                        <a:pt x="2208" y="283"/>
                      </a:lnTo>
                      <a:lnTo>
                        <a:pt x="2206" y="283"/>
                      </a:lnTo>
                      <a:lnTo>
                        <a:pt x="2202" y="281"/>
                      </a:lnTo>
                      <a:lnTo>
                        <a:pt x="2202" y="281"/>
                      </a:lnTo>
                      <a:lnTo>
                        <a:pt x="2187" y="276"/>
                      </a:lnTo>
                      <a:lnTo>
                        <a:pt x="2182" y="274"/>
                      </a:lnTo>
                      <a:lnTo>
                        <a:pt x="2176" y="272"/>
                      </a:lnTo>
                      <a:lnTo>
                        <a:pt x="2171" y="272"/>
                      </a:lnTo>
                      <a:lnTo>
                        <a:pt x="2170" y="271"/>
                      </a:lnTo>
                      <a:lnTo>
                        <a:pt x="2138" y="257"/>
                      </a:lnTo>
                      <a:lnTo>
                        <a:pt x="2138" y="257"/>
                      </a:lnTo>
                      <a:lnTo>
                        <a:pt x="2124" y="251"/>
                      </a:lnTo>
                      <a:lnTo>
                        <a:pt x="2123" y="251"/>
                      </a:lnTo>
                      <a:lnTo>
                        <a:pt x="2109" y="245"/>
                      </a:lnTo>
                      <a:lnTo>
                        <a:pt x="2109" y="245"/>
                      </a:lnTo>
                      <a:lnTo>
                        <a:pt x="2078" y="229"/>
                      </a:lnTo>
                      <a:lnTo>
                        <a:pt x="2062" y="222"/>
                      </a:lnTo>
                      <a:lnTo>
                        <a:pt x="2060" y="220"/>
                      </a:lnTo>
                      <a:lnTo>
                        <a:pt x="2055" y="217"/>
                      </a:lnTo>
                      <a:lnTo>
                        <a:pt x="2055" y="217"/>
                      </a:lnTo>
                      <a:lnTo>
                        <a:pt x="2052" y="215"/>
                      </a:lnTo>
                      <a:lnTo>
                        <a:pt x="2048" y="215"/>
                      </a:lnTo>
                      <a:lnTo>
                        <a:pt x="2045" y="213"/>
                      </a:lnTo>
                      <a:lnTo>
                        <a:pt x="2013" y="194"/>
                      </a:lnTo>
                      <a:lnTo>
                        <a:pt x="2013" y="194"/>
                      </a:lnTo>
                      <a:lnTo>
                        <a:pt x="1998" y="186"/>
                      </a:lnTo>
                      <a:lnTo>
                        <a:pt x="1993" y="182"/>
                      </a:lnTo>
                      <a:lnTo>
                        <a:pt x="1996" y="186"/>
                      </a:lnTo>
                      <a:lnTo>
                        <a:pt x="1987" y="180"/>
                      </a:lnTo>
                      <a:lnTo>
                        <a:pt x="1986" y="179"/>
                      </a:lnTo>
                      <a:lnTo>
                        <a:pt x="1984" y="179"/>
                      </a:lnTo>
                      <a:lnTo>
                        <a:pt x="1980" y="175"/>
                      </a:lnTo>
                      <a:lnTo>
                        <a:pt x="1980" y="175"/>
                      </a:lnTo>
                      <a:lnTo>
                        <a:pt x="1948" y="154"/>
                      </a:lnTo>
                      <a:lnTo>
                        <a:pt x="1930" y="144"/>
                      </a:lnTo>
                      <a:lnTo>
                        <a:pt x="1932" y="144"/>
                      </a:lnTo>
                      <a:lnTo>
                        <a:pt x="1930" y="142"/>
                      </a:lnTo>
                      <a:lnTo>
                        <a:pt x="1925" y="139"/>
                      </a:lnTo>
                      <a:lnTo>
                        <a:pt x="1916" y="135"/>
                      </a:lnTo>
                      <a:lnTo>
                        <a:pt x="1915" y="134"/>
                      </a:lnTo>
                      <a:lnTo>
                        <a:pt x="1849" y="92"/>
                      </a:lnTo>
                      <a:lnTo>
                        <a:pt x="1849" y="92"/>
                      </a:lnTo>
                      <a:lnTo>
                        <a:pt x="1816" y="73"/>
                      </a:lnTo>
                      <a:lnTo>
                        <a:pt x="1800" y="64"/>
                      </a:lnTo>
                      <a:lnTo>
                        <a:pt x="1788" y="59"/>
                      </a:lnTo>
                      <a:lnTo>
                        <a:pt x="1795" y="62"/>
                      </a:lnTo>
                      <a:lnTo>
                        <a:pt x="1788" y="59"/>
                      </a:lnTo>
                      <a:lnTo>
                        <a:pt x="1784" y="59"/>
                      </a:lnTo>
                      <a:lnTo>
                        <a:pt x="1783" y="57"/>
                      </a:lnTo>
                      <a:lnTo>
                        <a:pt x="1767" y="50"/>
                      </a:lnTo>
                      <a:lnTo>
                        <a:pt x="1757" y="45"/>
                      </a:lnTo>
                      <a:lnTo>
                        <a:pt x="1755" y="45"/>
                      </a:lnTo>
                      <a:lnTo>
                        <a:pt x="1748" y="42"/>
                      </a:lnTo>
                      <a:lnTo>
                        <a:pt x="1741" y="42"/>
                      </a:lnTo>
                      <a:lnTo>
                        <a:pt x="1738" y="38"/>
                      </a:lnTo>
                      <a:lnTo>
                        <a:pt x="1734" y="36"/>
                      </a:lnTo>
                      <a:lnTo>
                        <a:pt x="1725" y="36"/>
                      </a:lnTo>
                      <a:lnTo>
                        <a:pt x="1722" y="33"/>
                      </a:lnTo>
                      <a:lnTo>
                        <a:pt x="1717" y="31"/>
                      </a:lnTo>
                      <a:lnTo>
                        <a:pt x="1710" y="31"/>
                      </a:lnTo>
                      <a:lnTo>
                        <a:pt x="1706" y="29"/>
                      </a:lnTo>
                      <a:lnTo>
                        <a:pt x="1698" y="29"/>
                      </a:lnTo>
                      <a:lnTo>
                        <a:pt x="1694" y="28"/>
                      </a:lnTo>
                      <a:lnTo>
                        <a:pt x="1682" y="28"/>
                      </a:lnTo>
                      <a:lnTo>
                        <a:pt x="1679" y="26"/>
                      </a:lnTo>
                      <a:lnTo>
                        <a:pt x="1649" y="26"/>
                      </a:lnTo>
                      <a:lnTo>
                        <a:pt x="1649" y="26"/>
                      </a:lnTo>
                      <a:lnTo>
                        <a:pt x="1646" y="26"/>
                      </a:lnTo>
                      <a:lnTo>
                        <a:pt x="1642" y="28"/>
                      </a:lnTo>
                      <a:lnTo>
                        <a:pt x="1635" y="28"/>
                      </a:lnTo>
                      <a:lnTo>
                        <a:pt x="1632" y="29"/>
                      </a:lnTo>
                      <a:lnTo>
                        <a:pt x="1625" y="29"/>
                      </a:lnTo>
                      <a:lnTo>
                        <a:pt x="1621" y="31"/>
                      </a:lnTo>
                      <a:lnTo>
                        <a:pt x="1616" y="31"/>
                      </a:lnTo>
                      <a:lnTo>
                        <a:pt x="1613" y="33"/>
                      </a:lnTo>
                      <a:lnTo>
                        <a:pt x="1609" y="33"/>
                      </a:lnTo>
                      <a:lnTo>
                        <a:pt x="1606" y="36"/>
                      </a:lnTo>
                      <a:lnTo>
                        <a:pt x="1602" y="36"/>
                      </a:lnTo>
                      <a:lnTo>
                        <a:pt x="1599" y="38"/>
                      </a:lnTo>
                      <a:lnTo>
                        <a:pt x="1597" y="38"/>
                      </a:lnTo>
                      <a:lnTo>
                        <a:pt x="1595" y="40"/>
                      </a:lnTo>
                      <a:lnTo>
                        <a:pt x="1594" y="40"/>
                      </a:lnTo>
                      <a:lnTo>
                        <a:pt x="1592" y="40"/>
                      </a:lnTo>
                      <a:lnTo>
                        <a:pt x="1588" y="42"/>
                      </a:lnTo>
                      <a:lnTo>
                        <a:pt x="1580" y="45"/>
                      </a:lnTo>
                      <a:lnTo>
                        <a:pt x="1576" y="47"/>
                      </a:lnTo>
                      <a:lnTo>
                        <a:pt x="1576" y="47"/>
                      </a:lnTo>
                      <a:lnTo>
                        <a:pt x="1566" y="52"/>
                      </a:lnTo>
                      <a:lnTo>
                        <a:pt x="1566" y="50"/>
                      </a:lnTo>
                      <a:lnTo>
                        <a:pt x="1562" y="54"/>
                      </a:lnTo>
                      <a:lnTo>
                        <a:pt x="1562" y="54"/>
                      </a:lnTo>
                      <a:lnTo>
                        <a:pt x="1561" y="55"/>
                      </a:lnTo>
                      <a:lnTo>
                        <a:pt x="1559" y="55"/>
                      </a:lnTo>
                      <a:lnTo>
                        <a:pt x="1557" y="57"/>
                      </a:lnTo>
                      <a:lnTo>
                        <a:pt x="1552" y="61"/>
                      </a:lnTo>
                      <a:lnTo>
                        <a:pt x="1552" y="61"/>
                      </a:lnTo>
                      <a:lnTo>
                        <a:pt x="1549" y="64"/>
                      </a:lnTo>
                      <a:lnTo>
                        <a:pt x="1547" y="64"/>
                      </a:lnTo>
                      <a:lnTo>
                        <a:pt x="1543" y="66"/>
                      </a:lnTo>
                      <a:lnTo>
                        <a:pt x="1540" y="68"/>
                      </a:lnTo>
                      <a:lnTo>
                        <a:pt x="1528" y="76"/>
                      </a:lnTo>
                      <a:lnTo>
                        <a:pt x="1521" y="83"/>
                      </a:lnTo>
                      <a:lnTo>
                        <a:pt x="1521" y="83"/>
                      </a:lnTo>
                      <a:lnTo>
                        <a:pt x="1514" y="90"/>
                      </a:lnTo>
                      <a:lnTo>
                        <a:pt x="1510" y="90"/>
                      </a:lnTo>
                      <a:lnTo>
                        <a:pt x="1498" y="102"/>
                      </a:lnTo>
                      <a:lnTo>
                        <a:pt x="1498" y="102"/>
                      </a:lnTo>
                      <a:lnTo>
                        <a:pt x="1486" y="114"/>
                      </a:lnTo>
                      <a:lnTo>
                        <a:pt x="1483" y="116"/>
                      </a:lnTo>
                      <a:lnTo>
                        <a:pt x="1469" y="130"/>
                      </a:lnTo>
                      <a:lnTo>
                        <a:pt x="1471" y="127"/>
                      </a:lnTo>
                      <a:lnTo>
                        <a:pt x="1467" y="130"/>
                      </a:lnTo>
                      <a:lnTo>
                        <a:pt x="1460" y="137"/>
                      </a:lnTo>
                      <a:lnTo>
                        <a:pt x="1460" y="137"/>
                      </a:lnTo>
                      <a:lnTo>
                        <a:pt x="1457" y="140"/>
                      </a:lnTo>
                      <a:lnTo>
                        <a:pt x="1455" y="144"/>
                      </a:lnTo>
                      <a:lnTo>
                        <a:pt x="1431" y="168"/>
                      </a:lnTo>
                      <a:lnTo>
                        <a:pt x="1429" y="166"/>
                      </a:lnTo>
                      <a:lnTo>
                        <a:pt x="1424" y="175"/>
                      </a:lnTo>
                      <a:lnTo>
                        <a:pt x="1427" y="173"/>
                      </a:lnTo>
                      <a:lnTo>
                        <a:pt x="1425" y="175"/>
                      </a:lnTo>
                      <a:lnTo>
                        <a:pt x="1418" y="179"/>
                      </a:lnTo>
                      <a:lnTo>
                        <a:pt x="1361" y="241"/>
                      </a:lnTo>
                      <a:lnTo>
                        <a:pt x="1360" y="241"/>
                      </a:lnTo>
                      <a:lnTo>
                        <a:pt x="1360" y="243"/>
                      </a:lnTo>
                      <a:lnTo>
                        <a:pt x="1328" y="272"/>
                      </a:lnTo>
                      <a:lnTo>
                        <a:pt x="1313" y="286"/>
                      </a:lnTo>
                      <a:lnTo>
                        <a:pt x="1306" y="293"/>
                      </a:lnTo>
                      <a:lnTo>
                        <a:pt x="1306" y="293"/>
                      </a:lnTo>
                      <a:lnTo>
                        <a:pt x="1299" y="300"/>
                      </a:lnTo>
                      <a:lnTo>
                        <a:pt x="1301" y="297"/>
                      </a:lnTo>
                      <a:lnTo>
                        <a:pt x="1295" y="300"/>
                      </a:lnTo>
                      <a:lnTo>
                        <a:pt x="1280" y="312"/>
                      </a:lnTo>
                      <a:lnTo>
                        <a:pt x="1280" y="312"/>
                      </a:lnTo>
                      <a:lnTo>
                        <a:pt x="1273" y="317"/>
                      </a:lnTo>
                      <a:lnTo>
                        <a:pt x="1271" y="319"/>
                      </a:lnTo>
                      <a:lnTo>
                        <a:pt x="1269" y="319"/>
                      </a:lnTo>
                      <a:lnTo>
                        <a:pt x="1266" y="323"/>
                      </a:lnTo>
                      <a:lnTo>
                        <a:pt x="1264" y="323"/>
                      </a:lnTo>
                      <a:lnTo>
                        <a:pt x="1261" y="324"/>
                      </a:lnTo>
                      <a:lnTo>
                        <a:pt x="1257" y="326"/>
                      </a:lnTo>
                      <a:lnTo>
                        <a:pt x="1257" y="326"/>
                      </a:lnTo>
                      <a:lnTo>
                        <a:pt x="1254" y="330"/>
                      </a:lnTo>
                      <a:lnTo>
                        <a:pt x="1252" y="330"/>
                      </a:lnTo>
                      <a:lnTo>
                        <a:pt x="1248" y="331"/>
                      </a:lnTo>
                      <a:lnTo>
                        <a:pt x="1245" y="333"/>
                      </a:lnTo>
                      <a:lnTo>
                        <a:pt x="1245" y="333"/>
                      </a:lnTo>
                      <a:lnTo>
                        <a:pt x="1238" y="336"/>
                      </a:lnTo>
                      <a:lnTo>
                        <a:pt x="1236" y="336"/>
                      </a:lnTo>
                      <a:lnTo>
                        <a:pt x="1231" y="338"/>
                      </a:lnTo>
                      <a:lnTo>
                        <a:pt x="1228" y="340"/>
                      </a:lnTo>
                      <a:lnTo>
                        <a:pt x="1226" y="340"/>
                      </a:lnTo>
                      <a:lnTo>
                        <a:pt x="1222" y="343"/>
                      </a:lnTo>
                      <a:lnTo>
                        <a:pt x="1217" y="343"/>
                      </a:lnTo>
                      <a:lnTo>
                        <a:pt x="1214" y="345"/>
                      </a:lnTo>
                      <a:lnTo>
                        <a:pt x="1210" y="345"/>
                      </a:lnTo>
                      <a:lnTo>
                        <a:pt x="1209" y="347"/>
                      </a:lnTo>
                      <a:lnTo>
                        <a:pt x="1196" y="347"/>
                      </a:lnTo>
                      <a:lnTo>
                        <a:pt x="1193" y="349"/>
                      </a:lnTo>
                      <a:lnTo>
                        <a:pt x="1169" y="349"/>
                      </a:lnTo>
                      <a:lnTo>
                        <a:pt x="1165" y="347"/>
                      </a:lnTo>
                      <a:lnTo>
                        <a:pt x="1153" y="347"/>
                      </a:lnTo>
                      <a:lnTo>
                        <a:pt x="1151" y="345"/>
                      </a:lnTo>
                      <a:lnTo>
                        <a:pt x="1144" y="345"/>
                      </a:lnTo>
                      <a:lnTo>
                        <a:pt x="1143" y="343"/>
                      </a:lnTo>
                      <a:lnTo>
                        <a:pt x="1137" y="343"/>
                      </a:lnTo>
                      <a:lnTo>
                        <a:pt x="1134" y="340"/>
                      </a:lnTo>
                      <a:lnTo>
                        <a:pt x="1131" y="340"/>
                      </a:lnTo>
                      <a:lnTo>
                        <a:pt x="1120" y="335"/>
                      </a:lnTo>
                      <a:lnTo>
                        <a:pt x="1120" y="335"/>
                      </a:lnTo>
                      <a:lnTo>
                        <a:pt x="1113" y="331"/>
                      </a:lnTo>
                      <a:lnTo>
                        <a:pt x="1113" y="331"/>
                      </a:lnTo>
                      <a:lnTo>
                        <a:pt x="1110" y="330"/>
                      </a:lnTo>
                      <a:lnTo>
                        <a:pt x="1106" y="330"/>
                      </a:lnTo>
                      <a:lnTo>
                        <a:pt x="1105" y="328"/>
                      </a:lnTo>
                      <a:lnTo>
                        <a:pt x="1105" y="328"/>
                      </a:lnTo>
                      <a:lnTo>
                        <a:pt x="1103" y="326"/>
                      </a:lnTo>
                      <a:lnTo>
                        <a:pt x="1098" y="323"/>
                      </a:lnTo>
                      <a:lnTo>
                        <a:pt x="1089" y="319"/>
                      </a:lnTo>
                      <a:lnTo>
                        <a:pt x="1085" y="316"/>
                      </a:lnTo>
                      <a:lnTo>
                        <a:pt x="1085" y="316"/>
                      </a:lnTo>
                      <a:lnTo>
                        <a:pt x="1072" y="305"/>
                      </a:lnTo>
                      <a:lnTo>
                        <a:pt x="1065" y="300"/>
                      </a:lnTo>
                      <a:lnTo>
                        <a:pt x="1063" y="300"/>
                      </a:lnTo>
                      <a:lnTo>
                        <a:pt x="1061" y="298"/>
                      </a:lnTo>
                      <a:lnTo>
                        <a:pt x="1061" y="298"/>
                      </a:lnTo>
                      <a:lnTo>
                        <a:pt x="1063" y="300"/>
                      </a:lnTo>
                      <a:lnTo>
                        <a:pt x="1061" y="300"/>
                      </a:lnTo>
                      <a:lnTo>
                        <a:pt x="1056" y="295"/>
                      </a:lnTo>
                      <a:lnTo>
                        <a:pt x="1042" y="283"/>
                      </a:lnTo>
                      <a:lnTo>
                        <a:pt x="1042" y="283"/>
                      </a:lnTo>
                      <a:lnTo>
                        <a:pt x="1033" y="278"/>
                      </a:lnTo>
                      <a:lnTo>
                        <a:pt x="1025" y="269"/>
                      </a:lnTo>
                      <a:lnTo>
                        <a:pt x="992" y="238"/>
                      </a:lnTo>
                      <a:lnTo>
                        <a:pt x="976" y="224"/>
                      </a:lnTo>
                      <a:lnTo>
                        <a:pt x="964" y="212"/>
                      </a:lnTo>
                      <a:lnTo>
                        <a:pt x="961" y="210"/>
                      </a:lnTo>
                      <a:lnTo>
                        <a:pt x="959" y="208"/>
                      </a:lnTo>
                      <a:lnTo>
                        <a:pt x="945" y="196"/>
                      </a:lnTo>
                      <a:lnTo>
                        <a:pt x="945" y="196"/>
                      </a:lnTo>
                      <a:lnTo>
                        <a:pt x="936" y="191"/>
                      </a:lnTo>
                      <a:lnTo>
                        <a:pt x="929" y="184"/>
                      </a:lnTo>
                      <a:lnTo>
                        <a:pt x="928" y="182"/>
                      </a:lnTo>
                      <a:lnTo>
                        <a:pt x="921" y="177"/>
                      </a:lnTo>
                      <a:lnTo>
                        <a:pt x="917" y="175"/>
                      </a:lnTo>
                      <a:lnTo>
                        <a:pt x="917" y="175"/>
                      </a:lnTo>
                      <a:lnTo>
                        <a:pt x="914" y="173"/>
                      </a:lnTo>
                      <a:lnTo>
                        <a:pt x="909" y="170"/>
                      </a:lnTo>
                      <a:lnTo>
                        <a:pt x="912" y="173"/>
                      </a:lnTo>
                      <a:lnTo>
                        <a:pt x="903" y="168"/>
                      </a:lnTo>
                      <a:lnTo>
                        <a:pt x="903" y="168"/>
                      </a:lnTo>
                      <a:lnTo>
                        <a:pt x="902" y="166"/>
                      </a:lnTo>
                      <a:lnTo>
                        <a:pt x="903" y="166"/>
                      </a:lnTo>
                      <a:lnTo>
                        <a:pt x="900" y="165"/>
                      </a:lnTo>
                      <a:lnTo>
                        <a:pt x="896" y="163"/>
                      </a:lnTo>
                      <a:lnTo>
                        <a:pt x="896" y="163"/>
                      </a:lnTo>
                      <a:lnTo>
                        <a:pt x="889" y="160"/>
                      </a:lnTo>
                      <a:lnTo>
                        <a:pt x="889" y="160"/>
                      </a:lnTo>
                      <a:lnTo>
                        <a:pt x="886" y="158"/>
                      </a:lnTo>
                      <a:lnTo>
                        <a:pt x="884" y="158"/>
                      </a:lnTo>
                      <a:lnTo>
                        <a:pt x="881" y="156"/>
                      </a:lnTo>
                      <a:lnTo>
                        <a:pt x="881" y="156"/>
                      </a:lnTo>
                      <a:lnTo>
                        <a:pt x="881" y="156"/>
                      </a:lnTo>
                      <a:lnTo>
                        <a:pt x="881" y="156"/>
                      </a:lnTo>
                      <a:lnTo>
                        <a:pt x="872" y="156"/>
                      </a:lnTo>
                      <a:lnTo>
                        <a:pt x="870" y="154"/>
                      </a:lnTo>
                      <a:lnTo>
                        <a:pt x="865" y="154"/>
                      </a:lnTo>
                      <a:lnTo>
                        <a:pt x="863" y="153"/>
                      </a:lnTo>
                      <a:lnTo>
                        <a:pt x="855" y="153"/>
                      </a:lnTo>
                      <a:lnTo>
                        <a:pt x="853" y="151"/>
                      </a:lnTo>
                      <a:lnTo>
                        <a:pt x="841" y="151"/>
                      </a:lnTo>
                      <a:lnTo>
                        <a:pt x="839" y="153"/>
                      </a:lnTo>
                      <a:lnTo>
                        <a:pt x="830" y="153"/>
                      </a:lnTo>
                      <a:lnTo>
                        <a:pt x="829" y="154"/>
                      </a:lnTo>
                      <a:lnTo>
                        <a:pt x="822" y="154"/>
                      </a:lnTo>
                      <a:lnTo>
                        <a:pt x="818" y="156"/>
                      </a:lnTo>
                      <a:lnTo>
                        <a:pt x="817" y="156"/>
                      </a:lnTo>
                      <a:lnTo>
                        <a:pt x="815" y="158"/>
                      </a:lnTo>
                      <a:lnTo>
                        <a:pt x="813" y="158"/>
                      </a:lnTo>
                      <a:lnTo>
                        <a:pt x="811" y="160"/>
                      </a:lnTo>
                      <a:lnTo>
                        <a:pt x="806" y="160"/>
                      </a:lnTo>
                      <a:lnTo>
                        <a:pt x="803" y="163"/>
                      </a:lnTo>
                      <a:lnTo>
                        <a:pt x="796" y="163"/>
                      </a:lnTo>
                      <a:lnTo>
                        <a:pt x="794" y="165"/>
                      </a:lnTo>
                      <a:lnTo>
                        <a:pt x="796" y="165"/>
                      </a:lnTo>
                      <a:lnTo>
                        <a:pt x="789" y="168"/>
                      </a:lnTo>
                      <a:lnTo>
                        <a:pt x="787" y="170"/>
                      </a:lnTo>
                      <a:lnTo>
                        <a:pt x="784" y="172"/>
                      </a:lnTo>
                      <a:lnTo>
                        <a:pt x="782" y="173"/>
                      </a:lnTo>
                      <a:lnTo>
                        <a:pt x="775" y="177"/>
                      </a:lnTo>
                      <a:lnTo>
                        <a:pt x="775" y="177"/>
                      </a:lnTo>
                      <a:lnTo>
                        <a:pt x="763" y="186"/>
                      </a:lnTo>
                      <a:lnTo>
                        <a:pt x="756" y="192"/>
                      </a:lnTo>
                      <a:lnTo>
                        <a:pt x="756" y="192"/>
                      </a:lnTo>
                      <a:lnTo>
                        <a:pt x="747" y="199"/>
                      </a:lnTo>
                      <a:lnTo>
                        <a:pt x="732" y="213"/>
                      </a:lnTo>
                      <a:lnTo>
                        <a:pt x="725" y="220"/>
                      </a:lnTo>
                      <a:lnTo>
                        <a:pt x="725" y="220"/>
                      </a:lnTo>
                      <a:lnTo>
                        <a:pt x="660" y="284"/>
                      </a:lnTo>
                      <a:lnTo>
                        <a:pt x="657" y="286"/>
                      </a:lnTo>
                      <a:lnTo>
                        <a:pt x="640" y="304"/>
                      </a:lnTo>
                      <a:lnTo>
                        <a:pt x="641" y="300"/>
                      </a:lnTo>
                      <a:lnTo>
                        <a:pt x="638" y="304"/>
                      </a:lnTo>
                      <a:lnTo>
                        <a:pt x="629" y="310"/>
                      </a:lnTo>
                      <a:lnTo>
                        <a:pt x="633" y="307"/>
                      </a:lnTo>
                      <a:lnTo>
                        <a:pt x="622" y="314"/>
                      </a:lnTo>
                      <a:lnTo>
                        <a:pt x="622" y="316"/>
                      </a:lnTo>
                      <a:lnTo>
                        <a:pt x="622" y="316"/>
                      </a:lnTo>
                      <a:lnTo>
                        <a:pt x="615" y="323"/>
                      </a:lnTo>
                      <a:lnTo>
                        <a:pt x="614" y="323"/>
                      </a:lnTo>
                      <a:lnTo>
                        <a:pt x="610" y="324"/>
                      </a:lnTo>
                      <a:lnTo>
                        <a:pt x="607" y="326"/>
                      </a:lnTo>
                      <a:lnTo>
                        <a:pt x="607" y="326"/>
                      </a:lnTo>
                      <a:lnTo>
                        <a:pt x="603" y="328"/>
                      </a:lnTo>
                      <a:lnTo>
                        <a:pt x="595" y="333"/>
                      </a:lnTo>
                      <a:lnTo>
                        <a:pt x="591" y="335"/>
                      </a:lnTo>
                      <a:lnTo>
                        <a:pt x="589" y="335"/>
                      </a:lnTo>
                      <a:lnTo>
                        <a:pt x="586" y="336"/>
                      </a:lnTo>
                      <a:lnTo>
                        <a:pt x="586" y="336"/>
                      </a:lnTo>
                      <a:lnTo>
                        <a:pt x="581" y="342"/>
                      </a:lnTo>
                      <a:lnTo>
                        <a:pt x="572" y="342"/>
                      </a:lnTo>
                      <a:lnTo>
                        <a:pt x="569" y="343"/>
                      </a:lnTo>
                      <a:lnTo>
                        <a:pt x="569" y="343"/>
                      </a:lnTo>
                      <a:lnTo>
                        <a:pt x="565" y="345"/>
                      </a:lnTo>
                      <a:lnTo>
                        <a:pt x="563" y="347"/>
                      </a:lnTo>
                      <a:lnTo>
                        <a:pt x="551" y="347"/>
                      </a:lnTo>
                      <a:lnTo>
                        <a:pt x="548" y="349"/>
                      </a:lnTo>
                      <a:lnTo>
                        <a:pt x="525" y="349"/>
                      </a:lnTo>
                      <a:lnTo>
                        <a:pt x="523" y="347"/>
                      </a:lnTo>
                      <a:lnTo>
                        <a:pt x="517" y="347"/>
                      </a:lnTo>
                      <a:lnTo>
                        <a:pt x="515" y="345"/>
                      </a:lnTo>
                      <a:lnTo>
                        <a:pt x="510" y="343"/>
                      </a:lnTo>
                      <a:lnTo>
                        <a:pt x="501" y="343"/>
                      </a:lnTo>
                      <a:lnTo>
                        <a:pt x="499" y="342"/>
                      </a:lnTo>
                      <a:lnTo>
                        <a:pt x="497" y="342"/>
                      </a:lnTo>
                      <a:lnTo>
                        <a:pt x="496" y="340"/>
                      </a:lnTo>
                      <a:lnTo>
                        <a:pt x="492" y="338"/>
                      </a:lnTo>
                      <a:lnTo>
                        <a:pt x="487" y="338"/>
                      </a:lnTo>
                      <a:lnTo>
                        <a:pt x="482" y="333"/>
                      </a:lnTo>
                      <a:lnTo>
                        <a:pt x="480" y="333"/>
                      </a:lnTo>
                      <a:lnTo>
                        <a:pt x="477" y="331"/>
                      </a:lnTo>
                      <a:lnTo>
                        <a:pt x="468" y="326"/>
                      </a:lnTo>
                      <a:lnTo>
                        <a:pt x="468" y="326"/>
                      </a:lnTo>
                      <a:lnTo>
                        <a:pt x="463" y="323"/>
                      </a:lnTo>
                      <a:lnTo>
                        <a:pt x="461" y="321"/>
                      </a:lnTo>
                      <a:lnTo>
                        <a:pt x="452" y="316"/>
                      </a:lnTo>
                      <a:lnTo>
                        <a:pt x="452" y="316"/>
                      </a:lnTo>
                      <a:lnTo>
                        <a:pt x="447" y="312"/>
                      </a:lnTo>
                      <a:lnTo>
                        <a:pt x="444" y="309"/>
                      </a:lnTo>
                      <a:lnTo>
                        <a:pt x="444" y="309"/>
                      </a:lnTo>
                      <a:lnTo>
                        <a:pt x="430" y="297"/>
                      </a:lnTo>
                      <a:lnTo>
                        <a:pt x="425" y="293"/>
                      </a:lnTo>
                      <a:lnTo>
                        <a:pt x="414" y="283"/>
                      </a:lnTo>
                      <a:lnTo>
                        <a:pt x="399" y="269"/>
                      </a:lnTo>
                      <a:lnTo>
                        <a:pt x="399" y="269"/>
                      </a:lnTo>
                      <a:lnTo>
                        <a:pt x="392" y="262"/>
                      </a:lnTo>
                      <a:lnTo>
                        <a:pt x="390" y="262"/>
                      </a:lnTo>
                      <a:lnTo>
                        <a:pt x="388" y="258"/>
                      </a:lnTo>
                      <a:lnTo>
                        <a:pt x="386" y="257"/>
                      </a:lnTo>
                      <a:lnTo>
                        <a:pt x="386" y="257"/>
                      </a:lnTo>
                      <a:lnTo>
                        <a:pt x="383" y="253"/>
                      </a:lnTo>
                      <a:lnTo>
                        <a:pt x="367" y="239"/>
                      </a:lnTo>
                      <a:lnTo>
                        <a:pt x="360" y="232"/>
                      </a:lnTo>
                      <a:lnTo>
                        <a:pt x="360" y="232"/>
                      </a:lnTo>
                      <a:lnTo>
                        <a:pt x="352" y="225"/>
                      </a:lnTo>
                      <a:lnTo>
                        <a:pt x="352" y="225"/>
                      </a:lnTo>
                      <a:lnTo>
                        <a:pt x="338" y="213"/>
                      </a:lnTo>
                      <a:lnTo>
                        <a:pt x="331" y="208"/>
                      </a:lnTo>
                      <a:lnTo>
                        <a:pt x="327" y="206"/>
                      </a:lnTo>
                      <a:lnTo>
                        <a:pt x="327" y="206"/>
                      </a:lnTo>
                      <a:lnTo>
                        <a:pt x="324" y="205"/>
                      </a:lnTo>
                      <a:lnTo>
                        <a:pt x="322" y="203"/>
                      </a:lnTo>
                      <a:lnTo>
                        <a:pt x="317" y="199"/>
                      </a:lnTo>
                      <a:lnTo>
                        <a:pt x="317" y="199"/>
                      </a:lnTo>
                      <a:lnTo>
                        <a:pt x="314" y="198"/>
                      </a:lnTo>
                      <a:lnTo>
                        <a:pt x="314" y="198"/>
                      </a:lnTo>
                      <a:lnTo>
                        <a:pt x="310" y="196"/>
                      </a:lnTo>
                      <a:lnTo>
                        <a:pt x="308" y="196"/>
                      </a:lnTo>
                      <a:lnTo>
                        <a:pt x="305" y="194"/>
                      </a:lnTo>
                      <a:lnTo>
                        <a:pt x="305" y="194"/>
                      </a:lnTo>
                      <a:lnTo>
                        <a:pt x="294" y="189"/>
                      </a:lnTo>
                      <a:lnTo>
                        <a:pt x="294" y="189"/>
                      </a:lnTo>
                      <a:lnTo>
                        <a:pt x="294" y="189"/>
                      </a:lnTo>
                      <a:lnTo>
                        <a:pt x="294" y="189"/>
                      </a:lnTo>
                      <a:lnTo>
                        <a:pt x="289" y="189"/>
                      </a:lnTo>
                      <a:lnTo>
                        <a:pt x="286" y="187"/>
                      </a:lnTo>
                      <a:lnTo>
                        <a:pt x="275" y="187"/>
                      </a:lnTo>
                      <a:lnTo>
                        <a:pt x="274" y="186"/>
                      </a:lnTo>
                      <a:lnTo>
                        <a:pt x="263" y="186"/>
                      </a:lnTo>
                      <a:lnTo>
                        <a:pt x="262" y="187"/>
                      </a:lnTo>
                      <a:lnTo>
                        <a:pt x="253" y="187"/>
                      </a:lnTo>
                      <a:lnTo>
                        <a:pt x="249" y="189"/>
                      </a:lnTo>
                      <a:lnTo>
                        <a:pt x="248" y="191"/>
                      </a:lnTo>
                      <a:lnTo>
                        <a:pt x="242" y="191"/>
                      </a:lnTo>
                      <a:lnTo>
                        <a:pt x="239" y="192"/>
                      </a:lnTo>
                      <a:lnTo>
                        <a:pt x="236" y="196"/>
                      </a:lnTo>
                      <a:lnTo>
                        <a:pt x="230" y="196"/>
                      </a:lnTo>
                      <a:lnTo>
                        <a:pt x="229" y="198"/>
                      </a:lnTo>
                      <a:lnTo>
                        <a:pt x="227" y="198"/>
                      </a:lnTo>
                      <a:lnTo>
                        <a:pt x="223" y="199"/>
                      </a:lnTo>
                      <a:lnTo>
                        <a:pt x="220" y="203"/>
                      </a:lnTo>
                      <a:lnTo>
                        <a:pt x="218" y="203"/>
                      </a:lnTo>
                      <a:lnTo>
                        <a:pt x="215" y="205"/>
                      </a:lnTo>
                      <a:lnTo>
                        <a:pt x="211" y="208"/>
                      </a:lnTo>
                      <a:lnTo>
                        <a:pt x="210" y="208"/>
                      </a:lnTo>
                      <a:lnTo>
                        <a:pt x="208" y="210"/>
                      </a:lnTo>
                      <a:lnTo>
                        <a:pt x="203" y="213"/>
                      </a:lnTo>
                      <a:lnTo>
                        <a:pt x="203" y="213"/>
                      </a:lnTo>
                      <a:lnTo>
                        <a:pt x="196" y="220"/>
                      </a:lnTo>
                      <a:lnTo>
                        <a:pt x="197" y="217"/>
                      </a:lnTo>
                      <a:lnTo>
                        <a:pt x="194" y="220"/>
                      </a:lnTo>
                      <a:lnTo>
                        <a:pt x="187" y="227"/>
                      </a:lnTo>
                      <a:lnTo>
                        <a:pt x="187" y="227"/>
                      </a:lnTo>
                      <a:lnTo>
                        <a:pt x="178" y="236"/>
                      </a:lnTo>
                      <a:lnTo>
                        <a:pt x="185" y="227"/>
                      </a:lnTo>
                      <a:lnTo>
                        <a:pt x="177" y="236"/>
                      </a:lnTo>
                      <a:lnTo>
                        <a:pt x="161" y="250"/>
                      </a:lnTo>
                      <a:lnTo>
                        <a:pt x="154" y="258"/>
                      </a:lnTo>
                      <a:lnTo>
                        <a:pt x="151" y="260"/>
                      </a:lnTo>
                      <a:lnTo>
                        <a:pt x="149" y="262"/>
                      </a:lnTo>
                      <a:lnTo>
                        <a:pt x="149" y="262"/>
                      </a:lnTo>
                      <a:lnTo>
                        <a:pt x="149" y="264"/>
                      </a:lnTo>
                      <a:lnTo>
                        <a:pt x="149" y="264"/>
                      </a:lnTo>
                      <a:lnTo>
                        <a:pt x="144" y="269"/>
                      </a:lnTo>
                      <a:lnTo>
                        <a:pt x="112" y="298"/>
                      </a:lnTo>
                      <a:lnTo>
                        <a:pt x="98" y="310"/>
                      </a:lnTo>
                      <a:lnTo>
                        <a:pt x="98" y="310"/>
                      </a:lnTo>
                      <a:lnTo>
                        <a:pt x="92" y="317"/>
                      </a:lnTo>
                      <a:lnTo>
                        <a:pt x="88" y="319"/>
                      </a:lnTo>
                      <a:lnTo>
                        <a:pt x="86" y="321"/>
                      </a:lnTo>
                      <a:lnTo>
                        <a:pt x="79" y="324"/>
                      </a:lnTo>
                      <a:lnTo>
                        <a:pt x="79" y="324"/>
                      </a:lnTo>
                      <a:lnTo>
                        <a:pt x="74" y="328"/>
                      </a:lnTo>
                      <a:lnTo>
                        <a:pt x="72" y="330"/>
                      </a:lnTo>
                      <a:lnTo>
                        <a:pt x="66" y="333"/>
                      </a:lnTo>
                      <a:lnTo>
                        <a:pt x="64" y="333"/>
                      </a:lnTo>
                      <a:lnTo>
                        <a:pt x="60" y="336"/>
                      </a:lnTo>
                      <a:lnTo>
                        <a:pt x="50" y="342"/>
                      </a:lnTo>
                      <a:lnTo>
                        <a:pt x="46" y="342"/>
                      </a:lnTo>
                      <a:lnTo>
                        <a:pt x="40" y="345"/>
                      </a:lnTo>
                      <a:lnTo>
                        <a:pt x="38" y="345"/>
                      </a:lnTo>
                      <a:lnTo>
                        <a:pt x="36" y="347"/>
                      </a:lnTo>
                      <a:lnTo>
                        <a:pt x="26" y="347"/>
                      </a:lnTo>
                      <a:lnTo>
                        <a:pt x="22" y="349"/>
                      </a:lnTo>
                      <a:lnTo>
                        <a:pt x="0" y="349"/>
                      </a:lnTo>
                      <a:lnTo>
                        <a:pt x="0" y="323"/>
                      </a:lnTo>
                      <a:lnTo>
                        <a:pt x="17" y="323"/>
                      </a:lnTo>
                      <a:lnTo>
                        <a:pt x="20" y="321"/>
                      </a:lnTo>
                      <a:lnTo>
                        <a:pt x="24" y="321"/>
                      </a:lnTo>
                      <a:lnTo>
                        <a:pt x="26" y="319"/>
                      </a:lnTo>
                      <a:lnTo>
                        <a:pt x="34" y="319"/>
                      </a:lnTo>
                      <a:lnTo>
                        <a:pt x="41" y="316"/>
                      </a:lnTo>
                      <a:lnTo>
                        <a:pt x="43" y="316"/>
                      </a:lnTo>
                      <a:lnTo>
                        <a:pt x="45" y="314"/>
                      </a:lnTo>
                      <a:lnTo>
                        <a:pt x="45" y="312"/>
                      </a:lnTo>
                      <a:lnTo>
                        <a:pt x="55" y="309"/>
                      </a:lnTo>
                      <a:lnTo>
                        <a:pt x="55" y="309"/>
                      </a:lnTo>
                      <a:lnTo>
                        <a:pt x="59" y="307"/>
                      </a:lnTo>
                      <a:lnTo>
                        <a:pt x="59" y="307"/>
                      </a:lnTo>
                      <a:lnTo>
                        <a:pt x="66" y="302"/>
                      </a:lnTo>
                      <a:lnTo>
                        <a:pt x="67" y="302"/>
                      </a:lnTo>
                      <a:lnTo>
                        <a:pt x="69" y="300"/>
                      </a:lnTo>
                      <a:lnTo>
                        <a:pt x="72" y="298"/>
                      </a:lnTo>
                      <a:lnTo>
                        <a:pt x="79" y="291"/>
                      </a:lnTo>
                      <a:lnTo>
                        <a:pt x="76" y="293"/>
                      </a:lnTo>
                      <a:lnTo>
                        <a:pt x="81" y="290"/>
                      </a:lnTo>
                      <a:lnTo>
                        <a:pt x="97" y="278"/>
                      </a:lnTo>
                      <a:lnTo>
                        <a:pt x="97" y="278"/>
                      </a:lnTo>
                      <a:lnTo>
                        <a:pt x="126" y="250"/>
                      </a:lnTo>
                      <a:lnTo>
                        <a:pt x="128" y="246"/>
                      </a:lnTo>
                      <a:lnTo>
                        <a:pt x="130" y="245"/>
                      </a:lnTo>
                      <a:lnTo>
                        <a:pt x="126" y="246"/>
                      </a:lnTo>
                      <a:lnTo>
                        <a:pt x="135" y="241"/>
                      </a:lnTo>
                      <a:lnTo>
                        <a:pt x="140" y="234"/>
                      </a:lnTo>
                      <a:lnTo>
                        <a:pt x="140" y="232"/>
                      </a:lnTo>
                      <a:lnTo>
                        <a:pt x="142" y="232"/>
                      </a:lnTo>
                      <a:lnTo>
                        <a:pt x="159" y="217"/>
                      </a:lnTo>
                      <a:lnTo>
                        <a:pt x="168" y="208"/>
                      </a:lnTo>
                      <a:lnTo>
                        <a:pt x="164" y="210"/>
                      </a:lnTo>
                      <a:lnTo>
                        <a:pt x="170" y="206"/>
                      </a:lnTo>
                      <a:lnTo>
                        <a:pt x="178" y="199"/>
                      </a:lnTo>
                      <a:lnTo>
                        <a:pt x="183" y="194"/>
                      </a:lnTo>
                      <a:lnTo>
                        <a:pt x="183" y="192"/>
                      </a:lnTo>
                      <a:lnTo>
                        <a:pt x="185" y="192"/>
                      </a:lnTo>
                      <a:lnTo>
                        <a:pt x="194" y="187"/>
                      </a:lnTo>
                      <a:lnTo>
                        <a:pt x="194" y="187"/>
                      </a:lnTo>
                      <a:lnTo>
                        <a:pt x="196" y="186"/>
                      </a:lnTo>
                      <a:lnTo>
                        <a:pt x="196" y="184"/>
                      </a:lnTo>
                      <a:lnTo>
                        <a:pt x="204" y="182"/>
                      </a:lnTo>
                      <a:lnTo>
                        <a:pt x="204" y="180"/>
                      </a:lnTo>
                      <a:lnTo>
                        <a:pt x="204" y="179"/>
                      </a:lnTo>
                      <a:lnTo>
                        <a:pt x="211" y="177"/>
                      </a:lnTo>
                      <a:lnTo>
                        <a:pt x="213" y="175"/>
                      </a:lnTo>
                      <a:lnTo>
                        <a:pt x="223" y="170"/>
                      </a:lnTo>
                      <a:lnTo>
                        <a:pt x="225" y="170"/>
                      </a:lnTo>
                      <a:lnTo>
                        <a:pt x="232" y="166"/>
                      </a:lnTo>
                      <a:lnTo>
                        <a:pt x="234" y="166"/>
                      </a:lnTo>
                      <a:lnTo>
                        <a:pt x="237" y="163"/>
                      </a:lnTo>
                      <a:lnTo>
                        <a:pt x="244" y="163"/>
                      </a:lnTo>
                      <a:lnTo>
                        <a:pt x="248" y="161"/>
                      </a:lnTo>
                      <a:lnTo>
                        <a:pt x="249" y="161"/>
                      </a:lnTo>
                      <a:lnTo>
                        <a:pt x="251" y="160"/>
                      </a:lnTo>
                      <a:lnTo>
                        <a:pt x="286" y="160"/>
                      </a:lnTo>
                      <a:lnTo>
                        <a:pt x="288" y="161"/>
                      </a:lnTo>
                      <a:lnTo>
                        <a:pt x="291" y="161"/>
                      </a:lnTo>
                      <a:lnTo>
                        <a:pt x="294" y="163"/>
                      </a:lnTo>
                      <a:lnTo>
                        <a:pt x="300" y="163"/>
                      </a:lnTo>
                      <a:lnTo>
                        <a:pt x="305" y="165"/>
                      </a:lnTo>
                      <a:lnTo>
                        <a:pt x="307" y="166"/>
                      </a:lnTo>
                      <a:lnTo>
                        <a:pt x="310" y="168"/>
                      </a:lnTo>
                      <a:lnTo>
                        <a:pt x="315" y="168"/>
                      </a:lnTo>
                      <a:lnTo>
                        <a:pt x="319" y="172"/>
                      </a:lnTo>
                      <a:lnTo>
                        <a:pt x="324" y="173"/>
                      </a:lnTo>
                      <a:lnTo>
                        <a:pt x="326" y="175"/>
                      </a:lnTo>
                      <a:lnTo>
                        <a:pt x="329" y="177"/>
                      </a:lnTo>
                      <a:lnTo>
                        <a:pt x="331" y="177"/>
                      </a:lnTo>
                      <a:lnTo>
                        <a:pt x="338" y="182"/>
                      </a:lnTo>
                      <a:lnTo>
                        <a:pt x="338" y="182"/>
                      </a:lnTo>
                      <a:lnTo>
                        <a:pt x="340" y="184"/>
                      </a:lnTo>
                      <a:lnTo>
                        <a:pt x="345" y="187"/>
                      </a:lnTo>
                      <a:lnTo>
                        <a:pt x="353" y="192"/>
                      </a:lnTo>
                      <a:lnTo>
                        <a:pt x="369" y="205"/>
                      </a:lnTo>
                      <a:lnTo>
                        <a:pt x="371" y="206"/>
                      </a:lnTo>
                      <a:lnTo>
                        <a:pt x="374" y="210"/>
                      </a:lnTo>
                      <a:lnTo>
                        <a:pt x="374" y="210"/>
                      </a:lnTo>
                      <a:lnTo>
                        <a:pt x="381" y="215"/>
                      </a:lnTo>
                      <a:lnTo>
                        <a:pt x="379" y="213"/>
                      </a:lnTo>
                      <a:lnTo>
                        <a:pt x="386" y="220"/>
                      </a:lnTo>
                      <a:lnTo>
                        <a:pt x="385" y="220"/>
                      </a:lnTo>
                      <a:lnTo>
                        <a:pt x="400" y="234"/>
                      </a:lnTo>
                      <a:lnTo>
                        <a:pt x="404" y="238"/>
                      </a:lnTo>
                      <a:lnTo>
                        <a:pt x="407" y="241"/>
                      </a:lnTo>
                      <a:lnTo>
                        <a:pt x="407" y="241"/>
                      </a:lnTo>
                      <a:lnTo>
                        <a:pt x="416" y="248"/>
                      </a:lnTo>
                      <a:lnTo>
                        <a:pt x="414" y="248"/>
                      </a:lnTo>
                      <a:lnTo>
                        <a:pt x="416" y="250"/>
                      </a:lnTo>
                      <a:lnTo>
                        <a:pt x="432" y="264"/>
                      </a:lnTo>
                      <a:lnTo>
                        <a:pt x="440" y="271"/>
                      </a:lnTo>
                      <a:lnTo>
                        <a:pt x="445" y="276"/>
                      </a:lnTo>
                      <a:lnTo>
                        <a:pt x="461" y="288"/>
                      </a:lnTo>
                      <a:lnTo>
                        <a:pt x="466" y="293"/>
                      </a:lnTo>
                      <a:lnTo>
                        <a:pt x="475" y="298"/>
                      </a:lnTo>
                      <a:lnTo>
                        <a:pt x="477" y="298"/>
                      </a:lnTo>
                      <a:lnTo>
                        <a:pt x="482" y="304"/>
                      </a:lnTo>
                      <a:lnTo>
                        <a:pt x="487" y="307"/>
                      </a:lnTo>
                      <a:lnTo>
                        <a:pt x="492" y="307"/>
                      </a:lnTo>
                      <a:lnTo>
                        <a:pt x="497" y="312"/>
                      </a:lnTo>
                      <a:lnTo>
                        <a:pt x="501" y="314"/>
                      </a:lnTo>
                      <a:lnTo>
                        <a:pt x="508" y="314"/>
                      </a:lnTo>
                      <a:lnTo>
                        <a:pt x="510" y="316"/>
                      </a:lnTo>
                      <a:lnTo>
                        <a:pt x="511" y="316"/>
                      </a:lnTo>
                      <a:lnTo>
                        <a:pt x="513" y="317"/>
                      </a:lnTo>
                      <a:lnTo>
                        <a:pt x="518" y="319"/>
                      </a:lnTo>
                      <a:lnTo>
                        <a:pt x="518" y="319"/>
                      </a:lnTo>
                      <a:lnTo>
                        <a:pt x="523" y="321"/>
                      </a:lnTo>
                      <a:lnTo>
                        <a:pt x="536" y="321"/>
                      </a:lnTo>
                      <a:lnTo>
                        <a:pt x="537" y="323"/>
                      </a:lnTo>
                      <a:lnTo>
                        <a:pt x="543" y="323"/>
                      </a:lnTo>
                      <a:lnTo>
                        <a:pt x="548" y="321"/>
                      </a:lnTo>
                      <a:lnTo>
                        <a:pt x="551" y="321"/>
                      </a:lnTo>
                      <a:lnTo>
                        <a:pt x="553" y="319"/>
                      </a:lnTo>
                      <a:lnTo>
                        <a:pt x="560" y="319"/>
                      </a:lnTo>
                      <a:lnTo>
                        <a:pt x="563" y="317"/>
                      </a:lnTo>
                      <a:lnTo>
                        <a:pt x="569" y="316"/>
                      </a:lnTo>
                      <a:lnTo>
                        <a:pt x="570" y="316"/>
                      </a:lnTo>
                      <a:lnTo>
                        <a:pt x="574" y="314"/>
                      </a:lnTo>
                      <a:lnTo>
                        <a:pt x="575" y="312"/>
                      </a:lnTo>
                      <a:lnTo>
                        <a:pt x="581" y="310"/>
                      </a:lnTo>
                      <a:lnTo>
                        <a:pt x="581" y="310"/>
                      </a:lnTo>
                      <a:lnTo>
                        <a:pt x="581" y="310"/>
                      </a:lnTo>
                      <a:lnTo>
                        <a:pt x="581" y="310"/>
                      </a:lnTo>
                      <a:lnTo>
                        <a:pt x="588" y="307"/>
                      </a:lnTo>
                      <a:lnTo>
                        <a:pt x="591" y="305"/>
                      </a:lnTo>
                      <a:lnTo>
                        <a:pt x="595" y="304"/>
                      </a:lnTo>
                      <a:lnTo>
                        <a:pt x="596" y="302"/>
                      </a:lnTo>
                      <a:lnTo>
                        <a:pt x="600" y="302"/>
                      </a:lnTo>
                      <a:lnTo>
                        <a:pt x="603" y="297"/>
                      </a:lnTo>
                      <a:lnTo>
                        <a:pt x="608" y="293"/>
                      </a:lnTo>
                      <a:lnTo>
                        <a:pt x="608" y="293"/>
                      </a:lnTo>
                      <a:lnTo>
                        <a:pt x="614" y="290"/>
                      </a:lnTo>
                      <a:lnTo>
                        <a:pt x="622" y="283"/>
                      </a:lnTo>
                      <a:lnTo>
                        <a:pt x="638" y="267"/>
                      </a:lnTo>
                      <a:lnTo>
                        <a:pt x="641" y="265"/>
                      </a:lnTo>
                      <a:lnTo>
                        <a:pt x="706" y="201"/>
                      </a:lnTo>
                      <a:lnTo>
                        <a:pt x="702" y="203"/>
                      </a:lnTo>
                      <a:lnTo>
                        <a:pt x="707" y="199"/>
                      </a:lnTo>
                      <a:lnTo>
                        <a:pt x="716" y="192"/>
                      </a:lnTo>
                      <a:lnTo>
                        <a:pt x="716" y="192"/>
                      </a:lnTo>
                      <a:lnTo>
                        <a:pt x="730" y="180"/>
                      </a:lnTo>
                      <a:lnTo>
                        <a:pt x="737" y="173"/>
                      </a:lnTo>
                      <a:lnTo>
                        <a:pt x="733" y="175"/>
                      </a:lnTo>
                      <a:lnTo>
                        <a:pt x="739" y="172"/>
                      </a:lnTo>
                      <a:lnTo>
                        <a:pt x="747" y="165"/>
                      </a:lnTo>
                      <a:lnTo>
                        <a:pt x="761" y="154"/>
                      </a:lnTo>
                      <a:lnTo>
                        <a:pt x="763" y="154"/>
                      </a:lnTo>
                      <a:lnTo>
                        <a:pt x="765" y="153"/>
                      </a:lnTo>
                      <a:lnTo>
                        <a:pt x="768" y="151"/>
                      </a:lnTo>
                      <a:lnTo>
                        <a:pt x="770" y="149"/>
                      </a:lnTo>
                      <a:lnTo>
                        <a:pt x="782" y="142"/>
                      </a:lnTo>
                      <a:lnTo>
                        <a:pt x="782" y="142"/>
                      </a:lnTo>
                      <a:lnTo>
                        <a:pt x="787" y="139"/>
                      </a:lnTo>
                      <a:lnTo>
                        <a:pt x="789" y="139"/>
                      </a:lnTo>
                      <a:lnTo>
                        <a:pt x="789" y="137"/>
                      </a:lnTo>
                      <a:lnTo>
                        <a:pt x="799" y="134"/>
                      </a:lnTo>
                      <a:lnTo>
                        <a:pt x="801" y="132"/>
                      </a:lnTo>
                      <a:lnTo>
                        <a:pt x="803" y="132"/>
                      </a:lnTo>
                      <a:lnTo>
                        <a:pt x="804" y="130"/>
                      </a:lnTo>
                      <a:lnTo>
                        <a:pt x="813" y="130"/>
                      </a:lnTo>
                      <a:lnTo>
                        <a:pt x="817" y="128"/>
                      </a:lnTo>
                      <a:lnTo>
                        <a:pt x="817" y="128"/>
                      </a:lnTo>
                      <a:lnTo>
                        <a:pt x="818" y="127"/>
                      </a:lnTo>
                      <a:lnTo>
                        <a:pt x="827" y="127"/>
                      </a:lnTo>
                      <a:lnTo>
                        <a:pt x="829" y="125"/>
                      </a:lnTo>
                      <a:lnTo>
                        <a:pt x="865" y="125"/>
                      </a:lnTo>
                      <a:lnTo>
                        <a:pt x="867" y="127"/>
                      </a:lnTo>
                      <a:lnTo>
                        <a:pt x="876" y="127"/>
                      </a:lnTo>
                      <a:lnTo>
                        <a:pt x="877" y="128"/>
                      </a:lnTo>
                      <a:lnTo>
                        <a:pt x="883" y="128"/>
                      </a:lnTo>
                      <a:lnTo>
                        <a:pt x="884" y="130"/>
                      </a:lnTo>
                      <a:lnTo>
                        <a:pt x="886" y="130"/>
                      </a:lnTo>
                      <a:lnTo>
                        <a:pt x="891" y="132"/>
                      </a:lnTo>
                      <a:lnTo>
                        <a:pt x="893" y="134"/>
                      </a:lnTo>
                      <a:lnTo>
                        <a:pt x="895" y="134"/>
                      </a:lnTo>
                      <a:lnTo>
                        <a:pt x="895" y="134"/>
                      </a:lnTo>
                      <a:lnTo>
                        <a:pt x="900" y="135"/>
                      </a:lnTo>
                      <a:lnTo>
                        <a:pt x="902" y="137"/>
                      </a:lnTo>
                      <a:lnTo>
                        <a:pt x="909" y="140"/>
                      </a:lnTo>
                      <a:lnTo>
                        <a:pt x="914" y="144"/>
                      </a:lnTo>
                      <a:lnTo>
                        <a:pt x="917" y="146"/>
                      </a:lnTo>
                      <a:lnTo>
                        <a:pt x="926" y="151"/>
                      </a:lnTo>
                      <a:lnTo>
                        <a:pt x="929" y="153"/>
                      </a:lnTo>
                      <a:lnTo>
                        <a:pt x="935" y="156"/>
                      </a:lnTo>
                      <a:lnTo>
                        <a:pt x="943" y="161"/>
                      </a:lnTo>
                      <a:lnTo>
                        <a:pt x="943" y="161"/>
                      </a:lnTo>
                      <a:lnTo>
                        <a:pt x="948" y="165"/>
                      </a:lnTo>
                      <a:lnTo>
                        <a:pt x="954" y="170"/>
                      </a:lnTo>
                      <a:lnTo>
                        <a:pt x="954" y="170"/>
                      </a:lnTo>
                      <a:lnTo>
                        <a:pt x="959" y="173"/>
                      </a:lnTo>
                      <a:lnTo>
                        <a:pt x="959" y="172"/>
                      </a:lnTo>
                      <a:lnTo>
                        <a:pt x="961" y="175"/>
                      </a:lnTo>
                      <a:lnTo>
                        <a:pt x="976" y="189"/>
                      </a:lnTo>
                      <a:lnTo>
                        <a:pt x="980" y="191"/>
                      </a:lnTo>
                      <a:lnTo>
                        <a:pt x="978" y="189"/>
                      </a:lnTo>
                      <a:lnTo>
                        <a:pt x="980" y="191"/>
                      </a:lnTo>
                      <a:lnTo>
                        <a:pt x="983" y="192"/>
                      </a:lnTo>
                      <a:lnTo>
                        <a:pt x="995" y="205"/>
                      </a:lnTo>
                      <a:lnTo>
                        <a:pt x="994" y="205"/>
                      </a:lnTo>
                      <a:lnTo>
                        <a:pt x="1009" y="219"/>
                      </a:lnTo>
                      <a:lnTo>
                        <a:pt x="1042" y="250"/>
                      </a:lnTo>
                      <a:lnTo>
                        <a:pt x="1049" y="257"/>
                      </a:lnTo>
                      <a:lnTo>
                        <a:pt x="1051" y="257"/>
                      </a:lnTo>
                      <a:lnTo>
                        <a:pt x="1051" y="257"/>
                      </a:lnTo>
                      <a:lnTo>
                        <a:pt x="1059" y="265"/>
                      </a:lnTo>
                      <a:lnTo>
                        <a:pt x="1052" y="258"/>
                      </a:lnTo>
                      <a:lnTo>
                        <a:pt x="1056" y="260"/>
                      </a:lnTo>
                      <a:lnTo>
                        <a:pt x="1056" y="258"/>
                      </a:lnTo>
                      <a:lnTo>
                        <a:pt x="1058" y="262"/>
                      </a:lnTo>
                      <a:lnTo>
                        <a:pt x="1072" y="274"/>
                      </a:lnTo>
                      <a:lnTo>
                        <a:pt x="1075" y="274"/>
                      </a:lnTo>
                      <a:lnTo>
                        <a:pt x="1080" y="279"/>
                      </a:lnTo>
                      <a:lnTo>
                        <a:pt x="1087" y="284"/>
                      </a:lnTo>
                      <a:lnTo>
                        <a:pt x="1087" y="284"/>
                      </a:lnTo>
                      <a:lnTo>
                        <a:pt x="1105" y="297"/>
                      </a:lnTo>
                      <a:lnTo>
                        <a:pt x="1106" y="298"/>
                      </a:lnTo>
                      <a:lnTo>
                        <a:pt x="1105" y="297"/>
                      </a:lnTo>
                      <a:lnTo>
                        <a:pt x="1106" y="298"/>
                      </a:lnTo>
                      <a:lnTo>
                        <a:pt x="1108" y="298"/>
                      </a:lnTo>
                      <a:lnTo>
                        <a:pt x="1110" y="298"/>
                      </a:lnTo>
                      <a:lnTo>
                        <a:pt x="1111" y="300"/>
                      </a:lnTo>
                      <a:lnTo>
                        <a:pt x="1117" y="304"/>
                      </a:lnTo>
                      <a:lnTo>
                        <a:pt x="1118" y="304"/>
                      </a:lnTo>
                      <a:lnTo>
                        <a:pt x="1122" y="307"/>
                      </a:lnTo>
                      <a:lnTo>
                        <a:pt x="1124" y="307"/>
                      </a:lnTo>
                      <a:lnTo>
                        <a:pt x="1125" y="309"/>
                      </a:lnTo>
                      <a:lnTo>
                        <a:pt x="1129" y="310"/>
                      </a:lnTo>
                      <a:lnTo>
                        <a:pt x="1134" y="310"/>
                      </a:lnTo>
                      <a:lnTo>
                        <a:pt x="1137" y="314"/>
                      </a:lnTo>
                      <a:lnTo>
                        <a:pt x="1141" y="314"/>
                      </a:lnTo>
                      <a:lnTo>
                        <a:pt x="1148" y="317"/>
                      </a:lnTo>
                      <a:lnTo>
                        <a:pt x="1155" y="317"/>
                      </a:lnTo>
                      <a:lnTo>
                        <a:pt x="1157" y="319"/>
                      </a:lnTo>
                      <a:lnTo>
                        <a:pt x="1164" y="319"/>
                      </a:lnTo>
                      <a:lnTo>
                        <a:pt x="1165" y="321"/>
                      </a:lnTo>
                      <a:lnTo>
                        <a:pt x="1170" y="321"/>
                      </a:lnTo>
                      <a:lnTo>
                        <a:pt x="1174" y="323"/>
                      </a:lnTo>
                      <a:lnTo>
                        <a:pt x="1188" y="323"/>
                      </a:lnTo>
                      <a:lnTo>
                        <a:pt x="1191" y="321"/>
                      </a:lnTo>
                      <a:lnTo>
                        <a:pt x="1196" y="321"/>
                      </a:lnTo>
                      <a:lnTo>
                        <a:pt x="1198" y="319"/>
                      </a:lnTo>
                      <a:lnTo>
                        <a:pt x="1209" y="319"/>
                      </a:lnTo>
                      <a:lnTo>
                        <a:pt x="1209" y="317"/>
                      </a:lnTo>
                      <a:lnTo>
                        <a:pt x="1214" y="316"/>
                      </a:lnTo>
                      <a:lnTo>
                        <a:pt x="1221" y="314"/>
                      </a:lnTo>
                      <a:lnTo>
                        <a:pt x="1222" y="314"/>
                      </a:lnTo>
                      <a:lnTo>
                        <a:pt x="1228" y="312"/>
                      </a:lnTo>
                      <a:lnTo>
                        <a:pt x="1228" y="312"/>
                      </a:lnTo>
                      <a:lnTo>
                        <a:pt x="1233" y="310"/>
                      </a:lnTo>
                      <a:lnTo>
                        <a:pt x="1235" y="309"/>
                      </a:lnTo>
                      <a:lnTo>
                        <a:pt x="1238" y="309"/>
                      </a:lnTo>
                      <a:lnTo>
                        <a:pt x="1238" y="307"/>
                      </a:lnTo>
                      <a:lnTo>
                        <a:pt x="1238" y="305"/>
                      </a:lnTo>
                      <a:lnTo>
                        <a:pt x="1242" y="304"/>
                      </a:lnTo>
                      <a:lnTo>
                        <a:pt x="1250" y="300"/>
                      </a:lnTo>
                      <a:lnTo>
                        <a:pt x="1250" y="298"/>
                      </a:lnTo>
                      <a:lnTo>
                        <a:pt x="1257" y="297"/>
                      </a:lnTo>
                      <a:lnTo>
                        <a:pt x="1259" y="295"/>
                      </a:lnTo>
                      <a:lnTo>
                        <a:pt x="1264" y="291"/>
                      </a:lnTo>
                      <a:lnTo>
                        <a:pt x="1281" y="279"/>
                      </a:lnTo>
                      <a:lnTo>
                        <a:pt x="1287" y="274"/>
                      </a:lnTo>
                      <a:lnTo>
                        <a:pt x="1283" y="276"/>
                      </a:lnTo>
                      <a:lnTo>
                        <a:pt x="1288" y="272"/>
                      </a:lnTo>
                      <a:lnTo>
                        <a:pt x="1297" y="265"/>
                      </a:lnTo>
                      <a:lnTo>
                        <a:pt x="1297" y="265"/>
                      </a:lnTo>
                      <a:lnTo>
                        <a:pt x="1311" y="253"/>
                      </a:lnTo>
                      <a:lnTo>
                        <a:pt x="1342" y="224"/>
                      </a:lnTo>
                      <a:lnTo>
                        <a:pt x="1403" y="158"/>
                      </a:lnTo>
                      <a:lnTo>
                        <a:pt x="1403" y="156"/>
                      </a:lnTo>
                      <a:lnTo>
                        <a:pt x="1406" y="156"/>
                      </a:lnTo>
                      <a:lnTo>
                        <a:pt x="1413" y="146"/>
                      </a:lnTo>
                      <a:lnTo>
                        <a:pt x="1412" y="149"/>
                      </a:lnTo>
                      <a:lnTo>
                        <a:pt x="1436" y="125"/>
                      </a:lnTo>
                      <a:lnTo>
                        <a:pt x="1438" y="121"/>
                      </a:lnTo>
                      <a:lnTo>
                        <a:pt x="1441" y="118"/>
                      </a:lnTo>
                      <a:lnTo>
                        <a:pt x="1438" y="120"/>
                      </a:lnTo>
                      <a:lnTo>
                        <a:pt x="1443" y="116"/>
                      </a:lnTo>
                      <a:lnTo>
                        <a:pt x="1451" y="109"/>
                      </a:lnTo>
                      <a:lnTo>
                        <a:pt x="1464" y="97"/>
                      </a:lnTo>
                      <a:lnTo>
                        <a:pt x="1467" y="95"/>
                      </a:lnTo>
                      <a:lnTo>
                        <a:pt x="1479" y="83"/>
                      </a:lnTo>
                      <a:lnTo>
                        <a:pt x="1495" y="69"/>
                      </a:lnTo>
                      <a:lnTo>
                        <a:pt x="1500" y="64"/>
                      </a:lnTo>
                      <a:lnTo>
                        <a:pt x="1502" y="64"/>
                      </a:lnTo>
                      <a:lnTo>
                        <a:pt x="1503" y="62"/>
                      </a:lnTo>
                      <a:lnTo>
                        <a:pt x="1512" y="55"/>
                      </a:lnTo>
                      <a:lnTo>
                        <a:pt x="1526" y="45"/>
                      </a:lnTo>
                      <a:lnTo>
                        <a:pt x="1526" y="43"/>
                      </a:lnTo>
                      <a:lnTo>
                        <a:pt x="1529" y="43"/>
                      </a:lnTo>
                      <a:lnTo>
                        <a:pt x="1533" y="43"/>
                      </a:lnTo>
                      <a:lnTo>
                        <a:pt x="1533" y="42"/>
                      </a:lnTo>
                      <a:lnTo>
                        <a:pt x="1533" y="40"/>
                      </a:lnTo>
                      <a:lnTo>
                        <a:pt x="1535" y="40"/>
                      </a:lnTo>
                      <a:lnTo>
                        <a:pt x="1543" y="35"/>
                      </a:lnTo>
                      <a:lnTo>
                        <a:pt x="1547" y="31"/>
                      </a:lnTo>
                      <a:lnTo>
                        <a:pt x="1550" y="31"/>
                      </a:lnTo>
                      <a:lnTo>
                        <a:pt x="1552" y="29"/>
                      </a:lnTo>
                      <a:lnTo>
                        <a:pt x="1556" y="28"/>
                      </a:lnTo>
                      <a:lnTo>
                        <a:pt x="1554" y="29"/>
                      </a:lnTo>
                      <a:lnTo>
                        <a:pt x="1564" y="24"/>
                      </a:lnTo>
                      <a:lnTo>
                        <a:pt x="1566" y="22"/>
                      </a:lnTo>
                      <a:lnTo>
                        <a:pt x="1569" y="21"/>
                      </a:lnTo>
                      <a:lnTo>
                        <a:pt x="1569" y="21"/>
                      </a:lnTo>
                      <a:lnTo>
                        <a:pt x="1578" y="17"/>
                      </a:lnTo>
                      <a:lnTo>
                        <a:pt x="1580" y="16"/>
                      </a:lnTo>
                      <a:lnTo>
                        <a:pt x="1583" y="16"/>
                      </a:lnTo>
                      <a:lnTo>
                        <a:pt x="1588" y="14"/>
                      </a:lnTo>
                      <a:lnTo>
                        <a:pt x="1588" y="14"/>
                      </a:lnTo>
                      <a:lnTo>
                        <a:pt x="1597" y="10"/>
                      </a:lnTo>
                      <a:lnTo>
                        <a:pt x="1599" y="10"/>
                      </a:lnTo>
                      <a:lnTo>
                        <a:pt x="1601" y="9"/>
                      </a:lnTo>
                      <a:lnTo>
                        <a:pt x="1604" y="7"/>
                      </a:lnTo>
                      <a:lnTo>
                        <a:pt x="1608" y="7"/>
                      </a:lnTo>
                      <a:lnTo>
                        <a:pt x="1613" y="5"/>
                      </a:lnTo>
                      <a:lnTo>
                        <a:pt x="1616" y="5"/>
                      </a:lnTo>
                      <a:lnTo>
                        <a:pt x="1621" y="3"/>
                      </a:lnTo>
                      <a:lnTo>
                        <a:pt x="1627" y="3"/>
                      </a:lnTo>
                      <a:lnTo>
                        <a:pt x="1630" y="2"/>
                      </a:lnTo>
                      <a:lnTo>
                        <a:pt x="1639" y="2"/>
                      </a:lnTo>
                      <a:lnTo>
                        <a:pt x="1646" y="0"/>
                      </a:lnTo>
                      <a:close/>
                    </a:path>
                  </a:pathLst>
                </a:custGeom>
                <a:solidFill>
                  <a:srgbClr val="C86E47"/>
                </a:solidFill>
                <a:ln w="0">
                  <a:solidFill>
                    <a:srgbClr val="C86E4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1" name="Rectangle 13"/>
                <p:cNvSpPr>
                  <a:spLocks noChangeArrowheads="1"/>
                </p:cNvSpPr>
                <p:nvPr/>
              </p:nvSpPr>
              <p:spPr bwMode="auto">
                <a:xfrm rot="16200000">
                  <a:off x="6060775" y="3812709"/>
                  <a:ext cx="4064000" cy="20638"/>
                </a:xfrm>
                <a:prstGeom prst="rect">
                  <a:avLst/>
                </a:prstGeom>
                <a:solidFill>
                  <a:srgbClr val="C86E47"/>
                </a:solidFill>
                <a:ln w="0">
                  <a:solidFill>
                    <a:srgbClr val="C86E47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8" name="Gruppieren 427"/>
              <p:cNvGrpSpPr/>
              <p:nvPr/>
            </p:nvGrpSpPr>
            <p:grpSpPr>
              <a:xfrm>
                <a:off x="8027012" y="3713838"/>
                <a:ext cx="146778" cy="1626629"/>
                <a:chOff x="8335370" y="1791027"/>
                <a:chExt cx="366713" cy="4064001"/>
              </a:xfrm>
            </p:grpSpPr>
            <p:sp>
              <p:nvSpPr>
                <p:cNvPr id="618" name="Freeform 10"/>
                <p:cNvSpPr>
                  <a:spLocks noEditPoints="1"/>
                </p:cNvSpPr>
                <p:nvPr/>
              </p:nvSpPr>
              <p:spPr bwMode="auto">
                <a:xfrm rot="16200000">
                  <a:off x="6486727" y="3639670"/>
                  <a:ext cx="4063999" cy="366713"/>
                </a:xfrm>
                <a:custGeom>
                  <a:avLst/>
                  <a:gdLst>
                    <a:gd name="T0" fmla="*/ 510 w 5120"/>
                    <a:gd name="T1" fmla="*/ 366 h 461"/>
                    <a:gd name="T2" fmla="*/ 1609 w 5120"/>
                    <a:gd name="T3" fmla="*/ 338 h 461"/>
                    <a:gd name="T4" fmla="*/ 1472 w 5120"/>
                    <a:gd name="T5" fmla="*/ 243 h 461"/>
                    <a:gd name="T6" fmla="*/ 1047 w 5120"/>
                    <a:gd name="T7" fmla="*/ 57 h 461"/>
                    <a:gd name="T8" fmla="*/ 1155 w 5120"/>
                    <a:gd name="T9" fmla="*/ 1 h 461"/>
                    <a:gd name="T10" fmla="*/ 1210 w 5120"/>
                    <a:gd name="T11" fmla="*/ 14 h 461"/>
                    <a:gd name="T12" fmla="*/ 1271 w 5120"/>
                    <a:gd name="T13" fmla="*/ 46 h 461"/>
                    <a:gd name="T14" fmla="*/ 1429 w 5120"/>
                    <a:gd name="T15" fmla="*/ 171 h 461"/>
                    <a:gd name="T16" fmla="*/ 1542 w 5120"/>
                    <a:gd name="T17" fmla="*/ 262 h 461"/>
                    <a:gd name="T18" fmla="*/ 1670 w 5120"/>
                    <a:gd name="T19" fmla="*/ 340 h 461"/>
                    <a:gd name="T20" fmla="*/ 1738 w 5120"/>
                    <a:gd name="T21" fmla="*/ 369 h 461"/>
                    <a:gd name="T22" fmla="*/ 1826 w 5120"/>
                    <a:gd name="T23" fmla="*/ 395 h 461"/>
                    <a:gd name="T24" fmla="*/ 1941 w 5120"/>
                    <a:gd name="T25" fmla="*/ 416 h 461"/>
                    <a:gd name="T26" fmla="*/ 2085 w 5120"/>
                    <a:gd name="T27" fmla="*/ 428 h 461"/>
                    <a:gd name="T28" fmla="*/ 2456 w 5120"/>
                    <a:gd name="T29" fmla="*/ 459 h 461"/>
                    <a:gd name="T30" fmla="*/ 2001 w 5120"/>
                    <a:gd name="T31" fmla="*/ 449 h 461"/>
                    <a:gd name="T32" fmla="*/ 1939 w 5120"/>
                    <a:gd name="T33" fmla="*/ 442 h 461"/>
                    <a:gd name="T34" fmla="*/ 1863 w 5120"/>
                    <a:gd name="T35" fmla="*/ 430 h 461"/>
                    <a:gd name="T36" fmla="*/ 1739 w 5120"/>
                    <a:gd name="T37" fmla="*/ 395 h 461"/>
                    <a:gd name="T38" fmla="*/ 1660 w 5120"/>
                    <a:gd name="T39" fmla="*/ 364 h 461"/>
                    <a:gd name="T40" fmla="*/ 1543 w 5120"/>
                    <a:gd name="T41" fmla="*/ 295 h 461"/>
                    <a:gd name="T42" fmla="*/ 1436 w 5120"/>
                    <a:gd name="T43" fmla="*/ 211 h 461"/>
                    <a:gd name="T44" fmla="*/ 1342 w 5120"/>
                    <a:gd name="T45" fmla="*/ 133 h 461"/>
                    <a:gd name="T46" fmla="*/ 1231 w 5120"/>
                    <a:gd name="T47" fmla="*/ 53 h 461"/>
                    <a:gd name="T48" fmla="*/ 1202 w 5120"/>
                    <a:gd name="T49" fmla="*/ 38 h 461"/>
                    <a:gd name="T50" fmla="*/ 1141 w 5120"/>
                    <a:gd name="T51" fmla="*/ 26 h 461"/>
                    <a:gd name="T52" fmla="*/ 1084 w 5120"/>
                    <a:gd name="T53" fmla="*/ 38 h 461"/>
                    <a:gd name="T54" fmla="*/ 1021 w 5120"/>
                    <a:gd name="T55" fmla="*/ 78 h 461"/>
                    <a:gd name="T56" fmla="*/ 978 w 5120"/>
                    <a:gd name="T57" fmla="*/ 123 h 461"/>
                    <a:gd name="T58" fmla="*/ 921 w 5120"/>
                    <a:gd name="T59" fmla="*/ 196 h 461"/>
                    <a:gd name="T60" fmla="*/ 848 w 5120"/>
                    <a:gd name="T61" fmla="*/ 296 h 461"/>
                    <a:gd name="T62" fmla="*/ 756 w 5120"/>
                    <a:gd name="T63" fmla="*/ 413 h 461"/>
                    <a:gd name="T64" fmla="*/ 718 w 5120"/>
                    <a:gd name="T65" fmla="*/ 442 h 461"/>
                    <a:gd name="T66" fmla="*/ 667 w 5120"/>
                    <a:gd name="T67" fmla="*/ 461 h 461"/>
                    <a:gd name="T68" fmla="*/ 608 w 5120"/>
                    <a:gd name="T69" fmla="*/ 449 h 461"/>
                    <a:gd name="T70" fmla="*/ 544 w 5120"/>
                    <a:gd name="T71" fmla="*/ 404 h 461"/>
                    <a:gd name="T72" fmla="*/ 451 w 5120"/>
                    <a:gd name="T73" fmla="*/ 295 h 461"/>
                    <a:gd name="T74" fmla="*/ 392 w 5120"/>
                    <a:gd name="T75" fmla="*/ 229 h 461"/>
                    <a:gd name="T76" fmla="*/ 350 w 5120"/>
                    <a:gd name="T77" fmla="*/ 203 h 461"/>
                    <a:gd name="T78" fmla="*/ 282 w 5120"/>
                    <a:gd name="T79" fmla="*/ 206 h 461"/>
                    <a:gd name="T80" fmla="*/ 249 w 5120"/>
                    <a:gd name="T81" fmla="*/ 232 h 461"/>
                    <a:gd name="T82" fmla="*/ 192 w 5120"/>
                    <a:gd name="T83" fmla="*/ 296 h 461"/>
                    <a:gd name="T84" fmla="*/ 149 w 5120"/>
                    <a:gd name="T85" fmla="*/ 357 h 461"/>
                    <a:gd name="T86" fmla="*/ 88 w 5120"/>
                    <a:gd name="T87" fmla="*/ 426 h 461"/>
                    <a:gd name="T88" fmla="*/ 40 w 5120"/>
                    <a:gd name="T89" fmla="*/ 456 h 461"/>
                    <a:gd name="T90" fmla="*/ 36 w 5120"/>
                    <a:gd name="T91" fmla="*/ 430 h 461"/>
                    <a:gd name="T92" fmla="*/ 81 w 5120"/>
                    <a:gd name="T93" fmla="*/ 393 h 461"/>
                    <a:gd name="T94" fmla="*/ 157 w 5120"/>
                    <a:gd name="T95" fmla="*/ 302 h 461"/>
                    <a:gd name="T96" fmla="*/ 227 w 5120"/>
                    <a:gd name="T97" fmla="*/ 215 h 461"/>
                    <a:gd name="T98" fmla="*/ 267 w 5120"/>
                    <a:gd name="T99" fmla="*/ 185 h 461"/>
                    <a:gd name="T100" fmla="*/ 314 w 5120"/>
                    <a:gd name="T101" fmla="*/ 170 h 461"/>
                    <a:gd name="T102" fmla="*/ 374 w 5120"/>
                    <a:gd name="T103" fmla="*/ 184 h 461"/>
                    <a:gd name="T104" fmla="*/ 419 w 5120"/>
                    <a:gd name="T105" fmla="*/ 218 h 461"/>
                    <a:gd name="T106" fmla="*/ 478 w 5120"/>
                    <a:gd name="T107" fmla="*/ 286 h 461"/>
                    <a:gd name="T108" fmla="*/ 588 w 5120"/>
                    <a:gd name="T109" fmla="*/ 407 h 461"/>
                    <a:gd name="T110" fmla="*/ 629 w 5120"/>
                    <a:gd name="T111" fmla="*/ 430 h 461"/>
                    <a:gd name="T112" fmla="*/ 687 w 5120"/>
                    <a:gd name="T113" fmla="*/ 428 h 461"/>
                    <a:gd name="T114" fmla="*/ 723 w 5120"/>
                    <a:gd name="T115" fmla="*/ 406 h 461"/>
                    <a:gd name="T116" fmla="*/ 825 w 5120"/>
                    <a:gd name="T117" fmla="*/ 286 h 461"/>
                    <a:gd name="T118" fmla="*/ 924 w 5120"/>
                    <a:gd name="T119" fmla="*/ 147 h 461"/>
                    <a:gd name="T120" fmla="*/ 976 w 5120"/>
                    <a:gd name="T121" fmla="*/ 86 h 461"/>
                    <a:gd name="T122" fmla="*/ 1033 w 5120"/>
                    <a:gd name="T123" fmla="*/ 34 h 461"/>
                    <a:gd name="T124" fmla="*/ 1089 w 5120"/>
                    <a:gd name="T125" fmla="*/ 8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20" h="461">
                      <a:moveTo>
                        <a:pt x="555" y="414"/>
                      </a:moveTo>
                      <a:lnTo>
                        <a:pt x="555" y="414"/>
                      </a:lnTo>
                      <a:lnTo>
                        <a:pt x="558" y="418"/>
                      </a:lnTo>
                      <a:lnTo>
                        <a:pt x="555" y="414"/>
                      </a:lnTo>
                      <a:close/>
                      <a:moveTo>
                        <a:pt x="582" y="402"/>
                      </a:moveTo>
                      <a:lnTo>
                        <a:pt x="584" y="404"/>
                      </a:lnTo>
                      <a:lnTo>
                        <a:pt x="584" y="404"/>
                      </a:lnTo>
                      <a:lnTo>
                        <a:pt x="582" y="402"/>
                      </a:lnTo>
                      <a:close/>
                      <a:moveTo>
                        <a:pt x="130" y="383"/>
                      </a:moveTo>
                      <a:lnTo>
                        <a:pt x="128" y="385"/>
                      </a:lnTo>
                      <a:lnTo>
                        <a:pt x="128" y="385"/>
                      </a:lnTo>
                      <a:lnTo>
                        <a:pt x="130" y="383"/>
                      </a:lnTo>
                      <a:close/>
                      <a:moveTo>
                        <a:pt x="510" y="366"/>
                      </a:moveTo>
                      <a:lnTo>
                        <a:pt x="511" y="367"/>
                      </a:lnTo>
                      <a:lnTo>
                        <a:pt x="510" y="366"/>
                      </a:lnTo>
                      <a:lnTo>
                        <a:pt x="510" y="366"/>
                      </a:lnTo>
                      <a:close/>
                      <a:moveTo>
                        <a:pt x="504" y="360"/>
                      </a:moveTo>
                      <a:lnTo>
                        <a:pt x="510" y="366"/>
                      </a:lnTo>
                      <a:lnTo>
                        <a:pt x="510" y="366"/>
                      </a:lnTo>
                      <a:lnTo>
                        <a:pt x="504" y="360"/>
                      </a:lnTo>
                      <a:close/>
                      <a:moveTo>
                        <a:pt x="525" y="343"/>
                      </a:moveTo>
                      <a:lnTo>
                        <a:pt x="529" y="347"/>
                      </a:lnTo>
                      <a:lnTo>
                        <a:pt x="525" y="343"/>
                      </a:lnTo>
                      <a:lnTo>
                        <a:pt x="525" y="343"/>
                      </a:lnTo>
                      <a:close/>
                      <a:moveTo>
                        <a:pt x="1601" y="333"/>
                      </a:moveTo>
                      <a:lnTo>
                        <a:pt x="1609" y="338"/>
                      </a:lnTo>
                      <a:lnTo>
                        <a:pt x="1601" y="333"/>
                      </a:lnTo>
                      <a:lnTo>
                        <a:pt x="1601" y="333"/>
                      </a:lnTo>
                      <a:close/>
                      <a:moveTo>
                        <a:pt x="1599" y="331"/>
                      </a:moveTo>
                      <a:lnTo>
                        <a:pt x="1601" y="333"/>
                      </a:lnTo>
                      <a:lnTo>
                        <a:pt x="1601" y="333"/>
                      </a:lnTo>
                      <a:lnTo>
                        <a:pt x="1599" y="331"/>
                      </a:lnTo>
                      <a:close/>
                      <a:moveTo>
                        <a:pt x="1559" y="307"/>
                      </a:moveTo>
                      <a:lnTo>
                        <a:pt x="1580" y="321"/>
                      </a:lnTo>
                      <a:lnTo>
                        <a:pt x="1583" y="322"/>
                      </a:lnTo>
                      <a:lnTo>
                        <a:pt x="1559" y="307"/>
                      </a:lnTo>
                      <a:close/>
                      <a:moveTo>
                        <a:pt x="1471" y="241"/>
                      </a:moveTo>
                      <a:lnTo>
                        <a:pt x="1471" y="241"/>
                      </a:lnTo>
                      <a:lnTo>
                        <a:pt x="1472" y="243"/>
                      </a:lnTo>
                      <a:lnTo>
                        <a:pt x="1471" y="241"/>
                      </a:lnTo>
                      <a:close/>
                      <a:moveTo>
                        <a:pt x="367" y="210"/>
                      </a:moveTo>
                      <a:lnTo>
                        <a:pt x="369" y="211"/>
                      </a:lnTo>
                      <a:lnTo>
                        <a:pt x="369" y="211"/>
                      </a:lnTo>
                      <a:lnTo>
                        <a:pt x="367" y="210"/>
                      </a:lnTo>
                      <a:close/>
                      <a:moveTo>
                        <a:pt x="1313" y="74"/>
                      </a:moveTo>
                      <a:lnTo>
                        <a:pt x="1321" y="81"/>
                      </a:lnTo>
                      <a:lnTo>
                        <a:pt x="1318" y="79"/>
                      </a:lnTo>
                      <a:lnTo>
                        <a:pt x="1313" y="74"/>
                      </a:lnTo>
                      <a:close/>
                      <a:moveTo>
                        <a:pt x="1047" y="57"/>
                      </a:moveTo>
                      <a:lnTo>
                        <a:pt x="1046" y="59"/>
                      </a:lnTo>
                      <a:lnTo>
                        <a:pt x="1046" y="59"/>
                      </a:lnTo>
                      <a:lnTo>
                        <a:pt x="1047" y="57"/>
                      </a:lnTo>
                      <a:lnTo>
                        <a:pt x="1047" y="57"/>
                      </a:lnTo>
                      <a:lnTo>
                        <a:pt x="1047" y="57"/>
                      </a:lnTo>
                      <a:close/>
                      <a:moveTo>
                        <a:pt x="1051" y="53"/>
                      </a:moveTo>
                      <a:lnTo>
                        <a:pt x="1049" y="53"/>
                      </a:lnTo>
                      <a:lnTo>
                        <a:pt x="1051" y="55"/>
                      </a:lnTo>
                      <a:lnTo>
                        <a:pt x="1051" y="53"/>
                      </a:lnTo>
                      <a:close/>
                      <a:moveTo>
                        <a:pt x="1042" y="29"/>
                      </a:moveTo>
                      <a:lnTo>
                        <a:pt x="1040" y="31"/>
                      </a:lnTo>
                      <a:lnTo>
                        <a:pt x="1039" y="31"/>
                      </a:lnTo>
                      <a:lnTo>
                        <a:pt x="1042" y="29"/>
                      </a:lnTo>
                      <a:close/>
                      <a:moveTo>
                        <a:pt x="1124" y="0"/>
                      </a:moveTo>
                      <a:lnTo>
                        <a:pt x="1153" y="0"/>
                      </a:lnTo>
                      <a:lnTo>
                        <a:pt x="1155" y="1"/>
                      </a:lnTo>
                      <a:lnTo>
                        <a:pt x="1169" y="1"/>
                      </a:lnTo>
                      <a:lnTo>
                        <a:pt x="1170" y="3"/>
                      </a:lnTo>
                      <a:lnTo>
                        <a:pt x="1172" y="3"/>
                      </a:lnTo>
                      <a:lnTo>
                        <a:pt x="1176" y="5"/>
                      </a:lnTo>
                      <a:lnTo>
                        <a:pt x="1177" y="5"/>
                      </a:lnTo>
                      <a:lnTo>
                        <a:pt x="1184" y="7"/>
                      </a:lnTo>
                      <a:lnTo>
                        <a:pt x="1188" y="7"/>
                      </a:lnTo>
                      <a:lnTo>
                        <a:pt x="1195" y="8"/>
                      </a:lnTo>
                      <a:lnTo>
                        <a:pt x="1200" y="10"/>
                      </a:lnTo>
                      <a:lnTo>
                        <a:pt x="1202" y="12"/>
                      </a:lnTo>
                      <a:lnTo>
                        <a:pt x="1209" y="14"/>
                      </a:lnTo>
                      <a:lnTo>
                        <a:pt x="1212" y="15"/>
                      </a:lnTo>
                      <a:lnTo>
                        <a:pt x="1210" y="14"/>
                      </a:lnTo>
                      <a:lnTo>
                        <a:pt x="1216" y="15"/>
                      </a:lnTo>
                      <a:lnTo>
                        <a:pt x="1217" y="17"/>
                      </a:lnTo>
                      <a:lnTo>
                        <a:pt x="1221" y="19"/>
                      </a:lnTo>
                      <a:lnTo>
                        <a:pt x="1229" y="24"/>
                      </a:lnTo>
                      <a:lnTo>
                        <a:pt x="1231" y="24"/>
                      </a:lnTo>
                      <a:lnTo>
                        <a:pt x="1231" y="24"/>
                      </a:lnTo>
                      <a:lnTo>
                        <a:pt x="1236" y="26"/>
                      </a:lnTo>
                      <a:lnTo>
                        <a:pt x="1238" y="27"/>
                      </a:lnTo>
                      <a:lnTo>
                        <a:pt x="1245" y="31"/>
                      </a:lnTo>
                      <a:lnTo>
                        <a:pt x="1262" y="41"/>
                      </a:lnTo>
                      <a:lnTo>
                        <a:pt x="1264" y="41"/>
                      </a:lnTo>
                      <a:lnTo>
                        <a:pt x="1266" y="43"/>
                      </a:lnTo>
                      <a:lnTo>
                        <a:pt x="1271" y="46"/>
                      </a:lnTo>
                      <a:lnTo>
                        <a:pt x="1280" y="52"/>
                      </a:lnTo>
                      <a:lnTo>
                        <a:pt x="1280" y="52"/>
                      </a:lnTo>
                      <a:lnTo>
                        <a:pt x="1295" y="64"/>
                      </a:lnTo>
                      <a:lnTo>
                        <a:pt x="1299" y="66"/>
                      </a:lnTo>
                      <a:lnTo>
                        <a:pt x="1311" y="74"/>
                      </a:lnTo>
                      <a:lnTo>
                        <a:pt x="1318" y="79"/>
                      </a:lnTo>
                      <a:lnTo>
                        <a:pt x="1328" y="88"/>
                      </a:lnTo>
                      <a:lnTo>
                        <a:pt x="1360" y="114"/>
                      </a:lnTo>
                      <a:lnTo>
                        <a:pt x="1418" y="164"/>
                      </a:lnTo>
                      <a:lnTo>
                        <a:pt x="1418" y="164"/>
                      </a:lnTo>
                      <a:lnTo>
                        <a:pt x="1429" y="171"/>
                      </a:lnTo>
                      <a:lnTo>
                        <a:pt x="1427" y="170"/>
                      </a:lnTo>
                      <a:lnTo>
                        <a:pt x="1429" y="171"/>
                      </a:lnTo>
                      <a:lnTo>
                        <a:pt x="1436" y="177"/>
                      </a:lnTo>
                      <a:lnTo>
                        <a:pt x="1434" y="177"/>
                      </a:lnTo>
                      <a:lnTo>
                        <a:pt x="1436" y="178"/>
                      </a:lnTo>
                      <a:lnTo>
                        <a:pt x="1451" y="192"/>
                      </a:lnTo>
                      <a:lnTo>
                        <a:pt x="1451" y="190"/>
                      </a:lnTo>
                      <a:lnTo>
                        <a:pt x="1481" y="215"/>
                      </a:lnTo>
                      <a:lnTo>
                        <a:pt x="1481" y="215"/>
                      </a:lnTo>
                      <a:lnTo>
                        <a:pt x="1486" y="218"/>
                      </a:lnTo>
                      <a:lnTo>
                        <a:pt x="1490" y="222"/>
                      </a:lnTo>
                      <a:lnTo>
                        <a:pt x="1497" y="227"/>
                      </a:lnTo>
                      <a:lnTo>
                        <a:pt x="1512" y="239"/>
                      </a:lnTo>
                      <a:lnTo>
                        <a:pt x="1542" y="262"/>
                      </a:lnTo>
                      <a:lnTo>
                        <a:pt x="1542" y="262"/>
                      </a:lnTo>
                      <a:lnTo>
                        <a:pt x="1545" y="265"/>
                      </a:lnTo>
                      <a:lnTo>
                        <a:pt x="1549" y="267"/>
                      </a:lnTo>
                      <a:lnTo>
                        <a:pt x="1550" y="267"/>
                      </a:lnTo>
                      <a:lnTo>
                        <a:pt x="1559" y="274"/>
                      </a:lnTo>
                      <a:lnTo>
                        <a:pt x="1559" y="274"/>
                      </a:lnTo>
                      <a:lnTo>
                        <a:pt x="1573" y="284"/>
                      </a:lnTo>
                      <a:lnTo>
                        <a:pt x="1606" y="305"/>
                      </a:lnTo>
                      <a:lnTo>
                        <a:pt x="1611" y="308"/>
                      </a:lnTo>
                      <a:lnTo>
                        <a:pt x="1614" y="310"/>
                      </a:lnTo>
                      <a:lnTo>
                        <a:pt x="1623" y="315"/>
                      </a:lnTo>
                      <a:lnTo>
                        <a:pt x="1639" y="324"/>
                      </a:lnTo>
                      <a:lnTo>
                        <a:pt x="1670" y="340"/>
                      </a:lnTo>
                      <a:lnTo>
                        <a:pt x="1670" y="340"/>
                      </a:lnTo>
                      <a:lnTo>
                        <a:pt x="1675" y="341"/>
                      </a:lnTo>
                      <a:lnTo>
                        <a:pt x="1677" y="343"/>
                      </a:lnTo>
                      <a:lnTo>
                        <a:pt x="1686" y="347"/>
                      </a:lnTo>
                      <a:lnTo>
                        <a:pt x="1686" y="347"/>
                      </a:lnTo>
                      <a:lnTo>
                        <a:pt x="1701" y="354"/>
                      </a:lnTo>
                      <a:lnTo>
                        <a:pt x="1705" y="355"/>
                      </a:lnTo>
                      <a:lnTo>
                        <a:pt x="1706" y="357"/>
                      </a:lnTo>
                      <a:lnTo>
                        <a:pt x="1708" y="357"/>
                      </a:lnTo>
                      <a:lnTo>
                        <a:pt x="1708" y="357"/>
                      </a:lnTo>
                      <a:lnTo>
                        <a:pt x="1717" y="360"/>
                      </a:lnTo>
                      <a:lnTo>
                        <a:pt x="1732" y="366"/>
                      </a:lnTo>
                      <a:lnTo>
                        <a:pt x="1736" y="367"/>
                      </a:lnTo>
                      <a:lnTo>
                        <a:pt x="1738" y="369"/>
                      </a:lnTo>
                      <a:lnTo>
                        <a:pt x="1738" y="369"/>
                      </a:lnTo>
                      <a:lnTo>
                        <a:pt x="1738" y="369"/>
                      </a:lnTo>
                      <a:lnTo>
                        <a:pt x="1746" y="371"/>
                      </a:lnTo>
                      <a:lnTo>
                        <a:pt x="1748" y="371"/>
                      </a:lnTo>
                      <a:lnTo>
                        <a:pt x="1762" y="376"/>
                      </a:lnTo>
                      <a:lnTo>
                        <a:pt x="1793" y="387"/>
                      </a:lnTo>
                      <a:lnTo>
                        <a:pt x="1797" y="387"/>
                      </a:lnTo>
                      <a:lnTo>
                        <a:pt x="1800" y="388"/>
                      </a:lnTo>
                      <a:lnTo>
                        <a:pt x="1800" y="388"/>
                      </a:lnTo>
                      <a:lnTo>
                        <a:pt x="1809" y="390"/>
                      </a:lnTo>
                      <a:lnTo>
                        <a:pt x="1812" y="392"/>
                      </a:lnTo>
                      <a:lnTo>
                        <a:pt x="1810" y="390"/>
                      </a:lnTo>
                      <a:lnTo>
                        <a:pt x="1826" y="395"/>
                      </a:lnTo>
                      <a:lnTo>
                        <a:pt x="1830" y="395"/>
                      </a:lnTo>
                      <a:lnTo>
                        <a:pt x="1833" y="397"/>
                      </a:lnTo>
                      <a:lnTo>
                        <a:pt x="1859" y="402"/>
                      </a:lnTo>
                      <a:lnTo>
                        <a:pt x="1864" y="402"/>
                      </a:lnTo>
                      <a:lnTo>
                        <a:pt x="1866" y="404"/>
                      </a:lnTo>
                      <a:lnTo>
                        <a:pt x="1866" y="404"/>
                      </a:lnTo>
                      <a:lnTo>
                        <a:pt x="1892" y="409"/>
                      </a:lnTo>
                      <a:lnTo>
                        <a:pt x="1901" y="409"/>
                      </a:lnTo>
                      <a:lnTo>
                        <a:pt x="1908" y="411"/>
                      </a:lnTo>
                      <a:lnTo>
                        <a:pt x="1925" y="414"/>
                      </a:lnTo>
                      <a:lnTo>
                        <a:pt x="1934" y="414"/>
                      </a:lnTo>
                      <a:lnTo>
                        <a:pt x="1941" y="416"/>
                      </a:lnTo>
                      <a:lnTo>
                        <a:pt x="1941" y="416"/>
                      </a:lnTo>
                      <a:lnTo>
                        <a:pt x="1956" y="418"/>
                      </a:lnTo>
                      <a:lnTo>
                        <a:pt x="1963" y="418"/>
                      </a:lnTo>
                      <a:lnTo>
                        <a:pt x="1968" y="419"/>
                      </a:lnTo>
                      <a:lnTo>
                        <a:pt x="1968" y="419"/>
                      </a:lnTo>
                      <a:lnTo>
                        <a:pt x="1989" y="421"/>
                      </a:lnTo>
                      <a:lnTo>
                        <a:pt x="1998" y="421"/>
                      </a:lnTo>
                      <a:lnTo>
                        <a:pt x="2006" y="423"/>
                      </a:lnTo>
                      <a:lnTo>
                        <a:pt x="2006" y="423"/>
                      </a:lnTo>
                      <a:lnTo>
                        <a:pt x="2022" y="425"/>
                      </a:lnTo>
                      <a:lnTo>
                        <a:pt x="2038" y="425"/>
                      </a:lnTo>
                      <a:lnTo>
                        <a:pt x="2053" y="426"/>
                      </a:lnTo>
                      <a:lnTo>
                        <a:pt x="2069" y="426"/>
                      </a:lnTo>
                      <a:lnTo>
                        <a:pt x="2085" y="428"/>
                      </a:lnTo>
                      <a:lnTo>
                        <a:pt x="2100" y="428"/>
                      </a:lnTo>
                      <a:lnTo>
                        <a:pt x="2116" y="430"/>
                      </a:lnTo>
                      <a:lnTo>
                        <a:pt x="2149" y="430"/>
                      </a:lnTo>
                      <a:lnTo>
                        <a:pt x="2161" y="432"/>
                      </a:lnTo>
                      <a:lnTo>
                        <a:pt x="2225" y="432"/>
                      </a:lnTo>
                      <a:lnTo>
                        <a:pt x="2242" y="433"/>
                      </a:lnTo>
                      <a:lnTo>
                        <a:pt x="2459" y="433"/>
                      </a:lnTo>
                      <a:lnTo>
                        <a:pt x="2466" y="435"/>
                      </a:lnTo>
                      <a:lnTo>
                        <a:pt x="5120" y="435"/>
                      </a:lnTo>
                      <a:lnTo>
                        <a:pt x="5120" y="461"/>
                      </a:lnTo>
                      <a:lnTo>
                        <a:pt x="2463" y="461"/>
                      </a:lnTo>
                      <a:lnTo>
                        <a:pt x="2459" y="459"/>
                      </a:lnTo>
                      <a:lnTo>
                        <a:pt x="2456" y="459"/>
                      </a:lnTo>
                      <a:lnTo>
                        <a:pt x="2456" y="459"/>
                      </a:lnTo>
                      <a:lnTo>
                        <a:pt x="2239" y="459"/>
                      </a:lnTo>
                      <a:lnTo>
                        <a:pt x="2222" y="458"/>
                      </a:lnTo>
                      <a:lnTo>
                        <a:pt x="2157" y="458"/>
                      </a:lnTo>
                      <a:lnTo>
                        <a:pt x="2145" y="456"/>
                      </a:lnTo>
                      <a:lnTo>
                        <a:pt x="2112" y="456"/>
                      </a:lnTo>
                      <a:lnTo>
                        <a:pt x="2097" y="454"/>
                      </a:lnTo>
                      <a:lnTo>
                        <a:pt x="2081" y="454"/>
                      </a:lnTo>
                      <a:lnTo>
                        <a:pt x="2065" y="452"/>
                      </a:lnTo>
                      <a:lnTo>
                        <a:pt x="2050" y="452"/>
                      </a:lnTo>
                      <a:lnTo>
                        <a:pt x="2034" y="451"/>
                      </a:lnTo>
                      <a:lnTo>
                        <a:pt x="2019" y="451"/>
                      </a:lnTo>
                      <a:lnTo>
                        <a:pt x="2001" y="449"/>
                      </a:lnTo>
                      <a:lnTo>
                        <a:pt x="2008" y="449"/>
                      </a:lnTo>
                      <a:lnTo>
                        <a:pt x="2001" y="447"/>
                      </a:lnTo>
                      <a:lnTo>
                        <a:pt x="1994" y="445"/>
                      </a:lnTo>
                      <a:lnTo>
                        <a:pt x="1994" y="447"/>
                      </a:lnTo>
                      <a:lnTo>
                        <a:pt x="1987" y="447"/>
                      </a:lnTo>
                      <a:lnTo>
                        <a:pt x="1963" y="445"/>
                      </a:lnTo>
                      <a:lnTo>
                        <a:pt x="1961" y="444"/>
                      </a:lnTo>
                      <a:lnTo>
                        <a:pt x="1960" y="444"/>
                      </a:lnTo>
                      <a:lnTo>
                        <a:pt x="1958" y="444"/>
                      </a:lnTo>
                      <a:lnTo>
                        <a:pt x="1958" y="444"/>
                      </a:lnTo>
                      <a:lnTo>
                        <a:pt x="1953" y="444"/>
                      </a:lnTo>
                      <a:lnTo>
                        <a:pt x="1935" y="442"/>
                      </a:lnTo>
                      <a:lnTo>
                        <a:pt x="1939" y="442"/>
                      </a:lnTo>
                      <a:lnTo>
                        <a:pt x="1934" y="440"/>
                      </a:lnTo>
                      <a:lnTo>
                        <a:pt x="1930" y="440"/>
                      </a:lnTo>
                      <a:lnTo>
                        <a:pt x="1930" y="440"/>
                      </a:lnTo>
                      <a:lnTo>
                        <a:pt x="1923" y="440"/>
                      </a:lnTo>
                      <a:lnTo>
                        <a:pt x="1920" y="439"/>
                      </a:lnTo>
                      <a:lnTo>
                        <a:pt x="1902" y="435"/>
                      </a:lnTo>
                      <a:lnTo>
                        <a:pt x="1901" y="435"/>
                      </a:lnTo>
                      <a:lnTo>
                        <a:pt x="1897" y="435"/>
                      </a:lnTo>
                      <a:lnTo>
                        <a:pt x="1897" y="435"/>
                      </a:lnTo>
                      <a:lnTo>
                        <a:pt x="1890" y="435"/>
                      </a:lnTo>
                      <a:lnTo>
                        <a:pt x="1887" y="433"/>
                      </a:lnTo>
                      <a:lnTo>
                        <a:pt x="1863" y="428"/>
                      </a:lnTo>
                      <a:lnTo>
                        <a:pt x="1863" y="430"/>
                      </a:lnTo>
                      <a:lnTo>
                        <a:pt x="1854" y="430"/>
                      </a:lnTo>
                      <a:lnTo>
                        <a:pt x="1850" y="425"/>
                      </a:lnTo>
                      <a:lnTo>
                        <a:pt x="1828" y="421"/>
                      </a:lnTo>
                      <a:lnTo>
                        <a:pt x="1819" y="421"/>
                      </a:lnTo>
                      <a:lnTo>
                        <a:pt x="1817" y="419"/>
                      </a:lnTo>
                      <a:lnTo>
                        <a:pt x="1802" y="414"/>
                      </a:lnTo>
                      <a:lnTo>
                        <a:pt x="1802" y="414"/>
                      </a:lnTo>
                      <a:lnTo>
                        <a:pt x="1795" y="413"/>
                      </a:lnTo>
                      <a:lnTo>
                        <a:pt x="1786" y="413"/>
                      </a:lnTo>
                      <a:lnTo>
                        <a:pt x="1784" y="411"/>
                      </a:lnTo>
                      <a:lnTo>
                        <a:pt x="1753" y="400"/>
                      </a:lnTo>
                      <a:lnTo>
                        <a:pt x="1739" y="395"/>
                      </a:lnTo>
                      <a:lnTo>
                        <a:pt x="1739" y="395"/>
                      </a:lnTo>
                      <a:lnTo>
                        <a:pt x="1732" y="393"/>
                      </a:lnTo>
                      <a:lnTo>
                        <a:pt x="1724" y="393"/>
                      </a:lnTo>
                      <a:lnTo>
                        <a:pt x="1719" y="388"/>
                      </a:lnTo>
                      <a:lnTo>
                        <a:pt x="1703" y="383"/>
                      </a:lnTo>
                      <a:lnTo>
                        <a:pt x="1706" y="385"/>
                      </a:lnTo>
                      <a:lnTo>
                        <a:pt x="1698" y="381"/>
                      </a:lnTo>
                      <a:lnTo>
                        <a:pt x="1693" y="381"/>
                      </a:lnTo>
                      <a:lnTo>
                        <a:pt x="1687" y="376"/>
                      </a:lnTo>
                      <a:lnTo>
                        <a:pt x="1675" y="371"/>
                      </a:lnTo>
                      <a:lnTo>
                        <a:pt x="1665" y="366"/>
                      </a:lnTo>
                      <a:lnTo>
                        <a:pt x="1665" y="366"/>
                      </a:lnTo>
                      <a:lnTo>
                        <a:pt x="1661" y="364"/>
                      </a:lnTo>
                      <a:lnTo>
                        <a:pt x="1660" y="364"/>
                      </a:lnTo>
                      <a:lnTo>
                        <a:pt x="1627" y="347"/>
                      </a:lnTo>
                      <a:lnTo>
                        <a:pt x="1611" y="338"/>
                      </a:lnTo>
                      <a:lnTo>
                        <a:pt x="1601" y="333"/>
                      </a:lnTo>
                      <a:lnTo>
                        <a:pt x="1601" y="333"/>
                      </a:lnTo>
                      <a:lnTo>
                        <a:pt x="1599" y="331"/>
                      </a:lnTo>
                      <a:lnTo>
                        <a:pt x="1601" y="331"/>
                      </a:lnTo>
                      <a:lnTo>
                        <a:pt x="1597" y="329"/>
                      </a:lnTo>
                      <a:lnTo>
                        <a:pt x="1592" y="326"/>
                      </a:lnTo>
                      <a:lnTo>
                        <a:pt x="1592" y="328"/>
                      </a:lnTo>
                      <a:lnTo>
                        <a:pt x="1580" y="321"/>
                      </a:lnTo>
                      <a:lnTo>
                        <a:pt x="1559" y="305"/>
                      </a:lnTo>
                      <a:lnTo>
                        <a:pt x="1538" y="291"/>
                      </a:lnTo>
                      <a:lnTo>
                        <a:pt x="1543" y="295"/>
                      </a:lnTo>
                      <a:lnTo>
                        <a:pt x="1536" y="289"/>
                      </a:lnTo>
                      <a:lnTo>
                        <a:pt x="1536" y="289"/>
                      </a:lnTo>
                      <a:lnTo>
                        <a:pt x="1533" y="288"/>
                      </a:lnTo>
                      <a:lnTo>
                        <a:pt x="1535" y="288"/>
                      </a:lnTo>
                      <a:lnTo>
                        <a:pt x="1531" y="286"/>
                      </a:lnTo>
                      <a:lnTo>
                        <a:pt x="1526" y="282"/>
                      </a:lnTo>
                      <a:lnTo>
                        <a:pt x="1497" y="260"/>
                      </a:lnTo>
                      <a:lnTo>
                        <a:pt x="1481" y="248"/>
                      </a:lnTo>
                      <a:lnTo>
                        <a:pt x="1474" y="243"/>
                      </a:lnTo>
                      <a:lnTo>
                        <a:pt x="1471" y="241"/>
                      </a:lnTo>
                      <a:lnTo>
                        <a:pt x="1467" y="237"/>
                      </a:lnTo>
                      <a:lnTo>
                        <a:pt x="1465" y="236"/>
                      </a:lnTo>
                      <a:lnTo>
                        <a:pt x="1436" y="211"/>
                      </a:lnTo>
                      <a:lnTo>
                        <a:pt x="1436" y="213"/>
                      </a:lnTo>
                      <a:lnTo>
                        <a:pt x="1434" y="211"/>
                      </a:lnTo>
                      <a:lnTo>
                        <a:pt x="1418" y="197"/>
                      </a:lnTo>
                      <a:lnTo>
                        <a:pt x="1418" y="197"/>
                      </a:lnTo>
                      <a:lnTo>
                        <a:pt x="1413" y="192"/>
                      </a:lnTo>
                      <a:lnTo>
                        <a:pt x="1410" y="190"/>
                      </a:lnTo>
                      <a:lnTo>
                        <a:pt x="1412" y="192"/>
                      </a:lnTo>
                      <a:lnTo>
                        <a:pt x="1408" y="189"/>
                      </a:lnTo>
                      <a:lnTo>
                        <a:pt x="1408" y="189"/>
                      </a:lnTo>
                      <a:lnTo>
                        <a:pt x="1405" y="185"/>
                      </a:lnTo>
                      <a:lnTo>
                        <a:pt x="1401" y="184"/>
                      </a:lnTo>
                      <a:lnTo>
                        <a:pt x="1403" y="185"/>
                      </a:lnTo>
                      <a:lnTo>
                        <a:pt x="1342" y="133"/>
                      </a:lnTo>
                      <a:lnTo>
                        <a:pt x="1342" y="133"/>
                      </a:lnTo>
                      <a:lnTo>
                        <a:pt x="1313" y="107"/>
                      </a:lnTo>
                      <a:lnTo>
                        <a:pt x="1297" y="95"/>
                      </a:lnTo>
                      <a:lnTo>
                        <a:pt x="1287" y="88"/>
                      </a:lnTo>
                      <a:lnTo>
                        <a:pt x="1287" y="88"/>
                      </a:lnTo>
                      <a:lnTo>
                        <a:pt x="1283" y="86"/>
                      </a:lnTo>
                      <a:lnTo>
                        <a:pt x="1281" y="85"/>
                      </a:lnTo>
                      <a:lnTo>
                        <a:pt x="1264" y="72"/>
                      </a:lnTo>
                      <a:lnTo>
                        <a:pt x="1257" y="67"/>
                      </a:lnTo>
                      <a:lnTo>
                        <a:pt x="1252" y="67"/>
                      </a:lnTo>
                      <a:lnTo>
                        <a:pt x="1248" y="64"/>
                      </a:lnTo>
                      <a:lnTo>
                        <a:pt x="1231" y="53"/>
                      </a:lnTo>
                      <a:lnTo>
                        <a:pt x="1231" y="53"/>
                      </a:lnTo>
                      <a:lnTo>
                        <a:pt x="1226" y="50"/>
                      </a:lnTo>
                      <a:lnTo>
                        <a:pt x="1226" y="50"/>
                      </a:lnTo>
                      <a:lnTo>
                        <a:pt x="1222" y="48"/>
                      </a:lnTo>
                      <a:lnTo>
                        <a:pt x="1221" y="48"/>
                      </a:lnTo>
                      <a:lnTo>
                        <a:pt x="1217" y="46"/>
                      </a:lnTo>
                      <a:lnTo>
                        <a:pt x="1212" y="43"/>
                      </a:lnTo>
                      <a:lnTo>
                        <a:pt x="1216" y="46"/>
                      </a:lnTo>
                      <a:lnTo>
                        <a:pt x="1207" y="41"/>
                      </a:lnTo>
                      <a:lnTo>
                        <a:pt x="1207" y="41"/>
                      </a:lnTo>
                      <a:lnTo>
                        <a:pt x="1205" y="40"/>
                      </a:lnTo>
                      <a:lnTo>
                        <a:pt x="1205" y="40"/>
                      </a:lnTo>
                      <a:lnTo>
                        <a:pt x="1202" y="38"/>
                      </a:lnTo>
                      <a:lnTo>
                        <a:pt x="1202" y="38"/>
                      </a:lnTo>
                      <a:lnTo>
                        <a:pt x="1195" y="36"/>
                      </a:lnTo>
                      <a:lnTo>
                        <a:pt x="1191" y="36"/>
                      </a:lnTo>
                      <a:lnTo>
                        <a:pt x="1184" y="33"/>
                      </a:lnTo>
                      <a:lnTo>
                        <a:pt x="1181" y="33"/>
                      </a:lnTo>
                      <a:lnTo>
                        <a:pt x="1177" y="31"/>
                      </a:lnTo>
                      <a:lnTo>
                        <a:pt x="1174" y="31"/>
                      </a:lnTo>
                      <a:lnTo>
                        <a:pt x="1174" y="31"/>
                      </a:lnTo>
                      <a:lnTo>
                        <a:pt x="1170" y="31"/>
                      </a:lnTo>
                      <a:lnTo>
                        <a:pt x="1167" y="29"/>
                      </a:lnTo>
                      <a:lnTo>
                        <a:pt x="1158" y="29"/>
                      </a:lnTo>
                      <a:lnTo>
                        <a:pt x="1157" y="27"/>
                      </a:lnTo>
                      <a:lnTo>
                        <a:pt x="1143" y="27"/>
                      </a:lnTo>
                      <a:lnTo>
                        <a:pt x="1141" y="26"/>
                      </a:lnTo>
                      <a:lnTo>
                        <a:pt x="1136" y="26"/>
                      </a:lnTo>
                      <a:lnTo>
                        <a:pt x="1134" y="27"/>
                      </a:lnTo>
                      <a:lnTo>
                        <a:pt x="1120" y="27"/>
                      </a:lnTo>
                      <a:lnTo>
                        <a:pt x="1118" y="29"/>
                      </a:lnTo>
                      <a:lnTo>
                        <a:pt x="1110" y="29"/>
                      </a:lnTo>
                      <a:lnTo>
                        <a:pt x="1106" y="31"/>
                      </a:lnTo>
                      <a:lnTo>
                        <a:pt x="1105" y="31"/>
                      </a:lnTo>
                      <a:lnTo>
                        <a:pt x="1103" y="33"/>
                      </a:lnTo>
                      <a:lnTo>
                        <a:pt x="1098" y="33"/>
                      </a:lnTo>
                      <a:lnTo>
                        <a:pt x="1094" y="34"/>
                      </a:lnTo>
                      <a:lnTo>
                        <a:pt x="1092" y="34"/>
                      </a:lnTo>
                      <a:lnTo>
                        <a:pt x="1089" y="38"/>
                      </a:lnTo>
                      <a:lnTo>
                        <a:pt x="1084" y="38"/>
                      </a:lnTo>
                      <a:lnTo>
                        <a:pt x="1080" y="41"/>
                      </a:lnTo>
                      <a:lnTo>
                        <a:pt x="1077" y="41"/>
                      </a:lnTo>
                      <a:lnTo>
                        <a:pt x="1073" y="45"/>
                      </a:lnTo>
                      <a:lnTo>
                        <a:pt x="1068" y="45"/>
                      </a:lnTo>
                      <a:lnTo>
                        <a:pt x="1063" y="48"/>
                      </a:lnTo>
                      <a:lnTo>
                        <a:pt x="1056" y="52"/>
                      </a:lnTo>
                      <a:lnTo>
                        <a:pt x="1051" y="55"/>
                      </a:lnTo>
                      <a:lnTo>
                        <a:pt x="1051" y="55"/>
                      </a:lnTo>
                      <a:lnTo>
                        <a:pt x="1044" y="62"/>
                      </a:lnTo>
                      <a:lnTo>
                        <a:pt x="1040" y="62"/>
                      </a:lnTo>
                      <a:lnTo>
                        <a:pt x="1026" y="74"/>
                      </a:lnTo>
                      <a:lnTo>
                        <a:pt x="1018" y="81"/>
                      </a:lnTo>
                      <a:lnTo>
                        <a:pt x="1021" y="78"/>
                      </a:lnTo>
                      <a:lnTo>
                        <a:pt x="1013" y="83"/>
                      </a:lnTo>
                      <a:lnTo>
                        <a:pt x="1014" y="85"/>
                      </a:lnTo>
                      <a:lnTo>
                        <a:pt x="1011" y="88"/>
                      </a:lnTo>
                      <a:lnTo>
                        <a:pt x="1011" y="88"/>
                      </a:lnTo>
                      <a:lnTo>
                        <a:pt x="995" y="104"/>
                      </a:lnTo>
                      <a:lnTo>
                        <a:pt x="987" y="112"/>
                      </a:lnTo>
                      <a:lnTo>
                        <a:pt x="995" y="105"/>
                      </a:lnTo>
                      <a:lnTo>
                        <a:pt x="987" y="114"/>
                      </a:lnTo>
                      <a:lnTo>
                        <a:pt x="985" y="112"/>
                      </a:lnTo>
                      <a:lnTo>
                        <a:pt x="983" y="116"/>
                      </a:lnTo>
                      <a:lnTo>
                        <a:pt x="981" y="119"/>
                      </a:lnTo>
                      <a:lnTo>
                        <a:pt x="980" y="121"/>
                      </a:lnTo>
                      <a:lnTo>
                        <a:pt x="978" y="123"/>
                      </a:lnTo>
                      <a:lnTo>
                        <a:pt x="978" y="123"/>
                      </a:lnTo>
                      <a:lnTo>
                        <a:pt x="976" y="123"/>
                      </a:lnTo>
                      <a:lnTo>
                        <a:pt x="962" y="142"/>
                      </a:lnTo>
                      <a:lnTo>
                        <a:pt x="961" y="145"/>
                      </a:lnTo>
                      <a:lnTo>
                        <a:pt x="962" y="144"/>
                      </a:lnTo>
                      <a:lnTo>
                        <a:pt x="954" y="152"/>
                      </a:lnTo>
                      <a:lnTo>
                        <a:pt x="954" y="152"/>
                      </a:lnTo>
                      <a:lnTo>
                        <a:pt x="950" y="159"/>
                      </a:lnTo>
                      <a:lnTo>
                        <a:pt x="945" y="164"/>
                      </a:lnTo>
                      <a:lnTo>
                        <a:pt x="945" y="164"/>
                      </a:lnTo>
                      <a:lnTo>
                        <a:pt x="929" y="184"/>
                      </a:lnTo>
                      <a:lnTo>
                        <a:pt x="921" y="196"/>
                      </a:lnTo>
                      <a:lnTo>
                        <a:pt x="921" y="196"/>
                      </a:lnTo>
                      <a:lnTo>
                        <a:pt x="914" y="204"/>
                      </a:lnTo>
                      <a:lnTo>
                        <a:pt x="917" y="203"/>
                      </a:lnTo>
                      <a:lnTo>
                        <a:pt x="912" y="208"/>
                      </a:lnTo>
                      <a:lnTo>
                        <a:pt x="910" y="206"/>
                      </a:lnTo>
                      <a:lnTo>
                        <a:pt x="879" y="253"/>
                      </a:lnTo>
                      <a:lnTo>
                        <a:pt x="863" y="277"/>
                      </a:lnTo>
                      <a:lnTo>
                        <a:pt x="858" y="286"/>
                      </a:lnTo>
                      <a:lnTo>
                        <a:pt x="863" y="279"/>
                      </a:lnTo>
                      <a:lnTo>
                        <a:pt x="855" y="291"/>
                      </a:lnTo>
                      <a:lnTo>
                        <a:pt x="853" y="293"/>
                      </a:lnTo>
                      <a:lnTo>
                        <a:pt x="855" y="293"/>
                      </a:lnTo>
                      <a:lnTo>
                        <a:pt x="850" y="298"/>
                      </a:lnTo>
                      <a:lnTo>
                        <a:pt x="848" y="296"/>
                      </a:lnTo>
                      <a:lnTo>
                        <a:pt x="839" y="310"/>
                      </a:lnTo>
                      <a:lnTo>
                        <a:pt x="846" y="302"/>
                      </a:lnTo>
                      <a:lnTo>
                        <a:pt x="813" y="347"/>
                      </a:lnTo>
                      <a:lnTo>
                        <a:pt x="787" y="378"/>
                      </a:lnTo>
                      <a:lnTo>
                        <a:pt x="787" y="378"/>
                      </a:lnTo>
                      <a:lnTo>
                        <a:pt x="780" y="387"/>
                      </a:lnTo>
                      <a:lnTo>
                        <a:pt x="784" y="385"/>
                      </a:lnTo>
                      <a:lnTo>
                        <a:pt x="778" y="390"/>
                      </a:lnTo>
                      <a:lnTo>
                        <a:pt x="778" y="390"/>
                      </a:lnTo>
                      <a:lnTo>
                        <a:pt x="765" y="404"/>
                      </a:lnTo>
                      <a:lnTo>
                        <a:pt x="763" y="406"/>
                      </a:lnTo>
                      <a:lnTo>
                        <a:pt x="756" y="413"/>
                      </a:lnTo>
                      <a:lnTo>
                        <a:pt x="756" y="413"/>
                      </a:lnTo>
                      <a:lnTo>
                        <a:pt x="749" y="419"/>
                      </a:lnTo>
                      <a:lnTo>
                        <a:pt x="751" y="416"/>
                      </a:lnTo>
                      <a:lnTo>
                        <a:pt x="747" y="419"/>
                      </a:lnTo>
                      <a:lnTo>
                        <a:pt x="739" y="426"/>
                      </a:lnTo>
                      <a:lnTo>
                        <a:pt x="737" y="428"/>
                      </a:lnTo>
                      <a:lnTo>
                        <a:pt x="733" y="432"/>
                      </a:lnTo>
                      <a:lnTo>
                        <a:pt x="732" y="432"/>
                      </a:lnTo>
                      <a:lnTo>
                        <a:pt x="730" y="433"/>
                      </a:lnTo>
                      <a:lnTo>
                        <a:pt x="721" y="439"/>
                      </a:lnTo>
                      <a:lnTo>
                        <a:pt x="721" y="437"/>
                      </a:lnTo>
                      <a:lnTo>
                        <a:pt x="718" y="439"/>
                      </a:lnTo>
                      <a:lnTo>
                        <a:pt x="719" y="440"/>
                      </a:lnTo>
                      <a:lnTo>
                        <a:pt x="718" y="442"/>
                      </a:lnTo>
                      <a:lnTo>
                        <a:pt x="716" y="442"/>
                      </a:lnTo>
                      <a:lnTo>
                        <a:pt x="713" y="444"/>
                      </a:lnTo>
                      <a:lnTo>
                        <a:pt x="706" y="447"/>
                      </a:lnTo>
                      <a:lnTo>
                        <a:pt x="706" y="447"/>
                      </a:lnTo>
                      <a:lnTo>
                        <a:pt x="700" y="452"/>
                      </a:lnTo>
                      <a:lnTo>
                        <a:pt x="695" y="452"/>
                      </a:lnTo>
                      <a:lnTo>
                        <a:pt x="695" y="452"/>
                      </a:lnTo>
                      <a:lnTo>
                        <a:pt x="692" y="456"/>
                      </a:lnTo>
                      <a:lnTo>
                        <a:pt x="685" y="456"/>
                      </a:lnTo>
                      <a:lnTo>
                        <a:pt x="681" y="458"/>
                      </a:lnTo>
                      <a:lnTo>
                        <a:pt x="680" y="459"/>
                      </a:lnTo>
                      <a:lnTo>
                        <a:pt x="669" y="459"/>
                      </a:lnTo>
                      <a:lnTo>
                        <a:pt x="667" y="461"/>
                      </a:lnTo>
                      <a:lnTo>
                        <a:pt x="641" y="461"/>
                      </a:lnTo>
                      <a:lnTo>
                        <a:pt x="640" y="459"/>
                      </a:lnTo>
                      <a:lnTo>
                        <a:pt x="636" y="459"/>
                      </a:lnTo>
                      <a:lnTo>
                        <a:pt x="634" y="458"/>
                      </a:lnTo>
                      <a:lnTo>
                        <a:pt x="633" y="458"/>
                      </a:lnTo>
                      <a:lnTo>
                        <a:pt x="633" y="458"/>
                      </a:lnTo>
                      <a:lnTo>
                        <a:pt x="628" y="458"/>
                      </a:lnTo>
                      <a:lnTo>
                        <a:pt x="626" y="456"/>
                      </a:lnTo>
                      <a:lnTo>
                        <a:pt x="624" y="456"/>
                      </a:lnTo>
                      <a:lnTo>
                        <a:pt x="624" y="456"/>
                      </a:lnTo>
                      <a:lnTo>
                        <a:pt x="621" y="456"/>
                      </a:lnTo>
                      <a:lnTo>
                        <a:pt x="610" y="451"/>
                      </a:lnTo>
                      <a:lnTo>
                        <a:pt x="608" y="449"/>
                      </a:lnTo>
                      <a:lnTo>
                        <a:pt x="607" y="449"/>
                      </a:lnTo>
                      <a:lnTo>
                        <a:pt x="600" y="445"/>
                      </a:lnTo>
                      <a:lnTo>
                        <a:pt x="600" y="445"/>
                      </a:lnTo>
                      <a:lnTo>
                        <a:pt x="591" y="442"/>
                      </a:lnTo>
                      <a:lnTo>
                        <a:pt x="588" y="439"/>
                      </a:lnTo>
                      <a:lnTo>
                        <a:pt x="582" y="437"/>
                      </a:lnTo>
                      <a:lnTo>
                        <a:pt x="577" y="432"/>
                      </a:lnTo>
                      <a:lnTo>
                        <a:pt x="574" y="432"/>
                      </a:lnTo>
                      <a:lnTo>
                        <a:pt x="563" y="421"/>
                      </a:lnTo>
                      <a:lnTo>
                        <a:pt x="563" y="421"/>
                      </a:lnTo>
                      <a:lnTo>
                        <a:pt x="555" y="414"/>
                      </a:lnTo>
                      <a:lnTo>
                        <a:pt x="537" y="397"/>
                      </a:lnTo>
                      <a:lnTo>
                        <a:pt x="544" y="404"/>
                      </a:lnTo>
                      <a:lnTo>
                        <a:pt x="537" y="395"/>
                      </a:lnTo>
                      <a:lnTo>
                        <a:pt x="522" y="378"/>
                      </a:lnTo>
                      <a:lnTo>
                        <a:pt x="522" y="380"/>
                      </a:lnTo>
                      <a:lnTo>
                        <a:pt x="513" y="371"/>
                      </a:lnTo>
                      <a:lnTo>
                        <a:pt x="515" y="373"/>
                      </a:lnTo>
                      <a:lnTo>
                        <a:pt x="511" y="367"/>
                      </a:lnTo>
                      <a:lnTo>
                        <a:pt x="510" y="366"/>
                      </a:lnTo>
                      <a:lnTo>
                        <a:pt x="510" y="366"/>
                      </a:lnTo>
                      <a:lnTo>
                        <a:pt x="504" y="359"/>
                      </a:lnTo>
                      <a:lnTo>
                        <a:pt x="475" y="322"/>
                      </a:lnTo>
                      <a:lnTo>
                        <a:pt x="459" y="303"/>
                      </a:lnTo>
                      <a:lnTo>
                        <a:pt x="451" y="293"/>
                      </a:lnTo>
                      <a:lnTo>
                        <a:pt x="451" y="295"/>
                      </a:lnTo>
                      <a:lnTo>
                        <a:pt x="449" y="293"/>
                      </a:lnTo>
                      <a:lnTo>
                        <a:pt x="442" y="282"/>
                      </a:lnTo>
                      <a:lnTo>
                        <a:pt x="442" y="282"/>
                      </a:lnTo>
                      <a:lnTo>
                        <a:pt x="428" y="267"/>
                      </a:lnTo>
                      <a:lnTo>
                        <a:pt x="426" y="265"/>
                      </a:lnTo>
                      <a:lnTo>
                        <a:pt x="426" y="267"/>
                      </a:lnTo>
                      <a:lnTo>
                        <a:pt x="419" y="258"/>
                      </a:lnTo>
                      <a:lnTo>
                        <a:pt x="423" y="262"/>
                      </a:lnTo>
                      <a:lnTo>
                        <a:pt x="418" y="255"/>
                      </a:lnTo>
                      <a:lnTo>
                        <a:pt x="418" y="255"/>
                      </a:lnTo>
                      <a:lnTo>
                        <a:pt x="399" y="236"/>
                      </a:lnTo>
                      <a:lnTo>
                        <a:pt x="399" y="236"/>
                      </a:lnTo>
                      <a:lnTo>
                        <a:pt x="392" y="229"/>
                      </a:lnTo>
                      <a:lnTo>
                        <a:pt x="386" y="225"/>
                      </a:lnTo>
                      <a:lnTo>
                        <a:pt x="390" y="229"/>
                      </a:lnTo>
                      <a:lnTo>
                        <a:pt x="383" y="222"/>
                      </a:lnTo>
                      <a:lnTo>
                        <a:pt x="383" y="222"/>
                      </a:lnTo>
                      <a:lnTo>
                        <a:pt x="378" y="216"/>
                      </a:lnTo>
                      <a:lnTo>
                        <a:pt x="374" y="215"/>
                      </a:lnTo>
                      <a:lnTo>
                        <a:pt x="373" y="215"/>
                      </a:lnTo>
                      <a:lnTo>
                        <a:pt x="371" y="213"/>
                      </a:lnTo>
                      <a:lnTo>
                        <a:pt x="369" y="211"/>
                      </a:lnTo>
                      <a:lnTo>
                        <a:pt x="364" y="208"/>
                      </a:lnTo>
                      <a:lnTo>
                        <a:pt x="355" y="204"/>
                      </a:lnTo>
                      <a:lnTo>
                        <a:pt x="353" y="203"/>
                      </a:lnTo>
                      <a:lnTo>
                        <a:pt x="350" y="203"/>
                      </a:lnTo>
                      <a:lnTo>
                        <a:pt x="348" y="201"/>
                      </a:lnTo>
                      <a:lnTo>
                        <a:pt x="343" y="201"/>
                      </a:lnTo>
                      <a:lnTo>
                        <a:pt x="340" y="197"/>
                      </a:lnTo>
                      <a:lnTo>
                        <a:pt x="338" y="197"/>
                      </a:lnTo>
                      <a:lnTo>
                        <a:pt x="334" y="196"/>
                      </a:lnTo>
                      <a:lnTo>
                        <a:pt x="307" y="196"/>
                      </a:lnTo>
                      <a:lnTo>
                        <a:pt x="303" y="199"/>
                      </a:lnTo>
                      <a:lnTo>
                        <a:pt x="300" y="199"/>
                      </a:lnTo>
                      <a:lnTo>
                        <a:pt x="298" y="201"/>
                      </a:lnTo>
                      <a:lnTo>
                        <a:pt x="293" y="201"/>
                      </a:lnTo>
                      <a:lnTo>
                        <a:pt x="289" y="203"/>
                      </a:lnTo>
                      <a:lnTo>
                        <a:pt x="289" y="203"/>
                      </a:lnTo>
                      <a:lnTo>
                        <a:pt x="282" y="206"/>
                      </a:lnTo>
                      <a:lnTo>
                        <a:pt x="281" y="208"/>
                      </a:lnTo>
                      <a:lnTo>
                        <a:pt x="274" y="211"/>
                      </a:lnTo>
                      <a:lnTo>
                        <a:pt x="274" y="211"/>
                      </a:lnTo>
                      <a:lnTo>
                        <a:pt x="274" y="211"/>
                      </a:lnTo>
                      <a:lnTo>
                        <a:pt x="267" y="215"/>
                      </a:lnTo>
                      <a:lnTo>
                        <a:pt x="263" y="216"/>
                      </a:lnTo>
                      <a:lnTo>
                        <a:pt x="265" y="218"/>
                      </a:lnTo>
                      <a:lnTo>
                        <a:pt x="262" y="222"/>
                      </a:lnTo>
                      <a:lnTo>
                        <a:pt x="263" y="218"/>
                      </a:lnTo>
                      <a:lnTo>
                        <a:pt x="260" y="222"/>
                      </a:lnTo>
                      <a:lnTo>
                        <a:pt x="253" y="229"/>
                      </a:lnTo>
                      <a:lnTo>
                        <a:pt x="253" y="229"/>
                      </a:lnTo>
                      <a:lnTo>
                        <a:pt x="249" y="232"/>
                      </a:lnTo>
                      <a:lnTo>
                        <a:pt x="246" y="234"/>
                      </a:lnTo>
                      <a:lnTo>
                        <a:pt x="244" y="237"/>
                      </a:lnTo>
                      <a:lnTo>
                        <a:pt x="232" y="249"/>
                      </a:lnTo>
                      <a:lnTo>
                        <a:pt x="230" y="253"/>
                      </a:lnTo>
                      <a:lnTo>
                        <a:pt x="229" y="255"/>
                      </a:lnTo>
                      <a:lnTo>
                        <a:pt x="229" y="255"/>
                      </a:lnTo>
                      <a:lnTo>
                        <a:pt x="220" y="263"/>
                      </a:lnTo>
                      <a:lnTo>
                        <a:pt x="215" y="269"/>
                      </a:lnTo>
                      <a:lnTo>
                        <a:pt x="220" y="265"/>
                      </a:lnTo>
                      <a:lnTo>
                        <a:pt x="211" y="274"/>
                      </a:lnTo>
                      <a:lnTo>
                        <a:pt x="210" y="272"/>
                      </a:lnTo>
                      <a:lnTo>
                        <a:pt x="196" y="293"/>
                      </a:lnTo>
                      <a:lnTo>
                        <a:pt x="192" y="296"/>
                      </a:lnTo>
                      <a:lnTo>
                        <a:pt x="196" y="295"/>
                      </a:lnTo>
                      <a:lnTo>
                        <a:pt x="187" y="305"/>
                      </a:lnTo>
                      <a:lnTo>
                        <a:pt x="183" y="308"/>
                      </a:lnTo>
                      <a:lnTo>
                        <a:pt x="183" y="310"/>
                      </a:lnTo>
                      <a:lnTo>
                        <a:pt x="187" y="307"/>
                      </a:lnTo>
                      <a:lnTo>
                        <a:pt x="182" y="312"/>
                      </a:lnTo>
                      <a:lnTo>
                        <a:pt x="180" y="315"/>
                      </a:lnTo>
                      <a:lnTo>
                        <a:pt x="178" y="317"/>
                      </a:lnTo>
                      <a:lnTo>
                        <a:pt x="161" y="340"/>
                      </a:lnTo>
                      <a:lnTo>
                        <a:pt x="161" y="340"/>
                      </a:lnTo>
                      <a:lnTo>
                        <a:pt x="151" y="354"/>
                      </a:lnTo>
                      <a:lnTo>
                        <a:pt x="154" y="352"/>
                      </a:lnTo>
                      <a:lnTo>
                        <a:pt x="149" y="357"/>
                      </a:lnTo>
                      <a:lnTo>
                        <a:pt x="147" y="360"/>
                      </a:lnTo>
                      <a:lnTo>
                        <a:pt x="145" y="362"/>
                      </a:lnTo>
                      <a:lnTo>
                        <a:pt x="145" y="362"/>
                      </a:lnTo>
                      <a:lnTo>
                        <a:pt x="130" y="381"/>
                      </a:lnTo>
                      <a:lnTo>
                        <a:pt x="128" y="385"/>
                      </a:lnTo>
                      <a:lnTo>
                        <a:pt x="121" y="392"/>
                      </a:lnTo>
                      <a:lnTo>
                        <a:pt x="119" y="390"/>
                      </a:lnTo>
                      <a:lnTo>
                        <a:pt x="114" y="399"/>
                      </a:lnTo>
                      <a:lnTo>
                        <a:pt x="118" y="397"/>
                      </a:lnTo>
                      <a:lnTo>
                        <a:pt x="98" y="416"/>
                      </a:lnTo>
                      <a:lnTo>
                        <a:pt x="98" y="416"/>
                      </a:lnTo>
                      <a:lnTo>
                        <a:pt x="92" y="423"/>
                      </a:lnTo>
                      <a:lnTo>
                        <a:pt x="88" y="426"/>
                      </a:lnTo>
                      <a:lnTo>
                        <a:pt x="92" y="425"/>
                      </a:lnTo>
                      <a:lnTo>
                        <a:pt x="86" y="430"/>
                      </a:lnTo>
                      <a:lnTo>
                        <a:pt x="79" y="433"/>
                      </a:lnTo>
                      <a:lnTo>
                        <a:pt x="79" y="433"/>
                      </a:lnTo>
                      <a:lnTo>
                        <a:pt x="76" y="437"/>
                      </a:lnTo>
                      <a:lnTo>
                        <a:pt x="76" y="437"/>
                      </a:lnTo>
                      <a:lnTo>
                        <a:pt x="69" y="444"/>
                      </a:lnTo>
                      <a:lnTo>
                        <a:pt x="64" y="444"/>
                      </a:lnTo>
                      <a:lnTo>
                        <a:pt x="60" y="447"/>
                      </a:lnTo>
                      <a:lnTo>
                        <a:pt x="53" y="451"/>
                      </a:lnTo>
                      <a:lnTo>
                        <a:pt x="53" y="451"/>
                      </a:lnTo>
                      <a:lnTo>
                        <a:pt x="43" y="456"/>
                      </a:lnTo>
                      <a:lnTo>
                        <a:pt x="40" y="456"/>
                      </a:lnTo>
                      <a:lnTo>
                        <a:pt x="36" y="458"/>
                      </a:lnTo>
                      <a:lnTo>
                        <a:pt x="34" y="459"/>
                      </a:lnTo>
                      <a:lnTo>
                        <a:pt x="26" y="459"/>
                      </a:lnTo>
                      <a:lnTo>
                        <a:pt x="24" y="461"/>
                      </a:lnTo>
                      <a:lnTo>
                        <a:pt x="0" y="461"/>
                      </a:lnTo>
                      <a:lnTo>
                        <a:pt x="0" y="435"/>
                      </a:lnTo>
                      <a:lnTo>
                        <a:pt x="12" y="435"/>
                      </a:lnTo>
                      <a:lnTo>
                        <a:pt x="13" y="433"/>
                      </a:lnTo>
                      <a:lnTo>
                        <a:pt x="22" y="433"/>
                      </a:lnTo>
                      <a:lnTo>
                        <a:pt x="24" y="432"/>
                      </a:lnTo>
                      <a:lnTo>
                        <a:pt x="31" y="432"/>
                      </a:lnTo>
                      <a:lnTo>
                        <a:pt x="34" y="430"/>
                      </a:lnTo>
                      <a:lnTo>
                        <a:pt x="36" y="430"/>
                      </a:lnTo>
                      <a:lnTo>
                        <a:pt x="40" y="426"/>
                      </a:lnTo>
                      <a:lnTo>
                        <a:pt x="43" y="426"/>
                      </a:lnTo>
                      <a:lnTo>
                        <a:pt x="45" y="425"/>
                      </a:lnTo>
                      <a:lnTo>
                        <a:pt x="45" y="423"/>
                      </a:lnTo>
                      <a:lnTo>
                        <a:pt x="52" y="421"/>
                      </a:lnTo>
                      <a:lnTo>
                        <a:pt x="55" y="418"/>
                      </a:lnTo>
                      <a:lnTo>
                        <a:pt x="57" y="418"/>
                      </a:lnTo>
                      <a:lnTo>
                        <a:pt x="59" y="416"/>
                      </a:lnTo>
                      <a:lnTo>
                        <a:pt x="66" y="411"/>
                      </a:lnTo>
                      <a:lnTo>
                        <a:pt x="67" y="411"/>
                      </a:lnTo>
                      <a:lnTo>
                        <a:pt x="71" y="407"/>
                      </a:lnTo>
                      <a:lnTo>
                        <a:pt x="78" y="399"/>
                      </a:lnTo>
                      <a:lnTo>
                        <a:pt x="81" y="393"/>
                      </a:lnTo>
                      <a:lnTo>
                        <a:pt x="79" y="397"/>
                      </a:lnTo>
                      <a:lnTo>
                        <a:pt x="97" y="380"/>
                      </a:lnTo>
                      <a:lnTo>
                        <a:pt x="104" y="369"/>
                      </a:lnTo>
                      <a:lnTo>
                        <a:pt x="102" y="373"/>
                      </a:lnTo>
                      <a:lnTo>
                        <a:pt x="109" y="366"/>
                      </a:lnTo>
                      <a:lnTo>
                        <a:pt x="125" y="345"/>
                      </a:lnTo>
                      <a:lnTo>
                        <a:pt x="128" y="341"/>
                      </a:lnTo>
                      <a:lnTo>
                        <a:pt x="130" y="338"/>
                      </a:lnTo>
                      <a:lnTo>
                        <a:pt x="133" y="334"/>
                      </a:lnTo>
                      <a:lnTo>
                        <a:pt x="133" y="334"/>
                      </a:lnTo>
                      <a:lnTo>
                        <a:pt x="140" y="324"/>
                      </a:lnTo>
                      <a:lnTo>
                        <a:pt x="157" y="302"/>
                      </a:lnTo>
                      <a:lnTo>
                        <a:pt x="157" y="302"/>
                      </a:lnTo>
                      <a:lnTo>
                        <a:pt x="163" y="293"/>
                      </a:lnTo>
                      <a:lnTo>
                        <a:pt x="168" y="288"/>
                      </a:lnTo>
                      <a:lnTo>
                        <a:pt x="175" y="279"/>
                      </a:lnTo>
                      <a:lnTo>
                        <a:pt x="175" y="279"/>
                      </a:lnTo>
                      <a:lnTo>
                        <a:pt x="190" y="256"/>
                      </a:lnTo>
                      <a:lnTo>
                        <a:pt x="194" y="251"/>
                      </a:lnTo>
                      <a:lnTo>
                        <a:pt x="192" y="255"/>
                      </a:lnTo>
                      <a:lnTo>
                        <a:pt x="201" y="246"/>
                      </a:lnTo>
                      <a:lnTo>
                        <a:pt x="210" y="236"/>
                      </a:lnTo>
                      <a:lnTo>
                        <a:pt x="211" y="234"/>
                      </a:lnTo>
                      <a:lnTo>
                        <a:pt x="213" y="230"/>
                      </a:lnTo>
                      <a:lnTo>
                        <a:pt x="225" y="218"/>
                      </a:lnTo>
                      <a:lnTo>
                        <a:pt x="227" y="215"/>
                      </a:lnTo>
                      <a:lnTo>
                        <a:pt x="230" y="213"/>
                      </a:lnTo>
                      <a:lnTo>
                        <a:pt x="234" y="210"/>
                      </a:lnTo>
                      <a:lnTo>
                        <a:pt x="230" y="211"/>
                      </a:lnTo>
                      <a:lnTo>
                        <a:pt x="236" y="208"/>
                      </a:lnTo>
                      <a:lnTo>
                        <a:pt x="244" y="201"/>
                      </a:lnTo>
                      <a:lnTo>
                        <a:pt x="244" y="201"/>
                      </a:lnTo>
                      <a:lnTo>
                        <a:pt x="246" y="199"/>
                      </a:lnTo>
                      <a:lnTo>
                        <a:pt x="242" y="201"/>
                      </a:lnTo>
                      <a:lnTo>
                        <a:pt x="253" y="194"/>
                      </a:lnTo>
                      <a:lnTo>
                        <a:pt x="260" y="189"/>
                      </a:lnTo>
                      <a:lnTo>
                        <a:pt x="262" y="189"/>
                      </a:lnTo>
                      <a:lnTo>
                        <a:pt x="263" y="187"/>
                      </a:lnTo>
                      <a:lnTo>
                        <a:pt x="267" y="185"/>
                      </a:lnTo>
                      <a:lnTo>
                        <a:pt x="267" y="185"/>
                      </a:lnTo>
                      <a:lnTo>
                        <a:pt x="272" y="180"/>
                      </a:lnTo>
                      <a:lnTo>
                        <a:pt x="277" y="180"/>
                      </a:lnTo>
                      <a:lnTo>
                        <a:pt x="279" y="178"/>
                      </a:lnTo>
                      <a:lnTo>
                        <a:pt x="281" y="178"/>
                      </a:lnTo>
                      <a:lnTo>
                        <a:pt x="284" y="175"/>
                      </a:lnTo>
                      <a:lnTo>
                        <a:pt x="286" y="175"/>
                      </a:lnTo>
                      <a:lnTo>
                        <a:pt x="288" y="173"/>
                      </a:lnTo>
                      <a:lnTo>
                        <a:pt x="291" y="173"/>
                      </a:lnTo>
                      <a:lnTo>
                        <a:pt x="293" y="171"/>
                      </a:lnTo>
                      <a:lnTo>
                        <a:pt x="296" y="171"/>
                      </a:lnTo>
                      <a:lnTo>
                        <a:pt x="301" y="170"/>
                      </a:lnTo>
                      <a:lnTo>
                        <a:pt x="314" y="170"/>
                      </a:lnTo>
                      <a:lnTo>
                        <a:pt x="317" y="168"/>
                      </a:lnTo>
                      <a:lnTo>
                        <a:pt x="329" y="168"/>
                      </a:lnTo>
                      <a:lnTo>
                        <a:pt x="331" y="170"/>
                      </a:lnTo>
                      <a:lnTo>
                        <a:pt x="340" y="170"/>
                      </a:lnTo>
                      <a:lnTo>
                        <a:pt x="343" y="171"/>
                      </a:lnTo>
                      <a:lnTo>
                        <a:pt x="345" y="171"/>
                      </a:lnTo>
                      <a:lnTo>
                        <a:pt x="348" y="173"/>
                      </a:lnTo>
                      <a:lnTo>
                        <a:pt x="353" y="173"/>
                      </a:lnTo>
                      <a:lnTo>
                        <a:pt x="355" y="175"/>
                      </a:lnTo>
                      <a:lnTo>
                        <a:pt x="360" y="175"/>
                      </a:lnTo>
                      <a:lnTo>
                        <a:pt x="364" y="178"/>
                      </a:lnTo>
                      <a:lnTo>
                        <a:pt x="369" y="182"/>
                      </a:lnTo>
                      <a:lnTo>
                        <a:pt x="374" y="184"/>
                      </a:lnTo>
                      <a:lnTo>
                        <a:pt x="376" y="184"/>
                      </a:lnTo>
                      <a:lnTo>
                        <a:pt x="378" y="185"/>
                      </a:lnTo>
                      <a:lnTo>
                        <a:pt x="383" y="189"/>
                      </a:lnTo>
                      <a:lnTo>
                        <a:pt x="385" y="189"/>
                      </a:lnTo>
                      <a:lnTo>
                        <a:pt x="390" y="194"/>
                      </a:lnTo>
                      <a:lnTo>
                        <a:pt x="390" y="194"/>
                      </a:lnTo>
                      <a:lnTo>
                        <a:pt x="392" y="196"/>
                      </a:lnTo>
                      <a:lnTo>
                        <a:pt x="400" y="201"/>
                      </a:lnTo>
                      <a:lnTo>
                        <a:pt x="404" y="204"/>
                      </a:lnTo>
                      <a:lnTo>
                        <a:pt x="402" y="203"/>
                      </a:lnTo>
                      <a:lnTo>
                        <a:pt x="407" y="208"/>
                      </a:lnTo>
                      <a:lnTo>
                        <a:pt x="416" y="215"/>
                      </a:lnTo>
                      <a:lnTo>
                        <a:pt x="419" y="218"/>
                      </a:lnTo>
                      <a:lnTo>
                        <a:pt x="418" y="216"/>
                      </a:lnTo>
                      <a:lnTo>
                        <a:pt x="437" y="236"/>
                      </a:lnTo>
                      <a:lnTo>
                        <a:pt x="433" y="232"/>
                      </a:lnTo>
                      <a:lnTo>
                        <a:pt x="440" y="243"/>
                      </a:lnTo>
                      <a:lnTo>
                        <a:pt x="447" y="249"/>
                      </a:lnTo>
                      <a:lnTo>
                        <a:pt x="447" y="249"/>
                      </a:lnTo>
                      <a:lnTo>
                        <a:pt x="463" y="267"/>
                      </a:lnTo>
                      <a:lnTo>
                        <a:pt x="461" y="265"/>
                      </a:lnTo>
                      <a:lnTo>
                        <a:pt x="463" y="269"/>
                      </a:lnTo>
                      <a:lnTo>
                        <a:pt x="466" y="272"/>
                      </a:lnTo>
                      <a:lnTo>
                        <a:pt x="466" y="272"/>
                      </a:lnTo>
                      <a:lnTo>
                        <a:pt x="470" y="275"/>
                      </a:lnTo>
                      <a:lnTo>
                        <a:pt x="478" y="286"/>
                      </a:lnTo>
                      <a:lnTo>
                        <a:pt x="478" y="288"/>
                      </a:lnTo>
                      <a:lnTo>
                        <a:pt x="494" y="307"/>
                      </a:lnTo>
                      <a:lnTo>
                        <a:pt x="523" y="341"/>
                      </a:lnTo>
                      <a:lnTo>
                        <a:pt x="523" y="341"/>
                      </a:lnTo>
                      <a:lnTo>
                        <a:pt x="525" y="343"/>
                      </a:lnTo>
                      <a:lnTo>
                        <a:pt x="532" y="352"/>
                      </a:lnTo>
                      <a:lnTo>
                        <a:pt x="532" y="352"/>
                      </a:lnTo>
                      <a:lnTo>
                        <a:pt x="541" y="360"/>
                      </a:lnTo>
                      <a:lnTo>
                        <a:pt x="556" y="378"/>
                      </a:lnTo>
                      <a:lnTo>
                        <a:pt x="577" y="399"/>
                      </a:lnTo>
                      <a:lnTo>
                        <a:pt x="577" y="399"/>
                      </a:lnTo>
                      <a:lnTo>
                        <a:pt x="584" y="404"/>
                      </a:lnTo>
                      <a:lnTo>
                        <a:pt x="588" y="407"/>
                      </a:lnTo>
                      <a:lnTo>
                        <a:pt x="595" y="411"/>
                      </a:lnTo>
                      <a:lnTo>
                        <a:pt x="600" y="416"/>
                      </a:lnTo>
                      <a:lnTo>
                        <a:pt x="602" y="416"/>
                      </a:lnTo>
                      <a:lnTo>
                        <a:pt x="605" y="418"/>
                      </a:lnTo>
                      <a:lnTo>
                        <a:pt x="608" y="421"/>
                      </a:lnTo>
                      <a:lnTo>
                        <a:pt x="610" y="421"/>
                      </a:lnTo>
                      <a:lnTo>
                        <a:pt x="612" y="423"/>
                      </a:lnTo>
                      <a:lnTo>
                        <a:pt x="617" y="425"/>
                      </a:lnTo>
                      <a:lnTo>
                        <a:pt x="617" y="425"/>
                      </a:lnTo>
                      <a:lnTo>
                        <a:pt x="622" y="426"/>
                      </a:lnTo>
                      <a:lnTo>
                        <a:pt x="626" y="428"/>
                      </a:lnTo>
                      <a:lnTo>
                        <a:pt x="628" y="430"/>
                      </a:lnTo>
                      <a:lnTo>
                        <a:pt x="629" y="430"/>
                      </a:lnTo>
                      <a:lnTo>
                        <a:pt x="634" y="432"/>
                      </a:lnTo>
                      <a:lnTo>
                        <a:pt x="638" y="432"/>
                      </a:lnTo>
                      <a:lnTo>
                        <a:pt x="643" y="433"/>
                      </a:lnTo>
                      <a:lnTo>
                        <a:pt x="652" y="433"/>
                      </a:lnTo>
                      <a:lnTo>
                        <a:pt x="654" y="435"/>
                      </a:lnTo>
                      <a:lnTo>
                        <a:pt x="655" y="435"/>
                      </a:lnTo>
                      <a:lnTo>
                        <a:pt x="657" y="433"/>
                      </a:lnTo>
                      <a:lnTo>
                        <a:pt x="667" y="433"/>
                      </a:lnTo>
                      <a:lnTo>
                        <a:pt x="669" y="432"/>
                      </a:lnTo>
                      <a:lnTo>
                        <a:pt x="676" y="432"/>
                      </a:lnTo>
                      <a:lnTo>
                        <a:pt x="680" y="430"/>
                      </a:lnTo>
                      <a:lnTo>
                        <a:pt x="681" y="428"/>
                      </a:lnTo>
                      <a:lnTo>
                        <a:pt x="687" y="428"/>
                      </a:lnTo>
                      <a:lnTo>
                        <a:pt x="688" y="426"/>
                      </a:lnTo>
                      <a:lnTo>
                        <a:pt x="690" y="426"/>
                      </a:lnTo>
                      <a:lnTo>
                        <a:pt x="693" y="425"/>
                      </a:lnTo>
                      <a:lnTo>
                        <a:pt x="699" y="421"/>
                      </a:lnTo>
                      <a:lnTo>
                        <a:pt x="693" y="423"/>
                      </a:lnTo>
                      <a:lnTo>
                        <a:pt x="702" y="419"/>
                      </a:lnTo>
                      <a:lnTo>
                        <a:pt x="707" y="416"/>
                      </a:lnTo>
                      <a:lnTo>
                        <a:pt x="716" y="411"/>
                      </a:lnTo>
                      <a:lnTo>
                        <a:pt x="716" y="411"/>
                      </a:lnTo>
                      <a:lnTo>
                        <a:pt x="718" y="409"/>
                      </a:lnTo>
                      <a:lnTo>
                        <a:pt x="721" y="407"/>
                      </a:lnTo>
                      <a:lnTo>
                        <a:pt x="723" y="406"/>
                      </a:lnTo>
                      <a:lnTo>
                        <a:pt x="723" y="406"/>
                      </a:lnTo>
                      <a:lnTo>
                        <a:pt x="732" y="399"/>
                      </a:lnTo>
                      <a:lnTo>
                        <a:pt x="737" y="393"/>
                      </a:lnTo>
                      <a:lnTo>
                        <a:pt x="733" y="395"/>
                      </a:lnTo>
                      <a:lnTo>
                        <a:pt x="739" y="392"/>
                      </a:lnTo>
                      <a:lnTo>
                        <a:pt x="747" y="385"/>
                      </a:lnTo>
                      <a:lnTo>
                        <a:pt x="759" y="371"/>
                      </a:lnTo>
                      <a:lnTo>
                        <a:pt x="763" y="367"/>
                      </a:lnTo>
                      <a:lnTo>
                        <a:pt x="766" y="362"/>
                      </a:lnTo>
                      <a:lnTo>
                        <a:pt x="768" y="359"/>
                      </a:lnTo>
                      <a:lnTo>
                        <a:pt x="768" y="360"/>
                      </a:lnTo>
                      <a:lnTo>
                        <a:pt x="792" y="331"/>
                      </a:lnTo>
                      <a:lnTo>
                        <a:pt x="792" y="331"/>
                      </a:lnTo>
                      <a:lnTo>
                        <a:pt x="825" y="286"/>
                      </a:lnTo>
                      <a:lnTo>
                        <a:pt x="832" y="275"/>
                      </a:lnTo>
                      <a:lnTo>
                        <a:pt x="830" y="279"/>
                      </a:lnTo>
                      <a:lnTo>
                        <a:pt x="834" y="275"/>
                      </a:lnTo>
                      <a:lnTo>
                        <a:pt x="843" y="263"/>
                      </a:lnTo>
                      <a:lnTo>
                        <a:pt x="858" y="239"/>
                      </a:lnTo>
                      <a:lnTo>
                        <a:pt x="891" y="190"/>
                      </a:lnTo>
                      <a:lnTo>
                        <a:pt x="895" y="185"/>
                      </a:lnTo>
                      <a:lnTo>
                        <a:pt x="893" y="189"/>
                      </a:lnTo>
                      <a:lnTo>
                        <a:pt x="896" y="185"/>
                      </a:lnTo>
                      <a:lnTo>
                        <a:pt x="896" y="185"/>
                      </a:lnTo>
                      <a:lnTo>
                        <a:pt x="900" y="180"/>
                      </a:lnTo>
                      <a:lnTo>
                        <a:pt x="909" y="168"/>
                      </a:lnTo>
                      <a:lnTo>
                        <a:pt x="924" y="147"/>
                      </a:lnTo>
                      <a:lnTo>
                        <a:pt x="926" y="145"/>
                      </a:lnTo>
                      <a:lnTo>
                        <a:pt x="931" y="140"/>
                      </a:lnTo>
                      <a:lnTo>
                        <a:pt x="931" y="140"/>
                      </a:lnTo>
                      <a:lnTo>
                        <a:pt x="935" y="133"/>
                      </a:lnTo>
                      <a:lnTo>
                        <a:pt x="941" y="126"/>
                      </a:lnTo>
                      <a:lnTo>
                        <a:pt x="941" y="126"/>
                      </a:lnTo>
                      <a:lnTo>
                        <a:pt x="957" y="105"/>
                      </a:lnTo>
                      <a:lnTo>
                        <a:pt x="959" y="104"/>
                      </a:lnTo>
                      <a:lnTo>
                        <a:pt x="961" y="102"/>
                      </a:lnTo>
                      <a:lnTo>
                        <a:pt x="962" y="100"/>
                      </a:lnTo>
                      <a:lnTo>
                        <a:pt x="969" y="92"/>
                      </a:lnTo>
                      <a:lnTo>
                        <a:pt x="967" y="95"/>
                      </a:lnTo>
                      <a:lnTo>
                        <a:pt x="976" y="86"/>
                      </a:lnTo>
                      <a:lnTo>
                        <a:pt x="992" y="69"/>
                      </a:lnTo>
                      <a:lnTo>
                        <a:pt x="995" y="66"/>
                      </a:lnTo>
                      <a:lnTo>
                        <a:pt x="994" y="66"/>
                      </a:lnTo>
                      <a:lnTo>
                        <a:pt x="992" y="67"/>
                      </a:lnTo>
                      <a:lnTo>
                        <a:pt x="995" y="66"/>
                      </a:lnTo>
                      <a:lnTo>
                        <a:pt x="1002" y="60"/>
                      </a:lnTo>
                      <a:lnTo>
                        <a:pt x="1011" y="53"/>
                      </a:lnTo>
                      <a:lnTo>
                        <a:pt x="1011" y="53"/>
                      </a:lnTo>
                      <a:lnTo>
                        <a:pt x="1025" y="41"/>
                      </a:lnTo>
                      <a:lnTo>
                        <a:pt x="1030" y="36"/>
                      </a:lnTo>
                      <a:lnTo>
                        <a:pt x="1032" y="36"/>
                      </a:lnTo>
                      <a:lnTo>
                        <a:pt x="1032" y="34"/>
                      </a:lnTo>
                      <a:lnTo>
                        <a:pt x="1033" y="34"/>
                      </a:lnTo>
                      <a:lnTo>
                        <a:pt x="1040" y="31"/>
                      </a:lnTo>
                      <a:lnTo>
                        <a:pt x="1044" y="29"/>
                      </a:lnTo>
                      <a:lnTo>
                        <a:pt x="1049" y="26"/>
                      </a:lnTo>
                      <a:lnTo>
                        <a:pt x="1049" y="26"/>
                      </a:lnTo>
                      <a:lnTo>
                        <a:pt x="1058" y="20"/>
                      </a:lnTo>
                      <a:lnTo>
                        <a:pt x="1061" y="19"/>
                      </a:lnTo>
                      <a:lnTo>
                        <a:pt x="1063" y="19"/>
                      </a:lnTo>
                      <a:lnTo>
                        <a:pt x="1066" y="17"/>
                      </a:lnTo>
                      <a:lnTo>
                        <a:pt x="1066" y="17"/>
                      </a:lnTo>
                      <a:lnTo>
                        <a:pt x="1077" y="12"/>
                      </a:lnTo>
                      <a:lnTo>
                        <a:pt x="1079" y="12"/>
                      </a:lnTo>
                      <a:lnTo>
                        <a:pt x="1085" y="8"/>
                      </a:lnTo>
                      <a:lnTo>
                        <a:pt x="1089" y="8"/>
                      </a:lnTo>
                      <a:lnTo>
                        <a:pt x="1089" y="8"/>
                      </a:lnTo>
                      <a:lnTo>
                        <a:pt x="1092" y="5"/>
                      </a:lnTo>
                      <a:lnTo>
                        <a:pt x="1101" y="5"/>
                      </a:lnTo>
                      <a:lnTo>
                        <a:pt x="1105" y="3"/>
                      </a:lnTo>
                      <a:lnTo>
                        <a:pt x="1106" y="3"/>
                      </a:lnTo>
                      <a:lnTo>
                        <a:pt x="1108" y="1"/>
                      </a:lnTo>
                      <a:lnTo>
                        <a:pt x="1122" y="1"/>
                      </a:lnTo>
                      <a:lnTo>
                        <a:pt x="1124" y="0"/>
                      </a:lnTo>
                      <a:close/>
                    </a:path>
                  </a:pathLst>
                </a:custGeom>
                <a:solidFill>
                  <a:srgbClr val="D75143"/>
                </a:solidFill>
                <a:ln w="0">
                  <a:solidFill>
                    <a:srgbClr val="D7514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9" name="Rectangle 11"/>
                <p:cNvSpPr>
                  <a:spLocks noChangeArrowheads="1"/>
                </p:cNvSpPr>
                <p:nvPr/>
              </p:nvSpPr>
              <p:spPr bwMode="auto">
                <a:xfrm rot="16200000">
                  <a:off x="6656087" y="3812709"/>
                  <a:ext cx="4064000" cy="20638"/>
                </a:xfrm>
                <a:prstGeom prst="rect">
                  <a:avLst/>
                </a:prstGeom>
                <a:solidFill>
                  <a:srgbClr val="D75143"/>
                </a:solidFill>
                <a:ln w="0">
                  <a:solidFill>
                    <a:srgbClr val="D75143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9" name="Gruppieren 428"/>
              <p:cNvGrpSpPr/>
              <p:nvPr/>
            </p:nvGrpSpPr>
            <p:grpSpPr>
              <a:xfrm>
                <a:off x="8170748" y="3725068"/>
                <a:ext cx="245901" cy="1626629"/>
                <a:chOff x="8809530" y="1791028"/>
                <a:chExt cx="614364" cy="4064000"/>
              </a:xfrm>
            </p:grpSpPr>
            <p:sp>
              <p:nvSpPr>
                <p:cNvPr id="616" name="Freeform 8"/>
                <p:cNvSpPr>
                  <a:spLocks noEditPoints="1"/>
                </p:cNvSpPr>
                <p:nvPr/>
              </p:nvSpPr>
              <p:spPr bwMode="auto">
                <a:xfrm rot="16200000">
                  <a:off x="7084712" y="3515846"/>
                  <a:ext cx="4064000" cy="614363"/>
                </a:xfrm>
                <a:custGeom>
                  <a:avLst/>
                  <a:gdLst>
                    <a:gd name="T0" fmla="*/ 1047 w 5120"/>
                    <a:gd name="T1" fmla="*/ 600 h 773"/>
                    <a:gd name="T2" fmla="*/ 962 w 5120"/>
                    <a:gd name="T3" fmla="*/ 560 h 773"/>
                    <a:gd name="T4" fmla="*/ 914 w 5120"/>
                    <a:gd name="T5" fmla="*/ 465 h 773"/>
                    <a:gd name="T6" fmla="*/ 612 w 5120"/>
                    <a:gd name="T7" fmla="*/ 99 h 773"/>
                    <a:gd name="T8" fmla="*/ 596 w 5120"/>
                    <a:gd name="T9" fmla="*/ 45 h 773"/>
                    <a:gd name="T10" fmla="*/ 529 w 5120"/>
                    <a:gd name="T11" fmla="*/ 5 h 773"/>
                    <a:gd name="T12" fmla="*/ 570 w 5120"/>
                    <a:gd name="T13" fmla="*/ 26 h 773"/>
                    <a:gd name="T14" fmla="*/ 622 w 5120"/>
                    <a:gd name="T15" fmla="*/ 71 h 773"/>
                    <a:gd name="T16" fmla="*/ 655 w 5120"/>
                    <a:gd name="T17" fmla="*/ 109 h 773"/>
                    <a:gd name="T18" fmla="*/ 782 w 5120"/>
                    <a:gd name="T19" fmla="*/ 284 h 773"/>
                    <a:gd name="T20" fmla="*/ 855 w 5120"/>
                    <a:gd name="T21" fmla="*/ 390 h 773"/>
                    <a:gd name="T22" fmla="*/ 945 w 5120"/>
                    <a:gd name="T23" fmla="*/ 503 h 773"/>
                    <a:gd name="T24" fmla="*/ 1047 w 5120"/>
                    <a:gd name="T25" fmla="*/ 600 h 773"/>
                    <a:gd name="T26" fmla="*/ 1080 w 5120"/>
                    <a:gd name="T27" fmla="*/ 622 h 773"/>
                    <a:gd name="T28" fmla="*/ 1165 w 5120"/>
                    <a:gd name="T29" fmla="*/ 669 h 773"/>
                    <a:gd name="T30" fmla="*/ 1228 w 5120"/>
                    <a:gd name="T31" fmla="*/ 695 h 773"/>
                    <a:gd name="T32" fmla="*/ 1262 w 5120"/>
                    <a:gd name="T33" fmla="*/ 707 h 773"/>
                    <a:gd name="T34" fmla="*/ 1327 w 5120"/>
                    <a:gd name="T35" fmla="*/ 721 h 773"/>
                    <a:gd name="T36" fmla="*/ 1398 w 5120"/>
                    <a:gd name="T37" fmla="*/ 732 h 773"/>
                    <a:gd name="T38" fmla="*/ 1491 w 5120"/>
                    <a:gd name="T39" fmla="*/ 740 h 773"/>
                    <a:gd name="T40" fmla="*/ 5120 w 5120"/>
                    <a:gd name="T41" fmla="*/ 747 h 773"/>
                    <a:gd name="T42" fmla="*/ 1547 w 5120"/>
                    <a:gd name="T43" fmla="*/ 768 h 773"/>
                    <a:gd name="T44" fmla="*/ 1471 w 5120"/>
                    <a:gd name="T45" fmla="*/ 765 h 773"/>
                    <a:gd name="T46" fmla="*/ 1384 w 5120"/>
                    <a:gd name="T47" fmla="*/ 756 h 773"/>
                    <a:gd name="T48" fmla="*/ 1318 w 5120"/>
                    <a:gd name="T49" fmla="*/ 746 h 773"/>
                    <a:gd name="T50" fmla="*/ 1257 w 5120"/>
                    <a:gd name="T51" fmla="*/ 733 h 773"/>
                    <a:gd name="T52" fmla="*/ 1202 w 5120"/>
                    <a:gd name="T53" fmla="*/ 714 h 773"/>
                    <a:gd name="T54" fmla="*/ 1098 w 5120"/>
                    <a:gd name="T55" fmla="*/ 666 h 773"/>
                    <a:gd name="T56" fmla="*/ 1059 w 5120"/>
                    <a:gd name="T57" fmla="*/ 642 h 773"/>
                    <a:gd name="T58" fmla="*/ 1025 w 5120"/>
                    <a:gd name="T59" fmla="*/ 616 h 773"/>
                    <a:gd name="T60" fmla="*/ 902 w 5120"/>
                    <a:gd name="T61" fmla="*/ 492 h 773"/>
                    <a:gd name="T62" fmla="*/ 834 w 5120"/>
                    <a:gd name="T63" fmla="*/ 406 h 773"/>
                    <a:gd name="T64" fmla="*/ 761 w 5120"/>
                    <a:gd name="T65" fmla="*/ 302 h 773"/>
                    <a:gd name="T66" fmla="*/ 634 w 5120"/>
                    <a:gd name="T67" fmla="*/ 126 h 773"/>
                    <a:gd name="T68" fmla="*/ 567 w 5120"/>
                    <a:gd name="T69" fmla="*/ 55 h 773"/>
                    <a:gd name="T70" fmla="*/ 541 w 5120"/>
                    <a:gd name="T71" fmla="*/ 38 h 773"/>
                    <a:gd name="T72" fmla="*/ 485 w 5120"/>
                    <a:gd name="T73" fmla="*/ 27 h 773"/>
                    <a:gd name="T74" fmla="*/ 452 w 5120"/>
                    <a:gd name="T75" fmla="*/ 41 h 773"/>
                    <a:gd name="T76" fmla="*/ 425 w 5120"/>
                    <a:gd name="T77" fmla="*/ 62 h 773"/>
                    <a:gd name="T78" fmla="*/ 381 w 5120"/>
                    <a:gd name="T79" fmla="*/ 118 h 773"/>
                    <a:gd name="T80" fmla="*/ 326 w 5120"/>
                    <a:gd name="T81" fmla="*/ 216 h 773"/>
                    <a:gd name="T82" fmla="*/ 282 w 5120"/>
                    <a:gd name="T83" fmla="*/ 315 h 773"/>
                    <a:gd name="T84" fmla="*/ 216 w 5120"/>
                    <a:gd name="T85" fmla="*/ 475 h 773"/>
                    <a:gd name="T86" fmla="*/ 151 w 5120"/>
                    <a:gd name="T87" fmla="*/ 626 h 773"/>
                    <a:gd name="T88" fmla="*/ 119 w 5120"/>
                    <a:gd name="T89" fmla="*/ 683 h 773"/>
                    <a:gd name="T90" fmla="*/ 90 w 5120"/>
                    <a:gd name="T91" fmla="*/ 727 h 773"/>
                    <a:gd name="T92" fmla="*/ 72 w 5120"/>
                    <a:gd name="T93" fmla="*/ 746 h 773"/>
                    <a:gd name="T94" fmla="*/ 36 w 5120"/>
                    <a:gd name="T95" fmla="*/ 772 h 773"/>
                    <a:gd name="T96" fmla="*/ 31 w 5120"/>
                    <a:gd name="T97" fmla="*/ 744 h 773"/>
                    <a:gd name="T98" fmla="*/ 62 w 5120"/>
                    <a:gd name="T99" fmla="*/ 718 h 773"/>
                    <a:gd name="T100" fmla="*/ 83 w 5120"/>
                    <a:gd name="T101" fmla="*/ 692 h 773"/>
                    <a:gd name="T102" fmla="*/ 109 w 5120"/>
                    <a:gd name="T103" fmla="*/ 650 h 773"/>
                    <a:gd name="T104" fmla="*/ 137 w 5120"/>
                    <a:gd name="T105" fmla="*/ 593 h 773"/>
                    <a:gd name="T106" fmla="*/ 197 w 5120"/>
                    <a:gd name="T107" fmla="*/ 452 h 773"/>
                    <a:gd name="T108" fmla="*/ 258 w 5120"/>
                    <a:gd name="T109" fmla="*/ 305 h 773"/>
                    <a:gd name="T110" fmla="*/ 286 w 5120"/>
                    <a:gd name="T111" fmla="*/ 236 h 773"/>
                    <a:gd name="T112" fmla="*/ 327 w 5120"/>
                    <a:gd name="T113" fmla="*/ 158 h 773"/>
                    <a:gd name="T114" fmla="*/ 366 w 5120"/>
                    <a:gd name="T115" fmla="*/ 92 h 773"/>
                    <a:gd name="T116" fmla="*/ 407 w 5120"/>
                    <a:gd name="T117" fmla="*/ 41 h 773"/>
                    <a:gd name="T118" fmla="*/ 454 w 5120"/>
                    <a:gd name="T119" fmla="*/ 10 h 7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120" h="773">
                      <a:moveTo>
                        <a:pt x="1195" y="713"/>
                      </a:moveTo>
                      <a:lnTo>
                        <a:pt x="1196" y="713"/>
                      </a:lnTo>
                      <a:lnTo>
                        <a:pt x="1200" y="714"/>
                      </a:lnTo>
                      <a:lnTo>
                        <a:pt x="1195" y="713"/>
                      </a:lnTo>
                      <a:close/>
                      <a:moveTo>
                        <a:pt x="1191" y="681"/>
                      </a:moveTo>
                      <a:lnTo>
                        <a:pt x="1195" y="683"/>
                      </a:lnTo>
                      <a:lnTo>
                        <a:pt x="1193" y="683"/>
                      </a:lnTo>
                      <a:lnTo>
                        <a:pt x="1191" y="681"/>
                      </a:lnTo>
                      <a:close/>
                      <a:moveTo>
                        <a:pt x="1047" y="600"/>
                      </a:moveTo>
                      <a:lnTo>
                        <a:pt x="1047" y="600"/>
                      </a:lnTo>
                      <a:lnTo>
                        <a:pt x="1052" y="605"/>
                      </a:lnTo>
                      <a:lnTo>
                        <a:pt x="1047" y="600"/>
                      </a:lnTo>
                      <a:close/>
                      <a:moveTo>
                        <a:pt x="981" y="577"/>
                      </a:moveTo>
                      <a:lnTo>
                        <a:pt x="992" y="588"/>
                      </a:lnTo>
                      <a:lnTo>
                        <a:pt x="981" y="577"/>
                      </a:lnTo>
                      <a:close/>
                      <a:moveTo>
                        <a:pt x="959" y="557"/>
                      </a:moveTo>
                      <a:lnTo>
                        <a:pt x="961" y="558"/>
                      </a:lnTo>
                      <a:lnTo>
                        <a:pt x="962" y="560"/>
                      </a:lnTo>
                      <a:lnTo>
                        <a:pt x="974" y="572"/>
                      </a:lnTo>
                      <a:lnTo>
                        <a:pt x="959" y="557"/>
                      </a:lnTo>
                      <a:close/>
                      <a:moveTo>
                        <a:pt x="915" y="466"/>
                      </a:moveTo>
                      <a:lnTo>
                        <a:pt x="917" y="468"/>
                      </a:lnTo>
                      <a:lnTo>
                        <a:pt x="915" y="466"/>
                      </a:lnTo>
                      <a:close/>
                      <a:moveTo>
                        <a:pt x="914" y="465"/>
                      </a:moveTo>
                      <a:lnTo>
                        <a:pt x="915" y="466"/>
                      </a:lnTo>
                      <a:lnTo>
                        <a:pt x="915" y="466"/>
                      </a:lnTo>
                      <a:lnTo>
                        <a:pt x="914" y="465"/>
                      </a:lnTo>
                      <a:close/>
                      <a:moveTo>
                        <a:pt x="853" y="387"/>
                      </a:moveTo>
                      <a:lnTo>
                        <a:pt x="855" y="388"/>
                      </a:lnTo>
                      <a:lnTo>
                        <a:pt x="853" y="387"/>
                      </a:lnTo>
                      <a:lnTo>
                        <a:pt x="853" y="387"/>
                      </a:lnTo>
                      <a:close/>
                      <a:moveTo>
                        <a:pt x="336" y="138"/>
                      </a:moveTo>
                      <a:lnTo>
                        <a:pt x="336" y="140"/>
                      </a:lnTo>
                      <a:lnTo>
                        <a:pt x="334" y="142"/>
                      </a:lnTo>
                      <a:lnTo>
                        <a:pt x="336" y="138"/>
                      </a:lnTo>
                      <a:close/>
                      <a:moveTo>
                        <a:pt x="612" y="99"/>
                      </a:moveTo>
                      <a:lnTo>
                        <a:pt x="614" y="100"/>
                      </a:lnTo>
                      <a:lnTo>
                        <a:pt x="614" y="100"/>
                      </a:lnTo>
                      <a:lnTo>
                        <a:pt x="612" y="99"/>
                      </a:lnTo>
                      <a:close/>
                      <a:moveTo>
                        <a:pt x="567" y="55"/>
                      </a:moveTo>
                      <a:lnTo>
                        <a:pt x="567" y="55"/>
                      </a:lnTo>
                      <a:lnTo>
                        <a:pt x="570" y="59"/>
                      </a:lnTo>
                      <a:lnTo>
                        <a:pt x="567" y="55"/>
                      </a:lnTo>
                      <a:close/>
                      <a:moveTo>
                        <a:pt x="595" y="43"/>
                      </a:moveTo>
                      <a:lnTo>
                        <a:pt x="596" y="45"/>
                      </a:lnTo>
                      <a:lnTo>
                        <a:pt x="596" y="45"/>
                      </a:lnTo>
                      <a:lnTo>
                        <a:pt x="595" y="43"/>
                      </a:lnTo>
                      <a:close/>
                      <a:moveTo>
                        <a:pt x="489" y="0"/>
                      </a:moveTo>
                      <a:lnTo>
                        <a:pt x="501" y="0"/>
                      </a:lnTo>
                      <a:lnTo>
                        <a:pt x="504" y="1"/>
                      </a:lnTo>
                      <a:lnTo>
                        <a:pt x="518" y="1"/>
                      </a:lnTo>
                      <a:lnTo>
                        <a:pt x="523" y="3"/>
                      </a:lnTo>
                      <a:lnTo>
                        <a:pt x="527" y="3"/>
                      </a:lnTo>
                      <a:lnTo>
                        <a:pt x="529" y="5"/>
                      </a:lnTo>
                      <a:lnTo>
                        <a:pt x="530" y="5"/>
                      </a:lnTo>
                      <a:lnTo>
                        <a:pt x="536" y="7"/>
                      </a:lnTo>
                      <a:lnTo>
                        <a:pt x="539" y="8"/>
                      </a:lnTo>
                      <a:lnTo>
                        <a:pt x="544" y="10"/>
                      </a:lnTo>
                      <a:lnTo>
                        <a:pt x="546" y="12"/>
                      </a:lnTo>
                      <a:lnTo>
                        <a:pt x="553" y="15"/>
                      </a:lnTo>
                      <a:lnTo>
                        <a:pt x="558" y="19"/>
                      </a:lnTo>
                      <a:lnTo>
                        <a:pt x="562" y="20"/>
                      </a:lnTo>
                      <a:lnTo>
                        <a:pt x="570" y="26"/>
                      </a:lnTo>
                      <a:lnTo>
                        <a:pt x="572" y="26"/>
                      </a:lnTo>
                      <a:lnTo>
                        <a:pt x="575" y="29"/>
                      </a:lnTo>
                      <a:lnTo>
                        <a:pt x="575" y="29"/>
                      </a:lnTo>
                      <a:lnTo>
                        <a:pt x="582" y="33"/>
                      </a:lnTo>
                      <a:lnTo>
                        <a:pt x="589" y="40"/>
                      </a:lnTo>
                      <a:lnTo>
                        <a:pt x="589" y="40"/>
                      </a:lnTo>
                      <a:lnTo>
                        <a:pt x="596" y="45"/>
                      </a:lnTo>
                      <a:lnTo>
                        <a:pt x="622" y="71"/>
                      </a:lnTo>
                      <a:lnTo>
                        <a:pt x="622" y="71"/>
                      </a:lnTo>
                      <a:lnTo>
                        <a:pt x="624" y="73"/>
                      </a:lnTo>
                      <a:lnTo>
                        <a:pt x="628" y="76"/>
                      </a:lnTo>
                      <a:lnTo>
                        <a:pt x="631" y="79"/>
                      </a:lnTo>
                      <a:lnTo>
                        <a:pt x="631" y="79"/>
                      </a:lnTo>
                      <a:lnTo>
                        <a:pt x="640" y="88"/>
                      </a:lnTo>
                      <a:lnTo>
                        <a:pt x="638" y="86"/>
                      </a:lnTo>
                      <a:lnTo>
                        <a:pt x="640" y="90"/>
                      </a:lnTo>
                      <a:lnTo>
                        <a:pt x="654" y="109"/>
                      </a:lnTo>
                      <a:lnTo>
                        <a:pt x="655" y="109"/>
                      </a:lnTo>
                      <a:lnTo>
                        <a:pt x="655" y="109"/>
                      </a:lnTo>
                      <a:lnTo>
                        <a:pt x="657" y="111"/>
                      </a:lnTo>
                      <a:lnTo>
                        <a:pt x="659" y="111"/>
                      </a:lnTo>
                      <a:lnTo>
                        <a:pt x="660" y="114"/>
                      </a:lnTo>
                      <a:lnTo>
                        <a:pt x="671" y="130"/>
                      </a:lnTo>
                      <a:lnTo>
                        <a:pt x="718" y="192"/>
                      </a:lnTo>
                      <a:lnTo>
                        <a:pt x="778" y="281"/>
                      </a:lnTo>
                      <a:lnTo>
                        <a:pt x="778" y="281"/>
                      </a:lnTo>
                      <a:lnTo>
                        <a:pt x="782" y="284"/>
                      </a:lnTo>
                      <a:lnTo>
                        <a:pt x="785" y="291"/>
                      </a:lnTo>
                      <a:lnTo>
                        <a:pt x="785" y="291"/>
                      </a:lnTo>
                      <a:lnTo>
                        <a:pt x="796" y="307"/>
                      </a:lnTo>
                      <a:lnTo>
                        <a:pt x="813" y="331"/>
                      </a:lnTo>
                      <a:lnTo>
                        <a:pt x="846" y="378"/>
                      </a:lnTo>
                      <a:lnTo>
                        <a:pt x="848" y="380"/>
                      </a:lnTo>
                      <a:lnTo>
                        <a:pt x="850" y="383"/>
                      </a:lnTo>
                      <a:lnTo>
                        <a:pt x="853" y="387"/>
                      </a:lnTo>
                      <a:lnTo>
                        <a:pt x="855" y="390"/>
                      </a:lnTo>
                      <a:lnTo>
                        <a:pt x="863" y="402"/>
                      </a:lnTo>
                      <a:lnTo>
                        <a:pt x="879" y="423"/>
                      </a:lnTo>
                      <a:lnTo>
                        <a:pt x="910" y="463"/>
                      </a:lnTo>
                      <a:lnTo>
                        <a:pt x="915" y="466"/>
                      </a:lnTo>
                      <a:lnTo>
                        <a:pt x="921" y="473"/>
                      </a:lnTo>
                      <a:lnTo>
                        <a:pt x="921" y="473"/>
                      </a:lnTo>
                      <a:lnTo>
                        <a:pt x="929" y="484"/>
                      </a:lnTo>
                      <a:lnTo>
                        <a:pt x="929" y="485"/>
                      </a:lnTo>
                      <a:lnTo>
                        <a:pt x="945" y="503"/>
                      </a:lnTo>
                      <a:lnTo>
                        <a:pt x="945" y="503"/>
                      </a:lnTo>
                      <a:lnTo>
                        <a:pt x="978" y="537"/>
                      </a:lnTo>
                      <a:lnTo>
                        <a:pt x="980" y="539"/>
                      </a:lnTo>
                      <a:lnTo>
                        <a:pt x="983" y="541"/>
                      </a:lnTo>
                      <a:lnTo>
                        <a:pt x="1011" y="569"/>
                      </a:lnTo>
                      <a:lnTo>
                        <a:pt x="1009" y="569"/>
                      </a:lnTo>
                      <a:lnTo>
                        <a:pt x="1042" y="596"/>
                      </a:lnTo>
                      <a:lnTo>
                        <a:pt x="1046" y="598"/>
                      </a:lnTo>
                      <a:lnTo>
                        <a:pt x="1047" y="600"/>
                      </a:lnTo>
                      <a:lnTo>
                        <a:pt x="1044" y="596"/>
                      </a:lnTo>
                      <a:lnTo>
                        <a:pt x="1047" y="600"/>
                      </a:lnTo>
                      <a:lnTo>
                        <a:pt x="1049" y="600"/>
                      </a:lnTo>
                      <a:lnTo>
                        <a:pt x="1058" y="607"/>
                      </a:lnTo>
                      <a:lnTo>
                        <a:pt x="1058" y="607"/>
                      </a:lnTo>
                      <a:lnTo>
                        <a:pt x="1077" y="621"/>
                      </a:lnTo>
                      <a:lnTo>
                        <a:pt x="1075" y="619"/>
                      </a:lnTo>
                      <a:lnTo>
                        <a:pt x="1079" y="622"/>
                      </a:lnTo>
                      <a:lnTo>
                        <a:pt x="1080" y="622"/>
                      </a:lnTo>
                      <a:lnTo>
                        <a:pt x="1087" y="628"/>
                      </a:lnTo>
                      <a:lnTo>
                        <a:pt x="1087" y="628"/>
                      </a:lnTo>
                      <a:lnTo>
                        <a:pt x="1101" y="638"/>
                      </a:lnTo>
                      <a:lnTo>
                        <a:pt x="1105" y="640"/>
                      </a:lnTo>
                      <a:lnTo>
                        <a:pt x="1110" y="643"/>
                      </a:lnTo>
                      <a:lnTo>
                        <a:pt x="1117" y="647"/>
                      </a:lnTo>
                      <a:lnTo>
                        <a:pt x="1132" y="655"/>
                      </a:lnTo>
                      <a:lnTo>
                        <a:pt x="1160" y="669"/>
                      </a:lnTo>
                      <a:lnTo>
                        <a:pt x="1165" y="669"/>
                      </a:lnTo>
                      <a:lnTo>
                        <a:pt x="1169" y="673"/>
                      </a:lnTo>
                      <a:lnTo>
                        <a:pt x="1193" y="683"/>
                      </a:lnTo>
                      <a:lnTo>
                        <a:pt x="1196" y="685"/>
                      </a:lnTo>
                      <a:lnTo>
                        <a:pt x="1202" y="687"/>
                      </a:lnTo>
                      <a:lnTo>
                        <a:pt x="1202" y="687"/>
                      </a:lnTo>
                      <a:lnTo>
                        <a:pt x="1210" y="690"/>
                      </a:lnTo>
                      <a:lnTo>
                        <a:pt x="1210" y="690"/>
                      </a:lnTo>
                      <a:lnTo>
                        <a:pt x="1226" y="695"/>
                      </a:lnTo>
                      <a:lnTo>
                        <a:pt x="1228" y="695"/>
                      </a:lnTo>
                      <a:lnTo>
                        <a:pt x="1229" y="697"/>
                      </a:lnTo>
                      <a:lnTo>
                        <a:pt x="1231" y="697"/>
                      </a:lnTo>
                      <a:lnTo>
                        <a:pt x="1231" y="697"/>
                      </a:lnTo>
                      <a:lnTo>
                        <a:pt x="1236" y="699"/>
                      </a:lnTo>
                      <a:lnTo>
                        <a:pt x="1236" y="699"/>
                      </a:lnTo>
                      <a:lnTo>
                        <a:pt x="1242" y="701"/>
                      </a:lnTo>
                      <a:lnTo>
                        <a:pt x="1259" y="706"/>
                      </a:lnTo>
                      <a:lnTo>
                        <a:pt x="1261" y="706"/>
                      </a:lnTo>
                      <a:lnTo>
                        <a:pt x="1262" y="707"/>
                      </a:lnTo>
                      <a:lnTo>
                        <a:pt x="1268" y="707"/>
                      </a:lnTo>
                      <a:lnTo>
                        <a:pt x="1275" y="709"/>
                      </a:lnTo>
                      <a:lnTo>
                        <a:pt x="1292" y="714"/>
                      </a:lnTo>
                      <a:lnTo>
                        <a:pt x="1299" y="716"/>
                      </a:lnTo>
                      <a:lnTo>
                        <a:pt x="1307" y="718"/>
                      </a:lnTo>
                      <a:lnTo>
                        <a:pt x="1307" y="718"/>
                      </a:lnTo>
                      <a:lnTo>
                        <a:pt x="1321" y="720"/>
                      </a:lnTo>
                      <a:lnTo>
                        <a:pt x="1323" y="720"/>
                      </a:lnTo>
                      <a:lnTo>
                        <a:pt x="1327" y="721"/>
                      </a:lnTo>
                      <a:lnTo>
                        <a:pt x="1330" y="721"/>
                      </a:lnTo>
                      <a:lnTo>
                        <a:pt x="1339" y="723"/>
                      </a:lnTo>
                      <a:lnTo>
                        <a:pt x="1358" y="727"/>
                      </a:lnTo>
                      <a:lnTo>
                        <a:pt x="1358" y="727"/>
                      </a:lnTo>
                      <a:lnTo>
                        <a:pt x="1368" y="728"/>
                      </a:lnTo>
                      <a:lnTo>
                        <a:pt x="1384" y="730"/>
                      </a:lnTo>
                      <a:lnTo>
                        <a:pt x="1389" y="730"/>
                      </a:lnTo>
                      <a:lnTo>
                        <a:pt x="1392" y="732"/>
                      </a:lnTo>
                      <a:lnTo>
                        <a:pt x="1398" y="732"/>
                      </a:lnTo>
                      <a:lnTo>
                        <a:pt x="1413" y="733"/>
                      </a:lnTo>
                      <a:lnTo>
                        <a:pt x="1420" y="733"/>
                      </a:lnTo>
                      <a:lnTo>
                        <a:pt x="1424" y="735"/>
                      </a:lnTo>
                      <a:lnTo>
                        <a:pt x="1429" y="735"/>
                      </a:lnTo>
                      <a:lnTo>
                        <a:pt x="1444" y="737"/>
                      </a:lnTo>
                      <a:lnTo>
                        <a:pt x="1460" y="737"/>
                      </a:lnTo>
                      <a:lnTo>
                        <a:pt x="1474" y="739"/>
                      </a:lnTo>
                      <a:lnTo>
                        <a:pt x="1484" y="739"/>
                      </a:lnTo>
                      <a:lnTo>
                        <a:pt x="1491" y="740"/>
                      </a:lnTo>
                      <a:lnTo>
                        <a:pt x="1514" y="740"/>
                      </a:lnTo>
                      <a:lnTo>
                        <a:pt x="1523" y="742"/>
                      </a:lnTo>
                      <a:lnTo>
                        <a:pt x="1559" y="742"/>
                      </a:lnTo>
                      <a:lnTo>
                        <a:pt x="1561" y="744"/>
                      </a:lnTo>
                      <a:lnTo>
                        <a:pt x="1611" y="744"/>
                      </a:lnTo>
                      <a:lnTo>
                        <a:pt x="1620" y="746"/>
                      </a:lnTo>
                      <a:lnTo>
                        <a:pt x="1713" y="746"/>
                      </a:lnTo>
                      <a:lnTo>
                        <a:pt x="1729" y="747"/>
                      </a:lnTo>
                      <a:lnTo>
                        <a:pt x="5120" y="747"/>
                      </a:lnTo>
                      <a:lnTo>
                        <a:pt x="5120" y="773"/>
                      </a:lnTo>
                      <a:lnTo>
                        <a:pt x="1725" y="773"/>
                      </a:lnTo>
                      <a:lnTo>
                        <a:pt x="1710" y="772"/>
                      </a:lnTo>
                      <a:lnTo>
                        <a:pt x="1618" y="772"/>
                      </a:lnTo>
                      <a:lnTo>
                        <a:pt x="1614" y="770"/>
                      </a:lnTo>
                      <a:lnTo>
                        <a:pt x="1608" y="768"/>
                      </a:lnTo>
                      <a:lnTo>
                        <a:pt x="1608" y="770"/>
                      </a:lnTo>
                      <a:lnTo>
                        <a:pt x="1549" y="770"/>
                      </a:lnTo>
                      <a:lnTo>
                        <a:pt x="1547" y="768"/>
                      </a:lnTo>
                      <a:lnTo>
                        <a:pt x="1521" y="768"/>
                      </a:lnTo>
                      <a:lnTo>
                        <a:pt x="1517" y="766"/>
                      </a:lnTo>
                      <a:lnTo>
                        <a:pt x="1510" y="765"/>
                      </a:lnTo>
                      <a:lnTo>
                        <a:pt x="1510" y="766"/>
                      </a:lnTo>
                      <a:lnTo>
                        <a:pt x="1488" y="766"/>
                      </a:lnTo>
                      <a:lnTo>
                        <a:pt x="1484" y="765"/>
                      </a:lnTo>
                      <a:lnTo>
                        <a:pt x="1481" y="765"/>
                      </a:lnTo>
                      <a:lnTo>
                        <a:pt x="1481" y="765"/>
                      </a:lnTo>
                      <a:lnTo>
                        <a:pt x="1471" y="765"/>
                      </a:lnTo>
                      <a:lnTo>
                        <a:pt x="1457" y="763"/>
                      </a:lnTo>
                      <a:lnTo>
                        <a:pt x="1441" y="763"/>
                      </a:lnTo>
                      <a:lnTo>
                        <a:pt x="1425" y="761"/>
                      </a:lnTo>
                      <a:lnTo>
                        <a:pt x="1418" y="761"/>
                      </a:lnTo>
                      <a:lnTo>
                        <a:pt x="1415" y="760"/>
                      </a:lnTo>
                      <a:lnTo>
                        <a:pt x="1410" y="760"/>
                      </a:lnTo>
                      <a:lnTo>
                        <a:pt x="1394" y="758"/>
                      </a:lnTo>
                      <a:lnTo>
                        <a:pt x="1387" y="758"/>
                      </a:lnTo>
                      <a:lnTo>
                        <a:pt x="1384" y="756"/>
                      </a:lnTo>
                      <a:lnTo>
                        <a:pt x="1380" y="756"/>
                      </a:lnTo>
                      <a:lnTo>
                        <a:pt x="1365" y="754"/>
                      </a:lnTo>
                      <a:lnTo>
                        <a:pt x="1353" y="753"/>
                      </a:lnTo>
                      <a:lnTo>
                        <a:pt x="1372" y="754"/>
                      </a:lnTo>
                      <a:lnTo>
                        <a:pt x="1333" y="747"/>
                      </a:lnTo>
                      <a:lnTo>
                        <a:pt x="1327" y="746"/>
                      </a:lnTo>
                      <a:lnTo>
                        <a:pt x="1327" y="747"/>
                      </a:lnTo>
                      <a:lnTo>
                        <a:pt x="1321" y="747"/>
                      </a:lnTo>
                      <a:lnTo>
                        <a:pt x="1318" y="746"/>
                      </a:lnTo>
                      <a:lnTo>
                        <a:pt x="1302" y="744"/>
                      </a:lnTo>
                      <a:lnTo>
                        <a:pt x="1311" y="744"/>
                      </a:lnTo>
                      <a:lnTo>
                        <a:pt x="1294" y="740"/>
                      </a:lnTo>
                      <a:lnTo>
                        <a:pt x="1292" y="740"/>
                      </a:lnTo>
                      <a:lnTo>
                        <a:pt x="1285" y="739"/>
                      </a:lnTo>
                      <a:lnTo>
                        <a:pt x="1268" y="733"/>
                      </a:lnTo>
                      <a:lnTo>
                        <a:pt x="1264" y="733"/>
                      </a:lnTo>
                      <a:lnTo>
                        <a:pt x="1264" y="733"/>
                      </a:lnTo>
                      <a:lnTo>
                        <a:pt x="1257" y="733"/>
                      </a:lnTo>
                      <a:lnTo>
                        <a:pt x="1250" y="730"/>
                      </a:lnTo>
                      <a:lnTo>
                        <a:pt x="1250" y="730"/>
                      </a:lnTo>
                      <a:lnTo>
                        <a:pt x="1235" y="725"/>
                      </a:lnTo>
                      <a:lnTo>
                        <a:pt x="1228" y="723"/>
                      </a:lnTo>
                      <a:lnTo>
                        <a:pt x="1222" y="721"/>
                      </a:lnTo>
                      <a:lnTo>
                        <a:pt x="1221" y="721"/>
                      </a:lnTo>
                      <a:lnTo>
                        <a:pt x="1217" y="720"/>
                      </a:lnTo>
                      <a:lnTo>
                        <a:pt x="1217" y="720"/>
                      </a:lnTo>
                      <a:lnTo>
                        <a:pt x="1202" y="714"/>
                      </a:lnTo>
                      <a:lnTo>
                        <a:pt x="1196" y="713"/>
                      </a:lnTo>
                      <a:lnTo>
                        <a:pt x="1191" y="711"/>
                      </a:lnTo>
                      <a:lnTo>
                        <a:pt x="1184" y="707"/>
                      </a:lnTo>
                      <a:lnTo>
                        <a:pt x="1158" y="697"/>
                      </a:lnTo>
                      <a:lnTo>
                        <a:pt x="1155" y="695"/>
                      </a:lnTo>
                      <a:lnTo>
                        <a:pt x="1155" y="695"/>
                      </a:lnTo>
                      <a:lnTo>
                        <a:pt x="1120" y="678"/>
                      </a:lnTo>
                      <a:lnTo>
                        <a:pt x="1105" y="669"/>
                      </a:lnTo>
                      <a:lnTo>
                        <a:pt x="1098" y="666"/>
                      </a:lnTo>
                      <a:lnTo>
                        <a:pt x="1099" y="666"/>
                      </a:lnTo>
                      <a:lnTo>
                        <a:pt x="1096" y="664"/>
                      </a:lnTo>
                      <a:lnTo>
                        <a:pt x="1091" y="664"/>
                      </a:lnTo>
                      <a:lnTo>
                        <a:pt x="1085" y="659"/>
                      </a:lnTo>
                      <a:lnTo>
                        <a:pt x="1085" y="659"/>
                      </a:lnTo>
                      <a:lnTo>
                        <a:pt x="1072" y="648"/>
                      </a:lnTo>
                      <a:lnTo>
                        <a:pt x="1066" y="645"/>
                      </a:lnTo>
                      <a:lnTo>
                        <a:pt x="1066" y="645"/>
                      </a:lnTo>
                      <a:lnTo>
                        <a:pt x="1059" y="642"/>
                      </a:lnTo>
                      <a:lnTo>
                        <a:pt x="1056" y="638"/>
                      </a:lnTo>
                      <a:lnTo>
                        <a:pt x="1056" y="638"/>
                      </a:lnTo>
                      <a:lnTo>
                        <a:pt x="1037" y="624"/>
                      </a:lnTo>
                      <a:lnTo>
                        <a:pt x="1042" y="628"/>
                      </a:lnTo>
                      <a:lnTo>
                        <a:pt x="1035" y="622"/>
                      </a:lnTo>
                      <a:lnTo>
                        <a:pt x="1035" y="622"/>
                      </a:lnTo>
                      <a:lnTo>
                        <a:pt x="1028" y="619"/>
                      </a:lnTo>
                      <a:lnTo>
                        <a:pt x="1025" y="616"/>
                      </a:lnTo>
                      <a:lnTo>
                        <a:pt x="1025" y="616"/>
                      </a:lnTo>
                      <a:lnTo>
                        <a:pt x="994" y="588"/>
                      </a:lnTo>
                      <a:lnTo>
                        <a:pt x="981" y="577"/>
                      </a:lnTo>
                      <a:lnTo>
                        <a:pt x="964" y="560"/>
                      </a:lnTo>
                      <a:lnTo>
                        <a:pt x="962" y="560"/>
                      </a:lnTo>
                      <a:lnTo>
                        <a:pt x="959" y="555"/>
                      </a:lnTo>
                      <a:lnTo>
                        <a:pt x="926" y="520"/>
                      </a:lnTo>
                      <a:lnTo>
                        <a:pt x="910" y="501"/>
                      </a:lnTo>
                      <a:lnTo>
                        <a:pt x="902" y="491"/>
                      </a:lnTo>
                      <a:lnTo>
                        <a:pt x="902" y="492"/>
                      </a:lnTo>
                      <a:lnTo>
                        <a:pt x="900" y="489"/>
                      </a:lnTo>
                      <a:lnTo>
                        <a:pt x="898" y="487"/>
                      </a:lnTo>
                      <a:lnTo>
                        <a:pt x="898" y="487"/>
                      </a:lnTo>
                      <a:lnTo>
                        <a:pt x="896" y="485"/>
                      </a:lnTo>
                      <a:lnTo>
                        <a:pt x="893" y="484"/>
                      </a:lnTo>
                      <a:lnTo>
                        <a:pt x="891" y="482"/>
                      </a:lnTo>
                      <a:lnTo>
                        <a:pt x="858" y="439"/>
                      </a:lnTo>
                      <a:lnTo>
                        <a:pt x="843" y="418"/>
                      </a:lnTo>
                      <a:lnTo>
                        <a:pt x="834" y="406"/>
                      </a:lnTo>
                      <a:lnTo>
                        <a:pt x="830" y="402"/>
                      </a:lnTo>
                      <a:lnTo>
                        <a:pt x="825" y="392"/>
                      </a:lnTo>
                      <a:lnTo>
                        <a:pt x="792" y="347"/>
                      </a:lnTo>
                      <a:lnTo>
                        <a:pt x="792" y="347"/>
                      </a:lnTo>
                      <a:lnTo>
                        <a:pt x="775" y="322"/>
                      </a:lnTo>
                      <a:lnTo>
                        <a:pt x="775" y="321"/>
                      </a:lnTo>
                      <a:lnTo>
                        <a:pt x="763" y="303"/>
                      </a:lnTo>
                      <a:lnTo>
                        <a:pt x="759" y="300"/>
                      </a:lnTo>
                      <a:lnTo>
                        <a:pt x="761" y="302"/>
                      </a:lnTo>
                      <a:lnTo>
                        <a:pt x="758" y="296"/>
                      </a:lnTo>
                      <a:lnTo>
                        <a:pt x="697" y="208"/>
                      </a:lnTo>
                      <a:lnTo>
                        <a:pt x="697" y="208"/>
                      </a:lnTo>
                      <a:lnTo>
                        <a:pt x="650" y="145"/>
                      </a:lnTo>
                      <a:lnTo>
                        <a:pt x="655" y="152"/>
                      </a:lnTo>
                      <a:lnTo>
                        <a:pt x="650" y="144"/>
                      </a:lnTo>
                      <a:lnTo>
                        <a:pt x="643" y="131"/>
                      </a:lnTo>
                      <a:lnTo>
                        <a:pt x="638" y="130"/>
                      </a:lnTo>
                      <a:lnTo>
                        <a:pt x="634" y="126"/>
                      </a:lnTo>
                      <a:lnTo>
                        <a:pt x="619" y="105"/>
                      </a:lnTo>
                      <a:lnTo>
                        <a:pt x="619" y="105"/>
                      </a:lnTo>
                      <a:lnTo>
                        <a:pt x="614" y="100"/>
                      </a:lnTo>
                      <a:lnTo>
                        <a:pt x="608" y="92"/>
                      </a:lnTo>
                      <a:lnTo>
                        <a:pt x="600" y="86"/>
                      </a:lnTo>
                      <a:lnTo>
                        <a:pt x="603" y="90"/>
                      </a:lnTo>
                      <a:lnTo>
                        <a:pt x="575" y="62"/>
                      </a:lnTo>
                      <a:lnTo>
                        <a:pt x="575" y="62"/>
                      </a:lnTo>
                      <a:lnTo>
                        <a:pt x="567" y="55"/>
                      </a:lnTo>
                      <a:lnTo>
                        <a:pt x="563" y="52"/>
                      </a:lnTo>
                      <a:lnTo>
                        <a:pt x="556" y="48"/>
                      </a:lnTo>
                      <a:lnTo>
                        <a:pt x="548" y="43"/>
                      </a:lnTo>
                      <a:lnTo>
                        <a:pt x="548" y="43"/>
                      </a:lnTo>
                      <a:lnTo>
                        <a:pt x="546" y="41"/>
                      </a:lnTo>
                      <a:lnTo>
                        <a:pt x="548" y="41"/>
                      </a:lnTo>
                      <a:lnTo>
                        <a:pt x="544" y="40"/>
                      </a:lnTo>
                      <a:lnTo>
                        <a:pt x="541" y="38"/>
                      </a:lnTo>
                      <a:lnTo>
                        <a:pt x="541" y="38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27" y="34"/>
                      </a:lnTo>
                      <a:lnTo>
                        <a:pt x="523" y="31"/>
                      </a:lnTo>
                      <a:lnTo>
                        <a:pt x="517" y="31"/>
                      </a:lnTo>
                      <a:lnTo>
                        <a:pt x="513" y="27"/>
                      </a:lnTo>
                      <a:lnTo>
                        <a:pt x="485" y="27"/>
                      </a:lnTo>
                      <a:lnTo>
                        <a:pt x="484" y="29"/>
                      </a:lnTo>
                      <a:lnTo>
                        <a:pt x="478" y="29"/>
                      </a:lnTo>
                      <a:lnTo>
                        <a:pt x="477" y="31"/>
                      </a:lnTo>
                      <a:lnTo>
                        <a:pt x="471" y="31"/>
                      </a:lnTo>
                      <a:lnTo>
                        <a:pt x="468" y="33"/>
                      </a:lnTo>
                      <a:lnTo>
                        <a:pt x="466" y="33"/>
                      </a:lnTo>
                      <a:lnTo>
                        <a:pt x="459" y="36"/>
                      </a:lnTo>
                      <a:lnTo>
                        <a:pt x="454" y="41"/>
                      </a:lnTo>
                      <a:lnTo>
                        <a:pt x="452" y="41"/>
                      </a:lnTo>
                      <a:lnTo>
                        <a:pt x="449" y="45"/>
                      </a:lnTo>
                      <a:lnTo>
                        <a:pt x="445" y="45"/>
                      </a:lnTo>
                      <a:lnTo>
                        <a:pt x="438" y="52"/>
                      </a:lnTo>
                      <a:lnTo>
                        <a:pt x="437" y="52"/>
                      </a:lnTo>
                      <a:lnTo>
                        <a:pt x="433" y="55"/>
                      </a:lnTo>
                      <a:lnTo>
                        <a:pt x="435" y="52"/>
                      </a:lnTo>
                      <a:lnTo>
                        <a:pt x="432" y="55"/>
                      </a:lnTo>
                      <a:lnTo>
                        <a:pt x="425" y="62"/>
                      </a:lnTo>
                      <a:lnTo>
                        <a:pt x="425" y="62"/>
                      </a:lnTo>
                      <a:lnTo>
                        <a:pt x="421" y="66"/>
                      </a:lnTo>
                      <a:lnTo>
                        <a:pt x="419" y="69"/>
                      </a:lnTo>
                      <a:lnTo>
                        <a:pt x="406" y="83"/>
                      </a:lnTo>
                      <a:lnTo>
                        <a:pt x="404" y="86"/>
                      </a:lnTo>
                      <a:lnTo>
                        <a:pt x="402" y="88"/>
                      </a:lnTo>
                      <a:lnTo>
                        <a:pt x="402" y="88"/>
                      </a:lnTo>
                      <a:lnTo>
                        <a:pt x="388" y="105"/>
                      </a:lnTo>
                      <a:lnTo>
                        <a:pt x="388" y="105"/>
                      </a:lnTo>
                      <a:lnTo>
                        <a:pt x="381" y="118"/>
                      </a:lnTo>
                      <a:lnTo>
                        <a:pt x="378" y="121"/>
                      </a:lnTo>
                      <a:lnTo>
                        <a:pt x="379" y="121"/>
                      </a:lnTo>
                      <a:lnTo>
                        <a:pt x="374" y="126"/>
                      </a:lnTo>
                      <a:lnTo>
                        <a:pt x="373" y="130"/>
                      </a:lnTo>
                      <a:lnTo>
                        <a:pt x="357" y="156"/>
                      </a:lnTo>
                      <a:lnTo>
                        <a:pt x="350" y="170"/>
                      </a:lnTo>
                      <a:lnTo>
                        <a:pt x="343" y="182"/>
                      </a:lnTo>
                      <a:lnTo>
                        <a:pt x="326" y="216"/>
                      </a:lnTo>
                      <a:lnTo>
                        <a:pt x="326" y="216"/>
                      </a:lnTo>
                      <a:lnTo>
                        <a:pt x="319" y="230"/>
                      </a:lnTo>
                      <a:lnTo>
                        <a:pt x="315" y="239"/>
                      </a:lnTo>
                      <a:lnTo>
                        <a:pt x="315" y="241"/>
                      </a:lnTo>
                      <a:lnTo>
                        <a:pt x="310" y="249"/>
                      </a:lnTo>
                      <a:lnTo>
                        <a:pt x="310" y="249"/>
                      </a:lnTo>
                      <a:lnTo>
                        <a:pt x="294" y="282"/>
                      </a:lnTo>
                      <a:lnTo>
                        <a:pt x="288" y="302"/>
                      </a:lnTo>
                      <a:lnTo>
                        <a:pt x="284" y="310"/>
                      </a:lnTo>
                      <a:lnTo>
                        <a:pt x="282" y="315"/>
                      </a:lnTo>
                      <a:lnTo>
                        <a:pt x="281" y="319"/>
                      </a:lnTo>
                      <a:lnTo>
                        <a:pt x="281" y="321"/>
                      </a:lnTo>
                      <a:lnTo>
                        <a:pt x="277" y="324"/>
                      </a:lnTo>
                      <a:lnTo>
                        <a:pt x="277" y="324"/>
                      </a:lnTo>
                      <a:lnTo>
                        <a:pt x="246" y="400"/>
                      </a:lnTo>
                      <a:lnTo>
                        <a:pt x="230" y="442"/>
                      </a:lnTo>
                      <a:lnTo>
                        <a:pt x="223" y="461"/>
                      </a:lnTo>
                      <a:lnTo>
                        <a:pt x="222" y="465"/>
                      </a:lnTo>
                      <a:lnTo>
                        <a:pt x="216" y="475"/>
                      </a:lnTo>
                      <a:lnTo>
                        <a:pt x="216" y="475"/>
                      </a:lnTo>
                      <a:lnTo>
                        <a:pt x="213" y="484"/>
                      </a:lnTo>
                      <a:lnTo>
                        <a:pt x="183" y="555"/>
                      </a:lnTo>
                      <a:lnTo>
                        <a:pt x="180" y="563"/>
                      </a:lnTo>
                      <a:lnTo>
                        <a:pt x="163" y="600"/>
                      </a:lnTo>
                      <a:lnTo>
                        <a:pt x="163" y="600"/>
                      </a:lnTo>
                      <a:lnTo>
                        <a:pt x="156" y="616"/>
                      </a:lnTo>
                      <a:lnTo>
                        <a:pt x="156" y="617"/>
                      </a:lnTo>
                      <a:lnTo>
                        <a:pt x="151" y="626"/>
                      </a:lnTo>
                      <a:lnTo>
                        <a:pt x="151" y="626"/>
                      </a:lnTo>
                      <a:lnTo>
                        <a:pt x="149" y="629"/>
                      </a:lnTo>
                      <a:lnTo>
                        <a:pt x="149" y="631"/>
                      </a:lnTo>
                      <a:lnTo>
                        <a:pt x="147" y="635"/>
                      </a:lnTo>
                      <a:lnTo>
                        <a:pt x="131" y="664"/>
                      </a:lnTo>
                      <a:lnTo>
                        <a:pt x="123" y="678"/>
                      </a:lnTo>
                      <a:lnTo>
                        <a:pt x="135" y="657"/>
                      </a:lnTo>
                      <a:lnTo>
                        <a:pt x="118" y="683"/>
                      </a:lnTo>
                      <a:lnTo>
                        <a:pt x="119" y="683"/>
                      </a:lnTo>
                      <a:lnTo>
                        <a:pt x="116" y="690"/>
                      </a:lnTo>
                      <a:lnTo>
                        <a:pt x="109" y="702"/>
                      </a:lnTo>
                      <a:lnTo>
                        <a:pt x="105" y="706"/>
                      </a:lnTo>
                      <a:lnTo>
                        <a:pt x="107" y="706"/>
                      </a:lnTo>
                      <a:lnTo>
                        <a:pt x="102" y="711"/>
                      </a:lnTo>
                      <a:lnTo>
                        <a:pt x="100" y="714"/>
                      </a:lnTo>
                      <a:lnTo>
                        <a:pt x="98" y="716"/>
                      </a:lnTo>
                      <a:lnTo>
                        <a:pt x="97" y="714"/>
                      </a:lnTo>
                      <a:lnTo>
                        <a:pt x="90" y="727"/>
                      </a:lnTo>
                      <a:lnTo>
                        <a:pt x="90" y="727"/>
                      </a:lnTo>
                      <a:lnTo>
                        <a:pt x="90" y="728"/>
                      </a:lnTo>
                      <a:lnTo>
                        <a:pt x="92" y="727"/>
                      </a:lnTo>
                      <a:lnTo>
                        <a:pt x="88" y="730"/>
                      </a:lnTo>
                      <a:lnTo>
                        <a:pt x="88" y="730"/>
                      </a:lnTo>
                      <a:lnTo>
                        <a:pt x="86" y="733"/>
                      </a:lnTo>
                      <a:lnTo>
                        <a:pt x="81" y="737"/>
                      </a:lnTo>
                      <a:lnTo>
                        <a:pt x="76" y="742"/>
                      </a:lnTo>
                      <a:lnTo>
                        <a:pt x="72" y="746"/>
                      </a:lnTo>
                      <a:lnTo>
                        <a:pt x="76" y="744"/>
                      </a:lnTo>
                      <a:lnTo>
                        <a:pt x="69" y="751"/>
                      </a:lnTo>
                      <a:lnTo>
                        <a:pt x="71" y="747"/>
                      </a:lnTo>
                      <a:lnTo>
                        <a:pt x="62" y="754"/>
                      </a:lnTo>
                      <a:lnTo>
                        <a:pt x="62" y="754"/>
                      </a:lnTo>
                      <a:lnTo>
                        <a:pt x="53" y="763"/>
                      </a:lnTo>
                      <a:lnTo>
                        <a:pt x="50" y="763"/>
                      </a:lnTo>
                      <a:lnTo>
                        <a:pt x="40" y="768"/>
                      </a:lnTo>
                      <a:lnTo>
                        <a:pt x="36" y="772"/>
                      </a:lnTo>
                      <a:lnTo>
                        <a:pt x="33" y="772"/>
                      </a:lnTo>
                      <a:lnTo>
                        <a:pt x="31" y="773"/>
                      </a:lnTo>
                      <a:lnTo>
                        <a:pt x="0" y="773"/>
                      </a:lnTo>
                      <a:lnTo>
                        <a:pt x="0" y="747"/>
                      </a:lnTo>
                      <a:lnTo>
                        <a:pt x="19" y="747"/>
                      </a:lnTo>
                      <a:lnTo>
                        <a:pt x="20" y="746"/>
                      </a:lnTo>
                      <a:lnTo>
                        <a:pt x="24" y="746"/>
                      </a:lnTo>
                      <a:lnTo>
                        <a:pt x="26" y="744"/>
                      </a:lnTo>
                      <a:lnTo>
                        <a:pt x="31" y="744"/>
                      </a:lnTo>
                      <a:lnTo>
                        <a:pt x="34" y="742"/>
                      </a:lnTo>
                      <a:lnTo>
                        <a:pt x="40" y="737"/>
                      </a:lnTo>
                      <a:lnTo>
                        <a:pt x="41" y="737"/>
                      </a:lnTo>
                      <a:lnTo>
                        <a:pt x="46" y="732"/>
                      </a:lnTo>
                      <a:lnTo>
                        <a:pt x="50" y="732"/>
                      </a:lnTo>
                      <a:lnTo>
                        <a:pt x="52" y="730"/>
                      </a:lnTo>
                      <a:lnTo>
                        <a:pt x="55" y="727"/>
                      </a:lnTo>
                      <a:lnTo>
                        <a:pt x="55" y="727"/>
                      </a:lnTo>
                      <a:lnTo>
                        <a:pt x="62" y="718"/>
                      </a:lnTo>
                      <a:lnTo>
                        <a:pt x="64" y="714"/>
                      </a:lnTo>
                      <a:lnTo>
                        <a:pt x="67" y="714"/>
                      </a:lnTo>
                      <a:lnTo>
                        <a:pt x="67" y="714"/>
                      </a:lnTo>
                      <a:lnTo>
                        <a:pt x="69" y="711"/>
                      </a:lnTo>
                      <a:lnTo>
                        <a:pt x="71" y="709"/>
                      </a:lnTo>
                      <a:lnTo>
                        <a:pt x="81" y="694"/>
                      </a:lnTo>
                      <a:lnTo>
                        <a:pt x="79" y="697"/>
                      </a:lnTo>
                      <a:lnTo>
                        <a:pt x="81" y="695"/>
                      </a:lnTo>
                      <a:lnTo>
                        <a:pt x="83" y="692"/>
                      </a:lnTo>
                      <a:lnTo>
                        <a:pt x="88" y="687"/>
                      </a:lnTo>
                      <a:lnTo>
                        <a:pt x="88" y="687"/>
                      </a:lnTo>
                      <a:lnTo>
                        <a:pt x="93" y="678"/>
                      </a:lnTo>
                      <a:lnTo>
                        <a:pt x="97" y="671"/>
                      </a:lnTo>
                      <a:lnTo>
                        <a:pt x="95" y="673"/>
                      </a:lnTo>
                      <a:lnTo>
                        <a:pt x="97" y="669"/>
                      </a:lnTo>
                      <a:lnTo>
                        <a:pt x="100" y="664"/>
                      </a:lnTo>
                      <a:lnTo>
                        <a:pt x="109" y="650"/>
                      </a:lnTo>
                      <a:lnTo>
                        <a:pt x="109" y="650"/>
                      </a:lnTo>
                      <a:lnTo>
                        <a:pt x="125" y="622"/>
                      </a:lnTo>
                      <a:lnTo>
                        <a:pt x="125" y="621"/>
                      </a:lnTo>
                      <a:lnTo>
                        <a:pt x="125" y="621"/>
                      </a:lnTo>
                      <a:lnTo>
                        <a:pt x="126" y="616"/>
                      </a:lnTo>
                      <a:lnTo>
                        <a:pt x="128" y="612"/>
                      </a:lnTo>
                      <a:lnTo>
                        <a:pt x="131" y="605"/>
                      </a:lnTo>
                      <a:lnTo>
                        <a:pt x="131" y="605"/>
                      </a:lnTo>
                      <a:lnTo>
                        <a:pt x="138" y="588"/>
                      </a:lnTo>
                      <a:lnTo>
                        <a:pt x="137" y="593"/>
                      </a:lnTo>
                      <a:lnTo>
                        <a:pt x="140" y="588"/>
                      </a:lnTo>
                      <a:lnTo>
                        <a:pt x="157" y="551"/>
                      </a:lnTo>
                      <a:lnTo>
                        <a:pt x="156" y="551"/>
                      </a:lnTo>
                      <a:lnTo>
                        <a:pt x="189" y="473"/>
                      </a:lnTo>
                      <a:lnTo>
                        <a:pt x="189" y="473"/>
                      </a:lnTo>
                      <a:lnTo>
                        <a:pt x="192" y="465"/>
                      </a:lnTo>
                      <a:lnTo>
                        <a:pt x="194" y="463"/>
                      </a:lnTo>
                      <a:lnTo>
                        <a:pt x="199" y="452"/>
                      </a:lnTo>
                      <a:lnTo>
                        <a:pt x="197" y="452"/>
                      </a:lnTo>
                      <a:lnTo>
                        <a:pt x="206" y="432"/>
                      </a:lnTo>
                      <a:lnTo>
                        <a:pt x="206" y="432"/>
                      </a:lnTo>
                      <a:lnTo>
                        <a:pt x="222" y="392"/>
                      </a:lnTo>
                      <a:lnTo>
                        <a:pt x="227" y="380"/>
                      </a:lnTo>
                      <a:lnTo>
                        <a:pt x="222" y="390"/>
                      </a:lnTo>
                      <a:lnTo>
                        <a:pt x="255" y="308"/>
                      </a:lnTo>
                      <a:lnTo>
                        <a:pt x="256" y="305"/>
                      </a:lnTo>
                      <a:lnTo>
                        <a:pt x="258" y="305"/>
                      </a:lnTo>
                      <a:lnTo>
                        <a:pt x="258" y="305"/>
                      </a:lnTo>
                      <a:lnTo>
                        <a:pt x="262" y="296"/>
                      </a:lnTo>
                      <a:lnTo>
                        <a:pt x="260" y="300"/>
                      </a:lnTo>
                      <a:lnTo>
                        <a:pt x="263" y="291"/>
                      </a:lnTo>
                      <a:lnTo>
                        <a:pt x="263" y="291"/>
                      </a:lnTo>
                      <a:lnTo>
                        <a:pt x="270" y="274"/>
                      </a:lnTo>
                      <a:lnTo>
                        <a:pt x="272" y="269"/>
                      </a:lnTo>
                      <a:lnTo>
                        <a:pt x="270" y="272"/>
                      </a:lnTo>
                      <a:lnTo>
                        <a:pt x="286" y="237"/>
                      </a:lnTo>
                      <a:lnTo>
                        <a:pt x="286" y="236"/>
                      </a:lnTo>
                      <a:lnTo>
                        <a:pt x="288" y="236"/>
                      </a:lnTo>
                      <a:lnTo>
                        <a:pt x="291" y="229"/>
                      </a:lnTo>
                      <a:lnTo>
                        <a:pt x="291" y="229"/>
                      </a:lnTo>
                      <a:lnTo>
                        <a:pt x="294" y="220"/>
                      </a:lnTo>
                      <a:lnTo>
                        <a:pt x="301" y="204"/>
                      </a:lnTo>
                      <a:lnTo>
                        <a:pt x="298" y="213"/>
                      </a:lnTo>
                      <a:lnTo>
                        <a:pt x="303" y="204"/>
                      </a:lnTo>
                      <a:lnTo>
                        <a:pt x="321" y="170"/>
                      </a:lnTo>
                      <a:lnTo>
                        <a:pt x="327" y="158"/>
                      </a:lnTo>
                      <a:lnTo>
                        <a:pt x="334" y="144"/>
                      </a:lnTo>
                      <a:lnTo>
                        <a:pt x="336" y="140"/>
                      </a:lnTo>
                      <a:lnTo>
                        <a:pt x="350" y="116"/>
                      </a:lnTo>
                      <a:lnTo>
                        <a:pt x="350" y="116"/>
                      </a:lnTo>
                      <a:lnTo>
                        <a:pt x="355" y="107"/>
                      </a:lnTo>
                      <a:lnTo>
                        <a:pt x="360" y="102"/>
                      </a:lnTo>
                      <a:lnTo>
                        <a:pt x="360" y="102"/>
                      </a:lnTo>
                      <a:lnTo>
                        <a:pt x="366" y="93"/>
                      </a:lnTo>
                      <a:lnTo>
                        <a:pt x="366" y="92"/>
                      </a:lnTo>
                      <a:lnTo>
                        <a:pt x="381" y="71"/>
                      </a:lnTo>
                      <a:lnTo>
                        <a:pt x="385" y="67"/>
                      </a:lnTo>
                      <a:lnTo>
                        <a:pt x="386" y="64"/>
                      </a:lnTo>
                      <a:lnTo>
                        <a:pt x="400" y="50"/>
                      </a:lnTo>
                      <a:lnTo>
                        <a:pt x="400" y="50"/>
                      </a:lnTo>
                      <a:lnTo>
                        <a:pt x="402" y="46"/>
                      </a:lnTo>
                      <a:lnTo>
                        <a:pt x="406" y="43"/>
                      </a:lnTo>
                      <a:lnTo>
                        <a:pt x="402" y="45"/>
                      </a:lnTo>
                      <a:lnTo>
                        <a:pt x="407" y="41"/>
                      </a:lnTo>
                      <a:lnTo>
                        <a:pt x="416" y="34"/>
                      </a:lnTo>
                      <a:lnTo>
                        <a:pt x="425" y="26"/>
                      </a:lnTo>
                      <a:lnTo>
                        <a:pt x="426" y="26"/>
                      </a:lnTo>
                      <a:lnTo>
                        <a:pt x="433" y="19"/>
                      </a:lnTo>
                      <a:lnTo>
                        <a:pt x="437" y="19"/>
                      </a:lnTo>
                      <a:lnTo>
                        <a:pt x="440" y="15"/>
                      </a:lnTo>
                      <a:lnTo>
                        <a:pt x="444" y="15"/>
                      </a:lnTo>
                      <a:lnTo>
                        <a:pt x="449" y="10"/>
                      </a:lnTo>
                      <a:lnTo>
                        <a:pt x="454" y="10"/>
                      </a:lnTo>
                      <a:lnTo>
                        <a:pt x="461" y="7"/>
                      </a:lnTo>
                      <a:lnTo>
                        <a:pt x="463" y="7"/>
                      </a:lnTo>
                      <a:lnTo>
                        <a:pt x="463" y="7"/>
                      </a:lnTo>
                      <a:lnTo>
                        <a:pt x="466" y="3"/>
                      </a:lnTo>
                      <a:lnTo>
                        <a:pt x="471" y="3"/>
                      </a:lnTo>
                      <a:lnTo>
                        <a:pt x="473" y="1"/>
                      </a:lnTo>
                      <a:lnTo>
                        <a:pt x="487" y="1"/>
                      </a:lnTo>
                      <a:lnTo>
                        <a:pt x="489" y="0"/>
                      </a:lnTo>
                      <a:close/>
                    </a:path>
                  </a:pathLst>
                </a:cu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7" name="Rectangle 9"/>
                <p:cNvSpPr>
                  <a:spLocks noChangeArrowheads="1"/>
                </p:cNvSpPr>
                <p:nvPr/>
              </p:nvSpPr>
              <p:spPr bwMode="auto">
                <a:xfrm rot="16200000">
                  <a:off x="7381575" y="3812709"/>
                  <a:ext cx="4064000" cy="20638"/>
                </a:xfrm>
                <a:prstGeom prst="rect">
                  <a:avLst/>
                </a:pr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30" name="Rechteck 429"/>
              <p:cNvSpPr/>
              <p:nvPr/>
            </p:nvSpPr>
            <p:spPr>
              <a:xfrm>
                <a:off x="6129989" y="3363299"/>
                <a:ext cx="2799276" cy="11422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1" name="Rechteck 430"/>
              <p:cNvSpPr/>
              <p:nvPr/>
            </p:nvSpPr>
            <p:spPr>
              <a:xfrm>
                <a:off x="8831749" y="5187617"/>
                <a:ext cx="56222" cy="562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34" name="Gruppieren 433"/>
              <p:cNvGrpSpPr/>
              <p:nvPr/>
            </p:nvGrpSpPr>
            <p:grpSpPr>
              <a:xfrm>
                <a:off x="6396827" y="4368658"/>
                <a:ext cx="550082" cy="1566928"/>
                <a:chOff x="4776134" y="2766236"/>
                <a:chExt cx="690362" cy="1966520"/>
              </a:xfrm>
            </p:grpSpPr>
            <p:grpSp>
              <p:nvGrpSpPr>
                <p:cNvPr id="596" name="Gruppieren 595"/>
                <p:cNvGrpSpPr/>
                <p:nvPr/>
              </p:nvGrpSpPr>
              <p:grpSpPr>
                <a:xfrm>
                  <a:off x="4784167" y="2766236"/>
                  <a:ext cx="682329" cy="792927"/>
                  <a:chOff x="4784167" y="2766236"/>
                  <a:chExt cx="682329" cy="792927"/>
                </a:xfrm>
              </p:grpSpPr>
              <p:sp>
                <p:nvSpPr>
                  <p:cNvPr id="598" name="Flussdiagramm: Verzögerung 597"/>
                  <p:cNvSpPr/>
                  <p:nvPr/>
                </p:nvSpPr>
                <p:spPr>
                  <a:xfrm rot="5400000">
                    <a:off x="4703207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9" name="Flussdiagramm: Verzögerung 598"/>
                  <p:cNvSpPr/>
                  <p:nvPr/>
                </p:nvSpPr>
                <p:spPr>
                  <a:xfrm rot="5400000">
                    <a:off x="4742100" y="340780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0" name="Flussdiagramm: Verzögerung 599"/>
                  <p:cNvSpPr/>
                  <p:nvPr/>
                </p:nvSpPr>
                <p:spPr>
                  <a:xfrm rot="5400000">
                    <a:off x="4780992" y="340780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1" name="Flussdiagramm: Verzögerung 600"/>
                  <p:cNvSpPr/>
                  <p:nvPr/>
                </p:nvSpPr>
                <p:spPr>
                  <a:xfrm rot="5400000">
                    <a:off x="4819884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2" name="Flussdiagramm: Verzögerung 601"/>
                  <p:cNvSpPr/>
                  <p:nvPr/>
                </p:nvSpPr>
                <p:spPr>
                  <a:xfrm rot="5400000">
                    <a:off x="4858013" y="3423426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3" name="Flussdiagramm: Verzögerung 602"/>
                  <p:cNvSpPr/>
                  <p:nvPr/>
                </p:nvSpPr>
                <p:spPr>
                  <a:xfrm rot="5400000">
                    <a:off x="4896905" y="342993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4" name="Flussdiagramm: Verzögerung 603"/>
                  <p:cNvSpPr/>
                  <p:nvPr/>
                </p:nvSpPr>
                <p:spPr>
                  <a:xfrm rot="5400000">
                    <a:off x="4935798" y="342994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5" name="Flussdiagramm: Verzögerung 604"/>
                  <p:cNvSpPr/>
                  <p:nvPr/>
                </p:nvSpPr>
                <p:spPr>
                  <a:xfrm rot="5400000">
                    <a:off x="4974690" y="343646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6" name="Flussdiagramm: Verzögerung 605"/>
                  <p:cNvSpPr/>
                  <p:nvPr/>
                </p:nvSpPr>
                <p:spPr>
                  <a:xfrm rot="5400000">
                    <a:off x="5012818" y="342863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7" name="Flussdiagramm: Verzögerung 606"/>
                  <p:cNvSpPr/>
                  <p:nvPr/>
                </p:nvSpPr>
                <p:spPr>
                  <a:xfrm rot="5400000">
                    <a:off x="5051711" y="343515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8" name="Flussdiagramm: Verzögerung 607"/>
                  <p:cNvSpPr/>
                  <p:nvPr/>
                </p:nvSpPr>
                <p:spPr>
                  <a:xfrm rot="5400000">
                    <a:off x="5090603" y="3435153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9" name="Flussdiagramm: Verzögerung 608"/>
                  <p:cNvSpPr/>
                  <p:nvPr/>
                </p:nvSpPr>
                <p:spPr>
                  <a:xfrm rot="5400000">
                    <a:off x="5129495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0" name="Flussdiagramm: Verzögerung 609"/>
                  <p:cNvSpPr/>
                  <p:nvPr/>
                </p:nvSpPr>
                <p:spPr>
                  <a:xfrm rot="5400000">
                    <a:off x="5159218" y="342343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1" name="Flussdiagramm: Verzögerung 610"/>
                  <p:cNvSpPr/>
                  <p:nvPr/>
                </p:nvSpPr>
                <p:spPr>
                  <a:xfrm rot="5400000">
                    <a:off x="5198110" y="3429944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2" name="Flussdiagramm: Verzögerung 611"/>
                  <p:cNvSpPr/>
                  <p:nvPr/>
                </p:nvSpPr>
                <p:spPr>
                  <a:xfrm rot="5400000">
                    <a:off x="5237003" y="342994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3" name="Flussdiagramm: Verzögerung 612"/>
                  <p:cNvSpPr/>
                  <p:nvPr/>
                </p:nvSpPr>
                <p:spPr>
                  <a:xfrm rot="5400000">
                    <a:off x="5275895" y="3436465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4" name="Flussdiagramm: Verzögerung 613"/>
                  <p:cNvSpPr/>
                  <p:nvPr/>
                </p:nvSpPr>
                <p:spPr>
                  <a:xfrm rot="5400000">
                    <a:off x="5313948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5" name="Rechteck 614"/>
                  <p:cNvSpPr/>
                  <p:nvPr/>
                </p:nvSpPr>
                <p:spPr>
                  <a:xfrm>
                    <a:off x="4784167" y="2766236"/>
                    <a:ext cx="682329" cy="68165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597" name="Rechteck 596"/>
                <p:cNvSpPr/>
                <p:nvPr/>
              </p:nvSpPr>
              <p:spPr>
                <a:xfrm>
                  <a:off x="4776134" y="3988117"/>
                  <a:ext cx="682330" cy="74463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436" name="Gruppieren 435"/>
              <p:cNvGrpSpPr/>
              <p:nvPr/>
            </p:nvGrpSpPr>
            <p:grpSpPr>
              <a:xfrm>
                <a:off x="7147883" y="4091236"/>
                <a:ext cx="552587" cy="1837864"/>
                <a:chOff x="4772991" y="2766236"/>
                <a:chExt cx="693505" cy="2306549"/>
              </a:xfrm>
            </p:grpSpPr>
            <p:grpSp>
              <p:nvGrpSpPr>
                <p:cNvPr id="487" name="Gruppieren 486"/>
                <p:cNvGrpSpPr/>
                <p:nvPr/>
              </p:nvGrpSpPr>
              <p:grpSpPr>
                <a:xfrm>
                  <a:off x="4784167" y="2766236"/>
                  <a:ext cx="682329" cy="792927"/>
                  <a:chOff x="4784167" y="2766236"/>
                  <a:chExt cx="682329" cy="792927"/>
                </a:xfrm>
              </p:grpSpPr>
              <p:sp>
                <p:nvSpPr>
                  <p:cNvPr id="489" name="Flussdiagramm: Verzögerung 488"/>
                  <p:cNvSpPr/>
                  <p:nvPr/>
                </p:nvSpPr>
                <p:spPr>
                  <a:xfrm rot="5400000">
                    <a:off x="4703207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0" name="Flussdiagramm: Verzögerung 489"/>
                  <p:cNvSpPr/>
                  <p:nvPr/>
                </p:nvSpPr>
                <p:spPr>
                  <a:xfrm rot="5400000">
                    <a:off x="4742100" y="340780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1" name="Flussdiagramm: Verzögerung 490"/>
                  <p:cNvSpPr/>
                  <p:nvPr/>
                </p:nvSpPr>
                <p:spPr>
                  <a:xfrm rot="5400000">
                    <a:off x="4780992" y="340780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2" name="Flussdiagramm: Verzögerung 491"/>
                  <p:cNvSpPr/>
                  <p:nvPr/>
                </p:nvSpPr>
                <p:spPr>
                  <a:xfrm rot="5400000">
                    <a:off x="4819884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3" name="Flussdiagramm: Verzögerung 492"/>
                  <p:cNvSpPr/>
                  <p:nvPr/>
                </p:nvSpPr>
                <p:spPr>
                  <a:xfrm rot="5400000">
                    <a:off x="4858013" y="3423426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4" name="Flussdiagramm: Verzögerung 493"/>
                  <p:cNvSpPr/>
                  <p:nvPr/>
                </p:nvSpPr>
                <p:spPr>
                  <a:xfrm rot="5400000">
                    <a:off x="4896905" y="342993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5" name="Flussdiagramm: Verzögerung 494"/>
                  <p:cNvSpPr/>
                  <p:nvPr/>
                </p:nvSpPr>
                <p:spPr>
                  <a:xfrm rot="5400000">
                    <a:off x="4935798" y="342994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6" name="Flussdiagramm: Verzögerung 495"/>
                  <p:cNvSpPr/>
                  <p:nvPr/>
                </p:nvSpPr>
                <p:spPr>
                  <a:xfrm rot="5400000">
                    <a:off x="4974690" y="343646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7" name="Flussdiagramm: Verzögerung 496"/>
                  <p:cNvSpPr/>
                  <p:nvPr/>
                </p:nvSpPr>
                <p:spPr>
                  <a:xfrm rot="5400000">
                    <a:off x="5012818" y="342863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8" name="Flussdiagramm: Verzögerung 497"/>
                  <p:cNvSpPr/>
                  <p:nvPr/>
                </p:nvSpPr>
                <p:spPr>
                  <a:xfrm rot="5400000">
                    <a:off x="5051711" y="343515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9" name="Flussdiagramm: Verzögerung 498"/>
                  <p:cNvSpPr/>
                  <p:nvPr/>
                </p:nvSpPr>
                <p:spPr>
                  <a:xfrm rot="5400000">
                    <a:off x="5090603" y="3435153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0" name="Flussdiagramm: Verzögerung 499"/>
                  <p:cNvSpPr/>
                  <p:nvPr/>
                </p:nvSpPr>
                <p:spPr>
                  <a:xfrm rot="5400000">
                    <a:off x="5129495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1" name="Flussdiagramm: Verzögerung 500"/>
                  <p:cNvSpPr/>
                  <p:nvPr/>
                </p:nvSpPr>
                <p:spPr>
                  <a:xfrm rot="5400000">
                    <a:off x="5159218" y="342343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2" name="Flussdiagramm: Verzögerung 501"/>
                  <p:cNvSpPr/>
                  <p:nvPr/>
                </p:nvSpPr>
                <p:spPr>
                  <a:xfrm rot="5400000">
                    <a:off x="5198110" y="3429944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3" name="Flussdiagramm: Verzögerung 502"/>
                  <p:cNvSpPr/>
                  <p:nvPr/>
                </p:nvSpPr>
                <p:spPr>
                  <a:xfrm rot="5400000">
                    <a:off x="5237003" y="342994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4" name="Flussdiagramm: Verzögerung 503"/>
                  <p:cNvSpPr/>
                  <p:nvPr/>
                </p:nvSpPr>
                <p:spPr>
                  <a:xfrm rot="5400000">
                    <a:off x="5275895" y="3436465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5" name="Flussdiagramm: Verzögerung 504"/>
                  <p:cNvSpPr/>
                  <p:nvPr/>
                </p:nvSpPr>
                <p:spPr>
                  <a:xfrm rot="5400000">
                    <a:off x="5313948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6" name="Rechteck 505"/>
                  <p:cNvSpPr/>
                  <p:nvPr/>
                </p:nvSpPr>
                <p:spPr>
                  <a:xfrm>
                    <a:off x="4784167" y="2766236"/>
                    <a:ext cx="682329" cy="68165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488" name="Rechteck 487"/>
                <p:cNvSpPr/>
                <p:nvPr/>
              </p:nvSpPr>
              <p:spPr>
                <a:xfrm>
                  <a:off x="4772991" y="4330070"/>
                  <a:ext cx="682330" cy="74271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437" name="Gruppieren 436"/>
              <p:cNvGrpSpPr/>
              <p:nvPr/>
            </p:nvGrpSpPr>
            <p:grpSpPr>
              <a:xfrm>
                <a:off x="7893444" y="3987724"/>
                <a:ext cx="546850" cy="1949274"/>
                <a:chOff x="4784167" y="2766236"/>
                <a:chExt cx="686306" cy="2446370"/>
              </a:xfrm>
            </p:grpSpPr>
            <p:grpSp>
              <p:nvGrpSpPr>
                <p:cNvPr id="467" name="Gruppieren 466"/>
                <p:cNvGrpSpPr/>
                <p:nvPr/>
              </p:nvGrpSpPr>
              <p:grpSpPr>
                <a:xfrm>
                  <a:off x="4784167" y="2766236"/>
                  <a:ext cx="682329" cy="792927"/>
                  <a:chOff x="4784167" y="2766236"/>
                  <a:chExt cx="682329" cy="792927"/>
                </a:xfrm>
              </p:grpSpPr>
              <p:sp>
                <p:nvSpPr>
                  <p:cNvPr id="469" name="Flussdiagramm: Verzögerung 468"/>
                  <p:cNvSpPr/>
                  <p:nvPr/>
                </p:nvSpPr>
                <p:spPr>
                  <a:xfrm rot="5400000">
                    <a:off x="4703207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0" name="Flussdiagramm: Verzögerung 469"/>
                  <p:cNvSpPr/>
                  <p:nvPr/>
                </p:nvSpPr>
                <p:spPr>
                  <a:xfrm rot="5400000">
                    <a:off x="4742100" y="340780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1" name="Flussdiagramm: Verzögerung 470"/>
                  <p:cNvSpPr/>
                  <p:nvPr/>
                </p:nvSpPr>
                <p:spPr>
                  <a:xfrm rot="5400000">
                    <a:off x="4780992" y="340780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2" name="Flussdiagramm: Verzögerung 471"/>
                  <p:cNvSpPr/>
                  <p:nvPr/>
                </p:nvSpPr>
                <p:spPr>
                  <a:xfrm rot="5400000">
                    <a:off x="4819884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3" name="Flussdiagramm: Verzögerung 472"/>
                  <p:cNvSpPr/>
                  <p:nvPr/>
                </p:nvSpPr>
                <p:spPr>
                  <a:xfrm rot="5400000">
                    <a:off x="4858013" y="3423426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4" name="Flussdiagramm: Verzögerung 473"/>
                  <p:cNvSpPr/>
                  <p:nvPr/>
                </p:nvSpPr>
                <p:spPr>
                  <a:xfrm rot="5400000">
                    <a:off x="4896905" y="342993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5" name="Flussdiagramm: Verzögerung 474"/>
                  <p:cNvSpPr/>
                  <p:nvPr/>
                </p:nvSpPr>
                <p:spPr>
                  <a:xfrm rot="5400000">
                    <a:off x="4935798" y="342994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6" name="Flussdiagramm: Verzögerung 475"/>
                  <p:cNvSpPr/>
                  <p:nvPr/>
                </p:nvSpPr>
                <p:spPr>
                  <a:xfrm rot="5400000">
                    <a:off x="4974690" y="343646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7" name="Flussdiagramm: Verzögerung 476"/>
                  <p:cNvSpPr/>
                  <p:nvPr/>
                </p:nvSpPr>
                <p:spPr>
                  <a:xfrm rot="5400000">
                    <a:off x="5012818" y="342863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8" name="Flussdiagramm: Verzögerung 477"/>
                  <p:cNvSpPr/>
                  <p:nvPr/>
                </p:nvSpPr>
                <p:spPr>
                  <a:xfrm rot="5400000">
                    <a:off x="5051711" y="343515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9" name="Flussdiagramm: Verzögerung 478"/>
                  <p:cNvSpPr/>
                  <p:nvPr/>
                </p:nvSpPr>
                <p:spPr>
                  <a:xfrm rot="5400000">
                    <a:off x="5090603" y="3435153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0" name="Flussdiagramm: Verzögerung 479"/>
                  <p:cNvSpPr/>
                  <p:nvPr/>
                </p:nvSpPr>
                <p:spPr>
                  <a:xfrm rot="5400000">
                    <a:off x="5129495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1" name="Flussdiagramm: Verzögerung 480"/>
                  <p:cNvSpPr/>
                  <p:nvPr/>
                </p:nvSpPr>
                <p:spPr>
                  <a:xfrm rot="5400000">
                    <a:off x="5159218" y="342343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2" name="Flussdiagramm: Verzögerung 481"/>
                  <p:cNvSpPr/>
                  <p:nvPr/>
                </p:nvSpPr>
                <p:spPr>
                  <a:xfrm rot="5400000">
                    <a:off x="5198110" y="3429944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3" name="Flussdiagramm: Verzögerung 482"/>
                  <p:cNvSpPr/>
                  <p:nvPr/>
                </p:nvSpPr>
                <p:spPr>
                  <a:xfrm rot="5400000">
                    <a:off x="5237003" y="342994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4" name="Flussdiagramm: Verzögerung 483"/>
                  <p:cNvSpPr/>
                  <p:nvPr/>
                </p:nvSpPr>
                <p:spPr>
                  <a:xfrm rot="5400000">
                    <a:off x="5275895" y="3436465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5" name="Flussdiagramm: Verzögerung 484"/>
                  <p:cNvSpPr/>
                  <p:nvPr/>
                </p:nvSpPr>
                <p:spPr>
                  <a:xfrm rot="5400000">
                    <a:off x="5313948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6" name="Rechteck 485"/>
                  <p:cNvSpPr/>
                  <p:nvPr/>
                </p:nvSpPr>
                <p:spPr>
                  <a:xfrm>
                    <a:off x="4784167" y="2766236"/>
                    <a:ext cx="682329" cy="68165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468" name="Rechteck 467"/>
                <p:cNvSpPr/>
                <p:nvPr/>
              </p:nvSpPr>
              <p:spPr>
                <a:xfrm>
                  <a:off x="4788143" y="4469891"/>
                  <a:ext cx="682330" cy="74271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8" name="Textfeld 437"/>
                  <p:cNvSpPr txBox="1"/>
                  <p:nvPr/>
                </p:nvSpPr>
                <p:spPr>
                  <a:xfrm>
                    <a:off x="6402283" y="4524220"/>
                    <a:ext cx="542456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38" name="Textfeld 4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02283" y="4524220"/>
                    <a:ext cx="542456" cy="184666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l="-6742" r="-1124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9" name="Textfeld 438"/>
                  <p:cNvSpPr txBox="1"/>
                  <p:nvPr/>
                </p:nvSpPr>
                <p:spPr>
                  <a:xfrm>
                    <a:off x="7154930" y="4246798"/>
                    <a:ext cx="546047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39" name="Textfeld 43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54930" y="4246798"/>
                    <a:ext cx="546047" cy="184666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l="-6742" r="-1124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0" name="Textfeld 439"/>
                  <p:cNvSpPr txBox="1"/>
                  <p:nvPr/>
                </p:nvSpPr>
                <p:spPr>
                  <a:xfrm>
                    <a:off x="7893444" y="4150043"/>
                    <a:ext cx="546047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0" name="Textfeld 4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93444" y="4150043"/>
                    <a:ext cx="546047" cy="184666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 l="-6742" r="-1124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4" name="Textfeld 443"/>
                  <p:cNvSpPr txBox="1"/>
                  <p:nvPr/>
                </p:nvSpPr>
                <p:spPr>
                  <a:xfrm>
                    <a:off x="5624890" y="4675425"/>
                    <a:ext cx="528857" cy="171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de-DE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4" name="Textfeld 44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4890" y="4675425"/>
                    <a:ext cx="528857" cy="171666"/>
                  </a:xfrm>
                  <a:prstGeom prst="rect">
                    <a:avLst/>
                  </a:prstGeom>
                  <a:blipFill>
                    <a:blip r:embed="rId24"/>
                    <a:stretch>
                      <a:fillRect b="-1678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445" name="Gruppieren 444"/>
              <p:cNvGrpSpPr/>
              <p:nvPr/>
            </p:nvGrpSpPr>
            <p:grpSpPr>
              <a:xfrm>
                <a:off x="5624896" y="4482698"/>
                <a:ext cx="550083" cy="1454166"/>
                <a:chOff x="4776131" y="2766237"/>
                <a:chExt cx="690362" cy="1825002"/>
              </a:xfrm>
            </p:grpSpPr>
            <p:grpSp>
              <p:nvGrpSpPr>
                <p:cNvPr id="447" name="Gruppieren 446"/>
                <p:cNvGrpSpPr/>
                <p:nvPr/>
              </p:nvGrpSpPr>
              <p:grpSpPr>
                <a:xfrm>
                  <a:off x="4784164" y="2766237"/>
                  <a:ext cx="682329" cy="792927"/>
                  <a:chOff x="4784167" y="2766236"/>
                  <a:chExt cx="682329" cy="792927"/>
                </a:xfrm>
              </p:grpSpPr>
              <p:sp>
                <p:nvSpPr>
                  <p:cNvPr id="449" name="Flussdiagramm: Verzögerung 448"/>
                  <p:cNvSpPr/>
                  <p:nvPr/>
                </p:nvSpPr>
                <p:spPr>
                  <a:xfrm rot="5400000">
                    <a:off x="4703207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0" name="Flussdiagramm: Verzögerung 449"/>
                  <p:cNvSpPr/>
                  <p:nvPr/>
                </p:nvSpPr>
                <p:spPr>
                  <a:xfrm rot="5400000">
                    <a:off x="4742100" y="340780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1" name="Flussdiagramm: Verzögerung 450"/>
                  <p:cNvSpPr/>
                  <p:nvPr/>
                </p:nvSpPr>
                <p:spPr>
                  <a:xfrm rot="5400000">
                    <a:off x="4780992" y="340780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2" name="Flussdiagramm: Verzögerung 451"/>
                  <p:cNvSpPr/>
                  <p:nvPr/>
                </p:nvSpPr>
                <p:spPr>
                  <a:xfrm rot="5400000">
                    <a:off x="4819884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3" name="Flussdiagramm: Verzögerung 452"/>
                  <p:cNvSpPr/>
                  <p:nvPr/>
                </p:nvSpPr>
                <p:spPr>
                  <a:xfrm rot="5400000">
                    <a:off x="4858013" y="3423426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4" name="Flussdiagramm: Verzögerung 453"/>
                  <p:cNvSpPr/>
                  <p:nvPr/>
                </p:nvSpPr>
                <p:spPr>
                  <a:xfrm rot="5400000">
                    <a:off x="4896905" y="342993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5" name="Flussdiagramm: Verzögerung 454"/>
                  <p:cNvSpPr/>
                  <p:nvPr/>
                </p:nvSpPr>
                <p:spPr>
                  <a:xfrm rot="5400000">
                    <a:off x="4935798" y="342994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6" name="Flussdiagramm: Verzögerung 455"/>
                  <p:cNvSpPr/>
                  <p:nvPr/>
                </p:nvSpPr>
                <p:spPr>
                  <a:xfrm rot="5400000">
                    <a:off x="4974690" y="343646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7" name="Flussdiagramm: Verzögerung 456"/>
                  <p:cNvSpPr/>
                  <p:nvPr/>
                </p:nvSpPr>
                <p:spPr>
                  <a:xfrm rot="5400000">
                    <a:off x="5012818" y="342863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8" name="Flussdiagramm: Verzögerung 457"/>
                  <p:cNvSpPr/>
                  <p:nvPr/>
                </p:nvSpPr>
                <p:spPr>
                  <a:xfrm rot="5400000">
                    <a:off x="5051711" y="343515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9" name="Flussdiagramm: Verzögerung 458"/>
                  <p:cNvSpPr/>
                  <p:nvPr/>
                </p:nvSpPr>
                <p:spPr>
                  <a:xfrm rot="5400000">
                    <a:off x="5090603" y="3435153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0" name="Flussdiagramm: Verzögerung 459"/>
                  <p:cNvSpPr/>
                  <p:nvPr/>
                </p:nvSpPr>
                <p:spPr>
                  <a:xfrm rot="5400000">
                    <a:off x="5129495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1" name="Flussdiagramm: Verzögerung 460"/>
                  <p:cNvSpPr/>
                  <p:nvPr/>
                </p:nvSpPr>
                <p:spPr>
                  <a:xfrm rot="5400000">
                    <a:off x="5159218" y="342343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2" name="Flussdiagramm: Verzögerung 461"/>
                  <p:cNvSpPr/>
                  <p:nvPr/>
                </p:nvSpPr>
                <p:spPr>
                  <a:xfrm rot="5400000">
                    <a:off x="5198110" y="3429944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3" name="Flussdiagramm: Verzögerung 462"/>
                  <p:cNvSpPr/>
                  <p:nvPr/>
                </p:nvSpPr>
                <p:spPr>
                  <a:xfrm rot="5400000">
                    <a:off x="5237003" y="342994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4" name="Flussdiagramm: Verzögerung 463"/>
                  <p:cNvSpPr/>
                  <p:nvPr/>
                </p:nvSpPr>
                <p:spPr>
                  <a:xfrm rot="5400000">
                    <a:off x="5275895" y="3436465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5" name="Flussdiagramm: Verzögerung 464"/>
                  <p:cNvSpPr/>
                  <p:nvPr/>
                </p:nvSpPr>
                <p:spPr>
                  <a:xfrm rot="5400000">
                    <a:off x="5313948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6" name="Rechteck 465"/>
                  <p:cNvSpPr/>
                  <p:nvPr/>
                </p:nvSpPr>
                <p:spPr>
                  <a:xfrm>
                    <a:off x="4784167" y="2766236"/>
                    <a:ext cx="682329" cy="68165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448" name="Rechteck 447"/>
                <p:cNvSpPr/>
                <p:nvPr/>
              </p:nvSpPr>
              <p:spPr>
                <a:xfrm>
                  <a:off x="4776131" y="3846600"/>
                  <a:ext cx="682330" cy="74463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6" name="Textfeld 445"/>
                  <p:cNvSpPr txBox="1"/>
                  <p:nvPr/>
                </p:nvSpPr>
                <p:spPr>
                  <a:xfrm>
                    <a:off x="5647535" y="4643973"/>
                    <a:ext cx="542456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6" name="Textfeld 4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47535" y="4643973"/>
                    <a:ext cx="542456" cy="184666"/>
                  </a:xfrm>
                  <a:prstGeom prst="rect">
                    <a:avLst/>
                  </a:prstGeom>
                  <a:blipFill>
                    <a:blip r:embed="rId25"/>
                    <a:stretch>
                      <a:fillRect l="-6742" r="-1124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" name="Abgerundetes Rechteck 11"/>
              <p:cNvSpPr/>
              <p:nvPr/>
            </p:nvSpPr>
            <p:spPr>
              <a:xfrm>
                <a:off x="5386592" y="3896721"/>
                <a:ext cx="3341011" cy="221240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" name="Gerader Verbinder 13"/>
            <p:cNvCxnSpPr/>
            <p:nvPr/>
          </p:nvCxnSpPr>
          <p:spPr>
            <a:xfrm flipV="1">
              <a:off x="3976513" y="3967356"/>
              <a:ext cx="1558302" cy="1222761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20" name="Gerader Verbinder 219"/>
            <p:cNvCxnSpPr/>
            <p:nvPr/>
          </p:nvCxnSpPr>
          <p:spPr>
            <a:xfrm>
              <a:off x="3962292" y="5354451"/>
              <a:ext cx="1667644" cy="736015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20000"/>
            <a:ext cx="10515600" cy="1325563"/>
          </a:xfrm>
        </p:spPr>
        <p:txBody>
          <a:bodyPr/>
          <a:lstStyle/>
          <a:p>
            <a:r>
              <a:rPr lang="de-DE" dirty="0"/>
              <a:t>Measurement </a:t>
            </a:r>
            <a:r>
              <a:rPr lang="de-DE" dirty="0" err="1"/>
              <a:t>p</a:t>
            </a:r>
            <a:r>
              <a:rPr lang="de-DE" dirty="0" err="1" smtClean="0"/>
              <a:t>rinciple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93615"/>
                <a:ext cx="10858068" cy="2311250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200" dirty="0"/>
                  <a:t>GQS </a:t>
                </a:r>
                <a:r>
                  <a:rPr lang="en-GB" dirty="0"/>
                  <a:t>r</a:t>
                </a:r>
                <a:r>
                  <a:rPr lang="en-GB" sz="2200" dirty="0" smtClean="0"/>
                  <a:t>egion: Mirror </a:t>
                </a:r>
                <a:r>
                  <a:rPr lang="en-GB" sz="2200" dirty="0"/>
                  <a:t>and </a:t>
                </a:r>
                <a:r>
                  <a:rPr lang="en-GB" sz="2200" dirty="0" smtClean="0"/>
                  <a:t>absorber </a:t>
                </a:r>
                <a:r>
                  <a:rPr lang="en-GB" sz="2200" dirty="0"/>
                  <a:t>separated by a slit (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sz="2200" dirty="0"/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200" dirty="0" smtClean="0"/>
                  <a:t>Variation of the slit width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endParaRPr lang="en-US" sz="2200" dirty="0" smtClean="0"/>
              </a:p>
              <a:p>
                <a:pPr>
                  <a:lnSpc>
                    <a:spcPct val="150000"/>
                  </a:lnSpc>
                </a:pPr>
                <a:r>
                  <a:rPr lang="en-US" sz="2200" dirty="0" smtClean="0"/>
                  <a:t>Measurement of the hydrogen count rate </a:t>
                </a:r>
                <a14:m>
                  <m:oMath xmlns:m="http://schemas.openxmlformats.org/officeDocument/2006/math"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200" dirty="0" smtClean="0"/>
                  <a:t> as a function of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endParaRPr lang="de-DE" sz="2200" dirty="0" smtClean="0"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200" dirty="0"/>
                  <a:t>W</a:t>
                </a:r>
                <a:r>
                  <a:rPr lang="en-US" sz="2200" dirty="0" smtClean="0"/>
                  <a:t>hen stepwise increase of </a:t>
                </a:r>
                <a14:m>
                  <m:oMath xmlns:m="http://schemas.openxmlformats.org/officeDocument/2006/math"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200" dirty="0" smtClean="0"/>
                  <a:t> is measured → </a:t>
                </a:r>
                <a:r>
                  <a:rPr lang="en-US" sz="2200" b="1" dirty="0" smtClean="0"/>
                  <a:t>Demonstration of GQS</a:t>
                </a:r>
                <a:endParaRPr lang="en-US" sz="2200" b="1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93615"/>
                <a:ext cx="10858068" cy="2311250"/>
              </a:xfrm>
              <a:blipFill>
                <a:blip r:embed="rId26"/>
                <a:stretch>
                  <a:fillRect l="-674" b="-10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9077463" y="4728838"/>
            <a:ext cx="2089621" cy="1846045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55880" y="6412229"/>
            <a:ext cx="472440" cy="365125"/>
          </a:xfrm>
        </p:spPr>
        <p:txBody>
          <a:bodyPr/>
          <a:lstStyle/>
          <a:p>
            <a:r>
              <a:rPr lang="en-GB" dirty="0" smtClean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23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720000"/>
            <a:ext cx="10515600" cy="1325563"/>
          </a:xfrm>
        </p:spPr>
        <p:txBody>
          <a:bodyPr/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of</a:t>
            </a:r>
            <a:r>
              <a:rPr lang="de-DE" dirty="0" smtClean="0"/>
              <a:t> GQS </a:t>
            </a:r>
            <a:r>
              <a:rPr lang="de-DE" dirty="0" err="1" smtClean="0"/>
              <a:t>with</a:t>
            </a:r>
            <a:r>
              <a:rPr lang="de-DE" dirty="0" smtClean="0"/>
              <a:t> hydrogen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831668" y="1670786"/>
                <a:ext cx="7195141" cy="6601807"/>
              </a:xfrm>
              <a:prstGeom prst="rect">
                <a:avLst/>
              </a:prstGeom>
              <a:noFill/>
            </p:spPr>
            <p:txBody>
              <a:bodyPr wrap="square" numCol="1" rtlCol="0">
                <a:spAutoFit/>
              </a:bodyPr>
              <a:lstStyle/>
              <a:p>
                <a:pPr marL="3429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Motivation:</a:t>
                </a:r>
              </a:p>
              <a:p>
                <a:pPr marL="742950" lvl="2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Measurement of GQS sensitive to deviations from Newton’s inverse square law and new short-range forces</a:t>
                </a:r>
              </a:p>
              <a:p>
                <a:pPr marL="742950" lvl="2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/>
                  <a:t>Better </a:t>
                </a:r>
                <a:r>
                  <a:rPr lang="en-GB" dirty="0" smtClean="0"/>
                  <a:t>statistics</a:t>
                </a:r>
              </a:p>
              <a:p>
                <a:pPr marL="742950" lvl="2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de-DE" dirty="0" smtClean="0"/>
                  <a:t>Easy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/>
                  <a:t>generate</a:t>
                </a:r>
                <a:r>
                  <a:rPr lang="de-DE" dirty="0"/>
                  <a:t> </a:t>
                </a:r>
                <a:r>
                  <a:rPr lang="de-DE" dirty="0" smtClean="0"/>
                  <a:t>(hydrogen </a:t>
                </a:r>
                <a:r>
                  <a:rPr lang="de-DE" dirty="0" err="1"/>
                  <a:t>bottle</a:t>
                </a:r>
                <a:r>
                  <a:rPr lang="de-DE" dirty="0"/>
                  <a:t> vs. </a:t>
                </a:r>
                <a:r>
                  <a:rPr lang="de-DE" dirty="0" err="1"/>
                  <a:t>research</a:t>
                </a:r>
                <a:r>
                  <a:rPr lang="de-DE" dirty="0"/>
                  <a:t> </a:t>
                </a:r>
                <a:r>
                  <a:rPr lang="de-DE" dirty="0" err="1"/>
                  <a:t>reactor</a:t>
                </a:r>
                <a:r>
                  <a:rPr lang="de-DE" dirty="0" smtClean="0"/>
                  <a:t>) </a:t>
                </a:r>
              </a:p>
              <a:p>
                <a:pPr marL="742950" lvl="2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/>
                  <a:t>GQS never measured for atoms</a:t>
                </a:r>
                <a:r>
                  <a:rPr lang="en-GB" dirty="0" smtClean="0"/>
                  <a:t>!</a:t>
                </a:r>
                <a:endParaRPr lang="de-DE" dirty="0" smtClean="0"/>
              </a:p>
              <a:p>
                <a:pPr marL="742950" lvl="2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Developed </a:t>
                </a:r>
                <a:r>
                  <a:rPr lang="en-GB" dirty="0"/>
                  <a:t>methods also applicable for antiatoms (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acc>
                  </m:oMath>
                </a14:m>
                <a:r>
                  <a:rPr lang="en-GB" dirty="0" smtClean="0"/>
                  <a:t>)</a:t>
                </a:r>
                <a:endParaRPr lang="de-DE" dirty="0" smtClean="0"/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de-DE" sz="2000" dirty="0" err="1" smtClean="0"/>
                  <a:t>Requirements</a:t>
                </a:r>
                <a:r>
                  <a:rPr lang="de-DE" sz="2000" dirty="0"/>
                  <a:t>:</a:t>
                </a:r>
              </a:p>
              <a:p>
                <a:pPr marL="914400" lvl="1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dirty="0" smtClean="0"/>
                  <a:t>Efficient detection </a:t>
                </a:r>
                <a:r>
                  <a:rPr lang="en-GB" dirty="0"/>
                  <a:t>of </a:t>
                </a:r>
                <a:r>
                  <a:rPr lang="en-GB" dirty="0" smtClean="0"/>
                  <a:t>hydrogen</a:t>
                </a:r>
              </a:p>
              <a:p>
                <a:pPr marL="914400" lvl="1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dirty="0"/>
                  <a:t>Low background!</a:t>
                </a:r>
              </a:p>
              <a:p>
                <a:pPr marL="914400" lvl="1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dirty="0" smtClean="0"/>
                  <a:t>(Very) </a:t>
                </a:r>
                <a:r>
                  <a:rPr lang="en-GB" dirty="0"/>
                  <a:t>c</a:t>
                </a:r>
                <a:r>
                  <a:rPr lang="en-GB" dirty="0" smtClean="0"/>
                  <a:t>old hydrogen beam (50-100 m/s)</a:t>
                </a:r>
              </a:p>
              <a:p>
                <a:pPr marL="2857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>
                  <a:lnSpc>
                    <a:spcPct val="150000"/>
                  </a:lnSpc>
                </a:pPr>
                <a:endParaRPr lang="de-DE" sz="2000" dirty="0"/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>
                  <a:lnSpc>
                    <a:spcPct val="150000"/>
                  </a:lnSpc>
                </a:pPr>
                <a:endParaRPr lang="de-DE" sz="2000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668" y="1670786"/>
                <a:ext cx="7195141" cy="6601807"/>
              </a:xfrm>
              <a:prstGeom prst="rect">
                <a:avLst/>
              </a:prstGeom>
              <a:blipFill>
                <a:blip r:embed="rId3"/>
                <a:stretch>
                  <a:fillRect l="-762" r="-1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/>
          <p:cNvSpPr txBox="1"/>
          <p:nvPr/>
        </p:nvSpPr>
        <p:spPr>
          <a:xfrm>
            <a:off x="8397986" y="4584531"/>
            <a:ext cx="3394402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Exclusion plot for new spin-independent interactions  [2]</a:t>
            </a:r>
          </a:p>
          <a:p>
            <a:r>
              <a:rPr lang="en-US" sz="1100" dirty="0" smtClean="0">
                <a:solidFill>
                  <a:srgbClr val="C10E34"/>
                </a:solidFill>
              </a:rPr>
              <a:t>1,2:</a:t>
            </a:r>
            <a:r>
              <a:rPr lang="en-US" sz="1100" dirty="0" smtClean="0"/>
              <a:t> short-range gravity in torsion balance</a:t>
            </a:r>
          </a:p>
          <a:p>
            <a:r>
              <a:rPr lang="en-US" sz="1100" dirty="0" smtClean="0">
                <a:solidFill>
                  <a:srgbClr val="323B9D"/>
                </a:solidFill>
              </a:rPr>
              <a:t>4,12,13: </a:t>
            </a:r>
            <a:r>
              <a:rPr lang="en-US" sz="1100" dirty="0" smtClean="0"/>
              <a:t>Extra forces on top of Casimir and </a:t>
            </a:r>
            <a:r>
              <a:rPr lang="en-US" sz="1100" dirty="0" err="1" smtClean="0"/>
              <a:t>v.d.W</a:t>
            </a:r>
            <a:r>
              <a:rPr lang="en-US" sz="1100" dirty="0" smtClean="0"/>
              <a:t> interactions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5: </a:t>
            </a:r>
            <a:r>
              <a:rPr lang="en-US" sz="1100" dirty="0" smtClean="0"/>
              <a:t>neutron Gravitational Quantum States (GQS)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6: </a:t>
            </a:r>
            <a:r>
              <a:rPr lang="en-US" sz="1100" dirty="0" smtClean="0"/>
              <a:t>neutron whispering gallery effects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7: </a:t>
            </a:r>
            <a:r>
              <a:rPr lang="en-US" sz="1100" dirty="0" smtClean="0"/>
              <a:t>neutron scattering on nuclei</a:t>
            </a:r>
          </a:p>
          <a:p>
            <a:r>
              <a:rPr lang="en-US" sz="1100" dirty="0" smtClean="0">
                <a:solidFill>
                  <a:srgbClr val="D88C39"/>
                </a:solidFill>
              </a:rPr>
              <a:t>8: </a:t>
            </a:r>
            <a:r>
              <a:rPr lang="en-US" sz="1100" dirty="0" smtClean="0"/>
              <a:t>precision measurements of exotic atoms</a:t>
            </a:r>
          </a:p>
          <a:p>
            <a:r>
              <a:rPr lang="en-US" sz="1100" dirty="0" smtClean="0">
                <a:solidFill>
                  <a:srgbClr val="D88C39"/>
                </a:solidFill>
              </a:rPr>
              <a:t>15: </a:t>
            </a:r>
            <a:r>
              <a:rPr lang="en-US" sz="1100" dirty="0" smtClean="0"/>
              <a:t>low mass bosons from the sun in a high-purity germanium detector</a:t>
            </a:r>
          </a:p>
          <a:p>
            <a:endParaRPr lang="en-US" sz="1100" dirty="0"/>
          </a:p>
        </p:txBody>
      </p:sp>
      <p:sp>
        <p:nvSpPr>
          <p:cNvPr id="7" name="Textfeld 6"/>
          <p:cNvSpPr txBox="1"/>
          <p:nvPr/>
        </p:nvSpPr>
        <p:spPr>
          <a:xfrm>
            <a:off x="4926507" y="6457890"/>
            <a:ext cx="7729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[2]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Antoniadis,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Ignatios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Baessler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S.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Büchner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M.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Fedorov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Valery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Hoedl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Seth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Lambrecht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Astrid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Nesvizhevsky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V.V.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Pignol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Guillaume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Protasov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K. &amp; Reynaud, Serge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Sobolev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Yu. (2010). Short-range fundamental forces. Forces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fondamentales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à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courte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portée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4929" y="1670786"/>
            <a:ext cx="3978277" cy="2913745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0918962" y="2540057"/>
            <a:ext cx="567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7993A"/>
                </a:solidFill>
              </a:rPr>
              <a:t>UCN GQS</a:t>
            </a:r>
            <a:endParaRPr lang="en-US" sz="1600" dirty="0">
              <a:solidFill>
                <a:srgbClr val="27993A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11175053" y="3096061"/>
            <a:ext cx="54978" cy="177028"/>
          </a:xfrm>
          <a:prstGeom prst="straightConnector1">
            <a:avLst/>
          </a:prstGeom>
          <a:ln>
            <a:solidFill>
              <a:srgbClr val="27993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55880" y="6412229"/>
            <a:ext cx="472440" cy="365125"/>
          </a:xfrm>
        </p:spPr>
        <p:txBody>
          <a:bodyPr/>
          <a:lstStyle/>
          <a:p>
            <a:r>
              <a:rPr lang="en-GB" dirty="0"/>
              <a:t>4</a:t>
            </a:r>
            <a:endParaRPr lang="en-GB" dirty="0"/>
          </a:p>
        </p:txBody>
      </p:sp>
      <p:sp>
        <p:nvSpPr>
          <p:cNvPr id="3" name="Rechteck 2"/>
          <p:cNvSpPr/>
          <p:nvPr/>
        </p:nvSpPr>
        <p:spPr>
          <a:xfrm>
            <a:off x="1159497" y="5052768"/>
            <a:ext cx="4588160" cy="1295781"/>
          </a:xfrm>
          <a:prstGeom prst="rect">
            <a:avLst/>
          </a:prstGeom>
          <a:noFill/>
          <a:ln w="57150">
            <a:solidFill>
              <a:srgbClr val="D85E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19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838200" y="720000"/>
            <a:ext cx="10515600" cy="1325563"/>
          </a:xfrm>
        </p:spPr>
        <p:txBody>
          <a:bodyPr/>
          <a:lstStyle/>
          <a:p>
            <a:r>
              <a:rPr lang="de-DE" dirty="0" smtClean="0"/>
              <a:t>Hydrogen beam – Experimental </a:t>
            </a:r>
            <a:r>
              <a:rPr lang="de-DE" dirty="0" err="1" smtClean="0"/>
              <a:t>setup</a:t>
            </a:r>
            <a:r>
              <a:rPr lang="de-DE" dirty="0" smtClean="0"/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Inhaltsplatzhalter 92"/>
              <p:cNvSpPr>
                <a:spLocks noGrp="1"/>
              </p:cNvSpPr>
              <p:nvPr>
                <p:ph idx="1"/>
              </p:nvPr>
            </p:nvSpPr>
            <p:spPr>
              <a:xfrm>
                <a:off x="945181" y="2045563"/>
                <a:ext cx="4555693" cy="5032375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de-DE" sz="2200" dirty="0" smtClean="0"/>
                  <a:t>Hydrogen </a:t>
                </a:r>
                <a:r>
                  <a:rPr lang="de-DE" sz="2200" dirty="0" err="1" smtClean="0"/>
                  <a:t>source</a:t>
                </a:r>
                <a:r>
                  <a:rPr lang="de-DE" sz="22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2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de-DE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sz="2200" dirty="0" smtClean="0"/>
                  <a:t>–</a:t>
                </a:r>
                <a:r>
                  <a:rPr lang="de-DE" dirty="0" err="1"/>
                  <a:t>b</a:t>
                </a:r>
                <a:r>
                  <a:rPr lang="de-DE" sz="2200" dirty="0" smtClean="0"/>
                  <a:t>ottle + </a:t>
                </a:r>
                <a:r>
                  <a:rPr lang="de-DE" sz="2200" dirty="0" err="1" smtClean="0"/>
                  <a:t>Microwave</a:t>
                </a:r>
                <a:r>
                  <a:rPr lang="de-DE" sz="2200" dirty="0" smtClean="0"/>
                  <a:t> </a:t>
                </a:r>
                <a:r>
                  <a:rPr lang="de-DE" sz="2200" dirty="0" err="1"/>
                  <a:t>discharge</a:t>
                </a:r>
                <a:r>
                  <a:rPr lang="de-DE" sz="2200" dirty="0"/>
                  <a:t> </a:t>
                </a:r>
                <a:r>
                  <a:rPr lang="de-DE" sz="2200" dirty="0" err="1" smtClean="0"/>
                  <a:t>cavity</a:t>
                </a:r>
                <a:endParaRPr lang="de-DE" sz="2200" i="1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de-DE" sz="2200" dirty="0" err="1" smtClean="0"/>
                  <a:t>Coldhead</a:t>
                </a:r>
                <a:r>
                  <a:rPr lang="de-DE" sz="2200" dirty="0" smtClean="0"/>
                  <a:t> (6 K) + </a:t>
                </a:r>
                <a:r>
                  <a:rPr lang="de-DE" sz="2200" dirty="0" err="1" smtClean="0"/>
                  <a:t>Cryogenic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Nozzle</a:t>
                </a:r>
                <a:endParaRPr lang="de-DE" sz="2200" dirty="0" smtClean="0"/>
              </a:p>
              <a:p>
                <a:pPr>
                  <a:lnSpc>
                    <a:spcPct val="150000"/>
                  </a:lnSpc>
                </a:pPr>
                <a:r>
                  <a:rPr lang="de-DE" dirty="0" err="1" smtClean="0"/>
                  <a:t>Chopper</a:t>
                </a:r>
                <a:r>
                  <a:rPr lang="de-DE" dirty="0" smtClean="0"/>
                  <a:t> @ 10 Hz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dirty="0" err="1" smtClean="0"/>
                  <a:t>Beamline</a:t>
                </a:r>
                <a:endParaRPr lang="de-DE" dirty="0" smtClean="0"/>
              </a:p>
              <a:p>
                <a:pPr>
                  <a:lnSpc>
                    <a:spcPct val="150000"/>
                  </a:lnSpc>
                </a:pPr>
                <a:r>
                  <a:rPr lang="de-DE" sz="2200" dirty="0" smtClean="0"/>
                  <a:t>Hydrogen </a:t>
                </a:r>
                <a:r>
                  <a:rPr lang="de-DE" sz="2200" dirty="0" err="1" smtClean="0"/>
                  <a:t>detection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system</a:t>
                </a:r>
                <a:endParaRPr lang="de-DE" sz="2200" dirty="0" smtClean="0"/>
              </a:p>
            </p:txBody>
          </p:sp>
        </mc:Choice>
        <mc:Fallback xmlns="">
          <p:sp>
            <p:nvSpPr>
              <p:cNvPr id="93" name="Inhaltsplatzhalter 9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5181" y="2045563"/>
                <a:ext cx="4555693" cy="5032375"/>
              </a:xfrm>
              <a:blipFill>
                <a:blip r:embed="rId3"/>
                <a:stretch>
                  <a:fillRect l="-14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Foliennummernplatzhalter 54"/>
          <p:cNvSpPr>
            <a:spLocks noGrp="1"/>
          </p:cNvSpPr>
          <p:nvPr>
            <p:ph type="sldNum" sz="quarter" idx="4294967295"/>
          </p:nvPr>
        </p:nvSpPr>
        <p:spPr>
          <a:xfrm>
            <a:off x="55880" y="6412229"/>
            <a:ext cx="472440" cy="365125"/>
          </a:xfrm>
        </p:spPr>
        <p:txBody>
          <a:bodyPr/>
          <a:lstStyle/>
          <a:p>
            <a:r>
              <a:rPr lang="en-GB" dirty="0"/>
              <a:t>5</a:t>
            </a:r>
            <a:endParaRPr lang="en-GB" dirty="0"/>
          </a:p>
        </p:txBody>
      </p:sp>
      <p:pic>
        <p:nvPicPr>
          <p:cNvPr id="243" name="Grafik 2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259" y="1847759"/>
            <a:ext cx="4691831" cy="2409978"/>
          </a:xfrm>
          <a:prstGeom prst="rect">
            <a:avLst/>
          </a:prstGeom>
        </p:spPr>
      </p:pic>
      <p:grpSp>
        <p:nvGrpSpPr>
          <p:cNvPr id="10" name="Gruppieren 9"/>
          <p:cNvGrpSpPr/>
          <p:nvPr/>
        </p:nvGrpSpPr>
        <p:grpSpPr>
          <a:xfrm>
            <a:off x="6096000" y="4280444"/>
            <a:ext cx="5564912" cy="2314347"/>
            <a:chOff x="6406178" y="3893649"/>
            <a:chExt cx="5564912" cy="2314347"/>
          </a:xfrm>
        </p:grpSpPr>
        <p:grpSp>
          <p:nvGrpSpPr>
            <p:cNvPr id="4" name="Gruppieren 3"/>
            <p:cNvGrpSpPr/>
            <p:nvPr/>
          </p:nvGrpSpPr>
          <p:grpSpPr>
            <a:xfrm>
              <a:off x="6406178" y="4112569"/>
              <a:ext cx="3044048" cy="2095427"/>
              <a:chOff x="6406178" y="4092249"/>
              <a:chExt cx="3044048" cy="2095427"/>
            </a:xfrm>
          </p:grpSpPr>
          <p:sp>
            <p:nvSpPr>
              <p:cNvPr id="88" name="Abgerundetes Rechteck 87"/>
              <p:cNvSpPr/>
              <p:nvPr/>
            </p:nvSpPr>
            <p:spPr>
              <a:xfrm>
                <a:off x="6484483" y="5364768"/>
                <a:ext cx="80674" cy="191178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hteck 88"/>
              <p:cNvSpPr/>
              <p:nvPr/>
            </p:nvSpPr>
            <p:spPr>
              <a:xfrm>
                <a:off x="8305771" y="5312172"/>
                <a:ext cx="139432" cy="1194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Gerader Verbinder 89"/>
              <p:cNvCxnSpPr/>
              <p:nvPr/>
            </p:nvCxnSpPr>
            <p:spPr>
              <a:xfrm flipV="1">
                <a:off x="8300130" y="5329183"/>
                <a:ext cx="150298" cy="1131"/>
              </a:xfrm>
              <a:prstGeom prst="line">
                <a:avLst/>
              </a:prstGeom>
              <a:ln w="19050">
                <a:solidFill>
                  <a:srgbClr val="D9D4D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Rechteck 90"/>
              <p:cNvSpPr/>
              <p:nvPr/>
            </p:nvSpPr>
            <p:spPr>
              <a:xfrm>
                <a:off x="9127419" y="5006556"/>
                <a:ext cx="43389" cy="6149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hteck 91"/>
              <p:cNvSpPr/>
              <p:nvPr/>
            </p:nvSpPr>
            <p:spPr>
              <a:xfrm rot="5400000">
                <a:off x="8355905" y="5708015"/>
                <a:ext cx="39162" cy="64843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hteck 93"/>
              <p:cNvSpPr/>
              <p:nvPr/>
            </p:nvSpPr>
            <p:spPr>
              <a:xfrm>
                <a:off x="9167796" y="5155732"/>
                <a:ext cx="31344" cy="37351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hteck 95"/>
              <p:cNvSpPr/>
              <p:nvPr/>
            </p:nvSpPr>
            <p:spPr>
              <a:xfrm>
                <a:off x="7591464" y="5006556"/>
                <a:ext cx="41294" cy="6149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hteck 96"/>
              <p:cNvSpPr/>
              <p:nvPr/>
            </p:nvSpPr>
            <p:spPr>
              <a:xfrm>
                <a:off x="8383209" y="5333426"/>
                <a:ext cx="62649" cy="3551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hteck 97"/>
              <p:cNvSpPr/>
              <p:nvPr/>
            </p:nvSpPr>
            <p:spPr>
              <a:xfrm rot="20247097">
                <a:off x="8234744" y="5361652"/>
                <a:ext cx="161411" cy="3962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Kreuz 98"/>
              <p:cNvSpPr/>
              <p:nvPr/>
            </p:nvSpPr>
            <p:spPr>
              <a:xfrm>
                <a:off x="7618606" y="4589189"/>
                <a:ext cx="1519852" cy="1441370"/>
              </a:xfrm>
              <a:prstGeom prst="plus">
                <a:avLst>
                  <a:gd name="adj" fmla="val 33302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0" name="Rechteck 99"/>
              <p:cNvSpPr/>
              <p:nvPr/>
            </p:nvSpPr>
            <p:spPr>
              <a:xfrm>
                <a:off x="7081652" y="5388290"/>
                <a:ext cx="1168057" cy="429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hteck 100"/>
              <p:cNvSpPr/>
              <p:nvPr/>
            </p:nvSpPr>
            <p:spPr>
              <a:xfrm>
                <a:off x="6576678" y="5384189"/>
                <a:ext cx="388106" cy="3888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hteck 101"/>
              <p:cNvSpPr/>
              <p:nvPr/>
            </p:nvSpPr>
            <p:spPr>
              <a:xfrm>
                <a:off x="6673065" y="5626659"/>
                <a:ext cx="688295" cy="280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MW </a:t>
                </a:r>
              </a:p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discharge </a:t>
                </a:r>
              </a:p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cavity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Rechteck 102"/>
              <p:cNvSpPr/>
              <p:nvPr/>
            </p:nvSpPr>
            <p:spPr>
              <a:xfrm>
                <a:off x="8154855" y="4092249"/>
                <a:ext cx="447353" cy="50039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echteck 103"/>
              <p:cNvSpPr/>
              <p:nvPr/>
            </p:nvSpPr>
            <p:spPr>
              <a:xfrm>
                <a:off x="8290006" y="4592648"/>
                <a:ext cx="174665" cy="67810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hteck 104"/>
              <p:cNvSpPr/>
              <p:nvPr/>
            </p:nvSpPr>
            <p:spPr>
              <a:xfrm>
                <a:off x="8249710" y="5270755"/>
                <a:ext cx="255260" cy="3487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hteck 105"/>
              <p:cNvSpPr/>
              <p:nvPr/>
            </p:nvSpPr>
            <p:spPr>
              <a:xfrm>
                <a:off x="6964783" y="5369613"/>
                <a:ext cx="104860" cy="15996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7" name="Gerader Verbinder 106"/>
              <p:cNvCxnSpPr>
                <a:endCxn id="109" idx="1"/>
              </p:cNvCxnSpPr>
              <p:nvPr/>
            </p:nvCxnSpPr>
            <p:spPr>
              <a:xfrm flipV="1">
                <a:off x="6561558" y="5399134"/>
                <a:ext cx="385447" cy="2554"/>
              </a:xfrm>
              <a:prstGeom prst="line">
                <a:avLst/>
              </a:prstGeom>
              <a:effectLst>
                <a:glow rad="38100">
                  <a:schemeClr val="accent1"/>
                </a:glow>
                <a:outerShdw blurRad="50800" dist="50800" dir="5400000" sx="1000" sy="1000" algn="ctr" rotWithShape="0">
                  <a:srgbClr val="000000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Gerader Verbinder 107"/>
              <p:cNvCxnSpPr>
                <a:endCxn id="100" idx="3"/>
              </p:cNvCxnSpPr>
              <p:nvPr/>
            </p:nvCxnSpPr>
            <p:spPr>
              <a:xfrm flipV="1">
                <a:off x="7075760" y="5409764"/>
                <a:ext cx="1173949" cy="2052"/>
              </a:xfrm>
              <a:prstGeom prst="line">
                <a:avLst/>
              </a:prstGeom>
              <a:ln>
                <a:solidFill>
                  <a:srgbClr val="D85ED1"/>
                </a:solidFill>
              </a:ln>
              <a:effectLst>
                <a:glow rad="38100">
                  <a:srgbClr val="D85ED1"/>
                </a:glow>
                <a:outerShdw blurRad="50800" dist="50800" dir="5400000" sx="1000" sy="1000" algn="ctr" rotWithShape="0">
                  <a:srgbClr val="D85ED1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Explosion 1 108"/>
              <p:cNvSpPr/>
              <p:nvPr/>
            </p:nvSpPr>
            <p:spPr>
              <a:xfrm>
                <a:off x="6947005" y="5327759"/>
                <a:ext cx="147110" cy="178956"/>
              </a:xfrm>
              <a:prstGeom prst="irregularSeal1">
                <a:avLst/>
              </a:prstGeom>
              <a:solidFill>
                <a:srgbClr val="D85ED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0" name="Gerader Verbinder 109"/>
              <p:cNvCxnSpPr>
                <a:endCxn id="98" idx="3"/>
              </p:cNvCxnSpPr>
              <p:nvPr/>
            </p:nvCxnSpPr>
            <p:spPr>
              <a:xfrm flipV="1">
                <a:off x="8262422" y="5352114"/>
                <a:ext cx="127565" cy="53621"/>
              </a:xfrm>
              <a:prstGeom prst="line">
                <a:avLst/>
              </a:prstGeom>
              <a:ln>
                <a:solidFill>
                  <a:srgbClr val="D85ED1"/>
                </a:solidFill>
              </a:ln>
              <a:effectLst>
                <a:glow rad="38100">
                  <a:srgbClr val="D85ED1"/>
                </a:glow>
                <a:outerShdw blurRad="50800" dist="50800" dir="5400000" sx="1000" sy="1000" algn="ctr" rotWithShape="0">
                  <a:srgbClr val="D85ED1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Gerader Verbinder 110"/>
              <p:cNvCxnSpPr>
                <a:endCxn id="97" idx="3"/>
              </p:cNvCxnSpPr>
              <p:nvPr/>
            </p:nvCxnSpPr>
            <p:spPr>
              <a:xfrm>
                <a:off x="8391635" y="5350437"/>
                <a:ext cx="54223" cy="748"/>
              </a:xfrm>
              <a:prstGeom prst="line">
                <a:avLst/>
              </a:prstGeom>
              <a:ln>
                <a:solidFill>
                  <a:srgbClr val="D85ED1"/>
                </a:solidFill>
              </a:ln>
              <a:effectLst>
                <a:glow rad="38100">
                  <a:srgbClr val="D85ED1"/>
                </a:glow>
                <a:outerShdw blurRad="50800" dist="50800" dir="5400000" sx="1000" sy="1000" algn="ctr" rotWithShape="0">
                  <a:srgbClr val="D85ED1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Gleichschenkliges Dreieck 111"/>
              <p:cNvSpPr/>
              <p:nvPr/>
            </p:nvSpPr>
            <p:spPr>
              <a:xfrm rot="16200000">
                <a:off x="8660254" y="5082424"/>
                <a:ext cx="108075" cy="538546"/>
              </a:xfrm>
              <a:prstGeom prst="triangle">
                <a:avLst/>
              </a:prstGeom>
              <a:solidFill>
                <a:srgbClr val="D85ED1">
                  <a:alpha val="37000"/>
                </a:srgbClr>
              </a:solidFill>
              <a:ln>
                <a:noFill/>
              </a:ln>
              <a:effectLst>
                <a:glow rad="50800">
                  <a:srgbClr val="D85ED1"/>
                </a:glow>
                <a:outerShdw dist="50800" sx="1000" sy="1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Textfeld 115"/>
              <p:cNvSpPr txBox="1"/>
              <p:nvPr/>
            </p:nvSpPr>
            <p:spPr>
              <a:xfrm rot="18999563">
                <a:off x="8810739" y="4742084"/>
                <a:ext cx="63948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Chopper</a:t>
                </a:r>
                <a:endParaRPr lang="en-US" sz="1000" dirty="0"/>
              </a:p>
            </p:txBody>
          </p:sp>
          <p:sp>
            <p:nvSpPr>
              <p:cNvPr id="118" name="Rechteck 117"/>
              <p:cNvSpPr/>
              <p:nvPr/>
            </p:nvSpPr>
            <p:spPr>
              <a:xfrm rot="5400000">
                <a:off x="8355905" y="4262160"/>
                <a:ext cx="39162" cy="64843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Kreis 119"/>
              <p:cNvSpPr/>
              <p:nvPr/>
            </p:nvSpPr>
            <p:spPr>
              <a:xfrm>
                <a:off x="8974139" y="5214892"/>
                <a:ext cx="54248" cy="283019"/>
              </a:xfrm>
              <a:prstGeom prst="pie">
                <a:avLst>
                  <a:gd name="adj1" fmla="val 1531884"/>
                  <a:gd name="adj2" fmla="val 17716286"/>
                </a:avLst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Abgerundetes Rechteck 127"/>
              <p:cNvSpPr/>
              <p:nvPr/>
            </p:nvSpPr>
            <p:spPr>
              <a:xfrm>
                <a:off x="6421637" y="5477862"/>
                <a:ext cx="203262" cy="70981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9" name="Textfeld 128"/>
              <p:cNvSpPr txBox="1"/>
              <p:nvPr/>
            </p:nvSpPr>
            <p:spPr>
              <a:xfrm rot="16200000">
                <a:off x="6242663" y="5742178"/>
                <a:ext cx="558321" cy="231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H-Bottle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7" name="Gleichschenkliges Dreieck 86"/>
              <p:cNvSpPr/>
              <p:nvPr/>
            </p:nvSpPr>
            <p:spPr>
              <a:xfrm rot="16200000">
                <a:off x="9053530" y="5306799"/>
                <a:ext cx="85029" cy="5444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8" name="Rechteck 217"/>
              <p:cNvSpPr/>
              <p:nvPr/>
            </p:nvSpPr>
            <p:spPr>
              <a:xfrm>
                <a:off x="9037882" y="5314199"/>
                <a:ext cx="44791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2" name="Gerader Verbinder 141"/>
            <p:cNvCxnSpPr>
              <a:stCxn id="218" idx="1"/>
            </p:cNvCxnSpPr>
            <p:nvPr/>
          </p:nvCxnSpPr>
          <p:spPr>
            <a:xfrm flipV="1">
              <a:off x="9037882" y="5356838"/>
              <a:ext cx="1523191" cy="541"/>
            </a:xfrm>
            <a:prstGeom prst="line">
              <a:avLst/>
            </a:prstGeom>
            <a:ln w="19050">
              <a:solidFill>
                <a:srgbClr val="D85ED1">
                  <a:alpha val="78000"/>
                </a:srgbClr>
              </a:solidFill>
              <a:prstDash val="dash"/>
            </a:ln>
            <a:effectLst>
              <a:glow rad="50800">
                <a:srgbClr val="D85ED1">
                  <a:alpha val="78000"/>
                </a:srgbClr>
              </a:glow>
              <a:softEdge rad="0"/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Textfeld 236"/>
            <p:cNvSpPr txBox="1"/>
            <p:nvPr/>
          </p:nvSpPr>
          <p:spPr>
            <a:xfrm>
              <a:off x="8043756" y="3893649"/>
              <a:ext cx="6630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/>
                <a:t>Coldhead</a:t>
              </a:r>
              <a:endParaRPr lang="en-US" sz="1000" dirty="0"/>
            </a:p>
          </p:txBody>
        </p:sp>
        <p:grpSp>
          <p:nvGrpSpPr>
            <p:cNvPr id="5" name="Gruppieren 4"/>
            <p:cNvGrpSpPr/>
            <p:nvPr/>
          </p:nvGrpSpPr>
          <p:grpSpPr>
            <a:xfrm>
              <a:off x="10573066" y="4671017"/>
              <a:ext cx="1398024" cy="1322950"/>
              <a:chOff x="10573066" y="4692368"/>
              <a:chExt cx="1398024" cy="1322950"/>
            </a:xfrm>
          </p:grpSpPr>
          <p:sp>
            <p:nvSpPr>
              <p:cNvPr id="121" name="Kreuz 120"/>
              <p:cNvSpPr/>
              <p:nvPr/>
            </p:nvSpPr>
            <p:spPr>
              <a:xfrm>
                <a:off x="10593780" y="4726951"/>
                <a:ext cx="1352176" cy="1277335"/>
              </a:xfrm>
              <a:prstGeom prst="plus">
                <a:avLst>
                  <a:gd name="adj" fmla="val 33302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Rechteck 123"/>
              <p:cNvSpPr/>
              <p:nvPr/>
            </p:nvSpPr>
            <p:spPr>
              <a:xfrm>
                <a:off x="11934352" y="5115116"/>
                <a:ext cx="36738" cy="5449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Rechteck 124"/>
              <p:cNvSpPr/>
              <p:nvPr/>
            </p:nvSpPr>
            <p:spPr>
              <a:xfrm rot="5400000">
                <a:off x="11252512" y="5709518"/>
                <a:ext cx="34705" cy="576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hteck 125"/>
              <p:cNvSpPr/>
              <p:nvPr/>
            </p:nvSpPr>
            <p:spPr>
              <a:xfrm rot="5400000">
                <a:off x="11252512" y="4421273"/>
                <a:ext cx="34705" cy="576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Textfeld 126"/>
              <p:cNvSpPr txBox="1"/>
              <p:nvPr/>
            </p:nvSpPr>
            <p:spPr>
              <a:xfrm>
                <a:off x="10581472" y="5154961"/>
                <a:ext cx="13712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Detection</a:t>
                </a:r>
              </a:p>
              <a:p>
                <a:pPr algn="ctr"/>
                <a:r>
                  <a:rPr lang="en-US" sz="1000" dirty="0" smtClean="0"/>
                  <a:t>chamber </a:t>
                </a:r>
              </a:p>
            </p:txBody>
          </p:sp>
          <p:sp>
            <p:nvSpPr>
              <p:cNvPr id="113" name="Rechteck 112"/>
              <p:cNvSpPr/>
              <p:nvPr/>
            </p:nvSpPr>
            <p:spPr>
              <a:xfrm>
                <a:off x="10573066" y="5115116"/>
                <a:ext cx="36738" cy="5449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hteck 5"/>
            <p:cNvSpPr/>
            <p:nvPr/>
          </p:nvSpPr>
          <p:spPr>
            <a:xfrm>
              <a:off x="9211114" y="5226914"/>
              <a:ext cx="1344799" cy="234705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087" y="3889361"/>
            <a:ext cx="2372070" cy="132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91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836" y="4307691"/>
            <a:ext cx="5710529" cy="22791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8635" y="106703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Requirement #1: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Efficient detection of </a:t>
            </a:r>
            <a:r>
              <a:rPr lang="en-GB" dirty="0" smtClean="0"/>
              <a:t>hydrogen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02969" y="2420028"/>
                <a:ext cx="9063067" cy="470580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de-DE" sz="2200" dirty="0" smtClean="0"/>
                  <a:t>Ionization </a:t>
                </a:r>
                <a:r>
                  <a:rPr lang="de-DE" sz="2200" dirty="0" err="1"/>
                  <a:t>of</a:t>
                </a:r>
                <a:r>
                  <a:rPr lang="de-DE" sz="2200" dirty="0"/>
                  <a:t> </a:t>
                </a:r>
                <a14:m>
                  <m:oMath xmlns:m="http://schemas.openxmlformats.org/officeDocument/2006/math"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de-DE" sz="2200" dirty="0"/>
                  <a:t> </a:t>
                </a:r>
                <a:r>
                  <a:rPr lang="de-DE" sz="2200" dirty="0" err="1"/>
                  <a:t>with</a:t>
                </a:r>
                <a:r>
                  <a:rPr lang="de-DE" sz="2200" dirty="0"/>
                  <a:t> a </a:t>
                </a:r>
                <a:r>
                  <a:rPr lang="de-DE" sz="2200" dirty="0" err="1" smtClean="0"/>
                  <a:t>pulsed</a:t>
                </a:r>
                <a:r>
                  <a:rPr lang="de-DE" sz="2200" dirty="0"/>
                  <a:t> </a:t>
                </a:r>
                <a:r>
                  <a:rPr lang="de-DE" sz="2200" dirty="0" smtClean="0"/>
                  <a:t>UV-Laser </a:t>
                </a:r>
                <a:r>
                  <a:rPr lang="de-DE" sz="2200" dirty="0"/>
                  <a:t>(</a:t>
                </a:r>
                <a14:m>
                  <m:oMath xmlns:m="http://schemas.openxmlformats.org/officeDocument/2006/math"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=243 </m:t>
                    </m:r>
                  </m:oMath>
                </a14:m>
                <a:r>
                  <a:rPr lang="de-DE" sz="2200" dirty="0" err="1"/>
                  <a:t>nm</a:t>
                </a:r>
                <a:r>
                  <a:rPr lang="de-DE" sz="2200" dirty="0" smtClean="0"/>
                  <a:t>) </a:t>
                </a:r>
                <a:endParaRPr lang="de-DE" sz="2000" dirty="0"/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 i="0">
                        <a:latin typeface="Cambria Math" panose="02040503050406030204" pitchFamily="18" charset="0"/>
                      </a:rPr>
                      <m:t>H</m:t>
                    </m:r>
                    <m:r>
                      <a:rPr lang="de-DE" sz="20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de-DE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20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DE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de-DE" sz="2000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de-DE" sz="2000" dirty="0" smtClean="0"/>
                  <a:t>2 </a:t>
                </a:r>
                <a:r>
                  <a:rPr lang="de-DE" sz="2000" dirty="0" err="1"/>
                  <a:t>photon</a:t>
                </a:r>
                <a:r>
                  <a:rPr lang="de-DE" sz="2000" dirty="0"/>
                  <a:t> </a:t>
                </a:r>
                <a:r>
                  <a:rPr lang="de-DE" sz="2000" dirty="0" err="1"/>
                  <a:t>excitation</a:t>
                </a:r>
                <a:r>
                  <a:rPr lang="de-DE" sz="2000" dirty="0"/>
                  <a:t> (1S-2S) </a:t>
                </a:r>
                <a:r>
                  <a:rPr lang="de-DE" sz="2000" dirty="0" smtClean="0"/>
                  <a:t>+ 1 </a:t>
                </a:r>
                <a:r>
                  <a:rPr lang="de-DE" sz="2000" dirty="0" err="1"/>
                  <a:t>photon</a:t>
                </a:r>
                <a:r>
                  <a:rPr lang="de-DE" sz="2000" dirty="0"/>
                  <a:t> </a:t>
                </a:r>
                <a:r>
                  <a:rPr lang="de-DE" sz="2000" dirty="0" err="1"/>
                  <a:t>ionization</a:t>
                </a:r>
                <a:r>
                  <a:rPr lang="de-DE" sz="2000" dirty="0"/>
                  <a:t> </a:t>
                </a:r>
                <a:endParaRPr lang="de-DE" sz="2000" dirty="0" smtClean="0"/>
              </a:p>
              <a:p>
                <a:pPr>
                  <a:lnSpc>
                    <a:spcPct val="150000"/>
                  </a:lnSpc>
                </a:pPr>
                <a:r>
                  <a:rPr lang="de-DE" sz="2200" dirty="0" err="1" smtClean="0"/>
                  <a:t>Detection</a:t>
                </a:r>
                <a:r>
                  <a:rPr lang="de-DE" sz="2200" dirty="0" smtClean="0"/>
                  <a:t> </a:t>
                </a:r>
                <a:r>
                  <a:rPr lang="de-DE" sz="2200" dirty="0" err="1"/>
                  <a:t>of</a:t>
                </a:r>
                <a:r>
                  <a:rPr lang="de-DE" sz="2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de-DE" sz="2200" dirty="0"/>
                  <a:t> </a:t>
                </a:r>
                <a:r>
                  <a:rPr lang="de-DE" sz="2200" dirty="0" err="1"/>
                  <a:t>with</a:t>
                </a:r>
                <a:r>
                  <a:rPr lang="de-DE" sz="2200" dirty="0"/>
                  <a:t> an </a:t>
                </a:r>
                <a:r>
                  <a:rPr lang="de-DE" sz="2200" dirty="0" smtClean="0"/>
                  <a:t>MCP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sz="2200" dirty="0" smtClean="0"/>
                  <a:t>Integrated MCP-Signal </a:t>
                </a:r>
                <a14:m>
                  <m:oMath xmlns:m="http://schemas.openxmlformats.org/officeDocument/2006/math">
                    <m:r>
                      <a:rPr lang="de-DE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de-DE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de-DE" sz="2200" dirty="0" smtClean="0"/>
                  <a:t>- count rate</a:t>
                </a: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2969" y="2420028"/>
                <a:ext cx="9063067" cy="4705804"/>
              </a:xfrm>
              <a:blipFill>
                <a:blip r:embed="rId4"/>
                <a:stretch>
                  <a:fillRect l="-8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Gruppieren 58"/>
          <p:cNvGrpSpPr/>
          <p:nvPr/>
        </p:nvGrpSpPr>
        <p:grpSpPr>
          <a:xfrm>
            <a:off x="9579912" y="2036147"/>
            <a:ext cx="2563578" cy="1918633"/>
            <a:chOff x="9334246" y="1125679"/>
            <a:chExt cx="2839868" cy="2091494"/>
          </a:xfrm>
        </p:grpSpPr>
        <p:sp>
          <p:nvSpPr>
            <p:cNvPr id="78" name="Rechteck 77"/>
            <p:cNvSpPr/>
            <p:nvPr/>
          </p:nvSpPr>
          <p:spPr>
            <a:xfrm>
              <a:off x="9533963" y="1125679"/>
              <a:ext cx="1510795" cy="4993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41719C"/>
                  </a:solidFill>
                  <a:ea typeface="Cambria Math" panose="02040503050406030204" pitchFamily="18" charset="0"/>
                </a:rPr>
                <a:t>Ionization Potential</a:t>
              </a:r>
              <a:endParaRPr lang="en-US" sz="1000" dirty="0">
                <a:solidFill>
                  <a:srgbClr val="41719C"/>
                </a:solidFill>
                <a:ea typeface="Cambria Math" panose="02040503050406030204" pitchFamily="18" charset="0"/>
              </a:endParaRPr>
            </a:p>
          </p:txBody>
        </p:sp>
        <p:grpSp>
          <p:nvGrpSpPr>
            <p:cNvPr id="122" name="Gruppieren 121"/>
            <p:cNvGrpSpPr/>
            <p:nvPr/>
          </p:nvGrpSpPr>
          <p:grpSpPr>
            <a:xfrm>
              <a:off x="9334246" y="1196954"/>
              <a:ext cx="2839868" cy="2020219"/>
              <a:chOff x="9143414" y="2116838"/>
              <a:chExt cx="2839868" cy="2020219"/>
            </a:xfrm>
          </p:grpSpPr>
          <p:grpSp>
            <p:nvGrpSpPr>
              <p:cNvPr id="8" name="Gruppieren 7"/>
              <p:cNvGrpSpPr/>
              <p:nvPr/>
            </p:nvGrpSpPr>
            <p:grpSpPr>
              <a:xfrm>
                <a:off x="9316298" y="2443600"/>
                <a:ext cx="1775704" cy="1362948"/>
                <a:chOff x="8411737" y="2147290"/>
                <a:chExt cx="1775704" cy="1362948"/>
              </a:xfrm>
            </p:grpSpPr>
            <p:grpSp>
              <p:nvGrpSpPr>
                <p:cNvPr id="31" name="Gruppieren 30"/>
                <p:cNvGrpSpPr/>
                <p:nvPr/>
              </p:nvGrpSpPr>
              <p:grpSpPr>
                <a:xfrm>
                  <a:off x="8411737" y="2566230"/>
                  <a:ext cx="1775703" cy="944008"/>
                  <a:chOff x="1264390" y="1997385"/>
                  <a:chExt cx="2583711" cy="1225873"/>
                </a:xfrm>
              </p:grpSpPr>
              <p:sp>
                <p:nvSpPr>
                  <p:cNvPr id="32" name="Rechteck 31"/>
                  <p:cNvSpPr/>
                  <p:nvPr/>
                </p:nvSpPr>
                <p:spPr>
                  <a:xfrm>
                    <a:off x="1264390" y="3223258"/>
                    <a:ext cx="2583711" cy="0"/>
                  </a:xfrm>
                  <a:prstGeom prst="rect">
                    <a:avLst/>
                  </a:prstGeom>
                  <a:noFill/>
                  <a:ln w="38100">
                    <a:solidFill>
                      <a:srgbClr val="41719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100"/>
                  </a:p>
                </p:txBody>
              </p:sp>
              <p:sp>
                <p:nvSpPr>
                  <p:cNvPr id="54" name="Rechteck 53"/>
                  <p:cNvSpPr/>
                  <p:nvPr/>
                </p:nvSpPr>
                <p:spPr>
                  <a:xfrm flipV="1">
                    <a:off x="1278111" y="1997385"/>
                    <a:ext cx="2569988" cy="0"/>
                  </a:xfrm>
                  <a:prstGeom prst="rect">
                    <a:avLst/>
                  </a:prstGeom>
                  <a:noFill/>
                  <a:ln w="38100">
                    <a:solidFill>
                      <a:srgbClr val="41719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100"/>
                  </a:p>
                </p:txBody>
              </p:sp>
            </p:grpSp>
            <p:sp>
              <p:nvSpPr>
                <p:cNvPr id="73" name="Rechteck 72"/>
                <p:cNvSpPr/>
                <p:nvPr/>
              </p:nvSpPr>
              <p:spPr>
                <a:xfrm>
                  <a:off x="8413115" y="2189953"/>
                  <a:ext cx="1774326" cy="4571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4171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sp>
              <p:nvSpPr>
                <p:cNvPr id="74" name="Rechteck 73"/>
                <p:cNvSpPr/>
                <p:nvPr/>
              </p:nvSpPr>
              <p:spPr>
                <a:xfrm>
                  <a:off x="8411737" y="2147290"/>
                  <a:ext cx="1775703" cy="173503"/>
                </a:xfrm>
                <a:prstGeom prst="rect">
                  <a:avLst/>
                </a:prstGeom>
                <a:noFill/>
                <a:ln w="19050">
                  <a:solidFill>
                    <a:srgbClr val="4171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</p:grpSp>
          <p:cxnSp>
            <p:nvCxnSpPr>
              <p:cNvPr id="13" name="Gerader Verbinder 12"/>
              <p:cNvCxnSpPr/>
              <p:nvPr/>
            </p:nvCxnSpPr>
            <p:spPr>
              <a:xfrm flipV="1">
                <a:off x="9325728" y="2398894"/>
                <a:ext cx="1775701" cy="5080"/>
              </a:xfrm>
              <a:prstGeom prst="line">
                <a:avLst/>
              </a:prstGeom>
              <a:ln w="19050">
                <a:solidFill>
                  <a:srgbClr val="41719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Rechteck 74"/>
              <p:cNvSpPr/>
              <p:nvPr/>
            </p:nvSpPr>
            <p:spPr>
              <a:xfrm>
                <a:off x="9240615" y="2207006"/>
                <a:ext cx="278802" cy="19300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hteck 75"/>
              <p:cNvSpPr/>
              <p:nvPr/>
            </p:nvSpPr>
            <p:spPr>
              <a:xfrm>
                <a:off x="9143414" y="2589795"/>
                <a:ext cx="467360" cy="4993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i="1" dirty="0" smtClean="0">
                    <a:solidFill>
                      <a:srgbClr val="41719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2s</a:t>
                </a:r>
                <a:endParaRPr lang="en-US" sz="1000" i="1" dirty="0">
                  <a:solidFill>
                    <a:srgbClr val="41719C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7" name="Rechteck 76"/>
                  <p:cNvSpPr/>
                  <p:nvPr/>
                </p:nvSpPr>
                <p:spPr>
                  <a:xfrm>
                    <a:off x="10754508" y="2896104"/>
                    <a:ext cx="1228774" cy="87212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00" i="1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000" b="0" i="1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de-DE" sz="1000" b="0" i="1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=10.2</m:t>
                          </m:r>
                          <m:r>
                            <m:rPr>
                              <m:sty m:val="p"/>
                            </m:rPr>
                            <a:rPr lang="de-DE" sz="1000" b="0" i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eV</m:t>
                          </m:r>
                          <m:r>
                            <a:rPr lang="en-US" sz="1000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de-DE" sz="1000" b="0" i="1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l-GR" sz="1000" i="1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≈246</m:t>
                          </m:r>
                          <m:r>
                            <m:rPr>
                              <m:sty m:val="p"/>
                            </m:rPr>
                            <a:rPr lang="de-DE" sz="1000" b="0" i="0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THz</m:t>
                          </m:r>
                          <m:r>
                            <a:rPr lang="de-DE" sz="1000" dirty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m:rPr>
                              <m:sty m:val="p"/>
                            </m:rPr>
                            <a:rPr lang="el-GR" sz="1000" i="1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r>
                            <a:rPr lang="el-GR" sz="1000" i="1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≈121.8</m:t>
                          </m:r>
                          <m:r>
                            <m:rPr>
                              <m:sty m:val="p"/>
                            </m:rPr>
                            <a:rPr lang="de-DE" sz="1000" b="0" i="0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nm</m:t>
                          </m:r>
                        </m:oMath>
                      </m:oMathPara>
                    </a14:m>
                    <a:endParaRPr lang="de-DE" sz="1000" b="0" dirty="0" smtClean="0">
                      <a:solidFill>
                        <a:srgbClr val="D75143"/>
                      </a:solidFill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7" name="Rechteck 7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754508" y="2896104"/>
                    <a:ext cx="1228774" cy="87212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  <a:ln>
                    <a:solidFill>
                      <a:schemeClr val="bg1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4" name="Rechteck 13"/>
              <p:cNvSpPr/>
              <p:nvPr/>
            </p:nvSpPr>
            <p:spPr>
              <a:xfrm>
                <a:off x="9143414" y="3508438"/>
                <a:ext cx="467360" cy="4993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i="1" dirty="0" smtClean="0">
                    <a:solidFill>
                      <a:srgbClr val="41719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1s</a:t>
                </a:r>
                <a:endParaRPr lang="en-US" sz="1000" i="1" dirty="0">
                  <a:solidFill>
                    <a:srgbClr val="41719C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cxnSp>
            <p:nvCxnSpPr>
              <p:cNvPr id="16" name="Gerade Verbindung mit Pfeil 15"/>
              <p:cNvCxnSpPr/>
              <p:nvPr/>
            </p:nvCxnSpPr>
            <p:spPr>
              <a:xfrm rot="21540000" flipV="1">
                <a:off x="10208726" y="2858057"/>
                <a:ext cx="4714" cy="478800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Gerade Verbindung mit Pfeil 78"/>
              <p:cNvCxnSpPr/>
              <p:nvPr/>
            </p:nvCxnSpPr>
            <p:spPr>
              <a:xfrm rot="21540000" flipV="1">
                <a:off x="10211411" y="3330539"/>
                <a:ext cx="4714" cy="478800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Gerade Verbindung mit Pfeil 79"/>
              <p:cNvCxnSpPr/>
              <p:nvPr/>
            </p:nvCxnSpPr>
            <p:spPr>
              <a:xfrm rot="21540000" flipV="1">
                <a:off x="10208196" y="2371494"/>
                <a:ext cx="7071" cy="478800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Gerade Verbindung mit Pfeil 80"/>
              <p:cNvCxnSpPr/>
              <p:nvPr/>
            </p:nvCxnSpPr>
            <p:spPr>
              <a:xfrm flipH="1" flipV="1">
                <a:off x="10827297" y="2879976"/>
                <a:ext cx="6983" cy="918570"/>
              </a:xfrm>
              <a:prstGeom prst="straightConnector1">
                <a:avLst/>
              </a:prstGeom>
              <a:ln>
                <a:solidFill>
                  <a:srgbClr val="D75143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feld 22"/>
                  <p:cNvSpPr txBox="1"/>
                  <p:nvPr/>
                </p:nvSpPr>
                <p:spPr>
                  <a:xfrm>
                    <a:off x="9314219" y="3045079"/>
                    <a:ext cx="1042658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 sz="100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r>
                            <a:rPr lang="de-DE" sz="10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=243</m:t>
                          </m:r>
                          <m:r>
                            <m:rPr>
                              <m:sty m:val="p"/>
                            </m:rPr>
                            <a:rPr lang="de-DE" sz="1000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nm</m:t>
                          </m:r>
                        </m:oMath>
                      </m:oMathPara>
                    </a14:m>
                    <a:endParaRPr lang="de-DE" sz="1000" dirty="0">
                      <a:solidFill>
                        <a:srgbClr val="7030A0"/>
                      </a:solidFill>
                      <a:ea typeface="Cambria Math" panose="02040503050406030204" pitchFamily="18" charset="0"/>
                    </a:endParaRPr>
                  </a:p>
                  <a:p>
                    <a:endParaRPr lang="en-US" sz="1200" dirty="0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3" name="Textfeld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14219" y="3045079"/>
                    <a:ext cx="1042658" cy="43088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0" name="Freihandform 119"/>
              <p:cNvSpPr/>
              <p:nvPr/>
            </p:nvSpPr>
            <p:spPr>
              <a:xfrm rot="21390482">
                <a:off x="9629390" y="3252795"/>
                <a:ext cx="415810" cy="98184"/>
              </a:xfrm>
              <a:custGeom>
                <a:avLst/>
                <a:gdLst>
                  <a:gd name="connsiteX0" fmla="*/ 0 w 1033463"/>
                  <a:gd name="connsiteY0" fmla="*/ 144093 h 246421"/>
                  <a:gd name="connsiteX1" fmla="*/ 180975 w 1033463"/>
                  <a:gd name="connsiteY1" fmla="*/ 1218 h 246421"/>
                  <a:gd name="connsiteX2" fmla="*/ 304800 w 1033463"/>
                  <a:gd name="connsiteY2" fmla="*/ 215531 h 246421"/>
                  <a:gd name="connsiteX3" fmla="*/ 485775 w 1033463"/>
                  <a:gd name="connsiteY3" fmla="*/ 29793 h 246421"/>
                  <a:gd name="connsiteX4" fmla="*/ 619125 w 1033463"/>
                  <a:gd name="connsiteY4" fmla="*/ 234581 h 246421"/>
                  <a:gd name="connsiteX5" fmla="*/ 795338 w 1033463"/>
                  <a:gd name="connsiteY5" fmla="*/ 44081 h 246421"/>
                  <a:gd name="connsiteX6" fmla="*/ 938213 w 1033463"/>
                  <a:gd name="connsiteY6" fmla="*/ 244106 h 246421"/>
                  <a:gd name="connsiteX7" fmla="*/ 1033463 w 1033463"/>
                  <a:gd name="connsiteY7" fmla="*/ 158381 h 246421"/>
                  <a:gd name="connsiteX8" fmla="*/ 1033463 w 1033463"/>
                  <a:gd name="connsiteY8" fmla="*/ 158381 h 246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3463" h="246421">
                    <a:moveTo>
                      <a:pt x="0" y="144093"/>
                    </a:moveTo>
                    <a:cubicBezTo>
                      <a:pt x="65087" y="66702"/>
                      <a:pt x="130175" y="-10688"/>
                      <a:pt x="180975" y="1218"/>
                    </a:cubicBezTo>
                    <a:cubicBezTo>
                      <a:pt x="231775" y="13124"/>
                      <a:pt x="254000" y="210769"/>
                      <a:pt x="304800" y="215531"/>
                    </a:cubicBezTo>
                    <a:cubicBezTo>
                      <a:pt x="355600" y="220293"/>
                      <a:pt x="433388" y="26618"/>
                      <a:pt x="485775" y="29793"/>
                    </a:cubicBezTo>
                    <a:cubicBezTo>
                      <a:pt x="538162" y="32968"/>
                      <a:pt x="567531" y="232200"/>
                      <a:pt x="619125" y="234581"/>
                    </a:cubicBezTo>
                    <a:cubicBezTo>
                      <a:pt x="670719" y="236962"/>
                      <a:pt x="742157" y="42493"/>
                      <a:pt x="795338" y="44081"/>
                    </a:cubicBezTo>
                    <a:cubicBezTo>
                      <a:pt x="848519" y="45668"/>
                      <a:pt x="898525" y="225056"/>
                      <a:pt x="938213" y="244106"/>
                    </a:cubicBezTo>
                    <a:cubicBezTo>
                      <a:pt x="977901" y="263156"/>
                      <a:pt x="1033463" y="158381"/>
                      <a:pt x="1033463" y="158381"/>
                    </a:cubicBezTo>
                    <a:lnTo>
                      <a:pt x="1033463" y="158381"/>
                    </a:lnTo>
                  </a:path>
                </a:pathLst>
              </a:cu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Abgerundetes Rechteck 120"/>
              <p:cNvSpPr/>
              <p:nvPr/>
            </p:nvSpPr>
            <p:spPr>
              <a:xfrm>
                <a:off x="9280837" y="2116838"/>
                <a:ext cx="2572241" cy="1933025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" name="Rechteck 4"/>
            <p:cNvSpPr/>
            <p:nvPr/>
          </p:nvSpPr>
          <p:spPr>
            <a:xfrm>
              <a:off x="11267218" y="1407147"/>
              <a:ext cx="56312" cy="640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hteck 52"/>
            <p:cNvSpPr/>
            <p:nvPr/>
          </p:nvSpPr>
          <p:spPr>
            <a:xfrm>
              <a:off x="11267218" y="2758564"/>
              <a:ext cx="56312" cy="2021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4" name="Gerader Verbinder 123"/>
          <p:cNvCxnSpPr/>
          <p:nvPr/>
        </p:nvCxnSpPr>
        <p:spPr>
          <a:xfrm flipV="1">
            <a:off x="11239500" y="3874621"/>
            <a:ext cx="507492" cy="103075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5" name="Gerader Verbinder 124"/>
          <p:cNvCxnSpPr/>
          <p:nvPr/>
        </p:nvCxnSpPr>
        <p:spPr>
          <a:xfrm flipV="1">
            <a:off x="11239500" y="3719538"/>
            <a:ext cx="761677" cy="118584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55880" y="6412229"/>
            <a:ext cx="472440" cy="365125"/>
          </a:xfrm>
        </p:spPr>
        <p:txBody>
          <a:bodyPr/>
          <a:lstStyle/>
          <a:p>
            <a:r>
              <a:rPr lang="en-GB" dirty="0"/>
              <a:t>6</a:t>
            </a:r>
            <a:endParaRPr lang="en-GB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477" y="5316992"/>
            <a:ext cx="3176710" cy="1460362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51049" y="2352206"/>
            <a:ext cx="2228526" cy="143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19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20000"/>
            <a:ext cx="10515600" cy="1325563"/>
          </a:xfrm>
        </p:spPr>
        <p:txBody>
          <a:bodyPr/>
          <a:lstStyle/>
          <a:p>
            <a:r>
              <a:rPr lang="de-DE" dirty="0" smtClean="0"/>
              <a:t>Test </a:t>
            </a:r>
            <a:r>
              <a:rPr lang="de-DE" dirty="0" err="1" smtClean="0"/>
              <a:t>of</a:t>
            </a:r>
            <a:r>
              <a:rPr lang="de-DE" dirty="0" smtClean="0"/>
              <a:t> hydrogen </a:t>
            </a:r>
            <a:r>
              <a:rPr lang="de-DE" dirty="0" err="1"/>
              <a:t>d</a:t>
            </a:r>
            <a:r>
              <a:rPr lang="de-DE" dirty="0" err="1" smtClean="0"/>
              <a:t>etection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045563"/>
                <a:ext cx="6020625" cy="470580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de-DE" sz="2000" dirty="0" smtClean="0"/>
                  <a:t>Variation </a:t>
                </a:r>
                <a:r>
                  <a:rPr lang="de-DE" sz="2000" dirty="0" err="1" smtClean="0"/>
                  <a:t>of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laser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frequency</a:t>
                </a:r>
                <a:endParaRPr lang="de-DE" sz="2000" dirty="0" smtClean="0"/>
              </a:p>
              <a:p>
                <a:pPr>
                  <a:lnSpc>
                    <a:spcPct val="150000"/>
                  </a:lnSpc>
                </a:pPr>
                <a:r>
                  <a:rPr lang="de-DE" sz="2000" dirty="0" smtClean="0"/>
                  <a:t>Measurement </a:t>
                </a:r>
                <a:r>
                  <a:rPr lang="de-DE" sz="2000" dirty="0" err="1" smtClean="0"/>
                  <a:t>of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signal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strength</a:t>
                </a:r>
                <a:r>
                  <a:rPr lang="de-DE" sz="2000" dirty="0" smtClean="0"/>
                  <a:t> </a:t>
                </a:r>
                <a:endParaRPr lang="de-DE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de-DE" sz="2000" dirty="0" smtClean="0"/>
                  <a:t>→ Observation </a:t>
                </a:r>
                <a:r>
                  <a:rPr lang="de-DE" sz="2000" dirty="0" err="1" smtClean="0"/>
                  <a:t>of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hyperfine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splitting</a:t>
                </a:r>
                <a:r>
                  <a:rPr lang="de-DE" sz="2000" dirty="0" smtClean="0"/>
                  <a:t> (HFS)</a:t>
                </a:r>
                <a:endParaRPr lang="de-DE" sz="1200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2−</m:t>
                        </m:r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de-DE" sz="1800" i="1">
                        <a:latin typeface="Cambria Math" panose="02040503050406030204" pitchFamily="18" charset="0"/>
                      </a:rPr>
                      <m:t>=1.2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de-DE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</m:t>
                    </m:r>
                    <m:r>
                      <a:rPr lang="de-DE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de-DE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GB" sz="2000" dirty="0" smtClean="0"/>
                  <a:t> corresponds to 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de-DE" sz="180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𝐻𝐹𝑆</m:t>
                            </m:r>
                          </m:sup>
                        </m:sSubSup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𝐻𝐹𝑆</m:t>
                            </m:r>
                          </m:sup>
                        </m:sSubSup>
                      </m:e>
                    </m:d>
                    <m:r>
                      <a:rPr lang="de-DE" sz="1800" i="1">
                        <a:latin typeface="Cambria Math" panose="02040503050406030204" pitchFamily="18" charset="0"/>
                      </a:rPr>
                      <m:t>=1.24</m:t>
                    </m:r>
                    <m:r>
                      <a:rPr lang="de-DE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1800" b="0" i="0" smtClean="0"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endParaRPr lang="en-GB" sz="200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de-DE" sz="2000" dirty="0" smtClean="0"/>
                  <a:t>→ </a:t>
                </a:r>
                <a:r>
                  <a:rPr lang="de-DE" sz="2000" dirty="0" err="1" smtClean="0"/>
                  <a:t>We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detect</a:t>
                </a:r>
                <a:r>
                  <a:rPr lang="de-DE" sz="2000" dirty="0" smtClean="0"/>
                  <a:t> hydrogen!</a:t>
                </a:r>
                <a:r>
                  <a:rPr lang="en-GB" sz="2000" dirty="0">
                    <a:solidFill>
                      <a:srgbClr val="D85ED1"/>
                    </a:solidFill>
                  </a:rPr>
                  <a:t> </a:t>
                </a:r>
                <a:r>
                  <a:rPr lang="en-GB" sz="2000" dirty="0" smtClean="0">
                    <a:solidFill>
                      <a:srgbClr val="D85ED1"/>
                    </a:solidFill>
                  </a:rPr>
                  <a:t>✔</a:t>
                </a: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045563"/>
                <a:ext cx="6020625" cy="4705804"/>
              </a:xfrm>
              <a:blipFill>
                <a:blip r:embed="rId3"/>
                <a:stretch>
                  <a:fillRect l="-1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55880" y="6412229"/>
            <a:ext cx="472440" cy="365125"/>
          </a:xfrm>
        </p:spPr>
        <p:txBody>
          <a:bodyPr/>
          <a:lstStyle/>
          <a:p>
            <a:r>
              <a:rPr lang="en-GB" dirty="0" smtClean="0"/>
              <a:t>7</a:t>
            </a:r>
            <a:endParaRPr lang="en-GB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1214" y="1953295"/>
            <a:ext cx="4888502" cy="277916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060223" y="4793423"/>
            <a:ext cx="5131777" cy="763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The </a:t>
            </a:r>
            <a:r>
              <a:rPr lang="en-GB" sz="1100" dirty="0"/>
              <a:t>frequency values on the abscissa </a:t>
            </a:r>
            <a:r>
              <a:rPr lang="en-GB" sz="1100" dirty="0" smtClean="0"/>
              <a:t>correspond to </a:t>
            </a:r>
            <a:r>
              <a:rPr lang="en-GB" sz="1100" dirty="0"/>
              <a:t>the measured frequency of the </a:t>
            </a:r>
            <a:r>
              <a:rPr lang="en-GB" sz="1100" dirty="0" err="1"/>
              <a:t>seeder</a:t>
            </a:r>
            <a:r>
              <a:rPr lang="en-GB" sz="1100" dirty="0"/>
              <a:t> laser fundamental, shifted by 230MHz (outdated wavelength meter calibration) and multiplied by a factor of 8 (two SHG processes, two photon excitation). This was done to </a:t>
            </a:r>
            <a:r>
              <a:rPr lang="en-GB" sz="1100" dirty="0" err="1"/>
              <a:t>to</a:t>
            </a:r>
            <a:r>
              <a:rPr lang="en-GB" sz="1100" dirty="0"/>
              <a:t> </a:t>
            </a:r>
            <a:r>
              <a:rPr lang="en-GB" sz="1100" dirty="0" smtClean="0"/>
              <a:t>match the </a:t>
            </a:r>
            <a:r>
              <a:rPr lang="en-GB" sz="1100" dirty="0"/>
              <a:t>absolute literature values </a:t>
            </a:r>
            <a:r>
              <a:rPr lang="en-GB" sz="1100" dirty="0" smtClean="0"/>
              <a:t>[3]. Figure taken from [4].</a:t>
            </a:r>
            <a:endParaRPr lang="en-US" sz="1100" dirty="0"/>
          </a:p>
        </p:txBody>
      </p:sp>
      <p:sp>
        <p:nvSpPr>
          <p:cNvPr id="9" name="Rechteck 8"/>
          <p:cNvSpPr/>
          <p:nvPr/>
        </p:nvSpPr>
        <p:spPr>
          <a:xfrm>
            <a:off x="528320" y="6240848"/>
            <a:ext cx="11663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</a:rPr>
              <a:t>[3] C.G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GB" sz="1000" dirty="0" err="1">
                <a:solidFill>
                  <a:schemeClr val="bg1">
                    <a:lumMod val="50000"/>
                  </a:schemeClr>
                </a:solidFill>
              </a:rPr>
              <a:t>Parthey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, et al., Improved Measurement 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</a:rPr>
              <a:t>of the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Hydrogen 1S - 2S Transition Frequency. </a:t>
            </a:r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</a:rPr>
              <a:t>Phys.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Rev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. Lett. </a:t>
            </a:r>
            <a:r>
              <a:rPr lang="en-US" sz="1000" b="1" dirty="0">
                <a:solidFill>
                  <a:schemeClr val="bg1">
                    <a:lumMod val="50000"/>
                  </a:schemeClr>
                </a:solidFill>
              </a:rPr>
              <a:t>107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203-001 (2011). https://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doi.org/10.1103/PhysRevLett.107.203001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arXiv:1107.3101 [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</a:rPr>
              <a:t>physics.atom-ph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</a:p>
          <a:p>
            <a:endParaRPr lang="en-US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[4]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Killian, C. et al. GRASIAN: towards the first demonstration of gravitational quantum states of atoms with a cryogenic hydrogen beam. Eur. Phys. J. D 77, 50 (2023). https://doi.org/10.1140/epjd/s10053-023-00634-4</a:t>
            </a:r>
          </a:p>
          <a:p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242" y="4172449"/>
            <a:ext cx="1446517" cy="19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10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05160" cy="1325563"/>
          </a:xfrm>
        </p:spPr>
        <p:txBody>
          <a:bodyPr/>
          <a:lstStyle/>
          <a:p>
            <a:r>
              <a:rPr lang="en-US" dirty="0" smtClean="0"/>
              <a:t>Intensity dependency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6548120" cy="452454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dirty="0" smtClean="0"/>
                  <a:t>Laser energy sweep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/>
                    </m:sSubSup>
                  </m:oMath>
                </a14:m>
                <a:r>
                  <a:rPr lang="en-US" dirty="0" smtClean="0"/>
                  <a:t>… laser beam waist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 dependency until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5×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dirty="0" smtClean="0"/>
                  <a:t>W/cm² (sat. of 2S ion.)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dependency until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dirty="0"/>
                  <a:t>W/cm² (</a:t>
                </a:r>
                <a:r>
                  <a:rPr lang="en-US" dirty="0" smtClean="0"/>
                  <a:t>sat. </a:t>
                </a:r>
                <a:r>
                  <a:rPr lang="en-US" dirty="0"/>
                  <a:t>of </a:t>
                </a:r>
                <a:r>
                  <a:rPr lang="en-US" dirty="0" smtClean="0"/>
                  <a:t>1S-2S excitation) [5]</a:t>
                </a:r>
              </a:p>
              <a:p>
                <a:r>
                  <a:rPr lang="en-US" dirty="0" smtClean="0"/>
                  <a:t>Goal: run laser at point of saturation </a:t>
                </a:r>
              </a:p>
              <a:p>
                <a:pPr lvl="1"/>
                <a:r>
                  <a:rPr lang="en-US" dirty="0" smtClean="0"/>
                  <a:t>Compress beam size</a:t>
                </a:r>
              </a:p>
              <a:p>
                <a:pPr marL="457200" lvl="1" indent="0">
                  <a:buNone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→ 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focusing lenses around detection chamber installed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Run at higher UV energies</a:t>
                </a:r>
              </a:p>
              <a:p>
                <a:pPr marL="457200" lvl="1" indent="0">
                  <a:buNone/>
                </a:pP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→ new laser system installed in ‘02 2023</a:t>
                </a:r>
              </a:p>
              <a:p>
                <a:r>
                  <a:rPr lang="en-US" dirty="0"/>
                  <a:t>Now: </a:t>
                </a:r>
              </a:p>
              <a:p>
                <a:pPr lvl="1"/>
                <a:r>
                  <a:rPr lang="en-US" dirty="0"/>
                  <a:t>Saturation reached</a:t>
                </a:r>
              </a:p>
              <a:p>
                <a:pPr lvl="1"/>
                <a:r>
                  <a:rPr lang="en-US" dirty="0"/>
                  <a:t>Positive </a:t>
                </a:r>
                <a:r>
                  <a:rPr lang="en-US" dirty="0" smtClean="0"/>
                  <a:t>slope (0.47) </a:t>
                </a:r>
                <a:r>
                  <a:rPr lang="en-US" dirty="0"/>
                  <a:t>after saturation point due to </a:t>
                </a:r>
                <a:r>
                  <a:rPr lang="en-US" dirty="0" err="1"/>
                  <a:t>nonuniform</a:t>
                </a:r>
                <a:r>
                  <a:rPr lang="en-US" dirty="0"/>
                  <a:t> intensity profile [5</a:t>
                </a:r>
                <a:r>
                  <a:rPr lang="en-US" dirty="0" smtClean="0"/>
                  <a:t>]</a:t>
                </a:r>
                <a:endParaRPr lang="en-US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6548120" cy="4524543"/>
              </a:xfrm>
              <a:blipFill>
                <a:blip r:embed="rId2"/>
                <a:stretch>
                  <a:fillRect l="-1117" t="-2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55880" y="6412229"/>
            <a:ext cx="472440" cy="365125"/>
          </a:xfrm>
        </p:spPr>
        <p:txBody>
          <a:bodyPr/>
          <a:lstStyle/>
          <a:p>
            <a:r>
              <a:rPr lang="en-GB" dirty="0" smtClean="0"/>
              <a:t>8</a:t>
            </a:r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10" y="1411432"/>
            <a:ext cx="4443495" cy="244936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90881" y="6350168"/>
            <a:ext cx="5623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[5] S.W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. Downey, R.S. </a:t>
            </a:r>
            <a:r>
              <a:rPr lang="en-GB" sz="1200" dirty="0" err="1">
                <a:solidFill>
                  <a:schemeClr val="bg1">
                    <a:lumMod val="65000"/>
                  </a:schemeClr>
                </a:solidFill>
              </a:rPr>
              <a:t>Hozack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, Saturation </a:t>
            </a: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of three-photon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ionization of atomic </a:t>
            </a: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hydrogen and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deuterium at 243 nm. Opt. Lett. 14(1</a:t>
            </a: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), 15–17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(1989). https://doi.org/10.1364/OL.</a:t>
            </a:r>
          </a:p>
          <a:p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10390976" y="3729995"/>
            <a:ext cx="51317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Figure taken from [4].</a:t>
            </a:r>
            <a:endParaRPr lang="en-US" sz="11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8270" y="4425547"/>
            <a:ext cx="4402610" cy="233888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 rot="20182113">
            <a:off x="8032651" y="5019637"/>
            <a:ext cx="3137975" cy="83099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tx1">
                    <a:alpha val="8000"/>
                  </a:schemeClr>
                </a:solidFill>
              </a:rPr>
              <a:t>preliminary</a:t>
            </a:r>
            <a:endParaRPr lang="en-US" b="1" dirty="0">
              <a:solidFill>
                <a:schemeClr val="tx1">
                  <a:alpha val="8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20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#2:</a:t>
            </a:r>
            <a:br>
              <a:rPr lang="en-US" dirty="0" smtClean="0"/>
            </a:br>
            <a:r>
              <a:rPr lang="en-US" dirty="0" smtClean="0"/>
              <a:t>Low background (BG)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7517" y="1988361"/>
            <a:ext cx="5793130" cy="4351338"/>
          </a:xfrm>
        </p:spPr>
        <p:txBody>
          <a:bodyPr/>
          <a:lstStyle/>
          <a:p>
            <a:r>
              <a:rPr lang="en-US" dirty="0" smtClean="0"/>
              <a:t>Added 4 differential pumping stages </a:t>
            </a:r>
          </a:p>
          <a:p>
            <a:pPr lvl="1"/>
            <a:r>
              <a:rPr lang="en-US" dirty="0"/>
              <a:t>3 new turbo </a:t>
            </a:r>
            <a:r>
              <a:rPr lang="en-US" dirty="0" smtClean="0"/>
              <a:t>pumps</a:t>
            </a:r>
          </a:p>
          <a:p>
            <a:pPr lvl="1"/>
            <a:r>
              <a:rPr lang="en-US" dirty="0"/>
              <a:t>Skimmer in </a:t>
            </a:r>
            <a:r>
              <a:rPr lang="en-US" dirty="0" err="1"/>
              <a:t>cryo</a:t>
            </a:r>
            <a:r>
              <a:rPr lang="en-US" dirty="0"/>
              <a:t> </a:t>
            </a:r>
            <a:r>
              <a:rPr lang="en-US" dirty="0" smtClean="0"/>
              <a:t>chamber</a:t>
            </a:r>
          </a:p>
          <a:p>
            <a:pPr lvl="1"/>
            <a:r>
              <a:rPr lang="en-US" dirty="0"/>
              <a:t>2 height adjustable apertures</a:t>
            </a:r>
          </a:p>
          <a:p>
            <a:pPr lvl="1"/>
            <a:r>
              <a:rPr lang="en-US" dirty="0"/>
              <a:t>1 </a:t>
            </a:r>
            <a:r>
              <a:rPr lang="en-US" dirty="0" smtClean="0"/>
              <a:t>pinhole</a:t>
            </a:r>
            <a:endParaRPr lang="en-US" dirty="0"/>
          </a:p>
          <a:p>
            <a:r>
              <a:rPr lang="en-US" dirty="0" smtClean="0"/>
              <a:t>Improved pumping of hydrogen</a:t>
            </a:r>
          </a:p>
          <a:p>
            <a:pPr lvl="1"/>
            <a:r>
              <a:rPr lang="en-US" dirty="0" smtClean="0"/>
              <a:t>Turbo pumps as backing pumps for turbo pumps in </a:t>
            </a:r>
            <a:r>
              <a:rPr lang="en-US" dirty="0" err="1"/>
              <a:t>c</a:t>
            </a:r>
            <a:r>
              <a:rPr lang="en-US" dirty="0" err="1" smtClean="0"/>
              <a:t>ryo</a:t>
            </a:r>
            <a:r>
              <a:rPr lang="en-US" dirty="0" smtClean="0"/>
              <a:t>- and detection chamber</a:t>
            </a:r>
          </a:p>
          <a:p>
            <a:r>
              <a:rPr lang="en-US" dirty="0" smtClean="0"/>
              <a:t>Brought chopper wheel			 ~1mm close to skimmer</a:t>
            </a:r>
          </a:p>
          <a:p>
            <a:r>
              <a:rPr lang="en-US" dirty="0"/>
              <a:t>Pinhole on </a:t>
            </a:r>
            <a:r>
              <a:rPr lang="en-US" dirty="0" smtClean="0"/>
              <a:t>heatshield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D60F7B0-ADB0-400F-B9C6-FDCAE063E5F5}" type="slidenum">
              <a:rPr lang="en-GB" smtClean="0"/>
              <a:t>9</a:t>
            </a:fld>
            <a:endParaRPr lang="en-GB" dirty="0"/>
          </a:p>
        </p:txBody>
      </p:sp>
      <p:grpSp>
        <p:nvGrpSpPr>
          <p:cNvPr id="142" name="Gruppieren 141"/>
          <p:cNvGrpSpPr/>
          <p:nvPr/>
        </p:nvGrpSpPr>
        <p:grpSpPr>
          <a:xfrm>
            <a:off x="4541957" y="3877205"/>
            <a:ext cx="7650043" cy="2940155"/>
            <a:chOff x="1662850" y="2005588"/>
            <a:chExt cx="8830949" cy="3394015"/>
          </a:xfrm>
        </p:grpSpPr>
        <p:grpSp>
          <p:nvGrpSpPr>
            <p:cNvPr id="143" name="Gruppieren 142"/>
            <p:cNvGrpSpPr/>
            <p:nvPr/>
          </p:nvGrpSpPr>
          <p:grpSpPr>
            <a:xfrm>
              <a:off x="1662850" y="2005588"/>
              <a:ext cx="8830949" cy="3394015"/>
              <a:chOff x="1418672" y="3275588"/>
              <a:chExt cx="8830949" cy="3394015"/>
            </a:xfrm>
          </p:grpSpPr>
          <p:grpSp>
            <p:nvGrpSpPr>
              <p:cNvPr id="149" name="Gruppieren 148"/>
              <p:cNvGrpSpPr/>
              <p:nvPr/>
            </p:nvGrpSpPr>
            <p:grpSpPr>
              <a:xfrm>
                <a:off x="1418672" y="3275588"/>
                <a:ext cx="8830949" cy="3394015"/>
                <a:chOff x="1418672" y="3275588"/>
                <a:chExt cx="8830949" cy="3394015"/>
              </a:xfrm>
            </p:grpSpPr>
            <p:grpSp>
              <p:nvGrpSpPr>
                <p:cNvPr id="155" name="Gruppieren 154"/>
                <p:cNvGrpSpPr/>
                <p:nvPr/>
              </p:nvGrpSpPr>
              <p:grpSpPr>
                <a:xfrm>
                  <a:off x="1418672" y="3275588"/>
                  <a:ext cx="8817078" cy="2771546"/>
                  <a:chOff x="2074393" y="1952115"/>
                  <a:chExt cx="8817078" cy="2771546"/>
                </a:xfrm>
              </p:grpSpPr>
              <p:sp>
                <p:nvSpPr>
                  <p:cNvPr id="181" name="Abgerundetes Rechteck 180"/>
                  <p:cNvSpPr/>
                  <p:nvPr/>
                </p:nvSpPr>
                <p:spPr>
                  <a:xfrm>
                    <a:off x="2188048" y="3423234"/>
                    <a:ext cx="80674" cy="191178"/>
                  </a:xfrm>
                  <a:prstGeom prst="round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82" name="Rechteck 181"/>
                  <p:cNvSpPr/>
                  <p:nvPr/>
                </p:nvSpPr>
                <p:spPr>
                  <a:xfrm>
                    <a:off x="4009336" y="3370638"/>
                    <a:ext cx="139432" cy="119416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cxnSp>
                <p:nvCxnSpPr>
                  <p:cNvPr id="183" name="Gerader Verbinder 182"/>
                  <p:cNvCxnSpPr/>
                  <p:nvPr/>
                </p:nvCxnSpPr>
                <p:spPr>
                  <a:xfrm flipV="1">
                    <a:off x="4003695" y="3387649"/>
                    <a:ext cx="150298" cy="1131"/>
                  </a:xfrm>
                  <a:prstGeom prst="line">
                    <a:avLst/>
                  </a:prstGeom>
                  <a:ln w="19050">
                    <a:solidFill>
                      <a:srgbClr val="D9D4D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4" name="Rechteck 183"/>
                  <p:cNvSpPr/>
                  <p:nvPr/>
                </p:nvSpPr>
                <p:spPr>
                  <a:xfrm>
                    <a:off x="4830984" y="3065022"/>
                    <a:ext cx="43389" cy="61494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85" name="Rechteck 184"/>
                  <p:cNvSpPr/>
                  <p:nvPr/>
                </p:nvSpPr>
                <p:spPr>
                  <a:xfrm rot="5400000">
                    <a:off x="4059470" y="3766481"/>
                    <a:ext cx="39162" cy="64843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86" name="Rechteck 185"/>
                  <p:cNvSpPr/>
                  <p:nvPr/>
                </p:nvSpPr>
                <p:spPr>
                  <a:xfrm>
                    <a:off x="4871361" y="3214198"/>
                    <a:ext cx="31344" cy="37351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87" name="Rechteck 186"/>
                  <p:cNvSpPr/>
                  <p:nvPr/>
                </p:nvSpPr>
                <p:spPr>
                  <a:xfrm>
                    <a:off x="3295029" y="3065022"/>
                    <a:ext cx="41294" cy="61494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88" name="Rechteck 187"/>
                  <p:cNvSpPr/>
                  <p:nvPr/>
                </p:nvSpPr>
                <p:spPr>
                  <a:xfrm>
                    <a:off x="4086774" y="3391892"/>
                    <a:ext cx="62649" cy="35517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89" name="Rechteck 188"/>
                  <p:cNvSpPr/>
                  <p:nvPr/>
                </p:nvSpPr>
                <p:spPr>
                  <a:xfrm rot="20247097">
                    <a:off x="3938309" y="3420118"/>
                    <a:ext cx="161411" cy="39622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90" name="Kreuz 189"/>
                  <p:cNvSpPr/>
                  <p:nvPr/>
                </p:nvSpPr>
                <p:spPr>
                  <a:xfrm>
                    <a:off x="3322171" y="2647655"/>
                    <a:ext cx="1519852" cy="1441370"/>
                  </a:xfrm>
                  <a:prstGeom prst="plus">
                    <a:avLst>
                      <a:gd name="adj" fmla="val 33302"/>
                    </a:avLst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191" name="Rechteck 190"/>
                  <p:cNvSpPr/>
                  <p:nvPr/>
                </p:nvSpPr>
                <p:spPr>
                  <a:xfrm>
                    <a:off x="2785217" y="3446756"/>
                    <a:ext cx="1168057" cy="42947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92" name="Rechteck 191"/>
                  <p:cNvSpPr/>
                  <p:nvPr/>
                </p:nvSpPr>
                <p:spPr>
                  <a:xfrm>
                    <a:off x="2280243" y="3442655"/>
                    <a:ext cx="388106" cy="3888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93" name="Rechteck 192"/>
                  <p:cNvSpPr/>
                  <p:nvPr/>
                </p:nvSpPr>
                <p:spPr>
                  <a:xfrm>
                    <a:off x="2329325" y="3740563"/>
                    <a:ext cx="809162" cy="2802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MW </a:t>
                    </a:r>
                  </a:p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discharge </a:t>
                    </a:r>
                  </a:p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cavity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4" name="Rechteck 193"/>
                  <p:cNvSpPr/>
                  <p:nvPr/>
                </p:nvSpPr>
                <p:spPr>
                  <a:xfrm>
                    <a:off x="3858420" y="2150715"/>
                    <a:ext cx="447353" cy="500399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accent1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95" name="Rechteck 194"/>
                  <p:cNvSpPr/>
                  <p:nvPr/>
                </p:nvSpPr>
                <p:spPr>
                  <a:xfrm>
                    <a:off x="3993571" y="2651114"/>
                    <a:ext cx="174665" cy="678106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accent1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96" name="Rechteck 195"/>
                  <p:cNvSpPr/>
                  <p:nvPr/>
                </p:nvSpPr>
                <p:spPr>
                  <a:xfrm>
                    <a:off x="3953275" y="3329221"/>
                    <a:ext cx="255260" cy="34879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accent1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97" name="Rechteck 196"/>
                  <p:cNvSpPr/>
                  <p:nvPr/>
                </p:nvSpPr>
                <p:spPr>
                  <a:xfrm>
                    <a:off x="2668348" y="3428079"/>
                    <a:ext cx="104860" cy="159969"/>
                  </a:xfrm>
                  <a:prstGeom prst="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cxnSp>
                <p:nvCxnSpPr>
                  <p:cNvPr id="198" name="Gerader Verbinder 197"/>
                  <p:cNvCxnSpPr>
                    <a:endCxn id="200" idx="1"/>
                  </p:cNvCxnSpPr>
                  <p:nvPr/>
                </p:nvCxnSpPr>
                <p:spPr>
                  <a:xfrm flipV="1">
                    <a:off x="2265123" y="3457600"/>
                    <a:ext cx="385447" cy="2554"/>
                  </a:xfrm>
                  <a:prstGeom prst="line">
                    <a:avLst/>
                  </a:prstGeom>
                  <a:effectLst>
                    <a:glow rad="38100">
                      <a:schemeClr val="accent1"/>
                    </a:glow>
                    <a:outerShdw blurRad="50800" dist="50800" dir="5400000" sx="1000" sy="1000" algn="ctr" rotWithShape="0">
                      <a:srgbClr val="000000"/>
                    </a:outerShd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Gerader Verbinder 198"/>
                  <p:cNvCxnSpPr>
                    <a:endCxn id="191" idx="3"/>
                  </p:cNvCxnSpPr>
                  <p:nvPr/>
                </p:nvCxnSpPr>
                <p:spPr>
                  <a:xfrm flipV="1">
                    <a:off x="2779325" y="3468230"/>
                    <a:ext cx="1173949" cy="2052"/>
                  </a:xfrm>
                  <a:prstGeom prst="line">
                    <a:avLst/>
                  </a:prstGeom>
                  <a:ln>
                    <a:solidFill>
                      <a:srgbClr val="D85ED1"/>
                    </a:solidFill>
                  </a:ln>
                  <a:effectLst>
                    <a:glow rad="38100">
                      <a:srgbClr val="D85ED1"/>
                    </a:glow>
                    <a:outerShdw blurRad="50800" dist="50800" dir="5400000" sx="1000" sy="1000" algn="ctr" rotWithShape="0">
                      <a:srgbClr val="D85ED1"/>
                    </a:outerShd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0" name="Explosion 1 199"/>
                  <p:cNvSpPr/>
                  <p:nvPr/>
                </p:nvSpPr>
                <p:spPr>
                  <a:xfrm>
                    <a:off x="2650570" y="3386225"/>
                    <a:ext cx="147110" cy="178956"/>
                  </a:xfrm>
                  <a:prstGeom prst="irregularSeal1">
                    <a:avLst/>
                  </a:prstGeom>
                  <a:solidFill>
                    <a:srgbClr val="D85ED1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cxnSp>
                <p:nvCxnSpPr>
                  <p:cNvPr id="201" name="Gerader Verbinder 200"/>
                  <p:cNvCxnSpPr>
                    <a:endCxn id="189" idx="3"/>
                  </p:cNvCxnSpPr>
                  <p:nvPr/>
                </p:nvCxnSpPr>
                <p:spPr>
                  <a:xfrm flipV="1">
                    <a:off x="3965987" y="3410580"/>
                    <a:ext cx="127565" cy="53621"/>
                  </a:xfrm>
                  <a:prstGeom prst="line">
                    <a:avLst/>
                  </a:prstGeom>
                  <a:ln>
                    <a:solidFill>
                      <a:srgbClr val="D85ED1"/>
                    </a:solidFill>
                  </a:ln>
                  <a:effectLst>
                    <a:glow rad="38100">
                      <a:srgbClr val="D85ED1"/>
                    </a:glow>
                    <a:outerShdw blurRad="50800" dist="50800" dir="5400000" sx="1000" sy="1000" algn="ctr" rotWithShape="0">
                      <a:srgbClr val="D85ED1"/>
                    </a:outerShd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Gerader Verbinder 201"/>
                  <p:cNvCxnSpPr>
                    <a:endCxn id="188" idx="3"/>
                  </p:cNvCxnSpPr>
                  <p:nvPr/>
                </p:nvCxnSpPr>
                <p:spPr>
                  <a:xfrm>
                    <a:off x="4095200" y="3408903"/>
                    <a:ext cx="54223" cy="748"/>
                  </a:xfrm>
                  <a:prstGeom prst="line">
                    <a:avLst/>
                  </a:prstGeom>
                  <a:ln>
                    <a:solidFill>
                      <a:srgbClr val="D85ED1"/>
                    </a:solidFill>
                  </a:ln>
                  <a:effectLst>
                    <a:glow rad="38100">
                      <a:srgbClr val="D85ED1"/>
                    </a:glow>
                    <a:outerShdw blurRad="50800" dist="50800" dir="5400000" sx="1000" sy="1000" algn="ctr" rotWithShape="0">
                      <a:srgbClr val="D85ED1"/>
                    </a:outerShd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3" name="Gleichschenkliges Dreieck 202"/>
                  <p:cNvSpPr/>
                  <p:nvPr/>
                </p:nvSpPr>
                <p:spPr>
                  <a:xfrm rot="16200000">
                    <a:off x="4066077" y="3355127"/>
                    <a:ext cx="254203" cy="117689"/>
                  </a:xfrm>
                  <a:prstGeom prst="triangle">
                    <a:avLst/>
                  </a:prstGeom>
                  <a:solidFill>
                    <a:srgbClr val="D85ED1">
                      <a:alpha val="37000"/>
                    </a:srgbClr>
                  </a:solidFill>
                  <a:ln>
                    <a:noFill/>
                  </a:ln>
                  <a:effectLst>
                    <a:glow rad="50800">
                      <a:srgbClr val="D85ED1"/>
                    </a:glow>
                    <a:outerShdw dist="50800" sx="1000" sy="1000" algn="ctr" rotWithShape="0">
                      <a:srgbClr val="000000"/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204" name="Textfeld 203"/>
                  <p:cNvSpPr txBox="1"/>
                  <p:nvPr/>
                </p:nvSpPr>
                <p:spPr>
                  <a:xfrm rot="18999563">
                    <a:off x="4329532" y="2618478"/>
                    <a:ext cx="1092138" cy="2664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/>
                      <a:t>Chopper + “hat”</a:t>
                    </a:r>
                    <a:endParaRPr lang="en-US" sz="900" dirty="0"/>
                  </a:p>
                </p:txBody>
              </p:sp>
              <p:sp>
                <p:nvSpPr>
                  <p:cNvPr id="205" name="Rechteck 204"/>
                  <p:cNvSpPr/>
                  <p:nvPr/>
                </p:nvSpPr>
                <p:spPr>
                  <a:xfrm rot="5400000">
                    <a:off x="4059470" y="2320626"/>
                    <a:ext cx="39162" cy="64843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206" name="Kreis 205"/>
                  <p:cNvSpPr/>
                  <p:nvPr/>
                </p:nvSpPr>
                <p:spPr>
                  <a:xfrm>
                    <a:off x="4722079" y="3249669"/>
                    <a:ext cx="54248" cy="283019"/>
                  </a:xfrm>
                  <a:prstGeom prst="pie">
                    <a:avLst>
                      <a:gd name="adj1" fmla="val 1531884"/>
                      <a:gd name="adj2" fmla="val 17716286"/>
                    </a:avLst>
                  </a:prstGeom>
                  <a:solidFill>
                    <a:schemeClr val="accent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7" name="Abgerundetes Rechteck 206"/>
                  <p:cNvSpPr/>
                  <p:nvPr/>
                </p:nvSpPr>
                <p:spPr>
                  <a:xfrm>
                    <a:off x="2125202" y="3536328"/>
                    <a:ext cx="203262" cy="709814"/>
                  </a:xfrm>
                  <a:prstGeom prst="round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 dirty="0"/>
                  </a:p>
                </p:txBody>
              </p:sp>
              <p:sp>
                <p:nvSpPr>
                  <p:cNvPr id="208" name="Textfeld 207"/>
                  <p:cNvSpPr txBox="1"/>
                  <p:nvPr/>
                </p:nvSpPr>
                <p:spPr>
                  <a:xfrm rot="16200000">
                    <a:off x="1843086" y="3765293"/>
                    <a:ext cx="764607" cy="3019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100" dirty="0" smtClean="0">
                        <a:solidFill>
                          <a:schemeClr val="bg1"/>
                        </a:solidFill>
                      </a:rPr>
                      <a:t>H-Bottle</a:t>
                    </a:r>
                    <a:endParaRPr lang="en-US" sz="1100" dirty="0">
                      <a:solidFill>
                        <a:schemeClr val="bg1"/>
                      </a:solidFill>
                    </a:endParaRPr>
                  </a:p>
                </p:txBody>
              </p:sp>
              <p:grpSp>
                <p:nvGrpSpPr>
                  <p:cNvPr id="209" name="Gruppieren 208"/>
                  <p:cNvGrpSpPr/>
                  <p:nvPr/>
                </p:nvGrpSpPr>
                <p:grpSpPr>
                  <a:xfrm>
                    <a:off x="3815391" y="4116637"/>
                    <a:ext cx="222814" cy="311294"/>
                    <a:chOff x="9684083" y="6131835"/>
                    <a:chExt cx="296779" cy="437407"/>
                  </a:xfrm>
                </p:grpSpPr>
                <p:sp>
                  <p:nvSpPr>
                    <p:cNvPr id="282" name="Abgerundetes Rechteck 281"/>
                    <p:cNvSpPr/>
                    <p:nvPr/>
                  </p:nvSpPr>
                  <p:spPr>
                    <a:xfrm>
                      <a:off x="9684083" y="6200274"/>
                      <a:ext cx="296779" cy="368968"/>
                    </a:xfrm>
                    <a:prstGeom prst="roundRect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65000"/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lumMod val="6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6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3" name="Abgerundetes Rechteck 282"/>
                    <p:cNvSpPr/>
                    <p:nvPr/>
                  </p:nvSpPr>
                  <p:spPr>
                    <a:xfrm>
                      <a:off x="9760282" y="6131835"/>
                      <a:ext cx="144379" cy="109621"/>
                    </a:xfrm>
                    <a:prstGeom prst="roundRect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65000"/>
                            <a:shade val="30000"/>
                            <a:satMod val="115000"/>
                          </a:schemeClr>
                        </a:gs>
                        <a:gs pos="50000">
                          <a:schemeClr val="bg1">
                            <a:lumMod val="65000"/>
                            <a:shade val="67500"/>
                            <a:satMod val="115000"/>
                          </a:schemeClr>
                        </a:gs>
                        <a:gs pos="100000">
                          <a:schemeClr val="bg1">
                            <a:lumMod val="6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</p:grpSp>
              <p:sp>
                <p:nvSpPr>
                  <p:cNvPr id="210" name="Textfeld 209"/>
                  <p:cNvSpPr txBox="1"/>
                  <p:nvPr/>
                </p:nvSpPr>
                <p:spPr>
                  <a:xfrm>
                    <a:off x="3690796" y="4399961"/>
                    <a:ext cx="631375" cy="2664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/>
                      <a:t>Turbo 1</a:t>
                    </a:r>
                    <a:endParaRPr lang="en-US" sz="900" dirty="0"/>
                  </a:p>
                </p:txBody>
              </p:sp>
              <p:grpSp>
                <p:nvGrpSpPr>
                  <p:cNvPr id="211" name="Gruppieren 210"/>
                  <p:cNvGrpSpPr/>
                  <p:nvPr/>
                </p:nvGrpSpPr>
                <p:grpSpPr>
                  <a:xfrm>
                    <a:off x="2350228" y="3254224"/>
                    <a:ext cx="128114" cy="181439"/>
                    <a:chOff x="6299025" y="5081185"/>
                    <a:chExt cx="153432" cy="229127"/>
                  </a:xfrm>
                </p:grpSpPr>
                <p:sp>
                  <p:nvSpPr>
                    <p:cNvPr id="280" name="Abgerundetes Rechteck 279"/>
                    <p:cNvSpPr/>
                    <p:nvPr/>
                  </p:nvSpPr>
                  <p:spPr>
                    <a:xfrm>
                      <a:off x="6352601" y="5155260"/>
                      <a:ext cx="45719" cy="155052"/>
                    </a:xfrm>
                    <a:prstGeom prst="round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81" name="Flussdiagramm: Zusammenführung 280"/>
                    <p:cNvSpPr/>
                    <p:nvPr/>
                  </p:nvSpPr>
                  <p:spPr>
                    <a:xfrm>
                      <a:off x="6299025" y="5081185"/>
                      <a:ext cx="153432" cy="145217"/>
                    </a:xfrm>
                    <a:prstGeom prst="flowChartSummingJunction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</p:grpSp>
              <p:grpSp>
                <p:nvGrpSpPr>
                  <p:cNvPr id="212" name="Gruppieren 211"/>
                  <p:cNvGrpSpPr/>
                  <p:nvPr/>
                </p:nvGrpSpPr>
                <p:grpSpPr>
                  <a:xfrm rot="10800000">
                    <a:off x="4068011" y="4122625"/>
                    <a:ext cx="128114" cy="181439"/>
                    <a:chOff x="6299025" y="5081185"/>
                    <a:chExt cx="153432" cy="229127"/>
                  </a:xfrm>
                </p:grpSpPr>
                <p:sp>
                  <p:nvSpPr>
                    <p:cNvPr id="278" name="Abgerundetes Rechteck 277"/>
                    <p:cNvSpPr/>
                    <p:nvPr/>
                  </p:nvSpPr>
                  <p:spPr>
                    <a:xfrm>
                      <a:off x="6352601" y="5155260"/>
                      <a:ext cx="45719" cy="155052"/>
                    </a:xfrm>
                    <a:prstGeom prst="round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79" name="Flussdiagramm: Zusammenführung 278"/>
                    <p:cNvSpPr/>
                    <p:nvPr/>
                  </p:nvSpPr>
                  <p:spPr>
                    <a:xfrm>
                      <a:off x="6299025" y="5081185"/>
                      <a:ext cx="153432" cy="145217"/>
                    </a:xfrm>
                    <a:prstGeom prst="flowChartSummingJunction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</p:grpSp>
              <p:grpSp>
                <p:nvGrpSpPr>
                  <p:cNvPr id="213" name="Gruppieren 212"/>
                  <p:cNvGrpSpPr/>
                  <p:nvPr/>
                </p:nvGrpSpPr>
                <p:grpSpPr>
                  <a:xfrm>
                    <a:off x="9056730" y="2785547"/>
                    <a:ext cx="1834741" cy="1873577"/>
                    <a:chOff x="9561668" y="2759198"/>
                    <a:chExt cx="1834741" cy="1873577"/>
                  </a:xfrm>
                </p:grpSpPr>
                <p:sp>
                  <p:nvSpPr>
                    <p:cNvPr id="264" name="Kreuz 263"/>
                    <p:cNvSpPr/>
                    <p:nvPr/>
                  </p:nvSpPr>
                  <p:spPr>
                    <a:xfrm>
                      <a:off x="9573976" y="2793781"/>
                      <a:ext cx="1352176" cy="1277335"/>
                    </a:xfrm>
                    <a:prstGeom prst="plus">
                      <a:avLst>
                        <a:gd name="adj" fmla="val 33302"/>
                      </a:avLst>
                    </a:prstGeom>
                    <a:solidFill>
                      <a:schemeClr val="accent1">
                        <a:lumMod val="40000"/>
                        <a:lumOff val="6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5" name="Rechteck 264"/>
                    <p:cNvSpPr/>
                    <p:nvPr/>
                  </p:nvSpPr>
                  <p:spPr>
                    <a:xfrm>
                      <a:off x="9572079" y="3157430"/>
                      <a:ext cx="36738" cy="54496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6" name="Rechteck 265"/>
                    <p:cNvSpPr/>
                    <p:nvPr/>
                  </p:nvSpPr>
                  <p:spPr>
                    <a:xfrm>
                      <a:off x="10914548" y="3181946"/>
                      <a:ext cx="36738" cy="544965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7" name="Rechteck 266"/>
                    <p:cNvSpPr/>
                    <p:nvPr/>
                  </p:nvSpPr>
                  <p:spPr>
                    <a:xfrm rot="5400000">
                      <a:off x="10232708" y="3776346"/>
                      <a:ext cx="34705" cy="57689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8" name="Rechteck 267"/>
                    <p:cNvSpPr/>
                    <p:nvPr/>
                  </p:nvSpPr>
                  <p:spPr>
                    <a:xfrm rot="5400000">
                      <a:off x="10232708" y="2488103"/>
                      <a:ext cx="34705" cy="576896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269" name="Textfeld 268"/>
                    <p:cNvSpPr txBox="1"/>
                    <p:nvPr/>
                  </p:nvSpPr>
                  <p:spPr>
                    <a:xfrm>
                      <a:off x="9561668" y="3221792"/>
                      <a:ext cx="1371250" cy="4263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900" dirty="0"/>
                        <a:t>Detection</a:t>
                      </a:r>
                    </a:p>
                    <a:p>
                      <a:pPr algn="ctr"/>
                      <a:r>
                        <a:rPr lang="en-US" sz="900" dirty="0" smtClean="0"/>
                        <a:t>chamber </a:t>
                      </a:r>
                    </a:p>
                  </p:txBody>
                </p:sp>
                <p:grpSp>
                  <p:nvGrpSpPr>
                    <p:cNvPr id="270" name="Gruppieren 269"/>
                    <p:cNvGrpSpPr/>
                    <p:nvPr/>
                  </p:nvGrpSpPr>
                  <p:grpSpPr>
                    <a:xfrm>
                      <a:off x="9993306" y="4090651"/>
                      <a:ext cx="222814" cy="311294"/>
                      <a:chOff x="9684083" y="6131835"/>
                      <a:chExt cx="296779" cy="437407"/>
                    </a:xfrm>
                  </p:grpSpPr>
                  <p:sp>
                    <p:nvSpPr>
                      <p:cNvPr id="276" name="Abgerundetes Rechteck 275"/>
                      <p:cNvSpPr/>
                      <p:nvPr/>
                    </p:nvSpPr>
                    <p:spPr>
                      <a:xfrm>
                        <a:off x="9684083" y="6200274"/>
                        <a:ext cx="296779" cy="368968"/>
                      </a:xfrm>
                      <a:prstGeom prst="roundRect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65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1">
                              <a:lumMod val="65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1">
                              <a:lumMod val="65000"/>
                              <a:shade val="100000"/>
                              <a:satMod val="11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77" name="Abgerundetes Rechteck 276"/>
                      <p:cNvSpPr/>
                      <p:nvPr/>
                    </p:nvSpPr>
                    <p:spPr>
                      <a:xfrm>
                        <a:off x="9760282" y="6131835"/>
                        <a:ext cx="144379" cy="109621"/>
                      </a:xfrm>
                      <a:prstGeom prst="roundRect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65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1">
                              <a:lumMod val="65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1">
                              <a:lumMod val="65000"/>
                              <a:shade val="100000"/>
                              <a:satMod val="11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</p:grpSp>
                <p:sp>
                  <p:nvSpPr>
                    <p:cNvPr id="271" name="Textfeld 270"/>
                    <p:cNvSpPr txBox="1"/>
                    <p:nvPr/>
                  </p:nvSpPr>
                  <p:spPr>
                    <a:xfrm>
                      <a:off x="9842233" y="4366310"/>
                      <a:ext cx="631375" cy="2664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 dirty="0" smtClean="0"/>
                        <a:t>Turbo 5</a:t>
                      </a:r>
                      <a:endParaRPr lang="en-US" sz="900" dirty="0"/>
                    </a:p>
                  </p:txBody>
                </p:sp>
                <p:grpSp>
                  <p:nvGrpSpPr>
                    <p:cNvPr id="272" name="Gruppieren 271"/>
                    <p:cNvGrpSpPr/>
                    <p:nvPr/>
                  </p:nvGrpSpPr>
                  <p:grpSpPr>
                    <a:xfrm rot="10800000">
                      <a:off x="11108784" y="3666819"/>
                      <a:ext cx="128114" cy="181439"/>
                      <a:chOff x="5324067" y="5620203"/>
                      <a:chExt cx="153432" cy="229127"/>
                    </a:xfrm>
                  </p:grpSpPr>
                  <p:sp>
                    <p:nvSpPr>
                      <p:cNvPr id="274" name="Abgerundetes Rechteck 273"/>
                      <p:cNvSpPr/>
                      <p:nvPr/>
                    </p:nvSpPr>
                    <p:spPr>
                      <a:xfrm>
                        <a:off x="5377643" y="5694278"/>
                        <a:ext cx="45719" cy="155052"/>
                      </a:xfrm>
                      <a:prstGeom prst="roundRect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75" name="Flussdiagramm: Zusammenführung 274"/>
                      <p:cNvSpPr/>
                      <p:nvPr/>
                    </p:nvSpPr>
                    <p:spPr>
                      <a:xfrm>
                        <a:off x="5324067" y="5620203"/>
                        <a:ext cx="153432" cy="145217"/>
                      </a:xfrm>
                      <a:prstGeom prst="flowChartSummingJunction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73" name="Textfeld 272"/>
                        <p:cNvSpPr txBox="1"/>
                        <p:nvPr/>
                      </p:nvSpPr>
                      <p:spPr>
                        <a:xfrm>
                          <a:off x="11023728" y="3800499"/>
                          <a:ext cx="372681" cy="266465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sz="9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900" i="1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de-DE" sz="9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900" dirty="0"/>
                        </a:p>
                      </p:txBody>
                    </p:sp>
                  </mc:Choice>
                  <mc:Fallback xmlns="">
                    <p:sp>
                      <p:nvSpPr>
                        <p:cNvPr id="273" name="Textfeld 27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1023728" y="3800499"/>
                          <a:ext cx="372681" cy="266465"/>
                        </a:xfrm>
                        <a:prstGeom prst="rect">
                          <a:avLst/>
                        </a:prstGeom>
                        <a:blipFill>
                          <a:blip r:embed="rId2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4" name="Textfeld 213"/>
                      <p:cNvSpPr txBox="1"/>
                      <p:nvPr/>
                    </p:nvSpPr>
                    <p:spPr>
                      <a:xfrm>
                        <a:off x="3953787" y="4256445"/>
                        <a:ext cx="373643" cy="2664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sz="9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9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900" dirty="0"/>
                      </a:p>
                    </p:txBody>
                  </p:sp>
                </mc:Choice>
                <mc:Fallback xmlns="">
                  <p:sp>
                    <p:nvSpPr>
                      <p:cNvPr id="214" name="Textfeld 21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953787" y="4256445"/>
                        <a:ext cx="373643" cy="266465"/>
                      </a:xfrm>
                      <a:prstGeom prst="rect">
                        <a:avLst/>
                      </a:prstGeom>
                      <a:blipFill>
                        <a:blip r:embed="rId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15" name="Textfeld 214"/>
                      <p:cNvSpPr txBox="1"/>
                      <p:nvPr/>
                    </p:nvSpPr>
                    <p:spPr>
                      <a:xfrm>
                        <a:off x="2278188" y="3041495"/>
                        <a:ext cx="370534" cy="26646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sz="9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9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de-DE" sz="9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en-US" sz="900" dirty="0"/>
                      </a:p>
                    </p:txBody>
                  </p:sp>
                </mc:Choice>
                <mc:Fallback xmlns="">
                  <p:sp>
                    <p:nvSpPr>
                      <p:cNvPr id="215" name="Textfeld 214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278188" y="3041495"/>
                        <a:ext cx="370534" cy="266465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16" name="Rechteck 215"/>
                  <p:cNvSpPr/>
                  <p:nvPr/>
                </p:nvSpPr>
                <p:spPr>
                  <a:xfrm>
                    <a:off x="4909610" y="3342817"/>
                    <a:ext cx="477796" cy="89347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grpSp>
                <p:nvGrpSpPr>
                  <p:cNvPr id="217" name="Gruppieren 216"/>
                  <p:cNvGrpSpPr/>
                  <p:nvPr/>
                </p:nvGrpSpPr>
                <p:grpSpPr>
                  <a:xfrm>
                    <a:off x="5394484" y="2970210"/>
                    <a:ext cx="846823" cy="1439502"/>
                    <a:chOff x="7849656" y="3518285"/>
                    <a:chExt cx="864377" cy="1439502"/>
                  </a:xfrm>
                </p:grpSpPr>
                <p:grpSp>
                  <p:nvGrpSpPr>
                    <p:cNvPr id="254" name="Gruppieren 253"/>
                    <p:cNvGrpSpPr/>
                    <p:nvPr/>
                  </p:nvGrpSpPr>
                  <p:grpSpPr>
                    <a:xfrm>
                      <a:off x="7849656" y="3518285"/>
                      <a:ext cx="864377" cy="850496"/>
                      <a:chOff x="8441344" y="4885753"/>
                      <a:chExt cx="1407796" cy="1322948"/>
                    </a:xfrm>
                  </p:grpSpPr>
                  <p:sp>
                    <p:nvSpPr>
                      <p:cNvPr id="259" name="Kreuz 258"/>
                      <p:cNvSpPr/>
                      <p:nvPr/>
                    </p:nvSpPr>
                    <p:spPr>
                      <a:xfrm>
                        <a:off x="8443280" y="4920336"/>
                        <a:ext cx="1380205" cy="1277335"/>
                      </a:xfrm>
                      <a:prstGeom prst="plus">
                        <a:avLst>
                          <a:gd name="adj" fmla="val 33302"/>
                        </a:avLst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60" name="Rechteck 259"/>
                      <p:cNvSpPr/>
                      <p:nvPr/>
                    </p:nvSpPr>
                    <p:spPr>
                      <a:xfrm>
                        <a:off x="8441344" y="5283985"/>
                        <a:ext cx="37500" cy="54496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61" name="Rechteck 260"/>
                      <p:cNvSpPr/>
                      <p:nvPr/>
                    </p:nvSpPr>
                    <p:spPr>
                      <a:xfrm>
                        <a:off x="9811640" y="5308501"/>
                        <a:ext cx="37500" cy="54496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62" name="Rechteck 261"/>
                      <p:cNvSpPr/>
                      <p:nvPr/>
                    </p:nvSpPr>
                    <p:spPr>
                      <a:xfrm rot="5400000">
                        <a:off x="9116027" y="5896922"/>
                        <a:ext cx="34705" cy="588854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63" name="Rechteck 262"/>
                      <p:cNvSpPr/>
                      <p:nvPr/>
                    </p:nvSpPr>
                    <p:spPr>
                      <a:xfrm rot="5400000">
                        <a:off x="9116027" y="4608679"/>
                        <a:ext cx="34705" cy="588854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</p:grpSp>
                <p:grpSp>
                  <p:nvGrpSpPr>
                    <p:cNvPr id="255" name="Gruppieren 254"/>
                    <p:cNvGrpSpPr/>
                    <p:nvPr/>
                  </p:nvGrpSpPr>
                  <p:grpSpPr>
                    <a:xfrm>
                      <a:off x="8160843" y="4380030"/>
                      <a:ext cx="227433" cy="311294"/>
                      <a:chOff x="9684083" y="6131835"/>
                      <a:chExt cx="296779" cy="437407"/>
                    </a:xfrm>
                  </p:grpSpPr>
                  <p:sp>
                    <p:nvSpPr>
                      <p:cNvPr id="257" name="Abgerundetes Rechteck 256"/>
                      <p:cNvSpPr/>
                      <p:nvPr/>
                    </p:nvSpPr>
                    <p:spPr>
                      <a:xfrm>
                        <a:off x="9684083" y="6200274"/>
                        <a:ext cx="296779" cy="368968"/>
                      </a:xfrm>
                      <a:prstGeom prst="roundRect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65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1">
                              <a:lumMod val="65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1">
                              <a:lumMod val="65000"/>
                              <a:shade val="100000"/>
                              <a:satMod val="11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58" name="Abgerundetes Rechteck 257"/>
                      <p:cNvSpPr/>
                      <p:nvPr/>
                    </p:nvSpPr>
                    <p:spPr>
                      <a:xfrm>
                        <a:off x="9760282" y="6131835"/>
                        <a:ext cx="144379" cy="109621"/>
                      </a:xfrm>
                      <a:prstGeom prst="roundRect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65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1">
                              <a:lumMod val="65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1">
                              <a:lumMod val="65000"/>
                              <a:shade val="100000"/>
                              <a:satMod val="11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</p:grpSp>
                <p:sp>
                  <p:nvSpPr>
                    <p:cNvPr id="256" name="Textfeld 255"/>
                    <p:cNvSpPr txBox="1"/>
                    <p:nvPr/>
                  </p:nvSpPr>
                  <p:spPr>
                    <a:xfrm>
                      <a:off x="7980246" y="4691323"/>
                      <a:ext cx="644462" cy="26646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 dirty="0" smtClean="0"/>
                        <a:t>Turbo 2</a:t>
                      </a:r>
                      <a:endParaRPr lang="en-US" sz="900" dirty="0"/>
                    </a:p>
                  </p:txBody>
                </p:sp>
              </p:grpSp>
              <p:sp>
                <p:nvSpPr>
                  <p:cNvPr id="218" name="Rechteck 217"/>
                  <p:cNvSpPr/>
                  <p:nvPr/>
                </p:nvSpPr>
                <p:spPr>
                  <a:xfrm>
                    <a:off x="4741447" y="3372665"/>
                    <a:ext cx="44791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219" name="Rechteck 218"/>
                  <p:cNvSpPr/>
                  <p:nvPr/>
                </p:nvSpPr>
                <p:spPr>
                  <a:xfrm>
                    <a:off x="6244398" y="3270024"/>
                    <a:ext cx="829310" cy="275862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grpSp>
                <p:nvGrpSpPr>
                  <p:cNvPr id="220" name="Gruppieren 219"/>
                  <p:cNvGrpSpPr/>
                  <p:nvPr/>
                </p:nvGrpSpPr>
                <p:grpSpPr>
                  <a:xfrm>
                    <a:off x="7067135" y="2802911"/>
                    <a:ext cx="846823" cy="1611491"/>
                    <a:chOff x="7849656" y="3346299"/>
                    <a:chExt cx="864377" cy="1611491"/>
                  </a:xfrm>
                </p:grpSpPr>
                <p:grpSp>
                  <p:nvGrpSpPr>
                    <p:cNvPr id="240" name="Gruppieren 239"/>
                    <p:cNvGrpSpPr/>
                    <p:nvPr/>
                  </p:nvGrpSpPr>
                  <p:grpSpPr>
                    <a:xfrm>
                      <a:off x="7849656" y="3518285"/>
                      <a:ext cx="864377" cy="850496"/>
                      <a:chOff x="8441344" y="4885753"/>
                      <a:chExt cx="1407796" cy="1322948"/>
                    </a:xfrm>
                  </p:grpSpPr>
                  <p:sp>
                    <p:nvSpPr>
                      <p:cNvPr id="249" name="Kreuz 248"/>
                      <p:cNvSpPr/>
                      <p:nvPr/>
                    </p:nvSpPr>
                    <p:spPr>
                      <a:xfrm>
                        <a:off x="8443280" y="4920336"/>
                        <a:ext cx="1380205" cy="1277335"/>
                      </a:xfrm>
                      <a:prstGeom prst="plus">
                        <a:avLst>
                          <a:gd name="adj" fmla="val 33302"/>
                        </a:avLst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50" name="Rechteck 249"/>
                      <p:cNvSpPr/>
                      <p:nvPr/>
                    </p:nvSpPr>
                    <p:spPr>
                      <a:xfrm>
                        <a:off x="8441344" y="5283985"/>
                        <a:ext cx="37500" cy="54496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51" name="Rechteck 250"/>
                      <p:cNvSpPr/>
                      <p:nvPr/>
                    </p:nvSpPr>
                    <p:spPr>
                      <a:xfrm>
                        <a:off x="9811640" y="5308501"/>
                        <a:ext cx="37500" cy="54496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52" name="Rechteck 251"/>
                      <p:cNvSpPr/>
                      <p:nvPr/>
                    </p:nvSpPr>
                    <p:spPr>
                      <a:xfrm rot="5400000">
                        <a:off x="9116027" y="5896922"/>
                        <a:ext cx="34705" cy="588854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53" name="Rechteck 252"/>
                      <p:cNvSpPr/>
                      <p:nvPr/>
                    </p:nvSpPr>
                    <p:spPr>
                      <a:xfrm rot="5400000">
                        <a:off x="9116027" y="4608679"/>
                        <a:ext cx="34705" cy="588854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</p:grpSp>
                <p:grpSp>
                  <p:nvGrpSpPr>
                    <p:cNvPr id="241" name="Gruppieren 240"/>
                    <p:cNvGrpSpPr/>
                    <p:nvPr/>
                  </p:nvGrpSpPr>
                  <p:grpSpPr>
                    <a:xfrm>
                      <a:off x="8160843" y="4380030"/>
                      <a:ext cx="227433" cy="311294"/>
                      <a:chOff x="9684083" y="6131835"/>
                      <a:chExt cx="296779" cy="437407"/>
                    </a:xfrm>
                  </p:grpSpPr>
                  <p:sp>
                    <p:nvSpPr>
                      <p:cNvPr id="247" name="Abgerundetes Rechteck 246"/>
                      <p:cNvSpPr/>
                      <p:nvPr/>
                    </p:nvSpPr>
                    <p:spPr>
                      <a:xfrm>
                        <a:off x="9684083" y="6200274"/>
                        <a:ext cx="296779" cy="368968"/>
                      </a:xfrm>
                      <a:prstGeom prst="roundRect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65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1">
                              <a:lumMod val="65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1">
                              <a:lumMod val="65000"/>
                              <a:shade val="100000"/>
                              <a:satMod val="11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  <a:effectLst>
                        <a:outerShdw blurRad="50800" dist="50800" dir="5400000" algn="ctr" rotWithShape="0">
                          <a:srgbClr val="000000">
                            <a:alpha val="0"/>
                          </a:srgbClr>
                        </a:outerShdw>
                      </a:effectLst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48" name="Abgerundetes Rechteck 247"/>
                      <p:cNvSpPr/>
                      <p:nvPr/>
                    </p:nvSpPr>
                    <p:spPr>
                      <a:xfrm>
                        <a:off x="9760282" y="6131835"/>
                        <a:ext cx="144379" cy="109621"/>
                      </a:xfrm>
                      <a:prstGeom prst="roundRect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65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1">
                              <a:lumMod val="65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1">
                              <a:lumMod val="65000"/>
                              <a:shade val="100000"/>
                              <a:satMod val="11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  <a:effectLst>
                        <a:outerShdw blurRad="50800" dist="50800" dir="5400000" algn="ctr" rotWithShape="0">
                          <a:srgbClr val="000000">
                            <a:alpha val="0"/>
                          </a:srgbClr>
                        </a:outerShdw>
                      </a:effectLst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</p:grpSp>
                <p:sp>
                  <p:nvSpPr>
                    <p:cNvPr id="242" name="Textfeld 241"/>
                    <p:cNvSpPr txBox="1"/>
                    <p:nvPr/>
                  </p:nvSpPr>
                  <p:spPr>
                    <a:xfrm>
                      <a:off x="7980246" y="4691325"/>
                      <a:ext cx="644462" cy="2664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 dirty="0" smtClean="0"/>
                        <a:t>Turbo </a:t>
                      </a:r>
                      <a:r>
                        <a:rPr lang="en-US" sz="900" dirty="0"/>
                        <a:t>3</a:t>
                      </a:r>
                    </a:p>
                  </p:txBody>
                </p:sp>
                <p:grpSp>
                  <p:nvGrpSpPr>
                    <p:cNvPr id="243" name="Gruppieren 242"/>
                    <p:cNvGrpSpPr/>
                    <p:nvPr/>
                  </p:nvGrpSpPr>
                  <p:grpSpPr>
                    <a:xfrm>
                      <a:off x="8375858" y="3346299"/>
                      <a:ext cx="50800" cy="991501"/>
                      <a:chOff x="8967546" y="5186219"/>
                      <a:chExt cx="50800" cy="991501"/>
                    </a:xfrm>
                  </p:grpSpPr>
                  <p:cxnSp>
                    <p:nvCxnSpPr>
                      <p:cNvPr id="244" name="Gerader Verbinder 243"/>
                      <p:cNvCxnSpPr/>
                      <p:nvPr/>
                    </p:nvCxnSpPr>
                    <p:spPr>
                      <a:xfrm flipH="1">
                        <a:off x="8994596" y="5387182"/>
                        <a:ext cx="0" cy="360000"/>
                      </a:xfrm>
                      <a:prstGeom prst="line">
                        <a:avLst/>
                      </a:prstGeom>
                      <a:ln w="19050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5" name="Gerader Verbinder 244"/>
                      <p:cNvCxnSpPr/>
                      <p:nvPr/>
                    </p:nvCxnSpPr>
                    <p:spPr>
                      <a:xfrm>
                        <a:off x="8994891" y="5817720"/>
                        <a:ext cx="0" cy="360000"/>
                      </a:xfrm>
                      <a:prstGeom prst="line">
                        <a:avLst/>
                      </a:prstGeom>
                      <a:ln w="19050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46" name="Abgerundetes Rechteck 245"/>
                      <p:cNvSpPr/>
                      <p:nvPr/>
                    </p:nvSpPr>
                    <p:spPr>
                      <a:xfrm>
                        <a:off x="8967546" y="5186219"/>
                        <a:ext cx="50800" cy="190892"/>
                      </a:xfrm>
                      <a:prstGeom prst="roundRect">
                        <a:avLst/>
                      </a:prstGeom>
                    </p:spPr>
                    <p:style>
                      <a:lnRef idx="2">
                        <a:schemeClr val="accent3">
                          <a:shade val="50000"/>
                        </a:schemeClr>
                      </a:lnRef>
                      <a:fillRef idx="1">
                        <a:schemeClr val="accent3"/>
                      </a:fillRef>
                      <a:effectRef idx="0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</p:grpSp>
              </p:grpSp>
              <p:sp>
                <p:nvSpPr>
                  <p:cNvPr id="221" name="Textfeld 220"/>
                  <p:cNvSpPr txBox="1"/>
                  <p:nvPr/>
                </p:nvSpPr>
                <p:spPr>
                  <a:xfrm>
                    <a:off x="3747321" y="1952115"/>
                    <a:ext cx="725748" cy="2664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err="1" smtClean="0"/>
                      <a:t>Coldhead</a:t>
                    </a:r>
                    <a:endParaRPr lang="en-US" sz="900" dirty="0"/>
                  </a:p>
                </p:txBody>
              </p:sp>
              <p:sp>
                <p:nvSpPr>
                  <p:cNvPr id="222" name="Textfeld 221"/>
                  <p:cNvSpPr txBox="1"/>
                  <p:nvPr/>
                </p:nvSpPr>
                <p:spPr>
                  <a:xfrm rot="18955603">
                    <a:off x="4677155" y="2680910"/>
                    <a:ext cx="694290" cy="2664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/>
                      <a:t>Skimmer</a:t>
                    </a:r>
                    <a:endParaRPr lang="en-US" sz="900" dirty="0"/>
                  </a:p>
                </p:txBody>
              </p:sp>
              <p:sp>
                <p:nvSpPr>
                  <p:cNvPr id="223" name="Textfeld 222"/>
                  <p:cNvSpPr txBox="1"/>
                  <p:nvPr/>
                </p:nvSpPr>
                <p:spPr>
                  <a:xfrm>
                    <a:off x="5596842" y="2568842"/>
                    <a:ext cx="477787" cy="2664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/>
                      <a:t>Slit 1</a:t>
                    </a:r>
                    <a:endParaRPr lang="en-US" sz="900" dirty="0"/>
                  </a:p>
                </p:txBody>
              </p:sp>
              <p:sp>
                <p:nvSpPr>
                  <p:cNvPr id="224" name="Textfeld 223"/>
                  <p:cNvSpPr txBox="1"/>
                  <p:nvPr/>
                </p:nvSpPr>
                <p:spPr>
                  <a:xfrm>
                    <a:off x="7269429" y="2589566"/>
                    <a:ext cx="477787" cy="2664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/>
                      <a:t>Slit 2</a:t>
                    </a:r>
                    <a:endParaRPr lang="en-US" sz="900" dirty="0"/>
                  </a:p>
                </p:txBody>
              </p:sp>
              <p:cxnSp>
                <p:nvCxnSpPr>
                  <p:cNvPr id="225" name="Gerader Verbinder 224"/>
                  <p:cNvCxnSpPr/>
                  <p:nvPr/>
                </p:nvCxnSpPr>
                <p:spPr>
                  <a:xfrm flipH="1">
                    <a:off x="5937295" y="2999798"/>
                    <a:ext cx="0" cy="3600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6" name="Gerader Verbinder 225"/>
                  <p:cNvCxnSpPr/>
                  <p:nvPr/>
                </p:nvCxnSpPr>
                <p:spPr>
                  <a:xfrm>
                    <a:off x="5937584" y="3430336"/>
                    <a:ext cx="0" cy="3600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7" name="Abgerundetes Rechteck 226"/>
                  <p:cNvSpPr/>
                  <p:nvPr/>
                </p:nvSpPr>
                <p:spPr>
                  <a:xfrm>
                    <a:off x="5910795" y="2798835"/>
                    <a:ext cx="49768" cy="190892"/>
                  </a:xfrm>
                  <a:prstGeom prst="roundRect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grpSp>
                <p:nvGrpSpPr>
                  <p:cNvPr id="228" name="Gruppieren 227"/>
                  <p:cNvGrpSpPr/>
                  <p:nvPr/>
                </p:nvGrpSpPr>
                <p:grpSpPr>
                  <a:xfrm>
                    <a:off x="7929423" y="2855627"/>
                    <a:ext cx="1134264" cy="1868034"/>
                    <a:chOff x="7849656" y="3518285"/>
                    <a:chExt cx="864377" cy="1394643"/>
                  </a:xfrm>
                </p:grpSpPr>
                <p:grpSp>
                  <p:nvGrpSpPr>
                    <p:cNvPr id="230" name="Gruppieren 229"/>
                    <p:cNvGrpSpPr/>
                    <p:nvPr/>
                  </p:nvGrpSpPr>
                  <p:grpSpPr>
                    <a:xfrm>
                      <a:off x="7849656" y="3518285"/>
                      <a:ext cx="864377" cy="850496"/>
                      <a:chOff x="8441344" y="4885753"/>
                      <a:chExt cx="1407796" cy="1322948"/>
                    </a:xfrm>
                  </p:grpSpPr>
                  <p:sp>
                    <p:nvSpPr>
                      <p:cNvPr id="235" name="Kreuz 234"/>
                      <p:cNvSpPr/>
                      <p:nvPr/>
                    </p:nvSpPr>
                    <p:spPr>
                      <a:xfrm>
                        <a:off x="8443280" y="4920336"/>
                        <a:ext cx="1380205" cy="1277335"/>
                      </a:xfrm>
                      <a:prstGeom prst="plus">
                        <a:avLst>
                          <a:gd name="adj" fmla="val 33302"/>
                        </a:avLst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36" name="Rechteck 235"/>
                      <p:cNvSpPr/>
                      <p:nvPr/>
                    </p:nvSpPr>
                    <p:spPr>
                      <a:xfrm>
                        <a:off x="8441344" y="5283985"/>
                        <a:ext cx="37500" cy="54496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37" name="Rechteck 236"/>
                      <p:cNvSpPr/>
                      <p:nvPr/>
                    </p:nvSpPr>
                    <p:spPr>
                      <a:xfrm>
                        <a:off x="9811640" y="5308501"/>
                        <a:ext cx="37500" cy="544965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38" name="Rechteck 237"/>
                      <p:cNvSpPr/>
                      <p:nvPr/>
                    </p:nvSpPr>
                    <p:spPr>
                      <a:xfrm rot="5400000">
                        <a:off x="9116027" y="5896922"/>
                        <a:ext cx="34705" cy="588854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39" name="Rechteck 238"/>
                      <p:cNvSpPr/>
                      <p:nvPr/>
                    </p:nvSpPr>
                    <p:spPr>
                      <a:xfrm rot="5400000">
                        <a:off x="9116027" y="4608679"/>
                        <a:ext cx="34705" cy="588854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</p:grpSp>
                <p:grpSp>
                  <p:nvGrpSpPr>
                    <p:cNvPr id="231" name="Gruppieren 230"/>
                    <p:cNvGrpSpPr/>
                    <p:nvPr/>
                  </p:nvGrpSpPr>
                  <p:grpSpPr>
                    <a:xfrm>
                      <a:off x="8160843" y="4380030"/>
                      <a:ext cx="227433" cy="311294"/>
                      <a:chOff x="9684083" y="6131835"/>
                      <a:chExt cx="296779" cy="437407"/>
                    </a:xfrm>
                  </p:grpSpPr>
                  <p:sp>
                    <p:nvSpPr>
                      <p:cNvPr id="233" name="Abgerundetes Rechteck 232"/>
                      <p:cNvSpPr/>
                      <p:nvPr/>
                    </p:nvSpPr>
                    <p:spPr>
                      <a:xfrm>
                        <a:off x="9684083" y="6200274"/>
                        <a:ext cx="296779" cy="368968"/>
                      </a:xfrm>
                      <a:prstGeom prst="roundRect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65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1">
                              <a:lumMod val="65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1">
                              <a:lumMod val="65000"/>
                              <a:shade val="100000"/>
                              <a:satMod val="11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  <a:effectLst>
                        <a:outerShdw blurRad="50800" dist="50800" dir="5400000" algn="ctr" rotWithShape="0">
                          <a:srgbClr val="000000">
                            <a:alpha val="0"/>
                          </a:srgbClr>
                        </a:outerShdw>
                      </a:effectLst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  <p:sp>
                    <p:nvSpPr>
                      <p:cNvPr id="234" name="Abgerundetes Rechteck 233"/>
                      <p:cNvSpPr/>
                      <p:nvPr/>
                    </p:nvSpPr>
                    <p:spPr>
                      <a:xfrm>
                        <a:off x="9760282" y="6131835"/>
                        <a:ext cx="144379" cy="109621"/>
                      </a:xfrm>
                      <a:prstGeom prst="roundRect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65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1">
                              <a:lumMod val="65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1">
                              <a:lumMod val="65000"/>
                              <a:shade val="100000"/>
                              <a:satMod val="115000"/>
                            </a:schemeClr>
                          </a:gs>
                        </a:gsLst>
                        <a:lin ang="2700000" scaled="1"/>
                        <a:tileRect/>
                      </a:gradFill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  <a:effectLst>
                        <a:outerShdw blurRad="50800" dist="50800" dir="5400000" algn="ctr" rotWithShape="0">
                          <a:srgbClr val="000000">
                            <a:alpha val="0"/>
                          </a:srgbClr>
                        </a:outerShdw>
                      </a:effectLst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/>
                      </a:p>
                    </p:txBody>
                  </p:sp>
                </p:grpSp>
                <p:sp>
                  <p:nvSpPr>
                    <p:cNvPr id="232" name="Textfeld 231"/>
                    <p:cNvSpPr txBox="1"/>
                    <p:nvPr/>
                  </p:nvSpPr>
                  <p:spPr>
                    <a:xfrm>
                      <a:off x="8140460" y="4713990"/>
                      <a:ext cx="481145" cy="19893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 dirty="0" smtClean="0"/>
                        <a:t>Turbo 4</a:t>
                      </a:r>
                      <a:endParaRPr lang="en-US" sz="900" dirty="0"/>
                    </a:p>
                  </p:txBody>
                </p:sp>
              </p:grpSp>
              <p:cxnSp>
                <p:nvCxnSpPr>
                  <p:cNvPr id="229" name="Gerader Verbinder 228"/>
                  <p:cNvCxnSpPr>
                    <a:endCxn id="235" idx="3"/>
                  </p:cNvCxnSpPr>
                  <p:nvPr/>
                </p:nvCxnSpPr>
                <p:spPr>
                  <a:xfrm>
                    <a:off x="4698667" y="3395292"/>
                    <a:ext cx="4344349" cy="40068"/>
                  </a:xfrm>
                  <a:prstGeom prst="line">
                    <a:avLst/>
                  </a:prstGeom>
                  <a:ln w="19050">
                    <a:solidFill>
                      <a:srgbClr val="D85ED1">
                        <a:alpha val="78000"/>
                      </a:srgbClr>
                    </a:solidFill>
                    <a:prstDash val="dash"/>
                  </a:ln>
                  <a:effectLst>
                    <a:glow rad="50800">
                      <a:srgbClr val="D85ED1">
                        <a:alpha val="78000"/>
                      </a:srgbClr>
                    </a:glow>
                    <a:softEdge rad="0"/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56" name="Gleichschenkliges Dreieck 155"/>
                <p:cNvSpPr/>
                <p:nvPr/>
              </p:nvSpPr>
              <p:spPr>
                <a:xfrm rot="16200000">
                  <a:off x="4094719" y="4679880"/>
                  <a:ext cx="106639" cy="52264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cxnSp>
              <p:nvCxnSpPr>
                <p:cNvPr id="157" name="Gekrümmter Verbinder 156"/>
                <p:cNvCxnSpPr>
                  <a:stCxn id="167" idx="0"/>
                  <a:endCxn id="282" idx="1"/>
                </p:cNvCxnSpPr>
                <p:nvPr/>
              </p:nvCxnSpPr>
              <p:spPr>
                <a:xfrm rot="5400000" flipH="1" flipV="1">
                  <a:off x="2658950" y="5468029"/>
                  <a:ext cx="348637" cy="652803"/>
                </a:xfrm>
                <a:prstGeom prst="curvedConnector2">
                  <a:avLst/>
                </a:prstGeom>
                <a:ln w="7620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Gekrümmter Verbinder 157"/>
                <p:cNvCxnSpPr>
                  <a:endCxn id="233" idx="1"/>
                </p:cNvCxnSpPr>
                <p:nvPr/>
              </p:nvCxnSpPr>
              <p:spPr>
                <a:xfrm rot="5400000" flipH="1" flipV="1">
                  <a:off x="7213334" y="5714126"/>
                  <a:ext cx="608392" cy="329042"/>
                </a:xfrm>
                <a:prstGeom prst="curvedConnector2">
                  <a:avLst/>
                </a:prstGeom>
                <a:ln w="7620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Gekrümmter Verbinder 158"/>
                <p:cNvCxnSpPr>
                  <a:stCxn id="276" idx="3"/>
                  <a:endCxn id="151" idx="0"/>
                </p:cNvCxnSpPr>
                <p:nvPr/>
              </p:nvCxnSpPr>
              <p:spPr>
                <a:xfrm>
                  <a:off x="9055461" y="5620474"/>
                  <a:ext cx="711315" cy="176438"/>
                </a:xfrm>
                <a:prstGeom prst="curvedConnector2">
                  <a:avLst/>
                </a:prstGeom>
                <a:ln w="7620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Gekrümmter Verbinder 159"/>
                <p:cNvCxnSpPr>
                  <a:stCxn id="161" idx="0"/>
                  <a:endCxn id="247" idx="3"/>
                </p:cNvCxnSpPr>
                <p:nvPr/>
              </p:nvCxnSpPr>
              <p:spPr>
                <a:xfrm rot="5400000" flipH="1" flipV="1">
                  <a:off x="6222517" y="5494857"/>
                  <a:ext cx="871318" cy="561837"/>
                </a:xfrm>
                <a:prstGeom prst="curvedConnector4">
                  <a:avLst>
                    <a:gd name="adj1" fmla="val 42466"/>
                    <a:gd name="adj2" fmla="val 140688"/>
                  </a:avLst>
                </a:prstGeom>
                <a:ln w="7620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161" name="Abgerundetes Rechteck 160"/>
                <p:cNvSpPr/>
                <p:nvPr/>
              </p:nvSpPr>
              <p:spPr>
                <a:xfrm>
                  <a:off x="6116746" y="6211434"/>
                  <a:ext cx="521023" cy="297882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 smtClean="0"/>
                    <a:t>BP1</a:t>
                  </a:r>
                  <a:endParaRPr lang="en-US" sz="1050" dirty="0"/>
                </a:p>
              </p:txBody>
            </p:sp>
            <p:sp>
              <p:nvSpPr>
                <p:cNvPr id="162" name="Abgerundetes Rechteck 161"/>
                <p:cNvSpPr/>
                <p:nvPr/>
              </p:nvSpPr>
              <p:spPr>
                <a:xfrm>
                  <a:off x="7264311" y="6173343"/>
                  <a:ext cx="521023" cy="297882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dirty="0" smtClean="0"/>
                    <a:t>BP2</a:t>
                  </a:r>
                  <a:endParaRPr lang="en-US" sz="1050" dirty="0"/>
                </a:p>
              </p:txBody>
            </p:sp>
            <p:cxnSp>
              <p:nvCxnSpPr>
                <p:cNvPr id="163" name="Gerader Verbinder 162"/>
                <p:cNvCxnSpPr/>
                <p:nvPr/>
              </p:nvCxnSpPr>
              <p:spPr>
                <a:xfrm>
                  <a:off x="8218170" y="4577697"/>
                  <a:ext cx="1087" cy="132001"/>
                </a:xfrm>
                <a:prstGeom prst="line">
                  <a:avLst/>
                </a:prstGeom>
                <a:ln w="28575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Gerader Verbinder 163"/>
                <p:cNvCxnSpPr/>
                <p:nvPr/>
              </p:nvCxnSpPr>
              <p:spPr>
                <a:xfrm>
                  <a:off x="8218170" y="4802811"/>
                  <a:ext cx="1087" cy="132001"/>
                </a:xfrm>
                <a:prstGeom prst="line">
                  <a:avLst/>
                </a:prstGeom>
                <a:ln w="28575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165" name="Textfeld 164"/>
                <p:cNvSpPr txBox="1"/>
                <p:nvPr/>
              </p:nvSpPr>
              <p:spPr>
                <a:xfrm rot="19000873">
                  <a:off x="7938024" y="4140872"/>
                  <a:ext cx="979259" cy="2664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dirty="0" smtClean="0"/>
                    <a:t>~1 cm pinhole</a:t>
                  </a:r>
                  <a:endParaRPr lang="en-US" sz="900" dirty="0"/>
                </a:p>
              </p:txBody>
            </p:sp>
            <p:sp>
              <p:nvSpPr>
                <p:cNvPr id="166" name="Rechteck 165"/>
                <p:cNvSpPr/>
                <p:nvPr/>
              </p:nvSpPr>
              <p:spPr>
                <a:xfrm>
                  <a:off x="2194706" y="6152714"/>
                  <a:ext cx="635285" cy="51688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/>
                    <a:t>BT 1</a:t>
                  </a:r>
                  <a:endParaRPr lang="en-US" sz="1600" dirty="0"/>
                </a:p>
              </p:txBody>
            </p:sp>
            <p:sp>
              <p:nvSpPr>
                <p:cNvPr id="167" name="Abgerundetes Rechteck 166"/>
                <p:cNvSpPr/>
                <p:nvPr/>
              </p:nvSpPr>
              <p:spPr>
                <a:xfrm>
                  <a:off x="2416671" y="5968748"/>
                  <a:ext cx="180391" cy="174314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</a:ln>
                <a:effectLst>
                  <a:outerShdw blurRad="50800" dist="50800" dir="5400000" algn="ctr" rotWithShape="0">
                    <a:srgbClr val="000000">
                      <a:alpha val="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68" name="Abgerundetes Rechteck 167"/>
                <p:cNvSpPr/>
                <p:nvPr/>
              </p:nvSpPr>
              <p:spPr>
                <a:xfrm rot="10800000">
                  <a:off x="7720503" y="4056318"/>
                  <a:ext cx="38175" cy="12278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69" name="Flussdiagramm: Zusammenführung 168"/>
                <p:cNvSpPr/>
                <p:nvPr/>
              </p:nvSpPr>
              <p:spPr>
                <a:xfrm rot="10800000">
                  <a:off x="7678369" y="3977551"/>
                  <a:ext cx="128114" cy="114993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0" name="Textfeld 169"/>
                    <p:cNvSpPr txBox="1"/>
                    <p:nvPr/>
                  </p:nvSpPr>
                  <p:spPr>
                    <a:xfrm>
                      <a:off x="7563867" y="3734013"/>
                      <a:ext cx="373643" cy="2664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de-DE" sz="9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9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de-DE" sz="9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900" dirty="0"/>
                    </a:p>
                  </p:txBody>
                </p:sp>
              </mc:Choice>
              <mc:Fallback xmlns="">
                <p:sp>
                  <p:nvSpPr>
                    <p:cNvPr id="170" name="Textfeld 16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63867" y="3734013"/>
                      <a:ext cx="373643" cy="266465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71" name="Abgerundetes Rechteck 170"/>
                <p:cNvSpPr/>
                <p:nvPr/>
              </p:nvSpPr>
              <p:spPr>
                <a:xfrm rot="10800000">
                  <a:off x="2765696" y="5593677"/>
                  <a:ext cx="38175" cy="12278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72" name="Flussdiagramm: Zusammenführung 171"/>
                <p:cNvSpPr/>
                <p:nvPr/>
              </p:nvSpPr>
              <p:spPr>
                <a:xfrm rot="10800000">
                  <a:off x="2723562" y="5514910"/>
                  <a:ext cx="128114" cy="114993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3" name="Textfeld 172"/>
                    <p:cNvSpPr txBox="1"/>
                    <p:nvPr/>
                  </p:nvSpPr>
                  <p:spPr>
                    <a:xfrm>
                      <a:off x="2609061" y="5271373"/>
                      <a:ext cx="373643" cy="2664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de-DE" sz="9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9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de-DE" sz="9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900" dirty="0"/>
                    </a:p>
                  </p:txBody>
                </p:sp>
              </mc:Choice>
              <mc:Fallback xmlns="">
                <p:sp>
                  <p:nvSpPr>
                    <p:cNvPr id="173" name="Textfeld 17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609061" y="5271373"/>
                      <a:ext cx="373643" cy="266465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74" name="Gruppieren 173"/>
                <p:cNvGrpSpPr/>
                <p:nvPr/>
              </p:nvGrpSpPr>
              <p:grpSpPr>
                <a:xfrm>
                  <a:off x="9785972" y="4558705"/>
                  <a:ext cx="463649" cy="444736"/>
                  <a:chOff x="9811705" y="4134180"/>
                  <a:chExt cx="1379207" cy="1322948"/>
                </a:xfrm>
              </p:grpSpPr>
              <p:sp>
                <p:nvSpPr>
                  <p:cNvPr id="176" name="Kreuz 175"/>
                  <p:cNvSpPr/>
                  <p:nvPr/>
                </p:nvSpPr>
                <p:spPr>
                  <a:xfrm>
                    <a:off x="9813602" y="4168763"/>
                    <a:ext cx="1352176" cy="1277335"/>
                  </a:xfrm>
                  <a:prstGeom prst="plus">
                    <a:avLst>
                      <a:gd name="adj" fmla="val 33302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77" name="Rechteck 176"/>
                  <p:cNvSpPr/>
                  <p:nvPr/>
                </p:nvSpPr>
                <p:spPr>
                  <a:xfrm>
                    <a:off x="9811705" y="4532412"/>
                    <a:ext cx="36738" cy="54496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78" name="Rechteck 177"/>
                  <p:cNvSpPr/>
                  <p:nvPr/>
                </p:nvSpPr>
                <p:spPr>
                  <a:xfrm>
                    <a:off x="11154174" y="4556928"/>
                    <a:ext cx="36738" cy="54496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79" name="Rechteck 178"/>
                  <p:cNvSpPr/>
                  <p:nvPr/>
                </p:nvSpPr>
                <p:spPr>
                  <a:xfrm rot="5400000">
                    <a:off x="10472334" y="5151328"/>
                    <a:ext cx="34705" cy="57689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  <p:sp>
                <p:nvSpPr>
                  <p:cNvPr id="180" name="Rechteck 179"/>
                  <p:cNvSpPr/>
                  <p:nvPr/>
                </p:nvSpPr>
                <p:spPr>
                  <a:xfrm rot="5400000">
                    <a:off x="10472334" y="3863085"/>
                    <a:ext cx="34705" cy="57689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600"/>
                  </a:p>
                </p:txBody>
              </p:sp>
            </p:grpSp>
            <p:cxnSp>
              <p:nvCxnSpPr>
                <p:cNvPr id="175" name="Gekrümmter Verbinder 174"/>
                <p:cNvCxnSpPr>
                  <a:stCxn id="257" idx="3"/>
                  <a:endCxn id="161" idx="1"/>
                </p:cNvCxnSpPr>
                <p:nvPr/>
              </p:nvCxnSpPr>
              <p:spPr>
                <a:xfrm>
                  <a:off x="5266444" y="5335429"/>
                  <a:ext cx="850302" cy="1024946"/>
                </a:xfrm>
                <a:prstGeom prst="curvedConnector3">
                  <a:avLst>
                    <a:gd name="adj1" fmla="val 50000"/>
                  </a:avLst>
                </a:prstGeom>
                <a:ln w="76200"/>
              </p:spPr>
              <p:style>
                <a:lnRef idx="1">
                  <a:schemeClr val="accent3"/>
                </a:lnRef>
                <a:fillRef idx="0">
                  <a:schemeClr val="accent3"/>
                </a:fillRef>
                <a:effectRef idx="0">
                  <a:schemeClr val="accent3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0" name="Rechteck 149"/>
              <p:cNvSpPr/>
              <p:nvPr/>
            </p:nvSpPr>
            <p:spPr>
              <a:xfrm>
                <a:off x="9454615" y="5980878"/>
                <a:ext cx="635285" cy="51688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BT 2</a:t>
                </a:r>
                <a:endParaRPr lang="en-US" sz="1600" dirty="0"/>
              </a:p>
            </p:txBody>
          </p:sp>
          <p:sp>
            <p:nvSpPr>
              <p:cNvPr id="151" name="Abgerundetes Rechteck 150"/>
              <p:cNvSpPr/>
              <p:nvPr/>
            </p:nvSpPr>
            <p:spPr>
              <a:xfrm>
                <a:off x="9676580" y="5796912"/>
                <a:ext cx="180391" cy="174314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  <a:shade val="30000"/>
                      <a:satMod val="115000"/>
                    </a:schemeClr>
                  </a:gs>
                  <a:gs pos="50000">
                    <a:schemeClr val="bg1">
                      <a:lumMod val="6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6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50800" dist="50800" dir="5400000" algn="ctr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52" name="Abgerundetes Rechteck 151"/>
              <p:cNvSpPr/>
              <p:nvPr/>
            </p:nvSpPr>
            <p:spPr>
              <a:xfrm rot="10800000">
                <a:off x="9471133" y="5522182"/>
                <a:ext cx="38175" cy="122781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53" name="Flussdiagramm: Zusammenführung 152"/>
              <p:cNvSpPr/>
              <p:nvPr/>
            </p:nvSpPr>
            <p:spPr>
              <a:xfrm rot="10800000">
                <a:off x="9428999" y="5443415"/>
                <a:ext cx="128114" cy="114993"/>
              </a:xfrm>
              <a:prstGeom prst="flowChartSummingJunction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4" name="Textfeld 153"/>
                  <p:cNvSpPr txBox="1"/>
                  <p:nvPr/>
                </p:nvSpPr>
                <p:spPr>
                  <a:xfrm>
                    <a:off x="9314498" y="5199877"/>
                    <a:ext cx="373643" cy="2664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9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9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sz="9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b>
                          </m:sSub>
                        </m:oMath>
                      </m:oMathPara>
                    </a14:m>
                    <a:endParaRPr lang="en-US" sz="900" dirty="0"/>
                  </a:p>
                </p:txBody>
              </p:sp>
            </mc:Choice>
            <mc:Fallback xmlns="">
              <p:sp>
                <p:nvSpPr>
                  <p:cNvPr id="154" name="Textfeld 15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14498" y="5199877"/>
                    <a:ext cx="373643" cy="26646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44" name="Rechteck 143"/>
            <p:cNvSpPr/>
            <p:nvPr/>
          </p:nvSpPr>
          <p:spPr>
            <a:xfrm>
              <a:off x="3495491" y="2726073"/>
              <a:ext cx="373697" cy="972705"/>
            </a:xfrm>
            <a:prstGeom prst="rect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5" name="Gleichschenkliges Dreieck 144"/>
            <p:cNvSpPr/>
            <p:nvPr/>
          </p:nvSpPr>
          <p:spPr>
            <a:xfrm rot="16200000">
              <a:off x="4037681" y="3234688"/>
              <a:ext cx="115648" cy="423028"/>
            </a:xfrm>
            <a:prstGeom prst="triangle">
              <a:avLst/>
            </a:prstGeom>
            <a:solidFill>
              <a:srgbClr val="D85ED1">
                <a:alpha val="37000"/>
              </a:srgbClr>
            </a:solidFill>
            <a:ln>
              <a:noFill/>
            </a:ln>
            <a:effectLst>
              <a:glow rad="50800">
                <a:srgbClr val="D85ED1"/>
              </a:glow>
              <a:outerShdw dist="50800" sx="1000" sy="1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6" name="Rechteck 145"/>
            <p:cNvSpPr/>
            <p:nvPr/>
          </p:nvSpPr>
          <p:spPr>
            <a:xfrm>
              <a:off x="3863892" y="3370117"/>
              <a:ext cx="45719" cy="49078"/>
            </a:xfrm>
            <a:prstGeom prst="rect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7" name="Rechteck 146"/>
            <p:cNvSpPr/>
            <p:nvPr/>
          </p:nvSpPr>
          <p:spPr>
            <a:xfrm>
              <a:off x="3861778" y="3480976"/>
              <a:ext cx="45719" cy="49078"/>
            </a:xfrm>
            <a:prstGeom prst="rect">
              <a:avLst/>
            </a:prstGeom>
            <a:solidFill>
              <a:schemeClr val="accent3">
                <a:alpha val="36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8" name="Textfeld 147"/>
            <p:cNvSpPr txBox="1"/>
            <p:nvPr/>
          </p:nvSpPr>
          <p:spPr>
            <a:xfrm rot="18999563">
              <a:off x="3688016" y="2371579"/>
              <a:ext cx="1639871" cy="266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Heatshield + 4mm pinhole</a:t>
              </a:r>
              <a:endParaRPr lang="en-US" sz="900" dirty="0"/>
            </a:p>
          </p:txBody>
        </p:sp>
      </p:grpSp>
      <p:pic>
        <p:nvPicPr>
          <p:cNvPr id="284" name="Grafik 28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4414" y="1189816"/>
            <a:ext cx="5431174" cy="256424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775" y="1143723"/>
            <a:ext cx="4940726" cy="265259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730" y="1109651"/>
            <a:ext cx="1807620" cy="270100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465" y="943706"/>
            <a:ext cx="5427138" cy="2724802"/>
          </a:xfrm>
          <a:prstGeom prst="rect">
            <a:avLst/>
          </a:prstGeom>
        </p:spPr>
      </p:pic>
      <p:sp>
        <p:nvSpPr>
          <p:cNvPr id="285" name="Foliennummernplatzhalter 3"/>
          <p:cNvSpPr txBox="1">
            <a:spLocks/>
          </p:cNvSpPr>
          <p:nvPr/>
        </p:nvSpPr>
        <p:spPr>
          <a:xfrm>
            <a:off x="55880" y="6412229"/>
            <a:ext cx="472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791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ig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633B6C79-C0F7-4884-8451-97BFF670B009}" vid="{5100E669-7E8A-418A-BD4E-A1A3852281F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Design1</Template>
  <TotalTime>0</TotalTime>
  <Words>2295</Words>
  <Application>Microsoft Office PowerPoint</Application>
  <PresentationFormat>Breitbild</PresentationFormat>
  <Paragraphs>434</Paragraphs>
  <Slides>20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8" baseType="lpstr">
      <vt:lpstr>Arial</vt:lpstr>
      <vt:lpstr>Brandon Grotesque Bold</vt:lpstr>
      <vt:lpstr>Calibri</vt:lpstr>
      <vt:lpstr>Calibri Light</vt:lpstr>
      <vt:lpstr>Cambria Math</vt:lpstr>
      <vt:lpstr>Trebuchet MS</vt:lpstr>
      <vt:lpstr>Wingdings</vt:lpstr>
      <vt:lpstr>Design1</vt:lpstr>
      <vt:lpstr>Towards the first demonstration of gravitational quantum states of atoms with a cryogenic hydrogen beam</vt:lpstr>
      <vt:lpstr>Gravitational Quantum States (GQS)</vt:lpstr>
      <vt:lpstr>Measurement principle</vt:lpstr>
      <vt:lpstr>Measurement of GQS with hydrogen </vt:lpstr>
      <vt:lpstr>Hydrogen beam – Experimental setup </vt:lpstr>
      <vt:lpstr>Requirement #1: Efficient detection of hydrogen </vt:lpstr>
      <vt:lpstr>Test of hydrogen detection</vt:lpstr>
      <vt:lpstr>Intensity dependency</vt:lpstr>
      <vt:lpstr>Requirement #2: Low background (BG)</vt:lpstr>
      <vt:lpstr>BG measurements</vt:lpstr>
      <vt:lpstr>Requirement #3: (Very) cold hydrogen beam (50-100 m/s)</vt:lpstr>
      <vt:lpstr>Velocity selection aperture </vt:lpstr>
      <vt:lpstr>Summary and outlook</vt:lpstr>
      <vt:lpstr>PowerPoint-Präsentation</vt:lpstr>
      <vt:lpstr>Motivation for Gravity tests on small scales</vt:lpstr>
      <vt:lpstr>Quantum Reflection (QR)</vt:lpstr>
      <vt:lpstr>CP – shifts </vt:lpstr>
      <vt:lpstr>Measurement of GQS with ultra cold neutrons</vt:lpstr>
      <vt:lpstr>Ionization Efficiency</vt:lpstr>
      <vt:lpstr>Detection of Hydrogen - MCP</vt:lpstr>
    </vt:vector>
  </TitlesOfParts>
  <Company>Österreichische Akademie der Wissenschaften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CarinaK</dc:creator>
  <cp:lastModifiedBy>CarinaK</cp:lastModifiedBy>
  <cp:revision>662</cp:revision>
  <dcterms:created xsi:type="dcterms:W3CDTF">2021-07-22T11:43:37Z</dcterms:created>
  <dcterms:modified xsi:type="dcterms:W3CDTF">2023-09-06T10:25:39Z</dcterms:modified>
</cp:coreProperties>
</file>