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60" r:id="rId4"/>
    <p:sldId id="261" r:id="rId5"/>
    <p:sldId id="257" r:id="rId6"/>
    <p:sldId id="258" r:id="rId7"/>
    <p:sldId id="266" r:id="rId8"/>
    <p:sldId id="271" r:id="rId9"/>
    <p:sldId id="265" r:id="rId10"/>
    <p:sldId id="270" r:id="rId11"/>
    <p:sldId id="264" r:id="rId12"/>
    <p:sldId id="269" r:id="rId13"/>
    <p:sldId id="267" r:id="rId14"/>
    <p:sldId id="268" r:id="rId15"/>
    <p:sldId id="272" r:id="rId16"/>
    <p:sldId id="273" r:id="rId17"/>
    <p:sldId id="274" r:id="rId18"/>
    <p:sldId id="276" r:id="rId1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0" autoAdjust="0"/>
    <p:restoredTop sz="94660"/>
  </p:normalViewPr>
  <p:slideViewPr>
    <p:cSldViewPr snapToGrid="0">
      <p:cViewPr varScale="1">
        <p:scale>
          <a:sx n="70" d="100"/>
          <a:sy n="70" d="100"/>
        </p:scale>
        <p:origin x="46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67BDDD5-B870-DDDF-D7F5-6169E80B0847}"/>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71FED00E-8BF0-2014-E489-BA65D2B1BB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0D155650-6902-0E5D-A413-082DF6416EB0}"/>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5" name="Zástupný symbol pro zápatí 4">
            <a:extLst>
              <a:ext uri="{FF2B5EF4-FFF2-40B4-BE49-F238E27FC236}">
                <a16:creationId xmlns:a16="http://schemas.microsoft.com/office/drawing/2014/main" id="{2A002C8C-47A0-CF47-E756-70A0A6B271A2}"/>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16313766-0FF4-2690-8E30-C80ECC3AB596}"/>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2843126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8C6EB5B-5A37-865A-F839-EDD488BDBCC4}"/>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F5291D26-6560-AFD1-1249-A18719C964C1}"/>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326EF740-7C3D-7C16-C625-5C390EE7DB6B}"/>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5" name="Zástupný symbol pro zápatí 4">
            <a:extLst>
              <a:ext uri="{FF2B5EF4-FFF2-40B4-BE49-F238E27FC236}">
                <a16:creationId xmlns:a16="http://schemas.microsoft.com/office/drawing/2014/main" id="{2C8266F9-7E4D-3E33-CE57-4ED8491E56AA}"/>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9CEF1296-F899-A352-2E0A-185F75D0DB26}"/>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1042870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BDFD3FFE-5270-9E6F-9AAF-03B615BA73B3}"/>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C5578904-02DD-F0E1-4625-CEACC1532EFA}"/>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31C4894B-2FB9-6657-1668-51C8332382E9}"/>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5" name="Zástupný symbol pro zápatí 4">
            <a:extLst>
              <a:ext uri="{FF2B5EF4-FFF2-40B4-BE49-F238E27FC236}">
                <a16:creationId xmlns:a16="http://schemas.microsoft.com/office/drawing/2014/main" id="{61A6E5C9-E2AE-FBC0-13F3-B24084A62831}"/>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135D26DC-EDF8-DC8D-EABB-710182613034}"/>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1312863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8B3F29D-902E-7782-7574-90F60353C40A}"/>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A82797B7-8ADE-FF2C-632F-330394E4BD2E}"/>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52B2205F-B2A8-FA60-62EE-7EDBAF9FC5CB}"/>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5" name="Zástupný symbol pro zápatí 4">
            <a:extLst>
              <a:ext uri="{FF2B5EF4-FFF2-40B4-BE49-F238E27FC236}">
                <a16:creationId xmlns:a16="http://schemas.microsoft.com/office/drawing/2014/main" id="{B6AE21A6-55AD-AA23-BEF9-740E0D173AD7}"/>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8E7230BC-F7C4-9348-5D56-81D0FFEC7F0C}"/>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159477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1AB81F-4695-4D61-6009-703E5333C1C6}"/>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9396E99B-5A91-6E77-7271-69052F35620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87D0B698-B69A-F985-969E-353932A81C26}"/>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5" name="Zástupný symbol pro zápatí 4">
            <a:extLst>
              <a:ext uri="{FF2B5EF4-FFF2-40B4-BE49-F238E27FC236}">
                <a16:creationId xmlns:a16="http://schemas.microsoft.com/office/drawing/2014/main" id="{C85A6C39-2F6F-3B83-0A9E-396BE92D5642}"/>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A9ED0FAD-468A-DDF0-0B81-600A0D05C14D}"/>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7321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0505DA8-451B-4473-053E-57A7A465CA93}"/>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7B1B4B1B-C119-8EDE-4D9D-5A94C5E99488}"/>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ED509D14-F8E1-591D-412B-8A452210E057}"/>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B66B857D-42F8-7861-7287-F01ADE879A49}"/>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6" name="Zástupný symbol pro zápatí 5">
            <a:extLst>
              <a:ext uri="{FF2B5EF4-FFF2-40B4-BE49-F238E27FC236}">
                <a16:creationId xmlns:a16="http://schemas.microsoft.com/office/drawing/2014/main" id="{3FEC6500-CB02-238C-44E4-6EEF83EDA194}"/>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055BC654-02E6-E909-8EDB-89B26EBD2E7B}"/>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649739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8135F50-6333-A883-B870-00A0A8FAE041}"/>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FDEC8AAA-578A-85E7-4A63-E1B457208A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E0F43BD1-FFAD-BEBF-913E-4F6D8CC6D4B7}"/>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C6B16335-E9C2-F08A-690B-27E1F3C2EF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7175EB9D-CE77-4B17-A190-5AE09288B04B}"/>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9B6D5D41-F0FF-2C76-820C-C630EC11EA22}"/>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8" name="Zástupný symbol pro zápatí 7">
            <a:extLst>
              <a:ext uri="{FF2B5EF4-FFF2-40B4-BE49-F238E27FC236}">
                <a16:creationId xmlns:a16="http://schemas.microsoft.com/office/drawing/2014/main" id="{A3C01178-6692-3D65-D1E5-17663D323428}"/>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id="{0EEB5E1C-D065-CE68-12D6-C366685C4398}"/>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1841395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808E26F-9BDC-A0B9-9991-E0AD205BD7D1}"/>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3952EE05-F4A6-3CA3-31B1-C5857AE4043E}"/>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4" name="Zástupný symbol pro zápatí 3">
            <a:extLst>
              <a:ext uri="{FF2B5EF4-FFF2-40B4-BE49-F238E27FC236}">
                <a16:creationId xmlns:a16="http://schemas.microsoft.com/office/drawing/2014/main" id="{A83DFC95-69D4-EE77-2320-99A9E7E1CAE6}"/>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id="{D217ED6C-5872-3236-2E3A-EA2E9BFB5A5D}"/>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2189143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6CC7D944-F904-C168-8212-B1E485EF8358}"/>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3" name="Zástupný symbol pro zápatí 2">
            <a:extLst>
              <a:ext uri="{FF2B5EF4-FFF2-40B4-BE49-F238E27FC236}">
                <a16:creationId xmlns:a16="http://schemas.microsoft.com/office/drawing/2014/main" id="{A66EC1CD-EC66-E887-8C0B-4BE1B9D018CF}"/>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id="{F74CF9C6-FE51-5EBE-E8F6-44B1F51E5F9A}"/>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1057461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4EF768C-5286-EE8F-F78A-6B3DBFF6D9CD}"/>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57B91FD2-5344-EBCE-1B13-2D34E2C7EE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3FAEDCF8-D167-A001-7888-B1B4FE0728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0EED59EC-30FE-24D4-C3A8-CAB1DFB3D3E0}"/>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6" name="Zástupný symbol pro zápatí 5">
            <a:extLst>
              <a:ext uri="{FF2B5EF4-FFF2-40B4-BE49-F238E27FC236}">
                <a16:creationId xmlns:a16="http://schemas.microsoft.com/office/drawing/2014/main" id="{F151B45F-63F0-BD82-66A7-12671A7CBA69}"/>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C6F3CE44-BC0E-8128-9F20-DB7D1263C3A1}"/>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3088473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BC234EA-A695-502D-5838-EA03A44907F3}"/>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C593598C-FF9E-0DC6-96B3-CED7991A53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F94756B4-ED74-E1A6-05A5-419CEF48D6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77C04C2F-0830-789A-57C4-2C1969F47A54}"/>
              </a:ext>
            </a:extLst>
          </p:cNvPr>
          <p:cNvSpPr>
            <a:spLocks noGrp="1"/>
          </p:cNvSpPr>
          <p:nvPr>
            <p:ph type="dt" sz="half" idx="10"/>
          </p:nvPr>
        </p:nvSpPr>
        <p:spPr/>
        <p:txBody>
          <a:bodyPr/>
          <a:lstStyle/>
          <a:p>
            <a:fld id="{EE47DDA8-85DB-43BB-8281-956CC4832382}" type="datetimeFigureOut">
              <a:rPr lang="cs-CZ" smtClean="0"/>
              <a:t>30.05.2023</a:t>
            </a:fld>
            <a:endParaRPr lang="cs-CZ"/>
          </a:p>
        </p:txBody>
      </p:sp>
      <p:sp>
        <p:nvSpPr>
          <p:cNvPr id="6" name="Zástupný symbol pro zápatí 5">
            <a:extLst>
              <a:ext uri="{FF2B5EF4-FFF2-40B4-BE49-F238E27FC236}">
                <a16:creationId xmlns:a16="http://schemas.microsoft.com/office/drawing/2014/main" id="{D6B69FFE-17D5-AA2F-4E52-89BDD12A4593}"/>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4FA93E30-8F09-2D96-3A74-829A5A50778C}"/>
              </a:ext>
            </a:extLst>
          </p:cNvPr>
          <p:cNvSpPr>
            <a:spLocks noGrp="1"/>
          </p:cNvSpPr>
          <p:nvPr>
            <p:ph type="sldNum" sz="quarter" idx="12"/>
          </p:nvPr>
        </p:nvSpPr>
        <p:spPr/>
        <p:txBody>
          <a:bodyPr/>
          <a:lstStyle/>
          <a:p>
            <a:fld id="{63B672B6-4D08-4E88-A60D-0BE0C3A422B0}" type="slidenum">
              <a:rPr lang="cs-CZ" smtClean="0"/>
              <a:t>‹#›</a:t>
            </a:fld>
            <a:endParaRPr lang="cs-CZ"/>
          </a:p>
        </p:txBody>
      </p:sp>
    </p:spTree>
    <p:extLst>
      <p:ext uri="{BB962C8B-B14F-4D97-AF65-F5344CB8AC3E}">
        <p14:creationId xmlns:p14="http://schemas.microsoft.com/office/powerpoint/2010/main" val="217479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36664995-64B3-570F-1AC2-19F4A27209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704BE765-8631-1FD4-38AC-F96DD2CF5B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B18ECEC6-EABD-D409-5A2D-061CE16AF1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7DDA8-85DB-43BB-8281-956CC4832382}" type="datetimeFigureOut">
              <a:rPr lang="cs-CZ" smtClean="0"/>
              <a:t>30.05.2023</a:t>
            </a:fld>
            <a:endParaRPr lang="cs-CZ"/>
          </a:p>
        </p:txBody>
      </p:sp>
      <p:sp>
        <p:nvSpPr>
          <p:cNvPr id="5" name="Zástupný symbol pro zápatí 4">
            <a:extLst>
              <a:ext uri="{FF2B5EF4-FFF2-40B4-BE49-F238E27FC236}">
                <a16:creationId xmlns:a16="http://schemas.microsoft.com/office/drawing/2014/main" id="{71DC76F9-7F62-8780-7D64-625F21D002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a:extLst>
              <a:ext uri="{FF2B5EF4-FFF2-40B4-BE49-F238E27FC236}">
                <a16:creationId xmlns:a16="http://schemas.microsoft.com/office/drawing/2014/main" id="{5AC7F814-1678-8DC0-087E-3F783AF09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B672B6-4D08-4E88-A60D-0BE0C3A422B0}" type="slidenum">
              <a:rPr lang="cs-CZ" smtClean="0"/>
              <a:t>‹#›</a:t>
            </a:fld>
            <a:endParaRPr lang="cs-CZ"/>
          </a:p>
        </p:txBody>
      </p:sp>
    </p:spTree>
    <p:extLst>
      <p:ext uri="{BB962C8B-B14F-4D97-AF65-F5344CB8AC3E}">
        <p14:creationId xmlns:p14="http://schemas.microsoft.com/office/powerpoint/2010/main" val="1666418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hyperlink" Target="https://rea.ec.europa.eu/horizon-europe-widening-who-should-apply_en" TargetMode="Externa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euraxess.ec.europa.eu/jobs/search"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c.europa.eu/info/funding-tenders/opportunities/portal/screen/opportunities/topic-search" TargetMode="External"/><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ordis.europa.eu/search/e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nwo.nl/en/researchprogrammes/nwo-talent-programme" TargetMode="External"/><Relationship Id="rId2" Type="http://schemas.openxmlformats.org/officeDocument/2006/relationships/hyperlink" Target="https://gacr.cz/en/junior-star-project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nwo.nl/en/researchprogrammes/nwo-talent-programme" TargetMode="External"/><Relationship Id="rId3" Type="http://schemas.openxmlformats.org/officeDocument/2006/relationships/hyperlink" Target="https://www.fnal.gov/pub/forphysicists/fellowships/index.html" TargetMode="External"/><Relationship Id="rId7" Type="http://schemas.openxmlformats.org/officeDocument/2006/relationships/hyperlink" Target="https://ethz.ch/en/research/research-promotion/eth-fellowships.html" TargetMode="External"/><Relationship Id="rId2" Type="http://schemas.openxmlformats.org/officeDocument/2006/relationships/hyperlink" Target="https://careers.smartrecruiters.com/CERN/graduates" TargetMode="External"/><Relationship Id="rId1" Type="http://schemas.openxmlformats.org/officeDocument/2006/relationships/slideLayout" Target="../slideLayouts/slideLayout2.xml"/><Relationship Id="rId6" Type="http://schemas.openxmlformats.org/officeDocument/2006/relationships/hyperlink" Target="https://particle-physics.desy.de/education__career/fellowship/index_eng.html" TargetMode="External"/><Relationship Id="rId11" Type="http://schemas.openxmlformats.org/officeDocument/2006/relationships/hyperlink" Target="https://www.ifp.cz/cz/veda-a-univerzity/stipendia-a-financovani/stipendia-pro-doktorandy/#/" TargetMode="External"/><Relationship Id="rId5" Type="http://schemas.openxmlformats.org/officeDocument/2006/relationships/hyperlink" Target="https://grants.at/en/" TargetMode="External"/><Relationship Id="rId10" Type="http://schemas.openxmlformats.org/officeDocument/2006/relationships/hyperlink" Target="https://www.btha.cz/en/" TargetMode="External"/><Relationship Id="rId4" Type="http://schemas.openxmlformats.org/officeDocument/2006/relationships/hyperlink" Target="https://www.humboldt-foundation.de/en/apply/sponsorship-programmes/humboldt-research-fellowship#h12172" TargetMode="External"/><Relationship Id="rId9" Type="http://schemas.openxmlformats.org/officeDocument/2006/relationships/hyperlink" Target="https://www.smartrecruiters.com/CERN/743999904265806-doctoral-student-programme"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euraxess.ec.europa.eu/jobs/search" TargetMode="External"/><Relationship Id="rId2" Type="http://schemas.openxmlformats.org/officeDocument/2006/relationships/hyperlink" Target="https://ec.europa.eu/info/funding-tenders/opportunities/portal/screen/opportunities/topic-search;callCode=null;freeTextSearchKeyword=;matchWholeText=true;typeCodes=0,1,2,8;statusCodes=31094501,31094502,31094503;programmePeriod=null;programCcm2Id=null;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1" Type="http://schemas.openxmlformats.org/officeDocument/2006/relationships/slideLayout" Target="../slideLayouts/slideLayout2.xml"/><Relationship Id="rId5" Type="http://schemas.openxmlformats.org/officeDocument/2006/relationships/hyperlink" Target="https://www.horizontevropa.cz/cs/kalendar?actionsCategory=0" TargetMode="External"/><Relationship Id="rId4" Type="http://schemas.openxmlformats.org/officeDocument/2006/relationships/hyperlink" Target="https://www.dzs.cz/en/czelo"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rea.ec.europa.eu/system/files/2023-04/Guide%20for%20applicants_MSCA%20PF%202023.pdf" TargetMode="External"/><Relationship Id="rId7" Type="http://schemas.openxmlformats.org/officeDocument/2006/relationships/hyperlink" Target="https://ec.europa.eu/info/funding-tenders/opportunities/portal/screen/opportunities/topic-details/horizon-msca-2023-pf-01-01;callCode=null;freeTextSearchKeyword=msca%20postdoc;matchWholeText=false;typeCodes=1,2,8;statusCodes=31094501,31094502,31094503;programmePeriod=null;programCcm2Id=null;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2" Type="http://schemas.openxmlformats.org/officeDocument/2006/relationships/hyperlink" Target="https://ec.europa.eu/info/funding-tenders/opportunities/docs/2021-2027/horizon/temp-form/af/af_he-msca-pf_en.pdf" TargetMode="External"/><Relationship Id="rId1" Type="http://schemas.openxmlformats.org/officeDocument/2006/relationships/slideLayout" Target="../slideLayouts/slideLayout4.xml"/><Relationship Id="rId6" Type="http://schemas.openxmlformats.org/officeDocument/2006/relationships/image" Target="../media/image3.png"/><Relationship Id="rId5" Type="http://schemas.openxmlformats.org/officeDocument/2006/relationships/hyperlink" Target="https://ec.europa.eu/info/funding-tenders/opportunities/docs/2021-2027/horizon/guidance/programme-guide_horizon_en.pdf" TargetMode="External"/><Relationship Id="rId4" Type="http://schemas.openxmlformats.org/officeDocument/2006/relationships/hyperlink" Target="https://ec.europa.eu/info/funding-tenders/opportunities/docs/2021-2027/horizon/wp-call/2023-2024/wp-2-msca-actions_horizon-2023-2024_en.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c.europa.eu/info/funding-tenders/opportunities/portal/screen/opportunities/topic-details/horizon-msca-2024-pf-01-01;callCode=null;freeTextSearchKeyword=msca%20postdoc;matchWholeText=false;typeCodes=1,2,8;statusCodes=31094501,31094502,31094503;programmePeriod=null;programCcm2Id=null;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2" Type="http://schemas.openxmlformats.org/officeDocument/2006/relationships/hyperlink" Target="https://ec.europa.eu/info/funding-tenders/opportunities/portal/screen/opportunities/topic-details/horizon-msca-2023-pf-01-01;callCode=null;freeTextSearchKeyword=msca%20postdoc;matchWholeText=false;typeCodes=1,2,8;statusCodes=31094501,31094502,31094503;programmePeriod=null;programCcm2Id=null;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Nadpis 1">
            <a:extLst>
              <a:ext uri="{FF2B5EF4-FFF2-40B4-BE49-F238E27FC236}">
                <a16:creationId xmlns:a16="http://schemas.microsoft.com/office/drawing/2014/main" id="{13D44F17-04CD-CDF8-57B6-5B81B9A0E4DD}"/>
              </a:ext>
            </a:extLst>
          </p:cNvPr>
          <p:cNvSpPr>
            <a:spLocks noGrp="1"/>
          </p:cNvSpPr>
          <p:nvPr>
            <p:ph type="ctrTitle"/>
          </p:nvPr>
        </p:nvSpPr>
        <p:spPr>
          <a:xfrm>
            <a:off x="1314824" y="735106"/>
            <a:ext cx="10053763" cy="2928470"/>
          </a:xfrm>
        </p:spPr>
        <p:txBody>
          <a:bodyPr anchor="b">
            <a:normAutofit/>
          </a:bodyPr>
          <a:lstStyle/>
          <a:p>
            <a:pPr algn="l"/>
            <a:r>
              <a:rPr lang="en-GB" sz="7200" b="1" dirty="0">
                <a:solidFill>
                  <a:srgbClr val="FFFFFF"/>
                </a:solidFill>
              </a:rPr>
              <a:t>Grant opportunities in EU</a:t>
            </a:r>
          </a:p>
        </p:txBody>
      </p:sp>
      <p:sp>
        <p:nvSpPr>
          <p:cNvPr id="3" name="Podnadpis 2">
            <a:extLst>
              <a:ext uri="{FF2B5EF4-FFF2-40B4-BE49-F238E27FC236}">
                <a16:creationId xmlns:a16="http://schemas.microsoft.com/office/drawing/2014/main" id="{6838FCAA-2FCD-EA14-C688-78042AD952DF}"/>
              </a:ext>
            </a:extLst>
          </p:cNvPr>
          <p:cNvSpPr>
            <a:spLocks noGrp="1"/>
          </p:cNvSpPr>
          <p:nvPr>
            <p:ph type="subTitle" idx="1"/>
          </p:nvPr>
        </p:nvSpPr>
        <p:spPr>
          <a:xfrm>
            <a:off x="902312" y="4800221"/>
            <a:ext cx="10387369" cy="1458258"/>
          </a:xfrm>
        </p:spPr>
        <p:txBody>
          <a:bodyPr anchor="ctr">
            <a:normAutofit/>
          </a:bodyPr>
          <a:lstStyle/>
          <a:p>
            <a:pPr algn="l"/>
            <a:r>
              <a:rPr lang="cs-CZ" dirty="0"/>
              <a:t>Dominika Vyštejnová, </a:t>
            </a:r>
            <a:r>
              <a:rPr lang="en-US" dirty="0"/>
              <a:t>FZU - Institute of Physics of the Czech Academy of Sciences </a:t>
            </a:r>
            <a:endParaRPr lang="cs-CZ" dirty="0"/>
          </a:p>
          <a:p>
            <a:pPr algn="l"/>
            <a:r>
              <a:rPr lang="cs-CZ" dirty="0"/>
              <a:t>30.5.2023</a:t>
            </a:r>
          </a:p>
        </p:txBody>
      </p:sp>
    </p:spTree>
    <p:extLst>
      <p:ext uri="{BB962C8B-B14F-4D97-AF65-F5344CB8AC3E}">
        <p14:creationId xmlns:p14="http://schemas.microsoft.com/office/powerpoint/2010/main" val="3812980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obsah 3">
            <a:extLst>
              <a:ext uri="{FF2B5EF4-FFF2-40B4-BE49-F238E27FC236}">
                <a16:creationId xmlns:a16="http://schemas.microsoft.com/office/drawing/2014/main" id="{4FF3E240-26EC-C819-DF1D-91E7A9EEF0D7}"/>
              </a:ext>
            </a:extLst>
          </p:cNvPr>
          <p:cNvSpPr>
            <a:spLocks noGrp="1"/>
          </p:cNvSpPr>
          <p:nvPr>
            <p:ph sz="half" idx="2"/>
          </p:nvPr>
        </p:nvSpPr>
        <p:spPr>
          <a:xfrm>
            <a:off x="6172200" y="1431766"/>
            <a:ext cx="5181600" cy="1691640"/>
          </a:xfrm>
        </p:spPr>
        <p:txBody>
          <a:bodyPr>
            <a:normAutofit fontScale="55000" lnSpcReduction="20000"/>
          </a:bodyPr>
          <a:lstStyle/>
          <a:p>
            <a:pPr marL="0" indent="0">
              <a:buNone/>
            </a:pPr>
            <a:r>
              <a:rPr lang="en-GB" sz="5100" b="1" dirty="0"/>
              <a:t>OP JAK: MSCA Fellowships CZ</a:t>
            </a:r>
          </a:p>
          <a:p>
            <a:pPr>
              <a:buFont typeface="Wingdings" panose="05000000000000000000" pitchFamily="2" charset="2"/>
              <a:buChar char="Ø"/>
            </a:pPr>
            <a:r>
              <a:rPr lang="en-GB" sz="4400" dirty="0"/>
              <a:t>For project proposals submitted to HE MSCA PF calls scoring more than 70 % but not being financed.</a:t>
            </a:r>
          </a:p>
          <a:p>
            <a:pPr>
              <a:buFont typeface="Wingdings" panose="05000000000000000000" pitchFamily="2" charset="2"/>
              <a:buChar char="Ø"/>
            </a:pPr>
            <a:r>
              <a:rPr lang="en-GB" sz="4400" dirty="0"/>
              <a:t>Funded by MEYS.</a:t>
            </a:r>
          </a:p>
        </p:txBody>
      </p:sp>
      <p:sp>
        <p:nvSpPr>
          <p:cNvPr id="6" name="Nadpis 1">
            <a:extLst>
              <a:ext uri="{FF2B5EF4-FFF2-40B4-BE49-F238E27FC236}">
                <a16:creationId xmlns:a16="http://schemas.microsoft.com/office/drawing/2014/main" id="{16390039-E543-4E0C-8287-0ABFB3401AE2}"/>
              </a:ext>
            </a:extLst>
          </p:cNvPr>
          <p:cNvSpPr txBox="1">
            <a:spLocks/>
          </p:cNvSpPr>
          <p:nvPr/>
        </p:nvSpPr>
        <p:spPr>
          <a:xfrm>
            <a:off x="838200" y="365125"/>
            <a:ext cx="10515600" cy="7687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t>MSCA PF: additional funding possibilities</a:t>
            </a:r>
          </a:p>
        </p:txBody>
      </p:sp>
      <p:pic>
        <p:nvPicPr>
          <p:cNvPr id="8" name="Obrázek 7">
            <a:extLst>
              <a:ext uri="{FF2B5EF4-FFF2-40B4-BE49-F238E27FC236}">
                <a16:creationId xmlns:a16="http://schemas.microsoft.com/office/drawing/2014/main" id="{3D74D442-81BF-1FAD-517C-F40F626ED1ED}"/>
              </a:ext>
            </a:extLst>
          </p:cNvPr>
          <p:cNvPicPr>
            <a:picLocks noChangeAspect="1"/>
          </p:cNvPicPr>
          <p:nvPr/>
        </p:nvPicPr>
        <p:blipFill>
          <a:blip r:embed="rId2"/>
          <a:stretch>
            <a:fillRect/>
          </a:stretch>
        </p:blipFill>
        <p:spPr>
          <a:xfrm>
            <a:off x="838200" y="4689013"/>
            <a:ext cx="4609066" cy="1803862"/>
          </a:xfrm>
          <a:prstGeom prst="rect">
            <a:avLst/>
          </a:prstGeom>
        </p:spPr>
      </p:pic>
      <p:pic>
        <p:nvPicPr>
          <p:cNvPr id="10" name="Obrázek 9">
            <a:extLst>
              <a:ext uri="{FF2B5EF4-FFF2-40B4-BE49-F238E27FC236}">
                <a16:creationId xmlns:a16="http://schemas.microsoft.com/office/drawing/2014/main" id="{E911103B-3A66-32A4-3FEE-332625F198B7}"/>
              </a:ext>
            </a:extLst>
          </p:cNvPr>
          <p:cNvPicPr>
            <a:picLocks noChangeAspect="1"/>
          </p:cNvPicPr>
          <p:nvPr/>
        </p:nvPicPr>
        <p:blipFill>
          <a:blip r:embed="rId3"/>
          <a:stretch>
            <a:fillRect/>
          </a:stretch>
        </p:blipFill>
        <p:spPr>
          <a:xfrm>
            <a:off x="6095999" y="5353208"/>
            <a:ext cx="4882769" cy="727552"/>
          </a:xfrm>
          <a:prstGeom prst="rect">
            <a:avLst/>
          </a:prstGeom>
        </p:spPr>
      </p:pic>
      <p:sp>
        <p:nvSpPr>
          <p:cNvPr id="11" name="Obdélník 10">
            <a:extLst>
              <a:ext uri="{FF2B5EF4-FFF2-40B4-BE49-F238E27FC236}">
                <a16:creationId xmlns:a16="http://schemas.microsoft.com/office/drawing/2014/main" id="{F33EEEB4-DB66-7D2A-BDEC-5BF2F48426A0}"/>
              </a:ext>
            </a:extLst>
          </p:cNvPr>
          <p:cNvSpPr/>
          <p:nvPr/>
        </p:nvSpPr>
        <p:spPr>
          <a:xfrm>
            <a:off x="687084" y="3429000"/>
            <a:ext cx="10817829" cy="96210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GB" sz="2800" dirty="0"/>
              <a:t>Be sure to fill in the administrative part A correctly when applying for MSCA Postdoctoral Fellowship</a:t>
            </a:r>
          </a:p>
        </p:txBody>
      </p:sp>
      <p:sp>
        <p:nvSpPr>
          <p:cNvPr id="14" name="Zástupný obsah 3">
            <a:extLst>
              <a:ext uri="{FF2B5EF4-FFF2-40B4-BE49-F238E27FC236}">
                <a16:creationId xmlns:a16="http://schemas.microsoft.com/office/drawing/2014/main" id="{4731904A-54A5-391F-37EA-41A7E8791E79}"/>
              </a:ext>
            </a:extLst>
          </p:cNvPr>
          <p:cNvSpPr txBox="1">
            <a:spLocks/>
          </p:cNvSpPr>
          <p:nvPr/>
        </p:nvSpPr>
        <p:spPr>
          <a:xfrm>
            <a:off x="687084" y="1431766"/>
            <a:ext cx="5181600" cy="169164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t>ERA Fellowships</a:t>
            </a:r>
          </a:p>
          <a:p>
            <a:pPr>
              <a:buFont typeface="Wingdings" panose="05000000000000000000" pitchFamily="2" charset="2"/>
              <a:buChar char="Ø"/>
            </a:pPr>
            <a:r>
              <a:rPr lang="en-GB" sz="2400" dirty="0"/>
              <a:t>If applying with a host organisation located in a </a:t>
            </a:r>
            <a:r>
              <a:rPr lang="en-GB" sz="2400" dirty="0">
                <a:hlinkClick r:id="rId4"/>
              </a:rPr>
              <a:t>Widening Country</a:t>
            </a:r>
            <a:r>
              <a:rPr lang="en-GB" sz="2400" dirty="0"/>
              <a:t>.</a:t>
            </a:r>
          </a:p>
          <a:p>
            <a:pPr>
              <a:buFont typeface="Wingdings" panose="05000000000000000000" pitchFamily="2" charset="2"/>
              <a:buChar char="Ø"/>
            </a:pPr>
            <a:r>
              <a:rPr lang="en-GB" sz="2400" dirty="0"/>
              <a:t>Funded by EC. </a:t>
            </a:r>
          </a:p>
        </p:txBody>
      </p:sp>
    </p:spTree>
    <p:extLst>
      <p:ext uri="{BB962C8B-B14F-4D97-AF65-F5344CB8AC3E}">
        <p14:creationId xmlns:p14="http://schemas.microsoft.com/office/powerpoint/2010/main" val="4220258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2AC7238-A669-976D-9472-6B7CD7A1CDC5}"/>
              </a:ext>
            </a:extLst>
          </p:cNvPr>
          <p:cNvSpPr>
            <a:spLocks noGrp="1"/>
          </p:cNvSpPr>
          <p:nvPr>
            <p:ph type="title"/>
          </p:nvPr>
        </p:nvSpPr>
        <p:spPr>
          <a:xfrm>
            <a:off x="838200" y="365125"/>
            <a:ext cx="10515600" cy="924179"/>
          </a:xfrm>
        </p:spPr>
        <p:txBody>
          <a:bodyPr/>
          <a:lstStyle/>
          <a:p>
            <a:pPr algn="ctr"/>
            <a:r>
              <a:rPr lang="cs-CZ" b="1" dirty="0"/>
              <a:t>MSCA COFUND</a:t>
            </a:r>
          </a:p>
        </p:txBody>
      </p:sp>
      <p:sp>
        <p:nvSpPr>
          <p:cNvPr id="3" name="Zástupný obsah 2">
            <a:extLst>
              <a:ext uri="{FF2B5EF4-FFF2-40B4-BE49-F238E27FC236}">
                <a16:creationId xmlns:a16="http://schemas.microsoft.com/office/drawing/2014/main" id="{804AFC30-1B5D-1114-CFA7-5853CB802AA3}"/>
              </a:ext>
            </a:extLst>
          </p:cNvPr>
          <p:cNvSpPr>
            <a:spLocks noGrp="1"/>
          </p:cNvSpPr>
          <p:nvPr>
            <p:ph idx="1"/>
          </p:nvPr>
        </p:nvSpPr>
        <p:spPr>
          <a:xfrm>
            <a:off x="838200" y="2871216"/>
            <a:ext cx="10515600" cy="3758183"/>
          </a:xfrm>
        </p:spPr>
        <p:txBody>
          <a:bodyPr>
            <a:normAutofit fontScale="92500" lnSpcReduction="20000"/>
          </a:bodyPr>
          <a:lstStyle/>
          <a:p>
            <a:pPr>
              <a:lnSpc>
                <a:spcPct val="110000"/>
              </a:lnSpc>
              <a:buFont typeface="Wingdings" panose="05000000000000000000" pitchFamily="2" charset="2"/>
              <a:buChar char="Ø"/>
            </a:pPr>
            <a:r>
              <a:rPr lang="en-GB" dirty="0"/>
              <a:t>All responsibility lies with the national, regional or international programmes: evaluation and selection process, training, career development.</a:t>
            </a:r>
          </a:p>
          <a:p>
            <a:pPr>
              <a:lnSpc>
                <a:spcPct val="110000"/>
              </a:lnSpc>
              <a:buFont typeface="Wingdings" panose="05000000000000000000" pitchFamily="2" charset="2"/>
              <a:buChar char="Ø"/>
            </a:pPr>
            <a:r>
              <a:rPr lang="en-GB" dirty="0"/>
              <a:t>Each programme has its own eligibility criteria, call deadlines, application conditions.</a:t>
            </a:r>
          </a:p>
          <a:p>
            <a:pPr>
              <a:lnSpc>
                <a:spcPct val="110000"/>
              </a:lnSpc>
              <a:buFont typeface="Wingdings" panose="05000000000000000000" pitchFamily="2" charset="2"/>
              <a:buChar char="Ø"/>
            </a:pPr>
            <a:r>
              <a:rPr lang="en-GB" dirty="0"/>
              <a:t>Follows the rules of MSCA PF calls in terms of mobility rule, non-discrimination rule, bottom-up approach and 3i aspects.</a:t>
            </a:r>
          </a:p>
          <a:p>
            <a:pPr>
              <a:lnSpc>
                <a:spcPct val="110000"/>
              </a:lnSpc>
              <a:buFont typeface="Wingdings" panose="05000000000000000000" pitchFamily="2" charset="2"/>
              <a:buChar char="Ø"/>
            </a:pPr>
            <a:r>
              <a:rPr lang="en-GB" dirty="0"/>
              <a:t>2 programme types: COFUND Doctoral Programmes and COFUND Postdoctoral Programmes.</a:t>
            </a:r>
          </a:p>
        </p:txBody>
      </p:sp>
      <p:sp>
        <p:nvSpPr>
          <p:cNvPr id="4" name="Obdélník 3">
            <a:extLst>
              <a:ext uri="{FF2B5EF4-FFF2-40B4-BE49-F238E27FC236}">
                <a16:creationId xmlns:a16="http://schemas.microsoft.com/office/drawing/2014/main" id="{346EC187-5724-51C2-3EB4-0878E9E3E783}"/>
              </a:ext>
            </a:extLst>
          </p:cNvPr>
          <p:cNvSpPr/>
          <p:nvPr/>
        </p:nvSpPr>
        <p:spPr>
          <a:xfrm>
            <a:off x="687085" y="1289304"/>
            <a:ext cx="10817829" cy="136781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GB" sz="2400" dirty="0"/>
              <a:t>Co-funding regional, national and international programmes for training and career development and spreading the MSCA’s best practices by promoting high standards and excellent working conditions. </a:t>
            </a:r>
          </a:p>
        </p:txBody>
      </p:sp>
    </p:spTree>
    <p:extLst>
      <p:ext uri="{BB962C8B-B14F-4D97-AF65-F5344CB8AC3E}">
        <p14:creationId xmlns:p14="http://schemas.microsoft.com/office/powerpoint/2010/main" val="2638420104"/>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8B6E333-C524-E0CE-1335-B926D37A543F}"/>
              </a:ext>
            </a:extLst>
          </p:cNvPr>
          <p:cNvSpPr>
            <a:spLocks noGrp="1"/>
          </p:cNvSpPr>
          <p:nvPr>
            <p:ph type="title"/>
          </p:nvPr>
        </p:nvSpPr>
        <p:spPr>
          <a:xfrm>
            <a:off x="838200" y="365126"/>
            <a:ext cx="10515600" cy="934302"/>
          </a:xfrm>
        </p:spPr>
        <p:txBody>
          <a:bodyPr/>
          <a:lstStyle/>
          <a:p>
            <a:r>
              <a:rPr lang="en-GB" b="1" dirty="0"/>
              <a:t>MSCA COFUND: Search tools</a:t>
            </a:r>
            <a:endParaRPr lang="en-GB" dirty="0"/>
          </a:p>
        </p:txBody>
      </p:sp>
      <p:sp>
        <p:nvSpPr>
          <p:cNvPr id="3" name="Zástupný obsah 2">
            <a:extLst>
              <a:ext uri="{FF2B5EF4-FFF2-40B4-BE49-F238E27FC236}">
                <a16:creationId xmlns:a16="http://schemas.microsoft.com/office/drawing/2014/main" id="{108F590E-AF1A-3C1D-DF68-4C6238BF8AAC}"/>
              </a:ext>
            </a:extLst>
          </p:cNvPr>
          <p:cNvSpPr>
            <a:spLocks noGrp="1"/>
          </p:cNvSpPr>
          <p:nvPr>
            <p:ph idx="1"/>
          </p:nvPr>
        </p:nvSpPr>
        <p:spPr>
          <a:xfrm>
            <a:off x="838200" y="1380579"/>
            <a:ext cx="10515600" cy="934301"/>
          </a:xfrm>
        </p:spPr>
        <p:txBody>
          <a:bodyPr>
            <a:normAutofit/>
          </a:bodyPr>
          <a:lstStyle/>
          <a:p>
            <a:pPr marL="0" indent="0">
              <a:buNone/>
            </a:pPr>
            <a:r>
              <a:rPr lang="cs-CZ" sz="2400" b="1" dirty="0"/>
              <a:t>1) EURAXESS</a:t>
            </a:r>
            <a:endParaRPr lang="cs-CZ" sz="2400" b="1" dirty="0">
              <a:hlinkClick r:id="rId2"/>
            </a:endParaRPr>
          </a:p>
          <a:p>
            <a:pPr marL="0" indent="0">
              <a:buNone/>
            </a:pPr>
            <a:r>
              <a:rPr lang="en-GB" sz="2400" dirty="0">
                <a:hlinkClick r:id="rId2"/>
              </a:rPr>
              <a:t>https://euraxess.ec.europa.eu/jobs/search</a:t>
            </a:r>
            <a:endParaRPr lang="en-GB" sz="2400" dirty="0"/>
          </a:p>
          <a:p>
            <a:pPr marL="0" indent="0">
              <a:buNone/>
            </a:pPr>
            <a:endParaRPr lang="en-GB" dirty="0"/>
          </a:p>
          <a:p>
            <a:pPr marL="0" indent="0">
              <a:buNone/>
            </a:pPr>
            <a:endParaRPr lang="en-GB" dirty="0"/>
          </a:p>
        </p:txBody>
      </p:sp>
      <p:pic>
        <p:nvPicPr>
          <p:cNvPr id="5" name="Obrázek 4">
            <a:extLst>
              <a:ext uri="{FF2B5EF4-FFF2-40B4-BE49-F238E27FC236}">
                <a16:creationId xmlns:a16="http://schemas.microsoft.com/office/drawing/2014/main" id="{8D349CAC-E183-2915-D29E-E210AE74222B}"/>
              </a:ext>
            </a:extLst>
          </p:cNvPr>
          <p:cNvPicPr>
            <a:picLocks noChangeAspect="1"/>
          </p:cNvPicPr>
          <p:nvPr/>
        </p:nvPicPr>
        <p:blipFill>
          <a:blip r:embed="rId3"/>
          <a:stretch>
            <a:fillRect/>
          </a:stretch>
        </p:blipFill>
        <p:spPr>
          <a:xfrm>
            <a:off x="1649694" y="2314880"/>
            <a:ext cx="8227933" cy="4451680"/>
          </a:xfrm>
          <a:prstGeom prst="rect">
            <a:avLst/>
          </a:prstGeom>
        </p:spPr>
      </p:pic>
    </p:spTree>
    <p:extLst>
      <p:ext uri="{BB962C8B-B14F-4D97-AF65-F5344CB8AC3E}">
        <p14:creationId xmlns:p14="http://schemas.microsoft.com/office/powerpoint/2010/main" val="1497675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633D0C1-FAE6-0F8A-3E23-157C6E577E7B}"/>
              </a:ext>
            </a:extLst>
          </p:cNvPr>
          <p:cNvSpPr>
            <a:spLocks noGrp="1"/>
          </p:cNvSpPr>
          <p:nvPr>
            <p:ph type="title"/>
          </p:nvPr>
        </p:nvSpPr>
        <p:spPr>
          <a:xfrm>
            <a:off x="838200" y="365125"/>
            <a:ext cx="10515600" cy="686435"/>
          </a:xfrm>
        </p:spPr>
        <p:txBody>
          <a:bodyPr>
            <a:normAutofit fontScale="90000"/>
          </a:bodyPr>
          <a:lstStyle/>
          <a:p>
            <a:r>
              <a:rPr lang="en-GB" b="1" dirty="0"/>
              <a:t>MSCA COFUND: Search tools</a:t>
            </a:r>
            <a:endParaRPr lang="cs-CZ" dirty="0"/>
          </a:p>
        </p:txBody>
      </p:sp>
      <p:sp>
        <p:nvSpPr>
          <p:cNvPr id="3" name="Zástupný obsah 2">
            <a:extLst>
              <a:ext uri="{FF2B5EF4-FFF2-40B4-BE49-F238E27FC236}">
                <a16:creationId xmlns:a16="http://schemas.microsoft.com/office/drawing/2014/main" id="{B3DA03EA-E3E6-9C17-3B10-9C1AB4E93689}"/>
              </a:ext>
            </a:extLst>
          </p:cNvPr>
          <p:cNvSpPr>
            <a:spLocks noGrp="1"/>
          </p:cNvSpPr>
          <p:nvPr>
            <p:ph idx="1"/>
          </p:nvPr>
        </p:nvSpPr>
        <p:spPr>
          <a:xfrm>
            <a:off x="838200" y="1162720"/>
            <a:ext cx="10515600" cy="1205576"/>
          </a:xfrm>
        </p:spPr>
        <p:txBody>
          <a:bodyPr>
            <a:normAutofit lnSpcReduction="10000"/>
          </a:bodyPr>
          <a:lstStyle/>
          <a:p>
            <a:pPr marL="0" indent="0">
              <a:buNone/>
            </a:pPr>
            <a:r>
              <a:rPr lang="en-GB" sz="2400" b="1" dirty="0"/>
              <a:t>2) Funding &amp; tender opportunities portal</a:t>
            </a:r>
            <a:endParaRPr lang="en-GB" sz="2400" b="1" dirty="0">
              <a:hlinkClick r:id="rId3"/>
            </a:endParaRPr>
          </a:p>
          <a:p>
            <a:pPr marL="0" indent="0">
              <a:buNone/>
            </a:pPr>
            <a:r>
              <a:rPr lang="en-GB" sz="2400" dirty="0">
                <a:hlinkClick r:id="rId3"/>
              </a:rPr>
              <a:t>https://ec.europa.eu/info/funding-tenders/opportunities/portal/screen/opportunities/topic-search</a:t>
            </a:r>
            <a:endParaRPr lang="en-GB" sz="2400" dirty="0"/>
          </a:p>
          <a:p>
            <a:pPr marL="0" indent="0">
              <a:buNone/>
            </a:pPr>
            <a:endParaRPr lang="en-GB" sz="2000" dirty="0"/>
          </a:p>
          <a:p>
            <a:pPr marL="0" indent="0">
              <a:buNone/>
            </a:pPr>
            <a:endParaRPr lang="en-GB" dirty="0"/>
          </a:p>
        </p:txBody>
      </p:sp>
      <p:pic>
        <p:nvPicPr>
          <p:cNvPr id="5" name="Obrázek 4">
            <a:extLst>
              <a:ext uri="{FF2B5EF4-FFF2-40B4-BE49-F238E27FC236}">
                <a16:creationId xmlns:a16="http://schemas.microsoft.com/office/drawing/2014/main" id="{372EC10F-3458-C5EC-BAC6-A153632B5F14}"/>
              </a:ext>
            </a:extLst>
          </p:cNvPr>
          <p:cNvPicPr>
            <a:picLocks noChangeAspect="1"/>
          </p:cNvPicPr>
          <p:nvPr/>
        </p:nvPicPr>
        <p:blipFill>
          <a:blip r:embed="rId4"/>
          <a:stretch>
            <a:fillRect/>
          </a:stretch>
        </p:blipFill>
        <p:spPr>
          <a:xfrm>
            <a:off x="838199" y="2479229"/>
            <a:ext cx="7399209" cy="2832510"/>
          </a:xfrm>
          <a:prstGeom prst="rect">
            <a:avLst/>
          </a:prstGeom>
        </p:spPr>
      </p:pic>
      <p:pic>
        <p:nvPicPr>
          <p:cNvPr id="7" name="Obrázek 6">
            <a:extLst>
              <a:ext uri="{FF2B5EF4-FFF2-40B4-BE49-F238E27FC236}">
                <a16:creationId xmlns:a16="http://schemas.microsoft.com/office/drawing/2014/main" id="{5B5B2BCB-4082-47F8-F1F4-EE91A790F378}"/>
              </a:ext>
            </a:extLst>
          </p:cNvPr>
          <p:cNvPicPr>
            <a:picLocks noChangeAspect="1"/>
          </p:cNvPicPr>
          <p:nvPr/>
        </p:nvPicPr>
        <p:blipFill>
          <a:blip r:embed="rId5"/>
          <a:stretch>
            <a:fillRect/>
          </a:stretch>
        </p:blipFill>
        <p:spPr>
          <a:xfrm>
            <a:off x="6421348" y="4257309"/>
            <a:ext cx="5250523" cy="2370939"/>
          </a:xfrm>
          <a:prstGeom prst="rect">
            <a:avLst/>
          </a:prstGeom>
        </p:spPr>
      </p:pic>
    </p:spTree>
    <p:extLst>
      <p:ext uri="{BB962C8B-B14F-4D97-AF65-F5344CB8AC3E}">
        <p14:creationId xmlns:p14="http://schemas.microsoft.com/office/powerpoint/2010/main" val="3312623052"/>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D9CF4D-FEE6-F0AF-D8FD-7E7A7A5CEDDD}"/>
              </a:ext>
            </a:extLst>
          </p:cNvPr>
          <p:cNvSpPr>
            <a:spLocks noGrp="1"/>
          </p:cNvSpPr>
          <p:nvPr>
            <p:ph type="title"/>
          </p:nvPr>
        </p:nvSpPr>
        <p:spPr>
          <a:xfrm>
            <a:off x="838200" y="365125"/>
            <a:ext cx="10515600" cy="777875"/>
          </a:xfrm>
        </p:spPr>
        <p:txBody>
          <a:bodyPr/>
          <a:lstStyle/>
          <a:p>
            <a:r>
              <a:rPr lang="en-GB" b="1" dirty="0"/>
              <a:t>MSCA COFUND: Search tools</a:t>
            </a:r>
            <a:endParaRPr lang="cs-CZ" dirty="0"/>
          </a:p>
        </p:txBody>
      </p:sp>
      <p:sp>
        <p:nvSpPr>
          <p:cNvPr id="3" name="Zástupný obsah 2">
            <a:extLst>
              <a:ext uri="{FF2B5EF4-FFF2-40B4-BE49-F238E27FC236}">
                <a16:creationId xmlns:a16="http://schemas.microsoft.com/office/drawing/2014/main" id="{1D498C5C-91F5-9419-08AF-BB47214CC20E}"/>
              </a:ext>
            </a:extLst>
          </p:cNvPr>
          <p:cNvSpPr>
            <a:spLocks noGrp="1"/>
          </p:cNvSpPr>
          <p:nvPr>
            <p:ph idx="1"/>
          </p:nvPr>
        </p:nvSpPr>
        <p:spPr>
          <a:xfrm>
            <a:off x="838200" y="1444753"/>
            <a:ext cx="10515600" cy="1380744"/>
          </a:xfrm>
        </p:spPr>
        <p:txBody>
          <a:bodyPr>
            <a:normAutofit/>
          </a:bodyPr>
          <a:lstStyle/>
          <a:p>
            <a:pPr marL="0" indent="0">
              <a:buNone/>
            </a:pPr>
            <a:r>
              <a:rPr lang="en-GB" sz="2400" b="1" dirty="0"/>
              <a:t>3) CORDIS</a:t>
            </a:r>
            <a:endParaRPr lang="en-GB" sz="2400" b="1" dirty="0">
              <a:hlinkClick r:id="rId2"/>
            </a:endParaRPr>
          </a:p>
          <a:p>
            <a:pPr marL="0" indent="0">
              <a:buNone/>
            </a:pPr>
            <a:r>
              <a:rPr lang="en-GB" sz="2400" dirty="0">
                <a:hlinkClick r:id="rId2"/>
              </a:rPr>
              <a:t>https://cordis.europa.eu/search/en</a:t>
            </a:r>
            <a:endParaRPr lang="en-GB" sz="2400" dirty="0"/>
          </a:p>
          <a:p>
            <a:pPr marL="0" indent="0">
              <a:buNone/>
            </a:pPr>
            <a:r>
              <a:rPr lang="en-GB" sz="2400" dirty="0"/>
              <a:t>Topic ID: HORIZON-MSCA-2021-COFUND-01-01</a:t>
            </a:r>
          </a:p>
          <a:p>
            <a:pPr marL="0" indent="0">
              <a:buNone/>
            </a:pPr>
            <a:endParaRPr lang="cs-CZ" dirty="0"/>
          </a:p>
        </p:txBody>
      </p:sp>
      <p:pic>
        <p:nvPicPr>
          <p:cNvPr id="5" name="Obrázek 4">
            <a:extLst>
              <a:ext uri="{FF2B5EF4-FFF2-40B4-BE49-F238E27FC236}">
                <a16:creationId xmlns:a16="http://schemas.microsoft.com/office/drawing/2014/main" id="{2F55E1EB-5C43-478C-158C-A9268E259B6F}"/>
              </a:ext>
            </a:extLst>
          </p:cNvPr>
          <p:cNvPicPr>
            <a:picLocks noChangeAspect="1"/>
          </p:cNvPicPr>
          <p:nvPr/>
        </p:nvPicPr>
        <p:blipFill>
          <a:blip r:embed="rId3"/>
          <a:stretch>
            <a:fillRect/>
          </a:stretch>
        </p:blipFill>
        <p:spPr>
          <a:xfrm>
            <a:off x="2335658" y="2904883"/>
            <a:ext cx="7520683" cy="3587992"/>
          </a:xfrm>
          <a:prstGeom prst="rect">
            <a:avLst/>
          </a:prstGeom>
        </p:spPr>
      </p:pic>
    </p:spTree>
    <p:extLst>
      <p:ext uri="{BB962C8B-B14F-4D97-AF65-F5344CB8AC3E}">
        <p14:creationId xmlns:p14="http://schemas.microsoft.com/office/powerpoint/2010/main" val="4253962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31FEF82-3452-DB2E-709E-BC97EE41FE44}"/>
              </a:ext>
            </a:extLst>
          </p:cNvPr>
          <p:cNvSpPr>
            <a:spLocks noGrp="1"/>
          </p:cNvSpPr>
          <p:nvPr>
            <p:ph type="title"/>
          </p:nvPr>
        </p:nvSpPr>
        <p:spPr>
          <a:xfrm>
            <a:off x="838200" y="365125"/>
            <a:ext cx="10515600" cy="896747"/>
          </a:xfrm>
        </p:spPr>
        <p:txBody>
          <a:bodyPr/>
          <a:lstStyle/>
          <a:p>
            <a:r>
              <a:rPr lang="en-GB" sz="4000" b="1" dirty="0"/>
              <a:t>Next career step: ERC</a:t>
            </a:r>
          </a:p>
        </p:txBody>
      </p:sp>
      <p:sp>
        <p:nvSpPr>
          <p:cNvPr id="3" name="Zástupný obsah 2">
            <a:extLst>
              <a:ext uri="{FF2B5EF4-FFF2-40B4-BE49-F238E27FC236}">
                <a16:creationId xmlns:a16="http://schemas.microsoft.com/office/drawing/2014/main" id="{55E59031-9F07-1D77-E30E-037F22946507}"/>
              </a:ext>
            </a:extLst>
          </p:cNvPr>
          <p:cNvSpPr>
            <a:spLocks noGrp="1"/>
          </p:cNvSpPr>
          <p:nvPr>
            <p:ph idx="1"/>
          </p:nvPr>
        </p:nvSpPr>
        <p:spPr>
          <a:xfrm>
            <a:off x="838200" y="1484313"/>
            <a:ext cx="3121152" cy="3490024"/>
          </a:xfrm>
          <a:ln>
            <a:solidFill>
              <a:srgbClr val="0070C0"/>
            </a:solidFill>
          </a:ln>
        </p:spPr>
        <p:txBody>
          <a:bodyPr>
            <a:normAutofit lnSpcReduction="10000"/>
          </a:bodyPr>
          <a:lstStyle/>
          <a:p>
            <a:pPr marL="0" indent="0">
              <a:buNone/>
            </a:pPr>
            <a:r>
              <a:rPr lang="en-GB" b="1" dirty="0"/>
              <a:t>ERC Starting Grant</a:t>
            </a:r>
          </a:p>
          <a:p>
            <a:pPr>
              <a:buFont typeface="Wingdings" panose="05000000000000000000" pitchFamily="2" charset="2"/>
              <a:buChar char="Ø"/>
            </a:pPr>
            <a:r>
              <a:rPr lang="en-GB" sz="2600" dirty="0"/>
              <a:t>Up to 1.5€ million for 5 years</a:t>
            </a:r>
          </a:p>
          <a:p>
            <a:pPr>
              <a:buFont typeface="Wingdings" panose="05000000000000000000" pitchFamily="2" charset="2"/>
              <a:buChar char="Ø"/>
            </a:pPr>
            <a:r>
              <a:rPr lang="en-GB" sz="2600" dirty="0"/>
              <a:t>For promising early-career researchers with 2 to 7 years experience after PhD</a:t>
            </a:r>
          </a:p>
          <a:p>
            <a:endParaRPr lang="en-GB" dirty="0"/>
          </a:p>
        </p:txBody>
      </p:sp>
      <p:sp>
        <p:nvSpPr>
          <p:cNvPr id="4" name="Zástupný obsah 2">
            <a:extLst>
              <a:ext uri="{FF2B5EF4-FFF2-40B4-BE49-F238E27FC236}">
                <a16:creationId xmlns:a16="http://schemas.microsoft.com/office/drawing/2014/main" id="{B01BCF1D-6148-C7E2-190B-6FFC1882573A}"/>
              </a:ext>
            </a:extLst>
          </p:cNvPr>
          <p:cNvSpPr txBox="1">
            <a:spLocks/>
          </p:cNvSpPr>
          <p:nvPr/>
        </p:nvSpPr>
        <p:spPr>
          <a:xfrm>
            <a:off x="4456176" y="1484311"/>
            <a:ext cx="3121152" cy="3490025"/>
          </a:xfrm>
          <a:prstGeom prst="rect">
            <a:avLst/>
          </a:prstGeom>
          <a:ln>
            <a:solidFill>
              <a:srgbClr val="0070C0"/>
            </a:solidFill>
          </a:ln>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000" b="1" dirty="0"/>
              <a:t>ERC Consolidator Grant</a:t>
            </a:r>
          </a:p>
          <a:p>
            <a:pPr>
              <a:buFont typeface="Wingdings" panose="05000000000000000000" pitchFamily="2" charset="2"/>
              <a:buChar char="Ø"/>
            </a:pPr>
            <a:r>
              <a:rPr lang="en-GB" dirty="0"/>
              <a:t>Up to 2€ million for 5 years</a:t>
            </a:r>
          </a:p>
          <a:p>
            <a:pPr>
              <a:buFont typeface="Wingdings" panose="05000000000000000000" pitchFamily="2" charset="2"/>
              <a:buChar char="Ø"/>
            </a:pPr>
            <a:r>
              <a:rPr lang="en-GB" dirty="0"/>
              <a:t>For promising early-career researchers with 7 to 12 years experience after PhD</a:t>
            </a:r>
          </a:p>
          <a:p>
            <a:endParaRPr lang="en-GB" dirty="0"/>
          </a:p>
        </p:txBody>
      </p:sp>
      <p:sp>
        <p:nvSpPr>
          <p:cNvPr id="5" name="Zástupný obsah 2">
            <a:extLst>
              <a:ext uri="{FF2B5EF4-FFF2-40B4-BE49-F238E27FC236}">
                <a16:creationId xmlns:a16="http://schemas.microsoft.com/office/drawing/2014/main" id="{5D50FE42-743C-AB85-2722-D71AF4774703}"/>
              </a:ext>
            </a:extLst>
          </p:cNvPr>
          <p:cNvSpPr txBox="1">
            <a:spLocks/>
          </p:cNvSpPr>
          <p:nvPr/>
        </p:nvSpPr>
        <p:spPr>
          <a:xfrm>
            <a:off x="8074152" y="1484311"/>
            <a:ext cx="3121152" cy="3490025"/>
          </a:xfrm>
          <a:prstGeom prst="rect">
            <a:avLst/>
          </a:prstGeom>
          <a:ln>
            <a:solidFill>
              <a:srgbClr val="0070C0"/>
            </a:solidFill>
          </a:ln>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000" b="1" dirty="0"/>
              <a:t>ERC Advanced Grant</a:t>
            </a:r>
          </a:p>
          <a:p>
            <a:pPr>
              <a:buFont typeface="Wingdings" panose="05000000000000000000" pitchFamily="2" charset="2"/>
              <a:buChar char="Ø"/>
            </a:pPr>
            <a:r>
              <a:rPr lang="en-GB" dirty="0"/>
              <a:t>Up to 2.5€ million for 5 years</a:t>
            </a:r>
          </a:p>
          <a:p>
            <a:pPr>
              <a:buFont typeface="Wingdings" panose="05000000000000000000" pitchFamily="2" charset="2"/>
              <a:buChar char="Ø"/>
            </a:pPr>
            <a:r>
              <a:rPr lang="en-GB" dirty="0"/>
              <a:t>For established research leaders with a recognised track record of research achievements</a:t>
            </a:r>
          </a:p>
          <a:p>
            <a:endParaRPr lang="en-GB" dirty="0"/>
          </a:p>
        </p:txBody>
      </p:sp>
      <p:sp>
        <p:nvSpPr>
          <p:cNvPr id="6" name="Obdélník 5">
            <a:extLst>
              <a:ext uri="{FF2B5EF4-FFF2-40B4-BE49-F238E27FC236}">
                <a16:creationId xmlns:a16="http://schemas.microsoft.com/office/drawing/2014/main" id="{1565E3FE-A3DF-C8E4-58F6-1C7532969715}"/>
              </a:ext>
            </a:extLst>
          </p:cNvPr>
          <p:cNvSpPr/>
          <p:nvPr/>
        </p:nvSpPr>
        <p:spPr>
          <a:xfrm>
            <a:off x="838201" y="5410263"/>
            <a:ext cx="10357104" cy="96210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GB" sz="2800" dirty="0"/>
              <a:t>You can also apply for national equivalents of ERC grants such as </a:t>
            </a:r>
            <a:r>
              <a:rPr lang="en-GB" sz="2800" dirty="0">
                <a:solidFill>
                  <a:srgbClr val="00FFFF"/>
                </a:solidFill>
                <a:hlinkClick r:id="rId2">
                  <a:extLst>
                    <a:ext uri="{A12FA001-AC4F-418D-AE19-62706E023703}">
                      <ahyp:hlinkClr xmlns:ahyp="http://schemas.microsoft.com/office/drawing/2018/hyperlinkcolor" val="tx"/>
                    </a:ext>
                  </a:extLst>
                </a:hlinkClick>
              </a:rPr>
              <a:t>Junior Star</a:t>
            </a:r>
            <a:r>
              <a:rPr lang="en-GB" sz="2800" dirty="0">
                <a:solidFill>
                  <a:srgbClr val="00FFFF"/>
                </a:solidFill>
              </a:rPr>
              <a:t> </a:t>
            </a:r>
            <a:r>
              <a:rPr lang="en-GB" sz="2800" dirty="0"/>
              <a:t>(CZ) or </a:t>
            </a:r>
            <a:r>
              <a:rPr lang="en-GB" sz="2800" dirty="0">
                <a:solidFill>
                  <a:srgbClr val="00FFFF"/>
                </a:solidFill>
                <a:hlinkClick r:id="rId3">
                  <a:extLst>
                    <a:ext uri="{A12FA001-AC4F-418D-AE19-62706E023703}">
                      <ahyp:hlinkClr xmlns:ahyp="http://schemas.microsoft.com/office/drawing/2018/hyperlinkcolor" val="tx"/>
                    </a:ext>
                  </a:extLst>
                </a:hlinkClick>
              </a:rPr>
              <a:t>NWO Talent Programme</a:t>
            </a:r>
            <a:r>
              <a:rPr lang="en-GB" sz="2800" dirty="0">
                <a:solidFill>
                  <a:srgbClr val="00FFFF"/>
                </a:solidFill>
              </a:rPr>
              <a:t> </a:t>
            </a:r>
            <a:r>
              <a:rPr lang="en-GB" sz="2800" dirty="0" err="1"/>
              <a:t>Veni</a:t>
            </a:r>
            <a:r>
              <a:rPr lang="en-GB" sz="2800" dirty="0"/>
              <a:t>, </a:t>
            </a:r>
            <a:r>
              <a:rPr lang="en-GB" sz="2800" dirty="0" err="1"/>
              <a:t>Vidi</a:t>
            </a:r>
            <a:r>
              <a:rPr lang="en-GB" sz="2800" dirty="0"/>
              <a:t>, Vici (NL)</a:t>
            </a:r>
          </a:p>
        </p:txBody>
      </p:sp>
    </p:spTree>
    <p:extLst>
      <p:ext uri="{BB962C8B-B14F-4D97-AF65-F5344CB8AC3E}">
        <p14:creationId xmlns:p14="http://schemas.microsoft.com/office/powerpoint/2010/main" val="3455373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BB25EEA-AB95-A7A2-0B92-EAB2F8BB974E}"/>
              </a:ext>
            </a:extLst>
          </p:cNvPr>
          <p:cNvSpPr>
            <a:spLocks noGrp="1"/>
          </p:cNvSpPr>
          <p:nvPr>
            <p:ph type="title"/>
          </p:nvPr>
        </p:nvSpPr>
        <p:spPr>
          <a:xfrm>
            <a:off x="838200" y="365125"/>
            <a:ext cx="10515600" cy="704723"/>
          </a:xfrm>
        </p:spPr>
        <p:txBody>
          <a:bodyPr/>
          <a:lstStyle/>
          <a:p>
            <a:r>
              <a:rPr lang="en-GB" b="1" dirty="0"/>
              <a:t>European fellowships</a:t>
            </a:r>
          </a:p>
        </p:txBody>
      </p:sp>
      <p:sp>
        <p:nvSpPr>
          <p:cNvPr id="3" name="Zástupný obsah 2">
            <a:extLst>
              <a:ext uri="{FF2B5EF4-FFF2-40B4-BE49-F238E27FC236}">
                <a16:creationId xmlns:a16="http://schemas.microsoft.com/office/drawing/2014/main" id="{D911A326-89C9-BC09-3C43-FB3C6F3554DD}"/>
              </a:ext>
            </a:extLst>
          </p:cNvPr>
          <p:cNvSpPr>
            <a:spLocks noGrp="1"/>
          </p:cNvSpPr>
          <p:nvPr>
            <p:ph idx="1"/>
          </p:nvPr>
        </p:nvSpPr>
        <p:spPr>
          <a:xfrm>
            <a:off x="838200" y="1069848"/>
            <a:ext cx="10515600" cy="5715000"/>
          </a:xfrm>
        </p:spPr>
        <p:txBody>
          <a:bodyPr>
            <a:normAutofit fontScale="70000" lnSpcReduction="20000"/>
          </a:bodyPr>
          <a:lstStyle/>
          <a:p>
            <a:pPr marL="0" indent="0">
              <a:buNone/>
            </a:pPr>
            <a:r>
              <a:rPr lang="en-GB" sz="3400" b="1" dirty="0"/>
              <a:t>Postdoctoral fellowships</a:t>
            </a:r>
          </a:p>
          <a:p>
            <a:pPr>
              <a:buFont typeface="Wingdings" panose="05000000000000000000" pitchFamily="2" charset="2"/>
              <a:buChar char="Ø"/>
            </a:pPr>
            <a:r>
              <a:rPr lang="en-GB" dirty="0"/>
              <a:t>CERN: </a:t>
            </a:r>
            <a:r>
              <a:rPr lang="en-GB" dirty="0">
                <a:hlinkClick r:id="rId2"/>
              </a:rPr>
              <a:t>https://careers.smartrecruiters.com/CERN/graduates</a:t>
            </a:r>
            <a:endParaRPr lang="en-GB" dirty="0"/>
          </a:p>
          <a:p>
            <a:pPr>
              <a:buFont typeface="Wingdings" panose="05000000000000000000" pitchFamily="2" charset="2"/>
              <a:buChar char="Ø"/>
            </a:pPr>
            <a:r>
              <a:rPr lang="en-GB" dirty="0"/>
              <a:t>Fermilab: </a:t>
            </a:r>
            <a:r>
              <a:rPr lang="en-GB" dirty="0">
                <a:hlinkClick r:id="rId3"/>
              </a:rPr>
              <a:t>https://www.fnal.gov/pub/forphysicists/fellowships/index.html</a:t>
            </a:r>
            <a:endParaRPr lang="en-GB" dirty="0"/>
          </a:p>
          <a:p>
            <a:pPr>
              <a:buFont typeface="Wingdings" panose="05000000000000000000" pitchFamily="2" charset="2"/>
              <a:buChar char="Ø"/>
            </a:pPr>
            <a:r>
              <a:rPr lang="en-GB" dirty="0"/>
              <a:t>Humboldt Research Fellowship: </a:t>
            </a:r>
            <a:r>
              <a:rPr lang="en-GB" dirty="0">
                <a:hlinkClick r:id="rId4"/>
              </a:rPr>
              <a:t>https://www.humboldt-foundation.de/en/apply/sponsorship-programmes/humboldt-research-fellowship#h12172</a:t>
            </a:r>
            <a:endParaRPr lang="en-GB" dirty="0"/>
          </a:p>
          <a:p>
            <a:pPr>
              <a:buFont typeface="Wingdings" panose="05000000000000000000" pitchFamily="2" charset="2"/>
              <a:buChar char="Ø"/>
            </a:pPr>
            <a:r>
              <a:rPr lang="en-GB" dirty="0"/>
              <a:t>Ernst Mach Grant: </a:t>
            </a:r>
            <a:r>
              <a:rPr lang="en-GB" dirty="0">
                <a:hlinkClick r:id="rId5"/>
              </a:rPr>
              <a:t>https://grants.at/en/</a:t>
            </a:r>
            <a:endParaRPr lang="en-GB" dirty="0"/>
          </a:p>
          <a:p>
            <a:pPr>
              <a:buFont typeface="Wingdings" panose="05000000000000000000" pitchFamily="2" charset="2"/>
              <a:buChar char="Ø"/>
            </a:pPr>
            <a:r>
              <a:rPr lang="en-GB" dirty="0"/>
              <a:t>DESY Fellowship: </a:t>
            </a:r>
            <a:r>
              <a:rPr lang="en-GB" dirty="0">
                <a:hlinkClick r:id="rId6"/>
              </a:rPr>
              <a:t>https://particle-physics.desy.de/education__career/fellowship/index_eng.html</a:t>
            </a:r>
            <a:endParaRPr lang="en-GB" dirty="0"/>
          </a:p>
          <a:p>
            <a:pPr>
              <a:buFont typeface="Wingdings" panose="05000000000000000000" pitchFamily="2" charset="2"/>
              <a:buChar char="Ø"/>
            </a:pPr>
            <a:r>
              <a:rPr lang="en-GB" dirty="0"/>
              <a:t>ETH Zurich Postdoctoral Fellowships: </a:t>
            </a:r>
            <a:r>
              <a:rPr lang="en-GB" dirty="0">
                <a:hlinkClick r:id="rId7"/>
              </a:rPr>
              <a:t>https://ethz.ch/en/research/research-promotion/eth-fellowships.html</a:t>
            </a:r>
            <a:endParaRPr lang="en-GB" dirty="0"/>
          </a:p>
          <a:p>
            <a:pPr>
              <a:buFont typeface="Wingdings" panose="05000000000000000000" pitchFamily="2" charset="2"/>
              <a:buChar char="Ø"/>
            </a:pPr>
            <a:r>
              <a:rPr lang="en-GB" dirty="0"/>
              <a:t>NWO Talent Programme: </a:t>
            </a:r>
            <a:r>
              <a:rPr lang="en-GB" dirty="0">
                <a:hlinkClick r:id="rId8"/>
              </a:rPr>
              <a:t>https://www.nwo.nl/en/researchprogrammes/nwo-talent-programme</a:t>
            </a:r>
            <a:r>
              <a:rPr lang="en-GB" dirty="0"/>
              <a:t> (next calls: (</a:t>
            </a:r>
            <a:r>
              <a:rPr lang="en-GB" dirty="0" err="1"/>
              <a:t>i</a:t>
            </a:r>
            <a:r>
              <a:rPr lang="en-GB" dirty="0"/>
              <a:t>) </a:t>
            </a:r>
            <a:r>
              <a:rPr lang="en-GB" dirty="0" err="1"/>
              <a:t>Veni</a:t>
            </a:r>
            <a:r>
              <a:rPr lang="en-GB" dirty="0"/>
              <a:t>, pre-announcement 5.9.2023, full proposal 30.1.2024; (ii) </a:t>
            </a:r>
            <a:r>
              <a:rPr lang="en-GB" dirty="0" err="1"/>
              <a:t>Vidi</a:t>
            </a:r>
            <a:r>
              <a:rPr lang="en-GB" dirty="0"/>
              <a:t>, pre-announcement 2.11.2023, full proposal 26.3.2024)</a:t>
            </a:r>
          </a:p>
          <a:p>
            <a:pPr marL="0" indent="0">
              <a:buNone/>
            </a:pPr>
            <a:endParaRPr lang="en-GB" dirty="0"/>
          </a:p>
          <a:p>
            <a:pPr marL="0" indent="0">
              <a:buNone/>
            </a:pPr>
            <a:r>
              <a:rPr lang="en-GB" sz="3400" b="1" dirty="0"/>
              <a:t>Doctoral fellowships</a:t>
            </a:r>
          </a:p>
          <a:p>
            <a:pPr>
              <a:buFont typeface="Wingdings" panose="05000000000000000000" pitchFamily="2" charset="2"/>
              <a:buChar char="Ø"/>
            </a:pPr>
            <a:r>
              <a:rPr lang="en-GB" sz="2700" dirty="0"/>
              <a:t>CERN: </a:t>
            </a:r>
            <a:r>
              <a:rPr lang="en-GB" sz="2700" dirty="0">
                <a:hlinkClick r:id="rId9"/>
              </a:rPr>
              <a:t>https://www.smartrecruiters.com/CERN/743999904265806-doctoral-student-programme</a:t>
            </a:r>
            <a:endParaRPr lang="en-GB" sz="2700" dirty="0"/>
          </a:p>
          <a:p>
            <a:pPr>
              <a:buFont typeface="Wingdings" panose="05000000000000000000" pitchFamily="2" charset="2"/>
              <a:buChar char="Ø"/>
            </a:pPr>
            <a:r>
              <a:rPr lang="en-GB" sz="2700" dirty="0"/>
              <a:t>The Bavarian-Czech Academic Agency: </a:t>
            </a:r>
            <a:r>
              <a:rPr lang="en-GB" sz="2700" dirty="0">
                <a:hlinkClick r:id="rId10"/>
              </a:rPr>
              <a:t>https://www.btha.cz/en/</a:t>
            </a:r>
            <a:endParaRPr lang="en-GB" sz="2700" dirty="0"/>
          </a:p>
          <a:p>
            <a:pPr>
              <a:buFont typeface="Wingdings" panose="05000000000000000000" pitchFamily="2" charset="2"/>
              <a:buChar char="Ø"/>
            </a:pPr>
            <a:r>
              <a:rPr lang="en-GB" sz="2700" dirty="0" err="1"/>
              <a:t>Barrande</a:t>
            </a:r>
            <a:r>
              <a:rPr lang="en-GB" sz="2700" dirty="0"/>
              <a:t> Fellowship Programme: </a:t>
            </a:r>
            <a:r>
              <a:rPr lang="en-GB" dirty="0">
                <a:hlinkClick r:id="rId11"/>
              </a:rPr>
              <a:t>https://www.ifp.cz/cz/veda-a-univerzity/stipendia-a-financovani/stipendia-pro-doktorandy/#/</a:t>
            </a:r>
            <a:endParaRPr lang="en-GB" dirty="0"/>
          </a:p>
          <a:p>
            <a:pPr marL="0" indent="0">
              <a:buNone/>
            </a:pPr>
            <a:endParaRPr lang="en-GB" dirty="0"/>
          </a:p>
        </p:txBody>
      </p:sp>
    </p:spTree>
    <p:extLst>
      <p:ext uri="{BB962C8B-B14F-4D97-AF65-F5344CB8AC3E}">
        <p14:creationId xmlns:p14="http://schemas.microsoft.com/office/powerpoint/2010/main" val="4077607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BB25EEA-AB95-A7A2-0B92-EAB2F8BB974E}"/>
              </a:ext>
            </a:extLst>
          </p:cNvPr>
          <p:cNvSpPr>
            <a:spLocks noGrp="1"/>
          </p:cNvSpPr>
          <p:nvPr>
            <p:ph type="title"/>
          </p:nvPr>
        </p:nvSpPr>
        <p:spPr>
          <a:xfrm>
            <a:off x="838200" y="365125"/>
            <a:ext cx="10515600" cy="979043"/>
          </a:xfrm>
        </p:spPr>
        <p:txBody>
          <a:bodyPr/>
          <a:lstStyle/>
          <a:p>
            <a:r>
              <a:rPr lang="en-GB" b="1" dirty="0"/>
              <a:t>European fellowships: where to look</a:t>
            </a:r>
          </a:p>
        </p:txBody>
      </p:sp>
      <p:sp>
        <p:nvSpPr>
          <p:cNvPr id="3" name="Zástupný obsah 2">
            <a:extLst>
              <a:ext uri="{FF2B5EF4-FFF2-40B4-BE49-F238E27FC236}">
                <a16:creationId xmlns:a16="http://schemas.microsoft.com/office/drawing/2014/main" id="{D911A326-89C9-BC09-3C43-FB3C6F3554DD}"/>
              </a:ext>
            </a:extLst>
          </p:cNvPr>
          <p:cNvSpPr>
            <a:spLocks noGrp="1"/>
          </p:cNvSpPr>
          <p:nvPr>
            <p:ph idx="1"/>
          </p:nvPr>
        </p:nvSpPr>
        <p:spPr>
          <a:xfrm>
            <a:off x="838200" y="1536192"/>
            <a:ext cx="10515600" cy="4640771"/>
          </a:xfrm>
        </p:spPr>
        <p:txBody>
          <a:bodyPr/>
          <a:lstStyle/>
          <a:p>
            <a:pPr>
              <a:lnSpc>
                <a:spcPct val="150000"/>
              </a:lnSpc>
              <a:buFont typeface="Wingdings" panose="05000000000000000000" pitchFamily="2" charset="2"/>
              <a:buChar char="Ø"/>
            </a:pPr>
            <a:r>
              <a:rPr lang="en-GB" dirty="0">
                <a:hlinkClick r:id="rId2"/>
              </a:rPr>
              <a:t>Funding &amp; tender opportunities</a:t>
            </a:r>
            <a:endParaRPr lang="en-GB" dirty="0"/>
          </a:p>
          <a:p>
            <a:pPr>
              <a:lnSpc>
                <a:spcPct val="150000"/>
              </a:lnSpc>
              <a:buFont typeface="Wingdings" panose="05000000000000000000" pitchFamily="2" charset="2"/>
              <a:buChar char="Ø"/>
            </a:pPr>
            <a:r>
              <a:rPr lang="en-GB" dirty="0">
                <a:hlinkClick r:id="rId3"/>
              </a:rPr>
              <a:t>Euraxess</a:t>
            </a:r>
            <a:endParaRPr lang="en-GB" dirty="0"/>
          </a:p>
          <a:p>
            <a:pPr>
              <a:lnSpc>
                <a:spcPct val="150000"/>
              </a:lnSpc>
              <a:buFont typeface="Wingdings" panose="05000000000000000000" pitchFamily="2" charset="2"/>
              <a:buChar char="Ø"/>
            </a:pPr>
            <a:r>
              <a:rPr lang="en-GB" dirty="0"/>
              <a:t>National liaison offices in Brussels</a:t>
            </a:r>
          </a:p>
          <a:p>
            <a:pPr>
              <a:lnSpc>
                <a:spcPct val="150000"/>
              </a:lnSpc>
              <a:buFont typeface="Wingdings" panose="05000000000000000000" pitchFamily="2" charset="2"/>
              <a:buChar char="Ø"/>
            </a:pPr>
            <a:r>
              <a:rPr lang="en-GB" dirty="0">
                <a:hlinkClick r:id="rId4"/>
              </a:rPr>
              <a:t>Czech Liaison Office for Education and Research in Brussels </a:t>
            </a:r>
            <a:r>
              <a:rPr lang="en-GB" dirty="0"/>
              <a:t>(CZELO)</a:t>
            </a:r>
          </a:p>
          <a:p>
            <a:pPr>
              <a:lnSpc>
                <a:spcPct val="150000"/>
              </a:lnSpc>
              <a:buFont typeface="Wingdings" panose="05000000000000000000" pitchFamily="2" charset="2"/>
              <a:buChar char="Ø"/>
            </a:pPr>
            <a:r>
              <a:rPr lang="en-GB" dirty="0"/>
              <a:t>Embassies in the Czech republic</a:t>
            </a:r>
            <a:endParaRPr lang="cs-CZ" dirty="0"/>
          </a:p>
          <a:p>
            <a:pPr>
              <a:lnSpc>
                <a:spcPct val="150000"/>
              </a:lnSpc>
              <a:buFont typeface="Wingdings" panose="05000000000000000000" pitchFamily="2" charset="2"/>
              <a:buChar char="Ø"/>
            </a:pPr>
            <a:r>
              <a:rPr lang="cs-CZ" dirty="0">
                <a:hlinkClick r:id="rId5"/>
              </a:rPr>
              <a:t>Technology Centre Prague</a:t>
            </a:r>
            <a:endParaRPr lang="en-GB" dirty="0"/>
          </a:p>
        </p:txBody>
      </p:sp>
    </p:spTree>
    <p:extLst>
      <p:ext uri="{BB962C8B-B14F-4D97-AF65-F5344CB8AC3E}">
        <p14:creationId xmlns:p14="http://schemas.microsoft.com/office/powerpoint/2010/main" val="1024674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Nadpis 1">
            <a:extLst>
              <a:ext uri="{FF2B5EF4-FFF2-40B4-BE49-F238E27FC236}">
                <a16:creationId xmlns:a16="http://schemas.microsoft.com/office/drawing/2014/main" id="{DB9E190C-318F-CF97-184E-DF03BAE6C96B}"/>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sz="8000" b="1" kern="1200" dirty="0">
                <a:solidFill>
                  <a:srgbClr val="FFFFFF"/>
                </a:solidFill>
                <a:latin typeface="+mj-lt"/>
                <a:ea typeface="+mj-ea"/>
                <a:cs typeface="+mj-cs"/>
              </a:rPr>
              <a:t>Thank you</a:t>
            </a:r>
          </a:p>
        </p:txBody>
      </p:sp>
    </p:spTree>
    <p:extLst>
      <p:ext uri="{BB962C8B-B14F-4D97-AF65-F5344CB8AC3E}">
        <p14:creationId xmlns:p14="http://schemas.microsoft.com/office/powerpoint/2010/main" val="2310215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8D51B90-821D-6B8A-2F94-192764041486}"/>
              </a:ext>
            </a:extLst>
          </p:cNvPr>
          <p:cNvSpPr>
            <a:spLocks noGrp="1"/>
          </p:cNvSpPr>
          <p:nvPr>
            <p:ph type="title"/>
          </p:nvPr>
        </p:nvSpPr>
        <p:spPr>
          <a:xfrm>
            <a:off x="838200" y="324028"/>
            <a:ext cx="10515600" cy="785581"/>
          </a:xfrm>
        </p:spPr>
        <p:txBody>
          <a:bodyPr/>
          <a:lstStyle/>
          <a:p>
            <a:pPr algn="ctr"/>
            <a:r>
              <a:rPr lang="en-GB" b="1" dirty="0"/>
              <a:t>Horizon Europe</a:t>
            </a:r>
          </a:p>
        </p:txBody>
      </p:sp>
      <p:pic>
        <p:nvPicPr>
          <p:cNvPr id="5" name="Zástupný obsah 4">
            <a:extLst>
              <a:ext uri="{FF2B5EF4-FFF2-40B4-BE49-F238E27FC236}">
                <a16:creationId xmlns:a16="http://schemas.microsoft.com/office/drawing/2014/main" id="{DA13611F-D783-B872-9B97-DC1DA821131A}"/>
              </a:ext>
            </a:extLst>
          </p:cNvPr>
          <p:cNvPicPr>
            <a:picLocks noGrp="1" noChangeAspect="1"/>
          </p:cNvPicPr>
          <p:nvPr>
            <p:ph idx="1"/>
          </p:nvPr>
        </p:nvPicPr>
        <p:blipFill>
          <a:blip r:embed="rId2"/>
          <a:stretch>
            <a:fillRect/>
          </a:stretch>
        </p:blipFill>
        <p:spPr>
          <a:xfrm>
            <a:off x="1015429" y="1321354"/>
            <a:ext cx="10161141" cy="5383031"/>
          </a:xfrm>
        </p:spPr>
      </p:pic>
    </p:spTree>
    <p:extLst>
      <p:ext uri="{BB962C8B-B14F-4D97-AF65-F5344CB8AC3E}">
        <p14:creationId xmlns:p14="http://schemas.microsoft.com/office/powerpoint/2010/main" val="1300062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8D51B90-821D-6B8A-2F94-192764041486}"/>
              </a:ext>
            </a:extLst>
          </p:cNvPr>
          <p:cNvSpPr>
            <a:spLocks noGrp="1"/>
          </p:cNvSpPr>
          <p:nvPr>
            <p:ph type="title"/>
          </p:nvPr>
        </p:nvSpPr>
        <p:spPr>
          <a:xfrm>
            <a:off x="838200" y="324028"/>
            <a:ext cx="10515600" cy="785581"/>
          </a:xfrm>
        </p:spPr>
        <p:txBody>
          <a:bodyPr/>
          <a:lstStyle/>
          <a:p>
            <a:pPr algn="ctr"/>
            <a:r>
              <a:rPr lang="en-GB" b="1" dirty="0"/>
              <a:t>Horizon Europe</a:t>
            </a:r>
          </a:p>
        </p:txBody>
      </p:sp>
      <p:pic>
        <p:nvPicPr>
          <p:cNvPr id="5" name="Zástupný obsah 4">
            <a:extLst>
              <a:ext uri="{FF2B5EF4-FFF2-40B4-BE49-F238E27FC236}">
                <a16:creationId xmlns:a16="http://schemas.microsoft.com/office/drawing/2014/main" id="{DA13611F-D783-B872-9B97-DC1DA821131A}"/>
              </a:ext>
            </a:extLst>
          </p:cNvPr>
          <p:cNvPicPr>
            <a:picLocks noGrp="1" noChangeAspect="1"/>
          </p:cNvPicPr>
          <p:nvPr>
            <p:ph idx="1"/>
          </p:nvPr>
        </p:nvPicPr>
        <p:blipFill>
          <a:blip r:embed="rId2"/>
          <a:stretch>
            <a:fillRect/>
          </a:stretch>
        </p:blipFill>
        <p:spPr>
          <a:xfrm>
            <a:off x="1015429" y="1321354"/>
            <a:ext cx="10161141" cy="5383031"/>
          </a:xfrm>
        </p:spPr>
      </p:pic>
      <p:sp>
        <p:nvSpPr>
          <p:cNvPr id="6" name="Ovál 5">
            <a:extLst>
              <a:ext uri="{FF2B5EF4-FFF2-40B4-BE49-F238E27FC236}">
                <a16:creationId xmlns:a16="http://schemas.microsoft.com/office/drawing/2014/main" id="{9FB2546D-7967-7FC9-504E-CF0823A7A53F}"/>
              </a:ext>
            </a:extLst>
          </p:cNvPr>
          <p:cNvSpPr/>
          <p:nvPr/>
        </p:nvSpPr>
        <p:spPr>
          <a:xfrm>
            <a:off x="1015429" y="1499616"/>
            <a:ext cx="3236531" cy="372160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457474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8D51B90-821D-6B8A-2F94-192764041486}"/>
              </a:ext>
            </a:extLst>
          </p:cNvPr>
          <p:cNvSpPr>
            <a:spLocks noGrp="1"/>
          </p:cNvSpPr>
          <p:nvPr>
            <p:ph type="title"/>
          </p:nvPr>
        </p:nvSpPr>
        <p:spPr>
          <a:xfrm>
            <a:off x="838200" y="324028"/>
            <a:ext cx="10515600" cy="791540"/>
          </a:xfrm>
        </p:spPr>
        <p:txBody>
          <a:bodyPr/>
          <a:lstStyle/>
          <a:p>
            <a:pPr algn="ctr"/>
            <a:r>
              <a:rPr lang="en-GB" b="1" dirty="0"/>
              <a:t>Horizon Europe</a:t>
            </a:r>
          </a:p>
        </p:txBody>
      </p:sp>
      <p:pic>
        <p:nvPicPr>
          <p:cNvPr id="5" name="Zástupný obsah 4">
            <a:extLst>
              <a:ext uri="{FF2B5EF4-FFF2-40B4-BE49-F238E27FC236}">
                <a16:creationId xmlns:a16="http://schemas.microsoft.com/office/drawing/2014/main" id="{DA13611F-D783-B872-9B97-DC1DA821131A}"/>
              </a:ext>
            </a:extLst>
          </p:cNvPr>
          <p:cNvPicPr>
            <a:picLocks noGrp="1" noChangeAspect="1"/>
          </p:cNvPicPr>
          <p:nvPr>
            <p:ph idx="1"/>
          </p:nvPr>
        </p:nvPicPr>
        <p:blipFill>
          <a:blip r:embed="rId2"/>
          <a:stretch>
            <a:fillRect/>
          </a:stretch>
        </p:blipFill>
        <p:spPr>
          <a:xfrm>
            <a:off x="1015429" y="1271108"/>
            <a:ext cx="10161141" cy="5383031"/>
          </a:xfrm>
        </p:spPr>
      </p:pic>
      <p:sp>
        <p:nvSpPr>
          <p:cNvPr id="3" name="Obdélník 2">
            <a:extLst>
              <a:ext uri="{FF2B5EF4-FFF2-40B4-BE49-F238E27FC236}">
                <a16:creationId xmlns:a16="http://schemas.microsoft.com/office/drawing/2014/main" id="{8152D72D-2EC1-F33B-1E27-C2CDBF75AF98}"/>
              </a:ext>
            </a:extLst>
          </p:cNvPr>
          <p:cNvSpPr/>
          <p:nvPr/>
        </p:nvSpPr>
        <p:spPr>
          <a:xfrm>
            <a:off x="2040635" y="2132144"/>
            <a:ext cx="8110728" cy="95097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3600" b="1" dirty="0">
                <a:solidFill>
                  <a:schemeClr val="bg1"/>
                </a:solidFill>
                <a:latin typeface="MyriadPro-LightIt"/>
              </a:rPr>
              <a:t>BUDGET OF </a:t>
            </a:r>
            <a:r>
              <a:rPr lang="en-US" sz="3600" b="1" u="none" strike="noStrike" baseline="0" dirty="0">
                <a:solidFill>
                  <a:schemeClr val="bg1"/>
                </a:solidFill>
                <a:latin typeface="MyriadPro-LightIt"/>
              </a:rPr>
              <a:t>EUR 95.5 </a:t>
            </a:r>
            <a:r>
              <a:rPr lang="cs-CZ" sz="3600" b="1" u="none" strike="noStrike" baseline="0" dirty="0">
                <a:solidFill>
                  <a:schemeClr val="bg1"/>
                </a:solidFill>
                <a:latin typeface="MyriadPro-LightIt"/>
              </a:rPr>
              <a:t>BILLION</a:t>
            </a:r>
            <a:endParaRPr lang="cs-CZ" sz="3600" b="1" dirty="0">
              <a:solidFill>
                <a:schemeClr val="bg1"/>
              </a:solidFill>
            </a:endParaRPr>
          </a:p>
        </p:txBody>
      </p:sp>
      <p:pic>
        <p:nvPicPr>
          <p:cNvPr id="4" name="Obrázek 3">
            <a:extLst>
              <a:ext uri="{FF2B5EF4-FFF2-40B4-BE49-F238E27FC236}">
                <a16:creationId xmlns:a16="http://schemas.microsoft.com/office/drawing/2014/main" id="{0AE80216-8093-4487-D5A7-BEE29C74BB40}"/>
              </a:ext>
            </a:extLst>
          </p:cNvPr>
          <p:cNvPicPr>
            <a:picLocks noChangeAspect="1"/>
          </p:cNvPicPr>
          <p:nvPr/>
        </p:nvPicPr>
        <p:blipFill>
          <a:blip r:embed="rId3"/>
          <a:stretch>
            <a:fillRect/>
          </a:stretch>
        </p:blipFill>
        <p:spPr>
          <a:xfrm>
            <a:off x="1132464" y="3634694"/>
            <a:ext cx="9927069" cy="1901952"/>
          </a:xfrm>
          <a:prstGeom prst="rect">
            <a:avLst/>
          </a:prstGeom>
        </p:spPr>
      </p:pic>
    </p:spTree>
    <p:extLst>
      <p:ext uri="{BB962C8B-B14F-4D97-AF65-F5344CB8AC3E}">
        <p14:creationId xmlns:p14="http://schemas.microsoft.com/office/powerpoint/2010/main" val="3134453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C7D310EA-99D4-1F3F-C100-3C7A42B82D4F}"/>
              </a:ext>
            </a:extLst>
          </p:cNvPr>
          <p:cNvSpPr>
            <a:spLocks noGrp="1"/>
          </p:cNvSpPr>
          <p:nvPr>
            <p:ph idx="1"/>
          </p:nvPr>
        </p:nvSpPr>
        <p:spPr>
          <a:xfrm>
            <a:off x="838200" y="676656"/>
            <a:ext cx="10515600" cy="5500307"/>
          </a:xfrm>
        </p:spPr>
        <p:txBody>
          <a:bodyPr>
            <a:normAutofit lnSpcReduction="10000"/>
          </a:bodyPr>
          <a:lstStyle/>
          <a:p>
            <a:pPr marL="0" indent="0">
              <a:buNone/>
            </a:pPr>
            <a:endParaRPr lang="en-GB" sz="4000" dirty="0"/>
          </a:p>
          <a:p>
            <a:pPr marL="0" indent="0" algn="ctr">
              <a:buNone/>
            </a:pPr>
            <a:r>
              <a:rPr lang="en-GB" sz="3600" dirty="0"/>
              <a:t>?					?</a:t>
            </a:r>
          </a:p>
          <a:p>
            <a:pPr marL="0" indent="0" algn="ctr">
              <a:buNone/>
            </a:pPr>
            <a:r>
              <a:rPr lang="en-GB" sz="3600" dirty="0"/>
              <a:t>?</a:t>
            </a:r>
          </a:p>
          <a:p>
            <a:pPr marL="0" indent="0" algn="ctr">
              <a:buNone/>
            </a:pPr>
            <a:endParaRPr lang="en-GB" dirty="0"/>
          </a:p>
          <a:p>
            <a:pPr marL="0" indent="0" algn="ctr">
              <a:buNone/>
            </a:pPr>
            <a:r>
              <a:rPr lang="en-GB" sz="3600" dirty="0"/>
              <a:t>?</a:t>
            </a:r>
            <a:r>
              <a:rPr lang="en-GB" sz="5400" dirty="0"/>
              <a:t>		Roles of a scientist    </a:t>
            </a:r>
            <a:r>
              <a:rPr lang="en-GB" sz="3600" dirty="0"/>
              <a:t>?</a:t>
            </a:r>
          </a:p>
          <a:p>
            <a:pPr marL="0" indent="0" algn="ctr">
              <a:buNone/>
            </a:pPr>
            <a:endParaRPr lang="en-GB" sz="3600" dirty="0"/>
          </a:p>
          <a:p>
            <a:pPr marL="0" indent="0">
              <a:buNone/>
            </a:pPr>
            <a:r>
              <a:rPr lang="en-GB" sz="3600" dirty="0"/>
              <a:t>		?			?					?</a:t>
            </a:r>
          </a:p>
          <a:p>
            <a:pPr marL="0" indent="0">
              <a:buNone/>
            </a:pPr>
            <a:endParaRPr lang="en-GB" sz="3600" dirty="0"/>
          </a:p>
          <a:p>
            <a:pPr marL="0" indent="0" algn="ctr">
              <a:buNone/>
            </a:pPr>
            <a:r>
              <a:rPr lang="en-GB" sz="3600" dirty="0"/>
              <a:t>?				?</a:t>
            </a:r>
          </a:p>
        </p:txBody>
      </p:sp>
    </p:spTree>
    <p:extLst>
      <p:ext uri="{BB962C8B-B14F-4D97-AF65-F5344CB8AC3E}">
        <p14:creationId xmlns:p14="http://schemas.microsoft.com/office/powerpoint/2010/main" val="2850979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C7D310EA-99D4-1F3F-C100-3C7A42B82D4F}"/>
              </a:ext>
            </a:extLst>
          </p:cNvPr>
          <p:cNvSpPr>
            <a:spLocks noGrp="1"/>
          </p:cNvSpPr>
          <p:nvPr>
            <p:ph idx="1"/>
          </p:nvPr>
        </p:nvSpPr>
        <p:spPr>
          <a:xfrm>
            <a:off x="838200" y="256032"/>
            <a:ext cx="10515600" cy="6364224"/>
          </a:xfrm>
        </p:spPr>
        <p:txBody>
          <a:bodyPr>
            <a:normAutofit fontScale="92500" lnSpcReduction="10000"/>
          </a:bodyPr>
          <a:lstStyle/>
          <a:p>
            <a:pPr marL="0" indent="0">
              <a:buNone/>
            </a:pPr>
            <a:endParaRPr lang="en-GB" sz="1100" dirty="0"/>
          </a:p>
          <a:p>
            <a:pPr marL="0" indent="0" algn="ctr">
              <a:buNone/>
            </a:pPr>
            <a:r>
              <a:rPr lang="en-GB" sz="3600" dirty="0"/>
              <a:t>Researcher					Science </a:t>
            </a:r>
            <a:r>
              <a:rPr lang="cs-CZ" sz="3600"/>
              <a:t>communicator</a:t>
            </a:r>
            <a:endParaRPr lang="en-GB" sz="3600" dirty="0"/>
          </a:p>
          <a:p>
            <a:pPr marL="0" indent="0" algn="ctr">
              <a:buNone/>
            </a:pPr>
            <a:r>
              <a:rPr lang="en-GB" sz="3600" dirty="0"/>
              <a:t>Excellent communicator</a:t>
            </a:r>
          </a:p>
          <a:p>
            <a:pPr marL="0" indent="0" algn="ctr">
              <a:buNone/>
            </a:pPr>
            <a:endParaRPr lang="en-GB" dirty="0"/>
          </a:p>
          <a:p>
            <a:pPr marL="0" indent="0" algn="ctr">
              <a:buNone/>
            </a:pPr>
            <a:r>
              <a:rPr lang="en-GB" sz="5400" dirty="0"/>
              <a:t>		</a:t>
            </a:r>
            <a:r>
              <a:rPr lang="en-GB" sz="5400" b="1" dirty="0"/>
              <a:t>Roles of a scientist</a:t>
            </a:r>
            <a:r>
              <a:rPr lang="en-GB" sz="5400" dirty="0"/>
              <a:t>	</a:t>
            </a:r>
            <a:endParaRPr lang="en-GB" sz="3600" dirty="0"/>
          </a:p>
          <a:p>
            <a:pPr marL="0" indent="0" algn="ctr">
              <a:buNone/>
            </a:pPr>
            <a:endParaRPr lang="en-GB" sz="3600" dirty="0"/>
          </a:p>
          <a:p>
            <a:pPr marL="0" indent="0">
              <a:buNone/>
            </a:pPr>
            <a:r>
              <a:rPr lang="en-GB" sz="3600" dirty="0"/>
              <a:t>		Educator				Leader							</a:t>
            </a:r>
          </a:p>
          <a:p>
            <a:pPr marL="0" indent="0">
              <a:buNone/>
            </a:pPr>
            <a:r>
              <a:rPr lang="en-GB" sz="3600" dirty="0"/>
              <a:t>				Collaborator</a:t>
            </a:r>
          </a:p>
          <a:p>
            <a:pPr marL="0" indent="0">
              <a:buNone/>
            </a:pPr>
            <a:endParaRPr lang="en-GB" sz="1700" dirty="0"/>
          </a:p>
          <a:p>
            <a:pPr marL="0" indent="0" algn="ctr">
              <a:buNone/>
            </a:pPr>
            <a:r>
              <a:rPr lang="en-GB" sz="3600" dirty="0"/>
              <a:t>Manager				Open Science Practitioner</a:t>
            </a:r>
          </a:p>
          <a:p>
            <a:pPr marL="0" indent="0" algn="ctr">
              <a:buNone/>
            </a:pPr>
            <a:endParaRPr lang="en-GB" sz="1700" dirty="0"/>
          </a:p>
          <a:p>
            <a:pPr marL="0" indent="0">
              <a:buNone/>
            </a:pPr>
            <a:r>
              <a:rPr lang="en-GB" sz="3600" dirty="0"/>
              <a:t>			Data Steward</a:t>
            </a:r>
          </a:p>
          <a:p>
            <a:pPr marL="0" indent="0" algn="ctr">
              <a:buNone/>
            </a:pPr>
            <a:endParaRPr lang="en-GB" sz="3600" dirty="0"/>
          </a:p>
        </p:txBody>
      </p:sp>
    </p:spTree>
    <p:extLst>
      <p:ext uri="{BB962C8B-B14F-4D97-AF65-F5344CB8AC3E}">
        <p14:creationId xmlns:p14="http://schemas.microsoft.com/office/powerpoint/2010/main" val="763626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2AC7238-A669-976D-9472-6B7CD7A1CDC5}"/>
              </a:ext>
            </a:extLst>
          </p:cNvPr>
          <p:cNvSpPr>
            <a:spLocks noGrp="1"/>
          </p:cNvSpPr>
          <p:nvPr>
            <p:ph type="title"/>
          </p:nvPr>
        </p:nvSpPr>
        <p:spPr>
          <a:xfrm>
            <a:off x="838200" y="365125"/>
            <a:ext cx="10515600" cy="860171"/>
          </a:xfrm>
        </p:spPr>
        <p:txBody>
          <a:bodyPr/>
          <a:lstStyle/>
          <a:p>
            <a:pPr algn="ctr"/>
            <a:r>
              <a:rPr lang="en-GB" b="1" dirty="0"/>
              <a:t>MSCA Postdoctoral Fellowships</a:t>
            </a:r>
          </a:p>
        </p:txBody>
      </p:sp>
      <p:sp>
        <p:nvSpPr>
          <p:cNvPr id="3" name="Zástupný obsah 2">
            <a:extLst>
              <a:ext uri="{FF2B5EF4-FFF2-40B4-BE49-F238E27FC236}">
                <a16:creationId xmlns:a16="http://schemas.microsoft.com/office/drawing/2014/main" id="{804AFC30-1B5D-1114-CFA7-5853CB802AA3}"/>
              </a:ext>
            </a:extLst>
          </p:cNvPr>
          <p:cNvSpPr>
            <a:spLocks noGrp="1"/>
          </p:cNvSpPr>
          <p:nvPr>
            <p:ph sz="half" idx="1"/>
          </p:nvPr>
        </p:nvSpPr>
        <p:spPr>
          <a:xfrm>
            <a:off x="838200" y="2895462"/>
            <a:ext cx="5181600" cy="1499016"/>
          </a:xfrm>
        </p:spPr>
        <p:txBody>
          <a:bodyPr>
            <a:normAutofit fontScale="70000" lnSpcReduction="20000"/>
          </a:bodyPr>
          <a:lstStyle/>
          <a:p>
            <a:pPr marL="0" indent="0">
              <a:buNone/>
            </a:pPr>
            <a:r>
              <a:rPr lang="en-GB" sz="2600" b="1" dirty="0"/>
              <a:t>European Postdoctoral Fellowships</a:t>
            </a:r>
          </a:p>
          <a:p>
            <a:pPr>
              <a:buFont typeface="Wingdings" panose="05000000000000000000" pitchFamily="2" charset="2"/>
              <a:buChar char="Ø"/>
            </a:pPr>
            <a:r>
              <a:rPr lang="en-GB" sz="2600" dirty="0"/>
              <a:t>For coming to or moving within Europe.</a:t>
            </a:r>
          </a:p>
          <a:p>
            <a:pPr>
              <a:buFont typeface="Wingdings" panose="05000000000000000000" pitchFamily="2" charset="2"/>
              <a:buChar char="Ø"/>
            </a:pPr>
            <a:r>
              <a:rPr lang="en-GB" sz="2600" dirty="0"/>
              <a:t>Duration between 12 and 24 months.</a:t>
            </a:r>
          </a:p>
          <a:p>
            <a:pPr marL="0" indent="0">
              <a:buNone/>
            </a:pPr>
            <a:endParaRPr lang="en-GB" dirty="0"/>
          </a:p>
          <a:p>
            <a:pPr marL="0" indent="0">
              <a:buNone/>
            </a:pPr>
            <a:endParaRPr lang="en-GB" dirty="0"/>
          </a:p>
          <a:p>
            <a:pPr marL="0" indent="0">
              <a:buNone/>
            </a:pPr>
            <a:endParaRPr lang="en-GB" dirty="0"/>
          </a:p>
          <a:p>
            <a:endParaRPr lang="en-GB" dirty="0"/>
          </a:p>
          <a:p>
            <a:endParaRPr lang="en-GB" dirty="0"/>
          </a:p>
        </p:txBody>
      </p:sp>
      <p:sp>
        <p:nvSpPr>
          <p:cNvPr id="4" name="Zástupný obsah 3">
            <a:extLst>
              <a:ext uri="{FF2B5EF4-FFF2-40B4-BE49-F238E27FC236}">
                <a16:creationId xmlns:a16="http://schemas.microsoft.com/office/drawing/2014/main" id="{D71407FE-2488-896A-22DC-8B1A658744A5}"/>
              </a:ext>
            </a:extLst>
          </p:cNvPr>
          <p:cNvSpPr>
            <a:spLocks noGrp="1"/>
          </p:cNvSpPr>
          <p:nvPr>
            <p:ph sz="half" idx="2"/>
          </p:nvPr>
        </p:nvSpPr>
        <p:spPr>
          <a:xfrm>
            <a:off x="6172200" y="2862072"/>
            <a:ext cx="5181600" cy="1532406"/>
          </a:xfrm>
        </p:spPr>
        <p:txBody>
          <a:bodyPr>
            <a:normAutofit fontScale="70000" lnSpcReduction="20000"/>
          </a:bodyPr>
          <a:lstStyle/>
          <a:p>
            <a:pPr marL="0" indent="0">
              <a:buNone/>
            </a:pPr>
            <a:r>
              <a:rPr lang="en-GB" sz="2600" b="1" dirty="0"/>
              <a:t>Global Postdoctoral Fellowships</a:t>
            </a:r>
          </a:p>
          <a:p>
            <a:pPr>
              <a:buFont typeface="Wingdings" panose="05000000000000000000" pitchFamily="2" charset="2"/>
              <a:buChar char="Ø"/>
            </a:pPr>
            <a:r>
              <a:rPr lang="en-GB" sz="2600" dirty="0"/>
              <a:t>Funding the mobility of EU nationals or long-term residents outside Europe.</a:t>
            </a:r>
          </a:p>
          <a:p>
            <a:pPr>
              <a:buFont typeface="Wingdings" panose="05000000000000000000" pitchFamily="2" charset="2"/>
              <a:buChar char="Ø"/>
            </a:pPr>
            <a:r>
              <a:rPr lang="en-GB" sz="2600" dirty="0"/>
              <a:t>12 to 24 months in a non-associated Third Country, followed by a mandatory return phase of 12 months </a:t>
            </a:r>
            <a:r>
              <a:rPr lang="cs-CZ" sz="2600" dirty="0"/>
              <a:t>in </a:t>
            </a:r>
            <a:r>
              <a:rPr lang="en-GB" sz="2600" dirty="0"/>
              <a:t>EU or Associated Country.</a:t>
            </a:r>
          </a:p>
          <a:p>
            <a:endParaRPr lang="en-GB" dirty="0"/>
          </a:p>
        </p:txBody>
      </p:sp>
      <p:sp>
        <p:nvSpPr>
          <p:cNvPr id="5" name="Obdélník 4">
            <a:extLst>
              <a:ext uri="{FF2B5EF4-FFF2-40B4-BE49-F238E27FC236}">
                <a16:creationId xmlns:a16="http://schemas.microsoft.com/office/drawing/2014/main" id="{A98E1B71-E62C-84DF-8E2C-41837014F532}"/>
              </a:ext>
            </a:extLst>
          </p:cNvPr>
          <p:cNvSpPr/>
          <p:nvPr/>
        </p:nvSpPr>
        <p:spPr>
          <a:xfrm>
            <a:off x="763285" y="1295262"/>
            <a:ext cx="10817829" cy="136781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GB" sz="2400" dirty="0"/>
              <a:t>Supporting excellent researchers with up to eight years experience in research (from the date of the award of their PhD degree) who wish to acquire new sets of skills through training</a:t>
            </a:r>
          </a:p>
        </p:txBody>
      </p:sp>
      <p:sp>
        <p:nvSpPr>
          <p:cNvPr id="6" name="Obdélník 5">
            <a:extLst>
              <a:ext uri="{FF2B5EF4-FFF2-40B4-BE49-F238E27FC236}">
                <a16:creationId xmlns:a16="http://schemas.microsoft.com/office/drawing/2014/main" id="{CA8A47B3-CED1-6C1A-1821-0F81E90A41CB}"/>
              </a:ext>
            </a:extLst>
          </p:cNvPr>
          <p:cNvSpPr/>
          <p:nvPr/>
        </p:nvSpPr>
        <p:spPr>
          <a:xfrm>
            <a:off x="838200" y="4626864"/>
            <a:ext cx="10787349" cy="1975103"/>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ü"/>
            </a:pPr>
            <a:r>
              <a:rPr lang="en-GB" sz="2000" dirty="0">
                <a:solidFill>
                  <a:schemeClr val="tx1"/>
                </a:solidFill>
              </a:rPr>
              <a:t>Bottom-up approach</a:t>
            </a:r>
          </a:p>
          <a:p>
            <a:pPr marL="285750" indent="-285750">
              <a:buFont typeface="Wingdings" panose="05000000000000000000" pitchFamily="2" charset="2"/>
              <a:buChar char="ü"/>
            </a:pPr>
            <a:r>
              <a:rPr lang="en-GB" sz="2000" dirty="0">
                <a:solidFill>
                  <a:schemeClr val="tx1"/>
                </a:solidFill>
              </a:rPr>
              <a:t>Focus on 3i – international, interdisciplinary, intersectoral</a:t>
            </a:r>
          </a:p>
          <a:p>
            <a:pPr marL="742950" lvl="1" indent="-285750">
              <a:buFont typeface="Arial" panose="020B0604020202020204" pitchFamily="34" charset="0"/>
              <a:buChar char="•"/>
            </a:pPr>
            <a:r>
              <a:rPr lang="en-GB" sz="2000" dirty="0">
                <a:solidFill>
                  <a:schemeClr val="tx1"/>
                </a:solidFill>
              </a:rPr>
              <a:t>Mobility rule – international aspect</a:t>
            </a:r>
          </a:p>
          <a:p>
            <a:pPr marL="742950" lvl="1" indent="-285750">
              <a:buFont typeface="Arial" panose="020B0604020202020204" pitchFamily="34" charset="0"/>
              <a:buChar char="•"/>
            </a:pPr>
            <a:r>
              <a:rPr lang="en-GB" sz="2000" dirty="0">
                <a:solidFill>
                  <a:schemeClr val="tx1"/>
                </a:solidFill>
              </a:rPr>
              <a:t>Secondments – supporting interdisciplinarity and </a:t>
            </a:r>
            <a:r>
              <a:rPr lang="en-GB" sz="2000" dirty="0" err="1">
                <a:solidFill>
                  <a:schemeClr val="tx1"/>
                </a:solidFill>
              </a:rPr>
              <a:t>intersectorality</a:t>
            </a:r>
            <a:endParaRPr lang="en-GB" sz="2000" dirty="0">
              <a:solidFill>
                <a:schemeClr val="tx1"/>
              </a:solidFill>
            </a:endParaRPr>
          </a:p>
          <a:p>
            <a:pPr marL="742950" lvl="1" indent="-285750">
              <a:buFont typeface="Arial" panose="020B0604020202020204" pitchFamily="34" charset="0"/>
              <a:buChar char="•"/>
            </a:pPr>
            <a:r>
              <a:rPr lang="en-GB" sz="2000" dirty="0">
                <a:solidFill>
                  <a:schemeClr val="tx1"/>
                </a:solidFill>
              </a:rPr>
              <a:t>Industrial placements – on top of the fellowship, involvement of the industrial partners</a:t>
            </a:r>
          </a:p>
        </p:txBody>
      </p:sp>
    </p:spTree>
    <p:extLst>
      <p:ext uri="{BB962C8B-B14F-4D97-AF65-F5344CB8AC3E}">
        <p14:creationId xmlns:p14="http://schemas.microsoft.com/office/powerpoint/2010/main" val="3554660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0EBA659-0BF6-1884-AF2A-EE5CB2B43E69}"/>
              </a:ext>
            </a:extLst>
          </p:cNvPr>
          <p:cNvSpPr>
            <a:spLocks noGrp="1"/>
          </p:cNvSpPr>
          <p:nvPr>
            <p:ph type="title"/>
          </p:nvPr>
        </p:nvSpPr>
        <p:spPr>
          <a:xfrm>
            <a:off x="838200" y="365126"/>
            <a:ext cx="10515600" cy="853412"/>
          </a:xfrm>
        </p:spPr>
        <p:txBody>
          <a:bodyPr/>
          <a:lstStyle/>
          <a:p>
            <a:pPr algn="ctr"/>
            <a:r>
              <a:rPr lang="en-GB" b="1" dirty="0"/>
              <a:t>MSCA Postdoctoral Fellowships</a:t>
            </a:r>
            <a:r>
              <a:rPr lang="cs-CZ" b="1" dirty="0"/>
              <a:t> (PF)</a:t>
            </a:r>
            <a:endParaRPr lang="cs-CZ" dirty="0"/>
          </a:p>
        </p:txBody>
      </p:sp>
      <p:sp>
        <p:nvSpPr>
          <p:cNvPr id="5" name="Zástupný obsah 4">
            <a:extLst>
              <a:ext uri="{FF2B5EF4-FFF2-40B4-BE49-F238E27FC236}">
                <a16:creationId xmlns:a16="http://schemas.microsoft.com/office/drawing/2014/main" id="{239E8BF1-1877-4149-5FE0-01A09C282788}"/>
              </a:ext>
            </a:extLst>
          </p:cNvPr>
          <p:cNvSpPr>
            <a:spLocks noGrp="1"/>
          </p:cNvSpPr>
          <p:nvPr>
            <p:ph sz="half" idx="1"/>
          </p:nvPr>
        </p:nvSpPr>
        <p:spPr>
          <a:xfrm>
            <a:off x="838200" y="2880360"/>
            <a:ext cx="5181600" cy="3296602"/>
          </a:xfrm>
        </p:spPr>
        <p:txBody>
          <a:bodyPr/>
          <a:lstStyle/>
          <a:p>
            <a:pPr>
              <a:buFont typeface="Wingdings" panose="05000000000000000000" pitchFamily="2" charset="2"/>
              <a:buChar char="Ø"/>
            </a:pPr>
            <a:r>
              <a:rPr lang="en-GB" dirty="0">
                <a:hlinkClick r:id="rId2"/>
              </a:rPr>
              <a:t>Application form</a:t>
            </a:r>
            <a:endParaRPr lang="en-GB" dirty="0"/>
          </a:p>
          <a:p>
            <a:pPr>
              <a:buFont typeface="Wingdings" panose="05000000000000000000" pitchFamily="2" charset="2"/>
              <a:buChar char="Ø"/>
            </a:pPr>
            <a:r>
              <a:rPr lang="en-GB" dirty="0">
                <a:hlinkClick r:id="rId3"/>
              </a:rPr>
              <a:t>Guide for Applicants</a:t>
            </a:r>
            <a:endParaRPr lang="en-GB" dirty="0"/>
          </a:p>
          <a:p>
            <a:pPr>
              <a:buFont typeface="Wingdings" panose="05000000000000000000" pitchFamily="2" charset="2"/>
              <a:buChar char="Ø"/>
            </a:pPr>
            <a:r>
              <a:rPr lang="en-GB" dirty="0">
                <a:hlinkClick r:id="rId4"/>
              </a:rPr>
              <a:t>Work Programme 2023 – 2024 MSCA</a:t>
            </a:r>
            <a:endParaRPr lang="en-GB" dirty="0"/>
          </a:p>
          <a:p>
            <a:pPr>
              <a:buFont typeface="Wingdings" panose="05000000000000000000" pitchFamily="2" charset="2"/>
              <a:buChar char="Ø"/>
            </a:pPr>
            <a:r>
              <a:rPr lang="en-GB" dirty="0">
                <a:hlinkClick r:id="rId5"/>
              </a:rPr>
              <a:t>HE Programme Guide </a:t>
            </a:r>
            <a:r>
              <a:rPr lang="en-GB" sz="2400" dirty="0"/>
              <a:t>(Open Science, Gender, Do No Significant Harm Principle, etc.)</a:t>
            </a:r>
            <a:endParaRPr lang="en-GB" dirty="0"/>
          </a:p>
          <a:p>
            <a:pPr marL="0" indent="0">
              <a:buNone/>
            </a:pPr>
            <a:endParaRPr lang="en-GB" dirty="0"/>
          </a:p>
        </p:txBody>
      </p:sp>
      <p:sp>
        <p:nvSpPr>
          <p:cNvPr id="8" name="Zástupný obsah 7">
            <a:extLst>
              <a:ext uri="{FF2B5EF4-FFF2-40B4-BE49-F238E27FC236}">
                <a16:creationId xmlns:a16="http://schemas.microsoft.com/office/drawing/2014/main" id="{2620B673-0ADA-4E97-DB3B-BE4B0C5A0F2C}"/>
              </a:ext>
            </a:extLst>
          </p:cNvPr>
          <p:cNvSpPr>
            <a:spLocks noGrp="1"/>
          </p:cNvSpPr>
          <p:nvPr>
            <p:ph sz="half" idx="2"/>
          </p:nvPr>
        </p:nvSpPr>
        <p:spPr>
          <a:xfrm>
            <a:off x="6172200" y="2880359"/>
            <a:ext cx="5181600" cy="3296603"/>
          </a:xfrm>
        </p:spPr>
        <p:txBody>
          <a:bodyPr/>
          <a:lstStyle/>
          <a:p>
            <a:pPr marL="0" indent="0">
              <a:buNone/>
            </a:pPr>
            <a:endParaRPr lang="cs-CZ" dirty="0"/>
          </a:p>
        </p:txBody>
      </p:sp>
      <p:pic>
        <p:nvPicPr>
          <p:cNvPr id="7" name="Obrázek 6">
            <a:extLst>
              <a:ext uri="{FF2B5EF4-FFF2-40B4-BE49-F238E27FC236}">
                <a16:creationId xmlns:a16="http://schemas.microsoft.com/office/drawing/2014/main" id="{6EC1F747-525F-13DE-AF6C-92E23BC51649}"/>
              </a:ext>
            </a:extLst>
          </p:cNvPr>
          <p:cNvPicPr>
            <a:picLocks noChangeAspect="1"/>
          </p:cNvPicPr>
          <p:nvPr/>
        </p:nvPicPr>
        <p:blipFill>
          <a:blip r:embed="rId6"/>
          <a:stretch>
            <a:fillRect/>
          </a:stretch>
        </p:blipFill>
        <p:spPr>
          <a:xfrm>
            <a:off x="5985956" y="2880360"/>
            <a:ext cx="5702674" cy="2505720"/>
          </a:xfrm>
          <a:prstGeom prst="rect">
            <a:avLst/>
          </a:prstGeom>
        </p:spPr>
      </p:pic>
      <p:sp>
        <p:nvSpPr>
          <p:cNvPr id="9" name="Obdélník 8">
            <a:extLst>
              <a:ext uri="{FF2B5EF4-FFF2-40B4-BE49-F238E27FC236}">
                <a16:creationId xmlns:a16="http://schemas.microsoft.com/office/drawing/2014/main" id="{E83D5D53-D728-16E8-DED6-E4AFC8538165}"/>
              </a:ext>
            </a:extLst>
          </p:cNvPr>
          <p:cNvSpPr/>
          <p:nvPr/>
        </p:nvSpPr>
        <p:spPr>
          <a:xfrm>
            <a:off x="763285" y="1635824"/>
            <a:ext cx="10817829" cy="717521"/>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GB" sz="3600" dirty="0">
                <a:solidFill>
                  <a:srgbClr val="00FFFF"/>
                </a:solidFill>
                <a:hlinkClick r:id="rId7">
                  <a:extLst>
                    <a:ext uri="{A12FA001-AC4F-418D-AE19-62706E023703}">
                      <ahyp:hlinkClr xmlns:ahyp="http://schemas.microsoft.com/office/drawing/2018/hyperlinkcolor" val="tx"/>
                    </a:ext>
                  </a:extLst>
                </a:hlinkClick>
              </a:rPr>
              <a:t>2023 call</a:t>
            </a:r>
            <a:r>
              <a:rPr lang="en-GB" sz="3600" dirty="0">
                <a:solidFill>
                  <a:schemeClr val="bg1"/>
                </a:solidFill>
              </a:rPr>
              <a:t>:</a:t>
            </a:r>
            <a:r>
              <a:rPr lang="en-GB" sz="3600" dirty="0">
                <a:solidFill>
                  <a:srgbClr val="00FFFF"/>
                </a:solidFill>
              </a:rPr>
              <a:t> </a:t>
            </a:r>
            <a:r>
              <a:rPr lang="en-GB" sz="3600" dirty="0">
                <a:solidFill>
                  <a:schemeClr val="bg1"/>
                </a:solidFill>
              </a:rPr>
              <a:t>read the call and check all relevant documents</a:t>
            </a:r>
          </a:p>
        </p:txBody>
      </p:sp>
    </p:spTree>
    <p:extLst>
      <p:ext uri="{BB962C8B-B14F-4D97-AF65-F5344CB8AC3E}">
        <p14:creationId xmlns:p14="http://schemas.microsoft.com/office/powerpoint/2010/main" val="3462834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804AFC30-1B5D-1114-CFA7-5853CB802AA3}"/>
              </a:ext>
            </a:extLst>
          </p:cNvPr>
          <p:cNvSpPr>
            <a:spLocks noGrp="1"/>
          </p:cNvSpPr>
          <p:nvPr>
            <p:ph idx="1"/>
          </p:nvPr>
        </p:nvSpPr>
        <p:spPr>
          <a:xfrm>
            <a:off x="838200" y="1353312"/>
            <a:ext cx="10515600" cy="3895343"/>
          </a:xfrm>
        </p:spPr>
        <p:txBody>
          <a:bodyPr>
            <a:normAutofit fontScale="85000" lnSpcReduction="20000"/>
          </a:bodyPr>
          <a:lstStyle/>
          <a:p>
            <a:pPr>
              <a:lnSpc>
                <a:spcPct val="170000"/>
              </a:lnSpc>
              <a:buFont typeface="Wingdings" panose="05000000000000000000" pitchFamily="2" charset="2"/>
              <a:buChar char="Ø"/>
            </a:pPr>
            <a:r>
              <a:rPr lang="en-GB" dirty="0"/>
              <a:t>7 044 applications were submitted into the 2022 call.</a:t>
            </a:r>
          </a:p>
          <a:p>
            <a:pPr>
              <a:lnSpc>
                <a:spcPct val="170000"/>
              </a:lnSpc>
              <a:buFont typeface="Wingdings" panose="05000000000000000000" pitchFamily="2" charset="2"/>
              <a:buChar char="Ø"/>
            </a:pPr>
            <a:r>
              <a:rPr lang="en-GB" dirty="0"/>
              <a:t>The European Commission will distribute €257 million among 1 235 postdoctoral researchers.</a:t>
            </a:r>
          </a:p>
          <a:p>
            <a:pPr>
              <a:lnSpc>
                <a:spcPct val="170000"/>
              </a:lnSpc>
              <a:buFont typeface="Wingdings" panose="05000000000000000000" pitchFamily="2" charset="2"/>
              <a:buChar char="Ø"/>
            </a:pPr>
            <a:r>
              <a:rPr lang="en-GB" dirty="0"/>
              <a:t>Success rate was 17,5 %.</a:t>
            </a:r>
          </a:p>
          <a:p>
            <a:pPr>
              <a:lnSpc>
                <a:spcPct val="170000"/>
              </a:lnSpc>
              <a:buFont typeface="Wingdings" panose="05000000000000000000" pitchFamily="2" charset="2"/>
              <a:buChar char="Ø"/>
            </a:pPr>
            <a:r>
              <a:rPr lang="en-GB" dirty="0"/>
              <a:t>11,6 % of funded proposals were submitted to physics panel.</a:t>
            </a:r>
          </a:p>
          <a:p>
            <a:pPr>
              <a:lnSpc>
                <a:spcPct val="170000"/>
              </a:lnSpc>
              <a:buFont typeface="Wingdings" panose="05000000000000000000" pitchFamily="2" charset="2"/>
              <a:buChar char="Ø"/>
            </a:pPr>
            <a:r>
              <a:rPr lang="en-GB" dirty="0"/>
              <a:t>Cut-off score for physics panel was 92,4.</a:t>
            </a:r>
          </a:p>
          <a:p>
            <a:pPr marL="0" indent="0">
              <a:buNone/>
            </a:pPr>
            <a:endParaRPr lang="en-GB" dirty="0"/>
          </a:p>
          <a:p>
            <a:pPr marL="0" indent="0">
              <a:buNone/>
            </a:pPr>
            <a:endParaRPr lang="en-GB" dirty="0"/>
          </a:p>
          <a:p>
            <a:endParaRPr lang="en-GB" dirty="0"/>
          </a:p>
          <a:p>
            <a:endParaRPr lang="en-GB" dirty="0"/>
          </a:p>
        </p:txBody>
      </p:sp>
      <p:sp>
        <p:nvSpPr>
          <p:cNvPr id="6" name="Nadpis 1">
            <a:extLst>
              <a:ext uri="{FF2B5EF4-FFF2-40B4-BE49-F238E27FC236}">
                <a16:creationId xmlns:a16="http://schemas.microsoft.com/office/drawing/2014/main" id="{16390039-E543-4E0C-8287-0ABFB3401AE2}"/>
              </a:ext>
            </a:extLst>
          </p:cNvPr>
          <p:cNvSpPr txBox="1">
            <a:spLocks/>
          </p:cNvSpPr>
          <p:nvPr/>
        </p:nvSpPr>
        <p:spPr>
          <a:xfrm>
            <a:off x="838200" y="365125"/>
            <a:ext cx="10515600" cy="86017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t>MSCA PF: 2022 call statistics</a:t>
            </a:r>
          </a:p>
        </p:txBody>
      </p:sp>
      <p:sp>
        <p:nvSpPr>
          <p:cNvPr id="7" name="Obdélník 6">
            <a:extLst>
              <a:ext uri="{FF2B5EF4-FFF2-40B4-BE49-F238E27FC236}">
                <a16:creationId xmlns:a16="http://schemas.microsoft.com/office/drawing/2014/main" id="{1AAA31CC-FD85-57BD-50C6-4D37A8A54254}"/>
              </a:ext>
            </a:extLst>
          </p:cNvPr>
          <p:cNvSpPr/>
          <p:nvPr/>
        </p:nvSpPr>
        <p:spPr>
          <a:xfrm>
            <a:off x="687085" y="5504686"/>
            <a:ext cx="10817829" cy="91440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GB" sz="3600" dirty="0"/>
              <a:t>Upcoming deadlines: </a:t>
            </a:r>
            <a:r>
              <a:rPr lang="en-GB" sz="3600" dirty="0">
                <a:solidFill>
                  <a:srgbClr val="00FFFF"/>
                </a:solidFill>
                <a:hlinkClick r:id="rId2">
                  <a:extLst>
                    <a:ext uri="{A12FA001-AC4F-418D-AE19-62706E023703}">
                      <ahyp:hlinkClr xmlns:ahyp="http://schemas.microsoft.com/office/drawing/2018/hyperlinkcolor" val="tx"/>
                    </a:ext>
                  </a:extLst>
                </a:hlinkClick>
              </a:rPr>
              <a:t>13.9.2023</a:t>
            </a:r>
            <a:r>
              <a:rPr lang="en-GB" sz="3600" dirty="0"/>
              <a:t> and </a:t>
            </a:r>
            <a:r>
              <a:rPr lang="en-GB" sz="3600" dirty="0">
                <a:solidFill>
                  <a:srgbClr val="00FFFF"/>
                </a:solidFill>
                <a:hlinkClick r:id="rId3">
                  <a:extLst>
                    <a:ext uri="{A12FA001-AC4F-418D-AE19-62706E023703}">
                      <ahyp:hlinkClr xmlns:ahyp="http://schemas.microsoft.com/office/drawing/2018/hyperlinkcolor" val="tx"/>
                    </a:ext>
                  </a:extLst>
                </a:hlinkClick>
              </a:rPr>
              <a:t>11.9.2024</a:t>
            </a:r>
            <a:endParaRPr lang="en-GB" sz="3600" dirty="0">
              <a:solidFill>
                <a:srgbClr val="00FFFF"/>
              </a:solidFill>
            </a:endParaRPr>
          </a:p>
        </p:txBody>
      </p:sp>
    </p:spTree>
    <p:extLst>
      <p:ext uri="{BB962C8B-B14F-4D97-AF65-F5344CB8AC3E}">
        <p14:creationId xmlns:p14="http://schemas.microsoft.com/office/powerpoint/2010/main" val="3580334424"/>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3087</TotalTime>
  <Words>942</Words>
  <Application>Microsoft Office PowerPoint</Application>
  <PresentationFormat>Širokoúhlá obrazovka</PresentationFormat>
  <Paragraphs>116</Paragraphs>
  <Slides>18</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18</vt:i4>
      </vt:variant>
    </vt:vector>
  </HeadingPairs>
  <TitlesOfParts>
    <vt:vector size="24" baseType="lpstr">
      <vt:lpstr>Arial</vt:lpstr>
      <vt:lpstr>Calibri</vt:lpstr>
      <vt:lpstr>Calibri Light</vt:lpstr>
      <vt:lpstr>MyriadPro-LightIt</vt:lpstr>
      <vt:lpstr>Wingdings</vt:lpstr>
      <vt:lpstr>Motiv Office</vt:lpstr>
      <vt:lpstr>Grant opportunities in EU</vt:lpstr>
      <vt:lpstr>Horizon Europe</vt:lpstr>
      <vt:lpstr>Horizon Europe</vt:lpstr>
      <vt:lpstr>Horizon Europe</vt:lpstr>
      <vt:lpstr>Prezentace aplikace PowerPoint</vt:lpstr>
      <vt:lpstr>Prezentace aplikace PowerPoint</vt:lpstr>
      <vt:lpstr>MSCA Postdoctoral Fellowships</vt:lpstr>
      <vt:lpstr>MSCA Postdoctoral Fellowships (PF)</vt:lpstr>
      <vt:lpstr>Prezentace aplikace PowerPoint</vt:lpstr>
      <vt:lpstr>Prezentace aplikace PowerPoint</vt:lpstr>
      <vt:lpstr>MSCA COFUND</vt:lpstr>
      <vt:lpstr>MSCA COFUND: Search tools</vt:lpstr>
      <vt:lpstr>MSCA COFUND: Search tools</vt:lpstr>
      <vt:lpstr>MSCA COFUND: Search tools</vt:lpstr>
      <vt:lpstr>Next career step: ERC</vt:lpstr>
      <vt:lpstr>European fellowships</vt:lpstr>
      <vt:lpstr>European fellowships: where to look</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opportunities in EU</dc:title>
  <dc:creator>Dominika Vyštejnová</dc:creator>
  <cp:lastModifiedBy>Dominika Vyštejnová</cp:lastModifiedBy>
  <cp:revision>118</cp:revision>
  <dcterms:created xsi:type="dcterms:W3CDTF">2023-05-27T13:08:11Z</dcterms:created>
  <dcterms:modified xsi:type="dcterms:W3CDTF">2023-05-30T11:01:37Z</dcterms:modified>
</cp:coreProperties>
</file>