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5"/>
  </p:notesMasterIdLst>
  <p:sldIdLst>
    <p:sldId id="279" r:id="rId2"/>
    <p:sldId id="398" r:id="rId3"/>
    <p:sldId id="27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1A3260"/>
    <a:srgbClr val="FF0000"/>
    <a:srgbClr val="9BEDB6"/>
    <a:srgbClr val="66FF66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Střední styl 3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82" autoAdjust="0"/>
  </p:normalViewPr>
  <p:slideViewPr>
    <p:cSldViewPr snapToGrid="0">
      <p:cViewPr varScale="1">
        <p:scale>
          <a:sx n="108" d="100"/>
          <a:sy n="108" d="100"/>
        </p:scale>
        <p:origin x="144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89821-538C-439D-913C-59E1D8A8B491}" type="datetimeFigureOut">
              <a:rPr lang="en-AU" smtClean="0"/>
              <a:t>30/05/2023</a:t>
            </a:fld>
            <a:endParaRPr lang="en-AU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AU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58D67-7906-482D-84EB-6F75FFF033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9953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1143B7E-E6A3-4A7B-984F-FE970BF3B6D1}" type="datetime1">
              <a:rPr lang="en-AU" smtClean="0"/>
              <a:t>30/05/2023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3783F30-878C-4DF9-87A4-19ADD72CE3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5360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AD17-BA4A-430E-A3C7-6381FEA5688B}" type="datetime1">
              <a:rPr lang="en-AU" smtClean="0"/>
              <a:t>30/05/2023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83F30-878C-4DF9-87A4-19ADD72CE3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2633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F770785-5F24-4234-9E6D-E0AB62D82444}" type="datetime1">
              <a:rPr lang="en-AU" smtClean="0"/>
              <a:t>30/05/2023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3783F30-878C-4DF9-87A4-19ADD72CE3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181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B19C-AE9D-4491-A7E0-01A3B7E6DCAC}" type="datetime1">
              <a:rPr lang="en-AU" smtClean="0"/>
              <a:t>30/05/2023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13783F30-878C-4DF9-87A4-19ADD72CE3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4971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C771689-CB53-4F96-B4AC-A572E637346C}" type="datetime1">
              <a:rPr lang="en-AU" smtClean="0"/>
              <a:t>30/05/2023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3783F30-878C-4DF9-87A4-19ADD72CE3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8317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C9D0-9C82-4763-8962-BDD7897ED22D}" type="datetime1">
              <a:rPr lang="en-AU" smtClean="0"/>
              <a:t>30/05/2023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83F30-878C-4DF9-87A4-19ADD72CE3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5531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623C5-77DA-4211-8973-12CFA6439A14}" type="datetime1">
              <a:rPr lang="en-AU" smtClean="0"/>
              <a:t>30/05/2023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83F30-878C-4DF9-87A4-19ADD72CE3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4073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D4A8E-24E1-40E4-9193-686F3177A14A}" type="datetime1">
              <a:rPr lang="en-AU" smtClean="0"/>
              <a:t>30/05/2023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83F30-878C-4DF9-87A4-19ADD72CE37B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816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3B5A-2B55-47E2-916D-4330C4F7878E}" type="datetime1">
              <a:rPr lang="en-AU" smtClean="0"/>
              <a:t>30/05/2023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83F30-878C-4DF9-87A4-19ADD72CE3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8913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CE55C1E-2BC4-468F-B19B-7FFA7804AD0F}" type="datetime1">
              <a:rPr lang="en-AU" smtClean="0"/>
              <a:t>30/05/2023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3783F30-878C-4DF9-87A4-19ADD72CE3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9346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6A9F-45ED-45A9-95C0-EFDDAC18BBE6}" type="datetime1">
              <a:rPr lang="en-AU" smtClean="0"/>
              <a:t>30/05/2023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83F30-878C-4DF9-87A4-19ADD72CE3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335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E674DB8-AD46-495B-B7B1-F7BC446CF3DD}" type="datetime1">
              <a:rPr lang="en-AU" smtClean="0"/>
              <a:t>30/05/2023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13783F30-878C-4DF9-87A4-19ADD72CE37B}" type="slidenum">
              <a:rPr lang="en-AU" smtClean="0"/>
              <a:t>‹#›</a:t>
            </a:fld>
            <a:endParaRPr lang="en-AU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58836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9.png"/><Relationship Id="rId7" Type="http://schemas.openxmlformats.org/officeDocument/2006/relationships/image" Target="../media/image13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obsah 6">
            <a:extLst>
              <a:ext uri="{FF2B5EF4-FFF2-40B4-BE49-F238E27FC236}">
                <a16:creationId xmlns:a16="http://schemas.microsoft.com/office/drawing/2014/main" id="{C0A972D5-5349-4BB8-AC02-6547317446A8}"/>
              </a:ext>
            </a:extLst>
          </p:cNvPr>
          <p:cNvSpPr txBox="1">
            <a:spLocks/>
          </p:cNvSpPr>
          <p:nvPr/>
        </p:nvSpPr>
        <p:spPr>
          <a:xfrm>
            <a:off x="581192" y="1972652"/>
            <a:ext cx="5422390" cy="3633047"/>
          </a:xfrm>
          <a:prstGeom prst="rect">
            <a:avLst/>
          </a:prstGeom>
        </p:spPr>
        <p:txBody>
          <a:bodyPr/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sp>
        <p:nvSpPr>
          <p:cNvPr id="6" name="Nadpis 3">
            <a:extLst>
              <a:ext uri="{FF2B5EF4-FFF2-40B4-BE49-F238E27FC236}">
                <a16:creationId xmlns:a16="http://schemas.microsoft.com/office/drawing/2014/main" id="{7D37F035-1A47-474B-A2AD-82C8C218506A}"/>
              </a:ext>
            </a:extLst>
          </p:cNvPr>
          <p:cNvSpPr txBox="1">
            <a:spLocks/>
          </p:cNvSpPr>
          <p:nvPr/>
        </p:nvSpPr>
        <p:spPr>
          <a:xfrm>
            <a:off x="581192" y="758135"/>
            <a:ext cx="11029616" cy="51220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AU" dirty="0">
                <a:solidFill>
                  <a:schemeClr val="tx2"/>
                </a:solidFill>
              </a:rPr>
              <a:t>TPX3 ON INTERNATIONAL SPACE STATION</a:t>
            </a:r>
          </a:p>
        </p:txBody>
      </p:sp>
      <p:sp>
        <p:nvSpPr>
          <p:cNvPr id="14" name="Zástupný obsah 2">
            <a:extLst>
              <a:ext uri="{FF2B5EF4-FFF2-40B4-BE49-F238E27FC236}">
                <a16:creationId xmlns:a16="http://schemas.microsoft.com/office/drawing/2014/main" id="{C8B5FE21-4746-4C85-BA1D-9258D7CA6A79}"/>
              </a:ext>
            </a:extLst>
          </p:cNvPr>
          <p:cNvSpPr txBox="1">
            <a:spLocks/>
          </p:cNvSpPr>
          <p:nvPr/>
        </p:nvSpPr>
        <p:spPr>
          <a:xfrm>
            <a:off x="290369" y="1483036"/>
            <a:ext cx="4507427" cy="1537821"/>
          </a:xfrm>
          <a:prstGeom prst="rect">
            <a:avLst/>
          </a:prstGeom>
        </p:spPr>
        <p:txBody>
          <a:bodyPr/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>
                <a:solidFill>
                  <a:schemeClr val="tx1"/>
                </a:solidFill>
              </a:rPr>
              <a:t>Installation of detector </a:t>
            </a:r>
            <a:r>
              <a:rPr lang="en-AU" dirty="0" err="1">
                <a:solidFill>
                  <a:schemeClr val="tx1"/>
                </a:solidFill>
              </a:rPr>
              <a:t>Minipix</a:t>
            </a:r>
            <a:r>
              <a:rPr lang="en-AU" dirty="0">
                <a:solidFill>
                  <a:schemeClr val="tx1"/>
                </a:solidFill>
              </a:rPr>
              <a:t> TPX3 on International Space Station</a:t>
            </a:r>
          </a:p>
          <a:p>
            <a:r>
              <a:rPr lang="en-AU" dirty="0">
                <a:solidFill>
                  <a:schemeClr val="tx1"/>
                </a:solidFill>
              </a:rPr>
              <a:t>Educational and research purposes</a:t>
            </a:r>
          </a:p>
        </p:txBody>
      </p:sp>
      <p:pic>
        <p:nvPicPr>
          <p:cNvPr id="2" name="Picture 2" descr="International Space Station">
            <a:extLst>
              <a:ext uri="{FF2B5EF4-FFF2-40B4-BE49-F238E27FC236}">
                <a16:creationId xmlns:a16="http://schemas.microsoft.com/office/drawing/2014/main" id="{9C9F1179-6853-9967-45D6-D0025AFC9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3" y="3573556"/>
            <a:ext cx="4699613" cy="3123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6DFD3B34-223B-250D-4779-2BDF28C251CB}"/>
              </a:ext>
            </a:extLst>
          </p:cNvPr>
          <p:cNvSpPr/>
          <p:nvPr/>
        </p:nvSpPr>
        <p:spPr>
          <a:xfrm>
            <a:off x="2537338" y="4508673"/>
            <a:ext cx="493707" cy="32201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F31859BC-6BA0-1996-4D2C-D2C2E310F841}"/>
              </a:ext>
            </a:extLst>
          </p:cNvPr>
          <p:cNvSpPr txBox="1"/>
          <p:nvPr/>
        </p:nvSpPr>
        <p:spPr>
          <a:xfrm>
            <a:off x="1650108" y="4041668"/>
            <a:ext cx="2129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FFC000"/>
                </a:solidFill>
              </a:rPr>
              <a:t>Columbus module</a:t>
            </a:r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3499606D-F790-30B9-9995-9AA52ACBD1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695" y="3623293"/>
            <a:ext cx="4295079" cy="3073547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C7876475-8102-FCEC-C38F-7D4696C975CE}"/>
              </a:ext>
            </a:extLst>
          </p:cNvPr>
          <p:cNvSpPr/>
          <p:nvPr/>
        </p:nvSpPr>
        <p:spPr>
          <a:xfrm>
            <a:off x="7223376" y="4508673"/>
            <a:ext cx="439148" cy="4214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56D62916-7A66-5EB4-E5DF-73090D6A4E61}"/>
              </a:ext>
            </a:extLst>
          </p:cNvPr>
          <p:cNvSpPr txBox="1"/>
          <p:nvPr/>
        </p:nvSpPr>
        <p:spPr>
          <a:xfrm>
            <a:off x="6698554" y="5135198"/>
            <a:ext cx="2129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AI Box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9DD66B06-A04C-A8AD-B190-8A4FAD97C6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8559" y="5028830"/>
            <a:ext cx="2151012" cy="166801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6EFE943C-8A46-A02D-03CE-5E7F59515191}"/>
              </a:ext>
            </a:extLst>
          </p:cNvPr>
          <p:cNvCxnSpPr>
            <a:cxnSpLocks/>
          </p:cNvCxnSpPr>
          <p:nvPr/>
        </p:nvCxnSpPr>
        <p:spPr>
          <a:xfrm>
            <a:off x="7684257" y="4930078"/>
            <a:ext cx="1024302" cy="38978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Obrázek 15">
            <a:extLst>
              <a:ext uri="{FF2B5EF4-FFF2-40B4-BE49-F238E27FC236}">
                <a16:creationId xmlns:a16="http://schemas.microsoft.com/office/drawing/2014/main" id="{639455D0-0BEC-10D2-041D-FF49A1F18D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8368" y="1620590"/>
            <a:ext cx="2030186" cy="537913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5A87BE3E-58E2-C3BC-20C5-759BE23A16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734" y="1716391"/>
            <a:ext cx="1828800" cy="1828800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187B115C-FF2C-A4F8-CC8E-08D33BEF02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414" y="-141056"/>
            <a:ext cx="3931423" cy="3145139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B6410C2B-AFB2-0DC9-92B6-C021A828D3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137" y="3020857"/>
            <a:ext cx="2303186" cy="1807246"/>
          </a:xfrm>
          <a:prstGeom prst="rect">
            <a:avLst/>
          </a:prstGeom>
          <a:ln w="38100">
            <a:solidFill>
              <a:schemeClr val="accent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8" name="Přímá spojnice se šipkou 27">
            <a:extLst>
              <a:ext uri="{FF2B5EF4-FFF2-40B4-BE49-F238E27FC236}">
                <a16:creationId xmlns:a16="http://schemas.microsoft.com/office/drawing/2014/main" id="{7D11DA6F-F875-26BE-2A24-13AE28F7C699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9942990" y="4828103"/>
            <a:ext cx="885740" cy="84472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Přímá spojnice se šipkou 34">
            <a:extLst>
              <a:ext uri="{FF2B5EF4-FFF2-40B4-BE49-F238E27FC236}">
                <a16:creationId xmlns:a16="http://schemas.microsoft.com/office/drawing/2014/main" id="{5BFB09B6-31F3-FAE2-794B-BA66F30C6D16}"/>
              </a:ext>
            </a:extLst>
          </p:cNvPr>
          <p:cNvCxnSpPr>
            <a:cxnSpLocks/>
          </p:cNvCxnSpPr>
          <p:nvPr/>
        </p:nvCxnSpPr>
        <p:spPr>
          <a:xfrm flipV="1">
            <a:off x="3061886" y="4332303"/>
            <a:ext cx="1964588" cy="362579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9031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3">
            <a:extLst>
              <a:ext uri="{FF2B5EF4-FFF2-40B4-BE49-F238E27FC236}">
                <a16:creationId xmlns:a16="http://schemas.microsoft.com/office/drawing/2014/main" id="{7D37F035-1A47-474B-A2AD-82C8C218506A}"/>
              </a:ext>
            </a:extLst>
          </p:cNvPr>
          <p:cNvSpPr txBox="1">
            <a:spLocks/>
          </p:cNvSpPr>
          <p:nvPr/>
        </p:nvSpPr>
        <p:spPr>
          <a:xfrm>
            <a:off x="421344" y="640725"/>
            <a:ext cx="11029616" cy="98833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AU" dirty="0">
                <a:solidFill>
                  <a:schemeClr val="tx2"/>
                </a:solidFill>
              </a:rPr>
              <a:t>DPE - DATA PROCESSING ENEGINE</a:t>
            </a:r>
          </a:p>
        </p:txBody>
      </p:sp>
      <p:sp>
        <p:nvSpPr>
          <p:cNvPr id="12" name="Zástupný symbol pro číslo snímku 11">
            <a:extLst>
              <a:ext uri="{FF2B5EF4-FFF2-40B4-BE49-F238E27FC236}">
                <a16:creationId xmlns:a16="http://schemas.microsoft.com/office/drawing/2014/main" id="{B7BDA83C-0CDD-B6EB-CB97-928DDCF27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547" y="3788589"/>
            <a:ext cx="1052510" cy="365125"/>
          </a:xfrm>
        </p:spPr>
        <p:txBody>
          <a:bodyPr/>
          <a:lstStyle/>
          <a:p>
            <a:fld id="{13783F30-878C-4DF9-87A4-19ADD72CE37B}" type="slidenum">
              <a:rPr lang="en-AU" smtClean="0"/>
              <a:t>2</a:t>
            </a:fld>
            <a:endParaRPr lang="en-AU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4C2C95E-A2F4-08B5-C94C-4D3CA8621C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520" y="743201"/>
            <a:ext cx="2487884" cy="2011698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C22EEB0D-20F8-1423-5595-ED648949F6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739" y="2884883"/>
            <a:ext cx="2926085" cy="2194564"/>
          </a:xfrm>
          <a:prstGeom prst="rect">
            <a:avLst/>
          </a:prstGeom>
        </p:spPr>
      </p:pic>
      <p:pic>
        <p:nvPicPr>
          <p:cNvPr id="25" name="Obrázek 24">
            <a:extLst>
              <a:ext uri="{FF2B5EF4-FFF2-40B4-BE49-F238E27FC236}">
                <a16:creationId xmlns:a16="http://schemas.microsoft.com/office/drawing/2014/main" id="{CFA41F4E-0FA8-DCB5-C114-26AE4B3260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51" y="806305"/>
            <a:ext cx="3247656" cy="1948594"/>
          </a:xfrm>
          <a:prstGeom prst="rect">
            <a:avLst/>
          </a:prstGeom>
        </p:spPr>
      </p:pic>
      <p:pic>
        <p:nvPicPr>
          <p:cNvPr id="27" name="Obrázek 26">
            <a:extLst>
              <a:ext uri="{FF2B5EF4-FFF2-40B4-BE49-F238E27FC236}">
                <a16:creationId xmlns:a16="http://schemas.microsoft.com/office/drawing/2014/main" id="{64F1F293-4ECA-B1C6-9E6B-3BCB274551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742" y="2878338"/>
            <a:ext cx="2923244" cy="2192433"/>
          </a:xfrm>
          <a:prstGeom prst="rect">
            <a:avLst/>
          </a:prstGeom>
        </p:spPr>
      </p:pic>
      <p:pic>
        <p:nvPicPr>
          <p:cNvPr id="29" name="Obrázek 28">
            <a:extLst>
              <a:ext uri="{FF2B5EF4-FFF2-40B4-BE49-F238E27FC236}">
                <a16:creationId xmlns:a16="http://schemas.microsoft.com/office/drawing/2014/main" id="{05E10106-38B1-F15F-45B6-7A7D0BFFFF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210" y="5070771"/>
            <a:ext cx="2317227" cy="1737920"/>
          </a:xfrm>
          <a:prstGeom prst="rect">
            <a:avLst/>
          </a:prstGeom>
        </p:spPr>
      </p:pic>
      <p:sp>
        <p:nvSpPr>
          <p:cNvPr id="34" name="TextovéPole 33">
            <a:extLst>
              <a:ext uri="{FF2B5EF4-FFF2-40B4-BE49-F238E27FC236}">
                <a16:creationId xmlns:a16="http://schemas.microsoft.com/office/drawing/2014/main" id="{C8B3FFC4-CCE0-1D0E-7095-A475BB51B100}"/>
              </a:ext>
            </a:extLst>
          </p:cNvPr>
          <p:cNvSpPr txBox="1"/>
          <p:nvPr/>
        </p:nvSpPr>
        <p:spPr>
          <a:xfrm>
            <a:off x="9329253" y="561268"/>
            <a:ext cx="280382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1200" i="1" dirty="0"/>
              <a:t>Individual track plots and list of parameters</a:t>
            </a:r>
          </a:p>
        </p:txBody>
      </p:sp>
      <p:sp>
        <p:nvSpPr>
          <p:cNvPr id="35" name="TextovéPole 34">
            <a:extLst>
              <a:ext uri="{FF2B5EF4-FFF2-40B4-BE49-F238E27FC236}">
                <a16:creationId xmlns:a16="http://schemas.microsoft.com/office/drawing/2014/main" id="{22B0AD67-5F7F-E3E9-AC39-68960219BF42}"/>
              </a:ext>
            </a:extLst>
          </p:cNvPr>
          <p:cNvSpPr txBox="1"/>
          <p:nvPr/>
        </p:nvSpPr>
        <p:spPr>
          <a:xfrm>
            <a:off x="9446493" y="2835197"/>
            <a:ext cx="280382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1200" i="1" dirty="0"/>
              <a:t>Integrated energy sensor plots </a:t>
            </a:r>
          </a:p>
        </p:txBody>
      </p:sp>
      <p:sp>
        <p:nvSpPr>
          <p:cNvPr id="41" name="TextovéPole 40">
            <a:extLst>
              <a:ext uri="{FF2B5EF4-FFF2-40B4-BE49-F238E27FC236}">
                <a16:creationId xmlns:a16="http://schemas.microsoft.com/office/drawing/2014/main" id="{95545A4A-F92E-57A1-7D03-DDF9F41881FE}"/>
              </a:ext>
            </a:extLst>
          </p:cNvPr>
          <p:cNvSpPr txBox="1"/>
          <p:nvPr/>
        </p:nvSpPr>
        <p:spPr>
          <a:xfrm>
            <a:off x="6033518" y="2878338"/>
            <a:ext cx="307554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1200" i="1" dirty="0"/>
              <a:t>Integrated energy sensor plots with 100 particles </a:t>
            </a:r>
          </a:p>
        </p:txBody>
      </p:sp>
      <p:sp>
        <p:nvSpPr>
          <p:cNvPr id="2" name="Zástupný obsah 2">
            <a:extLst>
              <a:ext uri="{FF2B5EF4-FFF2-40B4-BE49-F238E27FC236}">
                <a16:creationId xmlns:a16="http://schemas.microsoft.com/office/drawing/2014/main" id="{B996E96E-5207-1BFE-4BAF-0C23037F883E}"/>
              </a:ext>
            </a:extLst>
          </p:cNvPr>
          <p:cNvSpPr txBox="1">
            <a:spLocks/>
          </p:cNvSpPr>
          <p:nvPr/>
        </p:nvSpPr>
        <p:spPr>
          <a:xfrm>
            <a:off x="421344" y="1232240"/>
            <a:ext cx="6067260" cy="5332450"/>
          </a:xfrm>
          <a:prstGeom prst="rect">
            <a:avLst/>
          </a:prstGeom>
        </p:spPr>
        <p:txBody>
          <a:bodyPr/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000" dirty="0">
                <a:solidFill>
                  <a:schemeClr val="tx1"/>
                </a:solidFill>
              </a:rPr>
              <a:t>Solved within ESA project</a:t>
            </a:r>
          </a:p>
          <a:p>
            <a:pPr marL="0" indent="0">
              <a:buNone/>
            </a:pPr>
            <a:r>
              <a:rPr lang="en-AU" sz="2000" dirty="0">
                <a:solidFill>
                  <a:srgbClr val="FF0000"/>
                </a:solidFill>
              </a:rPr>
              <a:t>Goal - data analysis tool for processing of data from </a:t>
            </a:r>
            <a:r>
              <a:rPr lang="en-AU" sz="2000" dirty="0" err="1">
                <a:solidFill>
                  <a:srgbClr val="FF0000"/>
                </a:solidFill>
              </a:rPr>
              <a:t>Timepix</a:t>
            </a:r>
            <a:r>
              <a:rPr lang="en-AU" sz="2000" dirty="0">
                <a:solidFill>
                  <a:srgbClr val="FF0000"/>
                </a:solidFill>
              </a:rPr>
              <a:t> (TPX, TPX2, TPX3) detectors</a:t>
            </a:r>
          </a:p>
          <a:p>
            <a:pPr marL="0" indent="0">
              <a:buNone/>
            </a:pPr>
            <a:r>
              <a:rPr lang="en-AU" sz="2000" dirty="0"/>
              <a:t>Motivation:</a:t>
            </a:r>
          </a:p>
          <a:p>
            <a:pPr marL="629435" lvl="1" indent="-305435"/>
            <a:r>
              <a:rPr lang="en-AU" sz="1800" dirty="0"/>
              <a:t>Consolidation of complex data analysis under one engine (radiation field recognition, particle classification, Compton cam, etc.)</a:t>
            </a:r>
          </a:p>
          <a:p>
            <a:pPr marL="629435" lvl="1" indent="-305435"/>
            <a:r>
              <a:rPr lang="en-AU" sz="1800" dirty="0"/>
              <a:t>Creation of database with reference data (calibration and mixed field data)</a:t>
            </a:r>
          </a:p>
          <a:p>
            <a:pPr marL="629435" lvl="1" indent="-305435"/>
            <a:r>
              <a:rPr lang="en-AU" sz="1800" dirty="0"/>
              <a:t>Tested, proved and reliable tool</a:t>
            </a:r>
          </a:p>
          <a:p>
            <a:pPr marL="629435" lvl="1" indent="-305435"/>
            <a:r>
              <a:rPr lang="en-AU" sz="1800" dirty="0"/>
              <a:t>User friendly – graphical interface (web portal)</a:t>
            </a:r>
          </a:p>
          <a:p>
            <a:pPr marL="629435" lvl="1" indent="-305435"/>
            <a:r>
              <a:rPr lang="en-AU" sz="1800" dirty="0"/>
              <a:t>Usable by broad group of users (non experts)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20BE695-FA19-2E5D-B239-14107BF76B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03701" y="12022"/>
            <a:ext cx="1229378" cy="453869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DCCA04AB-6C10-4FDA-33DE-9F9325E188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11403" y="-19330"/>
            <a:ext cx="1678684" cy="44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367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>
            <a:extLst>
              <a:ext uri="{FF2B5EF4-FFF2-40B4-BE49-F238E27FC236}">
                <a16:creationId xmlns:a16="http://schemas.microsoft.com/office/drawing/2014/main" id="{7B72777E-D21F-0304-77B4-896460B984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149" y="2090546"/>
            <a:ext cx="3746262" cy="4021217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60F4C154-4F04-6CDD-0EC6-5820785750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15" y="2121168"/>
            <a:ext cx="4049456" cy="4084844"/>
          </a:xfrm>
          <a:prstGeom prst="rect">
            <a:avLst/>
          </a:prstGeom>
        </p:spPr>
      </p:pic>
      <p:sp>
        <p:nvSpPr>
          <p:cNvPr id="5" name="Zástupný obsah 6">
            <a:extLst>
              <a:ext uri="{FF2B5EF4-FFF2-40B4-BE49-F238E27FC236}">
                <a16:creationId xmlns:a16="http://schemas.microsoft.com/office/drawing/2014/main" id="{C0A972D5-5349-4BB8-AC02-6547317446A8}"/>
              </a:ext>
            </a:extLst>
          </p:cNvPr>
          <p:cNvSpPr txBox="1">
            <a:spLocks/>
          </p:cNvSpPr>
          <p:nvPr/>
        </p:nvSpPr>
        <p:spPr>
          <a:xfrm>
            <a:off x="581192" y="1972652"/>
            <a:ext cx="5422390" cy="3633047"/>
          </a:xfrm>
          <a:prstGeom prst="rect">
            <a:avLst/>
          </a:prstGeom>
        </p:spPr>
        <p:txBody>
          <a:bodyPr/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sp>
        <p:nvSpPr>
          <p:cNvPr id="6" name="Nadpis 3">
            <a:extLst>
              <a:ext uri="{FF2B5EF4-FFF2-40B4-BE49-F238E27FC236}">
                <a16:creationId xmlns:a16="http://schemas.microsoft.com/office/drawing/2014/main" id="{7D37F035-1A47-474B-A2AD-82C8C218506A}"/>
              </a:ext>
            </a:extLst>
          </p:cNvPr>
          <p:cNvSpPr txBox="1">
            <a:spLocks/>
          </p:cNvSpPr>
          <p:nvPr/>
        </p:nvSpPr>
        <p:spPr>
          <a:xfrm>
            <a:off x="581192" y="758135"/>
            <a:ext cx="11029616" cy="51220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AU" dirty="0">
                <a:solidFill>
                  <a:schemeClr val="tx2"/>
                </a:solidFill>
              </a:rPr>
              <a:t>HEIDELBERG/DKFZ – CARBON ION THERAPY tracker</a:t>
            </a:r>
          </a:p>
        </p:txBody>
      </p:sp>
      <p:sp>
        <p:nvSpPr>
          <p:cNvPr id="14" name="Zástupný obsah 2">
            <a:extLst>
              <a:ext uri="{FF2B5EF4-FFF2-40B4-BE49-F238E27FC236}">
                <a16:creationId xmlns:a16="http://schemas.microsoft.com/office/drawing/2014/main" id="{C8B5FE21-4746-4C85-BA1D-9258D7CA6A79}"/>
              </a:ext>
            </a:extLst>
          </p:cNvPr>
          <p:cNvSpPr txBox="1">
            <a:spLocks/>
          </p:cNvSpPr>
          <p:nvPr/>
        </p:nvSpPr>
        <p:spPr>
          <a:xfrm>
            <a:off x="270819" y="1258797"/>
            <a:ext cx="7453379" cy="1170699"/>
          </a:xfrm>
          <a:prstGeom prst="rect">
            <a:avLst/>
          </a:prstGeom>
        </p:spPr>
        <p:txBody>
          <a:bodyPr/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AU" dirty="0">
                <a:solidFill>
                  <a:schemeClr val="bg2">
                    <a:lumMod val="25000"/>
                  </a:schemeClr>
                </a:solidFill>
              </a:rPr>
              <a:t>Tracker from 7x quad TPX3 devices – 28 TPX3 chips</a:t>
            </a:r>
          </a:p>
          <a:p>
            <a:pPr algn="just"/>
            <a:r>
              <a:rPr lang="en-AU" dirty="0">
                <a:solidFill>
                  <a:schemeClr val="bg2">
                    <a:lumMod val="25000"/>
                  </a:schemeClr>
                </a:solidFill>
              </a:rPr>
              <a:t>Improvement of beam monitoring during carbon ion radiotherapy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6DC1F672-1C95-E1C0-DFF8-33CDF204D8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492" y="1564652"/>
            <a:ext cx="3898407" cy="5197876"/>
          </a:xfrm>
          <a:prstGeom prst="rect">
            <a:avLst/>
          </a:prstGeom>
        </p:spPr>
      </p:pic>
      <p:pic>
        <p:nvPicPr>
          <p:cNvPr id="25" name="Obrázek 24">
            <a:extLst>
              <a:ext uri="{FF2B5EF4-FFF2-40B4-BE49-F238E27FC236}">
                <a16:creationId xmlns:a16="http://schemas.microsoft.com/office/drawing/2014/main" id="{F5F1B83F-3E82-5406-A680-99E4853A4F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8097" y="5224959"/>
            <a:ext cx="1289252" cy="1460806"/>
          </a:xfrm>
          <a:prstGeom prst="rect">
            <a:avLst/>
          </a:prstGeom>
          <a:ln w="28575">
            <a:solidFill>
              <a:schemeClr val="accent3"/>
            </a:solidFill>
          </a:ln>
        </p:spPr>
      </p:pic>
      <p:cxnSp>
        <p:nvCxnSpPr>
          <p:cNvPr id="27" name="Přímá spojnice se šipkou 26">
            <a:extLst>
              <a:ext uri="{FF2B5EF4-FFF2-40B4-BE49-F238E27FC236}">
                <a16:creationId xmlns:a16="http://schemas.microsoft.com/office/drawing/2014/main" id="{DB3CE406-4E1B-268C-B61A-95A871F29837}"/>
              </a:ext>
            </a:extLst>
          </p:cNvPr>
          <p:cNvCxnSpPr>
            <a:cxnSpLocks/>
          </p:cNvCxnSpPr>
          <p:nvPr/>
        </p:nvCxnSpPr>
        <p:spPr>
          <a:xfrm>
            <a:off x="2811569" y="5457041"/>
            <a:ext cx="843551" cy="11657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Přímá spojnice se šipkou 33">
            <a:extLst>
              <a:ext uri="{FF2B5EF4-FFF2-40B4-BE49-F238E27FC236}">
                <a16:creationId xmlns:a16="http://schemas.microsoft.com/office/drawing/2014/main" id="{F805EF2C-E827-A95B-B018-E161166F5146}"/>
              </a:ext>
            </a:extLst>
          </p:cNvPr>
          <p:cNvCxnSpPr>
            <a:cxnSpLocks/>
          </p:cNvCxnSpPr>
          <p:nvPr/>
        </p:nvCxnSpPr>
        <p:spPr>
          <a:xfrm flipV="1">
            <a:off x="8247970" y="3377375"/>
            <a:ext cx="756376" cy="183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6" name="TextovéPole 35">
            <a:extLst>
              <a:ext uri="{FF2B5EF4-FFF2-40B4-BE49-F238E27FC236}">
                <a16:creationId xmlns:a16="http://schemas.microsoft.com/office/drawing/2014/main" id="{BE7D959B-12CB-F956-B2B2-57C633EC0B6D}"/>
              </a:ext>
            </a:extLst>
          </p:cNvPr>
          <p:cNvSpPr txBox="1"/>
          <p:nvPr/>
        </p:nvSpPr>
        <p:spPr>
          <a:xfrm>
            <a:off x="8194492" y="3512176"/>
            <a:ext cx="598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solidFill>
                  <a:schemeClr val="accent3"/>
                </a:solidFill>
              </a:rPr>
              <a:t>Beam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11B9FC62-E8D4-D81D-57B5-56851090FECE}"/>
              </a:ext>
            </a:extLst>
          </p:cNvPr>
          <p:cNvSpPr txBox="1"/>
          <p:nvPr/>
        </p:nvSpPr>
        <p:spPr>
          <a:xfrm>
            <a:off x="9117355" y="1270337"/>
            <a:ext cx="280382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1200" i="1" dirty="0"/>
              <a:t>Preliminary testing of detector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36BFD038-B172-F04B-2C73-4D5824FEC270}"/>
              </a:ext>
            </a:extLst>
          </p:cNvPr>
          <p:cNvSpPr txBox="1"/>
          <p:nvPr/>
        </p:nvSpPr>
        <p:spPr>
          <a:xfrm>
            <a:off x="1532709" y="6216028"/>
            <a:ext cx="184473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1200" i="1" dirty="0"/>
              <a:t>Final detector installation</a:t>
            </a:r>
          </a:p>
        </p:txBody>
      </p:sp>
    </p:spTree>
    <p:extLst>
      <p:ext uri="{BB962C8B-B14F-4D97-AF65-F5344CB8AC3E}">
        <p14:creationId xmlns:p14="http://schemas.microsoft.com/office/powerpoint/2010/main" val="221917204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a">
  <a:themeElements>
    <a:clrScheme name="Dividenda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a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a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27367</TotalTime>
  <Words>164</Words>
  <Application>Microsoft Office PowerPoint</Application>
  <PresentationFormat>Širokoúhlá obrazovka</PresentationFormat>
  <Paragraphs>24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Calibri</vt:lpstr>
      <vt:lpstr>Gill Sans MT</vt:lpstr>
      <vt:lpstr>Wingdings 2</vt:lpstr>
      <vt:lpstr>Dividenda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Lukáš Marek</dc:creator>
  <cp:lastModifiedBy>Lukáš Marek</cp:lastModifiedBy>
  <cp:revision>261</cp:revision>
  <dcterms:created xsi:type="dcterms:W3CDTF">2020-12-03T09:50:59Z</dcterms:created>
  <dcterms:modified xsi:type="dcterms:W3CDTF">2023-05-30T08:05:44Z</dcterms:modified>
</cp:coreProperties>
</file>