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Default Extension="pdf" ContentType="application/pdf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slides/slide25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34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37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31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Default Extension="gif" ContentType="image/gif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9" r:id="rId8"/>
    <p:sldId id="270" r:id="rId9"/>
    <p:sldId id="271" r:id="rId10"/>
    <p:sldId id="286" r:id="rId11"/>
    <p:sldId id="272" r:id="rId12"/>
    <p:sldId id="273" r:id="rId13"/>
    <p:sldId id="287" r:id="rId14"/>
    <p:sldId id="280" r:id="rId15"/>
    <p:sldId id="281" r:id="rId16"/>
    <p:sldId id="282" r:id="rId17"/>
    <p:sldId id="284" r:id="rId18"/>
    <p:sldId id="283" r:id="rId19"/>
    <p:sldId id="288" r:id="rId20"/>
    <p:sldId id="291" r:id="rId21"/>
    <p:sldId id="292" r:id="rId22"/>
    <p:sldId id="289" r:id="rId23"/>
    <p:sldId id="290" r:id="rId24"/>
    <p:sldId id="293" r:id="rId25"/>
    <p:sldId id="296" r:id="rId26"/>
    <p:sldId id="263" r:id="rId27"/>
    <p:sldId id="266" r:id="rId28"/>
    <p:sldId id="267" r:id="rId29"/>
    <p:sldId id="295" r:id="rId30"/>
    <p:sldId id="297" r:id="rId31"/>
    <p:sldId id="298" r:id="rId32"/>
    <p:sldId id="299" r:id="rId33"/>
    <p:sldId id="300" r:id="rId34"/>
    <p:sldId id="301" r:id="rId35"/>
    <p:sldId id="302" r:id="rId36"/>
    <p:sldId id="268" r:id="rId37"/>
    <p:sldId id="303" r:id="rId38"/>
    <p:sldId id="285" r:id="rId39"/>
    <p:sldId id="278" r:id="rId4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09" d="100"/>
          <a:sy n="109" d="100"/>
        </p:scale>
        <p:origin x="-55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slide" Target="slides/slide34.xml"/><Relationship Id="rId31" Type="http://schemas.openxmlformats.org/officeDocument/2006/relationships/slide" Target="slides/slide30.xml"/><Relationship Id="rId34" Type="http://schemas.openxmlformats.org/officeDocument/2006/relationships/slide" Target="slides/slide33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7" Type="http://schemas.openxmlformats.org/officeDocument/2006/relationships/slide" Target="slides/slide6.xml"/><Relationship Id="rId36" Type="http://schemas.openxmlformats.org/officeDocument/2006/relationships/slide" Target="slides/slide35.xml"/><Relationship Id="rId43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45" Type="http://schemas.openxmlformats.org/officeDocument/2006/relationships/tableStyles" Target="tableStyles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42" Type="http://schemas.openxmlformats.org/officeDocument/2006/relationships/presProps" Target="presProps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slide" Target="slides/slide32.xml"/><Relationship Id="rId44" Type="http://schemas.openxmlformats.org/officeDocument/2006/relationships/theme" Target="theme/theme1.xml"/><Relationship Id="rId41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F8D16-CF11-D242-A1B1-B7BAEAD30BBB}" type="datetimeFigureOut">
              <a:rPr lang="en-US" smtClean="0"/>
              <a:t>3/2/11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92DCB-583B-5B4A-9308-7B85B8A5C5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F8D16-CF11-D242-A1B1-B7BAEAD30BBB}" type="datetimeFigureOut">
              <a:rPr lang="en-US" smtClean="0"/>
              <a:t>3/2/11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92DCB-583B-5B4A-9308-7B85B8A5C5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F8D16-CF11-D242-A1B1-B7BAEAD30BBB}" type="datetimeFigureOut">
              <a:rPr lang="en-US" smtClean="0"/>
              <a:t>3/2/11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92DCB-583B-5B4A-9308-7B85B8A5C5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F8D16-CF11-D242-A1B1-B7BAEAD30BBB}" type="datetimeFigureOut">
              <a:rPr lang="en-US" smtClean="0"/>
              <a:t>3/2/11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92DCB-583B-5B4A-9308-7B85B8A5C5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F8D16-CF11-D242-A1B1-B7BAEAD30BBB}" type="datetimeFigureOut">
              <a:rPr lang="en-US" smtClean="0"/>
              <a:t>3/2/11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92DCB-583B-5B4A-9308-7B85B8A5C5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F8D16-CF11-D242-A1B1-B7BAEAD30BBB}" type="datetimeFigureOut">
              <a:rPr lang="en-US" smtClean="0"/>
              <a:t>3/2/11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92DCB-583B-5B4A-9308-7B85B8A5C5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F8D16-CF11-D242-A1B1-B7BAEAD30BBB}" type="datetimeFigureOut">
              <a:rPr lang="en-US" smtClean="0"/>
              <a:t>3/2/11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92DCB-583B-5B4A-9308-7B85B8A5C5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F8D16-CF11-D242-A1B1-B7BAEAD30BBB}" type="datetimeFigureOut">
              <a:rPr lang="en-US" smtClean="0"/>
              <a:t>3/2/11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92DCB-583B-5B4A-9308-7B85B8A5C5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F8D16-CF11-D242-A1B1-B7BAEAD30BBB}" type="datetimeFigureOut">
              <a:rPr lang="en-US" smtClean="0"/>
              <a:t>3/2/11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92DCB-583B-5B4A-9308-7B85B8A5C5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F8D16-CF11-D242-A1B1-B7BAEAD30BBB}" type="datetimeFigureOut">
              <a:rPr lang="en-US" smtClean="0"/>
              <a:t>3/2/11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92DCB-583B-5B4A-9308-7B85B8A5C5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7F8D16-CF11-D242-A1B1-B7BAEAD30BBB}" type="datetimeFigureOut">
              <a:rPr lang="en-US" smtClean="0"/>
              <a:t>3/2/11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492DCB-583B-5B4A-9308-7B85B8A5C5D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7F8D16-CF11-D242-A1B1-B7BAEAD30BBB}" type="datetimeFigureOut">
              <a:rPr lang="en-US" smtClean="0"/>
              <a:t>3/2/11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492DCB-583B-5B4A-9308-7B85B8A5C5D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Relationship Id="rId3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3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df"/><Relationship Id="rId4" Type="http://schemas.openxmlformats.org/officeDocument/2006/relationships/image" Target="../media/image7.pdf"/><Relationship Id="rId10" Type="http://schemas.openxmlformats.org/officeDocument/2006/relationships/image" Target="../media/image13.pdf"/><Relationship Id="rId5" Type="http://schemas.openxmlformats.org/officeDocument/2006/relationships/image" Target="../media/image8.png"/><Relationship Id="rId7" Type="http://schemas.openxmlformats.org/officeDocument/2006/relationships/image" Target="../media/image10.png"/><Relationship Id="rId11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9" Type="http://schemas.openxmlformats.org/officeDocument/2006/relationships/image" Target="../media/image12.png"/><Relationship Id="rId3" Type="http://schemas.openxmlformats.org/officeDocument/2006/relationships/image" Target="../media/image2.jpeg"/><Relationship Id="rId6" Type="http://schemas.openxmlformats.org/officeDocument/2006/relationships/image" Target="../media/image9.pd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3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3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4" Type="http://schemas.openxmlformats.org/officeDocument/2006/relationships/image" Target="../media/image15.png"/><Relationship Id="rId10" Type="http://schemas.openxmlformats.org/officeDocument/2006/relationships/image" Target="../media/image21.png"/><Relationship Id="rId5" Type="http://schemas.openxmlformats.org/officeDocument/2006/relationships/image" Target="../media/image16.pdf"/><Relationship Id="rId7" Type="http://schemas.openxmlformats.org/officeDocument/2006/relationships/image" Target="../media/image18.pdf"/><Relationship Id="rId11" Type="http://schemas.openxmlformats.org/officeDocument/2006/relationships/image" Target="../media/image22.pdf"/><Relationship Id="rId1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9" Type="http://schemas.openxmlformats.org/officeDocument/2006/relationships/image" Target="../media/image20.pdf"/><Relationship Id="rId3" Type="http://schemas.openxmlformats.org/officeDocument/2006/relationships/image" Target="../media/image2.jpeg"/><Relationship Id="rId6" Type="http://schemas.openxmlformats.org/officeDocument/2006/relationships/image" Target="../media/image1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df"/><Relationship Id="rId4" Type="http://schemas.openxmlformats.org/officeDocument/2006/relationships/image" Target="../media/image24.pdf"/><Relationship Id="rId5" Type="http://schemas.openxmlformats.org/officeDocument/2006/relationships/image" Target="../media/image25.png"/><Relationship Id="rId7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9" Type="http://schemas.openxmlformats.org/officeDocument/2006/relationships/image" Target="../media/image29.png"/><Relationship Id="rId3" Type="http://schemas.openxmlformats.org/officeDocument/2006/relationships/image" Target="../media/image2.jpeg"/><Relationship Id="rId6" Type="http://schemas.openxmlformats.org/officeDocument/2006/relationships/image" Target="../media/image26.pdf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image" Target="../media/image30.pd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2.jpeg"/><Relationship Id="rId5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image" Target="../media/image32.pd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2.jpeg"/><Relationship Id="rId5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image" Target="../media/image34.pd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2.jpeg"/><Relationship Id="rId5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3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3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image" Target="../media/image38.jpeg"/><Relationship Id="rId4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df"/><Relationship Id="rId3" Type="http://schemas.openxmlformats.org/officeDocument/2006/relationships/image" Target="../media/image37.png"/><Relationship Id="rId5" Type="http://schemas.openxmlformats.org/officeDocument/2006/relationships/image" Target="../media/image2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3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image" Target="../media/image39.pdf"/><Relationship Id="rId5" Type="http://schemas.openxmlformats.org/officeDocument/2006/relationships/image" Target="../media/image40.png"/><Relationship Id="rId7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2.jpeg"/><Relationship Id="rId6" Type="http://schemas.openxmlformats.org/officeDocument/2006/relationships/image" Target="../media/image41.pd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3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2.jpe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Relationship Id="rId3" Type="http://schemas.openxmlformats.org/officeDocument/2006/relationships/image" Target="../media/image1.gif"/><Relationship Id="rId5" Type="http://schemas.openxmlformats.org/officeDocument/2006/relationships/image" Target="../media/image44.pn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Relationship Id="rId3" Type="http://schemas.openxmlformats.org/officeDocument/2006/relationships/image" Target="../media/image1.gif"/><Relationship Id="rId5" Type="http://schemas.openxmlformats.org/officeDocument/2006/relationships/image" Target="../media/image45.png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Relationship Id="rId3" Type="http://schemas.openxmlformats.org/officeDocument/2006/relationships/image" Target="../media/image1.gif"/><Relationship Id="rId5" Type="http://schemas.openxmlformats.org/officeDocument/2006/relationships/image" Target="../media/image46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3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3" Type="http://schemas.openxmlformats.org/officeDocument/2006/relationships/image" Target="../media/image1.gif"/></Relationships>
</file>

<file path=ppt/slides/_rels/slide30.xml.rels><?xml version="1.0" encoding="UTF-8" standalone="yes"?>
<Relationships xmlns="http://schemas.openxmlformats.org/package/2006/relationships"><Relationship Id="rId6" Type="http://schemas.openxmlformats.org/officeDocument/2006/relationships/image" Target="../media/image49.png"/><Relationship Id="rId4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2.jpeg"/><Relationship Id="rId5" Type="http://schemas.openxmlformats.org/officeDocument/2006/relationships/image" Target="../media/image48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3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3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4" Type="http://schemas.openxmlformats.org/officeDocument/2006/relationships/image" Target="../media/image50.pd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2.jpeg"/><Relationship Id="rId5" Type="http://schemas.openxmlformats.org/officeDocument/2006/relationships/image" Target="../media/image51.png"/></Relationships>
</file>

<file path=ppt/slides/_rels/slide34.xml.rels><?xml version="1.0" encoding="UTF-8" standalone="yes"?>
<Relationships xmlns="http://schemas.openxmlformats.org/package/2006/relationships"><Relationship Id="rId4" Type="http://schemas.openxmlformats.org/officeDocument/2006/relationships/image" Target="../media/image1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df"/><Relationship Id="rId3" Type="http://schemas.openxmlformats.org/officeDocument/2006/relationships/image" Target="../media/image53.png"/><Relationship Id="rId5" Type="http://schemas.openxmlformats.org/officeDocument/2006/relationships/image" Target="../media/image2.jpeg"/></Relationships>
</file>

<file path=ppt/slides/_rels/slide35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2.jpeg"/></Relationships>
</file>

<file path=ppt/slides/_rels/slide36.xml.rels><?xml version="1.0" encoding="UTF-8" standalone="yes"?>
<Relationships xmlns="http://schemas.openxmlformats.org/package/2006/relationships"><Relationship Id="rId6" Type="http://schemas.openxmlformats.org/officeDocument/2006/relationships/image" Target="../media/image55.png"/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Relationship Id="rId3" Type="http://schemas.openxmlformats.org/officeDocument/2006/relationships/image" Target="../media/image1.gif"/><Relationship Id="rId5" Type="http://schemas.openxmlformats.org/officeDocument/2006/relationships/image" Target="../media/image54.pdf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2.jpeg"/></Relationships>
</file>

<file path=ppt/slides/_rels/slide38.xml.rels><?xml version="1.0" encoding="UTF-8" standalone="yes"?>
<Relationships xmlns="http://schemas.openxmlformats.org/package/2006/relationships"><Relationship Id="rId4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2.jpeg"/><Relationship Id="rId5" Type="http://schemas.openxmlformats.org/officeDocument/2006/relationships/image" Target="../media/image57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df"/><Relationship Id="rId4" Type="http://schemas.openxmlformats.org/officeDocument/2006/relationships/image" Target="../media/image58.pdf"/><Relationship Id="rId5" Type="http://schemas.openxmlformats.org/officeDocument/2006/relationships/image" Target="../media/image59.png"/><Relationship Id="rId7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9" Type="http://schemas.openxmlformats.org/officeDocument/2006/relationships/image" Target="../media/image63.png"/><Relationship Id="rId3" Type="http://schemas.openxmlformats.org/officeDocument/2006/relationships/image" Target="../media/image2.jpeg"/><Relationship Id="rId6" Type="http://schemas.openxmlformats.org/officeDocument/2006/relationships/image" Target="../media/image60.pdf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2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3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3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gif"/><Relationship Id="rId3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3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93825"/>
            <a:ext cx="7772400" cy="1470025"/>
          </a:xfrm>
        </p:spPr>
        <p:txBody>
          <a:bodyPr/>
          <a:lstStyle/>
          <a:p>
            <a:r>
              <a:rPr lang="en-US" dirty="0" smtClean="0">
                <a:latin typeface="Lucida Bright"/>
                <a:cs typeface="Lucida Bright"/>
              </a:rPr>
              <a:t>Review on Electron </a:t>
            </a:r>
            <a:r>
              <a:rPr lang="en-US" dirty="0">
                <a:latin typeface="Lucida Bright"/>
                <a:cs typeface="Lucida Bright"/>
              </a:rPr>
              <a:t>C</a:t>
            </a:r>
            <a:r>
              <a:rPr lang="en-US" dirty="0" smtClean="0">
                <a:latin typeface="Lucida Bright"/>
                <a:cs typeface="Lucida Bright"/>
              </a:rPr>
              <a:t>loud simulation tools @ CERN</a:t>
            </a:r>
            <a:endParaRPr lang="en-US" dirty="0">
              <a:latin typeface="Lucida Bright"/>
              <a:cs typeface="Lucida Brigh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070225"/>
            <a:ext cx="7772400" cy="22860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G. Rumolo</a:t>
            </a:r>
            <a:endParaRPr lang="en-US" dirty="0" smtClean="0"/>
          </a:p>
          <a:p>
            <a:r>
              <a:rPr lang="en-US" dirty="0" smtClean="0"/>
              <a:t>in CERN-GSI Workshop on Electron Cloud</a:t>
            </a:r>
          </a:p>
          <a:p>
            <a:r>
              <a:rPr lang="en-US" dirty="0" smtClean="0"/>
              <a:t>Monday 07.03.2011 </a:t>
            </a:r>
          </a:p>
          <a:p>
            <a:r>
              <a:rPr lang="en-US" dirty="0" smtClean="0"/>
              <a:t>Acknowledgments:</a:t>
            </a:r>
            <a:r>
              <a:rPr lang="en-US" dirty="0"/>
              <a:t> </a:t>
            </a:r>
            <a:r>
              <a:rPr lang="en-US" dirty="0" smtClean="0"/>
              <a:t>G</a:t>
            </a:r>
            <a:r>
              <a:rPr lang="en-US" dirty="0" smtClean="0"/>
              <a:t>. </a:t>
            </a:r>
            <a:r>
              <a:rPr lang="en-US" dirty="0" err="1" smtClean="0"/>
              <a:t>Arduini</a:t>
            </a:r>
            <a:r>
              <a:rPr lang="en-US" dirty="0" smtClean="0"/>
              <a:t>, </a:t>
            </a:r>
            <a:r>
              <a:rPr lang="en-US" dirty="0" smtClean="0"/>
              <a:t>G. </a:t>
            </a:r>
            <a:r>
              <a:rPr lang="en-US" dirty="0" err="1" smtClean="0"/>
              <a:t>Bellodi</a:t>
            </a:r>
            <a:r>
              <a:rPr lang="en-US" dirty="0" smtClean="0"/>
              <a:t>, E. </a:t>
            </a:r>
            <a:r>
              <a:rPr lang="en-US" dirty="0" err="1" smtClean="0"/>
              <a:t>Benedetto</a:t>
            </a:r>
            <a:r>
              <a:rPr lang="en-US" dirty="0" smtClean="0"/>
              <a:t>,      J. Crittenden, O. Dominguez, W. Fischer, G. </a:t>
            </a:r>
            <a:r>
              <a:rPr lang="en-US" dirty="0" err="1" smtClean="0"/>
              <a:t>Franchetti</a:t>
            </a:r>
            <a:r>
              <a:rPr lang="en-US" dirty="0" smtClean="0"/>
              <a:t>,      U</a:t>
            </a:r>
            <a:r>
              <a:rPr lang="en-US" dirty="0" smtClean="0"/>
              <a:t>. </a:t>
            </a:r>
            <a:r>
              <a:rPr lang="en-US" dirty="0" err="1" smtClean="0"/>
              <a:t>Iriso</a:t>
            </a:r>
            <a:r>
              <a:rPr lang="en-US" dirty="0" smtClean="0"/>
              <a:t>, </a:t>
            </a:r>
            <a:r>
              <a:rPr lang="en-US" dirty="0" smtClean="0"/>
              <a:t>K. Li,</a:t>
            </a:r>
            <a:r>
              <a:rPr lang="en-US" dirty="0" smtClean="0"/>
              <a:t> K</a:t>
            </a:r>
            <a:r>
              <a:rPr lang="en-US" dirty="0" smtClean="0"/>
              <a:t>. </a:t>
            </a:r>
            <a:r>
              <a:rPr lang="en-US" dirty="0" err="1" smtClean="0"/>
              <a:t>Ohmi</a:t>
            </a:r>
            <a:r>
              <a:rPr lang="en-US" dirty="0" smtClean="0"/>
              <a:t>, E. </a:t>
            </a:r>
            <a:r>
              <a:rPr lang="en-US" dirty="0" err="1" smtClean="0"/>
              <a:t>Shaposhnikova</a:t>
            </a:r>
            <a:r>
              <a:rPr lang="en-US" dirty="0" smtClean="0"/>
              <a:t>, F</a:t>
            </a:r>
            <a:r>
              <a:rPr lang="en-US" dirty="0" smtClean="0"/>
              <a:t>. Zimmermann</a:t>
            </a:r>
            <a:endParaRPr lang="en-US" dirty="0"/>
          </a:p>
        </p:txBody>
      </p:sp>
      <p:pic>
        <p:nvPicPr>
          <p:cNvPr id="4" name="Picture 3" descr="cern_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80000" cy="1080000"/>
          </a:xfrm>
          <a:prstGeom prst="rect">
            <a:avLst/>
          </a:prstGeom>
        </p:spPr>
      </p:pic>
      <p:pic>
        <p:nvPicPr>
          <p:cNvPr id="5" name="Picture 4" descr="LOGO-BE-200x200_jp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4000" y="0"/>
            <a:ext cx="1080000" cy="1080000"/>
          </a:xfrm>
          <a:prstGeom prst="rect">
            <a:avLst/>
          </a:prstGeom>
        </p:spPr>
      </p:pic>
      <p:pic>
        <p:nvPicPr>
          <p:cNvPr id="6" name="Picture 5" descr="New-log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0400" y="5791199"/>
            <a:ext cx="2943957" cy="10228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defTabSz="914400" fontAlgn="base">
              <a:spcAft>
                <a:spcPct val="0"/>
              </a:spcAft>
              <a:defRPr/>
            </a:pPr>
            <a:r>
              <a:rPr lang="en-US" sz="3200" kern="0" dirty="0">
                <a:solidFill>
                  <a:schemeClr val="folHlink"/>
                </a:solidFill>
              </a:rPr>
              <a:t>Dependence on</a:t>
            </a:r>
            <a:r>
              <a:rPr lang="en-US" sz="3200" kern="0" dirty="0" smtClean="0">
                <a:solidFill>
                  <a:schemeClr val="folHlink"/>
                </a:solidFill>
              </a:rPr>
              <a:t> numerical </a:t>
            </a:r>
            <a:r>
              <a:rPr lang="en-US" sz="3200" kern="0" dirty="0">
                <a:solidFill>
                  <a:schemeClr val="folHlink"/>
                </a:solidFill>
              </a:rPr>
              <a:t>parameters</a:t>
            </a:r>
            <a:endParaRPr lang="en-US" sz="4000" kern="0" dirty="0">
              <a:solidFill>
                <a:schemeClr val="tx2"/>
              </a:solidFill>
            </a:endParaRPr>
          </a:p>
        </p:txBody>
      </p:sp>
      <p:pic>
        <p:nvPicPr>
          <p:cNvPr id="4" name="Picture 3" descr="cern_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80000" cy="1080000"/>
          </a:xfrm>
          <a:prstGeom prst="rect">
            <a:avLst/>
          </a:prstGeom>
        </p:spPr>
      </p:pic>
      <p:pic>
        <p:nvPicPr>
          <p:cNvPr id="5" name="Picture 4" descr="LOGO-BE-200x200_jp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4000" y="0"/>
            <a:ext cx="1080000" cy="1080000"/>
          </a:xfrm>
          <a:prstGeom prst="rect">
            <a:avLst/>
          </a:prstGeom>
        </p:spPr>
      </p:pic>
      <p:sp>
        <p:nvSpPr>
          <p:cNvPr id="8" name="Content Placeholder 8"/>
          <p:cNvSpPr>
            <a:spLocks noGrp="1"/>
          </p:cNvSpPr>
          <p:nvPr>
            <p:ph idx="1"/>
          </p:nvPr>
        </p:nvSpPr>
        <p:spPr>
          <a:xfrm>
            <a:off x="506420" y="1305999"/>
            <a:ext cx="8229600" cy="5050351"/>
          </a:xfrm>
        </p:spPr>
        <p:txBody>
          <a:bodyPr>
            <a:normAutofit fontScale="85000" lnSpcReduction="10000"/>
          </a:bodyPr>
          <a:lstStyle/>
          <a:p>
            <a:pPr>
              <a:buClr>
                <a:schemeClr val="tx1"/>
              </a:buClr>
              <a:buFont typeface="Lucida Grande"/>
              <a:buChar char="→"/>
            </a:pPr>
            <a:r>
              <a:rPr lang="en-US" sz="2200" dirty="0" smtClean="0">
                <a:solidFill>
                  <a:srgbClr val="0000FF"/>
                </a:solidFill>
                <a:latin typeface="+mj-lt"/>
              </a:rPr>
              <a:t>Electron cloud build up</a:t>
            </a:r>
            <a:r>
              <a:rPr lang="en-US" sz="2200" dirty="0" smtClean="0">
                <a:solidFill>
                  <a:srgbClr val="0000FF"/>
                </a:solidFill>
                <a:latin typeface="+mj-lt"/>
              </a:rPr>
              <a:t> </a:t>
            </a:r>
            <a:r>
              <a:rPr lang="en-US" sz="2200" dirty="0" smtClean="0">
                <a:solidFill>
                  <a:srgbClr val="000000"/>
                </a:solidFill>
                <a:latin typeface="+mj-lt"/>
              </a:rPr>
              <a:t>simulations</a:t>
            </a:r>
            <a:r>
              <a:rPr lang="en-US" sz="2200" dirty="0" smtClean="0">
                <a:solidFill>
                  <a:srgbClr val="0000FF"/>
                </a:solidFill>
                <a:latin typeface="+mj-lt"/>
              </a:rPr>
              <a:t> </a:t>
            </a:r>
            <a:r>
              <a:rPr lang="en-US" sz="2200" dirty="0" smtClean="0">
                <a:latin typeface="+mj-lt"/>
              </a:rPr>
              <a:t>are sensitive to a </a:t>
            </a:r>
            <a:r>
              <a:rPr lang="en-US" sz="2200" dirty="0" smtClean="0">
                <a:latin typeface="+mj-lt"/>
              </a:rPr>
              <a:t>significant number of</a:t>
            </a:r>
            <a:r>
              <a:rPr lang="en-US" sz="2200" dirty="0" smtClean="0">
                <a:latin typeface="+mj-lt"/>
              </a:rPr>
              <a:t> </a:t>
            </a:r>
            <a:r>
              <a:rPr lang="en-US" sz="2200" b="1" dirty="0" smtClean="0">
                <a:latin typeface="+mj-lt"/>
              </a:rPr>
              <a:t>numerical parameters</a:t>
            </a:r>
          </a:p>
          <a:p>
            <a:pPr lvl="1">
              <a:buFont typeface="Arial"/>
              <a:buChar char="•"/>
            </a:pPr>
            <a:r>
              <a:rPr lang="en-US" sz="1900" dirty="0" smtClean="0">
                <a:solidFill>
                  <a:srgbClr val="000000"/>
                </a:solidFill>
                <a:latin typeface="+mj-lt"/>
              </a:rPr>
              <a:t>Time steps:</a:t>
            </a:r>
          </a:p>
          <a:p>
            <a:pPr lvl="2">
              <a:buFont typeface="Wingdings" charset="2"/>
              <a:buChar char="ü"/>
            </a:pPr>
            <a:r>
              <a:rPr lang="en-US" sz="1600" dirty="0" smtClean="0">
                <a:solidFill>
                  <a:srgbClr val="000000"/>
                </a:solidFill>
                <a:latin typeface="+mj-lt"/>
              </a:rPr>
              <a:t>During the bunch passage</a:t>
            </a:r>
          </a:p>
          <a:p>
            <a:pPr lvl="2">
              <a:buFont typeface="Wingdings" charset="2"/>
              <a:buChar char="ü"/>
            </a:pPr>
            <a:r>
              <a:rPr lang="en-US" sz="1600" dirty="0" smtClean="0">
                <a:solidFill>
                  <a:srgbClr val="000000"/>
                </a:solidFill>
                <a:latin typeface="+mj-lt"/>
              </a:rPr>
              <a:t>During the inter-bunch gap</a:t>
            </a:r>
          </a:p>
          <a:p>
            <a:pPr lvl="1">
              <a:buFont typeface="Arial"/>
              <a:buChar char="•"/>
            </a:pPr>
            <a:r>
              <a:rPr lang="en-US" sz="1900" dirty="0" smtClean="0">
                <a:solidFill>
                  <a:srgbClr val="000000"/>
                </a:solidFill>
                <a:latin typeface="+mj-lt"/>
              </a:rPr>
              <a:t>Number of macro-electrons launched per bunch</a:t>
            </a:r>
          </a:p>
          <a:p>
            <a:pPr lvl="1">
              <a:buFont typeface="Arial"/>
              <a:buChar char="•"/>
            </a:pPr>
            <a:r>
              <a:rPr lang="en-US" sz="1900" dirty="0" smtClean="0">
                <a:solidFill>
                  <a:srgbClr val="000000"/>
                </a:solidFill>
                <a:latin typeface="+mj-lt"/>
              </a:rPr>
              <a:t>Maximum n</a:t>
            </a:r>
            <a:r>
              <a:rPr lang="en-US" sz="1900" dirty="0" smtClean="0">
                <a:solidFill>
                  <a:srgbClr val="000000"/>
                </a:solidFill>
                <a:latin typeface="+mj-lt"/>
              </a:rPr>
              <a:t>umber of macro-electrons allowed in the simulation</a:t>
            </a:r>
          </a:p>
          <a:p>
            <a:pPr lvl="2">
              <a:buFont typeface="Wingdings" charset="2"/>
              <a:buChar char="ü"/>
            </a:pPr>
            <a:r>
              <a:rPr lang="en-US" sz="1500" dirty="0" smtClean="0">
                <a:solidFill>
                  <a:srgbClr val="000000"/>
                </a:solidFill>
                <a:latin typeface="+mj-lt"/>
              </a:rPr>
              <a:t>Macro-electrons are not just produced all the time through the primary and secondary generation mechanisms</a:t>
            </a:r>
          </a:p>
          <a:p>
            <a:pPr lvl="2">
              <a:buFont typeface="Wingdings" charset="2"/>
              <a:buChar char="ü"/>
            </a:pPr>
            <a:r>
              <a:rPr lang="en-US" sz="1500" dirty="0" smtClean="0">
                <a:solidFill>
                  <a:srgbClr val="000000"/>
                </a:solidFill>
                <a:latin typeface="+mj-lt"/>
              </a:rPr>
              <a:t>A ‘clean’ subroutine always reduces the number of macro-electrons back to the maximum allowed, when exceeded, and the “cleaned” charge is redistributed</a:t>
            </a:r>
            <a:endParaRPr lang="en-US" sz="1500" dirty="0" smtClean="0">
              <a:solidFill>
                <a:srgbClr val="000000"/>
              </a:solidFill>
              <a:latin typeface="+mj-lt"/>
            </a:endParaRPr>
          </a:p>
          <a:p>
            <a:pPr lvl="1">
              <a:buFont typeface="Arial"/>
              <a:buChar char="•"/>
            </a:pPr>
            <a:r>
              <a:rPr lang="en-US" sz="1900" dirty="0" smtClean="0">
                <a:solidFill>
                  <a:srgbClr val="000000"/>
                </a:solidFill>
                <a:latin typeface="+mj-lt"/>
              </a:rPr>
              <a:t>Limit charge for macro-electron splitting and maximum number of macro-electrons into which a macro-electron that has ‘gained’ too much charge can be split</a:t>
            </a:r>
          </a:p>
          <a:p>
            <a:pPr lvl="1">
              <a:buFont typeface="Arial"/>
              <a:buChar char="•"/>
            </a:pPr>
            <a:r>
              <a:rPr lang="en-US" sz="1900" dirty="0">
                <a:solidFill>
                  <a:srgbClr val="000000"/>
                </a:solidFill>
              </a:rPr>
              <a:t>Number of mesh points for space charge </a:t>
            </a:r>
            <a:r>
              <a:rPr lang="en-US" sz="1900" dirty="0" smtClean="0">
                <a:solidFill>
                  <a:srgbClr val="000000"/>
                </a:solidFill>
              </a:rPr>
              <a:t>calculation</a:t>
            </a:r>
          </a:p>
          <a:p>
            <a:pPr lvl="1">
              <a:buFont typeface="Arial"/>
              <a:buChar char="•"/>
            </a:pPr>
            <a:r>
              <a:rPr lang="en-US" sz="1900" dirty="0" smtClean="0">
                <a:solidFill>
                  <a:srgbClr val="000000"/>
                </a:solidFill>
                <a:latin typeface="+mj-lt"/>
              </a:rPr>
              <a:t>Multi-seed simulations for statistics</a:t>
            </a:r>
          </a:p>
          <a:p>
            <a:pPr lvl="1">
              <a:buFont typeface="Arial"/>
              <a:buChar char="•"/>
            </a:pPr>
            <a:endParaRPr lang="en-US" sz="1900" dirty="0" smtClean="0">
              <a:solidFill>
                <a:srgbClr val="000000"/>
              </a:solidFill>
              <a:latin typeface="+mj-lt"/>
            </a:endParaRPr>
          </a:p>
          <a:p>
            <a:pPr>
              <a:buFont typeface="Lucida Grande"/>
              <a:buChar char="→"/>
            </a:pPr>
            <a:r>
              <a:rPr lang="en-US" sz="2235" dirty="0" smtClean="0">
                <a:solidFill>
                  <a:srgbClr val="000000"/>
                </a:solidFill>
                <a:latin typeface="+mj-lt"/>
              </a:rPr>
              <a:t>CPU times of typical </a:t>
            </a:r>
            <a:r>
              <a:rPr lang="en-US" sz="2235" dirty="0" smtClean="0">
                <a:solidFill>
                  <a:srgbClr val="0000FF"/>
                </a:solidFill>
                <a:latin typeface="+mj-lt"/>
              </a:rPr>
              <a:t>electron cloud build up </a:t>
            </a:r>
            <a:r>
              <a:rPr lang="en-US" sz="2235" dirty="0" smtClean="0">
                <a:solidFill>
                  <a:srgbClr val="000000"/>
                </a:solidFill>
                <a:latin typeface="+mj-lt"/>
              </a:rPr>
              <a:t>simulations range </a:t>
            </a:r>
            <a:r>
              <a:rPr lang="en-US" sz="2235" dirty="0" smtClean="0">
                <a:solidFill>
                  <a:srgbClr val="008000"/>
                </a:solidFill>
                <a:latin typeface="+mj-lt"/>
              </a:rPr>
              <a:t>from few hours to several days</a:t>
            </a:r>
            <a:r>
              <a:rPr lang="en-US" sz="2235" dirty="0" smtClean="0">
                <a:solidFill>
                  <a:srgbClr val="000000"/>
                </a:solidFill>
                <a:latin typeface="+mj-lt"/>
              </a:rPr>
              <a:t>, depending on the choice of the parameters above (determined by the problem) </a:t>
            </a:r>
            <a:endParaRPr lang="en-US" sz="2235" dirty="0" smtClean="0">
              <a:solidFill>
                <a:srgbClr val="000000"/>
              </a:solidFill>
              <a:latin typeface="+mj-lt"/>
            </a:endParaRPr>
          </a:p>
          <a:p>
            <a:pPr lvl="1">
              <a:buFont typeface="Lucida Grande"/>
              <a:buChar char="→"/>
            </a:pPr>
            <a:endParaRPr lang="en-US" sz="2162" dirty="0" smtClean="0"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defTabSz="914400" fontAlgn="base">
              <a:spcAft>
                <a:spcPct val="0"/>
              </a:spcAft>
              <a:defRPr/>
            </a:pPr>
            <a:r>
              <a:rPr lang="en-US" sz="3200" kern="0" dirty="0" smtClean="0">
                <a:solidFill>
                  <a:schemeClr val="folHlink"/>
                </a:solidFill>
              </a:rPr>
              <a:t>ECLOUD sample result</a:t>
            </a:r>
            <a:endParaRPr lang="en-US" sz="4000" kern="0" dirty="0">
              <a:solidFill>
                <a:schemeClr val="tx2"/>
              </a:solidFill>
            </a:endParaRPr>
          </a:p>
        </p:txBody>
      </p:sp>
      <p:pic>
        <p:nvPicPr>
          <p:cNvPr id="4" name="Picture 3" descr="cern_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80000" cy="1080000"/>
          </a:xfrm>
          <a:prstGeom prst="rect">
            <a:avLst/>
          </a:prstGeom>
        </p:spPr>
      </p:pic>
      <p:pic>
        <p:nvPicPr>
          <p:cNvPr id="5" name="Picture 4" descr="LOGO-BE-200x200_jp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4000" y="0"/>
            <a:ext cx="1080000" cy="1080000"/>
          </a:xfrm>
          <a:prstGeom prst="rect">
            <a:avLst/>
          </a:prstGeom>
        </p:spPr>
      </p:pic>
      <p:sp>
        <p:nvSpPr>
          <p:cNvPr id="27" name="Content Placeholder 8"/>
          <p:cNvSpPr>
            <a:spLocks noGrp="1"/>
          </p:cNvSpPr>
          <p:nvPr>
            <p:ph idx="1"/>
          </p:nvPr>
        </p:nvSpPr>
        <p:spPr>
          <a:xfrm>
            <a:off x="1143082" y="5709559"/>
            <a:ext cx="4343399" cy="965303"/>
          </a:xfrm>
        </p:spPr>
        <p:txBody>
          <a:bodyPr>
            <a:normAutofit fontScale="92500" lnSpcReduction="20000"/>
          </a:bodyPr>
          <a:lstStyle/>
          <a:p>
            <a:pPr>
              <a:buFont typeface="Lucida Grande"/>
              <a:buChar char="→"/>
            </a:pPr>
            <a:r>
              <a:rPr lang="en-US" sz="2429" dirty="0" smtClean="0">
                <a:latin typeface="+mj-lt"/>
              </a:rPr>
              <a:t>Example of electron cloud build in LHC arc with two</a:t>
            </a:r>
            <a:r>
              <a:rPr lang="en-US" sz="2429" dirty="0" smtClean="0">
                <a:latin typeface="+mj-lt"/>
              </a:rPr>
              <a:t> </a:t>
            </a:r>
            <a:r>
              <a:rPr lang="en-US" sz="2429" dirty="0" smtClean="0">
                <a:latin typeface="+mj-lt"/>
              </a:rPr>
              <a:t>trains</a:t>
            </a:r>
            <a:r>
              <a:rPr lang="en-US" sz="2429" dirty="0" smtClean="0">
                <a:latin typeface="+mj-lt"/>
              </a:rPr>
              <a:t> with 36 bunches of </a:t>
            </a:r>
            <a:r>
              <a:rPr lang="en-US" sz="2429" dirty="0" smtClean="0">
                <a:latin typeface="+mj-lt"/>
              </a:rPr>
              <a:t>50ns beam</a:t>
            </a:r>
          </a:p>
          <a:p>
            <a:pPr>
              <a:buFont typeface="Lucida Grande"/>
              <a:buChar char="→"/>
            </a:pPr>
            <a:endParaRPr lang="en-US" sz="2143" dirty="0" smtClean="0">
              <a:latin typeface="+mj-lt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0" name="Picture 9" descr="buildup-gen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rcRect l="7158" t="9264" r="4653" b="9264"/>
              <a:stretch>
                <a:fillRect/>
              </a:stretch>
            </p:blipFill>
          </mc:Choice>
          <mc:Fallback>
            <p:blipFill>
              <a:blip r:embed="rId5"/>
              <a:srcRect l="7158" t="9264" r="4653" b="9264"/>
              <a:stretch>
                <a:fillRect/>
              </a:stretch>
            </p:blipFill>
          </mc:Fallback>
        </mc:AlternateContent>
        <p:spPr>
          <a:xfrm>
            <a:off x="228599" y="1417637"/>
            <a:ext cx="5698431" cy="4068000"/>
          </a:xfrm>
          <a:prstGeom prst="rect">
            <a:avLst/>
          </a:prstGeom>
        </p:spPr>
      </p:pic>
      <p:grpSp>
        <p:nvGrpSpPr>
          <p:cNvPr id="3" name="Group 78"/>
          <p:cNvGrpSpPr/>
          <p:nvPr/>
        </p:nvGrpSpPr>
        <p:grpSpPr>
          <a:xfrm>
            <a:off x="3429000" y="1159849"/>
            <a:ext cx="5437549" cy="2497751"/>
            <a:chOff x="3429000" y="1159849"/>
            <a:chExt cx="5437549" cy="2497751"/>
          </a:xfrm>
        </p:grpSpPr>
        <p:grpSp>
          <p:nvGrpSpPr>
            <p:cNvPr id="6" name="Group 21"/>
            <p:cNvGrpSpPr/>
            <p:nvPr/>
          </p:nvGrpSpPr>
          <p:grpSpPr>
            <a:xfrm>
              <a:off x="6818830" y="2284351"/>
              <a:ext cx="152400" cy="838200"/>
              <a:chOff x="6872466" y="2287879"/>
              <a:chExt cx="152400" cy="838200"/>
            </a:xfrm>
          </p:grpSpPr>
          <p:sp>
            <p:nvSpPr>
              <p:cNvPr id="18" name="Freeform 17"/>
              <p:cNvSpPr/>
              <p:nvPr/>
            </p:nvSpPr>
            <p:spPr>
              <a:xfrm>
                <a:off x="6872466" y="2287879"/>
                <a:ext cx="71217" cy="838200"/>
              </a:xfrm>
              <a:custGeom>
                <a:avLst/>
                <a:gdLst>
                  <a:gd name="connsiteX0" fmla="*/ 0 w 498521"/>
                  <a:gd name="connsiteY0" fmla="*/ 2207855 h 2207855"/>
                  <a:gd name="connsiteX1" fmla="*/ 189912 w 498521"/>
                  <a:gd name="connsiteY1" fmla="*/ 439197 h 2207855"/>
                  <a:gd name="connsiteX2" fmla="*/ 498521 w 498521"/>
                  <a:gd name="connsiteY2" fmla="*/ 0 h 220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98521" h="2207855">
                    <a:moveTo>
                      <a:pt x="0" y="2207855"/>
                    </a:moveTo>
                    <a:cubicBezTo>
                      <a:pt x="53412" y="1507514"/>
                      <a:pt x="106825" y="807173"/>
                      <a:pt x="189912" y="439197"/>
                    </a:cubicBezTo>
                    <a:cubicBezTo>
                      <a:pt x="272999" y="71221"/>
                      <a:pt x="385760" y="35610"/>
                      <a:pt x="498521" y="0"/>
                    </a:cubicBezTo>
                  </a:path>
                </a:pathLst>
              </a:cu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Freeform 20"/>
              <p:cNvSpPr/>
              <p:nvPr/>
            </p:nvSpPr>
            <p:spPr>
              <a:xfrm flipH="1">
                <a:off x="6953649" y="2287879"/>
                <a:ext cx="71217" cy="838200"/>
              </a:xfrm>
              <a:custGeom>
                <a:avLst/>
                <a:gdLst>
                  <a:gd name="connsiteX0" fmla="*/ 0 w 498521"/>
                  <a:gd name="connsiteY0" fmla="*/ 2207855 h 2207855"/>
                  <a:gd name="connsiteX1" fmla="*/ 189912 w 498521"/>
                  <a:gd name="connsiteY1" fmla="*/ 439197 h 2207855"/>
                  <a:gd name="connsiteX2" fmla="*/ 498521 w 498521"/>
                  <a:gd name="connsiteY2" fmla="*/ 0 h 220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98521" h="2207855">
                    <a:moveTo>
                      <a:pt x="0" y="2207855"/>
                    </a:moveTo>
                    <a:cubicBezTo>
                      <a:pt x="53412" y="1507514"/>
                      <a:pt x="106825" y="807173"/>
                      <a:pt x="189912" y="439197"/>
                    </a:cubicBezTo>
                    <a:cubicBezTo>
                      <a:pt x="272999" y="71221"/>
                      <a:pt x="385760" y="35610"/>
                      <a:pt x="498521" y="0"/>
                    </a:cubicBezTo>
                  </a:path>
                </a:pathLst>
              </a:cu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7" name="Group 22"/>
            <p:cNvGrpSpPr/>
            <p:nvPr/>
          </p:nvGrpSpPr>
          <p:grpSpPr>
            <a:xfrm>
              <a:off x="7365601" y="2283626"/>
              <a:ext cx="152400" cy="838200"/>
              <a:chOff x="6872466" y="2287879"/>
              <a:chExt cx="152400" cy="838200"/>
            </a:xfrm>
          </p:grpSpPr>
          <p:sp>
            <p:nvSpPr>
              <p:cNvPr id="28" name="Freeform 27"/>
              <p:cNvSpPr/>
              <p:nvPr/>
            </p:nvSpPr>
            <p:spPr>
              <a:xfrm>
                <a:off x="6872466" y="2287879"/>
                <a:ext cx="71217" cy="838200"/>
              </a:xfrm>
              <a:custGeom>
                <a:avLst/>
                <a:gdLst>
                  <a:gd name="connsiteX0" fmla="*/ 0 w 498521"/>
                  <a:gd name="connsiteY0" fmla="*/ 2207855 h 2207855"/>
                  <a:gd name="connsiteX1" fmla="*/ 189912 w 498521"/>
                  <a:gd name="connsiteY1" fmla="*/ 439197 h 2207855"/>
                  <a:gd name="connsiteX2" fmla="*/ 498521 w 498521"/>
                  <a:gd name="connsiteY2" fmla="*/ 0 h 220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98521" h="2207855">
                    <a:moveTo>
                      <a:pt x="0" y="2207855"/>
                    </a:moveTo>
                    <a:cubicBezTo>
                      <a:pt x="53412" y="1507514"/>
                      <a:pt x="106825" y="807173"/>
                      <a:pt x="189912" y="439197"/>
                    </a:cubicBezTo>
                    <a:cubicBezTo>
                      <a:pt x="272999" y="71221"/>
                      <a:pt x="385760" y="35610"/>
                      <a:pt x="498521" y="0"/>
                    </a:cubicBezTo>
                  </a:path>
                </a:pathLst>
              </a:cu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Freeform 28"/>
              <p:cNvSpPr/>
              <p:nvPr/>
            </p:nvSpPr>
            <p:spPr>
              <a:xfrm flipH="1">
                <a:off x="6953649" y="2287879"/>
                <a:ext cx="71217" cy="838200"/>
              </a:xfrm>
              <a:custGeom>
                <a:avLst/>
                <a:gdLst>
                  <a:gd name="connsiteX0" fmla="*/ 0 w 498521"/>
                  <a:gd name="connsiteY0" fmla="*/ 2207855 h 2207855"/>
                  <a:gd name="connsiteX1" fmla="*/ 189912 w 498521"/>
                  <a:gd name="connsiteY1" fmla="*/ 439197 h 2207855"/>
                  <a:gd name="connsiteX2" fmla="*/ 498521 w 498521"/>
                  <a:gd name="connsiteY2" fmla="*/ 0 h 220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98521" h="2207855">
                    <a:moveTo>
                      <a:pt x="0" y="2207855"/>
                    </a:moveTo>
                    <a:cubicBezTo>
                      <a:pt x="53412" y="1507514"/>
                      <a:pt x="106825" y="807173"/>
                      <a:pt x="189912" y="439197"/>
                    </a:cubicBezTo>
                    <a:cubicBezTo>
                      <a:pt x="272999" y="71221"/>
                      <a:pt x="385760" y="35610"/>
                      <a:pt x="498521" y="0"/>
                    </a:cubicBezTo>
                  </a:path>
                </a:pathLst>
              </a:cu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8" name="Group 29"/>
            <p:cNvGrpSpPr/>
            <p:nvPr/>
          </p:nvGrpSpPr>
          <p:grpSpPr>
            <a:xfrm>
              <a:off x="7932663" y="2279373"/>
              <a:ext cx="152400" cy="838200"/>
              <a:chOff x="6872466" y="2287879"/>
              <a:chExt cx="152400" cy="838200"/>
            </a:xfrm>
          </p:grpSpPr>
          <p:sp>
            <p:nvSpPr>
              <p:cNvPr id="31" name="Freeform 30"/>
              <p:cNvSpPr/>
              <p:nvPr/>
            </p:nvSpPr>
            <p:spPr>
              <a:xfrm>
                <a:off x="6872466" y="2287879"/>
                <a:ext cx="71217" cy="838200"/>
              </a:xfrm>
              <a:custGeom>
                <a:avLst/>
                <a:gdLst>
                  <a:gd name="connsiteX0" fmla="*/ 0 w 498521"/>
                  <a:gd name="connsiteY0" fmla="*/ 2207855 h 2207855"/>
                  <a:gd name="connsiteX1" fmla="*/ 189912 w 498521"/>
                  <a:gd name="connsiteY1" fmla="*/ 439197 h 2207855"/>
                  <a:gd name="connsiteX2" fmla="*/ 498521 w 498521"/>
                  <a:gd name="connsiteY2" fmla="*/ 0 h 220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98521" h="2207855">
                    <a:moveTo>
                      <a:pt x="0" y="2207855"/>
                    </a:moveTo>
                    <a:cubicBezTo>
                      <a:pt x="53412" y="1507514"/>
                      <a:pt x="106825" y="807173"/>
                      <a:pt x="189912" y="439197"/>
                    </a:cubicBezTo>
                    <a:cubicBezTo>
                      <a:pt x="272999" y="71221"/>
                      <a:pt x="385760" y="35610"/>
                      <a:pt x="498521" y="0"/>
                    </a:cubicBezTo>
                  </a:path>
                </a:pathLst>
              </a:cu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2" name="Freeform 31"/>
              <p:cNvSpPr/>
              <p:nvPr/>
            </p:nvSpPr>
            <p:spPr>
              <a:xfrm flipH="1">
                <a:off x="6953649" y="2287879"/>
                <a:ext cx="71217" cy="838200"/>
              </a:xfrm>
              <a:custGeom>
                <a:avLst/>
                <a:gdLst>
                  <a:gd name="connsiteX0" fmla="*/ 0 w 498521"/>
                  <a:gd name="connsiteY0" fmla="*/ 2207855 h 2207855"/>
                  <a:gd name="connsiteX1" fmla="*/ 189912 w 498521"/>
                  <a:gd name="connsiteY1" fmla="*/ 439197 h 2207855"/>
                  <a:gd name="connsiteX2" fmla="*/ 498521 w 498521"/>
                  <a:gd name="connsiteY2" fmla="*/ 0 h 220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98521" h="2207855">
                    <a:moveTo>
                      <a:pt x="0" y="2207855"/>
                    </a:moveTo>
                    <a:cubicBezTo>
                      <a:pt x="53412" y="1507514"/>
                      <a:pt x="106825" y="807173"/>
                      <a:pt x="189912" y="439197"/>
                    </a:cubicBezTo>
                    <a:cubicBezTo>
                      <a:pt x="272999" y="71221"/>
                      <a:pt x="385760" y="35610"/>
                      <a:pt x="498521" y="0"/>
                    </a:cubicBezTo>
                  </a:path>
                </a:pathLst>
              </a:cu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4" name="Group 65"/>
            <p:cNvGrpSpPr/>
            <p:nvPr/>
          </p:nvGrpSpPr>
          <p:grpSpPr>
            <a:xfrm>
              <a:off x="8488825" y="2283626"/>
              <a:ext cx="152400" cy="838200"/>
              <a:chOff x="6872466" y="2287879"/>
              <a:chExt cx="152400" cy="838200"/>
            </a:xfrm>
          </p:grpSpPr>
          <p:sp>
            <p:nvSpPr>
              <p:cNvPr id="67" name="Freeform 66"/>
              <p:cNvSpPr/>
              <p:nvPr/>
            </p:nvSpPr>
            <p:spPr>
              <a:xfrm>
                <a:off x="6872466" y="2287879"/>
                <a:ext cx="71217" cy="838200"/>
              </a:xfrm>
              <a:custGeom>
                <a:avLst/>
                <a:gdLst>
                  <a:gd name="connsiteX0" fmla="*/ 0 w 498521"/>
                  <a:gd name="connsiteY0" fmla="*/ 2207855 h 2207855"/>
                  <a:gd name="connsiteX1" fmla="*/ 189912 w 498521"/>
                  <a:gd name="connsiteY1" fmla="*/ 439197 h 2207855"/>
                  <a:gd name="connsiteX2" fmla="*/ 498521 w 498521"/>
                  <a:gd name="connsiteY2" fmla="*/ 0 h 220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98521" h="2207855">
                    <a:moveTo>
                      <a:pt x="0" y="2207855"/>
                    </a:moveTo>
                    <a:cubicBezTo>
                      <a:pt x="53412" y="1507514"/>
                      <a:pt x="106825" y="807173"/>
                      <a:pt x="189912" y="439197"/>
                    </a:cubicBezTo>
                    <a:cubicBezTo>
                      <a:pt x="272999" y="71221"/>
                      <a:pt x="385760" y="35610"/>
                      <a:pt x="498521" y="0"/>
                    </a:cubicBezTo>
                  </a:path>
                </a:pathLst>
              </a:cu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8" name="Freeform 67"/>
              <p:cNvSpPr/>
              <p:nvPr/>
            </p:nvSpPr>
            <p:spPr>
              <a:xfrm flipH="1">
                <a:off x="6953649" y="2287879"/>
                <a:ext cx="71217" cy="838200"/>
              </a:xfrm>
              <a:custGeom>
                <a:avLst/>
                <a:gdLst>
                  <a:gd name="connsiteX0" fmla="*/ 0 w 498521"/>
                  <a:gd name="connsiteY0" fmla="*/ 2207855 h 2207855"/>
                  <a:gd name="connsiteX1" fmla="*/ 189912 w 498521"/>
                  <a:gd name="connsiteY1" fmla="*/ 439197 h 2207855"/>
                  <a:gd name="connsiteX2" fmla="*/ 498521 w 498521"/>
                  <a:gd name="connsiteY2" fmla="*/ 0 h 220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98521" h="2207855">
                    <a:moveTo>
                      <a:pt x="0" y="2207855"/>
                    </a:moveTo>
                    <a:cubicBezTo>
                      <a:pt x="53412" y="1507514"/>
                      <a:pt x="106825" y="807173"/>
                      <a:pt x="189912" y="439197"/>
                    </a:cubicBezTo>
                    <a:cubicBezTo>
                      <a:pt x="272999" y="71221"/>
                      <a:pt x="385760" y="35610"/>
                      <a:pt x="498521" y="0"/>
                    </a:cubicBezTo>
                  </a:path>
                </a:pathLst>
              </a:cu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5" name="Group 76"/>
            <p:cNvGrpSpPr/>
            <p:nvPr/>
          </p:nvGrpSpPr>
          <p:grpSpPr>
            <a:xfrm>
              <a:off x="3429000" y="1159849"/>
              <a:ext cx="5437549" cy="2497751"/>
              <a:chOff x="3429000" y="1159849"/>
              <a:chExt cx="5437549" cy="2497751"/>
            </a:xfrm>
          </p:grpSpPr>
          <p:pic>
            <p:nvPicPr>
              <p:cNvPr id="11" name="Picture 10" descr="buildup-zoom-sat.pdf"/>
              <p:cNvPicPr>
                <a:picLocks noChangeAspect="1"/>
              </p:cNvPicPr>
              <p:nvPr/>
            </p:nvPicPr>
            <mc:AlternateContent>
              <mc:Choice xmlns:ma="http://schemas.microsoft.com/office/mac/drawingml/2008/main" Requires="ma">
                <p:blipFill>
                  <a:blip r:embed="rId6"/>
                  <a:srcRect l="14316" t="9264" r="4653" b="9264"/>
                  <a:stretch>
                    <a:fillRect/>
                  </a:stretch>
                </p:blipFill>
              </mc:Choice>
              <mc:Fallback>
                <p:blipFill>
                  <a:blip r:embed="rId7"/>
                  <a:srcRect l="14316" t="9264" r="4653" b="9264"/>
                  <a:stretch>
                    <a:fillRect/>
                  </a:stretch>
                </p:blipFill>
              </mc:Fallback>
            </mc:AlternateContent>
            <p:spPr>
              <a:xfrm>
                <a:off x="6172824" y="1417637"/>
                <a:ext cx="2594777" cy="2015998"/>
              </a:xfrm>
              <a:prstGeom prst="rect">
                <a:avLst/>
              </a:prstGeom>
            </p:spPr>
          </p:pic>
          <p:sp>
            <p:nvSpPr>
              <p:cNvPr id="13" name="Rectangle 12"/>
              <p:cNvSpPr/>
              <p:nvPr/>
            </p:nvSpPr>
            <p:spPr>
              <a:xfrm>
                <a:off x="3429000" y="1676400"/>
                <a:ext cx="131863" cy="1981200"/>
              </a:xfrm>
              <a:prstGeom prst="rect">
                <a:avLst/>
              </a:prstGeom>
              <a:noFill/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5927030" y="1219200"/>
                <a:ext cx="2939519" cy="2282505"/>
              </a:xfrm>
              <a:prstGeom prst="rect">
                <a:avLst/>
              </a:prstGeom>
              <a:noFill/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70" name="Straight Arrow Connector 69"/>
              <p:cNvCxnSpPr/>
              <p:nvPr/>
            </p:nvCxnSpPr>
            <p:spPr>
              <a:xfrm flipV="1">
                <a:off x="3560863" y="2209800"/>
                <a:ext cx="2366167" cy="152400"/>
              </a:xfrm>
              <a:prstGeom prst="straightConnector1">
                <a:avLst/>
              </a:prstGeom>
              <a:ln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arrow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4" name="TextBox 73"/>
              <p:cNvSpPr txBox="1"/>
              <p:nvPr/>
            </p:nvSpPr>
            <p:spPr>
              <a:xfrm>
                <a:off x="7030578" y="1159849"/>
                <a:ext cx="105448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b="1" dirty="0" smtClean="0"/>
                  <a:t>Saturation</a:t>
                </a:r>
                <a:r>
                  <a:rPr lang="en-US" dirty="0" smtClean="0"/>
                  <a:t> </a:t>
                </a:r>
                <a:endParaRPr lang="en-US" dirty="0"/>
              </a:p>
            </p:txBody>
          </p:sp>
        </p:grpSp>
      </p:grpSp>
      <p:grpSp>
        <p:nvGrpSpPr>
          <p:cNvPr id="17" name="Group 77"/>
          <p:cNvGrpSpPr/>
          <p:nvPr/>
        </p:nvGrpSpPr>
        <p:grpSpPr>
          <a:xfrm>
            <a:off x="609600" y="3762849"/>
            <a:ext cx="8409349" cy="2593502"/>
            <a:chOff x="609600" y="3762849"/>
            <a:chExt cx="8409349" cy="2593502"/>
          </a:xfrm>
        </p:grpSpPr>
        <p:grpSp>
          <p:nvGrpSpPr>
            <p:cNvPr id="19" name="Group 35"/>
            <p:cNvGrpSpPr/>
            <p:nvPr/>
          </p:nvGrpSpPr>
          <p:grpSpPr>
            <a:xfrm>
              <a:off x="6553200" y="5485637"/>
              <a:ext cx="81183" cy="419100"/>
              <a:chOff x="6872466" y="2287879"/>
              <a:chExt cx="152400" cy="838200"/>
            </a:xfrm>
          </p:grpSpPr>
          <p:sp>
            <p:nvSpPr>
              <p:cNvPr id="37" name="Freeform 36"/>
              <p:cNvSpPr/>
              <p:nvPr/>
            </p:nvSpPr>
            <p:spPr>
              <a:xfrm>
                <a:off x="6872466" y="2287879"/>
                <a:ext cx="71217" cy="838200"/>
              </a:xfrm>
              <a:custGeom>
                <a:avLst/>
                <a:gdLst>
                  <a:gd name="connsiteX0" fmla="*/ 0 w 498521"/>
                  <a:gd name="connsiteY0" fmla="*/ 2207855 h 2207855"/>
                  <a:gd name="connsiteX1" fmla="*/ 189912 w 498521"/>
                  <a:gd name="connsiteY1" fmla="*/ 439197 h 2207855"/>
                  <a:gd name="connsiteX2" fmla="*/ 498521 w 498521"/>
                  <a:gd name="connsiteY2" fmla="*/ 0 h 220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98521" h="2207855">
                    <a:moveTo>
                      <a:pt x="0" y="2207855"/>
                    </a:moveTo>
                    <a:cubicBezTo>
                      <a:pt x="53412" y="1507514"/>
                      <a:pt x="106825" y="807173"/>
                      <a:pt x="189912" y="439197"/>
                    </a:cubicBezTo>
                    <a:cubicBezTo>
                      <a:pt x="272999" y="71221"/>
                      <a:pt x="385760" y="35610"/>
                      <a:pt x="498521" y="0"/>
                    </a:cubicBezTo>
                  </a:path>
                </a:pathLst>
              </a:cu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Freeform 37"/>
              <p:cNvSpPr/>
              <p:nvPr/>
            </p:nvSpPr>
            <p:spPr>
              <a:xfrm flipH="1">
                <a:off x="6953649" y="2287879"/>
                <a:ext cx="71217" cy="838200"/>
              </a:xfrm>
              <a:custGeom>
                <a:avLst/>
                <a:gdLst>
                  <a:gd name="connsiteX0" fmla="*/ 0 w 498521"/>
                  <a:gd name="connsiteY0" fmla="*/ 2207855 h 2207855"/>
                  <a:gd name="connsiteX1" fmla="*/ 189912 w 498521"/>
                  <a:gd name="connsiteY1" fmla="*/ 439197 h 2207855"/>
                  <a:gd name="connsiteX2" fmla="*/ 498521 w 498521"/>
                  <a:gd name="connsiteY2" fmla="*/ 0 h 220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98521" h="2207855">
                    <a:moveTo>
                      <a:pt x="0" y="2207855"/>
                    </a:moveTo>
                    <a:cubicBezTo>
                      <a:pt x="53412" y="1507514"/>
                      <a:pt x="106825" y="807173"/>
                      <a:pt x="189912" y="439197"/>
                    </a:cubicBezTo>
                    <a:cubicBezTo>
                      <a:pt x="272999" y="71221"/>
                      <a:pt x="385760" y="35610"/>
                      <a:pt x="498521" y="0"/>
                    </a:cubicBezTo>
                  </a:path>
                </a:pathLst>
              </a:cu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0" name="Group 38"/>
            <p:cNvGrpSpPr/>
            <p:nvPr/>
          </p:nvGrpSpPr>
          <p:grpSpPr>
            <a:xfrm>
              <a:off x="6786783" y="5485637"/>
              <a:ext cx="81183" cy="419100"/>
              <a:chOff x="6872466" y="2287879"/>
              <a:chExt cx="152400" cy="838200"/>
            </a:xfrm>
          </p:grpSpPr>
          <p:sp>
            <p:nvSpPr>
              <p:cNvPr id="40" name="Freeform 39"/>
              <p:cNvSpPr/>
              <p:nvPr/>
            </p:nvSpPr>
            <p:spPr>
              <a:xfrm>
                <a:off x="6872466" y="2287879"/>
                <a:ext cx="71217" cy="838200"/>
              </a:xfrm>
              <a:custGeom>
                <a:avLst/>
                <a:gdLst>
                  <a:gd name="connsiteX0" fmla="*/ 0 w 498521"/>
                  <a:gd name="connsiteY0" fmla="*/ 2207855 h 2207855"/>
                  <a:gd name="connsiteX1" fmla="*/ 189912 w 498521"/>
                  <a:gd name="connsiteY1" fmla="*/ 439197 h 2207855"/>
                  <a:gd name="connsiteX2" fmla="*/ 498521 w 498521"/>
                  <a:gd name="connsiteY2" fmla="*/ 0 h 220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98521" h="2207855">
                    <a:moveTo>
                      <a:pt x="0" y="2207855"/>
                    </a:moveTo>
                    <a:cubicBezTo>
                      <a:pt x="53412" y="1507514"/>
                      <a:pt x="106825" y="807173"/>
                      <a:pt x="189912" y="439197"/>
                    </a:cubicBezTo>
                    <a:cubicBezTo>
                      <a:pt x="272999" y="71221"/>
                      <a:pt x="385760" y="35610"/>
                      <a:pt x="498521" y="0"/>
                    </a:cubicBezTo>
                  </a:path>
                </a:pathLst>
              </a:cu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Freeform 40"/>
              <p:cNvSpPr/>
              <p:nvPr/>
            </p:nvSpPr>
            <p:spPr>
              <a:xfrm flipH="1">
                <a:off x="6953649" y="2287879"/>
                <a:ext cx="71217" cy="838200"/>
              </a:xfrm>
              <a:custGeom>
                <a:avLst/>
                <a:gdLst>
                  <a:gd name="connsiteX0" fmla="*/ 0 w 498521"/>
                  <a:gd name="connsiteY0" fmla="*/ 2207855 h 2207855"/>
                  <a:gd name="connsiteX1" fmla="*/ 189912 w 498521"/>
                  <a:gd name="connsiteY1" fmla="*/ 439197 h 2207855"/>
                  <a:gd name="connsiteX2" fmla="*/ 498521 w 498521"/>
                  <a:gd name="connsiteY2" fmla="*/ 0 h 220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98521" h="2207855">
                    <a:moveTo>
                      <a:pt x="0" y="2207855"/>
                    </a:moveTo>
                    <a:cubicBezTo>
                      <a:pt x="53412" y="1507514"/>
                      <a:pt x="106825" y="807173"/>
                      <a:pt x="189912" y="439197"/>
                    </a:cubicBezTo>
                    <a:cubicBezTo>
                      <a:pt x="272999" y="71221"/>
                      <a:pt x="385760" y="35610"/>
                      <a:pt x="498521" y="0"/>
                    </a:cubicBezTo>
                  </a:path>
                </a:pathLst>
              </a:cu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2" name="Group 41"/>
            <p:cNvGrpSpPr/>
            <p:nvPr/>
          </p:nvGrpSpPr>
          <p:grpSpPr>
            <a:xfrm>
              <a:off x="7014901" y="5473596"/>
              <a:ext cx="81183" cy="419100"/>
              <a:chOff x="6872466" y="2287879"/>
              <a:chExt cx="152400" cy="838200"/>
            </a:xfrm>
          </p:grpSpPr>
          <p:sp>
            <p:nvSpPr>
              <p:cNvPr id="43" name="Freeform 42"/>
              <p:cNvSpPr/>
              <p:nvPr/>
            </p:nvSpPr>
            <p:spPr>
              <a:xfrm>
                <a:off x="6872466" y="2287879"/>
                <a:ext cx="71217" cy="838200"/>
              </a:xfrm>
              <a:custGeom>
                <a:avLst/>
                <a:gdLst>
                  <a:gd name="connsiteX0" fmla="*/ 0 w 498521"/>
                  <a:gd name="connsiteY0" fmla="*/ 2207855 h 2207855"/>
                  <a:gd name="connsiteX1" fmla="*/ 189912 w 498521"/>
                  <a:gd name="connsiteY1" fmla="*/ 439197 h 2207855"/>
                  <a:gd name="connsiteX2" fmla="*/ 498521 w 498521"/>
                  <a:gd name="connsiteY2" fmla="*/ 0 h 220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98521" h="2207855">
                    <a:moveTo>
                      <a:pt x="0" y="2207855"/>
                    </a:moveTo>
                    <a:cubicBezTo>
                      <a:pt x="53412" y="1507514"/>
                      <a:pt x="106825" y="807173"/>
                      <a:pt x="189912" y="439197"/>
                    </a:cubicBezTo>
                    <a:cubicBezTo>
                      <a:pt x="272999" y="71221"/>
                      <a:pt x="385760" y="35610"/>
                      <a:pt x="498521" y="0"/>
                    </a:cubicBezTo>
                  </a:path>
                </a:pathLst>
              </a:cu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Freeform 43"/>
              <p:cNvSpPr/>
              <p:nvPr/>
            </p:nvSpPr>
            <p:spPr>
              <a:xfrm flipH="1">
                <a:off x="6953649" y="2287879"/>
                <a:ext cx="71217" cy="838200"/>
              </a:xfrm>
              <a:custGeom>
                <a:avLst/>
                <a:gdLst>
                  <a:gd name="connsiteX0" fmla="*/ 0 w 498521"/>
                  <a:gd name="connsiteY0" fmla="*/ 2207855 h 2207855"/>
                  <a:gd name="connsiteX1" fmla="*/ 189912 w 498521"/>
                  <a:gd name="connsiteY1" fmla="*/ 439197 h 2207855"/>
                  <a:gd name="connsiteX2" fmla="*/ 498521 w 498521"/>
                  <a:gd name="connsiteY2" fmla="*/ 0 h 220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98521" h="2207855">
                    <a:moveTo>
                      <a:pt x="0" y="2207855"/>
                    </a:moveTo>
                    <a:cubicBezTo>
                      <a:pt x="53412" y="1507514"/>
                      <a:pt x="106825" y="807173"/>
                      <a:pt x="189912" y="439197"/>
                    </a:cubicBezTo>
                    <a:cubicBezTo>
                      <a:pt x="272999" y="71221"/>
                      <a:pt x="385760" y="35610"/>
                      <a:pt x="498521" y="0"/>
                    </a:cubicBezTo>
                  </a:path>
                </a:pathLst>
              </a:cu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3" name="Group 44"/>
            <p:cNvGrpSpPr/>
            <p:nvPr/>
          </p:nvGrpSpPr>
          <p:grpSpPr>
            <a:xfrm>
              <a:off x="7241172" y="5485637"/>
              <a:ext cx="81183" cy="419100"/>
              <a:chOff x="6872466" y="2287879"/>
              <a:chExt cx="152400" cy="838200"/>
            </a:xfrm>
          </p:grpSpPr>
          <p:sp>
            <p:nvSpPr>
              <p:cNvPr id="46" name="Freeform 45"/>
              <p:cNvSpPr/>
              <p:nvPr/>
            </p:nvSpPr>
            <p:spPr>
              <a:xfrm>
                <a:off x="6872466" y="2287879"/>
                <a:ext cx="71217" cy="838200"/>
              </a:xfrm>
              <a:custGeom>
                <a:avLst/>
                <a:gdLst>
                  <a:gd name="connsiteX0" fmla="*/ 0 w 498521"/>
                  <a:gd name="connsiteY0" fmla="*/ 2207855 h 2207855"/>
                  <a:gd name="connsiteX1" fmla="*/ 189912 w 498521"/>
                  <a:gd name="connsiteY1" fmla="*/ 439197 h 2207855"/>
                  <a:gd name="connsiteX2" fmla="*/ 498521 w 498521"/>
                  <a:gd name="connsiteY2" fmla="*/ 0 h 220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98521" h="2207855">
                    <a:moveTo>
                      <a:pt x="0" y="2207855"/>
                    </a:moveTo>
                    <a:cubicBezTo>
                      <a:pt x="53412" y="1507514"/>
                      <a:pt x="106825" y="807173"/>
                      <a:pt x="189912" y="439197"/>
                    </a:cubicBezTo>
                    <a:cubicBezTo>
                      <a:pt x="272999" y="71221"/>
                      <a:pt x="385760" y="35610"/>
                      <a:pt x="498521" y="0"/>
                    </a:cubicBezTo>
                  </a:path>
                </a:pathLst>
              </a:cu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7" name="Freeform 46"/>
              <p:cNvSpPr/>
              <p:nvPr/>
            </p:nvSpPr>
            <p:spPr>
              <a:xfrm flipH="1">
                <a:off x="6953649" y="2287879"/>
                <a:ext cx="71217" cy="838200"/>
              </a:xfrm>
              <a:custGeom>
                <a:avLst/>
                <a:gdLst>
                  <a:gd name="connsiteX0" fmla="*/ 0 w 498521"/>
                  <a:gd name="connsiteY0" fmla="*/ 2207855 h 2207855"/>
                  <a:gd name="connsiteX1" fmla="*/ 189912 w 498521"/>
                  <a:gd name="connsiteY1" fmla="*/ 439197 h 2207855"/>
                  <a:gd name="connsiteX2" fmla="*/ 498521 w 498521"/>
                  <a:gd name="connsiteY2" fmla="*/ 0 h 220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98521" h="2207855">
                    <a:moveTo>
                      <a:pt x="0" y="2207855"/>
                    </a:moveTo>
                    <a:cubicBezTo>
                      <a:pt x="53412" y="1507514"/>
                      <a:pt x="106825" y="807173"/>
                      <a:pt x="189912" y="439197"/>
                    </a:cubicBezTo>
                    <a:cubicBezTo>
                      <a:pt x="272999" y="71221"/>
                      <a:pt x="385760" y="35610"/>
                      <a:pt x="498521" y="0"/>
                    </a:cubicBezTo>
                  </a:path>
                </a:pathLst>
              </a:cu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4" name="Group 47"/>
            <p:cNvGrpSpPr/>
            <p:nvPr/>
          </p:nvGrpSpPr>
          <p:grpSpPr>
            <a:xfrm>
              <a:off x="7474755" y="5485637"/>
              <a:ext cx="81183" cy="419100"/>
              <a:chOff x="6872466" y="2287879"/>
              <a:chExt cx="152400" cy="838200"/>
            </a:xfrm>
          </p:grpSpPr>
          <p:sp>
            <p:nvSpPr>
              <p:cNvPr id="49" name="Freeform 48"/>
              <p:cNvSpPr/>
              <p:nvPr/>
            </p:nvSpPr>
            <p:spPr>
              <a:xfrm>
                <a:off x="6872466" y="2287879"/>
                <a:ext cx="71217" cy="838200"/>
              </a:xfrm>
              <a:custGeom>
                <a:avLst/>
                <a:gdLst>
                  <a:gd name="connsiteX0" fmla="*/ 0 w 498521"/>
                  <a:gd name="connsiteY0" fmla="*/ 2207855 h 2207855"/>
                  <a:gd name="connsiteX1" fmla="*/ 189912 w 498521"/>
                  <a:gd name="connsiteY1" fmla="*/ 439197 h 2207855"/>
                  <a:gd name="connsiteX2" fmla="*/ 498521 w 498521"/>
                  <a:gd name="connsiteY2" fmla="*/ 0 h 220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98521" h="2207855">
                    <a:moveTo>
                      <a:pt x="0" y="2207855"/>
                    </a:moveTo>
                    <a:cubicBezTo>
                      <a:pt x="53412" y="1507514"/>
                      <a:pt x="106825" y="807173"/>
                      <a:pt x="189912" y="439197"/>
                    </a:cubicBezTo>
                    <a:cubicBezTo>
                      <a:pt x="272999" y="71221"/>
                      <a:pt x="385760" y="35610"/>
                      <a:pt x="498521" y="0"/>
                    </a:cubicBezTo>
                  </a:path>
                </a:pathLst>
              </a:cu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Freeform 49"/>
              <p:cNvSpPr/>
              <p:nvPr/>
            </p:nvSpPr>
            <p:spPr>
              <a:xfrm flipH="1">
                <a:off x="6953649" y="2287879"/>
                <a:ext cx="71217" cy="838200"/>
              </a:xfrm>
              <a:custGeom>
                <a:avLst/>
                <a:gdLst>
                  <a:gd name="connsiteX0" fmla="*/ 0 w 498521"/>
                  <a:gd name="connsiteY0" fmla="*/ 2207855 h 2207855"/>
                  <a:gd name="connsiteX1" fmla="*/ 189912 w 498521"/>
                  <a:gd name="connsiteY1" fmla="*/ 439197 h 2207855"/>
                  <a:gd name="connsiteX2" fmla="*/ 498521 w 498521"/>
                  <a:gd name="connsiteY2" fmla="*/ 0 h 220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98521" h="2207855">
                    <a:moveTo>
                      <a:pt x="0" y="2207855"/>
                    </a:moveTo>
                    <a:cubicBezTo>
                      <a:pt x="53412" y="1507514"/>
                      <a:pt x="106825" y="807173"/>
                      <a:pt x="189912" y="439197"/>
                    </a:cubicBezTo>
                    <a:cubicBezTo>
                      <a:pt x="272999" y="71221"/>
                      <a:pt x="385760" y="35610"/>
                      <a:pt x="498521" y="0"/>
                    </a:cubicBezTo>
                  </a:path>
                </a:pathLst>
              </a:cu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5" name="Group 50"/>
            <p:cNvGrpSpPr/>
            <p:nvPr/>
          </p:nvGrpSpPr>
          <p:grpSpPr>
            <a:xfrm>
              <a:off x="7708338" y="5485637"/>
              <a:ext cx="81183" cy="419100"/>
              <a:chOff x="6872466" y="2287879"/>
              <a:chExt cx="152400" cy="838200"/>
            </a:xfrm>
          </p:grpSpPr>
          <p:sp>
            <p:nvSpPr>
              <p:cNvPr id="52" name="Freeform 51"/>
              <p:cNvSpPr/>
              <p:nvPr/>
            </p:nvSpPr>
            <p:spPr>
              <a:xfrm>
                <a:off x="6872466" y="2287879"/>
                <a:ext cx="71217" cy="838200"/>
              </a:xfrm>
              <a:custGeom>
                <a:avLst/>
                <a:gdLst>
                  <a:gd name="connsiteX0" fmla="*/ 0 w 498521"/>
                  <a:gd name="connsiteY0" fmla="*/ 2207855 h 2207855"/>
                  <a:gd name="connsiteX1" fmla="*/ 189912 w 498521"/>
                  <a:gd name="connsiteY1" fmla="*/ 439197 h 2207855"/>
                  <a:gd name="connsiteX2" fmla="*/ 498521 w 498521"/>
                  <a:gd name="connsiteY2" fmla="*/ 0 h 220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98521" h="2207855">
                    <a:moveTo>
                      <a:pt x="0" y="2207855"/>
                    </a:moveTo>
                    <a:cubicBezTo>
                      <a:pt x="53412" y="1507514"/>
                      <a:pt x="106825" y="807173"/>
                      <a:pt x="189912" y="439197"/>
                    </a:cubicBezTo>
                    <a:cubicBezTo>
                      <a:pt x="272999" y="71221"/>
                      <a:pt x="385760" y="35610"/>
                      <a:pt x="498521" y="0"/>
                    </a:cubicBezTo>
                  </a:path>
                </a:pathLst>
              </a:cu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3" name="Freeform 52"/>
              <p:cNvSpPr/>
              <p:nvPr/>
            </p:nvSpPr>
            <p:spPr>
              <a:xfrm flipH="1">
                <a:off x="6953649" y="2287879"/>
                <a:ext cx="71217" cy="838200"/>
              </a:xfrm>
              <a:custGeom>
                <a:avLst/>
                <a:gdLst>
                  <a:gd name="connsiteX0" fmla="*/ 0 w 498521"/>
                  <a:gd name="connsiteY0" fmla="*/ 2207855 h 2207855"/>
                  <a:gd name="connsiteX1" fmla="*/ 189912 w 498521"/>
                  <a:gd name="connsiteY1" fmla="*/ 439197 h 2207855"/>
                  <a:gd name="connsiteX2" fmla="*/ 498521 w 498521"/>
                  <a:gd name="connsiteY2" fmla="*/ 0 h 220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98521" h="2207855">
                    <a:moveTo>
                      <a:pt x="0" y="2207855"/>
                    </a:moveTo>
                    <a:cubicBezTo>
                      <a:pt x="53412" y="1507514"/>
                      <a:pt x="106825" y="807173"/>
                      <a:pt x="189912" y="439197"/>
                    </a:cubicBezTo>
                    <a:cubicBezTo>
                      <a:pt x="272999" y="71221"/>
                      <a:pt x="385760" y="35610"/>
                      <a:pt x="498521" y="0"/>
                    </a:cubicBezTo>
                  </a:path>
                </a:pathLst>
              </a:cu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26" name="Group 53"/>
            <p:cNvGrpSpPr/>
            <p:nvPr/>
          </p:nvGrpSpPr>
          <p:grpSpPr>
            <a:xfrm>
              <a:off x="7926527" y="5484197"/>
              <a:ext cx="81183" cy="419100"/>
              <a:chOff x="6872466" y="2287879"/>
              <a:chExt cx="152400" cy="838200"/>
            </a:xfrm>
          </p:grpSpPr>
          <p:sp>
            <p:nvSpPr>
              <p:cNvPr id="55" name="Freeform 54"/>
              <p:cNvSpPr/>
              <p:nvPr/>
            </p:nvSpPr>
            <p:spPr>
              <a:xfrm>
                <a:off x="6872466" y="2287879"/>
                <a:ext cx="71217" cy="838200"/>
              </a:xfrm>
              <a:custGeom>
                <a:avLst/>
                <a:gdLst>
                  <a:gd name="connsiteX0" fmla="*/ 0 w 498521"/>
                  <a:gd name="connsiteY0" fmla="*/ 2207855 h 2207855"/>
                  <a:gd name="connsiteX1" fmla="*/ 189912 w 498521"/>
                  <a:gd name="connsiteY1" fmla="*/ 439197 h 2207855"/>
                  <a:gd name="connsiteX2" fmla="*/ 498521 w 498521"/>
                  <a:gd name="connsiteY2" fmla="*/ 0 h 220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98521" h="2207855">
                    <a:moveTo>
                      <a:pt x="0" y="2207855"/>
                    </a:moveTo>
                    <a:cubicBezTo>
                      <a:pt x="53412" y="1507514"/>
                      <a:pt x="106825" y="807173"/>
                      <a:pt x="189912" y="439197"/>
                    </a:cubicBezTo>
                    <a:cubicBezTo>
                      <a:pt x="272999" y="71221"/>
                      <a:pt x="385760" y="35610"/>
                      <a:pt x="498521" y="0"/>
                    </a:cubicBezTo>
                  </a:path>
                </a:pathLst>
              </a:cu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6" name="Freeform 55"/>
              <p:cNvSpPr/>
              <p:nvPr/>
            </p:nvSpPr>
            <p:spPr>
              <a:xfrm flipH="1">
                <a:off x="6953649" y="2287879"/>
                <a:ext cx="71217" cy="838200"/>
              </a:xfrm>
              <a:custGeom>
                <a:avLst/>
                <a:gdLst>
                  <a:gd name="connsiteX0" fmla="*/ 0 w 498521"/>
                  <a:gd name="connsiteY0" fmla="*/ 2207855 h 2207855"/>
                  <a:gd name="connsiteX1" fmla="*/ 189912 w 498521"/>
                  <a:gd name="connsiteY1" fmla="*/ 439197 h 2207855"/>
                  <a:gd name="connsiteX2" fmla="*/ 498521 w 498521"/>
                  <a:gd name="connsiteY2" fmla="*/ 0 h 220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98521" h="2207855">
                    <a:moveTo>
                      <a:pt x="0" y="2207855"/>
                    </a:moveTo>
                    <a:cubicBezTo>
                      <a:pt x="53412" y="1507514"/>
                      <a:pt x="106825" y="807173"/>
                      <a:pt x="189912" y="439197"/>
                    </a:cubicBezTo>
                    <a:cubicBezTo>
                      <a:pt x="272999" y="71221"/>
                      <a:pt x="385760" y="35610"/>
                      <a:pt x="498521" y="0"/>
                    </a:cubicBezTo>
                  </a:path>
                </a:pathLst>
              </a:cu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0" name="Group 56"/>
            <p:cNvGrpSpPr/>
            <p:nvPr/>
          </p:nvGrpSpPr>
          <p:grpSpPr>
            <a:xfrm>
              <a:off x="8173175" y="5485637"/>
              <a:ext cx="81183" cy="419100"/>
              <a:chOff x="6872466" y="2287879"/>
              <a:chExt cx="152400" cy="838200"/>
            </a:xfrm>
          </p:grpSpPr>
          <p:sp>
            <p:nvSpPr>
              <p:cNvPr id="58" name="Freeform 57"/>
              <p:cNvSpPr/>
              <p:nvPr/>
            </p:nvSpPr>
            <p:spPr>
              <a:xfrm>
                <a:off x="6872466" y="2287879"/>
                <a:ext cx="71217" cy="838200"/>
              </a:xfrm>
              <a:custGeom>
                <a:avLst/>
                <a:gdLst>
                  <a:gd name="connsiteX0" fmla="*/ 0 w 498521"/>
                  <a:gd name="connsiteY0" fmla="*/ 2207855 h 2207855"/>
                  <a:gd name="connsiteX1" fmla="*/ 189912 w 498521"/>
                  <a:gd name="connsiteY1" fmla="*/ 439197 h 2207855"/>
                  <a:gd name="connsiteX2" fmla="*/ 498521 w 498521"/>
                  <a:gd name="connsiteY2" fmla="*/ 0 h 220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98521" h="2207855">
                    <a:moveTo>
                      <a:pt x="0" y="2207855"/>
                    </a:moveTo>
                    <a:cubicBezTo>
                      <a:pt x="53412" y="1507514"/>
                      <a:pt x="106825" y="807173"/>
                      <a:pt x="189912" y="439197"/>
                    </a:cubicBezTo>
                    <a:cubicBezTo>
                      <a:pt x="272999" y="71221"/>
                      <a:pt x="385760" y="35610"/>
                      <a:pt x="498521" y="0"/>
                    </a:cubicBezTo>
                  </a:path>
                </a:pathLst>
              </a:cu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9" name="Freeform 58"/>
              <p:cNvSpPr/>
              <p:nvPr/>
            </p:nvSpPr>
            <p:spPr>
              <a:xfrm flipH="1">
                <a:off x="6953649" y="2287879"/>
                <a:ext cx="71217" cy="838200"/>
              </a:xfrm>
              <a:custGeom>
                <a:avLst/>
                <a:gdLst>
                  <a:gd name="connsiteX0" fmla="*/ 0 w 498521"/>
                  <a:gd name="connsiteY0" fmla="*/ 2207855 h 2207855"/>
                  <a:gd name="connsiteX1" fmla="*/ 189912 w 498521"/>
                  <a:gd name="connsiteY1" fmla="*/ 439197 h 2207855"/>
                  <a:gd name="connsiteX2" fmla="*/ 498521 w 498521"/>
                  <a:gd name="connsiteY2" fmla="*/ 0 h 220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98521" h="2207855">
                    <a:moveTo>
                      <a:pt x="0" y="2207855"/>
                    </a:moveTo>
                    <a:cubicBezTo>
                      <a:pt x="53412" y="1507514"/>
                      <a:pt x="106825" y="807173"/>
                      <a:pt x="189912" y="439197"/>
                    </a:cubicBezTo>
                    <a:cubicBezTo>
                      <a:pt x="272999" y="71221"/>
                      <a:pt x="385760" y="35610"/>
                      <a:pt x="498521" y="0"/>
                    </a:cubicBezTo>
                  </a:path>
                </a:pathLst>
              </a:cu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3" name="Group 59"/>
            <p:cNvGrpSpPr/>
            <p:nvPr/>
          </p:nvGrpSpPr>
          <p:grpSpPr>
            <a:xfrm>
              <a:off x="8409412" y="5485637"/>
              <a:ext cx="81183" cy="419100"/>
              <a:chOff x="6872466" y="2287879"/>
              <a:chExt cx="152400" cy="838200"/>
            </a:xfrm>
          </p:grpSpPr>
          <p:sp>
            <p:nvSpPr>
              <p:cNvPr id="61" name="Freeform 60"/>
              <p:cNvSpPr/>
              <p:nvPr/>
            </p:nvSpPr>
            <p:spPr>
              <a:xfrm>
                <a:off x="6872466" y="2287879"/>
                <a:ext cx="71217" cy="838200"/>
              </a:xfrm>
              <a:custGeom>
                <a:avLst/>
                <a:gdLst>
                  <a:gd name="connsiteX0" fmla="*/ 0 w 498521"/>
                  <a:gd name="connsiteY0" fmla="*/ 2207855 h 2207855"/>
                  <a:gd name="connsiteX1" fmla="*/ 189912 w 498521"/>
                  <a:gd name="connsiteY1" fmla="*/ 439197 h 2207855"/>
                  <a:gd name="connsiteX2" fmla="*/ 498521 w 498521"/>
                  <a:gd name="connsiteY2" fmla="*/ 0 h 220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98521" h="2207855">
                    <a:moveTo>
                      <a:pt x="0" y="2207855"/>
                    </a:moveTo>
                    <a:cubicBezTo>
                      <a:pt x="53412" y="1507514"/>
                      <a:pt x="106825" y="807173"/>
                      <a:pt x="189912" y="439197"/>
                    </a:cubicBezTo>
                    <a:cubicBezTo>
                      <a:pt x="272999" y="71221"/>
                      <a:pt x="385760" y="35610"/>
                      <a:pt x="498521" y="0"/>
                    </a:cubicBezTo>
                  </a:path>
                </a:pathLst>
              </a:cu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2" name="Freeform 61"/>
              <p:cNvSpPr/>
              <p:nvPr/>
            </p:nvSpPr>
            <p:spPr>
              <a:xfrm flipH="1">
                <a:off x="6953649" y="2287879"/>
                <a:ext cx="71217" cy="838200"/>
              </a:xfrm>
              <a:custGeom>
                <a:avLst/>
                <a:gdLst>
                  <a:gd name="connsiteX0" fmla="*/ 0 w 498521"/>
                  <a:gd name="connsiteY0" fmla="*/ 2207855 h 2207855"/>
                  <a:gd name="connsiteX1" fmla="*/ 189912 w 498521"/>
                  <a:gd name="connsiteY1" fmla="*/ 439197 h 2207855"/>
                  <a:gd name="connsiteX2" fmla="*/ 498521 w 498521"/>
                  <a:gd name="connsiteY2" fmla="*/ 0 h 220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98521" h="2207855">
                    <a:moveTo>
                      <a:pt x="0" y="2207855"/>
                    </a:moveTo>
                    <a:cubicBezTo>
                      <a:pt x="53412" y="1507514"/>
                      <a:pt x="106825" y="807173"/>
                      <a:pt x="189912" y="439197"/>
                    </a:cubicBezTo>
                    <a:cubicBezTo>
                      <a:pt x="272999" y="71221"/>
                      <a:pt x="385760" y="35610"/>
                      <a:pt x="498521" y="0"/>
                    </a:cubicBezTo>
                  </a:path>
                </a:pathLst>
              </a:cu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34" name="Group 62"/>
            <p:cNvGrpSpPr/>
            <p:nvPr/>
          </p:nvGrpSpPr>
          <p:grpSpPr>
            <a:xfrm>
              <a:off x="8641225" y="5485637"/>
              <a:ext cx="81183" cy="419100"/>
              <a:chOff x="6872466" y="2287879"/>
              <a:chExt cx="152400" cy="838200"/>
            </a:xfrm>
          </p:grpSpPr>
          <p:sp>
            <p:nvSpPr>
              <p:cNvPr id="64" name="Freeform 63"/>
              <p:cNvSpPr/>
              <p:nvPr/>
            </p:nvSpPr>
            <p:spPr>
              <a:xfrm>
                <a:off x="6872466" y="2287879"/>
                <a:ext cx="71217" cy="838200"/>
              </a:xfrm>
              <a:custGeom>
                <a:avLst/>
                <a:gdLst>
                  <a:gd name="connsiteX0" fmla="*/ 0 w 498521"/>
                  <a:gd name="connsiteY0" fmla="*/ 2207855 h 2207855"/>
                  <a:gd name="connsiteX1" fmla="*/ 189912 w 498521"/>
                  <a:gd name="connsiteY1" fmla="*/ 439197 h 2207855"/>
                  <a:gd name="connsiteX2" fmla="*/ 498521 w 498521"/>
                  <a:gd name="connsiteY2" fmla="*/ 0 h 220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98521" h="2207855">
                    <a:moveTo>
                      <a:pt x="0" y="2207855"/>
                    </a:moveTo>
                    <a:cubicBezTo>
                      <a:pt x="53412" y="1507514"/>
                      <a:pt x="106825" y="807173"/>
                      <a:pt x="189912" y="439197"/>
                    </a:cubicBezTo>
                    <a:cubicBezTo>
                      <a:pt x="272999" y="71221"/>
                      <a:pt x="385760" y="35610"/>
                      <a:pt x="498521" y="0"/>
                    </a:cubicBezTo>
                  </a:path>
                </a:pathLst>
              </a:cu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5" name="Freeform 64"/>
              <p:cNvSpPr/>
              <p:nvPr/>
            </p:nvSpPr>
            <p:spPr>
              <a:xfrm flipH="1">
                <a:off x="6953649" y="2287879"/>
                <a:ext cx="71217" cy="838200"/>
              </a:xfrm>
              <a:custGeom>
                <a:avLst/>
                <a:gdLst>
                  <a:gd name="connsiteX0" fmla="*/ 0 w 498521"/>
                  <a:gd name="connsiteY0" fmla="*/ 2207855 h 2207855"/>
                  <a:gd name="connsiteX1" fmla="*/ 189912 w 498521"/>
                  <a:gd name="connsiteY1" fmla="*/ 439197 h 2207855"/>
                  <a:gd name="connsiteX2" fmla="*/ 498521 w 498521"/>
                  <a:gd name="connsiteY2" fmla="*/ 0 h 22078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98521" h="2207855">
                    <a:moveTo>
                      <a:pt x="0" y="2207855"/>
                    </a:moveTo>
                    <a:cubicBezTo>
                      <a:pt x="53412" y="1507514"/>
                      <a:pt x="106825" y="807173"/>
                      <a:pt x="189912" y="439197"/>
                    </a:cubicBezTo>
                    <a:cubicBezTo>
                      <a:pt x="272999" y="71221"/>
                      <a:pt x="385760" y="35610"/>
                      <a:pt x="498521" y="0"/>
                    </a:cubicBezTo>
                  </a:path>
                </a:pathLst>
              </a:custGeom>
              <a:ln>
                <a:solidFill>
                  <a:srgbClr val="0000FF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12" name="Picture 11" descr="buildup-zoom-start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8"/>
                <a:srcRect l="14316" t="9264" r="4653" b="9264"/>
                <a:stretch>
                  <a:fillRect/>
                </a:stretch>
              </p:blipFill>
            </mc:Choice>
            <mc:Fallback>
              <p:blipFill>
                <a:blip r:embed="rId9"/>
                <a:srcRect l="14316" t="9264" r="4653" b="9264"/>
                <a:stretch>
                  <a:fillRect/>
                </a:stretch>
              </p:blipFill>
            </mc:Fallback>
          </mc:AlternateContent>
          <p:spPr>
            <a:xfrm>
              <a:off x="6112497" y="4038600"/>
              <a:ext cx="2826446" cy="2195998"/>
            </a:xfrm>
            <a:prstGeom prst="rect">
              <a:avLst/>
            </a:prstGeom>
          </p:spPr>
        </p:pic>
        <p:sp>
          <p:nvSpPr>
            <p:cNvPr id="69" name="Rectangle 68"/>
            <p:cNvSpPr/>
            <p:nvPr/>
          </p:nvSpPr>
          <p:spPr>
            <a:xfrm>
              <a:off x="609600" y="4572000"/>
              <a:ext cx="990600" cy="685799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1" name="Straight Arrow Connector 70"/>
            <p:cNvCxnSpPr/>
            <p:nvPr/>
          </p:nvCxnSpPr>
          <p:spPr>
            <a:xfrm>
              <a:off x="1600200" y="5105400"/>
              <a:ext cx="4326830" cy="152399"/>
            </a:xfrm>
            <a:prstGeom prst="straightConnector1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Rectangle 72"/>
            <p:cNvSpPr/>
            <p:nvPr/>
          </p:nvSpPr>
          <p:spPr>
            <a:xfrm>
              <a:off x="6079430" y="3822201"/>
              <a:ext cx="2939519" cy="2534150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6908748" y="3762849"/>
              <a:ext cx="168567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b="1" dirty="0" smtClean="0"/>
                <a:t>Exponential rise</a:t>
              </a:r>
              <a:r>
                <a:rPr lang="en-US" dirty="0" smtClean="0"/>
                <a:t> </a:t>
              </a:r>
              <a:endParaRPr lang="en-US" dirty="0"/>
            </a:p>
          </p:txBody>
        </p:sp>
      </p:grpSp>
      <p:sp>
        <p:nvSpPr>
          <p:cNvPr id="83" name="TextBox 82"/>
          <p:cNvSpPr txBox="1"/>
          <p:nvPr/>
        </p:nvSpPr>
        <p:spPr>
          <a:xfrm>
            <a:off x="1175084" y="1588442"/>
            <a:ext cx="635848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0" dirty="0" err="1" smtClean="0"/>
              <a:t>x</a:t>
            </a:r>
            <a:r>
              <a:rPr lang="en-US" sz="1700" dirty="0" smtClean="0"/>
              <a:t> 10</a:t>
            </a:r>
            <a:r>
              <a:rPr lang="en-US" sz="1700" baseline="30000" dirty="0" smtClean="0"/>
              <a:t>9</a:t>
            </a:r>
            <a:endParaRPr lang="en-US" sz="1700" dirty="0"/>
          </a:p>
        </p:txBody>
      </p:sp>
      <p:grpSp>
        <p:nvGrpSpPr>
          <p:cNvPr id="35" name="Group 90"/>
          <p:cNvGrpSpPr/>
          <p:nvPr/>
        </p:nvGrpSpPr>
        <p:grpSpPr>
          <a:xfrm>
            <a:off x="3962400" y="2895600"/>
            <a:ext cx="4786628" cy="3705304"/>
            <a:chOff x="3962400" y="2895600"/>
            <a:chExt cx="4786628" cy="3705304"/>
          </a:xfrm>
        </p:grpSpPr>
        <p:sp>
          <p:nvSpPr>
            <p:cNvPr id="80" name="Rectangle 79"/>
            <p:cNvSpPr/>
            <p:nvPr/>
          </p:nvSpPr>
          <p:spPr>
            <a:xfrm>
              <a:off x="3962400" y="2895600"/>
              <a:ext cx="1219200" cy="2362199"/>
            </a:xfrm>
            <a:prstGeom prst="rect">
              <a:avLst/>
            </a:prstGeom>
            <a:noFill/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6" name="Group 87"/>
            <p:cNvGrpSpPr/>
            <p:nvPr/>
          </p:nvGrpSpPr>
          <p:grpSpPr>
            <a:xfrm>
              <a:off x="5958511" y="4112877"/>
              <a:ext cx="2790517" cy="2488027"/>
              <a:chOff x="164999" y="3868324"/>
              <a:chExt cx="2790517" cy="2488027"/>
            </a:xfrm>
          </p:grpSpPr>
          <p:sp>
            <p:nvSpPr>
              <p:cNvPr id="81" name="TextBox 80"/>
              <p:cNvSpPr txBox="1"/>
              <p:nvPr/>
            </p:nvSpPr>
            <p:spPr>
              <a:xfrm>
                <a:off x="1200884" y="3868324"/>
                <a:ext cx="762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b="1" dirty="0" smtClean="0"/>
                  <a:t>Decay</a:t>
                </a:r>
                <a:r>
                  <a:rPr lang="en-US" dirty="0" smtClean="0"/>
                  <a:t> </a:t>
                </a:r>
                <a:endParaRPr lang="en-US" dirty="0"/>
              </a:p>
            </p:txBody>
          </p:sp>
          <p:pic>
            <p:nvPicPr>
              <p:cNvPr id="84" name="Picture 83" descr="buildup-zoom-decay.pdf"/>
              <p:cNvPicPr>
                <a:picLocks noChangeAspect="1"/>
              </p:cNvPicPr>
              <p:nvPr/>
            </p:nvPicPr>
            <mc:AlternateContent>
              <mc:Choice xmlns:ma="http://schemas.microsoft.com/office/mac/drawingml/2008/main" Requires="ma">
                <p:blipFill>
                  <a:blip r:embed="rId10"/>
                  <a:srcRect l="15748" t="9264" r="5369" b="9264"/>
                  <a:stretch>
                    <a:fillRect/>
                  </a:stretch>
                </p:blipFill>
              </mc:Choice>
              <mc:Fallback>
                <p:blipFill>
                  <a:blip r:embed="rId11"/>
                  <a:srcRect l="15748" t="9264" r="5369" b="9264"/>
                  <a:stretch>
                    <a:fillRect/>
                  </a:stretch>
                </p:blipFill>
              </mc:Fallback>
            </mc:AlternateContent>
            <p:spPr>
              <a:xfrm>
                <a:off x="228599" y="4146598"/>
                <a:ext cx="2616179" cy="2088000"/>
              </a:xfrm>
              <a:prstGeom prst="rect">
                <a:avLst/>
              </a:prstGeom>
            </p:spPr>
          </p:pic>
          <p:sp>
            <p:nvSpPr>
              <p:cNvPr id="87" name="Rectangle 86"/>
              <p:cNvSpPr/>
              <p:nvPr/>
            </p:nvSpPr>
            <p:spPr>
              <a:xfrm>
                <a:off x="164999" y="3940903"/>
                <a:ext cx="2790517" cy="2415448"/>
              </a:xfrm>
              <a:prstGeom prst="rect">
                <a:avLst/>
              </a:prstGeom>
              <a:noFill/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90" name="Straight Arrow Connector 89"/>
            <p:cNvCxnSpPr/>
            <p:nvPr/>
          </p:nvCxnSpPr>
          <p:spPr>
            <a:xfrm>
              <a:off x="5181600" y="4482209"/>
              <a:ext cx="745430" cy="242191"/>
            </a:xfrm>
            <a:prstGeom prst="straightConnector1">
              <a:avLst/>
            </a:prstGeom>
            <a:ln w="127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defTabSz="914400" fontAlgn="base">
              <a:spcAft>
                <a:spcPct val="0"/>
              </a:spcAft>
              <a:defRPr/>
            </a:pPr>
            <a:r>
              <a:rPr lang="en-US" sz="3200" kern="0" dirty="0" smtClean="0">
                <a:solidFill>
                  <a:schemeClr val="folHlink"/>
                </a:solidFill>
              </a:rPr>
              <a:t>Dependence on physical parameters</a:t>
            </a:r>
            <a:endParaRPr lang="en-US" sz="4000" kern="0" dirty="0">
              <a:solidFill>
                <a:schemeClr val="tx2"/>
              </a:solidFill>
            </a:endParaRPr>
          </a:p>
        </p:txBody>
      </p:sp>
      <p:pic>
        <p:nvPicPr>
          <p:cNvPr id="4" name="Picture 3" descr="cern_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80000" cy="1080000"/>
          </a:xfrm>
          <a:prstGeom prst="rect">
            <a:avLst/>
          </a:prstGeom>
        </p:spPr>
      </p:pic>
      <p:pic>
        <p:nvPicPr>
          <p:cNvPr id="5" name="Picture 4" descr="LOGO-BE-200x200_jp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4000" y="0"/>
            <a:ext cx="1080000" cy="1080000"/>
          </a:xfrm>
          <a:prstGeom prst="rect">
            <a:avLst/>
          </a:prstGeom>
        </p:spPr>
      </p:pic>
      <p:sp>
        <p:nvSpPr>
          <p:cNvPr id="8" name="Content Placeholder 8"/>
          <p:cNvSpPr>
            <a:spLocks noGrp="1"/>
          </p:cNvSpPr>
          <p:nvPr>
            <p:ph idx="1"/>
          </p:nvPr>
        </p:nvSpPr>
        <p:spPr>
          <a:xfrm>
            <a:off x="506420" y="1305999"/>
            <a:ext cx="8229600" cy="5050351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  <a:buFont typeface="Lucida Grande"/>
              <a:buChar char="→"/>
            </a:pPr>
            <a:r>
              <a:rPr lang="en-US" sz="2200" dirty="0" smtClean="0">
                <a:solidFill>
                  <a:srgbClr val="0000FF"/>
                </a:solidFill>
                <a:latin typeface="+mj-lt"/>
              </a:rPr>
              <a:t>Electron cloud build up </a:t>
            </a:r>
            <a:r>
              <a:rPr lang="en-US" sz="2200" dirty="0" smtClean="0">
                <a:latin typeface="+mj-lt"/>
              </a:rPr>
              <a:t>depends on a significant number of </a:t>
            </a:r>
            <a:r>
              <a:rPr lang="en-US" sz="2200" dirty="0" smtClean="0">
                <a:latin typeface="+mj-lt"/>
              </a:rPr>
              <a:t>parameters in a non</a:t>
            </a:r>
            <a:r>
              <a:rPr lang="en-US" sz="2200" dirty="0" smtClean="0">
                <a:latin typeface="+mj-lt"/>
              </a:rPr>
              <a:t>-monotonic and non-</a:t>
            </a:r>
            <a:r>
              <a:rPr lang="en-US" sz="2200" dirty="0" smtClean="0">
                <a:latin typeface="+mj-lt"/>
              </a:rPr>
              <a:t>trivial way</a:t>
            </a:r>
          </a:p>
          <a:p>
            <a:pPr lvl="1">
              <a:buFont typeface="Arial"/>
              <a:buChar char="•"/>
            </a:pPr>
            <a:r>
              <a:rPr lang="en-US" sz="1900" dirty="0" smtClean="0">
                <a:latin typeface="+mj-lt"/>
              </a:rPr>
              <a:t>Primary mechanism of electron generation</a:t>
            </a:r>
          </a:p>
          <a:p>
            <a:pPr lvl="2">
              <a:buFont typeface="Wingdings" charset="2"/>
              <a:buChar char="ü"/>
            </a:pPr>
            <a:r>
              <a:rPr lang="en-US" sz="1600" dirty="0" smtClean="0">
                <a:latin typeface="+mj-lt"/>
              </a:rPr>
              <a:t>Gas ionization or beam loss (hadrons)</a:t>
            </a:r>
          </a:p>
          <a:p>
            <a:pPr lvl="2">
              <a:buFont typeface="Wingdings" charset="2"/>
              <a:buChar char="ü"/>
            </a:pPr>
            <a:r>
              <a:rPr lang="en-US" sz="1600" dirty="0" smtClean="0">
                <a:latin typeface="+mj-lt"/>
              </a:rPr>
              <a:t>Photoemission (positrons, LHC)</a:t>
            </a:r>
            <a:endParaRPr lang="en-US" sz="1600" dirty="0" smtClean="0">
              <a:latin typeface="+mj-lt"/>
            </a:endParaRPr>
          </a:p>
          <a:p>
            <a:pPr lvl="1">
              <a:buFont typeface="Arial"/>
              <a:buChar char="•"/>
            </a:pPr>
            <a:r>
              <a:rPr lang="en-US" sz="1900" dirty="0" smtClean="0">
                <a:latin typeface="+mj-lt"/>
              </a:rPr>
              <a:t>Surface </a:t>
            </a:r>
            <a:r>
              <a:rPr lang="en-US" sz="1900" dirty="0" smtClean="0">
                <a:latin typeface="+mj-lt"/>
              </a:rPr>
              <a:t>properties:</a:t>
            </a:r>
          </a:p>
          <a:p>
            <a:pPr lvl="2">
              <a:buFont typeface="Wingdings" charset="2"/>
              <a:buChar char="ü"/>
            </a:pPr>
            <a:r>
              <a:rPr lang="en-US" sz="1600" dirty="0" smtClean="0">
                <a:latin typeface="+mj-lt"/>
              </a:rPr>
              <a:t>Maximum SEY (</a:t>
            </a:r>
            <a:r>
              <a:rPr lang="en-US" sz="1600" dirty="0" err="1" smtClean="0">
                <a:latin typeface="Symbol" charset="2"/>
                <a:cs typeface="Symbol" charset="2"/>
              </a:rPr>
              <a:t>d</a:t>
            </a:r>
            <a:r>
              <a:rPr lang="en-US" sz="1600" baseline="-25000" dirty="0" err="1" smtClean="0">
                <a:latin typeface="+mj-lt"/>
              </a:rPr>
              <a:t>max</a:t>
            </a:r>
            <a:r>
              <a:rPr lang="en-US" sz="1600" dirty="0" smtClean="0">
                <a:latin typeface="+mj-lt"/>
              </a:rPr>
              <a:t>) and energy at which it occurs (</a:t>
            </a:r>
            <a:r>
              <a:rPr lang="en-US" sz="1600" dirty="0" err="1" smtClean="0">
                <a:latin typeface="+mj-lt"/>
              </a:rPr>
              <a:t>E</a:t>
            </a:r>
            <a:r>
              <a:rPr lang="en-US" sz="1600" baseline="-25000" dirty="0" err="1" smtClean="0">
                <a:latin typeface="+mj-lt"/>
              </a:rPr>
              <a:t>max</a:t>
            </a:r>
            <a:r>
              <a:rPr lang="en-US" sz="1600" dirty="0" smtClean="0">
                <a:latin typeface="+mj-lt"/>
              </a:rPr>
              <a:t>)</a:t>
            </a:r>
          </a:p>
          <a:p>
            <a:pPr lvl="2">
              <a:buFont typeface="Wingdings" charset="2"/>
              <a:buChar char="ü"/>
            </a:pPr>
            <a:r>
              <a:rPr lang="en-US" sz="1600" dirty="0" smtClean="0">
                <a:latin typeface="+mj-lt"/>
              </a:rPr>
              <a:t>Probability of reflection at zero energy (R</a:t>
            </a:r>
            <a:r>
              <a:rPr lang="en-US" sz="1600" baseline="-25000" dirty="0" smtClean="0">
                <a:latin typeface="+mj-lt"/>
              </a:rPr>
              <a:t>0</a:t>
            </a:r>
            <a:r>
              <a:rPr lang="en-US" sz="1600" dirty="0" smtClean="0">
                <a:latin typeface="+mj-lt"/>
              </a:rPr>
              <a:t>)</a:t>
            </a:r>
          </a:p>
          <a:p>
            <a:pPr lvl="2">
              <a:buFont typeface="Wingdings" charset="2"/>
              <a:buChar char="ü"/>
            </a:pPr>
            <a:r>
              <a:rPr lang="en-US" sz="1600" dirty="0" smtClean="0">
                <a:latin typeface="+mj-lt"/>
              </a:rPr>
              <a:t>Existence and model of re-diffused electrons</a:t>
            </a:r>
          </a:p>
          <a:p>
            <a:pPr lvl="1">
              <a:buFont typeface="Arial"/>
              <a:buChar char="•"/>
            </a:pPr>
            <a:r>
              <a:rPr lang="en-US" sz="1900" dirty="0" smtClean="0">
                <a:solidFill>
                  <a:srgbClr val="000000"/>
                </a:solidFill>
                <a:latin typeface="+mj-lt"/>
              </a:rPr>
              <a:t>Bunch spacing and bunch length</a:t>
            </a:r>
          </a:p>
          <a:p>
            <a:pPr lvl="1">
              <a:buFont typeface="Arial"/>
              <a:buChar char="•"/>
            </a:pPr>
            <a:r>
              <a:rPr lang="en-US" sz="1900" dirty="0" smtClean="0">
                <a:solidFill>
                  <a:srgbClr val="000000"/>
                </a:solidFill>
                <a:latin typeface="+mj-lt"/>
              </a:rPr>
              <a:t>Beam pipe radius and </a:t>
            </a:r>
            <a:r>
              <a:rPr lang="en-US" sz="1900" dirty="0" smtClean="0">
                <a:solidFill>
                  <a:srgbClr val="000000"/>
                </a:solidFill>
                <a:latin typeface="+mj-lt"/>
              </a:rPr>
              <a:t>shape</a:t>
            </a:r>
          </a:p>
          <a:p>
            <a:pPr lvl="1">
              <a:buFont typeface="Arial"/>
              <a:buChar char="•"/>
            </a:pPr>
            <a:r>
              <a:rPr lang="en-US" sz="1900" dirty="0" smtClean="0">
                <a:solidFill>
                  <a:srgbClr val="000000"/>
                </a:solidFill>
                <a:latin typeface="+mj-lt"/>
              </a:rPr>
              <a:t>Magnetic field (field-free, dipole, </a:t>
            </a:r>
            <a:r>
              <a:rPr lang="en-US" sz="1900" dirty="0" err="1" smtClean="0">
                <a:solidFill>
                  <a:srgbClr val="000000"/>
                </a:solidFill>
                <a:latin typeface="+mj-lt"/>
              </a:rPr>
              <a:t>quadrupole</a:t>
            </a:r>
            <a:r>
              <a:rPr lang="en-US" sz="1900" dirty="0" smtClean="0">
                <a:solidFill>
                  <a:srgbClr val="000000"/>
                </a:solidFill>
                <a:latin typeface="+mj-lt"/>
              </a:rPr>
              <a:t>)</a:t>
            </a:r>
            <a:endParaRPr lang="en-US" sz="1900" dirty="0" smtClean="0">
              <a:solidFill>
                <a:srgbClr val="000000"/>
              </a:solidFill>
              <a:latin typeface="+mj-lt"/>
            </a:endParaRPr>
          </a:p>
          <a:p>
            <a:pPr lvl="1">
              <a:buFont typeface="Arial"/>
              <a:buChar char="•"/>
            </a:pPr>
            <a:r>
              <a:rPr lang="en-US" sz="1900" dirty="0" smtClean="0">
                <a:solidFill>
                  <a:srgbClr val="000000"/>
                </a:solidFill>
                <a:latin typeface="+mj-lt"/>
              </a:rPr>
              <a:t>Beam transverse sizes</a:t>
            </a:r>
          </a:p>
          <a:p>
            <a:pPr lvl="1">
              <a:buFont typeface="Arial"/>
              <a:buChar char="•"/>
            </a:pPr>
            <a:r>
              <a:rPr lang="en-US" sz="1900" dirty="0" smtClean="0">
                <a:solidFill>
                  <a:srgbClr val="000000"/>
                </a:solidFill>
                <a:latin typeface="+mj-lt"/>
              </a:rPr>
              <a:t>Beam current (number of particles per bunch)</a:t>
            </a:r>
            <a:endParaRPr lang="en-US" sz="1900" dirty="0" smtClean="0">
              <a:solidFill>
                <a:srgbClr val="000000"/>
              </a:solidFill>
              <a:latin typeface="+mj-lt"/>
            </a:endParaRPr>
          </a:p>
          <a:p>
            <a:pPr lvl="1">
              <a:buNone/>
            </a:pPr>
            <a:endParaRPr lang="en-US" sz="1362" dirty="0" smtClean="0"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defTabSz="914400" fontAlgn="base">
              <a:spcAft>
                <a:spcPct val="0"/>
              </a:spcAft>
              <a:defRPr/>
            </a:pPr>
            <a:r>
              <a:rPr lang="en-US" sz="3200" kern="0" dirty="0">
                <a:solidFill>
                  <a:schemeClr val="folHlink"/>
                </a:solidFill>
              </a:rPr>
              <a:t>Dependence on physical parameters</a:t>
            </a:r>
            <a:endParaRPr lang="en-US" sz="4000" kern="0" dirty="0">
              <a:solidFill>
                <a:schemeClr val="tx2"/>
              </a:solidFill>
            </a:endParaRPr>
          </a:p>
        </p:txBody>
      </p:sp>
      <p:pic>
        <p:nvPicPr>
          <p:cNvPr id="4" name="Picture 3" descr="cern_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80000" cy="1080000"/>
          </a:xfrm>
          <a:prstGeom prst="rect">
            <a:avLst/>
          </a:prstGeom>
        </p:spPr>
      </p:pic>
      <p:pic>
        <p:nvPicPr>
          <p:cNvPr id="5" name="Picture 4" descr="LOGO-BE-200x200_jp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4000" y="0"/>
            <a:ext cx="1080000" cy="1080000"/>
          </a:xfrm>
          <a:prstGeom prst="rect">
            <a:avLst/>
          </a:prstGeom>
        </p:spPr>
      </p:pic>
      <p:sp>
        <p:nvSpPr>
          <p:cNvPr id="8" name="Content Placeholder 8"/>
          <p:cNvSpPr>
            <a:spLocks noGrp="1"/>
          </p:cNvSpPr>
          <p:nvPr>
            <p:ph idx="1"/>
          </p:nvPr>
        </p:nvSpPr>
        <p:spPr>
          <a:xfrm>
            <a:off x="506420" y="1305999"/>
            <a:ext cx="8229600" cy="5050351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  <a:buFont typeface="Lucida Grande"/>
              <a:buChar char="→"/>
            </a:pPr>
            <a:r>
              <a:rPr lang="en-US" sz="2200" dirty="0" smtClean="0">
                <a:solidFill>
                  <a:srgbClr val="0000FF"/>
                </a:solidFill>
                <a:latin typeface="+mj-lt"/>
              </a:rPr>
              <a:t>Electron cloud build up </a:t>
            </a:r>
            <a:r>
              <a:rPr lang="en-US" sz="2200" dirty="0" smtClean="0">
                <a:latin typeface="+mj-lt"/>
              </a:rPr>
              <a:t>depends on a significant number of </a:t>
            </a:r>
            <a:r>
              <a:rPr lang="en-US" sz="2200" dirty="0" smtClean="0">
                <a:latin typeface="+mj-lt"/>
              </a:rPr>
              <a:t>parameters in a non</a:t>
            </a:r>
            <a:r>
              <a:rPr lang="en-US" sz="2200" dirty="0" smtClean="0">
                <a:latin typeface="+mj-lt"/>
              </a:rPr>
              <a:t>-monotonic and non-</a:t>
            </a:r>
            <a:r>
              <a:rPr lang="en-US" sz="2200" dirty="0" smtClean="0">
                <a:latin typeface="+mj-lt"/>
              </a:rPr>
              <a:t>trivial way</a:t>
            </a:r>
          </a:p>
          <a:p>
            <a:pPr lvl="1">
              <a:buFont typeface="Arial"/>
              <a:buChar char="•"/>
            </a:pPr>
            <a:r>
              <a:rPr lang="en-US" sz="1900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Primary mechanism of electron generation</a:t>
            </a:r>
          </a:p>
          <a:p>
            <a:pPr lvl="2">
              <a:buFont typeface="Wingdings" charset="2"/>
              <a:buChar char="ü"/>
            </a:pPr>
            <a:r>
              <a:rPr lang="en-US" sz="1600" dirty="0">
                <a:solidFill>
                  <a:srgbClr val="D9D9D9"/>
                </a:solidFill>
              </a:rPr>
              <a:t>Gas </a:t>
            </a:r>
            <a:r>
              <a:rPr lang="en-US" sz="1600" dirty="0" smtClean="0">
                <a:solidFill>
                  <a:srgbClr val="D9D9D9"/>
                </a:solidFill>
              </a:rPr>
              <a:t>ionization or </a:t>
            </a:r>
            <a:r>
              <a:rPr lang="en-US" sz="1600" dirty="0">
                <a:solidFill>
                  <a:srgbClr val="D9D9D9"/>
                </a:solidFill>
              </a:rPr>
              <a:t>beam loss (hadrons)</a:t>
            </a:r>
            <a:endParaRPr lang="en-US" sz="1600" dirty="0" smtClean="0">
              <a:solidFill>
                <a:srgbClr val="D9D9D9"/>
              </a:solidFill>
            </a:endParaRPr>
          </a:p>
          <a:p>
            <a:pPr lvl="2">
              <a:buFont typeface="Wingdings" charset="2"/>
              <a:buChar char="ü"/>
            </a:pPr>
            <a:r>
              <a:rPr lang="en-US" sz="1600" dirty="0" smtClean="0">
                <a:solidFill>
                  <a:srgbClr val="D9D9D9"/>
                </a:solidFill>
              </a:rPr>
              <a:t>Photoemission (positrons, LHC)</a:t>
            </a:r>
            <a:endParaRPr lang="en-US" sz="1900" dirty="0" smtClean="0">
              <a:solidFill>
                <a:srgbClr val="D9D9D9"/>
              </a:solidFill>
              <a:latin typeface="+mj-lt"/>
            </a:endParaRPr>
          </a:p>
          <a:p>
            <a:pPr lvl="1">
              <a:buFont typeface="Arial"/>
              <a:buChar char="•"/>
            </a:pPr>
            <a:r>
              <a:rPr lang="en-US" sz="1900" dirty="0" smtClean="0">
                <a:latin typeface="+mj-lt"/>
              </a:rPr>
              <a:t>Surface </a:t>
            </a:r>
            <a:r>
              <a:rPr lang="en-US" sz="1900" dirty="0" smtClean="0">
                <a:latin typeface="+mj-lt"/>
              </a:rPr>
              <a:t>properties:</a:t>
            </a:r>
          </a:p>
          <a:p>
            <a:pPr lvl="2"/>
            <a:r>
              <a:rPr lang="en-US" sz="1600" dirty="0" smtClean="0">
                <a:latin typeface="+mj-lt"/>
              </a:rPr>
              <a:t>Maximum SEY (</a:t>
            </a:r>
            <a:r>
              <a:rPr lang="en-US" sz="1600" dirty="0" err="1" smtClean="0">
                <a:latin typeface="Symbol" charset="2"/>
                <a:cs typeface="Symbol" charset="2"/>
              </a:rPr>
              <a:t>d</a:t>
            </a:r>
            <a:r>
              <a:rPr lang="en-US" sz="1600" baseline="-25000" dirty="0" err="1" smtClean="0">
                <a:latin typeface="+mj-lt"/>
              </a:rPr>
              <a:t>max</a:t>
            </a:r>
            <a:r>
              <a:rPr lang="en-US" sz="1600" dirty="0" smtClean="0">
                <a:latin typeface="+mj-lt"/>
              </a:rPr>
              <a:t>) and energy at which it occurs (</a:t>
            </a:r>
            <a:r>
              <a:rPr lang="en-US" sz="1600" dirty="0" err="1" smtClean="0">
                <a:latin typeface="+mj-lt"/>
              </a:rPr>
              <a:t>E</a:t>
            </a:r>
            <a:r>
              <a:rPr lang="en-US" sz="1600" baseline="-25000" dirty="0" err="1" smtClean="0">
                <a:latin typeface="+mj-lt"/>
              </a:rPr>
              <a:t>max</a:t>
            </a:r>
            <a:r>
              <a:rPr lang="en-US" sz="1600" dirty="0" smtClean="0">
                <a:latin typeface="+mj-lt"/>
              </a:rPr>
              <a:t>)</a:t>
            </a:r>
          </a:p>
          <a:p>
            <a:pPr lvl="2"/>
            <a:r>
              <a:rPr lang="en-US" sz="1600" dirty="0" smtClean="0">
                <a:latin typeface="+mj-lt"/>
              </a:rPr>
              <a:t>Probability of reflection at zero energy (R</a:t>
            </a:r>
            <a:r>
              <a:rPr lang="en-US" sz="1600" baseline="-25000" dirty="0" smtClean="0">
                <a:latin typeface="+mj-lt"/>
              </a:rPr>
              <a:t>0</a:t>
            </a:r>
            <a:r>
              <a:rPr lang="en-US" sz="1600" dirty="0" smtClean="0">
                <a:latin typeface="+mj-lt"/>
              </a:rPr>
              <a:t>)</a:t>
            </a:r>
          </a:p>
          <a:p>
            <a:pPr lvl="2"/>
            <a:r>
              <a:rPr lang="en-US" sz="1600" dirty="0" smtClean="0">
                <a:latin typeface="+mj-lt"/>
              </a:rPr>
              <a:t>Existence and model of re-diffused electrons</a:t>
            </a:r>
          </a:p>
          <a:p>
            <a:pPr lvl="1">
              <a:buFont typeface="Arial"/>
              <a:buChar char="•"/>
            </a:pPr>
            <a:r>
              <a:rPr lang="en-US" sz="1900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Bunch spacing and bunch length</a:t>
            </a:r>
          </a:p>
          <a:p>
            <a:pPr lvl="1">
              <a:buFont typeface="Arial"/>
              <a:buChar char="•"/>
            </a:pPr>
            <a:r>
              <a:rPr lang="en-US" sz="1900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Beam pipe radius and </a:t>
            </a:r>
            <a:r>
              <a:rPr lang="en-US" sz="1900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shape</a:t>
            </a:r>
          </a:p>
          <a:p>
            <a:pPr lvl="1">
              <a:buFont typeface="Arial"/>
              <a:buChar char="•"/>
            </a:pPr>
            <a:r>
              <a:rPr lang="en-US" sz="1900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Magnetic field (field-free, dipole, </a:t>
            </a:r>
            <a:r>
              <a:rPr lang="en-US" sz="1900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quadrupole</a:t>
            </a:r>
            <a:r>
              <a:rPr lang="en-US" sz="1900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)</a:t>
            </a:r>
            <a:endParaRPr lang="en-US" sz="1900" dirty="0" smtClean="0">
              <a:solidFill>
                <a:schemeClr val="bg1">
                  <a:lumMod val="85000"/>
                </a:schemeClr>
              </a:solidFill>
              <a:latin typeface="+mj-lt"/>
            </a:endParaRPr>
          </a:p>
          <a:p>
            <a:pPr lvl="1">
              <a:buFont typeface="Arial"/>
              <a:buChar char="•"/>
            </a:pPr>
            <a:r>
              <a:rPr lang="en-US" sz="1900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Beam transverse sizes</a:t>
            </a:r>
          </a:p>
          <a:p>
            <a:pPr lvl="1">
              <a:buFont typeface="Arial"/>
              <a:buChar char="•"/>
            </a:pPr>
            <a:r>
              <a:rPr lang="en-US" sz="1900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Beam current (number of particles per bunch)</a:t>
            </a:r>
            <a:endParaRPr lang="en-US" sz="1900" dirty="0" smtClean="0">
              <a:solidFill>
                <a:schemeClr val="bg1">
                  <a:lumMod val="85000"/>
                </a:schemeClr>
              </a:solidFill>
              <a:latin typeface="+mj-lt"/>
            </a:endParaRPr>
          </a:p>
          <a:p>
            <a:pPr lvl="1">
              <a:buNone/>
            </a:pPr>
            <a:endParaRPr lang="en-US" sz="1362" dirty="0" smtClean="0"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400" dirty="0" smtClean="0"/>
              <a:t>Surface model</a:t>
            </a:r>
            <a:endParaRPr lang="en-US" sz="3400" dirty="0"/>
          </a:p>
        </p:txBody>
      </p:sp>
      <p:pic>
        <p:nvPicPr>
          <p:cNvPr id="4" name="Picture 3" descr="cern_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80000" cy="1080000"/>
          </a:xfrm>
          <a:prstGeom prst="rect">
            <a:avLst/>
          </a:prstGeom>
        </p:spPr>
      </p:pic>
      <p:pic>
        <p:nvPicPr>
          <p:cNvPr id="5" name="Picture 4" descr="LOGO-BE-200x200_jp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4000" y="0"/>
            <a:ext cx="1080000" cy="1080000"/>
          </a:xfrm>
          <a:prstGeom prst="rect">
            <a:avLst/>
          </a:prstGeom>
        </p:spPr>
      </p:pic>
      <p:sp>
        <p:nvSpPr>
          <p:cNvPr id="11" name="Content Placeholder 8"/>
          <p:cNvSpPr>
            <a:spLocks noGrp="1"/>
          </p:cNvSpPr>
          <p:nvPr>
            <p:ph idx="1"/>
          </p:nvPr>
        </p:nvSpPr>
        <p:spPr>
          <a:xfrm>
            <a:off x="519074" y="1258074"/>
            <a:ext cx="5500726" cy="2063091"/>
          </a:xfrm>
        </p:spPr>
        <p:txBody>
          <a:bodyPr>
            <a:normAutofit fontScale="85000" lnSpcReduction="20000"/>
          </a:bodyPr>
          <a:lstStyle/>
          <a:p>
            <a:r>
              <a:rPr lang="en-US" sz="2235" dirty="0" smtClean="0"/>
              <a:t>When electrons hit the pipe wall, they do not just disappear…..</a:t>
            </a:r>
          </a:p>
          <a:p>
            <a:pPr lvl="1">
              <a:buClr>
                <a:schemeClr val="tx1"/>
              </a:buClr>
            </a:pPr>
            <a:r>
              <a:rPr lang="en-US" sz="1882" dirty="0" smtClean="0">
                <a:solidFill>
                  <a:srgbClr val="0000FF"/>
                </a:solidFill>
                <a:latin typeface="+mj-lt"/>
              </a:rPr>
              <a:t>High energy electrons </a:t>
            </a:r>
            <a:r>
              <a:rPr lang="en-US" sz="1882" dirty="0" smtClean="0">
                <a:latin typeface="+mj-lt"/>
              </a:rPr>
              <a:t>easily survive and actually multiply through </a:t>
            </a:r>
            <a:r>
              <a:rPr lang="en-US" sz="1882" b="1" dirty="0" smtClean="0">
                <a:solidFill>
                  <a:srgbClr val="FF0000"/>
                </a:solidFill>
                <a:latin typeface="+mj-lt"/>
              </a:rPr>
              <a:t>secondary electron emission </a:t>
            </a:r>
          </a:p>
          <a:p>
            <a:pPr lvl="1">
              <a:buClr>
                <a:schemeClr val="tx1"/>
              </a:buClr>
            </a:pPr>
            <a:r>
              <a:rPr lang="en-US" sz="1882" dirty="0" smtClean="0">
                <a:solidFill>
                  <a:srgbClr val="0000FF"/>
                </a:solidFill>
                <a:latin typeface="+mj-lt"/>
              </a:rPr>
              <a:t>Low energy electrons </a:t>
            </a:r>
            <a:r>
              <a:rPr lang="en-US" sz="1882" dirty="0" smtClean="0">
                <a:latin typeface="+mj-lt"/>
              </a:rPr>
              <a:t>tend to survive long because they are likely to be </a:t>
            </a:r>
            <a:r>
              <a:rPr lang="en-US" sz="1882" dirty="0" smtClean="0">
                <a:solidFill>
                  <a:srgbClr val="008000"/>
                </a:solidFill>
                <a:latin typeface="+mj-lt"/>
              </a:rPr>
              <a:t>elastically reflected</a:t>
            </a:r>
            <a:r>
              <a:rPr lang="en-US" sz="1882" dirty="0" smtClean="0">
                <a:latin typeface="+mj-lt"/>
              </a:rPr>
              <a:t>.</a:t>
            </a:r>
          </a:p>
          <a:p>
            <a:r>
              <a:rPr lang="en-US" sz="2235" b="1" dirty="0" smtClean="0">
                <a:latin typeface="+mj-lt"/>
              </a:rPr>
              <a:t>Secondary electron emission is governed by the</a:t>
            </a:r>
            <a:r>
              <a:rPr lang="en-US" sz="2235" b="1" dirty="0" smtClean="0">
                <a:latin typeface="+mj-lt"/>
              </a:rPr>
              <a:t> curve below (as coded in ECLOUD)</a:t>
            </a:r>
            <a:endParaRPr lang="en-US" sz="2235" b="1" dirty="0" smtClean="0">
              <a:latin typeface="+mj-lt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14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6248400" y="1752600"/>
            <a:ext cx="2438400" cy="1588"/>
          </a:xfrm>
          <a:prstGeom prst="line">
            <a:avLst/>
          </a:prstGeom>
          <a:ln>
            <a:solidFill>
              <a:srgbClr val="00009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5400000" flipH="1" flipV="1">
            <a:off x="6439694" y="2020094"/>
            <a:ext cx="989012" cy="4572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6535513" y="2790681"/>
            <a:ext cx="212440" cy="200606"/>
          </a:xfrm>
          <a:prstGeom prst="ellipse">
            <a:avLst/>
          </a:prstGeom>
          <a:solidFill>
            <a:srgbClr val="0000FF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/>
          <p:nvPr/>
        </p:nvCxnSpPr>
        <p:spPr>
          <a:xfrm rot="5400000">
            <a:off x="6042218" y="2200582"/>
            <a:ext cx="2241165" cy="1588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250712" y="2504609"/>
            <a:ext cx="5202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err="1" smtClean="0">
                <a:solidFill>
                  <a:srgbClr val="0000FF"/>
                </a:solidFill>
              </a:rPr>
              <a:t>E</a:t>
            </a:r>
            <a:r>
              <a:rPr lang="en-US" sz="1500" baseline="-25000" dirty="0" err="1" smtClean="0">
                <a:solidFill>
                  <a:srgbClr val="0000FF"/>
                </a:solidFill>
              </a:rPr>
              <a:t>p</a:t>
            </a:r>
            <a:endParaRPr lang="en-US" sz="1500" dirty="0">
              <a:solidFill>
                <a:srgbClr val="0000FF"/>
              </a:solidFill>
            </a:endParaRPr>
          </a:p>
        </p:txBody>
      </p:sp>
      <p:sp>
        <p:nvSpPr>
          <p:cNvPr id="39" name="Freeform 38"/>
          <p:cNvSpPr/>
          <p:nvPr/>
        </p:nvSpPr>
        <p:spPr>
          <a:xfrm>
            <a:off x="6967422" y="2172244"/>
            <a:ext cx="189913" cy="83091"/>
          </a:xfrm>
          <a:custGeom>
            <a:avLst/>
            <a:gdLst>
              <a:gd name="connsiteX0" fmla="*/ 0 w 189913"/>
              <a:gd name="connsiteY0" fmla="*/ 0 h 83091"/>
              <a:gd name="connsiteX1" fmla="*/ 83087 w 189913"/>
              <a:gd name="connsiteY1" fmla="*/ 71221 h 83091"/>
              <a:gd name="connsiteX2" fmla="*/ 189913 w 189913"/>
              <a:gd name="connsiteY2" fmla="*/ 71221 h 83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9913" h="83091">
                <a:moveTo>
                  <a:pt x="0" y="0"/>
                </a:moveTo>
                <a:cubicBezTo>
                  <a:pt x="25717" y="29675"/>
                  <a:pt x="51435" y="59351"/>
                  <a:pt x="83087" y="71221"/>
                </a:cubicBezTo>
                <a:cubicBezTo>
                  <a:pt x="114739" y="83091"/>
                  <a:pt x="152326" y="77156"/>
                  <a:pt x="189913" y="71221"/>
                </a:cubicBezTo>
              </a:path>
            </a:pathLst>
          </a:custGeom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6861445" y="2207855"/>
            <a:ext cx="30776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err="1" smtClean="0">
                <a:latin typeface="Symbol" charset="2"/>
                <a:cs typeface="Symbol" charset="2"/>
              </a:rPr>
              <a:t>q</a:t>
            </a:r>
            <a:endParaRPr lang="en-US" sz="1500" dirty="0">
              <a:latin typeface="Symbol" charset="2"/>
              <a:cs typeface="Symbol" charset="2"/>
            </a:endParaRPr>
          </a:p>
        </p:txBody>
      </p:sp>
      <p:grpSp>
        <p:nvGrpSpPr>
          <p:cNvPr id="3" name="Group 47"/>
          <p:cNvGrpSpPr/>
          <p:nvPr/>
        </p:nvGrpSpPr>
        <p:grpSpPr>
          <a:xfrm>
            <a:off x="7162800" y="1754188"/>
            <a:ext cx="1818438" cy="944329"/>
            <a:chOff x="7162800" y="1754188"/>
            <a:chExt cx="1818438" cy="944329"/>
          </a:xfrm>
        </p:grpSpPr>
        <p:grpSp>
          <p:nvGrpSpPr>
            <p:cNvPr id="6" name="Group 42"/>
            <p:cNvGrpSpPr/>
            <p:nvPr/>
          </p:nvGrpSpPr>
          <p:grpSpPr>
            <a:xfrm>
              <a:off x="7162800" y="1754188"/>
              <a:ext cx="1410379" cy="666175"/>
              <a:chOff x="7162800" y="1754188"/>
              <a:chExt cx="1410379" cy="666175"/>
            </a:xfrm>
          </p:grpSpPr>
          <p:sp>
            <p:nvSpPr>
              <p:cNvPr id="22" name="Oval 21"/>
              <p:cNvSpPr/>
              <p:nvPr/>
            </p:nvSpPr>
            <p:spPr>
              <a:xfrm>
                <a:off x="7543800" y="2161594"/>
                <a:ext cx="212440" cy="200606"/>
              </a:xfrm>
              <a:prstGeom prst="ellipse">
                <a:avLst/>
              </a:prstGeom>
              <a:solidFill>
                <a:srgbClr val="FF00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8360739" y="2219757"/>
                <a:ext cx="212440" cy="200606"/>
              </a:xfrm>
              <a:prstGeom prst="ellipse">
                <a:avLst/>
              </a:prstGeom>
              <a:solidFill>
                <a:srgbClr val="FF0000"/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4" name="Straight Arrow Connector 23"/>
              <p:cNvCxnSpPr/>
              <p:nvPr/>
            </p:nvCxnSpPr>
            <p:spPr>
              <a:xfrm rot="16200000" flipH="1">
                <a:off x="7149597" y="1767391"/>
                <a:ext cx="407406" cy="381000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Arrow Connector 32"/>
              <p:cNvCxnSpPr/>
              <p:nvPr/>
            </p:nvCxnSpPr>
            <p:spPr>
              <a:xfrm>
                <a:off x="7162800" y="1754188"/>
                <a:ext cx="1122142" cy="501147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TextBox 44"/>
            <p:cNvSpPr txBox="1"/>
            <p:nvPr/>
          </p:nvSpPr>
          <p:spPr>
            <a:xfrm>
              <a:off x="7834875" y="2421518"/>
              <a:ext cx="114636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err="1" smtClean="0">
                  <a:solidFill>
                    <a:srgbClr val="FF0000"/>
                  </a:solidFill>
                </a:rPr>
                <a:t>secondaries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7" name="Group 46"/>
          <p:cNvGrpSpPr/>
          <p:nvPr/>
        </p:nvGrpSpPr>
        <p:grpSpPr>
          <a:xfrm>
            <a:off x="7169205" y="1801669"/>
            <a:ext cx="1132187" cy="1686893"/>
            <a:chOff x="7169205" y="1801669"/>
            <a:chExt cx="1132187" cy="1686893"/>
          </a:xfrm>
        </p:grpSpPr>
        <p:grpSp>
          <p:nvGrpSpPr>
            <p:cNvPr id="17" name="Group 43"/>
            <p:cNvGrpSpPr/>
            <p:nvPr/>
          </p:nvGrpSpPr>
          <p:grpSpPr>
            <a:xfrm>
              <a:off x="7169205" y="1801669"/>
              <a:ext cx="640225" cy="1222559"/>
              <a:chOff x="7169205" y="1801669"/>
              <a:chExt cx="640225" cy="1222559"/>
            </a:xfrm>
          </p:grpSpPr>
          <p:cxnSp>
            <p:nvCxnSpPr>
              <p:cNvPr id="41" name="Straight Arrow Connector 40"/>
              <p:cNvCxnSpPr/>
              <p:nvPr/>
            </p:nvCxnSpPr>
            <p:spPr>
              <a:xfrm rot="16200000" flipH="1">
                <a:off x="6903299" y="2067575"/>
                <a:ext cx="989012" cy="457200"/>
              </a:xfrm>
              <a:prstGeom prst="straightConnector1">
                <a:avLst/>
              </a:prstGeom>
              <a:ln>
                <a:solidFill>
                  <a:srgbClr val="008000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Oval 41"/>
              <p:cNvSpPr/>
              <p:nvPr/>
            </p:nvSpPr>
            <p:spPr>
              <a:xfrm>
                <a:off x="7596990" y="2823622"/>
                <a:ext cx="212440" cy="200606"/>
              </a:xfrm>
              <a:prstGeom prst="ellipse">
                <a:avLst/>
              </a:prstGeom>
              <a:solidFill>
                <a:srgbClr val="00800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TextBox 45"/>
            <p:cNvSpPr txBox="1"/>
            <p:nvPr/>
          </p:nvSpPr>
          <p:spPr>
            <a:xfrm>
              <a:off x="7354746" y="3026897"/>
              <a:ext cx="946646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008000"/>
                  </a:solidFill>
                </a:rPr>
                <a:t>elastically reflected</a:t>
              </a:r>
              <a:endParaRPr lang="en-US" sz="1200" dirty="0">
                <a:solidFill>
                  <a:srgbClr val="008000"/>
                </a:solidFill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445862" y="3382032"/>
            <a:ext cx="8394712" cy="3347497"/>
            <a:chOff x="445862" y="3382032"/>
            <a:chExt cx="8394712" cy="3347497"/>
          </a:xfrm>
        </p:grpSpPr>
        <p:pic>
          <p:nvPicPr>
            <p:cNvPr id="34" name="Picture 7" descr="seys.pdf                                                       00052080Macintosh HD                   BC25E8C6:"/>
            <p:cNvPicPr>
              <a:picLocks noChangeAspect="1" noChangeArrowheads="1"/>
            </p:cNvPicPr>
            <p:nvPr/>
          </p:nvPicPr>
          <p:blipFill>
            <a:blip r:embed="rId4">
              <a:lum bright="-40000" contrast="58000"/>
            </a:blip>
            <a:srcRect l="6734" t="9513" r="9764" b="5708"/>
            <a:stretch>
              <a:fillRect/>
            </a:stretch>
          </p:blipFill>
          <p:spPr bwMode="auto">
            <a:xfrm>
              <a:off x="445862" y="3382032"/>
              <a:ext cx="4655877" cy="3347497"/>
            </a:xfrm>
            <a:prstGeom prst="rect">
              <a:avLst/>
            </a:prstGeom>
            <a:noFill/>
          </p:spPr>
        </p:pic>
        <p:grpSp>
          <p:nvGrpSpPr>
            <p:cNvPr id="47" name="Group 46"/>
            <p:cNvGrpSpPr/>
            <p:nvPr/>
          </p:nvGrpSpPr>
          <p:grpSpPr>
            <a:xfrm>
              <a:off x="5304191" y="3775784"/>
              <a:ext cx="3536383" cy="2285575"/>
              <a:chOff x="5304191" y="3775784"/>
              <a:chExt cx="3536383" cy="2285575"/>
            </a:xfrm>
          </p:grpSpPr>
          <p:sp>
            <p:nvSpPr>
              <p:cNvPr id="35" name="Rounded Rectangle 34"/>
              <p:cNvSpPr/>
              <p:nvPr/>
            </p:nvSpPr>
            <p:spPr>
              <a:xfrm>
                <a:off x="5304191" y="5551656"/>
                <a:ext cx="3536383" cy="509703"/>
              </a:xfrm>
              <a:prstGeom prst="roundRect">
                <a:avLst/>
              </a:prstGeom>
              <a:ln>
                <a:solidFill>
                  <a:srgbClr val="3366FF"/>
                </a:solidFill>
                <a:headEnd type="none" w="med" len="med"/>
                <a:tailEnd type="none" w="med" len="med"/>
              </a:ln>
              <a:effectLst>
                <a:outerShdw blurRad="40000" dist="61087" dir="5400000" rotWithShape="0">
                  <a:srgbClr val="000000">
                    <a:alpha val="35000"/>
                  </a:srgbClr>
                </a:outerShdw>
              </a:effectLst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pic>
            <p:nvPicPr>
              <p:cNvPr id="36" name="Picture 35" descr="latex-image-1.pdf"/>
              <p:cNvPicPr>
                <a:picLocks noChangeAspect="1"/>
              </p:cNvPicPr>
              <p:nvPr/>
            </p:nvPicPr>
            <mc:AlternateContent>
              <mc:Choice xmlns:ma="http://schemas.microsoft.com/office/mac/drawingml/2008/main" Requires="ma">
                <p:blipFill>
                  <a:blip r:embed="rId5"/>
                  <a:stretch>
                    <a:fillRect/>
                  </a:stretch>
                </p:blipFill>
              </mc:Choice>
              <mc:Fallback>
                <p:blipFill>
                  <a:blip r:embed="rId6"/>
                  <a:stretch>
                    <a:fillRect/>
                  </a:stretch>
                </p:blipFill>
              </mc:Fallback>
            </mc:AlternateContent>
            <p:spPr>
              <a:xfrm>
                <a:off x="5304191" y="3775784"/>
                <a:ext cx="2452049" cy="1440000"/>
              </a:xfrm>
              <a:prstGeom prst="rect">
                <a:avLst/>
              </a:prstGeom>
            </p:spPr>
          </p:pic>
          <p:pic>
            <p:nvPicPr>
              <p:cNvPr id="43" name="Picture 42" descr="latex-image-1.pdf"/>
              <p:cNvPicPr>
                <a:picLocks noChangeAspect="1"/>
              </p:cNvPicPr>
              <p:nvPr/>
            </p:nvPicPr>
            <mc:AlternateContent>
              <mc:Choice xmlns:ma="http://schemas.microsoft.com/office/mac/drawingml/2008/main" Requires="ma">
                <p:blipFill>
                  <a:blip r:embed="rId7"/>
                  <a:stretch>
                    <a:fillRect/>
                  </a:stretch>
                </p:blipFill>
              </mc:Choice>
              <mc:Fallback>
                <p:blipFill>
                  <a:blip r:embed="rId8"/>
                  <a:stretch>
                    <a:fillRect/>
                  </a:stretch>
                </p:blipFill>
              </mc:Fallback>
            </mc:AlternateContent>
            <p:spPr>
              <a:xfrm>
                <a:off x="7854801" y="3775784"/>
                <a:ext cx="831999" cy="431999"/>
              </a:xfrm>
              <a:prstGeom prst="rect">
                <a:avLst/>
              </a:prstGeom>
            </p:spPr>
          </p:pic>
        </p:grpSp>
        <p:pic>
          <p:nvPicPr>
            <p:cNvPr id="49" name="Picture 48" descr="latex-image-1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9"/>
                <a:stretch>
                  <a:fillRect/>
                </a:stretch>
              </p:blipFill>
            </mc:Choice>
            <mc:Fallback>
              <p:blipFill>
                <a:blip r:embed="rId10"/>
                <a:stretch>
                  <a:fillRect/>
                </a:stretch>
              </p:blipFill>
            </mc:Fallback>
          </mc:AlternateContent>
          <p:spPr>
            <a:xfrm>
              <a:off x="5372229" y="5670410"/>
              <a:ext cx="3393288" cy="250379"/>
            </a:xfrm>
            <a:prstGeom prst="rect">
              <a:avLst/>
            </a:prstGeom>
          </p:spPr>
        </p:pic>
      </p:grpSp>
      <p:grpSp>
        <p:nvGrpSpPr>
          <p:cNvPr id="53" name="Group 52"/>
          <p:cNvGrpSpPr/>
          <p:nvPr/>
        </p:nvGrpSpPr>
        <p:grpSpPr>
          <a:xfrm>
            <a:off x="1447800" y="4038600"/>
            <a:ext cx="6837142" cy="1177184"/>
            <a:chOff x="1447800" y="4038600"/>
            <a:chExt cx="6837142" cy="1177184"/>
          </a:xfrm>
        </p:grpSpPr>
        <p:pic>
          <p:nvPicPr>
            <p:cNvPr id="51" name="Picture 50" descr="latex-image-1.pdf"/>
            <p:cNvPicPr>
              <a:picLocks noChangeAspect="1"/>
            </p:cNvPicPr>
            <p:nvPr/>
          </p:nvPicPr>
          <mc:AlternateContent>
            <mc:Choice xmlns:ma="http://schemas.microsoft.com/office/mac/drawingml/2008/main" Requires="ma">
              <p:blipFill>
                <a:blip r:embed="rId11"/>
                <a:stretch>
                  <a:fillRect/>
                </a:stretch>
              </p:blipFill>
            </mc:Choice>
            <mc:Fallback>
              <p:blipFill>
                <a:blip r:embed="rId12"/>
                <a:stretch>
                  <a:fillRect/>
                </a:stretch>
              </p:blipFill>
            </mc:Fallback>
          </mc:AlternateContent>
          <p:spPr>
            <a:xfrm>
              <a:off x="2806700" y="4733184"/>
              <a:ext cx="3441700" cy="482600"/>
            </a:xfrm>
            <a:prstGeom prst="rect">
              <a:avLst/>
            </a:prstGeom>
          </p:spPr>
        </p:pic>
        <p:sp>
          <p:nvSpPr>
            <p:cNvPr id="52" name="TextBox 51"/>
            <p:cNvSpPr txBox="1"/>
            <p:nvPr/>
          </p:nvSpPr>
          <p:spPr>
            <a:xfrm>
              <a:off x="1447800" y="4038600"/>
              <a:ext cx="6837142" cy="4154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100" dirty="0" smtClean="0"/>
                <a:t>First three parameters on which simulation results depend</a:t>
              </a:r>
              <a:endParaRPr lang="en-US" sz="21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400" dirty="0" smtClean="0"/>
              <a:t>Surface model</a:t>
            </a:r>
            <a:endParaRPr lang="en-US" sz="3400" dirty="0"/>
          </a:p>
        </p:txBody>
      </p:sp>
      <p:pic>
        <p:nvPicPr>
          <p:cNvPr id="4" name="Picture 3" descr="cern_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80000" cy="1080000"/>
          </a:xfrm>
          <a:prstGeom prst="rect">
            <a:avLst/>
          </a:prstGeom>
        </p:spPr>
      </p:pic>
      <p:pic>
        <p:nvPicPr>
          <p:cNvPr id="5" name="Picture 4" descr="LOGO-BE-200x200_jp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4000" y="0"/>
            <a:ext cx="1080000" cy="1080000"/>
          </a:xfrm>
          <a:prstGeom prst="rect">
            <a:avLst/>
          </a:prstGeom>
        </p:spPr>
      </p:pic>
      <p:sp>
        <p:nvSpPr>
          <p:cNvPr id="11" name="Content Placeholder 8"/>
          <p:cNvSpPr>
            <a:spLocks noGrp="1"/>
          </p:cNvSpPr>
          <p:nvPr>
            <p:ph idx="1"/>
          </p:nvPr>
        </p:nvSpPr>
        <p:spPr>
          <a:xfrm>
            <a:off x="519074" y="1258074"/>
            <a:ext cx="5500726" cy="2063091"/>
          </a:xfrm>
        </p:spPr>
        <p:txBody>
          <a:bodyPr>
            <a:normAutofit fontScale="85000" lnSpcReduction="20000"/>
          </a:bodyPr>
          <a:lstStyle/>
          <a:p>
            <a:r>
              <a:rPr lang="en-US" sz="2235" dirty="0" smtClean="0"/>
              <a:t>When electrons hit the pipe wall, they do not just disappear…..</a:t>
            </a:r>
          </a:p>
          <a:p>
            <a:pPr lvl="1">
              <a:buClr>
                <a:schemeClr val="tx1"/>
              </a:buClr>
            </a:pPr>
            <a:r>
              <a:rPr lang="en-US" sz="1882" dirty="0" smtClean="0">
                <a:solidFill>
                  <a:srgbClr val="0000FF"/>
                </a:solidFill>
                <a:latin typeface="+mj-lt"/>
              </a:rPr>
              <a:t>High energy electrons </a:t>
            </a:r>
            <a:r>
              <a:rPr lang="en-US" sz="1882" dirty="0" smtClean="0">
                <a:latin typeface="+mj-lt"/>
              </a:rPr>
              <a:t>easily survive and actually multiply through </a:t>
            </a:r>
            <a:r>
              <a:rPr lang="en-US" sz="1882" b="1" dirty="0" smtClean="0">
                <a:solidFill>
                  <a:srgbClr val="FF0000"/>
                </a:solidFill>
                <a:latin typeface="+mj-lt"/>
              </a:rPr>
              <a:t>secondary electron emission </a:t>
            </a:r>
          </a:p>
          <a:p>
            <a:pPr lvl="1">
              <a:buClr>
                <a:schemeClr val="tx1"/>
              </a:buClr>
            </a:pPr>
            <a:r>
              <a:rPr lang="en-US" sz="1882" dirty="0" smtClean="0">
                <a:solidFill>
                  <a:srgbClr val="0000FF"/>
                </a:solidFill>
                <a:latin typeface="+mj-lt"/>
              </a:rPr>
              <a:t>Low energy electrons </a:t>
            </a:r>
            <a:r>
              <a:rPr lang="en-US" sz="1882" dirty="0" smtClean="0">
                <a:latin typeface="+mj-lt"/>
              </a:rPr>
              <a:t>tend to survive long because they are likely to be </a:t>
            </a:r>
            <a:r>
              <a:rPr lang="en-US" sz="1882" dirty="0" smtClean="0">
                <a:solidFill>
                  <a:srgbClr val="008000"/>
                </a:solidFill>
                <a:latin typeface="+mj-lt"/>
              </a:rPr>
              <a:t>elastically reflected</a:t>
            </a:r>
            <a:r>
              <a:rPr lang="en-US" sz="1882" dirty="0" smtClean="0">
                <a:latin typeface="+mj-lt"/>
              </a:rPr>
              <a:t>.</a:t>
            </a:r>
          </a:p>
          <a:p>
            <a:r>
              <a:rPr lang="en-US" sz="2235" b="1" dirty="0" smtClean="0">
                <a:latin typeface="+mj-lt"/>
              </a:rPr>
              <a:t>Secondary electron emission is governed by the</a:t>
            </a:r>
            <a:r>
              <a:rPr lang="en-US" sz="2235" b="1" dirty="0" smtClean="0">
                <a:latin typeface="+mj-lt"/>
              </a:rPr>
              <a:t> curve below (as coded in ECLOUD)</a:t>
            </a:r>
            <a:endParaRPr lang="en-US" sz="2235" b="1" dirty="0" smtClean="0">
              <a:latin typeface="+mj-lt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15</a:t>
            </a:fld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6248400" y="1752600"/>
            <a:ext cx="2438400" cy="1588"/>
          </a:xfrm>
          <a:prstGeom prst="line">
            <a:avLst/>
          </a:prstGeom>
          <a:ln>
            <a:solidFill>
              <a:srgbClr val="00009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5400000" flipH="1" flipV="1">
            <a:off x="6439694" y="2020094"/>
            <a:ext cx="989012" cy="45720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6535513" y="2790681"/>
            <a:ext cx="212440" cy="200606"/>
          </a:xfrm>
          <a:prstGeom prst="ellipse">
            <a:avLst/>
          </a:prstGeom>
          <a:solidFill>
            <a:srgbClr val="0000FF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/>
          <p:nvPr/>
        </p:nvCxnSpPr>
        <p:spPr>
          <a:xfrm rot="5400000">
            <a:off x="6042218" y="2200582"/>
            <a:ext cx="2241165" cy="1588"/>
          </a:xfrm>
          <a:prstGeom prst="line">
            <a:avLst/>
          </a:prstGeom>
          <a:ln w="6350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250712" y="2504609"/>
            <a:ext cx="5202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err="1" smtClean="0">
                <a:solidFill>
                  <a:srgbClr val="0000FF"/>
                </a:solidFill>
              </a:rPr>
              <a:t>E</a:t>
            </a:r>
            <a:r>
              <a:rPr lang="en-US" sz="1500" baseline="-25000" dirty="0" err="1" smtClean="0">
                <a:solidFill>
                  <a:srgbClr val="0000FF"/>
                </a:solidFill>
              </a:rPr>
              <a:t>p</a:t>
            </a:r>
            <a:endParaRPr lang="en-US" sz="1500" dirty="0">
              <a:solidFill>
                <a:srgbClr val="0000FF"/>
              </a:solidFill>
            </a:endParaRPr>
          </a:p>
        </p:txBody>
      </p:sp>
      <p:sp>
        <p:nvSpPr>
          <p:cNvPr id="39" name="Freeform 38"/>
          <p:cNvSpPr/>
          <p:nvPr/>
        </p:nvSpPr>
        <p:spPr>
          <a:xfrm>
            <a:off x="6967422" y="2172244"/>
            <a:ext cx="189913" cy="83091"/>
          </a:xfrm>
          <a:custGeom>
            <a:avLst/>
            <a:gdLst>
              <a:gd name="connsiteX0" fmla="*/ 0 w 189913"/>
              <a:gd name="connsiteY0" fmla="*/ 0 h 83091"/>
              <a:gd name="connsiteX1" fmla="*/ 83087 w 189913"/>
              <a:gd name="connsiteY1" fmla="*/ 71221 h 83091"/>
              <a:gd name="connsiteX2" fmla="*/ 189913 w 189913"/>
              <a:gd name="connsiteY2" fmla="*/ 71221 h 830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89913" h="83091">
                <a:moveTo>
                  <a:pt x="0" y="0"/>
                </a:moveTo>
                <a:cubicBezTo>
                  <a:pt x="25717" y="29675"/>
                  <a:pt x="51435" y="59351"/>
                  <a:pt x="83087" y="71221"/>
                </a:cubicBezTo>
                <a:cubicBezTo>
                  <a:pt x="114739" y="83091"/>
                  <a:pt x="152326" y="77156"/>
                  <a:pt x="189913" y="71221"/>
                </a:cubicBezTo>
              </a:path>
            </a:pathLst>
          </a:custGeom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6861445" y="2207855"/>
            <a:ext cx="30776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err="1" smtClean="0">
                <a:latin typeface="Symbol" charset="2"/>
                <a:cs typeface="Symbol" charset="2"/>
              </a:rPr>
              <a:t>q</a:t>
            </a:r>
            <a:endParaRPr lang="en-US" sz="1500" dirty="0">
              <a:latin typeface="Symbol" charset="2"/>
              <a:cs typeface="Symbol" charset="2"/>
            </a:endParaRPr>
          </a:p>
        </p:txBody>
      </p:sp>
      <p:pic>
        <p:nvPicPr>
          <p:cNvPr id="47" name="Picture 46" descr="seys4lec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rcRect l="7158" t="9264" r="4653" b="8337"/>
              <a:stretch>
                <a:fillRect/>
              </a:stretch>
            </p:blipFill>
          </mc:Choice>
          <mc:Fallback>
            <p:blipFill>
              <a:blip r:embed="rId5"/>
              <a:srcRect l="7158" t="9264" r="4653" b="8337"/>
              <a:stretch>
                <a:fillRect/>
              </a:stretch>
            </p:blipFill>
          </mc:Fallback>
        </mc:AlternateContent>
        <p:spPr>
          <a:xfrm>
            <a:off x="491528" y="3461471"/>
            <a:ext cx="4538582" cy="3276857"/>
          </a:xfrm>
          <a:prstGeom prst="rect">
            <a:avLst/>
          </a:prstGeom>
        </p:spPr>
      </p:pic>
      <p:pic>
        <p:nvPicPr>
          <p:cNvPr id="48" name="Picture 47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5378335" y="4565610"/>
            <a:ext cx="3227727" cy="540000"/>
          </a:xfrm>
          <a:prstGeom prst="rect">
            <a:avLst/>
          </a:prstGeom>
        </p:spPr>
      </p:pic>
      <p:pic>
        <p:nvPicPr>
          <p:cNvPr id="49" name="Picture 48" descr="latex-image-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5424063" y="5188216"/>
            <a:ext cx="3262737" cy="21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400" dirty="0" smtClean="0"/>
              <a:t>Effects on t</a:t>
            </a:r>
            <a:r>
              <a:rPr lang="en-US" sz="3400" dirty="0" smtClean="0"/>
              <a:t>he build up</a:t>
            </a:r>
            <a:endParaRPr lang="en-US" sz="3400" dirty="0"/>
          </a:p>
        </p:txBody>
      </p:sp>
      <p:pic>
        <p:nvPicPr>
          <p:cNvPr id="4" name="Picture 3" descr="cern_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80000" cy="1080000"/>
          </a:xfrm>
          <a:prstGeom prst="rect">
            <a:avLst/>
          </a:prstGeom>
        </p:spPr>
      </p:pic>
      <p:pic>
        <p:nvPicPr>
          <p:cNvPr id="5" name="Picture 4" descr="LOGO-BE-200x200_jp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4000" y="0"/>
            <a:ext cx="1080000" cy="1080000"/>
          </a:xfrm>
          <a:prstGeom prst="rect">
            <a:avLst/>
          </a:prstGeom>
        </p:spPr>
      </p:pic>
      <p:sp>
        <p:nvSpPr>
          <p:cNvPr id="11" name="Content Placeholder 8"/>
          <p:cNvSpPr>
            <a:spLocks noGrp="1"/>
          </p:cNvSpPr>
          <p:nvPr>
            <p:ph idx="1"/>
          </p:nvPr>
        </p:nvSpPr>
        <p:spPr>
          <a:xfrm>
            <a:off x="519074" y="1258075"/>
            <a:ext cx="5500726" cy="646926"/>
          </a:xfrm>
        </p:spPr>
        <p:txBody>
          <a:bodyPr>
            <a:normAutofit/>
          </a:bodyPr>
          <a:lstStyle/>
          <a:p>
            <a:pPr>
              <a:buFont typeface="Lucida Grande"/>
              <a:buChar char="⇒"/>
            </a:pPr>
            <a:r>
              <a:rPr lang="en-US" sz="2235" b="1" dirty="0" smtClean="0"/>
              <a:t>Effect of </a:t>
            </a:r>
            <a:r>
              <a:rPr lang="en-US" sz="2235" b="1" dirty="0" err="1" smtClean="0">
                <a:latin typeface="Symbol" charset="2"/>
                <a:cs typeface="Symbol" charset="2"/>
              </a:rPr>
              <a:t>d</a:t>
            </a:r>
            <a:r>
              <a:rPr lang="en-US" sz="2235" b="1" baseline="-25000" dirty="0" err="1" smtClean="0"/>
              <a:t>max</a:t>
            </a:r>
            <a:endParaRPr lang="en-US" sz="1882" b="1" dirty="0" smtClean="0">
              <a:latin typeface="+mj-lt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28" name="Picture 27" descr="seymax-dep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rcRect l="7158" t="9264" r="5369" b="9264"/>
              <a:stretch>
                <a:fillRect/>
              </a:stretch>
            </p:blipFill>
          </mc:Choice>
          <mc:Fallback>
            <p:blipFill>
              <a:blip r:embed="rId5"/>
              <a:srcRect l="7158" t="9264" r="5369" b="9264"/>
              <a:stretch>
                <a:fillRect/>
              </a:stretch>
            </p:blipFill>
          </mc:Fallback>
        </mc:AlternateContent>
        <p:spPr>
          <a:xfrm>
            <a:off x="2284131" y="1547562"/>
            <a:ext cx="6302457" cy="453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400" dirty="0" smtClean="0"/>
              <a:t>Effects on the build up</a:t>
            </a:r>
            <a:endParaRPr lang="en-US" sz="3400" dirty="0"/>
          </a:p>
        </p:txBody>
      </p:sp>
      <p:pic>
        <p:nvPicPr>
          <p:cNvPr id="4" name="Picture 3" descr="cern_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80000" cy="1080000"/>
          </a:xfrm>
          <a:prstGeom prst="rect">
            <a:avLst/>
          </a:prstGeom>
        </p:spPr>
      </p:pic>
      <p:pic>
        <p:nvPicPr>
          <p:cNvPr id="5" name="Picture 4" descr="LOGO-BE-200x200_jp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4000" y="0"/>
            <a:ext cx="1080000" cy="1080000"/>
          </a:xfrm>
          <a:prstGeom prst="rect">
            <a:avLst/>
          </a:prstGeom>
        </p:spPr>
      </p:pic>
      <p:sp>
        <p:nvSpPr>
          <p:cNvPr id="11" name="Content Placeholder 8"/>
          <p:cNvSpPr>
            <a:spLocks noGrp="1"/>
          </p:cNvSpPr>
          <p:nvPr>
            <p:ph idx="1"/>
          </p:nvPr>
        </p:nvSpPr>
        <p:spPr>
          <a:xfrm>
            <a:off x="519074" y="1258074"/>
            <a:ext cx="2909926" cy="951725"/>
          </a:xfrm>
        </p:spPr>
        <p:txBody>
          <a:bodyPr>
            <a:normAutofit/>
          </a:bodyPr>
          <a:lstStyle/>
          <a:p>
            <a:pPr>
              <a:buFont typeface="Lucida Grande"/>
              <a:buChar char="⇒"/>
            </a:pPr>
            <a:r>
              <a:rPr lang="en-US" sz="2235" dirty="0" smtClean="0"/>
              <a:t>Effect of </a:t>
            </a:r>
            <a:r>
              <a:rPr lang="en-US" sz="2235" dirty="0" err="1" smtClean="0">
                <a:latin typeface="Symbol" charset="2"/>
                <a:cs typeface="Symbol" charset="2"/>
              </a:rPr>
              <a:t>d</a:t>
            </a:r>
            <a:r>
              <a:rPr lang="en-US" sz="2235" baseline="-25000" dirty="0" err="1" smtClean="0"/>
              <a:t>max</a:t>
            </a:r>
            <a:endParaRPr lang="en-US" sz="2235" dirty="0" smtClean="0"/>
          </a:p>
          <a:p>
            <a:pPr>
              <a:buFont typeface="Lucida Grande"/>
              <a:buChar char="⇒"/>
            </a:pPr>
            <a:r>
              <a:rPr lang="en-US" sz="2235" b="1" dirty="0" smtClean="0"/>
              <a:t>Effect of R</a:t>
            </a:r>
            <a:r>
              <a:rPr lang="en-US" sz="2235" b="1" baseline="-25000" dirty="0" smtClean="0"/>
              <a:t>0</a:t>
            </a:r>
            <a:endParaRPr lang="en-US" sz="1882" b="1" dirty="0" smtClean="0">
              <a:latin typeface="+mj-lt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1981200" y="4838700"/>
            <a:ext cx="2133600" cy="381000"/>
          </a:xfrm>
          <a:prstGeom prst="rect">
            <a:avLst/>
          </a:prstGeom>
          <a:solidFill>
            <a:srgbClr val="3366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Different rise times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733800" y="6165850"/>
            <a:ext cx="1676400" cy="369332"/>
          </a:xfrm>
          <a:prstGeom prst="rect">
            <a:avLst/>
          </a:prstGeom>
          <a:solidFill>
            <a:srgbClr val="3366FF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Different decays</a:t>
            </a:r>
            <a:endParaRPr lang="en-US" dirty="0"/>
          </a:p>
        </p:txBody>
      </p:sp>
      <p:cxnSp>
        <p:nvCxnSpPr>
          <p:cNvPr id="25" name="Straight Arrow Connector 24"/>
          <p:cNvCxnSpPr/>
          <p:nvPr/>
        </p:nvCxnSpPr>
        <p:spPr>
          <a:xfrm flipV="1">
            <a:off x="4953000" y="4991100"/>
            <a:ext cx="1828800" cy="1174750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r0-dep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rcRect l="7158" t="9264" r="5369" b="9264"/>
              <a:stretch>
                <a:fillRect/>
              </a:stretch>
            </p:blipFill>
          </mc:Choice>
          <mc:Fallback>
            <p:blipFill>
              <a:blip r:embed="rId5"/>
              <a:srcRect l="7158" t="9264" r="5369" b="9264"/>
              <a:stretch>
                <a:fillRect/>
              </a:stretch>
            </p:blipFill>
          </mc:Fallback>
        </mc:AlternateContent>
        <p:spPr>
          <a:xfrm>
            <a:off x="2208215" y="1541515"/>
            <a:ext cx="6302434" cy="4536000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 rot="16200000" flipV="1">
            <a:off x="3966653" y="5638291"/>
            <a:ext cx="938801" cy="117906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400" dirty="0" smtClean="0"/>
              <a:t>Effects on the build up</a:t>
            </a:r>
            <a:endParaRPr lang="en-US" sz="3400" dirty="0"/>
          </a:p>
        </p:txBody>
      </p:sp>
      <p:pic>
        <p:nvPicPr>
          <p:cNvPr id="4" name="Picture 3" descr="cern_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80000" cy="1080000"/>
          </a:xfrm>
          <a:prstGeom prst="rect">
            <a:avLst/>
          </a:prstGeom>
        </p:spPr>
      </p:pic>
      <p:pic>
        <p:nvPicPr>
          <p:cNvPr id="5" name="Picture 4" descr="LOGO-BE-200x200_jp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4000" y="0"/>
            <a:ext cx="1080000" cy="1080000"/>
          </a:xfrm>
          <a:prstGeom prst="rect">
            <a:avLst/>
          </a:prstGeom>
        </p:spPr>
      </p:pic>
      <p:sp>
        <p:nvSpPr>
          <p:cNvPr id="11" name="Content Placeholder 8"/>
          <p:cNvSpPr>
            <a:spLocks noGrp="1"/>
          </p:cNvSpPr>
          <p:nvPr>
            <p:ph idx="1"/>
          </p:nvPr>
        </p:nvSpPr>
        <p:spPr>
          <a:xfrm>
            <a:off x="519074" y="1258074"/>
            <a:ext cx="5500726" cy="2063091"/>
          </a:xfrm>
        </p:spPr>
        <p:txBody>
          <a:bodyPr>
            <a:normAutofit/>
          </a:bodyPr>
          <a:lstStyle/>
          <a:p>
            <a:pPr>
              <a:buFont typeface="Lucida Grande"/>
              <a:buChar char="⇒"/>
            </a:pPr>
            <a:r>
              <a:rPr lang="en-US" sz="2235" dirty="0" smtClean="0"/>
              <a:t>Effect of </a:t>
            </a:r>
            <a:r>
              <a:rPr lang="en-US" sz="2235" dirty="0" err="1" smtClean="0">
                <a:latin typeface="Symbol" charset="2"/>
                <a:cs typeface="Symbol" charset="2"/>
              </a:rPr>
              <a:t>d</a:t>
            </a:r>
            <a:r>
              <a:rPr lang="en-US" sz="2235" baseline="-25000" dirty="0" err="1" smtClean="0"/>
              <a:t>max</a:t>
            </a:r>
            <a:endParaRPr lang="en-US" sz="2235" dirty="0" smtClean="0"/>
          </a:p>
          <a:p>
            <a:pPr>
              <a:buFont typeface="Lucida Grande"/>
              <a:buChar char="⇒"/>
            </a:pPr>
            <a:r>
              <a:rPr lang="en-US" sz="2235" dirty="0" smtClean="0"/>
              <a:t>Effect of R</a:t>
            </a:r>
            <a:r>
              <a:rPr lang="en-US" sz="2235" baseline="-25000" dirty="0" smtClean="0"/>
              <a:t>0</a:t>
            </a:r>
            <a:endParaRPr lang="en-US" sz="1882" dirty="0" smtClean="0">
              <a:latin typeface="+mj-lt"/>
            </a:endParaRPr>
          </a:p>
          <a:p>
            <a:pPr>
              <a:buFont typeface="Lucida Grande"/>
              <a:buChar char="⇒"/>
            </a:pPr>
            <a:r>
              <a:rPr lang="en-US" sz="2235" b="1" dirty="0" smtClean="0">
                <a:solidFill>
                  <a:srgbClr val="000000"/>
                </a:solidFill>
                <a:latin typeface="+mj-lt"/>
              </a:rPr>
              <a:t>Effect of </a:t>
            </a:r>
            <a:r>
              <a:rPr lang="en-US" sz="2235" b="1" dirty="0" err="1" smtClean="0">
                <a:solidFill>
                  <a:srgbClr val="000000"/>
                </a:solidFill>
                <a:latin typeface="+mj-lt"/>
              </a:rPr>
              <a:t>E</a:t>
            </a:r>
            <a:r>
              <a:rPr lang="en-US" sz="2235" b="1" baseline="-25000" dirty="0" err="1" smtClean="0">
                <a:solidFill>
                  <a:srgbClr val="000000"/>
                </a:solidFill>
                <a:latin typeface="+mj-lt"/>
              </a:rPr>
              <a:t>max</a:t>
            </a:r>
            <a:endParaRPr lang="en-US" sz="2235" b="1" dirty="0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10" name="Picture 9" descr="emax-dep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rcRect l="7158" t="9264" r="6084" b="9264"/>
              <a:stretch>
                <a:fillRect/>
              </a:stretch>
            </p:blipFill>
          </mc:Choice>
          <mc:Fallback>
            <p:blipFill>
              <a:blip r:embed="rId5"/>
              <a:srcRect l="7158" t="9264" r="6084" b="9264"/>
              <a:stretch>
                <a:fillRect/>
              </a:stretch>
            </p:blipFill>
          </mc:Fallback>
        </mc:AlternateContent>
        <p:spPr>
          <a:xfrm>
            <a:off x="2303931" y="1499697"/>
            <a:ext cx="6250853" cy="4536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86283" y="6225783"/>
            <a:ext cx="6328917" cy="338554"/>
          </a:xfrm>
          <a:prstGeom prst="rect">
            <a:avLst/>
          </a:prstGeom>
          <a:solidFill>
            <a:srgbClr val="3366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See talks by </a:t>
            </a:r>
            <a:r>
              <a:rPr lang="en-US" sz="1600" dirty="0" err="1" smtClean="0"/>
              <a:t>Octavio</a:t>
            </a:r>
            <a:r>
              <a:rPr lang="en-US" sz="1600" dirty="0" smtClean="0"/>
              <a:t>, </a:t>
            </a:r>
            <a:r>
              <a:rPr lang="en-US" sz="1600" dirty="0" err="1" smtClean="0"/>
              <a:t>Ubaldo</a:t>
            </a:r>
            <a:r>
              <a:rPr lang="en-US" sz="1600" dirty="0" smtClean="0"/>
              <a:t> and </a:t>
            </a:r>
            <a:r>
              <a:rPr lang="en-US" sz="1600" dirty="0" err="1" smtClean="0"/>
              <a:t>Humberto</a:t>
            </a:r>
            <a:r>
              <a:rPr lang="en-US" sz="1600" dirty="0" smtClean="0"/>
              <a:t> for tuning of these numbers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defTabSz="914400" fontAlgn="base">
              <a:spcAft>
                <a:spcPct val="0"/>
              </a:spcAft>
              <a:defRPr/>
            </a:pPr>
            <a:r>
              <a:rPr lang="en-US" sz="3200" kern="0" dirty="0">
                <a:solidFill>
                  <a:schemeClr val="folHlink"/>
                </a:solidFill>
              </a:rPr>
              <a:t>Dependence on physical parameters</a:t>
            </a:r>
            <a:endParaRPr lang="en-US" sz="4000" kern="0" dirty="0">
              <a:solidFill>
                <a:schemeClr val="tx2"/>
              </a:solidFill>
            </a:endParaRPr>
          </a:p>
        </p:txBody>
      </p:sp>
      <p:pic>
        <p:nvPicPr>
          <p:cNvPr id="4" name="Picture 3" descr="cern_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80000" cy="1080000"/>
          </a:xfrm>
          <a:prstGeom prst="rect">
            <a:avLst/>
          </a:prstGeom>
        </p:spPr>
      </p:pic>
      <p:pic>
        <p:nvPicPr>
          <p:cNvPr id="5" name="Picture 4" descr="LOGO-BE-200x200_jp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4000" y="0"/>
            <a:ext cx="1080000" cy="1080000"/>
          </a:xfrm>
          <a:prstGeom prst="rect">
            <a:avLst/>
          </a:prstGeom>
        </p:spPr>
      </p:pic>
      <p:sp>
        <p:nvSpPr>
          <p:cNvPr id="8" name="Content Placeholder 8"/>
          <p:cNvSpPr>
            <a:spLocks noGrp="1"/>
          </p:cNvSpPr>
          <p:nvPr>
            <p:ph idx="1"/>
          </p:nvPr>
        </p:nvSpPr>
        <p:spPr>
          <a:xfrm>
            <a:off x="506420" y="1305999"/>
            <a:ext cx="8229600" cy="5050351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  <a:buFont typeface="Lucida Grande"/>
              <a:buChar char="→"/>
            </a:pPr>
            <a:r>
              <a:rPr lang="en-US" sz="2200" dirty="0" smtClean="0">
                <a:solidFill>
                  <a:srgbClr val="0000FF"/>
                </a:solidFill>
                <a:latin typeface="+mj-lt"/>
              </a:rPr>
              <a:t>Electron cloud build up </a:t>
            </a:r>
            <a:r>
              <a:rPr lang="en-US" sz="2200" dirty="0" smtClean="0">
                <a:latin typeface="+mj-lt"/>
              </a:rPr>
              <a:t>depends on a significant number of </a:t>
            </a:r>
            <a:r>
              <a:rPr lang="en-US" sz="2200" dirty="0" smtClean="0">
                <a:latin typeface="+mj-lt"/>
              </a:rPr>
              <a:t>parameters in a non</a:t>
            </a:r>
            <a:r>
              <a:rPr lang="en-US" sz="2200" dirty="0" smtClean="0">
                <a:latin typeface="+mj-lt"/>
              </a:rPr>
              <a:t>-monotonic and non-</a:t>
            </a:r>
            <a:r>
              <a:rPr lang="en-US" sz="2200" dirty="0" smtClean="0">
                <a:latin typeface="+mj-lt"/>
              </a:rPr>
              <a:t>trivial way</a:t>
            </a:r>
          </a:p>
          <a:p>
            <a:pPr lvl="1">
              <a:buFont typeface="Arial"/>
              <a:buChar char="•"/>
            </a:pPr>
            <a:r>
              <a:rPr lang="en-US" sz="1900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Primary mechanism of electron generation</a:t>
            </a:r>
          </a:p>
          <a:p>
            <a:pPr lvl="2">
              <a:buFont typeface="Wingdings" charset="2"/>
              <a:buChar char="ü"/>
            </a:pPr>
            <a:r>
              <a:rPr lang="en-US" sz="1600" dirty="0">
                <a:solidFill>
                  <a:srgbClr val="D9D9D9"/>
                </a:solidFill>
              </a:rPr>
              <a:t>Gas </a:t>
            </a:r>
            <a:r>
              <a:rPr lang="en-US" sz="1600" dirty="0" smtClean="0">
                <a:solidFill>
                  <a:srgbClr val="D9D9D9"/>
                </a:solidFill>
              </a:rPr>
              <a:t>ionization </a:t>
            </a:r>
            <a:r>
              <a:rPr lang="en-US" sz="1600" dirty="0" smtClean="0">
                <a:solidFill>
                  <a:srgbClr val="D9D9D9"/>
                </a:solidFill>
              </a:rPr>
              <a:t>or beam loss (hadrons)</a:t>
            </a:r>
          </a:p>
          <a:p>
            <a:pPr lvl="2">
              <a:buFont typeface="Wingdings" charset="2"/>
              <a:buChar char="ü"/>
            </a:pPr>
            <a:r>
              <a:rPr lang="en-US" sz="1600" dirty="0" smtClean="0">
                <a:solidFill>
                  <a:srgbClr val="D9D9D9"/>
                </a:solidFill>
              </a:rPr>
              <a:t>Photoemission (positrons, LHC)</a:t>
            </a:r>
            <a:endParaRPr lang="en-US" sz="1900" dirty="0" smtClean="0">
              <a:solidFill>
                <a:srgbClr val="D9D9D9"/>
              </a:solidFill>
            </a:endParaRPr>
          </a:p>
          <a:p>
            <a:pPr lvl="1">
              <a:buFont typeface="Arial"/>
              <a:buChar char="•"/>
            </a:pPr>
            <a:r>
              <a:rPr lang="en-US" sz="1900" dirty="0" smtClean="0">
                <a:solidFill>
                  <a:srgbClr val="D9D9D9"/>
                </a:solidFill>
                <a:latin typeface="+mj-lt"/>
              </a:rPr>
              <a:t>Surface </a:t>
            </a:r>
            <a:r>
              <a:rPr lang="en-US" sz="1900" dirty="0" smtClean="0">
                <a:solidFill>
                  <a:srgbClr val="D9D9D9"/>
                </a:solidFill>
                <a:latin typeface="+mj-lt"/>
              </a:rPr>
              <a:t>properties:</a:t>
            </a:r>
          </a:p>
          <a:p>
            <a:pPr lvl="2"/>
            <a:r>
              <a:rPr lang="en-US" sz="1600" dirty="0" smtClean="0">
                <a:solidFill>
                  <a:srgbClr val="D9D9D9"/>
                </a:solidFill>
                <a:latin typeface="+mj-lt"/>
              </a:rPr>
              <a:t>Maximum SEY (</a:t>
            </a:r>
            <a:r>
              <a:rPr lang="en-US" sz="1600" dirty="0" err="1" smtClean="0">
                <a:solidFill>
                  <a:srgbClr val="D9D9D9"/>
                </a:solidFill>
                <a:latin typeface="Symbol" charset="2"/>
                <a:cs typeface="Symbol" charset="2"/>
              </a:rPr>
              <a:t>d</a:t>
            </a:r>
            <a:r>
              <a:rPr lang="en-US" sz="1600" baseline="-25000" dirty="0" err="1" smtClean="0">
                <a:solidFill>
                  <a:srgbClr val="D9D9D9"/>
                </a:solidFill>
                <a:latin typeface="+mj-lt"/>
              </a:rPr>
              <a:t>max</a:t>
            </a:r>
            <a:r>
              <a:rPr lang="en-US" sz="1600" dirty="0" smtClean="0">
                <a:solidFill>
                  <a:srgbClr val="D9D9D9"/>
                </a:solidFill>
                <a:latin typeface="+mj-lt"/>
              </a:rPr>
              <a:t>) and energy at which it occurs (</a:t>
            </a:r>
            <a:r>
              <a:rPr lang="en-US" sz="1600" dirty="0" err="1" smtClean="0">
                <a:solidFill>
                  <a:srgbClr val="D9D9D9"/>
                </a:solidFill>
                <a:latin typeface="+mj-lt"/>
              </a:rPr>
              <a:t>E</a:t>
            </a:r>
            <a:r>
              <a:rPr lang="en-US" sz="1600" baseline="-25000" dirty="0" err="1" smtClean="0">
                <a:solidFill>
                  <a:srgbClr val="D9D9D9"/>
                </a:solidFill>
                <a:latin typeface="+mj-lt"/>
              </a:rPr>
              <a:t>max</a:t>
            </a:r>
            <a:r>
              <a:rPr lang="en-US" sz="1600" dirty="0" smtClean="0">
                <a:solidFill>
                  <a:srgbClr val="D9D9D9"/>
                </a:solidFill>
                <a:latin typeface="+mj-lt"/>
              </a:rPr>
              <a:t>)</a:t>
            </a:r>
          </a:p>
          <a:p>
            <a:pPr lvl="2"/>
            <a:r>
              <a:rPr lang="en-US" sz="1600" dirty="0" smtClean="0">
                <a:solidFill>
                  <a:srgbClr val="D9D9D9"/>
                </a:solidFill>
                <a:latin typeface="+mj-lt"/>
              </a:rPr>
              <a:t>Probability of reflection at zero energy (R</a:t>
            </a:r>
            <a:r>
              <a:rPr lang="en-US" sz="1600" baseline="-25000" dirty="0" smtClean="0">
                <a:solidFill>
                  <a:srgbClr val="D9D9D9"/>
                </a:solidFill>
                <a:latin typeface="+mj-lt"/>
              </a:rPr>
              <a:t>0</a:t>
            </a:r>
            <a:r>
              <a:rPr lang="en-US" sz="1600" dirty="0" smtClean="0">
                <a:solidFill>
                  <a:srgbClr val="D9D9D9"/>
                </a:solidFill>
                <a:latin typeface="+mj-lt"/>
              </a:rPr>
              <a:t>)</a:t>
            </a:r>
          </a:p>
          <a:p>
            <a:pPr lvl="2"/>
            <a:r>
              <a:rPr lang="en-US" sz="1600" dirty="0" smtClean="0">
                <a:solidFill>
                  <a:srgbClr val="D9D9D9"/>
                </a:solidFill>
                <a:latin typeface="+mj-lt"/>
              </a:rPr>
              <a:t>Existence and model of re-diffused electrons</a:t>
            </a:r>
          </a:p>
          <a:p>
            <a:pPr lvl="1">
              <a:buFont typeface="Arial"/>
              <a:buChar char="•"/>
            </a:pPr>
            <a:r>
              <a:rPr lang="en-US" sz="1900" dirty="0" smtClean="0">
                <a:latin typeface="+mj-lt"/>
              </a:rPr>
              <a:t>Bunch spacing and bunch length</a:t>
            </a:r>
          </a:p>
          <a:p>
            <a:pPr lvl="1">
              <a:buFont typeface="Arial"/>
              <a:buChar char="•"/>
            </a:pPr>
            <a:r>
              <a:rPr lang="en-US" sz="1900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Beam pipe radius and </a:t>
            </a:r>
            <a:r>
              <a:rPr lang="en-US" sz="1900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shape</a:t>
            </a:r>
          </a:p>
          <a:p>
            <a:pPr lvl="1">
              <a:buFont typeface="Arial"/>
              <a:buChar char="•"/>
            </a:pPr>
            <a:r>
              <a:rPr lang="en-US" sz="1900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Magnetic field (field-free, dipole, </a:t>
            </a:r>
            <a:r>
              <a:rPr lang="en-US" sz="1900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quadrupole</a:t>
            </a:r>
            <a:r>
              <a:rPr lang="en-US" sz="1900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)</a:t>
            </a:r>
            <a:endParaRPr lang="en-US" sz="1900" dirty="0" smtClean="0">
              <a:solidFill>
                <a:schemeClr val="bg1">
                  <a:lumMod val="85000"/>
                </a:schemeClr>
              </a:solidFill>
              <a:latin typeface="+mj-lt"/>
            </a:endParaRPr>
          </a:p>
          <a:p>
            <a:pPr lvl="1">
              <a:buFont typeface="Arial"/>
              <a:buChar char="•"/>
            </a:pPr>
            <a:r>
              <a:rPr lang="en-US" sz="1900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Beam transverse sizes</a:t>
            </a:r>
          </a:p>
          <a:p>
            <a:pPr lvl="1">
              <a:buFont typeface="Arial"/>
              <a:buChar char="•"/>
            </a:pPr>
            <a:r>
              <a:rPr lang="en-US" sz="1900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Beam current (number of particles per bunch)</a:t>
            </a:r>
            <a:endParaRPr lang="en-US" sz="1900" dirty="0" smtClean="0">
              <a:solidFill>
                <a:schemeClr val="bg1">
                  <a:lumMod val="85000"/>
                </a:schemeClr>
              </a:solidFill>
              <a:latin typeface="+mj-lt"/>
            </a:endParaRPr>
          </a:p>
          <a:p>
            <a:pPr lvl="1">
              <a:buNone/>
            </a:pPr>
            <a:endParaRPr lang="en-US" sz="1362" dirty="0" smtClean="0"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500" b="1" dirty="0" smtClean="0">
                <a:latin typeface="Academy Engraved LET"/>
                <a:cs typeface="Academy Engraved LET"/>
              </a:rPr>
              <a:t>Outline</a:t>
            </a:r>
            <a:endParaRPr lang="en-US" sz="3500" b="1" dirty="0">
              <a:latin typeface="Academy Engraved LET"/>
              <a:cs typeface="Academy Engraved LE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3535362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General considerations on electron cloud simulations:</a:t>
            </a:r>
          </a:p>
          <a:p>
            <a:pPr lvl="1"/>
            <a:r>
              <a:rPr lang="en-US" dirty="0" smtClean="0"/>
              <a:t>Beam induced build up</a:t>
            </a:r>
          </a:p>
          <a:p>
            <a:pPr lvl="1"/>
            <a:r>
              <a:rPr lang="en-US" dirty="0" smtClean="0"/>
              <a:t>Effects on the beam</a:t>
            </a:r>
          </a:p>
          <a:p>
            <a:r>
              <a:rPr lang="en-US" dirty="0" smtClean="0"/>
              <a:t>CERN tools</a:t>
            </a:r>
          </a:p>
          <a:p>
            <a:pPr lvl="1"/>
            <a:r>
              <a:rPr lang="en-US" dirty="0" smtClean="0"/>
              <a:t>ECLOUD</a:t>
            </a:r>
          </a:p>
          <a:p>
            <a:pPr lvl="2">
              <a:buFont typeface="Lucida Grande"/>
              <a:buChar char="→"/>
            </a:pPr>
            <a:r>
              <a:rPr lang="en-US" dirty="0" smtClean="0"/>
              <a:t> Model and numerical parameters</a:t>
            </a:r>
          </a:p>
          <a:p>
            <a:pPr lvl="2">
              <a:buFont typeface="Lucida Grande"/>
              <a:buChar char="→"/>
            </a:pPr>
            <a:r>
              <a:rPr lang="en-US" dirty="0" smtClean="0"/>
              <a:t> Sensitivity to physical parameters</a:t>
            </a:r>
          </a:p>
          <a:p>
            <a:pPr lvl="1"/>
            <a:r>
              <a:rPr lang="en-US" dirty="0" smtClean="0"/>
              <a:t>HEADTAIL</a:t>
            </a:r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2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cern_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80000" cy="1080000"/>
          </a:xfrm>
          <a:prstGeom prst="rect">
            <a:avLst/>
          </a:prstGeom>
        </p:spPr>
      </p:pic>
      <p:pic>
        <p:nvPicPr>
          <p:cNvPr id="5" name="Picture 4" descr="LOGO-BE-200x200_jp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4000" y="0"/>
            <a:ext cx="1080000" cy="1080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7" name="Picture 6" descr="New-log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0400" y="5791199"/>
            <a:ext cx="2943957" cy="10228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defTabSz="914400" fontAlgn="base">
              <a:spcAft>
                <a:spcPct val="0"/>
              </a:spcAft>
              <a:defRPr/>
            </a:pPr>
            <a:r>
              <a:rPr lang="en-US" sz="3200" kern="0" dirty="0">
                <a:solidFill>
                  <a:schemeClr val="folHlink"/>
                </a:solidFill>
              </a:rPr>
              <a:t>Dependence on</a:t>
            </a:r>
            <a:r>
              <a:rPr lang="en-US" sz="3200" kern="0" dirty="0" smtClean="0">
                <a:solidFill>
                  <a:schemeClr val="folHlink"/>
                </a:solidFill>
              </a:rPr>
              <a:t> bunch spacing and length</a:t>
            </a:r>
            <a:endParaRPr lang="de-DE" sz="4000" kern="0" dirty="0">
              <a:solidFill>
                <a:schemeClr val="tx2"/>
              </a:solidFill>
            </a:endParaRPr>
          </a:p>
        </p:txBody>
      </p:sp>
      <p:pic>
        <p:nvPicPr>
          <p:cNvPr id="4" name="Picture 3" descr="cern_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80000" cy="1080000"/>
          </a:xfrm>
          <a:prstGeom prst="rect">
            <a:avLst/>
          </a:prstGeom>
        </p:spPr>
      </p:pic>
      <p:pic>
        <p:nvPicPr>
          <p:cNvPr id="5" name="Picture 4" descr="LOGO-BE-200x200_jp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4000" y="0"/>
            <a:ext cx="1080000" cy="1080000"/>
          </a:xfrm>
          <a:prstGeom prst="rect">
            <a:avLst/>
          </a:prstGeom>
        </p:spPr>
      </p:pic>
      <p:sp>
        <p:nvSpPr>
          <p:cNvPr id="7" name="Content Placeholder 8"/>
          <p:cNvSpPr>
            <a:spLocks noGrp="1"/>
          </p:cNvSpPr>
          <p:nvPr>
            <p:ph idx="1"/>
          </p:nvPr>
        </p:nvSpPr>
        <p:spPr>
          <a:xfrm>
            <a:off x="292148" y="4843036"/>
            <a:ext cx="8458200" cy="1747940"/>
          </a:xfrm>
        </p:spPr>
        <p:txBody>
          <a:bodyPr>
            <a:normAutofit fontScale="85000" lnSpcReduction="10000"/>
          </a:bodyPr>
          <a:lstStyle/>
          <a:p>
            <a:pPr>
              <a:buFont typeface="Lucida Grande"/>
              <a:buChar char="→"/>
            </a:pPr>
            <a:r>
              <a:rPr lang="en-US" sz="2162" dirty="0">
                <a:latin typeface="+mj-lt"/>
              </a:rPr>
              <a:t>O</a:t>
            </a:r>
            <a:r>
              <a:rPr lang="en-US" sz="2162" dirty="0" smtClean="0">
                <a:latin typeface="+mj-lt"/>
              </a:rPr>
              <a:t>ne </a:t>
            </a:r>
            <a:r>
              <a:rPr lang="en-US" sz="2162" dirty="0" smtClean="0">
                <a:latin typeface="+mj-lt"/>
              </a:rPr>
              <a:t>of the former experimental regions of  RHIC (PHOBOS)</a:t>
            </a:r>
            <a:endParaRPr lang="en-US" sz="2162" dirty="0" smtClean="0">
              <a:latin typeface="+mj-lt"/>
            </a:endParaRPr>
          </a:p>
          <a:p>
            <a:pPr>
              <a:buFont typeface="Lucida Grande"/>
              <a:buChar char="→"/>
            </a:pPr>
            <a:r>
              <a:rPr lang="en-US" sz="2162" dirty="0" smtClean="0">
                <a:latin typeface="+mj-lt"/>
              </a:rPr>
              <a:t>Electron </a:t>
            </a:r>
            <a:r>
              <a:rPr lang="en-US" sz="2162" dirty="0" smtClean="0">
                <a:latin typeface="+mj-lt"/>
              </a:rPr>
              <a:t>cloud is</a:t>
            </a:r>
            <a:r>
              <a:rPr lang="en-US" sz="2162" dirty="0" smtClean="0">
                <a:latin typeface="+mj-lt"/>
              </a:rPr>
              <a:t> likely to </a:t>
            </a:r>
            <a:r>
              <a:rPr lang="en-US" sz="2162" dirty="0" smtClean="0">
                <a:latin typeface="+mj-lt"/>
              </a:rPr>
              <a:t>build up</a:t>
            </a:r>
            <a:r>
              <a:rPr lang="en-US" sz="2162" dirty="0" smtClean="0">
                <a:latin typeface="+mj-lt"/>
              </a:rPr>
              <a:t>, </a:t>
            </a:r>
            <a:r>
              <a:rPr lang="en-US" sz="2162" dirty="0" smtClean="0">
                <a:latin typeface="+mj-lt"/>
              </a:rPr>
              <a:t>especially because in the experimental region there is a </a:t>
            </a:r>
            <a:r>
              <a:rPr lang="en-US" sz="2162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beryllium pipe </a:t>
            </a:r>
            <a:r>
              <a:rPr lang="en-US" sz="2162" dirty="0" smtClean="0">
                <a:latin typeface="+mj-lt"/>
              </a:rPr>
              <a:t>(very high SEY), and the </a:t>
            </a:r>
            <a:r>
              <a:rPr lang="en-US" sz="2162" dirty="0" smtClean="0">
                <a:solidFill>
                  <a:srgbClr val="FF0000"/>
                </a:solidFill>
                <a:latin typeface="+mj-lt"/>
              </a:rPr>
              <a:t>effective bunch spacing is </a:t>
            </a:r>
            <a:r>
              <a:rPr lang="en-US" sz="2162" dirty="0" smtClean="0">
                <a:solidFill>
                  <a:srgbClr val="FF0000"/>
                </a:solidFill>
                <a:latin typeface="+mj-lt"/>
              </a:rPr>
              <a:t>reduced</a:t>
            </a:r>
          </a:p>
          <a:p>
            <a:pPr>
              <a:buFont typeface="Lucida Grande"/>
              <a:buChar char="→"/>
            </a:pPr>
            <a:r>
              <a:rPr lang="en-US" sz="2162" b="1" dirty="0"/>
              <a:t>Observation</a:t>
            </a:r>
            <a:r>
              <a:rPr lang="en-US" sz="2162" dirty="0"/>
              <a:t>: when bunches are </a:t>
            </a:r>
            <a:r>
              <a:rPr lang="en-US" sz="2162" dirty="0">
                <a:solidFill>
                  <a:srgbClr val="0000FF"/>
                </a:solidFill>
              </a:rPr>
              <a:t>compressed to half length</a:t>
            </a:r>
            <a:r>
              <a:rPr lang="en-US" sz="2162" dirty="0"/>
              <a:t>, a severe pressure rise occurs in the PHOBOS region, which later “switches off” at some stage during the store.</a:t>
            </a:r>
            <a:r>
              <a:rPr lang="en-US" sz="2162" dirty="0" smtClean="0"/>
              <a:t> </a:t>
            </a:r>
            <a:r>
              <a:rPr lang="en-US" sz="2162" dirty="0" smtClean="0">
                <a:solidFill>
                  <a:srgbClr val="FF0000"/>
                </a:solidFill>
                <a:latin typeface="+mj-lt"/>
              </a:rPr>
              <a:t> </a:t>
            </a:r>
            <a:endParaRPr lang="en-US" sz="1762" dirty="0" smtClean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8" name="Line 3"/>
          <p:cNvSpPr>
            <a:spLocks noChangeShapeType="1"/>
          </p:cNvSpPr>
          <p:nvPr/>
        </p:nvSpPr>
        <p:spPr bwMode="auto">
          <a:xfrm>
            <a:off x="2210256" y="3054990"/>
            <a:ext cx="43465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Line 4"/>
          <p:cNvSpPr>
            <a:spLocks noChangeShapeType="1"/>
          </p:cNvSpPr>
          <p:nvPr/>
        </p:nvSpPr>
        <p:spPr bwMode="auto">
          <a:xfrm flipV="1">
            <a:off x="6556831" y="1932628"/>
            <a:ext cx="1612900" cy="1122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6"/>
          <p:cNvSpPr>
            <a:spLocks noChangeShapeType="1"/>
          </p:cNvSpPr>
          <p:nvPr/>
        </p:nvSpPr>
        <p:spPr bwMode="auto">
          <a:xfrm>
            <a:off x="6556831" y="3054990"/>
            <a:ext cx="1612900" cy="11207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Line 7"/>
          <p:cNvSpPr>
            <a:spLocks noChangeShapeType="1"/>
          </p:cNvSpPr>
          <p:nvPr/>
        </p:nvSpPr>
        <p:spPr bwMode="auto">
          <a:xfrm flipH="1" flipV="1">
            <a:off x="597356" y="1932628"/>
            <a:ext cx="1612900" cy="1122362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Line 8"/>
          <p:cNvSpPr>
            <a:spLocks noChangeShapeType="1"/>
          </p:cNvSpPr>
          <p:nvPr/>
        </p:nvSpPr>
        <p:spPr bwMode="auto">
          <a:xfrm flipH="1">
            <a:off x="597356" y="3054990"/>
            <a:ext cx="1612900" cy="11207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Line 15"/>
          <p:cNvSpPr>
            <a:spLocks noChangeShapeType="1"/>
          </p:cNvSpPr>
          <p:nvPr/>
        </p:nvSpPr>
        <p:spPr bwMode="auto">
          <a:xfrm>
            <a:off x="3134181" y="3054990"/>
            <a:ext cx="2384425" cy="0"/>
          </a:xfrm>
          <a:prstGeom prst="line">
            <a:avLst/>
          </a:prstGeom>
          <a:noFill/>
          <a:ln w="133350" cmpd="tri">
            <a:solidFill>
              <a:schemeClr val="bg1">
                <a:lumMod val="50000"/>
              </a:scheme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Text Box 16"/>
          <p:cNvSpPr txBox="1">
            <a:spLocks noChangeArrowheads="1"/>
          </p:cNvSpPr>
          <p:nvPr/>
        </p:nvSpPr>
        <p:spPr bwMode="auto">
          <a:xfrm>
            <a:off x="2981781" y="2553340"/>
            <a:ext cx="9667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2000" dirty="0">
                <a:solidFill>
                  <a:srgbClr val="000000"/>
                </a:solidFill>
              </a:rPr>
              <a:t>Be </a:t>
            </a:r>
            <a:r>
              <a:rPr lang="de-DE" sz="2000" dirty="0" err="1">
                <a:solidFill>
                  <a:srgbClr val="000000"/>
                </a:solidFill>
              </a:rPr>
              <a:t>pipe</a:t>
            </a:r>
            <a:endParaRPr lang="de-DE" sz="2000" dirty="0">
              <a:solidFill>
                <a:srgbClr val="000000"/>
              </a:solidFill>
            </a:endParaRPr>
          </a:p>
        </p:txBody>
      </p:sp>
      <p:sp>
        <p:nvSpPr>
          <p:cNvPr id="37" name="Line 36"/>
          <p:cNvSpPr>
            <a:spLocks noChangeShapeType="1"/>
          </p:cNvSpPr>
          <p:nvPr/>
        </p:nvSpPr>
        <p:spPr bwMode="auto">
          <a:xfrm>
            <a:off x="3134181" y="2172340"/>
            <a:ext cx="2514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 type="stealth" w="lg" len="lg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8" name="Text Box 37"/>
          <p:cNvSpPr txBox="1">
            <a:spLocks noChangeArrowheads="1"/>
          </p:cNvSpPr>
          <p:nvPr/>
        </p:nvSpPr>
        <p:spPr bwMode="auto">
          <a:xfrm>
            <a:off x="3743781" y="1791340"/>
            <a:ext cx="13795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sz="2000" dirty="0"/>
              <a:t>12m ~ 40ns</a:t>
            </a:r>
          </a:p>
        </p:txBody>
      </p:sp>
      <p:sp>
        <p:nvSpPr>
          <p:cNvPr id="39" name="Slide Number Placeholder 3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20</a:t>
            </a:fld>
            <a:endParaRPr lang="en-US"/>
          </a:p>
        </p:txBody>
      </p:sp>
      <p:grpSp>
        <p:nvGrpSpPr>
          <p:cNvPr id="3" name="Group 63"/>
          <p:cNvGrpSpPr/>
          <p:nvPr/>
        </p:nvGrpSpPr>
        <p:grpSpPr>
          <a:xfrm>
            <a:off x="1617226" y="2743845"/>
            <a:ext cx="5521325" cy="482600"/>
            <a:chOff x="1611768" y="2742632"/>
            <a:chExt cx="5521325" cy="482600"/>
          </a:xfrm>
        </p:grpSpPr>
        <p:grpSp>
          <p:nvGrpSpPr>
            <p:cNvPr id="6" name="Group 60"/>
            <p:cNvGrpSpPr/>
            <p:nvPr/>
          </p:nvGrpSpPr>
          <p:grpSpPr>
            <a:xfrm>
              <a:off x="1611768" y="2742632"/>
              <a:ext cx="5521325" cy="482600"/>
              <a:chOff x="1624810" y="2737487"/>
              <a:chExt cx="5521325" cy="482600"/>
            </a:xfrm>
          </p:grpSpPr>
          <p:grpSp>
            <p:nvGrpSpPr>
              <p:cNvPr id="9" name="Group 41"/>
              <p:cNvGrpSpPr>
                <a:grpSpLocks/>
              </p:cNvGrpSpPr>
              <p:nvPr/>
            </p:nvGrpSpPr>
            <p:grpSpPr bwMode="auto">
              <a:xfrm>
                <a:off x="1624810" y="2737487"/>
                <a:ext cx="5521325" cy="482600"/>
                <a:chOff x="1057" y="1175"/>
                <a:chExt cx="3478" cy="304"/>
              </a:xfrm>
            </p:grpSpPr>
            <p:sp>
              <p:nvSpPr>
                <p:cNvPr id="48" name="Line 12"/>
                <p:cNvSpPr>
                  <a:spLocks noChangeShapeType="1"/>
                </p:cNvSpPr>
                <p:nvPr/>
              </p:nvSpPr>
              <p:spPr bwMode="auto">
                <a:xfrm>
                  <a:off x="3616" y="1479"/>
                  <a:ext cx="574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lg" len="lg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Line 13"/>
                <p:cNvSpPr>
                  <a:spLocks noChangeShapeType="1"/>
                </p:cNvSpPr>
                <p:nvPr/>
              </p:nvSpPr>
              <p:spPr bwMode="auto">
                <a:xfrm flipH="1">
                  <a:off x="1451" y="1456"/>
                  <a:ext cx="574" cy="0"/>
                </a:xfrm>
                <a:prstGeom prst="line">
                  <a:avLst/>
                </a:prstGeom>
                <a:noFill/>
                <a:ln w="9525">
                  <a:solidFill>
                    <a:srgbClr val="0000FF"/>
                  </a:solidFill>
                  <a:round/>
                  <a:headEnd/>
                  <a:tailEnd type="triangle" w="lg" len="lg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0" name="Oval 20" descr="Diagonal dunkel nach oben"/>
                <p:cNvSpPr>
                  <a:spLocks noChangeArrowheads="1"/>
                </p:cNvSpPr>
                <p:nvPr/>
              </p:nvSpPr>
              <p:spPr bwMode="auto">
                <a:xfrm rot="2173484">
                  <a:off x="1057" y="1175"/>
                  <a:ext cx="336" cy="96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1" name="Oval 21" descr="Diagonal dunkel nach oben"/>
                <p:cNvSpPr>
                  <a:spLocks noChangeArrowheads="1"/>
                </p:cNvSpPr>
                <p:nvPr/>
              </p:nvSpPr>
              <p:spPr bwMode="auto">
                <a:xfrm>
                  <a:off x="1900" y="1326"/>
                  <a:ext cx="309" cy="88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2" name="Oval 22" descr="Diagonal dunkel nach oben"/>
                <p:cNvSpPr>
                  <a:spLocks noChangeArrowheads="1"/>
                </p:cNvSpPr>
                <p:nvPr/>
              </p:nvSpPr>
              <p:spPr bwMode="auto">
                <a:xfrm>
                  <a:off x="3374" y="1336"/>
                  <a:ext cx="309" cy="88"/>
                </a:xfrm>
                <a:prstGeom prst="ellipse">
                  <a:avLst/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53" name="Oval 23" descr="Diagonal dunkel nach oben"/>
                <p:cNvSpPr>
                  <a:spLocks noChangeArrowheads="1"/>
                </p:cNvSpPr>
                <p:nvPr/>
              </p:nvSpPr>
              <p:spPr bwMode="auto">
                <a:xfrm rot="19621652">
                  <a:off x="4226" y="1178"/>
                  <a:ext cx="309" cy="88"/>
                </a:xfrm>
                <a:prstGeom prst="ellipse">
                  <a:avLst/>
                </a:prstGeom>
                <a:solidFill>
                  <a:srgbClr val="0000FF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60" name="Line 13"/>
              <p:cNvSpPr>
                <a:spLocks noChangeShapeType="1"/>
              </p:cNvSpPr>
              <p:nvPr/>
            </p:nvSpPr>
            <p:spPr bwMode="auto">
              <a:xfrm flipH="1">
                <a:off x="5689432" y="2920066"/>
                <a:ext cx="911225" cy="0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round/>
                <a:headEnd/>
                <a:tailEnd type="triangle" w="lg" len="lg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2" name="Line 12"/>
            <p:cNvSpPr>
              <a:spLocks noChangeShapeType="1"/>
            </p:cNvSpPr>
            <p:nvPr/>
          </p:nvSpPr>
          <p:spPr bwMode="auto">
            <a:xfrm>
              <a:off x="2244009" y="2919188"/>
              <a:ext cx="911225" cy="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lg" len="lg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23" name="Group 65"/>
          <p:cNvGrpSpPr/>
          <p:nvPr/>
        </p:nvGrpSpPr>
        <p:grpSpPr>
          <a:xfrm>
            <a:off x="381456" y="2153290"/>
            <a:ext cx="8194675" cy="2201863"/>
            <a:chOff x="381456" y="2153290"/>
            <a:chExt cx="8194675" cy="2201863"/>
          </a:xfrm>
        </p:grpSpPr>
        <p:grpSp>
          <p:nvGrpSpPr>
            <p:cNvPr id="24" name="Group 39"/>
            <p:cNvGrpSpPr>
              <a:grpSpLocks/>
            </p:cNvGrpSpPr>
            <p:nvPr/>
          </p:nvGrpSpPr>
          <p:grpSpPr bwMode="auto">
            <a:xfrm>
              <a:off x="381456" y="2153290"/>
              <a:ext cx="8194675" cy="2201863"/>
              <a:chOff x="282" y="804"/>
              <a:chExt cx="5162" cy="1387"/>
            </a:xfrm>
          </p:grpSpPr>
          <p:sp>
            <p:nvSpPr>
              <p:cNvPr id="17" name="Oval 18"/>
              <p:cNvSpPr>
                <a:spLocks noChangeArrowheads="1"/>
              </p:cNvSpPr>
              <p:nvPr/>
            </p:nvSpPr>
            <p:spPr bwMode="auto">
              <a:xfrm rot="19541154">
                <a:off x="282" y="2000"/>
                <a:ext cx="336" cy="96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" name="Oval 9"/>
              <p:cNvSpPr>
                <a:spLocks noChangeArrowheads="1"/>
              </p:cNvSpPr>
              <p:nvPr/>
            </p:nvSpPr>
            <p:spPr bwMode="auto">
              <a:xfrm>
                <a:off x="2643" y="1314"/>
                <a:ext cx="309" cy="88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" name="Oval 10"/>
              <p:cNvSpPr>
                <a:spLocks noChangeArrowheads="1"/>
              </p:cNvSpPr>
              <p:nvPr/>
            </p:nvSpPr>
            <p:spPr bwMode="auto">
              <a:xfrm>
                <a:off x="2551" y="1319"/>
                <a:ext cx="309" cy="8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" name="Oval 17"/>
              <p:cNvSpPr>
                <a:spLocks noChangeArrowheads="1"/>
              </p:cNvSpPr>
              <p:nvPr/>
            </p:nvSpPr>
            <p:spPr bwMode="auto">
              <a:xfrm rot="19621652">
                <a:off x="4765" y="804"/>
                <a:ext cx="310" cy="88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Oval 19"/>
              <p:cNvSpPr>
                <a:spLocks noChangeArrowheads="1"/>
              </p:cNvSpPr>
              <p:nvPr/>
            </p:nvSpPr>
            <p:spPr bwMode="auto">
              <a:xfrm rot="2173484">
                <a:off x="5135" y="2103"/>
                <a:ext cx="309" cy="8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Oval 25"/>
              <p:cNvSpPr>
                <a:spLocks noChangeArrowheads="1"/>
              </p:cNvSpPr>
              <p:nvPr/>
            </p:nvSpPr>
            <p:spPr bwMode="auto">
              <a:xfrm rot="2173484">
                <a:off x="708" y="936"/>
                <a:ext cx="309" cy="8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5" name="Explosion 1 64"/>
            <p:cNvSpPr/>
            <p:nvPr/>
          </p:nvSpPr>
          <p:spPr>
            <a:xfrm>
              <a:off x="4179041" y="2900930"/>
              <a:ext cx="394349" cy="283276"/>
            </a:xfrm>
            <a:prstGeom prst="irregularSeal1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303669" y="1417638"/>
            <a:ext cx="8415338" cy="2688277"/>
            <a:chOff x="303669" y="1417638"/>
            <a:chExt cx="8415338" cy="2688277"/>
          </a:xfrm>
        </p:grpSpPr>
        <p:grpSp>
          <p:nvGrpSpPr>
            <p:cNvPr id="16" name="Group 41"/>
            <p:cNvGrpSpPr>
              <a:grpSpLocks/>
            </p:cNvGrpSpPr>
            <p:nvPr/>
          </p:nvGrpSpPr>
          <p:grpSpPr bwMode="auto">
            <a:xfrm>
              <a:off x="303669" y="1627827"/>
              <a:ext cx="8415338" cy="2478088"/>
              <a:chOff x="233" y="473"/>
              <a:chExt cx="5301" cy="1561"/>
            </a:xfrm>
          </p:grpSpPr>
          <p:sp>
            <p:nvSpPr>
              <p:cNvPr id="25" name="Line 12"/>
              <p:cNvSpPr>
                <a:spLocks noChangeShapeType="1"/>
              </p:cNvSpPr>
              <p:nvPr/>
            </p:nvSpPr>
            <p:spPr bwMode="auto">
              <a:xfrm>
                <a:off x="2130" y="1459"/>
                <a:ext cx="574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lg" len="lg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Line 13"/>
              <p:cNvSpPr>
                <a:spLocks noChangeShapeType="1"/>
              </p:cNvSpPr>
              <p:nvPr/>
            </p:nvSpPr>
            <p:spPr bwMode="auto">
              <a:xfrm flipH="1">
                <a:off x="2954" y="1286"/>
                <a:ext cx="574" cy="0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round/>
                <a:headEnd/>
                <a:tailEnd type="triangle" w="lg" len="lg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Oval 20" descr="Diagonal dunkel nach oben"/>
              <p:cNvSpPr>
                <a:spLocks noChangeArrowheads="1"/>
              </p:cNvSpPr>
              <p:nvPr/>
            </p:nvSpPr>
            <p:spPr bwMode="auto">
              <a:xfrm rot="2173484">
                <a:off x="233" y="593"/>
                <a:ext cx="336" cy="96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Oval 21" descr="Diagonal dunkel nach oben"/>
              <p:cNvSpPr>
                <a:spLocks noChangeArrowheads="1"/>
              </p:cNvSpPr>
              <p:nvPr/>
            </p:nvSpPr>
            <p:spPr bwMode="auto">
              <a:xfrm>
                <a:off x="3384" y="1337"/>
                <a:ext cx="309" cy="88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Oval 22" descr="Diagonal dunkel nach oben"/>
              <p:cNvSpPr>
                <a:spLocks noChangeArrowheads="1"/>
              </p:cNvSpPr>
              <p:nvPr/>
            </p:nvSpPr>
            <p:spPr bwMode="auto">
              <a:xfrm>
                <a:off x="1905" y="1325"/>
                <a:ext cx="309" cy="8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Oval 23" descr="Diagonal dunkel nach oben"/>
              <p:cNvSpPr>
                <a:spLocks noChangeArrowheads="1"/>
              </p:cNvSpPr>
              <p:nvPr/>
            </p:nvSpPr>
            <p:spPr bwMode="auto">
              <a:xfrm rot="19621652">
                <a:off x="5225" y="473"/>
                <a:ext cx="309" cy="88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Oval 24" descr="Diagonal dunkel nach oben"/>
              <p:cNvSpPr>
                <a:spLocks noChangeArrowheads="1"/>
              </p:cNvSpPr>
              <p:nvPr/>
            </p:nvSpPr>
            <p:spPr bwMode="auto">
              <a:xfrm rot="19541154">
                <a:off x="962" y="1541"/>
                <a:ext cx="309" cy="88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Oval 26" descr="Diagonal dunkel nach oben"/>
              <p:cNvSpPr>
                <a:spLocks noChangeArrowheads="1"/>
              </p:cNvSpPr>
              <p:nvPr/>
            </p:nvSpPr>
            <p:spPr bwMode="auto">
              <a:xfrm rot="2173484">
                <a:off x="4586" y="1717"/>
                <a:ext cx="309" cy="89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Line 27"/>
              <p:cNvSpPr>
                <a:spLocks noChangeShapeType="1"/>
              </p:cNvSpPr>
              <p:nvPr/>
            </p:nvSpPr>
            <p:spPr bwMode="auto">
              <a:xfrm rot="19566372" flipH="1">
                <a:off x="4748" y="648"/>
                <a:ext cx="574" cy="0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round/>
                <a:headEnd/>
                <a:tailEnd type="triangle" w="lg" len="lg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Line 28"/>
              <p:cNvSpPr>
                <a:spLocks noChangeShapeType="1"/>
              </p:cNvSpPr>
              <p:nvPr/>
            </p:nvSpPr>
            <p:spPr bwMode="auto">
              <a:xfrm rot="19566372" flipH="1">
                <a:off x="516" y="1700"/>
                <a:ext cx="574" cy="0"/>
              </a:xfrm>
              <a:prstGeom prst="line">
                <a:avLst/>
              </a:prstGeom>
              <a:noFill/>
              <a:ln w="9525">
                <a:solidFill>
                  <a:srgbClr val="0000FF"/>
                </a:solidFill>
                <a:round/>
                <a:headEnd/>
                <a:tailEnd type="triangle" w="lg" len="lg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Line 29"/>
              <p:cNvSpPr>
                <a:spLocks noChangeShapeType="1"/>
              </p:cNvSpPr>
              <p:nvPr/>
            </p:nvSpPr>
            <p:spPr bwMode="auto">
              <a:xfrm rot="2081821">
                <a:off x="4675" y="2034"/>
                <a:ext cx="575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lg" len="lg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Line 30"/>
              <p:cNvSpPr>
                <a:spLocks noChangeShapeType="1"/>
              </p:cNvSpPr>
              <p:nvPr/>
            </p:nvSpPr>
            <p:spPr bwMode="auto">
              <a:xfrm rot="2081821">
                <a:off x="455" y="756"/>
                <a:ext cx="574" cy="0"/>
              </a:xfrm>
              <a:prstGeom prst="line">
                <a:avLst/>
              </a:prstGeom>
              <a:noFill/>
              <a:ln w="9525">
                <a:solidFill>
                  <a:srgbClr val="FF0000"/>
                </a:solidFill>
                <a:round/>
                <a:headEnd/>
                <a:tailEnd type="triangle" w="lg" len="lg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cxnSp>
          <p:nvCxnSpPr>
            <p:cNvPr id="55" name="Straight Arrow Connector 54"/>
            <p:cNvCxnSpPr/>
            <p:nvPr/>
          </p:nvCxnSpPr>
          <p:spPr>
            <a:xfrm rot="10800000" flipV="1">
              <a:off x="5648782" y="2553340"/>
              <a:ext cx="1000723" cy="1588"/>
            </a:xfrm>
            <a:prstGeom prst="straightConnector1">
              <a:avLst/>
            </a:prstGeom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/>
            <p:cNvCxnSpPr/>
            <p:nvPr/>
          </p:nvCxnSpPr>
          <p:spPr>
            <a:xfrm flipV="1">
              <a:off x="6633325" y="1417638"/>
              <a:ext cx="1536406" cy="1137290"/>
            </a:xfrm>
            <a:prstGeom prst="straightConnector1">
              <a:avLst/>
            </a:prstGeom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 Box 37"/>
            <p:cNvSpPr txBox="1">
              <a:spLocks noChangeArrowheads="1"/>
            </p:cNvSpPr>
            <p:nvPr/>
          </p:nvSpPr>
          <p:spPr bwMode="auto">
            <a:xfrm rot="19500728">
              <a:off x="6432684" y="1914017"/>
              <a:ext cx="80971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de-DE" sz="2000" dirty="0" smtClean="0"/>
                <a:t>107ns</a:t>
              </a:r>
              <a:endParaRPr lang="de-DE" sz="20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phobosflux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l="7158" t="9264" r="7158" b="9264"/>
              <a:stretch>
                <a:fillRect/>
              </a:stretch>
            </p:blipFill>
          </mc:Choice>
          <mc:Fallback>
            <p:blipFill>
              <a:blip r:embed="rId3"/>
              <a:srcRect l="7158" t="9264" r="7158" b="9264"/>
              <a:stretch>
                <a:fillRect/>
              </a:stretch>
            </p:blipFill>
          </mc:Fallback>
        </mc:AlternateContent>
        <p:spPr>
          <a:xfrm>
            <a:off x="3534781" y="2767013"/>
            <a:ext cx="4899606" cy="360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defTabSz="914400" fontAlgn="base">
              <a:spcAft>
                <a:spcPct val="0"/>
              </a:spcAft>
              <a:defRPr/>
            </a:pPr>
            <a:r>
              <a:rPr lang="en-US" sz="3200" kern="0" dirty="0">
                <a:solidFill>
                  <a:schemeClr val="folHlink"/>
                </a:solidFill>
              </a:rPr>
              <a:t>Dependence on bunch spacing and length</a:t>
            </a:r>
            <a:endParaRPr lang="de-DE" sz="4000" kern="0" dirty="0">
              <a:solidFill>
                <a:schemeClr val="tx2"/>
              </a:solidFill>
            </a:endParaRPr>
          </a:p>
        </p:txBody>
      </p:sp>
      <p:pic>
        <p:nvPicPr>
          <p:cNvPr id="4" name="Picture 3" descr="cern_logo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080000" cy="1080000"/>
          </a:xfrm>
          <a:prstGeom prst="rect">
            <a:avLst/>
          </a:prstGeom>
        </p:spPr>
      </p:pic>
      <p:pic>
        <p:nvPicPr>
          <p:cNvPr id="5" name="Picture 4" descr="LOGO-BE-200x200_jpg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64000" y="0"/>
            <a:ext cx="1080000" cy="1080000"/>
          </a:xfrm>
          <a:prstGeom prst="rect">
            <a:avLst/>
          </a:prstGeom>
        </p:spPr>
      </p:pic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160809" y="3733799"/>
            <a:ext cx="3293256" cy="1143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600" b="0" i="0" u="none" strike="noStrike" kern="0" cap="none" spc="0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entury Gothic" pitchFamily="-65" charset="0"/>
                <a:ea typeface="+mj-ea"/>
                <a:cs typeface="+mj-cs"/>
              </a:rPr>
              <a:t>Electron flux to the wall in PHOBOS, simulated with ECLOUD</a:t>
            </a:r>
            <a:endParaRPr kumimoji="0" lang="en-US" sz="2600" b="0" i="0" u="none" strike="noStrike" kern="0" cap="none" spc="0" normalizeH="0" baseline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Line 7"/>
          <p:cNvSpPr>
            <a:spLocks noChangeShapeType="1"/>
          </p:cNvSpPr>
          <p:nvPr/>
        </p:nvSpPr>
        <p:spPr bwMode="auto">
          <a:xfrm>
            <a:off x="2719387" y="2157413"/>
            <a:ext cx="5715000" cy="0"/>
          </a:xfrm>
          <a:prstGeom prst="line">
            <a:avLst/>
          </a:prstGeom>
          <a:noFill/>
          <a:ln w="5715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>
            <a:off x="2719387" y="2614613"/>
            <a:ext cx="5715000" cy="0"/>
          </a:xfrm>
          <a:prstGeom prst="line">
            <a:avLst/>
          </a:prstGeom>
          <a:noFill/>
          <a:ln w="57150">
            <a:solidFill>
              <a:srgbClr val="00800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Line 10"/>
          <p:cNvSpPr>
            <a:spLocks noChangeShapeType="1"/>
          </p:cNvSpPr>
          <p:nvPr/>
        </p:nvSpPr>
        <p:spPr bwMode="auto">
          <a:xfrm>
            <a:off x="4929187" y="3570533"/>
            <a:ext cx="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stealth" w="lg" len="lg"/>
            <a:tailEnd type="stealth" w="lg" len="lg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4929187" y="3875333"/>
            <a:ext cx="488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 b="1"/>
              <a:t>IP</a:t>
            </a:r>
          </a:p>
        </p:txBody>
      </p:sp>
      <p:sp>
        <p:nvSpPr>
          <p:cNvPr id="13" name="Oval 12"/>
          <p:cNvSpPr>
            <a:spLocks noChangeArrowheads="1"/>
          </p:cNvSpPr>
          <p:nvPr/>
        </p:nvSpPr>
        <p:spPr bwMode="auto">
          <a:xfrm>
            <a:off x="4548187" y="2309813"/>
            <a:ext cx="533400" cy="15240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Oval 13"/>
          <p:cNvSpPr>
            <a:spLocks noChangeArrowheads="1"/>
          </p:cNvSpPr>
          <p:nvPr/>
        </p:nvSpPr>
        <p:spPr bwMode="auto">
          <a:xfrm>
            <a:off x="4929187" y="2309813"/>
            <a:ext cx="533400" cy="1524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Line 14"/>
          <p:cNvSpPr>
            <a:spLocks noChangeShapeType="1"/>
          </p:cNvSpPr>
          <p:nvPr/>
        </p:nvSpPr>
        <p:spPr bwMode="auto">
          <a:xfrm>
            <a:off x="5538787" y="2386013"/>
            <a:ext cx="609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 type="triangle" w="lg" len="lg"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Line 15"/>
          <p:cNvSpPr>
            <a:spLocks noChangeShapeType="1"/>
          </p:cNvSpPr>
          <p:nvPr/>
        </p:nvSpPr>
        <p:spPr bwMode="auto">
          <a:xfrm flipH="1">
            <a:off x="3709987" y="2386013"/>
            <a:ext cx="609600" cy="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 type="triangle" w="lg" len="lg"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1652587" y="2614613"/>
            <a:ext cx="22098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de-DE" sz="2200" dirty="0">
                <a:solidFill>
                  <a:srgbClr val="008000"/>
                </a:solidFill>
                <a:latin typeface="Comic Sans MS" pitchFamily="-65" charset="0"/>
              </a:rPr>
              <a:t>Beryllium </a:t>
            </a:r>
            <a:r>
              <a:rPr lang="de-DE" sz="2200" dirty="0" err="1">
                <a:solidFill>
                  <a:srgbClr val="008000"/>
                </a:solidFill>
                <a:latin typeface="Comic Sans MS" pitchFamily="-65" charset="0"/>
              </a:rPr>
              <a:t>pipe</a:t>
            </a:r>
            <a:endParaRPr lang="de-DE" sz="2200" dirty="0">
              <a:solidFill>
                <a:srgbClr val="008000"/>
              </a:solidFill>
              <a:latin typeface="Comic Sans MS" pitchFamily="-65" charset="0"/>
            </a:endParaRPr>
          </a:p>
        </p:txBody>
      </p:sp>
      <p:sp>
        <p:nvSpPr>
          <p:cNvPr id="18" name="Rectangle 17" descr="Krähenfüße"/>
          <p:cNvSpPr>
            <a:spLocks noChangeArrowheads="1"/>
          </p:cNvSpPr>
          <p:nvPr/>
        </p:nvSpPr>
        <p:spPr bwMode="auto">
          <a:xfrm>
            <a:off x="6453187" y="2233613"/>
            <a:ext cx="1946275" cy="304800"/>
          </a:xfrm>
          <a:prstGeom prst="rect">
            <a:avLst/>
          </a:prstGeom>
          <a:blipFill rotWithShape="1">
            <a:blip r:embed="rId6"/>
            <a:tile tx="0" ty="0" sx="100000" sy="100000" flip="none" algn="tl"/>
          </a:blipFill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Rectangle 18" descr="Krähenfüße"/>
          <p:cNvSpPr>
            <a:spLocks noChangeArrowheads="1"/>
          </p:cNvSpPr>
          <p:nvPr/>
        </p:nvSpPr>
        <p:spPr bwMode="auto">
          <a:xfrm>
            <a:off x="2719387" y="2233613"/>
            <a:ext cx="576263" cy="304800"/>
          </a:xfrm>
          <a:prstGeom prst="rect">
            <a:avLst/>
          </a:prstGeom>
          <a:blipFill rotWithShape="1">
            <a:blip r:embed="rId6"/>
            <a:tile tx="0" ty="0" sx="100000" sy="100000" flip="none" algn="tl"/>
          </a:blipFill>
          <a:ln w="9525">
            <a:solidFill>
              <a:srgbClr val="008000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defTabSz="914400" fontAlgn="base">
              <a:spcAft>
                <a:spcPct val="0"/>
              </a:spcAft>
              <a:defRPr/>
            </a:pPr>
            <a:r>
              <a:rPr lang="en-US" sz="3200" kern="0" dirty="0">
                <a:solidFill>
                  <a:schemeClr val="folHlink"/>
                </a:solidFill>
              </a:rPr>
              <a:t>Dependence on physical parameters</a:t>
            </a:r>
            <a:endParaRPr lang="en-US" sz="4000" kern="0" dirty="0">
              <a:solidFill>
                <a:schemeClr val="tx2"/>
              </a:solidFill>
            </a:endParaRPr>
          </a:p>
        </p:txBody>
      </p:sp>
      <p:pic>
        <p:nvPicPr>
          <p:cNvPr id="4" name="Picture 3" descr="cern_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80000" cy="1080000"/>
          </a:xfrm>
          <a:prstGeom prst="rect">
            <a:avLst/>
          </a:prstGeom>
        </p:spPr>
      </p:pic>
      <p:pic>
        <p:nvPicPr>
          <p:cNvPr id="5" name="Picture 4" descr="LOGO-BE-200x200_jp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4000" y="0"/>
            <a:ext cx="1080000" cy="1080000"/>
          </a:xfrm>
          <a:prstGeom prst="rect">
            <a:avLst/>
          </a:prstGeom>
        </p:spPr>
      </p:pic>
      <p:sp>
        <p:nvSpPr>
          <p:cNvPr id="8" name="Content Placeholder 8"/>
          <p:cNvSpPr>
            <a:spLocks noGrp="1"/>
          </p:cNvSpPr>
          <p:nvPr>
            <p:ph idx="1"/>
          </p:nvPr>
        </p:nvSpPr>
        <p:spPr>
          <a:xfrm>
            <a:off x="506420" y="1305999"/>
            <a:ext cx="8229600" cy="5050351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  <a:buFont typeface="Lucida Grande"/>
              <a:buChar char="→"/>
            </a:pPr>
            <a:r>
              <a:rPr lang="en-US" sz="2200" dirty="0" smtClean="0">
                <a:solidFill>
                  <a:srgbClr val="0000FF"/>
                </a:solidFill>
                <a:latin typeface="+mj-lt"/>
              </a:rPr>
              <a:t>Electron cloud build up </a:t>
            </a:r>
            <a:r>
              <a:rPr lang="en-US" sz="2200" dirty="0" smtClean="0">
                <a:latin typeface="+mj-lt"/>
              </a:rPr>
              <a:t>depends on a significant number of </a:t>
            </a:r>
            <a:r>
              <a:rPr lang="en-US" sz="2200" dirty="0" smtClean="0">
                <a:latin typeface="+mj-lt"/>
              </a:rPr>
              <a:t>parameters in a non</a:t>
            </a:r>
            <a:r>
              <a:rPr lang="en-US" sz="2200" dirty="0" smtClean="0">
                <a:latin typeface="+mj-lt"/>
              </a:rPr>
              <a:t>-monotonic and non-</a:t>
            </a:r>
            <a:r>
              <a:rPr lang="en-US" sz="2200" dirty="0" smtClean="0">
                <a:latin typeface="+mj-lt"/>
              </a:rPr>
              <a:t>trivial way</a:t>
            </a:r>
          </a:p>
          <a:p>
            <a:pPr lvl="1">
              <a:buFont typeface="Arial"/>
              <a:buChar char="•"/>
            </a:pPr>
            <a:r>
              <a:rPr lang="en-US" sz="1900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Primary mechanism of electron generation</a:t>
            </a:r>
          </a:p>
          <a:p>
            <a:pPr lvl="2">
              <a:buFont typeface="Wingdings" charset="2"/>
              <a:buChar char="ü"/>
            </a:pPr>
            <a:r>
              <a:rPr lang="en-US" sz="1600" dirty="0">
                <a:solidFill>
                  <a:srgbClr val="D9D9D9"/>
                </a:solidFill>
              </a:rPr>
              <a:t>Gas </a:t>
            </a:r>
            <a:r>
              <a:rPr lang="en-US" sz="1600" dirty="0" smtClean="0">
                <a:solidFill>
                  <a:srgbClr val="D9D9D9"/>
                </a:solidFill>
              </a:rPr>
              <a:t>ionization </a:t>
            </a:r>
            <a:r>
              <a:rPr lang="en-US" sz="1600" dirty="0" smtClean="0">
                <a:solidFill>
                  <a:srgbClr val="D9D9D9"/>
                </a:solidFill>
              </a:rPr>
              <a:t>or beam loss (hadrons)</a:t>
            </a:r>
          </a:p>
          <a:p>
            <a:pPr lvl="2">
              <a:buFont typeface="Wingdings" charset="2"/>
              <a:buChar char="ü"/>
            </a:pPr>
            <a:r>
              <a:rPr lang="en-US" sz="1600" dirty="0" smtClean="0">
                <a:solidFill>
                  <a:srgbClr val="D9D9D9"/>
                </a:solidFill>
              </a:rPr>
              <a:t>Photoemission (positrons, LHC)</a:t>
            </a:r>
            <a:endParaRPr lang="en-US" sz="1900" dirty="0" smtClean="0">
              <a:solidFill>
                <a:srgbClr val="D9D9D9"/>
              </a:solidFill>
            </a:endParaRPr>
          </a:p>
          <a:p>
            <a:pPr lvl="1">
              <a:buFont typeface="Arial"/>
              <a:buChar char="•"/>
            </a:pPr>
            <a:r>
              <a:rPr lang="en-US" sz="1900" dirty="0" smtClean="0">
                <a:solidFill>
                  <a:srgbClr val="D9D9D9"/>
                </a:solidFill>
                <a:latin typeface="+mj-lt"/>
              </a:rPr>
              <a:t>Surface </a:t>
            </a:r>
            <a:r>
              <a:rPr lang="en-US" sz="1900" dirty="0" smtClean="0">
                <a:solidFill>
                  <a:srgbClr val="D9D9D9"/>
                </a:solidFill>
                <a:latin typeface="+mj-lt"/>
              </a:rPr>
              <a:t>properties:</a:t>
            </a:r>
          </a:p>
          <a:p>
            <a:pPr lvl="2"/>
            <a:r>
              <a:rPr lang="en-US" sz="1600" dirty="0" smtClean="0">
                <a:solidFill>
                  <a:srgbClr val="D9D9D9"/>
                </a:solidFill>
                <a:latin typeface="+mj-lt"/>
              </a:rPr>
              <a:t>Maximum SEY (</a:t>
            </a:r>
            <a:r>
              <a:rPr lang="en-US" sz="1600" dirty="0" err="1" smtClean="0">
                <a:solidFill>
                  <a:srgbClr val="D9D9D9"/>
                </a:solidFill>
                <a:latin typeface="Symbol" charset="2"/>
                <a:cs typeface="Symbol" charset="2"/>
              </a:rPr>
              <a:t>d</a:t>
            </a:r>
            <a:r>
              <a:rPr lang="en-US" sz="1600" baseline="-25000" dirty="0" err="1" smtClean="0">
                <a:solidFill>
                  <a:srgbClr val="D9D9D9"/>
                </a:solidFill>
                <a:latin typeface="+mj-lt"/>
              </a:rPr>
              <a:t>max</a:t>
            </a:r>
            <a:r>
              <a:rPr lang="en-US" sz="1600" dirty="0" smtClean="0">
                <a:solidFill>
                  <a:srgbClr val="D9D9D9"/>
                </a:solidFill>
                <a:latin typeface="+mj-lt"/>
              </a:rPr>
              <a:t>) and energy at which it occurs (</a:t>
            </a:r>
            <a:r>
              <a:rPr lang="en-US" sz="1600" dirty="0" err="1" smtClean="0">
                <a:solidFill>
                  <a:srgbClr val="D9D9D9"/>
                </a:solidFill>
                <a:latin typeface="+mj-lt"/>
              </a:rPr>
              <a:t>E</a:t>
            </a:r>
            <a:r>
              <a:rPr lang="en-US" sz="1600" baseline="-25000" dirty="0" err="1" smtClean="0">
                <a:solidFill>
                  <a:srgbClr val="D9D9D9"/>
                </a:solidFill>
                <a:latin typeface="+mj-lt"/>
              </a:rPr>
              <a:t>max</a:t>
            </a:r>
            <a:r>
              <a:rPr lang="en-US" sz="1600" dirty="0" smtClean="0">
                <a:solidFill>
                  <a:srgbClr val="D9D9D9"/>
                </a:solidFill>
                <a:latin typeface="+mj-lt"/>
              </a:rPr>
              <a:t>)</a:t>
            </a:r>
          </a:p>
          <a:p>
            <a:pPr lvl="2"/>
            <a:r>
              <a:rPr lang="en-US" sz="1600" dirty="0" smtClean="0">
                <a:solidFill>
                  <a:srgbClr val="D9D9D9"/>
                </a:solidFill>
                <a:latin typeface="+mj-lt"/>
              </a:rPr>
              <a:t>Probability of reflection at zero energy (R</a:t>
            </a:r>
            <a:r>
              <a:rPr lang="en-US" sz="1600" baseline="-25000" dirty="0" smtClean="0">
                <a:solidFill>
                  <a:srgbClr val="D9D9D9"/>
                </a:solidFill>
                <a:latin typeface="+mj-lt"/>
              </a:rPr>
              <a:t>0</a:t>
            </a:r>
            <a:r>
              <a:rPr lang="en-US" sz="1600" dirty="0" smtClean="0">
                <a:solidFill>
                  <a:srgbClr val="D9D9D9"/>
                </a:solidFill>
                <a:latin typeface="+mj-lt"/>
              </a:rPr>
              <a:t>)</a:t>
            </a:r>
          </a:p>
          <a:p>
            <a:pPr lvl="2"/>
            <a:r>
              <a:rPr lang="en-US" sz="1600" dirty="0" smtClean="0">
                <a:solidFill>
                  <a:srgbClr val="D9D9D9"/>
                </a:solidFill>
                <a:latin typeface="+mj-lt"/>
              </a:rPr>
              <a:t>Existence and model of re-diffused electrons</a:t>
            </a:r>
          </a:p>
          <a:p>
            <a:pPr lvl="1">
              <a:buFont typeface="Arial"/>
              <a:buChar char="•"/>
            </a:pPr>
            <a:r>
              <a:rPr lang="en-US" sz="1900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Bunch spacing and bunch length</a:t>
            </a:r>
          </a:p>
          <a:p>
            <a:pPr lvl="1">
              <a:buFont typeface="Arial"/>
              <a:buChar char="•"/>
            </a:pPr>
            <a:r>
              <a:rPr lang="en-US" sz="1900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Beam pipe radius and </a:t>
            </a:r>
            <a:r>
              <a:rPr lang="en-US" sz="1900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shape</a:t>
            </a:r>
          </a:p>
          <a:p>
            <a:pPr lvl="1">
              <a:buFont typeface="Arial"/>
              <a:buChar char="•"/>
            </a:pPr>
            <a:r>
              <a:rPr lang="en-US" sz="1900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Magnetic field (field-free, dipole, </a:t>
            </a:r>
            <a:r>
              <a:rPr lang="en-US" sz="1900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quadrupole</a:t>
            </a:r>
            <a:r>
              <a:rPr lang="en-US" sz="1900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)</a:t>
            </a:r>
            <a:endParaRPr lang="en-US" sz="1900" dirty="0" smtClean="0">
              <a:solidFill>
                <a:schemeClr val="bg1">
                  <a:lumMod val="85000"/>
                </a:schemeClr>
              </a:solidFill>
              <a:latin typeface="+mj-lt"/>
            </a:endParaRPr>
          </a:p>
          <a:p>
            <a:pPr lvl="1">
              <a:buFont typeface="Arial"/>
              <a:buChar char="•"/>
            </a:pPr>
            <a:r>
              <a:rPr lang="en-US" sz="1900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Beam transverse sizes</a:t>
            </a:r>
          </a:p>
          <a:p>
            <a:pPr lvl="1">
              <a:buFont typeface="Arial"/>
              <a:buChar char="•"/>
            </a:pPr>
            <a:r>
              <a:rPr lang="en-US" sz="1900" dirty="0" smtClean="0">
                <a:solidFill>
                  <a:srgbClr val="000000"/>
                </a:solidFill>
                <a:latin typeface="+mj-lt"/>
              </a:rPr>
              <a:t>Beam current (number of particles per bunch)</a:t>
            </a:r>
            <a:endParaRPr lang="en-US" sz="1900" dirty="0" smtClean="0">
              <a:solidFill>
                <a:srgbClr val="000000"/>
              </a:solidFill>
              <a:latin typeface="+mj-lt"/>
            </a:endParaRPr>
          </a:p>
          <a:p>
            <a:pPr lvl="1">
              <a:buNone/>
            </a:pPr>
            <a:endParaRPr lang="en-US" sz="1362" dirty="0" smtClean="0"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400" dirty="0" smtClean="0"/>
              <a:t>Effects on the build up</a:t>
            </a:r>
            <a:endParaRPr lang="en-US" sz="3400" dirty="0"/>
          </a:p>
        </p:txBody>
      </p:sp>
      <p:pic>
        <p:nvPicPr>
          <p:cNvPr id="4" name="Picture 3" descr="cern_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80000" cy="1080000"/>
          </a:xfrm>
          <a:prstGeom prst="rect">
            <a:avLst/>
          </a:prstGeom>
        </p:spPr>
      </p:pic>
      <p:pic>
        <p:nvPicPr>
          <p:cNvPr id="5" name="Picture 4" descr="LOGO-BE-200x200_jp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4000" y="0"/>
            <a:ext cx="1080000" cy="1080000"/>
          </a:xfrm>
          <a:prstGeom prst="rect">
            <a:avLst/>
          </a:prstGeom>
        </p:spPr>
      </p:pic>
      <p:sp>
        <p:nvSpPr>
          <p:cNvPr id="11" name="Content Placeholder 8"/>
          <p:cNvSpPr>
            <a:spLocks noGrp="1"/>
          </p:cNvSpPr>
          <p:nvPr>
            <p:ph idx="1"/>
          </p:nvPr>
        </p:nvSpPr>
        <p:spPr>
          <a:xfrm>
            <a:off x="519074" y="1258074"/>
            <a:ext cx="5500726" cy="2063091"/>
          </a:xfrm>
        </p:spPr>
        <p:txBody>
          <a:bodyPr>
            <a:normAutofit/>
          </a:bodyPr>
          <a:lstStyle/>
          <a:p>
            <a:pPr>
              <a:buFont typeface="Lucida Grande"/>
              <a:buChar char="⇒"/>
            </a:pPr>
            <a:r>
              <a:rPr lang="en-US" sz="2235" dirty="0" smtClean="0"/>
              <a:t>Effect of </a:t>
            </a:r>
            <a:r>
              <a:rPr lang="en-US" sz="2235" dirty="0" err="1" smtClean="0">
                <a:cs typeface="Symbol" charset="2"/>
              </a:rPr>
              <a:t>N</a:t>
            </a:r>
            <a:r>
              <a:rPr lang="en-US" sz="2235" baseline="-25000" dirty="0" err="1" smtClean="0">
                <a:cs typeface="Symbol" charset="2"/>
              </a:rPr>
              <a:t>b</a:t>
            </a:r>
            <a:endParaRPr lang="en-US" sz="2235" dirty="0" smtClean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832985" y="5906997"/>
            <a:ext cx="5961117" cy="338554"/>
          </a:xfrm>
          <a:prstGeom prst="rect">
            <a:avLst/>
          </a:prstGeom>
          <a:solidFill>
            <a:srgbClr val="3366FF"/>
          </a:solidFill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Non-monotonic &amp; counterintuitive – to be experimentally verified!!</a:t>
            </a:r>
            <a:endParaRPr lang="en-US" sz="1600" b="1" dirty="0"/>
          </a:p>
        </p:txBody>
      </p:sp>
      <p:pic>
        <p:nvPicPr>
          <p:cNvPr id="15" name="Picture 14" descr="bup-50inj-s21-em400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rcRect l="7158" t="9264" r="6084" b="9264"/>
              <a:stretch>
                <a:fillRect/>
              </a:stretch>
            </p:blipFill>
          </mc:Choice>
          <mc:Fallback>
            <p:blipFill>
              <a:blip r:embed="rId5"/>
              <a:srcRect l="7158" t="9264" r="6084" b="9264"/>
              <a:stretch>
                <a:fillRect/>
              </a:stretch>
            </p:blipFill>
          </mc:Fallback>
        </mc:AlternateContent>
        <p:spPr>
          <a:xfrm>
            <a:off x="4469955" y="2075294"/>
            <a:ext cx="4216845" cy="3060000"/>
          </a:xfrm>
          <a:prstGeom prst="rect">
            <a:avLst/>
          </a:prstGeom>
        </p:spPr>
      </p:pic>
      <p:pic>
        <p:nvPicPr>
          <p:cNvPr id="9" name="Picture 8" descr="bup-75inj-s24-em230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rcRect l="7158" t="9264" r="6084" b="9264"/>
              <a:stretch>
                <a:fillRect/>
              </a:stretch>
            </p:blipFill>
          </mc:Choice>
          <mc:Fallback>
            <p:blipFill>
              <a:blip r:embed="rId7"/>
              <a:srcRect l="7158" t="9264" r="6084" b="9264"/>
              <a:stretch>
                <a:fillRect/>
              </a:stretch>
            </p:blipFill>
          </mc:Fallback>
        </mc:AlternateContent>
        <p:spPr>
          <a:xfrm>
            <a:off x="152400" y="2075294"/>
            <a:ext cx="4216861" cy="3060000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19074" y="5324453"/>
            <a:ext cx="5257145" cy="338554"/>
          </a:xfrm>
          <a:prstGeom prst="rect">
            <a:avLst/>
          </a:prstGeom>
          <a:solidFill>
            <a:srgbClr val="3366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75ns </a:t>
            </a:r>
            <a:r>
              <a:rPr lang="en-US" sz="1600" dirty="0" err="1" smtClean="0">
                <a:sym typeface="Wingdings"/>
              </a:rPr>
              <a:t></a:t>
            </a:r>
            <a:r>
              <a:rPr lang="en-US" sz="1600" dirty="0" smtClean="0">
                <a:sym typeface="Wingdings"/>
              </a:rPr>
              <a:t> electron cloud decreasing function of bunch intensity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4310348" y="5324453"/>
            <a:ext cx="4485704" cy="338554"/>
          </a:xfrm>
          <a:prstGeom prst="rect">
            <a:avLst/>
          </a:prstGeom>
          <a:solidFill>
            <a:srgbClr val="3366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50ns </a:t>
            </a:r>
            <a:r>
              <a:rPr lang="en-US" sz="1600" dirty="0" err="1" smtClean="0">
                <a:sym typeface="Wingdings"/>
              </a:rPr>
              <a:t></a:t>
            </a:r>
            <a:r>
              <a:rPr lang="en-US" sz="1600" dirty="0" smtClean="0">
                <a:sym typeface="Wingdings"/>
              </a:rPr>
              <a:t> electron cloud is maximum for 8 </a:t>
            </a:r>
            <a:r>
              <a:rPr lang="en-US" sz="1600" dirty="0" err="1" smtClean="0">
                <a:sym typeface="Wingdings"/>
              </a:rPr>
              <a:t>x</a:t>
            </a:r>
            <a:r>
              <a:rPr lang="en-US" sz="1600" dirty="0" smtClean="0">
                <a:sym typeface="Wingdings"/>
              </a:rPr>
              <a:t> 10</a:t>
            </a:r>
            <a:r>
              <a:rPr lang="en-US" sz="1600" baseline="30000" dirty="0" smtClean="0">
                <a:sym typeface="Wingdings"/>
              </a:rPr>
              <a:t>10</a:t>
            </a:r>
            <a:r>
              <a:rPr lang="en-US" sz="1600" dirty="0" smtClean="0">
                <a:sym typeface="Wingdings"/>
              </a:rPr>
              <a:t> ppb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6" grpId="0" animBg="1"/>
      <p:bldP spid="1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8500"/>
            <a:ext cx="8229600" cy="1143000"/>
          </a:xfrm>
        </p:spPr>
        <p:txBody>
          <a:bodyPr>
            <a:noAutofit/>
          </a:bodyPr>
          <a:lstStyle/>
          <a:p>
            <a:pPr lvl="0" defTabSz="914400" fontAlgn="base">
              <a:spcAft>
                <a:spcPct val="0"/>
              </a:spcAft>
              <a:defRPr/>
            </a:pPr>
            <a:r>
              <a:rPr lang="de-DE" sz="3500" kern="0" dirty="0" smtClean="0">
                <a:solidFill>
                  <a:schemeClr val="folHlink"/>
                </a:solidFill>
              </a:rPr>
              <a:t>Simulation of </a:t>
            </a:r>
            <a:r>
              <a:rPr lang="de-DE" sz="3500" kern="0" dirty="0" err="1" smtClean="0">
                <a:solidFill>
                  <a:schemeClr val="folHlink"/>
                </a:solidFill>
              </a:rPr>
              <a:t>e-cloud</a:t>
            </a:r>
            <a:r>
              <a:rPr lang="de-DE" sz="3500" kern="0" dirty="0" smtClean="0">
                <a:solidFill>
                  <a:schemeClr val="folHlink"/>
                </a:solidFill>
              </a:rPr>
              <a:t> </a:t>
            </a:r>
            <a:r>
              <a:rPr lang="de-DE" sz="3500" kern="0" dirty="0" err="1" smtClean="0">
                <a:solidFill>
                  <a:schemeClr val="folHlink"/>
                </a:solidFill>
              </a:rPr>
              <a:t>instability</a:t>
            </a:r>
            <a:r>
              <a:rPr lang="de-DE" sz="3500" kern="0" dirty="0" smtClean="0">
                <a:solidFill>
                  <a:schemeClr val="folHlink"/>
                </a:solidFill>
              </a:rPr>
              <a:t/>
            </a:r>
            <a:br>
              <a:rPr lang="de-DE" sz="3500" kern="0" dirty="0" smtClean="0">
                <a:solidFill>
                  <a:schemeClr val="folHlink"/>
                </a:solidFill>
              </a:rPr>
            </a:br>
            <a:r>
              <a:rPr lang="de-DE" sz="3500" kern="0" dirty="0" err="1" smtClean="0">
                <a:solidFill>
                  <a:schemeClr val="folHlink"/>
                </a:solidFill>
              </a:rPr>
              <a:t>Existing</a:t>
            </a:r>
            <a:r>
              <a:rPr lang="de-DE" sz="3500" kern="0" dirty="0" smtClean="0">
                <a:solidFill>
                  <a:schemeClr val="folHlink"/>
                </a:solidFill>
              </a:rPr>
              <a:t> </a:t>
            </a:r>
            <a:r>
              <a:rPr lang="de-DE" sz="3500" kern="0" dirty="0" err="1" smtClean="0">
                <a:solidFill>
                  <a:schemeClr val="folHlink"/>
                </a:solidFill>
              </a:rPr>
              <a:t>codes</a:t>
            </a:r>
            <a:endParaRPr lang="de-DE" sz="3500" kern="0" dirty="0">
              <a:solidFill>
                <a:schemeClr val="tx2"/>
              </a:solidFill>
            </a:endParaRPr>
          </a:p>
        </p:txBody>
      </p:sp>
      <p:pic>
        <p:nvPicPr>
          <p:cNvPr id="4" name="Picture 3" descr="cern_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80000" cy="1080000"/>
          </a:xfrm>
          <a:prstGeom prst="rect">
            <a:avLst/>
          </a:prstGeom>
        </p:spPr>
      </p:pic>
      <p:pic>
        <p:nvPicPr>
          <p:cNvPr id="5" name="Picture 4" descr="LOGO-BE-200x200_jp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4000" y="0"/>
            <a:ext cx="1080000" cy="1080000"/>
          </a:xfrm>
          <a:prstGeom prst="rect">
            <a:avLst/>
          </a:prstGeom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57200" y="2012950"/>
            <a:ext cx="82296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120000"/>
              <a:buFont typeface="Times" pitchFamily="-106" charset="0"/>
              <a:buChar char="•"/>
              <a:tabLst/>
              <a:defRPr/>
            </a:pPr>
            <a:r>
              <a:rPr kumimoji="0" lang="de-DE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Electron</a:t>
            </a:r>
            <a:r>
              <a:rPr kumimoji="0" lang="de-DE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DE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cloud</a:t>
            </a:r>
            <a:r>
              <a:rPr kumimoji="0" lang="de-DE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DE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instability</a:t>
            </a:r>
            <a:r>
              <a:rPr kumimoji="0" lang="de-DE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DE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codes</a:t>
            </a:r>
            <a:r>
              <a:rPr kumimoji="0" lang="de-DE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20000"/>
              <a:tabLst/>
              <a:defRPr/>
            </a:pPr>
            <a:r>
              <a:rPr kumimoji="0" lang="de-DE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de-DE" sz="28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lvl="1" indent="-285750" defTabSz="9144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-106" charset="2"/>
              <a:buChar char="§"/>
              <a:defRPr/>
            </a:pPr>
            <a:r>
              <a:rPr lang="de-DE" sz="2400" kern="0" dirty="0">
                <a:latin typeface="Capitals" pitchFamily="-106" charset="0"/>
                <a:ea typeface="ＭＳ Ｐゴシック" pitchFamily="-106" charset="-128"/>
              </a:rPr>
              <a:t>PEHTS</a:t>
            </a:r>
            <a:r>
              <a:rPr lang="de-DE" sz="2400" kern="0" dirty="0">
                <a:ea typeface="ＭＳ Ｐゴシック" pitchFamily="-106" charset="-128"/>
              </a:rPr>
              <a:t> (</a:t>
            </a:r>
            <a:r>
              <a:rPr lang="de-DE" sz="2400" i="1" kern="0" dirty="0">
                <a:ea typeface="ＭＳ Ｐゴシック" pitchFamily="-106" charset="-128"/>
              </a:rPr>
              <a:t>KEK</a:t>
            </a:r>
            <a:r>
              <a:rPr lang="de-DE" sz="2400" kern="0" dirty="0">
                <a:ea typeface="ＭＳ Ｐゴシック" pitchFamily="-106" charset="-128"/>
              </a:rPr>
              <a:t>, </a:t>
            </a:r>
            <a:r>
              <a:rPr lang="de-DE" sz="2400" kern="0" dirty="0" err="1">
                <a:ea typeface="ＭＳ Ｐゴシック" pitchFamily="-106" charset="-128"/>
              </a:rPr>
              <a:t>Ohmi</a:t>
            </a:r>
            <a:r>
              <a:rPr lang="de-DE" sz="2400" kern="0" dirty="0">
                <a:ea typeface="ＭＳ Ｐゴシック" pitchFamily="-106" charset="-128"/>
              </a:rPr>
              <a:t>)</a:t>
            </a:r>
          </a:p>
          <a:p>
            <a:pPr marL="742950" lvl="1" indent="-285750" defTabSz="9144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-106" charset="2"/>
              <a:buChar char="§"/>
              <a:defRPr/>
            </a:pPr>
            <a:r>
              <a:rPr lang="de-DE" sz="2400" kern="0" dirty="0" smtClean="0">
                <a:latin typeface="Capitals" pitchFamily="-106" charset="0"/>
                <a:ea typeface="ＭＳ Ｐゴシック" pitchFamily="-106" charset="-128"/>
              </a:rPr>
              <a:t>HEADTAIL</a:t>
            </a:r>
            <a:r>
              <a:rPr lang="de-DE" sz="2400" kern="0" dirty="0" smtClean="0">
                <a:ea typeface="ＭＳ Ｐゴシック" pitchFamily="-106" charset="-128"/>
              </a:rPr>
              <a:t> </a:t>
            </a:r>
            <a:r>
              <a:rPr lang="de-DE" sz="2400" kern="0" dirty="0">
                <a:ea typeface="ＭＳ Ｐゴシック" pitchFamily="-106" charset="-128"/>
              </a:rPr>
              <a:t>(</a:t>
            </a:r>
            <a:r>
              <a:rPr lang="de-DE" sz="2400" i="1" kern="0" dirty="0">
                <a:ea typeface="ＭＳ Ｐゴシック" pitchFamily="-106" charset="-128"/>
              </a:rPr>
              <a:t>CERN</a:t>
            </a:r>
            <a:r>
              <a:rPr lang="de-DE" sz="2400" kern="0" dirty="0">
                <a:ea typeface="ＭＳ Ｐゴシック" pitchFamily="-106" charset="-128"/>
              </a:rPr>
              <a:t>, </a:t>
            </a:r>
            <a:r>
              <a:rPr lang="de-DE" sz="2400" kern="0" dirty="0" err="1">
                <a:ea typeface="ＭＳ Ｐゴシック" pitchFamily="-106" charset="-128"/>
              </a:rPr>
              <a:t>Rumolo</a:t>
            </a:r>
            <a:r>
              <a:rPr lang="de-DE" sz="2400" kern="0" dirty="0">
                <a:ea typeface="ＭＳ Ｐゴシック" pitchFamily="-106" charset="-128"/>
              </a:rPr>
              <a:t>, Zimmermann,</a:t>
            </a:r>
            <a:r>
              <a:rPr lang="de-DE" sz="2400" kern="0" dirty="0" smtClean="0">
                <a:ea typeface="ＭＳ Ｐゴシック" pitchFamily="-106" charset="-128"/>
              </a:rPr>
              <a:t> et al.) </a:t>
            </a:r>
            <a:endParaRPr lang="de-DE" sz="2400" kern="0" dirty="0">
              <a:ea typeface="ＭＳ Ｐゴシック" pitchFamily="-106" charset="-128"/>
            </a:endParaRPr>
          </a:p>
          <a:p>
            <a:pPr marL="742950" lvl="1" indent="-285750" defTabSz="9144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-106" charset="2"/>
              <a:buChar char="§"/>
              <a:defRPr/>
            </a:pPr>
            <a:r>
              <a:rPr lang="de-DE" sz="2400" kern="0" dirty="0" err="1">
                <a:latin typeface="Capitals" pitchFamily="-106" charset="0"/>
                <a:ea typeface="ＭＳ Ｐゴシック" pitchFamily="-106" charset="-128"/>
              </a:rPr>
              <a:t>QuickPIC</a:t>
            </a:r>
            <a:r>
              <a:rPr lang="de-DE" sz="2400" kern="0" dirty="0">
                <a:ea typeface="ＭＳ Ｐゴシック" pitchFamily="-106" charset="-128"/>
              </a:rPr>
              <a:t> (</a:t>
            </a:r>
            <a:r>
              <a:rPr lang="de-DE" sz="2400" i="1" kern="0" dirty="0">
                <a:ea typeface="ＭＳ Ｐゴシック" pitchFamily="-106" charset="-128"/>
              </a:rPr>
              <a:t>USC-GSI</a:t>
            </a:r>
            <a:r>
              <a:rPr lang="de-DE" sz="2400" kern="0" dirty="0">
                <a:ea typeface="ＭＳ Ｐゴシック" pitchFamily="-106" charset="-128"/>
              </a:rPr>
              <a:t>, </a:t>
            </a:r>
            <a:r>
              <a:rPr lang="de-DE" sz="2400" kern="0" dirty="0" err="1">
                <a:ea typeface="ＭＳ Ｐゴシック" pitchFamily="-106" charset="-128"/>
              </a:rPr>
              <a:t>Katsouleas</a:t>
            </a:r>
            <a:r>
              <a:rPr lang="de-DE" sz="2400" kern="0" dirty="0">
                <a:ea typeface="ＭＳ Ｐゴシック" pitchFamily="-106" charset="-128"/>
              </a:rPr>
              <a:t>, </a:t>
            </a:r>
            <a:r>
              <a:rPr lang="de-DE" sz="2400" kern="0" dirty="0" err="1">
                <a:ea typeface="ＭＳ Ｐゴシック" pitchFamily="-106" charset="-128"/>
              </a:rPr>
              <a:t>Ghalam</a:t>
            </a:r>
            <a:r>
              <a:rPr lang="de-DE" sz="2400" kern="0" dirty="0">
                <a:ea typeface="ＭＳ Ｐゴシック" pitchFamily="-106" charset="-128"/>
              </a:rPr>
              <a:t>, </a:t>
            </a:r>
            <a:r>
              <a:rPr lang="de-DE" sz="2400" kern="0" dirty="0" err="1" smtClean="0">
                <a:ea typeface="ＭＳ Ｐゴシック" pitchFamily="-106" charset="-128"/>
              </a:rPr>
              <a:t>Rumolo</a:t>
            </a:r>
            <a:r>
              <a:rPr lang="de-DE" sz="2400" kern="0" dirty="0" smtClean="0">
                <a:ea typeface="ＭＳ Ｐゴシック" pitchFamily="-106" charset="-128"/>
              </a:rPr>
              <a:t>, Benedetto, </a:t>
            </a:r>
            <a:r>
              <a:rPr lang="de-DE" sz="2400" kern="0" dirty="0" err="1" smtClean="0">
                <a:ea typeface="ＭＳ Ｐゴシック" pitchFamily="-106" charset="-128"/>
              </a:rPr>
              <a:t>Beng</a:t>
            </a:r>
            <a:r>
              <a:rPr lang="de-DE" sz="2400" kern="0" dirty="0" smtClean="0">
                <a:ea typeface="ＭＳ Ｐゴシック" pitchFamily="-106" charset="-128"/>
              </a:rPr>
              <a:t>)</a:t>
            </a:r>
          </a:p>
          <a:p>
            <a:pPr marL="742950" lvl="1" indent="-285750" defTabSz="9144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-106" charset="2"/>
              <a:buChar char="§"/>
            </a:pPr>
            <a:r>
              <a:rPr lang="de-DE" sz="2400" kern="0" dirty="0" smtClean="0">
                <a:latin typeface="Capitals" pitchFamily="-106" charset="0"/>
                <a:ea typeface="ＭＳ Ｐゴシック" pitchFamily="-106" charset="-128"/>
              </a:rPr>
              <a:t>WARP-POSINST</a:t>
            </a:r>
            <a:r>
              <a:rPr lang="de-DE" sz="2400" kern="0" dirty="0" smtClean="0">
                <a:ea typeface="ＭＳ Ｐゴシック" pitchFamily="-106" charset="-128"/>
              </a:rPr>
              <a:t> (</a:t>
            </a:r>
            <a:r>
              <a:rPr lang="de-DE" sz="2400" i="1" kern="0" dirty="0" smtClean="0">
                <a:ea typeface="ＭＳ Ｐゴシック" pitchFamily="-106" charset="-128"/>
              </a:rPr>
              <a:t>LBNL</a:t>
            </a:r>
            <a:r>
              <a:rPr lang="de-DE" sz="2400" kern="0" dirty="0" smtClean="0">
                <a:ea typeface="ＭＳ Ｐゴシック" pitchFamily="-106" charset="-128"/>
              </a:rPr>
              <a:t>, </a:t>
            </a:r>
            <a:r>
              <a:rPr lang="de-DE" sz="2400" kern="0" dirty="0" err="1" smtClean="0">
                <a:ea typeface="ＭＳ Ｐゴシック" pitchFamily="-106" charset="-128"/>
              </a:rPr>
              <a:t>Vay</a:t>
            </a:r>
            <a:r>
              <a:rPr lang="de-DE" sz="2400" kern="0" dirty="0" smtClean="0">
                <a:ea typeface="ＭＳ Ｐゴシック" pitchFamily="-106" charset="-128"/>
              </a:rPr>
              <a:t>, </a:t>
            </a:r>
            <a:r>
              <a:rPr lang="de-DE" sz="2400" kern="0" dirty="0" err="1" smtClean="0">
                <a:ea typeface="ＭＳ Ｐゴシック" pitchFamily="-106" charset="-128"/>
              </a:rPr>
              <a:t>Furman</a:t>
            </a:r>
            <a:r>
              <a:rPr lang="de-DE" sz="2400" kern="0" dirty="0" smtClean="0">
                <a:ea typeface="ＭＳ Ｐゴシック" pitchFamily="-106" charset="-128"/>
              </a:rPr>
              <a:t>)</a:t>
            </a:r>
          </a:p>
          <a:p>
            <a:pPr marL="742950" lvl="1" indent="-285750" defTabSz="9144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-106" charset="2"/>
              <a:buChar char="§"/>
            </a:pPr>
            <a:r>
              <a:rPr lang="de-DE" sz="2400" kern="0" dirty="0" smtClean="0">
                <a:latin typeface="Capitals" pitchFamily="-106" charset="0"/>
                <a:ea typeface="ＭＳ Ｐゴシック" pitchFamily="-106" charset="-128"/>
              </a:rPr>
              <a:t>CMAD</a:t>
            </a:r>
            <a:r>
              <a:rPr lang="de-DE" sz="2400" kern="0" dirty="0" smtClean="0">
                <a:ea typeface="ＭＳ Ｐゴシック" pitchFamily="-106" charset="-128"/>
              </a:rPr>
              <a:t> (</a:t>
            </a:r>
            <a:r>
              <a:rPr lang="de-DE" sz="2400" i="1" kern="0" dirty="0" smtClean="0">
                <a:ea typeface="ＭＳ Ｐゴシック" pitchFamily="-106" charset="-128"/>
              </a:rPr>
              <a:t>SLAC</a:t>
            </a:r>
            <a:r>
              <a:rPr lang="de-DE" sz="2400" kern="0" dirty="0" smtClean="0">
                <a:ea typeface="ＭＳ Ｐゴシック" pitchFamily="-106" charset="-128"/>
              </a:rPr>
              <a:t>, </a:t>
            </a:r>
            <a:r>
              <a:rPr lang="de-DE" sz="2400" kern="0" dirty="0" err="1" smtClean="0">
                <a:ea typeface="ＭＳ Ｐゴシック" pitchFamily="-106" charset="-128"/>
              </a:rPr>
              <a:t>Pivi</a:t>
            </a:r>
            <a:r>
              <a:rPr lang="de-DE" sz="2400" kern="0" dirty="0" smtClean="0">
                <a:ea typeface="ＭＳ Ｐゴシック" pitchFamily="-106" charset="-128"/>
              </a:rPr>
              <a:t>) </a:t>
            </a:r>
            <a:endParaRPr lang="de-DE" sz="2400" kern="0" dirty="0" smtClean="0">
              <a:ea typeface="ＭＳ Ｐゴシック" pitchFamily="-106" charset="-128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itchFamily="-106" charset="2"/>
              <a:buChar char="§"/>
              <a:tabLst/>
              <a:defRPr/>
            </a:pPr>
            <a:endParaRPr kumimoji="0" lang="de-DE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106" charset="-128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defTabSz="914400" fontAlgn="base">
              <a:spcAft>
                <a:spcPct val="0"/>
              </a:spcAft>
              <a:defRPr/>
            </a:pPr>
            <a:r>
              <a:rPr lang="en-US" sz="4000" kern="0" dirty="0" smtClean="0">
                <a:solidFill>
                  <a:schemeClr val="folHlink"/>
                </a:solidFill>
              </a:rPr>
              <a:t>Main ingredients of HEADTAIL</a:t>
            </a:r>
            <a:endParaRPr lang="en-US" sz="4000" kern="0" dirty="0">
              <a:solidFill>
                <a:schemeClr val="tx2"/>
              </a:solidFill>
            </a:endParaRPr>
          </a:p>
        </p:txBody>
      </p:sp>
      <p:pic>
        <p:nvPicPr>
          <p:cNvPr id="4" name="Picture 3" descr="cern_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80000" cy="1080000"/>
          </a:xfrm>
          <a:prstGeom prst="rect">
            <a:avLst/>
          </a:prstGeom>
        </p:spPr>
      </p:pic>
      <p:pic>
        <p:nvPicPr>
          <p:cNvPr id="5" name="Picture 4" descr="LOGO-BE-200x200_jp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4000" y="0"/>
            <a:ext cx="1080000" cy="1080000"/>
          </a:xfrm>
          <a:prstGeom prst="rect">
            <a:avLst/>
          </a:prstGeom>
        </p:spPr>
      </p:pic>
      <p:sp>
        <p:nvSpPr>
          <p:cNvPr id="93" name="Rectangle 3"/>
          <p:cNvSpPr txBox="1">
            <a:spLocks noChangeArrowheads="1"/>
          </p:cNvSpPr>
          <p:nvPr/>
        </p:nvSpPr>
        <p:spPr bwMode="auto">
          <a:xfrm>
            <a:off x="685800" y="17526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Tx/>
              <a:buBlip>
                <a:blip r:embed="rId4"/>
              </a:buBlip>
              <a:tabLst/>
              <a:defRPr/>
            </a:pPr>
            <a:r>
              <a:rPr lang="en-US" sz="3200" kern="0" dirty="0" smtClean="0"/>
              <a:t>Single</a:t>
            </a:r>
            <a:r>
              <a:rPr kumimoji="0" lang="en-US" sz="32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</a:t>
            </a:r>
            <a:r>
              <a:rPr kumimoji="0" lang="en-US" sz="3200" b="0" i="0" u="none" strike="noStrike" kern="0" cap="none" spc="0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bunch</a:t>
            </a:r>
            <a:r>
              <a:rPr kumimoji="0" lang="en-US" sz="3200" b="0" i="0" u="none" strike="noStrike" kern="0" cap="none" spc="0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effect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Tx/>
              <a:buBlip>
                <a:blip r:embed="rId4"/>
              </a:buBlip>
              <a:tabLst/>
              <a:defRPr/>
            </a:pPr>
            <a:r>
              <a:rPr lang="en-US" sz="3200" kern="0" dirty="0" smtClean="0"/>
              <a:t>Multi-turn and multi-kick</a:t>
            </a:r>
            <a:r>
              <a:rPr kumimoji="0" lang="en-US" sz="32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Tx/>
              <a:buBlip>
                <a:blip r:embed="rId4"/>
              </a:buBlip>
              <a:tabLst/>
              <a:defRPr/>
            </a:pPr>
            <a:r>
              <a:rPr lang="en-US" sz="3200" kern="0" dirty="0"/>
              <a:t>D</a:t>
            </a:r>
            <a:r>
              <a:rPr kumimoji="0" lang="en-US" sz="32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ipole</a:t>
            </a:r>
            <a:r>
              <a:rPr kumimoji="0" lang="en-US" sz="32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/field-free/solenoid </a:t>
            </a:r>
            <a:r>
              <a:rPr kumimoji="0" lang="en-US" sz="3200" b="0" i="0" u="none" strike="noStrike" kern="0" cap="none" spc="0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sections</a:t>
            </a:r>
          </a:p>
          <a:p>
            <a:pPr marL="800100" lvl="1" indent="-342900" defTabSz="91440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charset="2"/>
              <a:buChar char="ü"/>
              <a:defRPr/>
            </a:pPr>
            <a:r>
              <a:rPr lang="en-US" sz="2500" kern="0" dirty="0" smtClean="0"/>
              <a:t>Can receive the electron distribution from ECLOUD</a:t>
            </a:r>
            <a:endParaRPr kumimoji="0" lang="en-US" sz="2500" b="0" i="0" u="none" strike="noStrike" kern="0" cap="none" spc="0" normalizeH="0" baseline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Tx/>
              <a:buBlip>
                <a:blip r:embed="rId4"/>
              </a:buBlip>
              <a:tabLst/>
              <a:defRPr/>
            </a:pPr>
            <a:r>
              <a:rPr lang="en-US" sz="3200" kern="0" dirty="0"/>
              <a:t>6</a:t>
            </a:r>
            <a:r>
              <a:rPr kumimoji="0" lang="en-US" sz="32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 </a:t>
            </a:r>
            <a:r>
              <a:rPr kumimoji="0" lang="en-US" sz="3200" b="0" i="0" u="none" strike="noStrike" kern="0" cap="none" spc="0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bunch</a:t>
            </a:r>
            <a:r>
              <a:rPr kumimoji="0" lang="en-US" sz="32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description</a:t>
            </a:r>
          </a:p>
          <a:p>
            <a:pPr marL="800100" lvl="1" indent="-342900" defTabSz="91440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 typeface="Wingdings" charset="2"/>
              <a:buChar char="ü"/>
              <a:defRPr/>
            </a:pPr>
            <a:r>
              <a:rPr lang="en-US" sz="2500" kern="0" dirty="0" smtClean="0"/>
              <a:t>Several options for the type of longitudinal motion </a:t>
            </a:r>
            <a:endParaRPr kumimoji="0" lang="en-US" sz="2500" b="0" i="0" u="none" strike="noStrike" kern="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Tx/>
              <a:buBlip>
                <a:blip r:embed="rId4"/>
              </a:buBlip>
              <a:tabLst/>
              <a:defRPr/>
            </a:pPr>
            <a:r>
              <a:rPr kumimoji="0" lang="en-US" sz="32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Transverse mutual </a:t>
            </a:r>
            <a:r>
              <a:rPr kumimoji="0" lang="en-US" sz="3200" b="0" i="0" u="none" strike="noStrike" kern="0" cap="none" spc="0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beam-electron</a:t>
            </a:r>
            <a:r>
              <a:rPr kumimoji="0" lang="en-US" sz="32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forces</a:t>
            </a:r>
          </a:p>
          <a:p>
            <a:pPr marL="342900" lvl="0" indent="-342900" defTabSz="91440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Blip>
                <a:blip r:embed="rId4"/>
              </a:buBlip>
              <a:defRPr/>
            </a:pPr>
            <a:r>
              <a:rPr lang="en-US" sz="3200" kern="0" dirty="0" smtClean="0"/>
              <a:t>Chromaticity, amplitude detuning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3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2603" y="1391480"/>
            <a:ext cx="6833874" cy="3269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3" name="Oval 72"/>
          <p:cNvSpPr/>
          <p:nvPr/>
        </p:nvSpPr>
        <p:spPr>
          <a:xfrm rot="342091">
            <a:off x="4663976" y="2588930"/>
            <a:ext cx="993012" cy="160214"/>
          </a:xfrm>
          <a:prstGeom prst="ellipse">
            <a:avLst/>
          </a:prstGeom>
          <a:solidFill>
            <a:srgbClr val="3366FF"/>
          </a:solidFill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dirty="0" smtClean="0"/>
              <a:t>HEADTAIL simulation</a:t>
            </a:r>
            <a:br>
              <a:rPr lang="en-US" sz="3000" dirty="0" smtClean="0"/>
            </a:br>
            <a:r>
              <a:rPr lang="en-US" sz="3000" dirty="0" smtClean="0"/>
              <a:t>general principle</a:t>
            </a:r>
            <a:endParaRPr lang="en-US" sz="3000" b="1" dirty="0">
              <a:solidFill>
                <a:srgbClr val="FF0000"/>
              </a:solidFill>
            </a:endParaRPr>
          </a:p>
        </p:txBody>
      </p:sp>
      <p:pic>
        <p:nvPicPr>
          <p:cNvPr id="4" name="Picture 3" descr="cern_logo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80000" cy="1080000"/>
          </a:xfrm>
          <a:prstGeom prst="rect">
            <a:avLst/>
          </a:prstGeom>
        </p:spPr>
      </p:pic>
      <p:pic>
        <p:nvPicPr>
          <p:cNvPr id="5" name="Picture 4" descr="LOGO-BE-200x200_jpg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64000" y="0"/>
            <a:ext cx="1080000" cy="1080000"/>
          </a:xfrm>
          <a:prstGeom prst="rect">
            <a:avLst/>
          </a:prstGeom>
        </p:spPr>
      </p:pic>
      <p:grpSp>
        <p:nvGrpSpPr>
          <p:cNvPr id="76" name="Group 75"/>
          <p:cNvGrpSpPr/>
          <p:nvPr/>
        </p:nvGrpSpPr>
        <p:grpSpPr>
          <a:xfrm>
            <a:off x="2897188" y="4384298"/>
            <a:ext cx="5789612" cy="2474806"/>
            <a:chOff x="2897188" y="4384298"/>
            <a:chExt cx="5789612" cy="2474806"/>
          </a:xfrm>
        </p:grpSpPr>
        <p:cxnSp>
          <p:nvCxnSpPr>
            <p:cNvPr id="71" name="Straight Arrow Connector 70"/>
            <p:cNvCxnSpPr/>
            <p:nvPr/>
          </p:nvCxnSpPr>
          <p:spPr>
            <a:xfrm flipV="1">
              <a:off x="3180522" y="5687391"/>
              <a:ext cx="3048000" cy="63721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Rectangle 57"/>
            <p:cNvSpPr/>
            <p:nvPr/>
          </p:nvSpPr>
          <p:spPr>
            <a:xfrm>
              <a:off x="2897188" y="5061312"/>
              <a:ext cx="283334" cy="1797792"/>
            </a:xfrm>
            <a:prstGeom prst="rect">
              <a:avLst/>
            </a:prstGeom>
            <a:solidFill>
              <a:srgbClr val="FF0000">
                <a:alpha val="62000"/>
              </a:srgbClr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9" name="Picture 6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334828" y="4384298"/>
              <a:ext cx="2351972" cy="1775073"/>
            </a:xfrm>
            <a:prstGeom prst="rect">
              <a:avLst/>
            </a:prstGeom>
          </p:spPr>
        </p:pic>
      </p:grpSp>
      <p:sp>
        <p:nvSpPr>
          <p:cNvPr id="72" name="Oval 71"/>
          <p:cNvSpPr/>
          <p:nvPr/>
        </p:nvSpPr>
        <p:spPr>
          <a:xfrm rot="20749416">
            <a:off x="2405972" y="2708423"/>
            <a:ext cx="993012" cy="160214"/>
          </a:xfrm>
          <a:prstGeom prst="ellipse">
            <a:avLst/>
          </a:prstGeom>
          <a:solidFill>
            <a:srgbClr val="3366FF"/>
          </a:solidFill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5" name="Group 74"/>
          <p:cNvGrpSpPr/>
          <p:nvPr/>
        </p:nvGrpSpPr>
        <p:grpSpPr>
          <a:xfrm>
            <a:off x="-1" y="4191000"/>
            <a:ext cx="5565913" cy="2668104"/>
            <a:chOff x="-1" y="4191000"/>
            <a:chExt cx="5565913" cy="2668104"/>
          </a:xfrm>
        </p:grpSpPr>
        <p:sp>
          <p:nvSpPr>
            <p:cNvPr id="56" name="Trapezoid 55"/>
            <p:cNvSpPr/>
            <p:nvPr/>
          </p:nvSpPr>
          <p:spPr>
            <a:xfrm>
              <a:off x="-1" y="5060208"/>
              <a:ext cx="5565913" cy="1798896"/>
            </a:xfrm>
            <a:prstGeom prst="trapezoid">
              <a:avLst>
                <a:gd name="adj" fmla="val 35078"/>
              </a:avLst>
            </a:prstGeom>
            <a:gradFill flip="none" rotWithShape="1">
              <a:gsLst>
                <a:gs pos="0">
                  <a:schemeClr val="accent1">
                    <a:tint val="100000"/>
                    <a:shade val="100000"/>
                    <a:satMod val="130000"/>
                    <a:alpha val="8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  <a:alpha val="8000"/>
                  </a:schemeClr>
                </a:gs>
              </a:gsLst>
              <a:lin ang="16200000" scaled="0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Isosceles Triangle 54"/>
            <p:cNvSpPr/>
            <p:nvPr/>
          </p:nvSpPr>
          <p:spPr>
            <a:xfrm>
              <a:off x="609600" y="4191000"/>
              <a:ext cx="4343400" cy="869208"/>
            </a:xfrm>
            <a:prstGeom prst="triangle">
              <a:avLst>
                <a:gd name="adj" fmla="val 60694"/>
              </a:avLst>
            </a:prstGeom>
            <a:gradFill flip="none" rotWithShape="1">
              <a:gsLst>
                <a:gs pos="0">
                  <a:schemeClr val="accent1">
                    <a:tint val="100000"/>
                    <a:shade val="100000"/>
                    <a:satMod val="130000"/>
                    <a:alpha val="38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  <a:alpha val="38000"/>
                  </a:schemeClr>
                </a:gs>
              </a:gsLst>
              <a:lin ang="16200000" scaled="0"/>
              <a:tileRect/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8" name="Group 67"/>
            <p:cNvGrpSpPr/>
            <p:nvPr/>
          </p:nvGrpSpPr>
          <p:grpSpPr>
            <a:xfrm>
              <a:off x="458788" y="5190124"/>
              <a:ext cx="2438400" cy="1455530"/>
              <a:chOff x="458788" y="5190124"/>
              <a:chExt cx="2438400" cy="1455530"/>
            </a:xfrm>
          </p:grpSpPr>
          <p:sp>
            <p:nvSpPr>
              <p:cNvPr id="57" name="Oval 56"/>
              <p:cNvSpPr/>
              <p:nvPr/>
            </p:nvSpPr>
            <p:spPr>
              <a:xfrm>
                <a:off x="458788" y="5570330"/>
                <a:ext cx="2438400" cy="596771"/>
              </a:xfrm>
              <a:prstGeom prst="ellipse">
                <a:avLst/>
              </a:prstGeom>
              <a:solidFill>
                <a:srgbClr val="3366FF"/>
              </a:solidFill>
              <a:ln>
                <a:solidFill>
                  <a:srgbClr val="0000FF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 rot="5400000">
                <a:off x="1856082" y="5913230"/>
                <a:ext cx="1447800" cy="1588"/>
              </a:xfrm>
              <a:prstGeom prst="line">
                <a:avLst/>
              </a:prstGeom>
              <a:ln w="190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 rot="5400000">
                <a:off x="1551282" y="5913230"/>
                <a:ext cx="1447800" cy="1588"/>
              </a:xfrm>
              <a:prstGeom prst="line">
                <a:avLst/>
              </a:prstGeom>
              <a:ln w="190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Straight Connector 61"/>
              <p:cNvCxnSpPr/>
              <p:nvPr/>
            </p:nvCxnSpPr>
            <p:spPr>
              <a:xfrm rot="5400000">
                <a:off x="1246482" y="5913230"/>
                <a:ext cx="1447800" cy="1588"/>
              </a:xfrm>
              <a:prstGeom prst="line">
                <a:avLst/>
              </a:prstGeom>
              <a:ln w="190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 rot="5400000">
                <a:off x="941682" y="5913230"/>
                <a:ext cx="1447800" cy="1588"/>
              </a:xfrm>
              <a:prstGeom prst="line">
                <a:avLst/>
              </a:prstGeom>
              <a:ln w="190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/>
              <p:cNvCxnSpPr/>
              <p:nvPr/>
            </p:nvCxnSpPr>
            <p:spPr>
              <a:xfrm rot="5400000">
                <a:off x="636882" y="5913230"/>
                <a:ext cx="1447800" cy="1588"/>
              </a:xfrm>
              <a:prstGeom prst="line">
                <a:avLst/>
              </a:prstGeom>
              <a:ln w="190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Connector 64"/>
              <p:cNvCxnSpPr/>
              <p:nvPr/>
            </p:nvCxnSpPr>
            <p:spPr>
              <a:xfrm rot="5400000">
                <a:off x="332082" y="5913230"/>
                <a:ext cx="1447800" cy="1588"/>
              </a:xfrm>
              <a:prstGeom prst="line">
                <a:avLst/>
              </a:prstGeom>
              <a:ln w="190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/>
              <p:cNvCxnSpPr/>
              <p:nvPr/>
            </p:nvCxnSpPr>
            <p:spPr>
              <a:xfrm rot="5400000">
                <a:off x="25073" y="5920960"/>
                <a:ext cx="1447800" cy="1588"/>
              </a:xfrm>
              <a:prstGeom prst="line">
                <a:avLst/>
              </a:prstGeom>
              <a:ln w="19050" cap="flat" cmpd="sng" algn="ctr">
                <a:solidFill>
                  <a:schemeClr val="tx1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2E081447-C3CE-9F4F-A689-9A72CAFF10CA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2" grpId="0" animBg="1"/>
      <p:bldP spid="72" grpId="1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rapezoid 55"/>
          <p:cNvSpPr/>
          <p:nvPr/>
        </p:nvSpPr>
        <p:spPr>
          <a:xfrm>
            <a:off x="-1" y="5060208"/>
            <a:ext cx="5565913" cy="1798896"/>
          </a:xfrm>
          <a:prstGeom prst="trapezoid">
            <a:avLst>
              <a:gd name="adj" fmla="val 35078"/>
            </a:avLst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8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8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4" name="Picture 3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2603" y="1391480"/>
            <a:ext cx="6833874" cy="3269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dirty="0" smtClean="0"/>
              <a:t>HEADTAIL simulation</a:t>
            </a:r>
            <a:br>
              <a:rPr lang="en-US" sz="3000" dirty="0" smtClean="0"/>
            </a:br>
            <a:r>
              <a:rPr lang="en-US" sz="3000" dirty="0" smtClean="0"/>
              <a:t>general principle</a:t>
            </a:r>
            <a:endParaRPr lang="en-US" sz="3000" b="1" dirty="0">
              <a:solidFill>
                <a:srgbClr val="FF0000"/>
              </a:solidFill>
            </a:endParaRPr>
          </a:p>
        </p:txBody>
      </p:sp>
      <p:pic>
        <p:nvPicPr>
          <p:cNvPr id="4" name="Picture 3" descr="cern_logo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80000" cy="1080000"/>
          </a:xfrm>
          <a:prstGeom prst="rect">
            <a:avLst/>
          </a:prstGeom>
        </p:spPr>
      </p:pic>
      <p:pic>
        <p:nvPicPr>
          <p:cNvPr id="5" name="Picture 4" descr="LOGO-BE-200x200_jpg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64000" y="0"/>
            <a:ext cx="1080000" cy="1080000"/>
          </a:xfrm>
          <a:prstGeom prst="rect">
            <a:avLst/>
          </a:prstGeom>
        </p:spPr>
      </p:pic>
      <p:sp>
        <p:nvSpPr>
          <p:cNvPr id="55" name="Isosceles Triangle 54"/>
          <p:cNvSpPr/>
          <p:nvPr/>
        </p:nvSpPr>
        <p:spPr>
          <a:xfrm>
            <a:off x="609600" y="4191000"/>
            <a:ext cx="4343400" cy="869208"/>
          </a:xfrm>
          <a:prstGeom prst="triangle">
            <a:avLst>
              <a:gd name="adj" fmla="val 60694"/>
            </a:avLst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38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38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67"/>
          <p:cNvGrpSpPr/>
          <p:nvPr/>
        </p:nvGrpSpPr>
        <p:grpSpPr>
          <a:xfrm>
            <a:off x="1677988" y="5190124"/>
            <a:ext cx="2438400" cy="1455530"/>
            <a:chOff x="458788" y="5190124"/>
            <a:chExt cx="2438400" cy="1455530"/>
          </a:xfrm>
        </p:grpSpPr>
        <p:sp>
          <p:nvSpPr>
            <p:cNvPr id="57" name="Oval 56"/>
            <p:cNvSpPr/>
            <p:nvPr/>
          </p:nvSpPr>
          <p:spPr>
            <a:xfrm>
              <a:off x="458788" y="5570330"/>
              <a:ext cx="2438400" cy="596771"/>
            </a:xfrm>
            <a:prstGeom prst="ellipse">
              <a:avLst/>
            </a:prstGeom>
            <a:solidFill>
              <a:srgbClr val="3366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0" name="Straight Connector 59"/>
            <p:cNvCxnSpPr/>
            <p:nvPr/>
          </p:nvCxnSpPr>
          <p:spPr>
            <a:xfrm rot="5400000">
              <a:off x="1856082" y="5913230"/>
              <a:ext cx="1447800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5400000">
              <a:off x="1551282" y="5913230"/>
              <a:ext cx="1447800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>
              <a:off x="1246482" y="5913230"/>
              <a:ext cx="1447800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941682" y="5913230"/>
              <a:ext cx="1447800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5400000">
              <a:off x="636882" y="5913230"/>
              <a:ext cx="1447800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332082" y="5913230"/>
              <a:ext cx="1447800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5400000">
              <a:off x="25073" y="5920960"/>
              <a:ext cx="1447800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Pictur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5076" y="4491471"/>
            <a:ext cx="2418750" cy="1800000"/>
          </a:xfrm>
          <a:prstGeom prst="rect">
            <a:avLst/>
          </a:prstGeom>
        </p:spPr>
      </p:pic>
      <p:cxnSp>
        <p:nvCxnSpPr>
          <p:cNvPr id="71" name="Straight Arrow Connector 70"/>
          <p:cNvCxnSpPr/>
          <p:nvPr/>
        </p:nvCxnSpPr>
        <p:spPr>
          <a:xfrm flipV="1">
            <a:off x="3180522" y="5687391"/>
            <a:ext cx="3048000" cy="63721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2897188" y="5061312"/>
            <a:ext cx="283334" cy="1797792"/>
          </a:xfrm>
          <a:prstGeom prst="rect">
            <a:avLst/>
          </a:prstGeom>
          <a:solidFill>
            <a:srgbClr val="FF0000">
              <a:alpha val="62000"/>
            </a:srgbClr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2E081447-C3CE-9F4F-A689-9A72CAFF10CA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rapezoid 55"/>
          <p:cNvSpPr/>
          <p:nvPr/>
        </p:nvSpPr>
        <p:spPr>
          <a:xfrm>
            <a:off x="-1" y="5060208"/>
            <a:ext cx="5565913" cy="1798896"/>
          </a:xfrm>
          <a:prstGeom prst="trapezoid">
            <a:avLst>
              <a:gd name="adj" fmla="val 35078"/>
            </a:avLst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8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8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4" name="Picture 3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2603" y="1391480"/>
            <a:ext cx="6833874" cy="3269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smtClean="0"/>
              <a:t>HEADTAIL simulation</a:t>
            </a:r>
            <a:br>
              <a:rPr lang="en-US" sz="3000" smtClean="0"/>
            </a:br>
            <a:r>
              <a:rPr lang="en-US" sz="3000" smtClean="0"/>
              <a:t>general principle</a:t>
            </a:r>
            <a:endParaRPr lang="en-US" sz="3000" b="1" dirty="0">
              <a:solidFill>
                <a:srgbClr val="FF0000"/>
              </a:solidFill>
            </a:endParaRPr>
          </a:p>
        </p:txBody>
      </p:sp>
      <p:pic>
        <p:nvPicPr>
          <p:cNvPr id="4" name="Picture 3" descr="cern_logo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80000" cy="1080000"/>
          </a:xfrm>
          <a:prstGeom prst="rect">
            <a:avLst/>
          </a:prstGeom>
        </p:spPr>
      </p:pic>
      <p:pic>
        <p:nvPicPr>
          <p:cNvPr id="5" name="Picture 4" descr="LOGO-BE-200x200_jpg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64000" y="0"/>
            <a:ext cx="1080000" cy="1080000"/>
          </a:xfrm>
          <a:prstGeom prst="rect">
            <a:avLst/>
          </a:prstGeom>
        </p:spPr>
      </p:pic>
      <p:sp>
        <p:nvSpPr>
          <p:cNvPr id="55" name="Isosceles Triangle 54"/>
          <p:cNvSpPr/>
          <p:nvPr/>
        </p:nvSpPr>
        <p:spPr>
          <a:xfrm>
            <a:off x="609600" y="4191000"/>
            <a:ext cx="4343400" cy="869208"/>
          </a:xfrm>
          <a:prstGeom prst="triangle">
            <a:avLst>
              <a:gd name="adj" fmla="val 60694"/>
            </a:avLst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38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38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" name="Group 67"/>
          <p:cNvGrpSpPr/>
          <p:nvPr/>
        </p:nvGrpSpPr>
        <p:grpSpPr>
          <a:xfrm>
            <a:off x="2597426" y="5196751"/>
            <a:ext cx="2438400" cy="1455530"/>
            <a:chOff x="458788" y="5190124"/>
            <a:chExt cx="2438400" cy="1455530"/>
          </a:xfrm>
        </p:grpSpPr>
        <p:sp>
          <p:nvSpPr>
            <p:cNvPr id="57" name="Oval 56"/>
            <p:cNvSpPr/>
            <p:nvPr/>
          </p:nvSpPr>
          <p:spPr>
            <a:xfrm>
              <a:off x="458788" y="5570330"/>
              <a:ext cx="2438400" cy="596771"/>
            </a:xfrm>
            <a:prstGeom prst="ellipse">
              <a:avLst/>
            </a:prstGeom>
            <a:solidFill>
              <a:srgbClr val="3366FF"/>
            </a:solidFill>
            <a:ln>
              <a:solidFill>
                <a:srgbClr val="0000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0" name="Straight Connector 59"/>
            <p:cNvCxnSpPr/>
            <p:nvPr/>
          </p:nvCxnSpPr>
          <p:spPr>
            <a:xfrm rot="5400000">
              <a:off x="1856082" y="5913230"/>
              <a:ext cx="1447800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5400000">
              <a:off x="1551282" y="5913230"/>
              <a:ext cx="1447800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>
              <a:off x="1246482" y="5913230"/>
              <a:ext cx="1447800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941682" y="5913230"/>
              <a:ext cx="1447800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5400000">
              <a:off x="636882" y="5913230"/>
              <a:ext cx="1447800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332082" y="5913230"/>
              <a:ext cx="1447800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5400000">
              <a:off x="25073" y="5920960"/>
              <a:ext cx="1447800" cy="15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1" name="Straight Arrow Connector 70"/>
          <p:cNvCxnSpPr/>
          <p:nvPr/>
        </p:nvCxnSpPr>
        <p:spPr>
          <a:xfrm flipV="1">
            <a:off x="3180522" y="6005996"/>
            <a:ext cx="3048000" cy="63721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2897188" y="5061312"/>
            <a:ext cx="283334" cy="1797792"/>
          </a:xfrm>
          <a:prstGeom prst="rect">
            <a:avLst/>
          </a:prstGeom>
          <a:solidFill>
            <a:srgbClr val="FF0000">
              <a:alpha val="62000"/>
            </a:srgbClr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48382" y="4524601"/>
            <a:ext cx="2476190" cy="180000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565912" y="2713672"/>
            <a:ext cx="3358660" cy="124649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360000" indent="-270000">
              <a:buFont typeface="Lucida Grande"/>
              <a:buChar char="→"/>
            </a:pPr>
            <a:r>
              <a:rPr lang="en-US" sz="1500" dirty="0" smtClean="0"/>
              <a:t>The effect of the electron cloud on the beam becomes visible only  after many turns</a:t>
            </a:r>
          </a:p>
          <a:p>
            <a:pPr marL="360000" indent="-270000">
              <a:buFont typeface="Lucida Grande"/>
              <a:buChar char="→"/>
            </a:pPr>
            <a:r>
              <a:rPr lang="en-US" sz="1500" dirty="0" smtClean="0"/>
              <a:t>The electron cloud is refreshed at every interaction point</a:t>
            </a:r>
          </a:p>
        </p:txBody>
      </p:sp>
      <p:sp>
        <p:nvSpPr>
          <p:cNvPr id="2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2E081447-C3CE-9F4F-A689-9A72CAFF10CA}" type="slidenum">
              <a:rPr lang="en-US" smtClean="0"/>
              <a:pPr/>
              <a:t>28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defTabSz="914400" fontAlgn="base">
              <a:spcAft>
                <a:spcPct val="0"/>
              </a:spcAft>
              <a:defRPr/>
            </a:pPr>
            <a:r>
              <a:rPr lang="en-US" sz="3200" kern="0" dirty="0">
                <a:solidFill>
                  <a:schemeClr val="folHlink"/>
                </a:solidFill>
              </a:rPr>
              <a:t>Dependence on</a:t>
            </a:r>
            <a:r>
              <a:rPr lang="en-US" sz="3200" kern="0" dirty="0" smtClean="0">
                <a:solidFill>
                  <a:schemeClr val="folHlink"/>
                </a:solidFill>
              </a:rPr>
              <a:t> numerical </a:t>
            </a:r>
            <a:r>
              <a:rPr lang="en-US" sz="3200" kern="0" dirty="0">
                <a:solidFill>
                  <a:schemeClr val="folHlink"/>
                </a:solidFill>
              </a:rPr>
              <a:t>parameters</a:t>
            </a:r>
            <a:endParaRPr lang="en-US" sz="4000" kern="0" dirty="0">
              <a:solidFill>
                <a:schemeClr val="tx2"/>
              </a:solidFill>
            </a:endParaRPr>
          </a:p>
        </p:txBody>
      </p:sp>
      <p:pic>
        <p:nvPicPr>
          <p:cNvPr id="4" name="Picture 3" descr="cern_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80000" cy="1080000"/>
          </a:xfrm>
          <a:prstGeom prst="rect">
            <a:avLst/>
          </a:prstGeom>
        </p:spPr>
      </p:pic>
      <p:pic>
        <p:nvPicPr>
          <p:cNvPr id="5" name="Picture 4" descr="LOGO-BE-200x200_jp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4000" y="0"/>
            <a:ext cx="1080000" cy="1080000"/>
          </a:xfrm>
          <a:prstGeom prst="rect">
            <a:avLst/>
          </a:prstGeom>
        </p:spPr>
      </p:pic>
      <p:sp>
        <p:nvSpPr>
          <p:cNvPr id="8" name="Content Placeholder 8"/>
          <p:cNvSpPr>
            <a:spLocks noGrp="1"/>
          </p:cNvSpPr>
          <p:nvPr>
            <p:ph idx="1"/>
          </p:nvPr>
        </p:nvSpPr>
        <p:spPr>
          <a:xfrm>
            <a:off x="506420" y="1417638"/>
            <a:ext cx="8229600" cy="5050351"/>
          </a:xfrm>
        </p:spPr>
        <p:txBody>
          <a:bodyPr>
            <a:normAutofit lnSpcReduction="10000"/>
          </a:bodyPr>
          <a:lstStyle/>
          <a:p>
            <a:pPr>
              <a:buClr>
                <a:schemeClr val="tx1"/>
              </a:buClr>
              <a:buFont typeface="Lucida Grande"/>
              <a:buChar char="→"/>
            </a:pPr>
            <a:r>
              <a:rPr lang="en-US" sz="2200" dirty="0" smtClean="0">
                <a:solidFill>
                  <a:srgbClr val="0000FF"/>
                </a:solidFill>
                <a:latin typeface="+mj-lt"/>
              </a:rPr>
              <a:t>Electron cloud</a:t>
            </a:r>
            <a:r>
              <a:rPr lang="en-US" sz="2200" dirty="0" smtClean="0">
                <a:solidFill>
                  <a:srgbClr val="0000FF"/>
                </a:solidFill>
                <a:latin typeface="+mj-lt"/>
              </a:rPr>
              <a:t> instability </a:t>
            </a:r>
            <a:r>
              <a:rPr lang="en-US" sz="2200" dirty="0" smtClean="0">
                <a:solidFill>
                  <a:srgbClr val="000000"/>
                </a:solidFill>
                <a:latin typeface="+mj-lt"/>
              </a:rPr>
              <a:t>simulations</a:t>
            </a:r>
            <a:r>
              <a:rPr lang="en-US" sz="2200" dirty="0" smtClean="0">
                <a:solidFill>
                  <a:srgbClr val="0000FF"/>
                </a:solidFill>
                <a:latin typeface="+mj-lt"/>
              </a:rPr>
              <a:t> </a:t>
            </a:r>
            <a:r>
              <a:rPr lang="en-US" sz="2200" dirty="0" smtClean="0">
                <a:latin typeface="+mj-lt"/>
              </a:rPr>
              <a:t>are sensitive to a </a:t>
            </a:r>
            <a:r>
              <a:rPr lang="en-US" sz="2200" dirty="0" smtClean="0">
                <a:latin typeface="+mj-lt"/>
              </a:rPr>
              <a:t>significant number of</a:t>
            </a:r>
            <a:r>
              <a:rPr lang="en-US" sz="2200" dirty="0" smtClean="0">
                <a:latin typeface="+mj-lt"/>
              </a:rPr>
              <a:t> </a:t>
            </a:r>
            <a:r>
              <a:rPr lang="en-US" sz="2200" b="1" dirty="0" smtClean="0">
                <a:latin typeface="+mj-lt"/>
              </a:rPr>
              <a:t>numerical parameters</a:t>
            </a:r>
          </a:p>
          <a:p>
            <a:pPr lvl="1">
              <a:buFont typeface="Arial"/>
              <a:buChar char="•"/>
            </a:pPr>
            <a:r>
              <a:rPr lang="en-US" sz="1900" dirty="0" smtClean="0">
                <a:solidFill>
                  <a:srgbClr val="000000"/>
                </a:solidFill>
                <a:latin typeface="+mj-lt"/>
              </a:rPr>
              <a:t>Time steps:</a:t>
            </a:r>
          </a:p>
          <a:p>
            <a:pPr lvl="2">
              <a:buFont typeface="Wingdings" charset="2"/>
              <a:buChar char="ü"/>
            </a:pPr>
            <a:r>
              <a:rPr lang="en-US" sz="1600" dirty="0" smtClean="0">
                <a:solidFill>
                  <a:srgbClr val="000000"/>
                </a:solidFill>
                <a:latin typeface="+mj-lt"/>
              </a:rPr>
              <a:t>Number of slices chosen to represent the bunch</a:t>
            </a:r>
          </a:p>
          <a:p>
            <a:pPr lvl="2">
              <a:buFont typeface="Wingdings" charset="2"/>
              <a:buChar char="ü"/>
            </a:pPr>
            <a:r>
              <a:rPr lang="en-US" sz="1600" dirty="0" smtClean="0">
                <a:solidFill>
                  <a:srgbClr val="000000"/>
                </a:solidFill>
                <a:latin typeface="+mj-lt"/>
              </a:rPr>
              <a:t>Number of electron kicks per turn </a:t>
            </a:r>
          </a:p>
          <a:p>
            <a:pPr lvl="1">
              <a:buFont typeface="Arial"/>
              <a:buChar char="•"/>
            </a:pPr>
            <a:r>
              <a:rPr lang="en-US" sz="1900" dirty="0" smtClean="0">
                <a:solidFill>
                  <a:srgbClr val="000000"/>
                </a:solidFill>
                <a:latin typeface="+mj-lt"/>
              </a:rPr>
              <a:t>Number of macro-particles</a:t>
            </a:r>
          </a:p>
          <a:p>
            <a:pPr lvl="2">
              <a:buFont typeface="Wingdings" charset="2"/>
              <a:buChar char="ü"/>
            </a:pPr>
            <a:r>
              <a:rPr lang="en-US" sz="1500" dirty="0" smtClean="0">
                <a:solidFill>
                  <a:srgbClr val="000000"/>
                </a:solidFill>
                <a:latin typeface="+mj-lt"/>
              </a:rPr>
              <a:t>How many macro-electrons?</a:t>
            </a:r>
          </a:p>
          <a:p>
            <a:pPr lvl="2">
              <a:buFont typeface="Wingdings" charset="2"/>
              <a:buChar char="ü"/>
            </a:pPr>
            <a:r>
              <a:rPr lang="en-US" sz="1500" dirty="0" smtClean="0">
                <a:solidFill>
                  <a:srgbClr val="000000"/>
                </a:solidFill>
                <a:latin typeface="+mj-lt"/>
              </a:rPr>
              <a:t>How many bunch macro-particles?</a:t>
            </a:r>
          </a:p>
          <a:p>
            <a:pPr lvl="2">
              <a:buFont typeface="Wingdings" charset="2"/>
              <a:buChar char="ü"/>
            </a:pPr>
            <a:r>
              <a:rPr lang="en-US" sz="1500" dirty="0" smtClean="0">
                <a:solidFill>
                  <a:srgbClr val="000000"/>
                </a:solidFill>
                <a:latin typeface="+mj-lt"/>
              </a:rPr>
              <a:t>How many bunch macro-particles per bunch slice?</a:t>
            </a:r>
            <a:endParaRPr lang="en-US" sz="1500" dirty="0" smtClean="0">
              <a:solidFill>
                <a:srgbClr val="000000"/>
              </a:solidFill>
              <a:latin typeface="+mj-lt"/>
            </a:endParaRPr>
          </a:p>
          <a:p>
            <a:pPr lvl="1">
              <a:buFont typeface="Arial"/>
              <a:buChar char="•"/>
            </a:pPr>
            <a:r>
              <a:rPr lang="en-US" sz="1900" dirty="0" smtClean="0">
                <a:solidFill>
                  <a:srgbClr val="000000"/>
                </a:solidFill>
                <a:latin typeface="+mj-lt"/>
              </a:rPr>
              <a:t>Extension of the electron cloud transverse area, which is the grid to be meshed (usually a certain number of the beam transverse </a:t>
            </a:r>
            <a:r>
              <a:rPr lang="en-US" sz="1900" dirty="0" err="1" smtClean="0">
                <a:solidFill>
                  <a:srgbClr val="000000"/>
                </a:solidFill>
                <a:latin typeface="+mj-lt"/>
              </a:rPr>
              <a:t>sigmas</a:t>
            </a:r>
            <a:r>
              <a:rPr lang="en-US" sz="1900" dirty="0" smtClean="0">
                <a:solidFill>
                  <a:srgbClr val="000000"/>
                </a:solidFill>
                <a:latin typeface="+mj-lt"/>
              </a:rPr>
              <a:t>)  </a:t>
            </a:r>
          </a:p>
          <a:p>
            <a:pPr lvl="1">
              <a:buFont typeface="Arial"/>
              <a:buChar char="•"/>
            </a:pPr>
            <a:r>
              <a:rPr lang="en-US" sz="1900" dirty="0" smtClean="0">
                <a:solidFill>
                  <a:srgbClr val="000000"/>
                </a:solidFill>
                <a:latin typeface="+mj-lt"/>
              </a:rPr>
              <a:t>Number of grid points for the Poisson mesh</a:t>
            </a:r>
            <a:endParaRPr lang="en-US" sz="1900" dirty="0" smtClean="0">
              <a:solidFill>
                <a:srgbClr val="000000"/>
              </a:solidFill>
              <a:latin typeface="+mj-lt"/>
            </a:endParaRPr>
          </a:p>
          <a:p>
            <a:pPr lvl="1">
              <a:buFont typeface="Arial"/>
              <a:buChar char="•"/>
            </a:pPr>
            <a:r>
              <a:rPr lang="en-US" sz="1900" dirty="0" smtClean="0">
                <a:solidFill>
                  <a:srgbClr val="000000"/>
                </a:solidFill>
                <a:latin typeface="+mj-lt"/>
              </a:rPr>
              <a:t>Type of Poisson solver (with or w/o boundary conditions on a rectangle)</a:t>
            </a:r>
          </a:p>
          <a:p>
            <a:pPr lvl="1">
              <a:buFont typeface="Arial"/>
              <a:buChar char="•"/>
            </a:pPr>
            <a:endParaRPr lang="en-US" sz="1900" dirty="0" smtClean="0">
              <a:solidFill>
                <a:srgbClr val="000000"/>
              </a:solidFill>
              <a:latin typeface="+mj-lt"/>
            </a:endParaRPr>
          </a:p>
          <a:p>
            <a:pPr>
              <a:buFont typeface="Lucida Grande"/>
              <a:buChar char="→"/>
            </a:pPr>
            <a:r>
              <a:rPr lang="en-US" sz="2200" dirty="0" smtClean="0">
                <a:solidFill>
                  <a:srgbClr val="000000"/>
                </a:solidFill>
                <a:latin typeface="+mj-lt"/>
              </a:rPr>
              <a:t>CPU times for </a:t>
            </a:r>
            <a:r>
              <a:rPr lang="en-US" sz="2200" dirty="0" smtClean="0">
                <a:solidFill>
                  <a:srgbClr val="0000FF"/>
                </a:solidFill>
                <a:latin typeface="+mj-lt"/>
              </a:rPr>
              <a:t>electron cloud instability </a:t>
            </a:r>
            <a:r>
              <a:rPr lang="en-US" sz="2200" dirty="0" smtClean="0">
                <a:solidFill>
                  <a:srgbClr val="000000"/>
                </a:solidFill>
                <a:latin typeface="+mj-lt"/>
              </a:rPr>
              <a:t>simulations </a:t>
            </a:r>
            <a:r>
              <a:rPr lang="en-US" sz="2200" dirty="0" smtClean="0">
                <a:solidFill>
                  <a:srgbClr val="008000"/>
                </a:solidFill>
                <a:latin typeface="+mj-lt"/>
              </a:rPr>
              <a:t>span from few hours to several days</a:t>
            </a:r>
            <a:r>
              <a:rPr lang="en-US" sz="2200" dirty="0" smtClean="0">
                <a:solidFill>
                  <a:srgbClr val="000000"/>
                </a:solidFill>
                <a:latin typeface="+mj-lt"/>
              </a:rPr>
              <a:t> according to the settings</a:t>
            </a:r>
          </a:p>
          <a:p>
            <a:pPr lvl="1">
              <a:buNone/>
            </a:pPr>
            <a:endParaRPr lang="en-US" sz="1362" dirty="0" smtClean="0"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icture 70" descr="lhc-nov07-rwa--064"/>
          <p:cNvPicPr>
            <a:picLocks noChangeAspect="1" noChangeArrowheads="1"/>
          </p:cNvPicPr>
          <p:nvPr/>
        </p:nvPicPr>
        <p:blipFill>
          <a:blip r:embed="rId2"/>
          <a:srcRect t="26987"/>
          <a:stretch>
            <a:fillRect/>
          </a:stretch>
        </p:blipFill>
        <p:spPr bwMode="auto">
          <a:xfrm>
            <a:off x="2598370" y="2462696"/>
            <a:ext cx="1479557" cy="720000"/>
          </a:xfrm>
          <a:prstGeom prst="rect">
            <a:avLst/>
          </a:prstGeom>
          <a:noFill/>
        </p:spPr>
      </p:pic>
      <p:sp>
        <p:nvSpPr>
          <p:cNvPr id="7" name="Rounded Rectangle 6"/>
          <p:cNvSpPr/>
          <p:nvPr/>
        </p:nvSpPr>
        <p:spPr>
          <a:xfrm>
            <a:off x="387735" y="1417638"/>
            <a:ext cx="8458200" cy="4938712"/>
          </a:xfrm>
          <a:prstGeom prst="roundRect">
            <a:avLst/>
          </a:prstGeom>
          <a:solidFill>
            <a:schemeClr val="accent3">
              <a:alpha val="22000"/>
            </a:schemeClr>
          </a:solidFill>
          <a:ln w="1905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dirty="0" smtClean="0"/>
              <a:t>The </a:t>
            </a:r>
            <a:r>
              <a:rPr lang="en-US" sz="3000" dirty="0" smtClean="0"/>
              <a:t>electron </a:t>
            </a:r>
            <a:r>
              <a:rPr lang="en-US" sz="3000" dirty="0" smtClean="0"/>
              <a:t>cloud physics problem</a:t>
            </a:r>
            <a:endParaRPr lang="en-US" sz="3000" b="1" dirty="0">
              <a:solidFill>
                <a:srgbClr val="FF0000"/>
              </a:solidFill>
            </a:endParaRPr>
          </a:p>
        </p:txBody>
      </p:sp>
      <p:pic>
        <p:nvPicPr>
          <p:cNvPr id="4" name="Picture 3" descr="cern_logo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80000" cy="1080000"/>
          </a:xfrm>
          <a:prstGeom prst="rect">
            <a:avLst/>
          </a:prstGeom>
        </p:spPr>
      </p:pic>
      <p:pic>
        <p:nvPicPr>
          <p:cNvPr id="5" name="Picture 4" descr="LOGO-BE-200x200_jpg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64000" y="0"/>
            <a:ext cx="1080000" cy="1080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143096" y="5109047"/>
            <a:ext cx="685800" cy="152400"/>
          </a:xfrm>
          <a:prstGeom prst="ellipse">
            <a:avLst/>
          </a:prstGeom>
          <a:solidFill>
            <a:srgbClr val="3366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2981296" y="5109047"/>
            <a:ext cx="685800" cy="152400"/>
          </a:xfrm>
          <a:prstGeom prst="ellipse">
            <a:avLst/>
          </a:prstGeom>
          <a:solidFill>
            <a:srgbClr val="3366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3819496" y="5109047"/>
            <a:ext cx="685800" cy="152400"/>
          </a:xfrm>
          <a:prstGeom prst="ellipse">
            <a:avLst/>
          </a:prstGeom>
          <a:solidFill>
            <a:srgbClr val="3366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4616835" y="5194082"/>
            <a:ext cx="1295400" cy="1588"/>
          </a:xfrm>
          <a:prstGeom prst="line">
            <a:avLst/>
          </a:prstGeom>
          <a:ln w="25400" cap="flat" cmpd="sng" algn="ctr">
            <a:solidFill>
              <a:srgbClr val="3366FF"/>
            </a:solidFill>
            <a:prstDash val="dot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6105496" y="5119470"/>
            <a:ext cx="685800" cy="152400"/>
          </a:xfrm>
          <a:prstGeom prst="ellipse">
            <a:avLst/>
          </a:prstGeom>
          <a:solidFill>
            <a:srgbClr val="3366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667096" y="5611252"/>
            <a:ext cx="17526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Multi-bunch beam</a:t>
            </a:r>
            <a:endParaRPr lang="en-US" sz="1500" dirty="0"/>
          </a:p>
        </p:txBody>
      </p:sp>
      <p:cxnSp>
        <p:nvCxnSpPr>
          <p:cNvPr id="24" name="Straight Connector 23"/>
          <p:cNvCxnSpPr/>
          <p:nvPr/>
        </p:nvCxnSpPr>
        <p:spPr>
          <a:xfrm>
            <a:off x="2143096" y="5448082"/>
            <a:ext cx="4713138" cy="1588"/>
          </a:xfrm>
          <a:prstGeom prst="line">
            <a:avLst/>
          </a:prstGeom>
          <a:ln>
            <a:solidFill>
              <a:srgbClr val="7F7F7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2148727" y="4944015"/>
            <a:ext cx="4713138" cy="1588"/>
          </a:xfrm>
          <a:prstGeom prst="line">
            <a:avLst/>
          </a:prstGeom>
          <a:ln>
            <a:solidFill>
              <a:srgbClr val="7F7F7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>
            <a:off x="2981296" y="5592957"/>
            <a:ext cx="3699569" cy="1588"/>
          </a:xfrm>
          <a:prstGeom prst="straightConnector1">
            <a:avLst/>
          </a:prstGeom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Oval 48"/>
          <p:cNvSpPr/>
          <p:nvPr/>
        </p:nvSpPr>
        <p:spPr>
          <a:xfrm>
            <a:off x="762000" y="1752600"/>
            <a:ext cx="7772400" cy="2209800"/>
          </a:xfrm>
          <a:prstGeom prst="ellipse">
            <a:avLst/>
          </a:prstGeom>
          <a:noFill/>
          <a:ln w="19050" cap="flat" cmpd="sng" algn="ctr">
            <a:solidFill>
              <a:srgbClr val="000000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Oval 50"/>
          <p:cNvSpPr/>
          <p:nvPr/>
        </p:nvSpPr>
        <p:spPr>
          <a:xfrm>
            <a:off x="908409" y="1861930"/>
            <a:ext cx="7454400" cy="1981200"/>
          </a:xfrm>
          <a:prstGeom prst="ellipse">
            <a:avLst/>
          </a:prstGeom>
          <a:noFill/>
          <a:ln w="1905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660983" y="1636643"/>
            <a:ext cx="8025817" cy="2405270"/>
          </a:xfrm>
          <a:prstGeom prst="ellipse">
            <a:avLst/>
          </a:prstGeom>
          <a:noFill/>
          <a:ln w="19050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Straight Connector 53"/>
          <p:cNvCxnSpPr/>
          <p:nvPr/>
        </p:nvCxnSpPr>
        <p:spPr>
          <a:xfrm rot="10800000" flipV="1">
            <a:off x="2148728" y="4041911"/>
            <a:ext cx="1518369" cy="902103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4273826" y="4075043"/>
            <a:ext cx="2588039" cy="868972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rot="5400000">
            <a:off x="3391286" y="3857212"/>
            <a:ext cx="609600" cy="57977"/>
          </a:xfrm>
          <a:prstGeom prst="line">
            <a:avLst/>
          </a:prstGeom>
          <a:ln w="9525" cap="flat" cmpd="sng" algn="ctr">
            <a:solidFill>
              <a:srgbClr val="000000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rot="5400000">
            <a:off x="4008792" y="3892319"/>
            <a:ext cx="563719" cy="36823"/>
          </a:xfrm>
          <a:prstGeom prst="line">
            <a:avLst/>
          </a:prstGeom>
          <a:ln w="9525" cap="flat" cmpd="sng" algn="ctr">
            <a:solidFill>
              <a:srgbClr val="000000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6338738" y="5540922"/>
            <a:ext cx="65156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err="1" smtClean="0"/>
              <a:t>s</a:t>
            </a:r>
            <a:endParaRPr lang="en-US" sz="1500" dirty="0"/>
          </a:p>
        </p:txBody>
      </p:sp>
      <p:sp>
        <p:nvSpPr>
          <p:cNvPr id="69" name="TextBox 68"/>
          <p:cNvSpPr txBox="1"/>
          <p:nvPr/>
        </p:nvSpPr>
        <p:spPr>
          <a:xfrm>
            <a:off x="4251739" y="2462696"/>
            <a:ext cx="17994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Accelerator</a:t>
            </a:r>
            <a:endParaRPr lang="en-US" sz="2400" dirty="0"/>
          </a:p>
        </p:txBody>
      </p:sp>
      <p:sp>
        <p:nvSpPr>
          <p:cNvPr id="70" name="TextBox 69"/>
          <p:cNvSpPr txBox="1"/>
          <p:nvPr/>
        </p:nvSpPr>
        <p:spPr>
          <a:xfrm>
            <a:off x="3206913" y="4351130"/>
            <a:ext cx="224193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 smtClean="0"/>
              <a:t>Focus on a (usually) 1m long section</a:t>
            </a:r>
            <a:endParaRPr lang="en-US" sz="1500" dirty="0"/>
          </a:p>
        </p:txBody>
      </p:sp>
      <p:cxnSp>
        <p:nvCxnSpPr>
          <p:cNvPr id="72" name="Straight Connector 71"/>
          <p:cNvCxnSpPr/>
          <p:nvPr/>
        </p:nvCxnSpPr>
        <p:spPr>
          <a:xfrm rot="10800000">
            <a:off x="2142436" y="2120349"/>
            <a:ext cx="455935" cy="352965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rot="16200000" flipV="1">
            <a:off x="3646003" y="2041389"/>
            <a:ext cx="595925" cy="267929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Rectangle 81"/>
          <p:cNvSpPr/>
          <p:nvPr/>
        </p:nvSpPr>
        <p:spPr>
          <a:xfrm>
            <a:off x="2598371" y="2462696"/>
            <a:ext cx="1479560" cy="720000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defTabSz="914400" fontAlgn="base">
              <a:spcAft>
                <a:spcPct val="0"/>
              </a:spcAft>
              <a:defRPr/>
            </a:pPr>
            <a:r>
              <a:rPr lang="en-US" sz="3200" kern="0" dirty="0" smtClean="0">
                <a:solidFill>
                  <a:schemeClr val="folHlink"/>
                </a:solidFill>
              </a:rPr>
              <a:t>Importance of numerical </a:t>
            </a:r>
            <a:r>
              <a:rPr lang="en-US" sz="3200" kern="0" dirty="0">
                <a:solidFill>
                  <a:schemeClr val="folHlink"/>
                </a:solidFill>
              </a:rPr>
              <a:t>parameters</a:t>
            </a:r>
            <a:endParaRPr lang="en-US" sz="4000" kern="0" dirty="0">
              <a:solidFill>
                <a:schemeClr val="tx2"/>
              </a:solidFill>
            </a:endParaRPr>
          </a:p>
        </p:txBody>
      </p:sp>
      <p:pic>
        <p:nvPicPr>
          <p:cNvPr id="4" name="Picture 3" descr="cern_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80000" cy="1080000"/>
          </a:xfrm>
          <a:prstGeom prst="rect">
            <a:avLst/>
          </a:prstGeom>
        </p:spPr>
      </p:pic>
      <p:pic>
        <p:nvPicPr>
          <p:cNvPr id="5" name="Picture 4" descr="LOGO-BE-200x200_jp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4000" y="0"/>
            <a:ext cx="1080000" cy="1080000"/>
          </a:xfrm>
          <a:prstGeom prst="rect">
            <a:avLst/>
          </a:prstGeom>
        </p:spPr>
      </p:pic>
      <p:sp>
        <p:nvSpPr>
          <p:cNvPr id="8" name="Content Placeholder 8"/>
          <p:cNvSpPr>
            <a:spLocks noGrp="1"/>
          </p:cNvSpPr>
          <p:nvPr>
            <p:ph idx="1"/>
          </p:nvPr>
        </p:nvSpPr>
        <p:spPr>
          <a:xfrm>
            <a:off x="506420" y="4724399"/>
            <a:ext cx="8229600" cy="1997075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  <a:buFont typeface="Lucida Grande"/>
              <a:buChar char="→"/>
            </a:pPr>
            <a:r>
              <a:rPr lang="en-US" sz="1800" dirty="0">
                <a:solidFill>
                  <a:srgbClr val="000000"/>
                </a:solidFill>
                <a:latin typeface="+mj-lt"/>
              </a:rPr>
              <a:t>N</a:t>
            </a: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umber of kicks per turn can be used </a:t>
            </a:r>
          </a:p>
          <a:p>
            <a:pPr marL="800100" lvl="1" indent="-342900">
              <a:buClr>
                <a:schemeClr val="tx1"/>
              </a:buClr>
              <a:buFont typeface="+mj-lt"/>
              <a:buAutoNum type="arabicPeriod"/>
            </a:pPr>
            <a:r>
              <a:rPr lang="en-US" sz="1500" dirty="0" smtClean="0">
                <a:solidFill>
                  <a:srgbClr val="000000"/>
                </a:solidFill>
                <a:latin typeface="+mj-lt"/>
              </a:rPr>
              <a:t>for ‘lumping’ in a certain number of locations the action of a continuous electron cloud, </a:t>
            </a:r>
            <a:r>
              <a:rPr lang="en-US" sz="1500" dirty="0" smtClean="0">
                <a:solidFill>
                  <a:srgbClr val="000000"/>
                </a:solidFill>
                <a:latin typeface="+mj-lt"/>
              </a:rPr>
              <a:t>or</a:t>
            </a:r>
          </a:p>
          <a:p>
            <a:pPr marL="800100" lvl="1" indent="-342900">
              <a:buClr>
                <a:schemeClr val="tx1"/>
              </a:buClr>
              <a:buFont typeface="+mj-lt"/>
              <a:buAutoNum type="arabicPeriod"/>
            </a:pPr>
            <a:r>
              <a:rPr lang="en-US" sz="1500" dirty="0" smtClean="0">
                <a:solidFill>
                  <a:srgbClr val="000000"/>
                </a:solidFill>
                <a:latin typeface="+mj-lt"/>
              </a:rPr>
              <a:t>kicks represent real localized electron clouds in the accelerator </a:t>
            </a:r>
          </a:p>
          <a:p>
            <a:pPr>
              <a:buFont typeface="Lucida Grande"/>
              <a:buChar char="→"/>
            </a:pP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In case 1., if number of kicks per turn is too low, coherent motion </a:t>
            </a:r>
            <a:r>
              <a:rPr lang="en-US" sz="1800" dirty="0" smtClean="0">
                <a:solidFill>
                  <a:srgbClr val="000000"/>
                </a:solidFill>
              </a:rPr>
              <a:t>may be turned</a:t>
            </a:r>
            <a:r>
              <a:rPr lang="en-US" sz="1800" dirty="0" smtClean="0">
                <a:solidFill>
                  <a:srgbClr val="000000"/>
                </a:solidFill>
                <a:latin typeface="+mj-lt"/>
              </a:rPr>
              <a:t> into incoherent </a:t>
            </a:r>
          </a:p>
          <a:p>
            <a:pPr lvl="1">
              <a:buNone/>
            </a:pPr>
            <a:endParaRPr lang="en-US" sz="1362" dirty="0" smtClean="0"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6420" y="1752600"/>
            <a:ext cx="3909036" cy="252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4213" y="1752600"/>
            <a:ext cx="3931807" cy="252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29600" y="1587500"/>
            <a:ext cx="692690" cy="216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62400" y="1587500"/>
            <a:ext cx="692690" cy="216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defTabSz="914400" fontAlgn="base">
              <a:spcAft>
                <a:spcPct val="0"/>
              </a:spcAft>
              <a:defRPr/>
            </a:pPr>
            <a:r>
              <a:rPr lang="en-US" sz="3200" kern="0" dirty="0" smtClean="0">
                <a:solidFill>
                  <a:schemeClr val="folHlink"/>
                </a:solidFill>
              </a:rPr>
              <a:t>Dependence on physical parameters</a:t>
            </a:r>
            <a:endParaRPr lang="en-US" sz="4000" kern="0" dirty="0">
              <a:solidFill>
                <a:schemeClr val="tx2"/>
              </a:solidFill>
            </a:endParaRPr>
          </a:p>
        </p:txBody>
      </p:sp>
      <p:pic>
        <p:nvPicPr>
          <p:cNvPr id="4" name="Picture 3" descr="cern_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80000" cy="1080000"/>
          </a:xfrm>
          <a:prstGeom prst="rect">
            <a:avLst/>
          </a:prstGeom>
        </p:spPr>
      </p:pic>
      <p:pic>
        <p:nvPicPr>
          <p:cNvPr id="5" name="Picture 4" descr="LOGO-BE-200x200_jp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4000" y="0"/>
            <a:ext cx="1080000" cy="1080000"/>
          </a:xfrm>
          <a:prstGeom prst="rect">
            <a:avLst/>
          </a:prstGeom>
        </p:spPr>
      </p:pic>
      <p:sp>
        <p:nvSpPr>
          <p:cNvPr id="8" name="Content Placeholder 8"/>
          <p:cNvSpPr>
            <a:spLocks noGrp="1"/>
          </p:cNvSpPr>
          <p:nvPr>
            <p:ph idx="1"/>
          </p:nvPr>
        </p:nvSpPr>
        <p:spPr>
          <a:xfrm>
            <a:off x="506420" y="1305999"/>
            <a:ext cx="8229600" cy="5050351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  <a:buFont typeface="Lucida Grande"/>
              <a:buChar char="→"/>
            </a:pPr>
            <a:r>
              <a:rPr lang="en-US" sz="2200" dirty="0" smtClean="0">
                <a:solidFill>
                  <a:srgbClr val="000000"/>
                </a:solidFill>
                <a:latin typeface="+mj-lt"/>
              </a:rPr>
              <a:t>In principle both </a:t>
            </a:r>
            <a:r>
              <a:rPr lang="en-US" sz="2200" dirty="0" smtClean="0">
                <a:solidFill>
                  <a:srgbClr val="0000FF"/>
                </a:solidFill>
                <a:latin typeface="+mj-lt"/>
              </a:rPr>
              <a:t>coherent instability </a:t>
            </a:r>
            <a:r>
              <a:rPr lang="en-US" sz="2200" dirty="0" smtClean="0">
                <a:solidFill>
                  <a:srgbClr val="000000"/>
                </a:solidFill>
                <a:latin typeface="+mj-lt"/>
              </a:rPr>
              <a:t>and </a:t>
            </a:r>
            <a:r>
              <a:rPr lang="en-US" sz="2200" dirty="0" smtClean="0">
                <a:solidFill>
                  <a:srgbClr val="0000FF"/>
                </a:solidFill>
                <a:latin typeface="+mj-lt"/>
              </a:rPr>
              <a:t>incoherent </a:t>
            </a:r>
            <a:r>
              <a:rPr lang="en-US" sz="2200" dirty="0" err="1" smtClean="0">
                <a:solidFill>
                  <a:srgbClr val="0000FF"/>
                </a:solidFill>
                <a:latin typeface="+mj-lt"/>
              </a:rPr>
              <a:t>emittance</a:t>
            </a:r>
            <a:r>
              <a:rPr lang="en-US" sz="2200" dirty="0" smtClean="0">
                <a:solidFill>
                  <a:srgbClr val="0000FF"/>
                </a:solidFill>
                <a:latin typeface="+mj-lt"/>
              </a:rPr>
              <a:t> growth </a:t>
            </a:r>
            <a:r>
              <a:rPr lang="en-US" sz="2200" dirty="0" smtClean="0">
                <a:solidFill>
                  <a:srgbClr val="000000"/>
                </a:solidFill>
                <a:latin typeface="+mj-lt"/>
              </a:rPr>
              <a:t>could be predicted by these simulations</a:t>
            </a:r>
          </a:p>
          <a:p>
            <a:pPr>
              <a:buClr>
                <a:schemeClr val="tx1"/>
              </a:buClr>
              <a:buFont typeface="Lucida Grande"/>
              <a:buChar char="→"/>
            </a:pPr>
            <a:r>
              <a:rPr lang="en-US" sz="2200" dirty="0" smtClean="0">
                <a:solidFill>
                  <a:srgbClr val="000000"/>
                </a:solidFill>
                <a:latin typeface="+mj-lt"/>
              </a:rPr>
              <a:t>E</a:t>
            </a:r>
            <a:r>
              <a:rPr lang="en-US" sz="2200" dirty="0" smtClean="0">
                <a:solidFill>
                  <a:srgbClr val="000000"/>
                </a:solidFill>
                <a:latin typeface="+mj-lt"/>
              </a:rPr>
              <a:t>volution of a </a:t>
            </a:r>
            <a:r>
              <a:rPr lang="en-US" sz="2200" dirty="0" smtClean="0">
                <a:solidFill>
                  <a:srgbClr val="0000FF"/>
                </a:solidFill>
                <a:latin typeface="+mj-lt"/>
              </a:rPr>
              <a:t>beam interacting with an electron cloud </a:t>
            </a:r>
            <a:r>
              <a:rPr lang="en-US" sz="2200" dirty="0" smtClean="0">
                <a:latin typeface="+mj-lt"/>
              </a:rPr>
              <a:t>depends </a:t>
            </a:r>
            <a:r>
              <a:rPr lang="en-US" sz="2200" dirty="0" smtClean="0">
                <a:latin typeface="+mj-lt"/>
              </a:rPr>
              <a:t>on a significant number of </a:t>
            </a:r>
            <a:r>
              <a:rPr lang="en-US" sz="2200" dirty="0" smtClean="0">
                <a:latin typeface="+mj-lt"/>
              </a:rPr>
              <a:t>parameters in a non</a:t>
            </a:r>
            <a:r>
              <a:rPr lang="en-US" sz="2200" dirty="0" smtClean="0">
                <a:latin typeface="+mj-lt"/>
              </a:rPr>
              <a:t>-</a:t>
            </a:r>
            <a:r>
              <a:rPr lang="en-US" sz="2200" dirty="0" smtClean="0">
                <a:latin typeface="+mj-lt"/>
              </a:rPr>
              <a:t>trivial way</a:t>
            </a:r>
          </a:p>
          <a:p>
            <a:pPr lvl="1">
              <a:buFont typeface="Arial"/>
              <a:buChar char="•"/>
            </a:pPr>
            <a:r>
              <a:rPr lang="en-US" sz="1900" dirty="0" smtClean="0">
                <a:solidFill>
                  <a:srgbClr val="000000"/>
                </a:solidFill>
                <a:latin typeface="+mj-lt"/>
              </a:rPr>
              <a:t>Bunch length (longitudinal </a:t>
            </a:r>
            <a:r>
              <a:rPr lang="en-US" sz="1900" dirty="0" err="1" smtClean="0">
                <a:solidFill>
                  <a:srgbClr val="000000"/>
                </a:solidFill>
                <a:latin typeface="+mj-lt"/>
              </a:rPr>
              <a:t>emittance</a:t>
            </a:r>
            <a:r>
              <a:rPr lang="en-US" sz="1900" dirty="0" smtClean="0">
                <a:solidFill>
                  <a:srgbClr val="000000"/>
                </a:solidFill>
                <a:latin typeface="+mj-lt"/>
              </a:rPr>
              <a:t>)</a:t>
            </a:r>
          </a:p>
          <a:p>
            <a:pPr lvl="1">
              <a:buFont typeface="Arial"/>
              <a:buChar char="•"/>
            </a:pPr>
            <a:r>
              <a:rPr lang="en-US" sz="1900" dirty="0" smtClean="0">
                <a:solidFill>
                  <a:srgbClr val="000000"/>
                </a:solidFill>
                <a:latin typeface="+mj-lt"/>
              </a:rPr>
              <a:t>Beam </a:t>
            </a:r>
            <a:r>
              <a:rPr lang="en-US" sz="1900" dirty="0" smtClean="0">
                <a:solidFill>
                  <a:srgbClr val="000000"/>
                </a:solidFill>
                <a:latin typeface="+mj-lt"/>
              </a:rPr>
              <a:t>transverse</a:t>
            </a:r>
            <a:r>
              <a:rPr lang="en-US" sz="1900" dirty="0" smtClean="0">
                <a:solidFill>
                  <a:srgbClr val="000000"/>
                </a:solidFill>
                <a:latin typeface="+mj-lt"/>
              </a:rPr>
              <a:t> sizes (</a:t>
            </a:r>
            <a:r>
              <a:rPr lang="en-US" sz="1900" dirty="0" err="1" smtClean="0">
                <a:solidFill>
                  <a:srgbClr val="000000"/>
                </a:solidFill>
                <a:latin typeface="+mj-lt"/>
              </a:rPr>
              <a:t>emittances</a:t>
            </a:r>
            <a:r>
              <a:rPr lang="en-US" sz="1900" dirty="0" smtClean="0">
                <a:solidFill>
                  <a:srgbClr val="000000"/>
                </a:solidFill>
                <a:latin typeface="+mj-lt"/>
              </a:rPr>
              <a:t> and beta functions at the electron cloud location)</a:t>
            </a:r>
          </a:p>
          <a:p>
            <a:pPr lvl="1">
              <a:buFont typeface="Arial"/>
              <a:buChar char="•"/>
            </a:pPr>
            <a:r>
              <a:rPr lang="en-US" sz="1900" dirty="0" smtClean="0">
                <a:solidFill>
                  <a:srgbClr val="000000"/>
                </a:solidFill>
                <a:latin typeface="+mj-lt"/>
              </a:rPr>
              <a:t>Beam energy</a:t>
            </a:r>
          </a:p>
          <a:p>
            <a:pPr lvl="1">
              <a:buFont typeface="Arial"/>
              <a:buChar char="•"/>
            </a:pPr>
            <a:r>
              <a:rPr lang="en-US" sz="1900" dirty="0" smtClean="0">
                <a:solidFill>
                  <a:srgbClr val="000000"/>
                </a:solidFill>
                <a:latin typeface="+mj-lt"/>
              </a:rPr>
              <a:t>Beam current (number of particles per bunch</a:t>
            </a:r>
            <a:r>
              <a:rPr lang="en-US" sz="1900" dirty="0" smtClean="0">
                <a:solidFill>
                  <a:srgbClr val="000000"/>
                </a:solidFill>
                <a:latin typeface="+mj-lt"/>
              </a:rPr>
              <a:t>)</a:t>
            </a:r>
          </a:p>
          <a:p>
            <a:pPr lvl="1">
              <a:buFont typeface="Arial"/>
              <a:buChar char="•"/>
            </a:pPr>
            <a:r>
              <a:rPr lang="en-US" sz="1900" dirty="0" smtClean="0">
                <a:solidFill>
                  <a:srgbClr val="000000"/>
                </a:solidFill>
                <a:latin typeface="+mj-lt"/>
              </a:rPr>
              <a:t>Chromaticity</a:t>
            </a:r>
          </a:p>
          <a:p>
            <a:pPr lvl="1">
              <a:buFont typeface="Arial"/>
              <a:buChar char="•"/>
            </a:pPr>
            <a:r>
              <a:rPr lang="en-US" sz="1900" dirty="0">
                <a:solidFill>
                  <a:srgbClr val="000000"/>
                </a:solidFill>
              </a:rPr>
              <a:t>Magnetic field (field-free, dipole, </a:t>
            </a:r>
            <a:r>
              <a:rPr lang="en-US" sz="1900" dirty="0" err="1">
                <a:solidFill>
                  <a:srgbClr val="000000"/>
                </a:solidFill>
              </a:rPr>
              <a:t>quadrupole</a:t>
            </a:r>
            <a:r>
              <a:rPr lang="en-US" sz="1900" dirty="0" smtClean="0">
                <a:solidFill>
                  <a:srgbClr val="000000"/>
                </a:solidFill>
              </a:rPr>
              <a:t>)</a:t>
            </a:r>
          </a:p>
          <a:p>
            <a:pPr lvl="1">
              <a:buFont typeface="Arial"/>
              <a:buChar char="•"/>
            </a:pPr>
            <a:r>
              <a:rPr lang="en-US" sz="1900" dirty="0"/>
              <a:t>Electron cloud density and </a:t>
            </a:r>
            <a:r>
              <a:rPr lang="en-US" sz="1900" dirty="0" smtClean="0"/>
              <a:t>distribution (in reality determined by many of the above parameters, but can be set independently in simulations)</a:t>
            </a:r>
            <a:endParaRPr lang="en-US" sz="1900" dirty="0" smtClean="0">
              <a:solidFill>
                <a:srgbClr val="000000"/>
              </a:solidFill>
            </a:endParaRPr>
          </a:p>
          <a:p>
            <a:pPr lvl="1">
              <a:buFont typeface="Arial"/>
              <a:buChar char="•"/>
            </a:pPr>
            <a:endParaRPr lang="en-US" sz="1900" dirty="0" smtClean="0">
              <a:solidFill>
                <a:srgbClr val="000000"/>
              </a:solidFill>
              <a:latin typeface="+mj-lt"/>
            </a:endParaRPr>
          </a:p>
          <a:p>
            <a:pPr lvl="1">
              <a:buNone/>
            </a:pPr>
            <a:endParaRPr lang="en-US" sz="1362" dirty="0" smtClean="0"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86283" y="6225783"/>
            <a:ext cx="4195317" cy="338554"/>
          </a:xfrm>
          <a:prstGeom prst="rect">
            <a:avLst/>
          </a:prstGeom>
          <a:solidFill>
            <a:srgbClr val="3366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See tomorrow talks by Elena, Kevin &amp; </a:t>
            </a:r>
            <a:r>
              <a:rPr lang="en-US" sz="1600" dirty="0" err="1" smtClean="0"/>
              <a:t>Giuliano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defTabSz="914400" fontAlgn="base">
              <a:spcAft>
                <a:spcPct val="0"/>
              </a:spcAft>
              <a:defRPr/>
            </a:pPr>
            <a:r>
              <a:rPr lang="en-US" sz="3200" kern="0" dirty="0" smtClean="0">
                <a:solidFill>
                  <a:schemeClr val="folHlink"/>
                </a:solidFill>
              </a:rPr>
              <a:t>Dependence on physical parameters</a:t>
            </a:r>
            <a:endParaRPr lang="en-US" sz="4000" kern="0" dirty="0">
              <a:solidFill>
                <a:schemeClr val="tx2"/>
              </a:solidFill>
            </a:endParaRPr>
          </a:p>
        </p:txBody>
      </p:sp>
      <p:pic>
        <p:nvPicPr>
          <p:cNvPr id="4" name="Picture 3" descr="cern_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80000" cy="1080000"/>
          </a:xfrm>
          <a:prstGeom prst="rect">
            <a:avLst/>
          </a:prstGeom>
        </p:spPr>
      </p:pic>
      <p:pic>
        <p:nvPicPr>
          <p:cNvPr id="5" name="Picture 4" descr="LOGO-BE-200x200_jp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4000" y="0"/>
            <a:ext cx="1080000" cy="1080000"/>
          </a:xfrm>
          <a:prstGeom prst="rect">
            <a:avLst/>
          </a:prstGeom>
        </p:spPr>
      </p:pic>
      <p:sp>
        <p:nvSpPr>
          <p:cNvPr id="8" name="Content Placeholder 8"/>
          <p:cNvSpPr>
            <a:spLocks noGrp="1"/>
          </p:cNvSpPr>
          <p:nvPr>
            <p:ph idx="1"/>
          </p:nvPr>
        </p:nvSpPr>
        <p:spPr>
          <a:xfrm>
            <a:off x="506420" y="1305999"/>
            <a:ext cx="8229600" cy="5050351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  <a:buFont typeface="Lucida Grande"/>
              <a:buChar char="→"/>
            </a:pPr>
            <a:r>
              <a:rPr lang="en-US" sz="2200" dirty="0" smtClean="0">
                <a:solidFill>
                  <a:srgbClr val="D9D9D9"/>
                </a:solidFill>
                <a:latin typeface="+mj-lt"/>
              </a:rPr>
              <a:t>In principle both coherent instability and incoherent </a:t>
            </a:r>
            <a:r>
              <a:rPr lang="en-US" sz="2200" dirty="0" err="1" smtClean="0">
                <a:solidFill>
                  <a:srgbClr val="D9D9D9"/>
                </a:solidFill>
                <a:latin typeface="+mj-lt"/>
              </a:rPr>
              <a:t>emittance</a:t>
            </a:r>
            <a:r>
              <a:rPr lang="en-US" sz="2200" dirty="0" smtClean="0">
                <a:solidFill>
                  <a:srgbClr val="D9D9D9"/>
                </a:solidFill>
                <a:latin typeface="+mj-lt"/>
              </a:rPr>
              <a:t> growth could be predicted by these simulations</a:t>
            </a:r>
          </a:p>
          <a:p>
            <a:pPr>
              <a:buClr>
                <a:schemeClr val="tx1"/>
              </a:buClr>
              <a:buFont typeface="Lucida Grande"/>
              <a:buChar char="→"/>
            </a:pPr>
            <a:r>
              <a:rPr lang="en-US" sz="2200" dirty="0" smtClean="0">
                <a:solidFill>
                  <a:srgbClr val="D9D9D9"/>
                </a:solidFill>
                <a:latin typeface="+mj-lt"/>
              </a:rPr>
              <a:t>E</a:t>
            </a:r>
            <a:r>
              <a:rPr lang="en-US" sz="2200" dirty="0" smtClean="0">
                <a:solidFill>
                  <a:srgbClr val="D9D9D9"/>
                </a:solidFill>
                <a:latin typeface="+mj-lt"/>
              </a:rPr>
              <a:t>volution of a beam interacting with an electron cloud depends </a:t>
            </a:r>
            <a:r>
              <a:rPr lang="en-US" sz="2200" dirty="0" smtClean="0">
                <a:solidFill>
                  <a:srgbClr val="D9D9D9"/>
                </a:solidFill>
                <a:latin typeface="+mj-lt"/>
              </a:rPr>
              <a:t>on a significant number of </a:t>
            </a:r>
            <a:r>
              <a:rPr lang="en-US" sz="2200" dirty="0" smtClean="0">
                <a:solidFill>
                  <a:srgbClr val="D9D9D9"/>
                </a:solidFill>
                <a:latin typeface="+mj-lt"/>
              </a:rPr>
              <a:t>parameters in a non</a:t>
            </a:r>
            <a:r>
              <a:rPr lang="en-US" sz="2200" dirty="0" smtClean="0">
                <a:solidFill>
                  <a:srgbClr val="D9D9D9"/>
                </a:solidFill>
                <a:latin typeface="+mj-lt"/>
              </a:rPr>
              <a:t>-</a:t>
            </a:r>
            <a:r>
              <a:rPr lang="en-US" sz="2200" dirty="0" smtClean="0">
                <a:solidFill>
                  <a:srgbClr val="D9D9D9"/>
                </a:solidFill>
                <a:latin typeface="+mj-lt"/>
              </a:rPr>
              <a:t>trivial way</a:t>
            </a:r>
          </a:p>
          <a:p>
            <a:pPr lvl="1">
              <a:buFont typeface="Arial"/>
              <a:buChar char="•"/>
            </a:pPr>
            <a:r>
              <a:rPr lang="en-US" sz="1900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Bunch length (longitudinal </a:t>
            </a:r>
            <a:r>
              <a:rPr lang="en-US" sz="1900" dirty="0" err="1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emittance</a:t>
            </a:r>
            <a:r>
              <a:rPr lang="en-US" sz="1900" dirty="0" smtClean="0">
                <a:solidFill>
                  <a:schemeClr val="bg1">
                    <a:lumMod val="85000"/>
                  </a:schemeClr>
                </a:solidFill>
                <a:latin typeface="+mj-lt"/>
              </a:rPr>
              <a:t>)</a:t>
            </a:r>
          </a:p>
          <a:p>
            <a:pPr lvl="1">
              <a:buFont typeface="Arial"/>
              <a:buChar char="•"/>
            </a:pPr>
            <a:r>
              <a:rPr lang="en-US" sz="1900" dirty="0" smtClean="0">
                <a:solidFill>
                  <a:srgbClr val="000000"/>
                </a:solidFill>
                <a:latin typeface="+mj-lt"/>
              </a:rPr>
              <a:t>Beam </a:t>
            </a:r>
            <a:r>
              <a:rPr lang="en-US" sz="1900" dirty="0" smtClean="0">
                <a:solidFill>
                  <a:srgbClr val="000000"/>
                </a:solidFill>
                <a:latin typeface="+mj-lt"/>
              </a:rPr>
              <a:t>transverse</a:t>
            </a:r>
            <a:r>
              <a:rPr lang="en-US" sz="1900" dirty="0" smtClean="0">
                <a:solidFill>
                  <a:srgbClr val="000000"/>
                </a:solidFill>
                <a:latin typeface="+mj-lt"/>
              </a:rPr>
              <a:t> sizes (</a:t>
            </a:r>
            <a:r>
              <a:rPr lang="en-US" sz="1900" dirty="0" err="1" smtClean="0">
                <a:solidFill>
                  <a:srgbClr val="000000"/>
                </a:solidFill>
                <a:latin typeface="+mj-lt"/>
              </a:rPr>
              <a:t>emittances</a:t>
            </a:r>
            <a:r>
              <a:rPr lang="en-US" sz="1900" dirty="0" smtClean="0">
                <a:solidFill>
                  <a:srgbClr val="000000"/>
                </a:solidFill>
                <a:latin typeface="+mj-lt"/>
              </a:rPr>
              <a:t> and beta functions at the electron cloud location)</a:t>
            </a:r>
          </a:p>
          <a:p>
            <a:pPr lvl="1">
              <a:buFont typeface="Arial"/>
              <a:buChar char="•"/>
            </a:pPr>
            <a:r>
              <a:rPr lang="en-US" sz="1900" dirty="0" smtClean="0">
                <a:solidFill>
                  <a:srgbClr val="000000"/>
                </a:solidFill>
                <a:latin typeface="+mj-lt"/>
              </a:rPr>
              <a:t>Beam energy</a:t>
            </a:r>
          </a:p>
          <a:p>
            <a:pPr lvl="1">
              <a:buFont typeface="Arial"/>
              <a:buChar char="•"/>
            </a:pPr>
            <a:r>
              <a:rPr lang="en-US" sz="1900" dirty="0" smtClean="0">
                <a:solidFill>
                  <a:srgbClr val="D9D9D9"/>
                </a:solidFill>
                <a:latin typeface="+mj-lt"/>
              </a:rPr>
              <a:t>Beam current (number of particles per bunch</a:t>
            </a:r>
            <a:r>
              <a:rPr lang="en-US" sz="1900" dirty="0" smtClean="0">
                <a:solidFill>
                  <a:srgbClr val="D9D9D9"/>
                </a:solidFill>
                <a:latin typeface="+mj-lt"/>
              </a:rPr>
              <a:t>)</a:t>
            </a:r>
          </a:p>
          <a:p>
            <a:pPr lvl="1">
              <a:buFont typeface="Arial"/>
              <a:buChar char="•"/>
            </a:pPr>
            <a:r>
              <a:rPr lang="en-US" sz="1900" dirty="0" smtClean="0">
                <a:solidFill>
                  <a:srgbClr val="D9D9D9"/>
                </a:solidFill>
                <a:latin typeface="+mj-lt"/>
              </a:rPr>
              <a:t>Chromaticity</a:t>
            </a:r>
          </a:p>
          <a:p>
            <a:pPr lvl="1">
              <a:buFont typeface="Arial"/>
              <a:buChar char="•"/>
            </a:pPr>
            <a:r>
              <a:rPr lang="en-US" sz="1900" dirty="0">
                <a:solidFill>
                  <a:srgbClr val="D9D9D9"/>
                </a:solidFill>
              </a:rPr>
              <a:t>Magnetic field (field-free, dipole, </a:t>
            </a:r>
            <a:r>
              <a:rPr lang="en-US" sz="1900" dirty="0" err="1">
                <a:solidFill>
                  <a:srgbClr val="D9D9D9"/>
                </a:solidFill>
              </a:rPr>
              <a:t>quadrupole</a:t>
            </a:r>
            <a:r>
              <a:rPr lang="en-US" sz="1900" dirty="0" smtClean="0">
                <a:solidFill>
                  <a:srgbClr val="D9D9D9"/>
                </a:solidFill>
              </a:rPr>
              <a:t>)</a:t>
            </a:r>
          </a:p>
          <a:p>
            <a:pPr lvl="1">
              <a:buFont typeface="Arial"/>
              <a:buChar char="•"/>
            </a:pPr>
            <a:r>
              <a:rPr lang="en-US" sz="1900" dirty="0">
                <a:solidFill>
                  <a:srgbClr val="D9D9D9"/>
                </a:solidFill>
              </a:rPr>
              <a:t>Electron cloud density and </a:t>
            </a:r>
            <a:r>
              <a:rPr lang="en-US" sz="1900" dirty="0" smtClean="0">
                <a:solidFill>
                  <a:srgbClr val="D9D9D9"/>
                </a:solidFill>
              </a:rPr>
              <a:t>distribution (in reality determined by many of the above parameters, but can be set independently in simulations)</a:t>
            </a:r>
          </a:p>
          <a:p>
            <a:pPr lvl="1">
              <a:buFont typeface="Arial"/>
              <a:buChar char="•"/>
            </a:pPr>
            <a:endParaRPr lang="en-US" sz="1900" dirty="0" smtClean="0">
              <a:solidFill>
                <a:srgbClr val="000000"/>
              </a:solidFill>
              <a:latin typeface="+mj-lt"/>
            </a:endParaRPr>
          </a:p>
          <a:p>
            <a:pPr lvl="1">
              <a:buNone/>
            </a:pPr>
            <a:endParaRPr lang="en-US" sz="1362" dirty="0" smtClean="0">
              <a:latin typeface="+mj-lt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400" dirty="0" smtClean="0"/>
              <a:t>Effects on instability</a:t>
            </a:r>
            <a:endParaRPr lang="en-US" sz="3400" dirty="0"/>
          </a:p>
        </p:txBody>
      </p:sp>
      <p:pic>
        <p:nvPicPr>
          <p:cNvPr id="4" name="Picture 3" descr="cern_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80000" cy="1080000"/>
          </a:xfrm>
          <a:prstGeom prst="rect">
            <a:avLst/>
          </a:prstGeom>
        </p:spPr>
      </p:pic>
      <p:pic>
        <p:nvPicPr>
          <p:cNvPr id="5" name="Picture 4" descr="LOGO-BE-200x200_jp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4000" y="0"/>
            <a:ext cx="1080000" cy="1080000"/>
          </a:xfrm>
          <a:prstGeom prst="rect">
            <a:avLst/>
          </a:prstGeom>
        </p:spPr>
      </p:pic>
      <p:sp>
        <p:nvSpPr>
          <p:cNvPr id="11" name="Content Placeholder 8"/>
          <p:cNvSpPr>
            <a:spLocks noGrp="1"/>
          </p:cNvSpPr>
          <p:nvPr>
            <p:ph idx="1"/>
          </p:nvPr>
        </p:nvSpPr>
        <p:spPr>
          <a:xfrm>
            <a:off x="519074" y="1258075"/>
            <a:ext cx="5500726" cy="646926"/>
          </a:xfrm>
        </p:spPr>
        <p:txBody>
          <a:bodyPr>
            <a:normAutofit/>
          </a:bodyPr>
          <a:lstStyle/>
          <a:p>
            <a:pPr>
              <a:buFont typeface="Lucida Grande"/>
              <a:buChar char="⇒"/>
            </a:pPr>
            <a:r>
              <a:rPr lang="en-US" sz="2235" b="1" dirty="0" smtClean="0"/>
              <a:t>Effect of </a:t>
            </a:r>
            <a:r>
              <a:rPr lang="en-US" sz="2235" b="1" dirty="0" err="1" smtClean="0">
                <a:latin typeface="Symbol" charset="2"/>
                <a:cs typeface="Symbol" charset="2"/>
              </a:rPr>
              <a:t>e</a:t>
            </a:r>
            <a:r>
              <a:rPr lang="en-US" sz="2235" b="1" baseline="-25000" dirty="0" err="1" smtClean="0">
                <a:cs typeface="Symbol" charset="2"/>
              </a:rPr>
              <a:t>x,y</a:t>
            </a:r>
            <a:endParaRPr lang="en-US" sz="1882" b="1" dirty="0" smtClean="0">
              <a:latin typeface="+mj-lt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8" name="Picture 7" descr="Rumolo-eci-fig4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rcRect l="7158" t="9264" r="5369" b="9264"/>
              <a:stretch>
                <a:fillRect/>
              </a:stretch>
            </p:blipFill>
          </mc:Choice>
          <mc:Fallback>
            <p:blipFill>
              <a:blip r:embed="rId5"/>
              <a:srcRect l="7158" t="9264" r="5369" b="9264"/>
              <a:stretch>
                <a:fillRect/>
              </a:stretch>
            </p:blipFill>
          </mc:Fallback>
        </mc:AlternateContent>
        <p:spPr>
          <a:xfrm>
            <a:off x="2819400" y="1676400"/>
            <a:ext cx="5502125" cy="3960000"/>
          </a:xfrm>
          <a:prstGeom prst="rect">
            <a:avLst/>
          </a:prstGeom>
        </p:spPr>
      </p:pic>
      <p:sp>
        <p:nvSpPr>
          <p:cNvPr id="9" name="Content Placeholder 8"/>
          <p:cNvSpPr txBox="1">
            <a:spLocks/>
          </p:cNvSpPr>
          <p:nvPr/>
        </p:nvSpPr>
        <p:spPr>
          <a:xfrm>
            <a:off x="687854" y="5901420"/>
            <a:ext cx="5056180" cy="685800"/>
          </a:xfrm>
          <a:prstGeom prst="rect">
            <a:avLst/>
          </a:prstGeom>
          <a:solidFill>
            <a:srgbClr val="3366FF"/>
          </a:solidFill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Tx/>
              <a:buFont typeface="Lucida Grande"/>
              <a:buChar char="→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The pinch around small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emittances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is enhanced and makes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the bunch more unstable</a:t>
            </a:r>
            <a:endParaRPr kumimoji="0" lang="en-US" sz="1362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Rumolo-eci-fig3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r="10848"/>
              <a:stretch>
                <a:fillRect/>
              </a:stretch>
            </p:blipFill>
          </mc:Choice>
          <mc:Fallback>
            <p:blipFill>
              <a:blip r:embed="rId3"/>
              <a:srcRect r="10848"/>
              <a:stretch>
                <a:fillRect/>
              </a:stretch>
            </p:blipFill>
          </mc:Fallback>
        </mc:AlternateContent>
        <p:spPr>
          <a:xfrm>
            <a:off x="3499884" y="1600200"/>
            <a:ext cx="5039832" cy="396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400" dirty="0" smtClean="0"/>
              <a:t>Effects on instability</a:t>
            </a:r>
            <a:endParaRPr lang="en-US" sz="3400" dirty="0"/>
          </a:p>
        </p:txBody>
      </p:sp>
      <p:pic>
        <p:nvPicPr>
          <p:cNvPr id="4" name="Picture 3" descr="cern_logo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080000" cy="1080000"/>
          </a:xfrm>
          <a:prstGeom prst="rect">
            <a:avLst/>
          </a:prstGeom>
        </p:spPr>
      </p:pic>
      <p:pic>
        <p:nvPicPr>
          <p:cNvPr id="5" name="Picture 4" descr="LOGO-BE-200x200_jpg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64000" y="0"/>
            <a:ext cx="1080000" cy="1080000"/>
          </a:xfrm>
          <a:prstGeom prst="rect">
            <a:avLst/>
          </a:prstGeom>
        </p:spPr>
      </p:pic>
      <p:sp>
        <p:nvSpPr>
          <p:cNvPr id="11" name="Content Placeholder 8"/>
          <p:cNvSpPr>
            <a:spLocks noGrp="1"/>
          </p:cNvSpPr>
          <p:nvPr>
            <p:ph idx="1"/>
          </p:nvPr>
        </p:nvSpPr>
        <p:spPr>
          <a:xfrm>
            <a:off x="519074" y="1258074"/>
            <a:ext cx="5500726" cy="799325"/>
          </a:xfrm>
        </p:spPr>
        <p:txBody>
          <a:bodyPr>
            <a:normAutofit lnSpcReduction="10000"/>
          </a:bodyPr>
          <a:lstStyle/>
          <a:p>
            <a:pPr>
              <a:buFont typeface="Lucida Grande"/>
              <a:buChar char="⇒"/>
            </a:pPr>
            <a:r>
              <a:rPr lang="en-US" sz="2235" dirty="0" smtClean="0"/>
              <a:t>Effect of </a:t>
            </a:r>
            <a:r>
              <a:rPr lang="en-US" sz="2235" dirty="0" err="1" smtClean="0">
                <a:latin typeface="Symbol" charset="2"/>
                <a:cs typeface="Symbol" charset="2"/>
              </a:rPr>
              <a:t>e</a:t>
            </a:r>
            <a:r>
              <a:rPr lang="en-US" sz="2235" baseline="-25000" dirty="0" err="1" smtClean="0">
                <a:cs typeface="Symbol" charset="2"/>
              </a:rPr>
              <a:t>x,y</a:t>
            </a:r>
            <a:endParaRPr lang="en-US" sz="2235" baseline="-25000" dirty="0" smtClean="0">
              <a:cs typeface="Symbol" charset="2"/>
            </a:endParaRPr>
          </a:p>
          <a:p>
            <a:pPr>
              <a:buFont typeface="Lucida Grande"/>
              <a:buChar char="⇒"/>
            </a:pPr>
            <a:r>
              <a:rPr lang="en-US" sz="2235" b="1" dirty="0" smtClean="0">
                <a:latin typeface="+mj-lt"/>
                <a:cs typeface="Symbol" charset="2"/>
              </a:rPr>
              <a:t>Effect of beam energy </a:t>
            </a:r>
            <a:endParaRPr lang="en-US" sz="1882" b="1" dirty="0" smtClean="0">
              <a:latin typeface="+mj-lt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9" name="Content Placeholder 8"/>
          <p:cNvSpPr txBox="1">
            <a:spLocks/>
          </p:cNvSpPr>
          <p:nvPr/>
        </p:nvSpPr>
        <p:spPr>
          <a:xfrm>
            <a:off x="687854" y="5901420"/>
            <a:ext cx="5027146" cy="685800"/>
          </a:xfrm>
          <a:prstGeom prst="rect">
            <a:avLst/>
          </a:prstGeom>
          <a:solidFill>
            <a:srgbClr val="3366FF"/>
          </a:solidFill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Tx/>
              <a:buFont typeface="Lucida Grande"/>
              <a:buChar char="→"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Instability threshold decreases with energy (keeping </a:t>
            </a:r>
            <a:r>
              <a:rPr kumimoji="0" lang="en-US" sz="1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emittances</a:t>
            </a:r>
            <a:r>
              <a:rPr kumimoji="0" lang="en-US" sz="1800" b="0" i="0" u="none" strike="noStrike" kern="120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+ bunch length constant)</a:t>
            </a:r>
            <a:endParaRPr kumimoji="0" lang="en-US" sz="1362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500" b="1" dirty="0" smtClean="0">
                <a:latin typeface="Academy Engraved LET"/>
                <a:cs typeface="Academy Engraved LET"/>
              </a:rPr>
              <a:t>Conclusions &amp; Outlook</a:t>
            </a:r>
            <a:endParaRPr lang="en-US" sz="3500" b="1" dirty="0">
              <a:latin typeface="Academy Engraved LET"/>
              <a:cs typeface="Academy Engraved LE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3535362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E</a:t>
            </a:r>
            <a:r>
              <a:rPr lang="en-US" dirty="0" smtClean="0"/>
              <a:t>lectron cloud simulations are split into: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uild up simulations</a:t>
            </a:r>
          </a:p>
          <a:p>
            <a:pPr lvl="1"/>
            <a:r>
              <a:rPr lang="en-US" dirty="0" smtClean="0"/>
              <a:t>B</a:t>
            </a:r>
            <a:r>
              <a:rPr lang="en-US" dirty="0" smtClean="0"/>
              <a:t>eam dynamics simulations</a:t>
            </a:r>
          </a:p>
          <a:p>
            <a:r>
              <a:rPr lang="en-US" dirty="0" smtClean="0"/>
              <a:t>CERN tools</a:t>
            </a:r>
          </a:p>
          <a:p>
            <a:pPr lvl="1"/>
            <a:r>
              <a:rPr lang="en-US" dirty="0" smtClean="0"/>
              <a:t>ECLOUD &amp; HEADTAIL</a:t>
            </a:r>
          </a:p>
          <a:p>
            <a:pPr lvl="2">
              <a:buFont typeface="Lucida Grande"/>
              <a:buChar char="→"/>
            </a:pPr>
            <a:r>
              <a:rPr lang="en-US" dirty="0" smtClean="0"/>
              <a:t> Sensitive to several model and numerical parameters</a:t>
            </a:r>
          </a:p>
          <a:p>
            <a:pPr lvl="2">
              <a:buFont typeface="Lucida Grande"/>
              <a:buChar char="→"/>
            </a:pPr>
            <a:r>
              <a:rPr lang="en-US" dirty="0" smtClean="0"/>
              <a:t> Unveiled non-trivial dependence on physical parameters</a:t>
            </a:r>
          </a:p>
          <a:p>
            <a:r>
              <a:rPr lang="en-US" dirty="0" smtClean="0"/>
              <a:t>Outlook: unify build up and instability simulations in one 3D self-consistent model ?? 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2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cern_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80000" cy="1080000"/>
          </a:xfrm>
          <a:prstGeom prst="rect">
            <a:avLst/>
          </a:prstGeom>
        </p:spPr>
      </p:pic>
      <p:pic>
        <p:nvPicPr>
          <p:cNvPr id="5" name="Picture 4" descr="LOGO-BE-200x200_jp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4000" y="0"/>
            <a:ext cx="1080000" cy="1080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7" name="Picture 6" descr="New-log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0400" y="5791199"/>
            <a:ext cx="2943957" cy="10228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rapezoid 55"/>
          <p:cNvSpPr/>
          <p:nvPr/>
        </p:nvSpPr>
        <p:spPr>
          <a:xfrm>
            <a:off x="-1" y="5060208"/>
            <a:ext cx="5565913" cy="1798896"/>
          </a:xfrm>
          <a:prstGeom prst="trapezoid">
            <a:avLst>
              <a:gd name="adj" fmla="val 35078"/>
            </a:avLst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8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8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4" name="Picture 30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2603" y="1391480"/>
            <a:ext cx="6833874" cy="3269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3895" y="274638"/>
            <a:ext cx="6940105" cy="1143000"/>
          </a:xfrm>
        </p:spPr>
        <p:txBody>
          <a:bodyPr>
            <a:noAutofit/>
          </a:bodyPr>
          <a:lstStyle/>
          <a:p>
            <a:r>
              <a:rPr lang="en-US" sz="2000" dirty="0" smtClean="0">
                <a:latin typeface="Engravers MT"/>
                <a:cs typeface="Engravers MT"/>
              </a:rPr>
              <a:t>The dream of a 3D self-consistent description…</a:t>
            </a:r>
            <a:endParaRPr lang="en-US" sz="2000" dirty="0">
              <a:solidFill>
                <a:srgbClr val="FF0000"/>
              </a:solidFill>
              <a:latin typeface="Engravers MT"/>
              <a:cs typeface="Engravers MT"/>
            </a:endParaRPr>
          </a:p>
        </p:txBody>
      </p:sp>
      <p:pic>
        <p:nvPicPr>
          <p:cNvPr id="4" name="Picture 3" descr="cern_logo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080000" cy="1080000"/>
          </a:xfrm>
          <a:prstGeom prst="rect">
            <a:avLst/>
          </a:prstGeom>
        </p:spPr>
      </p:pic>
      <p:pic>
        <p:nvPicPr>
          <p:cNvPr id="5" name="Picture 4" descr="LOGO-BE-200x200_jpg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64000" y="0"/>
            <a:ext cx="1080000" cy="1080000"/>
          </a:xfrm>
          <a:prstGeom prst="rect">
            <a:avLst/>
          </a:prstGeom>
        </p:spPr>
      </p:pic>
      <p:sp>
        <p:nvSpPr>
          <p:cNvPr id="55" name="Isosceles Triangle 54"/>
          <p:cNvSpPr/>
          <p:nvPr/>
        </p:nvSpPr>
        <p:spPr>
          <a:xfrm>
            <a:off x="609600" y="4191000"/>
            <a:ext cx="4343400" cy="869208"/>
          </a:xfrm>
          <a:prstGeom prst="triangle">
            <a:avLst>
              <a:gd name="adj" fmla="val 60694"/>
            </a:avLst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38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38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1276296" y="6355699"/>
            <a:ext cx="685800" cy="152400"/>
          </a:xfrm>
          <a:prstGeom prst="ellipse">
            <a:avLst/>
          </a:prstGeom>
          <a:solidFill>
            <a:srgbClr val="3366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2114496" y="6355699"/>
            <a:ext cx="685800" cy="152400"/>
          </a:xfrm>
          <a:prstGeom prst="ellipse">
            <a:avLst/>
          </a:prstGeom>
          <a:solidFill>
            <a:srgbClr val="3366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2911835" y="6440734"/>
            <a:ext cx="1295400" cy="1588"/>
          </a:xfrm>
          <a:prstGeom prst="line">
            <a:avLst/>
          </a:prstGeom>
          <a:ln w="25400" cap="flat" cmpd="sng" algn="ctr">
            <a:solidFill>
              <a:srgbClr val="3366FF"/>
            </a:solidFill>
            <a:prstDash val="dot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4400496" y="6366122"/>
            <a:ext cx="685800" cy="152400"/>
          </a:xfrm>
          <a:prstGeom prst="ellipse">
            <a:avLst/>
          </a:prstGeom>
          <a:solidFill>
            <a:srgbClr val="3366FF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Connector 26"/>
          <p:cNvCxnSpPr/>
          <p:nvPr/>
        </p:nvCxnSpPr>
        <p:spPr>
          <a:xfrm>
            <a:off x="438096" y="6694734"/>
            <a:ext cx="4713138" cy="1588"/>
          </a:xfrm>
          <a:prstGeom prst="line">
            <a:avLst/>
          </a:prstGeom>
          <a:ln>
            <a:solidFill>
              <a:srgbClr val="7F7F7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43727" y="6190667"/>
            <a:ext cx="4642569" cy="1588"/>
          </a:xfrm>
          <a:prstGeom prst="line">
            <a:avLst/>
          </a:prstGeom>
          <a:ln>
            <a:solidFill>
              <a:srgbClr val="7F7F7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5400000">
            <a:off x="2326757" y="6443098"/>
            <a:ext cx="504864" cy="1589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rot="5400000">
            <a:off x="2477567" y="6443893"/>
            <a:ext cx="504864" cy="1589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 rot="5400000">
            <a:off x="2186762" y="6439940"/>
            <a:ext cx="504864" cy="1589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2034362" y="6443894"/>
            <a:ext cx="504864" cy="1589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rot="5400000">
            <a:off x="1441814" y="6467452"/>
            <a:ext cx="504864" cy="1589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rot="5400000">
            <a:off x="1592624" y="6468247"/>
            <a:ext cx="504864" cy="1589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rot="5400000">
            <a:off x="1301819" y="6464294"/>
            <a:ext cx="504864" cy="1589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5400000">
            <a:off x="1149419" y="6468248"/>
            <a:ext cx="504864" cy="1589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rot="5400000">
            <a:off x="4548963" y="6446256"/>
            <a:ext cx="504864" cy="1589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5400000">
            <a:off x="4699773" y="6447051"/>
            <a:ext cx="504864" cy="1589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rot="5400000">
            <a:off x="4408968" y="6443098"/>
            <a:ext cx="504864" cy="1589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rot="5400000">
            <a:off x="4256568" y="6447052"/>
            <a:ext cx="504864" cy="1589"/>
          </a:xfrm>
          <a:prstGeom prst="line">
            <a:avLst/>
          </a:prstGeom>
          <a:ln w="190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2E081447-C3CE-9F4F-A689-9A72CAFF10CA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5410200" y="2990671"/>
            <a:ext cx="3514372" cy="2400657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360000" indent="-270000">
              <a:buFont typeface="Lucida Grande"/>
              <a:buChar char="→"/>
            </a:pPr>
            <a:r>
              <a:rPr lang="en-US" sz="1500" dirty="0" smtClean="0"/>
              <a:t>E. </a:t>
            </a:r>
            <a:r>
              <a:rPr lang="en-US" sz="1500" dirty="0" err="1" smtClean="0"/>
              <a:t>g</a:t>
            </a:r>
            <a:r>
              <a:rPr lang="en-US" sz="1500" dirty="0" smtClean="0"/>
              <a:t>. </a:t>
            </a:r>
          </a:p>
          <a:p>
            <a:pPr marL="360000" indent="-270000"/>
            <a:r>
              <a:rPr lang="en-US" sz="1500" dirty="0"/>
              <a:t>	</a:t>
            </a:r>
            <a:r>
              <a:rPr lang="en-US" sz="1500" dirty="0" err="1" smtClean="0"/>
              <a:t>n</a:t>
            </a:r>
            <a:r>
              <a:rPr lang="en-US" sz="1500" baseline="-25000" dirty="0" err="1" smtClean="0"/>
              <a:t>kick</a:t>
            </a:r>
            <a:r>
              <a:rPr lang="en-US" sz="1500" dirty="0" smtClean="0"/>
              <a:t>=1, </a:t>
            </a:r>
            <a:r>
              <a:rPr lang="en-US" sz="1500" dirty="0" err="1" smtClean="0"/>
              <a:t>n</a:t>
            </a:r>
            <a:r>
              <a:rPr lang="en-US" sz="1500" baseline="-25000" dirty="0" err="1" smtClean="0"/>
              <a:t>turn</a:t>
            </a:r>
            <a:r>
              <a:rPr lang="en-US" sz="1500" dirty="0" smtClean="0"/>
              <a:t>=10</a:t>
            </a:r>
            <a:r>
              <a:rPr lang="en-US" sz="1500" baseline="30000" dirty="0" smtClean="0"/>
              <a:t>3</a:t>
            </a:r>
          </a:p>
          <a:p>
            <a:pPr marL="360000" indent="-270000"/>
            <a:r>
              <a:rPr lang="en-US" sz="1500" baseline="30000" dirty="0" smtClean="0"/>
              <a:t>	</a:t>
            </a:r>
            <a:r>
              <a:rPr lang="en-US" sz="1500" dirty="0" err="1" smtClean="0"/>
              <a:t>n</a:t>
            </a:r>
            <a:r>
              <a:rPr lang="en-US" sz="1500" baseline="-25000" dirty="0" err="1" smtClean="0"/>
              <a:t>bunch</a:t>
            </a:r>
            <a:r>
              <a:rPr lang="en-US" sz="1500" dirty="0" smtClean="0"/>
              <a:t>=10</a:t>
            </a:r>
            <a:r>
              <a:rPr lang="en-US" sz="1500" baseline="30000" dirty="0" smtClean="0"/>
              <a:t>3</a:t>
            </a:r>
          </a:p>
          <a:p>
            <a:pPr marL="360000" indent="-270000"/>
            <a:r>
              <a:rPr lang="en-US" sz="1500" baseline="30000" dirty="0" smtClean="0"/>
              <a:t>	</a:t>
            </a:r>
            <a:r>
              <a:rPr lang="en-US" sz="1500" dirty="0" smtClean="0"/>
              <a:t>CPU time = 10</a:t>
            </a:r>
            <a:r>
              <a:rPr lang="en-US" sz="1500" baseline="30000" dirty="0" smtClean="0"/>
              <a:t>3</a:t>
            </a:r>
            <a:r>
              <a:rPr lang="en-US" sz="1500" dirty="0" smtClean="0"/>
              <a:t> </a:t>
            </a:r>
            <a:r>
              <a:rPr lang="en-US" sz="1500" dirty="0" err="1" smtClean="0"/>
              <a:t>x</a:t>
            </a:r>
            <a:r>
              <a:rPr lang="en-US" sz="1500" dirty="0" smtClean="0"/>
              <a:t> (ECLOUD + HEADTAIL)</a:t>
            </a:r>
          </a:p>
          <a:p>
            <a:pPr marL="360000" indent="-270000"/>
            <a:r>
              <a:rPr lang="en-US" sz="1500" dirty="0" smtClean="0"/>
              <a:t>	CPU time ≈ 100d in the best case…</a:t>
            </a:r>
          </a:p>
          <a:p>
            <a:pPr marL="360000" indent="-270000">
              <a:buFont typeface="Lucida Grande"/>
              <a:buChar char="→"/>
            </a:pPr>
            <a:r>
              <a:rPr lang="en-US" sz="1500" dirty="0" smtClean="0"/>
              <a:t>And memory requirements?? Unmanageable if we want to keep turn-by-turn memory of the electrons at each kick point!!</a:t>
            </a:r>
          </a:p>
          <a:p>
            <a:pPr marL="360000" indent="-270000"/>
            <a:endParaRPr lang="en-US" sz="1500" dirty="0" smtClean="0"/>
          </a:p>
        </p:txBody>
      </p:sp>
      <p:pic>
        <p:nvPicPr>
          <p:cNvPr id="51" name="Picture 50" descr="bup-50top-s24.pdf"/>
          <p:cNvPicPr>
            <a:picLocks/>
          </p:cNvPicPr>
          <p:nvPr/>
        </p:nvPicPr>
        <mc:AlternateContent>
          <mc:Choice xmlns:ma="http://schemas.microsoft.com/office/mac/drawingml/2008/main" Requires="ma">
            <p:blipFill>
              <a:blip r:embed="rId5"/>
              <a:srcRect l="25770" t="41686" r="9306" b="25938"/>
              <a:stretch>
                <a:fillRect/>
              </a:stretch>
            </p:blipFill>
          </mc:Choice>
          <mc:Fallback>
            <p:blipFill>
              <a:blip r:embed="rId6"/>
              <a:srcRect l="25770" t="41686" r="9306" b="25938"/>
              <a:stretch>
                <a:fillRect/>
              </a:stretch>
            </p:blipFill>
          </mc:Fallback>
        </mc:AlternateContent>
        <p:spPr>
          <a:xfrm flipH="1">
            <a:off x="0" y="5065425"/>
            <a:ext cx="4953000" cy="1038354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5410200" y="2895600"/>
            <a:ext cx="3514372" cy="124649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marL="360000" indent="-270000">
              <a:buFont typeface="Lucida Grande"/>
              <a:buChar char="→"/>
            </a:pPr>
            <a:r>
              <a:rPr lang="en-US" sz="1500" dirty="0" smtClean="0"/>
              <a:t>Self-consistent build up electron cloud at each kick point</a:t>
            </a:r>
          </a:p>
          <a:p>
            <a:pPr marL="360000" indent="-270000">
              <a:buFont typeface="Lucida Grande"/>
              <a:buChar char="→"/>
            </a:pPr>
            <a:r>
              <a:rPr lang="en-US" sz="1500" dirty="0" smtClean="0"/>
              <a:t>We need approximately the time of (</a:t>
            </a:r>
            <a:r>
              <a:rPr lang="en-US" sz="1500" dirty="0" err="1" smtClean="0"/>
              <a:t>n</a:t>
            </a:r>
            <a:r>
              <a:rPr lang="en-US" sz="1500" baseline="-25000" dirty="0" err="1" smtClean="0"/>
              <a:t>turn</a:t>
            </a:r>
            <a:r>
              <a:rPr lang="en-US" sz="1500" dirty="0" smtClean="0"/>
              <a:t>*</a:t>
            </a:r>
            <a:r>
              <a:rPr lang="en-US" sz="1500" dirty="0" err="1" smtClean="0"/>
              <a:t>n</a:t>
            </a:r>
            <a:r>
              <a:rPr lang="en-US" sz="1500" baseline="-25000" dirty="0" err="1" smtClean="0"/>
              <a:t>kick</a:t>
            </a:r>
            <a:r>
              <a:rPr lang="en-US" sz="1500" dirty="0" smtClean="0"/>
              <a:t>) ECLOUD simulations plus </a:t>
            </a:r>
            <a:r>
              <a:rPr lang="en-US" sz="1500" dirty="0" err="1" smtClean="0"/>
              <a:t>n</a:t>
            </a:r>
            <a:r>
              <a:rPr lang="en-US" sz="1500" baseline="-25000" dirty="0" err="1" smtClean="0"/>
              <a:t>bunch</a:t>
            </a:r>
            <a:r>
              <a:rPr lang="en-US" sz="1500" dirty="0" smtClean="0"/>
              <a:t> HEADTAIL simulations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 animBg="1"/>
      <p:bldP spid="21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457200" y="3962400"/>
            <a:ext cx="8077200" cy="990600"/>
          </a:xfrm>
          <a:prstGeom prst="round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3535362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E</a:t>
            </a:r>
            <a:r>
              <a:rPr lang="en-US" dirty="0" smtClean="0"/>
              <a:t>lectron cloud simulations are split into:</a:t>
            </a:r>
          </a:p>
          <a:p>
            <a:pPr lvl="1"/>
            <a:r>
              <a:rPr lang="en-US" dirty="0"/>
              <a:t>B</a:t>
            </a:r>
            <a:r>
              <a:rPr lang="en-US" dirty="0" smtClean="0"/>
              <a:t>uild up simulations</a:t>
            </a:r>
          </a:p>
          <a:p>
            <a:pPr lvl="1"/>
            <a:r>
              <a:rPr lang="en-US" dirty="0" smtClean="0"/>
              <a:t>B</a:t>
            </a:r>
            <a:r>
              <a:rPr lang="en-US" dirty="0" smtClean="0"/>
              <a:t>eam dynamics simulations</a:t>
            </a:r>
          </a:p>
          <a:p>
            <a:r>
              <a:rPr lang="en-US" dirty="0" smtClean="0"/>
              <a:t>CERN tools</a:t>
            </a:r>
          </a:p>
          <a:p>
            <a:pPr lvl="1"/>
            <a:r>
              <a:rPr lang="en-US" dirty="0" smtClean="0"/>
              <a:t>ECLOUD &amp; HEADTAIL</a:t>
            </a:r>
          </a:p>
          <a:p>
            <a:pPr lvl="2">
              <a:buFont typeface="Lucida Grande"/>
              <a:buChar char="→"/>
            </a:pPr>
            <a:r>
              <a:rPr lang="en-US" dirty="0" smtClean="0"/>
              <a:t> Sensitive to several model and numerical parameters</a:t>
            </a:r>
          </a:p>
          <a:p>
            <a:pPr lvl="2">
              <a:buFont typeface="Lucida Grande"/>
              <a:buChar char="→"/>
            </a:pPr>
            <a:r>
              <a:rPr lang="en-US" dirty="0" smtClean="0"/>
              <a:t> Unveiled non-trivial dependence on physical parameters</a:t>
            </a:r>
          </a:p>
          <a:p>
            <a:r>
              <a:rPr lang="en-US" dirty="0" smtClean="0"/>
              <a:t>Outlook: prove further &amp; improve the reliability of our codes, develop &amp; include more functionalities, grab the physics in our models</a:t>
            </a: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2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500" b="1" dirty="0" smtClean="0">
                <a:latin typeface="Academy Engraved LET"/>
                <a:cs typeface="Academy Engraved LET"/>
              </a:rPr>
              <a:t>Conclusions &amp; Outlook</a:t>
            </a:r>
            <a:endParaRPr lang="en-US" sz="3500" b="1" dirty="0">
              <a:latin typeface="Academy Engraved LET"/>
              <a:cs typeface="Academy Engraved LET"/>
            </a:endParaRPr>
          </a:p>
        </p:txBody>
      </p:sp>
      <p:pic>
        <p:nvPicPr>
          <p:cNvPr id="4" name="Picture 3" descr="cern_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80000" cy="1080000"/>
          </a:xfrm>
          <a:prstGeom prst="rect">
            <a:avLst/>
          </a:prstGeom>
        </p:spPr>
      </p:pic>
      <p:pic>
        <p:nvPicPr>
          <p:cNvPr id="5" name="Picture 4" descr="LOGO-BE-200x200_jp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4000" y="0"/>
            <a:ext cx="1080000" cy="1080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37</a:t>
            </a:fld>
            <a:endParaRPr lang="en-US"/>
          </a:p>
        </p:txBody>
      </p:sp>
      <p:pic>
        <p:nvPicPr>
          <p:cNvPr id="7" name="Picture 6" descr="New-logo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0400" y="5791199"/>
            <a:ext cx="2943957" cy="10228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6283" y="274638"/>
            <a:ext cx="7077718" cy="1143000"/>
          </a:xfrm>
        </p:spPr>
        <p:txBody>
          <a:bodyPr>
            <a:noAutofit/>
          </a:bodyPr>
          <a:lstStyle/>
          <a:p>
            <a:r>
              <a:rPr lang="en-US" sz="3400" dirty="0" smtClean="0"/>
              <a:t>And re-diffused electrons are not included in the model… </a:t>
            </a:r>
            <a:endParaRPr lang="en-US" sz="3400" dirty="0"/>
          </a:p>
        </p:txBody>
      </p:sp>
      <p:pic>
        <p:nvPicPr>
          <p:cNvPr id="4" name="Picture 3" descr="cern_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80000" cy="1080000"/>
          </a:xfrm>
          <a:prstGeom prst="rect">
            <a:avLst/>
          </a:prstGeom>
        </p:spPr>
      </p:pic>
      <p:pic>
        <p:nvPicPr>
          <p:cNvPr id="5" name="Picture 4" descr="LOGO-BE-200x200_jp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4000" y="0"/>
            <a:ext cx="1080000" cy="1080000"/>
          </a:xfrm>
          <a:prstGeom prst="rect">
            <a:avLst/>
          </a:prstGeom>
        </p:spPr>
      </p:pic>
      <p:sp>
        <p:nvSpPr>
          <p:cNvPr id="11" name="Content Placeholder 8"/>
          <p:cNvSpPr>
            <a:spLocks noGrp="1"/>
          </p:cNvSpPr>
          <p:nvPr>
            <p:ph idx="1"/>
          </p:nvPr>
        </p:nvSpPr>
        <p:spPr>
          <a:xfrm>
            <a:off x="4536024" y="5569121"/>
            <a:ext cx="4419600" cy="1072491"/>
          </a:xfrm>
        </p:spPr>
        <p:txBody>
          <a:bodyPr>
            <a:normAutofit fontScale="77500" lnSpcReduction="20000"/>
          </a:bodyPr>
          <a:lstStyle/>
          <a:p>
            <a:pPr>
              <a:buFont typeface="Lucida Grande"/>
              <a:buChar char="⇒"/>
            </a:pPr>
            <a:r>
              <a:rPr lang="en-US" sz="2235" dirty="0" smtClean="0"/>
              <a:t>Re-diffused electrons </a:t>
            </a:r>
            <a:r>
              <a:rPr lang="en-US" sz="2235" dirty="0" smtClean="0"/>
              <a:t>enhance the build up</a:t>
            </a:r>
          </a:p>
          <a:p>
            <a:pPr>
              <a:buFont typeface="Lucida Grande"/>
              <a:buChar char="⇒"/>
            </a:pPr>
            <a:r>
              <a:rPr lang="en-US" sz="2235" dirty="0" smtClean="0">
                <a:solidFill>
                  <a:srgbClr val="000000"/>
                </a:solidFill>
                <a:latin typeface="+mj-lt"/>
              </a:rPr>
              <a:t>Can impact up to a factor 2 on heat load calculations (e.g. LHC, PS2)</a:t>
            </a:r>
            <a:endParaRPr lang="en-US" sz="2235" dirty="0" smtClean="0">
              <a:solidFill>
                <a:srgbClr val="000000"/>
              </a:solidFill>
              <a:latin typeface="+mj-lt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9" name="Picture 8" descr="giu_diff.pdf                                                   00052080Macintosh HD                   BC25E8C6:"/>
          <p:cNvPicPr>
            <a:picLocks noChangeAspect="1" noChangeArrowheads="1"/>
          </p:cNvPicPr>
          <p:nvPr/>
        </p:nvPicPr>
        <p:blipFill>
          <a:blip r:embed="rId4">
            <a:lum bright="-50000" contrast="70000"/>
          </a:blip>
          <a:srcRect l="5884" t="18184" r="11766" b="18184"/>
          <a:stretch>
            <a:fillRect/>
          </a:stretch>
        </p:blipFill>
        <p:spPr bwMode="auto">
          <a:xfrm>
            <a:off x="5238790" y="2201226"/>
            <a:ext cx="3348000" cy="334800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5564698" y="1689378"/>
            <a:ext cx="2823717" cy="338554"/>
          </a:xfrm>
          <a:prstGeom prst="rect">
            <a:avLst/>
          </a:prstGeom>
          <a:solidFill>
            <a:srgbClr val="3366FF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With re-diffused (G. </a:t>
            </a:r>
            <a:r>
              <a:rPr lang="en-US" sz="1600" dirty="0" err="1" smtClean="0"/>
              <a:t>Bellodi</a:t>
            </a:r>
            <a:r>
              <a:rPr lang="en-US" sz="1600" dirty="0" smtClean="0"/>
              <a:t>)</a:t>
            </a:r>
            <a:endParaRPr lang="en-US" sz="1600" dirty="0"/>
          </a:p>
        </p:txBody>
      </p:sp>
      <p:grpSp>
        <p:nvGrpSpPr>
          <p:cNvPr id="17" name="Group 16"/>
          <p:cNvGrpSpPr/>
          <p:nvPr/>
        </p:nvGrpSpPr>
        <p:grpSpPr>
          <a:xfrm>
            <a:off x="457200" y="1746909"/>
            <a:ext cx="3940900" cy="4929724"/>
            <a:chOff x="457200" y="1746909"/>
            <a:chExt cx="3940900" cy="4929724"/>
          </a:xfrm>
        </p:grpSpPr>
        <p:sp>
          <p:nvSpPr>
            <p:cNvPr id="12" name="TextBox 11"/>
            <p:cNvSpPr txBox="1"/>
            <p:nvPr/>
          </p:nvSpPr>
          <p:spPr>
            <a:xfrm>
              <a:off x="822518" y="6338079"/>
              <a:ext cx="2823717" cy="338554"/>
            </a:xfrm>
            <a:prstGeom prst="rect">
              <a:avLst/>
            </a:prstGeom>
            <a:solidFill>
              <a:srgbClr val="3366FF"/>
            </a:solidFill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No re-diffused (present model)</a:t>
              </a:r>
              <a:endParaRPr lang="en-US" sz="1600" dirty="0"/>
            </a:p>
          </p:txBody>
        </p:sp>
        <p:pic>
          <p:nvPicPr>
            <p:cNvPr id="14" name="Picture 13" descr="&#10;giu_diff2.pdf                                                  00052080Macintosh HD                   BC25E8C6:"/>
            <p:cNvPicPr>
              <a:picLocks noChangeAspect="1" noChangeArrowheads="1"/>
            </p:cNvPicPr>
            <p:nvPr/>
          </p:nvPicPr>
          <p:blipFill>
            <a:blip r:embed="rId5">
              <a:lum bright="-50000" contrast="70000"/>
            </a:blip>
            <a:srcRect l="5884" t="18184" r="11766" b="18184"/>
            <a:stretch>
              <a:fillRect/>
            </a:stretch>
          </p:blipFill>
          <p:spPr bwMode="auto">
            <a:xfrm>
              <a:off x="609600" y="2905096"/>
              <a:ext cx="3318100" cy="3320687"/>
            </a:xfrm>
            <a:prstGeom prst="rect">
              <a:avLst/>
            </a:prstGeom>
            <a:noFill/>
          </p:spPr>
        </p:pic>
        <p:sp>
          <p:nvSpPr>
            <p:cNvPr id="16" name="Content Placeholder 8"/>
            <p:cNvSpPr txBox="1">
              <a:spLocks/>
            </p:cNvSpPr>
            <p:nvPr/>
          </p:nvSpPr>
          <p:spPr>
            <a:xfrm>
              <a:off x="457200" y="1746909"/>
              <a:ext cx="3940900" cy="107249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/>
            <a:p>
              <a:pPr marL="342900" marR="0" lvl="0" indent="-342900" algn="l" defTabSz="4572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Lucida Grande"/>
                <a:buChar char="⇒"/>
                <a:tabLst/>
                <a:defRPr/>
              </a:pPr>
              <a:r>
                <a:rPr kumimoji="0" lang="en-US" sz="17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In the present ECLOUD model,</a:t>
              </a:r>
              <a:r>
                <a:rPr kumimoji="0" lang="en-US" sz="1700" b="0" i="0" u="none" strike="noStrike" kern="1200" cap="none" spc="0" normalizeH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 electrons are either reflected or cause secondary emission</a:t>
              </a:r>
              <a:endParaRPr kumimoji="0" lang="en-US" sz="17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j-lt"/>
                <a:ea typeface="+mn-ea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5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defTabSz="914400" fontAlgn="base">
              <a:spcAft>
                <a:spcPct val="0"/>
              </a:spcAft>
              <a:defRPr/>
            </a:pPr>
            <a:r>
              <a:rPr lang="en-US" sz="3200" kern="0" dirty="0" smtClean="0">
                <a:solidFill>
                  <a:schemeClr val="folHlink"/>
                </a:solidFill>
              </a:rPr>
              <a:t>Dependence on bunch spacing</a:t>
            </a:r>
            <a:br>
              <a:rPr lang="en-US" sz="3200" kern="0" dirty="0" smtClean="0">
                <a:solidFill>
                  <a:schemeClr val="folHlink"/>
                </a:solidFill>
              </a:rPr>
            </a:br>
            <a:r>
              <a:rPr lang="en-US" sz="3200" kern="0" dirty="0" smtClean="0">
                <a:solidFill>
                  <a:schemeClr val="folHlink"/>
                </a:solidFill>
              </a:rPr>
              <a:t>Sample results</a:t>
            </a:r>
            <a:endParaRPr lang="en-US" sz="4000" kern="0" dirty="0">
              <a:solidFill>
                <a:schemeClr val="tx2"/>
              </a:solidFill>
            </a:endParaRPr>
          </a:p>
        </p:txBody>
      </p:sp>
      <p:pic>
        <p:nvPicPr>
          <p:cNvPr id="4" name="Picture 3" descr="cern_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80000" cy="1080000"/>
          </a:xfrm>
          <a:prstGeom prst="rect">
            <a:avLst/>
          </a:prstGeom>
        </p:spPr>
      </p:pic>
      <p:pic>
        <p:nvPicPr>
          <p:cNvPr id="5" name="Picture 4" descr="LOGO-BE-200x200_jp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4000" y="0"/>
            <a:ext cx="1080000" cy="1080000"/>
          </a:xfrm>
          <a:prstGeom prst="rect">
            <a:avLst/>
          </a:prstGeom>
        </p:spPr>
      </p:pic>
      <p:pic>
        <p:nvPicPr>
          <p:cNvPr id="24" name="Picture 23" descr="bup-thresh25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0" y="1289341"/>
            <a:ext cx="3960000" cy="3060000"/>
          </a:xfrm>
          <a:prstGeom prst="rect">
            <a:avLst/>
          </a:prstGeom>
        </p:spPr>
      </p:pic>
      <p:pic>
        <p:nvPicPr>
          <p:cNvPr id="25" name="Picture 24" descr="bup-thresh50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4267200" y="1289341"/>
            <a:ext cx="3960000" cy="3060000"/>
          </a:xfrm>
          <a:prstGeom prst="rect">
            <a:avLst/>
          </a:prstGeom>
        </p:spPr>
      </p:pic>
      <p:pic>
        <p:nvPicPr>
          <p:cNvPr id="26" name="Picture 25" descr="bup-thresh75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8"/>
              <a:stretch>
                <a:fillRect/>
              </a:stretch>
            </p:blipFill>
          </mc:Choice>
          <mc:Fallback>
            <p:blipFill>
              <a:blip r:embed="rId9"/>
              <a:stretch>
                <a:fillRect/>
              </a:stretch>
            </p:blipFill>
          </mc:Fallback>
        </mc:AlternateContent>
        <p:spPr>
          <a:xfrm>
            <a:off x="0" y="3798000"/>
            <a:ext cx="3960000" cy="3060000"/>
          </a:xfrm>
          <a:prstGeom prst="rect">
            <a:avLst/>
          </a:prstGeom>
        </p:spPr>
      </p:pic>
      <p:sp>
        <p:nvSpPr>
          <p:cNvPr id="27" name="Content Placeholder 8"/>
          <p:cNvSpPr>
            <a:spLocks noGrp="1"/>
          </p:cNvSpPr>
          <p:nvPr>
            <p:ph idx="1"/>
          </p:nvPr>
        </p:nvSpPr>
        <p:spPr>
          <a:xfrm>
            <a:off x="4495800" y="4241506"/>
            <a:ext cx="4191000" cy="2351600"/>
          </a:xfrm>
        </p:spPr>
        <p:txBody>
          <a:bodyPr>
            <a:normAutofit fontScale="92500" lnSpcReduction="20000"/>
          </a:bodyPr>
          <a:lstStyle/>
          <a:p>
            <a:pPr>
              <a:buFont typeface="Lucida Grande"/>
              <a:buChar char="→"/>
            </a:pPr>
            <a:r>
              <a:rPr lang="en-US" sz="2162" dirty="0" smtClean="0">
                <a:latin typeface="+mj-lt"/>
              </a:rPr>
              <a:t>Example of electron cloud build in an SPS</a:t>
            </a:r>
            <a:r>
              <a:rPr lang="en-US" sz="2162" dirty="0" smtClean="0">
                <a:latin typeface="+mj-lt"/>
              </a:rPr>
              <a:t> MKD kicker </a:t>
            </a:r>
            <a:r>
              <a:rPr lang="en-US" sz="2162" dirty="0" smtClean="0">
                <a:latin typeface="+mj-lt"/>
              </a:rPr>
              <a:t>for different kinds of beam</a:t>
            </a:r>
            <a:endParaRPr lang="en-US" sz="2162" dirty="0" smtClean="0">
              <a:latin typeface="+mj-lt"/>
            </a:endParaRPr>
          </a:p>
          <a:p>
            <a:pPr lvl="1">
              <a:buFont typeface="Arial"/>
              <a:buChar char="•"/>
            </a:pPr>
            <a:r>
              <a:rPr lang="en-US" sz="1762" dirty="0" smtClean="0">
                <a:latin typeface="+mj-lt"/>
              </a:rPr>
              <a:t>25ns bunch </a:t>
            </a:r>
            <a:r>
              <a:rPr lang="en-US" sz="1762" dirty="0" smtClean="0">
                <a:latin typeface="+mj-lt"/>
              </a:rPr>
              <a:t>spacing</a:t>
            </a:r>
            <a:r>
              <a:rPr lang="en-US" sz="1762" dirty="0" smtClean="0">
                <a:latin typeface="+mj-lt"/>
              </a:rPr>
              <a:t> has electron cloud even for </a:t>
            </a:r>
            <a:r>
              <a:rPr lang="en-US" sz="1762" dirty="0" err="1" smtClean="0">
                <a:latin typeface="Symbol" charset="2"/>
                <a:cs typeface="Symbol" charset="2"/>
              </a:rPr>
              <a:t>d</a:t>
            </a:r>
            <a:r>
              <a:rPr lang="en-US" sz="1762" baseline="-25000" dirty="0" err="1" smtClean="0">
                <a:latin typeface="+mj-lt"/>
              </a:rPr>
              <a:t>max</a:t>
            </a:r>
            <a:r>
              <a:rPr lang="en-US" sz="1762" dirty="0" smtClean="0">
                <a:latin typeface="+mj-lt"/>
              </a:rPr>
              <a:t>=1.3</a:t>
            </a:r>
          </a:p>
          <a:p>
            <a:pPr lvl="1">
              <a:buFont typeface="Arial"/>
              <a:buChar char="•"/>
            </a:pPr>
            <a:r>
              <a:rPr lang="en-US" sz="1762" dirty="0" smtClean="0">
                <a:latin typeface="+mj-lt"/>
              </a:rPr>
              <a:t>50ns bunch spacing builds electron cloud for </a:t>
            </a:r>
            <a:r>
              <a:rPr lang="en-US" sz="1762" dirty="0" err="1" smtClean="0">
                <a:latin typeface="Symbol" charset="2"/>
                <a:cs typeface="Symbol" charset="2"/>
              </a:rPr>
              <a:t>d</a:t>
            </a:r>
            <a:r>
              <a:rPr lang="en-US" sz="1762" baseline="-25000" dirty="0" err="1" smtClean="0"/>
              <a:t>max</a:t>
            </a:r>
            <a:r>
              <a:rPr lang="en-US" sz="1762" dirty="0" smtClean="0"/>
              <a:t>&gt;1.6</a:t>
            </a:r>
          </a:p>
          <a:p>
            <a:pPr lvl="1">
              <a:buFont typeface="Arial"/>
              <a:buChar char="•"/>
            </a:pPr>
            <a:r>
              <a:rPr lang="en-US" sz="1762" dirty="0" smtClean="0">
                <a:latin typeface="+mj-lt"/>
              </a:rPr>
              <a:t>75ns does not have electron cloud up to </a:t>
            </a:r>
            <a:r>
              <a:rPr lang="en-US" sz="1762" dirty="0" err="1" smtClean="0">
                <a:latin typeface="Symbol" charset="2"/>
                <a:cs typeface="Symbol" charset="2"/>
              </a:rPr>
              <a:t>d</a:t>
            </a:r>
            <a:r>
              <a:rPr lang="en-US" sz="1762" baseline="-25000" dirty="0" err="1"/>
              <a:t>max</a:t>
            </a:r>
            <a:r>
              <a:rPr lang="en-US" sz="1762" dirty="0"/>
              <a:t>=</a:t>
            </a:r>
            <a:r>
              <a:rPr lang="en-US" sz="1762" dirty="0" smtClean="0"/>
              <a:t>1.8</a:t>
            </a:r>
            <a:r>
              <a:rPr lang="en-US" sz="1762" dirty="0" smtClean="0">
                <a:latin typeface="+mj-lt"/>
              </a:rPr>
              <a:t> </a:t>
            </a:r>
            <a:endParaRPr lang="en-US" sz="1362" dirty="0" smtClean="0">
              <a:latin typeface="+mj-lt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2099365" y="1417638"/>
            <a:ext cx="4991100" cy="1782762"/>
            <a:chOff x="2099365" y="1417638"/>
            <a:chExt cx="4991100" cy="1782762"/>
          </a:xfrm>
          <a:solidFill>
            <a:srgbClr val="C3D69B"/>
          </a:solidFill>
        </p:grpSpPr>
        <p:sp>
          <p:nvSpPr>
            <p:cNvPr id="7" name="Rounded Rectangle 6"/>
            <p:cNvSpPr/>
            <p:nvPr/>
          </p:nvSpPr>
          <p:spPr>
            <a:xfrm>
              <a:off x="2099365" y="1417638"/>
              <a:ext cx="4991100" cy="1782762"/>
            </a:xfrm>
            <a:prstGeom prst="roundRect">
              <a:avLst/>
            </a:prstGeom>
            <a:solidFill>
              <a:schemeClr val="accent3">
                <a:alpha val="22000"/>
              </a:schemeClr>
            </a:solidFill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2213665" y="2108478"/>
              <a:ext cx="685800" cy="152400"/>
            </a:xfrm>
            <a:prstGeom prst="ellipse">
              <a:avLst/>
            </a:prstGeom>
            <a:solidFill>
              <a:srgbClr val="3366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3051865" y="2108478"/>
              <a:ext cx="685800" cy="152400"/>
            </a:xfrm>
            <a:prstGeom prst="ellipse">
              <a:avLst/>
            </a:prstGeom>
            <a:solidFill>
              <a:srgbClr val="3366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3890065" y="2108478"/>
              <a:ext cx="685800" cy="152400"/>
            </a:xfrm>
            <a:prstGeom prst="ellipse">
              <a:avLst/>
            </a:prstGeom>
            <a:solidFill>
              <a:srgbClr val="3366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4687404" y="2193513"/>
              <a:ext cx="1295400" cy="1588"/>
            </a:xfrm>
            <a:prstGeom prst="line">
              <a:avLst/>
            </a:prstGeom>
            <a:grpFill/>
            <a:ln w="25400" cap="flat" cmpd="sng" algn="ctr">
              <a:solidFill>
                <a:srgbClr val="0000FF"/>
              </a:solidFill>
              <a:prstDash val="dot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/>
            <p:cNvSpPr/>
            <p:nvPr/>
          </p:nvSpPr>
          <p:spPr>
            <a:xfrm>
              <a:off x="6176065" y="2118901"/>
              <a:ext cx="685800" cy="152400"/>
            </a:xfrm>
            <a:prstGeom prst="ellipse">
              <a:avLst/>
            </a:prstGeom>
            <a:solidFill>
              <a:srgbClr val="3366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795643" y="2772266"/>
              <a:ext cx="1752600" cy="3231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500" dirty="0" smtClean="0"/>
                <a:t>Multi-bunch beam</a:t>
              </a:r>
              <a:endParaRPr lang="en-US" sz="1500" dirty="0"/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2213665" y="2447513"/>
              <a:ext cx="4713138" cy="1588"/>
            </a:xfrm>
            <a:prstGeom prst="line">
              <a:avLst/>
            </a:prstGeom>
            <a:grpFill/>
            <a:ln>
              <a:solidFill>
                <a:srgbClr val="7F7F7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2219296" y="1943446"/>
              <a:ext cx="4713138" cy="1588"/>
            </a:xfrm>
            <a:prstGeom prst="line">
              <a:avLst/>
            </a:prstGeom>
            <a:grpFill/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>
              <a:off x="3051865" y="2592388"/>
              <a:ext cx="3699569" cy="1588"/>
            </a:xfrm>
            <a:prstGeom prst="straightConnector1">
              <a:avLst/>
            </a:prstGeom>
            <a:grp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6407425" y="2549455"/>
              <a:ext cx="651565" cy="32316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500" dirty="0" err="1" smtClean="0"/>
                <a:t>s</a:t>
              </a:r>
              <a:endParaRPr lang="en-US" sz="1500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dirty="0" smtClean="0"/>
              <a:t>Flow chart of the </a:t>
            </a:r>
            <a:r>
              <a:rPr lang="en-US" sz="3000" dirty="0" err="1" smtClean="0"/>
              <a:t>e</a:t>
            </a:r>
            <a:r>
              <a:rPr lang="en-US" sz="3000" dirty="0" smtClean="0"/>
              <a:t>-cloud physics problem</a:t>
            </a:r>
            <a:endParaRPr lang="en-US" sz="3000" b="1" dirty="0">
              <a:solidFill>
                <a:srgbClr val="FF0000"/>
              </a:solidFill>
            </a:endParaRPr>
          </a:p>
        </p:txBody>
      </p:sp>
      <p:pic>
        <p:nvPicPr>
          <p:cNvPr id="4" name="Picture 3" descr="cern_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80000" cy="1080000"/>
          </a:xfrm>
          <a:prstGeom prst="rect">
            <a:avLst/>
          </a:prstGeom>
        </p:spPr>
      </p:pic>
      <p:pic>
        <p:nvPicPr>
          <p:cNvPr id="5" name="Picture 4" descr="LOGO-BE-200x200_jp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4000" y="0"/>
            <a:ext cx="1080000" cy="1080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40" name="Group 39"/>
          <p:cNvGrpSpPr/>
          <p:nvPr/>
        </p:nvGrpSpPr>
        <p:grpSpPr>
          <a:xfrm>
            <a:off x="6854135" y="2271301"/>
            <a:ext cx="1946965" cy="2264533"/>
            <a:chOff x="6854135" y="2271301"/>
            <a:chExt cx="1946965" cy="2264533"/>
          </a:xfrm>
        </p:grpSpPr>
        <p:sp>
          <p:nvSpPr>
            <p:cNvPr id="17" name="Bent-Up Arrow 16"/>
            <p:cNvSpPr/>
            <p:nvPr/>
          </p:nvSpPr>
          <p:spPr>
            <a:xfrm flipV="1">
              <a:off x="7090465" y="2271301"/>
              <a:ext cx="850392" cy="1121533"/>
            </a:xfrm>
            <a:prstGeom prst="bentUpArrow">
              <a:avLst>
                <a:gd name="adj1" fmla="val 23702"/>
                <a:gd name="adj2" fmla="val 25000"/>
                <a:gd name="adj3" fmla="val 25000"/>
              </a:avLst>
            </a:prstGeom>
            <a:solidFill>
              <a:schemeClr val="accent3">
                <a:alpha val="75000"/>
              </a:schemeClr>
            </a:solidFill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6854135" y="3392834"/>
              <a:ext cx="1946965" cy="1143000"/>
            </a:xfrm>
            <a:prstGeom prst="roundRect">
              <a:avLst/>
            </a:prstGeom>
            <a:solidFill>
              <a:srgbClr val="9BBB59">
                <a:alpha val="22000"/>
              </a:srgbClr>
            </a:solidFill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926803" y="3463512"/>
              <a:ext cx="1874297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/>
                <a:t>P</a:t>
              </a:r>
              <a:r>
                <a:rPr lang="en-US" sz="1500" dirty="0" smtClean="0"/>
                <a:t>rimary and secondary electron production, chamber properties </a:t>
              </a:r>
              <a:endParaRPr lang="en-US" sz="1500" dirty="0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3200399" y="4154834"/>
            <a:ext cx="4588635" cy="2201515"/>
            <a:chOff x="3200399" y="4154834"/>
            <a:chExt cx="4588635" cy="2201515"/>
          </a:xfrm>
        </p:grpSpPr>
        <p:sp>
          <p:nvSpPr>
            <p:cNvPr id="20" name="Bent-Up Arrow 19"/>
            <p:cNvSpPr/>
            <p:nvPr/>
          </p:nvSpPr>
          <p:spPr>
            <a:xfrm rot="5400000" flipV="1">
              <a:off x="6525349" y="4186552"/>
              <a:ext cx="914401" cy="1612968"/>
            </a:xfrm>
            <a:prstGeom prst="bentUpArrow">
              <a:avLst>
                <a:gd name="adj1" fmla="val 22299"/>
                <a:gd name="adj2" fmla="val 25000"/>
                <a:gd name="adj3" fmla="val 25000"/>
              </a:avLst>
            </a:prstGeom>
            <a:solidFill>
              <a:srgbClr val="9BBB59">
                <a:alpha val="75000"/>
              </a:srgbClr>
            </a:solidFill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3200399" y="4154834"/>
              <a:ext cx="2975665" cy="2201515"/>
            </a:xfrm>
            <a:prstGeom prst="roundRect">
              <a:avLst/>
            </a:prstGeom>
            <a:solidFill>
              <a:srgbClr val="9BBB59">
                <a:alpha val="22000"/>
              </a:srgbClr>
            </a:solidFill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" name="Picture 21" descr="plot_edistr_Y2p6_32_90.pn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3671" t="13784" r="5629" b="17230"/>
            <a:stretch>
              <a:fillRect/>
            </a:stretch>
          </p:blipFill>
          <p:spPr>
            <a:xfrm>
              <a:off x="3576314" y="4535835"/>
              <a:ext cx="2406490" cy="1440000"/>
            </a:xfrm>
            <a:prstGeom prst="rect">
              <a:avLst/>
            </a:prstGeom>
          </p:spPr>
        </p:pic>
        <p:sp>
          <p:nvSpPr>
            <p:cNvPr id="26" name="Oval 25"/>
            <p:cNvSpPr/>
            <p:nvPr/>
          </p:nvSpPr>
          <p:spPr>
            <a:xfrm>
              <a:off x="3576315" y="4535836"/>
              <a:ext cx="2406490" cy="1440000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890065" y="4156010"/>
              <a:ext cx="187429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 smtClean="0"/>
                <a:t>E-cloud build up</a:t>
              </a:r>
              <a:endParaRPr lang="en-US" sz="1500" dirty="0"/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>
              <a:off x="3423481" y="6173304"/>
              <a:ext cx="2559324" cy="1588"/>
            </a:xfrm>
            <a:prstGeom prst="straightConnector1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rot="5400000" flipH="1" flipV="1">
              <a:off x="2491636" y="5235141"/>
              <a:ext cx="1870008" cy="6318"/>
            </a:xfrm>
            <a:prstGeom prst="straightConnector1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3429799" y="4406265"/>
              <a:ext cx="651565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 err="1"/>
                <a:t>x</a:t>
              </a:r>
              <a:endParaRPr lang="en-US" sz="1500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657022" y="5850139"/>
              <a:ext cx="651565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 err="1" smtClean="0"/>
                <a:t>y</a:t>
              </a:r>
              <a:endParaRPr lang="en-US" sz="1500" dirty="0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266700" y="2193513"/>
            <a:ext cx="2933699" cy="3084030"/>
            <a:chOff x="266700" y="2193513"/>
            <a:chExt cx="2933699" cy="3084030"/>
          </a:xfrm>
        </p:grpSpPr>
        <p:sp>
          <p:nvSpPr>
            <p:cNvPr id="28" name="Bent-Up Arrow 27"/>
            <p:cNvSpPr/>
            <p:nvPr/>
          </p:nvSpPr>
          <p:spPr>
            <a:xfrm flipH="1">
              <a:off x="1409698" y="4479175"/>
              <a:ext cx="1790701" cy="798368"/>
            </a:xfrm>
            <a:prstGeom prst="bentUpArrow">
              <a:avLst>
                <a:gd name="adj1" fmla="val 24710"/>
                <a:gd name="adj2" fmla="val 25000"/>
                <a:gd name="adj3" fmla="val 25000"/>
              </a:avLst>
            </a:prstGeom>
            <a:solidFill>
              <a:srgbClr val="9BBB59">
                <a:alpha val="75000"/>
              </a:srgbClr>
            </a:solidFill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1028701" y="3621435"/>
              <a:ext cx="1422728" cy="857740"/>
            </a:xfrm>
            <a:prstGeom prst="roundRect">
              <a:avLst/>
            </a:prstGeom>
            <a:solidFill>
              <a:srgbClr val="9BBB59">
                <a:alpha val="22000"/>
              </a:srgbClr>
            </a:solidFill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1028700" y="3621435"/>
              <a:ext cx="1422728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 smtClean="0"/>
                <a:t>Equations of motion of the beam particles</a:t>
              </a:r>
              <a:endParaRPr lang="en-US" sz="1500" dirty="0"/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>
              <a:off x="266700" y="4002434"/>
              <a:ext cx="762000" cy="1588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Bent-Up Arrow 32"/>
            <p:cNvSpPr/>
            <p:nvPr/>
          </p:nvSpPr>
          <p:spPr>
            <a:xfrm rot="5400000" flipH="1">
              <a:off x="1040570" y="2562641"/>
              <a:ext cx="1427922" cy="689666"/>
            </a:xfrm>
            <a:prstGeom prst="bentUpArrow">
              <a:avLst>
                <a:gd name="adj1" fmla="val 23702"/>
                <a:gd name="adj2" fmla="val 25000"/>
                <a:gd name="adj3" fmla="val 25000"/>
              </a:avLst>
            </a:prstGeom>
            <a:solidFill>
              <a:srgbClr val="9BBB59">
                <a:alpha val="75000"/>
              </a:srgbClr>
            </a:solidFill>
            <a:ln>
              <a:solidFill>
                <a:srgbClr val="008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266700" y="3679269"/>
              <a:ext cx="108000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 smtClean="0"/>
                <a:t>Noise</a:t>
              </a:r>
              <a:endParaRPr lang="en-US" sz="15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dirty="0" smtClean="0"/>
              <a:t>Splitting the problem…</a:t>
            </a:r>
            <a:endParaRPr lang="en-US" sz="3000" b="1" dirty="0">
              <a:solidFill>
                <a:srgbClr val="FF0000"/>
              </a:solidFill>
            </a:endParaRPr>
          </a:p>
        </p:txBody>
      </p:sp>
      <p:pic>
        <p:nvPicPr>
          <p:cNvPr id="4" name="Picture 3" descr="cern_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80000" cy="1080000"/>
          </a:xfrm>
          <a:prstGeom prst="rect">
            <a:avLst/>
          </a:prstGeom>
        </p:spPr>
      </p:pic>
      <p:pic>
        <p:nvPicPr>
          <p:cNvPr id="5" name="Picture 4" descr="LOGO-BE-200x200_jp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4000" y="0"/>
            <a:ext cx="1080000" cy="1080000"/>
          </a:xfrm>
          <a:prstGeom prst="rect">
            <a:avLst/>
          </a:prstGeom>
        </p:spPr>
      </p:pic>
      <p:grpSp>
        <p:nvGrpSpPr>
          <p:cNvPr id="9" name="Group 34"/>
          <p:cNvGrpSpPr/>
          <p:nvPr/>
        </p:nvGrpSpPr>
        <p:grpSpPr>
          <a:xfrm>
            <a:off x="2099365" y="1417638"/>
            <a:ext cx="4991100" cy="1782762"/>
            <a:chOff x="2099365" y="1417638"/>
            <a:chExt cx="4991100" cy="1782762"/>
          </a:xfrm>
        </p:grpSpPr>
        <p:sp>
          <p:nvSpPr>
            <p:cNvPr id="7" name="Rounded Rectangle 6"/>
            <p:cNvSpPr/>
            <p:nvPr/>
          </p:nvSpPr>
          <p:spPr>
            <a:xfrm>
              <a:off x="2099365" y="1417638"/>
              <a:ext cx="4991100" cy="1782762"/>
            </a:xfrm>
            <a:prstGeom prst="roundRect">
              <a:avLst/>
            </a:prstGeom>
            <a:solidFill>
              <a:srgbClr val="9BBB59">
                <a:alpha val="22000"/>
              </a:srgbClr>
            </a:solidFill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/>
            <p:cNvSpPr/>
            <p:nvPr/>
          </p:nvSpPr>
          <p:spPr>
            <a:xfrm>
              <a:off x="2213665" y="2108478"/>
              <a:ext cx="685800" cy="152400"/>
            </a:xfrm>
            <a:prstGeom prst="ellipse">
              <a:avLst/>
            </a:prstGeom>
            <a:solidFill>
              <a:srgbClr val="3366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Oval 9"/>
            <p:cNvSpPr/>
            <p:nvPr/>
          </p:nvSpPr>
          <p:spPr>
            <a:xfrm>
              <a:off x="3051865" y="2108478"/>
              <a:ext cx="685800" cy="152400"/>
            </a:xfrm>
            <a:prstGeom prst="ellipse">
              <a:avLst/>
            </a:prstGeom>
            <a:solidFill>
              <a:srgbClr val="3366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/>
            <p:cNvSpPr/>
            <p:nvPr/>
          </p:nvSpPr>
          <p:spPr>
            <a:xfrm>
              <a:off x="3890065" y="2108478"/>
              <a:ext cx="685800" cy="152400"/>
            </a:xfrm>
            <a:prstGeom prst="ellipse">
              <a:avLst/>
            </a:prstGeom>
            <a:solidFill>
              <a:srgbClr val="3366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Connector 13"/>
            <p:cNvCxnSpPr/>
            <p:nvPr/>
          </p:nvCxnSpPr>
          <p:spPr>
            <a:xfrm>
              <a:off x="4687404" y="2193513"/>
              <a:ext cx="1295400" cy="1588"/>
            </a:xfrm>
            <a:prstGeom prst="line">
              <a:avLst/>
            </a:prstGeom>
            <a:ln w="25400" cap="flat" cmpd="sng" algn="ctr">
              <a:solidFill>
                <a:srgbClr val="3366FF"/>
              </a:solidFill>
              <a:prstDash val="dot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/>
            <p:cNvSpPr/>
            <p:nvPr/>
          </p:nvSpPr>
          <p:spPr>
            <a:xfrm>
              <a:off x="6176065" y="2118901"/>
              <a:ext cx="685800" cy="152400"/>
            </a:xfrm>
            <a:prstGeom prst="ellipse">
              <a:avLst/>
            </a:prstGeom>
            <a:solidFill>
              <a:srgbClr val="3366FF"/>
            </a:solidFill>
            <a:ln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795643" y="2772266"/>
              <a:ext cx="1752600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 smtClean="0"/>
                <a:t>Multi-bunch beam</a:t>
              </a:r>
              <a:endParaRPr lang="en-US" sz="1500" dirty="0"/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2213665" y="2447513"/>
              <a:ext cx="4713138" cy="1588"/>
            </a:xfrm>
            <a:prstGeom prst="line">
              <a:avLst/>
            </a:prstGeom>
            <a:ln>
              <a:solidFill>
                <a:srgbClr val="7F7F7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2219296" y="1943446"/>
              <a:ext cx="4713138" cy="1588"/>
            </a:xfrm>
            <a:prstGeom prst="line">
              <a:avLst/>
            </a:prstGeom>
            <a:ln>
              <a:solidFill>
                <a:srgbClr val="7F7F7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>
              <a:off x="3051865" y="2592388"/>
              <a:ext cx="3699569" cy="1588"/>
            </a:xfrm>
            <a:prstGeom prst="straightConnector1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6407425" y="2549455"/>
              <a:ext cx="651565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 err="1" smtClean="0"/>
                <a:t>s</a:t>
              </a:r>
              <a:endParaRPr lang="en-US" sz="1500" dirty="0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176066" y="2271301"/>
            <a:ext cx="2625034" cy="3178935"/>
            <a:chOff x="6176066" y="2271301"/>
            <a:chExt cx="2625034" cy="3178935"/>
          </a:xfrm>
        </p:grpSpPr>
        <p:grpSp>
          <p:nvGrpSpPr>
            <p:cNvPr id="3" name="Group 39"/>
            <p:cNvGrpSpPr/>
            <p:nvPr/>
          </p:nvGrpSpPr>
          <p:grpSpPr>
            <a:xfrm>
              <a:off x="6854135" y="2271301"/>
              <a:ext cx="1946965" cy="2264533"/>
              <a:chOff x="6854135" y="2271301"/>
              <a:chExt cx="1946965" cy="2264533"/>
            </a:xfrm>
          </p:grpSpPr>
          <p:sp>
            <p:nvSpPr>
              <p:cNvPr id="17" name="Bent-Up Arrow 16"/>
              <p:cNvSpPr/>
              <p:nvPr/>
            </p:nvSpPr>
            <p:spPr>
              <a:xfrm flipV="1">
                <a:off x="7090465" y="2271301"/>
                <a:ext cx="850392" cy="1121533"/>
              </a:xfrm>
              <a:prstGeom prst="bentUpArrow">
                <a:avLst>
                  <a:gd name="adj1" fmla="val 23702"/>
                  <a:gd name="adj2" fmla="val 25000"/>
                  <a:gd name="adj3" fmla="val 25000"/>
                </a:avLst>
              </a:prstGeom>
              <a:solidFill>
                <a:srgbClr val="9BBB59">
                  <a:alpha val="75000"/>
                </a:srgbClr>
              </a:solidFill>
              <a:ln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ounded Rectangle 17"/>
              <p:cNvSpPr/>
              <p:nvPr/>
            </p:nvSpPr>
            <p:spPr>
              <a:xfrm>
                <a:off x="6854135" y="3392834"/>
                <a:ext cx="1946965" cy="1143000"/>
              </a:xfrm>
              <a:prstGeom prst="roundRect">
                <a:avLst/>
              </a:prstGeom>
              <a:solidFill>
                <a:srgbClr val="9BBB59">
                  <a:alpha val="22000"/>
                </a:srgbClr>
              </a:solidFill>
              <a:ln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6926803" y="3463512"/>
                <a:ext cx="1874297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dirty="0"/>
                  <a:t>P</a:t>
                </a:r>
                <a:r>
                  <a:rPr lang="en-US" sz="1500" dirty="0" smtClean="0"/>
                  <a:t>rimary and secondary electron production, chamber properties </a:t>
                </a:r>
                <a:endParaRPr lang="en-US" sz="1500" dirty="0"/>
              </a:p>
            </p:txBody>
          </p:sp>
        </p:grpSp>
        <p:sp>
          <p:nvSpPr>
            <p:cNvPr id="20" name="Bent-Up Arrow 19"/>
            <p:cNvSpPr/>
            <p:nvPr/>
          </p:nvSpPr>
          <p:spPr>
            <a:xfrm rot="5400000" flipV="1">
              <a:off x="6525349" y="4186552"/>
              <a:ext cx="914401" cy="1612968"/>
            </a:xfrm>
            <a:prstGeom prst="bentUpArrow">
              <a:avLst>
                <a:gd name="adj1" fmla="val 22299"/>
                <a:gd name="adj2" fmla="val 25000"/>
                <a:gd name="adj3" fmla="val 25000"/>
              </a:avLst>
            </a:prstGeom>
            <a:solidFill>
              <a:srgbClr val="9BBB59">
                <a:alpha val="75000"/>
              </a:srgbClr>
            </a:solidFill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3200399" y="4154834"/>
            <a:ext cx="3108188" cy="2201515"/>
            <a:chOff x="3200399" y="4154834"/>
            <a:chExt cx="3108188" cy="2201515"/>
          </a:xfrm>
        </p:grpSpPr>
        <p:sp>
          <p:nvSpPr>
            <p:cNvPr id="21" name="Rounded Rectangle 20"/>
            <p:cNvSpPr/>
            <p:nvPr/>
          </p:nvSpPr>
          <p:spPr>
            <a:xfrm>
              <a:off x="3200399" y="4154834"/>
              <a:ext cx="2975665" cy="2201515"/>
            </a:xfrm>
            <a:prstGeom prst="roundRect">
              <a:avLst/>
            </a:prstGeom>
            <a:solidFill>
              <a:srgbClr val="9BBB59">
                <a:alpha val="22000"/>
              </a:srgbClr>
            </a:solidFill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2" name="Picture 21" descr="plot_edistr_Y2p6_32_90.png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l="13671" t="13784" r="5629" b="17230"/>
            <a:stretch>
              <a:fillRect/>
            </a:stretch>
          </p:blipFill>
          <p:spPr>
            <a:xfrm>
              <a:off x="3576314" y="4535835"/>
              <a:ext cx="2406490" cy="1440000"/>
            </a:xfrm>
            <a:prstGeom prst="rect">
              <a:avLst/>
            </a:prstGeom>
          </p:spPr>
        </p:pic>
        <p:sp>
          <p:nvSpPr>
            <p:cNvPr id="26" name="Oval 25"/>
            <p:cNvSpPr/>
            <p:nvPr/>
          </p:nvSpPr>
          <p:spPr>
            <a:xfrm>
              <a:off x="3576315" y="4535836"/>
              <a:ext cx="2406490" cy="1440000"/>
            </a:xfrm>
            <a:prstGeom prst="ellipse">
              <a:avLst/>
            </a:prstGeom>
            <a:noFill/>
            <a:ln>
              <a:solidFill>
                <a:schemeClr val="bg1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890065" y="4156010"/>
              <a:ext cx="1874297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 smtClean="0"/>
                <a:t>E-cloud build up</a:t>
              </a:r>
              <a:endParaRPr lang="en-US" sz="1500" dirty="0"/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>
              <a:off x="3423481" y="6173304"/>
              <a:ext cx="2559324" cy="1588"/>
            </a:xfrm>
            <a:prstGeom prst="straightConnector1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 rot="5400000" flipH="1" flipV="1">
              <a:off x="2491636" y="5235141"/>
              <a:ext cx="1870008" cy="6318"/>
            </a:xfrm>
            <a:prstGeom prst="straightConnector1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TextBox 45"/>
            <p:cNvSpPr txBox="1"/>
            <p:nvPr/>
          </p:nvSpPr>
          <p:spPr>
            <a:xfrm>
              <a:off x="3429799" y="4406265"/>
              <a:ext cx="651565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 err="1"/>
                <a:t>x</a:t>
              </a:r>
              <a:endParaRPr lang="en-US" sz="1500" dirty="0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5657022" y="5850139"/>
              <a:ext cx="651565" cy="3231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500" dirty="0" err="1" smtClean="0"/>
                <a:t>y</a:t>
              </a:r>
              <a:endParaRPr lang="en-US" sz="1500" dirty="0"/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786831" y="1295400"/>
            <a:ext cx="7198144" cy="5426075"/>
            <a:chOff x="1786831" y="1295400"/>
            <a:chExt cx="7198144" cy="5426075"/>
          </a:xfrm>
        </p:grpSpPr>
        <p:sp>
          <p:nvSpPr>
            <p:cNvPr id="43" name="Parallelogram 42"/>
            <p:cNvSpPr/>
            <p:nvPr/>
          </p:nvSpPr>
          <p:spPr>
            <a:xfrm flipH="1">
              <a:off x="1786831" y="1295400"/>
              <a:ext cx="7198143" cy="5426075"/>
            </a:xfrm>
            <a:prstGeom prst="parallelogram">
              <a:avLst>
                <a:gd name="adj" fmla="val 4837"/>
              </a:avLst>
            </a:prstGeom>
            <a:noFill/>
            <a:ln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6848061" y="5842000"/>
              <a:ext cx="213691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 smtClean="0">
                  <a:solidFill>
                    <a:schemeClr val="accent3">
                      <a:lumMod val="50000"/>
                    </a:schemeClr>
                  </a:solidFill>
                  <a:latin typeface="Academy Engraved LET"/>
                  <a:cs typeface="Academy Engraved LET"/>
                </a:rPr>
                <a:t>The build up problem</a:t>
              </a:r>
              <a:endParaRPr lang="en-US" sz="2400" b="1" dirty="0">
                <a:solidFill>
                  <a:schemeClr val="accent3">
                    <a:lumMod val="50000"/>
                  </a:schemeClr>
                </a:solidFill>
                <a:latin typeface="Academy Engraved LET"/>
                <a:cs typeface="Academy Engraved LET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117059" y="1295400"/>
            <a:ext cx="7198141" cy="5426075"/>
            <a:chOff x="117059" y="1295400"/>
            <a:chExt cx="7198141" cy="5426075"/>
          </a:xfrm>
        </p:grpSpPr>
        <p:grpSp>
          <p:nvGrpSpPr>
            <p:cNvPr id="13" name="Group 41"/>
            <p:cNvGrpSpPr/>
            <p:nvPr/>
          </p:nvGrpSpPr>
          <p:grpSpPr>
            <a:xfrm>
              <a:off x="266700" y="3621435"/>
              <a:ext cx="2933699" cy="1656108"/>
              <a:chOff x="266700" y="3621435"/>
              <a:chExt cx="2933699" cy="1656108"/>
            </a:xfrm>
          </p:grpSpPr>
          <p:sp>
            <p:nvSpPr>
              <p:cNvPr id="28" name="Bent-Up Arrow 27"/>
              <p:cNvSpPr/>
              <p:nvPr/>
            </p:nvSpPr>
            <p:spPr>
              <a:xfrm flipH="1">
                <a:off x="1409698" y="4479175"/>
                <a:ext cx="1790701" cy="798368"/>
              </a:xfrm>
              <a:prstGeom prst="bentUpArrow">
                <a:avLst>
                  <a:gd name="adj1" fmla="val 24710"/>
                  <a:gd name="adj2" fmla="val 25000"/>
                  <a:gd name="adj3" fmla="val 25000"/>
                </a:avLst>
              </a:prstGeom>
              <a:solidFill>
                <a:srgbClr val="9BBB59"/>
              </a:solidFill>
              <a:ln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" name="Rounded Rectangle 28"/>
              <p:cNvSpPr/>
              <p:nvPr/>
            </p:nvSpPr>
            <p:spPr>
              <a:xfrm>
                <a:off x="1028701" y="3621435"/>
                <a:ext cx="1422728" cy="857740"/>
              </a:xfrm>
              <a:prstGeom prst="roundRect">
                <a:avLst/>
              </a:prstGeom>
              <a:solidFill>
                <a:srgbClr val="9BBB59">
                  <a:alpha val="22000"/>
                </a:srgbClr>
              </a:solidFill>
              <a:ln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TextBox 29"/>
              <p:cNvSpPr txBox="1"/>
              <p:nvPr/>
            </p:nvSpPr>
            <p:spPr>
              <a:xfrm>
                <a:off x="1028700" y="3621435"/>
                <a:ext cx="1422728" cy="784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dirty="0" smtClean="0"/>
                  <a:t>Equations of motion of the beam particles</a:t>
                </a:r>
                <a:endParaRPr lang="en-US" sz="1500" dirty="0"/>
              </a:p>
            </p:txBody>
          </p:sp>
          <p:cxnSp>
            <p:nvCxnSpPr>
              <p:cNvPr id="32" name="Straight Arrow Connector 31"/>
              <p:cNvCxnSpPr/>
              <p:nvPr/>
            </p:nvCxnSpPr>
            <p:spPr>
              <a:xfrm>
                <a:off x="266700" y="4002434"/>
                <a:ext cx="762000" cy="1588"/>
              </a:xfrm>
              <a:prstGeom prst="straightConnector1">
                <a:avLst/>
              </a:prstGeom>
              <a:ln>
                <a:solidFill>
                  <a:srgbClr val="008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xtBox 47"/>
              <p:cNvSpPr txBox="1"/>
              <p:nvPr/>
            </p:nvSpPr>
            <p:spPr>
              <a:xfrm>
                <a:off x="266700" y="3679269"/>
                <a:ext cx="1080000" cy="3231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500" dirty="0" smtClean="0"/>
                  <a:t>Noise</a:t>
                </a:r>
                <a:endParaRPr lang="en-US" sz="1500" dirty="0"/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117059" y="1295400"/>
              <a:ext cx="7198141" cy="5426075"/>
              <a:chOff x="117059" y="1295400"/>
              <a:chExt cx="7198141" cy="5426075"/>
            </a:xfrm>
          </p:grpSpPr>
          <p:sp>
            <p:nvSpPr>
              <p:cNvPr id="49" name="Parallelogram 48"/>
              <p:cNvSpPr/>
              <p:nvPr/>
            </p:nvSpPr>
            <p:spPr>
              <a:xfrm>
                <a:off x="117059" y="1295400"/>
                <a:ext cx="7198141" cy="5426075"/>
              </a:xfrm>
              <a:prstGeom prst="parallelogram">
                <a:avLst>
                  <a:gd name="adj" fmla="val 4837"/>
                </a:avLst>
              </a:prstGeom>
              <a:noFill/>
              <a:ln>
                <a:solidFill>
                  <a:schemeClr val="accent3">
                    <a:lumMod val="50000"/>
                  </a:schemeClr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117059" y="5850139"/>
                <a:ext cx="2136914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 smtClean="0">
                    <a:solidFill>
                      <a:schemeClr val="accent3">
                        <a:lumMod val="50000"/>
                      </a:schemeClr>
                    </a:solidFill>
                    <a:latin typeface="Academy Engraved LET"/>
                    <a:cs typeface="Academy Engraved LET"/>
                  </a:rPr>
                  <a:t>The instability problem</a:t>
                </a:r>
                <a:endParaRPr lang="en-US" sz="2400" b="1" dirty="0">
                  <a:solidFill>
                    <a:schemeClr val="accent3">
                      <a:lumMod val="50000"/>
                    </a:schemeClr>
                  </a:solidFill>
                  <a:latin typeface="Academy Engraved LET"/>
                  <a:cs typeface="Academy Engraved LET"/>
                </a:endParaRPr>
              </a:p>
            </p:txBody>
          </p:sp>
        </p:grpSp>
        <p:sp>
          <p:nvSpPr>
            <p:cNvPr id="52" name="Right Arrow 51"/>
            <p:cNvSpPr/>
            <p:nvPr/>
          </p:nvSpPr>
          <p:spPr>
            <a:xfrm rot="17894313">
              <a:off x="1491852" y="2792898"/>
              <a:ext cx="1070554" cy="484632"/>
            </a:xfrm>
            <a:prstGeom prst="rightArrow">
              <a:avLst>
                <a:gd name="adj1" fmla="val 44039"/>
                <a:gd name="adj2" fmla="val 50000"/>
              </a:avLst>
            </a:prstGeom>
            <a:solidFill>
              <a:srgbClr val="9BBB59"/>
            </a:solidFill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2099365" y="1789043"/>
              <a:ext cx="893418" cy="796855"/>
            </a:xfrm>
            <a:prstGeom prst="ellipse">
              <a:avLst/>
            </a:prstGeom>
            <a:noFill/>
            <a:ln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500" b="1" dirty="0" smtClean="0">
                <a:latin typeface="Academy Engraved LET"/>
                <a:cs typeface="Academy Engraved LET"/>
              </a:rPr>
              <a:t>In summary</a:t>
            </a:r>
            <a:endParaRPr lang="en-US" sz="3500" b="1" dirty="0">
              <a:latin typeface="Academy Engraved LET"/>
              <a:cs typeface="Academy Engraved LE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345916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Coupled bunch electron cloud instability naturally needs a self-consistent solution of the electron cloud problem</a:t>
            </a:r>
          </a:p>
          <a:p>
            <a:pPr lvl="1"/>
            <a:r>
              <a:rPr lang="en-US" dirty="0" smtClean="0"/>
              <a:t>Too broad range of time scales to cover</a:t>
            </a:r>
          </a:p>
          <a:p>
            <a:pPr lvl="1">
              <a:buNone/>
            </a:pP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So we choose to simulate the two branches separately:</a:t>
            </a:r>
          </a:p>
          <a:p>
            <a:pPr lvl="1"/>
            <a:r>
              <a:rPr lang="en-US" b="1" dirty="0" smtClean="0"/>
              <a:t>Electron cloud b</a:t>
            </a:r>
            <a:r>
              <a:rPr lang="en-US" b="1" dirty="0" smtClean="0"/>
              <a:t>uild up</a:t>
            </a:r>
          </a:p>
          <a:p>
            <a:pPr lvl="2">
              <a:buFont typeface="Wingdings" charset="2"/>
              <a:buChar char="ü"/>
            </a:pPr>
            <a:r>
              <a:rPr lang="en-US" dirty="0" smtClean="0"/>
              <a:t>Multi-bunch</a:t>
            </a:r>
          </a:p>
          <a:p>
            <a:pPr lvl="2">
              <a:buFont typeface="Wingdings" charset="2"/>
              <a:buChar char="ü"/>
            </a:pPr>
            <a:r>
              <a:rPr lang="en-US" dirty="0" smtClean="0"/>
              <a:t>Usually single passage, single turn</a:t>
            </a:r>
          </a:p>
          <a:p>
            <a:pPr lvl="1"/>
            <a:r>
              <a:rPr lang="en-US" b="1" dirty="0" smtClean="0"/>
              <a:t>Electron cloud instability</a:t>
            </a:r>
          </a:p>
          <a:p>
            <a:pPr lvl="2">
              <a:buFont typeface="Wingdings" charset="2"/>
              <a:buChar char="ü"/>
            </a:pPr>
            <a:r>
              <a:rPr lang="en-US" dirty="0" smtClean="0"/>
              <a:t>Single bunch</a:t>
            </a:r>
          </a:p>
          <a:p>
            <a:pPr lvl="2">
              <a:buFont typeface="Wingdings" charset="2"/>
              <a:buChar char="ü"/>
            </a:pPr>
            <a:r>
              <a:rPr lang="en-US" dirty="0" smtClean="0"/>
              <a:t>Multi-turn, or even multi-kick multi-turn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2"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cern_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80000" cy="1080000"/>
          </a:xfrm>
          <a:prstGeom prst="rect">
            <a:avLst/>
          </a:prstGeom>
        </p:spPr>
      </p:pic>
      <p:pic>
        <p:nvPicPr>
          <p:cNvPr id="5" name="Picture 4" descr="LOGO-BE-200x200_jp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4000" y="0"/>
            <a:ext cx="1080000" cy="1080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16" name="Group 15"/>
          <p:cNvGrpSpPr/>
          <p:nvPr/>
        </p:nvGrpSpPr>
        <p:grpSpPr>
          <a:xfrm>
            <a:off x="825000" y="5105400"/>
            <a:ext cx="2819400" cy="838200"/>
            <a:chOff x="825000" y="5105400"/>
            <a:chExt cx="2819400" cy="838200"/>
          </a:xfrm>
        </p:grpSpPr>
        <p:sp>
          <p:nvSpPr>
            <p:cNvPr id="8" name="Oval 7"/>
            <p:cNvSpPr/>
            <p:nvPr/>
          </p:nvSpPr>
          <p:spPr>
            <a:xfrm>
              <a:off x="825000" y="5105400"/>
              <a:ext cx="2819400" cy="838200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219200" y="5301734"/>
              <a:ext cx="2133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Build up simulation</a:t>
              </a:r>
              <a:endParaRPr lang="en-US" b="1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244600" y="5105400"/>
            <a:ext cx="2819400" cy="838200"/>
            <a:chOff x="5244600" y="5105400"/>
            <a:chExt cx="2819400" cy="838200"/>
          </a:xfrm>
        </p:grpSpPr>
        <p:sp>
          <p:nvSpPr>
            <p:cNvPr id="9" name="Oval 8"/>
            <p:cNvSpPr/>
            <p:nvPr/>
          </p:nvSpPr>
          <p:spPr>
            <a:xfrm>
              <a:off x="5244600" y="5105400"/>
              <a:ext cx="2819400" cy="838200"/>
            </a:xfrm>
            <a:prstGeom prst="ellipse">
              <a:avLst/>
            </a:prstGeom>
            <a:solidFill>
              <a:srgbClr val="558ED5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562600" y="5301734"/>
              <a:ext cx="2286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/>
                <a:t>Instability simulation</a:t>
              </a:r>
              <a:endParaRPr lang="en-US" b="1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330713" y="5411304"/>
            <a:ext cx="2590800" cy="1309708"/>
            <a:chOff x="3330713" y="5411304"/>
            <a:chExt cx="2590800" cy="1309708"/>
          </a:xfrm>
        </p:grpSpPr>
        <p:sp>
          <p:nvSpPr>
            <p:cNvPr id="13" name="Right Arrow 12"/>
            <p:cNvSpPr/>
            <p:nvPr/>
          </p:nvSpPr>
          <p:spPr>
            <a:xfrm>
              <a:off x="3834296" y="5411304"/>
              <a:ext cx="1219200" cy="226631"/>
            </a:xfrm>
            <a:prstGeom prst="rightArrow">
              <a:avLst/>
            </a:prstGeom>
            <a:ln>
              <a:solidFill>
                <a:srgbClr val="0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330713" y="5766905"/>
              <a:ext cx="2590800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Information on how many electrons interact with a bunch:</a:t>
              </a:r>
            </a:p>
            <a:p>
              <a:pPr>
                <a:buFont typeface="Arial"/>
                <a:buChar char="•"/>
              </a:pPr>
              <a:r>
                <a:rPr lang="en-US" sz="1400" dirty="0" smtClean="0"/>
                <a:t> central density</a:t>
              </a:r>
            </a:p>
            <a:p>
              <a:pPr>
                <a:buFont typeface="Arial"/>
                <a:buChar char="•"/>
              </a:pPr>
              <a:r>
                <a:rPr lang="en-US" sz="1400" dirty="0" smtClean="0"/>
                <a:t> detailed distribution </a:t>
              </a:r>
              <a:endParaRPr lang="en-US" sz="1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8500"/>
            <a:ext cx="8229600" cy="1143000"/>
          </a:xfrm>
        </p:spPr>
        <p:txBody>
          <a:bodyPr>
            <a:noAutofit/>
          </a:bodyPr>
          <a:lstStyle/>
          <a:p>
            <a:pPr lvl="0" defTabSz="914400" fontAlgn="base">
              <a:spcAft>
                <a:spcPct val="0"/>
              </a:spcAft>
              <a:defRPr/>
            </a:pPr>
            <a:r>
              <a:rPr lang="de-DE" sz="3500" kern="0" dirty="0" smtClean="0">
                <a:solidFill>
                  <a:schemeClr val="folHlink"/>
                </a:solidFill>
              </a:rPr>
              <a:t>Simulation of </a:t>
            </a:r>
            <a:r>
              <a:rPr lang="de-DE" sz="3500" kern="0" dirty="0" err="1" smtClean="0">
                <a:solidFill>
                  <a:schemeClr val="folHlink"/>
                </a:solidFill>
              </a:rPr>
              <a:t>e-cloud</a:t>
            </a:r>
            <a:r>
              <a:rPr lang="de-DE" sz="3500" kern="0" dirty="0" smtClean="0">
                <a:solidFill>
                  <a:schemeClr val="folHlink"/>
                </a:solidFill>
              </a:rPr>
              <a:t> </a:t>
            </a:r>
            <a:r>
              <a:rPr lang="de-DE" sz="3500" kern="0" dirty="0" err="1" smtClean="0">
                <a:solidFill>
                  <a:schemeClr val="folHlink"/>
                </a:solidFill>
              </a:rPr>
              <a:t>build</a:t>
            </a:r>
            <a:r>
              <a:rPr lang="de-DE" sz="3500" kern="0" dirty="0" smtClean="0">
                <a:solidFill>
                  <a:schemeClr val="folHlink"/>
                </a:solidFill>
              </a:rPr>
              <a:t> up</a:t>
            </a:r>
            <a:br>
              <a:rPr lang="de-DE" sz="3500" kern="0" dirty="0" smtClean="0">
                <a:solidFill>
                  <a:schemeClr val="folHlink"/>
                </a:solidFill>
              </a:rPr>
            </a:br>
            <a:r>
              <a:rPr lang="de-DE" sz="3500" kern="0" dirty="0" err="1" smtClean="0">
                <a:solidFill>
                  <a:schemeClr val="folHlink"/>
                </a:solidFill>
              </a:rPr>
              <a:t>Existing</a:t>
            </a:r>
            <a:r>
              <a:rPr lang="de-DE" sz="3500" kern="0" dirty="0" smtClean="0">
                <a:solidFill>
                  <a:schemeClr val="folHlink"/>
                </a:solidFill>
              </a:rPr>
              <a:t> </a:t>
            </a:r>
            <a:r>
              <a:rPr lang="de-DE" sz="3500" kern="0" dirty="0" err="1" smtClean="0">
                <a:solidFill>
                  <a:schemeClr val="folHlink"/>
                </a:solidFill>
              </a:rPr>
              <a:t>codes</a:t>
            </a:r>
            <a:endParaRPr lang="de-DE" sz="3500" kern="0" dirty="0">
              <a:solidFill>
                <a:schemeClr val="tx2"/>
              </a:solidFill>
            </a:endParaRPr>
          </a:p>
        </p:txBody>
      </p:sp>
      <p:pic>
        <p:nvPicPr>
          <p:cNvPr id="4" name="Picture 3" descr="cern_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80000" cy="1080000"/>
          </a:xfrm>
          <a:prstGeom prst="rect">
            <a:avLst/>
          </a:prstGeom>
        </p:spPr>
      </p:pic>
      <p:pic>
        <p:nvPicPr>
          <p:cNvPr id="5" name="Picture 4" descr="LOGO-BE-200x200_jp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4000" y="0"/>
            <a:ext cx="1080000" cy="1080000"/>
          </a:xfrm>
          <a:prstGeom prst="rect">
            <a:avLst/>
          </a:prstGeom>
        </p:spPr>
      </p:pic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457200" y="2012950"/>
            <a:ext cx="82296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120000"/>
              <a:buFont typeface="Times" pitchFamily="-106" charset="0"/>
              <a:buChar char="•"/>
              <a:tabLst/>
              <a:defRPr/>
            </a:pPr>
            <a:r>
              <a:rPr kumimoji="0" lang="de-DE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Electron</a:t>
            </a:r>
            <a:r>
              <a:rPr kumimoji="0" lang="de-DE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DE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cloud</a:t>
            </a:r>
            <a:r>
              <a:rPr kumimoji="0" lang="de-DE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de-DE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build</a:t>
            </a:r>
            <a:r>
              <a:rPr kumimoji="0" lang="de-DE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up </a:t>
            </a:r>
            <a:r>
              <a:rPr kumimoji="0" lang="de-DE" sz="28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codes</a:t>
            </a:r>
            <a:r>
              <a:rPr kumimoji="0" lang="de-DE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120000"/>
              <a:tabLst/>
              <a:defRPr/>
            </a:pPr>
            <a:r>
              <a:rPr kumimoji="0" lang="de-DE" sz="28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742950" lvl="1" indent="-285750" defTabSz="9144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-106" charset="2"/>
              <a:buChar char="§"/>
              <a:defRPr/>
            </a:pPr>
            <a:r>
              <a:rPr kumimoji="0" lang="de-DE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pitals" pitchFamily="-106" charset="0"/>
                <a:ea typeface="ＭＳ Ｐゴシック" pitchFamily="-106" charset="-128"/>
              </a:rPr>
              <a:t>ECLOUD</a:t>
            </a:r>
            <a:r>
              <a:rPr kumimoji="0" lang="de-DE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06" charset="-128"/>
              </a:rPr>
              <a:t> (</a:t>
            </a:r>
            <a:r>
              <a:rPr kumimoji="0" lang="de-DE" sz="2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06" charset="-128"/>
              </a:rPr>
              <a:t>CERN</a:t>
            </a:r>
            <a:r>
              <a:rPr kumimoji="0" lang="de-DE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06" charset="-128"/>
              </a:rPr>
              <a:t>, Zimmermann,</a:t>
            </a:r>
            <a:r>
              <a:rPr kumimoji="0" lang="de-DE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06" charset="-128"/>
              </a:rPr>
              <a:t> </a:t>
            </a:r>
            <a:r>
              <a:rPr kumimoji="0" lang="de-DE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06" charset="-128"/>
              </a:rPr>
              <a:t>Bellodi</a:t>
            </a:r>
            <a:r>
              <a:rPr kumimoji="0" lang="de-DE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06" charset="-128"/>
              </a:rPr>
              <a:t>, Brüning,</a:t>
            </a:r>
            <a:r>
              <a:rPr lang="de-DE" sz="2400" kern="0" dirty="0" smtClean="0">
                <a:ea typeface="ＭＳ Ｐゴシック" pitchFamily="-106" charset="-128"/>
              </a:rPr>
              <a:t> </a:t>
            </a:r>
            <a:r>
              <a:rPr lang="de-DE" sz="2400" kern="0" dirty="0" err="1" smtClean="0">
                <a:ea typeface="ＭＳ Ｐゴシック" pitchFamily="-106" charset="-128"/>
              </a:rPr>
              <a:t>Crittenden</a:t>
            </a:r>
            <a:r>
              <a:rPr lang="de-DE" sz="2400" kern="0" dirty="0" smtClean="0">
                <a:ea typeface="ＭＳ Ｐゴシック" pitchFamily="-106" charset="-128"/>
              </a:rPr>
              <a:t>, </a:t>
            </a:r>
            <a:r>
              <a:rPr lang="de-DE" sz="2400" kern="0" dirty="0" err="1" smtClean="0">
                <a:ea typeface="ＭＳ Ｐゴシック" pitchFamily="-106" charset="-128"/>
              </a:rPr>
              <a:t>Rumolo</a:t>
            </a:r>
            <a:r>
              <a:rPr lang="de-DE" sz="2400" kern="0" dirty="0">
                <a:ea typeface="ＭＳ Ｐゴシック" pitchFamily="-106" charset="-128"/>
              </a:rPr>
              <a:t>, Schulte</a:t>
            </a:r>
            <a:r>
              <a:rPr kumimoji="0" lang="de-DE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06" charset="-128"/>
              </a:rPr>
              <a:t>, </a:t>
            </a:r>
            <a:r>
              <a:rPr kumimoji="0" lang="de-DE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06" charset="-128"/>
              </a:rPr>
              <a:t>Xiang</a:t>
            </a:r>
            <a:r>
              <a:rPr kumimoji="0" lang="de-DE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06" charset="-128"/>
              </a:rPr>
              <a:t>)</a:t>
            </a: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itchFamily="-106" charset="2"/>
              <a:buChar char="§"/>
              <a:tabLst/>
              <a:defRPr/>
            </a:pPr>
            <a:r>
              <a:rPr kumimoji="0" lang="de-DE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pitals" pitchFamily="-106" charset="0"/>
                <a:ea typeface="ＭＳ Ｐゴシック" pitchFamily="-106" charset="-128"/>
              </a:rPr>
              <a:t>POSINST</a:t>
            </a:r>
            <a:r>
              <a:rPr kumimoji="0" lang="de-DE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06" charset="-128"/>
              </a:rPr>
              <a:t> (</a:t>
            </a:r>
            <a:r>
              <a:rPr kumimoji="0" lang="de-DE" sz="2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06" charset="-128"/>
              </a:rPr>
              <a:t>LBNL</a:t>
            </a:r>
            <a:r>
              <a:rPr kumimoji="0" lang="de-DE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06" charset="-128"/>
              </a:rPr>
              <a:t>, </a:t>
            </a:r>
            <a:r>
              <a:rPr kumimoji="0" lang="de-DE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06" charset="-128"/>
              </a:rPr>
              <a:t>Furman</a:t>
            </a:r>
            <a:r>
              <a:rPr kumimoji="0" lang="de-DE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06" charset="-128"/>
              </a:rPr>
              <a:t>, </a:t>
            </a:r>
            <a:r>
              <a:rPr kumimoji="0" lang="de-DE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06" charset="-128"/>
              </a:rPr>
              <a:t>Pivi</a:t>
            </a:r>
            <a:r>
              <a:rPr kumimoji="0" lang="de-DE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06" charset="-128"/>
              </a:rPr>
              <a:t>)</a:t>
            </a: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itchFamily="-106" charset="2"/>
              <a:buChar char="§"/>
              <a:tabLst/>
              <a:defRPr/>
            </a:pPr>
            <a:r>
              <a:rPr kumimoji="0" lang="de-DE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pitals" pitchFamily="-106" charset="0"/>
                <a:ea typeface="ＭＳ Ｐゴシック" pitchFamily="-106" charset="-128"/>
              </a:rPr>
              <a:t>CLOUDLAND</a:t>
            </a:r>
            <a:r>
              <a:rPr kumimoji="0" lang="de-DE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06" charset="-128"/>
              </a:rPr>
              <a:t> (</a:t>
            </a:r>
            <a:r>
              <a:rPr kumimoji="0" lang="de-DE" sz="2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06" charset="-128"/>
              </a:rPr>
              <a:t>BNL-SLAC</a:t>
            </a:r>
            <a:r>
              <a:rPr kumimoji="0" lang="de-DE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06" charset="-128"/>
              </a:rPr>
              <a:t>, Wang) </a:t>
            </a: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itchFamily="-106" charset="2"/>
              <a:buChar char="§"/>
              <a:tabLst/>
              <a:defRPr/>
            </a:pPr>
            <a:r>
              <a:rPr kumimoji="0" lang="de-DE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pitals" pitchFamily="-106" charset="0"/>
                <a:ea typeface="ＭＳ Ｐゴシック" pitchFamily="-106" charset="-128"/>
              </a:rPr>
              <a:t>CSEC</a:t>
            </a:r>
            <a:r>
              <a:rPr kumimoji="0" lang="de-DE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06" charset="-128"/>
              </a:rPr>
              <a:t> (</a:t>
            </a:r>
            <a:r>
              <a:rPr kumimoji="0" lang="de-DE" sz="2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06" charset="-128"/>
              </a:rPr>
              <a:t>BNL</a:t>
            </a:r>
            <a:r>
              <a:rPr kumimoji="0" lang="de-DE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06" charset="-128"/>
              </a:rPr>
              <a:t>, </a:t>
            </a:r>
            <a:r>
              <a:rPr kumimoji="0" lang="de-DE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06" charset="-128"/>
              </a:rPr>
              <a:t>Blaskiewicz</a:t>
            </a:r>
            <a:r>
              <a:rPr kumimoji="0" lang="de-DE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06" charset="-128"/>
              </a:rPr>
              <a:t>)</a:t>
            </a: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itchFamily="-106" charset="2"/>
              <a:buChar char="§"/>
              <a:tabLst/>
              <a:defRPr/>
            </a:pPr>
            <a:r>
              <a:rPr kumimoji="0" lang="de-DE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pitals" pitchFamily="-106" charset="0"/>
                <a:ea typeface="ＭＳ Ｐゴシック" pitchFamily="-106" charset="-128"/>
              </a:rPr>
              <a:t>PEI</a:t>
            </a:r>
            <a:r>
              <a:rPr kumimoji="0" lang="de-DE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06" charset="-128"/>
              </a:rPr>
              <a:t> (</a:t>
            </a:r>
            <a:r>
              <a:rPr kumimoji="0" lang="de-DE" sz="24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06" charset="-128"/>
              </a:rPr>
              <a:t>KEK</a:t>
            </a:r>
            <a:r>
              <a:rPr kumimoji="0" lang="de-DE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06" charset="-128"/>
              </a:rPr>
              <a:t>, </a:t>
            </a:r>
            <a:r>
              <a:rPr kumimoji="0" lang="de-DE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06" charset="-128"/>
              </a:rPr>
              <a:t>Ohmi</a:t>
            </a:r>
            <a:r>
              <a:rPr kumimoji="0" lang="de-DE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06" charset="-128"/>
              </a:rPr>
              <a:t>)</a:t>
            </a:r>
          </a:p>
          <a:p>
            <a:pPr marL="742950" lvl="1" indent="-285750" defTabSz="914400" fontAlgn="base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Wingdings" pitchFamily="-106" charset="2"/>
              <a:buChar char="§"/>
            </a:pPr>
            <a:r>
              <a:rPr lang="de-DE" sz="2400" kern="0" dirty="0" smtClean="0">
                <a:latin typeface="Capitals" pitchFamily="-106" charset="0"/>
                <a:ea typeface="ＭＳ Ｐゴシック" pitchFamily="-106" charset="-128"/>
              </a:rPr>
              <a:t>FAKTOR2 </a:t>
            </a:r>
            <a:r>
              <a:rPr lang="de-DE" sz="2400" kern="0" dirty="0" smtClean="0">
                <a:ea typeface="ＭＳ Ｐゴシック" pitchFamily="-106" charset="-128"/>
              </a:rPr>
              <a:t>(</a:t>
            </a:r>
            <a:r>
              <a:rPr lang="de-DE" sz="2400" i="1" kern="0" dirty="0" smtClean="0">
                <a:ea typeface="ＭＳ Ｐゴシック" pitchFamily="-106" charset="-128"/>
              </a:rPr>
              <a:t>CERN</a:t>
            </a:r>
            <a:r>
              <a:rPr lang="de-DE" sz="2400" kern="0" dirty="0" smtClean="0">
                <a:ea typeface="ＭＳ Ｐゴシック" pitchFamily="-106" charset="-128"/>
              </a:rPr>
              <a:t>, Bruns) </a:t>
            </a: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Tx/>
              <a:buFont typeface="Wingdings" pitchFamily="-106" charset="2"/>
              <a:buChar char="§"/>
              <a:tabLst/>
              <a:defRPr/>
            </a:pPr>
            <a:endParaRPr kumimoji="0" lang="de-DE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106" charset="-128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defTabSz="914400" fontAlgn="base">
              <a:spcAft>
                <a:spcPct val="0"/>
              </a:spcAft>
              <a:defRPr/>
            </a:pPr>
            <a:r>
              <a:rPr lang="de-DE" sz="4000" kern="0" dirty="0" smtClean="0">
                <a:solidFill>
                  <a:schemeClr val="folHlink"/>
                </a:solidFill>
              </a:rPr>
              <a:t>Main </a:t>
            </a:r>
            <a:r>
              <a:rPr lang="de-DE" sz="4000" kern="0" dirty="0" err="1" smtClean="0">
                <a:solidFill>
                  <a:schemeClr val="folHlink"/>
                </a:solidFill>
              </a:rPr>
              <a:t>ingredients</a:t>
            </a:r>
            <a:r>
              <a:rPr lang="de-DE" sz="4000" kern="0" dirty="0" smtClean="0">
                <a:solidFill>
                  <a:schemeClr val="folHlink"/>
                </a:solidFill>
              </a:rPr>
              <a:t> of ECLOUD</a:t>
            </a:r>
            <a:endParaRPr lang="de-DE" sz="4000" kern="0" dirty="0">
              <a:solidFill>
                <a:schemeClr val="tx2"/>
              </a:solidFill>
            </a:endParaRPr>
          </a:p>
        </p:txBody>
      </p:sp>
      <p:pic>
        <p:nvPicPr>
          <p:cNvPr id="4" name="Picture 3" descr="cern_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80000" cy="1080000"/>
          </a:xfrm>
          <a:prstGeom prst="rect">
            <a:avLst/>
          </a:prstGeom>
        </p:spPr>
      </p:pic>
      <p:pic>
        <p:nvPicPr>
          <p:cNvPr id="5" name="Picture 4" descr="LOGO-BE-200x200_jp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4000" y="0"/>
            <a:ext cx="1080000" cy="1080000"/>
          </a:xfrm>
          <a:prstGeom prst="rect">
            <a:avLst/>
          </a:prstGeom>
        </p:spPr>
      </p:pic>
      <p:sp>
        <p:nvSpPr>
          <p:cNvPr id="93" name="Rectangle 3"/>
          <p:cNvSpPr txBox="1">
            <a:spLocks noChangeArrowheads="1"/>
          </p:cNvSpPr>
          <p:nvPr/>
        </p:nvSpPr>
        <p:spPr bwMode="auto">
          <a:xfrm>
            <a:off x="685800" y="17526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Tx/>
              <a:buBlip>
                <a:blip r:embed="rId4"/>
              </a:buBlip>
              <a:tabLst/>
              <a:defRPr/>
            </a:pPr>
            <a:r>
              <a:rPr lang="en-US" sz="3200" kern="0" dirty="0">
                <a:solidFill>
                  <a:srgbClr val="0000FF"/>
                </a:solidFill>
              </a:rPr>
              <a:t>M</a:t>
            </a:r>
            <a:r>
              <a:rPr kumimoji="0" lang="en-US" sz="3200" b="0" i="0" u="none" strike="noStrike" kern="0" cap="none" spc="0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ulti</a:t>
            </a:r>
            <a:r>
              <a:rPr kumimoji="0" lang="en-US" sz="3200" b="0" i="0" u="none" strike="noStrike" kern="0" cap="none" spc="0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-bunch </a:t>
            </a:r>
            <a:r>
              <a:rPr kumimoji="0" lang="en-US" sz="32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passage, dipole/field-free/solenoid </a:t>
            </a:r>
            <a:r>
              <a:rPr kumimoji="0" lang="en-US" sz="3200" b="0" i="0" u="none" strike="noStrike" kern="0" cap="none" spc="0" normalizeH="0" baseline="0" dirty="0" smtClean="0">
                <a:ln>
                  <a:noFill/>
                </a:ln>
                <a:solidFill>
                  <a:srgbClr val="A6A6A6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sections</a:t>
            </a:r>
            <a:r>
              <a:rPr kumimoji="0" lang="en-US" sz="3200" b="0" i="0" u="none" strike="noStrike" kern="0" cap="none" spc="0" normalizeH="0" baseline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, clearing voltage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Tx/>
              <a:buBlip>
                <a:blip r:embed="rId4"/>
              </a:buBlip>
              <a:tabLst/>
              <a:defRPr/>
            </a:pPr>
            <a:r>
              <a:rPr kumimoji="0" lang="en-US" sz="32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3D </a:t>
            </a:r>
            <a:r>
              <a:rPr kumimoji="0" lang="en-US" sz="3200" b="0" i="0" u="none" strike="noStrike" kern="0" cap="none" spc="0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electron</a:t>
            </a:r>
            <a:r>
              <a:rPr kumimoji="0" lang="en-US" sz="32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kinematics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Tx/>
              <a:buBlip>
                <a:blip r:embed="rId4"/>
              </a:buBlip>
              <a:tabLst/>
              <a:defRPr/>
            </a:pPr>
            <a:r>
              <a:rPr kumimoji="0" lang="en-US" sz="32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Transverse </a:t>
            </a:r>
            <a:r>
              <a:rPr kumimoji="0" lang="en-US" sz="3200" b="0" i="0" u="none" strike="noStrike" kern="0" cap="none" spc="0" normalizeH="0" baseline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beam</a:t>
            </a:r>
            <a:r>
              <a:rPr kumimoji="0" lang="en-US" sz="3200" b="0" i="0" u="none" strike="noStrike" kern="0" cap="none" spc="0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-electron</a:t>
            </a:r>
            <a:r>
              <a:rPr kumimoji="0" lang="en-US" sz="32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2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forces</a:t>
            </a:r>
          </a:p>
          <a:p>
            <a:pPr marL="342900" lvl="0" indent="-342900" defTabSz="914400" fontAlgn="base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Blip>
                <a:blip r:embed="rId4"/>
              </a:buBlip>
              <a:defRPr/>
            </a:pPr>
            <a:r>
              <a:rPr lang="en-US" sz="3200" kern="0" dirty="0"/>
              <a:t>Transverse </a:t>
            </a:r>
            <a:r>
              <a:rPr lang="en-US" sz="3200" kern="0" dirty="0">
                <a:solidFill>
                  <a:srgbClr val="FF0000"/>
                </a:solidFill>
              </a:rPr>
              <a:t>electron space charge</a:t>
            </a:r>
            <a:r>
              <a:rPr lang="en-US" sz="3200" kern="0" dirty="0"/>
              <a:t> </a:t>
            </a:r>
            <a:r>
              <a:rPr lang="en-US" sz="3200" kern="0" dirty="0" smtClean="0"/>
              <a:t>effects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Tx/>
              <a:buBlip>
                <a:blip r:embed="rId4"/>
              </a:buBlip>
              <a:tabLst/>
              <a:defRPr/>
            </a:pPr>
            <a:r>
              <a:rPr kumimoji="0" lang="en-US" sz="32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Circular/elliptical/rectangular </a:t>
            </a:r>
            <a:r>
              <a:rPr kumimoji="0" lang="en-US" sz="3200" b="0" i="0" u="none" strike="noStrike" kern="0" cap="none" spc="0" normalizeH="0" baseline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chamber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60000"/>
              <a:buFontTx/>
              <a:buBlip>
                <a:blip r:embed="rId4"/>
              </a:buBlip>
              <a:tabLst/>
              <a:defRPr/>
            </a:pPr>
            <a:r>
              <a:rPr kumimoji="0" lang="en-US" sz="3200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Perfectly conducting walls</a:t>
            </a:r>
            <a:endParaRPr kumimoji="0" lang="en-US" sz="3200" b="0" i="0" u="none" strike="noStrike" kern="0" cap="none" spc="0" normalizeH="0" baseline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defTabSz="914400" fontAlgn="base">
              <a:spcAft>
                <a:spcPct val="0"/>
              </a:spcAft>
              <a:defRPr/>
            </a:pPr>
            <a:r>
              <a:rPr lang="en-US" sz="3200" kern="0" dirty="0" smtClean="0">
                <a:solidFill>
                  <a:schemeClr val="folHlink"/>
                </a:solidFill>
              </a:rPr>
              <a:t>ECLOUD simulation</a:t>
            </a:r>
            <a:br>
              <a:rPr lang="en-US" sz="3200" kern="0" dirty="0" smtClean="0">
                <a:solidFill>
                  <a:schemeClr val="folHlink"/>
                </a:solidFill>
              </a:rPr>
            </a:br>
            <a:r>
              <a:rPr lang="en-US" sz="3200" kern="0" dirty="0" smtClean="0">
                <a:solidFill>
                  <a:schemeClr val="folHlink"/>
                </a:solidFill>
              </a:rPr>
              <a:t>General principle</a:t>
            </a:r>
            <a:endParaRPr lang="en-US" sz="4000" kern="0" dirty="0">
              <a:solidFill>
                <a:schemeClr val="tx2"/>
              </a:solidFill>
            </a:endParaRPr>
          </a:p>
        </p:txBody>
      </p:sp>
      <p:pic>
        <p:nvPicPr>
          <p:cNvPr id="4" name="Picture 3" descr="cern_logo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80000" cy="1080000"/>
          </a:xfrm>
          <a:prstGeom prst="rect">
            <a:avLst/>
          </a:prstGeom>
        </p:spPr>
      </p:pic>
      <p:pic>
        <p:nvPicPr>
          <p:cNvPr id="5" name="Picture 4" descr="LOGO-BE-200x200_jp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4000" y="0"/>
            <a:ext cx="1080000" cy="1080000"/>
          </a:xfrm>
          <a:prstGeom prst="rect">
            <a:avLst/>
          </a:prstGeom>
        </p:spPr>
      </p:pic>
      <p:sp>
        <p:nvSpPr>
          <p:cNvPr id="13" name="Rectangle 107"/>
          <p:cNvSpPr>
            <a:spLocks noChangeArrowheads="1"/>
          </p:cNvSpPr>
          <p:nvPr/>
        </p:nvSpPr>
        <p:spPr bwMode="auto">
          <a:xfrm>
            <a:off x="5257800" y="266700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6" name="Oval 87"/>
          <p:cNvSpPr>
            <a:spLocks noChangeArrowheads="1"/>
          </p:cNvSpPr>
          <p:nvPr/>
        </p:nvSpPr>
        <p:spPr bwMode="auto">
          <a:xfrm>
            <a:off x="3352800" y="3657600"/>
            <a:ext cx="1143000" cy="3810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de-DE"/>
              <a:t>+</a:t>
            </a:r>
          </a:p>
        </p:txBody>
      </p:sp>
      <p:sp>
        <p:nvSpPr>
          <p:cNvPr id="17" name="Oval 3"/>
          <p:cNvSpPr>
            <a:spLocks noChangeArrowheads="1"/>
          </p:cNvSpPr>
          <p:nvPr/>
        </p:nvSpPr>
        <p:spPr bwMode="auto">
          <a:xfrm>
            <a:off x="609600" y="3657600"/>
            <a:ext cx="1143000" cy="381000"/>
          </a:xfrm>
          <a:prstGeom prst="ellipse">
            <a:avLst/>
          </a:prstGeom>
          <a:solidFill>
            <a:srgbClr val="33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/>
            <a:r>
              <a:rPr lang="de-DE"/>
              <a:t>+</a:t>
            </a:r>
          </a:p>
        </p:txBody>
      </p:sp>
      <p:sp>
        <p:nvSpPr>
          <p:cNvPr id="18" name="Line 8"/>
          <p:cNvSpPr>
            <a:spLocks noChangeShapeType="1"/>
          </p:cNvSpPr>
          <p:nvPr/>
        </p:nvSpPr>
        <p:spPr bwMode="auto">
          <a:xfrm>
            <a:off x="228600" y="2895600"/>
            <a:ext cx="4800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" name="Line 9"/>
          <p:cNvSpPr>
            <a:spLocks noChangeShapeType="1"/>
          </p:cNvSpPr>
          <p:nvPr/>
        </p:nvSpPr>
        <p:spPr bwMode="auto">
          <a:xfrm>
            <a:off x="228600" y="4953000"/>
            <a:ext cx="48006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Text Box 108"/>
          <p:cNvSpPr txBox="1">
            <a:spLocks noChangeArrowheads="1"/>
          </p:cNvSpPr>
          <p:nvPr/>
        </p:nvSpPr>
        <p:spPr bwMode="auto">
          <a:xfrm>
            <a:off x="5486400" y="1920875"/>
            <a:ext cx="3048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marL="180000" indent="-180000">
              <a:spcBef>
                <a:spcPct val="50000"/>
              </a:spcBef>
              <a:buFontTx/>
              <a:buChar char="•"/>
            </a:pPr>
            <a:r>
              <a:rPr lang="en-US" dirty="0" smtClean="0"/>
              <a:t> focus on a</a:t>
            </a:r>
            <a:r>
              <a:rPr lang="en-US" dirty="0" smtClean="0">
                <a:solidFill>
                  <a:srgbClr val="3366FF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beam</a:t>
            </a:r>
            <a:r>
              <a:rPr lang="en-US" dirty="0" smtClean="0">
                <a:solidFill>
                  <a:srgbClr val="3366FF"/>
                </a:solidFill>
              </a:rPr>
              <a:t> </a:t>
            </a:r>
            <a:r>
              <a:rPr lang="en-US" dirty="0" smtClean="0"/>
              <a:t>line section (1m for ex.)</a:t>
            </a:r>
            <a:endParaRPr lang="en-US" dirty="0"/>
          </a:p>
        </p:txBody>
      </p:sp>
      <p:sp>
        <p:nvSpPr>
          <p:cNvPr id="25" name="Text Box 109"/>
          <p:cNvSpPr txBox="1">
            <a:spLocks noChangeArrowheads="1"/>
          </p:cNvSpPr>
          <p:nvPr/>
        </p:nvSpPr>
        <p:spPr bwMode="auto">
          <a:xfrm>
            <a:off x="3336925" y="2392363"/>
            <a:ext cx="1860550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de-DE">
                <a:latin typeface="Textile" charset="0"/>
              </a:rPr>
              <a:t>Beam pipe</a:t>
            </a:r>
            <a:endParaRPr lang="de-DE"/>
          </a:p>
        </p:txBody>
      </p:sp>
      <p:grpSp>
        <p:nvGrpSpPr>
          <p:cNvPr id="6" name="Group 126"/>
          <p:cNvGrpSpPr>
            <a:grpSpLocks/>
          </p:cNvGrpSpPr>
          <p:nvPr/>
        </p:nvGrpSpPr>
        <p:grpSpPr bwMode="auto">
          <a:xfrm>
            <a:off x="609600" y="2743200"/>
            <a:ext cx="8077200" cy="2209800"/>
            <a:chOff x="384" y="1728"/>
            <a:chExt cx="5088" cy="1392"/>
          </a:xfrm>
        </p:grpSpPr>
        <p:sp>
          <p:nvSpPr>
            <p:cNvPr id="28" name="Line 55"/>
            <p:cNvSpPr>
              <a:spLocks noChangeShapeType="1"/>
            </p:cNvSpPr>
            <p:nvPr/>
          </p:nvSpPr>
          <p:spPr bwMode="auto">
            <a:xfrm>
              <a:off x="2256" y="1824"/>
              <a:ext cx="0" cy="12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Line 56"/>
            <p:cNvSpPr>
              <a:spLocks noChangeShapeType="1"/>
            </p:cNvSpPr>
            <p:nvPr/>
          </p:nvSpPr>
          <p:spPr bwMode="auto">
            <a:xfrm>
              <a:off x="3120" y="1824"/>
              <a:ext cx="0" cy="12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Line 57"/>
            <p:cNvSpPr>
              <a:spLocks noChangeShapeType="1"/>
            </p:cNvSpPr>
            <p:nvPr/>
          </p:nvSpPr>
          <p:spPr bwMode="auto">
            <a:xfrm>
              <a:off x="2352" y="1824"/>
              <a:ext cx="0" cy="12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Line 58"/>
            <p:cNvSpPr>
              <a:spLocks noChangeShapeType="1"/>
            </p:cNvSpPr>
            <p:nvPr/>
          </p:nvSpPr>
          <p:spPr bwMode="auto">
            <a:xfrm>
              <a:off x="384" y="1824"/>
              <a:ext cx="0" cy="12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Line 59"/>
            <p:cNvSpPr>
              <a:spLocks noChangeShapeType="1"/>
            </p:cNvSpPr>
            <p:nvPr/>
          </p:nvSpPr>
          <p:spPr bwMode="auto">
            <a:xfrm>
              <a:off x="2160" y="1824"/>
              <a:ext cx="0" cy="12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Line 61"/>
            <p:cNvSpPr>
              <a:spLocks noChangeShapeType="1"/>
            </p:cNvSpPr>
            <p:nvPr/>
          </p:nvSpPr>
          <p:spPr bwMode="auto">
            <a:xfrm>
              <a:off x="480" y="1824"/>
              <a:ext cx="0" cy="12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Line 62"/>
            <p:cNvSpPr>
              <a:spLocks noChangeShapeType="1"/>
            </p:cNvSpPr>
            <p:nvPr/>
          </p:nvSpPr>
          <p:spPr bwMode="auto">
            <a:xfrm>
              <a:off x="576" y="1824"/>
              <a:ext cx="0" cy="12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Line 63"/>
            <p:cNvSpPr>
              <a:spLocks noChangeShapeType="1"/>
            </p:cNvSpPr>
            <p:nvPr/>
          </p:nvSpPr>
          <p:spPr bwMode="auto">
            <a:xfrm>
              <a:off x="672" y="1824"/>
              <a:ext cx="0" cy="12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Line 64"/>
            <p:cNvSpPr>
              <a:spLocks noChangeShapeType="1"/>
            </p:cNvSpPr>
            <p:nvPr/>
          </p:nvSpPr>
          <p:spPr bwMode="auto">
            <a:xfrm>
              <a:off x="768" y="1824"/>
              <a:ext cx="0" cy="12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Line 65"/>
            <p:cNvSpPr>
              <a:spLocks noChangeShapeType="1"/>
            </p:cNvSpPr>
            <p:nvPr/>
          </p:nvSpPr>
          <p:spPr bwMode="auto">
            <a:xfrm>
              <a:off x="864" y="1824"/>
              <a:ext cx="0" cy="12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Line 66"/>
            <p:cNvSpPr>
              <a:spLocks noChangeShapeType="1"/>
            </p:cNvSpPr>
            <p:nvPr/>
          </p:nvSpPr>
          <p:spPr bwMode="auto">
            <a:xfrm>
              <a:off x="960" y="1824"/>
              <a:ext cx="0" cy="12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Line 67"/>
            <p:cNvSpPr>
              <a:spLocks noChangeShapeType="1"/>
            </p:cNvSpPr>
            <p:nvPr/>
          </p:nvSpPr>
          <p:spPr bwMode="auto">
            <a:xfrm>
              <a:off x="1056" y="1824"/>
              <a:ext cx="0" cy="12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Line 68"/>
            <p:cNvSpPr>
              <a:spLocks noChangeShapeType="1"/>
            </p:cNvSpPr>
            <p:nvPr/>
          </p:nvSpPr>
          <p:spPr bwMode="auto">
            <a:xfrm>
              <a:off x="1152" y="1824"/>
              <a:ext cx="0" cy="12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Line 69"/>
            <p:cNvSpPr>
              <a:spLocks noChangeShapeType="1"/>
            </p:cNvSpPr>
            <p:nvPr/>
          </p:nvSpPr>
          <p:spPr bwMode="auto">
            <a:xfrm>
              <a:off x="1440" y="1824"/>
              <a:ext cx="0" cy="12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Line 70"/>
            <p:cNvSpPr>
              <a:spLocks noChangeShapeType="1"/>
            </p:cNvSpPr>
            <p:nvPr/>
          </p:nvSpPr>
          <p:spPr bwMode="auto">
            <a:xfrm>
              <a:off x="1728" y="1824"/>
              <a:ext cx="0" cy="12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Line 71"/>
            <p:cNvSpPr>
              <a:spLocks noChangeShapeType="1"/>
            </p:cNvSpPr>
            <p:nvPr/>
          </p:nvSpPr>
          <p:spPr bwMode="auto">
            <a:xfrm>
              <a:off x="2016" y="1824"/>
              <a:ext cx="0" cy="12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Line 73"/>
            <p:cNvSpPr>
              <a:spLocks noChangeShapeType="1"/>
            </p:cNvSpPr>
            <p:nvPr/>
          </p:nvSpPr>
          <p:spPr bwMode="auto">
            <a:xfrm>
              <a:off x="2448" y="1824"/>
              <a:ext cx="0" cy="12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74"/>
            <p:cNvSpPr>
              <a:spLocks noChangeShapeType="1"/>
            </p:cNvSpPr>
            <p:nvPr/>
          </p:nvSpPr>
          <p:spPr bwMode="auto">
            <a:xfrm>
              <a:off x="2544" y="1824"/>
              <a:ext cx="0" cy="12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Line 75"/>
            <p:cNvSpPr>
              <a:spLocks noChangeShapeType="1"/>
            </p:cNvSpPr>
            <p:nvPr/>
          </p:nvSpPr>
          <p:spPr bwMode="auto">
            <a:xfrm>
              <a:off x="2640" y="1824"/>
              <a:ext cx="0" cy="12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Line 76"/>
            <p:cNvSpPr>
              <a:spLocks noChangeShapeType="1"/>
            </p:cNvSpPr>
            <p:nvPr/>
          </p:nvSpPr>
          <p:spPr bwMode="auto">
            <a:xfrm>
              <a:off x="2736" y="1824"/>
              <a:ext cx="0" cy="12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Line 77"/>
            <p:cNvSpPr>
              <a:spLocks noChangeShapeType="1"/>
            </p:cNvSpPr>
            <p:nvPr/>
          </p:nvSpPr>
          <p:spPr bwMode="auto">
            <a:xfrm>
              <a:off x="2832" y="1824"/>
              <a:ext cx="0" cy="12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" name="Text Box 114"/>
            <p:cNvSpPr txBox="1">
              <a:spLocks noChangeArrowheads="1"/>
            </p:cNvSpPr>
            <p:nvPr/>
          </p:nvSpPr>
          <p:spPr bwMode="auto">
            <a:xfrm>
              <a:off x="3456" y="1728"/>
              <a:ext cx="2016" cy="4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marL="180000" indent="-180000">
                <a:spcBef>
                  <a:spcPct val="50000"/>
                </a:spcBef>
                <a:buFont typeface="Times" pitchFamily="-65" charset="0"/>
                <a:buChar char="•"/>
              </a:pPr>
              <a:r>
                <a:rPr lang="en-US" dirty="0" smtClean="0"/>
                <a:t>slice </a:t>
              </a:r>
              <a:r>
                <a:rPr lang="en-US" dirty="0" smtClean="0">
                  <a:solidFill>
                    <a:srgbClr val="3366FF"/>
                  </a:solidFill>
                </a:rPr>
                <a:t>bunch</a:t>
              </a:r>
              <a:r>
                <a:rPr lang="en-US" dirty="0" smtClean="0"/>
                <a:t> and </a:t>
              </a:r>
              <a:r>
                <a:rPr lang="en-US" dirty="0" err="1" smtClean="0"/>
                <a:t>interbunch</a:t>
              </a:r>
              <a:r>
                <a:rPr lang="en-US" dirty="0" smtClean="0"/>
                <a:t> gaps</a:t>
              </a:r>
              <a:endParaRPr lang="en-US" dirty="0"/>
            </a:p>
          </p:txBody>
        </p:sp>
      </p:grpSp>
      <p:sp>
        <p:nvSpPr>
          <p:cNvPr id="92" name="Rectangle 119"/>
          <p:cNvSpPr>
            <a:spLocks noChangeArrowheads="1"/>
          </p:cNvSpPr>
          <p:nvPr/>
        </p:nvSpPr>
        <p:spPr bwMode="auto">
          <a:xfrm>
            <a:off x="1530350" y="1598613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3" name="Slide Number Placeholder 9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081447-C3CE-9F4F-A689-9A72CAFF10CA}" type="slidenum">
              <a:rPr lang="en-US" smtClean="0"/>
              <a:pPr/>
              <a:t>9</a:t>
            </a:fld>
            <a:endParaRPr lang="en-US"/>
          </a:p>
        </p:txBody>
      </p:sp>
      <p:cxnSp>
        <p:nvCxnSpPr>
          <p:cNvPr id="95" name="Straight Arrow Connector 94"/>
          <p:cNvCxnSpPr/>
          <p:nvPr/>
        </p:nvCxnSpPr>
        <p:spPr>
          <a:xfrm>
            <a:off x="4031974" y="3852586"/>
            <a:ext cx="1082675" cy="1588"/>
          </a:xfrm>
          <a:prstGeom prst="straightConnector1">
            <a:avLst/>
          </a:prstGeom>
          <a:ln>
            <a:solidFill>
              <a:srgbClr val="33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3" name="Group 102"/>
          <p:cNvGrpSpPr/>
          <p:nvPr/>
        </p:nvGrpSpPr>
        <p:grpSpPr>
          <a:xfrm>
            <a:off x="609600" y="1866900"/>
            <a:ext cx="8077200" cy="4177705"/>
            <a:chOff x="609600" y="1866900"/>
            <a:chExt cx="8077200" cy="4177705"/>
          </a:xfrm>
        </p:grpSpPr>
        <p:sp>
          <p:nvSpPr>
            <p:cNvPr id="23" name="Oval 81"/>
            <p:cNvSpPr>
              <a:spLocks noChangeArrowheads="1"/>
            </p:cNvSpPr>
            <p:nvPr/>
          </p:nvSpPr>
          <p:spPr bwMode="auto">
            <a:xfrm>
              <a:off x="3352800" y="1866900"/>
              <a:ext cx="1143000" cy="381000"/>
            </a:xfrm>
            <a:prstGeom prst="ellipse">
              <a:avLst/>
            </a:prstGeom>
            <a:solidFill>
              <a:srgbClr val="FF0000">
                <a:alpha val="72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7" name="Group 129"/>
            <p:cNvGrpSpPr>
              <a:grpSpLocks/>
            </p:cNvGrpSpPr>
            <p:nvPr/>
          </p:nvGrpSpPr>
          <p:grpSpPr bwMode="auto">
            <a:xfrm>
              <a:off x="914400" y="2362200"/>
              <a:ext cx="7772400" cy="2971800"/>
              <a:chOff x="576" y="1488"/>
              <a:chExt cx="4896" cy="1872"/>
            </a:xfrm>
          </p:grpSpPr>
          <p:sp>
            <p:nvSpPr>
              <p:cNvPr id="51" name="Oval 17"/>
              <p:cNvSpPr>
                <a:spLocks noChangeArrowheads="1"/>
              </p:cNvSpPr>
              <p:nvPr/>
            </p:nvSpPr>
            <p:spPr bwMode="auto">
              <a:xfrm>
                <a:off x="1248" y="2112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2" name="Oval 18"/>
              <p:cNvSpPr>
                <a:spLocks noChangeArrowheads="1"/>
              </p:cNvSpPr>
              <p:nvPr/>
            </p:nvSpPr>
            <p:spPr bwMode="auto">
              <a:xfrm>
                <a:off x="1344" y="1872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3" name="Oval 19"/>
              <p:cNvSpPr>
                <a:spLocks noChangeArrowheads="1"/>
              </p:cNvSpPr>
              <p:nvPr/>
            </p:nvSpPr>
            <p:spPr bwMode="auto">
              <a:xfrm>
                <a:off x="1296" y="2496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4" name="Oval 21"/>
              <p:cNvSpPr>
                <a:spLocks noChangeArrowheads="1"/>
              </p:cNvSpPr>
              <p:nvPr/>
            </p:nvSpPr>
            <p:spPr bwMode="auto">
              <a:xfrm>
                <a:off x="2400" y="2016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5" name="Oval 22"/>
              <p:cNvSpPr>
                <a:spLocks noChangeArrowheads="1"/>
              </p:cNvSpPr>
              <p:nvPr/>
            </p:nvSpPr>
            <p:spPr bwMode="auto">
              <a:xfrm>
                <a:off x="2016" y="2688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6" name="Oval 23"/>
              <p:cNvSpPr>
                <a:spLocks noChangeArrowheads="1"/>
              </p:cNvSpPr>
              <p:nvPr/>
            </p:nvSpPr>
            <p:spPr bwMode="auto">
              <a:xfrm>
                <a:off x="1968" y="2016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7" name="Oval 24"/>
              <p:cNvSpPr>
                <a:spLocks noChangeArrowheads="1"/>
              </p:cNvSpPr>
              <p:nvPr/>
            </p:nvSpPr>
            <p:spPr bwMode="auto">
              <a:xfrm>
                <a:off x="1440" y="2640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8" name="Oval 28"/>
              <p:cNvSpPr>
                <a:spLocks noChangeArrowheads="1"/>
              </p:cNvSpPr>
              <p:nvPr/>
            </p:nvSpPr>
            <p:spPr bwMode="auto">
              <a:xfrm>
                <a:off x="1104" y="2880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59" name="Oval 29"/>
              <p:cNvSpPr>
                <a:spLocks noChangeArrowheads="1"/>
              </p:cNvSpPr>
              <p:nvPr/>
            </p:nvSpPr>
            <p:spPr bwMode="auto">
              <a:xfrm>
                <a:off x="1488" y="2112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0" name="Oval 30"/>
              <p:cNvSpPr>
                <a:spLocks noChangeArrowheads="1"/>
              </p:cNvSpPr>
              <p:nvPr/>
            </p:nvSpPr>
            <p:spPr bwMode="auto">
              <a:xfrm>
                <a:off x="1728" y="2208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1" name="Oval 31"/>
              <p:cNvSpPr>
                <a:spLocks noChangeArrowheads="1"/>
              </p:cNvSpPr>
              <p:nvPr/>
            </p:nvSpPr>
            <p:spPr bwMode="auto">
              <a:xfrm>
                <a:off x="1728" y="2736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2" name="Oval 32"/>
              <p:cNvSpPr>
                <a:spLocks noChangeArrowheads="1"/>
              </p:cNvSpPr>
              <p:nvPr/>
            </p:nvSpPr>
            <p:spPr bwMode="auto">
              <a:xfrm>
                <a:off x="768" y="1920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3" name="Oval 33"/>
              <p:cNvSpPr>
                <a:spLocks noChangeArrowheads="1"/>
              </p:cNvSpPr>
              <p:nvPr/>
            </p:nvSpPr>
            <p:spPr bwMode="auto">
              <a:xfrm>
                <a:off x="864" y="2544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4" name="Oval 34"/>
              <p:cNvSpPr>
                <a:spLocks noChangeArrowheads="1"/>
              </p:cNvSpPr>
              <p:nvPr/>
            </p:nvSpPr>
            <p:spPr bwMode="auto">
              <a:xfrm>
                <a:off x="768" y="2928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5" name="Oval 35"/>
              <p:cNvSpPr>
                <a:spLocks noChangeArrowheads="1"/>
              </p:cNvSpPr>
              <p:nvPr/>
            </p:nvSpPr>
            <p:spPr bwMode="auto">
              <a:xfrm>
                <a:off x="960" y="1968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6" name="Oval 37"/>
              <p:cNvSpPr>
                <a:spLocks noChangeArrowheads="1"/>
              </p:cNvSpPr>
              <p:nvPr/>
            </p:nvSpPr>
            <p:spPr bwMode="auto">
              <a:xfrm>
                <a:off x="1344" y="2880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7" name="Oval 40"/>
              <p:cNvSpPr>
                <a:spLocks noChangeArrowheads="1"/>
              </p:cNvSpPr>
              <p:nvPr/>
            </p:nvSpPr>
            <p:spPr bwMode="auto">
              <a:xfrm>
                <a:off x="2112" y="2832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8" name="Oval 42"/>
              <p:cNvSpPr>
                <a:spLocks noChangeArrowheads="1"/>
              </p:cNvSpPr>
              <p:nvPr/>
            </p:nvSpPr>
            <p:spPr bwMode="auto">
              <a:xfrm>
                <a:off x="576" y="2736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69" name="Oval 43"/>
              <p:cNvSpPr>
                <a:spLocks noChangeArrowheads="1"/>
              </p:cNvSpPr>
              <p:nvPr/>
            </p:nvSpPr>
            <p:spPr bwMode="auto">
              <a:xfrm>
                <a:off x="576" y="2160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70" name="Oval 45"/>
              <p:cNvSpPr>
                <a:spLocks noChangeArrowheads="1"/>
              </p:cNvSpPr>
              <p:nvPr/>
            </p:nvSpPr>
            <p:spPr bwMode="auto">
              <a:xfrm>
                <a:off x="2544" y="2784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71" name="Oval 46"/>
              <p:cNvSpPr>
                <a:spLocks noChangeArrowheads="1"/>
              </p:cNvSpPr>
              <p:nvPr/>
            </p:nvSpPr>
            <p:spPr bwMode="auto">
              <a:xfrm>
                <a:off x="1008" y="2688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72" name="Oval 47"/>
              <p:cNvSpPr>
                <a:spLocks noChangeArrowheads="1"/>
              </p:cNvSpPr>
              <p:nvPr/>
            </p:nvSpPr>
            <p:spPr bwMode="auto">
              <a:xfrm>
                <a:off x="1536" y="2496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73" name="Oval 48"/>
              <p:cNvSpPr>
                <a:spLocks noChangeArrowheads="1"/>
              </p:cNvSpPr>
              <p:nvPr/>
            </p:nvSpPr>
            <p:spPr bwMode="auto">
              <a:xfrm>
                <a:off x="2688" y="2016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74" name="Oval 49"/>
              <p:cNvSpPr>
                <a:spLocks noChangeArrowheads="1"/>
              </p:cNvSpPr>
              <p:nvPr/>
            </p:nvSpPr>
            <p:spPr bwMode="auto">
              <a:xfrm>
                <a:off x="1824" y="2928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75" name="Oval 50"/>
              <p:cNvSpPr>
                <a:spLocks noChangeArrowheads="1"/>
              </p:cNvSpPr>
              <p:nvPr/>
            </p:nvSpPr>
            <p:spPr bwMode="auto">
              <a:xfrm>
                <a:off x="1872" y="2400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76" name="Oval 89"/>
              <p:cNvSpPr>
                <a:spLocks noChangeArrowheads="1"/>
              </p:cNvSpPr>
              <p:nvPr/>
            </p:nvSpPr>
            <p:spPr bwMode="auto">
              <a:xfrm>
                <a:off x="1584" y="1584"/>
                <a:ext cx="48" cy="48"/>
              </a:xfrm>
              <a:prstGeom prst="ellipse">
                <a:avLst/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77" name="Oval 90"/>
              <p:cNvSpPr>
                <a:spLocks noChangeArrowheads="1"/>
              </p:cNvSpPr>
              <p:nvPr/>
            </p:nvSpPr>
            <p:spPr bwMode="auto">
              <a:xfrm>
                <a:off x="1344" y="1728"/>
                <a:ext cx="48" cy="48"/>
              </a:xfrm>
              <a:prstGeom prst="ellipse">
                <a:avLst/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78" name="Oval 91"/>
              <p:cNvSpPr>
                <a:spLocks noChangeArrowheads="1"/>
              </p:cNvSpPr>
              <p:nvPr/>
            </p:nvSpPr>
            <p:spPr bwMode="auto">
              <a:xfrm>
                <a:off x="1344" y="3312"/>
                <a:ext cx="48" cy="48"/>
              </a:xfrm>
              <a:prstGeom prst="ellipse">
                <a:avLst/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79" name="Oval 92"/>
              <p:cNvSpPr>
                <a:spLocks noChangeArrowheads="1"/>
              </p:cNvSpPr>
              <p:nvPr/>
            </p:nvSpPr>
            <p:spPr bwMode="auto">
              <a:xfrm>
                <a:off x="1824" y="3264"/>
                <a:ext cx="48" cy="48"/>
              </a:xfrm>
              <a:prstGeom prst="ellipse">
                <a:avLst/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80" name="Oval 94"/>
              <p:cNvSpPr>
                <a:spLocks noChangeArrowheads="1"/>
              </p:cNvSpPr>
              <p:nvPr/>
            </p:nvSpPr>
            <p:spPr bwMode="auto">
              <a:xfrm>
                <a:off x="1488" y="1488"/>
                <a:ext cx="48" cy="48"/>
              </a:xfrm>
              <a:prstGeom prst="ellipse">
                <a:avLst/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81" name="Oval 95"/>
              <p:cNvSpPr>
                <a:spLocks noChangeArrowheads="1"/>
              </p:cNvSpPr>
              <p:nvPr/>
            </p:nvSpPr>
            <p:spPr bwMode="auto">
              <a:xfrm>
                <a:off x="768" y="1680"/>
                <a:ext cx="48" cy="48"/>
              </a:xfrm>
              <a:prstGeom prst="ellipse">
                <a:avLst/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82" name="Oval 96"/>
              <p:cNvSpPr>
                <a:spLocks noChangeArrowheads="1"/>
              </p:cNvSpPr>
              <p:nvPr/>
            </p:nvSpPr>
            <p:spPr bwMode="auto">
              <a:xfrm>
                <a:off x="960" y="1632"/>
                <a:ext cx="48" cy="48"/>
              </a:xfrm>
              <a:prstGeom prst="ellipse">
                <a:avLst/>
              </a:prstGeom>
              <a:solidFill>
                <a:srgbClr val="3366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83" name="Oval 115"/>
              <p:cNvSpPr>
                <a:spLocks noChangeArrowheads="1"/>
              </p:cNvSpPr>
              <p:nvPr/>
            </p:nvSpPr>
            <p:spPr bwMode="auto">
              <a:xfrm>
                <a:off x="2208" y="2208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/>
                <a:endParaRPr lang="en-US"/>
              </a:p>
            </p:txBody>
          </p:sp>
          <p:sp>
            <p:nvSpPr>
              <p:cNvPr id="84" name="Text Box 116"/>
              <p:cNvSpPr txBox="1">
                <a:spLocks noChangeArrowheads="1"/>
              </p:cNvSpPr>
              <p:nvPr/>
            </p:nvSpPr>
            <p:spPr bwMode="auto">
              <a:xfrm>
                <a:off x="3456" y="2256"/>
                <a:ext cx="2016" cy="7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marL="180000" indent="-180000">
                  <a:spcBef>
                    <a:spcPct val="50000"/>
                  </a:spcBef>
                  <a:buFont typeface="Times" pitchFamily="-65" charset="0"/>
                  <a:buChar char="•"/>
                </a:pPr>
                <a:r>
                  <a:rPr lang="en-US" dirty="0" smtClean="0"/>
                  <a:t>represent </a:t>
                </a:r>
                <a:r>
                  <a:rPr lang="en-US" dirty="0" err="1" smtClean="0"/>
                  <a:t>e</a:t>
                </a:r>
                <a:r>
                  <a:rPr lang="en-US" dirty="0" smtClean="0"/>
                  <a:t>- by </a:t>
                </a:r>
                <a:r>
                  <a:rPr lang="en-US" dirty="0" err="1" smtClean="0">
                    <a:solidFill>
                      <a:srgbClr val="FF0000"/>
                    </a:solidFill>
                  </a:rPr>
                  <a:t>macroparticles</a:t>
                </a:r>
                <a:r>
                  <a:rPr lang="en-US" dirty="0" smtClean="0"/>
                  <a:t>: create and accelerate </a:t>
                </a:r>
                <a:r>
                  <a:rPr lang="en-US" dirty="0" err="1" smtClean="0"/>
                  <a:t>e</a:t>
                </a:r>
                <a:r>
                  <a:rPr lang="en-US" dirty="0" smtClean="0"/>
                  <a:t>- in </a:t>
                </a:r>
                <a:r>
                  <a:rPr lang="en-US" dirty="0" smtClean="0">
                    <a:solidFill>
                      <a:srgbClr val="3366FF"/>
                    </a:solidFill>
                  </a:rPr>
                  <a:t>beam</a:t>
                </a:r>
                <a:r>
                  <a:rPr lang="en-US" dirty="0" smtClean="0"/>
                  <a:t> and 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image</a:t>
                </a:r>
                <a:r>
                  <a:rPr lang="en-US" dirty="0" smtClean="0"/>
                  <a:t> fields</a:t>
                </a:r>
                <a:endParaRPr lang="en-US" dirty="0"/>
              </a:p>
            </p:txBody>
          </p:sp>
        </p:grpSp>
        <p:sp>
          <p:nvSpPr>
            <p:cNvPr id="10" name="Line 83"/>
            <p:cNvSpPr>
              <a:spLocks noChangeShapeType="1"/>
            </p:cNvSpPr>
            <p:nvPr/>
          </p:nvSpPr>
          <p:spPr bwMode="auto">
            <a:xfrm>
              <a:off x="3810000" y="2057400"/>
              <a:ext cx="152400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7" name="Oval 81"/>
            <p:cNvSpPr>
              <a:spLocks noChangeArrowheads="1"/>
            </p:cNvSpPr>
            <p:nvPr/>
          </p:nvSpPr>
          <p:spPr bwMode="auto">
            <a:xfrm>
              <a:off x="609600" y="1866900"/>
              <a:ext cx="1143000" cy="381000"/>
            </a:xfrm>
            <a:prstGeom prst="ellipse">
              <a:avLst/>
            </a:prstGeom>
            <a:solidFill>
              <a:srgbClr val="FF0000">
                <a:alpha val="72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Line 83"/>
            <p:cNvSpPr>
              <a:spLocks noChangeShapeType="1"/>
            </p:cNvSpPr>
            <p:nvPr/>
          </p:nvSpPr>
          <p:spPr bwMode="auto">
            <a:xfrm>
              <a:off x="1066800" y="2057400"/>
              <a:ext cx="152400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9" name="Oval 81"/>
            <p:cNvSpPr>
              <a:spLocks noChangeArrowheads="1"/>
            </p:cNvSpPr>
            <p:nvPr/>
          </p:nvSpPr>
          <p:spPr bwMode="auto">
            <a:xfrm>
              <a:off x="609600" y="5663605"/>
              <a:ext cx="1143000" cy="381000"/>
            </a:xfrm>
            <a:prstGeom prst="ellipse">
              <a:avLst/>
            </a:prstGeom>
            <a:solidFill>
              <a:srgbClr val="FF0000">
                <a:alpha val="72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Line 83"/>
            <p:cNvSpPr>
              <a:spLocks noChangeShapeType="1"/>
            </p:cNvSpPr>
            <p:nvPr/>
          </p:nvSpPr>
          <p:spPr bwMode="auto">
            <a:xfrm>
              <a:off x="1066800" y="5854105"/>
              <a:ext cx="152400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1" name="Oval 81"/>
            <p:cNvSpPr>
              <a:spLocks noChangeArrowheads="1"/>
            </p:cNvSpPr>
            <p:nvPr/>
          </p:nvSpPr>
          <p:spPr bwMode="auto">
            <a:xfrm>
              <a:off x="3352800" y="5663605"/>
              <a:ext cx="1143000" cy="381000"/>
            </a:xfrm>
            <a:prstGeom prst="ellipse">
              <a:avLst/>
            </a:prstGeom>
            <a:solidFill>
              <a:srgbClr val="FF0000">
                <a:alpha val="72000"/>
              </a:srgb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Line 83"/>
            <p:cNvSpPr>
              <a:spLocks noChangeShapeType="1"/>
            </p:cNvSpPr>
            <p:nvPr/>
          </p:nvSpPr>
          <p:spPr bwMode="auto">
            <a:xfrm>
              <a:off x="3810000" y="5854105"/>
              <a:ext cx="152400" cy="0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2514600" y="2895600"/>
            <a:ext cx="6324600" cy="3703003"/>
            <a:chOff x="2514600" y="2895600"/>
            <a:chExt cx="6324600" cy="3703003"/>
          </a:xfrm>
        </p:grpSpPr>
        <p:sp>
          <p:nvSpPr>
            <p:cNvPr id="86" name="Oval 20"/>
            <p:cNvSpPr>
              <a:spLocks noChangeArrowheads="1"/>
            </p:cNvSpPr>
            <p:nvPr/>
          </p:nvSpPr>
          <p:spPr bwMode="auto">
            <a:xfrm>
              <a:off x="2514600" y="3200400"/>
              <a:ext cx="76200" cy="762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87" name="Oval 39"/>
            <p:cNvSpPr>
              <a:spLocks noChangeArrowheads="1"/>
            </p:cNvSpPr>
            <p:nvPr/>
          </p:nvSpPr>
          <p:spPr bwMode="auto">
            <a:xfrm>
              <a:off x="3429000" y="3429000"/>
              <a:ext cx="76200" cy="762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88" name="Line 101"/>
            <p:cNvSpPr>
              <a:spLocks noChangeShapeType="1"/>
            </p:cNvSpPr>
            <p:nvPr/>
          </p:nvSpPr>
          <p:spPr bwMode="auto">
            <a:xfrm flipV="1">
              <a:off x="2590800" y="2895600"/>
              <a:ext cx="381000" cy="30480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Line 104"/>
            <p:cNvSpPr>
              <a:spLocks noChangeShapeType="1"/>
            </p:cNvSpPr>
            <p:nvPr/>
          </p:nvSpPr>
          <p:spPr bwMode="auto">
            <a:xfrm>
              <a:off x="2971800" y="2895600"/>
              <a:ext cx="533400" cy="457200"/>
            </a:xfrm>
            <a:prstGeom prst="line">
              <a:avLst/>
            </a:prstGeom>
            <a:noFill/>
            <a:ln w="9525">
              <a:solidFill>
                <a:srgbClr val="00FF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Oval 106"/>
            <p:cNvSpPr>
              <a:spLocks noChangeArrowheads="1"/>
            </p:cNvSpPr>
            <p:nvPr/>
          </p:nvSpPr>
          <p:spPr bwMode="auto">
            <a:xfrm>
              <a:off x="3581400" y="3352800"/>
              <a:ext cx="76200" cy="762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91" name="Text Box 117"/>
            <p:cNvSpPr txBox="1">
              <a:spLocks noChangeArrowheads="1"/>
            </p:cNvSpPr>
            <p:nvPr/>
          </p:nvSpPr>
          <p:spPr bwMode="auto">
            <a:xfrm>
              <a:off x="5486400" y="5121275"/>
              <a:ext cx="3352800" cy="1477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marL="180000" indent="-180000">
                <a:spcBef>
                  <a:spcPct val="50000"/>
                </a:spcBef>
                <a:buFont typeface="Times" pitchFamily="-65" charset="0"/>
                <a:buChar char="•"/>
              </a:pPr>
              <a:r>
                <a:rPr lang="en-US" dirty="0" smtClean="0"/>
                <a:t>if the </a:t>
              </a:r>
              <a:r>
                <a:rPr lang="en-US" dirty="0" err="1" smtClean="0">
                  <a:solidFill>
                    <a:srgbClr val="FF0000"/>
                  </a:solidFill>
                </a:rPr>
                <a:t>macroelectron</a:t>
              </a:r>
              <a:r>
                <a:rPr lang="en-US" dirty="0" smtClean="0"/>
                <a:t> hits the wall create </a:t>
              </a:r>
              <a:r>
                <a:rPr lang="en-US" dirty="0" err="1" smtClean="0">
                  <a:solidFill>
                    <a:srgbClr val="00FF00"/>
                  </a:solidFill>
                </a:rPr>
                <a:t>secondaries</a:t>
              </a:r>
              <a:r>
                <a:rPr lang="en-US" dirty="0" smtClean="0">
                  <a:solidFill>
                    <a:srgbClr val="00FF00"/>
                  </a:solidFill>
                </a:rPr>
                <a:t> </a:t>
              </a:r>
              <a:r>
                <a:rPr lang="en-US" dirty="0" smtClean="0"/>
                <a:t>by changing its charge</a:t>
              </a:r>
              <a:r>
                <a:rPr lang="en-US" dirty="0" smtClean="0"/>
                <a:t> and/or splitting into more macro-electrons</a:t>
              </a:r>
              <a:r>
                <a:rPr lang="en-US" dirty="0" smtClean="0"/>
                <a:t> </a:t>
              </a:r>
              <a:endParaRPr lang="en-US" dirty="0"/>
            </a:p>
          </p:txBody>
        </p:sp>
        <p:sp>
          <p:nvSpPr>
            <p:cNvPr id="104" name="Oval 106"/>
            <p:cNvSpPr>
              <a:spLocks noChangeArrowheads="1"/>
            </p:cNvSpPr>
            <p:nvPr/>
          </p:nvSpPr>
          <p:spPr bwMode="auto">
            <a:xfrm>
              <a:off x="3733800" y="3505200"/>
              <a:ext cx="76200" cy="762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  <p:sp>
          <p:nvSpPr>
            <p:cNvPr id="106" name="Oval 39"/>
            <p:cNvSpPr>
              <a:spLocks noChangeArrowheads="1"/>
            </p:cNvSpPr>
            <p:nvPr/>
          </p:nvSpPr>
          <p:spPr bwMode="auto">
            <a:xfrm>
              <a:off x="3581400" y="3581400"/>
              <a:ext cx="76200" cy="76200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6428</TotalTime>
  <Words>2434</Words>
  <Application>Microsoft Macintosh PowerPoint</Application>
  <PresentationFormat>On-screen Show (4:3)</PresentationFormat>
  <Paragraphs>359</Paragraphs>
  <Slides>39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0" baseType="lpstr">
      <vt:lpstr>Office Theme</vt:lpstr>
      <vt:lpstr>Review on Electron Cloud simulation tools @ CERN</vt:lpstr>
      <vt:lpstr>Outline</vt:lpstr>
      <vt:lpstr>The electron cloud physics problem</vt:lpstr>
      <vt:lpstr>Flow chart of the e-cloud physics problem</vt:lpstr>
      <vt:lpstr>Splitting the problem…</vt:lpstr>
      <vt:lpstr>In summary</vt:lpstr>
      <vt:lpstr>Simulation of e-cloud build up Existing codes</vt:lpstr>
      <vt:lpstr>Main ingredients of ECLOUD</vt:lpstr>
      <vt:lpstr>ECLOUD simulation General principle</vt:lpstr>
      <vt:lpstr>Dependence on numerical parameters</vt:lpstr>
      <vt:lpstr>ECLOUD sample result</vt:lpstr>
      <vt:lpstr>Dependence on physical parameters</vt:lpstr>
      <vt:lpstr>Dependence on physical parameters</vt:lpstr>
      <vt:lpstr>Surface model</vt:lpstr>
      <vt:lpstr>Surface model</vt:lpstr>
      <vt:lpstr>Effects on the build up</vt:lpstr>
      <vt:lpstr>Effects on the build up</vt:lpstr>
      <vt:lpstr>Effects on the build up</vt:lpstr>
      <vt:lpstr>Dependence on physical parameters</vt:lpstr>
      <vt:lpstr>Dependence on bunch spacing and length</vt:lpstr>
      <vt:lpstr>Dependence on bunch spacing and length</vt:lpstr>
      <vt:lpstr>Dependence on physical parameters</vt:lpstr>
      <vt:lpstr>Effects on the build up</vt:lpstr>
      <vt:lpstr>Simulation of e-cloud instability Existing codes</vt:lpstr>
      <vt:lpstr>Main ingredients of HEADTAIL</vt:lpstr>
      <vt:lpstr>HEADTAIL simulation general principle</vt:lpstr>
      <vt:lpstr>HEADTAIL simulation general principle</vt:lpstr>
      <vt:lpstr>HEADTAIL simulation general principle</vt:lpstr>
      <vt:lpstr>Dependence on numerical parameters</vt:lpstr>
      <vt:lpstr>Importance of numerical parameters</vt:lpstr>
      <vt:lpstr>Dependence on physical parameters</vt:lpstr>
      <vt:lpstr>Dependence on physical parameters</vt:lpstr>
      <vt:lpstr>Effects on instability</vt:lpstr>
      <vt:lpstr>Effects on instability</vt:lpstr>
      <vt:lpstr>Conclusions &amp; Outlook</vt:lpstr>
      <vt:lpstr>The dream of a 3D self-consistent description…</vt:lpstr>
      <vt:lpstr>Conclusions &amp; Outlook</vt:lpstr>
      <vt:lpstr>And re-diffused electrons are not included in the model… </vt:lpstr>
      <vt:lpstr>Dependence on bunch spacing Sample results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Review on Electron Cloud simulation tools @ CERN</dc:title>
  <dc:creator>Giovanni Rumolo</dc:creator>
  <cp:lastModifiedBy>Giovanni Rumolo</cp:lastModifiedBy>
  <cp:revision>235</cp:revision>
  <dcterms:created xsi:type="dcterms:W3CDTF">2011-03-02T07:30:36Z</dcterms:created>
  <dcterms:modified xsi:type="dcterms:W3CDTF">2011-03-06T18:38:44Z</dcterms:modified>
</cp:coreProperties>
</file>