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handoutMasterIdLst>
    <p:handoutMasterId r:id="rId33"/>
  </p:handoutMasterIdLst>
  <p:sldIdLst>
    <p:sldId id="257" r:id="rId3"/>
    <p:sldId id="259" r:id="rId4"/>
    <p:sldId id="288" r:id="rId5"/>
    <p:sldId id="261" r:id="rId6"/>
    <p:sldId id="262" r:id="rId7"/>
    <p:sldId id="264" r:id="rId8"/>
    <p:sldId id="263" r:id="rId9"/>
    <p:sldId id="289" r:id="rId10"/>
    <p:sldId id="266" r:id="rId11"/>
    <p:sldId id="283" r:id="rId12"/>
    <p:sldId id="268" r:id="rId13"/>
    <p:sldId id="269" r:id="rId14"/>
    <p:sldId id="270" r:id="rId15"/>
    <p:sldId id="271" r:id="rId16"/>
    <p:sldId id="272" r:id="rId17"/>
    <p:sldId id="277" r:id="rId18"/>
    <p:sldId id="273" r:id="rId19"/>
    <p:sldId id="274" r:id="rId20"/>
    <p:sldId id="290" r:id="rId21"/>
    <p:sldId id="284" r:id="rId22"/>
    <p:sldId id="276" r:id="rId23"/>
    <p:sldId id="278" r:id="rId24"/>
    <p:sldId id="279" r:id="rId25"/>
    <p:sldId id="280" r:id="rId26"/>
    <p:sldId id="281" r:id="rId27"/>
    <p:sldId id="282" r:id="rId28"/>
    <p:sldId id="285" r:id="rId29"/>
    <p:sldId id="286" r:id="rId30"/>
    <p:sldId id="287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60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9B7BA-AD93-4CBC-AAB3-8ED44A73CAF5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24A576-A55F-4916-9053-AEE438BDA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861FB4-3528-4789-A4D2-0E07646F1264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54F2D-3D95-45C1-9758-D5F3F1C2CA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711C5-4A81-4AF9-8FB8-01EF9BE760B4}" type="datetime1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84925"/>
            <a:ext cx="3505200" cy="396875"/>
          </a:xfrm>
        </p:spPr>
        <p:txBody>
          <a:bodyPr/>
          <a:lstStyle/>
          <a:p>
            <a:r>
              <a:rPr lang="en-US" dirty="0" smtClean="0"/>
              <a:t>7th March 2011     -    CERN-GSI e-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1BAE-1BD1-4603-83EF-AB9279FEB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7DBBD-D4CC-4524-8FB9-101D70612CC3}" type="datetime1">
              <a:rPr lang="en-US" smtClean="0"/>
              <a:pPr/>
              <a:t>3/6/2011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1BAE-1BD1-4603-83EF-AB9279FEB6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84925"/>
            <a:ext cx="3505200" cy="396875"/>
          </a:xfrm>
        </p:spPr>
        <p:txBody>
          <a:bodyPr/>
          <a:lstStyle/>
          <a:p>
            <a:r>
              <a:rPr lang="en-US" dirty="0" smtClean="0"/>
              <a:t>7th March 2011     -    CERN-GSI e-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F5113-9933-407C-B75A-0ACF41C2FE1F}" type="datetime1">
              <a:rPr lang="en-US" smtClean="0"/>
              <a:pPr/>
              <a:t>3/6/2011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1BAE-1BD1-4603-83EF-AB9279FEB6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84925"/>
            <a:ext cx="3505200" cy="396875"/>
          </a:xfrm>
        </p:spPr>
        <p:txBody>
          <a:bodyPr/>
          <a:lstStyle/>
          <a:p>
            <a:r>
              <a:rPr lang="en-US" dirty="0" smtClean="0"/>
              <a:t>7th March 2011     -    CERN-GSI e-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9795-4113-43E6-9F8B-2883B8D5F433}" type="datetime1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248400"/>
            <a:ext cx="3429000" cy="473075"/>
          </a:xfrm>
        </p:spPr>
        <p:txBody>
          <a:bodyPr/>
          <a:lstStyle/>
          <a:p>
            <a:r>
              <a:rPr lang="en-US" smtClean="0"/>
              <a:t>7th March 2011     -    CERN-GSI e- cloud  Workshop    -    Simulations tools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3D6C6-70F0-46C5-8149-3F74CD8965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4405-282C-444E-8398-32C479243CC2}" type="datetime1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March 2011     -    CERN-GSI e- cloud  Workshop    -    Simulations tools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3D6C6-70F0-46C5-8149-3F74CD8965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8407-9D7F-4C2C-A55E-2AF99F513F7B}" type="datetime1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March 2011     -    CERN-GSI e- cloud  Workshop    -    Simulations tools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3D6C6-70F0-46C5-8149-3F74CD8965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7D12A-66F9-4F72-B558-EB7D48D86CBF}" type="datetime1">
              <a:rPr lang="en-US" smtClean="0"/>
              <a:pPr/>
              <a:t>3/6/2011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March 2011     -    CERN-GSI e- cloud  Workshop    -    Simulations tools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3D6C6-70F0-46C5-8149-3F74CD8965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2EB87-30C7-407B-9A07-E62055D2985D}" type="datetime1">
              <a:rPr lang="en-US" smtClean="0"/>
              <a:pPr/>
              <a:t>3/6/2011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March 2011     -    CERN-GSI e- cloud  Workshop    -    Simulations tools 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3D6C6-70F0-46C5-8149-3F74CD8965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BE219-2945-4345-A213-0DE954F4155B}" type="datetime1">
              <a:rPr lang="en-US" smtClean="0"/>
              <a:pPr/>
              <a:t>3/6/2011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March 2011     -    CERN-GSI e- cloud  Workshop    -    Simulations tools 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3D6C6-70F0-46C5-8149-3F74CD8965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515DA-E057-4790-ABD6-C6994F2025F6}" type="datetime1">
              <a:rPr lang="en-US" smtClean="0"/>
              <a:pPr/>
              <a:t>3/6/2011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March 2011     -    CERN-GSI e- cloud  Workshop    -    Simulations tools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3D6C6-70F0-46C5-8149-3F74CD8965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C5600-CDF3-4C54-B733-A6EFF9F03F44}" type="datetime1">
              <a:rPr lang="en-US" smtClean="0"/>
              <a:pPr/>
              <a:t>3/6/2011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March 2011     -    CERN-GSI e- cloud  Workshop    -    Simulations tools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3D6C6-70F0-46C5-8149-3F74CD8965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267B-B703-49D7-AAE0-162A30732B63}" type="datetime1">
              <a:rPr lang="en-US" smtClean="0"/>
              <a:pPr/>
              <a:t>3/6/2011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1BAE-1BD1-4603-83EF-AB9279FEB6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84925"/>
            <a:ext cx="3505200" cy="396875"/>
          </a:xfrm>
        </p:spPr>
        <p:txBody>
          <a:bodyPr/>
          <a:lstStyle/>
          <a:p>
            <a:r>
              <a:rPr lang="en-US" dirty="0" smtClean="0"/>
              <a:t>7th March 2011     -    CERN-GSI e-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40B43-4546-47C5-AE4D-4384E9D9CCB0}" type="datetime1">
              <a:rPr lang="en-US" smtClean="0"/>
              <a:pPr/>
              <a:t>3/6/2011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March 2011     -    CERN-GSI e- cloud  Workshop    -    Simulations tools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3D6C6-70F0-46C5-8149-3F74CD8965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2E1D-5846-4E83-A498-28D7BAD46CB8}" type="datetime1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March 2011     -    CERN-GSI e- cloud  Workshop    -    Simulations tools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3D6C6-70F0-46C5-8149-3F74CD8965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3E81E-A994-428B-A765-8256E0DDC09C}" type="datetime1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March 2011     -    CERN-GSI e- cloud  Workshop    -    Simulations tools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3D6C6-70F0-46C5-8149-3F74CD8965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D775-181A-46D7-9FED-273F9E561857}" type="datetime1">
              <a:rPr lang="en-US" smtClean="0"/>
              <a:pPr/>
              <a:t>3/6/2011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1BAE-1BD1-4603-83EF-AB9279FEB6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84925"/>
            <a:ext cx="3505200" cy="396875"/>
          </a:xfrm>
        </p:spPr>
        <p:txBody>
          <a:bodyPr/>
          <a:lstStyle/>
          <a:p>
            <a:r>
              <a:rPr lang="en-US" dirty="0" smtClean="0"/>
              <a:t>7th March 2011     -    CERN-GSI e-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ECA1A-BDCC-46F7-982D-89B5E67E0B3D}" type="datetime1">
              <a:rPr lang="en-US" smtClean="0"/>
              <a:pPr/>
              <a:t>3/6/2011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1BAE-1BD1-4603-83EF-AB9279FEB6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84925"/>
            <a:ext cx="3505200" cy="396875"/>
          </a:xfrm>
        </p:spPr>
        <p:txBody>
          <a:bodyPr/>
          <a:lstStyle/>
          <a:p>
            <a:r>
              <a:rPr lang="en-US" dirty="0" smtClean="0"/>
              <a:t>7th March 2011     -    CERN-GSI e-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49AFA-CAD2-4DDC-96CA-1ACDE9EA2351}" type="datetime1">
              <a:rPr lang="en-US" smtClean="0"/>
              <a:pPr/>
              <a:t>3/6/2011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1BAE-1BD1-4603-83EF-AB9279FEB6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84925"/>
            <a:ext cx="3505200" cy="396875"/>
          </a:xfrm>
        </p:spPr>
        <p:txBody>
          <a:bodyPr/>
          <a:lstStyle/>
          <a:p>
            <a:r>
              <a:rPr lang="en-US" dirty="0" smtClean="0"/>
              <a:t>7th March 2011     -    CERN-GSI e-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F9C00-D771-4314-80AF-07A751E8E437}" type="datetime1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1BAE-1BD1-4603-83EF-AB9279FEB6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84925"/>
            <a:ext cx="3505200" cy="396875"/>
          </a:xfrm>
        </p:spPr>
        <p:txBody>
          <a:bodyPr/>
          <a:lstStyle/>
          <a:p>
            <a:r>
              <a:rPr lang="en-US" dirty="0" smtClean="0"/>
              <a:t>7th March 2011     -    CERN-GSI e-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A8CAA-85E3-47A8-A390-C6CD3932A764}" type="datetime1">
              <a:rPr lang="en-US" smtClean="0"/>
              <a:pPr/>
              <a:t>3/6/2011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1BAE-1BD1-4603-83EF-AB9279FEB6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84925"/>
            <a:ext cx="3505200" cy="396875"/>
          </a:xfrm>
        </p:spPr>
        <p:txBody>
          <a:bodyPr/>
          <a:lstStyle/>
          <a:p>
            <a:r>
              <a:rPr lang="en-US" dirty="0" smtClean="0"/>
              <a:t>7th March 2011     -    CERN-GSI e-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5A3F6-E48F-4308-940A-ABA05C7F18AD}" type="datetime1">
              <a:rPr lang="en-US" smtClean="0"/>
              <a:pPr/>
              <a:t>3/6/2011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1BAE-1BD1-4603-83EF-AB9279FEB6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84925"/>
            <a:ext cx="3505200" cy="396875"/>
          </a:xfrm>
        </p:spPr>
        <p:txBody>
          <a:bodyPr/>
          <a:lstStyle/>
          <a:p>
            <a:r>
              <a:rPr lang="en-US" dirty="0" smtClean="0"/>
              <a:t>7th March 2011     -    CERN-GSI e-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DABE4-8ECB-4B14-807A-C56ABF2C0789}" type="datetime1">
              <a:rPr lang="en-US" smtClean="0"/>
              <a:pPr/>
              <a:t>3/6/2011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1BAE-1BD1-4603-83EF-AB9279FEB6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84925"/>
            <a:ext cx="3505200" cy="396875"/>
          </a:xfrm>
        </p:spPr>
        <p:txBody>
          <a:bodyPr/>
          <a:lstStyle/>
          <a:p>
            <a:r>
              <a:rPr lang="en-US" dirty="0" smtClean="0"/>
              <a:t>7th March 2011     -    CERN-GSI e-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1C676-8770-4547-A61E-5C3BFE83C3FE}" type="datetime1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62200" y="6400800"/>
            <a:ext cx="4267200" cy="396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7th March 2011     -    CERN-GSI e- cloud  Workshop 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91BAE-1BD1-4603-83EF-AB9279FEB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CFAD4-7598-4547-B972-8F589BDDA4AA}" type="datetime1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5635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7th March 2011     -    CERN-GSI e- cloud  Workshop    -    Simulations tools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3D6C6-70F0-46C5-8149-3F74CD89659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1.png"/><Relationship Id="rId4" Type="http://schemas.openxmlformats.org/officeDocument/2006/relationships/oleObject" Target="../embeddings/oleObject6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7.bin"/><Relationship Id="rId4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914400"/>
            <a:ext cx="5943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tx2"/>
                </a:solidFill>
              </a:rPr>
              <a:t>Parameter studies of the e</a:t>
            </a:r>
            <a:r>
              <a:rPr lang="en-US" sz="4400" b="1" baseline="30000" dirty="0" smtClean="0">
                <a:solidFill>
                  <a:schemeClr val="tx2"/>
                </a:solidFill>
              </a:rPr>
              <a:t>-</a:t>
            </a:r>
            <a:r>
              <a:rPr lang="en-US" sz="4400" b="1" dirty="0" smtClean="0">
                <a:solidFill>
                  <a:schemeClr val="tx2"/>
                </a:solidFill>
              </a:rPr>
              <a:t> cloud build up</a:t>
            </a:r>
            <a:endParaRPr lang="en-US" sz="4400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3695581"/>
            <a:ext cx="83058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 err="1" smtClean="0"/>
              <a:t>C.Octavio</a:t>
            </a:r>
            <a:r>
              <a:rPr lang="en-US" sz="2300" dirty="0" smtClean="0"/>
              <a:t> Dom</a:t>
            </a:r>
            <a:r>
              <a:rPr lang="es-ES_tradnl" sz="2300" dirty="0" err="1" smtClean="0"/>
              <a:t>ínguez</a:t>
            </a:r>
            <a:r>
              <a:rPr lang="es-ES_tradnl" sz="2300" dirty="0" smtClean="0"/>
              <a:t>, Giovanni </a:t>
            </a:r>
            <a:r>
              <a:rPr lang="es-ES_tradnl" sz="2300" dirty="0"/>
              <a:t>R</a:t>
            </a:r>
            <a:r>
              <a:rPr lang="es-ES_tradnl" sz="2300" dirty="0" smtClean="0"/>
              <a:t>umolo, Frank Zimmermann</a:t>
            </a:r>
          </a:p>
          <a:p>
            <a:pPr algn="ctr"/>
            <a:endParaRPr lang="es-ES_tradnl" sz="2300" dirty="0"/>
          </a:p>
          <a:p>
            <a:pPr algn="ctr"/>
            <a:r>
              <a:rPr lang="es-ES_tradnl" sz="2300" b="1" dirty="0" err="1" smtClean="0"/>
              <a:t>Many</a:t>
            </a:r>
            <a:r>
              <a:rPr lang="es-ES_tradnl" sz="2300" b="1" dirty="0" smtClean="0"/>
              <a:t> </a:t>
            </a:r>
            <a:r>
              <a:rPr lang="es-ES_tradnl" sz="2300" b="1" dirty="0" err="1" smtClean="0"/>
              <a:t>thanks</a:t>
            </a:r>
            <a:r>
              <a:rPr lang="es-ES_tradnl" sz="2300" b="1" dirty="0" smtClean="0"/>
              <a:t> </a:t>
            </a:r>
            <a:r>
              <a:rPr lang="es-ES_tradnl" sz="2300" b="1" dirty="0" err="1" smtClean="0"/>
              <a:t>to</a:t>
            </a:r>
            <a:r>
              <a:rPr lang="es-ES_tradnl" sz="2300" dirty="0" smtClean="0"/>
              <a:t> </a:t>
            </a:r>
          </a:p>
          <a:p>
            <a:pPr algn="ctr"/>
            <a:r>
              <a:rPr lang="en-US" sz="2300" dirty="0" smtClean="0"/>
              <a:t>all the e</a:t>
            </a:r>
            <a:r>
              <a:rPr lang="en-US" sz="2300" baseline="30000" dirty="0" smtClean="0"/>
              <a:t>-</a:t>
            </a:r>
            <a:r>
              <a:rPr lang="en-US" sz="2300" dirty="0" smtClean="0"/>
              <a:t> cloud team!!!!!!!</a:t>
            </a:r>
            <a:endParaRPr lang="es-ES_tradnl" sz="23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96200" y="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Method</a:t>
            </a:r>
            <a:endParaRPr lang="en-US" sz="2400" b="1" i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57200" y="2514600"/>
            <a:ext cx="7862887" cy="1219200"/>
            <a:chOff x="457200" y="2514600"/>
            <a:chExt cx="7862887" cy="1219200"/>
          </a:xfrm>
        </p:grpSpPr>
        <p:sp>
          <p:nvSpPr>
            <p:cNvPr id="17" name="TextBox 16"/>
            <p:cNvSpPr txBox="1"/>
            <p:nvPr/>
          </p:nvSpPr>
          <p:spPr>
            <a:xfrm>
              <a:off x="457200" y="2514600"/>
              <a:ext cx="4419600" cy="1154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Tx/>
                <a:buChar char="-"/>
              </a:pPr>
              <a:r>
                <a:rPr lang="en-US" sz="2300" dirty="0" smtClean="0"/>
                <a:t> In LHC: We measure pressure (</a:t>
              </a:r>
              <a:r>
                <a:rPr lang="en-US" sz="2300" i="1" dirty="0" smtClean="0"/>
                <a:t>P</a:t>
              </a:r>
              <a:r>
                <a:rPr lang="en-US" sz="2300" dirty="0" smtClean="0"/>
                <a:t>)</a:t>
              </a:r>
            </a:p>
            <a:p>
              <a:pPr>
                <a:buFontTx/>
                <a:buChar char="-"/>
              </a:pPr>
              <a:endParaRPr lang="en-US" sz="2300" dirty="0"/>
            </a:p>
            <a:p>
              <a:pPr>
                <a:buFontTx/>
                <a:buChar char="-"/>
              </a:pPr>
              <a:r>
                <a:rPr lang="en-US" sz="2300" dirty="0" smtClean="0"/>
                <a:t> In ECLOUD: We get the flux (</a:t>
              </a:r>
              <a:r>
                <a:rPr lang="en-US" sz="2300" i="1" dirty="0" smtClean="0">
                  <a:latin typeface="Symbol" pitchFamily="18" charset="2"/>
                </a:rPr>
                <a:t>f</a:t>
              </a:r>
              <a:r>
                <a:rPr lang="en-US" sz="2300" dirty="0" smtClean="0"/>
                <a:t>)</a:t>
              </a:r>
              <a:endParaRPr lang="en-US" sz="2300" dirty="0"/>
            </a:p>
          </p:txBody>
        </p:sp>
        <p:sp>
          <p:nvSpPr>
            <p:cNvPr id="18" name="Right Brace 17"/>
            <p:cNvSpPr/>
            <p:nvPr/>
          </p:nvSpPr>
          <p:spPr>
            <a:xfrm>
              <a:off x="4724400" y="2514600"/>
              <a:ext cx="86658" cy="1219200"/>
            </a:xfrm>
            <a:prstGeom prst="rightBrac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aphicFrame>
          <p:nvGraphicFramePr>
            <p:cNvPr id="6148" name="Object 4"/>
            <p:cNvGraphicFramePr>
              <a:graphicFrameLocks noChangeAspect="1"/>
            </p:cNvGraphicFramePr>
            <p:nvPr/>
          </p:nvGraphicFramePr>
          <p:xfrm>
            <a:off x="5029200" y="2590800"/>
            <a:ext cx="3290887" cy="1143000"/>
          </p:xfrm>
          <a:graphic>
            <a:graphicData uri="http://schemas.openxmlformats.org/presentationml/2006/ole">
              <p:oleObj spid="_x0000_s6148" name="Equation" r:id="rId4" imgW="1320480" imgH="431640" progId="Equation.3">
                <p:embed/>
              </p:oleObj>
            </a:graphicData>
          </a:graphic>
        </p:graphicFrame>
      </p:grp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2286001" y="3886200"/>
          <a:ext cx="4419600" cy="2402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1960"/>
                <a:gridCol w="2221247"/>
                <a:gridCol w="976393"/>
              </a:tblGrid>
              <a:tr h="5279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Spacing 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[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Symbol" pitchFamily="18" charset="2"/>
                        </a:rPr>
                        <a:t>m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s</a:t>
                      </a:r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P </a:t>
                      </a:r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at VGPB.2.5L3.B 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[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nTorr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]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latin typeface="Symbol" pitchFamily="18" charset="2"/>
                        </a:rPr>
                        <a:t>D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P</a:t>
                      </a:r>
                      <a:r>
                        <a:rPr lang="en-US" sz="1600" b="1" i="0" u="none" strike="noStrike" baseline="-25000" dirty="0" err="1" smtClean="0">
                          <a:solidFill>
                            <a:schemeClr val="bg1"/>
                          </a:solidFill>
                          <a:latin typeface="Calibri"/>
                        </a:rPr>
                        <a:t>i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/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Symbol" pitchFamily="18" charset="2"/>
                        </a:rPr>
                        <a:t>D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P</a:t>
                      </a:r>
                      <a:r>
                        <a:rPr lang="en-US" sz="1600" b="1" i="0" u="none" strike="noStrike" baseline="-25000" dirty="0" smtClean="0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  <a:r>
                        <a:rPr lang="en-US" sz="1600" b="1" i="0" u="none" strike="noStrike" baseline="-25000" dirty="0" smtClean="0">
                          <a:solidFill>
                            <a:schemeClr val="bg1"/>
                          </a:solidFill>
                          <a:latin typeface="Symbol" pitchFamily="18" charset="2"/>
                        </a:rPr>
                        <a:t>m</a:t>
                      </a:r>
                      <a:r>
                        <a:rPr lang="en-US" sz="1600" b="1" i="0" u="none" strike="noStrike" baseline="-25000" dirty="0" smtClean="0">
                          <a:solidFill>
                            <a:schemeClr val="bg1"/>
                          </a:solidFill>
                          <a:latin typeface="Calibri"/>
                        </a:rPr>
                        <a:t>s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 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123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38.85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0.153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23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28.85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0.185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23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0.250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23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113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0.597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23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120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0.637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23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188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7162800" y="55626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r>
              <a:rPr lang="en-US" baseline="-25000" dirty="0" smtClean="0"/>
              <a:t>0</a:t>
            </a:r>
            <a:r>
              <a:rPr lang="en-US" dirty="0" smtClean="0"/>
              <a:t>=1.6 </a:t>
            </a:r>
            <a:r>
              <a:rPr lang="en-US" dirty="0" err="1" smtClean="0"/>
              <a:t>nTorr</a:t>
            </a:r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533400" y="457200"/>
            <a:ext cx="8458200" cy="1981200"/>
            <a:chOff x="533400" y="457200"/>
            <a:chExt cx="8458200" cy="1981200"/>
          </a:xfrm>
        </p:grpSpPr>
        <p:graphicFrame>
          <p:nvGraphicFramePr>
            <p:cNvPr id="12" name="Object 11"/>
            <p:cNvGraphicFramePr>
              <a:graphicFrameLocks noChangeAspect="1"/>
            </p:cNvGraphicFramePr>
            <p:nvPr/>
          </p:nvGraphicFramePr>
          <p:xfrm>
            <a:off x="533400" y="1143000"/>
            <a:ext cx="4278313" cy="850900"/>
          </p:xfrm>
          <a:graphic>
            <a:graphicData uri="http://schemas.openxmlformats.org/presentationml/2006/ole">
              <p:oleObj spid="_x0000_s6147" name="Equation" r:id="rId5" imgW="2425680" imgH="482400" progId="Equation.3">
                <p:embed/>
              </p:oleObj>
            </a:graphicData>
          </a:graphic>
        </p:graphicFrame>
        <p:sp>
          <p:nvSpPr>
            <p:cNvPr id="13" name="TextBox 12"/>
            <p:cNvSpPr txBox="1"/>
            <p:nvPr/>
          </p:nvSpPr>
          <p:spPr>
            <a:xfrm>
              <a:off x="4876800" y="762000"/>
              <a:ext cx="4114800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/>
                <a:t>P</a:t>
              </a:r>
              <a:r>
                <a:rPr lang="en-US" sz="1400" i="1" baseline="-25000" dirty="0" smtClean="0"/>
                <a:t>0</a:t>
              </a:r>
              <a:r>
                <a:rPr lang="en-US" sz="1400" dirty="0" smtClean="0"/>
                <a:t>=Static pressure</a:t>
              </a:r>
            </a:p>
            <a:p>
              <a:r>
                <a:rPr lang="en-US" sz="1400" dirty="0" smtClean="0">
                  <a:latin typeface="Symbol" pitchFamily="18" charset="2"/>
                </a:rPr>
                <a:t>h</a:t>
              </a:r>
              <a:r>
                <a:rPr lang="en-US" sz="1400" baseline="-25000" dirty="0" smtClean="0"/>
                <a:t>e</a:t>
              </a:r>
              <a:r>
                <a:rPr lang="en-US" sz="1400" dirty="0" smtClean="0"/>
                <a:t>=electron induced molecular desorption coefficient</a:t>
              </a:r>
            </a:p>
            <a:p>
              <a:r>
                <a:rPr lang="en-US" sz="1400" i="1" dirty="0" smtClean="0"/>
                <a:t>k</a:t>
              </a:r>
              <a:r>
                <a:rPr lang="en-US" sz="1400" dirty="0" smtClean="0"/>
                <a:t>=</a:t>
              </a:r>
              <a:r>
                <a:rPr lang="en-US" sz="1400" dirty="0" err="1" smtClean="0"/>
                <a:t>Boltzman’s</a:t>
              </a:r>
              <a:r>
                <a:rPr lang="en-US" sz="1400" dirty="0" smtClean="0"/>
                <a:t> constant</a:t>
              </a:r>
            </a:p>
            <a:p>
              <a:r>
                <a:rPr lang="en-US" sz="1400" i="1" dirty="0" smtClean="0"/>
                <a:t>T</a:t>
              </a:r>
              <a:r>
                <a:rPr lang="en-US" sz="1400" dirty="0" smtClean="0"/>
                <a:t>=Temperature</a:t>
              </a:r>
            </a:p>
            <a:p>
              <a:r>
                <a:rPr lang="en-US" sz="1400" dirty="0" smtClean="0"/>
                <a:t>2</a:t>
              </a:r>
              <a:r>
                <a:rPr lang="en-US" sz="1400" i="1" dirty="0" smtClean="0"/>
                <a:t>L</a:t>
              </a:r>
              <a:r>
                <a:rPr lang="en-US" sz="1400" dirty="0" smtClean="0"/>
                <a:t>=Distance between two gauges</a:t>
              </a:r>
            </a:p>
            <a:p>
              <a:r>
                <a:rPr lang="en-US" sz="1400" dirty="0" smtClean="0"/>
                <a:t>2</a:t>
              </a:r>
              <a:r>
                <a:rPr lang="en-US" sz="1400" i="1" dirty="0" smtClean="0"/>
                <a:t>S</a:t>
              </a:r>
              <a:r>
                <a:rPr lang="en-US" sz="1400" dirty="0" smtClean="0"/>
                <a:t>=Pumping speed</a:t>
              </a:r>
            </a:p>
            <a:p>
              <a:r>
                <a:rPr lang="en-US" sz="1400" i="1" dirty="0" smtClean="0"/>
                <a:t>c</a:t>
              </a:r>
              <a:r>
                <a:rPr lang="en-US" sz="1400" dirty="0" smtClean="0"/>
                <a:t>=Specific molecular conductance</a:t>
              </a:r>
              <a:endParaRPr lang="en-US" sz="1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514600" y="457200"/>
              <a:ext cx="838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solidFill>
                    <a:srgbClr val="0070C0"/>
                  </a:solidFill>
                  <a:latin typeface="Symbol" pitchFamily="18" charset="2"/>
                </a:rPr>
                <a:t>f</a:t>
              </a:r>
              <a:r>
                <a:rPr lang="en-US" sz="2000" i="1" baseline="-25000" dirty="0" smtClean="0">
                  <a:solidFill>
                    <a:srgbClr val="0070C0"/>
                  </a:solidFill>
                </a:rPr>
                <a:t>1turn</a:t>
              </a:r>
              <a:endParaRPr lang="en-US" sz="2000" i="1" baseline="-25000" dirty="0">
                <a:solidFill>
                  <a:srgbClr val="0070C0"/>
                </a:solidFill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rot="5400000" flipH="1" flipV="1">
              <a:off x="2590800" y="990600"/>
              <a:ext cx="3810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4038600" y="1600200"/>
              <a:ext cx="1676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96200" y="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Method</a:t>
            </a:r>
            <a:endParaRPr lang="en-US" sz="2400" b="1" i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9" name="Picture 8" descr="plot_grid2D1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541020"/>
            <a:ext cx="8534400" cy="5974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96200" y="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Method</a:t>
            </a:r>
            <a:endParaRPr lang="en-US" sz="2400" b="1" i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8" name="Picture 7" descr="plot_grid3D1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28600"/>
            <a:ext cx="9144000" cy="640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96200" y="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Method</a:t>
            </a:r>
            <a:endParaRPr lang="en-US" sz="2400" b="1" i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8" name="Picture 7" descr="plot_grid3D2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28600"/>
            <a:ext cx="9144000" cy="640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96200" y="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Method</a:t>
            </a:r>
            <a:endParaRPr lang="en-US" sz="2400" b="1" i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8" name="Picture 7" descr="plot_grid3D3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28600"/>
            <a:ext cx="9144000" cy="640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96200" y="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Method</a:t>
            </a:r>
            <a:endParaRPr lang="en-US" sz="2400" b="1" i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8" name="Picture 7" descr="plot_surface_1_1p35_30nTorr_table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" y="381000"/>
            <a:ext cx="8001000" cy="5600700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1598613" y="2209800"/>
            <a:ext cx="4421187" cy="4319588"/>
            <a:chOff x="1598613" y="2209800"/>
            <a:chExt cx="4421187" cy="4319588"/>
          </a:xfrm>
        </p:grpSpPr>
        <p:graphicFrame>
          <p:nvGraphicFramePr>
            <p:cNvPr id="9" name="Object 8"/>
            <p:cNvGraphicFramePr>
              <a:graphicFrameLocks noChangeAspect="1"/>
            </p:cNvGraphicFramePr>
            <p:nvPr/>
          </p:nvGraphicFramePr>
          <p:xfrm>
            <a:off x="1598613" y="5562600"/>
            <a:ext cx="1855787" cy="966788"/>
          </p:xfrm>
          <a:graphic>
            <a:graphicData uri="http://schemas.openxmlformats.org/presentationml/2006/ole">
              <p:oleObj spid="_x0000_s5122" name="Equation" r:id="rId5" imgW="901440" imgH="469800" progId="Equation.3">
                <p:embed/>
              </p:oleObj>
            </a:graphicData>
          </a:graphic>
        </p:graphicFrame>
        <p:sp>
          <p:nvSpPr>
            <p:cNvPr id="10" name="Oval 9"/>
            <p:cNvSpPr/>
            <p:nvPr/>
          </p:nvSpPr>
          <p:spPr>
            <a:xfrm>
              <a:off x="3810000" y="2209800"/>
              <a:ext cx="2209800" cy="2057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2590800" y="4114800"/>
              <a:ext cx="1752600" cy="1676400"/>
            </a:xfrm>
            <a:prstGeom prst="straightConnector1">
              <a:avLst/>
            </a:prstGeom>
            <a:ln w="41275"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96200" y="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Method</a:t>
            </a:r>
            <a:endParaRPr lang="en-US" sz="2400" b="1" i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8" name="Picture 7" descr="plot_grid2D2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609600"/>
            <a:ext cx="8305800" cy="5814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96200" y="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Method</a:t>
            </a:r>
            <a:endParaRPr lang="en-US" sz="2400" b="1" i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8" name="Picture 7" descr="plot_surface_1_1p35_30nTorr_zoom_table_b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81000"/>
            <a:ext cx="8763000" cy="613410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6629400" y="2895600"/>
            <a:ext cx="2209800" cy="2514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96200" y="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Method</a:t>
            </a:r>
            <a:endParaRPr lang="en-US" sz="2400" b="1" i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8" name="Picture 7" descr="plot_grid2D3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716280"/>
            <a:ext cx="8229600" cy="5760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00" y="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Contents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57200" y="2057400"/>
            <a:ext cx="84582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500" b="1" dirty="0" smtClean="0"/>
              <a:t>Observations. Description of the problem</a:t>
            </a:r>
          </a:p>
          <a:p>
            <a:pPr marL="342900" indent="-342900">
              <a:buAutoNum type="arabicParenR"/>
            </a:pPr>
            <a:endParaRPr lang="en-US" sz="2500" b="1" dirty="0"/>
          </a:p>
          <a:p>
            <a:pPr marL="342900" indent="-342900">
              <a:buAutoNum type="arabicParenR"/>
            </a:pPr>
            <a:r>
              <a:rPr lang="en-US" sz="2500" b="1" dirty="0" smtClean="0"/>
              <a:t>Method</a:t>
            </a:r>
          </a:p>
          <a:p>
            <a:pPr marL="342900" indent="-342900">
              <a:buAutoNum type="arabicParenR"/>
            </a:pPr>
            <a:endParaRPr lang="en-US" sz="2500" b="1" dirty="0"/>
          </a:p>
          <a:p>
            <a:pPr marL="342900" indent="-342900">
              <a:buAutoNum type="arabicParenR"/>
            </a:pPr>
            <a:r>
              <a:rPr lang="en-US" sz="2500" b="1" dirty="0" smtClean="0">
                <a:solidFill>
                  <a:srgbClr val="FF0000"/>
                </a:solidFill>
              </a:rPr>
              <a:t>Results (state of the art)</a:t>
            </a:r>
            <a:endParaRPr lang="en-US" sz="25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00" y="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Contents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57200" y="2057400"/>
            <a:ext cx="84582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500" b="1" dirty="0" smtClean="0"/>
              <a:t>Observations. Description of the problem</a:t>
            </a:r>
          </a:p>
          <a:p>
            <a:pPr marL="342900" indent="-342900">
              <a:buAutoNum type="arabicParenR"/>
            </a:pPr>
            <a:endParaRPr lang="en-US" sz="2500" b="1" dirty="0"/>
          </a:p>
          <a:p>
            <a:pPr marL="342900" indent="-342900">
              <a:buAutoNum type="arabicParenR"/>
            </a:pPr>
            <a:r>
              <a:rPr lang="en-US" sz="2500" b="1" dirty="0" smtClean="0"/>
              <a:t>Method</a:t>
            </a:r>
          </a:p>
          <a:p>
            <a:pPr marL="342900" indent="-342900">
              <a:buAutoNum type="arabicParenR"/>
            </a:pPr>
            <a:endParaRPr lang="en-US" sz="2500" b="1" dirty="0"/>
          </a:p>
          <a:p>
            <a:pPr marL="342900" indent="-342900">
              <a:buAutoNum type="arabicParenR"/>
            </a:pPr>
            <a:r>
              <a:rPr lang="en-US" sz="2500" b="1" dirty="0" smtClean="0"/>
              <a:t>Results (state of the art)</a:t>
            </a:r>
            <a:endParaRPr lang="en-US" sz="25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772400" y="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Results</a:t>
            </a:r>
            <a:endParaRPr lang="en-US" sz="2400" b="1" i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1447800"/>
            <a:ext cx="80010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dirty="0" smtClean="0"/>
              <a:t>Nice in the theory but in practice…</a:t>
            </a:r>
          </a:p>
          <a:p>
            <a:pPr>
              <a:buFont typeface="Arial" pitchFamily="34" charset="0"/>
              <a:buChar char="•"/>
            </a:pPr>
            <a:endParaRPr lang="en-US" sz="2300" dirty="0"/>
          </a:p>
          <a:p>
            <a:pPr>
              <a:buFont typeface="Arial" pitchFamily="34" charset="0"/>
              <a:buChar char="•"/>
            </a:pPr>
            <a:r>
              <a:rPr lang="en-US" sz="2300" dirty="0" smtClean="0"/>
              <a:t> Working with 4 parameters is not easy</a:t>
            </a:r>
          </a:p>
          <a:p>
            <a:pPr>
              <a:buFont typeface="Arial" pitchFamily="34" charset="0"/>
              <a:buChar char="•"/>
            </a:pPr>
            <a:endParaRPr lang="en-US" sz="2300" dirty="0"/>
          </a:p>
          <a:p>
            <a:pPr>
              <a:buFont typeface="Arial" pitchFamily="34" charset="0"/>
              <a:buChar char="•"/>
            </a:pPr>
            <a:r>
              <a:rPr lang="en-US" sz="2300" dirty="0" smtClean="0"/>
              <a:t> Small variations in one parameter can change your results significantly </a:t>
            </a:r>
          </a:p>
          <a:p>
            <a:pPr>
              <a:buFont typeface="Arial" pitchFamily="34" charset="0"/>
              <a:buChar char="•"/>
            </a:pPr>
            <a:endParaRPr lang="en-US" sz="2300" dirty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US" sz="2300" dirty="0" smtClean="0">
                <a:sym typeface="Wingdings" pitchFamily="2" charset="2"/>
              </a:rPr>
              <a:t> That can lead to completely different conclusions/strategies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772400" y="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Results</a:t>
            </a:r>
            <a:endParaRPr lang="en-US" sz="2400" b="1" i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9" name="Picture 8" descr="plot_1p35_1p85_8p85_30nTorr_zoom3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472440"/>
            <a:ext cx="8686800" cy="608076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6248400" y="457200"/>
            <a:ext cx="1524000" cy="76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772400" y="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Results</a:t>
            </a:r>
            <a:endParaRPr lang="en-US" sz="2400" b="1" i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1447800"/>
            <a:ext cx="80010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300" dirty="0" smtClean="0"/>
              <a:t> The pressure rise is due to the </a:t>
            </a:r>
            <a:r>
              <a:rPr lang="en-US" sz="2300" dirty="0" err="1" smtClean="0"/>
              <a:t>multiturn</a:t>
            </a:r>
            <a:r>
              <a:rPr lang="en-US" sz="2300" dirty="0" smtClean="0"/>
              <a:t> effect </a:t>
            </a:r>
            <a:r>
              <a:rPr lang="en-US" sz="2300" dirty="0" smtClean="0">
                <a:sym typeface="Wingdings" pitchFamily="2" charset="2"/>
              </a:rPr>
              <a:t> each simulation should have the measured pressure as </a:t>
            </a:r>
            <a:r>
              <a:rPr lang="en-US" sz="2300" i="1" dirty="0" smtClean="0">
                <a:sym typeface="Wingdings" pitchFamily="2" charset="2"/>
              </a:rPr>
              <a:t>seed pressure</a:t>
            </a:r>
            <a:r>
              <a:rPr lang="en-US" sz="2300" dirty="0" smtClean="0">
                <a:sym typeface="Wingdings" pitchFamily="2" charset="2"/>
              </a:rPr>
              <a:t> (input in ECLOUD)</a:t>
            </a:r>
            <a:endParaRPr lang="en-US" sz="2300" i="1" dirty="0" smtClean="0">
              <a:sym typeface="Wingdings" pitchFamily="2" charset="2"/>
            </a:endParaRPr>
          </a:p>
          <a:p>
            <a:pPr>
              <a:buFontTx/>
              <a:buChar char="-"/>
            </a:pPr>
            <a:endParaRPr lang="en-US" sz="2300" dirty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US" sz="2300" dirty="0" smtClean="0">
                <a:sym typeface="Wingdings" pitchFamily="2" charset="2"/>
              </a:rPr>
              <a:t> Need to “open” the zoom</a:t>
            </a:r>
          </a:p>
          <a:p>
            <a:pPr>
              <a:buFontTx/>
              <a:buChar char="-"/>
            </a:pPr>
            <a:endParaRPr lang="en-US" sz="2300" dirty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US" sz="2300" dirty="0" smtClean="0">
                <a:sym typeface="Wingdings" pitchFamily="2" charset="2"/>
              </a:rPr>
              <a:t> Big </a:t>
            </a:r>
            <a:r>
              <a:rPr lang="en-US" sz="2300" dirty="0" smtClean="0">
                <a:solidFill>
                  <a:srgbClr val="FF0000"/>
                </a:solidFill>
                <a:sym typeface="Wingdings" pitchFamily="2" charset="2"/>
              </a:rPr>
              <a:t>dependence on the number of grid points</a:t>
            </a:r>
            <a:r>
              <a:rPr lang="en-US" sz="2300" dirty="0" smtClean="0">
                <a:sym typeface="Wingdings" pitchFamily="2" charset="2"/>
              </a:rPr>
              <a:t>  Finer grids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772400" y="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Results</a:t>
            </a:r>
            <a:endParaRPr lang="en-US" sz="2400" b="1" i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8" name="Picture 7" descr="plot_grid3D30nTorr_zoom1_6x6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08714" y="228600"/>
            <a:ext cx="5116286" cy="3581400"/>
          </a:xfrm>
          <a:prstGeom prst="rect">
            <a:avLst/>
          </a:prstGeom>
        </p:spPr>
      </p:pic>
      <p:pic>
        <p:nvPicPr>
          <p:cNvPr id="9" name="Picture 8" descr="plot_grid3D30nTorr_zoom1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30829" y="2667000"/>
            <a:ext cx="5767029" cy="4036920"/>
          </a:xfrm>
          <a:prstGeom prst="rect">
            <a:avLst/>
          </a:prstGeom>
        </p:spPr>
      </p:pic>
      <p:pic>
        <p:nvPicPr>
          <p:cNvPr id="10" name="Picture 9" descr="plot_grid3D30nTorr_zoom1_4x4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73800" y="228600"/>
            <a:ext cx="5334000" cy="3733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33600" y="838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4x4 grid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315200" y="762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6x6 grid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705600" y="5791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12x12 grid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772400" y="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Results</a:t>
            </a:r>
            <a:endParaRPr lang="en-US" sz="2400" b="1" i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7170" name="Picture 2" descr="C:\Octavio\CERN\Electron cloud\Workshop_0708_March_2011\plot_1p35_1p85_8p85_ownpress_zoom1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457201"/>
            <a:ext cx="4789714" cy="3352800"/>
          </a:xfrm>
          <a:prstGeom prst="rect">
            <a:avLst/>
          </a:prstGeom>
          <a:noFill/>
        </p:spPr>
      </p:pic>
      <p:pic>
        <p:nvPicPr>
          <p:cNvPr id="8" name="Picture 7" descr="plot_1p35_1p85_8p85_ownpressure_zoom1_c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09999" y="2895600"/>
            <a:ext cx="5334001" cy="3733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1000" y="41148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ECLOUD input seed pressure </a:t>
            </a: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 </a:t>
            </a:r>
            <a:r>
              <a:rPr lang="en-US" i="1" dirty="0" smtClean="0">
                <a:solidFill>
                  <a:srgbClr val="0070C0"/>
                </a:solidFill>
                <a:sym typeface="Wingdings" pitchFamily="2" charset="2"/>
              </a:rPr>
              <a:t>P</a:t>
            </a:r>
            <a:r>
              <a:rPr lang="en-US" i="1" baseline="-25000" dirty="0" smtClean="0">
                <a:solidFill>
                  <a:srgbClr val="0070C0"/>
                </a:solidFill>
                <a:sym typeface="Wingdings" pitchFamily="2" charset="2"/>
              </a:rPr>
              <a:t>i</a:t>
            </a:r>
            <a:endParaRPr lang="en-US" i="1" baseline="-25000" dirty="0">
              <a:solidFill>
                <a:srgbClr val="0070C0"/>
              </a:solidFill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5257800" y="685800"/>
          <a:ext cx="2310714" cy="838200"/>
        </p:xfrm>
        <a:graphic>
          <a:graphicData uri="http://schemas.openxmlformats.org/presentationml/2006/ole">
            <p:oleObj spid="_x0000_s7171" name="Equation" r:id="rId6" imgW="1295280" imgH="469800" progId="Equation.3">
              <p:embed/>
            </p:oleObj>
          </a:graphicData>
        </a:graphic>
      </p:graphicFrame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6626225" y="2003425"/>
          <a:ext cx="1858963" cy="792163"/>
        </p:xfrm>
        <a:graphic>
          <a:graphicData uri="http://schemas.openxmlformats.org/presentationml/2006/ole">
            <p:oleObj spid="_x0000_s7172" name="Equation" r:id="rId7" imgW="1041120" imgH="444240" progId="Equation.3">
              <p:embed/>
            </p:oleObj>
          </a:graphicData>
        </a:graphic>
      </p:graphicFrame>
      <p:sp>
        <p:nvSpPr>
          <p:cNvPr id="12" name="Oval 11"/>
          <p:cNvSpPr/>
          <p:nvPr/>
        </p:nvSpPr>
        <p:spPr>
          <a:xfrm>
            <a:off x="7772400" y="3124200"/>
            <a:ext cx="6096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733800" y="609600"/>
            <a:ext cx="6096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343400" y="914400"/>
            <a:ext cx="914400" cy="15240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V="1">
            <a:off x="7810500" y="2857501"/>
            <a:ext cx="381000" cy="15240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772400" y="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Results</a:t>
            </a:r>
            <a:endParaRPr lang="en-US" sz="2400" b="1" i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0" y="6858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ECLOUD input seed pressure </a:t>
            </a: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</a:t>
            </a:r>
            <a:r>
              <a:rPr lang="en-US" i="1" dirty="0" smtClean="0">
                <a:solidFill>
                  <a:srgbClr val="0070C0"/>
                </a:solidFill>
                <a:sym typeface="Wingdings" pitchFamily="2" charset="2"/>
              </a:rPr>
              <a:t>P</a:t>
            </a:r>
            <a:r>
              <a:rPr lang="en-US" i="1" baseline="-25000" dirty="0" smtClean="0">
                <a:solidFill>
                  <a:srgbClr val="0070C0"/>
                </a:solidFill>
                <a:sym typeface="Wingdings" pitchFamily="2" charset="2"/>
              </a:rPr>
              <a:t>i</a:t>
            </a:r>
            <a:r>
              <a:rPr lang="en-US" i="1" dirty="0" smtClean="0">
                <a:solidFill>
                  <a:srgbClr val="0070C0"/>
                </a:solidFill>
                <a:sym typeface="Wingdings" pitchFamily="2" charset="2"/>
              </a:rPr>
              <a:t>- P</a:t>
            </a:r>
            <a:r>
              <a:rPr lang="en-US" i="1" baseline="-25000" dirty="0" smtClean="0">
                <a:solidFill>
                  <a:srgbClr val="0070C0"/>
                </a:solidFill>
                <a:sym typeface="Wingdings" pitchFamily="2" charset="2"/>
              </a:rPr>
              <a:t>0</a:t>
            </a:r>
            <a:r>
              <a:rPr lang="en-US" i="1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endParaRPr lang="en-US" i="1" baseline="-25000" dirty="0">
              <a:solidFill>
                <a:srgbClr val="0070C0"/>
              </a:solidFill>
            </a:endParaRPr>
          </a:p>
        </p:txBody>
      </p:sp>
      <p:graphicFrame>
        <p:nvGraphicFramePr>
          <p:cNvPr id="10" name="Object 4"/>
          <p:cNvGraphicFramePr>
            <a:graphicFrameLocks noChangeAspect="1"/>
          </p:cNvGraphicFramePr>
          <p:nvPr/>
        </p:nvGraphicFramePr>
        <p:xfrm>
          <a:off x="6705600" y="731837"/>
          <a:ext cx="1858963" cy="792163"/>
        </p:xfrm>
        <a:graphic>
          <a:graphicData uri="http://schemas.openxmlformats.org/presentationml/2006/ole">
            <p:oleObj spid="_x0000_s9218" name="Equation" r:id="rId4" imgW="1041120" imgH="444240" progId="Equation.3">
              <p:embed/>
            </p:oleObj>
          </a:graphicData>
        </a:graphic>
      </p:graphicFrame>
      <p:pic>
        <p:nvPicPr>
          <p:cNvPr id="11" name="Picture 10" descr="plot_1p35_1p85_8p85_abspressminusP0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399" y="990600"/>
            <a:ext cx="7946571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772400" y="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Results</a:t>
            </a:r>
            <a:endParaRPr lang="en-US" sz="2400" b="1" i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04800" y="1066800"/>
            <a:ext cx="6985635" cy="3589020"/>
            <a:chOff x="457200" y="1676400"/>
            <a:chExt cx="8027670" cy="4587240"/>
          </a:xfrm>
        </p:grpSpPr>
        <p:pic>
          <p:nvPicPr>
            <p:cNvPr id="21" name="Picture 20" descr="\\cern.ch\dfs\Users\a\arduini\Documents\12-24-36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7200" y="1676400"/>
              <a:ext cx="8027670" cy="4587240"/>
            </a:xfrm>
            <a:prstGeom prst="rect">
              <a:avLst/>
            </a:prstGeom>
            <a:noFill/>
          </p:spPr>
        </p:pic>
        <p:sp>
          <p:nvSpPr>
            <p:cNvPr id="22" name="TextBox 10"/>
            <p:cNvSpPr txBox="1"/>
            <p:nvPr/>
          </p:nvSpPr>
          <p:spPr>
            <a:xfrm>
              <a:off x="1245301" y="4695603"/>
              <a:ext cx="1920526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0.6x10</a:t>
              </a:r>
              <a:r>
                <a:rPr kumimoji="0" lang="en-US" sz="18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11</a:t>
              </a: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p/bunch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3" name="TextBox 11"/>
            <p:cNvSpPr txBox="1"/>
            <p:nvPr/>
          </p:nvSpPr>
          <p:spPr>
            <a:xfrm>
              <a:off x="3886200" y="4343401"/>
              <a:ext cx="2613098" cy="8260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0.8x10</a:t>
              </a:r>
              <a:r>
                <a:rPr kumimoji="0" lang="en-US" sz="18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11</a:t>
              </a: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p/bunch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096000" y="2667000"/>
              <a:ext cx="19205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1.1x10</a:t>
              </a:r>
              <a:r>
                <a:rPr kumimoji="0" lang="en-US" sz="18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11</a:t>
              </a: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p/bunch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5257800" y="1676400"/>
            <a:ext cx="2286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733800" y="3581400"/>
            <a:ext cx="38862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657600" y="4038600"/>
            <a:ext cx="39624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620000" y="1524000"/>
            <a:ext cx="1143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197nTorr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7620000" y="3429000"/>
            <a:ext cx="1143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13.5nTorr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620000" y="3886200"/>
            <a:ext cx="1143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1.6nTorr</a:t>
            </a:r>
            <a:endParaRPr lang="en-US" dirty="0"/>
          </a:p>
        </p:txBody>
      </p:sp>
      <p:graphicFrame>
        <p:nvGraphicFramePr>
          <p:cNvPr id="36" name="Object 35"/>
          <p:cNvGraphicFramePr>
            <a:graphicFrameLocks noChangeAspect="1"/>
          </p:cNvGraphicFramePr>
          <p:nvPr/>
        </p:nvGraphicFramePr>
        <p:xfrm>
          <a:off x="3657600" y="5029200"/>
          <a:ext cx="2232212" cy="914400"/>
        </p:xfrm>
        <a:graphic>
          <a:graphicData uri="http://schemas.openxmlformats.org/presentationml/2006/ole">
            <p:oleObj spid="_x0000_s8195" name="Equation" r:id="rId5" imgW="1054080" imgH="431640" progId="Equation.3">
              <p:embed/>
            </p:oleObj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381000" y="47244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</a:t>
            </a:r>
            <a:r>
              <a:rPr lang="en-US" dirty="0" err="1" smtClean="0"/>
              <a:t>G.Arduoni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772400" y="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Results</a:t>
            </a:r>
            <a:endParaRPr lang="en-US" sz="2400" b="1" i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9" name="Picture 8" descr="plot_1p35_1p85_8p85_Nb_abspressminusP0_b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525780"/>
            <a:ext cx="8610600" cy="6027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772400" y="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Results</a:t>
            </a:r>
            <a:endParaRPr lang="en-US" sz="2400" b="1" i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809685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Conclusions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1647885"/>
            <a:ext cx="8458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Parameter studies are taking place to characterize the IR3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4 parameters have been chosen to describe the surface </a:t>
            </a:r>
            <a:r>
              <a:rPr lang="en-US" dirty="0" smtClean="0"/>
              <a:t>properties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mtClean="0"/>
              <a:t>Significant </a:t>
            </a:r>
            <a:r>
              <a:rPr lang="en-US" smtClean="0"/>
              <a:t>impact </a:t>
            </a:r>
            <a:r>
              <a:rPr lang="en-US" smtClean="0"/>
              <a:t>on </a:t>
            </a:r>
            <a:r>
              <a:rPr lang="en-US" dirty="0" smtClean="0"/>
              <a:t>searched parameters with a small variation in the input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number of grid points become important too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No good agreement yet. Possible reasons: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 lvl="1">
              <a:buFontTx/>
              <a:buChar char="-"/>
            </a:pPr>
            <a:r>
              <a:rPr lang="en-US" dirty="0" smtClean="0"/>
              <a:t> The assumption of the geometry is not optimum</a:t>
            </a:r>
          </a:p>
          <a:p>
            <a:pPr lvl="1">
              <a:buFontTx/>
              <a:buChar char="-"/>
            </a:pPr>
            <a:r>
              <a:rPr lang="en-US" dirty="0" smtClean="0"/>
              <a:t> Pressure at </a:t>
            </a:r>
            <a:r>
              <a:rPr lang="en-US" i="1" dirty="0" smtClean="0"/>
              <a:t>z≠0</a:t>
            </a:r>
            <a:r>
              <a:rPr lang="en-US" dirty="0" smtClean="0"/>
              <a:t> (from gauge) varies more than expected (ratios might change!)</a:t>
            </a:r>
          </a:p>
          <a:p>
            <a:pPr lvl="1">
              <a:buFontTx/>
              <a:buChar char="-"/>
            </a:pPr>
            <a:r>
              <a:rPr lang="en-US" dirty="0" smtClean="0"/>
              <a:t> </a:t>
            </a:r>
            <a:r>
              <a:rPr lang="en-US" b="1" dirty="0" smtClean="0"/>
              <a:t>Need to explore the </a:t>
            </a:r>
            <a:r>
              <a:rPr lang="en-US" b="1" dirty="0" err="1" smtClean="0">
                <a:latin typeface="Symbol" pitchFamily="18" charset="2"/>
              </a:rPr>
              <a:t>e</a:t>
            </a:r>
            <a:r>
              <a:rPr lang="en-US" b="1" baseline="-25000" dirty="0" err="1" smtClean="0"/>
              <a:t>max</a:t>
            </a:r>
            <a:r>
              <a:rPr lang="en-US" b="1" dirty="0" smtClean="0"/>
              <a:t> parameter (set to 230 </a:t>
            </a:r>
            <a:r>
              <a:rPr lang="en-US" b="1" dirty="0" err="1" smtClean="0"/>
              <a:t>eV</a:t>
            </a:r>
            <a:r>
              <a:rPr lang="en-US" b="1" dirty="0" smtClean="0"/>
              <a:t> for all present simulations)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Need to explore other IPs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828800" y="2438400"/>
            <a:ext cx="5562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/>
              <a:t>Thank you for your attention</a:t>
            </a:r>
            <a:endParaRPr lang="en-US" sz="5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00" y="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Contents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57200" y="2057400"/>
            <a:ext cx="84582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500" b="1" dirty="0" smtClean="0">
                <a:solidFill>
                  <a:srgbClr val="FF0000"/>
                </a:solidFill>
              </a:rPr>
              <a:t>Observations. Description of the problem</a:t>
            </a:r>
          </a:p>
          <a:p>
            <a:pPr marL="342900" indent="-342900">
              <a:buAutoNum type="arabicParenR"/>
            </a:pPr>
            <a:endParaRPr lang="en-US" sz="2500" b="1" dirty="0"/>
          </a:p>
          <a:p>
            <a:pPr marL="342900" indent="-342900">
              <a:buAutoNum type="arabicParenR"/>
            </a:pPr>
            <a:r>
              <a:rPr lang="en-US" sz="2500" b="1" dirty="0" smtClean="0"/>
              <a:t>Method</a:t>
            </a:r>
          </a:p>
          <a:p>
            <a:pPr marL="342900" indent="-342900">
              <a:buAutoNum type="arabicParenR"/>
            </a:pPr>
            <a:endParaRPr lang="en-US" sz="2500" b="1" dirty="0"/>
          </a:p>
          <a:p>
            <a:pPr marL="342900" indent="-342900">
              <a:buAutoNum type="arabicParenR"/>
            </a:pPr>
            <a:r>
              <a:rPr lang="en-US" sz="2500" b="1" dirty="0" smtClean="0"/>
              <a:t>Results (state of the art)</a:t>
            </a:r>
            <a:endParaRPr lang="en-US" sz="25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086600" y="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Observations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057400" y="12954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b</a:t>
            </a:r>
            <a:r>
              <a:rPr lang="en-US" dirty="0" smtClean="0"/>
              <a:t>=1.1∙10</a:t>
            </a:r>
            <a:r>
              <a:rPr lang="en-US" baseline="30000" dirty="0" smtClean="0"/>
              <a:t>11</a:t>
            </a:r>
            <a:r>
              <a:rPr lang="en-US" dirty="0" smtClean="0"/>
              <a:t> ppb</a:t>
            </a:r>
          </a:p>
          <a:p>
            <a:r>
              <a:rPr lang="en-US" dirty="0" smtClean="0"/>
              <a:t>24bunches+24bunches</a:t>
            </a:r>
          </a:p>
          <a:p>
            <a:r>
              <a:rPr lang="en-US" dirty="0" smtClean="0"/>
              <a:t>450 </a:t>
            </a:r>
            <a:r>
              <a:rPr lang="en-US" dirty="0" err="1" smtClean="0"/>
              <a:t>GeV</a:t>
            </a:r>
            <a:r>
              <a:rPr lang="en-US" dirty="0" smtClean="0"/>
              <a:t> (Injection)</a:t>
            </a:r>
            <a:endParaRPr lang="en-US" dirty="0"/>
          </a:p>
        </p:txBody>
      </p:sp>
      <p:pic>
        <p:nvPicPr>
          <p:cNvPr id="10" name="Picture 9" descr="plot_Observations50ns_lines_multiplot_b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396240"/>
            <a:ext cx="8686800" cy="608076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010400" y="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IP3 Geometry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pic>
        <p:nvPicPr>
          <p:cNvPr id="6" name="Picture 5" descr="IP3_drawing_1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" y="533400"/>
            <a:ext cx="8458200" cy="5857116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rot="16200000" flipH="1">
            <a:off x="5829300" y="4152900"/>
            <a:ext cx="1371600" cy="533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400800" y="5068669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VGP3.2.5L3.B pressure gauge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5638800" y="3276600"/>
            <a:ext cx="533400" cy="609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rot="5400000" flipH="1" flipV="1">
            <a:off x="5801590" y="2289463"/>
            <a:ext cx="1295400" cy="762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553200" y="1688068"/>
            <a:ext cx="1430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BPMWE0008</a:t>
            </a: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010400" y="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IP3 Geometry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2133600"/>
            <a:ext cx="5791200" cy="3739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42273" y="685800"/>
            <a:ext cx="2520727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" name="Group 23"/>
          <p:cNvGrpSpPr/>
          <p:nvPr/>
        </p:nvGrpSpPr>
        <p:grpSpPr>
          <a:xfrm>
            <a:off x="5562600" y="1828800"/>
            <a:ext cx="3200400" cy="2807732"/>
            <a:chOff x="5562600" y="1828800"/>
            <a:chExt cx="3200400" cy="2807732"/>
          </a:xfrm>
        </p:grpSpPr>
        <p:sp>
          <p:nvSpPr>
            <p:cNvPr id="15" name="Oval 14"/>
            <p:cNvSpPr/>
            <p:nvPr/>
          </p:nvSpPr>
          <p:spPr>
            <a:xfrm>
              <a:off x="5562600" y="3200400"/>
              <a:ext cx="381000" cy="8382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8153400" y="1828800"/>
              <a:ext cx="381000" cy="8382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rot="5400000">
              <a:off x="7391400" y="3200400"/>
              <a:ext cx="1524000" cy="45720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5867400" y="3886200"/>
              <a:ext cx="1066800" cy="60960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6934200" y="4267200"/>
              <a:ext cx="1828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70C0"/>
                  </a:solidFill>
                </a:rPr>
                <a:t>Elliptical section</a:t>
              </a:r>
              <a:endParaRPr lang="en-US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057400" y="1447800"/>
            <a:ext cx="2895600" cy="1981200"/>
            <a:chOff x="2057400" y="1447800"/>
            <a:chExt cx="2895600" cy="1981200"/>
          </a:xfrm>
        </p:grpSpPr>
        <p:cxnSp>
          <p:nvCxnSpPr>
            <p:cNvPr id="26" name="Straight Arrow Connector 25"/>
            <p:cNvCxnSpPr/>
            <p:nvPr/>
          </p:nvCxnSpPr>
          <p:spPr>
            <a:xfrm rot="16200000" flipV="1">
              <a:off x="2171700" y="2476500"/>
              <a:ext cx="1676400" cy="22860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2057400" y="1447800"/>
              <a:ext cx="2895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70C0"/>
                  </a:solidFill>
                </a:rPr>
                <a:t>Round section: </a:t>
              </a:r>
              <a:r>
                <a:rPr lang="en-US" b="1" dirty="0" smtClean="0">
                  <a:solidFill>
                    <a:srgbClr val="FF0000"/>
                  </a:solidFill>
                </a:rPr>
                <a:t>Worst case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3657600" y="609600"/>
            <a:ext cx="1773242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00" b="1" dirty="0" smtClean="0">
                <a:solidFill>
                  <a:srgbClr val="0070C0"/>
                </a:solidFill>
              </a:rPr>
              <a:t>BPMWE0008</a:t>
            </a:r>
            <a:endParaRPr lang="en-US" sz="23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239000" y="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Parameters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38200" y="609600"/>
            <a:ext cx="77724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 smtClean="0"/>
              <a:t>The players of the game…</a:t>
            </a:r>
            <a:endParaRPr lang="en-US" sz="27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85800" y="1143000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err="1" smtClean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b="1" baseline="-25000" dirty="0" err="1" smtClean="0">
                <a:solidFill>
                  <a:srgbClr val="FF0000"/>
                </a:solidFill>
              </a:rPr>
              <a:t>max</a:t>
            </a:r>
            <a:r>
              <a:rPr lang="en-US" dirty="0" smtClean="0"/>
              <a:t>: Maximum secondary electron yield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b="1" dirty="0" err="1" smtClean="0">
                <a:solidFill>
                  <a:srgbClr val="FF0000"/>
                </a:solidFill>
                <a:latin typeface="Symbol" pitchFamily="18" charset="2"/>
              </a:rPr>
              <a:t>e</a:t>
            </a:r>
            <a:r>
              <a:rPr lang="en-US" b="1" baseline="-25000" dirty="0" err="1" smtClean="0">
                <a:solidFill>
                  <a:srgbClr val="FF0000"/>
                </a:solidFill>
              </a:rPr>
              <a:t>max</a:t>
            </a:r>
            <a:r>
              <a:rPr lang="en-US" dirty="0" smtClean="0"/>
              <a:t>: Electrons’ energy at which the </a:t>
            </a:r>
            <a:r>
              <a:rPr lang="en-US" dirty="0" err="1" smtClean="0">
                <a:latin typeface="Symbol" pitchFamily="18" charset="2"/>
              </a:rPr>
              <a:t>d</a:t>
            </a:r>
            <a:r>
              <a:rPr lang="en-US" baseline="-25000" dirty="0" err="1" smtClean="0"/>
              <a:t>max</a:t>
            </a:r>
            <a:r>
              <a:rPr lang="en-US" dirty="0" smtClean="0"/>
              <a:t> is reached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R</a:t>
            </a:r>
            <a:r>
              <a:rPr lang="en-US" dirty="0" smtClean="0"/>
              <a:t>: Reflection </a:t>
            </a:r>
            <a:r>
              <a:rPr lang="en-US" dirty="0" err="1" smtClean="0"/>
              <a:t>coeficient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P</a:t>
            </a:r>
            <a:r>
              <a:rPr lang="en-US" dirty="0" smtClean="0"/>
              <a:t>: Pressure rise due to e</a:t>
            </a:r>
            <a:r>
              <a:rPr lang="en-US" baseline="30000" dirty="0" smtClean="0"/>
              <a:t>-</a:t>
            </a:r>
            <a:r>
              <a:rPr lang="en-US" dirty="0" smtClean="0"/>
              <a:t> cloud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30566" y="2286000"/>
            <a:ext cx="5356234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>
          <a:xfrm rot="5400000">
            <a:off x="3581400" y="4114800"/>
            <a:ext cx="25908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800600" y="4876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Symbol" pitchFamily="18" charset="2"/>
              </a:rPr>
              <a:t>e</a:t>
            </a:r>
            <a:r>
              <a:rPr lang="en-US" baseline="-25000" dirty="0" err="1" smtClean="0"/>
              <a:t>max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362200" y="5726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U. Iriso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04800" y="4343400"/>
            <a:ext cx="23622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/>
              <a:t>… so let’s play!!!</a:t>
            </a:r>
            <a:endParaRPr lang="en-US" sz="25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00" y="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Contents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57200" y="2057400"/>
            <a:ext cx="84582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500" b="1" dirty="0" smtClean="0"/>
              <a:t>Observations. Description of the problem</a:t>
            </a:r>
          </a:p>
          <a:p>
            <a:pPr marL="342900" indent="-342900">
              <a:buAutoNum type="arabicParenR"/>
            </a:pPr>
            <a:endParaRPr lang="en-US" sz="2500" b="1" dirty="0"/>
          </a:p>
          <a:p>
            <a:pPr marL="342900" indent="-342900">
              <a:buAutoNum type="arabicParenR"/>
            </a:pPr>
            <a:r>
              <a:rPr lang="en-US" sz="2500" b="1" dirty="0" smtClean="0">
                <a:solidFill>
                  <a:srgbClr val="FF0000"/>
                </a:solidFill>
              </a:rPr>
              <a:t>Method</a:t>
            </a:r>
          </a:p>
          <a:p>
            <a:pPr marL="342900" indent="-342900">
              <a:buAutoNum type="arabicParenR"/>
            </a:pPr>
            <a:endParaRPr lang="en-US" sz="2500" b="1" dirty="0"/>
          </a:p>
          <a:p>
            <a:pPr marL="342900" indent="-342900">
              <a:buAutoNum type="arabicParenR"/>
            </a:pPr>
            <a:r>
              <a:rPr lang="en-US" sz="2500" b="1" dirty="0" smtClean="0"/>
              <a:t>Results (state of the art)</a:t>
            </a:r>
            <a:endParaRPr lang="en-US" sz="25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7th March 2011     -    CERN-GSI e</a:t>
            </a:r>
            <a:r>
              <a:rPr lang="en-US" baseline="30000" dirty="0" smtClean="0"/>
              <a:t>-</a:t>
            </a:r>
            <a:r>
              <a:rPr lang="en-US" dirty="0" smtClean="0"/>
              <a:t> cloud  Workshop   </a:t>
            </a:r>
          </a:p>
          <a:p>
            <a:r>
              <a:rPr lang="en-US" dirty="0" smtClean="0"/>
              <a:t>    Simulations tools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28400" y="457200"/>
            <a:ext cx="7810800" cy="3659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8882"/>
            <a:ext cx="952200" cy="921718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124109"/>
            <a:ext cx="3286937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0" y="1222418"/>
            <a:ext cx="3189212" cy="2263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9800" y="1276509"/>
            <a:ext cx="3200400" cy="2228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7696200" y="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Method</a:t>
            </a:r>
            <a:endParaRPr lang="en-US" sz="2400" b="1" i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95400" y="61978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D.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Schulte et al.,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“Electron cloud measurements in the SPS in 2004,” </a:t>
            </a:r>
            <a:r>
              <a:rPr lang="en-US" sz="1400" i="1" dirty="0">
                <a:latin typeface="Times New Roman" pitchFamily="18" charset="0"/>
                <a:cs typeface="Times New Roman" pitchFamily="18" charset="0"/>
              </a:rPr>
              <a:t>Proc. Particle Accelerator Conference (PAC 05), Knoxville, Tennessee, 16-20 May 2005, pp 1371,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2005</a:t>
            </a:r>
            <a:endParaRPr lang="en-US" sz="14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342089" y="3581400"/>
            <a:ext cx="4153711" cy="2667000"/>
            <a:chOff x="342089" y="3581400"/>
            <a:chExt cx="4153711" cy="2667000"/>
          </a:xfrm>
        </p:grpSpPr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2089" y="3581400"/>
              <a:ext cx="4153711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9" name="Straight Connector 18"/>
            <p:cNvCxnSpPr/>
            <p:nvPr/>
          </p:nvCxnSpPr>
          <p:spPr>
            <a:xfrm rot="10800000">
              <a:off x="1066802" y="5181600"/>
              <a:ext cx="2285999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>
              <a:off x="3162300" y="5448300"/>
              <a:ext cx="5334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2057400" y="609600"/>
            <a:ext cx="4572000" cy="3886200"/>
            <a:chOff x="2057400" y="609600"/>
            <a:chExt cx="4572000" cy="3886200"/>
          </a:xfrm>
        </p:grpSpPr>
        <p:sp>
          <p:nvSpPr>
            <p:cNvPr id="16" name="Oval 15"/>
            <p:cNvSpPr/>
            <p:nvPr/>
          </p:nvSpPr>
          <p:spPr>
            <a:xfrm>
              <a:off x="3048000" y="609600"/>
              <a:ext cx="3581400" cy="33528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V="1">
              <a:off x="2057400" y="3276600"/>
              <a:ext cx="1295400" cy="1219200"/>
            </a:xfrm>
            <a:prstGeom prst="straightConnector1">
              <a:avLst/>
            </a:prstGeom>
            <a:ln w="66675">
              <a:solidFill>
                <a:schemeClr val="tx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4772354" y="3657599"/>
            <a:ext cx="3914446" cy="2616909"/>
            <a:chOff x="4772354" y="3657599"/>
            <a:chExt cx="3914446" cy="2616909"/>
          </a:xfrm>
        </p:grpSpPr>
        <p:grpSp>
          <p:nvGrpSpPr>
            <p:cNvPr id="27" name="Group 26"/>
            <p:cNvGrpSpPr/>
            <p:nvPr/>
          </p:nvGrpSpPr>
          <p:grpSpPr>
            <a:xfrm>
              <a:off x="4772354" y="3657599"/>
              <a:ext cx="3914446" cy="2616909"/>
              <a:chOff x="4772354" y="3657599"/>
              <a:chExt cx="3914446" cy="2616909"/>
            </a:xfrm>
          </p:grpSpPr>
          <p:pic>
            <p:nvPicPr>
              <p:cNvPr id="12" name="Picture 6"/>
              <p:cNvPicPr>
                <a:picLocks noChangeAspect="1" noChangeArrowheads="1"/>
              </p:cNvPicPr>
              <p:nvPr/>
            </p:nvPicPr>
            <p:blipFill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772354" y="3657599"/>
                <a:ext cx="3914446" cy="26169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21" name="Straight Connector 20"/>
              <p:cNvCxnSpPr/>
              <p:nvPr/>
            </p:nvCxnSpPr>
            <p:spPr>
              <a:xfrm rot="10800000">
                <a:off x="5410200" y="5257800"/>
                <a:ext cx="1143000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5400000">
                <a:off x="6286500" y="5524500"/>
                <a:ext cx="533400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TextBox 29"/>
            <p:cNvSpPr txBox="1"/>
            <p:nvPr/>
          </p:nvSpPr>
          <p:spPr>
            <a:xfrm>
              <a:off x="7315200" y="4495800"/>
              <a:ext cx="1295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p</a:t>
              </a:r>
              <a:r>
                <a:rPr lang="en-US" baseline="-25000" dirty="0" err="1" smtClean="0"/>
                <a:t>y</a:t>
              </a:r>
              <a:r>
                <a:rPr lang="en-US" dirty="0" smtClean="0"/>
                <a:t>&gt;10 </a:t>
              </a:r>
              <a:r>
                <a:rPr lang="en-US" dirty="0" err="1" smtClean="0"/>
                <a:t>eV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rga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4867</TotalTime>
  <Words>833</Words>
  <Application>Microsoft Office PowerPoint</Application>
  <PresentationFormat>On-screen Show (4:3)</PresentationFormat>
  <Paragraphs>202</Paragraphs>
  <Slides>29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Office Theme</vt:lpstr>
      <vt:lpstr>MargaDesign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cdomingu</dc:creator>
  <cp:lastModifiedBy>cdomingu</cp:lastModifiedBy>
  <cp:revision>379</cp:revision>
  <dcterms:created xsi:type="dcterms:W3CDTF">2011-03-03T11:19:26Z</dcterms:created>
  <dcterms:modified xsi:type="dcterms:W3CDTF">2011-03-06T20:28:59Z</dcterms:modified>
</cp:coreProperties>
</file>