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7" r:id="rId3"/>
    <p:sldId id="267" r:id="rId4"/>
    <p:sldId id="273" r:id="rId5"/>
    <p:sldId id="271" r:id="rId6"/>
    <p:sldId id="272" r:id="rId7"/>
    <p:sldId id="270" r:id="rId8"/>
    <p:sldId id="269" r:id="rId9"/>
    <p:sldId id="261" r:id="rId10"/>
    <p:sldId id="259" r:id="rId11"/>
    <p:sldId id="262" r:id="rId12"/>
    <p:sldId id="258" r:id="rId13"/>
    <p:sldId id="274" r:id="rId14"/>
    <p:sldId id="264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651" autoAdjust="0"/>
  </p:normalViewPr>
  <p:slideViewPr>
    <p:cSldViewPr>
      <p:cViewPr varScale="1">
        <p:scale>
          <a:sx n="81" d="100"/>
          <a:sy n="81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95EC0-55B0-4546-BABA-224621D2189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5A508-0EF5-4DC4-AFF6-93A76752A5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5A508-0EF5-4DC4-AFF6-93A76752A5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5A508-0EF5-4DC4-AFF6-93A76752A53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5A508-0EF5-4DC4-AFF6-93A76752A53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5A508-0EF5-4DC4-AFF6-93A76752A53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5A508-0EF5-4DC4-AFF6-93A76752A53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2009-559C-4AEA-9F42-457A5B30A5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Measurement of the energy loss through the synchronous phase shift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E. </a:t>
            </a:r>
            <a:r>
              <a:rPr lang="en-US" sz="2800" dirty="0" err="1" smtClean="0">
                <a:solidFill>
                  <a:srgbClr val="0070C0"/>
                </a:solidFill>
              </a:rPr>
              <a:t>Shaposhnikova</a:t>
            </a:r>
            <a:r>
              <a:rPr lang="en-US" sz="2800" dirty="0" smtClean="0">
                <a:solidFill>
                  <a:srgbClr val="0070C0"/>
                </a:solidFill>
              </a:rPr>
              <a:t> (</a:t>
            </a:r>
            <a:r>
              <a:rPr lang="en-US" sz="2800" dirty="0" smtClean="0">
                <a:solidFill>
                  <a:srgbClr val="0070C0"/>
                </a:solidFill>
              </a:rPr>
              <a:t>CERN/BE) </a:t>
            </a:r>
            <a:endParaRPr lang="en-US" sz="2400" dirty="0" smtClean="0">
              <a:solidFill>
                <a:srgbClr val="0070C0"/>
              </a:solidFill>
            </a:endParaRPr>
          </a:p>
          <a:p>
            <a:pPr algn="r"/>
            <a:r>
              <a:rPr lang="en-US" sz="2400" dirty="0" smtClean="0">
                <a:solidFill>
                  <a:srgbClr val="0070C0"/>
                </a:solidFill>
              </a:rPr>
              <a:t>CERN-GSI Electron Cloud Workshop 2011</a:t>
            </a:r>
          </a:p>
          <a:p>
            <a:pPr algn="l"/>
            <a:r>
              <a:rPr lang="en-US" sz="2400" dirty="0" smtClean="0"/>
              <a:t>Thanks to  G. </a:t>
            </a:r>
            <a:r>
              <a:rPr lang="en-US" sz="2400" dirty="0" err="1" smtClean="0"/>
              <a:t>Hagmann</a:t>
            </a:r>
            <a:r>
              <a:rPr lang="en-US" sz="2400" dirty="0" smtClean="0"/>
              <a:t>, P. Baudrenghien, </a:t>
            </a:r>
            <a:r>
              <a:rPr lang="en-US" sz="2400" dirty="0" smtClean="0"/>
              <a:t>            A</a:t>
            </a:r>
            <a:r>
              <a:rPr lang="en-US" sz="2400" dirty="0" smtClean="0"/>
              <a:t>. Butterworth,  T. Mastoridis , G. Arduini, </a:t>
            </a:r>
            <a:r>
              <a:rPr lang="en-US" sz="2400" dirty="0" smtClean="0"/>
              <a:t>              W</a:t>
            </a:r>
            <a:r>
              <a:rPr lang="en-US" sz="2400" dirty="0" smtClean="0"/>
              <a:t>. Hofle, L. Tavian +  LHC operation shift </a:t>
            </a:r>
            <a:r>
              <a:rPr lang="en-US" sz="2400" dirty="0" smtClean="0"/>
              <a:t>(V. Kain)</a:t>
            </a:r>
            <a:endParaRPr lang="en-US" sz="2400" dirty="0" smtClean="0"/>
          </a:p>
          <a:p>
            <a:pPr algn="l"/>
            <a:endParaRPr lang="en-US" sz="3000" dirty="0" smtClean="0"/>
          </a:p>
          <a:p>
            <a:pPr algn="l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shift for a 75 ns beam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000" dirty="0" smtClean="0"/>
              <a:t>(on 19.11.2010)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N=8x10</a:t>
            </a:r>
            <a:r>
              <a:rPr lang="en-US" baseline="30000" dirty="0" smtClean="0">
                <a:solidFill>
                  <a:srgbClr val="FF0000"/>
                </a:solidFill>
              </a:rPr>
              <a:t>13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481" name="Picture 1" descr="https://ab-dep-op-elogbook.web.cern.ch/ab-dep-op-elogbook/elogbook/attach.php?attachId=1127223&amp;type=png&amp;fname=20101122105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382000" cy="33644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52578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Beam 1:</a:t>
            </a:r>
            <a:r>
              <a:rPr lang="en-US" sz="2800" dirty="0" smtClean="0"/>
              <a:t> phase shift 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∆</a:t>
            </a:r>
            <a:r>
              <a:rPr lang="el-GR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~0.6 deg  </a:t>
            </a:r>
            <a:endParaRPr lang="en-US" sz="2800" dirty="0" smtClean="0"/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Beam 2:</a:t>
            </a:r>
            <a:r>
              <a:rPr lang="en-US" sz="2800" dirty="0" smtClean="0"/>
              <a:t> phase drift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(noisy pilot) </a:t>
            </a:r>
            <a:endParaRPr lang="en-US" sz="2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50 ns beam with energy ramp</a:t>
            </a:r>
            <a:br>
              <a:rPr lang="en-US" dirty="0" smtClean="0"/>
            </a:br>
            <a:r>
              <a:rPr lang="en-US" sz="4000" dirty="0" smtClean="0"/>
              <a:t>(18:30-20:00 on 19.11)  </a:t>
            </a:r>
            <a:r>
              <a:rPr lang="en-US" dirty="0" smtClean="0">
                <a:solidFill>
                  <a:srgbClr val="FF0000"/>
                </a:solidFill>
              </a:rPr>
              <a:t>N=1.1x10</a:t>
            </a:r>
            <a:r>
              <a:rPr lang="en-US" baseline="30000" dirty="0" smtClean="0">
                <a:solidFill>
                  <a:srgbClr val="FF0000"/>
                </a:solidFill>
              </a:rPr>
              <a:t>13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52578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Beam 1:</a:t>
            </a:r>
            <a:r>
              <a:rPr lang="en-US" sz="2800" dirty="0" smtClean="0"/>
              <a:t> phase shift 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∆</a:t>
            </a:r>
            <a:r>
              <a:rPr lang="el-GR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=0.2 deg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Beam 2:</a:t>
            </a:r>
            <a:r>
              <a:rPr lang="en-US" sz="2800" dirty="0" smtClean="0"/>
              <a:t> continuous phase drift</a:t>
            </a:r>
            <a:r>
              <a:rPr lang="en-US" sz="2800" dirty="0" smtClean="0">
                <a:solidFill>
                  <a:srgbClr val="FF0000"/>
                </a:solidFill>
              </a:rPr>
              <a:t> (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~</a:t>
            </a:r>
            <a:r>
              <a:rPr lang="en-US" sz="2800" dirty="0" smtClean="0">
                <a:solidFill>
                  <a:srgbClr val="FF0000"/>
                </a:solidFill>
              </a:rPr>
              <a:t>2 deg)  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3793" name="Picture 1" descr="https://ab-dep-op-elogbook.web.cern.ch/ab-dep-op-elogbook/elogbook/attach.php?attachId=1127210&amp;type=png&amp;fname=201011221022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366036" cy="3657600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3733800"/>
            <a:ext cx="1447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ramp starts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248400" y="32004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last fill with 50 ns beam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(6:30-8:00 on 20.11)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N=5x10</a:t>
            </a:r>
            <a:r>
              <a:rPr lang="en-US" baseline="30000" dirty="0" smtClean="0">
                <a:solidFill>
                  <a:srgbClr val="FF0000"/>
                </a:solidFill>
              </a:rPr>
              <a:t>13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pic>
        <p:nvPicPr>
          <p:cNvPr id="19459" name="Picture 3" descr="\\cern.ch\dfs\Users\e\elenas\Documents\lhc\20101122_phase1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8229600" cy="35557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14400" y="525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Beam 1: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∆</a:t>
            </a:r>
            <a:r>
              <a:rPr lang="el-GR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=0.8 deg, </a:t>
            </a:r>
            <a:r>
              <a:rPr lang="en-US" sz="2800" dirty="0" smtClean="0"/>
              <a:t>increases faster for </a:t>
            </a:r>
            <a:r>
              <a:rPr lang="en-US" sz="2800" dirty="0" smtClean="0">
                <a:solidFill>
                  <a:srgbClr val="FF0000"/>
                </a:solidFill>
              </a:rPr>
              <a:t>N &gt; 10</a:t>
            </a:r>
            <a:r>
              <a:rPr lang="en-US" sz="2800" baseline="30000" dirty="0" smtClean="0">
                <a:solidFill>
                  <a:srgbClr val="FF0000"/>
                </a:solidFill>
              </a:rPr>
              <a:t>13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Beam 2:</a:t>
            </a:r>
            <a:r>
              <a:rPr lang="en-US" sz="2800" dirty="0" smtClean="0"/>
              <a:t> phase drift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baseline="300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2010 stable phase measurements for Beam1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2" y="1805781"/>
            <a:ext cx="68103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00400" y="2667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50 ns beam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40386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75 ns beam</a:t>
            </a:r>
            <a:endParaRPr lang="en-US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Last fills with 75 ns beam</a:t>
            </a:r>
            <a:endParaRPr lang="en-US" sz="4000" dirty="0"/>
          </a:p>
        </p:txBody>
      </p:sp>
      <p:pic>
        <p:nvPicPr>
          <p:cNvPr id="37889" name="Picture 1" descr="https://ab-dep-op-elogbook.web.cern.ch/ab-dep-op-elogbook/elogbook/attach.php?attachId=1127226&amp;type=png&amp;fname=201011221120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864048" cy="3962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5562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different phase drift during night and with/without beam</a:t>
            </a:r>
          </a:p>
          <a:p>
            <a:r>
              <a:rPr lang="en-US" sz="2400" dirty="0" smtClean="0"/>
              <a:t>- large steps in phase due to the filling scheme (1.005 </a:t>
            </a:r>
            <a:r>
              <a:rPr lang="el-GR" sz="2400" smtClean="0">
                <a:latin typeface="Times New Roman"/>
                <a:cs typeface="Times New Roman"/>
              </a:rPr>
              <a:t>μ</a:t>
            </a:r>
            <a:r>
              <a:rPr lang="en-US" sz="2400" smtClean="0"/>
              <a:t>s </a:t>
            </a:r>
            <a:r>
              <a:rPr lang="en-US" sz="2400" dirty="0" smtClean="0"/>
              <a:t>gaps) 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1905000"/>
            <a:ext cx="2286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visible drift for Beam1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Summary and future steps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First observations show visible phase shift for Beam1:</a:t>
            </a:r>
          </a:p>
          <a:p>
            <a:pPr lvl="1"/>
            <a:r>
              <a:rPr lang="en-US" sz="2000" dirty="0" smtClean="0"/>
              <a:t>phase shift is larger with 50 ns spacing than with 75 ns for even smaller beam intensity</a:t>
            </a:r>
          </a:p>
          <a:p>
            <a:pPr lvl="1"/>
            <a:r>
              <a:rPr lang="en-US" sz="2000" dirty="0" smtClean="0"/>
              <a:t>nonlinear dependence of phase shift on total beam intensity both for 75 ns and 50 ns bunch </a:t>
            </a:r>
            <a:r>
              <a:rPr lang="en-US" sz="2000" dirty="0" err="1" smtClean="0"/>
              <a:t>spacings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→ </a:t>
            </a:r>
            <a:r>
              <a:rPr lang="en-US" sz="2000" dirty="0" smtClean="0"/>
              <a:t>threshold </a:t>
            </a:r>
          </a:p>
          <a:p>
            <a:pPr lvl="1"/>
            <a:r>
              <a:rPr lang="en-US" sz="2000" dirty="0" smtClean="0"/>
              <a:t>more data is available,  for 150 ns spacing also</a:t>
            </a:r>
          </a:p>
          <a:p>
            <a:r>
              <a:rPr lang="en-US" sz="2400" dirty="0" smtClean="0"/>
              <a:t>Need calibration/understanding </a:t>
            </a:r>
            <a:r>
              <a:rPr lang="en-US" sz="2400" dirty="0" err="1" smtClean="0"/>
              <a:t>vs</a:t>
            </a:r>
            <a:r>
              <a:rPr lang="en-US" sz="2400" dirty="0" smtClean="0"/>
              <a:t> cryogenic measurements </a:t>
            </a:r>
          </a:p>
          <a:p>
            <a:r>
              <a:rPr lang="en-US" sz="2400" dirty="0" smtClean="0"/>
              <a:t>Precision of measurements can be increased by data post-processing (now) and by using filter (in future) – P.B.</a:t>
            </a:r>
          </a:p>
          <a:p>
            <a:r>
              <a:rPr lang="en-US" sz="2400" dirty="0" smtClean="0"/>
              <a:t>Beam2 phase drift should be investigated, </a:t>
            </a:r>
            <a:r>
              <a:rPr lang="en-US" sz="2400" dirty="0" err="1" smtClean="0"/>
              <a:t>systematics</a:t>
            </a:r>
            <a:r>
              <a:rPr lang="en-US" sz="2400" dirty="0" smtClean="0"/>
              <a:t> for Beam1 also</a:t>
            </a:r>
          </a:p>
          <a:p>
            <a:r>
              <a:rPr lang="en-US" sz="2400" dirty="0" smtClean="0"/>
              <a:t>Measurements in the SPS for beam with different </a:t>
            </a:r>
            <a:r>
              <a:rPr lang="en-US" sz="2400" dirty="0" err="1" smtClean="0"/>
              <a:t>spacings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Synchronous phase shift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Energy loss of the beam should be compensated by the RF system  </a:t>
            </a:r>
          </a:p>
          <a:p>
            <a:r>
              <a:rPr lang="en-US" sz="2800" dirty="0" smtClean="0"/>
              <a:t>In the absence of acceleration the synchronous phase </a:t>
            </a:r>
            <a:endParaRPr lang="en-US" sz="2800" baseline="-25000" dirty="0" smtClean="0"/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                                 sin</a:t>
            </a:r>
            <a:r>
              <a:rPr lang="el-GR" sz="28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φ</a:t>
            </a:r>
            <a:r>
              <a:rPr lang="en-US" sz="2800" baseline="-25000" dirty="0" smtClean="0">
                <a:solidFill>
                  <a:srgbClr val="C00000"/>
                </a:solidFill>
              </a:rPr>
              <a:t>s</a:t>
            </a:r>
            <a:r>
              <a:rPr lang="en-US" sz="2800" dirty="0" smtClean="0">
                <a:solidFill>
                  <a:srgbClr val="C00000"/>
                </a:solidFill>
              </a:rPr>
              <a:t> = </a:t>
            </a:r>
            <a:r>
              <a:rPr lang="en-US" sz="2800" dirty="0" err="1" smtClean="0">
                <a:solidFill>
                  <a:srgbClr val="C00000"/>
                </a:solidFill>
              </a:rPr>
              <a:t>W</a:t>
            </a:r>
            <a:r>
              <a:rPr lang="en-US" sz="2800" baseline="-25000" dirty="0" err="1" smtClean="0">
                <a:solidFill>
                  <a:srgbClr val="C00000"/>
                </a:solidFill>
              </a:rPr>
              <a:t>n</a:t>
            </a:r>
            <a:r>
              <a:rPr lang="en-US" sz="2800" dirty="0" smtClean="0">
                <a:solidFill>
                  <a:srgbClr val="C00000"/>
                </a:solidFill>
              </a:rPr>
              <a:t>/(e V),</a:t>
            </a:r>
          </a:p>
          <a:p>
            <a:pPr>
              <a:buNone/>
            </a:pPr>
            <a:r>
              <a:rPr lang="en-US" sz="2800" dirty="0" smtClean="0"/>
              <a:t>     where </a:t>
            </a:r>
            <a:r>
              <a:rPr lang="en-US" sz="2800" dirty="0" err="1" smtClean="0"/>
              <a:t>W</a:t>
            </a:r>
            <a:r>
              <a:rPr lang="en-US" sz="2800" baseline="-25000" dirty="0" err="1" smtClean="0"/>
              <a:t>n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 is energy loss per turn and per particle and     V is the voltage amplitude</a:t>
            </a:r>
          </a:p>
          <a:p>
            <a:r>
              <a:rPr lang="en-US" sz="2800" dirty="0" smtClean="0"/>
              <a:t>Measurement of </a:t>
            </a:r>
            <a:r>
              <a:rPr lang="el-GR" sz="2800" dirty="0" smtClean="0">
                <a:latin typeface="Times New Roman"/>
                <a:cs typeface="Times New Roman"/>
              </a:rPr>
              <a:t>φ</a:t>
            </a:r>
            <a:r>
              <a:rPr lang="en-US" sz="2800" baseline="-25000" dirty="0" smtClean="0"/>
              <a:t>s </a:t>
            </a:r>
            <a:r>
              <a:rPr lang="en-US" sz="2800" dirty="0" smtClean="0"/>
              <a:t>can be used for evaluation of energy loss due to</a:t>
            </a:r>
          </a:p>
          <a:p>
            <a:pPr lvl="1"/>
            <a:r>
              <a:rPr lang="en-US" sz="2600" dirty="0" smtClean="0"/>
              <a:t>synchrotron radiation</a:t>
            </a:r>
          </a:p>
          <a:p>
            <a:pPr lvl="1"/>
            <a:r>
              <a:rPr lang="en-US" sz="2600" dirty="0" smtClean="0"/>
              <a:t>resistive impedance (broad-band and narrow-band)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e-cloud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Synchronous phase shift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Single bunch effects:</a:t>
            </a:r>
          </a:p>
          <a:p>
            <a:pPr lvl="1"/>
            <a:r>
              <a:rPr lang="en-US" sz="2400" dirty="0" smtClean="0"/>
              <a:t>synchrotron radiation</a:t>
            </a:r>
          </a:p>
          <a:p>
            <a:pPr lvl="1"/>
            <a:r>
              <a:rPr lang="en-US" sz="2400" dirty="0" smtClean="0"/>
              <a:t>broad-band resistive impedance</a:t>
            </a:r>
          </a:p>
          <a:p>
            <a:pPr lvl="1"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→  </a:t>
            </a:r>
            <a:r>
              <a:rPr lang="en-US" sz="2400" dirty="0" smtClean="0">
                <a:latin typeface="Calibri" pitchFamily="34" charset="0"/>
                <a:cs typeface="Times New Roman"/>
              </a:rPr>
              <a:t>Phase shift is the same for all </a:t>
            </a:r>
            <a:r>
              <a:rPr lang="en-US" sz="2400" dirty="0" smtClean="0">
                <a:latin typeface="Calibri" pitchFamily="34" charset="0"/>
                <a:cs typeface="Times New Roman"/>
              </a:rPr>
              <a:t>bunches</a:t>
            </a:r>
            <a:endParaRPr lang="en-US" sz="2400" dirty="0" smtClean="0"/>
          </a:p>
          <a:p>
            <a:r>
              <a:rPr lang="en-US" sz="2800" dirty="0" smtClean="0"/>
              <a:t>Multi-bunch </a:t>
            </a:r>
            <a:r>
              <a:rPr lang="en-US" sz="2800" dirty="0" smtClean="0"/>
              <a:t>effects:</a:t>
            </a:r>
            <a:endParaRPr lang="en-US" sz="2800" dirty="0" smtClean="0"/>
          </a:p>
          <a:p>
            <a:pPr lvl="1"/>
            <a:r>
              <a:rPr lang="en-US" sz="2400" dirty="0" smtClean="0"/>
              <a:t>narrow-band resistive impedance</a:t>
            </a:r>
          </a:p>
          <a:p>
            <a:pPr lvl="1"/>
            <a:r>
              <a:rPr lang="en-US" sz="2400" dirty="0" smtClean="0"/>
              <a:t>e-cloud</a:t>
            </a:r>
          </a:p>
          <a:p>
            <a:pPr marL="342900" lvl="1" indent="-342900"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→  </a:t>
            </a:r>
            <a:r>
              <a:rPr lang="en-US" sz="2400" dirty="0" smtClean="0">
                <a:latin typeface="Calibri" pitchFamily="34" charset="0"/>
                <a:cs typeface="Times New Roman"/>
              </a:rPr>
              <a:t>Phase shift is different from bunch to bunch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Synchronous phase shift in LHC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Measurements </a:t>
            </a:r>
            <a:r>
              <a:rPr lang="en-US" sz="2400" dirty="0" smtClean="0"/>
              <a:t>of </a:t>
            </a:r>
            <a:r>
              <a:rPr lang="en-US" sz="2400" dirty="0" smtClean="0"/>
              <a:t>the average </a:t>
            </a:r>
            <a:r>
              <a:rPr lang="en-US" sz="2400" dirty="0" smtClean="0"/>
              <a:t>synchronous phase shift</a:t>
            </a:r>
          </a:p>
          <a:p>
            <a:pPr>
              <a:buNone/>
            </a:pPr>
            <a:r>
              <a:rPr lang="en-US" sz="2400" dirty="0" smtClean="0"/>
              <a:t>     (phase loop error)</a:t>
            </a:r>
          </a:p>
          <a:p>
            <a:pPr>
              <a:buNone/>
            </a:pPr>
            <a:r>
              <a:rPr lang="en-US" sz="2400" dirty="0" smtClean="0"/>
              <a:t>                  </a:t>
            </a:r>
            <a:r>
              <a:rPr lang="en-US" sz="2400" dirty="0" smtClean="0">
                <a:latin typeface="Times New Roman"/>
                <a:cs typeface="Times New Roman"/>
              </a:rPr>
              <a:t>∆</a:t>
            </a:r>
            <a:r>
              <a:rPr lang="el-GR" sz="2400" dirty="0" smtClean="0">
                <a:latin typeface="Times New Roman"/>
                <a:cs typeface="Times New Roman"/>
              </a:rPr>
              <a:t>φ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= </a:t>
            </a:r>
            <a:r>
              <a:rPr lang="en-US" sz="2400" dirty="0" smtClean="0">
                <a:latin typeface="Times New Roman"/>
                <a:cs typeface="Times New Roman"/>
              </a:rPr>
              <a:t>∑ ∆</a:t>
            </a:r>
            <a:r>
              <a:rPr lang="el-GR" sz="2400" dirty="0" smtClean="0">
                <a:latin typeface="Times New Roman"/>
                <a:cs typeface="Times New Roman"/>
              </a:rPr>
              <a:t>φ</a:t>
            </a:r>
            <a:r>
              <a:rPr lang="en-US" sz="2400" baseline="-25000" dirty="0" smtClean="0"/>
              <a:t>s </a:t>
            </a:r>
            <a:r>
              <a:rPr lang="en-US" sz="2400" dirty="0" smtClean="0"/>
              <a:t>/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=W/(e V N)</a:t>
            </a:r>
          </a:p>
          <a:p>
            <a:r>
              <a:rPr lang="en-US" sz="2400" dirty="0" smtClean="0"/>
              <a:t>For power of 1 kW, voltage V = 3.5 MV and   N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13</a:t>
            </a:r>
            <a:r>
              <a:rPr lang="en-US" sz="2400" dirty="0" smtClean="0"/>
              <a:t>  (100 nominal bunches) </a:t>
            </a:r>
            <a:r>
              <a:rPr lang="en-US" sz="2400" dirty="0" smtClean="0">
                <a:latin typeface="Times New Roman"/>
                <a:cs typeface="Times New Roman"/>
              </a:rPr>
              <a:t>→ 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∆</a:t>
            </a:r>
            <a:r>
              <a:rPr lang="el-GR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φ</a:t>
            </a:r>
            <a:r>
              <a:rPr lang="en-US" sz="2400" baseline="-25000" dirty="0" smtClean="0">
                <a:solidFill>
                  <a:srgbClr val="FF0000"/>
                </a:solidFill>
              </a:rPr>
              <a:t>s </a:t>
            </a:r>
            <a:r>
              <a:rPr lang="en-US" sz="2400" dirty="0" smtClean="0">
                <a:solidFill>
                  <a:srgbClr val="FF0000"/>
                </a:solidFill>
              </a:rPr>
              <a:t>= 0.9 deg</a:t>
            </a:r>
            <a:endParaRPr lang="en-US" sz="2400" baseline="300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First </a:t>
            </a:r>
            <a:r>
              <a:rPr lang="en-US" sz="2400" dirty="0" smtClean="0"/>
              <a:t>preliminary measurements </a:t>
            </a:r>
            <a:r>
              <a:rPr lang="en-US" sz="2400" dirty="0" smtClean="0"/>
              <a:t>done in 2010</a:t>
            </a:r>
          </a:p>
          <a:p>
            <a:r>
              <a:rPr lang="en-US" sz="2400" dirty="0" smtClean="0"/>
              <a:t>Bunch-by-bunch measurements are possible and planned for 2011 (in collaboration with OP Group)</a:t>
            </a:r>
          </a:p>
          <a:p>
            <a:r>
              <a:rPr lang="en-US" sz="2400" dirty="0" smtClean="0"/>
              <a:t>Effect is smaller for higher voltage (in absence of dependence on the bunch length</a:t>
            </a:r>
            <a:r>
              <a:rPr lang="en-US" sz="2400" dirty="0" smtClean="0"/>
              <a:t>):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  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→ </a:t>
            </a:r>
            <a:r>
              <a:rPr lang="en-US" sz="2400" dirty="0" smtClean="0"/>
              <a:t>twice smaller shift for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6 MV </a:t>
            </a:r>
            <a:r>
              <a:rPr lang="en-US" sz="2400" dirty="0" smtClean="0"/>
              <a:t>in 2011  (3.5 MV in 2010)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</a:rPr>
              <a:t>Synchronous phase shift due to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energy loss of a single bunch in the SPS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Raw data, 26 </a:t>
            </a:r>
            <a:r>
              <a:rPr lang="en-US" dirty="0" err="1" smtClean="0">
                <a:solidFill>
                  <a:schemeClr val="accent1"/>
                </a:solidFill>
              </a:rPr>
              <a:t>GeV</a:t>
            </a:r>
            <a:r>
              <a:rPr lang="en-US" dirty="0" smtClean="0">
                <a:solidFill>
                  <a:schemeClr val="accent1"/>
                </a:solidFill>
              </a:rPr>
              <a:t>/c</a:t>
            </a:r>
          </a:p>
        </p:txBody>
      </p:sp>
      <p:sp>
        <p:nvSpPr>
          <p:cNvPr id="15364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/>
                </a:solidFill>
              </a:rPr>
              <a:t>Energy loss /turn  and particle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03/08/2011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FC729-9A14-40E7-A3CD-327A75DCBB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153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2286000"/>
            <a:ext cx="4040188" cy="2633663"/>
          </a:xfrm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953000"/>
            <a:ext cx="1609725" cy="590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36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81600" y="2667000"/>
            <a:ext cx="3009900" cy="819150"/>
          </a:xfr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114800"/>
            <a:ext cx="3905250" cy="9334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5371" name="TextBox 12"/>
          <p:cNvSpPr txBox="1">
            <a:spLocks noChangeArrowheads="1"/>
          </p:cNvSpPr>
          <p:nvPr/>
        </p:nvSpPr>
        <p:spPr bwMode="auto">
          <a:xfrm>
            <a:off x="4648200" y="35052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loss factor for the Gaussian bunch</a:t>
            </a:r>
          </a:p>
        </p:txBody>
      </p: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2667000" y="5562600"/>
            <a:ext cx="388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Energy loss of a single bunch in the CERN SPS,   </a:t>
            </a:r>
            <a:r>
              <a:rPr lang="en-US" dirty="0">
                <a:latin typeface="Calibri" pitchFamily="34" charset="0"/>
              </a:rPr>
              <a:t>EPAC’04</a:t>
            </a:r>
          </a:p>
        </p:txBody>
      </p:sp>
      <p:sp>
        <p:nvSpPr>
          <p:cNvPr id="15" name="Oval 14"/>
          <p:cNvSpPr/>
          <p:nvPr/>
        </p:nvSpPr>
        <p:spPr>
          <a:xfrm>
            <a:off x="6248400" y="3962400"/>
            <a:ext cx="1066800" cy="1219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0070C0"/>
                </a:solidFill>
              </a:rPr>
              <a:t>SPS: energy </a:t>
            </a:r>
            <a:r>
              <a:rPr lang="en-US" sz="3600" dirty="0" smtClean="0">
                <a:solidFill>
                  <a:srgbClr val="0070C0"/>
                </a:solidFill>
              </a:rPr>
              <a:t>loss from 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resistive </a:t>
            </a:r>
            <a:r>
              <a:rPr lang="en-US" sz="3600" dirty="0" smtClean="0">
                <a:solidFill>
                  <a:srgbClr val="0070C0"/>
                </a:solidFill>
              </a:rPr>
              <a:t>impedance budget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</a:rPr>
              <a:t>Contributions to  energy loss U/(N/10</a:t>
            </a:r>
            <a:r>
              <a:rPr lang="en-US" baseline="30000" dirty="0" smtClean="0">
                <a:solidFill>
                  <a:schemeClr val="accent1"/>
                </a:solidFill>
              </a:rPr>
              <a:t>10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</a:rPr>
              <a:t>Comparison with measurements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03/08/2011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45576E-6FA9-4088-AEE1-4C19C2F5512E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1639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438400"/>
            <a:ext cx="4040188" cy="2693988"/>
          </a:xfrm>
        </p:spPr>
      </p:pic>
      <p:pic>
        <p:nvPicPr>
          <p:cNvPr id="1639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2438400"/>
            <a:ext cx="4041775" cy="2509838"/>
          </a:xfrm>
        </p:spPr>
      </p:pic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685800" y="5105400"/>
            <a:ext cx="800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sz="2400" dirty="0" smtClean="0">
                <a:latin typeface="Calibri" pitchFamily="34" charset="0"/>
              </a:rPr>
              <a:t>good agreement between calculated and measured energy loss as a function of bunch length for a single bunch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→ </a:t>
            </a:r>
            <a:r>
              <a:rPr lang="en-US" sz="2400" dirty="0" smtClean="0">
                <a:latin typeface="Calibri" pitchFamily="34" charset="0"/>
              </a:rPr>
              <a:t>70 </a:t>
            </a:r>
            <a:r>
              <a:rPr lang="en-US" sz="2400" dirty="0" err="1" smtClean="0">
                <a:latin typeface="Calibri" pitchFamily="34" charset="0"/>
              </a:rPr>
              <a:t>keV</a:t>
            </a:r>
            <a:r>
              <a:rPr lang="en-US" sz="2400" dirty="0" smtClean="0">
                <a:latin typeface="Calibri" pitchFamily="34" charset="0"/>
              </a:rPr>
              <a:t> energy loss for single bunch with length of 3.5 ns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34200" y="2971800"/>
            <a:ext cx="12192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calculated</a:t>
            </a:r>
            <a:endParaRPr lang="en-US" b="1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rot="5400000">
            <a:off x="7385566" y="3499366"/>
            <a:ext cx="31646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SPS: </a:t>
            </a:r>
            <a:r>
              <a:rPr lang="en-US" sz="3600" dirty="0" err="1" smtClean="0">
                <a:solidFill>
                  <a:srgbClr val="0070C0"/>
                </a:solidFill>
              </a:rPr>
              <a:t>uncaptured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beam </a:t>
            </a:r>
            <a:r>
              <a:rPr lang="en-US" sz="3600" dirty="0" smtClean="0">
                <a:solidFill>
                  <a:srgbClr val="0070C0"/>
                </a:solidFill>
              </a:rPr>
              <a:t>motion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  </a:t>
            </a:r>
            <a:r>
              <a:rPr lang="en-US" sz="3600" dirty="0" smtClean="0">
                <a:solidFill>
                  <a:srgbClr val="0070C0"/>
                </a:solidFill>
              </a:rPr>
              <a:t>the 200 MHz signal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 few seconds later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4" name="Picture 2" descr="\\cern.ch\dfs\Users\e\elenas\Documents\posters\epac04\f18983.jpg"/>
          <p:cNvPicPr>
            <a:picLocks noChangeAspect="1" noChangeArrowheads="1"/>
          </p:cNvPicPr>
          <p:nvPr/>
        </p:nvPicPr>
        <p:blipFill>
          <a:blip r:embed="rId2" cstate="print"/>
          <a:srcRect t="34286" b="20000"/>
          <a:stretch>
            <a:fillRect/>
          </a:stretch>
        </p:blipFill>
        <p:spPr bwMode="auto">
          <a:xfrm>
            <a:off x="4495800" y="2514600"/>
            <a:ext cx="4068907" cy="2864510"/>
          </a:xfrm>
          <a:prstGeom prst="rect">
            <a:avLst/>
          </a:prstGeom>
          <a:noFill/>
        </p:spPr>
      </p:pic>
      <p:pic>
        <p:nvPicPr>
          <p:cNvPr id="3075" name="Picture 3" descr="\\cern.ch\dfs\Users\e\elenas\Documents\posters\epac04\f1898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33668" b="20048"/>
          <a:stretch>
            <a:fillRect/>
          </a:stretch>
        </p:blipFill>
        <p:spPr bwMode="auto">
          <a:xfrm>
            <a:off x="457200" y="2514600"/>
            <a:ext cx="3833871" cy="273266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19200" y="56388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sz="2800" dirty="0" smtClean="0"/>
              <a:t>Energy loss due to </a:t>
            </a:r>
            <a:r>
              <a:rPr lang="en-US" sz="2800" dirty="0" smtClean="0">
                <a:solidFill>
                  <a:srgbClr val="C00000"/>
                </a:solidFill>
              </a:rPr>
              <a:t>e-cloud</a:t>
            </a:r>
            <a:r>
              <a:rPr lang="en-US" sz="2800" dirty="0" smtClean="0"/>
              <a:t> and impedance?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SPS: accelerating bucket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on the flat bottom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4040188" cy="990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B</a:t>
            </a:r>
            <a:r>
              <a:rPr lang="en-US" sz="2000" dirty="0" smtClean="0"/>
              <a:t>ucket: </a:t>
            </a:r>
            <a:r>
              <a:rPr lang="el-GR" sz="2000" dirty="0" smtClean="0">
                <a:cs typeface="Times New Roman"/>
              </a:rPr>
              <a:t>φ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=1.8 deg,  </a:t>
            </a:r>
            <a:r>
              <a:rPr lang="el-GR" sz="2000" dirty="0" smtClean="0">
                <a:latin typeface="Times New Roman"/>
                <a:cs typeface="Times New Roman"/>
              </a:rPr>
              <a:t>α</a:t>
            </a:r>
            <a:r>
              <a:rPr lang="en-US" sz="2000" dirty="0" smtClean="0">
                <a:latin typeface="Times New Roman"/>
                <a:cs typeface="Times New Roman"/>
              </a:rPr>
              <a:t>=</a:t>
            </a:r>
            <a:r>
              <a:rPr lang="en-US" sz="2000" dirty="0" smtClean="0"/>
              <a:t>U</a:t>
            </a:r>
            <a:r>
              <a:rPr lang="en-US" sz="2000" dirty="0" smtClean="0"/>
              <a:t>/(</a:t>
            </a:r>
            <a:r>
              <a:rPr lang="en-US" sz="2000" dirty="0" err="1" smtClean="0"/>
              <a:t>eV</a:t>
            </a:r>
            <a:r>
              <a:rPr lang="en-US" sz="2000" dirty="0" smtClean="0"/>
              <a:t>)=0.03</a:t>
            </a:r>
          </a:p>
          <a:p>
            <a:r>
              <a:rPr lang="en-US" sz="2000" dirty="0" smtClean="0"/>
              <a:t>U=60 </a:t>
            </a:r>
            <a:r>
              <a:rPr lang="en-US" sz="2000" dirty="0" err="1" smtClean="0"/>
              <a:t>keV</a:t>
            </a:r>
            <a:r>
              <a:rPr lang="en-US" sz="2000" dirty="0" smtClean="0"/>
              <a:t>, V=2 MV </a:t>
            </a:r>
            <a:r>
              <a:rPr lang="en-US" sz="2000" dirty="0" smtClean="0"/>
              <a:t>, hole ~2</a:t>
            </a:r>
            <a:r>
              <a:rPr lang="en-US" sz="2000" dirty="0" smtClean="0">
                <a:latin typeface="Times New Roman"/>
                <a:cs typeface="Times New Roman"/>
              </a:rPr>
              <a:t>√</a:t>
            </a:r>
            <a:r>
              <a:rPr lang="el-GR" sz="2000" dirty="0" smtClean="0">
                <a:latin typeface="Times New Roman"/>
                <a:cs typeface="Times New Roman"/>
              </a:rPr>
              <a:t>πα</a:t>
            </a:r>
            <a:r>
              <a:rPr lang="en-US" sz="2000" dirty="0" smtClean="0"/>
              <a:t> =0.6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676400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Measured density plot: particles lost at injection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dirty="0" smtClean="0"/>
              <a:t> 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cs typeface="Times New Roman"/>
              </a:rPr>
              <a:t>≠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2" descr="\\cern.ch\dfs\Users\e\elenas\Documents\posters\epac04\bf189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t="49870"/>
          <a:stretch>
            <a:fillRect/>
          </a:stretch>
        </p:blipFill>
        <p:spPr bwMode="auto">
          <a:xfrm>
            <a:off x="4648200" y="2438400"/>
            <a:ext cx="4041775" cy="3120259"/>
          </a:xfrm>
          <a:prstGeom prst="rect">
            <a:avLst/>
          </a:prstGeom>
          <a:noFill/>
        </p:spPr>
      </p:pic>
      <p:pic>
        <p:nvPicPr>
          <p:cNvPr id="2050" name="Picture 2" descr="\\cern.ch\dfs\Users\e\elenas\Documents\posters\epac04\bsps_c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124200"/>
            <a:ext cx="3657600" cy="2209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181600" y="56388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Capture loss of the LHC beam in the CERN SPS,  EPAC’04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LHC: f</a:t>
            </a:r>
            <a:r>
              <a:rPr lang="en-US" sz="4000" dirty="0" smtClean="0"/>
              <a:t>irst </a:t>
            </a:r>
            <a:r>
              <a:rPr lang="en-US" sz="4000" dirty="0" smtClean="0"/>
              <a:t>measurements with 75 ns beam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(on 18.11.2010) </a:t>
            </a:r>
            <a:r>
              <a:rPr lang="en-US" sz="4000" dirty="0" smtClean="0">
                <a:solidFill>
                  <a:srgbClr val="FF0000"/>
                </a:solidFill>
              </a:rPr>
              <a:t>N=6x10</a:t>
            </a:r>
            <a:r>
              <a:rPr lang="en-US" sz="4000" baseline="30000" dirty="0" smtClean="0">
                <a:solidFill>
                  <a:srgbClr val="FF0000"/>
                </a:solidFill>
              </a:rPr>
              <a:t>13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pic>
        <p:nvPicPr>
          <p:cNvPr id="4" name="Picture 1" descr="https://ab-dep-op-elogbook.web.cern.ch/ab-dep-op-elogbook/elogbook/attach.php?attachId=1127222&amp;type=png&amp;fname=2010112210413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35086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52578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Beam1:</a:t>
            </a:r>
            <a:r>
              <a:rPr lang="en-US" sz="2800" dirty="0" smtClean="0"/>
              <a:t> phase shift 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∆</a:t>
            </a:r>
            <a:r>
              <a:rPr lang="el-GR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=0.4 deg, </a:t>
            </a:r>
            <a:r>
              <a:rPr lang="en-US" sz="2800" dirty="0" smtClean="0"/>
              <a:t>no/small drift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 smtClean="0"/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Beam2: </a:t>
            </a:r>
            <a:r>
              <a:rPr lang="en-US" sz="2800" dirty="0" smtClean="0"/>
              <a:t>Continuous drift, different slopes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2009-559C-4AEA-9F42-457A5B30A58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e-cloud workshop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784</Words>
  <Application>Microsoft Office PowerPoint</Application>
  <PresentationFormat>On-screen Show (4:3)</PresentationFormat>
  <Paragraphs>133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Measurement of the energy loss through the synchronous phase shift</vt:lpstr>
      <vt:lpstr>Synchronous phase shift</vt:lpstr>
      <vt:lpstr>Synchronous phase shift</vt:lpstr>
      <vt:lpstr>Synchronous phase shift in LHC</vt:lpstr>
      <vt:lpstr>Synchronous phase shift due to energy loss of a single bunch in the SPS</vt:lpstr>
      <vt:lpstr>SPS: energy loss from  resistive impedance budget</vt:lpstr>
      <vt:lpstr>SPS: uncaptured beam motion   the 200 MHz signal </vt:lpstr>
      <vt:lpstr>SPS: accelerating bucket  on the flat bottom </vt:lpstr>
      <vt:lpstr>LHC: first measurements with 75 ns beam (on 18.11.2010) N=6x1013</vt:lpstr>
      <vt:lpstr>Phase shift for a 75 ns beam  (on 19.11.2010) N=8x1013</vt:lpstr>
      <vt:lpstr>50 ns beam with energy ramp (18:30-20:00 on 19.11)  N=1.1x1013 </vt:lpstr>
      <vt:lpstr>The last fill with 50 ns beam (6:30-8:00 on 20.11) N=5x1013</vt:lpstr>
      <vt:lpstr>Summary of 2010 stable phase measurements for Beam1</vt:lpstr>
      <vt:lpstr>Last fills with 75 ns beam</vt:lpstr>
      <vt:lpstr>Summary and future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emittance in LHC</dc:title>
  <dc:creator>elenas</dc:creator>
  <cp:lastModifiedBy>elenas</cp:lastModifiedBy>
  <cp:revision>335</cp:revision>
  <dcterms:created xsi:type="dcterms:W3CDTF">2010-06-02T09:00:18Z</dcterms:created>
  <dcterms:modified xsi:type="dcterms:W3CDTF">2011-03-07T18:50:15Z</dcterms:modified>
</cp:coreProperties>
</file>