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0"/>
  </p:notesMasterIdLst>
  <p:sldIdLst>
    <p:sldId id="1769" r:id="rId5"/>
    <p:sldId id="1770" r:id="rId6"/>
    <p:sldId id="1761" r:id="rId7"/>
    <p:sldId id="1768" r:id="rId8"/>
    <p:sldId id="177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5698" autoAdjust="0"/>
  </p:normalViewPr>
  <p:slideViewPr>
    <p:cSldViewPr snapToGrid="0">
      <p:cViewPr varScale="1">
        <p:scale>
          <a:sx n="119" d="100"/>
          <a:sy n="119" d="100"/>
        </p:scale>
        <p:origin x="9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AF751-047C-48C0-B0B4-521A7D6F44D2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8165B-EE07-4416-B7AE-6C1767501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8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8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78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50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1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3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81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0"/>
            <a:ext cx="85872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7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9587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62863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569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50EF3-D5D6-910C-9074-2F3ECD4AC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2023 Schedule (May-July)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8CC58-02B4-FB83-F750-46259FA52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42739"/>
            <a:ext cx="1056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Cool-down to 2K by May 2 (before </a:t>
            </a:r>
            <a:r>
              <a:rPr lang="en-GB" dirty="0" err="1"/>
              <a:t>wk</a:t>
            </a:r>
            <a:r>
              <a:rPr lang="en-GB" dirty="0"/>
              <a:t> 18)</a:t>
            </a:r>
          </a:p>
          <a:p>
            <a:endParaRPr lang="en-GB" dirty="0"/>
          </a:p>
          <a:p>
            <a:r>
              <a:rPr lang="en-GB" dirty="0"/>
              <a:t>RF conditioning: </a:t>
            </a:r>
            <a:r>
              <a:rPr lang="en-GB" dirty="0" err="1"/>
              <a:t>Wk</a:t>
            </a:r>
            <a:r>
              <a:rPr lang="en-GB" dirty="0"/>
              <a:t> 18-19, LLRF setup: </a:t>
            </a:r>
            <a:r>
              <a:rPr lang="en-GB" dirty="0" err="1"/>
              <a:t>Wk</a:t>
            </a:r>
            <a:r>
              <a:rPr lang="en-GB" dirty="0"/>
              <a:t> 20-21</a:t>
            </a:r>
          </a:p>
          <a:p>
            <a:r>
              <a:rPr lang="en-GB" dirty="0"/>
              <a:t>MD#1: May 31 (8h-18h): high intensity feedback setup</a:t>
            </a:r>
          </a:p>
          <a:p>
            <a:r>
              <a:rPr lang="en-GB" dirty="0"/>
              <a:t>MD#2: Jun 7 (8h-18h): instability study </a:t>
            </a:r>
          </a:p>
          <a:p>
            <a:pPr lvl="1"/>
            <a:r>
              <a:rPr lang="en-GB" dirty="0"/>
              <a:t>Alternative slot Jul 3 (tbc)</a:t>
            </a:r>
          </a:p>
          <a:p>
            <a:r>
              <a:rPr lang="en-GB" dirty="0"/>
              <a:t>MD#3: June 19 (before TS): Amplitude noise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Start warm up - </a:t>
            </a:r>
            <a:r>
              <a:rPr lang="en-GB" dirty="0" err="1"/>
              <a:t>Wk</a:t>
            </a:r>
            <a:r>
              <a:rPr lang="en-GB" dirty="0"/>
              <a:t> 30 (TBC)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255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02344-2D05-5419-E32E-BA9968764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Scenario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3944FC-AFDC-3D48-C13A-DA0D3B2E3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85" y="2396710"/>
            <a:ext cx="3071213" cy="24569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AD9E30-F1A4-5722-424B-2B8F3217F6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t="10237" r="8317"/>
          <a:stretch/>
        </p:blipFill>
        <p:spPr>
          <a:xfrm>
            <a:off x="3828011" y="2200515"/>
            <a:ext cx="3455879" cy="34855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6A3A90-C1A6-9372-3C33-CDC82F5ED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657" y="2396710"/>
            <a:ext cx="4486958" cy="23626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26A294-1B93-F537-CB29-98216147690D}"/>
              </a:ext>
            </a:extLst>
          </p:cNvPr>
          <p:cNvSpPr txBox="1"/>
          <p:nvPr/>
        </p:nvSpPr>
        <p:spPr>
          <a:xfrm>
            <a:off x="439010" y="1544007"/>
            <a:ext cx="2736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RF-OFF</a:t>
            </a:r>
            <a:r>
              <a:rPr lang="en-US" dirty="0"/>
              <a:t>, instability probe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7A50B6-D61D-9E0B-2878-E80780708668}"/>
              </a:ext>
            </a:extLst>
          </p:cNvPr>
          <p:cNvSpPr txBox="1"/>
          <p:nvPr/>
        </p:nvSpPr>
        <p:spPr>
          <a:xfrm>
            <a:off x="4303587" y="1544007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RF-ON</a:t>
            </a:r>
            <a:r>
              <a:rPr lang="en-US" dirty="0"/>
              <a:t>, resonant excitation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3A6104-5F8C-711D-E2A6-1C6F59C85BA8}"/>
              </a:ext>
            </a:extLst>
          </p:cNvPr>
          <p:cNvSpPr txBox="1"/>
          <p:nvPr/>
        </p:nvSpPr>
        <p:spPr>
          <a:xfrm>
            <a:off x="8634956" y="1544007"/>
            <a:ext cx="2678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RF+FB ON</a:t>
            </a:r>
            <a:r>
              <a:rPr lang="en-US" dirty="0"/>
              <a:t>, Slow losses</a:t>
            </a:r>
          </a:p>
        </p:txBody>
      </p:sp>
    </p:spTree>
    <p:extLst>
      <p:ext uri="{BB962C8B-B14F-4D97-AF65-F5344CB8AC3E}">
        <p14:creationId xmlns:p14="http://schemas.microsoft.com/office/powerpoint/2010/main" val="1291666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E02CC-03D1-7B76-72C7-9FF3D0E6F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ON + Feedback Closure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78224B-915F-0489-56DE-B74804DF83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6000" y="3479051"/>
                <a:ext cx="10560000" cy="2697164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At first beam is injected with  induced voltage ~200 kV (C1 &amp; C2)</a:t>
                </a:r>
              </a:p>
              <a:p>
                <a:r>
                  <a:rPr lang="en-US" sz="2400" dirty="0"/>
                  <a:t>Nominally, the SPS-RF is synchronized in 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200 </m:t>
                    </m:r>
                    <m:r>
                      <m:rPr>
                        <m:sty m:val="p"/>
                      </m:rPr>
                      <a:rPr lang="en-US" sz="2400" i="0" dirty="0" err="1" smtClean="0">
                        <a:latin typeface="Cambria Math" panose="02040503050406030204" pitchFamily="18" charset="0"/>
                      </a:rPr>
                      <m:t>ms</m:t>
                    </m:r>
                  </m:oMath>
                </a14:m>
                <a:r>
                  <a:rPr lang="en-US" sz="2400" dirty="0"/>
                  <a:t> (to be verified for Sep MD in 2023) – segment A ?</a:t>
                </a:r>
              </a:p>
              <a:p>
                <a:r>
                  <a:rPr lang="en-US" sz="2400" dirty="0"/>
                  <a:t>Then cavity voltage is ramped up in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sz="2400" i="0" dirty="0" err="1" smtClean="0">
                        <a:latin typeface="Cambria Math" panose="02040503050406030204" pitchFamily="18" charset="0"/>
                      </a:rPr>
                      <m:t>ms</m:t>
                    </m:r>
                  </m:oMath>
                </a14:m>
                <a:r>
                  <a:rPr lang="en-US" sz="2400" dirty="0"/>
                  <a:t>. In the blue trace we see power ramp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~20 </m:t>
                    </m:r>
                    <m:r>
                      <m:rPr>
                        <m:sty m:val="p"/>
                      </m:rPr>
                      <a:rPr lang="en-US" sz="2400" i="0" dirty="0" err="1" smtClean="0">
                        <a:latin typeface="Cambria Math" panose="02040503050406030204" pitchFamily="18" charset="0"/>
                      </a:rPr>
                      <m:t>ms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No voltage change during power ramp until after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sz="2400" i="0" dirty="0" err="1" smtClean="0">
                        <a:latin typeface="Cambria Math" panose="02040503050406030204" pitchFamily="18" charset="0"/>
                      </a:rPr>
                      <m:t>ms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78224B-915F-0489-56DE-B74804DF83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6000" y="3479051"/>
                <a:ext cx="10560000" cy="2697164"/>
              </a:xfrm>
              <a:blipFill>
                <a:blip r:embed="rId2"/>
                <a:stretch>
                  <a:fillRect l="-1674" t="-3394" r="-1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A34DEF84-E89A-0C5C-A778-EB0296EC2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68" y="1186727"/>
            <a:ext cx="5196777" cy="19835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AED576-9892-85BD-EC07-65A09F1C162C}"/>
              </a:ext>
            </a:extLst>
          </p:cNvPr>
          <p:cNvSpPr txBox="1"/>
          <p:nvPr/>
        </p:nvSpPr>
        <p:spPr>
          <a:xfrm>
            <a:off x="405068" y="877946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power &amp; cavity voltage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5C2E123-F88D-B953-F3F1-0DE19C15D046}"/>
              </a:ext>
            </a:extLst>
          </p:cNvPr>
          <p:cNvCxnSpPr/>
          <p:nvPr/>
        </p:nvCxnSpPr>
        <p:spPr>
          <a:xfrm>
            <a:off x="1540043" y="1215194"/>
            <a:ext cx="0" cy="192299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EACC395-AB26-E4E3-F619-9115452C1794}"/>
              </a:ext>
            </a:extLst>
          </p:cNvPr>
          <p:cNvCxnSpPr/>
          <p:nvPr/>
        </p:nvCxnSpPr>
        <p:spPr>
          <a:xfrm>
            <a:off x="1323477" y="1207174"/>
            <a:ext cx="0" cy="192299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005A539-6B4C-2177-501B-2688E1C9EC44}"/>
              </a:ext>
            </a:extLst>
          </p:cNvPr>
          <p:cNvCxnSpPr/>
          <p:nvPr/>
        </p:nvCxnSpPr>
        <p:spPr>
          <a:xfrm>
            <a:off x="2013284" y="1215196"/>
            <a:ext cx="0" cy="192299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0B34F5D-AF53-6503-4253-82936F2A34D3}"/>
              </a:ext>
            </a:extLst>
          </p:cNvPr>
          <p:cNvSpPr txBox="1"/>
          <p:nvPr/>
        </p:nvSpPr>
        <p:spPr>
          <a:xfrm>
            <a:off x="1283369" y="148389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28B8AC-85C3-B3D1-112C-3ECF90303DCF}"/>
              </a:ext>
            </a:extLst>
          </p:cNvPr>
          <p:cNvSpPr txBox="1"/>
          <p:nvPr/>
        </p:nvSpPr>
        <p:spPr>
          <a:xfrm>
            <a:off x="1612231" y="147587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B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64F1AB-A3EA-F7E0-39CB-2142468DB825}"/>
              </a:ext>
            </a:extLst>
          </p:cNvPr>
          <p:cNvCxnSpPr/>
          <p:nvPr/>
        </p:nvCxnSpPr>
        <p:spPr>
          <a:xfrm>
            <a:off x="4315326" y="1215197"/>
            <a:ext cx="0" cy="192299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42AA987-7DBD-5CFE-881C-8D3C2C40E475}"/>
              </a:ext>
            </a:extLst>
          </p:cNvPr>
          <p:cNvSpPr txBox="1"/>
          <p:nvPr/>
        </p:nvSpPr>
        <p:spPr>
          <a:xfrm>
            <a:off x="2855489" y="143577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847513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597A3-5259-DFF6-970F-65A50E240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with a different system (1 sec acquisition)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52764E-DB02-07C9-DEDE-5FE3F15A7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5" y="4424920"/>
            <a:ext cx="5839222" cy="16191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BBC94D-9256-3BDC-8719-E8EE1B594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588" y="4424920"/>
            <a:ext cx="5871412" cy="16191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13071D-BEEE-7026-F0DD-B03DAED81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000" y="1251203"/>
            <a:ext cx="10166684" cy="26387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B33442-C775-6BD8-2701-B620DDD26B06}"/>
              </a:ext>
            </a:extLst>
          </p:cNvPr>
          <p:cNvSpPr txBox="1"/>
          <p:nvPr/>
        </p:nvSpPr>
        <p:spPr>
          <a:xfrm>
            <a:off x="5133185" y="2238935"/>
            <a:ext cx="1194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Power transient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FEB5D17-C291-6010-C3B6-20C53EAF94BD}"/>
              </a:ext>
            </a:extLst>
          </p:cNvPr>
          <p:cNvCxnSpPr>
            <a:cxnSpLocks/>
          </p:cNvCxnSpPr>
          <p:nvPr/>
        </p:nvCxnSpPr>
        <p:spPr>
          <a:xfrm>
            <a:off x="6327743" y="2394279"/>
            <a:ext cx="343765" cy="216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D723856-A1B2-40B1-9CB4-E2308F7200A0}"/>
              </a:ext>
            </a:extLst>
          </p:cNvPr>
          <p:cNvSpPr txBox="1"/>
          <p:nvPr/>
        </p:nvSpPr>
        <p:spPr>
          <a:xfrm>
            <a:off x="7568731" y="842283"/>
            <a:ext cx="21291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Beam induced voltage in Cav2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C3ECA39-DE26-5166-1132-ABB000946A59}"/>
              </a:ext>
            </a:extLst>
          </p:cNvPr>
          <p:cNvCxnSpPr/>
          <p:nvPr/>
        </p:nvCxnSpPr>
        <p:spPr>
          <a:xfrm flipH="1">
            <a:off x="7988968" y="1096199"/>
            <a:ext cx="451185" cy="708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1B1FF65-A3D7-E577-7CDF-5ABBFB2901D6}"/>
              </a:ext>
            </a:extLst>
          </p:cNvPr>
          <p:cNvSpPr txBox="1"/>
          <p:nvPr/>
        </p:nvSpPr>
        <p:spPr>
          <a:xfrm>
            <a:off x="3393199" y="2219467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 beam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83E133-B1CB-F79D-02C1-25905F393D21}"/>
              </a:ext>
            </a:extLst>
          </p:cNvPr>
          <p:cNvSpPr txBox="1"/>
          <p:nvPr/>
        </p:nvSpPr>
        <p:spPr>
          <a:xfrm>
            <a:off x="1169103" y="948643"/>
            <a:ext cx="18565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RF OFF (~200 kV C1 &amp; C2)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AC214AF-B8DF-D946-D5BF-008EBB692569}"/>
              </a:ext>
            </a:extLst>
          </p:cNvPr>
          <p:cNvCxnSpPr>
            <a:cxnSpLocks/>
          </p:cNvCxnSpPr>
          <p:nvPr/>
        </p:nvCxnSpPr>
        <p:spPr>
          <a:xfrm>
            <a:off x="1379621" y="1142672"/>
            <a:ext cx="123868" cy="662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CED9CC2-89FE-8748-A266-DD33C6F940B8}"/>
              </a:ext>
            </a:extLst>
          </p:cNvPr>
          <p:cNvSpPr txBox="1"/>
          <p:nvPr/>
        </p:nvSpPr>
        <p:spPr>
          <a:xfrm>
            <a:off x="1450631" y="4114231"/>
            <a:ext cx="17828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RF OFF (~200 kV C1&amp;C2)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4B21624-CB5F-1412-15C6-BA242DA804D2}"/>
              </a:ext>
            </a:extLst>
          </p:cNvPr>
          <p:cNvCxnSpPr>
            <a:cxnSpLocks/>
          </p:cNvCxnSpPr>
          <p:nvPr/>
        </p:nvCxnSpPr>
        <p:spPr>
          <a:xfrm>
            <a:off x="2053389" y="4368147"/>
            <a:ext cx="733469" cy="408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D7EB5F9-C4AC-A788-1CFC-EBEB30BBE8F1}"/>
                  </a:ext>
                </a:extLst>
              </p:cNvPr>
              <p:cNvSpPr txBox="1"/>
              <p:nvPr/>
            </p:nvSpPr>
            <p:spPr>
              <a:xfrm>
                <a:off x="2169237" y="5606797"/>
                <a:ext cx="19747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Measured power is </a:t>
                </a:r>
                <a14:m>
                  <m:oMath xmlns:m="http://schemas.openxmlformats.org/officeDocument/2006/math"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&lt; 1 </m:t>
                    </m:r>
                    <m:r>
                      <m:rPr>
                        <m:sty m:val="p"/>
                      </m:rPr>
                      <a:rPr lang="en-US" sz="1200" i="0" dirty="0" smtClean="0"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endParaRPr lang="en-US" sz="12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D7EB5F9-C4AC-A788-1CFC-EBEB30BBE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9237" y="5606797"/>
                <a:ext cx="1974708" cy="276999"/>
              </a:xfrm>
              <a:prstGeom prst="rect">
                <a:avLst/>
              </a:prstGeom>
              <a:blipFill>
                <a:blip r:embed="rId5"/>
                <a:stretch>
                  <a:fillRect l="-309"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8799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AE9F4-497E-4B3E-109A-6696B69F1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for MD#1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EAA02-9C02-C4F1-8DEC-8FD890B63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that re-phasing is complete before RF-ON</a:t>
            </a:r>
          </a:p>
          <a:p>
            <a:r>
              <a:rPr lang="en-US" dirty="0"/>
              <a:t>Check beam centering in the cavities (orbit bumps)</a:t>
            </a:r>
          </a:p>
          <a:p>
            <a:pPr lvl="1"/>
            <a:r>
              <a:rPr lang="en-US" dirty="0"/>
              <a:t>RF-ON with no beam for 1 MV cavity setup</a:t>
            </a:r>
          </a:p>
          <a:p>
            <a:pPr lvl="1"/>
            <a:r>
              <a:rPr lang="en-US" dirty="0"/>
              <a:t>RF-ON with beam centered &amp; not centered (scope measurements)</a:t>
            </a:r>
          </a:p>
          <a:p>
            <a:r>
              <a:rPr lang="en-US" dirty="0"/>
              <a:t>Measurements with RF-ON+FB with single bunch with increasing bunch intensities to understand the power transient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2346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F49B01D9AEA045814FF7F2BA4722C2" ma:contentTypeVersion="0" ma:contentTypeDescription="Create a new document." ma:contentTypeScope="" ma:versionID="656b29beff1e80359c4cbbd1d7ce3c0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1AB9FD5-3832-4A41-BCBF-FBEDF17216BC}">
  <ds:schemaRefs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8C214BE-DF91-4B3A-A6AB-AB5291CF0A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88710C4-54E8-4321-9C79-98B8EDD56E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108837</TotalTime>
  <Words>285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Cambria Math</vt:lpstr>
      <vt:lpstr>Wingdings</vt:lpstr>
      <vt:lpstr>Thème Office</vt:lpstr>
      <vt:lpstr>2023 Schedule (May-July)</vt:lpstr>
      <vt:lpstr>Three Scenario</vt:lpstr>
      <vt:lpstr>RF ON + Feedback Closure</vt:lpstr>
      <vt:lpstr>Looking with a different system (1 sec acquisition)</vt:lpstr>
      <vt:lpstr>What to do for MD#1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 #1 – Protons meet Crabs</dc:title>
  <dc:creator>Rama Calaga</dc:creator>
  <cp:lastModifiedBy>Rama Calaga</cp:lastModifiedBy>
  <cp:revision>1252</cp:revision>
  <dcterms:created xsi:type="dcterms:W3CDTF">2018-05-24T10:53:35Z</dcterms:created>
  <dcterms:modified xsi:type="dcterms:W3CDTF">2023-03-21T09:13:47Z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0x01010067F49B01D9AEA045814FF7F2BA4722C2</vt:lpwstr>
  </property>
</Properties>
</file>