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 id="2147483668"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Roboto" panose="02000000000000000000" pitchFamily="2" charset="0"/>
      <p:regular r:id="rId26"/>
      <p:bold r:id="rId27"/>
      <p:italic r:id="rId28"/>
      <p:boldItalic r:id="rId29"/>
    </p:embeddedFont>
    <p:embeddedFont>
      <p:font typeface="Roboto Medium" panose="02000000000000000000"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0f8bb42e00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0f8bb42e00_0_181: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g20f8bb42e00_0_1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0f8bb42e00_0_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20f8bb42e00_0_13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g20f8bb42e00_0_1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20f8bb42e00_0_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20f8bb42e00_0_14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g20f8bb42e00_0_1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20f8bb42e00_0_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20f8bb42e00_0_12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g20f8bb42e00_0_1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0f8bb42e00_0_1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20f8bb42e00_0_16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g20f8bb42e00_0_1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0f8bb42e00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20f8bb42e00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dd76900395_0_4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dd76900395_0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0f8bb42e00_0_1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20f8bb42e00_0_14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20f8bb42e00_0_1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20f8bb42e00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20f8bb42e00_0_6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7" name="Google Shape;237;g20f8bb42e00_0_64: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dd76900395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g1dd76900395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 name="Google Shape;109;g1dd76900395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dd76900395_0_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g1dd76900395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dd76900395_0_1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 name="Google Shape;122;g1dd76900395_0_1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0f8bb42e00_0_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20f8bb42e00_0_10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8" name="Google Shape;138;g20f8bb42e00_0_1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20f8bb42e00_0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20f8bb42e00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0f8bb42e00_0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0f8bb42e00_0_11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g20f8bb42e00_0_1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0f8bb42e00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20f8bb42e00_0_12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g20f8bb42e00_0_1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dd76900395_0_2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dd76900395_0_20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g1dd76900395_0_200: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951892" y="113248"/>
            <a:ext cx="6963600" cy="7560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52" name="Google Shape;52;p13"/>
          <p:cNvSpPr txBox="1">
            <a:spLocks noGrp="1"/>
          </p:cNvSpPr>
          <p:nvPr>
            <p:ph type="body" idx="1"/>
          </p:nvPr>
        </p:nvSpPr>
        <p:spPr>
          <a:xfrm>
            <a:off x="260436" y="1369219"/>
            <a:ext cx="86550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53" name="Google Shape;53;p13"/>
          <p:cNvSpPr txBox="1">
            <a:spLocks noGrp="1"/>
          </p:cNvSpPr>
          <p:nvPr>
            <p:ph type="dt" idx="10"/>
          </p:nvPr>
        </p:nvSpPr>
        <p:spPr>
          <a:xfrm>
            <a:off x="260436" y="4358878"/>
            <a:ext cx="2057400" cy="273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536676" y="4378300"/>
            <a:ext cx="398100" cy="2739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1"/>
        <p:cNvGrpSpPr/>
        <p:nvPr/>
      </p:nvGrpSpPr>
      <p:grpSpPr>
        <a:xfrm>
          <a:off x="0" y="0"/>
          <a:ext cx="0" cy="0"/>
          <a:chOff x="0" y="0"/>
          <a:chExt cx="0" cy="0"/>
        </a:xfrm>
      </p:grpSpPr>
      <p:sp>
        <p:nvSpPr>
          <p:cNvPr id="62" name="Google Shape;62;p15"/>
          <p:cNvSpPr/>
          <p:nvPr/>
        </p:nvSpPr>
        <p:spPr>
          <a:xfrm>
            <a:off x="0" y="0"/>
            <a:ext cx="9144000" cy="51435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3"/>
        <p:cNvGrpSpPr/>
        <p:nvPr/>
      </p:nvGrpSpPr>
      <p:grpSpPr>
        <a:xfrm>
          <a:off x="0" y="0"/>
          <a:ext cx="0" cy="0"/>
          <a:chOff x="0" y="0"/>
          <a:chExt cx="0" cy="0"/>
        </a:xfrm>
      </p:grpSpPr>
      <p:sp>
        <p:nvSpPr>
          <p:cNvPr id="64" name="Google Shape;64;p16"/>
          <p:cNvSpPr txBox="1">
            <a:spLocks noGrp="1"/>
          </p:cNvSpPr>
          <p:nvPr>
            <p:ph type="title"/>
          </p:nvPr>
        </p:nvSpPr>
        <p:spPr>
          <a:xfrm>
            <a:off x="1395938" y="113248"/>
            <a:ext cx="7519500" cy="7560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65" name="Google Shape;65;p16"/>
          <p:cNvSpPr txBox="1">
            <a:spLocks noGrp="1"/>
          </p:cNvSpPr>
          <p:nvPr>
            <p:ph type="body" idx="1"/>
          </p:nvPr>
        </p:nvSpPr>
        <p:spPr>
          <a:xfrm>
            <a:off x="260436" y="1232296"/>
            <a:ext cx="8655000" cy="3034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6" name="Google Shape;66;p16"/>
          <p:cNvSpPr txBox="1">
            <a:spLocks noGrp="1"/>
          </p:cNvSpPr>
          <p:nvPr>
            <p:ph type="sldNum" idx="12"/>
          </p:nvPr>
        </p:nvSpPr>
        <p:spPr>
          <a:xfrm>
            <a:off x="8512628" y="4474028"/>
            <a:ext cx="402600" cy="4137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1pPr>
            <a:lvl2pPr marL="0" marR="0" lvl="1"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2pPr>
            <a:lvl3pPr marL="0" marR="0" lvl="2"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3pPr>
            <a:lvl4pPr marL="0" marR="0" lvl="3"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4pPr>
            <a:lvl5pPr marL="0" marR="0" lvl="4"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5pPr>
            <a:lvl6pPr marL="0" marR="0" lvl="5"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6pPr>
            <a:lvl7pPr marL="0" marR="0" lvl="6"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7pPr>
            <a:lvl8pPr marL="0" marR="0" lvl="7"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8pPr>
            <a:lvl9pPr marL="0" marR="0" lvl="8"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sp>
        <p:nvSpPr>
          <p:cNvPr id="68" name="Google Shape;68;p17"/>
          <p:cNvSpPr txBox="1">
            <a:spLocks noGrp="1"/>
          </p:cNvSpPr>
          <p:nvPr>
            <p:ph type="title"/>
          </p:nvPr>
        </p:nvSpPr>
        <p:spPr>
          <a:xfrm>
            <a:off x="1395938" y="113248"/>
            <a:ext cx="7519500" cy="7560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69" name="Google Shape;69;p17"/>
          <p:cNvSpPr txBox="1">
            <a:spLocks noGrp="1"/>
          </p:cNvSpPr>
          <p:nvPr>
            <p:ph type="sldNum" idx="12"/>
          </p:nvPr>
        </p:nvSpPr>
        <p:spPr>
          <a:xfrm>
            <a:off x="8509907" y="4474029"/>
            <a:ext cx="405600" cy="3048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1pPr>
            <a:lvl2pPr marL="0" marR="0" lvl="1"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2pPr>
            <a:lvl3pPr marL="0" marR="0" lvl="2"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3pPr>
            <a:lvl4pPr marL="0" marR="0" lvl="3"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4pPr>
            <a:lvl5pPr marL="0" marR="0" lvl="4"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5pPr>
            <a:lvl6pPr marL="0" marR="0" lvl="5"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6pPr>
            <a:lvl7pPr marL="0" marR="0" lvl="6"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7pPr>
            <a:lvl8pPr marL="0" marR="0" lvl="7"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8pPr>
            <a:lvl9pPr marL="0" marR="0" lvl="8" indent="0" algn="l"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index v1">
  <p:cSld name="1_index v1">
    <p:spTree>
      <p:nvGrpSpPr>
        <p:cNvPr id="1" name="Shape 70"/>
        <p:cNvGrpSpPr/>
        <p:nvPr/>
      </p:nvGrpSpPr>
      <p:grpSpPr>
        <a:xfrm>
          <a:off x="0" y="0"/>
          <a:ext cx="0" cy="0"/>
          <a:chOff x="0" y="0"/>
          <a:chExt cx="0" cy="0"/>
        </a:xfrm>
      </p:grpSpPr>
      <p:pic>
        <p:nvPicPr>
          <p:cNvPr id="71" name="Google Shape;71;p18" descr="Screen Shot 2017-02-04 at 11.47.51.png"/>
          <p:cNvPicPr preferRelativeResize="0"/>
          <p:nvPr/>
        </p:nvPicPr>
        <p:blipFill rotWithShape="1">
          <a:blip r:embed="rId2">
            <a:alphaModFix/>
          </a:blip>
          <a:srcRect/>
          <a:stretch/>
        </p:blipFill>
        <p:spPr>
          <a:xfrm>
            <a:off x="0" y="0"/>
            <a:ext cx="9144000" cy="5143499"/>
          </a:xfrm>
          <a:prstGeom prst="rect">
            <a:avLst/>
          </a:prstGeom>
          <a:noFill/>
          <a:ln>
            <a:noFill/>
          </a:ln>
        </p:spPr>
      </p:pic>
      <p:pic>
        <p:nvPicPr>
          <p:cNvPr id="72" name="Google Shape;72;p18" descr="170213-E2mC-powerpoint-1920x1080-2.jpg"/>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73" name="Google Shape;73;p18"/>
          <p:cNvSpPr txBox="1"/>
          <p:nvPr/>
        </p:nvSpPr>
        <p:spPr>
          <a:xfrm>
            <a:off x="393246" y="4861353"/>
            <a:ext cx="2886000" cy="238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375F"/>
              </a:buClr>
              <a:buSzPts val="1100"/>
              <a:buFont typeface="Arial"/>
              <a:buNone/>
            </a:pPr>
            <a:r>
              <a:rPr lang="en" sz="1100" b="1" i="0" u="none" strike="noStrike" cap="none">
                <a:solidFill>
                  <a:srgbClr val="00375F"/>
                </a:solidFill>
                <a:latin typeface="Arial"/>
                <a:ea typeface="Arial"/>
                <a:cs typeface="Arial"/>
                <a:sym typeface="Arial"/>
              </a:rPr>
              <a:t>E</a:t>
            </a:r>
            <a:r>
              <a:rPr lang="en" sz="1100" b="1" i="0" u="none" strike="noStrike" cap="none" baseline="30000">
                <a:solidFill>
                  <a:srgbClr val="00375F"/>
                </a:solidFill>
                <a:latin typeface="Arial"/>
                <a:ea typeface="Arial"/>
                <a:cs typeface="Arial"/>
                <a:sym typeface="Arial"/>
              </a:rPr>
              <a:t>2</a:t>
            </a:r>
            <a:r>
              <a:rPr lang="en" sz="1100" b="1" i="0" u="none" strike="noStrike" cap="none">
                <a:solidFill>
                  <a:srgbClr val="00375F"/>
                </a:solidFill>
                <a:latin typeface="Arial"/>
                <a:ea typeface="Arial"/>
                <a:cs typeface="Arial"/>
                <a:sym typeface="Arial"/>
              </a:rPr>
              <a:t>mC I www.e2mc-project.eu</a:t>
            </a:r>
            <a:endParaRPr sz="1100" b="1" i="0" u="none" strike="noStrike" cap="none">
              <a:solidFill>
                <a:srgbClr val="00375F"/>
              </a:solidFill>
              <a:latin typeface="Arial"/>
              <a:ea typeface="Arial"/>
              <a:cs typeface="Arial"/>
              <a:sym typeface="Arial"/>
            </a:endParaRPr>
          </a:p>
        </p:txBody>
      </p:sp>
      <p:sp>
        <p:nvSpPr>
          <p:cNvPr id="74" name="Google Shape;74;p18"/>
          <p:cNvSpPr txBox="1">
            <a:spLocks noGrp="1"/>
          </p:cNvSpPr>
          <p:nvPr>
            <p:ph type="body" idx="1"/>
          </p:nvPr>
        </p:nvSpPr>
        <p:spPr>
          <a:xfrm>
            <a:off x="1280626" y="1324996"/>
            <a:ext cx="7234800" cy="3230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42900" algn="l" rtl="0">
              <a:lnSpc>
                <a:spcPct val="90000"/>
              </a:lnSpc>
              <a:spcBef>
                <a:spcPts val="400"/>
              </a:spcBef>
              <a:spcAft>
                <a:spcPts val="0"/>
              </a:spcAft>
              <a:buClr>
                <a:srgbClr val="529BBB"/>
              </a:buClr>
              <a:buSzPts val="1800"/>
              <a:buChar char="•"/>
              <a:defRPr b="1">
                <a:solidFill>
                  <a:srgbClr val="529BBB"/>
                </a:solidFill>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5" name="Google Shape;75;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ctr" rtl="0">
              <a:lnSpc>
                <a:spcPct val="90000"/>
              </a:lnSpc>
              <a:spcBef>
                <a:spcPts val="0"/>
              </a:spcBef>
              <a:spcAft>
                <a:spcPts val="0"/>
              </a:spcAft>
              <a:buClr>
                <a:srgbClr val="529BBB"/>
              </a:buClr>
              <a:buSzPts val="3000"/>
              <a:buFont typeface="Roboto Medium"/>
              <a:buNone/>
              <a:defRPr sz="3000" b="1">
                <a:solidFill>
                  <a:srgbClr val="529BBB"/>
                </a:solidFil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4_index v1">
  <p:cSld name="14_index v1">
    <p:spTree>
      <p:nvGrpSpPr>
        <p:cNvPr id="1" name="Shape 76"/>
        <p:cNvGrpSpPr/>
        <p:nvPr/>
      </p:nvGrpSpPr>
      <p:grpSpPr>
        <a:xfrm>
          <a:off x="0" y="0"/>
          <a:ext cx="0" cy="0"/>
          <a:chOff x="0" y="0"/>
          <a:chExt cx="0" cy="0"/>
        </a:xfrm>
      </p:grpSpPr>
      <p:pic>
        <p:nvPicPr>
          <p:cNvPr id="77" name="Google Shape;77;p19" descr="Screen Shot 2017-02-04 at 11.47.51.png"/>
          <p:cNvPicPr preferRelativeResize="0"/>
          <p:nvPr/>
        </p:nvPicPr>
        <p:blipFill rotWithShape="1">
          <a:blip r:embed="rId2">
            <a:alphaModFix/>
          </a:blip>
          <a:srcRect/>
          <a:stretch/>
        </p:blipFill>
        <p:spPr>
          <a:xfrm>
            <a:off x="0" y="0"/>
            <a:ext cx="9144000" cy="5143499"/>
          </a:xfrm>
          <a:prstGeom prst="rect">
            <a:avLst/>
          </a:prstGeom>
          <a:noFill/>
          <a:ln>
            <a:noFill/>
          </a:ln>
        </p:spPr>
      </p:pic>
      <p:pic>
        <p:nvPicPr>
          <p:cNvPr id="78" name="Google Shape;78;p19" descr="170213-E2mC-powerpoint-1920x1080-2.jpg"/>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79" name="Google Shape;79;p19"/>
          <p:cNvSpPr txBox="1"/>
          <p:nvPr/>
        </p:nvSpPr>
        <p:spPr>
          <a:xfrm>
            <a:off x="393246" y="4707391"/>
            <a:ext cx="2886000" cy="2385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375F"/>
              </a:buClr>
              <a:buSzPts val="1100"/>
              <a:buFont typeface="Arial"/>
              <a:buNone/>
            </a:pPr>
            <a:r>
              <a:rPr lang="en" sz="1100" b="1" i="0" u="none" strike="noStrike" cap="none">
                <a:solidFill>
                  <a:srgbClr val="00375F"/>
                </a:solidFill>
                <a:latin typeface="Arial"/>
                <a:ea typeface="Arial"/>
                <a:cs typeface="Arial"/>
                <a:sym typeface="Arial"/>
              </a:rPr>
              <a:t>E2mC I www.e2mc-project.eu</a:t>
            </a:r>
            <a:endParaRPr sz="1100" b="1" i="0" u="none" strike="noStrike" cap="none">
              <a:solidFill>
                <a:srgbClr val="00375F"/>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itle Slide" type="title">
  <p:cSld name="TITLE">
    <p:spTree>
      <p:nvGrpSpPr>
        <p:cNvPr id="1" name="Shape 80"/>
        <p:cNvGrpSpPr/>
        <p:nvPr/>
      </p:nvGrpSpPr>
      <p:grpSpPr>
        <a:xfrm>
          <a:off x="0" y="0"/>
          <a:ext cx="0" cy="0"/>
          <a:chOff x="0" y="0"/>
          <a:chExt cx="0" cy="0"/>
        </a:xfrm>
      </p:grpSpPr>
      <p:sp>
        <p:nvSpPr>
          <p:cNvPr id="81" name="Google Shape;81;p20"/>
          <p:cNvSpPr txBox="1">
            <a:spLocks noGrp="1"/>
          </p:cNvSpPr>
          <p:nvPr>
            <p:ph type="ctrTitle"/>
          </p:nvPr>
        </p:nvSpPr>
        <p:spPr>
          <a:xfrm>
            <a:off x="685800" y="1597819"/>
            <a:ext cx="7772400" cy="110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2" name="Google Shape;82;p20"/>
          <p:cNvSpPr txBox="1">
            <a:spLocks noGrp="1"/>
          </p:cNvSpPr>
          <p:nvPr>
            <p:ph type="subTitle" idx="1"/>
          </p:nvPr>
        </p:nvSpPr>
        <p:spPr>
          <a:xfrm>
            <a:off x="1371600" y="2914650"/>
            <a:ext cx="6400800" cy="13146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rgbClr val="888888"/>
              </a:buClr>
              <a:buSzPts val="2100"/>
              <a:buNone/>
              <a:defRPr>
                <a:solidFill>
                  <a:srgbClr val="888888"/>
                </a:solidFill>
              </a:defRPr>
            </a:lvl1pPr>
            <a:lvl2pPr lvl="1" algn="ctr" rtl="0">
              <a:lnSpc>
                <a:spcPct val="90000"/>
              </a:lnSpc>
              <a:spcBef>
                <a:spcPts val="400"/>
              </a:spcBef>
              <a:spcAft>
                <a:spcPts val="0"/>
              </a:spcAft>
              <a:buClr>
                <a:srgbClr val="888888"/>
              </a:buClr>
              <a:buSzPts val="1800"/>
              <a:buNone/>
              <a:defRPr>
                <a:solidFill>
                  <a:srgbClr val="888888"/>
                </a:solidFill>
              </a:defRPr>
            </a:lvl2pPr>
            <a:lvl3pPr lvl="2" algn="ctr" rtl="0">
              <a:lnSpc>
                <a:spcPct val="90000"/>
              </a:lnSpc>
              <a:spcBef>
                <a:spcPts val="400"/>
              </a:spcBef>
              <a:spcAft>
                <a:spcPts val="0"/>
              </a:spcAft>
              <a:buClr>
                <a:srgbClr val="888888"/>
              </a:buClr>
              <a:buSzPts val="1500"/>
              <a:buNone/>
              <a:defRPr>
                <a:solidFill>
                  <a:srgbClr val="888888"/>
                </a:solidFill>
              </a:defRPr>
            </a:lvl3pPr>
            <a:lvl4pPr lvl="3" algn="ctr" rtl="0">
              <a:lnSpc>
                <a:spcPct val="90000"/>
              </a:lnSpc>
              <a:spcBef>
                <a:spcPts val="400"/>
              </a:spcBef>
              <a:spcAft>
                <a:spcPts val="0"/>
              </a:spcAft>
              <a:buClr>
                <a:srgbClr val="888888"/>
              </a:buClr>
              <a:buSzPts val="1400"/>
              <a:buNone/>
              <a:defRPr>
                <a:solidFill>
                  <a:srgbClr val="888888"/>
                </a:solidFill>
              </a:defRPr>
            </a:lvl4pPr>
            <a:lvl5pPr lvl="4" algn="ctr" rtl="0">
              <a:lnSpc>
                <a:spcPct val="90000"/>
              </a:lnSpc>
              <a:spcBef>
                <a:spcPts val="400"/>
              </a:spcBef>
              <a:spcAft>
                <a:spcPts val="0"/>
              </a:spcAft>
              <a:buClr>
                <a:srgbClr val="888888"/>
              </a:buClr>
              <a:buSzPts val="1400"/>
              <a:buNone/>
              <a:defRPr>
                <a:solidFill>
                  <a:srgbClr val="888888"/>
                </a:solidFill>
              </a:defRPr>
            </a:lvl5pPr>
            <a:lvl6pPr lvl="5" algn="ctr" rtl="0">
              <a:lnSpc>
                <a:spcPct val="90000"/>
              </a:lnSpc>
              <a:spcBef>
                <a:spcPts val="400"/>
              </a:spcBef>
              <a:spcAft>
                <a:spcPts val="0"/>
              </a:spcAft>
              <a:buClr>
                <a:srgbClr val="888888"/>
              </a:buClr>
              <a:buSzPts val="1400"/>
              <a:buNone/>
              <a:defRPr>
                <a:solidFill>
                  <a:srgbClr val="888888"/>
                </a:solidFill>
              </a:defRPr>
            </a:lvl6pPr>
            <a:lvl7pPr lvl="6" algn="ctr" rtl="0">
              <a:lnSpc>
                <a:spcPct val="90000"/>
              </a:lnSpc>
              <a:spcBef>
                <a:spcPts val="400"/>
              </a:spcBef>
              <a:spcAft>
                <a:spcPts val="0"/>
              </a:spcAft>
              <a:buClr>
                <a:srgbClr val="888888"/>
              </a:buClr>
              <a:buSzPts val="1400"/>
              <a:buNone/>
              <a:defRPr>
                <a:solidFill>
                  <a:srgbClr val="888888"/>
                </a:solidFill>
              </a:defRPr>
            </a:lvl7pPr>
            <a:lvl8pPr lvl="7" algn="ctr" rtl="0">
              <a:lnSpc>
                <a:spcPct val="90000"/>
              </a:lnSpc>
              <a:spcBef>
                <a:spcPts val="400"/>
              </a:spcBef>
              <a:spcAft>
                <a:spcPts val="0"/>
              </a:spcAft>
              <a:buClr>
                <a:srgbClr val="888888"/>
              </a:buClr>
              <a:buSzPts val="1400"/>
              <a:buNone/>
              <a:defRPr>
                <a:solidFill>
                  <a:srgbClr val="888888"/>
                </a:solidFill>
              </a:defRPr>
            </a:lvl8pPr>
            <a:lvl9pPr lvl="8" algn="ctr" rtl="0">
              <a:lnSpc>
                <a:spcPct val="90000"/>
              </a:lnSpc>
              <a:spcBef>
                <a:spcPts val="400"/>
              </a:spcBef>
              <a:spcAft>
                <a:spcPts val="0"/>
              </a:spcAft>
              <a:buClr>
                <a:srgbClr val="888888"/>
              </a:buClr>
              <a:buSzPts val="1400"/>
              <a:buNone/>
              <a:defRPr>
                <a:solidFill>
                  <a:srgbClr val="888888"/>
                </a:solidFill>
              </a:defRPr>
            </a:lvl9pPr>
          </a:lstStyle>
          <a:p>
            <a:endParaRPr/>
          </a:p>
        </p:txBody>
      </p:sp>
      <p:sp>
        <p:nvSpPr>
          <p:cNvPr id="83" name="Google Shape;83;p20"/>
          <p:cNvSpPr txBox="1">
            <a:spLocks noGrp="1"/>
          </p:cNvSpPr>
          <p:nvPr>
            <p:ph type="dt" idx="10"/>
          </p:nvPr>
        </p:nvSpPr>
        <p:spPr>
          <a:xfrm>
            <a:off x="457200" y="4767263"/>
            <a:ext cx="2133600" cy="273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4" name="Google Shape;84;p20"/>
          <p:cNvSpPr txBox="1">
            <a:spLocks noGrp="1"/>
          </p:cNvSpPr>
          <p:nvPr>
            <p:ph type="ftr" idx="11"/>
          </p:nvPr>
        </p:nvSpPr>
        <p:spPr>
          <a:xfrm>
            <a:off x="3124200" y="4767263"/>
            <a:ext cx="2895600" cy="2739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5" name="Google Shape;85;p20"/>
          <p:cNvSpPr txBox="1">
            <a:spLocks noGrp="1"/>
          </p:cNvSpPr>
          <p:nvPr>
            <p:ph type="sldNum" idx="12"/>
          </p:nvPr>
        </p:nvSpPr>
        <p:spPr>
          <a:xfrm>
            <a:off x="6553200" y="4767263"/>
            <a:ext cx="2133600" cy="2739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6"/>
        <p:cNvGrpSpPr/>
        <p:nvPr/>
      </p:nvGrpSpPr>
      <p:grpSpPr>
        <a:xfrm>
          <a:off x="0" y="0"/>
          <a:ext cx="0" cy="0"/>
          <a:chOff x="0" y="0"/>
          <a:chExt cx="0" cy="0"/>
        </a:xfrm>
      </p:grpSpPr>
      <p:sp>
        <p:nvSpPr>
          <p:cNvPr id="87" name="Google Shape;87;p21"/>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rmAutofit/>
          </a:bodyPr>
          <a:lstStyle>
            <a:lvl1pPr lvl="0" algn="l" rtl="0">
              <a:lnSpc>
                <a:spcPct val="90000"/>
              </a:lnSpc>
              <a:spcBef>
                <a:spcPts val="0"/>
              </a:spcBef>
              <a:spcAft>
                <a:spcPts val="0"/>
              </a:spcAft>
              <a:buClr>
                <a:schemeClr val="dk1"/>
              </a:buClr>
              <a:buSzPts val="2100"/>
              <a:buFont typeface="Roboto Medium"/>
              <a:buNone/>
              <a:defRPr/>
            </a:lvl1pPr>
            <a:lvl2pPr lvl="1" algn="l" rtl="0">
              <a:lnSpc>
                <a:spcPct val="100000"/>
              </a:lnSpc>
              <a:spcBef>
                <a:spcPts val="0"/>
              </a:spcBef>
              <a:spcAft>
                <a:spcPts val="0"/>
              </a:spcAft>
              <a:buSzPts val="2100"/>
              <a:buNone/>
              <a:defRPr/>
            </a:lvl2pPr>
            <a:lvl3pPr lvl="2" algn="l" rtl="0">
              <a:lnSpc>
                <a:spcPct val="100000"/>
              </a:lnSpc>
              <a:spcBef>
                <a:spcPts val="0"/>
              </a:spcBef>
              <a:spcAft>
                <a:spcPts val="0"/>
              </a:spcAft>
              <a:buSzPts val="2100"/>
              <a:buNone/>
              <a:defRPr/>
            </a:lvl3pPr>
            <a:lvl4pPr lvl="3" algn="l" rtl="0">
              <a:lnSpc>
                <a:spcPct val="100000"/>
              </a:lnSpc>
              <a:spcBef>
                <a:spcPts val="0"/>
              </a:spcBef>
              <a:spcAft>
                <a:spcPts val="0"/>
              </a:spcAft>
              <a:buSzPts val="2100"/>
              <a:buNone/>
              <a:defRPr/>
            </a:lvl4pPr>
            <a:lvl5pPr lvl="4" algn="l" rtl="0">
              <a:lnSpc>
                <a:spcPct val="100000"/>
              </a:lnSpc>
              <a:spcBef>
                <a:spcPts val="0"/>
              </a:spcBef>
              <a:spcAft>
                <a:spcPts val="0"/>
              </a:spcAft>
              <a:buSzPts val="2100"/>
              <a:buNone/>
              <a:defRPr/>
            </a:lvl5pPr>
            <a:lvl6pPr lvl="5" algn="l" rtl="0">
              <a:lnSpc>
                <a:spcPct val="100000"/>
              </a:lnSpc>
              <a:spcBef>
                <a:spcPts val="0"/>
              </a:spcBef>
              <a:spcAft>
                <a:spcPts val="0"/>
              </a:spcAft>
              <a:buSzPts val="2100"/>
              <a:buNone/>
              <a:defRPr/>
            </a:lvl6pPr>
            <a:lvl7pPr lvl="6" algn="l" rtl="0">
              <a:lnSpc>
                <a:spcPct val="100000"/>
              </a:lnSpc>
              <a:spcBef>
                <a:spcPts val="0"/>
              </a:spcBef>
              <a:spcAft>
                <a:spcPts val="0"/>
              </a:spcAft>
              <a:buSzPts val="2100"/>
              <a:buNone/>
              <a:defRPr/>
            </a:lvl7pPr>
            <a:lvl8pPr lvl="7" algn="l" rtl="0">
              <a:lnSpc>
                <a:spcPct val="100000"/>
              </a:lnSpc>
              <a:spcBef>
                <a:spcPts val="0"/>
              </a:spcBef>
              <a:spcAft>
                <a:spcPts val="0"/>
              </a:spcAft>
              <a:buSzPts val="2100"/>
              <a:buNone/>
              <a:defRPr/>
            </a:lvl8pPr>
            <a:lvl9pPr lvl="8" algn="l" rtl="0">
              <a:lnSpc>
                <a:spcPct val="100000"/>
              </a:lnSpc>
              <a:spcBef>
                <a:spcPts val="0"/>
              </a:spcBef>
              <a:spcAft>
                <a:spcPts val="0"/>
              </a:spcAft>
              <a:buSzPts val="2100"/>
              <a:buNone/>
              <a:defRPr/>
            </a:lvl9pPr>
          </a:lstStyle>
          <a:p>
            <a:endParaRPr/>
          </a:p>
        </p:txBody>
      </p:sp>
      <p:sp>
        <p:nvSpPr>
          <p:cNvPr id="88" name="Google Shape;88;p2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rmAutofit/>
          </a:bodyPr>
          <a:lstStyle>
            <a:lvl1pPr marL="457200" lvl="0" indent="-317500" algn="l" rtl="0">
              <a:lnSpc>
                <a:spcPct val="90000"/>
              </a:lnSpc>
              <a:spcBef>
                <a:spcPts val="0"/>
              </a:spcBef>
              <a:spcAft>
                <a:spcPts val="0"/>
              </a:spcAft>
              <a:buClr>
                <a:schemeClr val="dk1"/>
              </a:buClr>
              <a:buSzPts val="1400"/>
              <a:buChar char="●"/>
              <a:defRPr/>
            </a:lvl1pPr>
            <a:lvl2pPr marL="914400" lvl="1" indent="-298450" algn="l" rtl="0">
              <a:lnSpc>
                <a:spcPct val="90000"/>
              </a:lnSpc>
              <a:spcBef>
                <a:spcPts val="1600"/>
              </a:spcBef>
              <a:spcAft>
                <a:spcPts val="0"/>
              </a:spcAft>
              <a:buClr>
                <a:schemeClr val="dk1"/>
              </a:buClr>
              <a:buSzPts val="1100"/>
              <a:buChar char="○"/>
              <a:defRPr/>
            </a:lvl2pPr>
            <a:lvl3pPr marL="1371600" lvl="2" indent="-298450" algn="l" rtl="0">
              <a:lnSpc>
                <a:spcPct val="90000"/>
              </a:lnSpc>
              <a:spcBef>
                <a:spcPts val="1600"/>
              </a:spcBef>
              <a:spcAft>
                <a:spcPts val="0"/>
              </a:spcAft>
              <a:buClr>
                <a:schemeClr val="dk1"/>
              </a:buClr>
              <a:buSzPts val="1100"/>
              <a:buChar char="■"/>
              <a:defRPr/>
            </a:lvl3pPr>
            <a:lvl4pPr marL="1828800" lvl="3" indent="-298450" algn="l" rtl="0">
              <a:lnSpc>
                <a:spcPct val="90000"/>
              </a:lnSpc>
              <a:spcBef>
                <a:spcPts val="1600"/>
              </a:spcBef>
              <a:spcAft>
                <a:spcPts val="0"/>
              </a:spcAft>
              <a:buClr>
                <a:schemeClr val="dk1"/>
              </a:buClr>
              <a:buSzPts val="1100"/>
              <a:buChar char="●"/>
              <a:defRPr/>
            </a:lvl4pPr>
            <a:lvl5pPr marL="2286000" lvl="4" indent="-298450" algn="l" rtl="0">
              <a:lnSpc>
                <a:spcPct val="90000"/>
              </a:lnSpc>
              <a:spcBef>
                <a:spcPts val="1600"/>
              </a:spcBef>
              <a:spcAft>
                <a:spcPts val="0"/>
              </a:spcAft>
              <a:buClr>
                <a:schemeClr val="dk1"/>
              </a:buClr>
              <a:buSzPts val="1100"/>
              <a:buChar char="○"/>
              <a:defRPr/>
            </a:lvl5pPr>
            <a:lvl6pPr marL="2743200" lvl="5" indent="-298450" algn="l" rtl="0">
              <a:lnSpc>
                <a:spcPct val="90000"/>
              </a:lnSpc>
              <a:spcBef>
                <a:spcPts val="1600"/>
              </a:spcBef>
              <a:spcAft>
                <a:spcPts val="0"/>
              </a:spcAft>
              <a:buClr>
                <a:schemeClr val="dk1"/>
              </a:buClr>
              <a:buSzPts val="1100"/>
              <a:buChar char="■"/>
              <a:defRPr/>
            </a:lvl6pPr>
            <a:lvl7pPr marL="3200400" lvl="6" indent="-298450" algn="l" rtl="0">
              <a:lnSpc>
                <a:spcPct val="90000"/>
              </a:lnSpc>
              <a:spcBef>
                <a:spcPts val="1600"/>
              </a:spcBef>
              <a:spcAft>
                <a:spcPts val="0"/>
              </a:spcAft>
              <a:buClr>
                <a:schemeClr val="dk1"/>
              </a:buClr>
              <a:buSzPts val="1100"/>
              <a:buChar char="●"/>
              <a:defRPr/>
            </a:lvl7pPr>
            <a:lvl8pPr marL="3657600" lvl="7" indent="-298450" algn="l" rtl="0">
              <a:lnSpc>
                <a:spcPct val="90000"/>
              </a:lnSpc>
              <a:spcBef>
                <a:spcPts val="1600"/>
              </a:spcBef>
              <a:spcAft>
                <a:spcPts val="0"/>
              </a:spcAft>
              <a:buClr>
                <a:schemeClr val="dk1"/>
              </a:buClr>
              <a:buSzPts val="1100"/>
              <a:buChar char="○"/>
              <a:defRPr/>
            </a:lvl8pPr>
            <a:lvl9pPr marL="4114800" lvl="8" indent="-298450" algn="l" rtl="0">
              <a:lnSpc>
                <a:spcPct val="90000"/>
              </a:lnSpc>
              <a:spcBef>
                <a:spcPts val="1600"/>
              </a:spcBef>
              <a:spcAft>
                <a:spcPts val="1600"/>
              </a:spcAft>
              <a:buClr>
                <a:schemeClr val="dk1"/>
              </a:buClr>
              <a:buSzPts val="1100"/>
              <a:buChar char="■"/>
              <a:defRPr/>
            </a:lvl9pPr>
          </a:lstStyle>
          <a:p>
            <a:endParaRPr/>
          </a:p>
        </p:txBody>
      </p:sp>
      <p:sp>
        <p:nvSpPr>
          <p:cNvPr id="89" name="Google Shape;89;p2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400"/>
              <a:buFont typeface="Calibri"/>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4"/>
          <p:cNvSpPr txBox="1">
            <a:spLocks noGrp="1"/>
          </p:cNvSpPr>
          <p:nvPr>
            <p:ph type="title"/>
          </p:nvPr>
        </p:nvSpPr>
        <p:spPr>
          <a:xfrm>
            <a:off x="1395938" y="113248"/>
            <a:ext cx="7519500" cy="7560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000"/>
              <a:buFont typeface="Roboto Medium"/>
              <a:buNone/>
              <a:defRPr sz="3000" b="0" i="0" u="none" strike="noStrike" cap="none">
                <a:solidFill>
                  <a:schemeClr val="dk1"/>
                </a:solidFill>
                <a:latin typeface="Roboto Medium"/>
                <a:ea typeface="Roboto Medium"/>
                <a:cs typeface="Roboto Medium"/>
                <a:sym typeface="Roboto Medium"/>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7" name="Google Shape;57;p14"/>
          <p:cNvSpPr txBox="1">
            <a:spLocks noGrp="1"/>
          </p:cNvSpPr>
          <p:nvPr>
            <p:ph type="body" idx="1"/>
          </p:nvPr>
        </p:nvSpPr>
        <p:spPr>
          <a:xfrm>
            <a:off x="260436" y="1369219"/>
            <a:ext cx="86550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Roboto"/>
                <a:ea typeface="Roboto"/>
                <a:cs typeface="Roboto"/>
                <a:sym typeface="Roboto"/>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Roboto"/>
                <a:ea typeface="Roboto"/>
                <a:cs typeface="Roboto"/>
                <a:sym typeface="Roboto"/>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Roboto"/>
                <a:ea typeface="Roboto"/>
                <a:cs typeface="Roboto"/>
                <a:sym typeface="Roboto"/>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Roboto"/>
                <a:ea typeface="Roboto"/>
                <a:cs typeface="Roboto"/>
                <a:sym typeface="Roboto"/>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cxnSp>
        <p:nvCxnSpPr>
          <p:cNvPr id="58" name="Google Shape;58;p14"/>
          <p:cNvCxnSpPr/>
          <p:nvPr/>
        </p:nvCxnSpPr>
        <p:spPr>
          <a:xfrm rot="10800000" flipH="1">
            <a:off x="-2846" y="914470"/>
            <a:ext cx="9144000" cy="35100"/>
          </a:xfrm>
          <a:prstGeom prst="straightConnector1">
            <a:avLst/>
          </a:prstGeom>
          <a:noFill/>
          <a:ln w="12700" cap="flat" cmpd="sng">
            <a:solidFill>
              <a:srgbClr val="4588C8"/>
            </a:solidFill>
            <a:prstDash val="solid"/>
            <a:miter lim="800000"/>
            <a:headEnd type="none" w="sm" len="sm"/>
            <a:tailEnd type="none" w="sm" len="sm"/>
          </a:ln>
        </p:spPr>
      </p:cxnSp>
      <p:pic>
        <p:nvPicPr>
          <p:cNvPr id="59" name="Google Shape;59;p14" descr="Image"/>
          <p:cNvPicPr preferRelativeResize="0"/>
          <p:nvPr/>
        </p:nvPicPr>
        <p:blipFill rotWithShape="1">
          <a:blip r:embed="rId9">
            <a:alphaModFix/>
          </a:blip>
          <a:srcRect/>
          <a:stretch/>
        </p:blipFill>
        <p:spPr>
          <a:xfrm>
            <a:off x="-2846" y="4534512"/>
            <a:ext cx="9157081" cy="602865"/>
          </a:xfrm>
          <a:prstGeom prst="rect">
            <a:avLst/>
          </a:prstGeom>
          <a:noFill/>
          <a:ln>
            <a:noFill/>
          </a:ln>
        </p:spPr>
      </p:pic>
      <p:pic>
        <p:nvPicPr>
          <p:cNvPr id="60" name="Google Shape;60;p14"/>
          <p:cNvPicPr preferRelativeResize="0"/>
          <p:nvPr/>
        </p:nvPicPr>
        <p:blipFill rotWithShape="1">
          <a:blip r:embed="rId10">
            <a:alphaModFix/>
          </a:blip>
          <a:srcRect/>
          <a:stretch/>
        </p:blipFill>
        <p:spPr>
          <a:xfrm>
            <a:off x="260436" y="-44115"/>
            <a:ext cx="872220" cy="107072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hyperlink" Target="https://crowd4sdg.eu/training-materials/" TargetMode="External"/><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cern.ch/event/1224762/" TargetMode="External"/><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2"/>
          <p:cNvSpPr txBox="1">
            <a:spLocks noGrp="1"/>
          </p:cNvSpPr>
          <p:nvPr>
            <p:ph type="ctrTitle"/>
          </p:nvPr>
        </p:nvSpPr>
        <p:spPr>
          <a:xfrm>
            <a:off x="311788" y="2993525"/>
            <a:ext cx="8723700" cy="1201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a:t>ISAB Annual Meeting: </a:t>
            </a:r>
            <a:endParaRPr sz="3600"/>
          </a:p>
          <a:p>
            <a:pPr marL="0" lvl="0" indent="0" algn="ctr" rtl="0">
              <a:spcBef>
                <a:spcPts val="0"/>
              </a:spcBef>
              <a:spcAft>
                <a:spcPts val="0"/>
              </a:spcAft>
              <a:buNone/>
            </a:pPr>
            <a:r>
              <a:rPr lang="en" sz="3000"/>
              <a:t>Crowd4SDG</a:t>
            </a:r>
            <a:endParaRPr sz="3000"/>
          </a:p>
        </p:txBody>
      </p:sp>
      <p:pic>
        <p:nvPicPr>
          <p:cNvPr id="95" name="Google Shape;95;p22" descr="Image"/>
          <p:cNvPicPr preferRelativeResize="0"/>
          <p:nvPr/>
        </p:nvPicPr>
        <p:blipFill rotWithShape="1">
          <a:blip r:embed="rId3">
            <a:alphaModFix/>
          </a:blip>
          <a:srcRect/>
          <a:stretch/>
        </p:blipFill>
        <p:spPr>
          <a:xfrm>
            <a:off x="0" y="4441425"/>
            <a:ext cx="9144000" cy="702075"/>
          </a:xfrm>
          <a:prstGeom prst="rect">
            <a:avLst/>
          </a:prstGeom>
          <a:noFill/>
          <a:ln>
            <a:noFill/>
          </a:ln>
        </p:spPr>
      </p:pic>
      <p:pic>
        <p:nvPicPr>
          <p:cNvPr id="96" name="Google Shape;96;p22"/>
          <p:cNvPicPr preferRelativeResize="0"/>
          <p:nvPr/>
        </p:nvPicPr>
        <p:blipFill>
          <a:blip r:embed="rId4">
            <a:alphaModFix/>
          </a:blip>
          <a:stretch>
            <a:fillRect/>
          </a:stretch>
        </p:blipFill>
        <p:spPr>
          <a:xfrm>
            <a:off x="7295250" y="445138"/>
            <a:ext cx="1425350" cy="538048"/>
          </a:xfrm>
          <a:prstGeom prst="rect">
            <a:avLst/>
          </a:prstGeom>
          <a:noFill/>
          <a:ln>
            <a:noFill/>
          </a:ln>
        </p:spPr>
      </p:pic>
      <p:pic>
        <p:nvPicPr>
          <p:cNvPr id="97" name="Google Shape;97;p22"/>
          <p:cNvPicPr preferRelativeResize="0"/>
          <p:nvPr/>
        </p:nvPicPr>
        <p:blipFill>
          <a:blip r:embed="rId5">
            <a:alphaModFix/>
          </a:blip>
          <a:stretch>
            <a:fillRect/>
          </a:stretch>
        </p:blipFill>
        <p:spPr>
          <a:xfrm>
            <a:off x="6041850" y="363117"/>
            <a:ext cx="740349" cy="702083"/>
          </a:xfrm>
          <a:prstGeom prst="rect">
            <a:avLst/>
          </a:prstGeom>
          <a:noFill/>
          <a:ln>
            <a:noFill/>
          </a:ln>
        </p:spPr>
      </p:pic>
      <p:pic>
        <p:nvPicPr>
          <p:cNvPr id="98" name="Google Shape;98;p22"/>
          <p:cNvPicPr preferRelativeResize="0"/>
          <p:nvPr/>
        </p:nvPicPr>
        <p:blipFill>
          <a:blip r:embed="rId6">
            <a:alphaModFix/>
          </a:blip>
          <a:stretch>
            <a:fillRect/>
          </a:stretch>
        </p:blipFill>
        <p:spPr>
          <a:xfrm>
            <a:off x="4573538" y="363125"/>
            <a:ext cx="955270" cy="702075"/>
          </a:xfrm>
          <a:prstGeom prst="rect">
            <a:avLst/>
          </a:prstGeom>
          <a:noFill/>
          <a:ln>
            <a:noFill/>
          </a:ln>
        </p:spPr>
      </p:pic>
      <p:pic>
        <p:nvPicPr>
          <p:cNvPr id="99" name="Google Shape;99;p22"/>
          <p:cNvPicPr preferRelativeResize="0"/>
          <p:nvPr/>
        </p:nvPicPr>
        <p:blipFill>
          <a:blip r:embed="rId7">
            <a:alphaModFix/>
          </a:blip>
          <a:stretch>
            <a:fillRect/>
          </a:stretch>
        </p:blipFill>
        <p:spPr>
          <a:xfrm>
            <a:off x="2841850" y="555900"/>
            <a:ext cx="1425351" cy="276904"/>
          </a:xfrm>
          <a:prstGeom prst="rect">
            <a:avLst/>
          </a:prstGeom>
          <a:noFill/>
          <a:ln>
            <a:noFill/>
          </a:ln>
        </p:spPr>
      </p:pic>
      <p:pic>
        <p:nvPicPr>
          <p:cNvPr id="100" name="Google Shape;100;p22"/>
          <p:cNvPicPr preferRelativeResize="0"/>
          <p:nvPr/>
        </p:nvPicPr>
        <p:blipFill>
          <a:blip r:embed="rId8">
            <a:alphaModFix/>
          </a:blip>
          <a:stretch>
            <a:fillRect/>
          </a:stretch>
        </p:blipFill>
        <p:spPr>
          <a:xfrm>
            <a:off x="1882160" y="400809"/>
            <a:ext cx="740350" cy="626702"/>
          </a:xfrm>
          <a:prstGeom prst="rect">
            <a:avLst/>
          </a:prstGeom>
          <a:noFill/>
          <a:ln>
            <a:noFill/>
          </a:ln>
        </p:spPr>
      </p:pic>
      <p:pic>
        <p:nvPicPr>
          <p:cNvPr id="101" name="Google Shape;101;p22"/>
          <p:cNvPicPr preferRelativeResize="0"/>
          <p:nvPr/>
        </p:nvPicPr>
        <p:blipFill>
          <a:blip r:embed="rId9">
            <a:alphaModFix/>
          </a:blip>
          <a:stretch>
            <a:fillRect/>
          </a:stretch>
        </p:blipFill>
        <p:spPr>
          <a:xfrm>
            <a:off x="136750" y="458675"/>
            <a:ext cx="1425350" cy="510975"/>
          </a:xfrm>
          <a:prstGeom prst="rect">
            <a:avLst/>
          </a:prstGeom>
          <a:noFill/>
          <a:ln>
            <a:noFill/>
          </a:ln>
        </p:spPr>
      </p:pic>
      <p:pic>
        <p:nvPicPr>
          <p:cNvPr id="102" name="Google Shape;102;p22"/>
          <p:cNvPicPr preferRelativeResize="0"/>
          <p:nvPr/>
        </p:nvPicPr>
        <p:blipFill rotWithShape="1">
          <a:blip r:embed="rId10">
            <a:alphaModFix/>
          </a:blip>
          <a:srcRect/>
          <a:stretch/>
        </p:blipFill>
        <p:spPr>
          <a:xfrm>
            <a:off x="1110751" y="1160865"/>
            <a:ext cx="6408833" cy="2052600"/>
          </a:xfrm>
          <a:prstGeom prst="rect">
            <a:avLst/>
          </a:prstGeom>
          <a:noFill/>
          <a:ln>
            <a:noFill/>
          </a:ln>
        </p:spPr>
      </p:pic>
      <p:grpSp>
        <p:nvGrpSpPr>
          <p:cNvPr id="103" name="Google Shape;103;p22"/>
          <p:cNvGrpSpPr/>
          <p:nvPr/>
        </p:nvGrpSpPr>
        <p:grpSpPr>
          <a:xfrm>
            <a:off x="2204683" y="4249180"/>
            <a:ext cx="5090557" cy="583500"/>
            <a:chOff x="2608289" y="5892531"/>
            <a:chExt cx="4937495" cy="583500"/>
          </a:xfrm>
        </p:grpSpPr>
        <p:sp>
          <p:nvSpPr>
            <p:cNvPr id="104" name="Google Shape;104;p22"/>
            <p:cNvSpPr txBox="1"/>
            <p:nvPr/>
          </p:nvSpPr>
          <p:spPr>
            <a:xfrm>
              <a:off x="2978584" y="5892531"/>
              <a:ext cx="4567200" cy="583500"/>
            </a:xfrm>
            <a:prstGeom prst="rect">
              <a:avLst/>
            </a:prstGeom>
            <a:noFill/>
            <a:ln>
              <a:noFill/>
            </a:ln>
          </p:spPr>
          <p:txBody>
            <a:bodyPr spcFirstLastPara="1" wrap="square" lIns="91425" tIns="45700" rIns="91425" bIns="45700" anchor="ctr" anchorCtr="0">
              <a:noAutofit/>
            </a:bodyPr>
            <a:lstStyle/>
            <a:p>
              <a:pPr marL="0" marR="203200" lvl="0" indent="0" algn="just" rtl="0">
                <a:lnSpc>
                  <a:spcPct val="100000"/>
                </a:lnSpc>
                <a:spcBef>
                  <a:spcPts val="0"/>
                </a:spcBef>
                <a:spcAft>
                  <a:spcPts val="0"/>
                </a:spcAft>
                <a:buClr>
                  <a:srgbClr val="000000"/>
                </a:buClr>
                <a:buSzPts val="1000"/>
                <a:buFont typeface="Arial"/>
                <a:buNone/>
              </a:pPr>
              <a:r>
                <a:rPr lang="en" sz="1000" b="0" i="1" u="none" strike="noStrike" cap="none">
                  <a:solidFill>
                    <a:srgbClr val="000000"/>
                  </a:solidFill>
                  <a:latin typeface="Arial"/>
                  <a:ea typeface="Arial"/>
                  <a:cs typeface="Arial"/>
                  <a:sym typeface="Arial"/>
                </a:rPr>
                <a:t>This project has received funding from the European Union’s Horizon 2020 research and innovation programme under grant agreement No 872944</a:t>
              </a:r>
              <a:endParaRPr sz="1000" b="0" i="0" u="none" strike="noStrike" cap="none">
                <a:solidFill>
                  <a:srgbClr val="000000"/>
                </a:solidFill>
                <a:latin typeface="Calibri"/>
                <a:ea typeface="Calibri"/>
                <a:cs typeface="Calibri"/>
                <a:sym typeface="Calibri"/>
              </a:endParaRPr>
            </a:p>
          </p:txBody>
        </p:sp>
        <p:pic>
          <p:nvPicPr>
            <p:cNvPr id="105" name="Google Shape;105;p22" descr="https://lh4.googleusercontent.com/UMMj_nahq765TuuhzfGCZ0wFb0XO2xNhFwKaYMCWxSpRd1reHe-5nkY_qoyVaNQRgU9te7NjKKz7d_7h8fqlOLa3UIX_apDvTEW_Kx87SujKhZ1bMldAoh18gtFVoDSTQ2UMn8E"/>
            <p:cNvPicPr preferRelativeResize="0"/>
            <p:nvPr/>
          </p:nvPicPr>
          <p:blipFill rotWithShape="1">
            <a:blip r:embed="rId11">
              <a:alphaModFix/>
            </a:blip>
            <a:srcRect/>
            <a:stretch/>
          </p:blipFill>
          <p:spPr>
            <a:xfrm>
              <a:off x="2608289" y="6046625"/>
              <a:ext cx="419724" cy="277664"/>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1"/>
          <p:cNvSpPr txBox="1">
            <a:spLocks noGrp="1"/>
          </p:cNvSpPr>
          <p:nvPr>
            <p:ph type="ctrTitle"/>
          </p:nvPr>
        </p:nvSpPr>
        <p:spPr>
          <a:xfrm>
            <a:off x="685800" y="956819"/>
            <a:ext cx="7772400" cy="1102500"/>
          </a:xfrm>
          <a:prstGeom prst="rect">
            <a:avLst/>
          </a:prstGeom>
        </p:spPr>
        <p:txBody>
          <a:bodyPr spcFirstLastPara="1" wrap="square" lIns="68575" tIns="34275" rIns="68575" bIns="34275" anchor="ctr" anchorCtr="0">
            <a:noAutofit/>
          </a:bodyPr>
          <a:lstStyle/>
          <a:p>
            <a:pPr marL="0" lvl="0" indent="0" algn="l" rtl="0">
              <a:lnSpc>
                <a:spcPct val="115000"/>
              </a:lnSpc>
              <a:spcBef>
                <a:spcPts val="1200"/>
              </a:spcBef>
              <a:spcAft>
                <a:spcPts val="1200"/>
              </a:spcAft>
              <a:buNone/>
            </a:pPr>
            <a:r>
              <a:rPr lang="en" sz="2400">
                <a:latin typeface="Arial"/>
                <a:ea typeface="Arial"/>
                <a:cs typeface="Arial"/>
                <a:sym typeface="Arial"/>
              </a:rPr>
              <a:t>Handbook available on </a:t>
            </a:r>
            <a:r>
              <a:rPr lang="en" sz="2400" u="sng">
                <a:solidFill>
                  <a:schemeClr val="hlink"/>
                </a:solidFill>
                <a:latin typeface="Arial"/>
                <a:ea typeface="Arial"/>
                <a:cs typeface="Arial"/>
                <a:sym typeface="Arial"/>
                <a:hlinkClick r:id="rId3"/>
              </a:rPr>
              <a:t>website</a:t>
            </a:r>
            <a:endParaRPr sz="2400">
              <a:latin typeface="Arial"/>
              <a:ea typeface="Arial"/>
              <a:cs typeface="Arial"/>
              <a:sym typeface="Arial"/>
            </a:endParaRPr>
          </a:p>
        </p:txBody>
      </p:sp>
      <p:pic>
        <p:nvPicPr>
          <p:cNvPr id="185" name="Google Shape;185;p31"/>
          <p:cNvPicPr preferRelativeResize="0"/>
          <p:nvPr/>
        </p:nvPicPr>
        <p:blipFill>
          <a:blip r:embed="rId4">
            <a:alphaModFix/>
          </a:blip>
          <a:stretch>
            <a:fillRect/>
          </a:stretch>
        </p:blipFill>
        <p:spPr>
          <a:xfrm>
            <a:off x="1037650" y="1784600"/>
            <a:ext cx="6568223" cy="2938150"/>
          </a:xfrm>
          <a:prstGeom prst="rect">
            <a:avLst/>
          </a:prstGeom>
          <a:noFill/>
          <a:ln>
            <a:noFill/>
          </a:ln>
        </p:spPr>
      </p:pic>
      <p:sp>
        <p:nvSpPr>
          <p:cNvPr id="186" name="Google Shape;186;p31"/>
          <p:cNvSpPr txBox="1"/>
          <p:nvPr/>
        </p:nvSpPr>
        <p:spPr>
          <a:xfrm>
            <a:off x="693050" y="228600"/>
            <a:ext cx="8698800" cy="554100"/>
          </a:xfrm>
          <a:prstGeom prst="rect">
            <a:avLst/>
          </a:prstGeom>
          <a:noFill/>
          <a:ln>
            <a:noFill/>
          </a:ln>
        </p:spPr>
        <p:txBody>
          <a:bodyPr spcFirstLastPara="1" wrap="square" lIns="91425" tIns="91425" rIns="91425" bIns="91425" anchor="t" anchorCtr="0">
            <a:spAutoFit/>
          </a:bodyPr>
          <a:lstStyle/>
          <a:p>
            <a:pPr marL="457200" lvl="0" indent="0" algn="l" rtl="0">
              <a:lnSpc>
                <a:spcPct val="115000"/>
              </a:lnSpc>
              <a:spcBef>
                <a:spcPts val="1200"/>
              </a:spcBef>
              <a:spcAft>
                <a:spcPts val="1200"/>
              </a:spcAft>
              <a:buNone/>
            </a:pPr>
            <a:r>
              <a:rPr lang="en" sz="2400">
                <a:solidFill>
                  <a:schemeClr val="dk1"/>
                </a:solidFill>
              </a:rPr>
              <a:t>Training materials created across all three GEAR Cycles</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2"/>
          <p:cNvSpPr txBox="1">
            <a:spLocks noGrp="1"/>
          </p:cNvSpPr>
          <p:nvPr>
            <p:ph type="ctrTitle"/>
          </p:nvPr>
        </p:nvSpPr>
        <p:spPr>
          <a:xfrm>
            <a:off x="182125" y="1388899"/>
            <a:ext cx="7772400" cy="2419200"/>
          </a:xfrm>
          <a:prstGeom prst="rect">
            <a:avLst/>
          </a:prstGeom>
        </p:spPr>
        <p:txBody>
          <a:bodyPr spcFirstLastPara="1" wrap="square" lIns="68575" tIns="34275" rIns="68575" bIns="34275" anchor="ctr" anchorCtr="0">
            <a:normAutofit fontScale="90000"/>
          </a:bodyPr>
          <a:lstStyle/>
          <a:p>
            <a:pPr marL="0" lvl="0" indent="0" algn="l" rtl="0">
              <a:lnSpc>
                <a:spcPct val="115000"/>
              </a:lnSpc>
              <a:spcBef>
                <a:spcPts val="1200"/>
              </a:spcBef>
              <a:spcAft>
                <a:spcPts val="0"/>
              </a:spcAft>
              <a:buNone/>
            </a:pPr>
            <a:r>
              <a:rPr lang="en" sz="2000">
                <a:latin typeface="Arial"/>
                <a:ea typeface="Arial"/>
                <a:cs typeface="Arial"/>
                <a:sym typeface="Arial"/>
              </a:rPr>
              <a:t>Former teams invited to follow up on their projects:</a:t>
            </a:r>
            <a:endParaRPr sz="2000">
              <a:latin typeface="Arial"/>
              <a:ea typeface="Arial"/>
              <a:cs typeface="Arial"/>
              <a:sym typeface="Arial"/>
            </a:endParaRPr>
          </a:p>
          <a:p>
            <a:pPr marL="457200" lvl="0" indent="-342900" algn="l" rtl="0">
              <a:lnSpc>
                <a:spcPct val="115000"/>
              </a:lnSpc>
              <a:spcBef>
                <a:spcPts val="1200"/>
              </a:spcBef>
              <a:spcAft>
                <a:spcPts val="0"/>
              </a:spcAft>
              <a:buSzPct val="100000"/>
              <a:buFont typeface="Arial"/>
              <a:buChar char="-"/>
            </a:pPr>
            <a:r>
              <a:rPr lang="en" sz="2000" b="1">
                <a:latin typeface="Arial"/>
                <a:ea typeface="Arial"/>
                <a:cs typeface="Arial"/>
                <a:sym typeface="Arial"/>
              </a:rPr>
              <a:t>FloodFinder </a:t>
            </a:r>
            <a:r>
              <a:rPr lang="en" sz="2000">
                <a:latin typeface="Arial"/>
                <a:ea typeface="Arial"/>
                <a:cs typeface="Arial"/>
                <a:sym typeface="Arial"/>
              </a:rPr>
              <a:t>(GEAR Cycle 1) </a:t>
            </a:r>
            <a:endParaRPr sz="2000">
              <a:latin typeface="Arial"/>
              <a:ea typeface="Arial"/>
              <a:cs typeface="Arial"/>
              <a:sym typeface="Arial"/>
            </a:endParaRPr>
          </a:p>
          <a:p>
            <a:pPr marL="457200" lvl="0" indent="-342900" algn="l" rtl="0">
              <a:lnSpc>
                <a:spcPct val="115000"/>
              </a:lnSpc>
              <a:spcBef>
                <a:spcPts val="0"/>
              </a:spcBef>
              <a:spcAft>
                <a:spcPts val="0"/>
              </a:spcAft>
              <a:buSzPct val="100000"/>
              <a:buFont typeface="Arial"/>
              <a:buChar char="-"/>
            </a:pPr>
            <a:r>
              <a:rPr lang="en" sz="2000" b="1">
                <a:latin typeface="Arial"/>
                <a:ea typeface="Arial"/>
                <a:cs typeface="Arial"/>
                <a:sym typeface="Arial"/>
              </a:rPr>
              <a:t>WOMER </a:t>
            </a:r>
            <a:r>
              <a:rPr lang="en" sz="2000">
                <a:latin typeface="Arial"/>
                <a:ea typeface="Arial"/>
                <a:cs typeface="Arial"/>
                <a:sym typeface="Arial"/>
              </a:rPr>
              <a:t>(GEAR Cycle 2)</a:t>
            </a:r>
            <a:endParaRPr sz="2000">
              <a:latin typeface="Arial"/>
              <a:ea typeface="Arial"/>
              <a:cs typeface="Arial"/>
              <a:sym typeface="Arial"/>
            </a:endParaRPr>
          </a:p>
          <a:p>
            <a:pPr marL="457200" lvl="0" indent="-342900" algn="l" rtl="0">
              <a:lnSpc>
                <a:spcPct val="115000"/>
              </a:lnSpc>
              <a:spcBef>
                <a:spcPts val="0"/>
              </a:spcBef>
              <a:spcAft>
                <a:spcPts val="0"/>
              </a:spcAft>
              <a:buSzPct val="100000"/>
              <a:buFont typeface="Arial"/>
              <a:buChar char="-"/>
            </a:pPr>
            <a:r>
              <a:rPr lang="en" sz="2000" b="1">
                <a:latin typeface="Arial"/>
                <a:ea typeface="Arial"/>
                <a:cs typeface="Arial"/>
                <a:sym typeface="Arial"/>
              </a:rPr>
              <a:t>DonateWater </a:t>
            </a:r>
            <a:r>
              <a:rPr lang="en" sz="2000">
                <a:latin typeface="Arial"/>
                <a:ea typeface="Arial"/>
                <a:cs typeface="Arial"/>
                <a:sym typeface="Arial"/>
              </a:rPr>
              <a:t>(GEAR Cycle 2)</a:t>
            </a:r>
            <a:endParaRPr sz="2000">
              <a:latin typeface="Arial"/>
              <a:ea typeface="Arial"/>
              <a:cs typeface="Arial"/>
              <a:sym typeface="Arial"/>
            </a:endParaRPr>
          </a:p>
          <a:p>
            <a:pPr marL="457200" lvl="0" indent="-342900" algn="l" rtl="0">
              <a:lnSpc>
                <a:spcPct val="115000"/>
              </a:lnSpc>
              <a:spcBef>
                <a:spcPts val="0"/>
              </a:spcBef>
              <a:spcAft>
                <a:spcPts val="0"/>
              </a:spcAft>
              <a:buSzPct val="100000"/>
              <a:buFont typeface="Arial"/>
              <a:buChar char="-"/>
            </a:pPr>
            <a:r>
              <a:rPr lang="en" sz="2000" b="1">
                <a:latin typeface="Arial"/>
                <a:ea typeface="Arial"/>
                <a:cs typeface="Arial"/>
                <a:sym typeface="Arial"/>
              </a:rPr>
              <a:t>AquaTech</a:t>
            </a:r>
            <a:r>
              <a:rPr lang="en" sz="2000">
                <a:latin typeface="Arial"/>
                <a:ea typeface="Arial"/>
                <a:cs typeface="Arial"/>
                <a:sym typeface="Arial"/>
              </a:rPr>
              <a:t> (GEAR Cycle 3)</a:t>
            </a:r>
            <a:endParaRPr sz="2000">
              <a:latin typeface="Arial"/>
              <a:ea typeface="Arial"/>
              <a:cs typeface="Arial"/>
              <a:sym typeface="Arial"/>
            </a:endParaRPr>
          </a:p>
          <a:p>
            <a:pPr marL="457200" lvl="0" indent="-342900" algn="l" rtl="0">
              <a:lnSpc>
                <a:spcPct val="115000"/>
              </a:lnSpc>
              <a:spcBef>
                <a:spcPts val="0"/>
              </a:spcBef>
              <a:spcAft>
                <a:spcPts val="0"/>
              </a:spcAft>
              <a:buSzPct val="100000"/>
              <a:buFont typeface="Arial"/>
              <a:buChar char="-"/>
            </a:pPr>
            <a:r>
              <a:rPr lang="en" sz="2000" b="1">
                <a:latin typeface="Arial"/>
                <a:ea typeface="Arial"/>
                <a:cs typeface="Arial"/>
                <a:sym typeface="Arial"/>
              </a:rPr>
              <a:t>Let’s Clean Up! </a:t>
            </a:r>
            <a:r>
              <a:rPr lang="en" sz="2000">
                <a:latin typeface="Arial"/>
                <a:ea typeface="Arial"/>
                <a:cs typeface="Arial"/>
                <a:sym typeface="Arial"/>
              </a:rPr>
              <a:t>(GEAR Cycle 3)</a:t>
            </a:r>
            <a:endParaRPr sz="2000">
              <a:latin typeface="Arial"/>
              <a:ea typeface="Arial"/>
              <a:cs typeface="Arial"/>
              <a:sym typeface="Arial"/>
            </a:endParaRPr>
          </a:p>
          <a:p>
            <a:pPr marL="0" lvl="0" indent="0" algn="l" rtl="0">
              <a:lnSpc>
                <a:spcPct val="115000"/>
              </a:lnSpc>
              <a:spcBef>
                <a:spcPts val="1200"/>
              </a:spcBef>
              <a:spcAft>
                <a:spcPts val="1200"/>
              </a:spcAft>
              <a:buNone/>
            </a:pPr>
            <a:endParaRPr>
              <a:latin typeface="Arial"/>
              <a:ea typeface="Arial"/>
              <a:cs typeface="Arial"/>
              <a:sym typeface="Arial"/>
            </a:endParaRPr>
          </a:p>
        </p:txBody>
      </p:sp>
      <p:sp>
        <p:nvSpPr>
          <p:cNvPr id="193" name="Google Shape;193;p32"/>
          <p:cNvSpPr txBox="1">
            <a:spLocks noGrp="1"/>
          </p:cNvSpPr>
          <p:nvPr>
            <p:ph type="ctrTitle"/>
          </p:nvPr>
        </p:nvSpPr>
        <p:spPr>
          <a:xfrm>
            <a:off x="1371600" y="-62131"/>
            <a:ext cx="7772400" cy="1102500"/>
          </a:xfrm>
          <a:prstGeom prst="rect">
            <a:avLst/>
          </a:prstGeom>
        </p:spPr>
        <p:txBody>
          <a:bodyPr spcFirstLastPara="1" wrap="square" lIns="68575" tIns="34275" rIns="68575" bIns="34275" anchor="ctr" anchorCtr="0">
            <a:normAutofit/>
          </a:bodyPr>
          <a:lstStyle/>
          <a:p>
            <a:pPr marL="0" lvl="0" indent="0" algn="l" rtl="0">
              <a:lnSpc>
                <a:spcPct val="115000"/>
              </a:lnSpc>
              <a:spcBef>
                <a:spcPts val="1200"/>
              </a:spcBef>
              <a:spcAft>
                <a:spcPts val="1200"/>
              </a:spcAft>
              <a:buNone/>
            </a:pPr>
            <a:r>
              <a:rPr lang="en" b="1">
                <a:latin typeface="Roboto"/>
                <a:ea typeface="Roboto"/>
                <a:cs typeface="Roboto"/>
                <a:sym typeface="Roboto"/>
              </a:rPr>
              <a:t>Crowd4SDG Final Conference</a:t>
            </a:r>
            <a:endParaRPr b="1">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3"/>
          <p:cNvSpPr txBox="1"/>
          <p:nvPr/>
        </p:nvSpPr>
        <p:spPr>
          <a:xfrm>
            <a:off x="1464975" y="152400"/>
            <a:ext cx="7011000" cy="646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3000" b="1">
                <a:solidFill>
                  <a:schemeClr val="dk1"/>
                </a:solidFill>
                <a:latin typeface="Roboto"/>
                <a:ea typeface="Roboto"/>
                <a:cs typeface="Roboto"/>
                <a:sym typeface="Roboto"/>
              </a:rPr>
              <a:t>Geneva Trialogue - 16 March</a:t>
            </a:r>
            <a:endParaRPr sz="3000" b="1">
              <a:solidFill>
                <a:schemeClr val="dk1"/>
              </a:solidFill>
              <a:latin typeface="Roboto"/>
              <a:ea typeface="Roboto"/>
              <a:cs typeface="Roboto"/>
              <a:sym typeface="Roboto"/>
            </a:endParaRPr>
          </a:p>
        </p:txBody>
      </p:sp>
      <p:pic>
        <p:nvPicPr>
          <p:cNvPr id="200" name="Google Shape;200;p33"/>
          <p:cNvPicPr preferRelativeResize="0"/>
          <p:nvPr/>
        </p:nvPicPr>
        <p:blipFill>
          <a:blip r:embed="rId3">
            <a:alphaModFix/>
          </a:blip>
          <a:stretch>
            <a:fillRect/>
          </a:stretch>
        </p:blipFill>
        <p:spPr>
          <a:xfrm>
            <a:off x="99950" y="1706650"/>
            <a:ext cx="4667224" cy="2590088"/>
          </a:xfrm>
          <a:prstGeom prst="rect">
            <a:avLst/>
          </a:prstGeom>
          <a:noFill/>
          <a:ln>
            <a:noFill/>
          </a:ln>
        </p:spPr>
      </p:pic>
      <p:sp>
        <p:nvSpPr>
          <p:cNvPr id="201" name="Google Shape;201;p33"/>
          <p:cNvSpPr txBox="1"/>
          <p:nvPr/>
        </p:nvSpPr>
        <p:spPr>
          <a:xfrm>
            <a:off x="4832025" y="1662650"/>
            <a:ext cx="4209300" cy="2016300"/>
          </a:xfrm>
          <a:prstGeom prst="rect">
            <a:avLst/>
          </a:prstGeom>
          <a:noFill/>
          <a:ln>
            <a:noFill/>
          </a:ln>
        </p:spPr>
        <p:txBody>
          <a:bodyPr spcFirstLastPara="1" wrap="square" lIns="91425" tIns="91425" rIns="91425" bIns="91425" anchor="t" anchorCtr="0">
            <a:spAutoFit/>
          </a:bodyPr>
          <a:lstStyle/>
          <a:p>
            <a:pPr marL="457200" lvl="0" indent="-336550" algn="l" rtl="0">
              <a:spcBef>
                <a:spcPts val="0"/>
              </a:spcBef>
              <a:spcAft>
                <a:spcPts val="0"/>
              </a:spcAft>
              <a:buSzPts val="1700"/>
              <a:buFont typeface="Roboto"/>
              <a:buChar char="●"/>
            </a:pPr>
            <a:r>
              <a:rPr lang="en" sz="1700">
                <a:latin typeface="Roboto"/>
                <a:ea typeface="Roboto"/>
                <a:cs typeface="Roboto"/>
                <a:sym typeface="Roboto"/>
              </a:rPr>
              <a:t>Organised by UNITAR</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 sz="1700">
                <a:latin typeface="Roboto"/>
                <a:ea typeface="Roboto"/>
                <a:cs typeface="Roboto"/>
                <a:sym typeface="Roboto"/>
              </a:rPr>
              <a:t>Held at CERN - Globe and IdeaSquare</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 sz="1700">
                <a:latin typeface="Roboto"/>
                <a:ea typeface="Roboto"/>
                <a:cs typeface="Roboto"/>
                <a:sym typeface="Roboto"/>
              </a:rPr>
              <a:t>Crowd4SDG consortium attendance</a:t>
            </a:r>
            <a:endParaRPr sz="1700">
              <a:latin typeface="Roboto"/>
              <a:ea typeface="Roboto"/>
              <a:cs typeface="Roboto"/>
              <a:sym typeface="Roboto"/>
            </a:endParaRPr>
          </a:p>
          <a:p>
            <a:pPr marL="457200" lvl="0" indent="-336550" algn="l" rtl="0">
              <a:spcBef>
                <a:spcPts val="0"/>
              </a:spcBef>
              <a:spcAft>
                <a:spcPts val="0"/>
              </a:spcAft>
              <a:buSzPts val="1700"/>
              <a:buFont typeface="Roboto"/>
              <a:buChar char="●"/>
            </a:pPr>
            <a:r>
              <a:rPr lang="en" sz="1700">
                <a:latin typeface="Roboto"/>
                <a:ea typeface="Roboto"/>
                <a:cs typeface="Roboto"/>
                <a:sym typeface="Roboto"/>
              </a:rPr>
              <a:t>Highlighting achievements of Crowd4SDG through presenting projects across all three GEAR Cycles</a:t>
            </a:r>
            <a:endParaRPr sz="17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4"/>
          <p:cNvSpPr txBox="1">
            <a:spLocks noGrp="1"/>
          </p:cNvSpPr>
          <p:nvPr>
            <p:ph type="ctrTitle"/>
          </p:nvPr>
        </p:nvSpPr>
        <p:spPr>
          <a:xfrm>
            <a:off x="1281025" y="-76206"/>
            <a:ext cx="7772400" cy="1102500"/>
          </a:xfrm>
          <a:prstGeom prst="rect">
            <a:avLst/>
          </a:prstGeom>
        </p:spPr>
        <p:txBody>
          <a:bodyPr spcFirstLastPara="1" wrap="square" lIns="68575" tIns="34275" rIns="68575" bIns="34275" anchor="ctr" anchorCtr="0">
            <a:normAutofit/>
          </a:bodyPr>
          <a:lstStyle/>
          <a:p>
            <a:pPr marL="0" lvl="0" indent="0" algn="l" rtl="0">
              <a:lnSpc>
                <a:spcPct val="115000"/>
              </a:lnSpc>
              <a:spcBef>
                <a:spcPts val="1200"/>
              </a:spcBef>
              <a:spcAft>
                <a:spcPts val="1200"/>
              </a:spcAft>
              <a:buNone/>
            </a:pPr>
            <a:r>
              <a:rPr lang="en" b="1">
                <a:latin typeface="Roboto"/>
                <a:ea typeface="Roboto"/>
                <a:cs typeface="Roboto"/>
                <a:sym typeface="Roboto"/>
              </a:rPr>
              <a:t>Crowd4SDG Final Conference - 17 March</a:t>
            </a:r>
            <a:endParaRPr b="1">
              <a:latin typeface="Roboto"/>
              <a:ea typeface="Roboto"/>
              <a:cs typeface="Roboto"/>
              <a:sym typeface="Roboto"/>
            </a:endParaRPr>
          </a:p>
        </p:txBody>
      </p:sp>
      <p:pic>
        <p:nvPicPr>
          <p:cNvPr id="208" name="Google Shape;208;p34"/>
          <p:cNvPicPr preferRelativeResize="0"/>
          <p:nvPr/>
        </p:nvPicPr>
        <p:blipFill>
          <a:blip r:embed="rId3">
            <a:alphaModFix/>
          </a:blip>
          <a:stretch>
            <a:fillRect/>
          </a:stretch>
        </p:blipFill>
        <p:spPr>
          <a:xfrm>
            <a:off x="1083400" y="1029725"/>
            <a:ext cx="6644550" cy="37375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5"/>
          <p:cNvSpPr txBox="1">
            <a:spLocks noGrp="1"/>
          </p:cNvSpPr>
          <p:nvPr>
            <p:ph type="ctrTitle"/>
          </p:nvPr>
        </p:nvSpPr>
        <p:spPr>
          <a:xfrm>
            <a:off x="1204750" y="-6"/>
            <a:ext cx="7772400" cy="1102500"/>
          </a:xfrm>
          <a:prstGeom prst="rect">
            <a:avLst/>
          </a:prstGeom>
        </p:spPr>
        <p:txBody>
          <a:bodyPr spcFirstLastPara="1" wrap="square" lIns="68575" tIns="34275" rIns="68575" bIns="34275" anchor="ctr" anchorCtr="0">
            <a:noAutofit/>
          </a:bodyPr>
          <a:lstStyle/>
          <a:p>
            <a:pPr marL="0" lvl="0" indent="0" algn="l" rtl="0">
              <a:lnSpc>
                <a:spcPct val="115000"/>
              </a:lnSpc>
              <a:spcBef>
                <a:spcPts val="1200"/>
              </a:spcBef>
              <a:spcAft>
                <a:spcPts val="1200"/>
              </a:spcAft>
              <a:buNone/>
            </a:pPr>
            <a:r>
              <a:rPr lang="en" b="1">
                <a:latin typeface="Roboto"/>
                <a:ea typeface="Roboto"/>
                <a:cs typeface="Roboto"/>
                <a:sym typeface="Roboto"/>
              </a:rPr>
              <a:t>Crowd4SDG Final Conference programme</a:t>
            </a:r>
            <a:endParaRPr b="1">
              <a:latin typeface="Roboto"/>
              <a:ea typeface="Roboto"/>
              <a:cs typeface="Roboto"/>
              <a:sym typeface="Roboto"/>
            </a:endParaRPr>
          </a:p>
        </p:txBody>
      </p:sp>
      <p:sp>
        <p:nvSpPr>
          <p:cNvPr id="215" name="Google Shape;215;p35"/>
          <p:cNvSpPr txBox="1"/>
          <p:nvPr/>
        </p:nvSpPr>
        <p:spPr>
          <a:xfrm>
            <a:off x="188125" y="974400"/>
            <a:ext cx="9310200" cy="360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latin typeface="Roboto"/>
                <a:ea typeface="Roboto"/>
                <a:cs typeface="Roboto"/>
                <a:sym typeface="Roboto"/>
              </a:rPr>
              <a:t>9:00 - 12:00 - two Keynotes and two panels </a:t>
            </a:r>
            <a:r>
              <a:rPr lang="en" sz="1200">
                <a:solidFill>
                  <a:schemeClr val="dk1"/>
                </a:solidFill>
              </a:rPr>
              <a:t>moderated by Trine Schmidt, SDG Lab,</a:t>
            </a:r>
            <a:r>
              <a:rPr lang="en" sz="1800">
                <a:solidFill>
                  <a:schemeClr val="dk1"/>
                </a:solidFill>
                <a:latin typeface="Roboto"/>
                <a:ea typeface="Roboto"/>
                <a:cs typeface="Roboto"/>
                <a:sym typeface="Roboto"/>
              </a:rPr>
              <a:t> </a:t>
            </a:r>
            <a:endParaRPr sz="1800">
              <a:solidFill>
                <a:schemeClr val="dk1"/>
              </a:solidFill>
              <a:latin typeface="Roboto"/>
              <a:ea typeface="Roboto"/>
              <a:cs typeface="Roboto"/>
              <a:sym typeface="Roboto"/>
            </a:endParaRPr>
          </a:p>
          <a:p>
            <a:pPr marL="0" lvl="0" indent="0" algn="l" rtl="0">
              <a:spcBef>
                <a:spcPts val="0"/>
              </a:spcBef>
              <a:spcAft>
                <a:spcPts val="0"/>
              </a:spcAft>
              <a:buNone/>
            </a:pPr>
            <a:endParaRPr sz="1800">
              <a:solidFill>
                <a:schemeClr val="dk1"/>
              </a:solidFill>
              <a:latin typeface="Roboto"/>
              <a:ea typeface="Roboto"/>
              <a:cs typeface="Roboto"/>
              <a:sym typeface="Roboto"/>
            </a:endParaRPr>
          </a:p>
          <a:p>
            <a:pPr marL="0" lvl="0" indent="0" algn="ctr" rtl="0">
              <a:spcBef>
                <a:spcPts val="0"/>
              </a:spcBef>
              <a:spcAft>
                <a:spcPts val="0"/>
              </a:spcAft>
              <a:buNone/>
            </a:pPr>
            <a:r>
              <a:rPr lang="en">
                <a:solidFill>
                  <a:schemeClr val="dk1"/>
                </a:solidFill>
                <a:latin typeface="Roboto"/>
                <a:ea typeface="Roboto"/>
                <a:cs typeface="Roboto"/>
                <a:sym typeface="Roboto"/>
              </a:rPr>
              <a:t>Part 01 </a:t>
            </a:r>
            <a:endParaRPr>
              <a:solidFill>
                <a:schemeClr val="dk1"/>
              </a:solidFill>
              <a:latin typeface="Roboto"/>
              <a:ea typeface="Roboto"/>
              <a:cs typeface="Roboto"/>
              <a:sym typeface="Roboto"/>
            </a:endParaRPr>
          </a:p>
          <a:p>
            <a:pPr marL="0" lvl="0" indent="0" algn="l" rtl="0">
              <a:spcBef>
                <a:spcPts val="0"/>
              </a:spcBef>
              <a:spcAft>
                <a:spcPts val="0"/>
              </a:spcAft>
              <a:buNone/>
            </a:pPr>
            <a:r>
              <a:rPr lang="en" sz="1200" b="1">
                <a:solidFill>
                  <a:schemeClr val="dk1"/>
                </a:solidFill>
                <a:highlight>
                  <a:schemeClr val="lt1"/>
                </a:highlight>
                <a:latin typeface="Roboto"/>
                <a:ea typeface="Roboto"/>
                <a:cs typeface="Roboto"/>
                <a:sym typeface="Roboto"/>
              </a:rPr>
              <a:t>Welcome</a:t>
            </a:r>
            <a:r>
              <a:rPr lang="en" sz="1200">
                <a:solidFill>
                  <a:schemeClr val="dk1"/>
                </a:solidFill>
                <a:highlight>
                  <a:schemeClr val="lt1"/>
                </a:highlight>
                <a:latin typeface="Roboto"/>
                <a:ea typeface="Roboto"/>
                <a:cs typeface="Roboto"/>
                <a:sym typeface="Roboto"/>
              </a:rPr>
              <a:t> François Grey, UNIGE </a:t>
            </a:r>
            <a:endParaRPr sz="1200">
              <a:solidFill>
                <a:schemeClr val="dk1"/>
              </a:solidFill>
              <a:highlight>
                <a:schemeClr val="lt1"/>
              </a:highlight>
              <a:latin typeface="Roboto"/>
              <a:ea typeface="Roboto"/>
              <a:cs typeface="Roboto"/>
              <a:sym typeface="Roboto"/>
            </a:endParaRPr>
          </a:p>
          <a:p>
            <a:pPr marL="0" lvl="0" indent="0" algn="l" rtl="0">
              <a:spcBef>
                <a:spcPts val="0"/>
              </a:spcBef>
              <a:spcAft>
                <a:spcPts val="0"/>
              </a:spcAft>
              <a:buNone/>
            </a:pPr>
            <a:r>
              <a:rPr lang="en" sz="1200" b="1">
                <a:solidFill>
                  <a:schemeClr val="dk1"/>
                </a:solidFill>
                <a:highlight>
                  <a:schemeClr val="lt1"/>
                </a:highlight>
                <a:latin typeface="Roboto"/>
                <a:ea typeface="Roboto"/>
                <a:cs typeface="Roboto"/>
                <a:sym typeface="Roboto"/>
              </a:rPr>
              <a:t>EU and citizen science </a:t>
            </a:r>
            <a:r>
              <a:rPr lang="en" sz="1200">
                <a:solidFill>
                  <a:schemeClr val="dk1"/>
                </a:solidFill>
                <a:highlight>
                  <a:schemeClr val="lt1"/>
                </a:highlight>
                <a:latin typeface="Roboto"/>
                <a:ea typeface="Roboto"/>
                <a:cs typeface="Roboto"/>
                <a:sym typeface="Roboto"/>
              </a:rPr>
              <a:t>Gabriella Leo,</a:t>
            </a:r>
            <a:r>
              <a:rPr lang="en" sz="1200" b="1">
                <a:solidFill>
                  <a:schemeClr val="dk1"/>
                </a:solidFill>
                <a:highlight>
                  <a:schemeClr val="lt1"/>
                </a:highlight>
                <a:latin typeface="Roboto"/>
                <a:ea typeface="Roboto"/>
                <a:cs typeface="Roboto"/>
                <a:sym typeface="Roboto"/>
              </a:rPr>
              <a:t> </a:t>
            </a:r>
            <a:r>
              <a:rPr lang="en" sz="1200">
                <a:solidFill>
                  <a:schemeClr val="dk1"/>
                </a:solidFill>
                <a:highlight>
                  <a:schemeClr val="lt1"/>
                </a:highlight>
                <a:latin typeface="Roboto"/>
                <a:ea typeface="Roboto"/>
                <a:cs typeface="Roboto"/>
                <a:sym typeface="Roboto"/>
              </a:rPr>
              <a:t>Citizen Science Policy Officer, European Commission (online) </a:t>
            </a:r>
            <a:endParaRPr sz="1200">
              <a:solidFill>
                <a:schemeClr val="dk1"/>
              </a:solidFill>
              <a:highlight>
                <a:schemeClr val="lt1"/>
              </a:highlight>
              <a:latin typeface="Roboto"/>
              <a:ea typeface="Roboto"/>
              <a:cs typeface="Roboto"/>
              <a:sym typeface="Roboto"/>
            </a:endParaRPr>
          </a:p>
          <a:p>
            <a:pPr marL="0" lvl="0" indent="0" algn="l" rtl="0">
              <a:spcBef>
                <a:spcPts val="0"/>
              </a:spcBef>
              <a:spcAft>
                <a:spcPts val="0"/>
              </a:spcAft>
              <a:buNone/>
            </a:pPr>
            <a:r>
              <a:rPr lang="en" sz="1200" b="1">
                <a:solidFill>
                  <a:schemeClr val="dk1"/>
                </a:solidFill>
                <a:highlight>
                  <a:schemeClr val="lt1"/>
                </a:highlight>
                <a:latin typeface="Roboto"/>
                <a:ea typeface="Roboto"/>
                <a:cs typeface="Roboto"/>
                <a:sym typeface="Roboto"/>
              </a:rPr>
              <a:t>Keynote - </a:t>
            </a:r>
            <a:r>
              <a:rPr lang="en" sz="1200" b="1">
                <a:solidFill>
                  <a:schemeClr val="dk1"/>
                </a:solidFill>
                <a:latin typeface="Roboto"/>
                <a:ea typeface="Roboto"/>
                <a:cs typeface="Roboto"/>
                <a:sym typeface="Roboto"/>
              </a:rPr>
              <a:t>Citizen science  data for tracking progress towards sustainable development</a:t>
            </a:r>
            <a:r>
              <a:rPr lang="en" sz="1200" b="1">
                <a:solidFill>
                  <a:schemeClr val="dk1"/>
                </a:solidFill>
                <a:highlight>
                  <a:schemeClr val="lt1"/>
                </a:highlight>
                <a:latin typeface="Roboto"/>
                <a:ea typeface="Roboto"/>
                <a:cs typeface="Roboto"/>
                <a:sym typeface="Roboto"/>
              </a:rPr>
              <a:t> </a:t>
            </a:r>
            <a:r>
              <a:rPr lang="en" sz="1200">
                <a:solidFill>
                  <a:schemeClr val="dk1"/>
                </a:solidFill>
                <a:highlight>
                  <a:schemeClr val="lt1"/>
                </a:highlight>
                <a:latin typeface="Roboto"/>
                <a:ea typeface="Roboto"/>
                <a:cs typeface="Roboto"/>
                <a:sym typeface="Roboto"/>
              </a:rPr>
              <a:t>D</a:t>
            </a:r>
            <a:r>
              <a:rPr lang="en" sz="1200">
                <a:solidFill>
                  <a:schemeClr val="dk1"/>
                </a:solidFill>
                <a:latin typeface="Roboto"/>
                <a:ea typeface="Roboto"/>
                <a:cs typeface="Roboto"/>
                <a:sym typeface="Roboto"/>
              </a:rPr>
              <a:t>ilek Fraisl,  IIASA</a:t>
            </a:r>
            <a:endParaRPr sz="1200" b="1">
              <a:solidFill>
                <a:schemeClr val="dk1"/>
              </a:solidFill>
              <a:latin typeface="Roboto"/>
              <a:ea typeface="Roboto"/>
              <a:cs typeface="Roboto"/>
              <a:sym typeface="Roboto"/>
            </a:endParaRPr>
          </a:p>
          <a:p>
            <a:pPr marL="0" lvl="0" indent="0" algn="l" rtl="0">
              <a:spcBef>
                <a:spcPts val="0"/>
              </a:spcBef>
              <a:spcAft>
                <a:spcPts val="0"/>
              </a:spcAft>
              <a:buNone/>
            </a:pPr>
            <a:r>
              <a:rPr lang="en" sz="1200" b="1">
                <a:solidFill>
                  <a:schemeClr val="dk1"/>
                </a:solidFill>
                <a:latin typeface="Roboto"/>
                <a:ea typeface="Roboto"/>
                <a:cs typeface="Roboto"/>
                <a:sym typeface="Roboto"/>
              </a:rPr>
              <a:t>Panel discussion:  Citizen science for monitoring the SDGs </a:t>
            </a:r>
            <a:r>
              <a:rPr lang="en" sz="1200">
                <a:solidFill>
                  <a:schemeClr val="dk1"/>
                </a:solidFill>
                <a:latin typeface="Roboto"/>
                <a:ea typeface="Roboto"/>
                <a:cs typeface="Roboto"/>
                <a:sym typeface="Roboto"/>
              </a:rPr>
              <a:t>with participation of UNITAR, CSGP AND PoliMi</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sz="1200">
              <a:solidFill>
                <a:schemeClr val="dk1"/>
              </a:solidFill>
              <a:latin typeface="Roboto"/>
              <a:ea typeface="Roboto"/>
              <a:cs typeface="Roboto"/>
              <a:sym typeface="Roboto"/>
            </a:endParaRPr>
          </a:p>
          <a:p>
            <a:pPr marL="0" lvl="0" indent="0" algn="ctr" rtl="0">
              <a:spcBef>
                <a:spcPts val="0"/>
              </a:spcBef>
              <a:spcAft>
                <a:spcPts val="0"/>
              </a:spcAft>
              <a:buNone/>
            </a:pPr>
            <a:r>
              <a:rPr lang="en" sz="1200">
                <a:solidFill>
                  <a:schemeClr val="dk1"/>
                </a:solidFill>
                <a:latin typeface="Roboto"/>
                <a:ea typeface="Roboto"/>
                <a:cs typeface="Roboto"/>
                <a:sym typeface="Roboto"/>
              </a:rPr>
              <a:t>Coffee Break and poster session with student projects and citizen science  tools </a:t>
            </a:r>
            <a:endParaRPr sz="1200">
              <a:solidFill>
                <a:schemeClr val="dk1"/>
              </a:solidFill>
              <a:latin typeface="Roboto"/>
              <a:ea typeface="Roboto"/>
              <a:cs typeface="Roboto"/>
              <a:sym typeface="Roboto"/>
            </a:endParaRPr>
          </a:p>
          <a:p>
            <a:pPr marL="0" lvl="0" indent="0" algn="l" rtl="0">
              <a:spcBef>
                <a:spcPts val="0"/>
              </a:spcBef>
              <a:spcAft>
                <a:spcPts val="0"/>
              </a:spcAft>
              <a:buNone/>
            </a:pPr>
            <a:endParaRPr sz="1200" b="1">
              <a:solidFill>
                <a:schemeClr val="dk1"/>
              </a:solidFill>
              <a:latin typeface="Roboto"/>
              <a:ea typeface="Roboto"/>
              <a:cs typeface="Roboto"/>
              <a:sym typeface="Roboto"/>
            </a:endParaRPr>
          </a:p>
          <a:p>
            <a:pPr marL="0" lvl="0" indent="0" algn="ctr" rtl="0">
              <a:spcBef>
                <a:spcPts val="0"/>
              </a:spcBef>
              <a:spcAft>
                <a:spcPts val="0"/>
              </a:spcAft>
              <a:buNone/>
            </a:pPr>
            <a:r>
              <a:rPr lang="en" sz="1300">
                <a:solidFill>
                  <a:schemeClr val="dk1"/>
                </a:solidFill>
                <a:latin typeface="Roboto"/>
                <a:ea typeface="Roboto"/>
                <a:cs typeface="Roboto"/>
                <a:sym typeface="Roboto"/>
              </a:rPr>
              <a:t>Part 02 </a:t>
            </a:r>
            <a:endParaRPr sz="1300">
              <a:solidFill>
                <a:schemeClr val="dk1"/>
              </a:solidFill>
              <a:latin typeface="Roboto"/>
              <a:ea typeface="Roboto"/>
              <a:cs typeface="Roboto"/>
              <a:sym typeface="Roboto"/>
            </a:endParaRPr>
          </a:p>
          <a:p>
            <a:pPr marL="0" lvl="0" indent="0" algn="ctr" rtl="0">
              <a:spcBef>
                <a:spcPts val="0"/>
              </a:spcBef>
              <a:spcAft>
                <a:spcPts val="0"/>
              </a:spcAft>
              <a:buNone/>
            </a:pPr>
            <a:endParaRPr sz="1300">
              <a:solidFill>
                <a:schemeClr val="dk1"/>
              </a:solidFill>
              <a:latin typeface="Roboto"/>
              <a:ea typeface="Roboto"/>
              <a:cs typeface="Roboto"/>
              <a:sym typeface="Roboto"/>
            </a:endParaRPr>
          </a:p>
          <a:p>
            <a:pPr marL="0" lvl="0" indent="0" algn="l" rtl="0">
              <a:spcBef>
                <a:spcPts val="0"/>
              </a:spcBef>
              <a:spcAft>
                <a:spcPts val="0"/>
              </a:spcAft>
              <a:buNone/>
            </a:pPr>
            <a:r>
              <a:rPr lang="en" sz="1200" b="1">
                <a:solidFill>
                  <a:schemeClr val="dk1"/>
                </a:solidFill>
              </a:rPr>
              <a:t>Keynote - </a:t>
            </a:r>
            <a:r>
              <a:rPr lang="en" sz="1200">
                <a:solidFill>
                  <a:schemeClr val="dk1"/>
                </a:solidFill>
              </a:rPr>
              <a:t>How to mobilise disenfranchised youth for climate action</a:t>
            </a:r>
            <a:r>
              <a:rPr lang="en" sz="1200">
                <a:solidFill>
                  <a:schemeClr val="dk1"/>
                </a:solidFill>
                <a:highlight>
                  <a:schemeClr val="lt1"/>
                </a:highlight>
                <a:latin typeface="Roboto"/>
                <a:ea typeface="Roboto"/>
                <a:cs typeface="Roboto"/>
                <a:sym typeface="Roboto"/>
              </a:rPr>
              <a:t> Camilla Haux, RLabs </a:t>
            </a:r>
            <a:endParaRPr sz="1200">
              <a:solidFill>
                <a:schemeClr val="dk1"/>
              </a:solidFill>
              <a:highlight>
                <a:schemeClr val="lt1"/>
              </a:highlight>
              <a:latin typeface="Roboto"/>
              <a:ea typeface="Roboto"/>
              <a:cs typeface="Roboto"/>
              <a:sym typeface="Roboto"/>
            </a:endParaRPr>
          </a:p>
          <a:p>
            <a:pPr marL="0" lvl="0" indent="0" algn="l" rtl="0">
              <a:spcBef>
                <a:spcPts val="0"/>
              </a:spcBef>
              <a:spcAft>
                <a:spcPts val="0"/>
              </a:spcAft>
              <a:buNone/>
            </a:pPr>
            <a:r>
              <a:rPr lang="en" sz="1200" b="1">
                <a:solidFill>
                  <a:schemeClr val="dk1"/>
                </a:solidFill>
              </a:rPr>
              <a:t>Panel discussion: </a:t>
            </a:r>
            <a:r>
              <a:rPr lang="en" sz="1200">
                <a:solidFill>
                  <a:schemeClr val="dk1"/>
                </a:solidFill>
              </a:rPr>
              <a:t>Mobilising youth for citizen science and climate action</a:t>
            </a:r>
            <a:r>
              <a:rPr lang="en" sz="1200" b="1">
                <a:solidFill>
                  <a:schemeClr val="dk1"/>
                </a:solidFill>
              </a:rPr>
              <a:t> </a:t>
            </a:r>
            <a:r>
              <a:rPr lang="en" sz="1200">
                <a:solidFill>
                  <a:schemeClr val="dk1"/>
                </a:solidFill>
              </a:rPr>
              <a:t>with participation of UNOG, UZH, Goodwall and presentations of former participants of Crow</a:t>
            </a:r>
            <a:endParaRPr sz="1200" b="1">
              <a:solidFill>
                <a:schemeClr val="dk1"/>
              </a:solidFill>
            </a:endParaRPr>
          </a:p>
          <a:p>
            <a:pPr marL="0" lvl="0" indent="0" algn="l" rtl="0">
              <a:spcBef>
                <a:spcPts val="0"/>
              </a:spcBef>
              <a:spcAft>
                <a:spcPts val="0"/>
              </a:spcAft>
              <a:buNone/>
            </a:pPr>
            <a:r>
              <a:rPr lang="en" sz="1200" b="1">
                <a:solidFill>
                  <a:schemeClr val="dk1"/>
                </a:solidFill>
              </a:rPr>
              <a:t>A message from the European Commission, </a:t>
            </a:r>
            <a:r>
              <a:rPr lang="en" sz="1200">
                <a:solidFill>
                  <a:schemeClr val="dk1"/>
                </a:solidFill>
              </a:rPr>
              <a:t>Katherina Buse, Project Advisor</a:t>
            </a:r>
            <a:endParaRPr sz="1300">
              <a:solidFill>
                <a:schemeClr val="dk1"/>
              </a:solidFill>
            </a:endParaRPr>
          </a:p>
          <a:p>
            <a:pPr marL="0" lvl="0" indent="0" algn="l" rtl="0">
              <a:spcBef>
                <a:spcPts val="0"/>
              </a:spcBef>
              <a:spcAft>
                <a:spcPts val="0"/>
              </a:spcAft>
              <a:buNone/>
            </a:pPr>
            <a:endParaRPr b="1">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6"/>
          <p:cNvSpPr txBox="1"/>
          <p:nvPr/>
        </p:nvSpPr>
        <p:spPr>
          <a:xfrm>
            <a:off x="1297325" y="213675"/>
            <a:ext cx="7361700" cy="554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2400">
                <a:solidFill>
                  <a:schemeClr val="dk1"/>
                </a:solidFill>
              </a:rPr>
              <a:t>Crowd4SDG Final Conference agenda: hackathons</a:t>
            </a:r>
            <a:endParaRPr sz="2400">
              <a:solidFill>
                <a:schemeClr val="dk1"/>
              </a:solidFill>
            </a:endParaRPr>
          </a:p>
        </p:txBody>
      </p:sp>
      <p:sp>
        <p:nvSpPr>
          <p:cNvPr id="221" name="Google Shape;221;p36"/>
          <p:cNvSpPr txBox="1"/>
          <p:nvPr/>
        </p:nvSpPr>
        <p:spPr>
          <a:xfrm>
            <a:off x="472900" y="1354950"/>
            <a:ext cx="7011000" cy="2688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800">
                <a:solidFill>
                  <a:schemeClr val="dk1"/>
                </a:solidFill>
                <a:latin typeface="Roboto"/>
                <a:ea typeface="Roboto"/>
                <a:cs typeface="Roboto"/>
                <a:sym typeface="Roboto"/>
              </a:rPr>
              <a:t>14:00 - 19:00 - </a:t>
            </a:r>
            <a:r>
              <a:rPr lang="en" sz="1800" b="1">
                <a:solidFill>
                  <a:schemeClr val="dk1"/>
                </a:solidFill>
                <a:latin typeface="Roboto"/>
                <a:ea typeface="Roboto"/>
                <a:cs typeface="Roboto"/>
                <a:sym typeface="Roboto"/>
              </a:rPr>
              <a:t> Hackathons at IdeaSquare</a:t>
            </a:r>
            <a:endParaRPr sz="1800" b="1">
              <a:solidFill>
                <a:schemeClr val="dk1"/>
              </a:solidFill>
              <a:latin typeface="Roboto"/>
              <a:ea typeface="Roboto"/>
              <a:cs typeface="Roboto"/>
              <a:sym typeface="Roboto"/>
            </a:endParaRPr>
          </a:p>
          <a:p>
            <a:pPr marL="0" lvl="0" indent="0" algn="l" rtl="0">
              <a:lnSpc>
                <a:spcPct val="115000"/>
              </a:lnSpc>
              <a:spcBef>
                <a:spcPts val="0"/>
              </a:spcBef>
              <a:spcAft>
                <a:spcPts val="0"/>
              </a:spcAft>
              <a:buNone/>
            </a:pPr>
            <a:endParaRPr sz="1800" b="1">
              <a:solidFill>
                <a:schemeClr val="dk1"/>
              </a:solidFill>
              <a:latin typeface="Roboto"/>
              <a:ea typeface="Roboto"/>
              <a:cs typeface="Roboto"/>
              <a:sym typeface="Roboto"/>
            </a:endParaRPr>
          </a:p>
          <a:p>
            <a:pPr marL="0" lvl="0" indent="0" algn="l" rtl="0">
              <a:lnSpc>
                <a:spcPct val="115000"/>
              </a:lnSpc>
              <a:spcBef>
                <a:spcPts val="0"/>
              </a:spcBef>
              <a:spcAft>
                <a:spcPts val="0"/>
              </a:spcAft>
              <a:buNone/>
            </a:pPr>
            <a:r>
              <a:rPr lang="en" sz="1500" b="1">
                <a:solidFill>
                  <a:schemeClr val="dk1"/>
                </a:solidFill>
                <a:latin typeface="Roboto"/>
                <a:ea typeface="Roboto"/>
                <a:cs typeface="Roboto"/>
                <a:sym typeface="Roboto"/>
              </a:rPr>
              <a:t>Hackathon 1: </a:t>
            </a:r>
            <a:r>
              <a:rPr lang="en" sz="1500">
                <a:solidFill>
                  <a:schemeClr val="dk1"/>
                </a:solidFill>
                <a:latin typeface="Roboto"/>
                <a:ea typeface="Roboto"/>
                <a:cs typeface="Roboto"/>
                <a:sym typeface="Roboto"/>
              </a:rPr>
              <a:t>How can online public deliberation tackle climate change? The case of transportation in International Geneva.</a:t>
            </a:r>
            <a:endParaRPr sz="1500">
              <a:solidFill>
                <a:schemeClr val="dk1"/>
              </a:solidFill>
              <a:latin typeface="Roboto"/>
              <a:ea typeface="Roboto"/>
              <a:cs typeface="Roboto"/>
              <a:sym typeface="Roboto"/>
            </a:endParaRPr>
          </a:p>
          <a:p>
            <a:pPr marL="0" lvl="0" indent="0" algn="l" rtl="0">
              <a:lnSpc>
                <a:spcPct val="115000"/>
              </a:lnSpc>
              <a:spcBef>
                <a:spcPts val="1200"/>
              </a:spcBef>
              <a:spcAft>
                <a:spcPts val="0"/>
              </a:spcAft>
              <a:buNone/>
            </a:pPr>
            <a:r>
              <a:rPr lang="en" sz="1500" b="1">
                <a:solidFill>
                  <a:schemeClr val="dk1"/>
                </a:solidFill>
                <a:latin typeface="Roboto"/>
                <a:ea typeface="Roboto"/>
                <a:cs typeface="Roboto"/>
                <a:sym typeface="Roboto"/>
              </a:rPr>
              <a:t>Hackathon 2:</a:t>
            </a:r>
            <a:r>
              <a:rPr lang="en" sz="1500">
                <a:solidFill>
                  <a:schemeClr val="dk1"/>
                </a:solidFill>
                <a:latin typeface="Roboto"/>
                <a:ea typeface="Roboto"/>
                <a:cs typeface="Roboto"/>
                <a:sym typeface="Roboto"/>
              </a:rPr>
              <a:t> Using crowdsourcing tools and digital currencies to transform public participation in climate resilience research.</a:t>
            </a:r>
            <a:endParaRPr sz="1500">
              <a:solidFill>
                <a:schemeClr val="dk1"/>
              </a:solidFill>
              <a:latin typeface="Roboto"/>
              <a:ea typeface="Roboto"/>
              <a:cs typeface="Roboto"/>
              <a:sym typeface="Roboto"/>
            </a:endParaRPr>
          </a:p>
          <a:p>
            <a:pPr marL="0" lvl="0" indent="0" algn="l" rtl="0">
              <a:lnSpc>
                <a:spcPct val="115000"/>
              </a:lnSpc>
              <a:spcBef>
                <a:spcPts val="1200"/>
              </a:spcBef>
              <a:spcAft>
                <a:spcPts val="1200"/>
              </a:spcAft>
              <a:buNone/>
            </a:pPr>
            <a:r>
              <a:rPr lang="en" sz="1500" b="1">
                <a:solidFill>
                  <a:schemeClr val="dk1"/>
                </a:solidFill>
                <a:latin typeface="Roboto"/>
                <a:ea typeface="Roboto"/>
                <a:cs typeface="Roboto"/>
                <a:sym typeface="Roboto"/>
              </a:rPr>
              <a:t>Hackathon 3: </a:t>
            </a:r>
            <a:r>
              <a:rPr lang="en" sz="1500">
                <a:solidFill>
                  <a:schemeClr val="dk1"/>
                </a:solidFill>
                <a:latin typeface="Roboto"/>
                <a:ea typeface="Roboto"/>
                <a:cs typeface="Roboto"/>
                <a:sym typeface="Roboto"/>
              </a:rPr>
              <a:t>Leveraging citizen science for data-driven policies on sustainable development.</a:t>
            </a:r>
            <a:endParaRPr sz="15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7"/>
          <p:cNvSpPr txBox="1">
            <a:spLocks noGrp="1"/>
          </p:cNvSpPr>
          <p:nvPr>
            <p:ph type="ctrTitle"/>
          </p:nvPr>
        </p:nvSpPr>
        <p:spPr>
          <a:xfrm>
            <a:off x="685800" y="1597819"/>
            <a:ext cx="7772400" cy="1102500"/>
          </a:xfrm>
          <a:prstGeom prst="rect">
            <a:avLst/>
          </a:prstGeom>
        </p:spPr>
        <p:txBody>
          <a:bodyPr spcFirstLastPara="1" wrap="square" lIns="68575" tIns="34275" rIns="68575" bIns="34275" anchor="ctr" anchorCtr="0">
            <a:normAutofit/>
          </a:bodyPr>
          <a:lstStyle/>
          <a:p>
            <a:pPr marL="0" lvl="0" indent="0" algn="ctr" rtl="0">
              <a:spcBef>
                <a:spcPts val="0"/>
              </a:spcBef>
              <a:spcAft>
                <a:spcPts val="0"/>
              </a:spcAft>
              <a:buNone/>
            </a:pPr>
            <a:endParaRPr/>
          </a:p>
          <a:p>
            <a:pPr marL="0" lvl="0" indent="0" algn="ctr" rtl="0">
              <a:spcBef>
                <a:spcPts val="0"/>
              </a:spcBef>
              <a:spcAft>
                <a:spcPts val="0"/>
              </a:spcAft>
              <a:buNone/>
            </a:pPr>
            <a:r>
              <a:rPr lang="en" u="sng">
                <a:solidFill>
                  <a:schemeClr val="hlink"/>
                </a:solidFill>
                <a:hlinkClick r:id="rId3"/>
              </a:rPr>
              <a:t>https://indico.cern.ch/event/1224762/</a:t>
            </a:r>
            <a:r>
              <a:rPr lang="en"/>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231"/>
        <p:cNvGrpSpPr/>
        <p:nvPr/>
      </p:nvGrpSpPr>
      <p:grpSpPr>
        <a:xfrm>
          <a:off x="0" y="0"/>
          <a:ext cx="0" cy="0"/>
          <a:chOff x="0" y="0"/>
          <a:chExt cx="0" cy="0"/>
        </a:xfrm>
      </p:grpSpPr>
      <p:sp>
        <p:nvSpPr>
          <p:cNvPr id="232" name="Google Shape;232;p38"/>
          <p:cNvSpPr txBox="1">
            <a:spLocks noGrp="1"/>
          </p:cNvSpPr>
          <p:nvPr>
            <p:ph type="ctrTitle"/>
          </p:nvPr>
        </p:nvSpPr>
        <p:spPr>
          <a:xfrm>
            <a:off x="1143675" y="-6"/>
            <a:ext cx="7772400" cy="1102500"/>
          </a:xfrm>
          <a:prstGeom prst="rect">
            <a:avLst/>
          </a:prstGeom>
        </p:spPr>
        <p:txBody>
          <a:bodyPr spcFirstLastPara="1" wrap="square" lIns="68575" tIns="34275" rIns="68575" bIns="34275" anchor="ctr" anchorCtr="0">
            <a:noAutofit/>
          </a:bodyPr>
          <a:lstStyle/>
          <a:p>
            <a:pPr marL="0" lvl="0" indent="0" algn="l" rtl="0">
              <a:lnSpc>
                <a:spcPct val="115000"/>
              </a:lnSpc>
              <a:spcBef>
                <a:spcPts val="1200"/>
              </a:spcBef>
              <a:spcAft>
                <a:spcPts val="1200"/>
              </a:spcAft>
              <a:buNone/>
            </a:pPr>
            <a:r>
              <a:rPr lang="en" b="1">
                <a:latin typeface="Roboto"/>
                <a:ea typeface="Roboto"/>
                <a:cs typeface="Roboto"/>
                <a:sym typeface="Roboto"/>
              </a:rPr>
              <a:t>Crowd4SDG Final Conference - 17 March</a:t>
            </a:r>
            <a:endParaRPr b="1">
              <a:latin typeface="Roboto"/>
              <a:ea typeface="Roboto"/>
              <a:cs typeface="Roboto"/>
              <a:sym typeface="Roboto"/>
            </a:endParaRPr>
          </a:p>
        </p:txBody>
      </p:sp>
      <p:sp>
        <p:nvSpPr>
          <p:cNvPr id="233" name="Google Shape;233;p38"/>
          <p:cNvSpPr txBox="1"/>
          <p:nvPr/>
        </p:nvSpPr>
        <p:spPr>
          <a:xfrm>
            <a:off x="325600" y="1388900"/>
            <a:ext cx="7692300" cy="26781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Roboto"/>
              <a:buChar char="●"/>
            </a:pPr>
            <a:r>
              <a:rPr lang="en" sz="1800">
                <a:latin typeface="Roboto"/>
                <a:ea typeface="Roboto"/>
                <a:cs typeface="Roboto"/>
                <a:sym typeface="Roboto"/>
              </a:rPr>
              <a:t>By invitation and registration (semi-public)</a:t>
            </a:r>
            <a:endParaRPr sz="1800">
              <a:latin typeface="Roboto"/>
              <a:ea typeface="Roboto"/>
              <a:cs typeface="Roboto"/>
              <a:sym typeface="Roboto"/>
            </a:endParaRPr>
          </a:p>
          <a:p>
            <a:pPr marL="0" lvl="0" indent="0" algn="l" rtl="0">
              <a:spcBef>
                <a:spcPts val="0"/>
              </a:spcBef>
              <a:spcAft>
                <a:spcPts val="0"/>
              </a:spcAft>
              <a:buNone/>
            </a:pPr>
            <a:endParaRPr sz="1800">
              <a:latin typeface="Roboto"/>
              <a:ea typeface="Roboto"/>
              <a:cs typeface="Roboto"/>
              <a:sym typeface="Roboto"/>
            </a:endParaRPr>
          </a:p>
          <a:p>
            <a:pPr marL="0" lvl="0" indent="0" algn="l" rtl="0">
              <a:spcBef>
                <a:spcPts val="0"/>
              </a:spcBef>
              <a:spcAft>
                <a:spcPts val="0"/>
              </a:spcAft>
              <a:buNone/>
            </a:pPr>
            <a:r>
              <a:rPr lang="en" sz="1800" b="1">
                <a:latin typeface="Roboto"/>
                <a:ea typeface="Roboto"/>
                <a:cs typeface="Roboto"/>
                <a:sym typeface="Roboto"/>
              </a:rPr>
              <a:t>Presentation and panel discussions at the Globe:</a:t>
            </a:r>
            <a:endParaRPr sz="1800" b="1">
              <a:latin typeface="Roboto"/>
              <a:ea typeface="Roboto"/>
              <a:cs typeface="Roboto"/>
              <a:sym typeface="Roboto"/>
            </a:endParaRPr>
          </a:p>
          <a:p>
            <a:pPr marL="457200" lvl="0" indent="-342900" algn="l" rtl="0">
              <a:spcBef>
                <a:spcPts val="0"/>
              </a:spcBef>
              <a:spcAft>
                <a:spcPts val="0"/>
              </a:spcAft>
              <a:buSzPts val="1800"/>
              <a:buFont typeface="Roboto"/>
              <a:buChar char="●"/>
            </a:pPr>
            <a:r>
              <a:rPr lang="en" sz="1800">
                <a:latin typeface="Roboto"/>
                <a:ea typeface="Roboto"/>
                <a:cs typeface="Roboto"/>
                <a:sym typeface="Roboto"/>
              </a:rPr>
              <a:t>Objective: delivering the results of Crowd4SDG to the key actors and plans for dissemination and follow-up</a:t>
            </a:r>
            <a:endParaRPr sz="1800">
              <a:latin typeface="Roboto"/>
              <a:ea typeface="Roboto"/>
              <a:cs typeface="Roboto"/>
              <a:sym typeface="Roboto"/>
            </a:endParaRPr>
          </a:p>
          <a:p>
            <a:pPr marL="0" lvl="0" indent="0" algn="l" rtl="0">
              <a:spcBef>
                <a:spcPts val="0"/>
              </a:spcBef>
              <a:spcAft>
                <a:spcPts val="0"/>
              </a:spcAft>
              <a:buNone/>
            </a:pPr>
            <a:endParaRPr sz="1800">
              <a:latin typeface="Roboto"/>
              <a:ea typeface="Roboto"/>
              <a:cs typeface="Roboto"/>
              <a:sym typeface="Roboto"/>
            </a:endParaRPr>
          </a:p>
          <a:p>
            <a:pPr marL="0" lvl="0" indent="0" algn="l" rtl="0">
              <a:spcBef>
                <a:spcPts val="0"/>
              </a:spcBef>
              <a:spcAft>
                <a:spcPts val="0"/>
              </a:spcAft>
              <a:buNone/>
            </a:pPr>
            <a:r>
              <a:rPr lang="en" sz="1800" b="1">
                <a:latin typeface="Roboto"/>
                <a:ea typeface="Roboto"/>
                <a:cs typeface="Roboto"/>
                <a:sym typeface="Roboto"/>
              </a:rPr>
              <a:t>Hackathons in IdeaSquare:</a:t>
            </a:r>
            <a:endParaRPr sz="1800" b="1">
              <a:latin typeface="Roboto"/>
              <a:ea typeface="Roboto"/>
              <a:cs typeface="Roboto"/>
              <a:sym typeface="Roboto"/>
            </a:endParaRPr>
          </a:p>
          <a:p>
            <a:pPr marL="457200" lvl="0" indent="-342900" algn="l" rtl="0">
              <a:spcBef>
                <a:spcPts val="0"/>
              </a:spcBef>
              <a:spcAft>
                <a:spcPts val="0"/>
              </a:spcAft>
              <a:buSzPts val="1800"/>
              <a:buFont typeface="Roboto"/>
              <a:buChar char="●"/>
            </a:pPr>
            <a:r>
              <a:rPr lang="en" sz="1800">
                <a:latin typeface="Roboto"/>
                <a:ea typeface="Roboto"/>
                <a:cs typeface="Roboto"/>
                <a:sym typeface="Roboto"/>
              </a:rPr>
              <a:t>Objective: involve public and key actors in hands-on experience related to the results of Crowd4SDG for visibility and potential uptake</a:t>
            </a:r>
            <a:endParaRPr sz="1800">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Shape 238"/>
        <p:cNvGrpSpPr/>
        <p:nvPr/>
      </p:nvGrpSpPr>
      <p:grpSpPr>
        <a:xfrm>
          <a:off x="0" y="0"/>
          <a:ext cx="0" cy="0"/>
          <a:chOff x="0" y="0"/>
          <a:chExt cx="0" cy="0"/>
        </a:xfrm>
      </p:grpSpPr>
      <p:sp>
        <p:nvSpPr>
          <p:cNvPr id="239" name="Google Shape;239;p39"/>
          <p:cNvSpPr txBox="1">
            <a:spLocks noGrp="1"/>
          </p:cNvSpPr>
          <p:nvPr>
            <p:ph type="ctrTitle"/>
          </p:nvPr>
        </p:nvSpPr>
        <p:spPr>
          <a:xfrm>
            <a:off x="524025" y="1597833"/>
            <a:ext cx="7934100" cy="2660400"/>
          </a:xfrm>
          <a:prstGeom prst="rect">
            <a:avLst/>
          </a:prstGeom>
        </p:spPr>
        <p:txBody>
          <a:bodyPr spcFirstLastPara="1" wrap="square" lIns="68575" tIns="34275" rIns="68575" bIns="34275" anchor="ctr" anchorCtr="0">
            <a:normAutofit fontScale="90000"/>
          </a:bodyPr>
          <a:lstStyle/>
          <a:p>
            <a:pPr marL="457200" lvl="0" indent="-342900" algn="l" rtl="0">
              <a:lnSpc>
                <a:spcPct val="115000"/>
              </a:lnSpc>
              <a:spcBef>
                <a:spcPts val="1200"/>
              </a:spcBef>
              <a:spcAft>
                <a:spcPts val="0"/>
              </a:spcAft>
              <a:buSzPct val="100000"/>
              <a:buFont typeface="Roboto"/>
              <a:buChar char="●"/>
            </a:pPr>
            <a:r>
              <a:rPr lang="en" sz="2000">
                <a:latin typeface="Roboto"/>
                <a:ea typeface="Roboto"/>
                <a:cs typeface="Roboto"/>
                <a:sym typeface="Roboto"/>
              </a:rPr>
              <a:t>Gather consent forms, photos of participants and information on projects to create one pagers for each team’s project</a:t>
            </a:r>
            <a:endParaRPr sz="2000">
              <a:latin typeface="Roboto"/>
              <a:ea typeface="Roboto"/>
              <a:cs typeface="Roboto"/>
              <a:sym typeface="Roboto"/>
            </a:endParaRPr>
          </a:p>
          <a:p>
            <a:pPr marL="457200" lvl="0" indent="-342900" algn="l" rtl="0">
              <a:lnSpc>
                <a:spcPct val="115000"/>
              </a:lnSpc>
              <a:spcBef>
                <a:spcPts val="0"/>
              </a:spcBef>
              <a:spcAft>
                <a:spcPts val="0"/>
              </a:spcAft>
              <a:buSzPct val="100000"/>
              <a:buFont typeface="Roboto"/>
              <a:buChar char="●"/>
            </a:pPr>
            <a:r>
              <a:rPr lang="en" sz="2000">
                <a:latin typeface="Roboto"/>
                <a:ea typeface="Roboto"/>
                <a:cs typeface="Roboto"/>
                <a:sym typeface="Roboto"/>
              </a:rPr>
              <a:t>Covered the CBI workshops on social media, including thanking the jury members and highlighting each project</a:t>
            </a:r>
            <a:endParaRPr sz="2000">
              <a:latin typeface="Roboto"/>
              <a:ea typeface="Roboto"/>
              <a:cs typeface="Roboto"/>
              <a:sym typeface="Roboto"/>
            </a:endParaRPr>
          </a:p>
          <a:p>
            <a:pPr marL="457200" lvl="0" indent="-342900" algn="l" rtl="0">
              <a:lnSpc>
                <a:spcPct val="115000"/>
              </a:lnSpc>
              <a:spcBef>
                <a:spcPts val="0"/>
              </a:spcBef>
              <a:spcAft>
                <a:spcPts val="0"/>
              </a:spcAft>
              <a:buSzPct val="100000"/>
              <a:buFont typeface="Roboto"/>
              <a:buChar char="●"/>
            </a:pPr>
            <a:r>
              <a:rPr lang="en" sz="2000">
                <a:latin typeface="Roboto"/>
                <a:ea typeface="Roboto"/>
                <a:cs typeface="Roboto"/>
                <a:sym typeface="Roboto"/>
              </a:rPr>
              <a:t>One pagers created  for each team and published on the Crowd4SDG website and social media channels</a:t>
            </a:r>
            <a:endParaRPr sz="2000">
              <a:latin typeface="Roboto"/>
              <a:ea typeface="Roboto"/>
              <a:cs typeface="Roboto"/>
              <a:sym typeface="Roboto"/>
            </a:endParaRPr>
          </a:p>
          <a:p>
            <a:pPr marL="457200" lvl="0" indent="-342900" algn="l" rtl="0">
              <a:lnSpc>
                <a:spcPct val="115000"/>
              </a:lnSpc>
              <a:spcBef>
                <a:spcPts val="0"/>
              </a:spcBef>
              <a:spcAft>
                <a:spcPts val="0"/>
              </a:spcAft>
              <a:buSzPct val="100000"/>
              <a:buFont typeface="Roboto"/>
              <a:buChar char="●"/>
            </a:pPr>
            <a:r>
              <a:rPr lang="en" sz="2000">
                <a:latin typeface="Roboto"/>
                <a:ea typeface="Roboto"/>
                <a:cs typeface="Roboto"/>
                <a:sym typeface="Roboto"/>
              </a:rPr>
              <a:t>Creation of 3 minute video highlighting the two finalist projects - to be published on YouTube and promoted on social media in March</a:t>
            </a:r>
            <a:endParaRPr sz="2000">
              <a:latin typeface="Roboto"/>
              <a:ea typeface="Roboto"/>
              <a:cs typeface="Roboto"/>
              <a:sym typeface="Roboto"/>
            </a:endParaRPr>
          </a:p>
          <a:p>
            <a:pPr marL="0" lvl="0" indent="0" algn="l" rtl="0">
              <a:lnSpc>
                <a:spcPct val="100000"/>
              </a:lnSpc>
              <a:spcBef>
                <a:spcPts val="1200"/>
              </a:spcBef>
              <a:spcAft>
                <a:spcPts val="0"/>
              </a:spcAft>
              <a:buNone/>
            </a:pPr>
            <a:endParaRPr sz="1400" b="1">
              <a:latin typeface="Arial"/>
              <a:ea typeface="Arial"/>
              <a:cs typeface="Arial"/>
              <a:sym typeface="Arial"/>
            </a:endParaRPr>
          </a:p>
          <a:p>
            <a:pPr marL="457200" lvl="0" indent="0" algn="l" rtl="0">
              <a:lnSpc>
                <a:spcPct val="115000"/>
              </a:lnSpc>
              <a:spcBef>
                <a:spcPts val="0"/>
              </a:spcBef>
              <a:spcAft>
                <a:spcPts val="0"/>
              </a:spcAft>
              <a:buNone/>
            </a:pPr>
            <a:endParaRPr sz="2400">
              <a:latin typeface="Arial"/>
              <a:ea typeface="Arial"/>
              <a:cs typeface="Arial"/>
              <a:sym typeface="Arial"/>
            </a:endParaRPr>
          </a:p>
        </p:txBody>
      </p:sp>
      <p:sp>
        <p:nvSpPr>
          <p:cNvPr id="240" name="Google Shape;240;p39"/>
          <p:cNvSpPr txBox="1"/>
          <p:nvPr/>
        </p:nvSpPr>
        <p:spPr>
          <a:xfrm>
            <a:off x="1251325" y="289750"/>
            <a:ext cx="8613300" cy="523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2200" b="1">
                <a:solidFill>
                  <a:schemeClr val="dk1"/>
                </a:solidFill>
                <a:latin typeface="Roboto"/>
                <a:ea typeface="Roboto"/>
                <a:cs typeface="Roboto"/>
                <a:sym typeface="Roboto"/>
              </a:rPr>
              <a:t>Communication activities for GEAR Cycle 3 Accelerate phase</a:t>
            </a:r>
            <a:endParaRPr sz="2200" b="1">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3"/>
          <p:cNvSpPr txBox="1"/>
          <p:nvPr/>
        </p:nvSpPr>
        <p:spPr>
          <a:xfrm>
            <a:off x="2076113" y="273821"/>
            <a:ext cx="5133300" cy="5310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a:solidFill>
                  <a:schemeClr val="dk1"/>
                </a:solidFill>
              </a:rPr>
              <a:t>Crowd4SDG</a:t>
            </a:r>
            <a:r>
              <a:rPr lang="en" sz="3000" b="0" i="0" u="none" strike="noStrike" cap="none">
                <a:solidFill>
                  <a:schemeClr val="dk1"/>
                </a:solidFill>
                <a:latin typeface="Arial"/>
                <a:ea typeface="Arial"/>
                <a:cs typeface="Arial"/>
                <a:sym typeface="Arial"/>
              </a:rPr>
              <a:t> Mission</a:t>
            </a:r>
            <a:endParaRPr sz="1100" b="0" i="0" u="none" strike="noStrike" cap="none">
              <a:solidFill>
                <a:srgbClr val="000000"/>
              </a:solidFill>
              <a:latin typeface="Arial"/>
              <a:ea typeface="Arial"/>
              <a:cs typeface="Arial"/>
              <a:sym typeface="Arial"/>
            </a:endParaRPr>
          </a:p>
        </p:txBody>
      </p:sp>
      <p:sp>
        <p:nvSpPr>
          <p:cNvPr id="112" name="Google Shape;112;p23"/>
          <p:cNvSpPr txBox="1">
            <a:spLocks noGrp="1"/>
          </p:cNvSpPr>
          <p:nvPr>
            <p:ph type="sldNum" idx="12"/>
          </p:nvPr>
        </p:nvSpPr>
        <p:spPr>
          <a:xfrm>
            <a:off x="8536676" y="4378300"/>
            <a:ext cx="398100" cy="2739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0"/>
              </a:spcBef>
              <a:spcAft>
                <a:spcPts val="0"/>
              </a:spcAft>
              <a:buSzPts val="1400"/>
              <a:buNone/>
            </a:pPr>
            <a:fld id="{00000000-1234-1234-1234-123412341234}" type="slidenum">
              <a:rPr lang="en"/>
              <a:t>2</a:t>
            </a:fld>
            <a:endParaRPr/>
          </a:p>
        </p:txBody>
      </p:sp>
      <p:sp>
        <p:nvSpPr>
          <p:cNvPr id="113" name="Google Shape;113;p23"/>
          <p:cNvSpPr txBox="1"/>
          <p:nvPr/>
        </p:nvSpPr>
        <p:spPr>
          <a:xfrm>
            <a:off x="680138" y="1654594"/>
            <a:ext cx="7856700" cy="2250000"/>
          </a:xfrm>
          <a:prstGeom prst="rect">
            <a:avLst/>
          </a:prstGeom>
          <a:noFill/>
          <a:ln>
            <a:noFill/>
          </a:ln>
        </p:spPr>
        <p:txBody>
          <a:bodyPr spcFirstLastPara="1" wrap="square" lIns="68575" tIns="68575" rIns="68575" bIns="68575" anchor="t" anchorCtr="0">
            <a:noAutofit/>
          </a:bodyPr>
          <a:lstStyle/>
          <a:p>
            <a:pPr marL="0" marR="0" lvl="0" indent="0" algn="l" rtl="0">
              <a:lnSpc>
                <a:spcPct val="100000"/>
              </a:lnSpc>
              <a:spcBef>
                <a:spcPts val="0"/>
              </a:spcBef>
              <a:spcAft>
                <a:spcPts val="0"/>
              </a:spcAft>
              <a:buNone/>
            </a:pPr>
            <a:r>
              <a:rPr lang="en" sz="2000" b="0" i="0" u="none" strike="noStrike" cap="none">
                <a:solidFill>
                  <a:srgbClr val="000000"/>
                </a:solidFill>
                <a:latin typeface="Arial"/>
                <a:ea typeface="Arial"/>
                <a:cs typeface="Arial"/>
                <a:sym typeface="Arial"/>
              </a:rPr>
              <a:t>The Crowd4SDG project </a:t>
            </a:r>
            <a:r>
              <a:rPr lang="en" sz="2000"/>
              <a:t>aims to </a:t>
            </a:r>
            <a:r>
              <a:rPr lang="en" sz="2000" b="0" i="0" u="none" strike="noStrike" cap="none">
                <a:solidFill>
                  <a:srgbClr val="000000"/>
                </a:solidFill>
                <a:latin typeface="Arial"/>
                <a:ea typeface="Arial"/>
                <a:cs typeface="Arial"/>
                <a:sym typeface="Arial"/>
              </a:rPr>
              <a:t>explore and assess </a:t>
            </a:r>
            <a:r>
              <a:rPr lang="en" sz="2000"/>
              <a:t>how crowdsourcing </a:t>
            </a:r>
            <a:r>
              <a:rPr lang="en" sz="2000" b="0" i="0" u="none" strike="noStrike" cap="none">
                <a:solidFill>
                  <a:srgbClr val="000000"/>
                </a:solidFill>
                <a:latin typeface="Arial"/>
                <a:ea typeface="Arial"/>
                <a:cs typeface="Arial"/>
                <a:sym typeface="Arial"/>
              </a:rPr>
              <a:t>can contribute to the tasks of:</a:t>
            </a:r>
            <a:endParaRPr sz="1300"/>
          </a:p>
          <a:p>
            <a:pPr marL="0" marR="0" lvl="0" indent="0" algn="l" rtl="0">
              <a:lnSpc>
                <a:spcPct val="100000"/>
              </a:lnSpc>
              <a:spcBef>
                <a:spcPts val="0"/>
              </a:spcBef>
              <a:spcAft>
                <a:spcPts val="0"/>
              </a:spcAft>
              <a:buNone/>
            </a:pPr>
            <a:r>
              <a:rPr lang="en" sz="2000" b="0" i="0" u="none" strike="noStrike" cap="none">
                <a:solidFill>
                  <a:srgbClr val="000000"/>
                </a:solidFill>
                <a:latin typeface="Arial"/>
                <a:ea typeface="Arial"/>
                <a:cs typeface="Arial"/>
                <a:sym typeface="Arial"/>
              </a:rPr>
              <a:t>  </a:t>
            </a:r>
            <a:endParaRPr sz="1300"/>
          </a:p>
          <a:p>
            <a:pPr marL="254000" marR="0" lvl="0" indent="-266700" algn="l" rtl="0">
              <a:lnSpc>
                <a:spcPct val="100000"/>
              </a:lnSpc>
              <a:spcBef>
                <a:spcPts val="0"/>
              </a:spcBef>
              <a:spcAft>
                <a:spcPts val="0"/>
              </a:spcAft>
              <a:buClr>
                <a:srgbClr val="000000"/>
              </a:buClr>
              <a:buSzPts val="2000"/>
              <a:buFont typeface="Arial"/>
              <a:buChar char="•"/>
            </a:pPr>
            <a:r>
              <a:rPr lang="en" sz="2000" b="1" i="0" u="none" strike="noStrike" cap="none">
                <a:solidFill>
                  <a:srgbClr val="FF0000"/>
                </a:solidFill>
                <a:latin typeface="Arial"/>
                <a:ea typeface="Arial"/>
                <a:cs typeface="Arial"/>
                <a:sym typeface="Arial"/>
              </a:rPr>
              <a:t>tracking progress</a:t>
            </a:r>
            <a:r>
              <a:rPr lang="en" sz="2000" b="0" i="0" u="none" strike="noStrike" cap="none">
                <a:solidFill>
                  <a:srgbClr val="FF0000"/>
                </a:solidFill>
                <a:latin typeface="Arial"/>
                <a:ea typeface="Arial"/>
                <a:cs typeface="Arial"/>
                <a:sym typeface="Arial"/>
              </a:rPr>
              <a:t> </a:t>
            </a:r>
            <a:r>
              <a:rPr lang="en" sz="2000" b="0" i="0" u="none" strike="noStrike" cap="none">
                <a:solidFill>
                  <a:srgbClr val="000000"/>
                </a:solidFill>
                <a:latin typeface="Arial"/>
                <a:ea typeface="Arial"/>
                <a:cs typeface="Arial"/>
                <a:sym typeface="Arial"/>
              </a:rPr>
              <a:t>towards the SDGs </a:t>
            </a:r>
            <a:endParaRPr sz="2000" b="0" i="0" u="none" strike="noStrike" cap="none">
              <a:solidFill>
                <a:srgbClr val="000000"/>
              </a:solidFill>
              <a:latin typeface="Arial"/>
              <a:ea typeface="Arial"/>
              <a:cs typeface="Arial"/>
              <a:sym typeface="Arial"/>
            </a:endParaRPr>
          </a:p>
          <a:p>
            <a:pPr marL="254000" marR="0" lvl="0" indent="-266700" algn="l" rtl="0">
              <a:lnSpc>
                <a:spcPct val="100000"/>
              </a:lnSpc>
              <a:spcBef>
                <a:spcPts val="0"/>
              </a:spcBef>
              <a:spcAft>
                <a:spcPts val="0"/>
              </a:spcAft>
              <a:buClr>
                <a:srgbClr val="000000"/>
              </a:buClr>
              <a:buSzPts val="2000"/>
              <a:buFont typeface="Arial"/>
              <a:buChar char="•"/>
            </a:pPr>
            <a:r>
              <a:rPr lang="en" sz="2000" b="0" i="0" u="none" strike="noStrike" cap="none">
                <a:solidFill>
                  <a:srgbClr val="000000"/>
                </a:solidFill>
                <a:latin typeface="Arial"/>
                <a:ea typeface="Arial"/>
                <a:cs typeface="Arial"/>
                <a:sym typeface="Arial"/>
              </a:rPr>
              <a:t>generating </a:t>
            </a:r>
            <a:r>
              <a:rPr lang="en" sz="2000" b="1" i="0" u="none" strike="noStrike" cap="none">
                <a:solidFill>
                  <a:srgbClr val="FF0000"/>
                </a:solidFill>
                <a:latin typeface="Arial"/>
                <a:ea typeface="Arial"/>
                <a:cs typeface="Arial"/>
                <a:sym typeface="Arial"/>
              </a:rPr>
              <a:t>grassroots innovation </a:t>
            </a:r>
            <a:r>
              <a:rPr lang="en" sz="2000" b="0" i="0" u="none" strike="noStrike" cap="none">
                <a:solidFill>
                  <a:srgbClr val="000000"/>
                </a:solidFill>
                <a:latin typeface="Arial"/>
                <a:ea typeface="Arial"/>
                <a:cs typeface="Arial"/>
                <a:sym typeface="Arial"/>
              </a:rPr>
              <a:t>that enable such progress</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a:p>
          <a:p>
            <a:pPr marL="0" marR="0" lvl="0" indent="0" algn="l" rtl="0">
              <a:lnSpc>
                <a:spcPct val="100000"/>
              </a:lnSpc>
              <a:spcBef>
                <a:spcPts val="0"/>
              </a:spcBef>
              <a:spcAft>
                <a:spcPts val="0"/>
              </a:spcAft>
              <a:buNone/>
            </a:pPr>
            <a:r>
              <a:rPr lang="en" sz="2000" b="0" i="0" u="none" strike="noStrike" cap="none">
                <a:solidFill>
                  <a:srgbClr val="000000"/>
                </a:solidFill>
                <a:latin typeface="Arial"/>
                <a:ea typeface="Arial"/>
                <a:cs typeface="Arial"/>
                <a:sym typeface="Arial"/>
              </a:rPr>
              <a:t> </a:t>
            </a:r>
            <a:endParaRPr sz="2000" b="0"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4"/>
          <p:cNvSpPr txBox="1">
            <a:spLocks noGrp="1"/>
          </p:cNvSpPr>
          <p:nvPr>
            <p:ph type="title"/>
          </p:nvPr>
        </p:nvSpPr>
        <p:spPr>
          <a:xfrm>
            <a:off x="1090245" y="104456"/>
            <a:ext cx="6963600" cy="7560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SzPts val="1400"/>
              <a:buNone/>
            </a:pPr>
            <a:r>
              <a:rPr lang="en">
                <a:latin typeface="Roboto Medium"/>
                <a:ea typeface="Roboto Medium"/>
                <a:cs typeface="Roboto Medium"/>
                <a:sym typeface="Roboto Medium"/>
              </a:rPr>
              <a:t>Timeline : 3 GEAR Cycles (2020-23)</a:t>
            </a:r>
            <a:endParaRPr>
              <a:latin typeface="Roboto Medium"/>
              <a:ea typeface="Roboto Medium"/>
              <a:cs typeface="Roboto Medium"/>
              <a:sym typeface="Roboto Medium"/>
            </a:endParaRPr>
          </a:p>
        </p:txBody>
      </p:sp>
      <p:pic>
        <p:nvPicPr>
          <p:cNvPr id="119" name="Google Shape;119;p24"/>
          <p:cNvPicPr preferRelativeResize="0"/>
          <p:nvPr/>
        </p:nvPicPr>
        <p:blipFill rotWithShape="1">
          <a:blip r:embed="rId3">
            <a:alphaModFix/>
          </a:blip>
          <a:srcRect/>
          <a:stretch/>
        </p:blipFill>
        <p:spPr>
          <a:xfrm>
            <a:off x="693964" y="1268016"/>
            <a:ext cx="7756074" cy="31797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grpSp>
        <p:nvGrpSpPr>
          <p:cNvPr id="124" name="Google Shape;124;p25"/>
          <p:cNvGrpSpPr/>
          <p:nvPr/>
        </p:nvGrpSpPr>
        <p:grpSpPr>
          <a:xfrm>
            <a:off x="324809" y="925163"/>
            <a:ext cx="8762016" cy="3986906"/>
            <a:chOff x="433124" y="1233551"/>
            <a:chExt cx="11120721" cy="5315875"/>
          </a:xfrm>
        </p:grpSpPr>
        <p:pic>
          <p:nvPicPr>
            <p:cNvPr id="125" name="Google Shape;125;p25"/>
            <p:cNvPicPr preferRelativeResize="0"/>
            <p:nvPr/>
          </p:nvPicPr>
          <p:blipFill rotWithShape="1">
            <a:blip r:embed="rId3">
              <a:alphaModFix/>
            </a:blip>
            <a:srcRect/>
            <a:stretch/>
          </p:blipFill>
          <p:spPr>
            <a:xfrm>
              <a:off x="5006714" y="2849673"/>
              <a:ext cx="2038663" cy="2083633"/>
            </a:xfrm>
            <a:prstGeom prst="rect">
              <a:avLst/>
            </a:prstGeom>
            <a:noFill/>
            <a:ln>
              <a:noFill/>
            </a:ln>
          </p:spPr>
        </p:pic>
        <p:sp>
          <p:nvSpPr>
            <p:cNvPr id="126" name="Google Shape;126;p25"/>
            <p:cNvSpPr txBox="1"/>
            <p:nvPr/>
          </p:nvSpPr>
          <p:spPr>
            <a:xfrm>
              <a:off x="7053411" y="3758974"/>
              <a:ext cx="609600" cy="461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chemeClr val="dk1"/>
                  </a:solidFill>
                  <a:latin typeface="Arial"/>
                  <a:ea typeface="Arial"/>
                  <a:cs typeface="Arial"/>
                  <a:sym typeface="Arial"/>
                </a:rPr>
                <a:t>M3</a:t>
              </a:r>
              <a:endParaRPr sz="1800" b="1" i="0" u="none" strike="noStrike" cap="none">
                <a:solidFill>
                  <a:schemeClr val="dk1"/>
                </a:solidFill>
                <a:latin typeface="Arial"/>
                <a:ea typeface="Arial"/>
                <a:cs typeface="Arial"/>
                <a:sym typeface="Arial"/>
              </a:endParaRPr>
            </a:p>
          </p:txBody>
        </p:sp>
        <p:sp>
          <p:nvSpPr>
            <p:cNvPr id="127" name="Google Shape;127;p25"/>
            <p:cNvSpPr txBox="1"/>
            <p:nvPr/>
          </p:nvSpPr>
          <p:spPr>
            <a:xfrm>
              <a:off x="4497723" y="3758974"/>
              <a:ext cx="609600" cy="461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chemeClr val="dk1"/>
                  </a:solidFill>
                  <a:latin typeface="Arial"/>
                  <a:ea typeface="Arial"/>
                  <a:cs typeface="Arial"/>
                  <a:sym typeface="Arial"/>
                </a:rPr>
                <a:t>M9</a:t>
              </a:r>
              <a:endParaRPr sz="1800" b="1" i="0" u="none" strike="noStrike" cap="none">
                <a:solidFill>
                  <a:schemeClr val="dk1"/>
                </a:solidFill>
                <a:latin typeface="Arial"/>
                <a:ea typeface="Arial"/>
                <a:cs typeface="Arial"/>
                <a:sym typeface="Arial"/>
              </a:endParaRPr>
            </a:p>
          </p:txBody>
        </p:sp>
        <p:sp>
          <p:nvSpPr>
            <p:cNvPr id="128" name="Google Shape;128;p25"/>
            <p:cNvSpPr txBox="1"/>
            <p:nvPr/>
          </p:nvSpPr>
          <p:spPr>
            <a:xfrm>
              <a:off x="5765963" y="2503526"/>
              <a:ext cx="609600" cy="461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chemeClr val="dk1"/>
                  </a:solidFill>
                  <a:latin typeface="Arial"/>
                  <a:ea typeface="Arial"/>
                  <a:cs typeface="Arial"/>
                  <a:sym typeface="Arial"/>
                </a:rPr>
                <a:t>M1</a:t>
              </a:r>
              <a:endParaRPr sz="1800" b="1" i="0" u="none" strike="noStrike" cap="none">
                <a:solidFill>
                  <a:schemeClr val="dk1"/>
                </a:solidFill>
                <a:latin typeface="Arial"/>
                <a:ea typeface="Arial"/>
                <a:cs typeface="Arial"/>
                <a:sym typeface="Arial"/>
              </a:endParaRPr>
            </a:p>
          </p:txBody>
        </p:sp>
        <p:sp>
          <p:nvSpPr>
            <p:cNvPr id="129" name="Google Shape;129;p25"/>
            <p:cNvSpPr txBox="1"/>
            <p:nvPr/>
          </p:nvSpPr>
          <p:spPr>
            <a:xfrm>
              <a:off x="3850093" y="1233551"/>
              <a:ext cx="4330200" cy="1323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300" b="1" i="0" u="none" strike="noStrike" cap="none">
                  <a:solidFill>
                    <a:schemeClr val="dk1"/>
                  </a:solidFill>
                  <a:latin typeface="Arial"/>
                  <a:ea typeface="Arial"/>
                  <a:cs typeface="Arial"/>
                  <a:sym typeface="Arial"/>
                </a:rPr>
                <a:t>G</a:t>
              </a:r>
              <a:r>
                <a:rPr lang="en" sz="1700" b="0" i="0" u="none" strike="noStrike" cap="none">
                  <a:solidFill>
                    <a:schemeClr val="dk1"/>
                  </a:solidFill>
                  <a:latin typeface="Arial"/>
                  <a:ea typeface="Arial"/>
                  <a:cs typeface="Arial"/>
                  <a:sym typeface="Arial"/>
                </a:rPr>
                <a:t>ATHER</a:t>
              </a:r>
              <a:endParaRPr sz="17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b="0" i="0" u="none" strike="noStrike" cap="none">
                  <a:solidFill>
                    <a:schemeClr val="dk1"/>
                  </a:solidFill>
                  <a:latin typeface="Arial"/>
                  <a:ea typeface="Arial"/>
                  <a:cs typeface="Arial"/>
                  <a:sym typeface="Arial"/>
                </a:rPr>
                <a:t>Selecting with Goodwall</a:t>
              </a:r>
              <a:endParaRPr sz="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a:solidFill>
                    <a:schemeClr val="dk1"/>
                  </a:solidFill>
                </a:rPr>
                <a:t>100 applicants, August-September</a:t>
              </a:r>
              <a:endParaRPr sz="900" b="0" i="0" u="none" strike="noStrike" cap="none">
                <a:solidFill>
                  <a:srgbClr val="000000"/>
                </a:solidFill>
                <a:latin typeface="Arial"/>
                <a:ea typeface="Arial"/>
                <a:cs typeface="Arial"/>
                <a:sym typeface="Arial"/>
              </a:endParaRPr>
            </a:p>
          </p:txBody>
        </p:sp>
        <p:sp>
          <p:nvSpPr>
            <p:cNvPr id="130" name="Google Shape;130;p25"/>
            <p:cNvSpPr txBox="1"/>
            <p:nvPr/>
          </p:nvSpPr>
          <p:spPr>
            <a:xfrm>
              <a:off x="433124" y="3272626"/>
              <a:ext cx="4056600" cy="1323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300" b="1" i="0" u="none" strike="noStrike" cap="none">
                  <a:solidFill>
                    <a:schemeClr val="dk1"/>
                  </a:solidFill>
                  <a:latin typeface="Arial"/>
                  <a:ea typeface="Arial"/>
                  <a:cs typeface="Arial"/>
                  <a:sym typeface="Arial"/>
                </a:rPr>
                <a:t>R</a:t>
              </a:r>
              <a:r>
                <a:rPr lang="en" sz="1700" b="0" i="0" u="none" strike="noStrike" cap="none">
                  <a:solidFill>
                    <a:schemeClr val="dk1"/>
                  </a:solidFill>
                  <a:latin typeface="Arial"/>
                  <a:ea typeface="Arial"/>
                  <a:cs typeface="Arial"/>
                  <a:sym typeface="Arial"/>
                </a:rPr>
                <a:t>EFINE</a:t>
              </a:r>
              <a:endParaRPr sz="17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b="0" i="0" u="none" strike="noStrike" cap="none">
                  <a:solidFill>
                    <a:schemeClr val="dk1"/>
                  </a:solidFill>
                  <a:latin typeface="Arial"/>
                  <a:ea typeface="Arial"/>
                  <a:cs typeface="Arial"/>
                  <a:sym typeface="Arial"/>
                </a:rPr>
                <a:t>Sharing at Geneva Trialogue</a:t>
              </a:r>
              <a:endParaRPr sz="1700">
                <a:solidFill>
                  <a:schemeClr val="dk1"/>
                </a:solidFill>
              </a:endParaRPr>
            </a:p>
            <a:p>
              <a:pPr marL="0" marR="0" lvl="0" indent="0" algn="ctr" rtl="0">
                <a:lnSpc>
                  <a:spcPct val="100000"/>
                </a:lnSpc>
                <a:spcBef>
                  <a:spcPts val="0"/>
                </a:spcBef>
                <a:spcAft>
                  <a:spcPts val="0"/>
                </a:spcAft>
                <a:buClr>
                  <a:srgbClr val="000000"/>
                </a:buClr>
                <a:buSzPts val="1800"/>
                <a:buFont typeface="Arial"/>
                <a:buNone/>
              </a:pPr>
              <a:r>
                <a:rPr lang="en" sz="1700">
                  <a:solidFill>
                    <a:schemeClr val="dk1"/>
                  </a:solidFill>
                </a:rPr>
                <a:t>2 teams, 4 days</a:t>
              </a:r>
              <a:endParaRPr sz="1700">
                <a:solidFill>
                  <a:schemeClr val="dk1"/>
                </a:solidFill>
              </a:endParaRPr>
            </a:p>
            <a:p>
              <a:pPr marL="0" marR="0" lvl="0" indent="0" algn="ctr" rtl="0">
                <a:lnSpc>
                  <a:spcPct val="100000"/>
                </a:lnSpc>
                <a:spcBef>
                  <a:spcPts val="0"/>
                </a:spcBef>
                <a:spcAft>
                  <a:spcPts val="0"/>
                </a:spcAft>
                <a:buClr>
                  <a:srgbClr val="000000"/>
                </a:buClr>
                <a:buSzPts val="1800"/>
                <a:buFont typeface="Arial"/>
                <a:buNone/>
              </a:pPr>
              <a:r>
                <a:rPr lang="en" sz="1700">
                  <a:solidFill>
                    <a:schemeClr val="dk1"/>
                  </a:solidFill>
                </a:rPr>
                <a:t>March</a:t>
              </a:r>
              <a:endParaRPr sz="1700" b="0" i="0" u="none" strike="noStrike" cap="none">
                <a:solidFill>
                  <a:schemeClr val="dk1"/>
                </a:solidFill>
                <a:latin typeface="Arial"/>
                <a:ea typeface="Arial"/>
                <a:cs typeface="Arial"/>
                <a:sym typeface="Arial"/>
              </a:endParaRPr>
            </a:p>
          </p:txBody>
        </p:sp>
        <p:sp>
          <p:nvSpPr>
            <p:cNvPr id="131" name="Google Shape;131;p25"/>
            <p:cNvSpPr txBox="1"/>
            <p:nvPr/>
          </p:nvSpPr>
          <p:spPr>
            <a:xfrm>
              <a:off x="3332722" y="5226126"/>
              <a:ext cx="5399700" cy="1323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300" b="1" i="0" u="none" strike="noStrike" cap="none">
                  <a:solidFill>
                    <a:srgbClr val="FF0000"/>
                  </a:solidFill>
                  <a:latin typeface="Arial"/>
                  <a:ea typeface="Arial"/>
                  <a:cs typeface="Arial"/>
                  <a:sym typeface="Arial"/>
                </a:rPr>
                <a:t>A</a:t>
              </a:r>
              <a:r>
                <a:rPr lang="en" sz="1700" b="0" i="0" u="none" strike="noStrike" cap="none">
                  <a:solidFill>
                    <a:srgbClr val="FF0000"/>
                  </a:solidFill>
                  <a:latin typeface="Arial"/>
                  <a:ea typeface="Arial"/>
                  <a:cs typeface="Arial"/>
                  <a:sym typeface="Arial"/>
                </a:rPr>
                <a:t>CCELERATE</a:t>
              </a:r>
              <a:endParaRPr sz="1700" b="0" i="0" u="none" strike="noStrike" cap="none">
                <a:solidFill>
                  <a:srgbClr val="FF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b="0" i="0" u="none" strike="noStrike" cap="none">
                  <a:solidFill>
                    <a:schemeClr val="dk1"/>
                  </a:solidFill>
                  <a:latin typeface="Arial"/>
                  <a:ea typeface="Arial"/>
                  <a:cs typeface="Arial"/>
                  <a:sym typeface="Arial"/>
                </a:rPr>
                <a:t>Prototyping with CBI Workshop</a:t>
              </a:r>
              <a:endParaRPr sz="17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 sz="1700">
                  <a:solidFill>
                    <a:schemeClr val="dk1"/>
                  </a:solidFill>
                </a:rPr>
                <a:t>4-5 teams, 10x4hrs, December-February</a:t>
              </a:r>
              <a:endParaRPr sz="1700" b="0" i="0" u="none" strike="noStrike" cap="none">
                <a:solidFill>
                  <a:schemeClr val="dk1"/>
                </a:solidFill>
                <a:latin typeface="Arial"/>
                <a:ea typeface="Arial"/>
                <a:cs typeface="Arial"/>
                <a:sym typeface="Arial"/>
              </a:endParaRPr>
            </a:p>
          </p:txBody>
        </p:sp>
        <p:sp>
          <p:nvSpPr>
            <p:cNvPr id="132" name="Google Shape;132;p25"/>
            <p:cNvSpPr txBox="1"/>
            <p:nvPr/>
          </p:nvSpPr>
          <p:spPr>
            <a:xfrm>
              <a:off x="7426145" y="3272701"/>
              <a:ext cx="4127700" cy="1323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300" b="1" i="0" u="none" strike="noStrike" cap="none">
                  <a:solidFill>
                    <a:schemeClr val="dk1"/>
                  </a:solidFill>
                  <a:latin typeface="Arial"/>
                  <a:ea typeface="Arial"/>
                  <a:cs typeface="Arial"/>
                  <a:sym typeface="Arial"/>
                </a:rPr>
                <a:t>E</a:t>
              </a:r>
              <a:r>
                <a:rPr lang="en" sz="1700" b="0" i="0" u="none" strike="noStrike" cap="none">
                  <a:solidFill>
                    <a:schemeClr val="dk1"/>
                  </a:solidFill>
                  <a:latin typeface="Arial"/>
                  <a:ea typeface="Arial"/>
                  <a:cs typeface="Arial"/>
                  <a:sym typeface="Arial"/>
                </a:rPr>
                <a:t>VALUATE</a:t>
              </a:r>
              <a:endParaRPr sz="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b="0" i="0" u="none" strike="noStrike" cap="none">
                  <a:solidFill>
                    <a:schemeClr val="dk1"/>
                  </a:solidFill>
                  <a:latin typeface="Arial"/>
                  <a:ea typeface="Arial"/>
                  <a:cs typeface="Arial"/>
                  <a:sym typeface="Arial"/>
                </a:rPr>
                <a:t>Coaching with Open 17</a:t>
              </a:r>
              <a:endParaRPr sz="9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r>
                <a:rPr lang="en" sz="1700">
                  <a:solidFill>
                    <a:schemeClr val="dk1"/>
                  </a:solidFill>
                </a:rPr>
                <a:t>12-15 teams, 5 x 2hrs</a:t>
              </a:r>
              <a:endParaRPr sz="1700">
                <a:solidFill>
                  <a:schemeClr val="dk1"/>
                </a:solidFill>
              </a:endParaRPr>
            </a:p>
            <a:p>
              <a:pPr marL="0" marR="0" lvl="0" indent="0" algn="ctr" rtl="0">
                <a:lnSpc>
                  <a:spcPct val="100000"/>
                </a:lnSpc>
                <a:spcBef>
                  <a:spcPts val="0"/>
                </a:spcBef>
                <a:spcAft>
                  <a:spcPts val="0"/>
                </a:spcAft>
                <a:buClr>
                  <a:srgbClr val="000000"/>
                </a:buClr>
                <a:buSzPts val="1800"/>
                <a:buFont typeface="Arial"/>
                <a:buNone/>
              </a:pPr>
              <a:r>
                <a:rPr lang="en" sz="1700">
                  <a:solidFill>
                    <a:schemeClr val="dk1"/>
                  </a:solidFill>
                </a:rPr>
                <a:t>October-November</a:t>
              </a:r>
              <a:endParaRPr sz="900" b="0" i="0" u="none" strike="noStrike" cap="none">
                <a:solidFill>
                  <a:srgbClr val="000000"/>
                </a:solidFill>
                <a:latin typeface="Arial"/>
                <a:ea typeface="Arial"/>
                <a:cs typeface="Arial"/>
                <a:sym typeface="Arial"/>
              </a:endParaRPr>
            </a:p>
          </p:txBody>
        </p:sp>
        <p:sp>
          <p:nvSpPr>
            <p:cNvPr id="133" name="Google Shape;133;p25"/>
            <p:cNvSpPr txBox="1"/>
            <p:nvPr/>
          </p:nvSpPr>
          <p:spPr>
            <a:xfrm>
              <a:off x="5765963" y="4818860"/>
              <a:ext cx="609600" cy="461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chemeClr val="dk1"/>
                  </a:solidFill>
                  <a:latin typeface="Arial"/>
                  <a:ea typeface="Arial"/>
                  <a:cs typeface="Arial"/>
                  <a:sym typeface="Arial"/>
                </a:rPr>
                <a:t>M6</a:t>
              </a:r>
              <a:endParaRPr sz="1800" b="1" i="0" u="none" strike="noStrike" cap="none">
                <a:solidFill>
                  <a:schemeClr val="dk1"/>
                </a:solidFill>
                <a:latin typeface="Arial"/>
                <a:ea typeface="Arial"/>
                <a:cs typeface="Arial"/>
                <a:sym typeface="Arial"/>
              </a:endParaRPr>
            </a:p>
          </p:txBody>
        </p:sp>
      </p:grpSp>
      <p:sp>
        <p:nvSpPr>
          <p:cNvPr id="134" name="Google Shape;134;p25"/>
          <p:cNvSpPr txBox="1"/>
          <p:nvPr/>
        </p:nvSpPr>
        <p:spPr>
          <a:xfrm>
            <a:off x="1222051" y="276656"/>
            <a:ext cx="7183500" cy="5310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a:solidFill>
                  <a:schemeClr val="dk1"/>
                </a:solidFill>
              </a:rPr>
              <a:t>Crowd4SDG </a:t>
            </a:r>
            <a:r>
              <a:rPr lang="en" sz="3000" b="0" i="0" u="none" strike="noStrike" cap="none">
                <a:solidFill>
                  <a:schemeClr val="dk1"/>
                </a:solidFill>
                <a:latin typeface="Arial"/>
                <a:ea typeface="Arial"/>
                <a:cs typeface="Arial"/>
                <a:sym typeface="Arial"/>
              </a:rPr>
              <a:t>Methodology: GEAR cycle</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6"/>
          <p:cNvPicPr preferRelativeResize="0"/>
          <p:nvPr/>
        </p:nvPicPr>
        <p:blipFill rotWithShape="1">
          <a:blip r:embed="rId3">
            <a:alphaModFix/>
          </a:blip>
          <a:srcRect l="7815" t="45451" r="43551" b="31483"/>
          <a:stretch/>
        </p:blipFill>
        <p:spPr>
          <a:xfrm>
            <a:off x="257174" y="969699"/>
            <a:ext cx="2516600" cy="671328"/>
          </a:xfrm>
          <a:prstGeom prst="rect">
            <a:avLst/>
          </a:prstGeom>
          <a:noFill/>
          <a:ln>
            <a:noFill/>
          </a:ln>
        </p:spPr>
      </p:pic>
      <p:pic>
        <p:nvPicPr>
          <p:cNvPr id="141" name="Google Shape;141;p26"/>
          <p:cNvPicPr preferRelativeResize="0"/>
          <p:nvPr/>
        </p:nvPicPr>
        <p:blipFill rotWithShape="1">
          <a:blip r:embed="rId4">
            <a:alphaModFix/>
          </a:blip>
          <a:srcRect l="2190" t="44792" r="2571" b="34276"/>
          <a:stretch/>
        </p:blipFill>
        <p:spPr>
          <a:xfrm>
            <a:off x="257175" y="3486212"/>
            <a:ext cx="5151676" cy="642938"/>
          </a:xfrm>
          <a:prstGeom prst="rect">
            <a:avLst/>
          </a:prstGeom>
          <a:noFill/>
          <a:ln>
            <a:noFill/>
          </a:ln>
        </p:spPr>
      </p:pic>
      <p:pic>
        <p:nvPicPr>
          <p:cNvPr id="142" name="Google Shape;142;p26"/>
          <p:cNvPicPr preferRelativeResize="0"/>
          <p:nvPr/>
        </p:nvPicPr>
        <p:blipFill rotWithShape="1">
          <a:blip r:embed="rId5">
            <a:alphaModFix/>
          </a:blip>
          <a:srcRect l="2388" t="38146" r="2073" b="31483"/>
          <a:stretch/>
        </p:blipFill>
        <p:spPr>
          <a:xfrm>
            <a:off x="257175" y="4217800"/>
            <a:ext cx="5517024" cy="890149"/>
          </a:xfrm>
          <a:prstGeom prst="rect">
            <a:avLst/>
          </a:prstGeom>
          <a:noFill/>
          <a:ln>
            <a:noFill/>
          </a:ln>
        </p:spPr>
      </p:pic>
      <p:pic>
        <p:nvPicPr>
          <p:cNvPr id="143" name="Google Shape;143;p26"/>
          <p:cNvPicPr preferRelativeResize="0"/>
          <p:nvPr/>
        </p:nvPicPr>
        <p:blipFill rotWithShape="1">
          <a:blip r:embed="rId6">
            <a:alphaModFix/>
          </a:blip>
          <a:srcRect l="3142" t="41369" r="2766" b="29857"/>
          <a:stretch/>
        </p:blipFill>
        <p:spPr>
          <a:xfrm>
            <a:off x="257175" y="2498338"/>
            <a:ext cx="4978176" cy="856251"/>
          </a:xfrm>
          <a:prstGeom prst="rect">
            <a:avLst/>
          </a:prstGeom>
          <a:noFill/>
          <a:ln>
            <a:noFill/>
          </a:ln>
        </p:spPr>
      </p:pic>
      <p:pic>
        <p:nvPicPr>
          <p:cNvPr id="144" name="Google Shape;144;p26"/>
          <p:cNvPicPr preferRelativeResize="0"/>
          <p:nvPr/>
        </p:nvPicPr>
        <p:blipFill rotWithShape="1">
          <a:blip r:embed="rId7">
            <a:alphaModFix/>
          </a:blip>
          <a:srcRect l="5135" t="43417" r="23344" b="33746"/>
          <a:stretch/>
        </p:blipFill>
        <p:spPr>
          <a:xfrm>
            <a:off x="257175" y="1723799"/>
            <a:ext cx="3628460" cy="642951"/>
          </a:xfrm>
          <a:prstGeom prst="rect">
            <a:avLst/>
          </a:prstGeom>
          <a:noFill/>
          <a:ln>
            <a:noFill/>
          </a:ln>
        </p:spPr>
      </p:pic>
      <p:sp>
        <p:nvSpPr>
          <p:cNvPr id="145" name="Google Shape;145;p26"/>
          <p:cNvSpPr txBox="1"/>
          <p:nvPr/>
        </p:nvSpPr>
        <p:spPr>
          <a:xfrm>
            <a:off x="1659400" y="165325"/>
            <a:ext cx="4978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latin typeface="Roboto"/>
                <a:ea typeface="Roboto"/>
                <a:cs typeface="Roboto"/>
                <a:sym typeface="Roboto"/>
              </a:rPr>
              <a:t>GEAR Cycle 3 finalist teams</a:t>
            </a:r>
            <a:endParaRPr sz="3000" b="1">
              <a:latin typeface="Roboto"/>
              <a:ea typeface="Roboto"/>
              <a:cs typeface="Roboto"/>
              <a:sym typeface="Roboto"/>
            </a:endParaRPr>
          </a:p>
        </p:txBody>
      </p:sp>
      <p:pic>
        <p:nvPicPr>
          <p:cNvPr id="146" name="Google Shape;146;p26"/>
          <p:cNvPicPr preferRelativeResize="0"/>
          <p:nvPr/>
        </p:nvPicPr>
        <p:blipFill rotWithShape="1">
          <a:blip r:embed="rId3">
            <a:alphaModFix/>
          </a:blip>
          <a:srcRect l="10719" t="22213" r="19448" b="57852"/>
          <a:stretch/>
        </p:blipFill>
        <p:spPr>
          <a:xfrm>
            <a:off x="4058976" y="969693"/>
            <a:ext cx="4978176" cy="79941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a:spLocks noGrp="1"/>
          </p:cNvSpPr>
          <p:nvPr>
            <p:ph type="ctrTitle"/>
          </p:nvPr>
        </p:nvSpPr>
        <p:spPr>
          <a:xfrm>
            <a:off x="1371600" y="-50306"/>
            <a:ext cx="7772400" cy="11025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latin typeface="Roboto"/>
                <a:ea typeface="Roboto"/>
                <a:cs typeface="Roboto"/>
                <a:sym typeface="Roboto"/>
              </a:rPr>
              <a:t>GEAR Cycle 3 finalist teams</a:t>
            </a:r>
            <a:endParaRPr b="1">
              <a:latin typeface="Roboto"/>
              <a:ea typeface="Roboto"/>
              <a:cs typeface="Roboto"/>
              <a:sym typeface="Roboto"/>
            </a:endParaRPr>
          </a:p>
        </p:txBody>
      </p:sp>
      <p:pic>
        <p:nvPicPr>
          <p:cNvPr id="152" name="Google Shape;152;p27"/>
          <p:cNvPicPr preferRelativeResize="0"/>
          <p:nvPr/>
        </p:nvPicPr>
        <p:blipFill>
          <a:blip r:embed="rId3">
            <a:alphaModFix/>
          </a:blip>
          <a:stretch>
            <a:fillRect/>
          </a:stretch>
        </p:blipFill>
        <p:spPr>
          <a:xfrm>
            <a:off x="82119" y="1533800"/>
            <a:ext cx="4410182" cy="2494324"/>
          </a:xfrm>
          <a:prstGeom prst="rect">
            <a:avLst/>
          </a:prstGeom>
          <a:noFill/>
          <a:ln>
            <a:noFill/>
          </a:ln>
        </p:spPr>
      </p:pic>
      <p:pic>
        <p:nvPicPr>
          <p:cNvPr id="153" name="Google Shape;153;p27"/>
          <p:cNvPicPr preferRelativeResize="0"/>
          <p:nvPr/>
        </p:nvPicPr>
        <p:blipFill>
          <a:blip r:embed="rId4">
            <a:alphaModFix/>
          </a:blip>
          <a:stretch>
            <a:fillRect/>
          </a:stretch>
        </p:blipFill>
        <p:spPr>
          <a:xfrm>
            <a:off x="4572000" y="1533800"/>
            <a:ext cx="4430275" cy="24943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8"/>
          <p:cNvSpPr txBox="1">
            <a:spLocks noGrp="1"/>
          </p:cNvSpPr>
          <p:nvPr>
            <p:ph type="ctrTitle"/>
          </p:nvPr>
        </p:nvSpPr>
        <p:spPr>
          <a:xfrm>
            <a:off x="301800" y="1212575"/>
            <a:ext cx="8479200" cy="1102500"/>
          </a:xfrm>
          <a:prstGeom prst="rect">
            <a:avLst/>
          </a:prstGeom>
        </p:spPr>
        <p:txBody>
          <a:bodyPr spcFirstLastPara="1" wrap="square" lIns="68575" tIns="34275" rIns="68575" bIns="34275" anchor="ctr" anchorCtr="0">
            <a:noAutofit/>
          </a:bodyPr>
          <a:lstStyle/>
          <a:p>
            <a:pPr marL="457200" lvl="0" indent="-342900" algn="l" rtl="0">
              <a:lnSpc>
                <a:spcPct val="115000"/>
              </a:lnSpc>
              <a:spcBef>
                <a:spcPts val="1200"/>
              </a:spcBef>
              <a:spcAft>
                <a:spcPts val="0"/>
              </a:spcAft>
              <a:buSzPts val="1800"/>
              <a:buFont typeface="Roboto"/>
              <a:buChar char="●"/>
            </a:pPr>
            <a:r>
              <a:rPr lang="en" sz="1800">
                <a:latin typeface="Roboto"/>
                <a:ea typeface="Roboto"/>
                <a:cs typeface="Roboto"/>
                <a:sym typeface="Roboto"/>
              </a:rPr>
              <a:t>Took place during the Accelerate phase </a:t>
            </a:r>
            <a:endParaRPr sz="1800">
              <a:latin typeface="Roboto"/>
              <a:ea typeface="Roboto"/>
              <a:cs typeface="Roboto"/>
              <a:sym typeface="Roboto"/>
            </a:endParaRPr>
          </a:p>
          <a:p>
            <a:pPr marL="457200" lvl="0" indent="-342900" algn="l" rtl="0">
              <a:lnSpc>
                <a:spcPct val="115000"/>
              </a:lnSpc>
              <a:spcBef>
                <a:spcPts val="0"/>
              </a:spcBef>
              <a:spcAft>
                <a:spcPts val="0"/>
              </a:spcAft>
              <a:buSzPts val="1800"/>
              <a:buFont typeface="Roboto"/>
              <a:buChar char="●"/>
            </a:pPr>
            <a:r>
              <a:rPr lang="en" sz="1800">
                <a:latin typeface="Roboto"/>
                <a:ea typeface="Roboto"/>
                <a:cs typeface="Roboto"/>
                <a:sym typeface="Roboto"/>
              </a:rPr>
              <a:t>Introduction into the theory behind science communication </a:t>
            </a:r>
            <a:endParaRPr sz="1800">
              <a:latin typeface="Roboto"/>
              <a:ea typeface="Roboto"/>
              <a:cs typeface="Roboto"/>
              <a:sym typeface="Roboto"/>
            </a:endParaRPr>
          </a:p>
          <a:p>
            <a:pPr marL="457200" lvl="0" indent="-342900" algn="l" rtl="0">
              <a:lnSpc>
                <a:spcPct val="115000"/>
              </a:lnSpc>
              <a:spcBef>
                <a:spcPts val="0"/>
              </a:spcBef>
              <a:spcAft>
                <a:spcPts val="0"/>
              </a:spcAft>
              <a:buSzPts val="1800"/>
              <a:buFont typeface="Roboto"/>
              <a:buChar char="●"/>
            </a:pPr>
            <a:r>
              <a:rPr lang="en" sz="1800">
                <a:latin typeface="Roboto"/>
                <a:ea typeface="Roboto"/>
                <a:cs typeface="Roboto"/>
                <a:sym typeface="Roboto"/>
              </a:rPr>
              <a:t>Featured case studies highlighting success with mobilising citizen scientists to collect data</a:t>
            </a:r>
            <a:endParaRPr sz="1800">
              <a:latin typeface="Roboto"/>
              <a:ea typeface="Roboto"/>
              <a:cs typeface="Roboto"/>
              <a:sym typeface="Roboto"/>
            </a:endParaRPr>
          </a:p>
        </p:txBody>
      </p:sp>
      <p:pic>
        <p:nvPicPr>
          <p:cNvPr id="160" name="Google Shape;160;p28"/>
          <p:cNvPicPr preferRelativeResize="0"/>
          <p:nvPr/>
        </p:nvPicPr>
        <p:blipFill>
          <a:blip r:embed="rId3">
            <a:alphaModFix/>
          </a:blip>
          <a:stretch>
            <a:fillRect/>
          </a:stretch>
        </p:blipFill>
        <p:spPr>
          <a:xfrm>
            <a:off x="534625" y="2494200"/>
            <a:ext cx="3817926" cy="2247450"/>
          </a:xfrm>
          <a:prstGeom prst="rect">
            <a:avLst/>
          </a:prstGeom>
          <a:noFill/>
          <a:ln>
            <a:noFill/>
          </a:ln>
        </p:spPr>
      </p:pic>
      <p:pic>
        <p:nvPicPr>
          <p:cNvPr id="161" name="Google Shape;161;p28"/>
          <p:cNvPicPr preferRelativeResize="0"/>
          <p:nvPr/>
        </p:nvPicPr>
        <p:blipFill>
          <a:blip r:embed="rId4">
            <a:alphaModFix/>
          </a:blip>
          <a:stretch>
            <a:fillRect/>
          </a:stretch>
        </p:blipFill>
        <p:spPr>
          <a:xfrm>
            <a:off x="4828000" y="2494212"/>
            <a:ext cx="3953006" cy="2247439"/>
          </a:xfrm>
          <a:prstGeom prst="rect">
            <a:avLst/>
          </a:prstGeom>
          <a:noFill/>
          <a:ln>
            <a:noFill/>
          </a:ln>
        </p:spPr>
      </p:pic>
      <p:sp>
        <p:nvSpPr>
          <p:cNvPr id="162" name="Google Shape;162;p28"/>
          <p:cNvSpPr txBox="1"/>
          <p:nvPr/>
        </p:nvSpPr>
        <p:spPr>
          <a:xfrm>
            <a:off x="1098900" y="0"/>
            <a:ext cx="7359300" cy="978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200"/>
              </a:spcBef>
              <a:spcAft>
                <a:spcPts val="1200"/>
              </a:spcAft>
              <a:buNone/>
            </a:pPr>
            <a:r>
              <a:rPr lang="en" sz="2400" b="1">
                <a:solidFill>
                  <a:schemeClr val="dk1"/>
                </a:solidFill>
                <a:highlight>
                  <a:schemeClr val="lt1"/>
                </a:highlight>
                <a:latin typeface="Roboto"/>
                <a:ea typeface="Roboto"/>
                <a:cs typeface="Roboto"/>
                <a:sym typeface="Roboto"/>
              </a:rPr>
              <a:t>Workshop: engaging and communicating with citizen scientists </a:t>
            </a:r>
            <a:endParaRPr sz="24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ctrTitle"/>
          </p:nvPr>
        </p:nvSpPr>
        <p:spPr>
          <a:xfrm>
            <a:off x="1383850" y="314675"/>
            <a:ext cx="6557700" cy="367800"/>
          </a:xfrm>
          <a:prstGeom prst="rect">
            <a:avLst/>
          </a:prstGeom>
        </p:spPr>
        <p:txBody>
          <a:bodyPr spcFirstLastPara="1" wrap="square" lIns="68575" tIns="34275" rIns="68575" bIns="34275" anchor="ctr" anchorCtr="0">
            <a:noAutofit/>
          </a:bodyPr>
          <a:lstStyle/>
          <a:p>
            <a:pPr marL="0" lvl="0" indent="0" algn="l" rtl="0">
              <a:lnSpc>
                <a:spcPct val="115000"/>
              </a:lnSpc>
              <a:spcBef>
                <a:spcPts val="1200"/>
              </a:spcBef>
              <a:spcAft>
                <a:spcPts val="1200"/>
              </a:spcAft>
              <a:buNone/>
            </a:pPr>
            <a:r>
              <a:rPr lang="en" b="1">
                <a:latin typeface="Roboto"/>
                <a:ea typeface="Roboto"/>
                <a:cs typeface="Roboto"/>
                <a:sym typeface="Roboto"/>
              </a:rPr>
              <a:t>Social media campaign</a:t>
            </a:r>
            <a:endParaRPr b="1">
              <a:latin typeface="Roboto"/>
              <a:ea typeface="Roboto"/>
              <a:cs typeface="Roboto"/>
              <a:sym typeface="Roboto"/>
            </a:endParaRPr>
          </a:p>
        </p:txBody>
      </p:sp>
      <p:pic>
        <p:nvPicPr>
          <p:cNvPr id="169" name="Google Shape;169;p29"/>
          <p:cNvPicPr preferRelativeResize="0"/>
          <p:nvPr/>
        </p:nvPicPr>
        <p:blipFill>
          <a:blip r:embed="rId3">
            <a:alphaModFix/>
          </a:blip>
          <a:stretch>
            <a:fillRect/>
          </a:stretch>
        </p:blipFill>
        <p:spPr>
          <a:xfrm>
            <a:off x="3893900" y="1050000"/>
            <a:ext cx="4982149" cy="3754826"/>
          </a:xfrm>
          <a:prstGeom prst="rect">
            <a:avLst/>
          </a:prstGeom>
          <a:noFill/>
          <a:ln>
            <a:noFill/>
          </a:ln>
        </p:spPr>
      </p:pic>
      <p:pic>
        <p:nvPicPr>
          <p:cNvPr id="170" name="Google Shape;170;p29"/>
          <p:cNvPicPr preferRelativeResize="0"/>
          <p:nvPr/>
        </p:nvPicPr>
        <p:blipFill>
          <a:blip r:embed="rId4">
            <a:alphaModFix/>
          </a:blip>
          <a:stretch>
            <a:fillRect/>
          </a:stretch>
        </p:blipFill>
        <p:spPr>
          <a:xfrm>
            <a:off x="143449" y="1460750"/>
            <a:ext cx="3750451" cy="293331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title"/>
          </p:nvPr>
        </p:nvSpPr>
        <p:spPr>
          <a:xfrm>
            <a:off x="1046953" y="84936"/>
            <a:ext cx="5639700" cy="567000"/>
          </a:xfrm>
          <a:prstGeom prst="rect">
            <a:avLst/>
          </a:prstGeom>
        </p:spPr>
        <p:txBody>
          <a:bodyPr spcFirstLastPara="1" wrap="square" lIns="68575" tIns="34275" rIns="68575" bIns="34275" anchor="ctr" anchorCtr="0">
            <a:normAutofit/>
          </a:bodyPr>
          <a:lstStyle/>
          <a:p>
            <a:pPr marL="0" lvl="0" indent="0" algn="ctr" rtl="0">
              <a:lnSpc>
                <a:spcPct val="100000"/>
              </a:lnSpc>
              <a:spcBef>
                <a:spcPts val="0"/>
              </a:spcBef>
              <a:spcAft>
                <a:spcPts val="0"/>
              </a:spcAft>
              <a:buNone/>
            </a:pPr>
            <a:r>
              <a:rPr lang="en"/>
              <a:t>Project Material</a:t>
            </a:r>
            <a:endParaRPr/>
          </a:p>
        </p:txBody>
      </p:sp>
      <p:pic>
        <p:nvPicPr>
          <p:cNvPr id="177" name="Google Shape;177;p30"/>
          <p:cNvPicPr preferRelativeResize="0"/>
          <p:nvPr/>
        </p:nvPicPr>
        <p:blipFill>
          <a:blip r:embed="rId3">
            <a:alphaModFix/>
          </a:blip>
          <a:stretch>
            <a:fillRect/>
          </a:stretch>
        </p:blipFill>
        <p:spPr>
          <a:xfrm>
            <a:off x="53750" y="1150100"/>
            <a:ext cx="4182825" cy="2769494"/>
          </a:xfrm>
          <a:prstGeom prst="rect">
            <a:avLst/>
          </a:prstGeom>
          <a:noFill/>
          <a:ln>
            <a:noFill/>
          </a:ln>
        </p:spPr>
      </p:pic>
      <p:pic>
        <p:nvPicPr>
          <p:cNvPr id="178" name="Google Shape;178;p30"/>
          <p:cNvPicPr preferRelativeResize="0"/>
          <p:nvPr/>
        </p:nvPicPr>
        <p:blipFill>
          <a:blip r:embed="rId4">
            <a:alphaModFix/>
          </a:blip>
          <a:stretch>
            <a:fillRect/>
          </a:stretch>
        </p:blipFill>
        <p:spPr>
          <a:xfrm>
            <a:off x="4236575" y="1150096"/>
            <a:ext cx="4932143" cy="27695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638</Words>
  <Application>Microsoft Macintosh PowerPoint</Application>
  <PresentationFormat>On-screen Show (16:9)</PresentationFormat>
  <Paragraphs>103</Paragraphs>
  <Slides>18</Slides>
  <Notes>18</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Calibri</vt:lpstr>
      <vt:lpstr>Arial</vt:lpstr>
      <vt:lpstr>Roboto Medium</vt:lpstr>
      <vt:lpstr>Roboto</vt:lpstr>
      <vt:lpstr>Simple Light</vt:lpstr>
      <vt:lpstr>Office Theme</vt:lpstr>
      <vt:lpstr>ISAB Annual Meeting:  Crowd4SDG</vt:lpstr>
      <vt:lpstr>PowerPoint Presentation</vt:lpstr>
      <vt:lpstr>Timeline : 3 GEAR Cycles (2020-23)</vt:lpstr>
      <vt:lpstr>PowerPoint Presentation</vt:lpstr>
      <vt:lpstr>PowerPoint Presentation</vt:lpstr>
      <vt:lpstr>GEAR Cycle 3 finalist teams</vt:lpstr>
      <vt:lpstr>Took place during the Accelerate phase  Introduction into the theory behind science communication  Featured case studies highlighting success with mobilising citizen scientists to collect data</vt:lpstr>
      <vt:lpstr>Social media campaign</vt:lpstr>
      <vt:lpstr>Project Material</vt:lpstr>
      <vt:lpstr>Handbook available on website</vt:lpstr>
      <vt:lpstr>Former teams invited to follow up on their projects: FloodFinder (GEAR Cycle 1)  WOMER (GEAR Cycle 2) DonateWater (GEAR Cycle 2) AquaTech (GEAR Cycle 3) Let’s Clean Up! (GEAR Cycle 3) </vt:lpstr>
      <vt:lpstr>PowerPoint Presentation</vt:lpstr>
      <vt:lpstr>Crowd4SDG Final Conference - 17 March</vt:lpstr>
      <vt:lpstr>Crowd4SDG Final Conference programme</vt:lpstr>
      <vt:lpstr>PowerPoint Presentation</vt:lpstr>
      <vt:lpstr> https://indico.cern.ch/event/1224762/ </vt:lpstr>
      <vt:lpstr>Crowd4SDG Final Conference - 17 March</vt:lpstr>
      <vt:lpstr>Gather consent forms, photos of participants and information on projects to create one pagers for each team’s project Covered the CBI workshops on social media, including thanking the jury members and highlighting each project One pagers created  for each team and published on the Crowd4SDG website and social media channels Creation of 3 minute video highlighting the two finalist projects - to be published on YouTube and promoted on social media in March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ISAB Annual Meeting:  Crowd4SDG</dc:title>
  <cp:lastModifiedBy>Claudia Marcelloni</cp:lastModifiedBy>
  <cp:revision>1</cp:revision>
  <dcterms:modified xsi:type="dcterms:W3CDTF">2023-02-24T09:41:59Z</dcterms:modified>
</cp:coreProperties>
</file>