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0" r:id="rId1"/>
    <p:sldMasterId id="2147483648" r:id="rId2"/>
  </p:sldMasterIdLst>
  <p:sldIdLst>
    <p:sldId id="260" r:id="rId3"/>
    <p:sldId id="259" r:id="rId4"/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120" y="6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5E1AF-BA84-16F3-6358-09EF7F90D7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7791AC-C2C0-9EDD-671A-8C533037A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618AD-610A-DB4E-FC6F-A759AAFA17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7A765-83C1-1F17-6E9A-9CB4793CAB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8351C-1653-B7AA-3CF9-5A8FB1ABCC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7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594C76-4E20-32B5-FC54-49F2FF9497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BB1C92D-177A-498F-AE12-08127333A9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FF836-002B-0D42-895C-BAEFBEFA1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DDF9B4-9FBE-23C8-248D-6F631BFBFD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5D0932-C28D-B505-A7F0-AB5E7531E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605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CDE272-165E-79B3-96E6-858E83024D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AF35FA-6F72-8CD3-3B87-C8C4588C5C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8FBDD-026C-6D33-4351-356FF4477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3EC380-C931-D314-7FC0-BF81934B1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C3BBD-26CD-6811-DC2C-0CD6C0D18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6975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631694"/>
            <a:ext cx="4704961" cy="1911404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709711"/>
            <a:ext cx="4619055" cy="116345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tx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549357"/>
            <a:ext cx="4943872" cy="405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9BE759-6C06-D56A-0451-06D3EFF3D3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918E06-FE87-43FC-0D86-1F192A1F0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EA541A-FC1E-28E8-EF47-A92F9441F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9764F9-42EB-CD24-2E7E-E98472DEC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EE6239-12F0-DE2F-638C-231CAFD10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0324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09C86-546C-93EE-662A-486A3F771F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420D26-101B-A49C-ED8E-D41303F8F0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FE85D-5415-B9A2-D72B-DA774D4C2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695825-0A68-027A-A579-90D3A2241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68259-4E0D-C856-FED5-BD1ACA15A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507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36B05-62FC-C68F-BE1D-31F8062CA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464880-A95F-7471-BFB3-E7051E70CE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9B4164-211C-93F6-751E-2C8D1B8CDA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4E9080-A0AE-AF47-CBB0-E2932E02F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B8A9CD-B80D-5BE1-995D-605215359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054F9B-2C75-A153-6C7D-B24B80EBD4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6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98C4C-0828-8A90-B672-266920DE37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2654F2-D296-CEED-3550-FD24734180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A14811-7576-DED0-3D8D-2B3E8B3A70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107495-31B1-C2C0-DC31-B9D70DE8C2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76C54E-7AAE-51F2-F3C9-82884FFED7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66D14B-D8C7-D001-635A-9327587F0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B7B243-8C0E-4FE1-D601-861036CAFC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4B1C393-7C2D-4E20-7A62-263C26F57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219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694FA-8CAA-63CC-DFEC-4F2A9C415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32A92B-B816-BF26-D82C-0F1BE5D6AF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77D989-5BD1-E478-CF4A-12C65C12C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1DAD47-A783-6425-3341-6DB02539C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32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751A09-2ECE-8F31-C7D8-1F5AFFF97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1E50F0-41B2-3366-204B-F57EF56A5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60A803-EA3F-189F-D9DE-D66CC10A1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405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61BD01-21E3-D1CC-1A8F-E31AF0825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BD636A-FA1B-1010-56A0-F435D617C7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B6AE8C-3666-F809-8187-E86D4125ED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02A9E6-12F0-6F13-67A4-2B66C030F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1B412E-2D9F-24E9-468E-6397AE9952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F560D-8CB6-78ED-C25D-8AEE173F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238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34CD3-F18C-9FB2-B24B-11E55A7E1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1BE45B-4AEC-DCEC-13CF-F2EBA8273E5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DEB54A-1EDA-1D8A-22B4-23F15640C3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486BCB2-B0AC-3826-C3CB-17D3AFEE6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E304B0-F789-9B01-7BC8-54C1B7084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599E47-3C53-7B06-29C1-1883E53F74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1596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C43B90-F1A8-5659-92D8-BA28F4816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A7E971-0071-4A03-77D5-B9FAFC4832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284DBE-D7D5-E5D4-049D-80C6747810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76EBE-1DEF-4D60-AB89-C54E5CAF8D39}" type="datetimeFigureOut">
              <a:rPr lang="en-US" smtClean="0"/>
              <a:t>2/22/2023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8A2621-2E21-8055-6E00-C3F1059957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B88FB-E1C5-5DCE-9337-298473FEC5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A4F452-38F4-498F-8609-A5852339A4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765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defPPr>
              <a:defRPr lang="es-E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Summary of </a:t>
            </a:r>
            <a:r>
              <a:rPr lang="en-GB" dirty="0" err="1"/>
              <a:t>IdeaSquare</a:t>
            </a:r>
            <a:r>
              <a:rPr lang="en-GB" dirty="0"/>
              <a:t> in CERN Internal Organization Structures</a:t>
            </a:r>
            <a:br>
              <a:rPr lang="en-GB" dirty="0"/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590480" y="3709710"/>
            <a:ext cx="5823193" cy="1749716"/>
          </a:xfrm>
        </p:spPr>
        <p:txBody>
          <a:bodyPr>
            <a:normAutofit fontScale="92500" lnSpcReduction="20000"/>
          </a:bodyPr>
          <a:lstStyle>
            <a:defPPr>
              <a:defRPr lang="es-ES"/>
            </a:defPPr>
            <a:lvl1pPr marL="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	24 February 2023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ISAB Meeting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	</a:t>
            </a:r>
            <a:r>
              <a:rPr lang="en-GB" sz="1300" dirty="0"/>
              <a:t>Markus.Nordberg@cern.ch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E2F3BC-4B98-CA48-F4E7-59F7C58FA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History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IdeaSquare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</a:t>
            </a:r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CERN)</a:t>
            </a:r>
            <a:endParaRPr lang="en-US" sz="4000" dirty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025561-C377-6F30-C456-5712766DD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sz="2000" dirty="0" err="1"/>
              <a:t>IdeaSquare</a:t>
            </a:r>
            <a:r>
              <a:rPr lang="fr-CH" sz="2000" dirty="0"/>
              <a:t> </a:t>
            </a:r>
            <a:r>
              <a:rPr lang="fr-CH" sz="2000" dirty="0" err="1"/>
              <a:t>created</a:t>
            </a:r>
            <a:r>
              <a:rPr lang="fr-CH" sz="2000" dirty="0"/>
              <a:t> in </a:t>
            </a:r>
            <a:r>
              <a:rPr lang="fr-CH" sz="2000" dirty="0" err="1"/>
              <a:t>late</a:t>
            </a:r>
            <a:r>
              <a:rPr lang="fr-CH" sz="2000" dirty="0"/>
              <a:t> 2014 (</a:t>
            </a:r>
            <a:r>
              <a:rPr lang="fr-CH" sz="2000" dirty="0" err="1"/>
              <a:t>following</a:t>
            </a:r>
            <a:r>
              <a:rPr lang="fr-CH" sz="2000" dirty="0"/>
              <a:t> a prototype concept in B175 in 2013), </a:t>
            </a:r>
            <a:r>
              <a:rPr lang="fr-CH" sz="2000" dirty="0" err="1"/>
              <a:t>alongside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the Neutrino Platform</a:t>
            </a:r>
          </a:p>
          <a:p>
            <a:r>
              <a:rPr lang="fr-CH" sz="2000" dirty="0" err="1"/>
              <a:t>Reported</a:t>
            </a:r>
            <a:r>
              <a:rPr lang="fr-CH" sz="2000" dirty="0"/>
              <a:t> to the </a:t>
            </a:r>
            <a:r>
              <a:rPr lang="fr-CH" sz="2000" dirty="0" err="1"/>
              <a:t>Director</a:t>
            </a:r>
            <a:r>
              <a:rPr lang="fr-CH" sz="2000" dirty="0"/>
              <a:t> of </a:t>
            </a:r>
            <a:r>
              <a:rPr lang="fr-CH" sz="2000" dirty="0" err="1"/>
              <a:t>Research</a:t>
            </a:r>
            <a:r>
              <a:rPr lang="fr-CH" sz="2000" dirty="0"/>
              <a:t> (DG-DI-RCS), </a:t>
            </a:r>
            <a:r>
              <a:rPr lang="fr-CH" sz="2000" dirty="0" err="1"/>
              <a:t>using</a:t>
            </a:r>
            <a:r>
              <a:rPr lang="fr-CH" sz="2000" dirty="0"/>
              <a:t> ISAB-G as an Advisory Body</a:t>
            </a:r>
          </a:p>
          <a:p>
            <a:r>
              <a:rPr lang="fr-CH" sz="2000" dirty="0"/>
              <a:t>In 2016, </a:t>
            </a:r>
            <a:r>
              <a:rPr lang="fr-CH" sz="2000" dirty="0" err="1"/>
              <a:t>IdeaSquare</a:t>
            </a:r>
            <a:r>
              <a:rPr lang="fr-CH" sz="2000" dirty="0"/>
              <a:t> </a:t>
            </a:r>
            <a:r>
              <a:rPr lang="fr-CH" sz="2000" dirty="0" err="1"/>
              <a:t>moved</a:t>
            </a:r>
            <a:r>
              <a:rPr lang="fr-CH" sz="2000" dirty="0"/>
              <a:t> </a:t>
            </a:r>
            <a:r>
              <a:rPr lang="fr-CH" sz="2000" dirty="0" err="1"/>
              <a:t>into</a:t>
            </a:r>
            <a:r>
              <a:rPr lang="fr-CH" sz="2000" dirty="0"/>
              <a:t> IPT as part of a new </a:t>
            </a:r>
            <a:r>
              <a:rPr lang="fr-CH" sz="2000" dirty="0" err="1"/>
              <a:t>strategy</a:t>
            </a:r>
            <a:r>
              <a:rPr lang="fr-CH" sz="2000" dirty="0"/>
              <a:t> to </a:t>
            </a:r>
            <a:r>
              <a:rPr lang="fr-CH" sz="2000" dirty="0" err="1"/>
              <a:t>increase</a:t>
            </a:r>
            <a:r>
              <a:rPr lang="fr-CH" sz="2000" dirty="0"/>
              <a:t> EU-</a:t>
            </a:r>
            <a:r>
              <a:rPr lang="fr-CH" sz="2000" dirty="0" err="1"/>
              <a:t>related</a:t>
            </a:r>
            <a:r>
              <a:rPr lang="fr-CH" sz="2000" dirty="0"/>
              <a:t> </a:t>
            </a:r>
            <a:r>
              <a:rPr lang="fr-CH" sz="2000" dirty="0" err="1"/>
              <a:t>activities</a:t>
            </a:r>
            <a:endParaRPr lang="fr-CH" sz="2000" dirty="0"/>
          </a:p>
          <a:p>
            <a:r>
              <a:rPr lang="fr-CH" sz="2000" dirty="0"/>
              <a:t>As </a:t>
            </a:r>
            <a:r>
              <a:rPr lang="fr-CH" sz="2000" dirty="0" err="1"/>
              <a:t>IdeaSquare</a:t>
            </a:r>
            <a:r>
              <a:rPr lang="fr-CH" sz="2000" dirty="0"/>
              <a:t> </a:t>
            </a:r>
            <a:r>
              <a:rPr lang="fr-CH" sz="2000" dirty="0" err="1"/>
              <a:t>was</a:t>
            </a:r>
            <a:r>
              <a:rPr lang="fr-CH" sz="2000" dirty="0"/>
              <a:t> </a:t>
            </a:r>
            <a:r>
              <a:rPr lang="fr-CH" sz="2000" dirty="0" err="1"/>
              <a:t>widely</a:t>
            </a:r>
            <a:r>
              <a:rPr lang="fr-CH" sz="2000" dirty="0"/>
              <a:t> </a:t>
            </a:r>
            <a:r>
              <a:rPr lang="fr-CH" sz="2000" dirty="0" err="1"/>
              <a:t>serving</a:t>
            </a:r>
            <a:r>
              <a:rPr lang="fr-CH" sz="2000" dirty="0"/>
              <a:t> CERN (and </a:t>
            </a:r>
            <a:r>
              <a:rPr lang="fr-CH" sz="2000" dirty="0" err="1"/>
              <a:t>outside</a:t>
            </a:r>
            <a:r>
              <a:rPr lang="fr-CH" sz="2000" dirty="0"/>
              <a:t>) </a:t>
            </a:r>
            <a:r>
              <a:rPr lang="fr-CH" sz="2000" dirty="0" err="1"/>
              <a:t>beyond</a:t>
            </a:r>
            <a:r>
              <a:rPr lang="fr-CH" sz="2000" dirty="0"/>
              <a:t> EU-</a:t>
            </a:r>
            <a:r>
              <a:rPr lang="fr-CH" sz="2000" dirty="0" err="1"/>
              <a:t>activities</a:t>
            </a:r>
            <a:r>
              <a:rPr lang="fr-CH" sz="2000" dirty="0"/>
              <a:t>, </a:t>
            </a:r>
            <a:r>
              <a:rPr lang="fr-CH" sz="2000" dirty="0" err="1"/>
              <a:t>it</a:t>
            </a:r>
            <a:r>
              <a:rPr lang="fr-CH" sz="2000" dirty="0"/>
              <a:t> </a:t>
            </a:r>
            <a:r>
              <a:rPr lang="fr-CH" sz="2000" dirty="0" err="1"/>
              <a:t>was</a:t>
            </a:r>
            <a:r>
              <a:rPr lang="fr-CH" sz="2000" dirty="0"/>
              <a:t> </a:t>
            </a:r>
            <a:r>
              <a:rPr lang="fr-CH" sz="2000" dirty="0" err="1"/>
              <a:t>placed</a:t>
            </a:r>
            <a:r>
              <a:rPr lang="fr-CH" sz="2000" dirty="0"/>
              <a:t> </a:t>
            </a:r>
            <a:r>
              <a:rPr lang="fr-CH" sz="2000" dirty="0" err="1"/>
              <a:t>under</a:t>
            </a:r>
            <a:r>
              <a:rPr lang="fr-CH" sz="2000" dirty="0"/>
              <a:t> IPT-DI (note: ATTRACT </a:t>
            </a:r>
            <a:r>
              <a:rPr lang="fr-CH" sz="2000" dirty="0" err="1"/>
              <a:t>only</a:t>
            </a:r>
            <a:r>
              <a:rPr lang="fr-CH" sz="2000" dirty="0"/>
              <a:t> </a:t>
            </a:r>
            <a:r>
              <a:rPr lang="fr-CH" sz="2000" dirty="0" err="1"/>
              <a:t>started</a:t>
            </a:r>
            <a:r>
              <a:rPr lang="fr-CH" sz="2000" dirty="0"/>
              <a:t> in 2018)</a:t>
            </a:r>
          </a:p>
          <a:p>
            <a:r>
              <a:rPr lang="fr-CH" sz="2000" dirty="0" err="1"/>
              <a:t>IdeaSquare</a:t>
            </a:r>
            <a:r>
              <a:rPr lang="fr-CH" sz="2000" dirty="0"/>
              <a:t> </a:t>
            </a:r>
            <a:r>
              <a:rPr lang="fr-CH" sz="2000" dirty="0" err="1"/>
              <a:t>currently</a:t>
            </a:r>
            <a:r>
              <a:rPr lang="fr-CH" sz="2000" dirty="0"/>
              <a:t> hosts personnel </a:t>
            </a:r>
            <a:r>
              <a:rPr lang="fr-CH" sz="2000" dirty="0" err="1"/>
              <a:t>from</a:t>
            </a:r>
            <a:r>
              <a:rPr lang="fr-CH" sz="2000" dirty="0"/>
              <a:t>: EP, IPT-DI, IPT-EU-PI, IR, SCE (</a:t>
            </a:r>
            <a:r>
              <a:rPr lang="fr-CH" sz="2000" dirty="0" err="1"/>
              <a:t>some</a:t>
            </a:r>
            <a:r>
              <a:rPr lang="fr-CH" sz="2000" dirty="0"/>
              <a:t> 20 </a:t>
            </a:r>
            <a:r>
              <a:rPr lang="fr-CH" sz="2000" dirty="0" err="1"/>
              <a:t>persons</a:t>
            </a:r>
            <a:r>
              <a:rPr lang="fr-CH" sz="2000" dirty="0"/>
              <a:t>)</a:t>
            </a:r>
          </a:p>
          <a:p>
            <a:r>
              <a:rPr lang="fr-CH" sz="2000" dirty="0"/>
              <a:t>In the </a:t>
            </a:r>
            <a:r>
              <a:rPr lang="fr-CH" sz="2000" dirty="0" err="1"/>
              <a:t>following</a:t>
            </a:r>
            <a:r>
              <a:rPr lang="fr-CH" sz="2000" dirty="0"/>
              <a:t>, </a:t>
            </a:r>
            <a:r>
              <a:rPr lang="fr-CH" sz="2000" dirty="0" err="1"/>
              <a:t>we</a:t>
            </a:r>
            <a:r>
              <a:rPr lang="fr-CH" sz="2000" dirty="0"/>
              <a:t> </a:t>
            </a:r>
            <a:r>
              <a:rPr lang="fr-CH" sz="2000" dirty="0" err="1"/>
              <a:t>limit</a:t>
            </a:r>
            <a:r>
              <a:rPr lang="fr-CH" sz="2000" dirty="0"/>
              <a:t> </a:t>
            </a:r>
            <a:r>
              <a:rPr lang="fr-CH" sz="2000" dirty="0" err="1"/>
              <a:t>ourselves</a:t>
            </a:r>
            <a:r>
              <a:rPr lang="fr-CH" sz="2000" dirty="0"/>
              <a:t> </a:t>
            </a:r>
            <a:r>
              <a:rPr lang="fr-CH" sz="2000" u="sng" dirty="0" err="1"/>
              <a:t>only</a:t>
            </a:r>
            <a:r>
              <a:rPr lang="fr-CH" sz="2000" dirty="0"/>
              <a:t> to IPT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42814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C8B8E0A-8C69-9B50-EAE4-E4364EEF7F1F}"/>
              </a:ext>
            </a:extLst>
          </p:cNvPr>
          <p:cNvSpPr txBox="1"/>
          <p:nvPr/>
        </p:nvSpPr>
        <p:spPr>
          <a:xfrm>
            <a:off x="1980457" y="310673"/>
            <a:ext cx="827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</a:rPr>
              <a:t>IdeaSquare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</a:rPr>
              <a:t>Internal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H" sz="4000" dirty="0" err="1">
                <a:solidFill>
                  <a:schemeClr val="accent5">
                    <a:lumMod val="50000"/>
                  </a:schemeClr>
                </a:solidFill>
              </a:rPr>
              <a:t>Organization</a:t>
            </a:r>
            <a:r>
              <a:rPr lang="fr-CH" sz="4000" dirty="0">
                <a:solidFill>
                  <a:schemeClr val="accent5">
                    <a:lumMod val="50000"/>
                  </a:schemeClr>
                </a:solidFill>
              </a:rPr>
              <a:t> (IPT)</a:t>
            </a:r>
            <a:endParaRPr lang="en-US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608E517-0D36-EBD0-50F2-EF0A4B1963E1}"/>
              </a:ext>
            </a:extLst>
          </p:cNvPr>
          <p:cNvSpPr/>
          <p:nvPr/>
        </p:nvSpPr>
        <p:spPr>
          <a:xfrm>
            <a:off x="2176272" y="2258568"/>
            <a:ext cx="1344168" cy="79552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M. Nordberg (IPT-DI)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F22025C-DC64-748F-E52F-CDB08D3E3458}"/>
              </a:ext>
            </a:extLst>
          </p:cNvPr>
          <p:cNvSpPr/>
          <p:nvPr/>
        </p:nvSpPr>
        <p:spPr>
          <a:xfrm>
            <a:off x="7705344" y="2245233"/>
            <a:ext cx="1344168" cy="79552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P. Tello (IPT-EU-PI)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E3B34FE7-6210-29A8-A8B9-E402B9A50A9E}"/>
              </a:ext>
            </a:extLst>
          </p:cNvPr>
          <p:cNvSpPr/>
          <p:nvPr/>
        </p:nvSpPr>
        <p:spPr>
          <a:xfrm>
            <a:off x="2176272" y="4504636"/>
            <a:ext cx="6873240" cy="88696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A08641C-0D29-D5C3-947B-7B7BE37CF0B1}"/>
              </a:ext>
            </a:extLst>
          </p:cNvPr>
          <p:cNvSpPr/>
          <p:nvPr/>
        </p:nvSpPr>
        <p:spPr>
          <a:xfrm>
            <a:off x="2176272" y="3412617"/>
            <a:ext cx="6873240" cy="886968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279CD68-2AF9-0805-0EFF-95882CE0C7DD}"/>
              </a:ext>
            </a:extLst>
          </p:cNvPr>
          <p:cNvSpPr/>
          <p:nvPr/>
        </p:nvSpPr>
        <p:spPr>
          <a:xfrm>
            <a:off x="2176272" y="5571744"/>
            <a:ext cx="6873240" cy="88696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BED5CD8-5F9C-5B8A-29BA-D76B6436FD7D}"/>
              </a:ext>
            </a:extLst>
          </p:cNvPr>
          <p:cNvSpPr/>
          <p:nvPr/>
        </p:nvSpPr>
        <p:spPr>
          <a:xfrm>
            <a:off x="5010912" y="1063209"/>
            <a:ext cx="1344168" cy="795528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>
                <a:solidFill>
                  <a:schemeClr val="tx1"/>
                </a:solidFill>
              </a:rPr>
              <a:t>C. Hartley (IPT DL)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3E57749-A751-95EE-96CF-38CA4C16B569}"/>
              </a:ext>
            </a:extLst>
          </p:cNvPr>
          <p:cNvSpPr txBox="1"/>
          <p:nvPr/>
        </p:nvSpPr>
        <p:spPr>
          <a:xfrm>
            <a:off x="155448" y="3310128"/>
            <a:ext cx="18013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EU-</a:t>
            </a:r>
            <a:r>
              <a:rPr lang="fr-CH" sz="1600" dirty="0" err="1"/>
              <a:t>Funded</a:t>
            </a:r>
            <a:r>
              <a:rPr lang="fr-CH" sz="1600" dirty="0"/>
              <a:t> </a:t>
            </a:r>
            <a:r>
              <a:rPr lang="fr-CH" sz="1600" dirty="0" err="1"/>
              <a:t>Activities</a:t>
            </a:r>
            <a:r>
              <a:rPr lang="fr-CH" sz="1600" dirty="0"/>
              <a:t> (ATTRACT, Green Village etc.)</a:t>
            </a:r>
            <a:endParaRPr lang="en-US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8C6A0C-C4A8-1829-0E7F-5225AF039B3F}"/>
              </a:ext>
            </a:extLst>
          </p:cNvPr>
          <p:cNvSpPr txBox="1"/>
          <p:nvPr/>
        </p:nvSpPr>
        <p:spPr>
          <a:xfrm>
            <a:off x="188976" y="4706112"/>
            <a:ext cx="180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/>
              <a:t>CERN-</a:t>
            </a:r>
            <a:r>
              <a:rPr lang="fr-CH" sz="1600" dirty="0" err="1"/>
              <a:t>Funded</a:t>
            </a:r>
            <a:r>
              <a:rPr lang="fr-CH" sz="1600" dirty="0"/>
              <a:t> </a:t>
            </a:r>
            <a:r>
              <a:rPr lang="fr-CH" sz="1600" dirty="0" err="1"/>
              <a:t>Activities</a:t>
            </a:r>
            <a:endParaRPr 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6CEB886-40E9-006F-1DCE-FDE66AD083D0}"/>
              </a:ext>
            </a:extLst>
          </p:cNvPr>
          <p:cNvSpPr txBox="1"/>
          <p:nvPr/>
        </p:nvSpPr>
        <p:spPr>
          <a:xfrm>
            <a:off x="231648" y="5727192"/>
            <a:ext cx="1801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/>
              <a:t>Other</a:t>
            </a:r>
            <a:r>
              <a:rPr lang="fr-CH" sz="1600" dirty="0"/>
              <a:t> </a:t>
            </a:r>
            <a:r>
              <a:rPr lang="fr-CH" sz="1600" dirty="0" err="1"/>
              <a:t>Activities</a:t>
            </a:r>
            <a:r>
              <a:rPr lang="fr-CH" sz="1600" dirty="0"/>
              <a:t> (Ext. </a:t>
            </a:r>
            <a:r>
              <a:rPr lang="fr-CH" sz="1600" dirty="0" err="1"/>
              <a:t>Funding</a:t>
            </a:r>
            <a:r>
              <a:rPr lang="fr-CH" sz="1600" dirty="0"/>
              <a:t>)</a:t>
            </a:r>
            <a:endParaRPr lang="en-US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A0E4F14-A027-A71A-52AD-FC8B5FBD28CC}"/>
              </a:ext>
            </a:extLst>
          </p:cNvPr>
          <p:cNvSpPr txBox="1"/>
          <p:nvPr/>
        </p:nvSpPr>
        <p:spPr>
          <a:xfrm>
            <a:off x="2386584" y="3438144"/>
            <a:ext cx="1618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Student</a:t>
            </a:r>
            <a:r>
              <a:rPr lang="fr-CH" sz="1200" dirty="0"/>
              <a:t> Program (CBI)</a:t>
            </a:r>
            <a:endParaRPr lang="en-US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91F788A-AF32-34D3-7785-F35DDDEF129F}"/>
              </a:ext>
            </a:extLst>
          </p:cNvPr>
          <p:cNvSpPr txBox="1"/>
          <p:nvPr/>
        </p:nvSpPr>
        <p:spPr>
          <a:xfrm>
            <a:off x="2401824" y="3636264"/>
            <a:ext cx="1618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Comms</a:t>
            </a:r>
            <a:r>
              <a:rPr lang="fr-CH" sz="1200" dirty="0"/>
              <a:t> (i2)</a:t>
            </a:r>
            <a:endParaRPr lang="en-US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0EB0F71-4307-253F-B487-3379F8FF1AD2}"/>
              </a:ext>
            </a:extLst>
          </p:cNvPr>
          <p:cNvSpPr txBox="1"/>
          <p:nvPr/>
        </p:nvSpPr>
        <p:spPr>
          <a:xfrm>
            <a:off x="2407920" y="3852672"/>
            <a:ext cx="1618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CIJ Journal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4DA3F3F-7C63-8988-0753-7AF394C686CB}"/>
              </a:ext>
            </a:extLst>
          </p:cNvPr>
          <p:cNvSpPr txBox="1"/>
          <p:nvPr/>
        </p:nvSpPr>
        <p:spPr>
          <a:xfrm>
            <a:off x="2432304" y="4050792"/>
            <a:ext cx="1618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Admin, Project </a:t>
            </a:r>
            <a:r>
              <a:rPr lang="fr-CH" sz="1200" dirty="0" err="1"/>
              <a:t>Mgmt</a:t>
            </a:r>
            <a:endParaRPr lang="en-US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4BB1ECE-173D-E8D8-57E0-F0D2B1D61F1A}"/>
              </a:ext>
            </a:extLst>
          </p:cNvPr>
          <p:cNvSpPr txBox="1"/>
          <p:nvPr/>
        </p:nvSpPr>
        <p:spPr>
          <a:xfrm>
            <a:off x="8098536" y="4047744"/>
            <a:ext cx="893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Admin</a:t>
            </a:r>
            <a:endParaRPr lang="en-US" sz="12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8B034F6-BD5D-5125-DF7C-938F55EB7C55}"/>
              </a:ext>
            </a:extLst>
          </p:cNvPr>
          <p:cNvSpPr txBox="1"/>
          <p:nvPr/>
        </p:nvSpPr>
        <p:spPr>
          <a:xfrm>
            <a:off x="2465831" y="5181600"/>
            <a:ext cx="17834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Admin (i2; incl. GRADE)</a:t>
            </a:r>
            <a:endParaRPr lang="en-US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BF6B1A6-2A96-317D-3F8F-29E6E8832DE2}"/>
              </a:ext>
            </a:extLst>
          </p:cNvPr>
          <p:cNvSpPr txBox="1"/>
          <p:nvPr/>
        </p:nvSpPr>
        <p:spPr>
          <a:xfrm>
            <a:off x="2447544" y="4477512"/>
            <a:ext cx="2270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Other</a:t>
            </a:r>
            <a:r>
              <a:rPr lang="fr-CH" sz="1200" dirty="0"/>
              <a:t> </a:t>
            </a:r>
            <a:r>
              <a:rPr lang="fr-CH" sz="1200" dirty="0" err="1"/>
              <a:t>Student</a:t>
            </a:r>
            <a:r>
              <a:rPr lang="fr-CH" sz="1200" dirty="0"/>
              <a:t> Programs (e.g. I4C)</a:t>
            </a:r>
            <a:endParaRPr lang="en-US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8C98A95-5C1E-2BCD-0B1C-14B7C982D0AB}"/>
              </a:ext>
            </a:extLst>
          </p:cNvPr>
          <p:cNvSpPr txBox="1"/>
          <p:nvPr/>
        </p:nvSpPr>
        <p:spPr>
          <a:xfrm>
            <a:off x="7068312" y="4529328"/>
            <a:ext cx="2109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Other</a:t>
            </a:r>
            <a:r>
              <a:rPr lang="fr-CH" sz="1200" dirty="0"/>
              <a:t> </a:t>
            </a:r>
            <a:r>
              <a:rPr lang="fr-CH" sz="1200" dirty="0" err="1"/>
              <a:t>Student</a:t>
            </a:r>
            <a:r>
              <a:rPr lang="fr-CH" sz="1200" dirty="0"/>
              <a:t> Programs (TF)</a:t>
            </a:r>
            <a:endParaRPr lang="en-US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09D0056-9B8D-DF86-73C4-0C7DDC33B3F7}"/>
              </a:ext>
            </a:extLst>
          </p:cNvPr>
          <p:cNvSpPr txBox="1"/>
          <p:nvPr/>
        </p:nvSpPr>
        <p:spPr>
          <a:xfrm>
            <a:off x="2453640" y="4666488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Events, Workshops</a:t>
            </a:r>
            <a:endParaRPr lang="en-US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BEF5135-CE91-A75C-3A90-C2C6A3936426}"/>
              </a:ext>
            </a:extLst>
          </p:cNvPr>
          <p:cNvSpPr txBox="1"/>
          <p:nvPr/>
        </p:nvSpPr>
        <p:spPr>
          <a:xfrm>
            <a:off x="2450592" y="4837176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Comms</a:t>
            </a:r>
            <a:r>
              <a:rPr lang="fr-CH" sz="1200" dirty="0"/>
              <a:t> (i2)</a:t>
            </a:r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609AAF-1B9F-CB5C-B0E7-B3E2D0F8AC3D}"/>
              </a:ext>
            </a:extLst>
          </p:cNvPr>
          <p:cNvSpPr txBox="1"/>
          <p:nvPr/>
        </p:nvSpPr>
        <p:spPr>
          <a:xfrm>
            <a:off x="2465832" y="5007864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Science Gateway</a:t>
            </a:r>
            <a:endParaRPr lang="en-US" sz="12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998C288-BA2D-73AA-24EC-749F2FE79252}"/>
              </a:ext>
            </a:extLst>
          </p:cNvPr>
          <p:cNvSpPr txBox="1"/>
          <p:nvPr/>
        </p:nvSpPr>
        <p:spPr>
          <a:xfrm>
            <a:off x="7086600" y="4754880"/>
            <a:ext cx="1905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Green Village (</a:t>
            </a:r>
            <a:r>
              <a:rPr lang="fr-CH" sz="1200" dirty="0" err="1"/>
              <a:t>launching</a:t>
            </a:r>
            <a:r>
              <a:rPr lang="fr-CH" sz="1200" dirty="0"/>
              <a:t>)</a:t>
            </a:r>
            <a:endParaRPr lang="en-US" sz="12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453BF8-404B-40B1-27FB-76D461A91D8A}"/>
              </a:ext>
            </a:extLst>
          </p:cNvPr>
          <p:cNvSpPr txBox="1"/>
          <p:nvPr/>
        </p:nvSpPr>
        <p:spPr>
          <a:xfrm>
            <a:off x="2497209" y="5598636"/>
            <a:ext cx="1618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Exec</a:t>
            </a:r>
            <a:r>
              <a:rPr lang="fr-CH" sz="1200" dirty="0"/>
              <a:t> </a:t>
            </a:r>
            <a:r>
              <a:rPr lang="fr-CH" sz="1200" dirty="0" err="1"/>
              <a:t>Mgmt</a:t>
            </a:r>
            <a:endParaRPr lang="fr-CH" sz="1200" dirty="0"/>
          </a:p>
          <a:p>
            <a:r>
              <a:rPr lang="fr-CH" sz="1200" dirty="0"/>
              <a:t>Admin</a:t>
            </a:r>
            <a:endParaRPr lang="en-US" sz="12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BF0C010-3A28-1774-4AC2-636AB27BFA5F}"/>
              </a:ext>
            </a:extLst>
          </p:cNvPr>
          <p:cNvSpPr txBox="1"/>
          <p:nvPr/>
        </p:nvSpPr>
        <p:spPr>
          <a:xfrm>
            <a:off x="8039100" y="5568449"/>
            <a:ext cx="16184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/>
              <a:t>Exec</a:t>
            </a:r>
            <a:r>
              <a:rPr lang="fr-CH" sz="1200" dirty="0"/>
              <a:t> </a:t>
            </a:r>
            <a:r>
              <a:rPr lang="fr-CH" sz="1200" dirty="0" err="1"/>
              <a:t>Mgmt</a:t>
            </a:r>
            <a:endParaRPr lang="fr-CH" sz="1200" dirty="0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1059B254-F545-15EA-B8C9-352503B5D89D}"/>
              </a:ext>
            </a:extLst>
          </p:cNvPr>
          <p:cNvCxnSpPr>
            <a:stCxn id="9" idx="2"/>
            <a:endCxn id="3" idx="0"/>
          </p:cNvCxnSpPr>
          <p:nvPr/>
        </p:nvCxnSpPr>
        <p:spPr>
          <a:xfrm flipH="1">
            <a:off x="2848356" y="1858737"/>
            <a:ext cx="2834640" cy="39983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8DF9A244-0E45-DA7F-2678-C25A69B23604}"/>
              </a:ext>
            </a:extLst>
          </p:cNvPr>
          <p:cNvCxnSpPr>
            <a:stCxn id="9" idx="2"/>
            <a:endCxn id="4" idx="0"/>
          </p:cNvCxnSpPr>
          <p:nvPr/>
        </p:nvCxnSpPr>
        <p:spPr>
          <a:xfrm>
            <a:off x="5682996" y="1858737"/>
            <a:ext cx="2694432" cy="38649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BC2D0AB3-3000-1772-898C-B37A2CF3E7D5}"/>
              </a:ext>
            </a:extLst>
          </p:cNvPr>
          <p:cNvCxnSpPr>
            <a:stCxn id="3" idx="2"/>
          </p:cNvCxnSpPr>
          <p:nvPr/>
        </p:nvCxnSpPr>
        <p:spPr>
          <a:xfrm>
            <a:off x="2848356" y="3054096"/>
            <a:ext cx="0" cy="35852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853B170-D2A9-82DF-11A5-A45C4FF6581E}"/>
              </a:ext>
            </a:extLst>
          </p:cNvPr>
          <p:cNvCxnSpPr>
            <a:stCxn id="4" idx="2"/>
          </p:cNvCxnSpPr>
          <p:nvPr/>
        </p:nvCxnSpPr>
        <p:spPr>
          <a:xfrm>
            <a:off x="8377428" y="3040761"/>
            <a:ext cx="0" cy="37185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446F0411-DFBE-863F-5313-B1E1784ED3C6}"/>
              </a:ext>
            </a:extLst>
          </p:cNvPr>
          <p:cNvSpPr txBox="1"/>
          <p:nvPr/>
        </p:nvSpPr>
        <p:spPr>
          <a:xfrm>
            <a:off x="3685032" y="6519672"/>
            <a:ext cx="3929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Note: This Diagram shows the supervision of </a:t>
            </a:r>
            <a:r>
              <a:rPr lang="fr-CH" sz="1400" u="sng" dirty="0"/>
              <a:t>Teams</a:t>
            </a:r>
            <a:endParaRPr lang="en-US" sz="1400" u="sng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5BA4F67-4CAB-C55A-4124-A1A80F75C6BD}"/>
              </a:ext>
            </a:extLst>
          </p:cNvPr>
          <p:cNvSpPr txBox="1"/>
          <p:nvPr/>
        </p:nvSpPr>
        <p:spPr>
          <a:xfrm>
            <a:off x="8103019" y="3487453"/>
            <a:ext cx="893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Project </a:t>
            </a:r>
            <a:r>
              <a:rPr lang="fr-CH" sz="1200" dirty="0" err="1"/>
              <a:t>Mgmt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95624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B0BFEC9-A79C-FCE1-2642-02A4F6482BC7}"/>
              </a:ext>
            </a:extLst>
          </p:cNvPr>
          <p:cNvSpPr txBox="1"/>
          <p:nvPr/>
        </p:nvSpPr>
        <p:spPr>
          <a:xfrm>
            <a:off x="3077740" y="310673"/>
            <a:ext cx="82791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accent5">
                    <a:lumMod val="50000"/>
                  </a:schemeClr>
                </a:solidFill>
              </a:rPr>
              <a:t>Sharing of Primary Tasks at i2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D826641-541B-C629-6787-4F5571A0D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569" y="1384777"/>
            <a:ext cx="10001250" cy="516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75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258</Words>
  <Application>Microsoft Office PowerPoint</Application>
  <PresentationFormat>Widescreen</PresentationFormat>
  <Paragraphs>38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Opcion Foto</vt:lpstr>
      <vt:lpstr>Summary of IdeaSquare in CERN Internal Organization Structures </vt:lpstr>
      <vt:lpstr>History of IdeaSquare (internal CERN)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Markus Nordberg</dc:creator>
  <cp:lastModifiedBy>Markus Nordberg</cp:lastModifiedBy>
  <cp:revision>21</cp:revision>
  <dcterms:created xsi:type="dcterms:W3CDTF">2023-02-17T13:19:56Z</dcterms:created>
  <dcterms:modified xsi:type="dcterms:W3CDTF">2023-02-22T15:21:40Z</dcterms:modified>
</cp:coreProperties>
</file>