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66" r:id="rId4"/>
    <p:sldId id="261" r:id="rId5"/>
    <p:sldId id="257" r:id="rId6"/>
    <p:sldId id="264" r:id="rId7"/>
    <p:sldId id="265" r:id="rId8"/>
    <p:sldId id="286" r:id="rId9"/>
    <p:sldId id="287" r:id="rId10"/>
    <p:sldId id="269" r:id="rId11"/>
    <p:sldId id="270" r:id="rId12"/>
    <p:sldId id="271" r:id="rId13"/>
    <p:sldId id="273" r:id="rId14"/>
    <p:sldId id="274" r:id="rId15"/>
    <p:sldId id="278" r:id="rId16"/>
    <p:sldId id="283" r:id="rId17"/>
    <p:sldId id="282" r:id="rId18"/>
    <p:sldId id="284" r:id="rId19"/>
    <p:sldId id="280" r:id="rId20"/>
    <p:sldId id="285" r:id="rId21"/>
    <p:sldId id="277" r:id="rId22"/>
    <p:sldId id="275" r:id="rId23"/>
    <p:sldId id="272" r:id="rId2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85" d="100"/>
          <a:sy n="85" d="100"/>
        </p:scale>
        <p:origin x="3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valeriabrancolini\Desktop\CIJ%20NEW\Presentations\ISAB_2023\STATISTIC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US"/>
              <a:t>Published articles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Foglio1!$B$16</c:f>
              <c:strCache>
                <c:ptCount val="1"/>
                <c:pt idx="0">
                  <c:v>published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Foglio1!$A$17:$A$22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Foglio1!$B$17:$B$22</c:f>
              <c:numCache>
                <c:formatCode>General</c:formatCode>
                <c:ptCount val="6"/>
                <c:pt idx="0">
                  <c:v>16</c:v>
                </c:pt>
                <c:pt idx="1">
                  <c:v>14</c:v>
                </c:pt>
                <c:pt idx="2">
                  <c:v>15</c:v>
                </c:pt>
                <c:pt idx="3">
                  <c:v>12</c:v>
                </c:pt>
                <c:pt idx="4">
                  <c:v>14</c:v>
                </c:pt>
                <c:pt idx="5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B-8D40-BA2C-E0087B15FF0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993390768"/>
        <c:axId val="993395072"/>
      </c:barChart>
      <c:catAx>
        <c:axId val="993390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3395072"/>
        <c:crosses val="autoZero"/>
        <c:auto val="1"/>
        <c:lblAlgn val="ctr"/>
        <c:lblOffset val="100"/>
        <c:noMultiLvlLbl val="0"/>
      </c:catAx>
      <c:valAx>
        <c:axId val="9933950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9339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A8FE51-42EA-42BA-B919-29B50C32901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D46A002-2A10-48DF-A248-5F0A165BD75B}">
      <dgm:prSet/>
      <dgm:spPr/>
      <dgm:t>
        <a:bodyPr/>
        <a:lstStyle/>
        <a:p>
          <a:r>
            <a:rPr lang="it-IT" u="sng"/>
            <a:t>Co-editors</a:t>
          </a:r>
          <a:r>
            <a:rPr lang="it-IT"/>
            <a:t>: Matteo Vignoli and Jonathan Wareham</a:t>
          </a:r>
          <a:endParaRPr lang="en-US"/>
        </a:p>
      </dgm:t>
    </dgm:pt>
    <dgm:pt modelId="{5E84F2BC-C3BF-4C67-8422-6A7681618B4E}" type="parTrans" cxnId="{FF71B95A-96AC-4FE8-A2C5-B84D882EAE23}">
      <dgm:prSet/>
      <dgm:spPr/>
      <dgm:t>
        <a:bodyPr/>
        <a:lstStyle/>
        <a:p>
          <a:endParaRPr lang="en-US"/>
        </a:p>
      </dgm:t>
    </dgm:pt>
    <dgm:pt modelId="{C1B9DD64-BB5A-46E2-881A-F3F262672398}" type="sibTrans" cxnId="{FF71B95A-96AC-4FE8-A2C5-B84D882EAE23}">
      <dgm:prSet/>
      <dgm:spPr/>
      <dgm:t>
        <a:bodyPr/>
        <a:lstStyle/>
        <a:p>
          <a:endParaRPr lang="en-US"/>
        </a:p>
      </dgm:t>
    </dgm:pt>
    <dgm:pt modelId="{900261A4-C957-490C-8590-23291FF27F1F}">
      <dgm:prSet/>
      <dgm:spPr/>
      <dgm:t>
        <a:bodyPr/>
        <a:lstStyle/>
        <a:p>
          <a:r>
            <a:rPr lang="it-IT"/>
            <a:t>New </a:t>
          </a:r>
          <a:r>
            <a:rPr lang="it-IT" u="sng"/>
            <a:t>Senior Editors</a:t>
          </a:r>
          <a:r>
            <a:rPr lang="it-IT"/>
            <a:t>: Dilek Cetindamar and Katharina Holzle</a:t>
          </a:r>
          <a:endParaRPr lang="en-US"/>
        </a:p>
      </dgm:t>
    </dgm:pt>
    <dgm:pt modelId="{89F294D8-7B28-4F62-AD5B-697D9105D2DA}" type="parTrans" cxnId="{86A59C2E-99AB-45F6-A7CC-1396A81EE859}">
      <dgm:prSet/>
      <dgm:spPr/>
      <dgm:t>
        <a:bodyPr/>
        <a:lstStyle/>
        <a:p>
          <a:endParaRPr lang="en-US"/>
        </a:p>
      </dgm:t>
    </dgm:pt>
    <dgm:pt modelId="{B1E1EAB8-EF0C-4265-82C9-EB72E2882575}" type="sibTrans" cxnId="{86A59C2E-99AB-45F6-A7CC-1396A81EE859}">
      <dgm:prSet/>
      <dgm:spPr/>
      <dgm:t>
        <a:bodyPr/>
        <a:lstStyle/>
        <a:p>
          <a:endParaRPr lang="en-US"/>
        </a:p>
      </dgm:t>
    </dgm:pt>
    <dgm:pt modelId="{6A8FFC7B-F726-47F5-A5B0-FDF776A011C9}">
      <dgm:prSet/>
      <dgm:spPr/>
      <dgm:t>
        <a:bodyPr/>
        <a:lstStyle/>
        <a:p>
          <a:r>
            <a:rPr lang="it-IT"/>
            <a:t>New </a:t>
          </a:r>
          <a:r>
            <a:rPr lang="it-IT" u="sng"/>
            <a:t>Associate Editors</a:t>
          </a:r>
          <a:r>
            <a:rPr lang="it-IT"/>
            <a:t>: Christine Thong and Clio Dosi</a:t>
          </a:r>
          <a:endParaRPr lang="en-US"/>
        </a:p>
      </dgm:t>
    </dgm:pt>
    <dgm:pt modelId="{BF4B6354-704A-40DE-9892-17E4B218BFED}" type="parTrans" cxnId="{D1A7D340-5332-4E3D-8778-DEF363B7CC31}">
      <dgm:prSet/>
      <dgm:spPr/>
      <dgm:t>
        <a:bodyPr/>
        <a:lstStyle/>
        <a:p>
          <a:endParaRPr lang="en-US"/>
        </a:p>
      </dgm:t>
    </dgm:pt>
    <dgm:pt modelId="{73956618-5DED-4E37-ACC7-0B59CC072276}" type="sibTrans" cxnId="{D1A7D340-5332-4E3D-8778-DEF363B7CC31}">
      <dgm:prSet/>
      <dgm:spPr/>
      <dgm:t>
        <a:bodyPr/>
        <a:lstStyle/>
        <a:p>
          <a:endParaRPr lang="en-US"/>
        </a:p>
      </dgm:t>
    </dgm:pt>
    <dgm:pt modelId="{F7C9C376-2582-F54C-B875-FBE37A735CE5}" type="pres">
      <dgm:prSet presAssocID="{FEA8FE51-42EA-42BA-B919-29B50C329015}" presName="linear" presStyleCnt="0">
        <dgm:presLayoutVars>
          <dgm:animLvl val="lvl"/>
          <dgm:resizeHandles val="exact"/>
        </dgm:presLayoutVars>
      </dgm:prSet>
      <dgm:spPr/>
    </dgm:pt>
    <dgm:pt modelId="{00F53277-472D-2D4A-9F42-A57F03A04DC7}" type="pres">
      <dgm:prSet presAssocID="{FD46A002-2A10-48DF-A248-5F0A165BD75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2C05009-632C-AC44-8383-1F737D7B976F}" type="pres">
      <dgm:prSet presAssocID="{C1B9DD64-BB5A-46E2-881A-F3F262672398}" presName="spacer" presStyleCnt="0"/>
      <dgm:spPr/>
    </dgm:pt>
    <dgm:pt modelId="{D5CEDCB8-BAAC-AB4F-B895-1AB45F71DB99}" type="pres">
      <dgm:prSet presAssocID="{900261A4-C957-490C-8590-23291FF27F1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E2FAE5E-D4B2-0848-BEC0-719BC2576338}" type="pres">
      <dgm:prSet presAssocID="{B1E1EAB8-EF0C-4265-82C9-EB72E2882575}" presName="spacer" presStyleCnt="0"/>
      <dgm:spPr/>
    </dgm:pt>
    <dgm:pt modelId="{DFE0BBC7-2878-AD4A-B020-DE69C64A434D}" type="pres">
      <dgm:prSet presAssocID="{6A8FFC7B-F726-47F5-A5B0-FDF776A011C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46DED29-5959-E340-B5CF-4875D9C3AF70}" type="presOf" srcId="{6A8FFC7B-F726-47F5-A5B0-FDF776A011C9}" destId="{DFE0BBC7-2878-AD4A-B020-DE69C64A434D}" srcOrd="0" destOrd="0" presId="urn:microsoft.com/office/officeart/2005/8/layout/vList2"/>
    <dgm:cxn modelId="{86A59C2E-99AB-45F6-A7CC-1396A81EE859}" srcId="{FEA8FE51-42EA-42BA-B919-29B50C329015}" destId="{900261A4-C957-490C-8590-23291FF27F1F}" srcOrd="1" destOrd="0" parTransId="{89F294D8-7B28-4F62-AD5B-697D9105D2DA}" sibTransId="{B1E1EAB8-EF0C-4265-82C9-EB72E2882575}"/>
    <dgm:cxn modelId="{D1A7D340-5332-4E3D-8778-DEF363B7CC31}" srcId="{FEA8FE51-42EA-42BA-B919-29B50C329015}" destId="{6A8FFC7B-F726-47F5-A5B0-FDF776A011C9}" srcOrd="2" destOrd="0" parTransId="{BF4B6354-704A-40DE-9892-17E4B218BFED}" sibTransId="{73956618-5DED-4E37-ACC7-0B59CC072276}"/>
    <dgm:cxn modelId="{447DBF6E-F470-CC40-87AA-5A1078C2F4B3}" type="presOf" srcId="{FD46A002-2A10-48DF-A248-5F0A165BD75B}" destId="{00F53277-472D-2D4A-9F42-A57F03A04DC7}" srcOrd="0" destOrd="0" presId="urn:microsoft.com/office/officeart/2005/8/layout/vList2"/>
    <dgm:cxn modelId="{FF71B95A-96AC-4FE8-A2C5-B84D882EAE23}" srcId="{FEA8FE51-42EA-42BA-B919-29B50C329015}" destId="{FD46A002-2A10-48DF-A248-5F0A165BD75B}" srcOrd="0" destOrd="0" parTransId="{5E84F2BC-C3BF-4C67-8422-6A7681618B4E}" sibTransId="{C1B9DD64-BB5A-46E2-881A-F3F262672398}"/>
    <dgm:cxn modelId="{9C193C81-DEA1-F34D-A864-FCC43670B05D}" type="presOf" srcId="{900261A4-C957-490C-8590-23291FF27F1F}" destId="{D5CEDCB8-BAAC-AB4F-B895-1AB45F71DB99}" srcOrd="0" destOrd="0" presId="urn:microsoft.com/office/officeart/2005/8/layout/vList2"/>
    <dgm:cxn modelId="{5C9A5CA7-BDBF-B147-899F-EB7436613FCA}" type="presOf" srcId="{FEA8FE51-42EA-42BA-B919-29B50C329015}" destId="{F7C9C376-2582-F54C-B875-FBE37A735CE5}" srcOrd="0" destOrd="0" presId="urn:microsoft.com/office/officeart/2005/8/layout/vList2"/>
    <dgm:cxn modelId="{E686A401-3C32-314E-8F21-127A3470765A}" type="presParOf" srcId="{F7C9C376-2582-F54C-B875-FBE37A735CE5}" destId="{00F53277-472D-2D4A-9F42-A57F03A04DC7}" srcOrd="0" destOrd="0" presId="urn:microsoft.com/office/officeart/2005/8/layout/vList2"/>
    <dgm:cxn modelId="{16BD3449-65D8-724C-9E1C-646CABF83899}" type="presParOf" srcId="{F7C9C376-2582-F54C-B875-FBE37A735CE5}" destId="{22C05009-632C-AC44-8383-1F737D7B976F}" srcOrd="1" destOrd="0" presId="urn:microsoft.com/office/officeart/2005/8/layout/vList2"/>
    <dgm:cxn modelId="{1A0D8F98-550D-B045-A89E-DD02D037E1B2}" type="presParOf" srcId="{F7C9C376-2582-F54C-B875-FBE37A735CE5}" destId="{D5CEDCB8-BAAC-AB4F-B895-1AB45F71DB99}" srcOrd="2" destOrd="0" presId="urn:microsoft.com/office/officeart/2005/8/layout/vList2"/>
    <dgm:cxn modelId="{EFF7C5DB-05F4-7742-95E7-9B603F871C0C}" type="presParOf" srcId="{F7C9C376-2582-F54C-B875-FBE37A735CE5}" destId="{0E2FAE5E-D4B2-0848-BEC0-719BC2576338}" srcOrd="3" destOrd="0" presId="urn:microsoft.com/office/officeart/2005/8/layout/vList2"/>
    <dgm:cxn modelId="{228692D7-1392-D14E-BB8A-0F00CCB379CE}" type="presParOf" srcId="{F7C9C376-2582-F54C-B875-FBE37A735CE5}" destId="{DFE0BBC7-2878-AD4A-B020-DE69C64A434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ED07F6-FDC9-4DEE-A907-50094E4DBEE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5" csCatId="colorful" phldr="1"/>
      <dgm:spPr/>
      <dgm:t>
        <a:bodyPr/>
        <a:lstStyle/>
        <a:p>
          <a:endParaRPr lang="en-US"/>
        </a:p>
      </dgm:t>
    </dgm:pt>
    <dgm:pt modelId="{471A71BD-3BCC-4AB3-80C9-84458DB35C3A}">
      <dgm:prSet custT="1"/>
      <dgm:spPr/>
      <dgm:t>
        <a:bodyPr/>
        <a:lstStyle/>
        <a:p>
          <a:r>
            <a:rPr lang="it-IT" sz="2800" dirty="0"/>
            <a:t>New Aims and Scope and CIJ Manifesto</a:t>
          </a:r>
          <a:endParaRPr lang="en-US" sz="2800" dirty="0"/>
        </a:p>
      </dgm:t>
    </dgm:pt>
    <dgm:pt modelId="{07B7C512-D6CC-4402-9955-B83AA3992C7E}" type="parTrans" cxnId="{3CF6843B-D58C-4E27-B5E8-7518ED3595DD}">
      <dgm:prSet/>
      <dgm:spPr/>
      <dgm:t>
        <a:bodyPr/>
        <a:lstStyle/>
        <a:p>
          <a:endParaRPr lang="en-US"/>
        </a:p>
      </dgm:t>
    </dgm:pt>
    <dgm:pt modelId="{017E109D-EBE4-4E59-95E1-A248557E35F8}" type="sibTrans" cxnId="{3CF6843B-D58C-4E27-B5E8-7518ED3595DD}">
      <dgm:prSet/>
      <dgm:spPr/>
      <dgm:t>
        <a:bodyPr/>
        <a:lstStyle/>
        <a:p>
          <a:endParaRPr lang="en-US"/>
        </a:p>
      </dgm:t>
    </dgm:pt>
    <dgm:pt modelId="{C5AD9500-DD8C-41C0-909A-C99534E89389}">
      <dgm:prSet custT="1"/>
      <dgm:spPr/>
      <dgm:t>
        <a:bodyPr/>
        <a:lstStyle/>
        <a:p>
          <a:r>
            <a:rPr lang="it-IT" sz="2800" dirty="0"/>
            <a:t>Three issues starting in 2023</a:t>
          </a:r>
          <a:endParaRPr lang="en-US" sz="2800" dirty="0"/>
        </a:p>
      </dgm:t>
    </dgm:pt>
    <dgm:pt modelId="{317C09C9-5117-48A7-83A1-26D1D91DBB95}" type="parTrans" cxnId="{F6030FD9-E587-4849-9DDF-0535BDC39DD3}">
      <dgm:prSet/>
      <dgm:spPr/>
      <dgm:t>
        <a:bodyPr/>
        <a:lstStyle/>
        <a:p>
          <a:endParaRPr lang="en-US"/>
        </a:p>
      </dgm:t>
    </dgm:pt>
    <dgm:pt modelId="{613674AE-1D4B-49D7-8EA2-A290DFA62C35}" type="sibTrans" cxnId="{F6030FD9-E587-4849-9DDF-0535BDC39DD3}">
      <dgm:prSet/>
      <dgm:spPr/>
      <dgm:t>
        <a:bodyPr/>
        <a:lstStyle/>
        <a:p>
          <a:endParaRPr lang="en-US"/>
        </a:p>
      </dgm:t>
    </dgm:pt>
    <dgm:pt modelId="{DC0C2093-819F-4413-9CC1-2194796DB486}">
      <dgm:prSet custT="1"/>
      <dgm:spPr/>
      <dgm:t>
        <a:bodyPr/>
        <a:lstStyle/>
        <a:p>
          <a:r>
            <a:rPr lang="it-IT" sz="2800" dirty="0"/>
            <a:t>New sections launched in 2023: Methodological Note and Data</a:t>
          </a:r>
          <a:endParaRPr lang="en-US" sz="2800" dirty="0"/>
        </a:p>
      </dgm:t>
    </dgm:pt>
    <dgm:pt modelId="{A13D9055-D6BD-4146-A2FF-076DC1537A54}" type="parTrans" cxnId="{298B193E-973D-4140-9FBC-C8CA14EADF4E}">
      <dgm:prSet/>
      <dgm:spPr/>
      <dgm:t>
        <a:bodyPr/>
        <a:lstStyle/>
        <a:p>
          <a:endParaRPr lang="en-US"/>
        </a:p>
      </dgm:t>
    </dgm:pt>
    <dgm:pt modelId="{0BD04995-424D-468D-80C9-DD298D52281A}" type="sibTrans" cxnId="{298B193E-973D-4140-9FBC-C8CA14EADF4E}">
      <dgm:prSet/>
      <dgm:spPr/>
      <dgm:t>
        <a:bodyPr/>
        <a:lstStyle/>
        <a:p>
          <a:endParaRPr lang="en-US"/>
        </a:p>
      </dgm:t>
    </dgm:pt>
    <dgm:pt modelId="{8E03DC2A-9E76-4AC2-8656-9720C8196142}" type="pres">
      <dgm:prSet presAssocID="{33ED07F6-FDC9-4DEE-A907-50094E4DBEE4}" presName="root" presStyleCnt="0">
        <dgm:presLayoutVars>
          <dgm:dir/>
          <dgm:resizeHandles val="exact"/>
        </dgm:presLayoutVars>
      </dgm:prSet>
      <dgm:spPr/>
    </dgm:pt>
    <dgm:pt modelId="{280F02FF-1E42-4199-AA85-7739D41EB993}" type="pres">
      <dgm:prSet presAssocID="{471A71BD-3BCC-4AB3-80C9-84458DB35C3A}" presName="compNode" presStyleCnt="0"/>
      <dgm:spPr/>
    </dgm:pt>
    <dgm:pt modelId="{934525BF-5853-4755-B617-5E0CE7CB6D59}" type="pres">
      <dgm:prSet presAssocID="{471A71BD-3BCC-4AB3-80C9-84458DB35C3A}" presName="bgRect" presStyleLbl="bgShp" presStyleIdx="0" presStyleCnt="3"/>
      <dgm:spPr/>
    </dgm:pt>
    <dgm:pt modelId="{1DE68B05-A8EC-4A35-917D-6B9D32A905D8}" type="pres">
      <dgm:prSet presAssocID="{471A71BD-3BCC-4AB3-80C9-84458DB35C3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ro a segno"/>
        </a:ext>
      </dgm:extLst>
    </dgm:pt>
    <dgm:pt modelId="{B6F961BD-4712-4FA8-A54F-C9A0729BF0DC}" type="pres">
      <dgm:prSet presAssocID="{471A71BD-3BCC-4AB3-80C9-84458DB35C3A}" presName="spaceRect" presStyleCnt="0"/>
      <dgm:spPr/>
    </dgm:pt>
    <dgm:pt modelId="{7C1DD60B-B5BD-4B47-B530-310019EA8E10}" type="pres">
      <dgm:prSet presAssocID="{471A71BD-3BCC-4AB3-80C9-84458DB35C3A}" presName="parTx" presStyleLbl="revTx" presStyleIdx="0" presStyleCnt="3">
        <dgm:presLayoutVars>
          <dgm:chMax val="0"/>
          <dgm:chPref val="0"/>
        </dgm:presLayoutVars>
      </dgm:prSet>
      <dgm:spPr/>
    </dgm:pt>
    <dgm:pt modelId="{5D00FB15-514A-4494-9A09-FF776E567C9C}" type="pres">
      <dgm:prSet presAssocID="{017E109D-EBE4-4E59-95E1-A248557E35F8}" presName="sibTrans" presStyleCnt="0"/>
      <dgm:spPr/>
    </dgm:pt>
    <dgm:pt modelId="{B98ECDB9-33CA-4933-B07F-B36D41EBB50E}" type="pres">
      <dgm:prSet presAssocID="{C5AD9500-DD8C-41C0-909A-C99534E89389}" presName="compNode" presStyleCnt="0"/>
      <dgm:spPr/>
    </dgm:pt>
    <dgm:pt modelId="{BB693899-A5C2-49B1-9CFE-96DB369FC5F2}" type="pres">
      <dgm:prSet presAssocID="{C5AD9500-DD8C-41C0-909A-C99534E89389}" presName="bgRect" presStyleLbl="bgShp" presStyleIdx="1" presStyleCnt="3"/>
      <dgm:spPr/>
    </dgm:pt>
    <dgm:pt modelId="{211F12C5-E870-4067-A308-1E164285AF0D}" type="pres">
      <dgm:prSet presAssocID="{C5AD9500-DD8C-41C0-909A-C99534E8938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gno di spunta"/>
        </a:ext>
      </dgm:extLst>
    </dgm:pt>
    <dgm:pt modelId="{E312DA1E-DD64-4C94-9E5D-419C6DB19315}" type="pres">
      <dgm:prSet presAssocID="{C5AD9500-DD8C-41C0-909A-C99534E89389}" presName="spaceRect" presStyleCnt="0"/>
      <dgm:spPr/>
    </dgm:pt>
    <dgm:pt modelId="{797C1371-DFC5-4676-A1B9-CD8BD08F0D78}" type="pres">
      <dgm:prSet presAssocID="{C5AD9500-DD8C-41C0-909A-C99534E89389}" presName="parTx" presStyleLbl="revTx" presStyleIdx="1" presStyleCnt="3">
        <dgm:presLayoutVars>
          <dgm:chMax val="0"/>
          <dgm:chPref val="0"/>
        </dgm:presLayoutVars>
      </dgm:prSet>
      <dgm:spPr/>
    </dgm:pt>
    <dgm:pt modelId="{D36002A5-EC2D-48B7-B5EB-38053A081172}" type="pres">
      <dgm:prSet presAssocID="{613674AE-1D4B-49D7-8EA2-A290DFA62C35}" presName="sibTrans" presStyleCnt="0"/>
      <dgm:spPr/>
    </dgm:pt>
    <dgm:pt modelId="{292A5C03-1699-440F-9BA1-F30996EE296C}" type="pres">
      <dgm:prSet presAssocID="{DC0C2093-819F-4413-9CC1-2194796DB486}" presName="compNode" presStyleCnt="0"/>
      <dgm:spPr/>
    </dgm:pt>
    <dgm:pt modelId="{0C0E0930-E41C-437D-A1B6-3F462D583F72}" type="pres">
      <dgm:prSet presAssocID="{DC0C2093-819F-4413-9CC1-2194796DB486}" presName="bgRect" presStyleLbl="bgShp" presStyleIdx="2" presStyleCnt="3"/>
      <dgm:spPr/>
    </dgm:pt>
    <dgm:pt modelId="{1A46CF85-76F9-4E19-8B44-E637693D89BE}" type="pres">
      <dgm:prSet presAssocID="{DC0C2093-819F-4413-9CC1-2194796DB48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o"/>
        </a:ext>
      </dgm:extLst>
    </dgm:pt>
    <dgm:pt modelId="{4FD30211-C353-4F6F-83D3-CAF24D38ADAD}" type="pres">
      <dgm:prSet presAssocID="{DC0C2093-819F-4413-9CC1-2194796DB486}" presName="spaceRect" presStyleCnt="0"/>
      <dgm:spPr/>
    </dgm:pt>
    <dgm:pt modelId="{512360B6-E606-4DCF-94C8-C550CF5F901F}" type="pres">
      <dgm:prSet presAssocID="{DC0C2093-819F-4413-9CC1-2194796DB486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0E58920C-83C4-483A-A025-AB5D6C37FF4E}" type="presOf" srcId="{471A71BD-3BCC-4AB3-80C9-84458DB35C3A}" destId="{7C1DD60B-B5BD-4B47-B530-310019EA8E10}" srcOrd="0" destOrd="0" presId="urn:microsoft.com/office/officeart/2018/2/layout/IconVerticalSolidList"/>
    <dgm:cxn modelId="{BA79A631-E630-43D5-B653-0F9EC975A360}" type="presOf" srcId="{33ED07F6-FDC9-4DEE-A907-50094E4DBEE4}" destId="{8E03DC2A-9E76-4AC2-8656-9720C8196142}" srcOrd="0" destOrd="0" presId="urn:microsoft.com/office/officeart/2018/2/layout/IconVerticalSolidList"/>
    <dgm:cxn modelId="{3CF6843B-D58C-4E27-B5E8-7518ED3595DD}" srcId="{33ED07F6-FDC9-4DEE-A907-50094E4DBEE4}" destId="{471A71BD-3BCC-4AB3-80C9-84458DB35C3A}" srcOrd="0" destOrd="0" parTransId="{07B7C512-D6CC-4402-9955-B83AA3992C7E}" sibTransId="{017E109D-EBE4-4E59-95E1-A248557E35F8}"/>
    <dgm:cxn modelId="{298B193E-973D-4140-9FBC-C8CA14EADF4E}" srcId="{33ED07F6-FDC9-4DEE-A907-50094E4DBEE4}" destId="{DC0C2093-819F-4413-9CC1-2194796DB486}" srcOrd="2" destOrd="0" parTransId="{A13D9055-D6BD-4146-A2FF-076DC1537A54}" sibTransId="{0BD04995-424D-468D-80C9-DD298D52281A}"/>
    <dgm:cxn modelId="{E6F79E66-9B49-4F92-B9CF-17ED8DA44EF7}" type="presOf" srcId="{C5AD9500-DD8C-41C0-909A-C99534E89389}" destId="{797C1371-DFC5-4676-A1B9-CD8BD08F0D78}" srcOrd="0" destOrd="0" presId="urn:microsoft.com/office/officeart/2018/2/layout/IconVerticalSolidList"/>
    <dgm:cxn modelId="{B3233D73-481F-4376-9B76-BD994A18CC87}" type="presOf" srcId="{DC0C2093-819F-4413-9CC1-2194796DB486}" destId="{512360B6-E606-4DCF-94C8-C550CF5F901F}" srcOrd="0" destOrd="0" presId="urn:microsoft.com/office/officeart/2018/2/layout/IconVerticalSolidList"/>
    <dgm:cxn modelId="{F6030FD9-E587-4849-9DDF-0535BDC39DD3}" srcId="{33ED07F6-FDC9-4DEE-A907-50094E4DBEE4}" destId="{C5AD9500-DD8C-41C0-909A-C99534E89389}" srcOrd="1" destOrd="0" parTransId="{317C09C9-5117-48A7-83A1-26D1D91DBB95}" sibTransId="{613674AE-1D4B-49D7-8EA2-A290DFA62C35}"/>
    <dgm:cxn modelId="{EF059AC1-2944-41A8-90AC-5BA283652CDC}" type="presParOf" srcId="{8E03DC2A-9E76-4AC2-8656-9720C8196142}" destId="{280F02FF-1E42-4199-AA85-7739D41EB993}" srcOrd="0" destOrd="0" presId="urn:microsoft.com/office/officeart/2018/2/layout/IconVerticalSolidList"/>
    <dgm:cxn modelId="{15C839C2-B696-4C27-A2FE-22696195ABFD}" type="presParOf" srcId="{280F02FF-1E42-4199-AA85-7739D41EB993}" destId="{934525BF-5853-4755-B617-5E0CE7CB6D59}" srcOrd="0" destOrd="0" presId="urn:microsoft.com/office/officeart/2018/2/layout/IconVerticalSolidList"/>
    <dgm:cxn modelId="{4664E328-7658-4778-94DF-24B8934AFCB8}" type="presParOf" srcId="{280F02FF-1E42-4199-AA85-7739D41EB993}" destId="{1DE68B05-A8EC-4A35-917D-6B9D32A905D8}" srcOrd="1" destOrd="0" presId="urn:microsoft.com/office/officeart/2018/2/layout/IconVerticalSolidList"/>
    <dgm:cxn modelId="{158178D8-6367-481E-BE30-75C30ADF9768}" type="presParOf" srcId="{280F02FF-1E42-4199-AA85-7739D41EB993}" destId="{B6F961BD-4712-4FA8-A54F-C9A0729BF0DC}" srcOrd="2" destOrd="0" presId="urn:microsoft.com/office/officeart/2018/2/layout/IconVerticalSolidList"/>
    <dgm:cxn modelId="{1456B0F5-1D22-4586-A79B-013DC3A2EF8E}" type="presParOf" srcId="{280F02FF-1E42-4199-AA85-7739D41EB993}" destId="{7C1DD60B-B5BD-4B47-B530-310019EA8E10}" srcOrd="3" destOrd="0" presId="urn:microsoft.com/office/officeart/2018/2/layout/IconVerticalSolidList"/>
    <dgm:cxn modelId="{2C6BD57F-1759-47D9-A2DB-B65774D76F8C}" type="presParOf" srcId="{8E03DC2A-9E76-4AC2-8656-9720C8196142}" destId="{5D00FB15-514A-4494-9A09-FF776E567C9C}" srcOrd="1" destOrd="0" presId="urn:microsoft.com/office/officeart/2018/2/layout/IconVerticalSolidList"/>
    <dgm:cxn modelId="{DDBCC257-CCF6-473D-9DBA-EBDE1A8F7227}" type="presParOf" srcId="{8E03DC2A-9E76-4AC2-8656-9720C8196142}" destId="{B98ECDB9-33CA-4933-B07F-B36D41EBB50E}" srcOrd="2" destOrd="0" presId="urn:microsoft.com/office/officeart/2018/2/layout/IconVerticalSolidList"/>
    <dgm:cxn modelId="{EA66B811-87BC-4476-A919-724521B2DC1A}" type="presParOf" srcId="{B98ECDB9-33CA-4933-B07F-B36D41EBB50E}" destId="{BB693899-A5C2-49B1-9CFE-96DB369FC5F2}" srcOrd="0" destOrd="0" presId="urn:microsoft.com/office/officeart/2018/2/layout/IconVerticalSolidList"/>
    <dgm:cxn modelId="{BBC24E74-6E88-4DB5-9623-5C5C1AEDAEC3}" type="presParOf" srcId="{B98ECDB9-33CA-4933-B07F-B36D41EBB50E}" destId="{211F12C5-E870-4067-A308-1E164285AF0D}" srcOrd="1" destOrd="0" presId="urn:microsoft.com/office/officeart/2018/2/layout/IconVerticalSolidList"/>
    <dgm:cxn modelId="{4C5673F6-7842-40AF-9E0D-03D1A0ED6BB1}" type="presParOf" srcId="{B98ECDB9-33CA-4933-B07F-B36D41EBB50E}" destId="{E312DA1E-DD64-4C94-9E5D-419C6DB19315}" srcOrd="2" destOrd="0" presId="urn:microsoft.com/office/officeart/2018/2/layout/IconVerticalSolidList"/>
    <dgm:cxn modelId="{2136FA7D-138D-4BE3-A342-9B9A7807EF1D}" type="presParOf" srcId="{B98ECDB9-33CA-4933-B07F-B36D41EBB50E}" destId="{797C1371-DFC5-4676-A1B9-CD8BD08F0D78}" srcOrd="3" destOrd="0" presId="urn:microsoft.com/office/officeart/2018/2/layout/IconVerticalSolidList"/>
    <dgm:cxn modelId="{9DA9654F-C9AA-4CFE-AD0D-4415FA7BA586}" type="presParOf" srcId="{8E03DC2A-9E76-4AC2-8656-9720C8196142}" destId="{D36002A5-EC2D-48B7-B5EB-38053A081172}" srcOrd="3" destOrd="0" presId="urn:microsoft.com/office/officeart/2018/2/layout/IconVerticalSolidList"/>
    <dgm:cxn modelId="{5F2CA894-A612-4E7B-81B7-1D6C0F48AA2A}" type="presParOf" srcId="{8E03DC2A-9E76-4AC2-8656-9720C8196142}" destId="{292A5C03-1699-440F-9BA1-F30996EE296C}" srcOrd="4" destOrd="0" presId="urn:microsoft.com/office/officeart/2018/2/layout/IconVerticalSolidList"/>
    <dgm:cxn modelId="{E35FABC0-61C9-4D19-A23B-6CDFED9485DF}" type="presParOf" srcId="{292A5C03-1699-440F-9BA1-F30996EE296C}" destId="{0C0E0930-E41C-437D-A1B6-3F462D583F72}" srcOrd="0" destOrd="0" presId="urn:microsoft.com/office/officeart/2018/2/layout/IconVerticalSolidList"/>
    <dgm:cxn modelId="{7173BA4E-8DFA-4206-8F80-1ABA108B6970}" type="presParOf" srcId="{292A5C03-1699-440F-9BA1-F30996EE296C}" destId="{1A46CF85-76F9-4E19-8B44-E637693D89BE}" srcOrd="1" destOrd="0" presId="urn:microsoft.com/office/officeart/2018/2/layout/IconVerticalSolidList"/>
    <dgm:cxn modelId="{57BAA698-35D7-4CB2-91E3-D04C1C61DF28}" type="presParOf" srcId="{292A5C03-1699-440F-9BA1-F30996EE296C}" destId="{4FD30211-C353-4F6F-83D3-CAF24D38ADAD}" srcOrd="2" destOrd="0" presId="urn:microsoft.com/office/officeart/2018/2/layout/IconVerticalSolidList"/>
    <dgm:cxn modelId="{56B1444D-EAEB-4943-9FEA-714C3586EEE2}" type="presParOf" srcId="{292A5C03-1699-440F-9BA1-F30996EE296C}" destId="{512360B6-E606-4DCF-94C8-C550CF5F901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431969-BB65-44A9-9A81-7B5059D6EBED}" type="doc">
      <dgm:prSet loTypeId="urn:microsoft.com/office/officeart/2017/3/layout/HorizontalLabelsTimeline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55D0736-8180-4487-980B-70451534F34E}">
      <dgm:prSet/>
      <dgm:spPr/>
      <dgm:t>
        <a:bodyPr/>
        <a:lstStyle/>
        <a:p>
          <a:pPr>
            <a:defRPr b="1"/>
          </a:pPr>
          <a:r>
            <a:rPr lang="en-US"/>
            <a:t>Apr. 2023</a:t>
          </a:r>
        </a:p>
      </dgm:t>
    </dgm:pt>
    <dgm:pt modelId="{78875EA5-7D8C-456D-97FD-CA3A632B27A7}" type="parTrans" cxnId="{D04B73FA-B5C8-41B8-A183-9C61DE13EBCD}">
      <dgm:prSet/>
      <dgm:spPr/>
      <dgm:t>
        <a:bodyPr/>
        <a:lstStyle/>
        <a:p>
          <a:endParaRPr lang="en-US"/>
        </a:p>
      </dgm:t>
    </dgm:pt>
    <dgm:pt modelId="{542A979D-E867-40AD-AC56-BD54EFD4E913}" type="sibTrans" cxnId="{D04B73FA-B5C8-41B8-A183-9C61DE13EBCD}">
      <dgm:prSet/>
      <dgm:spPr/>
      <dgm:t>
        <a:bodyPr/>
        <a:lstStyle/>
        <a:p>
          <a:endParaRPr lang="en-US"/>
        </a:p>
      </dgm:t>
    </dgm:pt>
    <dgm:pt modelId="{37411767-F759-457C-8BB7-3999B0C5D31C}">
      <dgm:prSet/>
      <dgm:spPr/>
      <dgm:t>
        <a:bodyPr/>
        <a:lstStyle/>
        <a:p>
          <a:r>
            <a:rPr lang="en-US" dirty="0"/>
            <a:t>Special Issue on ‘Using Science for greater Good’</a:t>
          </a:r>
        </a:p>
      </dgm:t>
    </dgm:pt>
    <dgm:pt modelId="{031DB251-80D3-4884-B417-3C7E89E5D8B6}" type="parTrans" cxnId="{27C07DCB-704E-4805-AF1F-E4AFDBF9ED49}">
      <dgm:prSet/>
      <dgm:spPr/>
      <dgm:t>
        <a:bodyPr/>
        <a:lstStyle/>
        <a:p>
          <a:endParaRPr lang="en-US"/>
        </a:p>
      </dgm:t>
    </dgm:pt>
    <dgm:pt modelId="{E4551054-9A7E-4C80-92A2-EC3E9711BEA8}" type="sibTrans" cxnId="{27C07DCB-704E-4805-AF1F-E4AFDBF9ED49}">
      <dgm:prSet/>
      <dgm:spPr/>
      <dgm:t>
        <a:bodyPr/>
        <a:lstStyle/>
        <a:p>
          <a:endParaRPr lang="en-US"/>
        </a:p>
      </dgm:t>
    </dgm:pt>
    <dgm:pt modelId="{7FF07285-01D6-4B3F-BDBA-7011371CA784}">
      <dgm:prSet/>
      <dgm:spPr/>
      <dgm:t>
        <a:bodyPr/>
        <a:lstStyle/>
        <a:p>
          <a:pPr>
            <a:defRPr b="1"/>
          </a:pPr>
          <a:r>
            <a:rPr lang="en-US"/>
            <a:t>Aug. 2023</a:t>
          </a:r>
        </a:p>
      </dgm:t>
    </dgm:pt>
    <dgm:pt modelId="{D0721201-26FF-4E0B-9DB9-ED806E419CF8}" type="parTrans" cxnId="{6A6AC618-009E-4722-9C72-DDE128C6172B}">
      <dgm:prSet/>
      <dgm:spPr/>
      <dgm:t>
        <a:bodyPr/>
        <a:lstStyle/>
        <a:p>
          <a:endParaRPr lang="en-US"/>
        </a:p>
      </dgm:t>
    </dgm:pt>
    <dgm:pt modelId="{65B5E7F4-398D-4AB7-89F0-D0FE029A9D1C}" type="sibTrans" cxnId="{6A6AC618-009E-4722-9C72-DDE128C6172B}">
      <dgm:prSet/>
      <dgm:spPr/>
      <dgm:t>
        <a:bodyPr/>
        <a:lstStyle/>
        <a:p>
          <a:endParaRPr lang="en-US"/>
        </a:p>
      </dgm:t>
    </dgm:pt>
    <dgm:pt modelId="{27EB1D3A-E290-46E9-88FA-356BF5026926}">
      <dgm:prSet/>
      <dgm:spPr/>
      <dgm:t>
        <a:bodyPr/>
        <a:lstStyle/>
        <a:p>
          <a:r>
            <a:rPr lang="en-US" dirty="0"/>
            <a:t>Normal Issue</a:t>
          </a:r>
        </a:p>
      </dgm:t>
    </dgm:pt>
    <dgm:pt modelId="{AC4A09C5-9A8C-41BD-9EA6-D9CF845B164C}" type="parTrans" cxnId="{6BB2975C-3459-4590-A31E-E58DFFD86619}">
      <dgm:prSet/>
      <dgm:spPr/>
      <dgm:t>
        <a:bodyPr/>
        <a:lstStyle/>
        <a:p>
          <a:endParaRPr lang="en-US"/>
        </a:p>
      </dgm:t>
    </dgm:pt>
    <dgm:pt modelId="{4794689D-C5CF-42FD-9A0C-FD6D394BC93D}" type="sibTrans" cxnId="{6BB2975C-3459-4590-A31E-E58DFFD86619}">
      <dgm:prSet/>
      <dgm:spPr/>
      <dgm:t>
        <a:bodyPr/>
        <a:lstStyle/>
        <a:p>
          <a:endParaRPr lang="en-US"/>
        </a:p>
      </dgm:t>
    </dgm:pt>
    <dgm:pt modelId="{031B66BA-7A64-4E54-A660-24EC73015042}">
      <dgm:prSet/>
      <dgm:spPr/>
      <dgm:t>
        <a:bodyPr/>
        <a:lstStyle/>
        <a:p>
          <a:pPr>
            <a:defRPr b="1"/>
          </a:pPr>
          <a:r>
            <a:rPr lang="en-US"/>
            <a:t>Dec. 2023</a:t>
          </a:r>
        </a:p>
      </dgm:t>
    </dgm:pt>
    <dgm:pt modelId="{E4C52CCF-158D-4501-8CC0-B622B70C5883}" type="parTrans" cxnId="{E51FB73A-A720-47A6-B176-435F690EFD11}">
      <dgm:prSet/>
      <dgm:spPr/>
      <dgm:t>
        <a:bodyPr/>
        <a:lstStyle/>
        <a:p>
          <a:endParaRPr lang="en-US"/>
        </a:p>
      </dgm:t>
    </dgm:pt>
    <dgm:pt modelId="{BE85A8A6-50AC-4486-B4C2-0E57F12882A2}" type="sibTrans" cxnId="{E51FB73A-A720-47A6-B176-435F690EFD11}">
      <dgm:prSet/>
      <dgm:spPr/>
      <dgm:t>
        <a:bodyPr/>
        <a:lstStyle/>
        <a:p>
          <a:endParaRPr lang="en-US"/>
        </a:p>
      </dgm:t>
    </dgm:pt>
    <dgm:pt modelId="{E59B6D52-4BD3-486B-9515-43386BD5F543}">
      <dgm:prSet/>
      <dgm:spPr/>
      <dgm:t>
        <a:bodyPr/>
        <a:lstStyle/>
        <a:p>
          <a:r>
            <a:rPr lang="en-US"/>
            <a:t>Special Issue on post-COVID and how the pandemic influence experimental education (leveraging on the Attract academy work)</a:t>
          </a:r>
        </a:p>
      </dgm:t>
    </dgm:pt>
    <dgm:pt modelId="{2E607F54-D93B-48A2-B0C8-70B97A2BF75F}" type="parTrans" cxnId="{592E0C81-3158-4C5C-BB6C-90EA4009204B}">
      <dgm:prSet/>
      <dgm:spPr/>
      <dgm:t>
        <a:bodyPr/>
        <a:lstStyle/>
        <a:p>
          <a:endParaRPr lang="en-US"/>
        </a:p>
      </dgm:t>
    </dgm:pt>
    <dgm:pt modelId="{15350017-7CEF-494E-85BD-5CC3D775CA42}" type="sibTrans" cxnId="{592E0C81-3158-4C5C-BB6C-90EA4009204B}">
      <dgm:prSet/>
      <dgm:spPr/>
      <dgm:t>
        <a:bodyPr/>
        <a:lstStyle/>
        <a:p>
          <a:endParaRPr lang="en-US"/>
        </a:p>
      </dgm:t>
    </dgm:pt>
    <dgm:pt modelId="{148539B7-CF9A-E140-B5D6-DA97F50C1C0B}" type="pres">
      <dgm:prSet presAssocID="{3B431969-BB65-44A9-9A81-7B5059D6EBED}" presName="root" presStyleCnt="0">
        <dgm:presLayoutVars>
          <dgm:chMax/>
          <dgm:chPref/>
          <dgm:animLvl val="lvl"/>
        </dgm:presLayoutVars>
      </dgm:prSet>
      <dgm:spPr/>
    </dgm:pt>
    <dgm:pt modelId="{68EF3DCB-19C7-3A44-8D14-8708DC6A389D}" type="pres">
      <dgm:prSet presAssocID="{3B431969-BB65-44A9-9A81-7B5059D6EBED}" presName="divider" presStyleLbl="fgAcc1" presStyleIdx="0" presStyleCnt="1"/>
      <dgm:spPr/>
    </dgm:pt>
    <dgm:pt modelId="{9C0B011D-796B-B64F-B0EF-838A3C50C866}" type="pres">
      <dgm:prSet presAssocID="{3B431969-BB65-44A9-9A81-7B5059D6EBED}" presName="nodes" presStyleCnt="0">
        <dgm:presLayoutVars>
          <dgm:chMax/>
          <dgm:chPref/>
          <dgm:animLvl val="lvl"/>
        </dgm:presLayoutVars>
      </dgm:prSet>
      <dgm:spPr/>
    </dgm:pt>
    <dgm:pt modelId="{035ADD17-7D57-1D4E-A58F-9D8EFA95284D}" type="pres">
      <dgm:prSet presAssocID="{A55D0736-8180-4487-980B-70451534F34E}" presName="composite" presStyleCnt="0"/>
      <dgm:spPr/>
    </dgm:pt>
    <dgm:pt modelId="{9C6BAEA2-6A33-5444-BD14-515990A80828}" type="pres">
      <dgm:prSet presAssocID="{A55D0736-8180-4487-980B-70451534F34E}" presName="L1TextContainer" presStyleLbl="alignNode1" presStyleIdx="0" presStyleCnt="3">
        <dgm:presLayoutVars>
          <dgm:chMax val="1"/>
          <dgm:chPref val="1"/>
          <dgm:bulletEnabled val="1"/>
        </dgm:presLayoutVars>
      </dgm:prSet>
      <dgm:spPr/>
    </dgm:pt>
    <dgm:pt modelId="{9D351759-1F88-0A4E-8324-CF76B067EC3A}" type="pres">
      <dgm:prSet presAssocID="{A55D0736-8180-4487-980B-70451534F34E}" presName="L2TextContainerWrapper" presStyleCnt="0">
        <dgm:presLayoutVars>
          <dgm:bulletEnabled val="1"/>
        </dgm:presLayoutVars>
      </dgm:prSet>
      <dgm:spPr/>
    </dgm:pt>
    <dgm:pt modelId="{DC48A722-1528-9C4C-B7A9-D6096512E9E6}" type="pres">
      <dgm:prSet presAssocID="{A55D0736-8180-4487-980B-70451534F34E}" presName="L2TextContainer" presStyleLbl="bgAccFollowNode1" presStyleIdx="0" presStyleCnt="3"/>
      <dgm:spPr/>
    </dgm:pt>
    <dgm:pt modelId="{DE734949-6563-7746-B185-45E8E70BF219}" type="pres">
      <dgm:prSet presAssocID="{A55D0736-8180-4487-980B-70451534F34E}" presName="FlexibleEmptyPlaceHolder" presStyleCnt="0"/>
      <dgm:spPr/>
    </dgm:pt>
    <dgm:pt modelId="{1D1579E6-18EF-9140-92D1-D83567F55AC3}" type="pres">
      <dgm:prSet presAssocID="{A55D0736-8180-4487-980B-70451534F34E}" presName="ConnectLine" presStyleLbl="sibTrans1D1" presStyleIdx="0" presStyleCnt="3"/>
      <dgm:spPr/>
    </dgm:pt>
    <dgm:pt modelId="{781DA4F9-1F50-5E4A-B1C9-566CE1B06A14}" type="pres">
      <dgm:prSet presAssocID="{A55D0736-8180-4487-980B-70451534F34E}" presName="ConnectorPoint" presStyleLbl="node1" presStyleIdx="0" presStyleCnt="3"/>
      <dgm:spPr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D0DCEF0D-C7EB-EF40-A1A8-22EAF55C2C0F}" type="pres">
      <dgm:prSet presAssocID="{A55D0736-8180-4487-980B-70451534F34E}" presName="EmptyPlaceHolder" presStyleCnt="0"/>
      <dgm:spPr/>
    </dgm:pt>
    <dgm:pt modelId="{92ED53CE-E249-054F-BAE1-0A82890F626A}" type="pres">
      <dgm:prSet presAssocID="{542A979D-E867-40AD-AC56-BD54EFD4E913}" presName="spaceBetweenRectangles" presStyleCnt="0"/>
      <dgm:spPr/>
    </dgm:pt>
    <dgm:pt modelId="{A2F85FB5-23E2-D447-9802-8A494D889389}" type="pres">
      <dgm:prSet presAssocID="{7FF07285-01D6-4B3F-BDBA-7011371CA784}" presName="composite" presStyleCnt="0"/>
      <dgm:spPr/>
    </dgm:pt>
    <dgm:pt modelId="{158C9C11-5F10-1E41-AC53-B766C7C43B1A}" type="pres">
      <dgm:prSet presAssocID="{7FF07285-01D6-4B3F-BDBA-7011371CA784}" presName="L1TextContainer" presStyleLbl="alignNode1" presStyleIdx="1" presStyleCnt="3">
        <dgm:presLayoutVars>
          <dgm:chMax val="1"/>
          <dgm:chPref val="1"/>
          <dgm:bulletEnabled val="1"/>
        </dgm:presLayoutVars>
      </dgm:prSet>
      <dgm:spPr/>
    </dgm:pt>
    <dgm:pt modelId="{E456F895-C3A0-CC41-A183-801613A6DBF2}" type="pres">
      <dgm:prSet presAssocID="{7FF07285-01D6-4B3F-BDBA-7011371CA784}" presName="L2TextContainerWrapper" presStyleCnt="0">
        <dgm:presLayoutVars>
          <dgm:bulletEnabled val="1"/>
        </dgm:presLayoutVars>
      </dgm:prSet>
      <dgm:spPr/>
    </dgm:pt>
    <dgm:pt modelId="{E073D343-1E87-E747-95E0-6EEA20C647DF}" type="pres">
      <dgm:prSet presAssocID="{7FF07285-01D6-4B3F-BDBA-7011371CA784}" presName="L2TextContainer" presStyleLbl="bgAccFollowNode1" presStyleIdx="1" presStyleCnt="3"/>
      <dgm:spPr/>
    </dgm:pt>
    <dgm:pt modelId="{430A3274-BF0A-9245-9AF2-6A40C4095E96}" type="pres">
      <dgm:prSet presAssocID="{7FF07285-01D6-4B3F-BDBA-7011371CA784}" presName="FlexibleEmptyPlaceHolder" presStyleCnt="0"/>
      <dgm:spPr/>
    </dgm:pt>
    <dgm:pt modelId="{6E2A8C92-570E-244F-97AC-0755C91DFC99}" type="pres">
      <dgm:prSet presAssocID="{7FF07285-01D6-4B3F-BDBA-7011371CA784}" presName="ConnectLine" presStyleLbl="sibTrans1D1" presStyleIdx="1" presStyleCnt="3"/>
      <dgm:spPr/>
    </dgm:pt>
    <dgm:pt modelId="{799739B7-8063-DA4E-B8DB-435FFCCCDECE}" type="pres">
      <dgm:prSet presAssocID="{7FF07285-01D6-4B3F-BDBA-7011371CA784}" presName="ConnectorPoint" presStyleLbl="node1" presStyleIdx="1" presStyleCnt="3"/>
      <dgm:spPr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BE82B6AA-BA5A-D246-A51D-C192463B94D7}" type="pres">
      <dgm:prSet presAssocID="{7FF07285-01D6-4B3F-BDBA-7011371CA784}" presName="EmptyPlaceHolder" presStyleCnt="0"/>
      <dgm:spPr/>
    </dgm:pt>
    <dgm:pt modelId="{F06EB3A7-1062-B243-9E83-16B244DC0C53}" type="pres">
      <dgm:prSet presAssocID="{65B5E7F4-398D-4AB7-89F0-D0FE029A9D1C}" presName="spaceBetweenRectangles" presStyleCnt="0"/>
      <dgm:spPr/>
    </dgm:pt>
    <dgm:pt modelId="{2519DA35-65E3-434D-A018-E912BBA88912}" type="pres">
      <dgm:prSet presAssocID="{031B66BA-7A64-4E54-A660-24EC73015042}" presName="composite" presStyleCnt="0"/>
      <dgm:spPr/>
    </dgm:pt>
    <dgm:pt modelId="{6F4D91B3-9B49-EF41-9376-49D61F97CB0E}" type="pres">
      <dgm:prSet presAssocID="{031B66BA-7A64-4E54-A660-24EC73015042}" presName="L1TextContainer" presStyleLbl="alignNode1" presStyleIdx="2" presStyleCnt="3">
        <dgm:presLayoutVars>
          <dgm:chMax val="1"/>
          <dgm:chPref val="1"/>
          <dgm:bulletEnabled val="1"/>
        </dgm:presLayoutVars>
      </dgm:prSet>
      <dgm:spPr/>
    </dgm:pt>
    <dgm:pt modelId="{9DBF9EF7-CA75-D94A-9588-6E640D2550AC}" type="pres">
      <dgm:prSet presAssocID="{031B66BA-7A64-4E54-A660-24EC73015042}" presName="L2TextContainerWrapper" presStyleCnt="0">
        <dgm:presLayoutVars>
          <dgm:bulletEnabled val="1"/>
        </dgm:presLayoutVars>
      </dgm:prSet>
      <dgm:spPr/>
    </dgm:pt>
    <dgm:pt modelId="{E010BB4D-A715-CF4C-B5A8-B545D90FB7A5}" type="pres">
      <dgm:prSet presAssocID="{031B66BA-7A64-4E54-A660-24EC73015042}" presName="L2TextContainer" presStyleLbl="bgAccFollowNode1" presStyleIdx="2" presStyleCnt="3"/>
      <dgm:spPr/>
    </dgm:pt>
    <dgm:pt modelId="{FAC79E18-A2C0-064C-B6DE-2BE1F32489DF}" type="pres">
      <dgm:prSet presAssocID="{031B66BA-7A64-4E54-A660-24EC73015042}" presName="FlexibleEmptyPlaceHolder" presStyleCnt="0"/>
      <dgm:spPr/>
    </dgm:pt>
    <dgm:pt modelId="{C4563AA3-0F4B-4540-A108-CCE3AC0AE183}" type="pres">
      <dgm:prSet presAssocID="{031B66BA-7A64-4E54-A660-24EC73015042}" presName="ConnectLine" presStyleLbl="sibTrans1D1" presStyleIdx="2" presStyleCnt="3"/>
      <dgm:spPr/>
    </dgm:pt>
    <dgm:pt modelId="{012A2C42-83E0-1348-8503-BF913776D3C8}" type="pres">
      <dgm:prSet presAssocID="{031B66BA-7A64-4E54-A660-24EC73015042}" presName="ConnectorPoint" presStyleLbl="node1" presStyleIdx="2" presStyleCnt="3"/>
      <dgm:spPr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03AEFF21-165A-E648-91C2-F8B4FB0FE426}" type="pres">
      <dgm:prSet presAssocID="{031B66BA-7A64-4E54-A660-24EC73015042}" presName="EmptyPlaceHolder" presStyleCnt="0"/>
      <dgm:spPr/>
    </dgm:pt>
  </dgm:ptLst>
  <dgm:cxnLst>
    <dgm:cxn modelId="{6A6AC618-009E-4722-9C72-DDE128C6172B}" srcId="{3B431969-BB65-44A9-9A81-7B5059D6EBED}" destId="{7FF07285-01D6-4B3F-BDBA-7011371CA784}" srcOrd="1" destOrd="0" parTransId="{D0721201-26FF-4E0B-9DB9-ED806E419CF8}" sibTransId="{65B5E7F4-398D-4AB7-89F0-D0FE029A9D1C}"/>
    <dgm:cxn modelId="{1F2E4C22-0882-7040-A1C9-B6498D750EEC}" type="presOf" srcId="{7FF07285-01D6-4B3F-BDBA-7011371CA784}" destId="{158C9C11-5F10-1E41-AC53-B766C7C43B1A}" srcOrd="0" destOrd="0" presId="urn:microsoft.com/office/officeart/2017/3/layout/HorizontalLabelsTimeline"/>
    <dgm:cxn modelId="{DB4E9232-D4CA-794E-8A9F-6B9FA7B615E4}" type="presOf" srcId="{27EB1D3A-E290-46E9-88FA-356BF5026926}" destId="{E073D343-1E87-E747-95E0-6EEA20C647DF}" srcOrd="0" destOrd="0" presId="urn:microsoft.com/office/officeart/2017/3/layout/HorizontalLabelsTimeline"/>
    <dgm:cxn modelId="{E51FB73A-A720-47A6-B176-435F690EFD11}" srcId="{3B431969-BB65-44A9-9A81-7B5059D6EBED}" destId="{031B66BA-7A64-4E54-A660-24EC73015042}" srcOrd="2" destOrd="0" parTransId="{E4C52CCF-158D-4501-8CC0-B622B70C5883}" sibTransId="{BE85A8A6-50AC-4486-B4C2-0E57F12882A2}"/>
    <dgm:cxn modelId="{6BB2975C-3459-4590-A31E-E58DFFD86619}" srcId="{7FF07285-01D6-4B3F-BDBA-7011371CA784}" destId="{27EB1D3A-E290-46E9-88FA-356BF5026926}" srcOrd="0" destOrd="0" parTransId="{AC4A09C5-9A8C-41BD-9EA6-D9CF845B164C}" sibTransId="{4794689D-C5CF-42FD-9A0C-FD6D394BC93D}"/>
    <dgm:cxn modelId="{11B99570-5D34-354F-B5DB-1175D803576B}" type="presOf" srcId="{E59B6D52-4BD3-486B-9515-43386BD5F543}" destId="{E010BB4D-A715-CF4C-B5A8-B545D90FB7A5}" srcOrd="0" destOrd="0" presId="urn:microsoft.com/office/officeart/2017/3/layout/HorizontalLabelsTimeline"/>
    <dgm:cxn modelId="{AC7F8355-B40E-1449-AFFA-E2ED32244934}" type="presOf" srcId="{37411767-F759-457C-8BB7-3999B0C5D31C}" destId="{DC48A722-1528-9C4C-B7A9-D6096512E9E6}" srcOrd="0" destOrd="0" presId="urn:microsoft.com/office/officeart/2017/3/layout/HorizontalLabelsTimeline"/>
    <dgm:cxn modelId="{592E0C81-3158-4C5C-BB6C-90EA4009204B}" srcId="{031B66BA-7A64-4E54-A660-24EC73015042}" destId="{E59B6D52-4BD3-486B-9515-43386BD5F543}" srcOrd="0" destOrd="0" parTransId="{2E607F54-D93B-48A2-B0C8-70B97A2BF75F}" sibTransId="{15350017-7CEF-494E-85BD-5CC3D775CA42}"/>
    <dgm:cxn modelId="{90DADAA7-90F8-FD47-9EB0-E9812044CC75}" type="presOf" srcId="{3B431969-BB65-44A9-9A81-7B5059D6EBED}" destId="{148539B7-CF9A-E140-B5D6-DA97F50C1C0B}" srcOrd="0" destOrd="0" presId="urn:microsoft.com/office/officeart/2017/3/layout/HorizontalLabelsTimeline"/>
    <dgm:cxn modelId="{27C07DCB-704E-4805-AF1F-E4AFDBF9ED49}" srcId="{A55D0736-8180-4487-980B-70451534F34E}" destId="{37411767-F759-457C-8BB7-3999B0C5D31C}" srcOrd="0" destOrd="0" parTransId="{031DB251-80D3-4884-B417-3C7E89E5D8B6}" sibTransId="{E4551054-9A7E-4C80-92A2-EC3E9711BEA8}"/>
    <dgm:cxn modelId="{820098CB-BB8F-1448-95FC-E478137FEE98}" type="presOf" srcId="{A55D0736-8180-4487-980B-70451534F34E}" destId="{9C6BAEA2-6A33-5444-BD14-515990A80828}" srcOrd="0" destOrd="0" presId="urn:microsoft.com/office/officeart/2017/3/layout/HorizontalLabelsTimeline"/>
    <dgm:cxn modelId="{048468EF-807F-644A-A92B-9B004D668A1C}" type="presOf" srcId="{031B66BA-7A64-4E54-A660-24EC73015042}" destId="{6F4D91B3-9B49-EF41-9376-49D61F97CB0E}" srcOrd="0" destOrd="0" presId="urn:microsoft.com/office/officeart/2017/3/layout/HorizontalLabelsTimeline"/>
    <dgm:cxn modelId="{D04B73FA-B5C8-41B8-A183-9C61DE13EBCD}" srcId="{3B431969-BB65-44A9-9A81-7B5059D6EBED}" destId="{A55D0736-8180-4487-980B-70451534F34E}" srcOrd="0" destOrd="0" parTransId="{78875EA5-7D8C-456D-97FD-CA3A632B27A7}" sibTransId="{542A979D-E867-40AD-AC56-BD54EFD4E913}"/>
    <dgm:cxn modelId="{71F81419-5649-EF4E-8F13-3BDBC0C9F2BA}" type="presParOf" srcId="{148539B7-CF9A-E140-B5D6-DA97F50C1C0B}" destId="{68EF3DCB-19C7-3A44-8D14-8708DC6A389D}" srcOrd="0" destOrd="0" presId="urn:microsoft.com/office/officeart/2017/3/layout/HorizontalLabelsTimeline"/>
    <dgm:cxn modelId="{56BF212D-8EB0-F141-9237-355C549F6E88}" type="presParOf" srcId="{148539B7-CF9A-E140-B5D6-DA97F50C1C0B}" destId="{9C0B011D-796B-B64F-B0EF-838A3C50C866}" srcOrd="1" destOrd="0" presId="urn:microsoft.com/office/officeart/2017/3/layout/HorizontalLabelsTimeline"/>
    <dgm:cxn modelId="{12A0C00D-D1D0-564C-B50A-02882A0F8D21}" type="presParOf" srcId="{9C0B011D-796B-B64F-B0EF-838A3C50C866}" destId="{035ADD17-7D57-1D4E-A58F-9D8EFA95284D}" srcOrd="0" destOrd="0" presId="urn:microsoft.com/office/officeart/2017/3/layout/HorizontalLabelsTimeline"/>
    <dgm:cxn modelId="{3582F191-F415-F644-8CB9-D997665FFA86}" type="presParOf" srcId="{035ADD17-7D57-1D4E-A58F-9D8EFA95284D}" destId="{9C6BAEA2-6A33-5444-BD14-515990A80828}" srcOrd="0" destOrd="0" presId="urn:microsoft.com/office/officeart/2017/3/layout/HorizontalLabelsTimeline"/>
    <dgm:cxn modelId="{E4778A6C-D86B-2947-955A-411A8D4E0FEB}" type="presParOf" srcId="{035ADD17-7D57-1D4E-A58F-9D8EFA95284D}" destId="{9D351759-1F88-0A4E-8324-CF76B067EC3A}" srcOrd="1" destOrd="0" presId="urn:microsoft.com/office/officeart/2017/3/layout/HorizontalLabelsTimeline"/>
    <dgm:cxn modelId="{72540AD5-A42F-C743-9C6E-C0BB9A1DDC2A}" type="presParOf" srcId="{9D351759-1F88-0A4E-8324-CF76B067EC3A}" destId="{DC48A722-1528-9C4C-B7A9-D6096512E9E6}" srcOrd="0" destOrd="0" presId="urn:microsoft.com/office/officeart/2017/3/layout/HorizontalLabelsTimeline"/>
    <dgm:cxn modelId="{07CA4A72-C20D-EC4D-8DB5-BE8510C9AB90}" type="presParOf" srcId="{9D351759-1F88-0A4E-8324-CF76B067EC3A}" destId="{DE734949-6563-7746-B185-45E8E70BF219}" srcOrd="1" destOrd="0" presId="urn:microsoft.com/office/officeart/2017/3/layout/HorizontalLabelsTimeline"/>
    <dgm:cxn modelId="{068C3F41-C90D-0C43-9D72-87A952645E7E}" type="presParOf" srcId="{035ADD17-7D57-1D4E-A58F-9D8EFA95284D}" destId="{1D1579E6-18EF-9140-92D1-D83567F55AC3}" srcOrd="2" destOrd="0" presId="urn:microsoft.com/office/officeart/2017/3/layout/HorizontalLabelsTimeline"/>
    <dgm:cxn modelId="{C44F2294-AA85-F841-A8B7-C3A0A4BEB107}" type="presParOf" srcId="{035ADD17-7D57-1D4E-A58F-9D8EFA95284D}" destId="{781DA4F9-1F50-5E4A-B1C9-566CE1B06A14}" srcOrd="3" destOrd="0" presId="urn:microsoft.com/office/officeart/2017/3/layout/HorizontalLabelsTimeline"/>
    <dgm:cxn modelId="{A73361F6-213B-A640-84EF-469A62502A3E}" type="presParOf" srcId="{035ADD17-7D57-1D4E-A58F-9D8EFA95284D}" destId="{D0DCEF0D-C7EB-EF40-A1A8-22EAF55C2C0F}" srcOrd="4" destOrd="0" presId="urn:microsoft.com/office/officeart/2017/3/layout/HorizontalLabelsTimeline"/>
    <dgm:cxn modelId="{43027E52-C5E4-6B49-A64A-DFF17E5A408E}" type="presParOf" srcId="{9C0B011D-796B-B64F-B0EF-838A3C50C866}" destId="{92ED53CE-E249-054F-BAE1-0A82890F626A}" srcOrd="1" destOrd="0" presId="urn:microsoft.com/office/officeart/2017/3/layout/HorizontalLabelsTimeline"/>
    <dgm:cxn modelId="{22C55A4E-1B02-1145-84E9-008D24EFD37E}" type="presParOf" srcId="{9C0B011D-796B-B64F-B0EF-838A3C50C866}" destId="{A2F85FB5-23E2-D447-9802-8A494D889389}" srcOrd="2" destOrd="0" presId="urn:microsoft.com/office/officeart/2017/3/layout/HorizontalLabelsTimeline"/>
    <dgm:cxn modelId="{47349B7C-7FCF-D546-8C80-0400D47B85FF}" type="presParOf" srcId="{A2F85FB5-23E2-D447-9802-8A494D889389}" destId="{158C9C11-5F10-1E41-AC53-B766C7C43B1A}" srcOrd="0" destOrd="0" presId="urn:microsoft.com/office/officeart/2017/3/layout/HorizontalLabelsTimeline"/>
    <dgm:cxn modelId="{CBE263C6-BBB1-E846-9DE5-A97F026E9A5B}" type="presParOf" srcId="{A2F85FB5-23E2-D447-9802-8A494D889389}" destId="{E456F895-C3A0-CC41-A183-801613A6DBF2}" srcOrd="1" destOrd="0" presId="urn:microsoft.com/office/officeart/2017/3/layout/HorizontalLabelsTimeline"/>
    <dgm:cxn modelId="{431BC06F-1E78-E245-813D-0BE934DDB775}" type="presParOf" srcId="{E456F895-C3A0-CC41-A183-801613A6DBF2}" destId="{E073D343-1E87-E747-95E0-6EEA20C647DF}" srcOrd="0" destOrd="0" presId="urn:microsoft.com/office/officeart/2017/3/layout/HorizontalLabelsTimeline"/>
    <dgm:cxn modelId="{81138292-6F31-9049-AF99-31CE998506C4}" type="presParOf" srcId="{E456F895-C3A0-CC41-A183-801613A6DBF2}" destId="{430A3274-BF0A-9245-9AF2-6A40C4095E96}" srcOrd="1" destOrd="0" presId="urn:microsoft.com/office/officeart/2017/3/layout/HorizontalLabelsTimeline"/>
    <dgm:cxn modelId="{5EB88E18-C030-3343-8A0C-6D12EAA9A976}" type="presParOf" srcId="{A2F85FB5-23E2-D447-9802-8A494D889389}" destId="{6E2A8C92-570E-244F-97AC-0755C91DFC99}" srcOrd="2" destOrd="0" presId="urn:microsoft.com/office/officeart/2017/3/layout/HorizontalLabelsTimeline"/>
    <dgm:cxn modelId="{E7DF717F-EB3E-E142-BC27-F4D1AA31C45B}" type="presParOf" srcId="{A2F85FB5-23E2-D447-9802-8A494D889389}" destId="{799739B7-8063-DA4E-B8DB-435FFCCCDECE}" srcOrd="3" destOrd="0" presId="urn:microsoft.com/office/officeart/2017/3/layout/HorizontalLabelsTimeline"/>
    <dgm:cxn modelId="{9A2AFF5F-74A4-7E44-AB1D-12F5A54C476E}" type="presParOf" srcId="{A2F85FB5-23E2-D447-9802-8A494D889389}" destId="{BE82B6AA-BA5A-D246-A51D-C192463B94D7}" srcOrd="4" destOrd="0" presId="urn:microsoft.com/office/officeart/2017/3/layout/HorizontalLabelsTimeline"/>
    <dgm:cxn modelId="{485629C4-CD87-244F-996F-640FF1A34DC2}" type="presParOf" srcId="{9C0B011D-796B-B64F-B0EF-838A3C50C866}" destId="{F06EB3A7-1062-B243-9E83-16B244DC0C53}" srcOrd="3" destOrd="0" presId="urn:microsoft.com/office/officeart/2017/3/layout/HorizontalLabelsTimeline"/>
    <dgm:cxn modelId="{E0161519-633E-214E-97DD-96641C02B4A0}" type="presParOf" srcId="{9C0B011D-796B-B64F-B0EF-838A3C50C866}" destId="{2519DA35-65E3-434D-A018-E912BBA88912}" srcOrd="4" destOrd="0" presId="urn:microsoft.com/office/officeart/2017/3/layout/HorizontalLabelsTimeline"/>
    <dgm:cxn modelId="{6AF986FF-5854-E84B-86D0-A1B11CF7BEE5}" type="presParOf" srcId="{2519DA35-65E3-434D-A018-E912BBA88912}" destId="{6F4D91B3-9B49-EF41-9376-49D61F97CB0E}" srcOrd="0" destOrd="0" presId="urn:microsoft.com/office/officeart/2017/3/layout/HorizontalLabelsTimeline"/>
    <dgm:cxn modelId="{6FD7101B-9EEA-164A-B6E5-3D8E697CBE31}" type="presParOf" srcId="{2519DA35-65E3-434D-A018-E912BBA88912}" destId="{9DBF9EF7-CA75-D94A-9588-6E640D2550AC}" srcOrd="1" destOrd="0" presId="urn:microsoft.com/office/officeart/2017/3/layout/HorizontalLabelsTimeline"/>
    <dgm:cxn modelId="{4FF87175-6A9F-4B42-A57F-94F5F7C48DCF}" type="presParOf" srcId="{9DBF9EF7-CA75-D94A-9588-6E640D2550AC}" destId="{E010BB4D-A715-CF4C-B5A8-B545D90FB7A5}" srcOrd="0" destOrd="0" presId="urn:microsoft.com/office/officeart/2017/3/layout/HorizontalLabelsTimeline"/>
    <dgm:cxn modelId="{0160D328-7CEE-B340-8A7D-E662E24439FB}" type="presParOf" srcId="{9DBF9EF7-CA75-D94A-9588-6E640D2550AC}" destId="{FAC79E18-A2C0-064C-B6DE-2BE1F32489DF}" srcOrd="1" destOrd="0" presId="urn:microsoft.com/office/officeart/2017/3/layout/HorizontalLabelsTimeline"/>
    <dgm:cxn modelId="{108134B1-7382-4A40-A1E8-45CB22B85040}" type="presParOf" srcId="{2519DA35-65E3-434D-A018-E912BBA88912}" destId="{C4563AA3-0F4B-4540-A108-CCE3AC0AE183}" srcOrd="2" destOrd="0" presId="urn:microsoft.com/office/officeart/2017/3/layout/HorizontalLabelsTimeline"/>
    <dgm:cxn modelId="{2AB6B409-34CD-E245-8013-8FBCDED62246}" type="presParOf" srcId="{2519DA35-65E3-434D-A018-E912BBA88912}" destId="{012A2C42-83E0-1348-8503-BF913776D3C8}" srcOrd="3" destOrd="0" presId="urn:microsoft.com/office/officeart/2017/3/layout/HorizontalLabelsTimeline"/>
    <dgm:cxn modelId="{ACB015C3-59E3-CB47-B0B7-79899D7941F9}" type="presParOf" srcId="{2519DA35-65E3-434D-A018-E912BBA88912}" destId="{03AEFF21-165A-E648-91C2-F8B4FB0FE426}" srcOrd="4" destOrd="0" presId="urn:microsoft.com/office/officeart/2017/3/layout/HorizontalLabels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53277-472D-2D4A-9F42-A57F03A04DC7}">
      <dsp:nvSpPr>
        <dsp:cNvPr id="0" name=""/>
        <dsp:cNvSpPr/>
      </dsp:nvSpPr>
      <dsp:spPr>
        <a:xfrm>
          <a:off x="0" y="772870"/>
          <a:ext cx="10095789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u="sng" kern="1200"/>
            <a:t>Co-editors</a:t>
          </a:r>
          <a:r>
            <a:rPr lang="it-IT" sz="3200" kern="1200"/>
            <a:t>: Matteo Vignoli and Jonathan Wareham</a:t>
          </a:r>
          <a:endParaRPr lang="en-US" sz="3200" kern="1200"/>
        </a:p>
      </dsp:txBody>
      <dsp:txXfrm>
        <a:off x="37467" y="810337"/>
        <a:ext cx="10020855" cy="692586"/>
      </dsp:txXfrm>
    </dsp:sp>
    <dsp:sp modelId="{D5CEDCB8-BAAC-AB4F-B895-1AB45F71DB99}">
      <dsp:nvSpPr>
        <dsp:cNvPr id="0" name=""/>
        <dsp:cNvSpPr/>
      </dsp:nvSpPr>
      <dsp:spPr>
        <a:xfrm>
          <a:off x="0" y="1632550"/>
          <a:ext cx="10095789" cy="76752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/>
            <a:t>New </a:t>
          </a:r>
          <a:r>
            <a:rPr lang="it-IT" sz="3200" u="sng" kern="1200"/>
            <a:t>Senior Editors</a:t>
          </a:r>
          <a:r>
            <a:rPr lang="it-IT" sz="3200" kern="1200"/>
            <a:t>: Dilek Cetindamar and Katharina Holzle</a:t>
          </a:r>
          <a:endParaRPr lang="en-US" sz="3200" kern="1200"/>
        </a:p>
      </dsp:txBody>
      <dsp:txXfrm>
        <a:off x="37467" y="1670017"/>
        <a:ext cx="10020855" cy="692586"/>
      </dsp:txXfrm>
    </dsp:sp>
    <dsp:sp modelId="{DFE0BBC7-2878-AD4A-B020-DE69C64A434D}">
      <dsp:nvSpPr>
        <dsp:cNvPr id="0" name=""/>
        <dsp:cNvSpPr/>
      </dsp:nvSpPr>
      <dsp:spPr>
        <a:xfrm>
          <a:off x="0" y="2492230"/>
          <a:ext cx="10095789" cy="76752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/>
            <a:t>New </a:t>
          </a:r>
          <a:r>
            <a:rPr lang="it-IT" sz="3200" u="sng" kern="1200"/>
            <a:t>Associate Editors</a:t>
          </a:r>
          <a:r>
            <a:rPr lang="it-IT" sz="3200" kern="1200"/>
            <a:t>: Christine Thong and Clio Dosi</a:t>
          </a:r>
          <a:endParaRPr lang="en-US" sz="3200" kern="1200"/>
        </a:p>
      </dsp:txBody>
      <dsp:txXfrm>
        <a:off x="37467" y="2529697"/>
        <a:ext cx="10020855" cy="692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4525BF-5853-4755-B617-5E0CE7CB6D59}">
      <dsp:nvSpPr>
        <dsp:cNvPr id="0" name=""/>
        <dsp:cNvSpPr/>
      </dsp:nvSpPr>
      <dsp:spPr>
        <a:xfrm>
          <a:off x="0" y="679"/>
          <a:ext cx="6769858" cy="15908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E68B05-A8EC-4A35-917D-6B9D32A905D8}">
      <dsp:nvSpPr>
        <dsp:cNvPr id="0" name=""/>
        <dsp:cNvSpPr/>
      </dsp:nvSpPr>
      <dsp:spPr>
        <a:xfrm>
          <a:off x="481228" y="358618"/>
          <a:ext cx="874960" cy="8749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1DD60B-B5BD-4B47-B530-310019EA8E10}">
      <dsp:nvSpPr>
        <dsp:cNvPr id="0" name=""/>
        <dsp:cNvSpPr/>
      </dsp:nvSpPr>
      <dsp:spPr>
        <a:xfrm>
          <a:off x="1837417" y="679"/>
          <a:ext cx="4932440" cy="1590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364" tIns="168364" rIns="168364" bIns="168364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/>
            <a:t>New Aims and Scope and CIJ Manifesto</a:t>
          </a:r>
          <a:endParaRPr lang="en-US" sz="2800" kern="1200" dirty="0"/>
        </a:p>
      </dsp:txBody>
      <dsp:txXfrm>
        <a:off x="1837417" y="679"/>
        <a:ext cx="4932440" cy="1590837"/>
      </dsp:txXfrm>
    </dsp:sp>
    <dsp:sp modelId="{BB693899-A5C2-49B1-9CFE-96DB369FC5F2}">
      <dsp:nvSpPr>
        <dsp:cNvPr id="0" name=""/>
        <dsp:cNvSpPr/>
      </dsp:nvSpPr>
      <dsp:spPr>
        <a:xfrm>
          <a:off x="0" y="1989226"/>
          <a:ext cx="6769858" cy="1590837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F12C5-E870-4067-A308-1E164285AF0D}">
      <dsp:nvSpPr>
        <dsp:cNvPr id="0" name=""/>
        <dsp:cNvSpPr/>
      </dsp:nvSpPr>
      <dsp:spPr>
        <a:xfrm>
          <a:off x="481228" y="2347165"/>
          <a:ext cx="874960" cy="8749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C1371-DFC5-4676-A1B9-CD8BD08F0D78}">
      <dsp:nvSpPr>
        <dsp:cNvPr id="0" name=""/>
        <dsp:cNvSpPr/>
      </dsp:nvSpPr>
      <dsp:spPr>
        <a:xfrm>
          <a:off x="1837417" y="1989226"/>
          <a:ext cx="4932440" cy="1590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364" tIns="168364" rIns="168364" bIns="168364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/>
            <a:t>Three issues starting in 2023</a:t>
          </a:r>
          <a:endParaRPr lang="en-US" sz="2800" kern="1200" dirty="0"/>
        </a:p>
      </dsp:txBody>
      <dsp:txXfrm>
        <a:off x="1837417" y="1989226"/>
        <a:ext cx="4932440" cy="1590837"/>
      </dsp:txXfrm>
    </dsp:sp>
    <dsp:sp modelId="{0C0E0930-E41C-437D-A1B6-3F462D583F72}">
      <dsp:nvSpPr>
        <dsp:cNvPr id="0" name=""/>
        <dsp:cNvSpPr/>
      </dsp:nvSpPr>
      <dsp:spPr>
        <a:xfrm>
          <a:off x="0" y="3977773"/>
          <a:ext cx="6769858" cy="1590837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6CF85-76F9-4E19-8B44-E637693D89BE}">
      <dsp:nvSpPr>
        <dsp:cNvPr id="0" name=""/>
        <dsp:cNvSpPr/>
      </dsp:nvSpPr>
      <dsp:spPr>
        <a:xfrm>
          <a:off x="481228" y="4335712"/>
          <a:ext cx="874960" cy="8749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2360B6-E606-4DCF-94C8-C550CF5F901F}">
      <dsp:nvSpPr>
        <dsp:cNvPr id="0" name=""/>
        <dsp:cNvSpPr/>
      </dsp:nvSpPr>
      <dsp:spPr>
        <a:xfrm>
          <a:off x="1837417" y="3977773"/>
          <a:ext cx="4932440" cy="1590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364" tIns="168364" rIns="168364" bIns="168364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/>
            <a:t>New sections launched in 2023: Methodological Note and Data</a:t>
          </a:r>
          <a:endParaRPr lang="en-US" sz="2800" kern="1200" dirty="0"/>
        </a:p>
      </dsp:txBody>
      <dsp:txXfrm>
        <a:off x="1837417" y="3977773"/>
        <a:ext cx="4932440" cy="15908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EF3DCB-19C7-3A44-8D14-8708DC6A389D}">
      <dsp:nvSpPr>
        <dsp:cNvPr id="0" name=""/>
        <dsp:cNvSpPr/>
      </dsp:nvSpPr>
      <dsp:spPr>
        <a:xfrm>
          <a:off x="0" y="2176272"/>
          <a:ext cx="10515600" cy="0"/>
        </a:xfrm>
        <a:prstGeom prst="line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6BAEA2-6A33-5444-BD14-515990A80828}">
      <dsp:nvSpPr>
        <dsp:cNvPr id="0" name=""/>
        <dsp:cNvSpPr/>
      </dsp:nvSpPr>
      <dsp:spPr>
        <a:xfrm>
          <a:off x="315468" y="1349288"/>
          <a:ext cx="4626864" cy="52230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101600" rIns="101600" bIns="1016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/>
            <a:t>Apr. 2023</a:t>
          </a:r>
        </a:p>
      </dsp:txBody>
      <dsp:txXfrm>
        <a:off x="315468" y="1349288"/>
        <a:ext cx="4626864" cy="522305"/>
      </dsp:txXfrm>
    </dsp:sp>
    <dsp:sp modelId="{DC48A722-1528-9C4C-B7A9-D6096512E9E6}">
      <dsp:nvSpPr>
        <dsp:cNvPr id="0" name=""/>
        <dsp:cNvSpPr/>
      </dsp:nvSpPr>
      <dsp:spPr>
        <a:xfrm>
          <a:off x="315468" y="773732"/>
          <a:ext cx="4626864" cy="57555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925" tIns="161925" rIns="161925" bIns="161925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Special Issue on ‘Using Science for greater Good’</a:t>
          </a:r>
        </a:p>
      </dsp:txBody>
      <dsp:txXfrm>
        <a:off x="315468" y="773732"/>
        <a:ext cx="4626864" cy="575555"/>
      </dsp:txXfrm>
    </dsp:sp>
    <dsp:sp modelId="{1D1579E6-18EF-9140-92D1-D83567F55AC3}">
      <dsp:nvSpPr>
        <dsp:cNvPr id="0" name=""/>
        <dsp:cNvSpPr/>
      </dsp:nvSpPr>
      <dsp:spPr>
        <a:xfrm>
          <a:off x="2628899" y="1871593"/>
          <a:ext cx="0" cy="304678"/>
        </a:xfrm>
        <a:prstGeom prst="line">
          <a:avLst/>
        </a:pr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8C9C11-5F10-1E41-AC53-B766C7C43B1A}">
      <dsp:nvSpPr>
        <dsp:cNvPr id="0" name=""/>
        <dsp:cNvSpPr/>
      </dsp:nvSpPr>
      <dsp:spPr>
        <a:xfrm>
          <a:off x="2944368" y="2480950"/>
          <a:ext cx="4626864" cy="52230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101600" rIns="101600" bIns="1016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/>
            <a:t>Aug. 2023</a:t>
          </a:r>
        </a:p>
      </dsp:txBody>
      <dsp:txXfrm>
        <a:off x="2944368" y="2480950"/>
        <a:ext cx="4626864" cy="522305"/>
      </dsp:txXfrm>
    </dsp:sp>
    <dsp:sp modelId="{E073D343-1E87-E747-95E0-6EEA20C647DF}">
      <dsp:nvSpPr>
        <dsp:cNvPr id="0" name=""/>
        <dsp:cNvSpPr/>
      </dsp:nvSpPr>
      <dsp:spPr>
        <a:xfrm>
          <a:off x="2944368" y="3003255"/>
          <a:ext cx="4626864" cy="57555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925" tIns="161925" rIns="161925" bIns="161925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Normal Issue</a:t>
          </a:r>
        </a:p>
      </dsp:txBody>
      <dsp:txXfrm>
        <a:off x="2944368" y="3003255"/>
        <a:ext cx="4626864" cy="575555"/>
      </dsp:txXfrm>
    </dsp:sp>
    <dsp:sp modelId="{6E2A8C92-570E-244F-97AC-0755C91DFC99}">
      <dsp:nvSpPr>
        <dsp:cNvPr id="0" name=""/>
        <dsp:cNvSpPr/>
      </dsp:nvSpPr>
      <dsp:spPr>
        <a:xfrm>
          <a:off x="5257799" y="2176271"/>
          <a:ext cx="0" cy="304678"/>
        </a:xfrm>
        <a:prstGeom prst="line">
          <a:avLst/>
        </a:pr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DA4F9-1F50-5E4A-B1C9-566CE1B06A14}">
      <dsp:nvSpPr>
        <dsp:cNvPr id="0" name=""/>
        <dsp:cNvSpPr/>
      </dsp:nvSpPr>
      <dsp:spPr>
        <a:xfrm rot="2700000">
          <a:off x="2595045" y="2142417"/>
          <a:ext cx="67709" cy="677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739B7-8063-DA4E-B8DB-435FFCCCDECE}">
      <dsp:nvSpPr>
        <dsp:cNvPr id="0" name=""/>
        <dsp:cNvSpPr/>
      </dsp:nvSpPr>
      <dsp:spPr>
        <a:xfrm rot="2700000">
          <a:off x="5223945" y="2142417"/>
          <a:ext cx="67709" cy="677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4D91B3-9B49-EF41-9376-49D61F97CB0E}">
      <dsp:nvSpPr>
        <dsp:cNvPr id="0" name=""/>
        <dsp:cNvSpPr/>
      </dsp:nvSpPr>
      <dsp:spPr>
        <a:xfrm>
          <a:off x="5573268" y="1349288"/>
          <a:ext cx="4626864" cy="52230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101600" rIns="101600" bIns="1016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/>
            <a:t>Dec. 2023</a:t>
          </a:r>
        </a:p>
      </dsp:txBody>
      <dsp:txXfrm>
        <a:off x="5573268" y="1349288"/>
        <a:ext cx="4626864" cy="522305"/>
      </dsp:txXfrm>
    </dsp:sp>
    <dsp:sp modelId="{E010BB4D-A715-CF4C-B5A8-B545D90FB7A5}">
      <dsp:nvSpPr>
        <dsp:cNvPr id="0" name=""/>
        <dsp:cNvSpPr/>
      </dsp:nvSpPr>
      <dsp:spPr>
        <a:xfrm>
          <a:off x="5573268" y="313287"/>
          <a:ext cx="4626864" cy="1036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925" tIns="161925" rIns="161925" bIns="161925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Special Issue on post-COVID and how the pandemic influence experimental education (leveraging on the Attract academy work)</a:t>
          </a:r>
        </a:p>
      </dsp:txBody>
      <dsp:txXfrm>
        <a:off x="5573268" y="313287"/>
        <a:ext cx="4626864" cy="1036000"/>
      </dsp:txXfrm>
    </dsp:sp>
    <dsp:sp modelId="{C4563AA3-0F4B-4540-A108-CCE3AC0AE183}">
      <dsp:nvSpPr>
        <dsp:cNvPr id="0" name=""/>
        <dsp:cNvSpPr/>
      </dsp:nvSpPr>
      <dsp:spPr>
        <a:xfrm>
          <a:off x="7886700" y="1871593"/>
          <a:ext cx="0" cy="304678"/>
        </a:xfrm>
        <a:prstGeom prst="line">
          <a:avLst/>
        </a:pr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2A2C42-83E0-1348-8503-BF913776D3C8}">
      <dsp:nvSpPr>
        <dsp:cNvPr id="0" name=""/>
        <dsp:cNvSpPr/>
      </dsp:nvSpPr>
      <dsp:spPr>
        <a:xfrm rot="2700000">
          <a:off x="7852845" y="2142417"/>
          <a:ext cx="67709" cy="6770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7/3/layout/HorizontalLabelsTimeline">
  <dgm:title val="Horizontal Labels Timeline"/>
  <dgm:desc val="Use to show a list of events in chronological order. The rectangular shape contains the description while the date is shown immediately below. It can display a large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/>
    </dgm:constrLst>
    <dgm:layoutNode name="divider" styleLbl="fgAcc1">
      <dgm:alg type="sp"/>
      <dgm:shape xmlns:r="http://schemas.openxmlformats.org/officeDocument/2006/relationships" type="line" r:blip="" zOrderOff="-1">
        <dgm:adjLst/>
      </dgm:shap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hoose name="constrBasedOnChildrenCount">
        <dgm:if name="constrForTwoChildren" axis="ch" ptType="node" func="cnt" op="lte" val="2">
          <dgm:constrLst>
            <dgm:constr type="primFontSz" for="des" forName="L1TextContainer" val="20"/>
            <dgm:constr type="primFontSz" for="des" forName="L2TextContainer" refType="primFontSz" refFor="des" refForName="L1TextContainer" op="equ" fact="0.85"/>
            <dgm:constr type="w" for="ch" forName="composite" refType="w"/>
            <dgm:constr type="h" for="ch" forName="composite" refType="h"/>
            <dgm:constr type="w" for="ch" forName="spaceBetweenRectangles" refType="w" refFor="ch" refForName="composite" fact="0"/>
            <dgm:constr type="w" for="ch" ptType="sibTrans" op="equ"/>
            <dgm:constr type="primFontSz" for="des" forName="L1TextContainer" op="equ"/>
            <dgm:constr type="primFontSz" for="des" forName="L2TextContainer" op="equ"/>
          </dgm:constrLst>
        </dgm:if>
        <dgm:else name="constrForRest">
          <dgm:constrLst>
            <dgm:constr type="primFontSz" for="des" forName="L1TextContainer" val="20"/>
            <dgm:constr type="primFontSz" for="des" forName="L2TextContainer" refType="primFontSz" refFor="des" refForName="L1TextContainer" op="equ" fact="0.85"/>
            <dgm:constr type="w" for="ch" forName="composite" refType="w"/>
            <dgm:constr type="h" for="ch" forName="composite" refType="h"/>
            <dgm:constr type="w" for="ch" forName="spaceBetweenRectangles" refType="w" refFor="ch" refForName="composite" fact="-0.5"/>
            <dgm:constr type="w" for="ch" ptType="sibTrans" op="equ"/>
            <dgm:constr type="primFontSz" for="des" forName="L1TextContainer" op="equ"/>
            <dgm:constr type="primFontSz" for="des" forName="L2TextContainer" op="equ"/>
          </dgm:constrLst>
        </dgm:else>
      </dgm:choose>
      <dgm:forEach name="nodesForEach" axis="ch" ptType="node">
        <dgm:layoutNode name="composite">
          <dgm:alg type="composite"/>
          <dgm:shape xmlns:r="http://schemas.openxmlformats.org/officeDocument/2006/relationships" r:blip="">
            <dgm:adjLst/>
          </dgm:shape>
          <dgm:choose name="CaseForPlacingNodesAboveAndBelowDivider">
            <dgm:if name="CaseForPlacingNodeAboveDivider" axis="self" ptType="node" func="posOdd" op="equ" val="1">
              <dgm:constrLst>
                <dgm:constr type="w" for="ch" forName="L1TextContainer" refType="w" fact="0.88"/>
                <dgm:constr type="l" for="ch" forName="L1TextContainer" refType="w" fact="0.06"/>
                <dgm:constr type="h" for="ch" forName="L1TextContainer" refType="h" fact="0.12"/>
                <dgm:constr type="t" for="ch" forName="L1TextContainer" refType="h" fact="0.31"/>
                <dgm:constr type="w" for="ch" forName="L2TextContainerWrapper" refType="w" fact="0.88"/>
                <dgm:constr type="l" for="ch" forName="L2TextContainerWrapper" refType="w" fact="0.06"/>
                <dgm:constr type="h" for="ch" forName="L2TextContainerWrapper" refType="h" fact="0.31"/>
                <dgm:constr type="b" for="ch" forName="L2TextContainerWrapper" refType="h" fact="0.31"/>
                <dgm:constr type="w" for="ch" forName="ConnectLine"/>
                <dgm:constr type="ctrX" for="ch" forName="ConnectLine" refType="w" fact="0.5"/>
                <dgm:constr type="h" for="ch" forName="ConnectLine" refType="h" fact="0.07"/>
                <dgm:constr type="t" for="ch" forName="ConnectLine" refType="h" fact="0.43"/>
                <dgm:constr type="w" for="ch" forName="ConnectorPoint" refType="h" fact="0.022"/>
                <dgm:constr type="h" for="ch" forName="ConnectorPoint" refType="h" fact="0.022"/>
                <dgm:constr type="ctrX" for="ch" forName="ConnectorPoint" refType="w" fact="0.5"/>
                <dgm:constr type="ctrY" for="ch" forName="ConnectorPoint" refType="h" fact="0.5"/>
                <dgm:constr type="w" for="ch" forName="EmptyPlaceHolder" refType="w"/>
                <dgm:constr type="h" for="ch" forName="EmptyPlaceHolder" refType="h" fact="0.5"/>
                <dgm:constr type="t" for="ch" forName="EmptyPlaceHolder" refType="h" fact="0.5"/>
              </dgm:constrLst>
            </dgm:if>
            <dgm:else name="CaseForPlacingNodeBelowDivider">
              <dgm:constrLst>
                <dgm:constr type="w" for="ch" forName="L1TextContainer" refType="w" fact="0.88"/>
                <dgm:constr type="l" for="ch" forName="L1TextContainer" refType="w" fact="0.06"/>
                <dgm:constr type="h" for="ch" forName="L1TextContainer" refType="h" fact="0.12"/>
                <dgm:constr type="t" for="ch" forName="L1TextContainer" refType="h" fact="0.57"/>
                <dgm:constr type="w" for="ch" forName="L2TextContainerWrapper" refType="w" fact="0.88"/>
                <dgm:constr type="l" for="ch" forName="L2TextContainerWrapper" refType="w" fact="0.06"/>
                <dgm:constr type="h" for="ch" forName="L2TextContainerWrapper" refType="h" fact="0.31"/>
                <dgm:constr type="t" for="ch" forName="L2TextContainerWrapper" refType="h" fact="0.69"/>
                <dgm:constr type="w" for="ch" forName="ConnectLine"/>
                <dgm:constr type="ctrX" for="ch" forName="ConnectLine" refType="w" fact="0.5"/>
                <dgm:constr type="h" for="ch" forName="ConnectLine" refType="h" fact="0.07"/>
                <dgm:constr type="t" for="ch" forName="ConnectLine" refType="h" fact="0.5"/>
                <dgm:constr type="w" for="ch" forName="ConnectorPoint" refType="h" fact="0.022"/>
                <dgm:constr type="h" for="ch" forName="ConnectorPoint" refType="h" fact="0.022"/>
                <dgm:constr type="ctrX" for="ch" forName="ConnectorPoint" refType="w" fact="0.5"/>
                <dgm:constr type="ctrY" for="ch" forName="ConnectorPoint" refType="h" fact="0.5"/>
                <dgm:constr type="w" for="ch" forName="EmptyPlaceHolder" refType="w"/>
                <dgm:constr type="h" for="ch" forName="EmptyPlaceHolder" refType="h" fact="0.5"/>
                <dgm:constr type="t" for="ch" forName="EmptyPlaceHolder" refType="h" fact="0"/>
              </dgm:constrLst>
            </dgm:else>
          </dgm:choose>
          <dgm:layoutNode name="L1TextContainer" styleLbl="alignNode1">
            <dgm:varLst>
              <dgm:chMax val="1"/>
              <dgm:chPref val="1"/>
              <dgm:bulletEnabled val="1"/>
            </dgm:varLst>
            <dgm:alg type="tx">
              <dgm:param type="txAnchorVert" val="mid"/>
              <dgm:param type="parTxLTRAlign" val="ctr"/>
              <dgm:param type="parTxRTLAlign" val="ctr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tMarg" refType="primFontSz" fact="0.4"/>
              <dgm:constr type="bMarg" refType="primFontSz" fact="0.4"/>
              <dgm:constr type="lMarg" refType="primFontSz" fact="0.4"/>
              <dgm:constr type="rMarg" refType="primFontSz" fact="0.4"/>
            </dgm:constrLst>
            <dgm:ruleLst>
              <dgm:rule type="primFontSz" val="14" fact="NaN" max="NaN"/>
            </dgm:ruleLst>
          </dgm:layoutNode>
          <dgm:layoutNode name="L2TextContainerWrapper">
            <dgm:varLst>
              <dgm:bulletEnabled val="1"/>
            </dgm:varLst>
            <dgm:alg type="composite"/>
            <dgm:choose name="L2TextContainerConstr">
              <dgm:if name="CaseForPlacingL2TextContaineAboveDivider" axis="self" ptType="node" func="posOdd" op="equ" val="1">
                <dgm:constrLst>
                  <dgm:constr type="h" for="ch" forName="L2TextContainer" refType="h" fact="0.39"/>
                  <dgm:constr type="b" for="ch" forName="L2TextContainer" refType="h"/>
                  <dgm:constr type="h" for="ch" forName="FlexibleEmptyPlaceHolder" refType="h" fact="0.61"/>
                </dgm:constrLst>
              </dgm:if>
              <dgm:else name="CaseForPlacingL2TextContaineBelowDivider">
                <dgm:constrLst>
                  <dgm:constr type="h" for="ch" forName="L2TextContainer" refType="h" fact="0.39"/>
                  <dgm:constr type="h" for="ch" forName="FlexibleEmptyPlaceHolder" refType="h" fact="0.61"/>
                  <dgm:constr type="b" for="ch" forName="FlexibleEmptyPlaceHolder" refType="h"/>
                </dgm:constrLst>
              </dgm:else>
            </dgm:choose>
            <dgm:layoutNode name="L2TextContainer" styleLbl="bgAccFollowNode1" moveWith="L1TextContainer">
              <dgm:choose name="L2TextContainerAlgo">
                <dgm:if name="L2TextContainerAlgoLTR" func="var" arg="dir" op="equ" val="norm">
                  <dgm:alg type="tx">
                    <dgm:param type="txAnchorVert" val="mid"/>
                    <dgm:param type="parTxRTLAlign" val="l"/>
                    <dgm:param type="parTxLTRAlign" val="l"/>
                    <dgm:param type="txAnchorVertCh" val="mid"/>
                    <dgm:param type="shpTxRTLAlignCh" val="l"/>
                    <dgm:param type="shpTxLTRAlignCh" val="l"/>
                  </dgm:alg>
                </dgm:if>
                <dgm:else name="L2TextContainerAlgoRTL">
                  <dgm:alg type="tx">
                    <dgm:param type="txAnchorVert" val="mid"/>
                    <dgm:param type="parTxRTLAlign" val="r"/>
                    <dgm:param type="parTxLTRAlign" val="r"/>
                    <dgm:param type="txAnchorVertCh" val="mid"/>
                    <dgm:param type="shpTxRTLAlignCh" val="r"/>
                    <dgm:param type="shpTxLTRAlignCh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 fact="0.75"/>
                <dgm:constr type="bMarg" refType="primFontSz" fact="0.75"/>
                <dgm:constr type="lMarg" refType="primFontSz" fact="0.75"/>
                <dgm:constr type="rMarg" refType="primFontSz" fact="0.75"/>
              </dgm:constrLst>
              <dgm:ruleLst>
                <dgm:rule type="h" val="INF" fact="NaN" max="NaN"/>
                <dgm:rule type="primFontSz" val="12" fact="NaN" max="NaN"/>
                <dgm:rule type="secFontSz" val="10" fact="NaN" max="NaN"/>
              </dgm:ruleLst>
            </dgm:layoutNode>
            <dgm:layoutNode name="FlexibleEmptyPlaceHolder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</dgm:layoutNode>
          </dgm:layoutNode>
          <dgm:layoutNode name="ConnectLine" styleLbl="sibTrans1D1" moveWith="L1TextContainer">
            <dgm:alg type="sp"/>
            <dgm:shape xmlns:r="http://schemas.openxmlformats.org/officeDocument/2006/relationships" type="line" r:blip="">
              <dgm:adjLst/>
            </dgm:shape>
            <dgm:presOf/>
            <dgm:constrLst/>
          </dgm:layoutNode>
          <dgm:layoutNode name="ConnectorPoint" styleLbl="node1" moveWith="L1TextContainer">
            <dgm:alg type="sp"/>
            <dgm:shape xmlns:r="http://schemas.openxmlformats.org/officeDocument/2006/relationships" rot="45" type="rect" r:blip="" zOrderOff="10">
              <dgm:adjLst/>
              <dgm:extLst>
                <a:ext uri="{B698B0E9-8C71-41B9-8309-B3DCBF30829C}">
                  <dgm1612:spPr xmlns:dgm1612="http://schemas.microsoft.com/office/drawing/2016/12/diagram">
                    <a:ln w="6350"/>
                  </dgm1612:spPr>
                </a:ext>
              </dgm:extLst>
            </dgm:shape>
            <dgm:presOf/>
            <dgm:constrLst/>
          </dgm:layoutNode>
          <dgm:layoutNode name="EmptyPlaceHolder">
            <dgm:alg type="sp"/>
            <dgm:shape xmlns:r="http://schemas.openxmlformats.org/officeDocument/2006/relationships" r:blip="">
              <dgm:adjLst/>
            </dgm:shape>
            <dgm:presOf/>
            <dgm:constrLst/>
          </dgm:layoutNode>
        </dgm:layoutNode>
        <dgm:forEach name="Name28" axis="followSib" ptType="sibTrans" cnt="1">
          <dgm:layoutNode name="spaceBetweenRectangle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329FE-8901-1749-B3B7-6BB20B6B8740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97419-81DF-1E44-B654-C6CBA22BCD6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1835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Data from </a:t>
            </a:r>
            <a:r>
              <a:rPr lang="it-IT" dirty="0" err="1"/>
              <a:t>Scopus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97419-81DF-1E44-B654-C6CBA22BCD6D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5976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Data from </a:t>
            </a:r>
            <a:r>
              <a:rPr lang="it-IT" dirty="0" err="1"/>
              <a:t>Scopus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97419-81DF-1E44-B654-C6CBA22BCD6D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4964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96558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9DCC18-9585-3072-A2D4-676F5EDAA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10665AA-84B2-61D2-A36A-8EDA979203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C5A91E-B296-40D5-5864-EAD936849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022FA6-9E56-9A1F-D9D6-CC87A8FD4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ED29BF-29E3-16B6-3288-109CE36FC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853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E72948-28DD-0BE7-9FCA-2747F4EA6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CC02E3D-D1BD-CD5A-8B99-501FD24497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E5DEA20-027A-7E9C-7473-CBA32E05E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AE4973-A99E-0CAA-D298-14B3D075C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0CF367-CB65-2F97-3196-68DB871C6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3657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4F63172-0FAB-9AD3-3FCD-584ABEFEBD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057E71-4721-6727-F74E-3A554C048E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BEF371A-FEA8-BC4B-346D-200B971C8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99F6CF-6352-2CC1-AF0A-ADC80A1D1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A08EC2-82A9-E61C-3CC4-BB1E85A22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8445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52552" y="1736271"/>
            <a:ext cx="10693273" cy="440498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356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6D19E-8D72-7BD6-794B-BA055B6B0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4D54B6D-B508-A285-4A9A-F60F7173C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A9CC92-A6E1-C1DF-1566-983199D31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DCDA1F-E320-C2F5-7469-AA47A6DF6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194A8E-2EC9-F71F-03C9-685FDFB78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969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C5D1AE-9753-4820-C7FD-BBF3329DD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A90BEDD-D946-E8B5-CE1A-94A86FC21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9EE40C8-FFAD-B7CE-4360-2847EB4FC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D4C5E5-BDF6-E781-C0DD-5EA04E700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AB7F0A-69DC-318A-7D6E-6A4117F70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753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4FCA76-5515-9958-B482-3B7F87955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B62EFA-8DE1-F379-A09F-693FA65579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8473DAC-9B70-9BF0-F7B5-F048F10B0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060544-9F69-9E5F-3E2F-C07233744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284DF5D-1578-96B1-0DA9-01882DD84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275824-81D4-4EED-A870-205A4F986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5931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4E6BB3-C858-7C4D-3DC4-29B65BD86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D67EF0-2D6B-F45B-1CA7-640D4E0F0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AF404F9-7931-955F-CB27-0DF363C748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F8CD519-857B-146A-0DD9-3FABC6C617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D23182F-5535-0117-3601-CA6ECE6AA4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305FA62-A381-8435-4B6F-E784549EE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FAB4AA7-F1DA-075C-6BAE-1C53D38C3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E19D5EE-7E0E-5264-5041-CB247041D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6823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1683D3-BDA8-720B-F66E-DA3A049D5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1C10E04-BEBA-2660-074B-6B3B382C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1F6A4AF-B634-3FE3-1691-5E5D722B8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A4718BC-E946-F654-4746-6F0C6C650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06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6668DA3-8F81-07E5-7EDB-7AC18C1BC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F1502C6-5AC3-1EB1-420B-D27ADAB2C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55B5CD8-0F63-3F70-7D9D-CC9DD81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8467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F93340-7EE4-FFB4-A961-96732FC91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127BEFD-D5FF-FB92-6CC7-30A7D76DC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E40FE0F-11CA-1E9E-CA4B-A04C394F0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34B5E12-A9FC-9590-88B9-3458C5232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44C4752-B0C5-8FC6-121D-666D90E5E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83163B7-1A70-B0CB-8145-6656E03DA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3637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FB6B7C-1EF6-02AA-D5DB-FA529CFDC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E77F852-D5A5-F840-011E-CBEFCE207D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B8A724C-F737-3445-ECF7-FB2A50F407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F57F53-4364-991A-DD81-E785175A2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945D0BF-6AF5-215D-232B-FD61751B3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833EB4A-1999-8C3E-856E-D82BAC71D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743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2A3BA2-CDCB-45B5-4D70-A3CF55E26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0103808-CBB6-E3B4-7EE0-8C80EF4A2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90AC7E-5A2F-17A2-374D-0A9415136A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41D5F-D16C-5048-BCEE-AC6ED2FDE824}" type="datetimeFigureOut">
              <a:rPr lang="it-IT" smtClean="0"/>
              <a:t>20/02/2023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5A09D12-D21F-4209-9E13-3DFADEE4F5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6DB556-A20E-B0D1-E66C-94E08282F3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E6652-23A4-9545-9184-590BB348F4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619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-science-training-handbook.gitbook.io/book/open-science-basics/open-concepts-and-principl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g"/><Relationship Id="rId5" Type="http://schemas.openxmlformats.org/officeDocument/2006/relationships/hyperlink" Target="https://unsplash.com/s/photos/integration?utm_source=unsplash&amp;utm_medium=referral&amp;utm_content=creditCopyText" TargetMode="External"/><Relationship Id="rId4" Type="http://schemas.openxmlformats.org/officeDocument/2006/relationships/hyperlink" Target="https://unsplash.com/@hharritt?utm_source=unsplash&amp;utm_medium=referral&amp;utm_content=creditCopyText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/photos/connect?utm_source=unsplash&amp;utm_medium=referral&amp;utm_content=creditCopyText" TargetMode="External"/><Relationship Id="rId2" Type="http://schemas.openxmlformats.org/officeDocument/2006/relationships/hyperlink" Target="https://unsplash.com/@clintadair?utm_source=unsplash&amp;utm_medium=referral&amp;utm_content=creditCopyText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/photos/experimental?utm_source=unsplash&amp;utm_medium=referral&amp;utm_content=creditCopyText" TargetMode="External"/><Relationship Id="rId2" Type="http://schemas.openxmlformats.org/officeDocument/2006/relationships/hyperlink" Target="https://unsplash.com/@susan_wilkinson?utm_source=unsplash&amp;utm_medium=referral&amp;utm_content=creditCopyText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/photos/wrong?utm_source=unsplash&amp;utm_medium=referral&amp;utm_content=creditCopyText" TargetMode="External"/><Relationship Id="rId2" Type="http://schemas.openxmlformats.org/officeDocument/2006/relationships/hyperlink" Target="https://unsplash.com/@cdd20?utm_source=unsplash&amp;utm_medium=referral&amp;utm_content=creditCopyText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C4C8FC-BF47-E014-07CF-B58D33BAB7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CERN </a:t>
            </a:r>
            <a:r>
              <a:rPr lang="it-IT" dirty="0" err="1"/>
              <a:t>IdeaSquare</a:t>
            </a:r>
            <a:r>
              <a:rPr lang="it-IT" dirty="0"/>
              <a:t> Journal of </a:t>
            </a:r>
            <a:r>
              <a:rPr lang="it-IT" dirty="0" err="1"/>
              <a:t>Experimental</a:t>
            </a:r>
            <a:r>
              <a:rPr lang="it-IT" dirty="0"/>
              <a:t> </a:t>
            </a:r>
            <a:r>
              <a:rPr lang="it-IT" dirty="0" err="1"/>
              <a:t>Innovation</a:t>
            </a:r>
            <a:r>
              <a:rPr lang="it-IT" dirty="0"/>
              <a:t> (CIJ)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74F7213-C4C2-CB56-25F2-DA4C0B614B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2022 Status Report</a:t>
            </a:r>
          </a:p>
          <a:p>
            <a:endParaRPr lang="it-IT" dirty="0"/>
          </a:p>
          <a:p>
            <a:r>
              <a:rPr lang="it-IT" dirty="0" err="1"/>
              <a:t>Saku</a:t>
            </a:r>
            <a:r>
              <a:rPr lang="it-IT" dirty="0"/>
              <a:t> </a:t>
            </a:r>
            <a:r>
              <a:rPr lang="it-IT" dirty="0" err="1"/>
              <a:t>Makinen</a:t>
            </a:r>
            <a:r>
              <a:rPr lang="it-IT" dirty="0"/>
              <a:t>, </a:t>
            </a:r>
            <a:r>
              <a:rPr lang="it-IT"/>
              <a:t>Valeria Brancolini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864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7E235CF-95F4-4B41-B23F-CB45727E3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079" y="349322"/>
            <a:ext cx="5606157" cy="609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52B1973B-7E74-5447-872A-E71FC25DE694}"/>
              </a:ext>
            </a:extLst>
          </p:cNvPr>
          <p:cNvSpPr txBox="1"/>
          <p:nvPr/>
        </p:nvSpPr>
        <p:spPr>
          <a:xfrm>
            <a:off x="379860" y="349322"/>
            <a:ext cx="4633929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Promotion </a:t>
            </a:r>
            <a:r>
              <a:rPr lang="it-IT" sz="24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through</a:t>
            </a:r>
            <a:r>
              <a:rPr lang="it-IT" sz="24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IdeaSquare social media </a:t>
            </a:r>
            <a:r>
              <a:rPr lang="it-IT" sz="24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outlets</a:t>
            </a:r>
            <a:endParaRPr lang="it-IT" sz="2400" b="1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06AFABC-BB32-BD45-B013-286F12096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808" y="256854"/>
            <a:ext cx="3829875" cy="3235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1A1EA59-4C96-0E4F-BEC2-66A85FFED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860" y="2360631"/>
            <a:ext cx="4466171" cy="3485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423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10B840-89E9-9F40-ACA3-6A2155832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/>
              <a:t>Indexing</a:t>
            </a:r>
            <a:endParaRPr lang="it-IT" b="1" dirty="0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7377F25F-3925-EE46-99FD-DAC067895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CIJ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indexed</a:t>
            </a:r>
            <a:r>
              <a:rPr lang="it-IT" dirty="0"/>
              <a:t> in DOAJ </a:t>
            </a:r>
            <a:r>
              <a:rPr lang="it-IT" dirty="0" err="1"/>
              <a:t>since</a:t>
            </a:r>
            <a:r>
              <a:rPr lang="it-IT" dirty="0"/>
              <a:t> 2019</a:t>
            </a:r>
          </a:p>
          <a:p>
            <a:r>
              <a:rPr lang="it-IT" dirty="0"/>
              <a:t>CIJ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indexed</a:t>
            </a:r>
            <a:r>
              <a:rPr lang="it-IT" dirty="0"/>
              <a:t> in </a:t>
            </a:r>
            <a:r>
              <a:rPr lang="it-IT" dirty="0" err="1"/>
              <a:t>Scopus</a:t>
            </a:r>
            <a:r>
              <a:rPr lang="it-IT" dirty="0"/>
              <a:t> </a:t>
            </a:r>
            <a:r>
              <a:rPr lang="it-IT" dirty="0" err="1"/>
              <a:t>since</a:t>
            </a:r>
            <a:r>
              <a:rPr lang="it-IT" dirty="0"/>
              <a:t> 2019</a:t>
            </a:r>
          </a:p>
          <a:p>
            <a:r>
              <a:rPr lang="it-IT" dirty="0" err="1"/>
              <a:t>WoS</a:t>
            </a:r>
            <a:r>
              <a:rPr lang="it-IT" dirty="0"/>
              <a:t> </a:t>
            </a:r>
            <a:r>
              <a:rPr lang="it-IT" dirty="0" err="1"/>
              <a:t>rejected</a:t>
            </a:r>
            <a:r>
              <a:rPr lang="it-IT" dirty="0"/>
              <a:t> </a:t>
            </a:r>
            <a:r>
              <a:rPr lang="it-IT" dirty="0" err="1"/>
              <a:t>our</a:t>
            </a:r>
            <a:r>
              <a:rPr lang="it-IT" dirty="0"/>
              <a:t> </a:t>
            </a:r>
            <a:r>
              <a:rPr lang="it-IT" dirty="0" err="1"/>
              <a:t>application</a:t>
            </a:r>
            <a:r>
              <a:rPr lang="it-IT" dirty="0"/>
              <a:t> in August 2019:</a:t>
            </a:r>
          </a:p>
          <a:p>
            <a:pPr marL="0" indent="0">
              <a:buNone/>
            </a:pPr>
            <a:r>
              <a:rPr lang="it-IT" sz="2000" i="1" dirty="0"/>
              <a:t>’The journal </a:t>
            </a:r>
            <a:r>
              <a:rPr lang="it-IT" sz="2000" i="1" dirty="0" err="1"/>
              <a:t>did</a:t>
            </a:r>
            <a:r>
              <a:rPr lang="it-IT" sz="2000" i="1" dirty="0"/>
              <a:t> </a:t>
            </a:r>
            <a:r>
              <a:rPr lang="it-IT" sz="2000" i="1" dirty="0" err="1"/>
              <a:t>not</a:t>
            </a:r>
            <a:r>
              <a:rPr lang="it-IT" sz="2000" i="1" dirty="0"/>
              <a:t> </a:t>
            </a:r>
            <a:r>
              <a:rPr lang="it-IT" sz="2000" i="1" dirty="0" err="1"/>
              <a:t>meet</a:t>
            </a:r>
            <a:r>
              <a:rPr lang="it-IT" sz="2000" i="1" dirty="0"/>
              <a:t> the </a:t>
            </a:r>
            <a:r>
              <a:rPr lang="it-IT" sz="2000" i="1" dirty="0" err="1"/>
              <a:t>following</a:t>
            </a:r>
            <a:r>
              <a:rPr lang="it-IT" sz="2000" i="1" dirty="0"/>
              <a:t> </a:t>
            </a:r>
            <a:r>
              <a:rPr lang="it-IT" sz="2000" i="1" dirty="0" err="1"/>
              <a:t>requirements</a:t>
            </a:r>
            <a:r>
              <a:rPr lang="it-IT" sz="2000" i="1" dirty="0"/>
              <a:t> </a:t>
            </a:r>
            <a:r>
              <a:rPr lang="it-IT" sz="2000" i="1" dirty="0" err="1"/>
              <a:t>at</a:t>
            </a:r>
            <a:r>
              <a:rPr lang="it-IT" sz="2000" i="1" dirty="0"/>
              <a:t> the EDITORIAL TRIAGE </a:t>
            </a:r>
            <a:r>
              <a:rPr lang="it-IT" sz="2000" i="1" dirty="0" err="1"/>
              <a:t>step</a:t>
            </a:r>
            <a:r>
              <a:rPr lang="it-IT" sz="2000" i="1" dirty="0"/>
              <a:t>: </a:t>
            </a:r>
          </a:p>
          <a:p>
            <a:pPr marL="0" indent="0">
              <a:buNone/>
            </a:pPr>
            <a:r>
              <a:rPr lang="it-IT" sz="2000" i="1" dirty="0" err="1"/>
              <a:t>Publication</a:t>
            </a:r>
            <a:r>
              <a:rPr lang="it-IT" sz="2000" i="1" dirty="0"/>
              <a:t> Volume: The volume of </a:t>
            </a:r>
            <a:r>
              <a:rPr lang="it-IT" sz="2000" i="1" dirty="0" err="1"/>
              <a:t>scholarly</a:t>
            </a:r>
            <a:r>
              <a:rPr lang="it-IT" sz="2000" i="1" dirty="0"/>
              <a:t> </a:t>
            </a:r>
            <a:r>
              <a:rPr lang="it-IT" sz="2000" i="1" dirty="0" err="1"/>
              <a:t>articles</a:t>
            </a:r>
            <a:r>
              <a:rPr lang="it-IT" sz="2000" i="1" dirty="0"/>
              <a:t> </a:t>
            </a:r>
            <a:r>
              <a:rPr lang="it-IT" sz="2000" i="1" dirty="0" err="1"/>
              <a:t>published</a:t>
            </a:r>
            <a:r>
              <a:rPr lang="it-IT" sz="2000" i="1" dirty="0"/>
              <a:t> </a:t>
            </a:r>
            <a:r>
              <a:rPr lang="it-IT" sz="2000" i="1" dirty="0" err="1"/>
              <a:t>annually</a:t>
            </a:r>
            <a:r>
              <a:rPr lang="it-IT" sz="2000" i="1" dirty="0"/>
              <a:t> </a:t>
            </a:r>
            <a:r>
              <a:rPr lang="it-IT" sz="2000" i="1" dirty="0" err="1"/>
              <a:t>is</a:t>
            </a:r>
            <a:r>
              <a:rPr lang="it-IT" sz="2000" i="1" dirty="0"/>
              <a:t> </a:t>
            </a:r>
            <a:r>
              <a:rPr lang="it-IT" sz="2000" i="1" dirty="0" err="1"/>
              <a:t>expected</a:t>
            </a:r>
            <a:r>
              <a:rPr lang="it-IT" sz="2000" i="1" dirty="0"/>
              <a:t> to be </a:t>
            </a:r>
            <a:r>
              <a:rPr lang="it-IT" sz="2000" i="1" dirty="0" err="1"/>
              <a:t>within</a:t>
            </a:r>
            <a:r>
              <a:rPr lang="it-IT" sz="2000" i="1" dirty="0"/>
              <a:t> </a:t>
            </a:r>
            <a:r>
              <a:rPr lang="it-IT" sz="2000" i="1" dirty="0" err="1"/>
              <a:t>ranges</a:t>
            </a:r>
            <a:r>
              <a:rPr lang="it-IT" sz="2000" i="1" dirty="0"/>
              <a:t> appropriate to the </a:t>
            </a:r>
            <a:r>
              <a:rPr lang="it-IT" sz="2000" i="1" dirty="0" err="1"/>
              <a:t>subject</a:t>
            </a:r>
            <a:r>
              <a:rPr lang="it-IT" sz="2000" i="1" dirty="0"/>
              <a:t> area (</a:t>
            </a:r>
            <a:r>
              <a:rPr lang="it-IT" sz="2000" i="1" dirty="0" err="1"/>
              <a:t>at</a:t>
            </a:r>
            <a:r>
              <a:rPr lang="it-IT" sz="2000" i="1" dirty="0"/>
              <a:t> </a:t>
            </a:r>
            <a:r>
              <a:rPr lang="it-IT" sz="2000" i="1" dirty="0" err="1"/>
              <a:t>least</a:t>
            </a:r>
            <a:r>
              <a:rPr lang="it-IT" sz="2000" i="1" dirty="0"/>
              <a:t> 20 </a:t>
            </a:r>
            <a:r>
              <a:rPr lang="it-IT" sz="2000" i="1" dirty="0" err="1"/>
              <a:t>articles</a:t>
            </a:r>
            <a:r>
              <a:rPr lang="it-IT" sz="2000" i="1" dirty="0"/>
              <a:t> per </a:t>
            </a:r>
            <a:r>
              <a:rPr lang="it-IT" sz="2000" i="1" dirty="0" err="1"/>
              <a:t>year</a:t>
            </a:r>
            <a:r>
              <a:rPr lang="it-IT" sz="2000" i="1" dirty="0"/>
              <a:t>)’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9" name="Freccia giù 8">
            <a:extLst>
              <a:ext uri="{FF2B5EF4-FFF2-40B4-BE49-F238E27FC236}">
                <a16:creationId xmlns:a16="http://schemas.microsoft.com/office/drawing/2014/main" id="{0A2BE6DB-4FEE-0A41-8921-42D42A1944AF}"/>
              </a:ext>
            </a:extLst>
          </p:cNvPr>
          <p:cNvSpPr/>
          <p:nvPr/>
        </p:nvSpPr>
        <p:spPr>
          <a:xfrm>
            <a:off x="5853986" y="5003515"/>
            <a:ext cx="452063" cy="1461125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098" name="Picture 2" descr="Allegati">
            <a:extLst>
              <a:ext uri="{FF2B5EF4-FFF2-40B4-BE49-F238E27FC236}">
                <a16:creationId xmlns:a16="http://schemas.microsoft.com/office/drawing/2014/main" id="{827804EC-E85C-D746-A3EE-53FC05739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leardot">
            <a:extLst>
              <a:ext uri="{FF2B5EF4-FFF2-40B4-BE49-F238E27FC236}">
                <a16:creationId xmlns:a16="http://schemas.microsoft.com/office/drawing/2014/main" id="{45D913B4-524B-CC48-8BF9-A4152EA5C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e 2">
            <a:extLst>
              <a:ext uri="{FF2B5EF4-FFF2-40B4-BE49-F238E27FC236}">
                <a16:creationId xmlns:a16="http://schemas.microsoft.com/office/drawing/2014/main" id="{3237EA94-BC9C-884E-BA42-53FE7015AFBC}"/>
              </a:ext>
            </a:extLst>
          </p:cNvPr>
          <p:cNvSpPr/>
          <p:nvPr/>
        </p:nvSpPr>
        <p:spPr>
          <a:xfrm>
            <a:off x="406400" y="2804845"/>
            <a:ext cx="11347236" cy="219867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3261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C33E58-7F93-FD4C-8D2A-DCF043C44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it-IT" b="1" dirty="0"/>
              <a:t>Strategic </a:t>
            </a:r>
            <a:r>
              <a:rPr lang="it-IT" b="1" dirty="0" err="1"/>
              <a:t>actions</a:t>
            </a:r>
            <a:endParaRPr lang="it-IT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B6AE53B-95AF-4F4B-B26A-EBA2E7B10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it-IT" sz="2400" b="1" dirty="0" err="1"/>
              <a:t>Increase</a:t>
            </a:r>
            <a:r>
              <a:rPr lang="it-IT" sz="2400" b="1" dirty="0"/>
              <a:t> the </a:t>
            </a:r>
            <a:r>
              <a:rPr lang="it-IT" sz="2400" b="1" dirty="0" err="1"/>
              <a:t>number</a:t>
            </a:r>
            <a:r>
              <a:rPr lang="it-IT" sz="2400" b="1" dirty="0"/>
              <a:t> of papers </a:t>
            </a:r>
            <a:r>
              <a:rPr lang="it-IT" sz="2400" b="1" dirty="0" err="1"/>
              <a:t>published</a:t>
            </a:r>
            <a:endParaRPr lang="it-IT" sz="2400" b="1" dirty="0"/>
          </a:p>
          <a:p>
            <a:pPr lvl="1"/>
            <a:r>
              <a:rPr lang="it-IT" dirty="0" err="1"/>
              <a:t>Publish</a:t>
            </a:r>
            <a:r>
              <a:rPr lang="it-IT" dirty="0"/>
              <a:t> papers from the ATTRACT projects</a:t>
            </a:r>
          </a:p>
          <a:p>
            <a:pPr lvl="1"/>
            <a:r>
              <a:rPr lang="it-IT" dirty="0"/>
              <a:t>Reach out to </a:t>
            </a:r>
            <a:r>
              <a:rPr lang="it-IT" dirty="0" err="1"/>
              <a:t>all</a:t>
            </a:r>
            <a:r>
              <a:rPr lang="it-IT" dirty="0"/>
              <a:t> communities </a:t>
            </a:r>
            <a:r>
              <a:rPr lang="it-IT" dirty="0" err="1"/>
              <a:t>involved</a:t>
            </a:r>
            <a:r>
              <a:rPr lang="it-IT" dirty="0"/>
              <a:t> in CERN </a:t>
            </a:r>
            <a:r>
              <a:rPr lang="it-IT" dirty="0" err="1"/>
              <a:t>IdeaSquare</a:t>
            </a:r>
            <a:r>
              <a:rPr lang="it-IT" dirty="0"/>
              <a:t> </a:t>
            </a:r>
            <a:r>
              <a:rPr lang="it-IT" dirty="0" err="1"/>
              <a:t>innovation</a:t>
            </a:r>
            <a:r>
              <a:rPr lang="it-IT" dirty="0"/>
              <a:t> projects (designers, </a:t>
            </a:r>
            <a:r>
              <a:rPr lang="it-IT" dirty="0" err="1"/>
              <a:t>economists</a:t>
            </a:r>
            <a:r>
              <a:rPr lang="it-IT" dirty="0"/>
              <a:t>, </a:t>
            </a:r>
            <a:r>
              <a:rPr lang="it-IT" dirty="0" err="1"/>
              <a:t>engineers</a:t>
            </a:r>
            <a:r>
              <a:rPr lang="it-IT" dirty="0"/>
              <a:t>/managers), </a:t>
            </a:r>
            <a:r>
              <a:rPr lang="it-IT" dirty="0" err="1"/>
              <a:t>through</a:t>
            </a:r>
            <a:r>
              <a:rPr lang="it-IT" dirty="0"/>
              <a:t> the </a:t>
            </a:r>
            <a:r>
              <a:rPr lang="it-IT" dirty="0" err="1"/>
              <a:t>appointment</a:t>
            </a:r>
            <a:r>
              <a:rPr lang="it-IT" dirty="0"/>
              <a:t> of </a:t>
            </a:r>
            <a:r>
              <a:rPr lang="it-IT" b="1" dirty="0"/>
              <a:t>2 co-editors</a:t>
            </a:r>
            <a:r>
              <a:rPr lang="it-IT" dirty="0"/>
              <a:t> in the </a:t>
            </a:r>
            <a:r>
              <a:rPr lang="it-IT" dirty="0" err="1"/>
              <a:t>relevant</a:t>
            </a:r>
            <a:r>
              <a:rPr lang="it-IT" dirty="0"/>
              <a:t> fields</a:t>
            </a:r>
          </a:p>
          <a:p>
            <a:pPr lvl="1"/>
            <a:r>
              <a:rPr lang="it-IT" dirty="0"/>
              <a:t>Set up new </a:t>
            </a:r>
            <a:r>
              <a:rPr lang="it-IT" b="1" dirty="0"/>
              <a:t>special issues</a:t>
            </a:r>
          </a:p>
        </p:txBody>
      </p:sp>
      <p:pic>
        <p:nvPicPr>
          <p:cNvPr id="5" name="Picture 4" descr="White puzzle with one red piece">
            <a:extLst>
              <a:ext uri="{FF2B5EF4-FFF2-40B4-BE49-F238E27FC236}">
                <a16:creationId xmlns:a16="http://schemas.microsoft.com/office/drawing/2014/main" id="{C8D66478-D522-1C9C-6D9F-D1A6769CAA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91" r="30187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53310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E36270-1B91-0F01-E0E9-88F3D225E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88894"/>
            <a:ext cx="10306520" cy="880730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it-IT" sz="4000" dirty="0">
                <a:solidFill>
                  <a:schemeClr val="bg1"/>
                </a:solidFill>
              </a:rPr>
              <a:t>News: </a:t>
            </a:r>
            <a:r>
              <a:rPr lang="it-IT" sz="4000" dirty="0" err="1">
                <a:solidFill>
                  <a:schemeClr val="bg1"/>
                </a:solidFill>
              </a:rPr>
              <a:t>Changes</a:t>
            </a:r>
            <a:r>
              <a:rPr lang="it-IT" sz="4000" dirty="0">
                <a:solidFill>
                  <a:schemeClr val="bg1"/>
                </a:solidFill>
              </a:rPr>
              <a:t> in the </a:t>
            </a:r>
            <a:r>
              <a:rPr lang="it-IT" sz="4000" dirty="0" err="1">
                <a:solidFill>
                  <a:schemeClr val="bg1"/>
                </a:solidFill>
              </a:rPr>
              <a:t>Editorial</a:t>
            </a:r>
            <a:r>
              <a:rPr lang="it-IT" sz="4000" dirty="0">
                <a:solidFill>
                  <a:schemeClr val="bg1"/>
                </a:solidFill>
              </a:rPr>
              <a:t> Board</a:t>
            </a:r>
          </a:p>
        </p:txBody>
      </p: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14FEEE85-839C-7D42-1FC8-846047BD576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47280" y="2189664"/>
          <a:ext cx="10095789" cy="4032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3575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5C4022-67A5-CA2F-0AB6-77653EB67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4862848" cy="5569291"/>
          </a:xfrm>
        </p:spPr>
        <p:txBody>
          <a:bodyPr>
            <a:normAutofit/>
          </a:bodyPr>
          <a:lstStyle/>
          <a:p>
            <a:r>
              <a:rPr lang="it-IT" sz="5200" dirty="0"/>
              <a:t>News: </a:t>
            </a:r>
            <a:r>
              <a:rPr lang="it-IT" sz="5200" dirty="0" err="1"/>
              <a:t>Other</a:t>
            </a:r>
            <a:r>
              <a:rPr lang="it-IT" sz="5200" dirty="0"/>
              <a:t> </a:t>
            </a:r>
            <a:r>
              <a:rPr lang="it-IT" sz="5200" dirty="0" err="1"/>
              <a:t>changes</a:t>
            </a:r>
            <a:endParaRPr lang="it-IT" sz="5200" dirty="0"/>
          </a:p>
        </p:txBody>
      </p: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BF661EE1-7F7A-3E7E-F8D6-019F5EE59DF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86990" y="621791"/>
          <a:ext cx="6769858" cy="5569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1804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D0D34FF-B94F-39A5-1513-3D4BEBE7A2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945" y="1888203"/>
            <a:ext cx="6224259" cy="4693557"/>
          </a:xfrm>
        </p:spPr>
        <p:txBody>
          <a:bodyPr>
            <a:normAutofit/>
          </a:bodyPr>
          <a:lstStyle/>
          <a:p>
            <a:pPr algn="just">
              <a:spcBef>
                <a:spcPts val="1867"/>
              </a:spcBef>
              <a:spcAft>
                <a:spcPts val="1600"/>
              </a:spcAft>
            </a:pPr>
            <a:r>
              <a:rPr lang="en-GB" b="0" i="1" u="none" strike="noStrike" dirty="0">
                <a:solidFill>
                  <a:srgbClr val="000000"/>
                </a:solidFill>
                <a:effectLst/>
              </a:rPr>
              <a:t>[BOLD] </a:t>
            </a:r>
            <a:br>
              <a:rPr lang="en-GB" sz="2400" i="1" dirty="0">
                <a:solidFill>
                  <a:srgbClr val="000000"/>
                </a:solidFill>
              </a:rPr>
            </a:br>
            <a:r>
              <a:rPr lang="en-GB" sz="1867" i="1" dirty="0">
                <a:solidFill>
                  <a:srgbClr val="000000"/>
                </a:solidFill>
              </a:rPr>
              <a:t>Outlet for </a:t>
            </a:r>
            <a:r>
              <a:rPr lang="en-GB" sz="1867" b="1" i="1" dirty="0">
                <a:solidFill>
                  <a:srgbClr val="000000"/>
                </a:solidFill>
              </a:rPr>
              <a:t>unconventional, early-stage, thought- provoking experimental research</a:t>
            </a:r>
            <a:r>
              <a:rPr lang="en-GB" sz="1867" i="1" dirty="0">
                <a:solidFill>
                  <a:srgbClr val="000000"/>
                </a:solidFill>
              </a:rPr>
              <a:t>. New innovation methodologies, tools, educational approaches and experiments to push the boundaries of creativity to drive societal innovation.</a:t>
            </a:r>
            <a:endParaRPr lang="en-GB" sz="1867" dirty="0"/>
          </a:p>
          <a:p>
            <a:pPr algn="just">
              <a:spcBef>
                <a:spcPts val="1867"/>
              </a:spcBef>
              <a:spcAft>
                <a:spcPts val="1600"/>
              </a:spcAft>
            </a:pPr>
            <a:r>
              <a:rPr lang="en-GB" b="0" i="1" u="none" strike="noStrike" dirty="0">
                <a:solidFill>
                  <a:srgbClr val="000000"/>
                </a:solidFill>
                <a:effectLst/>
              </a:rPr>
              <a:t>[INTEGRATIVE] </a:t>
            </a:r>
            <a:br>
              <a:rPr lang="en-GB" sz="2400" i="1" dirty="0">
                <a:solidFill>
                  <a:srgbClr val="000000"/>
                </a:solidFill>
              </a:rPr>
            </a:br>
            <a:r>
              <a:rPr lang="en-GB" sz="1867" b="1" i="1" dirty="0">
                <a:solidFill>
                  <a:srgbClr val="000000"/>
                </a:solidFill>
              </a:rPr>
              <a:t>Multi-disciplinary journal, </a:t>
            </a:r>
            <a:r>
              <a:rPr lang="en-GB" sz="1867" i="1" dirty="0">
                <a:solidFill>
                  <a:srgbClr val="000000"/>
                </a:solidFill>
              </a:rPr>
              <a:t>orchestrated by business, design and engineering teams and guided by the principles of </a:t>
            </a:r>
            <a:r>
              <a:rPr lang="en-GB" sz="1867" i="1" u="sng" dirty="0">
                <a:solidFill>
                  <a:srgbClr val="1155CC"/>
                </a:solidFill>
                <a:hlinkClick r:id="rId3"/>
              </a:rPr>
              <a:t>open science</a:t>
            </a:r>
            <a:r>
              <a:rPr lang="en-GB" sz="1867" i="1" dirty="0">
                <a:solidFill>
                  <a:srgbClr val="000000"/>
                </a:solidFill>
              </a:rPr>
              <a:t> and open innovation. </a:t>
            </a:r>
            <a:endParaRPr lang="en-GB" sz="1867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03EF91-AEBD-2A79-B49D-521E9365C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Our Manifesto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C75CB9-2F15-BB35-99D5-2FEAFD1632E5}"/>
              </a:ext>
            </a:extLst>
          </p:cNvPr>
          <p:cNvSpPr txBox="1"/>
          <p:nvPr/>
        </p:nvSpPr>
        <p:spPr>
          <a:xfrm>
            <a:off x="4414159" y="6509188"/>
            <a:ext cx="61105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Hunter Harritt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CH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Picture 10" descr="A picture containing dark&#10;&#10;Description automatically generated">
            <a:extLst>
              <a:ext uri="{FF2B5EF4-FFF2-40B4-BE49-F238E27FC236}">
                <a16:creationId xmlns:a16="http://schemas.microsoft.com/office/drawing/2014/main" id="{5F734B0E-B9FF-BAD6-D6F8-2E0CEA50E2D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4092"/>
          <a:stretch/>
        </p:blipFill>
        <p:spPr>
          <a:xfrm>
            <a:off x="7469416" y="0"/>
            <a:ext cx="47225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71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D0D34FF-B94F-39A5-1513-3D4BEBE7A2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2552" y="1910443"/>
            <a:ext cx="5953049" cy="4404981"/>
          </a:xfrm>
        </p:spPr>
        <p:txBody>
          <a:bodyPr>
            <a:normAutofit/>
          </a:bodyPr>
          <a:lstStyle/>
          <a:p>
            <a:pPr algn="just">
              <a:spcBef>
                <a:spcPts val="1867"/>
              </a:spcBef>
              <a:spcAft>
                <a:spcPts val="1600"/>
              </a:spcAft>
            </a:pPr>
            <a:r>
              <a:rPr lang="en-GB" sz="2267" i="1" dirty="0">
                <a:solidFill>
                  <a:srgbClr val="000000"/>
                </a:solidFill>
              </a:rPr>
              <a:t>[OPEN] </a:t>
            </a:r>
            <a:br>
              <a:rPr lang="en-GB" sz="2400" i="1" dirty="0">
                <a:solidFill>
                  <a:srgbClr val="000000"/>
                </a:solidFill>
              </a:rPr>
            </a:br>
            <a:r>
              <a:rPr lang="en-GB" sz="1867" b="1" i="1" dirty="0">
                <a:solidFill>
                  <a:srgbClr val="000000"/>
                </a:solidFill>
              </a:rPr>
              <a:t>Open access </a:t>
            </a:r>
            <a:r>
              <a:rPr lang="en-GB" sz="1867" i="1" dirty="0">
                <a:solidFill>
                  <a:srgbClr val="000000"/>
                </a:solidFill>
              </a:rPr>
              <a:t>to its content on the principle that making research freely available to the public supports a greater global exchange of knowledge</a:t>
            </a:r>
            <a:r>
              <a:rPr lang="en-GB" sz="2000" i="1" dirty="0">
                <a:solidFill>
                  <a:srgbClr val="000000"/>
                </a:solidFill>
              </a:rPr>
              <a:t>.</a:t>
            </a:r>
          </a:p>
          <a:p>
            <a:pPr algn="just">
              <a:spcBef>
                <a:spcPts val="1867"/>
              </a:spcBef>
              <a:spcAft>
                <a:spcPts val="1600"/>
              </a:spcAft>
            </a:pPr>
            <a:r>
              <a:rPr lang="en-GB" sz="2000" i="1" dirty="0">
                <a:solidFill>
                  <a:srgbClr val="000000"/>
                </a:solidFill>
              </a:rPr>
              <a:t> </a:t>
            </a:r>
            <a:r>
              <a:rPr lang="en-GB" sz="2267" i="1" dirty="0">
                <a:solidFill>
                  <a:srgbClr val="000000"/>
                </a:solidFill>
              </a:rPr>
              <a:t>[CONNECTING] </a:t>
            </a:r>
            <a:br>
              <a:rPr lang="en-GB" sz="2400" i="1" dirty="0">
                <a:solidFill>
                  <a:srgbClr val="000000"/>
                </a:solidFill>
              </a:rPr>
            </a:br>
            <a:r>
              <a:rPr lang="en-GB" sz="1867" i="1" dirty="0">
                <a:solidFill>
                  <a:srgbClr val="000000"/>
                </a:solidFill>
              </a:rPr>
              <a:t>Interested in </a:t>
            </a:r>
            <a:r>
              <a:rPr lang="en-GB" sz="1867" b="1" i="1" dirty="0">
                <a:solidFill>
                  <a:srgbClr val="000000"/>
                </a:solidFill>
              </a:rPr>
              <a:t>empirical investigations </a:t>
            </a:r>
            <a:r>
              <a:rPr lang="en-GB" sz="1867" i="1" dirty="0">
                <a:solidFill>
                  <a:srgbClr val="000000"/>
                </a:solidFill>
              </a:rPr>
              <a:t>and in understanding the </a:t>
            </a:r>
            <a:r>
              <a:rPr lang="en-GB" sz="1867" b="1" i="1" dirty="0">
                <a:solidFill>
                  <a:srgbClr val="000000"/>
                </a:solidFill>
              </a:rPr>
              <a:t>impact</a:t>
            </a:r>
            <a:r>
              <a:rPr lang="en-GB" sz="1867" i="1" dirty="0">
                <a:solidFill>
                  <a:srgbClr val="000000"/>
                </a:solidFill>
              </a:rPr>
              <a:t> that knowledge can produce within science and society.  Taking in learnings from real experiences to inform future researchers and practitioners alike.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03EF91-AEBD-2A79-B49D-521E9365C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Our Manifesto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F5FEAA-02E5-2DA0-CFBF-362F047BD678}"/>
              </a:ext>
            </a:extLst>
          </p:cNvPr>
          <p:cNvSpPr txBox="1"/>
          <p:nvPr/>
        </p:nvSpPr>
        <p:spPr>
          <a:xfrm>
            <a:off x="4463141" y="6529706"/>
            <a:ext cx="6110512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33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333" dirty="0">
                <a:solidFill>
                  <a:schemeClr val="bg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Clint Adair</a:t>
            </a:r>
            <a:r>
              <a:rPr lang="en-GB" sz="1333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333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CH" sz="1333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6" descr="A picture containing black&#10;&#10;Description automatically generated">
            <a:extLst>
              <a:ext uri="{FF2B5EF4-FFF2-40B4-BE49-F238E27FC236}">
                <a16:creationId xmlns:a16="http://schemas.microsoft.com/office/drawing/2014/main" id="{A0F20C5F-D128-24E6-A2C9-51320368C6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523" r="32505"/>
          <a:stretch/>
        </p:blipFill>
        <p:spPr>
          <a:xfrm>
            <a:off x="7257143" y="0"/>
            <a:ext cx="49348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063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03EF91-AEBD-2A79-B49D-521E9365C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Our Manifesto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ECEAA6E-C4B9-4531-44DA-74E276FF0A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2551" y="1939471"/>
            <a:ext cx="5662764" cy="4404981"/>
          </a:xfrm>
        </p:spPr>
        <p:txBody>
          <a:bodyPr>
            <a:normAutofit/>
          </a:bodyPr>
          <a:lstStyle/>
          <a:p>
            <a:pPr algn="just">
              <a:spcBef>
                <a:spcPts val="1867"/>
              </a:spcBef>
              <a:spcAft>
                <a:spcPts val="1600"/>
              </a:spcAft>
            </a:pPr>
            <a:r>
              <a:rPr lang="en-GB" sz="2133" i="1" dirty="0">
                <a:solidFill>
                  <a:srgbClr val="000000"/>
                </a:solidFill>
              </a:rPr>
              <a:t>[EXPERIMENTAL] </a:t>
            </a:r>
            <a:br>
              <a:rPr lang="en-GB" sz="2133" i="1" dirty="0">
                <a:solidFill>
                  <a:srgbClr val="000000"/>
                </a:solidFill>
              </a:rPr>
            </a:br>
            <a:r>
              <a:rPr lang="en-GB" sz="1867" i="1" dirty="0">
                <a:solidFill>
                  <a:srgbClr val="000000"/>
                </a:solidFill>
              </a:rPr>
              <a:t>Authors are invited to take </a:t>
            </a:r>
            <a:r>
              <a:rPr lang="en-GB" sz="1867" b="1" i="1" dirty="0">
                <a:solidFill>
                  <a:srgbClr val="000000"/>
                </a:solidFill>
              </a:rPr>
              <a:t>different angles </a:t>
            </a:r>
            <a:r>
              <a:rPr lang="en-GB" sz="1867" i="1" dirty="0">
                <a:solidFill>
                  <a:srgbClr val="000000"/>
                </a:solidFill>
              </a:rPr>
              <a:t>to their research, presenting solutions, innovations, design models and methods involving individuals, team or organizational experiences.</a:t>
            </a:r>
            <a:endParaRPr lang="en-GB" sz="1867" dirty="0"/>
          </a:p>
          <a:p>
            <a:pPr algn="just">
              <a:spcBef>
                <a:spcPts val="1867"/>
              </a:spcBef>
              <a:spcAft>
                <a:spcPts val="1600"/>
              </a:spcAft>
            </a:pPr>
            <a:r>
              <a:rPr lang="en-GB" sz="2133" i="1" dirty="0">
                <a:solidFill>
                  <a:srgbClr val="000000"/>
                </a:solidFill>
              </a:rPr>
              <a:t>[USEFUL] </a:t>
            </a:r>
            <a:br>
              <a:rPr lang="en-GB" sz="2133" i="1" dirty="0">
                <a:solidFill>
                  <a:srgbClr val="000000"/>
                </a:solidFill>
              </a:rPr>
            </a:br>
            <a:r>
              <a:rPr lang="en-GB" sz="1867" i="1" dirty="0">
                <a:solidFill>
                  <a:srgbClr val="000000"/>
                </a:solidFill>
              </a:rPr>
              <a:t>CIJ encourages replication studies and remains as a </a:t>
            </a:r>
            <a:r>
              <a:rPr lang="en-GB" sz="1867" b="1" i="1" dirty="0">
                <a:solidFill>
                  <a:srgbClr val="000000"/>
                </a:solidFill>
              </a:rPr>
              <a:t>resource </a:t>
            </a:r>
            <a:r>
              <a:rPr lang="en-GB" sz="1867" b="1" i="1" dirty="0" err="1">
                <a:solidFill>
                  <a:srgbClr val="000000"/>
                </a:solidFill>
              </a:rPr>
              <a:t>center</a:t>
            </a:r>
            <a:r>
              <a:rPr lang="en-GB" sz="1867" b="1" i="1" dirty="0">
                <a:solidFill>
                  <a:srgbClr val="000000"/>
                </a:solidFill>
              </a:rPr>
              <a:t> </a:t>
            </a:r>
            <a:r>
              <a:rPr lang="en-GB" sz="1867" i="1" dirty="0">
                <a:solidFill>
                  <a:srgbClr val="000000"/>
                </a:solidFill>
              </a:rPr>
              <a:t>for researchers and scientists that wish to further develop previously collected data and learnings. At CIJ, authors are urged to consider the </a:t>
            </a:r>
            <a:r>
              <a:rPr lang="en-GB" sz="1867" b="1" i="1" dirty="0">
                <a:solidFill>
                  <a:srgbClr val="000000"/>
                </a:solidFill>
              </a:rPr>
              <a:t>applicability and relevance </a:t>
            </a:r>
            <a:r>
              <a:rPr lang="en-GB" sz="1867" i="1" dirty="0">
                <a:solidFill>
                  <a:srgbClr val="000000"/>
                </a:solidFill>
              </a:rPr>
              <a:t>of their outputs for future research.</a:t>
            </a:r>
            <a:endParaRPr lang="en-GB" sz="1867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19BA67-5BD7-99E8-84BA-6725C4F478B4}"/>
              </a:ext>
            </a:extLst>
          </p:cNvPr>
          <p:cNvSpPr txBox="1"/>
          <p:nvPr/>
        </p:nvSpPr>
        <p:spPr>
          <a:xfrm>
            <a:off x="3834200" y="6524606"/>
            <a:ext cx="6110512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33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333" dirty="0">
                <a:solidFill>
                  <a:schemeClr val="bg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Susan Wilkinson</a:t>
            </a:r>
            <a:r>
              <a:rPr lang="en-GB" sz="1333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333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CH" sz="1333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88F3966-24E6-9701-B264-77A8EC267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8501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352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03EF91-AEBD-2A79-B49D-521E9365C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287" y="888318"/>
            <a:ext cx="6224260" cy="667399"/>
          </a:xfrm>
        </p:spPr>
        <p:txBody>
          <a:bodyPr/>
          <a:lstStyle/>
          <a:p>
            <a:r>
              <a:rPr lang="en-CH" dirty="0"/>
              <a:t>Our Manifesto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9376A3-D4CE-5E58-C50D-6C4D6C843E56}"/>
              </a:ext>
            </a:extLst>
          </p:cNvPr>
          <p:cNvSpPr txBox="1"/>
          <p:nvPr/>
        </p:nvSpPr>
        <p:spPr>
          <a:xfrm>
            <a:off x="5370287" y="2755687"/>
            <a:ext cx="5421084" cy="2472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1867"/>
              </a:spcBef>
              <a:spcAft>
                <a:spcPts val="1600"/>
              </a:spcAft>
            </a:pPr>
            <a:r>
              <a:rPr lang="en-GB" sz="2400" i="1" dirty="0">
                <a:solidFill>
                  <a:srgbClr val="000000"/>
                </a:solidFill>
              </a:rPr>
              <a:t>[MISFIT] </a:t>
            </a:r>
            <a:br>
              <a:rPr lang="en-GB" sz="2400" i="1" dirty="0">
                <a:solidFill>
                  <a:srgbClr val="000000"/>
                </a:solidFill>
              </a:rPr>
            </a:br>
            <a:r>
              <a:rPr lang="en-GB" sz="1867" i="1" dirty="0">
                <a:solidFill>
                  <a:srgbClr val="000000"/>
                </a:solidFill>
              </a:rPr>
              <a:t>CIJ is a place where </a:t>
            </a:r>
            <a:r>
              <a:rPr lang="en-GB" sz="1867" b="1" i="1" dirty="0">
                <a:solidFill>
                  <a:srgbClr val="000000"/>
                </a:solidFill>
              </a:rPr>
              <a:t>high-risk high-gain research is welcome and encouraged</a:t>
            </a:r>
            <a:r>
              <a:rPr lang="en-GB" sz="1867" i="1" dirty="0">
                <a:solidFill>
                  <a:srgbClr val="000000"/>
                </a:solidFill>
              </a:rPr>
              <a:t>. Research that doesn't fit in any existing discipline either because they are between—or simply beyond—disciplines. Everything that </a:t>
            </a:r>
            <a:r>
              <a:rPr lang="en-GB" sz="1867" b="1" i="1" dirty="0">
                <a:solidFill>
                  <a:srgbClr val="000000"/>
                </a:solidFill>
              </a:rPr>
              <a:t>challenges the status quo </a:t>
            </a:r>
            <a:r>
              <a:rPr lang="en-GB" sz="1867" i="1" dirty="0">
                <a:solidFill>
                  <a:srgbClr val="000000"/>
                </a:solidFill>
              </a:rPr>
              <a:t>and could inspire future generations in the </a:t>
            </a:r>
            <a:r>
              <a:rPr lang="en-GB" sz="1867" b="1" i="1" dirty="0">
                <a:solidFill>
                  <a:srgbClr val="000000"/>
                </a:solidFill>
              </a:rPr>
              <a:t>true spirit of scientific curiosity</a:t>
            </a:r>
            <a:r>
              <a:rPr lang="en-GB" sz="1867" i="1" dirty="0">
                <a:solidFill>
                  <a:srgbClr val="000000"/>
                </a:solidFill>
              </a:rPr>
              <a:t>.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6712A5-840D-18FD-A146-20D3C75B5659}"/>
              </a:ext>
            </a:extLst>
          </p:cNvPr>
          <p:cNvSpPr txBox="1"/>
          <p:nvPr/>
        </p:nvSpPr>
        <p:spPr>
          <a:xfrm>
            <a:off x="4680859" y="6458907"/>
            <a:ext cx="6110512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33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ja-JP" altLang="en-US" sz="1333">
                <a:solidFill>
                  <a:schemeClr val="bg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愚木混株 </a:t>
            </a:r>
            <a:r>
              <a:rPr lang="en-GB" sz="1333" dirty="0">
                <a:solidFill>
                  <a:schemeClr val="bg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cdd20</a:t>
            </a:r>
            <a:r>
              <a:rPr lang="en-GB" sz="1333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333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CH" sz="1333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C2276D-C8D6-387D-007C-BDFDB79265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2596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2602EF6-D172-A6CA-36A1-4AB45ADAB0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364" y="1953986"/>
            <a:ext cx="10693273" cy="4404981"/>
          </a:xfrm>
        </p:spPr>
        <p:txBody>
          <a:bodyPr>
            <a:normAutofit lnSpcReduction="10000"/>
          </a:bodyPr>
          <a:lstStyle/>
          <a:p>
            <a:pPr marL="380990" indent="-380990">
              <a:spcBef>
                <a:spcPts val="0"/>
              </a:spcBef>
              <a:buFont typeface="Wingdings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Taking in the </a:t>
            </a:r>
            <a:r>
              <a:rPr lang="en-GB" sz="2400" b="1" dirty="0">
                <a:solidFill>
                  <a:srgbClr val="844B9A"/>
                </a:solidFill>
                <a:latin typeface="Calibri" panose="020F0502020204030204" pitchFamily="34" charset="0"/>
              </a:rPr>
              <a:t>scientific spirit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of CERN, CIJ is focused on </a:t>
            </a:r>
            <a:r>
              <a:rPr lang="en-GB" sz="2400" b="1" dirty="0">
                <a:solidFill>
                  <a:srgbClr val="844B9A"/>
                </a:solidFill>
                <a:latin typeface="Calibri" panose="020F0502020204030204" pitchFamily="34" charset="0"/>
              </a:rPr>
              <a:t>experimental approaches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to innovation and education. </a:t>
            </a:r>
            <a:endParaRPr lang="en-GB" b="0" i="0" u="none" strike="noStrike" dirty="0"/>
          </a:p>
          <a:p>
            <a:pPr marL="380990" indent="-380990">
              <a:spcBef>
                <a:spcPts val="0"/>
              </a:spcBef>
              <a:buFont typeface="Wingdings" pitchFamily="2" charset="2"/>
              <a:buChar char="§"/>
            </a:pPr>
            <a:endParaRPr lang="en-GB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80990" indent="-380990">
              <a:spcBef>
                <a:spcPts val="0"/>
              </a:spcBef>
              <a:buFont typeface="Wingdings" pitchFamily="2" charset="2"/>
              <a:buChar char="§"/>
            </a:pPr>
            <a:r>
              <a:rPr lang="en-GB" sz="2400" b="1" dirty="0">
                <a:solidFill>
                  <a:srgbClr val="00879A"/>
                </a:solidFill>
                <a:latin typeface="Calibri" panose="020F0502020204030204" pitchFamily="34" charset="0"/>
              </a:rPr>
              <a:t>Beyond commonly used methods</a:t>
            </a:r>
            <a:r>
              <a:rPr lang="en-GB" sz="2400" dirty="0">
                <a:solidFill>
                  <a:srgbClr val="00879A"/>
                </a:solidFill>
                <a:latin typeface="Calibri" panose="020F0502020204030204" pitchFamily="34" charset="0"/>
              </a:rPr>
              <a:t>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such as surveys, questionnaires and case studies.</a:t>
            </a:r>
          </a:p>
          <a:p>
            <a:pPr marL="380990" indent="-380990">
              <a:spcBef>
                <a:spcPts val="0"/>
              </a:spcBef>
              <a:buFont typeface="Wingdings" pitchFamily="2" charset="2"/>
              <a:buChar char="§"/>
            </a:pPr>
            <a:endParaRPr lang="en-GB" dirty="0"/>
          </a:p>
          <a:p>
            <a:pPr marL="380990" indent="-380990">
              <a:spcBef>
                <a:spcPts val="0"/>
              </a:spcBef>
              <a:buFont typeface="Wingdings" pitchFamily="2" charset="2"/>
              <a:buChar char="§"/>
            </a:pPr>
            <a:r>
              <a:rPr lang="en-GB" b="1" dirty="0">
                <a:solidFill>
                  <a:srgbClr val="844B9A"/>
                </a:solidFill>
              </a:rPr>
              <a:t>Applicable </a:t>
            </a:r>
            <a:r>
              <a:rPr lang="en-GB" sz="2400" b="1" dirty="0">
                <a:solidFill>
                  <a:srgbClr val="844B9A"/>
                </a:solidFill>
                <a:latin typeface="Calibri" panose="020F0502020204030204" pitchFamily="34" charset="0"/>
              </a:rPr>
              <a:t>and relevant studies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that are able to take into consideration </a:t>
            </a:r>
            <a:r>
              <a:rPr lang="en-GB" sz="2400" b="1" dirty="0">
                <a:solidFill>
                  <a:srgbClr val="844B9A"/>
                </a:solidFill>
                <a:latin typeface="Calibri" panose="020F0502020204030204" pitchFamily="34" charset="0"/>
              </a:rPr>
              <a:t>complex and interactive networks.</a:t>
            </a:r>
          </a:p>
          <a:p>
            <a:pPr marL="380990" indent="-380990">
              <a:spcBef>
                <a:spcPts val="0"/>
              </a:spcBef>
              <a:buFont typeface="Wingdings" pitchFamily="2" charset="2"/>
              <a:buChar char="§"/>
            </a:pPr>
            <a:endParaRPr lang="en-GB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80990" indent="-380990">
              <a:spcBef>
                <a:spcPts val="0"/>
              </a:spcBef>
              <a:buFont typeface="Wingdings" pitchFamily="2" charset="2"/>
              <a:buChar char="§"/>
            </a:pPr>
            <a:r>
              <a:rPr lang="en-GB" sz="2400" b="1" dirty="0">
                <a:solidFill>
                  <a:srgbClr val="844B9A"/>
                </a:solidFill>
                <a:latin typeface="Calibri" panose="020F0502020204030204" pitchFamily="34" charset="0"/>
              </a:rPr>
              <a:t>“</a:t>
            </a:r>
            <a:r>
              <a:rPr lang="en-GB" sz="2400" b="1" dirty="0">
                <a:solidFill>
                  <a:srgbClr val="00879A"/>
                </a:solidFill>
                <a:latin typeface="Calibri" panose="020F0502020204030204" pitchFamily="34" charset="0"/>
              </a:rPr>
              <a:t>Experiment” as an overarching technique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that allows the researcher or innovator to challenge or validate a certain hypothesis. </a:t>
            </a:r>
          </a:p>
          <a:p>
            <a:pPr marL="380990" indent="-380990">
              <a:spcBef>
                <a:spcPts val="0"/>
              </a:spcBef>
              <a:buFont typeface="Wingdings" pitchFamily="2" charset="2"/>
              <a:buChar char="§"/>
            </a:pPr>
            <a:endParaRPr lang="en-GB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80990" indent="-380990">
              <a:spcBef>
                <a:spcPts val="0"/>
              </a:spcBef>
              <a:buFont typeface="Wingdings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Range </a:t>
            </a:r>
            <a:r>
              <a:rPr lang="en-GB" sz="2400" b="1" dirty="0">
                <a:solidFill>
                  <a:srgbClr val="844B9A"/>
                </a:solidFill>
                <a:latin typeface="Calibri" panose="020F0502020204030204" pitchFamily="34" charset="0"/>
              </a:rPr>
              <a:t>from laboratory to field to natural experiments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and the studies might employ </a:t>
            </a:r>
            <a:r>
              <a:rPr lang="en-GB" sz="2400" b="1" dirty="0">
                <a:solidFill>
                  <a:srgbClr val="844B9A"/>
                </a:solidFill>
                <a:latin typeface="Calibri" panose="020F0502020204030204" pitchFamily="34" charset="0"/>
              </a:rPr>
              <a:t>quantitative and/or qualitative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methods.</a:t>
            </a:r>
            <a:endParaRPr lang="en-GB" dirty="0">
              <a:effectLst/>
            </a:endParaRPr>
          </a:p>
          <a:p>
            <a:pPr marL="380990" indent="-380990">
              <a:buFont typeface="Wingdings" pitchFamily="2" charset="2"/>
              <a:buChar char="§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0DAB33-1F97-0BDA-783D-80348EC37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are we looking for? </a:t>
            </a:r>
          </a:p>
        </p:txBody>
      </p:sp>
    </p:spTree>
    <p:extLst>
      <p:ext uri="{BB962C8B-B14F-4D97-AF65-F5344CB8AC3E}">
        <p14:creationId xmlns:p14="http://schemas.microsoft.com/office/powerpoint/2010/main" val="791447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7C6AADA8-BFBD-C041-AA2A-F226EC602DD3}"/>
              </a:ext>
            </a:extLst>
          </p:cNvPr>
          <p:cNvSpPr txBox="1"/>
          <p:nvPr/>
        </p:nvSpPr>
        <p:spPr>
          <a:xfrm>
            <a:off x="2034885" y="4027469"/>
            <a:ext cx="7058346" cy="2054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3FB59A92-7378-8A4B-A08A-512FBA106D3D}"/>
              </a:ext>
            </a:extLst>
          </p:cNvPr>
          <p:cNvSpPr/>
          <p:nvPr/>
        </p:nvSpPr>
        <p:spPr>
          <a:xfrm>
            <a:off x="518984" y="939115"/>
            <a:ext cx="1515901" cy="8279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C00000"/>
                </a:solidFill>
              </a:rPr>
              <a:t>Editorial activity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EE42C047-8DC2-4541-A108-058C05E17EDA}"/>
              </a:ext>
            </a:extLst>
          </p:cNvPr>
          <p:cNvGrpSpPr/>
          <p:nvPr/>
        </p:nvGrpSpPr>
        <p:grpSpPr>
          <a:xfrm>
            <a:off x="2321728" y="939115"/>
            <a:ext cx="9318336" cy="5391860"/>
            <a:chOff x="2321728" y="939115"/>
            <a:chExt cx="9318336" cy="5391860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C0ED6598-A04E-604D-A2AE-CBE89BA2B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21728" y="939115"/>
              <a:ext cx="9318336" cy="53918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4D7BAD87-ADE3-8F47-A4E0-5330597A7686}"/>
                </a:ext>
              </a:extLst>
            </p:cNvPr>
            <p:cNvSpPr txBox="1"/>
            <p:nvPr/>
          </p:nvSpPr>
          <p:spPr>
            <a:xfrm>
              <a:off x="2513928" y="1742304"/>
              <a:ext cx="8933935" cy="914400"/>
            </a:xfrm>
            <a:prstGeom prst="rect">
              <a:avLst/>
            </a:prstGeom>
            <a:solidFill>
              <a:schemeClr val="accent4">
                <a:alpha val="14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230990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AE0D11B-3E5B-2862-C381-0D032C354A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364" y="1843314"/>
            <a:ext cx="10693273" cy="4007652"/>
          </a:xfrm>
        </p:spPr>
        <p:txBody>
          <a:bodyPr/>
          <a:lstStyle/>
          <a:p>
            <a:pPr marL="380990" indent="-380990" fontAlgn="base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original research articles including conceptual/theoretical, empirical and experimental articles;</a:t>
            </a:r>
          </a:p>
          <a:p>
            <a:pPr marL="380990" indent="-380990" fontAlgn="base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preliminary results of innovation experiments;</a:t>
            </a:r>
          </a:p>
          <a:p>
            <a:pPr marL="380990" indent="-380990" fontAlgn="base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case-study of innovation experiments;</a:t>
            </a:r>
          </a:p>
          <a:p>
            <a:pPr marL="380990" indent="-380990" fontAlgn="base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coffee papers;</a:t>
            </a:r>
          </a:p>
          <a:p>
            <a:pPr marL="380990" indent="-380990" fontAlgn="base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replication studies;</a:t>
            </a:r>
          </a:p>
          <a:p>
            <a:pPr marL="380990" indent="-380990" fontAlgn="base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data sources.</a:t>
            </a:r>
          </a:p>
          <a:p>
            <a:pPr marL="380990" indent="-380990">
              <a:lnSpc>
                <a:spcPct val="150000"/>
              </a:lnSpc>
              <a:buFont typeface="Wingdings" pitchFamily="2" charset="2"/>
              <a:buChar char="§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DEC1DA-32C7-42BD-3E7C-CAF020ACD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90" y="823391"/>
            <a:ext cx="8495953" cy="667399"/>
          </a:xfrm>
        </p:spPr>
        <p:txBody>
          <a:bodyPr/>
          <a:lstStyle/>
          <a:p>
            <a:r>
              <a:rPr lang="en-CH" dirty="0"/>
              <a:t>Our scope</a:t>
            </a:r>
          </a:p>
        </p:txBody>
      </p:sp>
    </p:spTree>
    <p:extLst>
      <p:ext uri="{BB962C8B-B14F-4D97-AF65-F5344CB8AC3E}">
        <p14:creationId xmlns:p14="http://schemas.microsoft.com/office/powerpoint/2010/main" val="30022387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440F03-51BA-503C-E14F-8C0899960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New </a:t>
            </a:r>
            <a:r>
              <a:rPr lang="it-IT" dirty="0" err="1"/>
              <a:t>sections</a:t>
            </a:r>
            <a:r>
              <a:rPr lang="it-IT" dirty="0"/>
              <a:t> </a:t>
            </a:r>
            <a:r>
              <a:rPr lang="it-IT" dirty="0" err="1"/>
              <a:t>launched</a:t>
            </a:r>
            <a:r>
              <a:rPr lang="it-IT" dirty="0"/>
              <a:t> in 2023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A161485-3253-F02D-4682-6AA278193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b="1" dirty="0" err="1"/>
              <a:t>Methodological</a:t>
            </a:r>
            <a:r>
              <a:rPr lang="it-IT" b="1" dirty="0"/>
              <a:t> Notes</a:t>
            </a:r>
          </a:p>
          <a:p>
            <a:pPr lvl="1"/>
            <a:r>
              <a:rPr lang="it-IT" b="1" dirty="0"/>
              <a:t>Short </a:t>
            </a:r>
            <a:r>
              <a:rPr lang="it-IT" b="1" dirty="0" err="1"/>
              <a:t>article</a:t>
            </a:r>
            <a:r>
              <a:rPr lang="it-IT" dirty="0"/>
              <a:t>: no more </a:t>
            </a:r>
            <a:r>
              <a:rPr lang="it-IT" dirty="0" err="1"/>
              <a:t>than</a:t>
            </a:r>
            <a:r>
              <a:rPr lang="it-IT" dirty="0"/>
              <a:t> 3 </a:t>
            </a:r>
            <a:r>
              <a:rPr lang="it-IT" dirty="0" err="1"/>
              <a:t>authors</a:t>
            </a:r>
            <a:r>
              <a:rPr lang="it-IT" dirty="0"/>
              <a:t>, 1000 words long, no abstract, no IMRAD structure,1 </a:t>
            </a:r>
            <a:r>
              <a:rPr lang="it-IT" dirty="0" err="1"/>
              <a:t>table</a:t>
            </a:r>
            <a:r>
              <a:rPr lang="it-IT" dirty="0"/>
              <a:t> or figure, max 15 </a:t>
            </a:r>
            <a:r>
              <a:rPr lang="it-IT" dirty="0" err="1"/>
              <a:t>references</a:t>
            </a:r>
            <a:r>
              <a:rPr lang="it-IT" dirty="0"/>
              <a:t>. </a:t>
            </a:r>
          </a:p>
          <a:p>
            <a:pPr lvl="1"/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should</a:t>
            </a:r>
            <a:r>
              <a:rPr lang="it-IT" dirty="0"/>
              <a:t> </a:t>
            </a:r>
            <a:r>
              <a:rPr lang="it-IT" dirty="0" err="1"/>
              <a:t>describe</a:t>
            </a:r>
            <a:r>
              <a:rPr lang="it-IT" dirty="0"/>
              <a:t> the </a:t>
            </a:r>
            <a:r>
              <a:rPr lang="it-IT" dirty="0" err="1"/>
              <a:t>less</a:t>
            </a:r>
            <a:r>
              <a:rPr lang="it-IT" dirty="0"/>
              <a:t> </a:t>
            </a:r>
            <a:r>
              <a:rPr lang="it-IT" dirty="0" err="1"/>
              <a:t>known</a:t>
            </a:r>
            <a:r>
              <a:rPr lang="it-IT" dirty="0"/>
              <a:t> </a:t>
            </a:r>
            <a:r>
              <a:rPr lang="it-IT" dirty="0" err="1"/>
              <a:t>methods</a:t>
            </a:r>
            <a:r>
              <a:rPr lang="it-IT" dirty="0"/>
              <a:t> </a:t>
            </a:r>
            <a:r>
              <a:rPr lang="it-IT" dirty="0" err="1"/>
              <a:t>replying</a:t>
            </a:r>
            <a:r>
              <a:rPr lang="it-IT" dirty="0"/>
              <a:t> to the </a:t>
            </a:r>
            <a:r>
              <a:rPr lang="it-IT" dirty="0" err="1"/>
              <a:t>questions</a:t>
            </a:r>
            <a:r>
              <a:rPr lang="it-IT" dirty="0"/>
              <a:t>: </a:t>
            </a:r>
            <a:r>
              <a:rPr lang="it-IT" b="1" dirty="0"/>
              <a:t>1)</a:t>
            </a:r>
            <a:r>
              <a:rPr lang="it-IT" dirty="0"/>
              <a:t> </a:t>
            </a:r>
            <a:r>
              <a:rPr lang="it-IT" b="1" dirty="0" err="1"/>
              <a:t>What</a:t>
            </a:r>
            <a:r>
              <a:rPr lang="it-IT" b="1" dirty="0"/>
              <a:t> </a:t>
            </a:r>
            <a:r>
              <a:rPr lang="it-IT" b="1" dirty="0" err="1"/>
              <a:t>is</a:t>
            </a:r>
            <a:r>
              <a:rPr lang="it-IT" b="1" dirty="0"/>
              <a:t> </a:t>
            </a:r>
            <a:r>
              <a:rPr lang="it-IT" b="1" dirty="0" err="1"/>
              <a:t>it</a:t>
            </a:r>
            <a:r>
              <a:rPr lang="it-IT" b="1" dirty="0"/>
              <a:t> </a:t>
            </a:r>
            <a:r>
              <a:rPr lang="it-IT" b="1" dirty="0" err="1"/>
              <a:t>about</a:t>
            </a:r>
            <a:r>
              <a:rPr lang="it-IT" b="1" dirty="0"/>
              <a:t>? 2) </a:t>
            </a:r>
            <a:r>
              <a:rPr lang="it-IT" b="1" dirty="0" err="1"/>
              <a:t>What</a:t>
            </a:r>
            <a:r>
              <a:rPr lang="it-IT" b="1" dirty="0"/>
              <a:t> </a:t>
            </a:r>
            <a:r>
              <a:rPr lang="it-IT" b="1" dirty="0" err="1"/>
              <a:t>is</a:t>
            </a:r>
            <a:r>
              <a:rPr lang="it-IT" b="1" dirty="0"/>
              <a:t> </a:t>
            </a:r>
            <a:r>
              <a:rPr lang="it-IT" b="1" dirty="0" err="1"/>
              <a:t>it</a:t>
            </a:r>
            <a:r>
              <a:rPr lang="it-IT" b="1" dirty="0"/>
              <a:t> good for? 3) How to use </a:t>
            </a:r>
            <a:r>
              <a:rPr lang="it-IT" b="1" dirty="0" err="1"/>
              <a:t>it</a:t>
            </a:r>
            <a:r>
              <a:rPr lang="it-IT" b="1" dirty="0"/>
              <a:t>? </a:t>
            </a:r>
            <a:r>
              <a:rPr lang="it-IT" dirty="0"/>
              <a:t>and </a:t>
            </a:r>
            <a:r>
              <a:rPr lang="it-IT" dirty="0" err="1"/>
              <a:t>contain</a:t>
            </a:r>
            <a:r>
              <a:rPr lang="it-IT" dirty="0"/>
              <a:t> a good </a:t>
            </a:r>
            <a:r>
              <a:rPr lang="it-IT" dirty="0" err="1"/>
              <a:t>reference</a:t>
            </a:r>
            <a:r>
              <a:rPr lang="it-IT" dirty="0"/>
              <a:t> list to show </a:t>
            </a:r>
            <a:r>
              <a:rPr lang="it-IT" dirty="0" err="1"/>
              <a:t>how</a:t>
            </a:r>
            <a:r>
              <a:rPr lang="it-IT" dirty="0"/>
              <a:t> the </a:t>
            </a:r>
            <a:r>
              <a:rPr lang="it-IT" dirty="0" err="1"/>
              <a:t>method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applied</a:t>
            </a:r>
            <a:r>
              <a:rPr lang="it-IT" dirty="0"/>
              <a:t> in the </a:t>
            </a:r>
            <a:r>
              <a:rPr lang="it-IT" dirty="0" err="1"/>
              <a:t>past</a:t>
            </a:r>
            <a:r>
              <a:rPr lang="it-IT" dirty="0"/>
              <a:t>.</a:t>
            </a:r>
          </a:p>
          <a:p>
            <a:pPr lvl="1"/>
            <a:r>
              <a:rPr lang="it-IT" dirty="0" err="1"/>
              <a:t>Ideally</a:t>
            </a:r>
            <a:r>
              <a:rPr lang="it-IT" dirty="0"/>
              <a:t> 1/</a:t>
            </a:r>
            <a:r>
              <a:rPr lang="it-IT" dirty="0" err="1"/>
              <a:t>issue</a:t>
            </a:r>
            <a:r>
              <a:rPr lang="it-IT" dirty="0"/>
              <a:t>. </a:t>
            </a:r>
            <a:endParaRPr lang="it-IT" b="1" dirty="0"/>
          </a:p>
          <a:p>
            <a:pPr marL="0" indent="0">
              <a:buNone/>
            </a:pPr>
            <a:r>
              <a:rPr lang="it-IT" b="1" dirty="0"/>
              <a:t>Data</a:t>
            </a:r>
          </a:p>
          <a:p>
            <a:pPr lvl="1"/>
            <a:r>
              <a:rPr lang="it-IT" b="1" dirty="0" err="1"/>
              <a:t>Articles</a:t>
            </a:r>
            <a:r>
              <a:rPr lang="it-IT" b="1" dirty="0"/>
              <a:t> </a:t>
            </a:r>
            <a:r>
              <a:rPr lang="it-IT" dirty="0"/>
              <a:t>(format </a:t>
            </a:r>
            <a:r>
              <a:rPr lang="it-IT" dirty="0" err="1"/>
              <a:t>yet</a:t>
            </a:r>
            <a:r>
              <a:rPr lang="it-IT" dirty="0"/>
              <a:t> to be </a:t>
            </a:r>
            <a:r>
              <a:rPr lang="it-IT" dirty="0" err="1"/>
              <a:t>defined</a:t>
            </a:r>
            <a:r>
              <a:rPr lang="it-IT" dirty="0"/>
              <a:t>) </a:t>
            </a:r>
            <a:r>
              <a:rPr lang="it-IT" dirty="0" err="1"/>
              <a:t>describing</a:t>
            </a:r>
            <a:r>
              <a:rPr lang="it-IT" dirty="0"/>
              <a:t> </a:t>
            </a:r>
            <a:r>
              <a:rPr lang="it-IT" dirty="0" err="1"/>
              <a:t>experimental</a:t>
            </a:r>
            <a:r>
              <a:rPr lang="it-IT" dirty="0"/>
              <a:t> data with the </a:t>
            </a:r>
            <a:r>
              <a:rPr lang="it-IT" dirty="0" err="1"/>
              <a:t>possibility</a:t>
            </a:r>
            <a:r>
              <a:rPr lang="it-IT" dirty="0"/>
              <a:t> to </a:t>
            </a:r>
            <a:r>
              <a:rPr lang="it-IT" dirty="0" err="1"/>
              <a:t>deposit</a:t>
            </a:r>
            <a:r>
              <a:rPr lang="it-IT" dirty="0"/>
              <a:t>/</a:t>
            </a:r>
            <a:r>
              <a:rPr lang="it-IT" dirty="0" err="1"/>
              <a:t>publish</a:t>
            </a:r>
            <a:r>
              <a:rPr lang="it-IT" dirty="0"/>
              <a:t> the </a:t>
            </a:r>
            <a:r>
              <a:rPr lang="it-IT" dirty="0" err="1"/>
              <a:t>actual</a:t>
            </a:r>
            <a:r>
              <a:rPr lang="it-IT" dirty="0"/>
              <a:t> data on a public repository (for </a:t>
            </a:r>
            <a:r>
              <a:rPr lang="it-IT" dirty="0" err="1"/>
              <a:t>example</a:t>
            </a:r>
            <a:r>
              <a:rPr lang="it-IT" dirty="0"/>
              <a:t> </a:t>
            </a:r>
            <a:r>
              <a:rPr lang="it-IT" dirty="0" err="1"/>
              <a:t>Zenodo</a:t>
            </a:r>
            <a:r>
              <a:rPr lang="it-IT" dirty="0"/>
              <a:t>)</a:t>
            </a:r>
          </a:p>
          <a:p>
            <a:pPr marL="0" indent="0">
              <a:buNone/>
            </a:pPr>
            <a:r>
              <a:rPr lang="it-IT" b="1" dirty="0"/>
              <a:t>	</a:t>
            </a:r>
          </a:p>
          <a:p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916095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A610AA-3835-46B3-D498-C90D59F8A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pPr algn="ctr"/>
            <a:r>
              <a:rPr lang="it-IT" sz="5200"/>
              <a:t>2023 Pipeline</a:t>
            </a:r>
          </a:p>
        </p:txBody>
      </p:sp>
      <p:graphicFrame>
        <p:nvGraphicFramePr>
          <p:cNvPr id="12" name="Segnaposto contenuto 2">
            <a:extLst>
              <a:ext uri="{FF2B5EF4-FFF2-40B4-BE49-F238E27FC236}">
                <a16:creationId xmlns:a16="http://schemas.microsoft.com/office/drawing/2014/main" id="{9ED65089-342C-6D64-13B1-AB63B3CD0F07}"/>
              </a:ext>
            </a:extLst>
          </p:cNvPr>
          <p:cNvGraphicFramePr/>
          <p:nvPr/>
        </p:nvGraphicFramePr>
        <p:xfrm>
          <a:off x="838200" y="182880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1862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1599AFA-6CBC-C949-A607-C03E97BF4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969" y="1684961"/>
            <a:ext cx="6666763" cy="331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1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6C39FA-CB15-AEB8-045D-F384015A7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112" y="503895"/>
            <a:ext cx="9637776" cy="929046"/>
          </a:xfrm>
        </p:spPr>
        <p:txBody>
          <a:bodyPr>
            <a:normAutofit/>
          </a:bodyPr>
          <a:lstStyle/>
          <a:p>
            <a:pPr algn="ctr"/>
            <a:r>
              <a:rPr lang="it-IT" dirty="0" err="1"/>
              <a:t>Editorial</a:t>
            </a:r>
            <a:r>
              <a:rPr lang="it-IT" dirty="0"/>
              <a:t> </a:t>
            </a:r>
            <a:r>
              <a:rPr lang="it-IT" dirty="0" err="1"/>
              <a:t>workflow</a:t>
            </a:r>
            <a:endParaRPr lang="it-IT" dirty="0"/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:a16="http://schemas.microsoft.com/office/drawing/2014/main" id="{53959B9A-F7D2-CA4B-BBBE-7D9A620D91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461672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0542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C1D42D50-C84C-004A-A846-757570AED8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591273"/>
              </p:ext>
            </p:extLst>
          </p:nvPr>
        </p:nvGraphicFramePr>
        <p:xfrm>
          <a:off x="2129336" y="-355577"/>
          <a:ext cx="10062664" cy="8099762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901556">
                  <a:extLst>
                    <a:ext uri="{9D8B030D-6E8A-4147-A177-3AD203B41FA5}">
                      <a16:colId xmlns:a16="http://schemas.microsoft.com/office/drawing/2014/main" val="3258514803"/>
                    </a:ext>
                  </a:extLst>
                </a:gridCol>
                <a:gridCol w="3772365">
                  <a:extLst>
                    <a:ext uri="{9D8B030D-6E8A-4147-A177-3AD203B41FA5}">
                      <a16:colId xmlns:a16="http://schemas.microsoft.com/office/drawing/2014/main" val="2616525782"/>
                    </a:ext>
                  </a:extLst>
                </a:gridCol>
                <a:gridCol w="691170">
                  <a:extLst>
                    <a:ext uri="{9D8B030D-6E8A-4147-A177-3AD203B41FA5}">
                      <a16:colId xmlns:a16="http://schemas.microsoft.com/office/drawing/2014/main" val="361486106"/>
                    </a:ext>
                  </a:extLst>
                </a:gridCol>
                <a:gridCol w="691170">
                  <a:extLst>
                    <a:ext uri="{9D8B030D-6E8A-4147-A177-3AD203B41FA5}">
                      <a16:colId xmlns:a16="http://schemas.microsoft.com/office/drawing/2014/main" val="2537940240"/>
                    </a:ext>
                  </a:extLst>
                </a:gridCol>
                <a:gridCol w="1006403">
                  <a:extLst>
                    <a:ext uri="{9D8B030D-6E8A-4147-A177-3AD203B41FA5}">
                      <a16:colId xmlns:a16="http://schemas.microsoft.com/office/drawing/2014/main" val="3925487202"/>
                    </a:ext>
                  </a:extLst>
                </a:gridCol>
              </a:tblGrid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Article Title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Issue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 Published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Abstract Views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it-IT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Downloads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712229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Resuming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research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in post-COVID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settings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Vol. 6 No. 1 (2022)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30/06/22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119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64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825263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Experiencing emotions in design thinking: How positive and negative affects play their part in the innovation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process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Vol. 6 No. 1 (2022)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22/03/22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400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261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1632564"/>
                  </a:ext>
                </a:extLst>
              </a:tr>
              <a:tr h="14648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Experimenting with policy design: fostering reshoring in Emilia Romagna region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Vol. 6 No. 1 (2022)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22/06322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315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198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9957059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The  push and pull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between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innovation and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feasibility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: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reflections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on an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ideation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process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during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a CERN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IdeaSquare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Summer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School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Vol. 6 No. 1 (2022)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30/06/22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287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124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9268098"/>
                  </a:ext>
                </a:extLst>
              </a:tr>
              <a:tr h="137864"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1121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647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860246"/>
                  </a:ext>
                </a:extLst>
              </a:tr>
              <a:tr h="137864"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687146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Co-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creating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the future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through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design-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based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education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in innovation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hubs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Vol. 6 No. 2 (2022): Special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Issue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"Future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Innovators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: building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capabilities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to collaborate and innovate in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higher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education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settings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"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21/12/22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74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59344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Looking beyond your own speciality: student and faculty perceptions of collaboration opportunities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Vol. 6 No. 2 (2022): Special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Issue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"Future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Innovators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: building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capabilities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to collaborate and innovate in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higher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education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settings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"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21/12/22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70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37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9003503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Building team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research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targets and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capacity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in innovation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hubs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Vol. 6 No. 2 (2022): Special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Issue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"Future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Innovators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: building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capabilities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to collaborate and innovate in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higher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education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settings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"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21/12/22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135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41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7657124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Future-ready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skills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development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through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Experiential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Learning: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perceptions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from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students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working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in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multidisciplinary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teams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Vol. 6 No. 2 (2022): Special Issue "Future Innovators: building capabilities to collaborate and innovate in higher education settings"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21/12/22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104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71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568197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Understanding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engineering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students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'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perceptions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of their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curiosity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,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diligence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, and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perseverance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and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assessing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its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impact on their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creativity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Vol. 6 No. 2 (2022): Special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Issue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"Future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Innovators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: building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capabilities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to collaborate and innovate in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higher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education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settings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"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21/12/22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99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45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9889567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Design-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driven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entrepreneurship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: a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cooking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exercise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to integrate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effectuation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 and design thinking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Vol. 6 No. 2 (2022): Special Issue "Future Innovators: building capabilities to collaborate and innovate in higher education settings"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21/12/22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114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98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7070818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Are you an Alien Organization? Dare to take the test!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Vol. 6 No. 2 (2022): Special Issue "Future Innovators: building capabilities to collaborate and innovate in higher education settings"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21/12/22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253035"/>
                  </a:ext>
                </a:extLst>
              </a:tr>
              <a:tr h="137864"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686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388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790514"/>
                  </a:ext>
                </a:extLst>
              </a:tr>
              <a:tr h="137864"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3196013"/>
                  </a:ext>
                </a:extLst>
              </a:tr>
              <a:tr h="14648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Work-related stress in agricultural industry: a preliminary investigation 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Articles in press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26/12/22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137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28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0734941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Comparing differences of trust, collaboration and communication between human-human vs human-bot teams: an experimental study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Articles in press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22/12/22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62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19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005798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Investigation on the future of work: the impact of innovative strategies in a post pandemic scenario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Articles in press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14/11/22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82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43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628651"/>
                  </a:ext>
                </a:extLst>
              </a:tr>
              <a:tr h="137864"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281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90</a:t>
                      </a:r>
                    </a:p>
                  </a:txBody>
                  <a:tcPr marL="6462" marR="6462" marT="64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167806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E8F50DCB-F253-0C44-BFBB-CFC67ABA1AFF}"/>
              </a:ext>
            </a:extLst>
          </p:cNvPr>
          <p:cNvSpPr txBox="1"/>
          <p:nvPr/>
        </p:nvSpPr>
        <p:spPr>
          <a:xfrm>
            <a:off x="0" y="274618"/>
            <a:ext cx="1915297" cy="95410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</a:rPr>
              <a:t>2022 </a:t>
            </a:r>
            <a:r>
              <a:rPr lang="it-IT" sz="28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articles</a:t>
            </a:r>
            <a:endParaRPr lang="it-IT" sz="2800" b="1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302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A67E5A3-901F-4F45-F4E7-9AC97B387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4558"/>
            <a:ext cx="12192000" cy="490888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F2DA2BCF-3B2F-254C-BB6E-45A6BB37416B}"/>
              </a:ext>
            </a:extLst>
          </p:cNvPr>
          <p:cNvSpPr txBox="1"/>
          <p:nvPr/>
        </p:nvSpPr>
        <p:spPr>
          <a:xfrm>
            <a:off x="267128" y="287677"/>
            <a:ext cx="8167621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Articles’ </a:t>
            </a:r>
            <a:r>
              <a:rPr lang="it-IT" sz="28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downloads</a:t>
            </a:r>
            <a:r>
              <a:rPr lang="it-IT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it-IT" sz="28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month</a:t>
            </a:r>
            <a:r>
              <a:rPr lang="it-IT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in 2022 (</a:t>
            </a:r>
            <a:r>
              <a:rPr lang="it-IT" sz="28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all</a:t>
            </a:r>
            <a:r>
              <a:rPr lang="it-IT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8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articles</a:t>
            </a:r>
            <a:r>
              <a:rPr lang="it-IT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88927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18D671B-752D-EA48-AC2C-B71200D5F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2360"/>
            <a:ext cx="12192000" cy="465328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EE67444-D906-6A4D-95EC-46960BA5B02F}"/>
              </a:ext>
            </a:extLst>
          </p:cNvPr>
          <p:cNvSpPr txBox="1"/>
          <p:nvPr/>
        </p:nvSpPr>
        <p:spPr>
          <a:xfrm>
            <a:off x="267128" y="287677"/>
            <a:ext cx="9389109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28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Articles</a:t>
            </a:r>
            <a:r>
              <a:rPr lang="it-IT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’ </a:t>
            </a:r>
            <a:r>
              <a:rPr lang="it-IT" sz="28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downloads</a:t>
            </a:r>
            <a:r>
              <a:rPr lang="it-IT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it-IT" sz="28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month</a:t>
            </a:r>
            <a:r>
              <a:rPr lang="it-IT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over the </a:t>
            </a:r>
            <a:r>
              <a:rPr lang="it-IT" sz="28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years</a:t>
            </a:r>
            <a:r>
              <a:rPr lang="it-IT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(</a:t>
            </a:r>
            <a:r>
              <a:rPr lang="it-IT" sz="28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all</a:t>
            </a:r>
            <a:r>
              <a:rPr lang="it-IT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80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articles</a:t>
            </a:r>
            <a:r>
              <a:rPr lang="it-IT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47997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86FAA08A-DA54-B747-A4A9-E7FCCAB48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250544"/>
              </p:ext>
            </p:extLst>
          </p:nvPr>
        </p:nvGraphicFramePr>
        <p:xfrm>
          <a:off x="492211" y="649909"/>
          <a:ext cx="11580340" cy="5622468"/>
        </p:xfrm>
        <a:graphic>
          <a:graphicData uri="http://schemas.openxmlformats.org/drawingml/2006/table">
            <a:tbl>
              <a:tblPr/>
              <a:tblGrid>
                <a:gridCol w="762672">
                  <a:extLst>
                    <a:ext uri="{9D8B030D-6E8A-4147-A177-3AD203B41FA5}">
                      <a16:colId xmlns:a16="http://schemas.microsoft.com/office/drawing/2014/main" val="2209561116"/>
                    </a:ext>
                  </a:extLst>
                </a:gridCol>
                <a:gridCol w="4219160">
                  <a:extLst>
                    <a:ext uri="{9D8B030D-6E8A-4147-A177-3AD203B41FA5}">
                      <a16:colId xmlns:a16="http://schemas.microsoft.com/office/drawing/2014/main" val="3144867432"/>
                    </a:ext>
                  </a:extLst>
                </a:gridCol>
                <a:gridCol w="3459892">
                  <a:extLst>
                    <a:ext uri="{9D8B030D-6E8A-4147-A177-3AD203B41FA5}">
                      <a16:colId xmlns:a16="http://schemas.microsoft.com/office/drawing/2014/main" val="3488574585"/>
                    </a:ext>
                  </a:extLst>
                </a:gridCol>
                <a:gridCol w="926757">
                  <a:extLst>
                    <a:ext uri="{9D8B030D-6E8A-4147-A177-3AD203B41FA5}">
                      <a16:colId xmlns:a16="http://schemas.microsoft.com/office/drawing/2014/main" val="3283990130"/>
                    </a:ext>
                  </a:extLst>
                </a:gridCol>
                <a:gridCol w="951470">
                  <a:extLst>
                    <a:ext uri="{9D8B030D-6E8A-4147-A177-3AD203B41FA5}">
                      <a16:colId xmlns:a16="http://schemas.microsoft.com/office/drawing/2014/main" val="2432759268"/>
                    </a:ext>
                  </a:extLst>
                </a:gridCol>
                <a:gridCol w="1260389">
                  <a:extLst>
                    <a:ext uri="{9D8B030D-6E8A-4147-A177-3AD203B41FA5}">
                      <a16:colId xmlns:a16="http://schemas.microsoft.com/office/drawing/2014/main" val="1654149734"/>
                    </a:ext>
                  </a:extLst>
                </a:gridCol>
              </a:tblGrid>
              <a:tr h="641787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Article Title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Issue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Published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Abstract Views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PDF</a:t>
                      </a:r>
                    </a:p>
                    <a:p>
                      <a:pPr algn="l" fontAlgn="t"/>
                      <a:r>
                        <a:rPr lang="it-IT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Downloads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235351"/>
                  </a:ext>
                </a:extLst>
              </a:tr>
              <a:tr h="430488"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799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Designing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building a 3D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printed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modular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Raman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spectrometer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Vol. 2 No. 2 (2018)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21/12/18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1501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5153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55323"/>
                  </a:ext>
                </a:extLst>
              </a:tr>
              <a:tr h="430488"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1054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Cultural tourism development and the impact on local communities: a case study from the South of Italy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Vol. 4 No. 2 (2020)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28/12/20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3698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333930"/>
                  </a:ext>
                </a:extLst>
              </a:tr>
              <a:tr h="641787"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746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Smart work centers as “creative workspaces” for remote employees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Vol. 2 No. 1 (2018): Special issue: "Designing creative spaces to support Experimental Innovation"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02/07/18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1973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1798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347082"/>
                  </a:ext>
                </a:extLst>
              </a:tr>
              <a:tr h="641787"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Organizational experiments and the change of meaning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Vol. 1 No. 2 (2017): Special Issue: "Experiments in an organizational context"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22/12/17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786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1666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5013536"/>
                  </a:ext>
                </a:extLst>
              </a:tr>
              <a:tr h="430488"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920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Closing the gap: reinventing organizations for innovation and the disruptors who drive it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Vol. 3 No. 2 (2019)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24/12/19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1584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1437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7686834"/>
                  </a:ext>
                </a:extLst>
              </a:tr>
              <a:tr h="430488"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459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Experimentation and innovation: purpose, possibilities and preferred solutions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Vol. 1 No. 1 (2017): Special Issue: "Experimenting in Innovation"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30/06/17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754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1122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7611857"/>
                  </a:ext>
                </a:extLst>
              </a:tr>
              <a:tr h="641787"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1287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 challenge-based learning be effective online? A case study using experiential learning theory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Vol. 5 No. 1 (2021): Special issue: "Experimenting with Challenge-Based Innovation"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30/06/21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1325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904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9858332"/>
                  </a:ext>
                </a:extLst>
              </a:tr>
              <a:tr h="430488"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873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Customized servitization as an innovative approach for renting service in the fashion industry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Vol. 3 No. 1 (2019)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01/01/70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766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767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6682234"/>
                  </a:ext>
                </a:extLst>
              </a:tr>
              <a:tr h="430488"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882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Improving plastic management by means of people awareness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Vol. 3 No. 1 (2019)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01/01/70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1033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0348630"/>
                  </a:ext>
                </a:extLst>
              </a:tr>
              <a:tr h="430488"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997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Designing services for employees' wellbeing: principles for an improved employee experience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Vol. 5 No. 2 (2021)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21/12/21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1032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721</a:t>
                      </a:r>
                    </a:p>
                  </a:txBody>
                  <a:tcPr marL="7966" marR="7966" marT="79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5001844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1BCA9BE6-42A0-1B46-8F69-E43943A33951}"/>
              </a:ext>
            </a:extLst>
          </p:cNvPr>
          <p:cNvSpPr txBox="1"/>
          <p:nvPr/>
        </p:nvSpPr>
        <p:spPr>
          <a:xfrm>
            <a:off x="395417" y="135924"/>
            <a:ext cx="4836837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10 MOST DOWNLOADED ARTICLES OF ALL TIMES</a:t>
            </a:r>
          </a:p>
        </p:txBody>
      </p:sp>
    </p:spTree>
    <p:extLst>
      <p:ext uri="{BB962C8B-B14F-4D97-AF65-F5344CB8AC3E}">
        <p14:creationId xmlns:p14="http://schemas.microsoft.com/office/powerpoint/2010/main" val="3389822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8D95EF59-9EDB-FA4E-8928-F5C180F5D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325022"/>
              </p:ext>
            </p:extLst>
          </p:nvPr>
        </p:nvGraphicFramePr>
        <p:xfrm>
          <a:off x="523982" y="543871"/>
          <a:ext cx="11147469" cy="618316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5571307">
                  <a:extLst>
                    <a:ext uri="{9D8B030D-6E8A-4147-A177-3AD203B41FA5}">
                      <a16:colId xmlns:a16="http://schemas.microsoft.com/office/drawing/2014/main" val="352721829"/>
                    </a:ext>
                  </a:extLst>
                </a:gridCol>
                <a:gridCol w="742032">
                  <a:extLst>
                    <a:ext uri="{9D8B030D-6E8A-4147-A177-3AD203B41FA5}">
                      <a16:colId xmlns:a16="http://schemas.microsoft.com/office/drawing/2014/main" val="1080349105"/>
                    </a:ext>
                  </a:extLst>
                </a:gridCol>
                <a:gridCol w="523788">
                  <a:extLst>
                    <a:ext uri="{9D8B030D-6E8A-4147-A177-3AD203B41FA5}">
                      <a16:colId xmlns:a16="http://schemas.microsoft.com/office/drawing/2014/main" val="1362422076"/>
                    </a:ext>
                  </a:extLst>
                </a:gridCol>
                <a:gridCol w="491051">
                  <a:extLst>
                    <a:ext uri="{9D8B030D-6E8A-4147-A177-3AD203B41FA5}">
                      <a16:colId xmlns:a16="http://schemas.microsoft.com/office/drawing/2014/main" val="838419034"/>
                    </a:ext>
                  </a:extLst>
                </a:gridCol>
                <a:gridCol w="512875">
                  <a:extLst>
                    <a:ext uri="{9D8B030D-6E8A-4147-A177-3AD203B41FA5}">
                      <a16:colId xmlns:a16="http://schemas.microsoft.com/office/drawing/2014/main" val="1942053226"/>
                    </a:ext>
                  </a:extLst>
                </a:gridCol>
                <a:gridCol w="501963">
                  <a:extLst>
                    <a:ext uri="{9D8B030D-6E8A-4147-A177-3AD203B41FA5}">
                      <a16:colId xmlns:a16="http://schemas.microsoft.com/office/drawing/2014/main" val="1588301030"/>
                    </a:ext>
                  </a:extLst>
                </a:gridCol>
                <a:gridCol w="469226">
                  <a:extLst>
                    <a:ext uri="{9D8B030D-6E8A-4147-A177-3AD203B41FA5}">
                      <a16:colId xmlns:a16="http://schemas.microsoft.com/office/drawing/2014/main" val="428186123"/>
                    </a:ext>
                  </a:extLst>
                </a:gridCol>
                <a:gridCol w="403753">
                  <a:extLst>
                    <a:ext uri="{9D8B030D-6E8A-4147-A177-3AD203B41FA5}">
                      <a16:colId xmlns:a16="http://schemas.microsoft.com/office/drawing/2014/main" val="2044942544"/>
                    </a:ext>
                  </a:extLst>
                </a:gridCol>
                <a:gridCol w="425577">
                  <a:extLst>
                    <a:ext uri="{9D8B030D-6E8A-4147-A177-3AD203B41FA5}">
                      <a16:colId xmlns:a16="http://schemas.microsoft.com/office/drawing/2014/main" val="2260498602"/>
                    </a:ext>
                  </a:extLst>
                </a:gridCol>
                <a:gridCol w="491051">
                  <a:extLst>
                    <a:ext uri="{9D8B030D-6E8A-4147-A177-3AD203B41FA5}">
                      <a16:colId xmlns:a16="http://schemas.microsoft.com/office/drawing/2014/main" val="4277231519"/>
                    </a:ext>
                  </a:extLst>
                </a:gridCol>
                <a:gridCol w="534700">
                  <a:extLst>
                    <a:ext uri="{9D8B030D-6E8A-4147-A177-3AD203B41FA5}">
                      <a16:colId xmlns:a16="http://schemas.microsoft.com/office/drawing/2014/main" val="3190304706"/>
                    </a:ext>
                  </a:extLst>
                </a:gridCol>
                <a:gridCol w="480146">
                  <a:extLst>
                    <a:ext uri="{9D8B030D-6E8A-4147-A177-3AD203B41FA5}">
                      <a16:colId xmlns:a16="http://schemas.microsoft.com/office/drawing/2014/main" val="846126977"/>
                    </a:ext>
                  </a:extLst>
                </a:gridCol>
              </a:tblGrid>
              <a:tr h="239171">
                <a:tc>
                  <a:txBody>
                    <a:bodyPr/>
                    <a:lstStyle/>
                    <a:p>
                      <a:pPr algn="l" fontAlgn="t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&lt;2017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354873"/>
                  </a:ext>
                </a:extLst>
              </a:tr>
              <a:tr h="239171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Title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Volume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Issue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2222327"/>
                  </a:ext>
                </a:extLst>
              </a:tr>
              <a:tr h="706998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Applying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physical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science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techniques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CERN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 an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unsolved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problem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radiation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treatment for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The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multidisciplinary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‘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VoxTox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’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research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115595"/>
                  </a:ext>
                </a:extLst>
              </a:tr>
              <a:tr h="473085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Smart work centers as ⇜creative workspaces⇝ for remote employees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28908"/>
                  </a:ext>
                </a:extLst>
              </a:tr>
              <a:tr h="706998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implications of entrepreneurship education on the careers of PhDs: Evidence from the challenge-based learning approach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30242"/>
                  </a:ext>
                </a:extLst>
              </a:tr>
              <a:tr h="809951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How does organizational space help organizations cope with the challenges of ambidexterity and continue to innovate? A space reorganization experiment in a transitioning organization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5070677"/>
                  </a:ext>
                </a:extLst>
              </a:tr>
              <a:tr h="473085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Co-creating an idea lab: Lessons learned from a longitudinal case study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313691"/>
                  </a:ext>
                </a:extLst>
              </a:tr>
              <a:tr h="473085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 challenge-based learning be effective online? A case study using experiential learning theory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8314923"/>
                  </a:ext>
                </a:extLst>
              </a:tr>
              <a:tr h="360444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3 T's framework of social innovation labs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5441514"/>
                  </a:ext>
                </a:extLst>
              </a:tr>
              <a:tr h="473085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Designing and building a 3D printed low cost modular Raman spectrometer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28040"/>
                  </a:ext>
                </a:extLst>
              </a:tr>
              <a:tr h="614048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How experiments in the fuzzy front end using prototyping generates new options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7628462"/>
                  </a:ext>
                </a:extLst>
              </a:tr>
              <a:tr h="614048"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hardware as an experimental innovation platform: Preliminary research questions and findings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96" marR="4796" marT="479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9037947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32E8C-0626-9E40-A2C0-C90D96C569C9}"/>
              </a:ext>
            </a:extLst>
          </p:cNvPr>
          <p:cNvSpPr txBox="1"/>
          <p:nvPr/>
        </p:nvSpPr>
        <p:spPr>
          <a:xfrm>
            <a:off x="395417" y="135924"/>
            <a:ext cx="3941144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10 MOST CITED ARTICLES OF ALL TIMES</a:t>
            </a:r>
          </a:p>
        </p:txBody>
      </p:sp>
    </p:spTree>
    <p:extLst>
      <p:ext uri="{BB962C8B-B14F-4D97-AF65-F5344CB8AC3E}">
        <p14:creationId xmlns:p14="http://schemas.microsoft.com/office/powerpoint/2010/main" val="1620954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C4A19FC-2B8B-8302-D0EA-71DCD3554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50" y="266700"/>
            <a:ext cx="108839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2003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1894</Words>
  <Application>Microsoft Office PowerPoint</Application>
  <PresentationFormat>Widescreen</PresentationFormat>
  <Paragraphs>373</Paragraphs>
  <Slides>23</Slides>
  <Notes>3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Helvetica Neue</vt:lpstr>
      <vt:lpstr>Wingdings</vt:lpstr>
      <vt:lpstr>Tema di Office</vt:lpstr>
      <vt:lpstr>CERN IdeaSquare Journal of Experimental Innovation (CIJ)</vt:lpstr>
      <vt:lpstr>PowerPoint Presentation</vt:lpstr>
      <vt:lpstr>Editorial workflow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Indexing</vt:lpstr>
      <vt:lpstr>Strategic actions</vt:lpstr>
      <vt:lpstr>News: Changes in the Editorial Board</vt:lpstr>
      <vt:lpstr>News: Other changes</vt:lpstr>
      <vt:lpstr>Our Manifesto</vt:lpstr>
      <vt:lpstr>Our Manifesto</vt:lpstr>
      <vt:lpstr>Our Manifesto</vt:lpstr>
      <vt:lpstr>Our Manifesto</vt:lpstr>
      <vt:lpstr>What are we looking for? </vt:lpstr>
      <vt:lpstr>Our scope</vt:lpstr>
      <vt:lpstr>New sections launched in 2023</vt:lpstr>
      <vt:lpstr>2023 Pipeline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valeria brancolini</dc:creator>
  <cp:lastModifiedBy>Markus Nordberg</cp:lastModifiedBy>
  <cp:revision>15</cp:revision>
  <dcterms:created xsi:type="dcterms:W3CDTF">2023-02-09T13:21:26Z</dcterms:created>
  <dcterms:modified xsi:type="dcterms:W3CDTF">2023-02-20T19:15:21Z</dcterms:modified>
</cp:coreProperties>
</file>