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omments/comment2.xml" ContentType="application/vnd.openxmlformats-officedocument.presentationml.comment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omments/comment3.xml" ContentType="application/vnd.openxmlformats-officedocument.presentationml.comment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omments/comment4.xml" ContentType="application/vnd.openxmlformats-officedocument.presentationml.comment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omments/comment5.xml" ContentType="application/vnd.openxmlformats-officedocument.presentationml.comment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omments/comment6.xml" ContentType="application/vnd.openxmlformats-officedocument.presentationml.comment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omments/comment7.xml" ContentType="application/vnd.openxmlformats-officedocument.presentationml.comment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handoutMasterIdLst>
    <p:handoutMasterId r:id="rId59"/>
  </p:handoutMasterIdLst>
  <p:sldIdLst>
    <p:sldId id="256" r:id="rId2"/>
    <p:sldId id="395" r:id="rId3"/>
    <p:sldId id="260" r:id="rId4"/>
    <p:sldId id="406" r:id="rId5"/>
    <p:sldId id="331" r:id="rId6"/>
    <p:sldId id="323" r:id="rId7"/>
    <p:sldId id="326" r:id="rId8"/>
    <p:sldId id="259" r:id="rId9"/>
    <p:sldId id="369" r:id="rId10"/>
    <p:sldId id="261" r:id="rId11"/>
    <p:sldId id="407" r:id="rId12"/>
    <p:sldId id="365" r:id="rId13"/>
    <p:sldId id="313" r:id="rId14"/>
    <p:sldId id="266" r:id="rId15"/>
    <p:sldId id="362" r:id="rId16"/>
    <p:sldId id="372" r:id="rId17"/>
    <p:sldId id="373" r:id="rId18"/>
    <p:sldId id="374" r:id="rId19"/>
    <p:sldId id="270" r:id="rId20"/>
    <p:sldId id="272" r:id="rId21"/>
    <p:sldId id="275" r:id="rId22"/>
    <p:sldId id="277" r:id="rId23"/>
    <p:sldId id="377" r:id="rId24"/>
    <p:sldId id="401" r:id="rId25"/>
    <p:sldId id="257" r:id="rId26"/>
    <p:sldId id="393" r:id="rId27"/>
    <p:sldId id="278" r:id="rId28"/>
    <p:sldId id="279" r:id="rId29"/>
    <p:sldId id="281" r:id="rId30"/>
    <p:sldId id="340" r:id="rId31"/>
    <p:sldId id="321" r:id="rId32"/>
    <p:sldId id="394" r:id="rId33"/>
    <p:sldId id="356" r:id="rId34"/>
    <p:sldId id="290" r:id="rId35"/>
    <p:sldId id="386" r:id="rId36"/>
    <p:sldId id="355" r:id="rId37"/>
    <p:sldId id="363" r:id="rId38"/>
    <p:sldId id="286" r:id="rId39"/>
    <p:sldId id="287" r:id="rId40"/>
    <p:sldId id="288" r:id="rId41"/>
    <p:sldId id="408" r:id="rId42"/>
    <p:sldId id="314" r:id="rId43"/>
    <p:sldId id="293" r:id="rId44"/>
    <p:sldId id="295" r:id="rId45"/>
    <p:sldId id="380" r:id="rId46"/>
    <p:sldId id="302" r:id="rId47"/>
    <p:sldId id="311" r:id="rId48"/>
    <p:sldId id="398" r:id="rId49"/>
    <p:sldId id="301" r:id="rId50"/>
    <p:sldId id="399" r:id="rId51"/>
    <p:sldId id="304" r:id="rId52"/>
    <p:sldId id="308" r:id="rId53"/>
    <p:sldId id="307" r:id="rId54"/>
    <p:sldId id="404" r:id="rId55"/>
    <p:sldId id="309" r:id="rId56"/>
    <p:sldId id="310" r:id="rId57"/>
  </p:sldIdLst>
  <p:sldSz cx="9144000" cy="5143500" type="screen16x9"/>
  <p:notesSz cx="6797675" cy="9872663"/>
  <p:custDataLst>
    <p:tags r:id="rId6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DEFF"/>
    <a:srgbClr val="0B387C"/>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0899" autoAdjust="0"/>
    <p:restoredTop sz="92037" autoAdjust="0"/>
  </p:normalViewPr>
  <p:slideViewPr>
    <p:cSldViewPr snapToGrid="0" snapToObjects="1">
      <p:cViewPr varScale="1">
        <p:scale>
          <a:sx n="96" d="100"/>
          <a:sy n="96" d="100"/>
        </p:scale>
        <p:origin x="749" y="62"/>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8-29T15:29:52.037" idx="11">
    <p:pos x="10" y="10"/>
    <p:text>Check with Philippe</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8-10T11:51:26.730" idx="9">
    <p:pos x="10" y="10"/>
    <p:text>Review</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2-08-10T11:37:56.017" idx="3">
    <p:pos x="10" y="10"/>
    <p:text>Erwin text to review
Kyriaki slide to review</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2-08-10T11:37:38.475" idx="2">
    <p:pos x="10" y="10"/>
    <p:text>Kyriaki to review</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2-08-10T11:42:13.252" idx="5">
    <p:pos x="10" y="10"/>
    <p:text>review this slide (replace video) and text (Erwin)</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2-07-19T16:06:34.366" idx="1">
    <p:pos x="10" y="10"/>
    <p:text>Add screenshot of check list + link</p:text>
    <p:extLst>
      <p:ext uri="{C676402C-5697-4E1C-873F-D02D1690AC5C}">
        <p15:threadingInfo xmlns:p15="http://schemas.microsoft.com/office/powerpoint/2012/main" timeZoneBias="-1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2-08-10T11:49:24.950" idx="7">
    <p:pos x="10" y="10"/>
    <p:text>Review as DAOS are coming to pick up</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4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dirty="0"/>
            <a:t>Systems</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dgm:spPr/>
      <dgm:t>
        <a:bodyPr/>
        <a:lstStyle/>
        <a:p>
          <a:endParaRPr lang="en-US"/>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dgm:spPr/>
      <dgm:t>
        <a:bodyPr/>
        <a:lstStyle/>
        <a:p>
          <a:endParaRPr lang="en-US" dirty="0"/>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3"/>
      <dgm:spPr/>
    </dgm:pt>
    <dgm:pt modelId="{DA7CCF86-3120-453C-B4D9-D73958095C99}" type="pres">
      <dgm:prSet presAssocID="{A2D46EEE-4C74-41C8-AA85-2FC23A070AA5}" presName="childText" presStyleLbl="bgAcc1" presStyleIdx="0" presStyleCnt="13">
        <dgm:presLayoutVars>
          <dgm:bulletEnabled val="1"/>
        </dgm:presLayoutVars>
      </dgm:prSet>
      <dgm:spPr/>
    </dgm:pt>
    <dgm:pt modelId="{1F8EE426-C7D8-43D5-8F1E-2820C3128EB6}" type="pres">
      <dgm:prSet presAssocID="{CA8BFBA3-00F6-4D5E-858C-27B1F921E167}" presName="Name13" presStyleLbl="parChTrans1D2" presStyleIdx="1" presStyleCnt="13"/>
      <dgm:spPr/>
    </dgm:pt>
    <dgm:pt modelId="{FC0E0194-178C-42BE-91C8-DCDAE38BA14B}" type="pres">
      <dgm:prSet presAssocID="{A5B46A85-6E39-45F7-AA70-3B9A0A90AE29}" presName="childText" presStyleLbl="bgAcc1" presStyleIdx="1" presStyleCnt="13">
        <dgm:presLayoutVars>
          <dgm:bulletEnabled val="1"/>
        </dgm:presLayoutVars>
      </dgm:prSet>
      <dgm:spPr/>
    </dgm:pt>
    <dgm:pt modelId="{BC6523A5-F901-4C14-834F-8F19FB253565}" type="pres">
      <dgm:prSet presAssocID="{84753535-6F2F-4E39-8360-3EDDB4A3DB52}" presName="Name13" presStyleLbl="parChTrans1D2" presStyleIdx="2" presStyleCnt="13"/>
      <dgm:spPr/>
    </dgm:pt>
    <dgm:pt modelId="{81E8F7C7-6410-4636-9437-5BC103F41506}" type="pres">
      <dgm:prSet presAssocID="{5EBC1F7D-1644-482A-9716-2114C93E2FE7}" presName="childText" presStyleLbl="bgAcc1" presStyleIdx="2" presStyleCnt="13"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3"/>
      <dgm:spPr/>
    </dgm:pt>
    <dgm:pt modelId="{6A2C459D-412F-40F0-9F1C-01994C63547C}" type="pres">
      <dgm:prSet presAssocID="{441B2B92-A128-401C-AA29-95DC3CD9C013}" presName="childText" presStyleLbl="bgAcc1" presStyleIdx="3" presStyleCnt="13">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3"/>
      <dgm:spPr/>
    </dgm:pt>
    <dgm:pt modelId="{DEAFBE4F-F052-4F56-8735-83E63AEFF4DB}" type="pres">
      <dgm:prSet presAssocID="{39108FAD-021C-4AFB-9C5A-7ED86F50D644}" presName="childText" presStyleLbl="bgAcc1" presStyleIdx="4" presStyleCnt="13" custScaleX="104786">
        <dgm:presLayoutVars>
          <dgm:bulletEnabled val="1"/>
        </dgm:presLayoutVars>
      </dgm:prSet>
      <dgm:spPr/>
    </dgm:pt>
    <dgm:pt modelId="{D65E9D8E-0FB4-4DA2-A49F-5B8DD5375BFB}" type="pres">
      <dgm:prSet presAssocID="{7353E32C-47A9-4EC0-9B61-D26B42C5213F}" presName="Name13" presStyleLbl="parChTrans1D2" presStyleIdx="5" presStyleCnt="13"/>
      <dgm:spPr/>
    </dgm:pt>
    <dgm:pt modelId="{7AC5AAD6-546C-42F0-B9F0-33F4B70F1751}" type="pres">
      <dgm:prSet presAssocID="{539AB4CB-28FE-41AE-9620-CC8DC46EB68C}" presName="childText" presStyleLbl="bgAcc1" presStyleIdx="5" presStyleCnt="13" custScaleX="107333">
        <dgm:presLayoutVars>
          <dgm:bulletEnabled val="1"/>
        </dgm:presLayoutVars>
      </dgm:prSet>
      <dgm:spPr/>
    </dgm:pt>
    <dgm:pt modelId="{12B760B6-3DDF-4548-9C92-DB7CEB52880C}" type="pres">
      <dgm:prSet presAssocID="{C9CFF273-83C3-474E-9C1D-1CD4D26FC9EF}" presName="Name13" presStyleLbl="parChTrans1D2" presStyleIdx="6" presStyleCnt="13"/>
      <dgm:spPr/>
    </dgm:pt>
    <dgm:pt modelId="{C1F5CA99-2F35-4670-A117-0D20B5ADE1AB}" type="pres">
      <dgm:prSet presAssocID="{9C7AECA1-16F7-4C5C-A64D-32D2FC42E013}" presName="childText" presStyleLbl="bgAcc1" presStyleIdx="6" presStyleCnt="13">
        <dgm:presLayoutVars>
          <dgm:bulletEnabled val="1"/>
        </dgm:presLayoutVars>
      </dgm:prSet>
      <dgm:spPr/>
    </dgm:pt>
    <dgm:pt modelId="{200386FC-B442-411C-ACC8-9E81282172CD}" type="pres">
      <dgm:prSet presAssocID="{86AF2C3D-1433-4D80-9A63-E430505D246B}" presName="Name13" presStyleLbl="parChTrans1D2" presStyleIdx="7" presStyleCnt="13"/>
      <dgm:spPr/>
    </dgm:pt>
    <dgm:pt modelId="{764768B0-77E8-4473-B436-228C4261FBCD}" type="pres">
      <dgm:prSet presAssocID="{ECC604BF-4896-41E8-B4EC-BCDA7E1B6217}" presName="childText" presStyleLbl="bgAcc1" presStyleIdx="7" presStyleCnt="13">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3"/>
      <dgm:spPr/>
    </dgm:pt>
    <dgm:pt modelId="{2A5B49D8-645C-4838-875B-DFD0C5D43DD3}" type="pres">
      <dgm:prSet presAssocID="{88FCB1AF-15DA-4A92-B883-8254C67E3DB2}" presName="childText" presStyleLbl="bgAcc1" presStyleIdx="8" presStyleCnt="13" custScaleX="112117" custLinFactNeighborX="-3564">
        <dgm:presLayoutVars>
          <dgm:bulletEnabled val="1"/>
        </dgm:presLayoutVars>
      </dgm:prSet>
      <dgm:spPr>
        <a:prstGeom prst="flowChartPreparation">
          <a:avLst/>
        </a:prstGeom>
      </dgm:spPr>
    </dgm:pt>
    <dgm:pt modelId="{D1212626-523F-4F9B-B493-2E8C6793E464}" type="pres">
      <dgm:prSet presAssocID="{7BD7828A-6FC2-4F44-B467-AF76D5897E1A}" presName="Name13" presStyleLbl="parChTrans1D2" presStyleIdx="9" presStyleCnt="13"/>
      <dgm:spPr/>
    </dgm:pt>
    <dgm:pt modelId="{2835AED8-5CAE-46B9-88F3-E0239CA049D5}" type="pres">
      <dgm:prSet presAssocID="{8094EE2D-2FCF-46D5-8907-085C6B7FAA69}" presName="childText" presStyleLbl="bgAcc1" presStyleIdx="9" presStyleCnt="13" custScaleX="115681" custLinFactNeighborX="-3564">
        <dgm:presLayoutVars>
          <dgm:bulletEnabled val="1"/>
        </dgm:presLayoutVars>
      </dgm:prSet>
      <dgm:spPr>
        <a:prstGeom prst="flowChartPreparati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0" presStyleCnt="13"/>
      <dgm:spPr/>
    </dgm:pt>
    <dgm:pt modelId="{BB07D65E-D755-4ADF-BE10-872FA5B3B89F}" type="pres">
      <dgm:prSet presAssocID="{3FD281C8-6F8D-4926-80D2-B4A1BDF3EC66}" presName="childText" presStyleLbl="bgAcc1" presStyleIdx="10" presStyleCnt="13">
        <dgm:presLayoutVars>
          <dgm:bulletEnabled val="1"/>
        </dgm:presLayoutVars>
      </dgm:prSet>
      <dgm:spPr/>
    </dgm:pt>
    <dgm:pt modelId="{3570A4A0-050F-4C56-AB23-2F0A0B6CB10A}" type="pres">
      <dgm:prSet presAssocID="{D11142CD-F467-4F19-9EC1-5F83A5B1CCBD}" presName="Name13" presStyleLbl="parChTrans1D2" presStyleIdx="11" presStyleCnt="13"/>
      <dgm:spPr/>
    </dgm:pt>
    <dgm:pt modelId="{52F189E8-A88A-40EA-BBDE-521D5CC66B4A}" type="pres">
      <dgm:prSet presAssocID="{FDF2AE1B-088B-4F12-B5E4-32AEFE5748F7}" presName="childText" presStyleLbl="bgAcc1" presStyleIdx="11" presStyleCnt="13">
        <dgm:presLayoutVars>
          <dgm:bulletEnabled val="1"/>
        </dgm:presLayoutVars>
      </dgm:prSet>
      <dgm:spPr/>
    </dgm:pt>
    <dgm:pt modelId="{CCE39531-CE22-4D30-B71F-E93C3D738AC5}" type="pres">
      <dgm:prSet presAssocID="{651423BD-B9A1-4DCB-8D2F-DEB30D583D4A}" presName="Name13" presStyleLbl="parChTrans1D2" presStyleIdx="12" presStyleCnt="13"/>
      <dgm:spPr/>
    </dgm:pt>
    <dgm:pt modelId="{DF687E79-D046-4BF5-A72F-A11B9BC8915F}" type="pres">
      <dgm:prSet presAssocID="{5541189E-B59C-43D7-8ECD-48F0C06731B8}" presName="childText" presStyleLbl="bgAcc1" presStyleIdx="12" presStyleCnt="13">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1" destOrd="0" parTransId="{7BD7828A-6FC2-4F44-B467-AF76D5897E1A}" sibTransId="{FF87B3AD-6CBD-4289-8D74-E41EC5620CB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C43F9A4B-70E4-44F6-B9A1-3AEED555AB1B}" type="presParOf" srcId="{7B850852-F351-4086-BE5F-89D7273D4E3F}" destId="{D1212626-523F-4F9B-B493-2E8C6793E464}" srcOrd="2" destOrd="0" presId="urn:microsoft.com/office/officeart/2005/8/layout/hierarchy3"/>
    <dgm:cxn modelId="{834E0123-5AD4-48BD-8077-A42A159A200B}" type="presParOf" srcId="{7B850852-F351-4086-BE5F-89D7273D4E3F}" destId="{2835AED8-5CAE-46B9-88F3-E0239CA049D5}" srcOrd="3"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Beams</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Technology</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Engineering</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Systems</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Finance &amp; Human Resources</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77342"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Finance &amp; Administrative Processes</a:t>
          </a:r>
        </a:p>
      </dsp:txBody>
      <dsp:txXfrm>
        <a:off x="2023545" y="747148"/>
        <a:ext cx="943194"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1001098"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Industry, Procurement &amp; Knowledge Transfer</a:t>
          </a:r>
        </a:p>
      </dsp:txBody>
      <dsp:txXfrm>
        <a:off x="2023545" y="1475823"/>
        <a:ext cx="966950"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Human Resources</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Site &amp; Civil Engineering</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38484" y="17074"/>
        <a:ext cx="1131730" cy="548791"/>
      </dsp:txXfrm>
    </dsp:sp>
    <dsp:sp modelId="{D5FDEEAC-4B6E-4EA2-888D-FD0AB0F08232}">
      <dsp:nvSpPr>
        <dsp:cNvPr id="0" name=""/>
        <dsp:cNvSpPr/>
      </dsp:nvSpPr>
      <dsp:spPr>
        <a:xfrm>
          <a:off x="3337998" y="582939"/>
          <a:ext cx="92580" cy="438605"/>
        </a:xfrm>
        <a:custGeom>
          <a:avLst/>
          <a:gdLst/>
          <a:ahLst/>
          <a:cxnLst/>
          <a:rect l="0" t="0" r="0" b="0"/>
          <a:pathLst>
            <a:path>
              <a:moveTo>
                <a:pt x="0" y="0"/>
              </a:moveTo>
              <a:lnTo>
                <a:pt x="0" y="438605"/>
              </a:lnTo>
              <a:lnTo>
                <a:pt x="92580" y="438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430578" y="730074"/>
          <a:ext cx="1045718" cy="582939"/>
        </a:xfrm>
        <a:prstGeom prst="flowChartPreparati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639722" y="730074"/>
        <a:ext cx="627430" cy="582939"/>
      </dsp:txXfrm>
    </dsp:sp>
    <dsp:sp modelId="{D1212626-523F-4F9B-B493-2E8C6793E464}">
      <dsp:nvSpPr>
        <dsp:cNvPr id="0" name=""/>
        <dsp:cNvSpPr/>
      </dsp:nvSpPr>
      <dsp:spPr>
        <a:xfrm>
          <a:off x="3337998" y="582939"/>
          <a:ext cx="92580" cy="1167279"/>
        </a:xfrm>
        <a:custGeom>
          <a:avLst/>
          <a:gdLst/>
          <a:ahLst/>
          <a:cxnLst/>
          <a:rect l="0" t="0" r="0" b="0"/>
          <a:pathLst>
            <a:path>
              <a:moveTo>
                <a:pt x="0" y="0"/>
              </a:moveTo>
              <a:lnTo>
                <a:pt x="0" y="1167279"/>
              </a:lnTo>
              <a:lnTo>
                <a:pt x="92580" y="116727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430578" y="1458749"/>
          <a:ext cx="1078960" cy="582939"/>
        </a:xfrm>
        <a:prstGeom prst="flowChartPreparati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endParaRPr lang="en-US" sz="1100" kern="1200" dirty="0"/>
        </a:p>
      </dsp:txBody>
      <dsp:txXfrm>
        <a:off x="3646370" y="1458749"/>
        <a:ext cx="647376" cy="582939"/>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Experimental Physics</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Theory</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Information Technology</a:t>
          </a:r>
        </a:p>
      </dsp:txBody>
      <dsp:txXfrm>
        <a:off x="4938242" y="2204497"/>
        <a:ext cx="898555" cy="5487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4" y="0"/>
            <a:ext cx="2945659" cy="495348"/>
          </a:xfrm>
          <a:prstGeom prst="rect">
            <a:avLst/>
          </a:prstGeom>
        </p:spPr>
        <p:txBody>
          <a:bodyPr vert="horz" lIns="91440" tIns="45720" rIns="91440" bIns="45720" rtlCol="0"/>
          <a:lstStyle>
            <a:lvl1pPr algn="r">
              <a:defRPr sz="1200"/>
            </a:lvl1pPr>
          </a:lstStyle>
          <a:p>
            <a:fld id="{A5400F9D-92A0-422B-ABB0-997B961779BE}" type="datetimeFigureOut">
              <a:rPr lang="en-GB" smtClean="0"/>
              <a:t>01/03/2023</a:t>
            </a:fld>
            <a:endParaRPr lang="en-GB"/>
          </a:p>
        </p:txBody>
      </p:sp>
      <p:sp>
        <p:nvSpPr>
          <p:cNvPr id="4" name="Footer Placeholder 3"/>
          <p:cNvSpPr>
            <a:spLocks noGrp="1"/>
          </p:cNvSpPr>
          <p:nvPr>
            <p:ph type="ftr" sz="quarter" idx="2"/>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377318"/>
            <a:ext cx="2945659" cy="495347"/>
          </a:xfrm>
          <a:prstGeom prst="rect">
            <a:avLst/>
          </a:prstGeom>
        </p:spPr>
        <p:txBody>
          <a:bodyPr vert="horz" lIns="91440" tIns="45720" rIns="91440" bIns="45720" rtlCol="0" anchor="b"/>
          <a:lstStyle>
            <a:lvl1pPr algn="r">
              <a:defRPr sz="12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5348"/>
          </a:xfrm>
          <a:prstGeom prst="rect">
            <a:avLst/>
          </a:prstGeom>
        </p:spPr>
        <p:txBody>
          <a:bodyPr vert="horz" lIns="91440" tIns="45720" rIns="91440" bIns="45720" rtlCol="0"/>
          <a:lstStyle>
            <a:lvl1pPr algn="r">
              <a:defRPr sz="1200"/>
            </a:lvl1pPr>
          </a:lstStyle>
          <a:p>
            <a:fld id="{889D642E-375B-4B6C-9A08-D0EF4DEE96CB}" type="datetimeFigureOut">
              <a:rPr lang="en-GB" smtClean="0"/>
              <a:t>01/03/2023</a:t>
            </a:fld>
            <a:endParaRPr lang="en-GB"/>
          </a:p>
        </p:txBody>
      </p:sp>
      <p:sp>
        <p:nvSpPr>
          <p:cNvPr id="4" name="Slide Image Placeholder 3"/>
          <p:cNvSpPr>
            <a:spLocks noGrp="1" noRot="1" noChangeAspect="1"/>
          </p:cNvSpPr>
          <p:nvPr>
            <p:ph type="sldImg" idx="2"/>
          </p:nvPr>
        </p:nvSpPr>
        <p:spPr>
          <a:xfrm>
            <a:off x="438150" y="1236663"/>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8"/>
            <a:ext cx="2945659" cy="495347"/>
          </a:xfrm>
          <a:prstGeom prst="rect">
            <a:avLst/>
          </a:prstGeom>
        </p:spPr>
        <p:txBody>
          <a:bodyPr vert="horz" lIns="91440" tIns="45720" rIns="91440" bIns="45720" rtlCol="0" anchor="b"/>
          <a:lstStyle>
            <a:lvl1pPr algn="r">
              <a:defRPr sz="12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lms.cern.ch/ekp/servlet/ekp?CID=EKP000043535&amp;TX=FORMAT1&amp;BACKTOCATALOG=Y&amp;DECORATEPAGE=N"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For</a:t>
            </a:r>
            <a:r>
              <a:rPr lang="en-GB" baseline="0" dirty="0"/>
              <a:t> the quiz, you will work in small teams of 2 to 3 people.</a:t>
            </a:r>
          </a:p>
          <a:p>
            <a:r>
              <a:rPr lang="en-GB" baseline="0" dirty="0"/>
              <a:t>So please, make your team and </a:t>
            </a:r>
          </a:p>
          <a:p>
            <a:endParaRPr lang="en-GB" baseline="0" dirty="0"/>
          </a:p>
          <a:p>
            <a:r>
              <a:rPr lang="en-GB" baseline="0" dirty="0"/>
              <a:t>Is everyone in a team with 2 or 3 people ? Hands-up if you aren’t.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Does every team has one clicker ? Hands-up if you aren’t.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OK, we are now ready to start.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Wake up … your clicker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10</a:t>
            </a:fld>
            <a:endParaRPr lang="en-US"/>
          </a:p>
        </p:txBody>
      </p:sp>
    </p:spTree>
    <p:extLst>
      <p:ext uri="{BB962C8B-B14F-4D97-AF65-F5344CB8AC3E}">
        <p14:creationId xmlns:p14="http://schemas.microsoft.com/office/powerpoint/2010/main" val="10612780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ROCIO</a:t>
            </a:r>
          </a:p>
          <a:p>
            <a:r>
              <a:rPr lang="en-GB" dirty="0"/>
              <a:t>In</a:t>
            </a:r>
            <a:r>
              <a:rPr lang="en-GB" baseline="0" dirty="0"/>
              <a:t> the CERN Phonebook, you can find out where people have their office.</a:t>
            </a:r>
          </a:p>
          <a:p>
            <a:r>
              <a:rPr lang="en-GB" baseline="0" dirty="0"/>
              <a:t>For example, me/Rocio has her office in building 5, on the 2</a:t>
            </a:r>
            <a:r>
              <a:rPr lang="en-GB" baseline="30000" dirty="0"/>
              <a:t>nd</a:t>
            </a:r>
            <a:r>
              <a:rPr lang="en-GB" baseline="0" dirty="0"/>
              <a:t> floor, and the office number is 25, on the side of the corridor with </a:t>
            </a:r>
            <a:r>
              <a:rPr lang="en-GB" baseline="0" dirty="0" err="1"/>
              <a:t>oneven</a:t>
            </a:r>
            <a:r>
              <a:rPr lang="en-GB" baseline="0" dirty="0"/>
              <a:t> numbers, and which are going up from 1 on one side of the building to the highest number on the other side of the building. </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11</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r>
              <a:rPr lang="en-GB" baseline="0" dirty="0"/>
              <a:t>And there is </a:t>
            </a:r>
            <a:r>
              <a:rPr lang="en-GB" b="1" baseline="0" dirty="0"/>
              <a:t>an application</a:t>
            </a:r>
            <a:r>
              <a:rPr lang="en-GB" baseline="0" dirty="0"/>
              <a:t> which you can install on your smartphone.</a:t>
            </a:r>
            <a:endParaRPr lang="en-GB" dirty="0"/>
          </a:p>
          <a:p>
            <a:r>
              <a:rPr lang="en-GB" b="0" dirty="0"/>
              <a:t>The app is called </a:t>
            </a:r>
            <a:r>
              <a:rPr lang="en-GB" b="0" dirty="0" err="1"/>
              <a:t>MapCERN</a:t>
            </a:r>
            <a:r>
              <a:rPr lang="en-GB" b="0" baseline="0" dirty="0"/>
              <a:t> and is available for Android and iOS.</a:t>
            </a:r>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12</a:t>
            </a:fld>
            <a:endParaRPr lang="en-US"/>
          </a:p>
        </p:txBody>
      </p:sp>
    </p:spTree>
    <p:extLst>
      <p:ext uri="{BB962C8B-B14F-4D97-AF65-F5344CB8AC3E}">
        <p14:creationId xmlns:p14="http://schemas.microsoft.com/office/powerpoint/2010/main" val="32612415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pPr marL="0" indent="0">
              <a:buFontTx/>
              <a:buNone/>
            </a:pPr>
            <a:r>
              <a:rPr lang="en-US" baseline="0" dirty="0"/>
              <a:t>The Globe is building with a history similar to the Eiffel tower.</a:t>
            </a:r>
          </a:p>
          <a:p>
            <a:pPr marL="0" indent="0">
              <a:buFontTx/>
              <a:buNone/>
            </a:pPr>
            <a:endParaRPr lang="en-US" baseline="0" dirty="0"/>
          </a:p>
          <a:p>
            <a:pPr marL="0" indent="0">
              <a:buFontTx/>
              <a:buNone/>
            </a:pPr>
            <a:r>
              <a:rPr lang="en-US" baseline="0" dirty="0"/>
              <a:t>Built for a national exhibition in Switzerland in 2002, which lasted 6 months, it was located near the lake of Neuchatel and called at that time the </a:t>
            </a:r>
            <a:r>
              <a:rPr lang="en-US" baseline="0" dirty="0" err="1"/>
              <a:t>Palais</a:t>
            </a:r>
            <a:r>
              <a:rPr lang="en-US" baseline="0" dirty="0"/>
              <a:t> de </a:t>
            </a:r>
            <a:r>
              <a:rPr lang="en-US" baseline="0" dirty="0" err="1"/>
              <a:t>l’equilibre</a:t>
            </a:r>
            <a:r>
              <a:rPr lang="en-US" baseline="0" dirty="0"/>
              <a:t>.</a:t>
            </a:r>
          </a:p>
          <a:p>
            <a:pPr marL="0" indent="0">
              <a:buFontTx/>
              <a:buNone/>
            </a:pPr>
            <a:r>
              <a:rPr lang="en-US" baseline="0" dirty="0"/>
              <a:t>This name is however no longer used.</a:t>
            </a:r>
          </a:p>
          <a:p>
            <a:pPr marL="0" indent="0">
              <a:buFontTx/>
              <a:buNone/>
            </a:pPr>
            <a:r>
              <a:rPr lang="en-US" baseline="0" dirty="0"/>
              <a:t>At the end of the exhibition, it was dismantled and the Swiss </a:t>
            </a:r>
            <a:r>
              <a:rPr lang="en-US" baseline="0" dirty="0" err="1"/>
              <a:t>Governement</a:t>
            </a:r>
            <a:r>
              <a:rPr lang="en-US" baseline="0" dirty="0"/>
              <a:t> offered to re-build it on the CERN site.</a:t>
            </a:r>
          </a:p>
          <a:p>
            <a:pPr marL="0" indent="0">
              <a:buFontTx/>
              <a:buNone/>
            </a:pPr>
            <a:r>
              <a:rPr lang="en-US" baseline="0" dirty="0"/>
              <a:t>The building technique is quite unique : they start with top crown, which is on a temporary platform. Once all the beams are put in circle, the platform is dismantled : the crown holds everything together.</a:t>
            </a:r>
          </a:p>
          <a:p>
            <a:pPr marL="0" indent="0">
              <a:buFontTx/>
              <a:buNone/>
            </a:pPr>
            <a:r>
              <a:rPr lang="en-US" baseline="0" dirty="0"/>
              <a:t>The shape of the building represents the planet Earth (outer layer to protect the building against Sun and other elements, just like the atmosphere does).</a:t>
            </a:r>
          </a:p>
          <a:p>
            <a:pPr marL="0" indent="0">
              <a:buFontTx/>
              <a:buNone/>
            </a:pPr>
            <a:r>
              <a:rPr lang="en-US" baseline="0" dirty="0"/>
              <a:t>The Globe has become a landmark in the Geneva area.</a:t>
            </a:r>
          </a:p>
          <a:p>
            <a:pPr marL="0" indent="0">
              <a:buFontTx/>
              <a:buNone/>
            </a:pPr>
            <a:endParaRPr lang="en-US" baseline="0" dirty="0"/>
          </a:p>
          <a:p>
            <a:pPr marL="0" indent="0">
              <a:buFontTx/>
              <a:buNone/>
            </a:pPr>
            <a:r>
              <a:rPr lang="en-US" baseline="0" dirty="0"/>
              <a:t>If you want to know more about it, here is a link :</a:t>
            </a:r>
          </a:p>
          <a:p>
            <a:pPr marL="0" indent="0">
              <a:buFontTx/>
              <a:buNone/>
            </a:pPr>
            <a:r>
              <a:rPr lang="en-US" baseline="0" dirty="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13</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Ready to start with the real quiz</a:t>
            </a:r>
            <a:r>
              <a:rPr lang="en-GB" baseline="0" dirty="0"/>
              <a:t> ?</a:t>
            </a:r>
          </a:p>
          <a:p>
            <a:r>
              <a:rPr lang="en-GB" baseline="0" dirty="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14</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br>
              <a:rPr lang="fr-CH" dirty="0"/>
            </a:br>
            <a:r>
              <a:rPr lang="fr-CH" dirty="0"/>
              <a:t>Stats 2021 : https://cds.cern.ch/record/2809746/files/CERN-HR-STAFF-STAT-2021-RESTR.pdf</a:t>
            </a:r>
            <a:br>
              <a:rPr lang="fr-CH" dirty="0"/>
            </a:br>
            <a:br>
              <a:rPr lang="fr-CH" dirty="0"/>
            </a:br>
            <a:r>
              <a:rPr lang="fr-CH" dirty="0"/>
              <a:t>************************</a:t>
            </a:r>
            <a:endParaRPr lang="en-GB" dirty="0"/>
          </a:p>
          <a:p>
            <a:r>
              <a:rPr lang="en-GB" dirty="0"/>
              <a:t>If you answered 2 670, then you probably</a:t>
            </a:r>
            <a:r>
              <a:rPr lang="en-GB" baseline="0" dirty="0"/>
              <a:t> only took into account the staff members (click).</a:t>
            </a:r>
          </a:p>
          <a:p>
            <a:r>
              <a:rPr lang="en-GB" baseline="0" dirty="0"/>
              <a:t>But on top of the staff, we also have 780 fellows (click).</a:t>
            </a:r>
          </a:p>
          <a:p>
            <a:r>
              <a:rPr lang="en-GB" baseline="0" dirty="0"/>
              <a:t>The staff members and fellows together are the employed members of the personnel or MPE (click): CERN is their employer.</a:t>
            </a:r>
          </a:p>
          <a:p>
            <a:endParaRPr lang="en-GB" baseline="0" dirty="0"/>
          </a:p>
          <a:p>
            <a:r>
              <a:rPr lang="en-GB" baseline="0" dirty="0"/>
              <a:t>But besides these more than 3 450 people, there are also many people who have a contract with CERN, although it is not an employment contract :</a:t>
            </a:r>
          </a:p>
          <a:p>
            <a:pPr marL="171450" indent="-171450">
              <a:buFontTx/>
              <a:buChar char="-"/>
            </a:pPr>
            <a:r>
              <a:rPr lang="en-GB" baseline="0" dirty="0"/>
              <a:t>First of all, we have more than 11 200 users (click) who are working in scientific collaborations</a:t>
            </a:r>
          </a:p>
          <a:p>
            <a:pPr marL="171450" indent="-171450">
              <a:buFontTx/>
              <a:buChar char="-"/>
            </a:pPr>
            <a:r>
              <a:rPr lang="en-GB" baseline="0" dirty="0"/>
              <a:t>And also more than 1000 associates</a:t>
            </a:r>
          </a:p>
          <a:p>
            <a:pPr marL="171450" indent="-171450">
              <a:buFontTx/>
              <a:buChar char="-"/>
            </a:pPr>
            <a:r>
              <a:rPr lang="en-GB" baseline="0" dirty="0"/>
              <a:t>And more than 550 students</a:t>
            </a:r>
          </a:p>
          <a:p>
            <a:pPr marL="0" indent="0">
              <a:buFontTx/>
              <a:buNone/>
            </a:pPr>
            <a:endParaRPr lang="en-GB" baseline="0" dirty="0"/>
          </a:p>
          <a:p>
            <a:pPr marL="0" indent="0">
              <a:buFontTx/>
              <a:buNone/>
            </a:pPr>
            <a:r>
              <a:rPr lang="en-GB" baseline="0" dirty="0"/>
              <a:t>All together approximately 13 000 people who have a contract of association with CERN.</a:t>
            </a:r>
          </a:p>
          <a:p>
            <a:pPr marL="0" indent="0">
              <a:buFontTx/>
              <a:buNone/>
            </a:pPr>
            <a:endParaRPr lang="en-GB" baseline="0" dirty="0"/>
          </a:p>
          <a:p>
            <a:pPr marL="0" indent="0">
              <a:buFontTx/>
              <a:buNone/>
            </a:pPr>
            <a:r>
              <a:rPr lang="en-GB" baseline="0" dirty="0"/>
              <a:t>Both MPE and MPA are considered </a:t>
            </a:r>
            <a:r>
              <a:rPr lang="en-GB" baseline="0" dirty="0" err="1"/>
              <a:t>MoP</a:t>
            </a:r>
            <a:r>
              <a:rPr lang="en-GB" baseline="0" dirty="0"/>
              <a:t>, and you are a member of that big family of more than 16 200 people.</a:t>
            </a:r>
          </a:p>
          <a:p>
            <a:pPr marL="0" indent="0">
              <a:buFontTx/>
              <a:buNone/>
            </a:pPr>
            <a:endParaRPr lang="en-US" baseline="0" dirty="0"/>
          </a:p>
          <a:p>
            <a:pPr marL="0" indent="0">
              <a:buFontTx/>
              <a:buNone/>
            </a:pPr>
            <a:r>
              <a:rPr lang="en-US" b="1" baseline="0" dirty="0"/>
              <a:t>Kyriaki : How many people on the CERN site on an average day ?</a:t>
            </a:r>
            <a:endParaRPr lang="en-GB" b="1" baseline="0" dirty="0"/>
          </a:p>
          <a:p>
            <a:pPr marL="0" indent="0">
              <a:buFontTx/>
              <a:buNone/>
            </a:pPr>
            <a:endParaRPr lang="en-GB" baseline="0" dirty="0"/>
          </a:p>
          <a:p>
            <a:pPr marL="0" indent="0">
              <a:buFontTx/>
              <a:buNone/>
            </a:pPr>
            <a:r>
              <a:rPr lang="en-GB" baseline="0" dirty="0"/>
              <a:t>Not all users are present at CERN every day. Note also that there is also personnel from contractors which can be working on the CERN site : there are more than 4 500 such people with an active registration, and some of them come here every day while others come only for the duration of a specific intervention.</a:t>
            </a:r>
            <a:endParaRPr lang="en-GB" baseline="-25000" dirty="0"/>
          </a:p>
          <a:p>
            <a:pPr marL="171450" indent="-171450">
              <a:buFontTx/>
              <a:buChar char="-"/>
            </a:pPr>
            <a:endParaRPr lang="en-GB" baseline="0" dirty="0"/>
          </a:p>
          <a:p>
            <a:pPr marL="0" indent="0">
              <a:buFontTx/>
              <a:buNone/>
            </a:pPr>
            <a:r>
              <a:rPr lang="en-US" baseline="0" dirty="0"/>
              <a:t>Presence on CERN site : </a:t>
            </a:r>
          </a:p>
          <a:p>
            <a:pPr marL="171450" indent="-171450">
              <a:buFontTx/>
              <a:buChar char="-"/>
            </a:pPr>
            <a:r>
              <a:rPr lang="en-US" baseline="0" dirty="0"/>
              <a:t>before COVID : average of 7200 people on a normal weekday (of which 1800 contractors)</a:t>
            </a:r>
          </a:p>
          <a:p>
            <a:pPr marL="171450" indent="-171450">
              <a:buFontTx/>
              <a:buChar char="-"/>
            </a:pPr>
            <a:r>
              <a:rPr lang="en-US" baseline="0" dirty="0"/>
              <a:t>now (May 2022) : average of 6500 people (including 1500 contractors)</a:t>
            </a:r>
          </a:p>
          <a:p>
            <a:pPr marL="0" indent="0">
              <a:buFontTx/>
              <a:buNone/>
            </a:pPr>
            <a:r>
              <a:rPr lang="en-US" baseline="0" dirty="0"/>
              <a:t>(Source : data presented at ED by Katy Foraz).</a:t>
            </a:r>
            <a:endParaRPr lang="en-GB" baseline="0" dirty="0"/>
          </a:p>
          <a:p>
            <a:pPr marL="171450" indent="-171450">
              <a:buFontTx/>
              <a:buChar char="-"/>
            </a:pP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15</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br>
              <a:rPr lang="en-GB" baseline="0" dirty="0"/>
            </a:br>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16</a:t>
            </a:fld>
            <a:endParaRPr lang="en-US"/>
          </a:p>
        </p:txBody>
      </p:sp>
    </p:spTree>
    <p:extLst>
      <p:ext uri="{BB962C8B-B14F-4D97-AF65-F5344CB8AC3E}">
        <p14:creationId xmlns:p14="http://schemas.microsoft.com/office/powerpoint/2010/main" val="28247397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17</a:t>
            </a:fld>
            <a:endParaRPr lang="en-US"/>
          </a:p>
        </p:txBody>
      </p:sp>
    </p:spTree>
    <p:extLst>
      <p:ext uri="{BB962C8B-B14F-4D97-AF65-F5344CB8AC3E}">
        <p14:creationId xmlns:p14="http://schemas.microsoft.com/office/powerpoint/2010/main" val="34283982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endParaRPr lang="en-GB" dirty="0"/>
          </a:p>
          <a:p>
            <a:r>
              <a:rPr lang="en-GB" dirty="0"/>
              <a:t>************</a:t>
            </a:r>
            <a:br>
              <a:rPr lang="en-GB" dirty="0"/>
            </a:br>
            <a:r>
              <a:rPr lang="en-GB" dirty="0"/>
              <a:t>The</a:t>
            </a:r>
            <a:r>
              <a:rPr lang="en-GB" baseline="0" dirty="0"/>
              <a:t> 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18</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Sources</a:t>
            </a:r>
            <a:r>
              <a:rPr lang="fr-CH" baseline="0" dirty="0"/>
              <a:t> : </a:t>
            </a:r>
          </a:p>
          <a:p>
            <a:r>
              <a:rPr lang="fr-CH" baseline="0" dirty="0"/>
              <a:t>- https://cds.cern.ch/record/2799098?ln=en (budget 2022)</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a:t>
            </a:r>
          </a:p>
          <a:p>
            <a:endParaRPr lang="en-GB" dirty="0"/>
          </a:p>
          <a:p>
            <a:r>
              <a:rPr lang="en-GB" dirty="0"/>
              <a:t>The CERN member states are indeed providing</a:t>
            </a:r>
            <a:r>
              <a:rPr lang="en-GB" baseline="0" dirty="0"/>
              <a:t> 84 % of CERN’s budget. (click)</a:t>
            </a:r>
          </a:p>
          <a:p>
            <a:r>
              <a:rPr lang="en-GB" baseline="0" dirty="0"/>
              <a:t>There are today 23 Member states – originally when CERN was founded, there were only 12 countries. (click)</a:t>
            </a:r>
          </a:p>
          <a:p>
            <a:r>
              <a:rPr lang="en-GB" baseline="0" dirty="0"/>
              <a:t>In order to have a fair sharing of the cost, the contributions are calculated as a certain percentage of the National Income. </a:t>
            </a:r>
          </a:p>
          <a:p>
            <a:endParaRPr lang="en-GB" baseline="0" dirty="0"/>
          </a:p>
          <a:p>
            <a:r>
              <a:rPr lang="en-GB" baseline="0" dirty="0"/>
              <a:t>And were does the remaining 16% comes from ?</a:t>
            </a:r>
          </a:p>
          <a:p>
            <a:endParaRPr lang="en-GB" baseline="0" dirty="0"/>
          </a:p>
          <a:p>
            <a:r>
              <a:rPr lang="en-GB" baseline="0" dirty="0"/>
              <a:t>Well, CERN also has associated member states, who pay a reduced contribution compared to the members states. This amounts to 2% of the budget.</a:t>
            </a:r>
          </a:p>
          <a:p>
            <a:r>
              <a:rPr lang="en-GB" baseline="0" dirty="0"/>
              <a:t>The remaining 14% of the budget come a variety of sources : special contributions from certain countries or institutes, participation of the European Commission, income from knowledge transfer activities, donations to CERN, …)</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19</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cs typeface="+mn-cs"/>
              </a:rPr>
              <a:t>Kyriaki</a:t>
            </a:r>
            <a:br>
              <a:rPr lang="en-GB" dirty="0">
                <a:cs typeface="+mn-cs"/>
              </a:rPr>
            </a:br>
            <a:r>
              <a:rPr lang="en-GB" dirty="0">
                <a:cs typeface="+mn-cs"/>
              </a:rPr>
              <a:t>***************</a:t>
            </a:r>
            <a:br>
              <a:rPr lang="en-GB" baseline="0" dirty="0">
                <a:cs typeface="+mn-cs"/>
              </a:rPr>
            </a:br>
            <a:br>
              <a:rPr lang="en-GB" dirty="0">
                <a:cs typeface="+mn-lt"/>
              </a:rPr>
            </a:br>
            <a:r>
              <a:rPr lang="en-GB" dirty="0">
                <a:cs typeface="+mn-lt"/>
              </a:rPr>
              <a:t>Good morning</a:t>
            </a:r>
            <a:r>
              <a:rPr lang="en-GB" baseline="0" dirty="0">
                <a:cs typeface="+mn-lt"/>
              </a:rPr>
              <a:t> and welcome aboard</a:t>
            </a:r>
            <a:r>
              <a:rPr lang="el-GR" baseline="0" dirty="0">
                <a:cs typeface="+mn-lt"/>
              </a:rPr>
              <a:t>!</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228600" indent="-228600">
              <a:buAutoNum type="arabicPeriod"/>
            </a:pPr>
            <a:r>
              <a:rPr lang="en-US" baseline="0" dirty="0"/>
              <a:t>CERN has a Medium term plan : </a:t>
            </a:r>
            <a:r>
              <a:rPr lang="en-GB" dirty="0"/>
              <a:t>The MTP describes CERN’s scientific and financial strategy for the next five years along with a longer-term view over ten years.</a:t>
            </a:r>
            <a:r>
              <a:rPr lang="en-US" baseline="0" dirty="0"/>
              <a:t> This plan is updated annually and also includes a precise budget for the following year. This budget is voted by the Council in the year before. So E was not correct.</a:t>
            </a:r>
            <a:endParaRPr lang="en-US" dirty="0"/>
          </a:p>
          <a:p>
            <a:pPr marL="228600" indent="-228600">
              <a:buAutoNum type="arabicPeriod"/>
            </a:pPr>
            <a:r>
              <a:rPr lang="en-US" dirty="0"/>
              <a:t>CERN</a:t>
            </a:r>
            <a:r>
              <a:rPr lang="en-US" baseline="0" dirty="0"/>
              <a:t> has its seat in Geneva, Switzerland, only the Swiss franc is </a:t>
            </a:r>
            <a:r>
              <a:rPr lang="en-US" baseline="0" dirty="0" err="1"/>
              <a:t>udes</a:t>
            </a:r>
            <a:r>
              <a:rPr lang="en-US" baseline="0" dirty="0"/>
              <a:t> as its official currency. So you could disregard the answers C and who were expressed in other European currencies.</a:t>
            </a:r>
          </a:p>
          <a:p>
            <a:pPr marL="228600" indent="-228600">
              <a:buAutoNum type="arabicPeriod"/>
            </a:pPr>
            <a:r>
              <a:rPr lang="en-US" baseline="0" dirty="0"/>
              <a:t>You will very often see </a:t>
            </a:r>
            <a:r>
              <a:rPr lang="en-US" baseline="0" dirty="0" err="1"/>
              <a:t>kCHF</a:t>
            </a:r>
            <a:r>
              <a:rPr lang="en-US" baseline="0" dirty="0"/>
              <a:t> and MCHF, so it is worth to explain it</a:t>
            </a:r>
          </a:p>
          <a:p>
            <a:pPr marL="228600" indent="-228600">
              <a:buAutoNum type="arabicPeriod"/>
            </a:pPr>
            <a:r>
              <a:rPr lang="en-US" baseline="0" dirty="0"/>
              <a:t>The correct answer is B : 1405 million Swiss francs, which is 1.4 billion Swiss francs</a:t>
            </a:r>
          </a:p>
          <a:p>
            <a:pPr marL="228600" indent="-228600">
              <a:buAutoNum type="arabicPeriod"/>
            </a:pPr>
            <a:endParaRPr lang="en-GB" dirty="0"/>
          </a:p>
          <a:p>
            <a:endParaRPr lang="en-GB" dirty="0"/>
          </a:p>
          <a:p>
            <a:r>
              <a:rPr lang="en-GB" dirty="0"/>
              <a:t>4. We have at</a:t>
            </a:r>
            <a:r>
              <a:rPr lang="en-GB" baseline="0" dirty="0"/>
              <a:t> CERN a </a:t>
            </a:r>
            <a:r>
              <a:rPr lang="en-GB" baseline="0" dirty="0" err="1"/>
              <a:t>s</a:t>
            </a:r>
            <a:r>
              <a:rPr lang="en-GB" dirty="0" err="1"/>
              <a:t>tyleguide</a:t>
            </a:r>
            <a:r>
              <a:rPr lang="en-GB" dirty="0"/>
              <a:t> for how to write in</a:t>
            </a:r>
            <a:r>
              <a:rPr lang="en-GB" baseline="0" dirty="0"/>
              <a:t> CERN publications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https://translation-council-support-group.web.cern.ch/style-guides</a:t>
            </a:r>
            <a:r>
              <a:rPr lang="en-GB" sz="1200" dirty="0"/>
              <a:t> </a:t>
            </a:r>
            <a:endParaRPr lang="en-US" sz="2000" dirty="0"/>
          </a:p>
          <a:p>
            <a:endParaRPr lang="en-US" baseline="0" dirty="0"/>
          </a:p>
          <a:p>
            <a:r>
              <a:rPr lang="en-US" baseline="0" dirty="0"/>
              <a:t>Applied here :</a:t>
            </a:r>
          </a:p>
          <a:p>
            <a:pPr marL="171450" indent="-171450">
              <a:buFont typeface="Arial" panose="020B0604020202020204" pitchFamily="34" charset="0"/>
              <a:buChar char="•"/>
            </a:pPr>
            <a:r>
              <a:rPr lang="en-US" baseline="0" dirty="0"/>
              <a:t>Use space as 1000 separator (comma might be misleading)</a:t>
            </a:r>
          </a:p>
          <a:p>
            <a:pPr marL="171450" indent="-171450">
              <a:buFont typeface="Arial" panose="020B0604020202020204" pitchFamily="34" charset="0"/>
              <a:buChar char="•"/>
            </a:pPr>
            <a:r>
              <a:rPr lang="en-US" baseline="0" dirty="0"/>
              <a:t>Up to 4 figures : no space or comma</a:t>
            </a:r>
            <a:endParaRPr lang="en-GB"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20</a:t>
            </a:fld>
            <a:endParaRPr lang="en-US"/>
          </a:p>
        </p:txBody>
      </p:sp>
    </p:spTree>
    <p:extLst>
      <p:ext uri="{BB962C8B-B14F-4D97-AF65-F5344CB8AC3E}">
        <p14:creationId xmlns:p14="http://schemas.microsoft.com/office/powerpoint/2010/main" val="41618332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Like all DG’s, she has a mandate of 5 years. In some exceptional</a:t>
            </a:r>
            <a:r>
              <a:rPr lang="en-GB" baseline="0" dirty="0"/>
              <a:t> cases in the past, this has been extended, but usually we have a new DG every 5 years.</a:t>
            </a:r>
            <a:endParaRPr lang="en-US" baseline="0" dirty="0"/>
          </a:p>
          <a:p>
            <a:endParaRPr lang="en-GB" dirty="0"/>
          </a:p>
          <a:p>
            <a:r>
              <a:rPr lang="en-GB" dirty="0"/>
              <a:t>From 2009 to 2013, </a:t>
            </a:r>
            <a:r>
              <a:rPr lang="en-GB" baseline="0" dirty="0"/>
              <a:t> she was </a:t>
            </a:r>
            <a:r>
              <a:rPr lang="en-GB" dirty="0"/>
              <a:t>spokesperson for the ATLAS experiment, and had the task of presenting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21</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https://public-archive.web.cern.ch/public-archive/en/About/Nobels-en.html</a:t>
            </a:r>
          </a:p>
          <a:p>
            <a:r>
              <a:rPr lang="en-GB" dirty="0"/>
              <a:t>https://www.nobelprize.org/nobel_prizes/facts/</a:t>
            </a:r>
          </a:p>
          <a:p>
            <a:endParaRPr lang="en-US" dirty="0"/>
          </a:p>
          <a:p>
            <a:r>
              <a:rPr lang="en-US" dirty="0"/>
              <a:t>3 prizes for people who were working at CERN when they received</a:t>
            </a:r>
            <a:r>
              <a:rPr lang="en-US" baseline="0" dirty="0"/>
              <a:t> the Nobel prize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1992 : Georges </a:t>
            </a:r>
            <a:r>
              <a:rPr lang="en-US" dirty="0" err="1"/>
              <a:t>Charpak</a:t>
            </a:r>
            <a:endParaRPr lang="en-US" dirty="0"/>
          </a:p>
          <a:p>
            <a:r>
              <a:rPr lang="en-US" dirty="0"/>
              <a:t>1988 : Carlo Rubbia  &amp; Simon van der Meer</a:t>
            </a:r>
          </a:p>
          <a:p>
            <a:r>
              <a:rPr lang="en-US" dirty="0"/>
              <a:t>1984 : Jack Steinberger (with Lederman</a:t>
            </a:r>
            <a:r>
              <a:rPr lang="en-US" baseline="0" dirty="0"/>
              <a:t> and Schwartz)</a:t>
            </a:r>
            <a:endParaRPr lang="en-US" dirty="0"/>
          </a:p>
          <a:p>
            <a:endParaRPr lang="en-GB" dirty="0"/>
          </a:p>
          <a:p>
            <a:r>
              <a:rPr lang="en-US" dirty="0"/>
              <a:t>+ 2 Nobel prize winners who worked</a:t>
            </a:r>
            <a:r>
              <a:rPr lang="en-US" baseline="0" dirty="0"/>
              <a:t> </a:t>
            </a:r>
            <a:r>
              <a:rPr lang="en-US" dirty="0"/>
              <a:t>at CERN</a:t>
            </a:r>
          </a:p>
          <a:p>
            <a:r>
              <a:rPr lang="en-US" dirty="0"/>
              <a:t>1952 : Felix Bloch, became CERN DG in 1954</a:t>
            </a:r>
          </a:p>
          <a:p>
            <a:r>
              <a:rPr lang="en-US" dirty="0"/>
              <a:t>1976</a:t>
            </a:r>
            <a:r>
              <a:rPr lang="en-US" baseline="0" dirty="0"/>
              <a:t> : Sam Ting, still works here at CERN on AMS (alpha magnetic spectrometer which is installed on ISS, the International Space Station)</a:t>
            </a:r>
          </a:p>
          <a:p>
            <a:endParaRPr lang="en-US" baseline="0" dirty="0"/>
          </a:p>
          <a:p>
            <a:r>
              <a:rPr lang="en-US" baseline="0" dirty="0"/>
              <a:t>+ 2 Nobel prize winners thanks to discoveries at CERN</a:t>
            </a:r>
          </a:p>
          <a:p>
            <a:r>
              <a:rPr lang="en-US" baseline="0" dirty="0"/>
              <a:t>2013 : Higgs and </a:t>
            </a:r>
            <a:r>
              <a:rPr lang="en-US" baseline="0" dirty="0" err="1"/>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22</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r>
              <a:rPr lang="en-US" dirty="0"/>
              <a:t>**************</a:t>
            </a:r>
          </a:p>
          <a:p>
            <a:endParaRPr lang="en-US"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23</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r>
              <a:rPr lang="en-US"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24378880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br>
              <a:rPr lang="en-US" dirty="0"/>
            </a:br>
            <a:r>
              <a:rPr lang="en-US" dirty="0"/>
              <a:t>Group</a:t>
            </a:r>
            <a:r>
              <a:rPr lang="en-US" baseline="0" dirty="0"/>
              <a:t> Photo</a:t>
            </a:r>
            <a:br>
              <a:rPr lang="en-US" dirty="0"/>
            </a:br>
            <a:endParaRPr lang="en-US" dirty="0"/>
          </a:p>
          <a:p>
            <a:r>
              <a:rPr lang="en-US" dirty="0"/>
              <a:t>Remind about the particle</a:t>
            </a:r>
            <a:r>
              <a:rPr lang="en-US" baseline="0" dirty="0"/>
              <a:t> identity – meet with other particles – continue the game.</a:t>
            </a:r>
            <a:endParaRPr lang="en-US" dirty="0"/>
          </a:p>
          <a:p>
            <a:br>
              <a:rPr lang="en-GB" dirty="0"/>
            </a:br>
            <a:r>
              <a:rPr lang="en-GB" dirty="0"/>
              <a:t>Back at 9.55</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27</a:t>
            </a:fld>
            <a:endParaRPr lang="en-GB"/>
          </a:p>
        </p:txBody>
      </p:sp>
    </p:spTree>
    <p:extLst>
      <p:ext uri="{BB962C8B-B14F-4D97-AF65-F5344CB8AC3E}">
        <p14:creationId xmlns:p14="http://schemas.microsoft.com/office/powerpoint/2010/main" val="5586732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We have some questions for you, which will be helpful for your daily</a:t>
            </a:r>
            <a:r>
              <a:rPr lang="en-GB" baseline="0" dirty="0"/>
              <a:t> life at CERN.</a:t>
            </a:r>
          </a:p>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28</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 </a:t>
            </a:r>
            <a:r>
              <a:rPr lang="en-GB" dirty="0"/>
              <a:t>https://indico.cern.ch/event/669690/contributions/2740056/attachments/1553507/2441980/Mobility_IoT.pptx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CERN is indeed composed of 2 major sites : </a:t>
            </a:r>
            <a:r>
              <a:rPr lang="en-GB" dirty="0" err="1"/>
              <a:t>Meyrin</a:t>
            </a:r>
            <a:r>
              <a:rPr lang="en-GB" dirty="0"/>
              <a:t> in Switzerland</a:t>
            </a:r>
            <a:r>
              <a:rPr lang="en-GB" baseline="0" dirty="0"/>
              <a:t> and </a:t>
            </a:r>
            <a:r>
              <a:rPr lang="en-GB" baseline="0" dirty="0" err="1"/>
              <a:t>Prevessin</a:t>
            </a:r>
            <a:r>
              <a:rPr lang="en-GB" baseline="0" dirty="0"/>
              <a:t> in France. But there are many more smaller CERN sites, especially in France.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CERN has all in all 625 hectares of land, of which 1/3 is fenced. The majority is on the French territory.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more than 700 buildings, for a variety of purposes and built in different periods in a variety of styles. Office space as well as parking space are sometimes difficult to find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30 km of roads, and normal traffic rules applies. And there is control and sanctions : if you park your car on the footpath, the sidewalk, your car might be towed away.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also green spaces, especially on the </a:t>
            </a:r>
            <a:r>
              <a:rPr lang="en-GB" baseline="0" dirty="0" err="1"/>
              <a:t>Prevessin</a:t>
            </a:r>
            <a:r>
              <a:rPr lang="en-GB" baseline="0" dirty="0"/>
              <a:t> site. Some people have the luck to see through their window </a:t>
            </a:r>
            <a:r>
              <a:rPr lang="en-GB" baseline="0" dirty="0" err="1"/>
              <a:t>deers</a:t>
            </a:r>
            <a:r>
              <a:rPr lang="en-GB" baseline="0" dirty="0"/>
              <a:t> coming out of the wood or a flock of sheep grazing in the prairie next to their office.</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29</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br>
              <a:rPr lang="en-GB" dirty="0"/>
            </a:br>
            <a:r>
              <a:rPr lang="en-GB" dirty="0"/>
              <a:t>****************************</a:t>
            </a:r>
            <a:br>
              <a:rPr lang="en-GB" dirty="0"/>
            </a:br>
            <a:r>
              <a:rPr lang="en-GB" dirty="0"/>
              <a:t>If you hurry to get your CERN</a:t>
            </a:r>
            <a:r>
              <a:rPr lang="en-GB" baseline="0" dirty="0"/>
              <a:t> access card, you might find yourself queuing.</a:t>
            </a:r>
          </a:p>
          <a:p>
            <a:pPr marL="0" indent="0">
              <a:buFontTx/>
              <a:buNone/>
            </a:pPr>
            <a:r>
              <a:rPr lang="en-GB" baseline="0" dirty="0"/>
              <a:t>Avoid </a:t>
            </a:r>
          </a:p>
          <a:p>
            <a:pPr marL="171450" indent="-171450">
              <a:buFontTx/>
              <a:buChar char="-"/>
            </a:pPr>
            <a:r>
              <a:rPr lang="en-GB" baseline="0" dirty="0"/>
              <a:t>Mondays</a:t>
            </a:r>
          </a:p>
          <a:p>
            <a:pPr marL="171450" indent="-171450">
              <a:buFontTx/>
              <a:buChar char="-"/>
            </a:pPr>
            <a:r>
              <a:rPr lang="en-GB" baseline="0" dirty="0"/>
              <a:t>1</a:t>
            </a:r>
            <a:r>
              <a:rPr lang="en-GB" baseline="30000" dirty="0"/>
              <a:t>st</a:t>
            </a:r>
            <a:r>
              <a:rPr lang="en-GB" baseline="0" dirty="0"/>
              <a:t> working day of the month</a:t>
            </a:r>
          </a:p>
          <a:p>
            <a:pPr marL="171450" indent="-171450">
              <a:buFontTx/>
              <a:buChar char="-"/>
            </a:pPr>
            <a:r>
              <a:rPr lang="en-GB" baseline="0" dirty="0"/>
              <a:t>7:30 to 9</a:t>
            </a:r>
          </a:p>
          <a:p>
            <a:pPr marL="171450" indent="-171450">
              <a:buFontTx/>
              <a:buChar char="-"/>
            </a:pPr>
            <a:endParaRPr lang="en-US" baseline="0" dirty="0"/>
          </a:p>
          <a:p>
            <a:pPr marL="0" indent="0">
              <a:buFontTx/>
              <a:buNone/>
            </a:pPr>
            <a:endParaRPr lang="en-GB" baseline="0" dirty="0"/>
          </a:p>
          <a:p>
            <a:pPr marL="171450" indent="-171450">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30</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r>
              <a:rPr lang="en-GB" dirty="0"/>
              <a:t>There are 7 gates at the </a:t>
            </a:r>
            <a:r>
              <a:rPr lang="en-GB" dirty="0" err="1"/>
              <a:t>Meyrin</a:t>
            </a:r>
            <a:r>
              <a:rPr lang="en-GB" dirty="0"/>
              <a:t> site,</a:t>
            </a:r>
            <a:r>
              <a:rPr lang="en-GB" baseline="0" dirty="0"/>
              <a:t> and 3 gates at the </a:t>
            </a:r>
            <a:r>
              <a:rPr lang="en-GB" baseline="0" dirty="0" err="1"/>
              <a:t>Prevessin</a:t>
            </a:r>
            <a:r>
              <a:rPr lang="en-GB" baseline="0" dirty="0"/>
              <a:t> site.</a:t>
            </a:r>
          </a:p>
          <a:p>
            <a:endParaRPr lang="en-GB" baseline="0" dirty="0"/>
          </a:p>
          <a:p>
            <a:r>
              <a:rPr lang="en-GB" baseline="0" dirty="0"/>
              <a:t>The Main gates in </a:t>
            </a:r>
            <a:r>
              <a:rPr lang="en-GB" baseline="0" dirty="0" err="1"/>
              <a:t>Meyrin</a:t>
            </a:r>
            <a:r>
              <a:rPr lang="en-GB" baseline="0" dirty="0"/>
              <a:t> and </a:t>
            </a:r>
            <a:r>
              <a:rPr lang="en-GB" baseline="0" dirty="0" err="1"/>
              <a:t>Prevessin</a:t>
            </a:r>
            <a:r>
              <a:rPr lang="en-GB" baseline="0" dirty="0"/>
              <a:t> are open 24 hours a day, for pedestrians, bikes and motorized vehicles.</a:t>
            </a:r>
          </a:p>
          <a:p>
            <a:endParaRPr lang="en-GB" baseline="0" dirty="0"/>
          </a:p>
          <a:p>
            <a:r>
              <a:rPr lang="en-GB" baseline="0" dirty="0"/>
              <a:t>In </a:t>
            </a:r>
            <a:r>
              <a:rPr lang="en-GB" baseline="0" dirty="0" err="1"/>
              <a:t>Meyrin</a:t>
            </a:r>
            <a:r>
              <a:rPr lang="en-GB" baseline="0" dirty="0"/>
              <a:t>, on top of the main gate, there are 4 other gates for pedestrians, with are open only on workdays and for certain periods. 3 of them are also open for </a:t>
            </a:r>
            <a:r>
              <a:rPr lang="en-GB" baseline="0" dirty="0" err="1"/>
              <a:t>bycicles</a:t>
            </a:r>
            <a:r>
              <a:rPr lang="en-GB" baseline="0" dirty="0"/>
              <a:t>. With a car, you can get in on workdays during certain hours through 3 other gates.</a:t>
            </a:r>
          </a:p>
          <a:p>
            <a:r>
              <a:rPr lang="en-GB" baseline="0" dirty="0" err="1"/>
              <a:t>Meyrin</a:t>
            </a:r>
            <a:r>
              <a:rPr lang="en-GB" baseline="0" dirty="0"/>
              <a:t> 2 gates with restrictions : entrance D is for goods only, and the </a:t>
            </a:r>
            <a:r>
              <a:rPr lang="en-GB" baseline="0" dirty="0" err="1"/>
              <a:t>intersites</a:t>
            </a:r>
            <a:r>
              <a:rPr lang="en-GB" baseline="0" dirty="0"/>
              <a:t> tunnel can only be used with a car and being on duty. It can not be used to get to your workplace nor to go home.</a:t>
            </a:r>
          </a:p>
          <a:p>
            <a:endParaRPr lang="en-GB" baseline="0" dirty="0"/>
          </a:p>
          <a:p>
            <a:endParaRPr lang="en-GB" baseline="0"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31</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51909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There are</a:t>
            </a:r>
            <a:r>
              <a:rPr lang="en-GB" baseline="0" dirty="0"/>
              <a:t> 3 restaurants on the site. There are always several menus, including a vegetarian. </a:t>
            </a:r>
          </a:p>
          <a:p>
            <a:r>
              <a:rPr lang="en-GB" baseline="0" dirty="0"/>
              <a:t>You can find menus and opening hours in the CERN directory.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microwave ovens, when you heat the food you bring along yourself.</a:t>
            </a:r>
          </a:p>
          <a:p>
            <a:endParaRPr lang="en-GB" baseline="0" dirty="0"/>
          </a:p>
          <a:p>
            <a:r>
              <a:rPr lang="en-GB" baseline="0" dirty="0"/>
              <a:t>There are also some cafeterias, which often have a reduced offer, and shorter opening hours.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32</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33</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34</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35</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r>
              <a:rPr lang="en-US" baseline="0" dirty="0"/>
              <a:t> </a:t>
            </a:r>
            <a:br>
              <a:rPr lang="en-US" baseline="0" dirty="0"/>
            </a:br>
            <a:r>
              <a:rPr lang="en-US" baseline="0" dirty="0"/>
              <a:t>********************</a:t>
            </a:r>
            <a:endParaRPr lang="en-US" dirty="0"/>
          </a:p>
          <a:p>
            <a:r>
              <a:rPr lang="en-US" dirty="0"/>
              <a:t>Line 4 is temporarily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36</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Erwin</a:t>
            </a:r>
            <a:br>
              <a:rPr lang="en-US" baseline="0" dirty="0"/>
            </a:br>
            <a:r>
              <a:rPr lang="en-US" baseline="0" dirty="0"/>
              <a:t>***************</a:t>
            </a:r>
            <a:br>
              <a:rPr lang="en-US" baseline="0" dirty="0"/>
            </a:b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Your request will generate a ticket for an efficient follow-up, and you will be informed by mail.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 can contact them by phone or by sending an e-mail.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37</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 correct answer in all cases is to call your supervisor (D) and in some cases (C),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pPr marL="0" indent="0">
              <a:buFontTx/>
              <a:buNone/>
            </a:pPr>
            <a:r>
              <a:rPr lang="en-US" b="0" baseline="0" dirty="0"/>
              <a:t>- needs to be signed by your supervisor, so for that reason he must be informed immediately.</a:t>
            </a:r>
            <a:br>
              <a:rPr lang="en-US" b="0" baseline="0" dirty="0"/>
            </a:br>
            <a:r>
              <a:rPr lang="en-US" b="0" baseline="0" dirty="0"/>
              <a:t>- also used to report near-misses -&gt; can be used to avoid further accidents</a:t>
            </a:r>
          </a:p>
          <a:p>
            <a:pPr marL="0" indent="0">
              <a:buFontTx/>
              <a:buNone/>
            </a:pPr>
            <a:endParaRPr lang="en-US" b="0" baseline="0" dirty="0"/>
          </a:p>
          <a:p>
            <a:pPr marL="0" indent="0">
              <a:buFontTx/>
              <a:buNone/>
            </a:pPr>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pPr marL="0" indent="0">
              <a:buFontTx/>
              <a:buNone/>
            </a:pPr>
            <a:endParaRPr lang="en-US" b="0" baseline="0" dirty="0"/>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38</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CERN’s Fire and Rescue</a:t>
            </a:r>
            <a:r>
              <a:rPr lang="en-GB" baseline="0" dirty="0"/>
              <a:t> Service is a team of more than 50 qualified fire-fighters and paramedics. They are available 24h/day, all year long.</a:t>
            </a:r>
          </a:p>
          <a:p>
            <a:r>
              <a:rPr lang="en-GB" baseline="0" dirty="0"/>
              <a:t>They are assisted by more than 150 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39</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You</a:t>
            </a:r>
            <a:r>
              <a:rPr lang="en-GB" baseline="0" dirty="0"/>
              <a:t> can find the first aiders in your building in this link.</a:t>
            </a:r>
          </a:p>
          <a:p>
            <a:r>
              <a:rPr lang="en-GB" baseline="0" dirty="0"/>
              <a:t>And you also spot the green stickers on the doors, indicating that there is a qualified CERN first-aider in that office</a:t>
            </a:r>
          </a:p>
          <a:p>
            <a:pPr marL="0" marR="0" lvl="0" indent="0" algn="l" defTabSz="914400" rtl="0" eaLnBrk="1" fontAlgn="auto" latinLnBrk="0" hangingPunct="1">
              <a:lnSpc>
                <a:spcPct val="100000"/>
              </a:lnSpc>
              <a:spcBef>
                <a:spcPts val="0"/>
              </a:spcBef>
              <a:spcAft>
                <a:spcPts val="0"/>
              </a:spcAft>
              <a:buClrTx/>
              <a:buSzTx/>
              <a:buFontTx/>
              <a:buNone/>
              <a:tabLst/>
              <a:defRPr/>
            </a:pPr>
            <a:br>
              <a:rPr lang="en-GB" sz="1200" dirty="0"/>
            </a:br>
            <a:br>
              <a:rPr lang="en-GB" sz="1200" dirty="0"/>
            </a:br>
            <a:r>
              <a:rPr lang="en-GB" sz="1200" dirty="0"/>
              <a:t>Training available for all </a:t>
            </a:r>
            <a:r>
              <a:rPr lang="en-GB" sz="1200" dirty="0" err="1"/>
              <a:t>All</a:t>
            </a:r>
            <a:r>
              <a:rPr lang="en-GB" sz="1200" dirty="0"/>
              <a:t> personnel working at </a:t>
            </a:r>
            <a:r>
              <a:rPr lang="en-GB" sz="1200" kern="1200" dirty="0">
                <a:solidFill>
                  <a:schemeClr val="tx1"/>
                </a:solidFill>
                <a:latin typeface="+mn-lt"/>
                <a:ea typeface="+mn-ea"/>
                <a:cs typeface="+mn-cs"/>
              </a:rPr>
              <a:t>CERN :   </a:t>
            </a:r>
            <a:r>
              <a:rPr lang="en-GB" sz="1200" kern="1200" dirty="0">
                <a:solidFill>
                  <a:schemeClr val="tx1"/>
                </a:solidFill>
                <a:latin typeface="+mn-lt"/>
                <a:ea typeface="+mn-ea"/>
                <a:cs typeface="+mn-cs"/>
                <a:hlinkClick r:id="rId3"/>
              </a:rPr>
              <a:t>First Aid - Life-Saving Actions (Covid-19</a:t>
            </a:r>
            <a:r>
              <a:rPr lang="en-GB" sz="1200" b="0" dirty="0">
                <a:solidFill>
                  <a:srgbClr val="333333"/>
                </a:solidFill>
                <a:hlinkClick r:id="rId3"/>
              </a:rPr>
              <a:t>)</a:t>
            </a:r>
            <a:endParaRPr lang="en-GB" sz="1200" b="0" dirty="0">
              <a:solidFill>
                <a:srgbClr val="333333"/>
              </a:solidFill>
            </a:endParaRPr>
          </a:p>
          <a:p>
            <a:r>
              <a:rPr lang="en-GB" dirty="0"/>
              <a:t>https://lms.cern.ch/ekp/servlet/FORMAT1?CID=EKP000043535&amp;LANGUAGE_TAG=en</a:t>
            </a:r>
          </a:p>
        </p:txBody>
      </p:sp>
      <p:sp>
        <p:nvSpPr>
          <p:cNvPr id="4" name="Slide Number Placeholder 3"/>
          <p:cNvSpPr>
            <a:spLocks noGrp="1"/>
          </p:cNvSpPr>
          <p:nvPr>
            <p:ph type="sldNum" sz="quarter" idx="10"/>
          </p:nvPr>
        </p:nvSpPr>
        <p:spPr/>
        <p:txBody>
          <a:bodyPr/>
          <a:lstStyle/>
          <a:p>
            <a:fld id="{6FCA74A4-F605-41B5-921E-61A9A8B92EE3}" type="slidenum">
              <a:rPr lang="en-US" smtClean="0"/>
              <a:t>40</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Staff association defends your rights, they organize regularly public meetings to inform you. The also have a website, and you can become a member by paying a fee.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42</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88063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US" dirty="0"/>
              <a:t>This is John Ellis, a British theoretical</a:t>
            </a:r>
            <a:r>
              <a:rPr lang="en-US" baseline="0" dirty="0"/>
              <a:t> physicist.</a:t>
            </a:r>
          </a:p>
          <a:p>
            <a:r>
              <a:rPr lang="en-US" baseline="0" dirty="0"/>
              <a:t>Employed by CERN, he has been department head of the Theory department, and an advocate for geographical enlargement of CERN.</a:t>
            </a:r>
          </a:p>
          <a:p>
            <a:endParaRPr lang="en-US" baseline="0" dirty="0"/>
          </a:p>
          <a:p>
            <a:r>
              <a:rPr lang="en-US" baseline="0" dirty="0"/>
              <a:t>You can see him</a:t>
            </a:r>
          </a:p>
          <a:p>
            <a:pPr marL="171450" indent="-171450">
              <a:buFontTx/>
              <a:buChar char="-"/>
            </a:pPr>
            <a:r>
              <a:rPr lang="en-US" baseline="0" dirty="0"/>
              <a:t>At an official ceremony to sign an agreement, dressed business formal, in a suit and tie</a:t>
            </a:r>
          </a:p>
          <a:p>
            <a:pPr marL="171450" indent="-171450">
              <a:buFontTx/>
              <a:buChar char="-"/>
            </a:pPr>
            <a:r>
              <a:rPr lang="en-US" baseline="0" dirty="0"/>
              <a:t>In his office, amongst his papers, casual with pants and a black T-shirt</a:t>
            </a:r>
          </a:p>
          <a:p>
            <a:pPr marL="171450" indent="-171450">
              <a:buFontTx/>
              <a:buChar char="-"/>
            </a:pPr>
            <a:r>
              <a:rPr lang="en-US" baseline="0" dirty="0"/>
              <a:t>At another official ceremony, smart casual or business casual, with a shirt and jacket, but no tie</a:t>
            </a:r>
          </a:p>
          <a:p>
            <a:pPr marL="171450" indent="-171450">
              <a:buFontTx/>
              <a:buChar char="-"/>
            </a:pPr>
            <a:r>
              <a:rPr lang="en-US" baseline="0" dirty="0"/>
              <a:t>At a Physics School in Morocco, in local traditional clothes, including the fez</a:t>
            </a:r>
          </a:p>
          <a:p>
            <a:pPr marL="171450" indent="-171450">
              <a:buFontTx/>
              <a:buChar char="-"/>
            </a:pPr>
            <a:r>
              <a:rPr lang="en-US" baseline="0" dirty="0"/>
              <a:t>Again in his office, with a Finnish teacher who knitted him a pullover with his famous penguin diagram</a:t>
            </a:r>
          </a:p>
          <a:p>
            <a:pPr marL="171450" indent="-171450">
              <a:buFontTx/>
              <a:buChar char="-"/>
            </a:pPr>
            <a:r>
              <a:rPr lang="en-US" baseline="0" dirty="0"/>
              <a:t>In 2011, at the coffee break of the colloquium in honor for his 65</a:t>
            </a:r>
            <a:r>
              <a:rPr lang="en-US" baseline="30000" dirty="0"/>
              <a:t>th</a:t>
            </a:r>
            <a:r>
              <a:rPr lang="en-US" baseline="0" dirty="0"/>
              <a:t> birthday</a:t>
            </a:r>
          </a:p>
          <a:p>
            <a:endParaRPr lang="en-US" dirty="0"/>
          </a:p>
          <a:p>
            <a:r>
              <a:rPr lang="en-US" dirty="0"/>
              <a:t>Conclusion:</a:t>
            </a:r>
            <a:endParaRPr lang="en-US" baseline="0" dirty="0"/>
          </a:p>
          <a:p>
            <a:pPr marL="171450" indent="-171450">
              <a:buFontTx/>
              <a:buChar char="-"/>
            </a:pPr>
            <a:r>
              <a:rPr lang="en-US" baseline="0" dirty="0"/>
              <a:t>CERN is very casual</a:t>
            </a:r>
          </a:p>
          <a:p>
            <a:pPr marL="171450" indent="-171450">
              <a:buFontTx/>
              <a:buChar char="-"/>
            </a:pPr>
            <a:r>
              <a:rPr lang="en-US" baseline="0" dirty="0"/>
              <a:t>CERN is very tolerant</a:t>
            </a:r>
          </a:p>
          <a:p>
            <a:pPr marL="0" indent="0">
              <a:buFontTx/>
              <a:buNone/>
            </a:pPr>
            <a:endParaRPr lang="en-US" baseline="0" dirty="0"/>
          </a:p>
          <a:p>
            <a:pPr marL="0" indent="0">
              <a:buFontTx/>
              <a:buNone/>
            </a:pPr>
            <a:r>
              <a:rPr lang="en-US" baseline="0" dirty="0"/>
              <a:t>Recommendations :</a:t>
            </a:r>
          </a:p>
          <a:p>
            <a:pPr marL="171450" indent="-171450">
              <a:buFontTx/>
              <a:buChar char="-"/>
            </a:pPr>
            <a:r>
              <a:rPr lang="en-US" baseline="0" dirty="0"/>
              <a:t>Dress according to the situation</a:t>
            </a:r>
          </a:p>
          <a:p>
            <a:pPr marL="171450" indent="-171450">
              <a:buFontTx/>
              <a:buChar char="-"/>
            </a:pPr>
            <a:r>
              <a:rPr lang="en-US" baseline="0" dirty="0"/>
              <a:t>Nothing offending other people – T-shirts with text/images</a:t>
            </a:r>
          </a:p>
          <a:p>
            <a:pPr marL="0" indent="0">
              <a:buFontTx/>
              <a:buNone/>
            </a:pP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43</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t>Erwin</a:t>
            </a:r>
            <a:br>
              <a:rPr lang="en-US" b="0" i="0" dirty="0"/>
            </a:br>
            <a:r>
              <a:rPr lang="en-US" b="0" i="0" dirty="0"/>
              <a:t>*****************</a:t>
            </a:r>
            <a:br>
              <a:rPr lang="en-US" b="0" i="0" dirty="0"/>
            </a:br>
            <a:br>
              <a:rPr lang="en-US" b="0" i="0" dirty="0"/>
            </a:br>
            <a:r>
              <a:rPr lang="en-GB" b="1" i="1" dirty="0"/>
              <a:t>CERN's values are commitment, professionalism, creativity, diversity and integrity. Taken together they provide the basis for respect: respect for others, respect for the Organization and respect for its mission, and underpin the CERN Code of Conduct.</a:t>
            </a:r>
            <a:endParaRPr lang="en-GB" b="1" dirty="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44</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A</a:t>
            </a:r>
            <a:r>
              <a:rPr lang="fr-CH" baseline="0" dirty="0"/>
              <a:t> call </a:t>
            </a:r>
            <a:r>
              <a:rPr lang="fr-CH" baseline="0" dirty="0" err="1"/>
              <a:t>is</a:t>
            </a:r>
            <a:r>
              <a:rPr lang="fr-CH" baseline="0" dirty="0"/>
              <a:t> </a:t>
            </a:r>
            <a:r>
              <a:rPr lang="fr-CH" baseline="0" dirty="0" err="1"/>
              <a:t>usually</a:t>
            </a:r>
            <a:r>
              <a:rPr lang="fr-CH" baseline="0" dirty="0"/>
              <a:t> more efficient </a:t>
            </a:r>
            <a:r>
              <a:rPr lang="fr-CH" baseline="0" dirty="0" err="1"/>
              <a:t>than</a:t>
            </a:r>
            <a:r>
              <a:rPr lang="fr-CH" baseline="0" dirty="0"/>
              <a:t> an email, </a:t>
            </a:r>
          </a:p>
          <a:p>
            <a:r>
              <a:rPr lang="fr-CH" baseline="0" dirty="0"/>
              <a:t>So </a:t>
            </a:r>
            <a:r>
              <a:rPr lang="fr-CH" baseline="0" dirty="0" err="1"/>
              <a:t>we</a:t>
            </a:r>
            <a:r>
              <a:rPr lang="fr-CH" baseline="0" dirty="0"/>
              <a:t> encourage </a:t>
            </a:r>
            <a:r>
              <a:rPr lang="fr-CH" baseline="0" dirty="0" err="1"/>
              <a:t>you</a:t>
            </a:r>
            <a:r>
              <a:rPr lang="fr-CH" baseline="0" dirty="0"/>
              <a:t> to </a:t>
            </a:r>
            <a:r>
              <a:rPr lang="fr-CH" baseline="0" dirty="0" err="1"/>
              <a:t>reach</a:t>
            </a:r>
            <a:r>
              <a:rPr lang="fr-CH" baseline="0" dirty="0"/>
              <a:t> out to </a:t>
            </a:r>
            <a:r>
              <a:rPr lang="fr-CH" baseline="0" dirty="0" err="1"/>
              <a:t>colleagues</a:t>
            </a:r>
            <a:r>
              <a:rPr lang="fr-CH" baseline="0" dirty="0"/>
              <a:t>, programme </a:t>
            </a:r>
            <a:r>
              <a:rPr lang="fr-CH" baseline="0" dirty="0" err="1"/>
              <a:t>cordinators</a:t>
            </a:r>
            <a:r>
              <a:rPr lang="fr-CH" baseline="0" dirty="0"/>
              <a:t> or </a:t>
            </a:r>
            <a:r>
              <a:rPr lang="fr-CH" baseline="0" dirty="0" err="1"/>
              <a:t>supervisor</a:t>
            </a:r>
            <a:r>
              <a:rPr lang="fr-CH" baseline="0" dirty="0"/>
              <a:t>, and </a:t>
            </a:r>
            <a:r>
              <a:rPr lang="fr-CH" baseline="0" dirty="0" err="1"/>
              <a:t>we</a:t>
            </a:r>
            <a:r>
              <a:rPr lang="fr-CH" baseline="0" dirty="0"/>
              <a:t> </a:t>
            </a:r>
            <a:r>
              <a:rPr lang="fr-CH" baseline="0" dirty="0" err="1"/>
              <a:t>give</a:t>
            </a:r>
            <a:r>
              <a:rPr lang="fr-CH" baseline="0" dirty="0"/>
              <a:t> </a:t>
            </a:r>
            <a:r>
              <a:rPr lang="fr-CH" baseline="0" dirty="0" err="1"/>
              <a:t>you</a:t>
            </a:r>
            <a:r>
              <a:rPr lang="fr-CH" baseline="0" dirty="0"/>
              <a:t> </a:t>
            </a:r>
            <a:r>
              <a:rPr lang="fr-CH" baseline="0" dirty="0" err="1"/>
              <a:t>different</a:t>
            </a:r>
            <a:r>
              <a:rPr lang="fr-CH" baseline="0" dirty="0"/>
              <a:t> options to do </a:t>
            </a:r>
            <a:r>
              <a:rPr lang="fr-CH" baseline="0" dirty="0" err="1"/>
              <a:t>so</a:t>
            </a:r>
            <a:r>
              <a:rPr lang="fr-CH" baseline="0" dirty="0"/>
              <a:t>:</a:t>
            </a:r>
          </a:p>
          <a:p>
            <a:r>
              <a:rPr lang="fr-CH" baseline="0" dirty="0"/>
              <a:t>If </a:t>
            </a:r>
            <a:r>
              <a:rPr lang="fr-CH" baseline="0" dirty="0" err="1"/>
              <a:t>you</a:t>
            </a:r>
            <a:r>
              <a:rPr lang="fr-CH" baseline="0" dirty="0"/>
              <a:t> go for a </a:t>
            </a:r>
            <a:r>
              <a:rPr lang="fr-CH" baseline="0" dirty="0" err="1"/>
              <a:t>voice</a:t>
            </a:r>
            <a:r>
              <a:rPr lang="fr-CH" baseline="0" dirty="0"/>
              <a:t> call, </a:t>
            </a:r>
            <a:r>
              <a:rPr lang="fr-CH" baseline="0" dirty="0" err="1"/>
              <a:t>we</a:t>
            </a:r>
            <a:r>
              <a:rPr lang="fr-CH" baseline="0" dirty="0"/>
              <a:t> are </a:t>
            </a:r>
            <a:r>
              <a:rPr lang="fr-CH" baseline="0" dirty="0" err="1"/>
              <a:t>using</a:t>
            </a:r>
            <a:r>
              <a:rPr lang="fr-CH" baseline="0" dirty="0"/>
              <a:t> </a:t>
            </a:r>
            <a:r>
              <a:rPr lang="fr-CH" baseline="0" dirty="0" err="1"/>
              <a:t>CERNPhone</a:t>
            </a:r>
            <a:endParaRPr lang="fr-CH" baseline="0" dirty="0"/>
          </a:p>
          <a:p>
            <a:r>
              <a:rPr lang="fr-CH" baseline="0" dirty="0"/>
              <a:t>You </a:t>
            </a:r>
            <a:r>
              <a:rPr lang="fr-CH" baseline="0" dirty="0" err="1"/>
              <a:t>can</a:t>
            </a:r>
            <a:r>
              <a:rPr lang="fr-CH" baseline="0" dirty="0"/>
              <a:t> </a:t>
            </a:r>
            <a:r>
              <a:rPr lang="fr-CH" baseline="0" dirty="0" err="1"/>
              <a:t>access</a:t>
            </a:r>
            <a:r>
              <a:rPr lang="fr-CH" baseline="0" dirty="0"/>
              <a:t> the CERN phone book to </a:t>
            </a:r>
            <a:r>
              <a:rPr lang="fr-CH" baseline="0" dirty="0" err="1"/>
              <a:t>find</a:t>
            </a:r>
            <a:r>
              <a:rPr lang="fr-CH" baseline="0" dirty="0"/>
              <a:t> </a:t>
            </a:r>
            <a:r>
              <a:rPr lang="fr-CH" baseline="0" dirty="0" err="1"/>
              <a:t>any</a:t>
            </a:r>
            <a:r>
              <a:rPr lang="fr-CH" baseline="0" dirty="0"/>
              <a:t> </a:t>
            </a:r>
            <a:r>
              <a:rPr lang="fr-CH" baseline="0" dirty="0" err="1"/>
              <a:t>employee</a:t>
            </a:r>
            <a:r>
              <a:rPr lang="fr-CH" baseline="0" dirty="0"/>
              <a:t> </a:t>
            </a:r>
            <a:r>
              <a:rPr lang="fr-CH" baseline="0" dirty="0" err="1"/>
              <a:t>working</a:t>
            </a:r>
            <a:r>
              <a:rPr lang="fr-CH" baseline="0" dirty="0"/>
              <a:t> at </a:t>
            </a:r>
            <a:r>
              <a:rPr lang="fr-CH" baseline="0" dirty="0" err="1"/>
              <a:t>cern</a:t>
            </a:r>
            <a:r>
              <a:rPr lang="fr-CH" baseline="0" dirty="0"/>
              <a:t>, and dial </a:t>
            </a:r>
            <a:r>
              <a:rPr lang="fr-CH" baseline="0" dirty="0" err="1"/>
              <a:t>her</a:t>
            </a:r>
            <a:r>
              <a:rPr lang="fr-CH" baseline="0" dirty="0"/>
              <a:t> or </a:t>
            </a:r>
            <a:r>
              <a:rPr lang="fr-CH" baseline="0" dirty="0" err="1"/>
              <a:t>his</a:t>
            </a:r>
            <a:r>
              <a:rPr lang="fr-CH" baseline="0" dirty="0"/>
              <a:t> </a:t>
            </a:r>
            <a:r>
              <a:rPr lang="fr-CH" baseline="0" dirty="0" err="1"/>
              <a:t>number</a:t>
            </a:r>
            <a:r>
              <a:rPr lang="fr-CH" baseline="0" dirty="0"/>
              <a:t>.</a:t>
            </a:r>
          </a:p>
          <a:p>
            <a:endParaRPr lang="fr-CH" baseline="0" dirty="0"/>
          </a:p>
          <a:p>
            <a:r>
              <a:rPr lang="fr-CH" baseline="0" dirty="0"/>
              <a:t>For </a:t>
            </a:r>
            <a:r>
              <a:rPr lang="fr-CH" baseline="0" dirty="0" err="1"/>
              <a:t>video</a:t>
            </a:r>
            <a:r>
              <a:rPr lang="fr-CH" baseline="0" dirty="0"/>
              <a:t> </a:t>
            </a:r>
            <a:r>
              <a:rPr lang="fr-CH" baseline="0" dirty="0" err="1"/>
              <a:t>conference</a:t>
            </a:r>
            <a:r>
              <a:rPr lang="fr-CH" baseline="0" dirty="0"/>
              <a:t>, </a:t>
            </a:r>
            <a:r>
              <a:rPr lang="fr-CH" baseline="0" dirty="0" err="1"/>
              <a:t>we</a:t>
            </a:r>
            <a:r>
              <a:rPr lang="fr-CH" baseline="0" dirty="0"/>
              <a:t> use </a:t>
            </a:r>
            <a:r>
              <a:rPr lang="fr-CH" baseline="0" dirty="0" err="1"/>
              <a:t>now</a:t>
            </a:r>
            <a:r>
              <a:rPr lang="fr-CH" baseline="0" dirty="0"/>
              <a:t> Zoom on a CERN </a:t>
            </a:r>
            <a:r>
              <a:rPr lang="fr-CH" baseline="0" dirty="0" err="1"/>
              <a:t>specific</a:t>
            </a:r>
            <a:r>
              <a:rPr lang="fr-CH" baseline="0" dirty="0"/>
              <a:t> instance </a:t>
            </a:r>
            <a:r>
              <a:rPr lang="fr-CH" baseline="0" dirty="0" err="1"/>
              <a:t>cern.zoom</a:t>
            </a:r>
            <a:r>
              <a:rPr lang="fr-CH" baseline="0" dirty="0"/>
              <a:t> (</a:t>
            </a:r>
            <a:r>
              <a:rPr lang="fr-CH" baseline="0" dirty="0" err="1"/>
              <a:t>with</a:t>
            </a:r>
            <a:r>
              <a:rPr lang="fr-CH" baseline="0" dirty="0"/>
              <a:t> SSO)</a:t>
            </a:r>
          </a:p>
          <a:p>
            <a:endParaRPr lang="fr-CH" baseline="0" dirty="0"/>
          </a:p>
          <a:p>
            <a:r>
              <a:rPr lang="fr-CH" baseline="0" dirty="0"/>
              <a:t>For messaging, </a:t>
            </a:r>
            <a:r>
              <a:rPr lang="fr-CH" baseline="0" dirty="0" err="1"/>
              <a:t>you</a:t>
            </a:r>
            <a:r>
              <a:rPr lang="fr-CH" baseline="0" dirty="0"/>
              <a:t> </a:t>
            </a:r>
            <a:r>
              <a:rPr lang="fr-CH" baseline="0" dirty="0" err="1"/>
              <a:t>can</a:t>
            </a:r>
            <a:r>
              <a:rPr lang="fr-CH" baseline="0" dirty="0"/>
              <a:t> use Mattermost. You </a:t>
            </a:r>
            <a:r>
              <a:rPr lang="fr-CH" baseline="0" dirty="0" err="1"/>
              <a:t>can</a:t>
            </a:r>
            <a:r>
              <a:rPr lang="fr-CH" baseline="0" dirty="0"/>
              <a:t> invite </a:t>
            </a:r>
            <a:r>
              <a:rPr lang="fr-CH" baseline="0" dirty="0" err="1"/>
              <a:t>someone</a:t>
            </a:r>
            <a:r>
              <a:rPr lang="fr-CH" baseline="0" dirty="0"/>
              <a:t> for a instant Zoom call </a:t>
            </a:r>
            <a:r>
              <a:rPr lang="fr-CH" baseline="0" dirty="0" err="1"/>
              <a:t>from</a:t>
            </a:r>
            <a:r>
              <a:rPr lang="fr-CH" baseline="0" dirty="0"/>
              <a:t> </a:t>
            </a:r>
          </a:p>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45</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46</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828675"/>
            <a:ext cx="7367588" cy="4143375"/>
          </a:xfrm>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171450" indent="-171450">
              <a:buFontTx/>
              <a:buChar char="-"/>
            </a:pPr>
            <a:r>
              <a:rPr lang="en-GB" baseline="0" dirty="0"/>
              <a:t>The departmental secretariat is an important info point about your rights and obligations, and it is close to you. You will meet them later today.</a:t>
            </a:r>
          </a:p>
          <a:p>
            <a:pPr marL="171450" indent="-171450">
              <a:buFontTx/>
              <a:buChar char="-"/>
            </a:pPr>
            <a:r>
              <a:rPr lang="en-GB" baseline="0" dirty="0"/>
              <a:t>Your supervisor and colleagues will also be able to answer certain of your questions.</a:t>
            </a:r>
          </a:p>
          <a:p>
            <a:pPr marL="171450" indent="-171450">
              <a:buFontTx/>
              <a:buChar char="-"/>
            </a:pPr>
            <a:r>
              <a:rPr lang="en-GB" baseline="0" dirty="0"/>
              <a:t>On the HR website, there is also the Welcome site with a dedicated section “My first week”</a:t>
            </a:r>
          </a:p>
          <a:p>
            <a:pPr marL="171450" indent="-171450">
              <a:buFontTx/>
              <a:buChar char="-"/>
            </a:pPr>
            <a:r>
              <a:rPr lang="en-GB" baseline="0" dirty="0"/>
              <a:t>If you have specific questions related to you personal situation, there are expert services at your disposal. You’ll find their contact details on the Welcome pages.</a:t>
            </a:r>
          </a:p>
          <a:p>
            <a:pPr marL="171450" indent="-171450">
              <a:buFontTx/>
              <a:buChar char="-"/>
            </a:pPr>
            <a:r>
              <a:rPr lang="en-GB" baseline="0" dirty="0"/>
              <a:t>We encourage you to make an appointment with them, why not do it later today ?</a:t>
            </a:r>
          </a:p>
          <a:p>
            <a:pPr marL="171450" indent="-171450">
              <a:buFontTx/>
              <a:buChar char="-"/>
            </a:pPr>
            <a:r>
              <a:rPr lang="en-GB" baseline="0" dirty="0"/>
              <a:t>The quiz will also be an opportunity for you learn about the how and why of certain things.</a:t>
            </a:r>
          </a:p>
          <a:p>
            <a:pPr marL="171450" indent="-171450">
              <a:buFontTx/>
              <a:buChar char="-"/>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47</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48</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49</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Erwin</a:t>
            </a:r>
            <a:br>
              <a:rPr lang="en-US" dirty="0"/>
            </a:br>
            <a:r>
              <a:rPr lang="en-US" dirty="0"/>
              <a:t>****************************</a:t>
            </a:r>
            <a:br>
              <a:rPr lang="en-US" dirty="0"/>
            </a:br>
            <a:br>
              <a:rPr lang="en-US" dirty="0"/>
            </a:br>
            <a:r>
              <a:rPr lang="en-US" dirty="0"/>
              <a:t>Induction sessions</a:t>
            </a:r>
            <a:r>
              <a:rPr lang="en-US" baseline="0" dirty="0"/>
              <a:t> by type of contract :</a:t>
            </a:r>
          </a:p>
          <a:p>
            <a:r>
              <a:rPr lang="en-US" baseline="0" dirty="0"/>
              <a:t>Staff members will be contacted individually by their HRA (Human Resources Coordinator) .</a:t>
            </a:r>
          </a:p>
          <a:p>
            <a:br>
              <a:rPr lang="en-US" dirty="0"/>
            </a:br>
            <a:r>
              <a:rPr lang="en-US" dirty="0"/>
              <a:t>Connecting the dots: you will have the opportunity</a:t>
            </a:r>
            <a:r>
              <a:rPr lang="en-US" baseline="0" dirty="0"/>
              <a:t> to learn more about physics and accelerators, meet representatives from several CERN Services and CERN Clubs and network with other newcomers. You will receive an invitation and you will have to choose in which session you will enroll. </a:t>
            </a:r>
            <a:br>
              <a:rPr lang="en-US" baseline="0" dirty="0"/>
            </a:br>
            <a:br>
              <a:rPr lang="en-US" baseline="0" dirty="0"/>
            </a:br>
            <a:r>
              <a:rPr lang="en-US" baseline="0" dirty="0"/>
              <a:t>Visit of CERN installations open for newcomers and their families </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5B4BE4-2004-4494-AD8A-6209C7B637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089457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For the next step, it is important that you know to</a:t>
            </a:r>
            <a:r>
              <a:rPr lang="en-GB" baseline="0" dirty="0"/>
              <a:t> which department you belong.</a:t>
            </a:r>
          </a:p>
          <a:p>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51</a:t>
            </a:fld>
            <a:endParaRPr lang="en-US"/>
          </a:p>
        </p:txBody>
      </p:sp>
    </p:spTree>
    <p:extLst>
      <p:ext uri="{BB962C8B-B14F-4D97-AF65-F5344CB8AC3E}">
        <p14:creationId xmlns:p14="http://schemas.microsoft.com/office/powerpoint/2010/main" val="71426092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US" dirty="0" err="1"/>
              <a:t>Organise</a:t>
            </a:r>
            <a:r>
              <a:rPr lang="en-US" dirty="0"/>
              <a:t> yourself as a group so everyone gets there in time</a:t>
            </a:r>
          </a:p>
          <a:p>
            <a:endParaRPr lang="en-US" dirty="0"/>
          </a:p>
          <a:p>
            <a:pPr lvl="1"/>
            <a:r>
              <a:rPr lang="en-US" dirty="0"/>
              <a:t>Don’t be afraid to ask for help</a:t>
            </a:r>
          </a:p>
          <a:p>
            <a:pPr lvl="1"/>
            <a:r>
              <a:rPr lang="en-US" dirty="0"/>
              <a:t>Don’t be afraid to offer help</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52</a:t>
            </a:fld>
            <a:endParaRPr lang="en-US"/>
          </a:p>
        </p:txBody>
      </p:sp>
    </p:spTree>
    <p:extLst>
      <p:ext uri="{BB962C8B-B14F-4D97-AF65-F5344CB8AC3E}">
        <p14:creationId xmlns:p14="http://schemas.microsoft.com/office/powerpoint/2010/main" val="1055043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r>
              <a:rPr lang="fr-CH" baseline="0" dirty="0"/>
              <a:t> </a:t>
            </a:r>
            <a:br>
              <a:rPr lang="fr-CH" baseline="0" dirty="0"/>
            </a:br>
            <a:r>
              <a:rPr lang="fr-CH" baseline="0" dirty="0"/>
              <a:t>*************</a:t>
            </a:r>
            <a:endParaRPr lang="en-US" dirty="0"/>
          </a:p>
          <a:p>
            <a:endParaRPr lang="en-GB" baseline="0" dirty="0"/>
          </a:p>
          <a:p>
            <a:r>
              <a:rPr lang="en-GB" baseline="0" dirty="0"/>
              <a:t>Au CERN, nous </a:t>
            </a:r>
            <a:r>
              <a:rPr lang="en-GB" baseline="0" dirty="0" err="1"/>
              <a:t>avons</a:t>
            </a:r>
            <a:r>
              <a:rPr lang="en-GB" baseline="0" dirty="0"/>
              <a:t> 2 </a:t>
            </a:r>
            <a:r>
              <a:rPr lang="en-GB" baseline="0" dirty="0" err="1"/>
              <a:t>langues</a:t>
            </a:r>
            <a:r>
              <a:rPr lang="en-GB" baseline="0" dirty="0"/>
              <a:t> </a:t>
            </a:r>
            <a:r>
              <a:rPr lang="en-GB" baseline="0" dirty="0" err="1"/>
              <a:t>officielles</a:t>
            </a:r>
            <a:r>
              <a:rPr lang="en-GB" baseline="0" dirty="0"/>
              <a:t> : </a:t>
            </a:r>
            <a:r>
              <a:rPr lang="en-GB" baseline="0" dirty="0" err="1"/>
              <a:t>l’anglais</a:t>
            </a:r>
            <a:r>
              <a:rPr lang="en-GB" baseline="0" dirty="0"/>
              <a:t> et le </a:t>
            </a:r>
            <a:r>
              <a:rPr lang="en-GB" baseline="0" dirty="0" err="1"/>
              <a:t>francais</a:t>
            </a:r>
            <a:r>
              <a:rPr lang="en-GB" baseline="0" dirty="0"/>
              <a:t>.</a:t>
            </a:r>
          </a:p>
          <a:p>
            <a:r>
              <a:rPr lang="en-GB" baseline="0" dirty="0"/>
              <a:t>Qui </a:t>
            </a:r>
            <a:r>
              <a:rPr lang="en-GB" baseline="0" dirty="0" err="1"/>
              <a:t>maitrise</a:t>
            </a:r>
            <a:r>
              <a:rPr lang="en-GB" baseline="0" dirty="0"/>
              <a:t> bien </a:t>
            </a:r>
            <a:r>
              <a:rPr lang="en-GB" baseline="0" dirty="0" err="1"/>
              <a:t>ces</a:t>
            </a:r>
            <a:r>
              <a:rPr lang="en-GB" baseline="0" dirty="0"/>
              <a:t> 2 </a:t>
            </a:r>
            <a:r>
              <a:rPr lang="en-GB" baseline="0" dirty="0" err="1"/>
              <a:t>langues</a:t>
            </a:r>
            <a:r>
              <a:rPr lang="en-GB" baseline="0" dirty="0"/>
              <a:t> ?</a:t>
            </a:r>
          </a:p>
          <a:p>
            <a:br>
              <a:rPr lang="en-GB" baseline="0" dirty="0"/>
            </a:b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r>
              <a:rPr lang="en-GB" baseline="0" dirty="0"/>
              <a:t>CERN has 2 official languages : English and French. Today, we will use mainly English, as from experience we know that not everyone understands French … yet !.</a:t>
            </a:r>
          </a:p>
          <a:p>
            <a:endParaRPr lang="en-GB" baseline="0" dirty="0"/>
          </a:p>
          <a:p>
            <a:r>
              <a:rPr lang="en-GB" baseline="0" dirty="0"/>
              <a:t>To learn English or French, there are classroom courses organised on the site, which are also open for spouses. You find the details on the CERN learning hub.</a:t>
            </a:r>
            <a:br>
              <a:rPr lang="en-GB" baseline="0" dirty="0"/>
            </a:br>
            <a:r>
              <a:rPr lang="en-GB" baseline="0" dirty="0"/>
              <a:t>The enrolments open from the 7</a:t>
            </a:r>
            <a:r>
              <a:rPr lang="en-GB" baseline="30000" dirty="0"/>
              <a:t>th</a:t>
            </a:r>
            <a:r>
              <a:rPr lang="en-GB" baseline="0" dirty="0"/>
              <a:t> November and the classes start in January 2023. 7</a:t>
            </a:r>
            <a:r>
              <a:rPr lang="en-GB" baseline="30000" dirty="0"/>
              <a:t>th</a:t>
            </a:r>
            <a:r>
              <a:rPr lang="en-GB" baseline="0" dirty="0"/>
              <a:t> speaking platform. </a:t>
            </a:r>
            <a:br>
              <a:rPr lang="en-GB" baseline="0" dirty="0"/>
            </a:br>
            <a:endParaRPr lang="en-GB" baseline="0" dirty="0"/>
          </a:p>
          <a:p>
            <a:r>
              <a:rPr lang="en-GB" baseline="0" dirty="0"/>
              <a:t>And you can also create the opportunities yourself with the tandem website. The aim of the website is to facilitate finding a partner (not to bike together but) to meet and learn by practicing on a voluntary basis each other’s language, not limited to English and French !</a:t>
            </a:r>
          </a:p>
        </p:txBody>
      </p:sp>
      <p:sp>
        <p:nvSpPr>
          <p:cNvPr id="4" name="Slide Number Placeholder 3"/>
          <p:cNvSpPr>
            <a:spLocks noGrp="1"/>
          </p:cNvSpPr>
          <p:nvPr>
            <p:ph type="sldNum" sz="quarter" idx="10"/>
          </p:nvPr>
        </p:nvSpPr>
        <p:spPr/>
        <p:txBody>
          <a:bodyPr/>
          <a:lstStyle/>
          <a:p>
            <a:fld id="{A25B4BE4-2004-4494-AD8A-6209C7B637E4}" type="slidenum">
              <a:rPr lang="en-GB" smtClean="0"/>
              <a:t>5</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53</a:t>
            </a:fld>
            <a:endParaRPr lang="en-US"/>
          </a:p>
        </p:txBody>
      </p:sp>
    </p:spTree>
    <p:extLst>
      <p:ext uri="{BB962C8B-B14F-4D97-AF65-F5344CB8AC3E}">
        <p14:creationId xmlns:p14="http://schemas.microsoft.com/office/powerpoint/2010/main" val="253723250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rtl="0" eaLnBrk="1" fontAlgn="b" latinLnBrk="0" hangingPunct="1"/>
            <a:r>
              <a:rPr kumimoji="0" lang="en-US" sz="1600" u="none" strike="noStrike" kern="1200" dirty="0">
                <a:solidFill>
                  <a:schemeClr val="dk1"/>
                </a:solidFill>
                <a:effectLst/>
                <a:latin typeface="+mn-lt"/>
                <a:ea typeface="+mn-ea"/>
                <a:cs typeface="+mn-cs"/>
              </a:rPr>
              <a:t>Kyriaki</a:t>
            </a:r>
            <a:br>
              <a:rPr kumimoji="0" lang="en-US" sz="1600" u="none" strike="noStrike" kern="1200" dirty="0">
                <a:solidFill>
                  <a:schemeClr val="dk1"/>
                </a:solidFill>
                <a:effectLst/>
                <a:latin typeface="+mn-lt"/>
                <a:ea typeface="+mn-ea"/>
                <a:cs typeface="+mn-cs"/>
              </a:rPr>
            </a:br>
            <a:r>
              <a:rPr kumimoji="0" lang="en-US" sz="1600" u="none" strike="noStrike" kern="1200" dirty="0">
                <a:solidFill>
                  <a:schemeClr val="dk1"/>
                </a:solidFill>
                <a:effectLst/>
                <a:latin typeface="+mn-lt"/>
                <a:ea typeface="+mn-ea"/>
                <a:cs typeface="+mn-cs"/>
              </a:rPr>
              <a:t>*****************************</a:t>
            </a:r>
            <a:endParaRPr kumimoji="0" lang="en-GB" sz="1600" u="none" strike="noStrike" kern="1200" dirty="0">
              <a:solidFill>
                <a:schemeClr val="dk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25B4BE4-2004-4494-AD8A-6209C7B637E4}" type="slidenum">
              <a:rPr lang="en-GB" smtClean="0"/>
              <a:t>54</a:t>
            </a:fld>
            <a:endParaRPr lang="en-GB"/>
          </a:p>
        </p:txBody>
      </p:sp>
    </p:spTree>
    <p:extLst>
      <p:ext uri="{BB962C8B-B14F-4D97-AF65-F5344CB8AC3E}">
        <p14:creationId xmlns:p14="http://schemas.microsoft.com/office/powerpoint/2010/main" val="218085680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55</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56</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Erwin</a:t>
            </a:r>
            <a:br>
              <a:rPr lang="en-US" baseline="0" dirty="0"/>
            </a:br>
            <a:r>
              <a:rPr lang="en-US" baseline="0" dirty="0"/>
              <a:t>*************</a:t>
            </a:r>
            <a:br>
              <a:rPr lang="en-US" baseline="0" dirty="0"/>
            </a:br>
            <a:endParaRPr lang="en-GB" dirty="0"/>
          </a:p>
          <a:p>
            <a:r>
              <a:rPr lang="en-GB" dirty="0"/>
              <a:t>The</a:t>
            </a:r>
            <a:r>
              <a:rPr lang="en-GB" baseline="0" dirty="0"/>
              <a:t> slides are available on </a:t>
            </a:r>
            <a:r>
              <a:rPr lang="en-GB" baseline="0" dirty="0" err="1"/>
              <a:t>Indico</a:t>
            </a:r>
            <a:r>
              <a:rPr lang="en-GB" baseline="0" dirty="0"/>
              <a:t>, which is an event management software tool created at CERN.</a:t>
            </a:r>
          </a:p>
          <a:p>
            <a:r>
              <a:rPr lang="en-US" baseline="0" dirty="0"/>
              <a:t>Later today, you will receive an email with the link to the slides.</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6</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Kyriaki</a:t>
            </a:r>
            <a:br>
              <a:rPr lang="en-US" baseline="0" dirty="0"/>
            </a:br>
            <a:r>
              <a:rPr lang="en-US" baseline="0" dirty="0"/>
              <a:t>**************</a:t>
            </a:r>
            <a:br>
              <a:rPr lang="en-US" baseline="0" dirty="0"/>
            </a:br>
            <a:endParaRPr lang="en-GB" baseline="0" dirty="0"/>
          </a:p>
          <a:p>
            <a:r>
              <a:rPr lang="en-GB" baseline="0" dirty="0"/>
              <a:t>Welcome on board !</a:t>
            </a:r>
          </a:p>
          <a:p>
            <a:r>
              <a:rPr lang="en-GB" baseline="0" dirty="0"/>
              <a:t>When you take a flight, you always get the emergency demonstration </a:t>
            </a:r>
          </a:p>
          <a:p>
            <a:endParaRPr lang="en-GB" baseline="0" dirty="0"/>
          </a:p>
          <a:p>
            <a:r>
              <a:rPr lang="en-GB" baseline="0" dirty="0"/>
              <a:t>When the alarm goes off (sound), everybody leaves immediately the room, using one of the 2 exits – never the lift.</a:t>
            </a:r>
          </a:p>
          <a:p>
            <a:r>
              <a:rPr lang="en-GB" baseline="0" dirty="0"/>
              <a:t>We come together in front of the green panel “Assembly Point”.</a:t>
            </a:r>
          </a:p>
          <a:p>
            <a:endParaRPr lang="en-GB" baseline="0" dirty="0"/>
          </a:p>
          <a:p>
            <a:r>
              <a:rPr lang="en-GB" baseline="0" dirty="0"/>
              <a:t>Safety is important at CERN – there is a whole unit in charge of Health, Safety and Environment, which is directly attached to the DG.</a:t>
            </a:r>
            <a:br>
              <a:rPr lang="en-GB" baseline="0" dirty="0"/>
            </a:b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7</a:t>
            </a:fld>
            <a:endParaRPr lang="en-GB"/>
          </a:p>
        </p:txBody>
      </p:sp>
    </p:spTree>
    <p:extLst>
      <p:ext uri="{BB962C8B-B14F-4D97-AF65-F5344CB8AC3E}">
        <p14:creationId xmlns:p14="http://schemas.microsoft.com/office/powerpoint/2010/main" val="1990810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ea typeface="Calibri" panose="020F0502020204030204"/>
                <a:cs typeface="Calibri" panose="020F0502020204030204"/>
              </a:rPr>
              <a:t>Erwin</a:t>
            </a:r>
            <a:br>
              <a:rPr lang="fr-CH" dirty="0">
                <a:ea typeface="Calibri" panose="020F0502020204030204"/>
                <a:cs typeface="Calibri" panose="020F0502020204030204"/>
              </a:rPr>
            </a:br>
            <a:r>
              <a:rPr lang="fr-CH" dirty="0">
                <a:ea typeface="Calibri" panose="020F0502020204030204"/>
                <a:cs typeface="Calibri" panose="020F0502020204030204"/>
              </a:rPr>
              <a:t>************</a:t>
            </a:r>
          </a:p>
        </p:txBody>
      </p:sp>
      <p:sp>
        <p:nvSpPr>
          <p:cNvPr id="4" name="Slide Number Placeholder 3"/>
          <p:cNvSpPr>
            <a:spLocks noGrp="1"/>
          </p:cNvSpPr>
          <p:nvPr>
            <p:ph type="sldNum" sz="quarter" idx="10"/>
          </p:nvPr>
        </p:nvSpPr>
        <p:spPr/>
        <p:txBody>
          <a:bodyPr/>
          <a:lstStyle/>
          <a:p>
            <a:fld id="{6FCA74A4-F605-41B5-921E-61A9A8B92EE3}" type="slidenum">
              <a:rPr lang="en-US" smtClean="0"/>
              <a:t>8</a:t>
            </a:fld>
            <a:endParaRPr lang="en-US"/>
          </a:p>
        </p:txBody>
      </p:sp>
    </p:spTree>
    <p:extLst>
      <p:ext uri="{BB962C8B-B14F-4D97-AF65-F5344CB8AC3E}">
        <p14:creationId xmlns:p14="http://schemas.microsoft.com/office/powerpoint/2010/main" val="2041698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p>
          <a:p>
            <a:r>
              <a:rPr lang="fr-CH" dirty="0"/>
              <a:t>Programme continues </a:t>
            </a:r>
            <a:r>
              <a:rPr lang="fr-CH" dirty="0" err="1"/>
              <a:t>tomorrow</a:t>
            </a:r>
            <a:r>
              <a:rPr lang="fr-CH" dirty="0"/>
              <a:t> </a:t>
            </a:r>
            <a:r>
              <a:rPr lang="fr-CH" dirty="0" err="1"/>
              <a:t>with</a:t>
            </a:r>
            <a:r>
              <a:rPr lang="fr-CH" dirty="0"/>
              <a:t> 2 short</a:t>
            </a:r>
            <a:r>
              <a:rPr lang="fr-CH" baseline="0" dirty="0"/>
              <a:t> </a:t>
            </a:r>
            <a:r>
              <a:rPr lang="fr-CH" baseline="0" dirty="0" err="1"/>
              <a:t>presentations</a:t>
            </a:r>
            <a:r>
              <a:rPr lang="fr-CH" baseline="0" dirty="0"/>
              <a:t> and the </a:t>
            </a:r>
            <a:r>
              <a:rPr lang="fr-CH" baseline="0" dirty="0" err="1"/>
              <a:t>possibility</a:t>
            </a:r>
            <a:r>
              <a:rPr lang="fr-CH" baseline="0" dirty="0"/>
              <a:t> to </a:t>
            </a:r>
            <a:r>
              <a:rPr lang="fr-CH" baseline="0" dirty="0" err="1"/>
              <a:t>ask</a:t>
            </a:r>
            <a:r>
              <a:rPr lang="fr-CH" baseline="0" dirty="0"/>
              <a:t> questions about </a:t>
            </a:r>
            <a:r>
              <a:rPr lang="fr-CH" baseline="0" dirty="0" err="1"/>
              <a:t>legitimation</a:t>
            </a:r>
            <a:r>
              <a:rPr lang="fr-CH" baseline="0" dirty="0"/>
              <a:t> </a:t>
            </a:r>
            <a:r>
              <a:rPr lang="fr-CH" baseline="0" dirty="0" err="1"/>
              <a:t>cards</a:t>
            </a:r>
            <a:r>
              <a:rPr lang="fr-CH" baseline="0" dirty="0"/>
              <a:t> and about the CERN </a:t>
            </a:r>
            <a:r>
              <a:rPr lang="fr-CH" baseline="0" dirty="0" err="1"/>
              <a:t>Health</a:t>
            </a:r>
            <a:r>
              <a:rPr lang="fr-CH" baseline="0" dirty="0"/>
              <a:t> </a:t>
            </a:r>
            <a:r>
              <a:rPr lang="fr-CH" baseline="0" dirty="0" err="1"/>
              <a:t>Insurance</a:t>
            </a:r>
            <a:r>
              <a:rPr lang="fr-CH" baseline="0" dirty="0"/>
              <a:t> Scheme, for </a:t>
            </a:r>
            <a:r>
              <a:rPr lang="fr-CH" baseline="0" dirty="0" err="1"/>
              <a:t>those</a:t>
            </a:r>
            <a:r>
              <a:rPr lang="fr-CH" baseline="0" dirty="0"/>
              <a:t> </a:t>
            </a:r>
            <a:r>
              <a:rPr lang="fr-CH" baseline="0" dirty="0" err="1"/>
              <a:t>who</a:t>
            </a:r>
            <a:r>
              <a:rPr lang="fr-CH" baseline="0" dirty="0"/>
              <a:t> are </a:t>
            </a:r>
            <a:r>
              <a:rPr lang="fr-CH" baseline="0" dirty="0" err="1"/>
              <a:t>covered</a:t>
            </a:r>
            <a:r>
              <a:rPr lang="fr-CH" baseline="0" dirty="0"/>
              <a:t> by </a:t>
            </a:r>
            <a:r>
              <a:rPr lang="fr-CH" baseline="0" dirty="0" err="1"/>
              <a:t>it</a:t>
            </a:r>
            <a:r>
              <a:rPr lang="fr-CH" baseline="0" dirty="0"/>
              <a:t> : staff, </a:t>
            </a:r>
            <a:r>
              <a:rPr lang="fr-CH" baseline="0" dirty="0" err="1"/>
              <a:t>fellows</a:t>
            </a:r>
            <a:r>
              <a:rPr lang="fr-CH" baseline="0" dirty="0"/>
              <a:t> and </a:t>
            </a:r>
            <a:r>
              <a:rPr lang="fr-CH" baseline="0" dirty="0" err="1"/>
              <a:t>students</a:t>
            </a:r>
            <a:r>
              <a:rPr lang="fr-CH"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9</a:t>
            </a:fld>
            <a:endParaRPr lang="en-US"/>
          </a:p>
        </p:txBody>
      </p:sp>
    </p:spTree>
    <p:extLst>
      <p:ext uri="{BB962C8B-B14F-4D97-AF65-F5344CB8AC3E}">
        <p14:creationId xmlns:p14="http://schemas.microsoft.com/office/powerpoint/2010/main" val="2045793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fr-CH"/>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fr-CH"/>
          </a:p>
        </p:txBody>
      </p:sp>
      <p:sp>
        <p:nvSpPr>
          <p:cNvPr id="4" name="Date Placeholder 3"/>
          <p:cNvSpPr>
            <a:spLocks noGrp="1"/>
          </p:cNvSpPr>
          <p:nvPr>
            <p:ph type="dt" sz="half" idx="10"/>
          </p:nvPr>
        </p:nvSpPr>
        <p:spPr/>
        <p:txBody>
          <a:bodyPr/>
          <a:lstStyle/>
          <a:p>
            <a:fld id="{77C6B6C5-F1CF-4B8B-89F4-9A38E4EB1BEA}" type="datetimeFigureOut">
              <a:rPr lang="fr-CH" smtClean="0"/>
              <a:t>01.03.2023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31164A4D-2345-4597-8CF2-F5163344543F}" type="slidenum">
              <a:rPr lang="fr-CH" smtClean="0"/>
              <a:t>‹#›</a:t>
            </a:fld>
            <a:endParaRPr lang="fr-CH"/>
          </a:p>
        </p:txBody>
      </p:sp>
    </p:spTree>
    <p:extLst>
      <p:ext uri="{BB962C8B-B14F-4D97-AF65-F5344CB8AC3E}">
        <p14:creationId xmlns:p14="http://schemas.microsoft.com/office/powerpoint/2010/main" val="87028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 id="2147483700" r:id="rId18"/>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comments" Target="../comments/comment2.xml"/><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5.xml"/><Relationship Id="rId1" Type="http://schemas.openxmlformats.org/officeDocument/2006/relationships/slideLayout" Target="../slideLayouts/slideLayout15.xml"/><Relationship Id="rId4" Type="http://schemas.openxmlformats.org/officeDocument/2006/relationships/image" Target="../media/image46.jpeg"/></Relationships>
</file>

<file path=ppt/slides/_rels/slide2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50.png"/><Relationship Id="rId4" Type="http://schemas.openxmlformats.org/officeDocument/2006/relationships/image" Target="../media/image49.png"/><Relationship Id="rId9"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8.xml"/><Relationship Id="rId1" Type="http://schemas.openxmlformats.org/officeDocument/2006/relationships/slideLayout" Target="../slideLayouts/slideLayout8.xml"/><Relationship Id="rId5" Type="http://schemas.openxmlformats.org/officeDocument/2006/relationships/comments" Target="../comments/comment3.xml"/><Relationship Id="rId4" Type="http://schemas.openxmlformats.org/officeDocument/2006/relationships/hyperlink" Target="https://sce-dep.web.cern.ch/security/access"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jpeg"/></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0.xml"/><Relationship Id="rId1" Type="http://schemas.openxmlformats.org/officeDocument/2006/relationships/slideLayout" Target="../slideLayouts/slideLayout10.xml"/><Relationship Id="rId5" Type="http://schemas.openxmlformats.org/officeDocument/2006/relationships/image" Target="../media/image61.jpeg"/><Relationship Id="rId4" Type="http://schemas.openxmlformats.org/officeDocument/2006/relationships/image" Target="../media/image60.jpeg"/></Relationships>
</file>

<file path=ppt/slides/_rels/slide33.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31.xml"/><Relationship Id="rId1" Type="http://schemas.openxmlformats.org/officeDocument/2006/relationships/slideLayout" Target="../slideLayouts/slideLayout8.xml"/><Relationship Id="rId4" Type="http://schemas.openxmlformats.org/officeDocument/2006/relationships/image" Target="../media/image62.png"/></Relationships>
</file>

<file path=ppt/slides/_rels/slide34.xml.rels><?xml version="1.0" encoding="UTF-8" standalone="yes"?>
<Relationships xmlns="http://schemas.openxmlformats.org/package/2006/relationships"><Relationship Id="rId3" Type="http://schemas.openxmlformats.org/officeDocument/2006/relationships/hyperlink" Target="https://home.web.cern.ch/news/announcement/cern/car-sharing-service-operational-again" TargetMode="External"/><Relationship Id="rId2" Type="http://schemas.openxmlformats.org/officeDocument/2006/relationships/notesSlide" Target="../notesSlides/notesSlide32.xml"/><Relationship Id="rId1" Type="http://schemas.openxmlformats.org/officeDocument/2006/relationships/slideLayout" Target="../slideLayouts/slideLayout10.xml"/><Relationship Id="rId6" Type="http://schemas.openxmlformats.org/officeDocument/2006/relationships/hyperlink" Target="https://sce-dep.web.cern.ch/campus-life/mobility" TargetMode="External"/><Relationship Id="rId5" Type="http://schemas.openxmlformats.org/officeDocument/2006/relationships/image" Target="../media/image64.png"/><Relationship Id="rId4" Type="http://schemas.openxmlformats.org/officeDocument/2006/relationships/image" Target="../media/image63.jpeg"/></Relationships>
</file>

<file path=ppt/slides/_rels/slide35.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hyperlink" Target="https://app.glide.io/" TargetMode="External"/><Relationship Id="rId7" Type="http://schemas.openxmlformats.org/officeDocument/2006/relationships/image" Target="../media/image66.png"/><Relationship Id="rId2" Type="http://schemas.openxmlformats.org/officeDocument/2006/relationships/notesSlide" Target="../notesSlides/notesSlide33.xml"/><Relationship Id="rId1" Type="http://schemas.openxmlformats.org/officeDocument/2006/relationships/slideLayout" Target="../slideLayouts/slideLayout9.x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25.png"/><Relationship Id="rId10" Type="http://schemas.openxmlformats.org/officeDocument/2006/relationships/image" Target="../media/image69.png"/><Relationship Id="rId4" Type="http://schemas.openxmlformats.org/officeDocument/2006/relationships/hyperlink" Target="https://www.urban-connect.ch/cern" TargetMode="External"/><Relationship Id="rId9" Type="http://schemas.openxmlformats.org/officeDocument/2006/relationships/image" Target="../media/image68.png"/></Relationships>
</file>

<file path=ppt/slides/_rels/slide36.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hyperlink" Target="https://sce-dep.web.cern.ch/cern-shuttle-service"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77.png"/><Relationship Id="rId13" Type="http://schemas.openxmlformats.org/officeDocument/2006/relationships/hyperlink" Target="https://cern.service-now.com/service-portal/?id=about" TargetMode="External"/><Relationship Id="rId3" Type="http://schemas.openxmlformats.org/officeDocument/2006/relationships/image" Target="../media/image73.png"/><Relationship Id="rId7" Type="http://schemas.openxmlformats.org/officeDocument/2006/relationships/image" Target="../media/image76.png"/><Relationship Id="rId12" Type="http://schemas.openxmlformats.org/officeDocument/2006/relationships/image" Target="../media/image80.png"/><Relationship Id="rId2" Type="http://schemas.openxmlformats.org/officeDocument/2006/relationships/notesSlide" Target="../notesSlides/notesSlide35.xml"/><Relationship Id="rId1" Type="http://schemas.openxmlformats.org/officeDocument/2006/relationships/slideLayout" Target="../slideLayouts/slideLayout17.xml"/><Relationship Id="rId6" Type="http://schemas.openxmlformats.org/officeDocument/2006/relationships/image" Target="../media/image75.png"/><Relationship Id="rId11" Type="http://schemas.openxmlformats.org/officeDocument/2006/relationships/image" Target="../media/image79.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74.png"/><Relationship Id="rId9" Type="http://schemas.openxmlformats.org/officeDocument/2006/relationships/image" Target="../media/image78.png"/><Relationship Id="rId14" Type="http://schemas.openxmlformats.org/officeDocument/2006/relationships/image" Target="../media/image81.png"/></Relationships>
</file>

<file path=ppt/slides/_rels/slide38.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8.xml"/><Relationship Id="rId1" Type="http://schemas.openxmlformats.org/officeDocument/2006/relationships/slideLayout" Target="../slideLayouts/slideLayout14.xml"/><Relationship Id="rId4" Type="http://schemas.openxmlformats.org/officeDocument/2006/relationships/hyperlink" Target="http://safety.cern.ch/FirstAid.html"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hyperlink" Target="https://lms.cern.ch/ekp/servlet/ekp?CID=EKP000043535&amp;TX=FORMAT1&amp;BACKTOCATALOG=Y&amp;DECORATEPAGE=N" TargetMode="Externa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39.xml"/><Relationship Id="rId1" Type="http://schemas.openxmlformats.org/officeDocument/2006/relationships/slideLayout" Target="../slideLayouts/slideLayout15.xml"/><Relationship Id="rId6" Type="http://schemas.openxmlformats.org/officeDocument/2006/relationships/image" Target="../media/image86.png"/><Relationship Id="rId5" Type="http://schemas.openxmlformats.org/officeDocument/2006/relationships/hyperlink" Target="https://alumni.cern/signup" TargetMode="External"/><Relationship Id="rId4" Type="http://schemas.openxmlformats.org/officeDocument/2006/relationships/image" Target="../media/image85.png"/></Relationships>
</file>

<file path=ppt/slides/_rels/slide43.xml.rels><?xml version="1.0" encoding="UTF-8" standalone="yes"?>
<Relationships xmlns="http://schemas.openxmlformats.org/package/2006/relationships"><Relationship Id="rId8" Type="http://schemas.openxmlformats.org/officeDocument/2006/relationships/image" Target="../media/image92.jpg"/><Relationship Id="rId3" Type="http://schemas.openxmlformats.org/officeDocument/2006/relationships/image" Target="../media/image87.jpeg"/><Relationship Id="rId7" Type="http://schemas.openxmlformats.org/officeDocument/2006/relationships/image" Target="../media/image91.jpeg"/><Relationship Id="rId2" Type="http://schemas.openxmlformats.org/officeDocument/2006/relationships/notesSlide" Target="../notesSlides/notesSlide40.xml"/><Relationship Id="rId1" Type="http://schemas.openxmlformats.org/officeDocument/2006/relationships/slideLayout" Target="../slideLayouts/slideLayout10.xml"/><Relationship Id="rId6" Type="http://schemas.openxmlformats.org/officeDocument/2006/relationships/image" Target="../media/image90.jpeg"/><Relationship Id="rId5" Type="http://schemas.openxmlformats.org/officeDocument/2006/relationships/image" Target="../media/image89.jpeg"/><Relationship Id="rId4" Type="http://schemas.openxmlformats.org/officeDocument/2006/relationships/image" Target="../media/image88.jpeg"/><Relationship Id="rId9" Type="http://schemas.openxmlformats.org/officeDocument/2006/relationships/image" Target="../media/image93.jpe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comments" Target="../comments/comment5.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hyperlink" Target="cern.ch/codeofconduct" TargetMode="External"/><Relationship Id="rId5" Type="http://schemas.openxmlformats.org/officeDocument/2006/relationships/image" Target="../media/image94.png"/><Relationship Id="rId4" Type="http://schemas.openxmlformats.org/officeDocument/2006/relationships/notesSlide" Target="../notesSlides/notesSlide41.xml"/></Relationships>
</file>

<file path=ppt/slides/_rels/slide45.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hyperlink" Target="https://cernphone.docs.cern.ch/" TargetMode="External"/><Relationship Id="rId7" Type="http://schemas.openxmlformats.org/officeDocument/2006/relationships/image" Target="../media/image16.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hyperlink" Target="https://mattermost.web.cern.ch/signup_user_complete/?id=7ko15fz7b7fbzbtip7yb84y3xa" TargetMode="External"/><Relationship Id="rId5" Type="http://schemas.openxmlformats.org/officeDocument/2006/relationships/hyperlink" Target="https://videoconference.web.cern.ch/t/zoom-cern-service-faq/27" TargetMode="External"/><Relationship Id="rId10" Type="http://schemas.openxmlformats.org/officeDocument/2006/relationships/image" Target="../media/image97.png"/><Relationship Id="rId4" Type="http://schemas.openxmlformats.org/officeDocument/2006/relationships/hyperlink" Target="https://cern.zoom.us/" TargetMode="External"/><Relationship Id="rId9" Type="http://schemas.openxmlformats.org/officeDocument/2006/relationships/image" Target="../media/image96.jpeg"/></Relationships>
</file>

<file path=ppt/slides/_rels/slide46.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43.xml"/><Relationship Id="rId1" Type="http://schemas.openxmlformats.org/officeDocument/2006/relationships/slideLayout" Target="../slideLayouts/slideLayout14.xml"/><Relationship Id="rId6" Type="http://schemas.openxmlformats.org/officeDocument/2006/relationships/comments" Target="../comments/comment6.xml"/><Relationship Id="rId5" Type="http://schemas.openxmlformats.org/officeDocument/2006/relationships/image" Target="../media/image99.png"/><Relationship Id="rId4" Type="http://schemas.openxmlformats.org/officeDocument/2006/relationships/image" Target="../media/image98.png"/></Relationships>
</file>

<file path=ppt/slides/_rels/slide4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4.xml"/><Relationship Id="rId1" Type="http://schemas.openxmlformats.org/officeDocument/2006/relationships/slideLayout" Target="../slideLayouts/slideLayout15.xml"/><Relationship Id="rId5" Type="http://schemas.openxmlformats.org/officeDocument/2006/relationships/image" Target="../media/image102.png"/><Relationship Id="rId4" Type="http://schemas.openxmlformats.org/officeDocument/2006/relationships/image" Target="../media/image101.png"/></Relationships>
</file>

<file path=ppt/slides/_rels/slide48.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45.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103.png"/></Relationships>
</file>

<file path=ppt/slides/_rels/slide4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6.xml"/><Relationship Id="rId1" Type="http://schemas.openxmlformats.org/officeDocument/2006/relationships/slideLayout" Target="../slideLayouts/slideLayout15.xml"/><Relationship Id="rId4" Type="http://schemas.openxmlformats.org/officeDocument/2006/relationships/image" Target="../media/image105.png"/></Relationships>
</file>

<file path=ppt/slides/_rels/slide5.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8.jpe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hyperlink" Target="https://language-tandem.web.cern.ch/" TargetMode="External"/><Relationship Id="rId5" Type="http://schemas.openxmlformats.org/officeDocument/2006/relationships/hyperlink" Target="cern.ch/learninghub" TargetMode="External"/><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hyperlink" Target="https://indico.cern.ch/category/14568/" TargetMode="External"/><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hyperlink" Target="https://indico.cern.ch/category/10150/" TargetMode="Externa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082" y="175120"/>
            <a:ext cx="7232960" cy="705332"/>
          </a:xfrm>
        </p:spPr>
        <p:txBody>
          <a:bodyPr>
            <a:normAutofit fontScale="90000"/>
          </a:bodyPr>
          <a:lstStyle/>
          <a:p>
            <a:r>
              <a:rPr lang="fr-CH">
                <a:solidFill>
                  <a:schemeClr val="tx1">
                    <a:lumMod val="60000"/>
                    <a:lumOff val="40000"/>
                  </a:schemeClr>
                </a:solidFill>
              </a:rPr>
              <a:t>Quiz – voting clickers</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423081" y="951570"/>
            <a:ext cx="4905003" cy="3371850"/>
          </a:xfrm>
        </p:spPr>
        <p:txBody>
          <a:bodyPr>
            <a:normAutofit/>
          </a:bodyPr>
          <a:lstStyle/>
          <a:p>
            <a:pPr marL="27432" indent="0">
              <a:buNone/>
            </a:pPr>
            <a:r>
              <a:rPr lang="fr-CH" sz="2800" b="1"/>
              <a:t>Team work !</a:t>
            </a:r>
            <a:br>
              <a:rPr lang="fr-CH" sz="2100"/>
            </a:br>
            <a:r>
              <a:rPr lang="fr-CH" sz="2100"/>
              <a:t>One clicker for 2 or 3 people</a:t>
            </a:r>
          </a:p>
          <a:p>
            <a:pPr marL="27432" indent="0">
              <a:buNone/>
            </a:pPr>
            <a:endParaRPr lang="fr-CH" sz="2100"/>
          </a:p>
          <a:p>
            <a:pPr marL="27432" indent="0">
              <a:buNone/>
            </a:pPr>
            <a:r>
              <a:rPr lang="fr-CH" sz="2800" b="1"/>
              <a:t>Wake up !</a:t>
            </a:r>
          </a:p>
          <a:p>
            <a:pPr marL="27432" indent="0">
              <a:buNone/>
            </a:pPr>
            <a:r>
              <a:rPr lang="fr-CH" sz="2100"/>
              <a:t>Click any black number button 	</a:t>
            </a:r>
          </a:p>
          <a:p>
            <a:pPr marL="27432" indent="0">
              <a:buNone/>
            </a:pPr>
            <a:r>
              <a:rPr lang="fr-CH" sz="2100"/>
              <a:t>- «Not open» message (disappears)</a:t>
            </a:r>
          </a:p>
          <a:p>
            <a:pPr marL="27432" indent="0">
              <a:buNone/>
            </a:pPr>
            <a:r>
              <a:rPr lang="fr-CH" sz="2100"/>
              <a:t>- Channel 41 (permanent) </a:t>
            </a:r>
          </a:p>
          <a:p>
            <a:pPr marL="27432" indent="0">
              <a:buNone/>
            </a:pPr>
            <a:endParaRPr lang="fr-CH" sz="2100"/>
          </a:p>
          <a:p>
            <a:pPr marL="27432" indent="0">
              <a:buNone/>
            </a:pPr>
            <a:endParaRPr lang="fr-CH" sz="2100"/>
          </a:p>
          <a:p>
            <a:pPr marL="27432" indent="0">
              <a:buNone/>
            </a:pPr>
            <a:endParaRPr lang="fr-CH"/>
          </a:p>
          <a:p>
            <a:pPr marL="27432" indent="0">
              <a:buNone/>
            </a:pPr>
            <a:endParaRPr lang="fr-CH" sz="2100" dirty="0"/>
          </a:p>
        </p:txBody>
      </p:sp>
      <p:pic>
        <p:nvPicPr>
          <p:cNvPr id="3" name="Picture 2"/>
          <p:cNvPicPr>
            <a:picLocks noChangeAspect="1"/>
          </p:cNvPicPr>
          <p:nvPr/>
        </p:nvPicPr>
        <p:blipFill>
          <a:blip r:embed="rId3"/>
          <a:stretch>
            <a:fillRect/>
          </a:stretch>
        </p:blipFill>
        <p:spPr>
          <a:xfrm>
            <a:off x="6543781" y="738099"/>
            <a:ext cx="1998679" cy="3585321"/>
          </a:xfrm>
          <a:prstGeom prst="rect">
            <a:avLst/>
          </a:prstGeom>
        </p:spPr>
      </p:pic>
      <p:sp>
        <p:nvSpPr>
          <p:cNvPr id="4" name="Rectangle 3"/>
          <p:cNvSpPr/>
          <p:nvPr/>
        </p:nvSpPr>
        <p:spPr>
          <a:xfrm>
            <a:off x="6997835" y="2776756"/>
            <a:ext cx="1090569" cy="109895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sp>
        <p:nvSpPr>
          <p:cNvPr id="6" name="Rectangle 5"/>
          <p:cNvSpPr/>
          <p:nvPr/>
        </p:nvSpPr>
        <p:spPr>
          <a:xfrm>
            <a:off x="6736360" y="1140903"/>
            <a:ext cx="377504" cy="30252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pic>
        <p:nvPicPr>
          <p:cNvPr id="5" name="Picture 4"/>
          <p:cNvPicPr>
            <a:picLocks noChangeAspect="1"/>
          </p:cNvPicPr>
          <p:nvPr/>
        </p:nvPicPr>
        <p:blipFill>
          <a:blip r:embed="rId4"/>
          <a:stretch>
            <a:fillRect/>
          </a:stretch>
        </p:blipFill>
        <p:spPr>
          <a:xfrm>
            <a:off x="4877263" y="2989889"/>
            <a:ext cx="1809750" cy="885825"/>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827043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3" name="Picture 2"/>
          <p:cNvPicPr>
            <a:picLocks noChangeAspect="1"/>
          </p:cNvPicPr>
          <p:nvPr/>
        </p:nvPicPr>
        <p:blipFill>
          <a:blip r:embed="rId3"/>
          <a:stretch>
            <a:fillRect/>
          </a:stretch>
        </p:blipFill>
        <p:spPr>
          <a:xfrm>
            <a:off x="896076" y="172394"/>
            <a:ext cx="7203590" cy="3511900"/>
          </a:xfrm>
          <a:prstGeom prst="rect">
            <a:avLst/>
          </a:prstGeom>
        </p:spPr>
      </p:pic>
      <p:grpSp>
        <p:nvGrpSpPr>
          <p:cNvPr id="7" name="Group 6"/>
          <p:cNvGrpSpPr/>
          <p:nvPr/>
        </p:nvGrpSpPr>
        <p:grpSpPr>
          <a:xfrm>
            <a:off x="2430349" y="2726700"/>
            <a:ext cx="1402597" cy="957594"/>
            <a:chOff x="2430349" y="2766448"/>
            <a:chExt cx="1402597" cy="957594"/>
          </a:xfrm>
        </p:grpSpPr>
        <p:sp>
          <p:nvSpPr>
            <p:cNvPr id="5" name="Oval 4"/>
            <p:cNvSpPr/>
            <p:nvPr/>
          </p:nvSpPr>
          <p:spPr>
            <a:xfrm>
              <a:off x="2430349" y="2766448"/>
              <a:ext cx="1402597" cy="957594"/>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pic>
          <p:nvPicPr>
            <p:cNvPr id="4" name="Picture 3"/>
            <p:cNvPicPr>
              <a:picLocks noChangeAspect="1"/>
            </p:cNvPicPr>
            <p:nvPr/>
          </p:nvPicPr>
          <p:blipFill>
            <a:blip r:embed="rId4"/>
            <a:stretch>
              <a:fillRect/>
            </a:stretch>
          </p:blipFill>
          <p:spPr>
            <a:xfrm>
              <a:off x="2522187" y="3049866"/>
              <a:ext cx="1218922" cy="392534"/>
            </a:xfrm>
            <a:prstGeom prst="rect">
              <a:avLst/>
            </a:prstGeom>
            <a:solidFill>
              <a:schemeClr val="tx1">
                <a:lumMod val="20000"/>
                <a:lumOff val="80000"/>
              </a:schemeClr>
            </a:solidFill>
          </p:spPr>
        </p:pic>
      </p:grpSp>
      <p:pic>
        <p:nvPicPr>
          <p:cNvPr id="8" name="Picture 7"/>
          <p:cNvPicPr>
            <a:picLocks noChangeAspect="1"/>
          </p:cNvPicPr>
          <p:nvPr/>
        </p:nvPicPr>
        <p:blipFill>
          <a:blip r:embed="rId5"/>
          <a:stretch>
            <a:fillRect/>
          </a:stretch>
        </p:blipFill>
        <p:spPr>
          <a:xfrm>
            <a:off x="3591824" y="1086712"/>
            <a:ext cx="1973052" cy="1410425"/>
          </a:xfrm>
          <a:prstGeom prst="rect">
            <a:avLst/>
          </a:prstGeom>
        </p:spPr>
      </p:pic>
      <p:sp>
        <p:nvSpPr>
          <p:cNvPr id="6" name="TextBox 5"/>
          <p:cNvSpPr txBox="1"/>
          <p:nvPr/>
        </p:nvSpPr>
        <p:spPr>
          <a:xfrm>
            <a:off x="3947662" y="1328179"/>
            <a:ext cx="1697764" cy="1200329"/>
          </a:xfrm>
          <a:prstGeom prst="rect">
            <a:avLst/>
          </a:prstGeom>
          <a:noFill/>
        </p:spPr>
        <p:txBody>
          <a:bodyPr wrap="square" rtlCol="0">
            <a:spAutoFit/>
          </a:bodyPr>
          <a:lstStyle/>
          <a:p>
            <a:r>
              <a:rPr lang="en-GB" b="1" dirty="0">
                <a:solidFill>
                  <a:schemeClr val="accent6"/>
                </a:solidFill>
              </a:rPr>
              <a:t>Building 5, </a:t>
            </a:r>
          </a:p>
          <a:p>
            <a:r>
              <a:rPr lang="en-GB" b="1" dirty="0">
                <a:solidFill>
                  <a:schemeClr val="accent6"/>
                </a:solidFill>
              </a:rPr>
              <a:t>2</a:t>
            </a:r>
            <a:r>
              <a:rPr lang="en-GB" b="1" baseline="30000" dirty="0">
                <a:solidFill>
                  <a:schemeClr val="accent6"/>
                </a:solidFill>
              </a:rPr>
              <a:t>nd</a:t>
            </a:r>
            <a:r>
              <a:rPr lang="en-GB" b="1" dirty="0">
                <a:solidFill>
                  <a:schemeClr val="accent6"/>
                </a:solidFill>
              </a:rPr>
              <a:t> floor</a:t>
            </a:r>
          </a:p>
          <a:p>
            <a:r>
              <a:rPr lang="en-GB" b="1" dirty="0">
                <a:solidFill>
                  <a:schemeClr val="accent6"/>
                </a:solidFill>
              </a:rPr>
              <a:t>office 025</a:t>
            </a:r>
          </a:p>
          <a:p>
            <a:endParaRPr lang="en-GB" b="1" dirty="0"/>
          </a:p>
        </p:txBody>
      </p:sp>
      <p:sp>
        <p:nvSpPr>
          <p:cNvPr id="9" name="Rectangle 8"/>
          <p:cNvSpPr/>
          <p:nvPr/>
        </p:nvSpPr>
        <p:spPr>
          <a:xfrm>
            <a:off x="5564876" y="1468758"/>
            <a:ext cx="4572000" cy="584775"/>
          </a:xfrm>
          <a:prstGeom prst="rect">
            <a:avLst/>
          </a:prstGeom>
        </p:spPr>
        <p:txBody>
          <a:bodyPr>
            <a:spAutoFit/>
          </a:bodyPr>
          <a:lstStyle/>
          <a:p>
            <a:r>
              <a:rPr lang="en-GB" sz="1600" b="1" dirty="0">
                <a:solidFill>
                  <a:schemeClr val="accent6"/>
                </a:solidFill>
              </a:rPr>
              <a:t>R = ground floor (</a:t>
            </a:r>
            <a:r>
              <a:rPr lang="en-GB" sz="1600" b="1" dirty="0" err="1">
                <a:solidFill>
                  <a:schemeClr val="accent6"/>
                </a:solidFill>
              </a:rPr>
              <a:t>rez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(sous-sol)</a:t>
            </a:r>
          </a:p>
        </p:txBody>
      </p:sp>
    </p:spTree>
    <p:extLst>
      <p:ext uri="{BB962C8B-B14F-4D97-AF65-F5344CB8AC3E}">
        <p14:creationId xmlns:p14="http://schemas.microsoft.com/office/powerpoint/2010/main" val="102083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2000" fill="hold"/>
                                        <p:tgtEl>
                                          <p:spTgt spid="7"/>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t="40019" r="32770" b="10347"/>
          <a:stretch/>
        </p:blipFill>
        <p:spPr>
          <a:xfrm>
            <a:off x="7750241" y="1438573"/>
            <a:ext cx="1036316" cy="482958"/>
          </a:xfrm>
          <a:prstGeom prst="rect">
            <a:avLst/>
          </a:prstGeom>
        </p:spPr>
      </p:pic>
      <p:sp>
        <p:nvSpPr>
          <p:cNvPr id="3" name="Title 2"/>
          <p:cNvSpPr>
            <a:spLocks noGrp="1"/>
          </p:cNvSpPr>
          <p:nvPr>
            <p:ph type="title"/>
          </p:nvPr>
        </p:nvSpPr>
        <p:spPr>
          <a:xfrm>
            <a:off x="1710460" y="68621"/>
            <a:ext cx="2862316" cy="800703"/>
          </a:xfrm>
        </p:spPr>
        <p:txBody>
          <a:bodyPr>
            <a:normAutofit fontScale="90000"/>
          </a:bodyPr>
          <a:lstStyle/>
          <a:p>
            <a:r>
              <a:rPr lang="en-US" dirty="0" err="1"/>
              <a:t>MapCERN</a:t>
            </a:r>
            <a:endParaRPr lang="en-GB" dirty="0"/>
          </a:p>
        </p:txBody>
      </p:sp>
      <p:pic>
        <p:nvPicPr>
          <p:cNvPr id="5" name="Picture 4"/>
          <p:cNvPicPr>
            <a:picLocks noChangeAspect="1"/>
          </p:cNvPicPr>
          <p:nvPr/>
        </p:nvPicPr>
        <p:blipFill>
          <a:blip r:embed="rId4"/>
          <a:stretch>
            <a:fillRect/>
          </a:stretch>
        </p:blipFill>
        <p:spPr>
          <a:xfrm>
            <a:off x="1612699" y="972448"/>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12</a:t>
            </a:fld>
            <a:endParaRPr lang="en-US" dirty="0"/>
          </a:p>
        </p:txBody>
      </p:sp>
      <p:pic>
        <p:nvPicPr>
          <p:cNvPr id="7" name="Content Placeholder 3"/>
          <p:cNvPicPr>
            <a:picLocks noChangeAspect="1"/>
          </p:cNvPicPr>
          <p:nvPr/>
        </p:nvPicPr>
        <p:blipFill rotWithShape="1">
          <a:blip r:embed="rId3"/>
          <a:srcRect l="8467" t="750" r="13301" b="56277"/>
          <a:stretch/>
        </p:blipFill>
        <p:spPr>
          <a:xfrm>
            <a:off x="154546" y="1473776"/>
            <a:ext cx="1197735" cy="418136"/>
          </a:xfrm>
          <a:prstGeom prst="rect">
            <a:avLst/>
          </a:prstGeom>
        </p:spPr>
      </p:pic>
      <p:pic>
        <p:nvPicPr>
          <p:cNvPr id="8" name="Picture 7"/>
          <p:cNvPicPr>
            <a:picLocks noChangeAspect="1"/>
          </p:cNvPicPr>
          <p:nvPr/>
        </p:nvPicPr>
        <p:blipFill>
          <a:blip r:embed="rId6"/>
          <a:stretch>
            <a:fillRect/>
          </a:stretch>
        </p:blipFill>
        <p:spPr>
          <a:xfrm>
            <a:off x="321453" y="2273390"/>
            <a:ext cx="952500" cy="952500"/>
          </a:xfrm>
          <a:prstGeom prst="rect">
            <a:avLst/>
          </a:prstGeom>
        </p:spPr>
      </p:pic>
      <p:pic>
        <p:nvPicPr>
          <p:cNvPr id="9" name="Picture 8"/>
          <p:cNvPicPr>
            <a:picLocks noChangeAspect="1"/>
          </p:cNvPicPr>
          <p:nvPr/>
        </p:nvPicPr>
        <p:blipFill>
          <a:blip r:embed="rId7"/>
          <a:stretch>
            <a:fillRect/>
          </a:stretch>
        </p:blipFill>
        <p:spPr>
          <a:xfrm>
            <a:off x="7789757" y="2273390"/>
            <a:ext cx="952500" cy="952500"/>
          </a:xfrm>
          <a:prstGeom prst="rect">
            <a:avLst/>
          </a:prstGeom>
        </p:spPr>
      </p:pic>
    </p:spTree>
    <p:extLst>
      <p:ext uri="{BB962C8B-B14F-4D97-AF65-F5344CB8AC3E}">
        <p14:creationId xmlns:p14="http://schemas.microsoft.com/office/powerpoint/2010/main" val="130219135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https://visit.cern/globe/history-globe </a:t>
            </a:r>
          </a:p>
          <a:p>
            <a:pPr marL="36576" indent="0">
              <a:buNone/>
            </a:pPr>
            <a:r>
              <a:rPr lang="en-GB" dirty="0"/>
              <a:t> </a:t>
            </a:r>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13</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34876445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a:t>Fellows</a:t>
            </a:r>
          </a:p>
          <a:p>
            <a:r>
              <a:rPr lang="en-GB" dirty="0"/>
              <a:t>~ 780</a:t>
            </a:r>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2 670</a:t>
            </a:r>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11 200</a:t>
            </a:r>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1000</a:t>
            </a:r>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550</a:t>
            </a:r>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3 450</a:t>
            </a:r>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12 750</a:t>
            </a:r>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~16 200</a:t>
            </a:r>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11" name="Rounded Rectangle 4"/>
          <p:cNvSpPr txBox="1"/>
          <p:nvPr/>
        </p:nvSpPr>
        <p:spPr>
          <a:xfrm>
            <a:off x="4735863" y="109780"/>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9410"/>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5242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1524"/>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5242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8" name="Rounded Rectangle 47"/>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54" name="Rounded Rectangle 4"/>
          <p:cNvSpPr txBox="1"/>
          <p:nvPr/>
        </p:nvSpPr>
        <p:spPr>
          <a:xfrm>
            <a:off x="4738629" y="303747"/>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55" name="Rounded Rectangle 4"/>
          <p:cNvSpPr txBox="1"/>
          <p:nvPr/>
        </p:nvSpPr>
        <p:spPr>
          <a:xfrm>
            <a:off x="4730322" y="494939"/>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56" name="Rounded Rectangle 4"/>
          <p:cNvSpPr txBox="1"/>
          <p:nvPr/>
        </p:nvSpPr>
        <p:spPr>
          <a:xfrm>
            <a:off x="4727550" y="691676"/>
            <a:ext cx="2122139" cy="160922"/>
          </a:xfrm>
          <a:prstGeom prst="rect">
            <a:avLst/>
          </a:prstGeom>
          <a:solidFill>
            <a:schemeClr val="tx1">
              <a:lumMod val="40000"/>
              <a:lumOff val="60000"/>
            </a:schemeClr>
          </a:solidFill>
          <a:ln w="3175">
            <a:solidFill>
              <a:schemeClr val="accent3"/>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900" dirty="0"/>
              <a:t>Translation, Minutes &amp; Council support</a:t>
            </a:r>
          </a:p>
        </p:txBody>
      </p:sp>
      <p:sp>
        <p:nvSpPr>
          <p:cNvPr id="7" name="Rectangle 6"/>
          <p:cNvSpPr/>
          <p:nvPr/>
        </p:nvSpPr>
        <p:spPr>
          <a:xfrm>
            <a:off x="4669359" y="54801"/>
            <a:ext cx="2263456" cy="831590"/>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4539565" y="1798404"/>
            <a:ext cx="1155469" cy="553998"/>
          </a:xfrm>
          <a:prstGeom prst="rect">
            <a:avLst/>
          </a:prstGeom>
          <a:noFill/>
        </p:spPr>
        <p:txBody>
          <a:bodyPr wrap="square" rtlCol="0">
            <a:spAutoFit/>
          </a:bodyPr>
          <a:lstStyle/>
          <a:p>
            <a:r>
              <a:rPr lang="fr-CH" sz="1000" i="1" dirty="0" err="1"/>
              <a:t>Diplomatic</a:t>
            </a:r>
            <a:r>
              <a:rPr lang="fr-CH" sz="1000" i="1" dirty="0"/>
              <a:t> &amp; </a:t>
            </a:r>
            <a:r>
              <a:rPr lang="fr-CH" sz="1000" i="1" dirty="0" err="1"/>
              <a:t>Stakeholder</a:t>
            </a:r>
            <a:r>
              <a:rPr lang="fr-CH" sz="1000" i="1" dirty="0"/>
              <a:t> Relations</a:t>
            </a:r>
            <a:endParaRPr lang="en-GB" sz="1000" i="1" dirty="0"/>
          </a:p>
        </p:txBody>
      </p:sp>
      <p:sp>
        <p:nvSpPr>
          <p:cNvPr id="57" name="TextBox 56"/>
          <p:cNvSpPr txBox="1"/>
          <p:nvPr/>
        </p:nvSpPr>
        <p:spPr>
          <a:xfrm>
            <a:off x="4506312" y="2524360"/>
            <a:ext cx="1155469" cy="553998"/>
          </a:xfrm>
          <a:prstGeom prst="rect">
            <a:avLst/>
          </a:prstGeom>
          <a:noFill/>
        </p:spPr>
        <p:txBody>
          <a:bodyPr wrap="square" rtlCol="0">
            <a:spAutoFit/>
          </a:bodyPr>
          <a:lstStyle/>
          <a:p>
            <a:r>
              <a:rPr lang="fr-CH" sz="900" i="1" dirty="0"/>
              <a:t>E</a:t>
            </a:r>
            <a:r>
              <a:rPr lang="fr-CH" sz="1000" i="1" dirty="0"/>
              <a:t>ducation, </a:t>
            </a:r>
            <a:r>
              <a:rPr lang="fr-CH" sz="900" i="1" dirty="0"/>
              <a:t>C</a:t>
            </a:r>
            <a:r>
              <a:rPr lang="fr-CH" sz="1000" i="1" dirty="0"/>
              <a:t>ommunication, </a:t>
            </a:r>
            <a:r>
              <a:rPr lang="fr-CH" sz="900" i="1" dirty="0" err="1"/>
              <a:t>O</a:t>
            </a:r>
            <a:r>
              <a:rPr lang="fr-CH" sz="1000" i="1" dirty="0" err="1"/>
              <a:t>utreach</a:t>
            </a:r>
            <a:endParaRPr lang="en-GB" sz="1000" i="1" dirty="0"/>
          </a:p>
        </p:txBody>
      </p:sp>
      <p:sp>
        <p:nvSpPr>
          <p:cNvPr id="3" name="Hexagon 2"/>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8" name="Rectangle 7"/>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Tree>
    <p:extLst>
      <p:ext uri="{BB962C8B-B14F-4D97-AF65-F5344CB8AC3E}">
        <p14:creationId xmlns:p14="http://schemas.microsoft.com/office/powerpoint/2010/main" val="2201849443"/>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11" name="Rounded Rectangle 4"/>
          <p:cNvSpPr txBox="1"/>
          <p:nvPr/>
        </p:nvSpPr>
        <p:spPr>
          <a:xfrm>
            <a:off x="4669359" y="192910"/>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3" name="TextBox 2"/>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9" name="TextBox 18"/>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20" name="TextBox 19"/>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28" name="TextBox 27"/>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31" name="TextBox 30"/>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34" name="TextBox 33"/>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36" name="TextBox 35"/>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37" name="TextBox 36"/>
          <p:cNvSpPr txBox="1"/>
          <p:nvPr/>
        </p:nvSpPr>
        <p:spPr>
          <a:xfrm>
            <a:off x="3117702" y="4354811"/>
            <a:ext cx="1187231" cy="215444"/>
          </a:xfrm>
          <a:prstGeom prst="rect">
            <a:avLst/>
          </a:prstGeom>
          <a:noFill/>
        </p:spPr>
        <p:txBody>
          <a:bodyPr wrap="square" rtlCol="0">
            <a:spAutoFit/>
          </a:bodyPr>
          <a:lstStyle/>
          <a:p>
            <a:r>
              <a:rPr lang="fr-CH" sz="800" dirty="0"/>
              <a:t>Mar Capeans</a:t>
            </a:r>
            <a:endParaRPr lang="en-GB" sz="800" dirty="0"/>
          </a:p>
        </p:txBody>
      </p:sp>
      <p:sp>
        <p:nvSpPr>
          <p:cNvPr id="38" name="TextBox 37"/>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39" name="TextBox 38"/>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40" name="TextBox 39"/>
          <p:cNvSpPr txBox="1"/>
          <p:nvPr/>
        </p:nvSpPr>
        <p:spPr>
          <a:xfrm>
            <a:off x="2968827" y="2180033"/>
            <a:ext cx="1187231" cy="215444"/>
          </a:xfrm>
          <a:prstGeom prst="rect">
            <a:avLst/>
          </a:prstGeom>
          <a:noFill/>
        </p:spPr>
        <p:txBody>
          <a:bodyPr wrap="square" rtlCol="0">
            <a:spAutoFit/>
          </a:bodyPr>
          <a:lstStyle/>
          <a:p>
            <a:r>
              <a:rPr lang="fr-CH" sz="800" dirty="0"/>
              <a:t>Florian </a:t>
            </a:r>
            <a:r>
              <a:rPr lang="fr-CH" sz="800" dirty="0" err="1"/>
              <a:t>Sonneman</a:t>
            </a:r>
            <a:endParaRPr lang="en-GB" sz="800" dirty="0"/>
          </a:p>
        </p:txBody>
      </p:sp>
      <p:sp>
        <p:nvSpPr>
          <p:cNvPr id="41" name="TextBox 40"/>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2" name="TextBox 41"/>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43" name="TextBox 42"/>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44" name="TextBox 43"/>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46" name="TextBox 45"/>
          <p:cNvSpPr txBox="1"/>
          <p:nvPr/>
        </p:nvSpPr>
        <p:spPr>
          <a:xfrm>
            <a:off x="5030793" y="550257"/>
            <a:ext cx="1187231" cy="215444"/>
          </a:xfrm>
          <a:prstGeom prst="rect">
            <a:avLst/>
          </a:prstGeom>
          <a:noFill/>
        </p:spPr>
        <p:txBody>
          <a:bodyPr wrap="square" rtlCol="0">
            <a:spAutoFit/>
          </a:bodyPr>
          <a:lstStyle/>
          <a:p>
            <a:r>
              <a:rPr lang="en-GB" sz="800" dirty="0"/>
              <a:t>Benoit Delille</a:t>
            </a:r>
          </a:p>
        </p:txBody>
      </p:sp>
      <p:sp>
        <p:nvSpPr>
          <p:cNvPr id="47" name="TextBox 46"/>
          <p:cNvSpPr txBox="1"/>
          <p:nvPr/>
        </p:nvSpPr>
        <p:spPr>
          <a:xfrm>
            <a:off x="1470704" y="568980"/>
            <a:ext cx="1187231" cy="215444"/>
          </a:xfrm>
          <a:prstGeom prst="rect">
            <a:avLst/>
          </a:prstGeom>
          <a:noFill/>
        </p:spPr>
        <p:txBody>
          <a:bodyPr wrap="square" rtlCol="0">
            <a:spAutoFit/>
          </a:bodyPr>
          <a:lstStyle/>
          <a:p>
            <a:r>
              <a:rPr lang="en-GB" sz="800" dirty="0"/>
              <a:t>Fabiola </a:t>
            </a:r>
            <a:r>
              <a:rPr lang="en-GB" sz="800" dirty="0" err="1"/>
              <a:t>Gianotti</a:t>
            </a:r>
            <a:endParaRPr lang="en-GB" sz="800" dirty="0"/>
          </a:p>
        </p:txBody>
      </p:sp>
      <p:sp>
        <p:nvSpPr>
          <p:cNvPr id="48" name="Rounded Rectangle 47"/>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Tree>
    <p:extLst>
      <p:ext uri="{BB962C8B-B14F-4D97-AF65-F5344CB8AC3E}">
        <p14:creationId xmlns:p14="http://schemas.microsoft.com/office/powerpoint/2010/main" val="189299235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18</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2022</a:t>
            </a:r>
          </a:p>
          <a:p>
            <a:pPr marL="27432"/>
            <a:br>
              <a:rPr lang="en-US" sz="1350" dirty="0"/>
            </a:br>
            <a:r>
              <a:rPr lang="en-US" sz="1600" b="1" dirty="0">
                <a:solidFill>
                  <a:srgbClr val="00B0F0"/>
                </a:solidFill>
              </a:rPr>
              <a:t>Member State contributions </a:t>
            </a:r>
            <a:r>
              <a:rPr lang="en-US" sz="1600" dirty="0"/>
              <a:t>	</a:t>
            </a:r>
            <a:r>
              <a:rPr lang="en-US" sz="1600" b="1" dirty="0">
                <a:solidFill>
                  <a:srgbClr val="00B0F0"/>
                </a:solidFill>
              </a:rPr>
              <a:t>84 %</a:t>
            </a:r>
          </a:p>
          <a:p>
            <a:pPr marL="27432"/>
            <a:r>
              <a:rPr lang="en-US" sz="1600" dirty="0"/>
              <a:t>Associate Member State contributions	  2 %</a:t>
            </a:r>
          </a:p>
          <a:p>
            <a:pPr marL="27432"/>
            <a:r>
              <a:rPr lang="en-US" sz="1600" dirty="0"/>
              <a:t>Special contributions		3.7%</a:t>
            </a:r>
          </a:p>
          <a:p>
            <a:pPr marL="27432"/>
            <a:r>
              <a:rPr lang="en-US" sz="1400" i="1" dirty="0"/>
              <a:t>(to HL-LHC, specific experiments, from EU)</a:t>
            </a:r>
          </a:p>
          <a:p>
            <a:pPr marL="27432"/>
            <a:r>
              <a:rPr lang="en-US" sz="1600" dirty="0"/>
              <a:t>Other 	  			10 %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2308324"/>
          </a:xfrm>
          <a:prstGeom prst="rect">
            <a:avLst/>
          </a:prstGeom>
          <a:noFill/>
        </p:spPr>
        <p:txBody>
          <a:bodyPr wrap="square" rtlCol="0">
            <a:spAutoFit/>
          </a:bodyPr>
          <a:lstStyle/>
          <a:p>
            <a:pPr algn="ctr"/>
            <a:r>
              <a:rPr lang="en-US" sz="7200" b="1" dirty="0">
                <a:solidFill>
                  <a:schemeClr val="bg1"/>
                </a:solidFill>
              </a:rPr>
              <a:t>Welcome @ CERN</a:t>
            </a:r>
          </a:p>
          <a:p>
            <a:pPr algn="ctr"/>
            <a:r>
              <a:rPr lang="en-US" sz="7200" b="1" dirty="0">
                <a:solidFill>
                  <a:schemeClr val="bg1"/>
                </a:solidFill>
              </a:rPr>
              <a:t>1 March 2023</a:t>
            </a:r>
            <a:endParaRPr lang="en-GB" sz="7200" b="1" dirty="0">
              <a:solidFill>
                <a:schemeClr val="bg1"/>
              </a:solidFill>
            </a:endParaRP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83869" y="951570"/>
            <a:ext cx="6170141" cy="3500566"/>
          </a:xfrm>
        </p:spPr>
        <p:txBody>
          <a:bodyPr>
            <a:normAutofit/>
          </a:bodyPr>
          <a:lstStyle/>
          <a:p>
            <a:pPr marL="27432" indent="0">
              <a:buNone/>
            </a:pPr>
            <a:r>
              <a:rPr lang="en-US" sz="2100" b="1" dirty="0"/>
              <a:t>Official Currency : CHF</a:t>
            </a:r>
          </a:p>
          <a:p>
            <a:pPr marL="27432" indent="0">
              <a:buNone/>
            </a:pPr>
            <a:endParaRPr lang="en-US" sz="2100" b="1" dirty="0"/>
          </a:p>
          <a:p>
            <a:pPr marL="27432" indent="0">
              <a:buNone/>
            </a:pPr>
            <a:r>
              <a:rPr lang="en-US" sz="2100" b="1" dirty="0"/>
              <a:t>Units</a:t>
            </a:r>
          </a:p>
          <a:p>
            <a:pPr marL="27432" indent="0">
              <a:buNone/>
            </a:pPr>
            <a:r>
              <a:rPr lang="en-US" sz="1800" dirty="0">
                <a:solidFill>
                  <a:srgbClr val="FF0000"/>
                </a:solidFill>
              </a:rPr>
              <a:t>1 </a:t>
            </a:r>
            <a:r>
              <a:rPr lang="en-US" sz="1800" dirty="0" err="1">
                <a:solidFill>
                  <a:srgbClr val="FF0000"/>
                </a:solidFill>
              </a:rPr>
              <a:t>kCHF</a:t>
            </a:r>
            <a:r>
              <a:rPr lang="en-US" sz="1800" dirty="0">
                <a:solidFill>
                  <a:srgbClr val="FF0000"/>
                </a:solidFill>
              </a:rPr>
              <a:t> </a:t>
            </a:r>
            <a:r>
              <a:rPr lang="en-US" sz="1800" dirty="0"/>
              <a:t>= 1000 CHF = 10</a:t>
            </a:r>
            <a:r>
              <a:rPr lang="en-US" sz="1800" baseline="30000" dirty="0"/>
              <a:t>3 </a:t>
            </a:r>
            <a:r>
              <a:rPr lang="en-GB" sz="1800" dirty="0"/>
              <a:t>= one thousand</a:t>
            </a:r>
            <a:endParaRPr lang="en-US" sz="1800" baseline="30000" dirty="0"/>
          </a:p>
          <a:p>
            <a:pPr marL="27432" indent="0">
              <a:buNone/>
            </a:pPr>
            <a:r>
              <a:rPr lang="en-US" sz="1800" dirty="0">
                <a:solidFill>
                  <a:srgbClr val="FF0000"/>
                </a:solidFill>
              </a:rPr>
              <a:t>1 MCHF </a:t>
            </a:r>
            <a:r>
              <a:rPr lang="en-US" sz="1800" dirty="0"/>
              <a:t>= 1 000 000 CHF = 10</a:t>
            </a:r>
            <a:r>
              <a:rPr lang="en-US" sz="1800" baseline="30000" dirty="0"/>
              <a:t>6 </a:t>
            </a:r>
            <a:r>
              <a:rPr lang="en-US" sz="1800" dirty="0"/>
              <a:t>= one million</a:t>
            </a:r>
          </a:p>
          <a:p>
            <a:pPr marL="27432" indent="0">
              <a:buNone/>
            </a:pPr>
            <a:r>
              <a:rPr lang="en-US" sz="1800" dirty="0"/>
              <a:t>1 360 MCHF = 1.36 * 10</a:t>
            </a:r>
            <a:r>
              <a:rPr lang="en-US" sz="1800" baseline="30000" dirty="0"/>
              <a:t>9 </a:t>
            </a:r>
            <a:r>
              <a:rPr lang="en-US" sz="1800" dirty="0"/>
              <a:t>= </a:t>
            </a:r>
            <a:r>
              <a:rPr lang="en-US" sz="1800" dirty="0">
                <a:solidFill>
                  <a:srgbClr val="FF0000"/>
                </a:solidFill>
              </a:rPr>
              <a:t>1.36 billion (</a:t>
            </a:r>
            <a:r>
              <a:rPr lang="en-US" sz="1800" i="1" dirty="0">
                <a:solidFill>
                  <a:srgbClr val="FF0000"/>
                </a:solidFill>
              </a:rPr>
              <a:t>1.36 milliard)</a:t>
            </a:r>
          </a:p>
          <a:p>
            <a:pPr marL="27432" indent="0">
              <a:buNone/>
            </a:pPr>
            <a:endParaRPr lang="en-US" sz="2100" b="1" dirty="0"/>
          </a:p>
          <a:p>
            <a:pPr marL="27432" indent="0">
              <a:buNone/>
            </a:pPr>
            <a:r>
              <a:rPr lang="en-US" sz="2100" b="1" dirty="0"/>
              <a:t>Style guide</a:t>
            </a:r>
          </a:p>
          <a:p>
            <a:pPr marL="27432" indent="0">
              <a:buNone/>
            </a:pPr>
            <a:r>
              <a:rPr lang="en-GB" sz="1350" dirty="0">
                <a:hlinkClick r:id="rId3"/>
              </a:rPr>
              <a:t>https://translation-council-support-group.web.cern.ch/style-guides</a:t>
            </a:r>
            <a:r>
              <a:rPr lang="en-GB" sz="1350" dirty="0"/>
              <a:t> </a:t>
            </a:r>
            <a:endParaRPr lang="en-US" sz="2100" dirty="0"/>
          </a:p>
          <a:p>
            <a:pPr marL="27432" indent="0">
              <a:buNone/>
            </a:pPr>
            <a:endParaRPr lang="en-US" sz="2100" dirty="0"/>
          </a:p>
          <a:p>
            <a:pPr marL="27432" indent="0">
              <a:buNone/>
            </a:pPr>
            <a:endParaRPr lang="en-GB" dirty="0"/>
          </a:p>
        </p:txBody>
      </p:sp>
      <p:sp>
        <p:nvSpPr>
          <p:cNvPr id="3" name="Title 2"/>
          <p:cNvSpPr>
            <a:spLocks noGrp="1"/>
          </p:cNvSpPr>
          <p:nvPr>
            <p:ph type="title"/>
          </p:nvPr>
        </p:nvSpPr>
        <p:spPr>
          <a:xfrm>
            <a:off x="1485900" y="175120"/>
            <a:ext cx="6170141" cy="705332"/>
          </a:xfrm>
        </p:spPr>
        <p:txBody>
          <a:bodyPr>
            <a:normAutofit fontScale="90000"/>
          </a:bodyPr>
          <a:lstStyle/>
          <a:p>
            <a:r>
              <a:rPr lang="en-US" dirty="0"/>
              <a:t>Budget 2023</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20</a:t>
            </a:fld>
            <a:endParaRPr lang="en-US" dirty="0"/>
          </a:p>
        </p:txBody>
      </p:sp>
    </p:spTree>
    <p:extLst>
      <p:ext uri="{BB962C8B-B14F-4D97-AF65-F5344CB8AC3E}">
        <p14:creationId xmlns:p14="http://schemas.microsoft.com/office/powerpoint/2010/main" val="231229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21</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 Georges </a:t>
            </a:r>
            <a:r>
              <a:rPr lang="en-US" dirty="0" err="1"/>
              <a:t>Charpak</a:t>
            </a:r>
            <a:endParaRPr lang="en-US" dirty="0"/>
          </a:p>
          <a:p>
            <a:r>
              <a:rPr lang="en-US" dirty="0"/>
              <a:t>1988 : Carlo Rubbia  &amp; Simon van der Meer</a:t>
            </a:r>
          </a:p>
          <a:p>
            <a:r>
              <a:rPr lang="en-US" dirty="0"/>
              <a:t>1984 :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 Felix Bloch</a:t>
            </a:r>
          </a:p>
          <a:p>
            <a:r>
              <a:rPr lang="en-US" dirty="0"/>
              <a:t>1976 : Sam Ting</a:t>
            </a:r>
          </a:p>
          <a:p>
            <a:pPr marL="27432" indent="0">
              <a:buNone/>
            </a:pPr>
            <a:endParaRPr lang="en-US" b="1" dirty="0"/>
          </a:p>
          <a:p>
            <a:pPr marL="27432" indent="0">
              <a:buNone/>
            </a:pPr>
            <a:r>
              <a:rPr lang="en-US" b="1" dirty="0"/>
              <a:t>Nobel prize thanks to discoveries at CERN</a:t>
            </a:r>
          </a:p>
          <a:p>
            <a:r>
              <a:rPr lang="en-US" dirty="0"/>
              <a:t>2013 : Peter Higgs &amp; Francois </a:t>
            </a:r>
            <a:r>
              <a:rPr lang="en-US" dirty="0" err="1"/>
              <a:t>Englert</a:t>
            </a:r>
            <a:endParaRPr lang="en-US" dirty="0"/>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Fellows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23</a:t>
            </a:fld>
            <a:endParaRPr lang="en-US" dirty="0"/>
          </a:p>
        </p:txBody>
      </p:sp>
      <p:sp>
        <p:nvSpPr>
          <p:cNvPr id="5" name="Right Brace 4"/>
          <p:cNvSpPr/>
          <p:nvPr/>
        </p:nvSpPr>
        <p:spPr>
          <a:xfrm>
            <a:off x="437301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r-CH"/>
          </a:p>
        </p:txBody>
      </p:sp>
      <p:sp>
        <p:nvSpPr>
          <p:cNvPr id="3" name="Subtitle 2"/>
          <p:cNvSpPr>
            <a:spLocks noGrp="1"/>
          </p:cNvSpPr>
          <p:nvPr>
            <p:ph type="subTitle" idx="1"/>
          </p:nvPr>
        </p:nvSpPr>
        <p:spPr/>
        <p:txBody>
          <a:bodyPr/>
          <a:lstStyle/>
          <a:p>
            <a:endParaRPr lang="fr-CH"/>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0" y="0"/>
            <a:ext cx="9144000" cy="5143500"/>
          </a:xfrm>
          <a:prstGeom prst="rect">
            <a:avLst/>
          </a:prstGeom>
        </p:spPr>
      </p:pic>
    </p:spTree>
    <p:extLst>
      <p:ext uri="{BB962C8B-B14F-4D97-AF65-F5344CB8AC3E}">
        <p14:creationId xmlns:p14="http://schemas.microsoft.com/office/powerpoint/2010/main" val="6816580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r-CH"/>
          </a:p>
        </p:txBody>
      </p:sp>
      <p:sp>
        <p:nvSpPr>
          <p:cNvPr id="3" name="Content Placeholder 2"/>
          <p:cNvSpPr>
            <a:spLocks noGrp="1"/>
          </p:cNvSpPr>
          <p:nvPr>
            <p:ph idx="1"/>
          </p:nvPr>
        </p:nvSpPr>
        <p:spPr/>
        <p:txBody>
          <a:bodyPr/>
          <a:lstStyle/>
          <a:p>
            <a:endParaRPr lang="fr-CH"/>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0" y="0"/>
            <a:ext cx="9144000" cy="5143500"/>
          </a:xfrm>
          <a:prstGeom prst="rect">
            <a:avLst/>
          </a:prstGeom>
        </p:spPr>
      </p:pic>
    </p:spTree>
    <p:extLst>
      <p:ext uri="{BB962C8B-B14F-4D97-AF65-F5344CB8AC3E}">
        <p14:creationId xmlns:p14="http://schemas.microsoft.com/office/powerpoint/2010/main" val="2978309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Time for a group photo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5" name="Picture 4"/>
          <p:cNvPicPr>
            <a:picLocks noChangeAspect="1"/>
          </p:cNvPicPr>
          <p:nvPr/>
        </p:nvPicPr>
        <p:blipFill>
          <a:blip r:embed="rId3"/>
          <a:stretch>
            <a:fillRect/>
          </a:stretch>
        </p:blipFill>
        <p:spPr>
          <a:xfrm>
            <a:off x="7276289" y="53385"/>
            <a:ext cx="620725" cy="1113485"/>
          </a:xfrm>
          <a:prstGeom prst="rect">
            <a:avLst/>
          </a:prstGeom>
        </p:spPr>
      </p:pic>
      <p:pic>
        <p:nvPicPr>
          <p:cNvPr id="3" name="Picture 2"/>
          <p:cNvPicPr>
            <a:picLocks noChangeAspect="1"/>
          </p:cNvPicPr>
          <p:nvPr/>
        </p:nvPicPr>
        <p:blipFill rotWithShape="1">
          <a:blip r:embed="rId4"/>
          <a:srcRect t="27517" b="20195"/>
          <a:stretch/>
        </p:blipFill>
        <p:spPr>
          <a:xfrm>
            <a:off x="13550" y="1232511"/>
            <a:ext cx="9130450" cy="3229242"/>
          </a:xfrm>
          <a:prstGeom prst="rect">
            <a:avLst/>
          </a:prstGeom>
        </p:spPr>
      </p:pic>
      <p:sp>
        <p:nvSpPr>
          <p:cNvPr id="7" name="TextBox 6"/>
          <p:cNvSpPr txBox="1"/>
          <p:nvPr/>
        </p:nvSpPr>
        <p:spPr>
          <a:xfrm>
            <a:off x="7368986" y="4129207"/>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3894793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nodeType="withEffect">
                                  <p:stCondLst>
                                    <p:cond delay="0"/>
                                  </p:stCondLst>
                                  <p:childTnLst>
                                    <p:anim calcmode="discrete" valueType="str">
                                      <p:cBhvr>
                                        <p:cTn id="6" dur="2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33760" y="794410"/>
            <a:ext cx="2484276" cy="2399364"/>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247964" y="573528"/>
            <a:ext cx="3412616" cy="1920165"/>
          </a:xfrm>
          <a:prstGeom prst="rect">
            <a:avLst/>
          </a:prstGeom>
        </p:spPr>
      </p:pic>
      <p:sp>
        <p:nvSpPr>
          <p:cNvPr id="4" name="Slide Number Placeholder 3"/>
          <p:cNvSpPr>
            <a:spLocks noGrp="1"/>
          </p:cNvSpPr>
          <p:nvPr>
            <p:ph type="sldNum" sz="quarter" idx="10"/>
          </p:nvPr>
        </p:nvSpPr>
        <p:spPr/>
        <p:txBody>
          <a:bodyPr/>
          <a:lstStyle/>
          <a:p>
            <a:fld id="{17918391-D411-FE40-AAD7-861AE5233E0E}" type="slidenum">
              <a:rPr lang="en-US" smtClean="0"/>
              <a:pPr/>
              <a:t>27</a:t>
            </a:fld>
            <a:endParaRPr lang="en-US" dirty="0"/>
          </a:p>
        </p:txBody>
      </p:sp>
    </p:spTree>
    <p:extLst>
      <p:ext uri="{BB962C8B-B14F-4D97-AF65-F5344CB8AC3E}">
        <p14:creationId xmlns:p14="http://schemas.microsoft.com/office/powerpoint/2010/main" val="9749818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28</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
        <p:nvSpPr>
          <p:cNvPr id="5" name="Slide Number Placeholder 4"/>
          <p:cNvSpPr>
            <a:spLocks noGrp="1"/>
          </p:cNvSpPr>
          <p:nvPr>
            <p:ph type="sldNum" sz="quarter" idx="4"/>
          </p:nvPr>
        </p:nvSpPr>
        <p:spPr/>
        <p:txBody>
          <a:bodyPr/>
          <a:lstStyle/>
          <a:p>
            <a:fld id="{17918391-D411-FE40-AAD7-861AE5233E0E}" type="slidenum">
              <a:rPr lang="en-US" smtClean="0"/>
              <a:pPr/>
              <a:t>29</a:t>
            </a:fld>
            <a:endParaRPr lang="en-US" dirty="0"/>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4267200" y="1200151"/>
            <a:ext cx="3591339" cy="2609850"/>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b="1" dirty="0"/>
              <a:t>Building 55 </a:t>
            </a:r>
          </a:p>
          <a:p>
            <a:pPr marL="36576" indent="0">
              <a:buNone/>
            </a:pPr>
            <a:r>
              <a:rPr lang="en-GB" dirty="0"/>
              <a:t>Working days </a:t>
            </a:r>
          </a:p>
          <a:p>
            <a:pPr marL="36576" indent="0">
              <a:buNone/>
            </a:pPr>
            <a:r>
              <a:rPr lang="en-GB" sz="2400" dirty="0"/>
              <a:t>from 7:30 to 17:30, non stop</a:t>
            </a:r>
          </a:p>
          <a:p>
            <a:pPr marL="36576" indent="0">
              <a:buNone/>
            </a:pPr>
            <a:r>
              <a:rPr lang="en-GB" sz="2400" dirty="0"/>
              <a:t>Also </a:t>
            </a:r>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30</a:t>
            </a:fld>
            <a:endParaRPr lang="en-US" dirty="0"/>
          </a:p>
        </p:txBody>
      </p:sp>
      <p:sp>
        <p:nvSpPr>
          <p:cNvPr id="8" name="Content Placeholder 7"/>
          <p:cNvSpPr>
            <a:spLocks noGrp="1"/>
          </p:cNvSpPr>
          <p:nvPr>
            <p:ph sz="half" idx="1"/>
          </p:nvPr>
        </p:nvSpPr>
        <p:spPr>
          <a:xfrm>
            <a:off x="533400" y="1200151"/>
            <a:ext cx="3336235" cy="2245414"/>
          </a:xfrm>
        </p:spPr>
        <p:txBody>
          <a:bodyPr>
            <a:normAutofit fontScale="85000" lnSpcReduction="20000"/>
          </a:bodyPr>
          <a:lstStyle/>
          <a:p>
            <a:pPr marL="36576" indent="0">
              <a:buNone/>
            </a:pPr>
            <a:r>
              <a:rPr lang="en-GB" dirty="0"/>
              <a:t>Visitors badge</a:t>
            </a:r>
          </a:p>
          <a:p>
            <a:pPr marL="36576" indent="0">
              <a:buNone/>
            </a:pPr>
            <a:endParaRPr lang="en-GB" dirty="0"/>
          </a:p>
          <a:p>
            <a:pPr marL="36576" indent="0">
              <a:buNone/>
            </a:pPr>
            <a:r>
              <a:rPr lang="en-GB" dirty="0"/>
              <a:t>Validity :</a:t>
            </a:r>
          </a:p>
          <a:p>
            <a:pPr marL="36576" indent="0">
              <a:buNone/>
            </a:pPr>
            <a:r>
              <a:rPr lang="en-GB" dirty="0"/>
              <a:t>2 working days</a:t>
            </a:r>
          </a:p>
        </p:txBody>
      </p:sp>
      <p:sp>
        <p:nvSpPr>
          <p:cNvPr id="2" name="TextBox 1"/>
          <p:cNvSpPr txBox="1"/>
          <p:nvPr/>
        </p:nvSpPr>
        <p:spPr>
          <a:xfrm>
            <a:off x="748748" y="3810001"/>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718350886"/>
              </p:ext>
            </p:extLst>
          </p:nvPr>
        </p:nvGraphicFramePr>
        <p:xfrm>
          <a:off x="245338" y="84347"/>
          <a:ext cx="8798361" cy="423672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dirty="0"/>
                        <a:t>Gates</a:t>
                      </a:r>
                    </a:p>
                  </a:txBody>
                  <a:tcPr anchor="ctr"/>
                </a:tc>
                <a:tc>
                  <a:txBody>
                    <a:bodyPr/>
                    <a:lstStyle/>
                    <a:p>
                      <a:r>
                        <a:rPr lang="en-GB" sz="2000" b="1" dirty="0"/>
                        <a:t>Days</a:t>
                      </a:r>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extLst>
                  <a:ext uri="{0D108BD9-81ED-4DB2-BD59-A6C34878D82A}">
                    <a16:rowId xmlns:a16="http://schemas.microsoft.com/office/drawing/2014/main" val="554095061"/>
                  </a:ext>
                </a:extLst>
              </a:tr>
              <a:tr h="360173">
                <a:tc>
                  <a:txBody>
                    <a:bodyPr/>
                    <a:lstStyle/>
                    <a:p>
                      <a:r>
                        <a:rPr lang="en-GB" dirty="0" err="1"/>
                        <a:t>Meyrin</a:t>
                      </a:r>
                      <a:r>
                        <a:rPr lang="en-GB" dirty="0"/>
                        <a:t> A</a:t>
                      </a:r>
                    </a:p>
                  </a:txBody>
                  <a:tcPr anchor="ctr"/>
                </a:tc>
                <a:tc>
                  <a:txBody>
                    <a:bodyPr/>
                    <a:lstStyle/>
                    <a:p>
                      <a:r>
                        <a:rPr lang="en-GB" sz="1600" dirty="0"/>
                        <a:t>Mon-Fri</a:t>
                      </a:r>
                    </a:p>
                  </a:txBody>
                  <a:tcPr anchor="ctr"/>
                </a:tc>
                <a:tc gridSpan="2">
                  <a:txBody>
                    <a:bodyPr/>
                    <a:lstStyle/>
                    <a:p>
                      <a:pPr algn="ctr"/>
                      <a:r>
                        <a:rPr lang="en-GB" dirty="0"/>
                        <a:t>6-22</a:t>
                      </a:r>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dirty="0"/>
                        <a:t>Porte Jura </a:t>
                      </a:r>
                      <a:r>
                        <a:rPr lang="en-GB" dirty="0" err="1"/>
                        <a:t>Bldg</a:t>
                      </a:r>
                      <a:r>
                        <a:rPr lang="en-GB" baseline="0" dirty="0"/>
                        <a:t> </a:t>
                      </a:r>
                      <a:r>
                        <a:rPr lang="en-GB" dirty="0"/>
                        <a:t>33</a:t>
                      </a:r>
                    </a:p>
                  </a:txBody>
                  <a:tcPr anchor="ctr"/>
                </a:tc>
                <a:tc>
                  <a:txBody>
                    <a:bodyPr/>
                    <a:lstStyle/>
                    <a:p>
                      <a:endParaRPr lang="en-GB" sz="1600" dirty="0"/>
                    </a:p>
                  </a:txBody>
                  <a:tcPr anchor="ctr"/>
                </a:tc>
                <a:tc>
                  <a:txBody>
                    <a:bodyPr/>
                    <a:lstStyle/>
                    <a:p>
                      <a:pPr algn="ctr"/>
                      <a:r>
                        <a:rPr lang="en-GB" dirty="0"/>
                        <a:t>24/24</a:t>
                      </a:r>
                    </a:p>
                  </a:txBody>
                  <a:tcPr anchor="ctr">
                    <a:solidFill>
                      <a:srgbClr val="92D05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dirty="0" err="1"/>
                        <a:t>Meyrin</a:t>
                      </a:r>
                      <a:r>
                        <a:rPr lang="en-GB" b="1" dirty="0"/>
                        <a:t> B (Main entrance)</a:t>
                      </a:r>
                    </a:p>
                  </a:txBody>
                  <a:tcPr anchor="ctr">
                    <a:solidFill>
                      <a:schemeClr val="accent1"/>
                    </a:solidFill>
                  </a:tcPr>
                </a:tc>
                <a:tc>
                  <a:txBody>
                    <a:bodyPr/>
                    <a:lstStyle/>
                    <a:p>
                      <a:endParaRPr lang="en-GB" sz="1600" dirty="0"/>
                    </a:p>
                  </a:txBody>
                  <a:tcPr anchor="ctr">
                    <a:solidFill>
                      <a:schemeClr val="accent1"/>
                    </a:solidFill>
                  </a:tcPr>
                </a:tc>
                <a:tc gridSpan="3">
                  <a:txBody>
                    <a:bodyPr/>
                    <a:lstStyle/>
                    <a:p>
                      <a:pPr algn="ctr"/>
                      <a:r>
                        <a:rPr lang="en-GB"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dirty="0" err="1"/>
                        <a:t>Meyrin</a:t>
                      </a:r>
                      <a:r>
                        <a:rPr lang="en-GB" dirty="0"/>
                        <a:t> C</a:t>
                      </a:r>
                    </a:p>
                  </a:txBody>
                  <a:tcPr anchor="ctr"/>
                </a:tc>
                <a:tc>
                  <a:txBody>
                    <a:bodyPr/>
                    <a:lstStyle/>
                    <a:p>
                      <a:r>
                        <a:rPr lang="en-GB" sz="1600" dirty="0"/>
                        <a:t>Mon-Fri</a:t>
                      </a:r>
                    </a:p>
                  </a:txBody>
                  <a:tcPr anchor="ctr"/>
                </a:tc>
                <a:tc gridSpan="2">
                  <a:txBody>
                    <a:bodyPr/>
                    <a:lstStyle/>
                    <a:p>
                      <a:pPr algn="ctr"/>
                      <a:r>
                        <a:rPr lang="en-GB" dirty="0"/>
                        <a:t>6-22</a:t>
                      </a:r>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dirty="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1" dirty="0" err="1"/>
                        <a:t>Meyrin</a:t>
                      </a:r>
                      <a:r>
                        <a:rPr lang="en-GB" i="1" dirty="0"/>
                        <a:t> D </a:t>
                      </a:r>
                      <a:r>
                        <a:rPr lang="en-GB" sz="1600" i="1" dirty="0">
                          <a:solidFill>
                            <a:srgbClr val="FF0000"/>
                          </a:solidFill>
                        </a:rPr>
                        <a:t>(goods only)</a:t>
                      </a:r>
                    </a:p>
                  </a:txBody>
                  <a:tcPr anchor="ctr"/>
                </a:tc>
                <a:tc>
                  <a:txBody>
                    <a:bodyPr/>
                    <a:lstStyle/>
                    <a:p>
                      <a:r>
                        <a:rPr lang="en-GB" sz="1600" i="1" dirty="0"/>
                        <a:t>Mon-Fri</a:t>
                      </a:r>
                    </a:p>
                  </a:txBody>
                  <a:tcPr anchor="ctr"/>
                </a:tc>
                <a:tc gridSpan="3">
                  <a:txBody>
                    <a:bodyPr/>
                    <a:lstStyle/>
                    <a:p>
                      <a:pPr algn="ctr"/>
                      <a:endParaRPr lang="en-GB" i="1"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1" dirty="0"/>
                        <a:t>08-12</a:t>
                      </a:r>
                      <a:br>
                        <a:rPr lang="en-GB" sz="1000" i="1" dirty="0"/>
                      </a:br>
                      <a:r>
                        <a:rPr lang="en-GB" sz="1000" i="1" dirty="0"/>
                        <a:t>13-16</a:t>
                      </a:r>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dirty="0" err="1"/>
                        <a:t>Meyrin</a:t>
                      </a:r>
                      <a:r>
                        <a:rPr lang="en-GB" dirty="0"/>
                        <a:t> E</a:t>
                      </a:r>
                    </a:p>
                  </a:txBody>
                  <a:tcPr anchor="ctr"/>
                </a:tc>
                <a:tc>
                  <a:txBody>
                    <a:bodyPr/>
                    <a:lstStyle/>
                    <a:p>
                      <a:r>
                        <a:rPr lang="en-GB" sz="1600" dirty="0"/>
                        <a:t>Mon-Fri</a:t>
                      </a:r>
                    </a:p>
                  </a:txBody>
                  <a:tcPr anchor="ctr"/>
                </a:tc>
                <a:tc gridSpan="3">
                  <a:txBody>
                    <a:bodyPr/>
                    <a:lstStyle/>
                    <a:p>
                      <a:pPr algn="ctr"/>
                      <a:r>
                        <a:rPr lang="en-GB" sz="1400" dirty="0"/>
                        <a:t> In : 7-9.30</a:t>
                      </a:r>
                      <a:r>
                        <a:rPr lang="en-GB" sz="1400" baseline="0" dirty="0"/>
                        <a:t> </a:t>
                      </a:r>
                    </a:p>
                    <a:p>
                      <a:pPr algn="ctr"/>
                      <a:r>
                        <a:rPr lang="en-GB" sz="1400" dirty="0"/>
                        <a:t>Out : 16.30-20</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1" dirty="0" err="1"/>
                        <a:t>Intersites</a:t>
                      </a:r>
                      <a:r>
                        <a:rPr lang="en-GB" i="1" dirty="0"/>
                        <a:t> tunnel </a:t>
                      </a:r>
                      <a:r>
                        <a:rPr lang="en-GB" sz="1600" i="1" dirty="0">
                          <a:solidFill>
                            <a:srgbClr val="FF0000"/>
                          </a:solidFill>
                        </a:rPr>
                        <a:t>(restrictions)</a:t>
                      </a:r>
                    </a:p>
                  </a:txBody>
                  <a:tcPr anchor="ctr"/>
                </a:tc>
                <a:tc>
                  <a:txBody>
                    <a:bodyPr/>
                    <a:lstStyle/>
                    <a:p>
                      <a:r>
                        <a:rPr lang="en-GB" sz="1600" i="1" dirty="0"/>
                        <a:t>Mon-Fri</a:t>
                      </a:r>
                    </a:p>
                  </a:txBody>
                  <a:tcPr anchor="ctr"/>
                </a:tc>
                <a:tc gridSpan="2">
                  <a:txBody>
                    <a:bodyPr/>
                    <a:lstStyle/>
                    <a:p>
                      <a:pPr algn="ctr"/>
                      <a:endParaRPr lang="en-GB" i="1" dirty="0"/>
                    </a:p>
                  </a:txBody>
                  <a:tcPr anchor="ctr">
                    <a:solidFill>
                      <a:srgbClr val="FF0000"/>
                    </a:solidFill>
                  </a:tcPr>
                </a:tc>
                <a:tc hMerge="1">
                  <a:txBody>
                    <a:bodyPr/>
                    <a:lstStyle/>
                    <a:p>
                      <a:endParaRPr lang="en-GB"/>
                    </a:p>
                  </a:txBody>
                  <a:tcPr/>
                </a:tc>
                <a:tc>
                  <a:txBody>
                    <a:bodyPr/>
                    <a:lstStyle/>
                    <a:p>
                      <a:pPr algn="ctr"/>
                      <a:r>
                        <a:rPr lang="en-GB" i="1" dirty="0"/>
                        <a:t>7-18</a:t>
                      </a:r>
                    </a:p>
                  </a:txBody>
                  <a:tcPr anchor="ctr">
                    <a:solidFill>
                      <a:srgbClr val="92D050"/>
                    </a:solidFill>
                  </a:tcPr>
                </a:tc>
                <a:tc>
                  <a:txBody>
                    <a:bodyPr/>
                    <a:lstStyle/>
                    <a:p>
                      <a:endParaRPr lang="en-GB"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dirty="0" err="1"/>
                        <a:t>Prevessin</a:t>
                      </a:r>
                      <a:r>
                        <a:rPr lang="en-GB" b="1" dirty="0"/>
                        <a:t> Main</a:t>
                      </a:r>
                      <a:r>
                        <a:rPr lang="en-GB" b="1" baseline="0" dirty="0"/>
                        <a:t> entrance</a:t>
                      </a:r>
                      <a:endParaRPr lang="en-GB" b="1" dirty="0"/>
                    </a:p>
                  </a:txBody>
                  <a:tcPr anchor="ctr">
                    <a:solidFill>
                      <a:schemeClr val="accent1"/>
                    </a:solidFill>
                  </a:tcPr>
                </a:tc>
                <a:tc>
                  <a:txBody>
                    <a:bodyPr/>
                    <a:lstStyle/>
                    <a:p>
                      <a:endParaRPr lang="en-GB" sz="1600" dirty="0"/>
                    </a:p>
                  </a:txBody>
                  <a:tcPr anchor="ctr">
                    <a:solidFill>
                      <a:schemeClr val="accent1"/>
                    </a:solidFill>
                  </a:tcPr>
                </a:tc>
                <a:tc gridSpan="4">
                  <a:txBody>
                    <a:bodyPr/>
                    <a:lstStyle/>
                    <a:p>
                      <a:pPr algn="ctr"/>
                      <a:r>
                        <a:rPr lang="en-GB"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134736004"/>
                  </a:ext>
                </a:extLst>
              </a:tr>
              <a:tr h="360173">
                <a:tc>
                  <a:txBody>
                    <a:bodyPr/>
                    <a:lstStyle/>
                    <a:p>
                      <a:r>
                        <a:rPr lang="en-GB" dirty="0" err="1"/>
                        <a:t>Prevessin</a:t>
                      </a:r>
                      <a:r>
                        <a:rPr lang="en-GB" dirty="0"/>
                        <a:t> </a:t>
                      </a:r>
                      <a:r>
                        <a:rPr lang="en-GB" sz="1400" dirty="0"/>
                        <a:t>Route du </a:t>
                      </a:r>
                      <a:r>
                        <a:rPr lang="en-GB" sz="1400" dirty="0" err="1"/>
                        <a:t>Maroc</a:t>
                      </a:r>
                      <a:endParaRPr lang="en-GB" sz="1600" dirty="0"/>
                    </a:p>
                  </a:txBody>
                  <a:tcPr anchor="ctr"/>
                </a:tc>
                <a:tc>
                  <a:txBody>
                    <a:bodyPr/>
                    <a:lstStyle/>
                    <a:p>
                      <a:endParaRPr lang="en-GB" sz="1600" dirty="0"/>
                    </a:p>
                  </a:txBody>
                  <a:tcPr anchor="ctr"/>
                </a:tc>
                <a:tc gridSpan="2">
                  <a:txBody>
                    <a:bodyPr/>
                    <a:lstStyle/>
                    <a:p>
                      <a:pPr algn="ctr"/>
                      <a:r>
                        <a:rPr lang="en-GB" dirty="0"/>
                        <a:t>24/24</a:t>
                      </a:r>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dirty="0" err="1"/>
                        <a:t>Prevessin</a:t>
                      </a:r>
                      <a:r>
                        <a:rPr lang="en-GB" dirty="0"/>
                        <a:t> </a:t>
                      </a:r>
                      <a:r>
                        <a:rPr lang="en-GB" sz="1400" dirty="0"/>
                        <a:t>Moulin des </a:t>
                      </a:r>
                      <a:r>
                        <a:rPr lang="en-GB" sz="1400" dirty="0" err="1"/>
                        <a:t>Ponts</a:t>
                      </a:r>
                      <a:endParaRPr lang="en-GB" sz="1400" dirty="0"/>
                    </a:p>
                  </a:txBody>
                  <a:tcPr anchor="ctr"/>
                </a:tc>
                <a:tc>
                  <a:txBody>
                    <a:bodyPr/>
                    <a:lstStyle/>
                    <a:p>
                      <a:endParaRPr lang="en-GB" sz="1600" dirty="0"/>
                    </a:p>
                  </a:txBody>
                  <a:tcPr anchor="ctr"/>
                </a:tc>
                <a:tc gridSpan="2">
                  <a:txBody>
                    <a:bodyPr/>
                    <a:lstStyle/>
                    <a:p>
                      <a:pPr algn="ctr"/>
                      <a:r>
                        <a:rPr lang="en-GB" dirty="0"/>
                        <a:t>24/24</a:t>
                      </a:r>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31</a:t>
            </a:fld>
            <a:endParaRPr lang="en-US" dirty="0"/>
          </a:p>
        </p:txBody>
      </p:sp>
    </p:spTree>
    <p:extLst>
      <p:ext uri="{BB962C8B-B14F-4D97-AF65-F5344CB8AC3E}">
        <p14:creationId xmlns:p14="http://schemas.microsoft.com/office/powerpoint/2010/main" val="18918958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4836745" y="2462878"/>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32</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94545" y="2503571"/>
            <a:ext cx="2422272" cy="1718299"/>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59783" y="245528"/>
            <a:ext cx="3031601" cy="2086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7747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33</a:t>
            </a:fld>
            <a:endParaRPr lang="en-US" dirty="0"/>
          </a:p>
        </p:txBody>
      </p:sp>
      <p:pic>
        <p:nvPicPr>
          <p:cNvPr id="6" name="Picture 5"/>
          <p:cNvPicPr>
            <a:picLocks noChangeAspect="1"/>
          </p:cNvPicPr>
          <p:nvPr/>
        </p:nvPicPr>
        <p:blipFill>
          <a:blip r:embed="rId4"/>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hlinkClick r:id="rId3"/>
              </a:rPr>
              <a:t>Car sharing</a:t>
            </a:r>
            <a:endParaRPr lang="en-US" sz="2400" dirty="0"/>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34</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6"/>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p:txBody>
          <a:bodyPr/>
          <a:lstStyle/>
          <a:p>
            <a:pPr marL="36576" indent="0">
              <a:buNone/>
            </a:pPr>
            <a:r>
              <a:rPr lang="en-US" sz="2800" dirty="0">
                <a:solidFill>
                  <a:srgbClr val="C00000"/>
                </a:solidFill>
              </a:rPr>
              <a:t>Car sharing</a:t>
            </a:r>
            <a:br>
              <a:rPr lang="en-US" dirty="0"/>
            </a:b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p:txBody>
          <a:bodyPr/>
          <a:lstStyle/>
          <a:p>
            <a:pPr marL="36576" indent="0">
              <a:buNone/>
            </a:pPr>
            <a:r>
              <a:rPr lang="en-US" sz="2800" dirty="0">
                <a:solidFill>
                  <a:srgbClr val="92D050"/>
                </a:solidFill>
              </a:rPr>
              <a:t>Bike sharing</a:t>
            </a:r>
            <a:br>
              <a:rPr lang="en-US" dirty="0"/>
            </a:br>
            <a:r>
              <a:rPr lang="en-US" dirty="0">
                <a:hlinkClick r:id="rId4"/>
              </a:rPr>
              <a:t>Urban connect</a:t>
            </a: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35</a:t>
            </a:fld>
            <a:endParaRPr lang="en-US" dirty="0"/>
          </a:p>
        </p:txBody>
      </p:sp>
      <p:pic>
        <p:nvPicPr>
          <p:cNvPr id="7" name="Content Placeholder 3"/>
          <p:cNvPicPr>
            <a:picLocks noChangeAspect="1"/>
          </p:cNvPicPr>
          <p:nvPr/>
        </p:nvPicPr>
        <p:blipFill rotWithShape="1">
          <a:blip r:embed="rId5"/>
          <a:srcRect l="8467" t="750" r="13301" b="56277"/>
          <a:stretch/>
        </p:blipFill>
        <p:spPr>
          <a:xfrm>
            <a:off x="4572000" y="2727623"/>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1531" y="2727623"/>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45169" y="2695212"/>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006507" y="2664737"/>
            <a:ext cx="1036316" cy="482958"/>
          </a:xfrm>
          <a:prstGeom prst="rect">
            <a:avLst/>
          </a:prstGeom>
        </p:spPr>
      </p:pic>
      <p:pic>
        <p:nvPicPr>
          <p:cNvPr id="11" name="Picture 10"/>
          <p:cNvPicPr>
            <a:picLocks noChangeAspect="1"/>
          </p:cNvPicPr>
          <p:nvPr/>
        </p:nvPicPr>
        <p:blipFill>
          <a:blip r:embed="rId6"/>
          <a:stretch>
            <a:fillRect/>
          </a:stretch>
        </p:blipFill>
        <p:spPr>
          <a:xfrm>
            <a:off x="2549298" y="952333"/>
            <a:ext cx="1514465" cy="1444026"/>
          </a:xfrm>
          <a:prstGeom prst="rect">
            <a:avLst/>
          </a:prstGeom>
        </p:spPr>
      </p:pic>
      <p:pic>
        <p:nvPicPr>
          <p:cNvPr id="12" name="Picture 11"/>
          <p:cNvPicPr>
            <a:picLocks noChangeAspect="1"/>
          </p:cNvPicPr>
          <p:nvPr/>
        </p:nvPicPr>
        <p:blipFill>
          <a:blip r:embed="rId7"/>
          <a:stretch>
            <a:fillRect/>
          </a:stretch>
        </p:blipFill>
        <p:spPr>
          <a:xfrm>
            <a:off x="382588" y="3210550"/>
            <a:ext cx="975445" cy="1013548"/>
          </a:xfrm>
          <a:prstGeom prst="rect">
            <a:avLst/>
          </a:prstGeom>
        </p:spPr>
      </p:pic>
      <p:pic>
        <p:nvPicPr>
          <p:cNvPr id="13" name="Picture 12"/>
          <p:cNvPicPr>
            <a:picLocks noChangeAspect="1"/>
          </p:cNvPicPr>
          <p:nvPr/>
        </p:nvPicPr>
        <p:blipFill>
          <a:blip r:embed="rId8"/>
          <a:stretch>
            <a:fillRect/>
          </a:stretch>
        </p:blipFill>
        <p:spPr>
          <a:xfrm>
            <a:off x="2405695" y="3222722"/>
            <a:ext cx="1044030" cy="1051651"/>
          </a:xfrm>
          <a:prstGeom prst="rect">
            <a:avLst/>
          </a:prstGeom>
        </p:spPr>
      </p:pic>
      <p:pic>
        <p:nvPicPr>
          <p:cNvPr id="14" name="Picture 13"/>
          <p:cNvPicPr>
            <a:picLocks noChangeAspect="1"/>
          </p:cNvPicPr>
          <p:nvPr/>
        </p:nvPicPr>
        <p:blipFill>
          <a:blip r:embed="rId9"/>
          <a:stretch>
            <a:fillRect/>
          </a:stretch>
        </p:blipFill>
        <p:spPr>
          <a:xfrm>
            <a:off x="4672360" y="3210550"/>
            <a:ext cx="1097375" cy="1089754"/>
          </a:xfrm>
          <a:prstGeom prst="rect">
            <a:avLst/>
          </a:prstGeom>
        </p:spPr>
      </p:pic>
      <p:pic>
        <p:nvPicPr>
          <p:cNvPr id="15" name="Picture 14"/>
          <p:cNvPicPr>
            <a:picLocks noChangeAspect="1"/>
          </p:cNvPicPr>
          <p:nvPr/>
        </p:nvPicPr>
        <p:blipFill>
          <a:blip r:embed="rId10"/>
          <a:stretch>
            <a:fillRect/>
          </a:stretch>
        </p:blipFill>
        <p:spPr>
          <a:xfrm>
            <a:off x="7061688" y="990346"/>
            <a:ext cx="1341437" cy="1368000"/>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p:nvPicPr>
        <p:blipFill>
          <a:blip r:embed="rId11"/>
          <a:stretch>
            <a:fillRect/>
          </a:stretch>
        </p:blipFill>
        <p:spPr>
          <a:xfrm>
            <a:off x="6998839" y="3246985"/>
            <a:ext cx="1051651" cy="1028789"/>
          </a:xfrm>
          <a:prstGeom prst="rect">
            <a:avLst/>
          </a:prstGeom>
        </p:spPr>
      </p:pic>
      <p:sp>
        <p:nvSpPr>
          <p:cNvPr id="5" name="TextBox 4">
            <a:extLst>
              <a:ext uri="{FF2B5EF4-FFF2-40B4-BE49-F238E27FC236}">
                <a16:creationId xmlns:a16="http://schemas.microsoft.com/office/drawing/2014/main" id="{195FD0CE-83BB-FC48-DB08-AE08314867E7}"/>
              </a:ext>
            </a:extLst>
          </p:cNvPr>
          <p:cNvSpPr txBox="1"/>
          <p:nvPr/>
        </p:nvSpPr>
        <p:spPr>
          <a:xfrm rot="19783574">
            <a:off x="4798149" y="1204965"/>
            <a:ext cx="2747908" cy="369332"/>
          </a:xfrm>
          <a:prstGeom prst="rect">
            <a:avLst/>
          </a:prstGeom>
          <a:solidFill>
            <a:srgbClr val="B9DEFF"/>
          </a:solidFill>
        </p:spPr>
        <p:txBody>
          <a:bodyPr wrap="square" rtlCol="0">
            <a:spAutoFit/>
          </a:bodyPr>
          <a:lstStyle/>
          <a:p>
            <a:r>
              <a:rPr lang="en-US" dirty="0">
                <a:solidFill>
                  <a:srgbClr val="FF0000"/>
                </a:solidFill>
              </a:rPr>
              <a:t>Suspended until 6 March</a:t>
            </a:r>
            <a:endParaRPr lang="en-GB" dirty="0">
              <a:solidFill>
                <a:srgbClr val="FF0000"/>
              </a:solidFill>
            </a:endParaRPr>
          </a:p>
        </p:txBody>
      </p:sp>
    </p:spTree>
    <p:extLst>
      <p:ext uri="{BB962C8B-B14F-4D97-AF65-F5344CB8AC3E}">
        <p14:creationId xmlns:p14="http://schemas.microsoft.com/office/powerpoint/2010/main" val="10375040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09" y="1233591"/>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36</a:t>
            </a:fld>
            <a:endParaRPr lang="en-US" dirty="0"/>
          </a:p>
        </p:txBody>
      </p:sp>
      <p:pic>
        <p:nvPicPr>
          <p:cNvPr id="5" name="Picture 4"/>
          <p:cNvPicPr>
            <a:picLocks noChangeAspect="1"/>
          </p:cNvPicPr>
          <p:nvPr/>
        </p:nvPicPr>
        <p:blipFill rotWithShape="1">
          <a:blip r:embed="rId5"/>
          <a:srcRect r="-3898" b="79391"/>
          <a:stretch/>
        </p:blipFill>
        <p:spPr>
          <a:xfrm>
            <a:off x="306439" y="209606"/>
            <a:ext cx="7684621" cy="672685"/>
          </a:xfrm>
          <a:prstGeom prst="rect">
            <a:avLst/>
          </a:prstGeom>
        </p:spPr>
      </p:pic>
      <p:pic>
        <p:nvPicPr>
          <p:cNvPr id="6" name="Picture 5">
            <a:hlinkClick r:id="rId4"/>
            <a:extLst>
              <a:ext uri="{FF2B5EF4-FFF2-40B4-BE49-F238E27FC236}">
                <a16:creationId xmlns:a16="http://schemas.microsoft.com/office/drawing/2014/main" id="{124A9ACF-BCFD-563B-5329-86915BA88F1C}"/>
              </a:ext>
            </a:extLst>
          </p:cNvPr>
          <p:cNvPicPr>
            <a:picLocks noChangeAspect="1"/>
          </p:cNvPicPr>
          <p:nvPr/>
        </p:nvPicPr>
        <p:blipFill>
          <a:blip r:embed="rId6"/>
          <a:stretch>
            <a:fillRect/>
          </a:stretch>
        </p:blipFill>
        <p:spPr>
          <a:xfrm>
            <a:off x="626091" y="882291"/>
            <a:ext cx="7809997" cy="3136298"/>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37</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38</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t>
            </a:r>
          </a:p>
          <a:p>
            <a:r>
              <a:rPr lang="en-US" sz="1500" dirty="0"/>
              <a:t>are closest to </a:t>
            </a:r>
          </a:p>
          <a:p>
            <a:r>
              <a:rPr lang="en-US" sz="1500" dirty="0"/>
              <a:t>your office / usual work places</a:t>
            </a:r>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39</a:t>
            </a:fld>
            <a:endParaRPr lang="en-US" dirty="0"/>
          </a:p>
        </p:txBody>
      </p:sp>
    </p:spTree>
    <p:extLst>
      <p:ext uri="{BB962C8B-B14F-4D97-AF65-F5344CB8AC3E}">
        <p14:creationId xmlns:p14="http://schemas.microsoft.com/office/powerpoint/2010/main" val="3244448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274" y="337178"/>
            <a:ext cx="8562108" cy="1340987"/>
          </a:xfrm>
        </p:spPr>
        <p:txBody>
          <a:bodyPr>
            <a:noAutofit/>
          </a:bodyPr>
          <a:lstStyle/>
          <a:p>
            <a:r>
              <a:rPr lang="fr-FR" dirty="0" err="1">
                <a:solidFill>
                  <a:schemeClr val="tx1">
                    <a:lumMod val="60000"/>
                    <a:lumOff val="40000"/>
                  </a:schemeClr>
                </a:solidFill>
              </a:rPr>
              <a:t>Welcome</a:t>
            </a:r>
            <a:r>
              <a:rPr lang="fr-FR" dirty="0">
                <a:solidFill>
                  <a:schemeClr val="tx1">
                    <a:lumMod val="60000"/>
                    <a:lumOff val="40000"/>
                  </a:schemeClr>
                </a:solidFill>
              </a:rPr>
              <a:t>                   Bienvenue </a:t>
            </a:r>
          </a:p>
        </p:txBody>
      </p:sp>
      <p:sp>
        <p:nvSpPr>
          <p:cNvPr id="6" name="Text Placeholder 5"/>
          <p:cNvSpPr>
            <a:spLocks noGrp="1"/>
          </p:cNvSpPr>
          <p:nvPr>
            <p:ph type="body" idx="10"/>
          </p:nvPr>
        </p:nvSpPr>
        <p:spPr>
          <a:xfrm>
            <a:off x="1091853" y="1972682"/>
            <a:ext cx="2708851" cy="1753590"/>
          </a:xfrm>
        </p:spPr>
        <p:txBody>
          <a:bodyPr>
            <a:noAutofit/>
          </a:bodyPr>
          <a:lstStyle/>
          <a:p>
            <a:r>
              <a:rPr lang="fr-FR" sz="2100" b="1" dirty="0">
                <a:solidFill>
                  <a:srgbClr val="001844"/>
                </a:solidFill>
              </a:rPr>
              <a:t>Rocio </a:t>
            </a:r>
          </a:p>
          <a:p>
            <a:r>
              <a:rPr lang="fr-FR" sz="2100" b="1" dirty="0">
                <a:solidFill>
                  <a:srgbClr val="001844"/>
                </a:solidFill>
              </a:rPr>
              <a:t>ALOT</a:t>
            </a:r>
          </a:p>
          <a:p>
            <a:r>
              <a:rPr lang="fr-FR" sz="1350" dirty="0">
                <a:solidFill>
                  <a:srgbClr val="001844"/>
                </a:solidFill>
              </a:rPr>
              <a:t>HR Department, </a:t>
            </a:r>
          </a:p>
          <a:p>
            <a:r>
              <a:rPr lang="fr-FR" sz="1350" dirty="0">
                <a:solidFill>
                  <a:srgbClr val="001844"/>
                </a:solidFill>
              </a:rPr>
              <a:t>Recruitment and </a:t>
            </a:r>
            <a:br>
              <a:rPr lang="fr-FR" sz="1350" dirty="0">
                <a:solidFill>
                  <a:srgbClr val="001844"/>
                </a:solidFill>
              </a:rPr>
            </a:br>
            <a:r>
              <a:rPr lang="fr-FR" sz="1350" dirty="0" err="1">
                <a:solidFill>
                  <a:srgbClr val="001844"/>
                </a:solidFill>
              </a:rPr>
              <a:t>Sourcing</a:t>
            </a:r>
            <a:r>
              <a:rPr lang="fr-FR" sz="1350" dirty="0">
                <a:solidFill>
                  <a:srgbClr val="001844"/>
                </a:solidFill>
              </a:rPr>
              <a:t> </a:t>
            </a:r>
            <a:r>
              <a:rPr lang="fr-FR" sz="1350" dirty="0" err="1">
                <a:solidFill>
                  <a:srgbClr val="001844"/>
                </a:solidFill>
              </a:rPr>
              <a:t>Specialist</a:t>
            </a:r>
            <a:r>
              <a:rPr lang="fr-FR" sz="1350" dirty="0">
                <a:solidFill>
                  <a:srgbClr val="001844"/>
                </a:solidFill>
              </a:rPr>
              <a:t> </a:t>
            </a:r>
          </a:p>
          <a:p>
            <a:endParaRPr lang="fr-FR" sz="1350" dirty="0">
              <a:solidFill>
                <a:srgbClr val="001844"/>
              </a:solidFill>
            </a:endParaRP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7" name="Text Placeholder 5"/>
          <p:cNvSpPr txBox="1">
            <a:spLocks/>
          </p:cNvSpPr>
          <p:nvPr/>
        </p:nvSpPr>
        <p:spPr>
          <a:xfrm>
            <a:off x="6181378" y="2443072"/>
            <a:ext cx="2818147" cy="1559283"/>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2100" b="1" i="0" u="none" strike="noStrike" kern="1200" cap="none" spc="0" normalizeH="0" baseline="0" noProof="0" dirty="0">
                <a:ln>
                  <a:noFill/>
                </a:ln>
                <a:solidFill>
                  <a:srgbClr val="001844"/>
                </a:solidFill>
                <a:effectLst/>
                <a:uLnTx/>
                <a:uFillTx/>
                <a:latin typeface="Arial"/>
                <a:ea typeface="+mn-ea"/>
                <a:cs typeface="+mn-cs"/>
              </a:rPr>
              <a:t>Erwin </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2100" b="1" i="0" u="none" strike="noStrike" kern="1200" cap="none" spc="0" normalizeH="0" baseline="0" noProof="0" dirty="0">
                <a:ln>
                  <a:noFill/>
                </a:ln>
                <a:solidFill>
                  <a:srgbClr val="001844"/>
                </a:solidFill>
                <a:effectLst/>
                <a:uLnTx/>
                <a:uFillTx/>
                <a:latin typeface="Arial"/>
                <a:ea typeface="+mn-ea"/>
                <a:cs typeface="+mn-cs"/>
              </a:rPr>
              <a:t>MOSSELMANS</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1350" b="0" i="0" u="none" strike="noStrike" kern="1200" cap="none" spc="0" normalizeH="0" baseline="0" noProof="0" dirty="0">
                <a:ln>
                  <a:noFill/>
                </a:ln>
                <a:solidFill>
                  <a:srgbClr val="001844"/>
                </a:solidFill>
                <a:effectLst/>
                <a:uLnTx/>
                <a:uFillTx/>
                <a:latin typeface="Arial"/>
                <a:ea typeface="+mn-ea"/>
                <a:cs typeface="+mn-cs"/>
              </a:rPr>
              <a:t>HR </a:t>
            </a:r>
            <a:r>
              <a:rPr kumimoji="0" lang="fr-FR" sz="1350" b="0" i="0" u="none" strike="noStrike" kern="1200" cap="none" spc="0" normalizeH="0" baseline="0" noProof="0" dirty="0" err="1">
                <a:ln>
                  <a:noFill/>
                </a:ln>
                <a:solidFill>
                  <a:srgbClr val="001844"/>
                </a:solidFill>
                <a:effectLst/>
                <a:uLnTx/>
                <a:uFillTx/>
                <a:latin typeface="Arial"/>
                <a:ea typeface="+mn-ea"/>
                <a:cs typeface="+mn-cs"/>
              </a:rPr>
              <a:t>Department</a:t>
            </a:r>
            <a:r>
              <a:rPr kumimoji="0" lang="fr-FR" sz="1350" b="0" i="0" u="none" strike="noStrike" kern="1200" cap="none" spc="0" normalizeH="0" baseline="0" noProof="0" dirty="0">
                <a:ln>
                  <a:noFill/>
                </a:ln>
                <a:solidFill>
                  <a:srgbClr val="001844"/>
                </a:solidFill>
                <a:effectLst/>
                <a:uLnTx/>
                <a:uFillTx/>
                <a:latin typeface="Arial"/>
                <a:ea typeface="+mn-ea"/>
                <a:cs typeface="+mn-cs"/>
              </a:rPr>
              <a:t>, </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1350" b="0" i="0" u="none" strike="noStrike" kern="1200" cap="none" spc="0" normalizeH="0" baseline="0" noProof="0" dirty="0">
                <a:ln>
                  <a:noFill/>
                </a:ln>
                <a:solidFill>
                  <a:srgbClr val="001844"/>
                </a:solidFill>
                <a:effectLst/>
                <a:uLnTx/>
                <a:uFillTx/>
                <a:latin typeface="Arial"/>
                <a:ea typeface="+mn-ea"/>
                <a:cs typeface="+mn-cs"/>
              </a:rPr>
              <a:t>Learning </a:t>
            </a:r>
            <a:r>
              <a:rPr kumimoji="0" lang="fr-FR" sz="1350" b="0" i="0" u="none" strike="noStrike" kern="1200" cap="none" spc="0" normalizeH="0" baseline="0" noProof="0" dirty="0" err="1">
                <a:ln>
                  <a:noFill/>
                </a:ln>
                <a:solidFill>
                  <a:srgbClr val="001844"/>
                </a:solidFill>
                <a:effectLst/>
                <a:uLnTx/>
                <a:uFillTx/>
                <a:latin typeface="Arial"/>
                <a:ea typeface="+mn-ea"/>
                <a:cs typeface="+mn-cs"/>
              </a:rPr>
              <a:t>Specialist</a:t>
            </a:r>
            <a:endParaRPr kumimoji="0" lang="fr-FR" sz="1350" b="0" i="0" u="none" strike="noStrike" kern="1200" cap="none" spc="0" normalizeH="0" baseline="0" noProof="0" dirty="0">
              <a:ln>
                <a:noFill/>
              </a:ln>
              <a:solidFill>
                <a:srgbClr val="001844"/>
              </a:solidFill>
              <a:effectLst/>
              <a:uLnTx/>
              <a:uFillTx/>
              <a:latin typeface="Arial"/>
              <a:ea typeface="+mn-ea"/>
              <a:cs typeface="+mn-cs"/>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949080" y="441894"/>
            <a:ext cx="2496965" cy="4002355"/>
          </a:xfrm>
          <a:prstGeom prst="rect">
            <a:avLst/>
          </a:prstGeom>
        </p:spPr>
      </p:pic>
    </p:spTree>
    <p:extLst>
      <p:ext uri="{BB962C8B-B14F-4D97-AF65-F5344CB8AC3E}">
        <p14:creationId xmlns:p14="http://schemas.microsoft.com/office/powerpoint/2010/main" val="47127090"/>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120"/>
            <a:ext cx="8102600" cy="705332"/>
          </a:xfrm>
        </p:spPr>
        <p:txBody>
          <a:bodyPr>
            <a:normAutofit fontScale="90000"/>
          </a:bodyPr>
          <a:lstStyle/>
          <a:p>
            <a:r>
              <a:rPr lang="en-GB" dirty="0"/>
              <a:t>First Aider door sticker</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516468" y="880452"/>
            <a:ext cx="3388458" cy="2192948"/>
          </a:xfrm>
        </p:spPr>
      </p:pic>
      <p:sp>
        <p:nvSpPr>
          <p:cNvPr id="2" name="Slide Number Placeholder 1"/>
          <p:cNvSpPr>
            <a:spLocks noGrp="1"/>
          </p:cNvSpPr>
          <p:nvPr>
            <p:ph type="sldNum" sz="quarter" idx="10"/>
          </p:nvPr>
        </p:nvSpPr>
        <p:spPr/>
        <p:txBody>
          <a:bodyPr/>
          <a:lstStyle/>
          <a:p>
            <a:fld id="{17918391-D411-FE40-AAD7-861AE5233E0E}" type="slidenum">
              <a:rPr lang="en-US" smtClean="0"/>
              <a:pPr/>
              <a:t>40</a:t>
            </a:fld>
            <a:endParaRPr lang="en-US" dirty="0"/>
          </a:p>
        </p:txBody>
      </p:sp>
      <p:sp>
        <p:nvSpPr>
          <p:cNvPr id="6" name="TextBox 5"/>
          <p:cNvSpPr txBox="1"/>
          <p:nvPr/>
        </p:nvSpPr>
        <p:spPr>
          <a:xfrm>
            <a:off x="4127416" y="1474798"/>
            <a:ext cx="5168984" cy="830997"/>
          </a:xfrm>
          <a:prstGeom prst="rect">
            <a:avLst/>
          </a:prstGeom>
          <a:noFill/>
        </p:spPr>
        <p:txBody>
          <a:bodyPr wrap="square" rtlCol="0">
            <a:spAutoFit/>
          </a:bodyPr>
          <a:lstStyle/>
          <a:p>
            <a:r>
              <a:rPr lang="en-GB" sz="2400" dirty="0"/>
              <a:t>Your safety contacts : </a:t>
            </a:r>
            <a:r>
              <a:rPr lang="en-GB" sz="2400" dirty="0">
                <a:hlinkClick r:id="rId4"/>
              </a:rPr>
              <a:t>http://safety.cern.ch/FirstAid.html</a:t>
            </a:r>
            <a:r>
              <a:rPr lang="en-GB" sz="2400" dirty="0"/>
              <a:t> </a:t>
            </a:r>
          </a:p>
        </p:txBody>
      </p:sp>
    </p:spTree>
    <p:extLst>
      <p:ext uri="{BB962C8B-B14F-4D97-AF65-F5344CB8AC3E}">
        <p14:creationId xmlns:p14="http://schemas.microsoft.com/office/powerpoint/2010/main" val="20763202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F8038E-5017-DE57-BE53-1BCD3D7D7A96}"/>
              </a:ext>
            </a:extLst>
          </p:cNvPr>
          <p:cNvSpPr>
            <a:spLocks noGrp="1"/>
          </p:cNvSpPr>
          <p:nvPr>
            <p:ph type="sldNum" sz="quarter" idx="4"/>
          </p:nvPr>
        </p:nvSpPr>
        <p:spPr/>
        <p:txBody>
          <a:bodyPr/>
          <a:lstStyle/>
          <a:p>
            <a:fld id="{17918391-D411-FE40-AAD7-861AE5233E0E}" type="slidenum">
              <a:rPr lang="en-US" smtClean="0"/>
              <a:pPr/>
              <a:t>41</a:t>
            </a:fld>
            <a:endParaRPr lang="en-US" dirty="0"/>
          </a:p>
        </p:txBody>
      </p:sp>
      <p:pic>
        <p:nvPicPr>
          <p:cNvPr id="4" name="Picture 3" descr="Graphical user interface&#10;&#10;Description automatically generated">
            <a:hlinkClick r:id="rId2"/>
            <a:extLst>
              <a:ext uri="{FF2B5EF4-FFF2-40B4-BE49-F238E27FC236}">
                <a16:creationId xmlns:a16="http://schemas.microsoft.com/office/drawing/2014/main" id="{8F14712A-6B32-94FA-7BFF-674CEFDB18E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TextBox 4">
            <a:extLst>
              <a:ext uri="{FF2B5EF4-FFF2-40B4-BE49-F238E27FC236}">
                <a16:creationId xmlns:a16="http://schemas.microsoft.com/office/drawing/2014/main" id="{17F76035-E939-72AF-0CE1-C668372C75F1}"/>
              </a:ext>
            </a:extLst>
          </p:cNvPr>
          <p:cNvSpPr txBox="1"/>
          <p:nvPr/>
        </p:nvSpPr>
        <p:spPr>
          <a:xfrm>
            <a:off x="2271370" y="4522506"/>
            <a:ext cx="1787669" cy="307777"/>
          </a:xfrm>
          <a:prstGeom prst="rect">
            <a:avLst/>
          </a:prstGeom>
          <a:noFill/>
        </p:spPr>
        <p:txBody>
          <a:bodyPr wrap="none" rtlCol="0">
            <a:spAutoFit/>
          </a:bodyPr>
          <a:lstStyle/>
          <a:p>
            <a:r>
              <a:rPr lang="en-US" sz="1400" dirty="0">
                <a:solidFill>
                  <a:schemeClr val="bg1"/>
                </a:solidFill>
              </a:rPr>
              <a:t>or click on this slide </a:t>
            </a:r>
            <a:endParaRPr lang="en-GB" sz="1400" dirty="0">
              <a:solidFill>
                <a:schemeClr val="bg1"/>
              </a:solidFill>
            </a:endParaRPr>
          </a:p>
        </p:txBody>
      </p:sp>
    </p:spTree>
    <p:extLst>
      <p:ext uri="{BB962C8B-B14F-4D97-AF65-F5344CB8AC3E}">
        <p14:creationId xmlns:p14="http://schemas.microsoft.com/office/powerpoint/2010/main" val="41310929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a:t>Defends all personnel </a:t>
            </a:r>
            <a:br>
              <a:rPr lang="en-GB" sz="3300" dirty="0"/>
            </a:br>
            <a:r>
              <a:rPr lang="en-GB" dirty="0"/>
              <a:t>on a collective and on an individual basis	</a:t>
            </a:r>
            <a:r>
              <a:rPr lang="en-GB" sz="1900" dirty="0"/>
              <a:t>	</a:t>
            </a:r>
            <a:br>
              <a:rPr lang="en-GB" dirty="0"/>
            </a:br>
            <a:r>
              <a:rPr lang="en-GB" dirty="0"/>
              <a:t>Become member : </a:t>
            </a:r>
            <a:r>
              <a:rPr lang="en-GB" dirty="0">
                <a:hlinkClick r:id="rId3"/>
              </a:rPr>
              <a:t>Website</a:t>
            </a:r>
            <a:r>
              <a:rPr lang="en-GB" dirty="0"/>
              <a:t> </a:t>
            </a:r>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a:t>
            </a:r>
            <a:r>
              <a:rPr lang="en-GB" sz="2800" dirty="0" err="1"/>
              <a:t>ed</a:t>
            </a:r>
            <a:r>
              <a:rPr lang="en-GB" sz="2800" dirty="0"/>
              <a:t>)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42</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43</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de Of Conduct_Teaser">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410948" y="610870"/>
            <a:ext cx="6775516" cy="3811228"/>
          </a:xfrm>
          <a:prstGeom prst="rect">
            <a:avLst/>
          </a:prstGeom>
        </p:spPr>
      </p:pic>
      <p:sp>
        <p:nvSpPr>
          <p:cNvPr id="6" name="Title 1"/>
          <p:cNvSpPr txBox="1">
            <a:spLocks/>
          </p:cNvSpPr>
          <p:nvPr/>
        </p:nvSpPr>
        <p:spPr>
          <a:xfrm>
            <a:off x="783076" y="-23023"/>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44</a:t>
            </a:fld>
            <a:endParaRPr lang="en-US" dirty="0"/>
          </a:p>
        </p:txBody>
      </p:sp>
      <p:sp>
        <p:nvSpPr>
          <p:cNvPr id="3" name="Rectangle 2"/>
          <p:cNvSpPr/>
          <p:nvPr/>
        </p:nvSpPr>
        <p:spPr>
          <a:xfrm>
            <a:off x="5902702" y="149557"/>
            <a:ext cx="2533386" cy="369332"/>
          </a:xfrm>
          <a:prstGeom prst="rect">
            <a:avLst/>
          </a:prstGeom>
        </p:spPr>
        <p:txBody>
          <a:bodyPr wrap="none">
            <a:spAutoFit/>
          </a:bodyPr>
          <a:lstStyle/>
          <a:p>
            <a:pPr marL="27432" indent="0">
              <a:buNone/>
            </a:pPr>
            <a:r>
              <a:rPr lang="en-GB" dirty="0">
                <a:hlinkClick r:id="rId6" action="ppaction://hlinkfile"/>
              </a:rPr>
              <a:t>cern.ch/</a:t>
            </a:r>
            <a:r>
              <a:rPr lang="en-GB" dirty="0" err="1">
                <a:hlinkClick r:id="rId6" action="ppaction://hlinkfile"/>
              </a:rPr>
              <a:t>codeofconduct</a:t>
            </a:r>
            <a:endParaRPr lang="en-GB" dirty="0"/>
          </a:p>
        </p:txBody>
      </p:sp>
    </p:spTree>
    <p:extLst>
      <p:ext uri="{BB962C8B-B14F-4D97-AF65-F5344CB8AC3E}">
        <p14:creationId xmlns:p14="http://schemas.microsoft.com/office/powerpoint/2010/main" val="320046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4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CERN tools </a:t>
            </a:r>
            <a:endParaRPr lang="en-GB" dirty="0"/>
          </a:p>
        </p:txBody>
      </p:sp>
      <p:sp>
        <p:nvSpPr>
          <p:cNvPr id="3" name="Content Placeholder 2"/>
          <p:cNvSpPr>
            <a:spLocks noGrp="1"/>
          </p:cNvSpPr>
          <p:nvPr>
            <p:ph idx="1"/>
          </p:nvPr>
        </p:nvSpPr>
        <p:spPr>
          <a:xfrm>
            <a:off x="1557338" y="940865"/>
            <a:ext cx="7129462" cy="3319247"/>
          </a:xfrm>
        </p:spPr>
        <p:txBody>
          <a:bodyPr>
            <a:normAutofit fontScale="77500" lnSpcReduction="20000"/>
          </a:bodyPr>
          <a:lstStyle/>
          <a:p>
            <a:pPr marL="36576" indent="0">
              <a:buNone/>
            </a:pPr>
            <a:r>
              <a:rPr lang="en-US" dirty="0">
                <a:hlinkClick r:id="rId3"/>
              </a:rPr>
              <a:t>Phone (audio only) : </a:t>
            </a:r>
            <a:r>
              <a:rPr lang="en-US" dirty="0" err="1">
                <a:hlinkClick r:id="rId3"/>
              </a:rPr>
              <a:t>CERNphone</a:t>
            </a:r>
            <a:endParaRPr lang="en-US" dirty="0"/>
          </a:p>
          <a:p>
            <a:pPr lvl="1"/>
            <a:r>
              <a:rPr lang="en-US" dirty="0"/>
              <a:t>Mobile client (iOS and Android)</a:t>
            </a:r>
          </a:p>
          <a:p>
            <a:pPr lvl="1"/>
            <a:r>
              <a:rPr lang="en-US" dirty="0"/>
              <a:t>Desktop client (Windows, </a:t>
            </a:r>
            <a:r>
              <a:rPr lang="en-US" dirty="0" err="1"/>
              <a:t>macOS</a:t>
            </a:r>
            <a:r>
              <a:rPr lang="en-US" dirty="0"/>
              <a:t>, Linux)</a:t>
            </a:r>
          </a:p>
          <a:p>
            <a:pPr marL="448056" lvl="1" indent="0">
              <a:buNone/>
            </a:pPr>
            <a:endParaRPr lang="en-US" dirty="0"/>
          </a:p>
          <a:p>
            <a:pPr marL="448056" lvl="1" indent="0">
              <a:buNone/>
            </a:pPr>
            <a:endParaRPr lang="en-GB" dirty="0"/>
          </a:p>
          <a:p>
            <a:pPr marL="36576" indent="0">
              <a:buNone/>
            </a:pPr>
            <a:r>
              <a:rPr lang="en-GB" dirty="0" err="1"/>
              <a:t>Videocalls</a:t>
            </a:r>
            <a:r>
              <a:rPr lang="en-GB" dirty="0"/>
              <a:t> and videoconferencing  </a:t>
            </a:r>
            <a:r>
              <a:rPr lang="en-GB" dirty="0" err="1">
                <a:hlinkClick r:id="rId4"/>
              </a:rPr>
              <a:t>cern.zoom</a:t>
            </a:r>
            <a:r>
              <a:rPr lang="en-GB" dirty="0"/>
              <a:t> – </a:t>
            </a:r>
            <a:r>
              <a:rPr lang="en-GB" dirty="0">
                <a:hlinkClick r:id="rId5"/>
              </a:rPr>
              <a:t>FAQ</a:t>
            </a:r>
            <a:endParaRPr lang="en-GB" dirty="0"/>
          </a:p>
          <a:p>
            <a:pPr marL="36576" indent="0">
              <a:buNone/>
            </a:pPr>
            <a:br>
              <a:rPr lang="en-US" sz="1800" dirty="0"/>
            </a:br>
            <a:endParaRPr lang="en-US" sz="1800" dirty="0"/>
          </a:p>
          <a:p>
            <a:pPr marL="36576" indent="0">
              <a:buNone/>
            </a:pPr>
            <a:r>
              <a:rPr lang="en-US" dirty="0"/>
              <a:t>Messaging – individual and public/private ”channels”</a:t>
            </a:r>
          </a:p>
          <a:p>
            <a:pPr marL="36576" indent="0">
              <a:buNone/>
            </a:pPr>
            <a:r>
              <a:rPr lang="en-US" dirty="0"/>
              <a:t>	</a:t>
            </a:r>
            <a:r>
              <a:rPr lang="en-US" sz="2300" dirty="0"/>
              <a:t>integration with Zoom</a:t>
            </a:r>
            <a:br>
              <a:rPr lang="en-US" sz="2300" dirty="0"/>
            </a:br>
            <a:r>
              <a:rPr lang="en-US" dirty="0"/>
              <a:t>	</a:t>
            </a:r>
            <a:r>
              <a:rPr lang="en-US" sz="2300" dirty="0"/>
              <a:t>dedicated channel </a:t>
            </a:r>
            <a:r>
              <a:rPr lang="en-US" sz="2300" dirty="0">
                <a:hlinkClick r:id="rId6"/>
              </a:rPr>
              <a:t>New @ CERN</a:t>
            </a:r>
            <a:endParaRPr lang="en-GB" sz="15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45</a:t>
            </a:fld>
            <a:endParaRPr lang="en-US" dirty="0"/>
          </a:p>
        </p:txBody>
      </p:sp>
      <p:pic>
        <p:nvPicPr>
          <p:cNvPr id="8" name="Picture 7"/>
          <p:cNvPicPr>
            <a:picLocks noChangeAspect="1"/>
          </p:cNvPicPr>
          <p:nvPr/>
        </p:nvPicPr>
        <p:blipFill rotWithShape="1">
          <a:blip r:embed="rId7"/>
          <a:srcRect l="32614" t="10266" r="33298" b="10026"/>
          <a:stretch/>
        </p:blipFill>
        <p:spPr>
          <a:xfrm>
            <a:off x="378837" y="2313169"/>
            <a:ext cx="715831" cy="880088"/>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7201" y="1105614"/>
            <a:ext cx="701756" cy="701756"/>
          </a:xfrm>
          <a:prstGeom prst="rect">
            <a:avLst/>
          </a:prstGeom>
        </p:spPr>
      </p:pic>
      <p:pic>
        <p:nvPicPr>
          <p:cNvPr id="7" name="Picture 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85765" y="3419044"/>
            <a:ext cx="1050608" cy="669618"/>
          </a:xfrm>
          <a:prstGeom prst="rect">
            <a:avLst/>
          </a:prstGeom>
        </p:spPr>
      </p:pic>
      <p:pic>
        <p:nvPicPr>
          <p:cNvPr id="5" name="Picture 4"/>
          <p:cNvPicPr>
            <a:picLocks noChangeAspect="1"/>
          </p:cNvPicPr>
          <p:nvPr/>
        </p:nvPicPr>
        <p:blipFill rotWithShape="1">
          <a:blip r:embed="rId10"/>
          <a:srcRect l="997" t="5712" r="10876" b="8412"/>
          <a:stretch/>
        </p:blipFill>
        <p:spPr>
          <a:xfrm>
            <a:off x="6378095" y="364140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46</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7" name="Picture 6"/>
          <p:cNvPicPr>
            <a:picLocks noChangeAspect="1"/>
          </p:cNvPicPr>
          <p:nvPr/>
        </p:nvPicPr>
        <p:blipFill>
          <a:blip r:embed="rId4"/>
          <a:stretch>
            <a:fillRect/>
          </a:stretch>
        </p:blipFill>
        <p:spPr>
          <a:xfrm>
            <a:off x="19389" y="1386771"/>
            <a:ext cx="9124611" cy="2304000"/>
          </a:xfrm>
          <a:prstGeom prst="rect">
            <a:avLst/>
          </a:prstGeom>
        </p:spPr>
      </p:pic>
      <p:pic>
        <p:nvPicPr>
          <p:cNvPr id="9" name="Picture 8"/>
          <p:cNvPicPr>
            <a:picLocks noChangeAspect="1"/>
          </p:cNvPicPr>
          <p:nvPr/>
        </p:nvPicPr>
        <p:blipFill>
          <a:blip r:embed="rId5"/>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47</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a:normAutofit fontScale="62500" lnSpcReduction="20000"/>
          </a:bodyPr>
          <a:lstStyle/>
          <a:p>
            <a:pPr marL="36576" indent="0">
              <a:buNone/>
            </a:pPr>
            <a:r>
              <a:rPr lang="en-US" sz="5100" b="1" dirty="0">
                <a:solidFill>
                  <a:srgbClr val="00B0F0"/>
                </a:solidFill>
              </a:rPr>
              <a:t>Directorate		</a:t>
            </a:r>
            <a:r>
              <a:rPr lang="en-US" sz="3800" dirty="0">
                <a:solidFill>
                  <a:srgbClr val="FF0000"/>
                </a:solidFill>
              </a:rPr>
              <a:t>every 3 months</a:t>
            </a:r>
            <a:r>
              <a:rPr lang="en-US" sz="3800" i="1" dirty="0"/>
              <a:t> </a:t>
            </a:r>
            <a:endParaRPr lang="en-US" sz="3800" dirty="0">
              <a:solidFill>
                <a:srgbClr val="FF0000"/>
              </a:solidFill>
            </a:endParaRPr>
          </a:p>
          <a:p>
            <a:pPr marL="457200">
              <a:buFont typeface="Courier New" panose="02070309020205020404" pitchFamily="49" charset="0"/>
              <a:buChar char="o"/>
            </a:pPr>
            <a:r>
              <a:rPr lang="en-US" sz="3800" dirty="0"/>
              <a:t>Highlights of Council Week and other recent news.</a:t>
            </a:r>
          </a:p>
          <a:p>
            <a:pPr marL="457200">
              <a:buFont typeface="Courier New" panose="02070309020205020404" pitchFamily="49" charset="0"/>
              <a:buChar char="o"/>
            </a:pPr>
            <a:endParaRPr lang="en-US" sz="3800" dirty="0"/>
          </a:p>
          <a:p>
            <a:pPr marL="0" indent="0">
              <a:buNone/>
            </a:pPr>
            <a:r>
              <a:rPr lang="en-US" sz="5100" b="1" dirty="0">
                <a:solidFill>
                  <a:srgbClr val="00B0F0"/>
                </a:solidFill>
              </a:rPr>
              <a:t>HR 				</a:t>
            </a:r>
            <a:r>
              <a:rPr lang="en-US" sz="3900" dirty="0">
                <a:solidFill>
                  <a:srgbClr val="FF0000"/>
                </a:solidFill>
              </a:rPr>
              <a:t>ad hoc</a:t>
            </a:r>
            <a:endParaRPr lang="en-US" sz="5100" b="1" dirty="0">
              <a:solidFill>
                <a:srgbClr val="00B0F0"/>
              </a:solidFill>
            </a:endParaRPr>
          </a:p>
          <a:p>
            <a:pPr marL="571500" indent="-571500">
              <a:buFont typeface="Courier New" panose="02070309020205020404" pitchFamily="49" charset="0"/>
              <a:buChar char="o"/>
            </a:pPr>
            <a:r>
              <a:rPr lang="en-US" sz="4000" dirty="0"/>
              <a:t>Focus on one topic (</a:t>
            </a:r>
            <a:r>
              <a:rPr lang="en-US" sz="4000" dirty="0" err="1"/>
              <a:t>eg</a:t>
            </a:r>
            <a:r>
              <a:rPr lang="en-US" sz="4000" dirty="0"/>
              <a:t>. flexibility)</a:t>
            </a:r>
          </a:p>
          <a:p>
            <a:pPr marL="685800" indent="-685800">
              <a:buFont typeface="Courier New" panose="02070309020205020404" pitchFamily="49" charset="0"/>
              <a:buChar char="o"/>
            </a:pPr>
            <a:endParaRPr lang="en-US" sz="3900" dirty="0"/>
          </a:p>
          <a:p>
            <a:pPr marL="36576" indent="0">
              <a:buNone/>
            </a:pPr>
            <a:r>
              <a:rPr lang="en-US" sz="5100" b="1" dirty="0">
                <a:solidFill>
                  <a:srgbClr val="00B0F0"/>
                </a:solidFill>
              </a:rPr>
              <a:t>Staff Association 	</a:t>
            </a:r>
            <a:r>
              <a:rPr lang="en-US" sz="3900" dirty="0">
                <a:solidFill>
                  <a:srgbClr val="FF0000"/>
                </a:solidFill>
              </a:rPr>
              <a:t>every month</a:t>
            </a:r>
          </a:p>
          <a:p>
            <a:pPr marL="457200">
              <a:buFont typeface="Courier New" panose="02070309020205020404" pitchFamily="49" charset="0"/>
              <a:buChar char="o"/>
            </a:pPr>
            <a:r>
              <a:rPr lang="en-US" sz="3800" dirty="0"/>
              <a:t>Latest information on priorities and current issues</a:t>
            </a: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48</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additive="base">
                                        <p:cTn id="2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 calcmode="lin" valueType="num">
                                      <p:cBhvr additive="base">
                                        <p:cTn id="3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5">
                                            <p:txEl>
                                              <p:pRg st="7" end="7"/>
                                            </p:txEl>
                                          </p:spTgt>
                                        </p:tgtEl>
                                        <p:attrNameLst>
                                          <p:attrName>style.visibility</p:attrName>
                                        </p:attrNameLst>
                                      </p:cBhvr>
                                      <p:to>
                                        <p:strVal val="visible"/>
                                      </p:to>
                                    </p:set>
                                    <p:anim calcmode="lin" valueType="num">
                                      <p:cBhvr additive="base">
                                        <p:cTn id="44"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Recap from quiz - recommended</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map </a:t>
            </a:r>
            <a:r>
              <a:rPr lang="en-US" dirty="0"/>
              <a:t>on your smartphone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37007" y="3078104"/>
            <a:ext cx="1856226" cy="1201316"/>
          </a:xfrm>
          <a:prstGeom prst="rect">
            <a:avLst/>
          </a:prstGeom>
        </p:spPr>
      </p:pic>
      <p:sp>
        <p:nvSpPr>
          <p:cNvPr id="6" name="Slide Number Placeholder 5"/>
          <p:cNvSpPr>
            <a:spLocks noGrp="1"/>
          </p:cNvSpPr>
          <p:nvPr>
            <p:ph type="sldNum" sz="quarter" idx="10"/>
          </p:nvPr>
        </p:nvSpPr>
        <p:spPr/>
        <p:txBody>
          <a:bodyPr/>
          <a:lstStyle/>
          <a:p>
            <a:fld id="{17918391-D411-FE40-AAD7-861AE5233E0E}" type="slidenum">
              <a:rPr lang="en-US" smtClean="0"/>
              <a:pPr/>
              <a:t>49</a:t>
            </a:fld>
            <a:endParaRPr lang="en-US" dirty="0"/>
          </a:p>
        </p:txBody>
      </p:sp>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p:cNvPicPr>
            <a:picLocks noGrp="1" noChangeAspect="1"/>
          </p:cNvPicPr>
          <p:nvPr>
            <p:ph idx="1"/>
          </p:nvPr>
        </p:nvPicPr>
        <p:blipFill>
          <a:blip r:embed="rId4"/>
          <a:stretch>
            <a:fillRect/>
          </a:stretch>
        </p:blipFill>
        <p:spPr>
          <a:xfrm>
            <a:off x="316352" y="1888599"/>
            <a:ext cx="2523643" cy="2505222"/>
          </a:xfrm>
          <a:prstGeom prst="rect">
            <a:avLst/>
          </a:prstGeom>
        </p:spPr>
      </p:pic>
      <p:sp>
        <p:nvSpPr>
          <p:cNvPr id="9" name="TextBox 8"/>
          <p:cNvSpPr txBox="1"/>
          <p:nvPr/>
        </p:nvSpPr>
        <p:spPr>
          <a:xfrm>
            <a:off x="339351" y="978856"/>
            <a:ext cx="2821606" cy="738664"/>
          </a:xfrm>
          <a:prstGeom prst="rect">
            <a:avLst/>
          </a:prstGeom>
          <a:noFill/>
        </p:spPr>
        <p:txBody>
          <a:bodyPr wrap="none" rtlCol="0">
            <a:spAutoFit/>
          </a:bodyPr>
          <a:lstStyle/>
          <a:p>
            <a:r>
              <a:rPr lang="en-GB" sz="2400" dirty="0"/>
              <a:t>Classroom courses</a:t>
            </a:r>
            <a:br>
              <a:rPr lang="en-GB" sz="2400" dirty="0"/>
            </a:br>
            <a:r>
              <a:rPr lang="en-GB" dirty="0">
                <a:hlinkClick r:id="rId5" action="ppaction://hlinkfile"/>
              </a:rPr>
              <a:t>cern.ch/</a:t>
            </a:r>
            <a:r>
              <a:rPr lang="en-GB" dirty="0" err="1">
                <a:hlinkClick r:id="rId5" action="ppaction://hlinkfile"/>
              </a:rPr>
              <a:t>learninghub</a:t>
            </a:r>
            <a:endParaRPr lang="en-GB"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hlinkClick r:id="rId6"/>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7"/>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80452"/>
            <a:ext cx="8607736" cy="3660017"/>
          </a:xfrm>
        </p:spPr>
        <p:txBody>
          <a:bodyPr>
            <a:noAutofit/>
          </a:bodyPr>
          <a:lstStyle/>
          <a:p>
            <a:pPr>
              <a:lnSpc>
                <a:spcPct val="120000"/>
              </a:lnSpc>
              <a:buFont typeface="Wingdings" panose="05000000000000000000" pitchFamily="2" charset="2"/>
              <a:buChar char="q"/>
            </a:pPr>
            <a:r>
              <a:rPr lang="en-US" sz="1400" dirty="0"/>
              <a:t>Welcome session in </a:t>
            </a:r>
            <a:r>
              <a:rPr lang="en-US" sz="1400" b="1" dirty="0"/>
              <a:t>your department</a:t>
            </a:r>
            <a:r>
              <a:rPr lang="en-US" sz="1400" b="1" i="1" dirty="0">
                <a:solidFill>
                  <a:srgbClr val="92D050"/>
                </a:solidFill>
              </a:rPr>
              <a:t>	</a:t>
            </a:r>
          </a:p>
          <a:p>
            <a:pPr>
              <a:lnSpc>
                <a:spcPct val="120000"/>
              </a:lnSpc>
              <a:buFont typeface="Wingdings" panose="05000000000000000000" pitchFamily="2" charset="2"/>
              <a:buChar char="q"/>
            </a:pPr>
            <a:r>
              <a:rPr lang="en-US" sz="1400" dirty="0"/>
              <a:t>Meet the experts (online – Zoom)</a:t>
            </a:r>
          </a:p>
          <a:p>
            <a:pPr lvl="1">
              <a:lnSpc>
                <a:spcPct val="120000"/>
              </a:lnSpc>
              <a:buFont typeface="Wingdings" panose="05000000000000000000" pitchFamily="2" charset="2"/>
              <a:buChar char="Ø"/>
            </a:pPr>
            <a:r>
              <a:rPr lang="en-US" sz="1200" b="1" i="1" dirty="0"/>
              <a:t>CERN Health Insurance (CHIS) 	</a:t>
            </a:r>
            <a:r>
              <a:rPr lang="en-US" sz="1200" dirty="0"/>
              <a:t>Thursday 2 March, 11.00 – 11.30</a:t>
            </a:r>
          </a:p>
          <a:p>
            <a:pPr lvl="1">
              <a:lnSpc>
                <a:spcPct val="120000"/>
              </a:lnSpc>
              <a:buFont typeface="Wingdings" panose="05000000000000000000" pitchFamily="2" charset="2"/>
              <a:buChar char="Ø"/>
            </a:pPr>
            <a:r>
              <a:rPr lang="en-US" sz="1200" b="1" i="1" dirty="0"/>
              <a:t>Legitimation cards 	</a:t>
            </a:r>
            <a:r>
              <a:rPr lang="en-US" sz="1200" dirty="0"/>
              <a:t> 	Thursday 2 March, 11.30 – 12.00</a:t>
            </a:r>
            <a:endParaRPr lang="en-US" sz="1200" b="1" i="1" dirty="0"/>
          </a:p>
          <a:p>
            <a:pPr>
              <a:lnSpc>
                <a:spcPct val="120000"/>
              </a:lnSpc>
              <a:buFont typeface="Wingdings" panose="05000000000000000000" pitchFamily="2" charset="2"/>
              <a:buChar char="q"/>
            </a:pPr>
            <a:r>
              <a:rPr lang="en-US" sz="1400" dirty="0"/>
              <a:t>More short sessions with experts (online – Zoom)</a:t>
            </a:r>
          </a:p>
          <a:p>
            <a:pPr lvl="1">
              <a:lnSpc>
                <a:spcPct val="120000"/>
              </a:lnSpc>
              <a:buFont typeface="Wingdings" panose="05000000000000000000" pitchFamily="2" charset="2"/>
              <a:buChar char="Ø"/>
            </a:pPr>
            <a:r>
              <a:rPr lang="en-US" sz="1200" b="1" i="1" dirty="0">
                <a:solidFill>
                  <a:srgbClr val="92D050"/>
                </a:solidFill>
              </a:rPr>
              <a:t>Computer security* </a:t>
            </a:r>
            <a:r>
              <a:rPr lang="en-US" sz="1200" b="1" i="1" dirty="0">
                <a:solidFill>
                  <a:srgbClr val="C00000"/>
                </a:solidFill>
              </a:rPr>
              <a:t>		</a:t>
            </a:r>
            <a:r>
              <a:rPr lang="en-US" sz="1200" dirty="0"/>
              <a:t>Monday 13 March, 13.30 - 14.00</a:t>
            </a:r>
          </a:p>
          <a:p>
            <a:pPr lvl="1">
              <a:lnSpc>
                <a:spcPct val="120000"/>
              </a:lnSpc>
              <a:buFont typeface="Wingdings" panose="05000000000000000000" pitchFamily="2" charset="2"/>
              <a:buChar char="Ø"/>
            </a:pPr>
            <a:r>
              <a:rPr lang="en-US" sz="1200" b="1" i="1" dirty="0">
                <a:solidFill>
                  <a:srgbClr val="92D050"/>
                </a:solidFill>
              </a:rPr>
              <a:t>Library and Open Science*	</a:t>
            </a:r>
            <a:r>
              <a:rPr lang="en-US" sz="1200" dirty="0"/>
              <a:t>Tuesday 14 March, 13.30 - 14.00 </a:t>
            </a:r>
          </a:p>
          <a:p>
            <a:pPr lvl="1">
              <a:lnSpc>
                <a:spcPct val="120000"/>
              </a:lnSpc>
              <a:buFont typeface="Wingdings" panose="05000000000000000000" pitchFamily="2" charset="2"/>
              <a:buChar char="Ø"/>
            </a:pPr>
            <a:r>
              <a:rPr lang="en-US" sz="1200" b="1" i="1" dirty="0">
                <a:solidFill>
                  <a:srgbClr val="92D050"/>
                </a:solidFill>
              </a:rPr>
              <a:t>Pension Fund*</a:t>
            </a:r>
            <a:r>
              <a:rPr lang="en-US" sz="1200" b="1" i="1" dirty="0">
                <a:solidFill>
                  <a:srgbClr val="C00000"/>
                </a:solidFill>
              </a:rPr>
              <a:t>		</a:t>
            </a:r>
            <a:r>
              <a:rPr lang="en-US" sz="1200" dirty="0"/>
              <a:t>Tuesday 18 April, 13.30 - 14.00		</a:t>
            </a:r>
          </a:p>
          <a:p>
            <a:pPr>
              <a:lnSpc>
                <a:spcPct val="120000"/>
              </a:lnSpc>
              <a:buFont typeface="Wingdings" panose="05000000000000000000" pitchFamily="2" charset="2"/>
              <a:buChar char="q"/>
            </a:pPr>
            <a:r>
              <a:rPr lang="en-US" sz="1400" b="1" i="1" dirty="0">
                <a:solidFill>
                  <a:srgbClr val="92D050"/>
                </a:solidFill>
              </a:rPr>
              <a:t>Connecting the dots* </a:t>
            </a:r>
            <a:r>
              <a:rPr lang="en-US" sz="1400" b="1" i="1" dirty="0">
                <a:solidFill>
                  <a:srgbClr val="C00000"/>
                </a:solidFill>
              </a:rPr>
              <a:t>		</a:t>
            </a:r>
            <a:r>
              <a:rPr lang="en-US" sz="1200" dirty="0"/>
              <a:t>Friday 21 April, 13.30 - 17.30</a:t>
            </a:r>
          </a:p>
          <a:p>
            <a:pPr>
              <a:lnSpc>
                <a:spcPct val="120000"/>
              </a:lnSpc>
              <a:buFont typeface="Wingdings" panose="05000000000000000000" pitchFamily="2" charset="2"/>
              <a:buChar char="q"/>
            </a:pPr>
            <a:r>
              <a:rPr lang="en-US" sz="1400" b="1" i="1" dirty="0">
                <a:solidFill>
                  <a:srgbClr val="92D050"/>
                </a:solidFill>
              </a:rPr>
              <a:t>Collective induction session </a:t>
            </a:r>
            <a:r>
              <a:rPr lang="en-US" sz="1200" dirty="0"/>
              <a:t>or </a:t>
            </a:r>
            <a:r>
              <a:rPr lang="en-US" sz="1400" b="1" i="1" dirty="0">
                <a:solidFill>
                  <a:srgbClr val="92D050"/>
                </a:solidFill>
              </a:rPr>
              <a:t>Individual contact by HRA</a:t>
            </a:r>
          </a:p>
          <a:p>
            <a:pPr>
              <a:lnSpc>
                <a:spcPct val="120000"/>
              </a:lnSpc>
              <a:buFont typeface="Wingdings" panose="05000000000000000000" pitchFamily="2" charset="2"/>
              <a:buChar char="q"/>
            </a:pPr>
            <a:r>
              <a:rPr lang="en-US" sz="1400" b="1" i="1" dirty="0">
                <a:solidFill>
                  <a:srgbClr val="C00000"/>
                </a:solidFill>
              </a:rPr>
              <a:t>Visit*</a:t>
            </a:r>
            <a:r>
              <a:rPr lang="en-US" sz="1400" dirty="0"/>
              <a:t> of CERN installations – register via </a:t>
            </a:r>
            <a:r>
              <a:rPr lang="en-US" sz="1400" dirty="0" err="1">
                <a:hlinkClick r:id="rId3"/>
              </a:rPr>
              <a:t>Indico</a:t>
            </a:r>
            <a:endParaRPr lang="en-US" sz="1400" dirty="0"/>
          </a:p>
          <a:p>
            <a:pPr>
              <a:lnSpc>
                <a:spcPct val="120000"/>
              </a:lnSpc>
              <a:buFont typeface="Wingdings" panose="05000000000000000000" pitchFamily="2" charset="2"/>
              <a:buChar char="q"/>
            </a:pPr>
            <a:r>
              <a:rPr lang="en-US" sz="1200" b="1" i="1" dirty="0">
                <a:solidFill>
                  <a:srgbClr val="92D050"/>
                </a:solidFill>
              </a:rPr>
              <a:t>Spouse*</a:t>
            </a:r>
            <a:r>
              <a:rPr lang="en-US" sz="1200" dirty="0"/>
              <a:t> welcome session		Tuesday 21 March, 16.00 – 18.00</a:t>
            </a:r>
            <a:r>
              <a:rPr lang="en-US" sz="1400" dirty="0"/>
              <a:t>	</a:t>
            </a:r>
            <a:endParaRPr lang="en-GB" sz="16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7013848" y="3836280"/>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92D050"/>
                </a:solidFill>
                <a:effectLst/>
                <a:uLnTx/>
                <a:uFillTx/>
                <a:latin typeface="Arial"/>
                <a:ea typeface="+mn-ea"/>
                <a:cs typeface="+mn-cs"/>
              </a:rPr>
              <a:t>*</a:t>
            </a:r>
            <a:r>
              <a:rPr kumimoji="0" lang="en-GB" sz="1600" b="0" i="1" u="none" strike="noStrike" kern="1200" cap="none" spc="0" normalizeH="0" baseline="0" noProof="0" dirty="0">
                <a:ln>
                  <a:noFill/>
                </a:ln>
                <a:solidFill>
                  <a:srgbClr val="92D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790438" y="995085"/>
            <a:ext cx="446820" cy="1181397"/>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7330439" y="1250370"/>
            <a:ext cx="1709871"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Part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rial"/>
                <a:ea typeface="+mn-ea"/>
                <a:cs typeface="+mn-cs"/>
              </a:rPr>
              <a:t>see</a:t>
            </a:r>
            <a:r>
              <a:rPr kumimoji="0" lang="en-US" sz="1400" b="0" i="0" u="none" strike="noStrike" kern="1200" cap="none" spc="0" normalizeH="0" baseline="0" noProof="0" dirty="0">
                <a:ln>
                  <a:noFill/>
                </a:ln>
                <a:solidFill>
                  <a:srgbClr val="0055A0"/>
                </a:solidFill>
                <a:effectLst/>
                <a:uLnTx/>
                <a:uFillTx/>
                <a:latin typeface="Arial"/>
                <a:ea typeface="+mn-ea"/>
                <a:cs typeface="+mn-cs"/>
              </a:rPr>
              <a:t> </a:t>
            </a:r>
            <a:r>
              <a:rPr kumimoji="0" lang="en-US" sz="1400" b="0" i="0" u="none" strike="noStrike" kern="1200" cap="none" spc="0" normalizeH="0" baseline="0" noProof="0" dirty="0" err="1">
                <a:ln>
                  <a:noFill/>
                </a:ln>
                <a:solidFill>
                  <a:srgbClr val="0055A0"/>
                </a:solidFill>
                <a:effectLst/>
                <a:uLnTx/>
                <a:uFillTx/>
                <a:latin typeface="Arial"/>
                <a:ea typeface="+mn-ea"/>
                <a:cs typeface="+mn-cs"/>
                <a:hlinkClick r:id="rId4"/>
              </a:rPr>
              <a:t>Indico</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1279108697"/>
      </p:ext>
    </p:extLst>
  </p:cSld>
  <p:clrMapOvr>
    <a:masterClrMapping/>
  </p:clrMapOvr>
  <p:transition spd="slow">
    <p:push dir="u"/>
  </p:transition>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20816" y="1646915"/>
            <a:ext cx="8265984" cy="1369772"/>
          </a:xfrm>
        </p:spPr>
        <p:txBody>
          <a:bodyPr>
            <a:normAutofit/>
          </a:bodyPr>
          <a:lstStyle/>
          <a:p>
            <a:r>
              <a:rPr lang="en-US" sz="4400" dirty="0"/>
              <a:t>Before joining your Department</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51</a:t>
            </a:fld>
            <a:endParaRPr lang="en-US" dirty="0"/>
          </a:p>
        </p:txBody>
      </p:sp>
    </p:spTree>
    <p:extLst>
      <p:ext uri="{BB962C8B-B14F-4D97-AF65-F5344CB8AC3E}">
        <p14:creationId xmlns:p14="http://schemas.microsoft.com/office/powerpoint/2010/main" val="32187890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Meet your new colleagues !</a:t>
            </a:r>
            <a:endParaRPr lang="en-GB" dirty="0"/>
          </a:p>
        </p:txBody>
      </p:sp>
      <p:sp>
        <p:nvSpPr>
          <p:cNvPr id="3" name="Text Placeholder 2"/>
          <p:cNvSpPr>
            <a:spLocks noGrp="1"/>
          </p:cNvSpPr>
          <p:nvPr>
            <p:ph type="body" idx="1"/>
          </p:nvPr>
        </p:nvSpPr>
        <p:spPr>
          <a:xfrm>
            <a:off x="457200" y="994205"/>
            <a:ext cx="8229600" cy="3203145"/>
          </a:xfrm>
        </p:spPr>
        <p:txBody>
          <a:bodyPr>
            <a:normAutofit/>
          </a:bodyPr>
          <a:lstStyle/>
          <a:p>
            <a:pPr marL="36576" indent="0">
              <a:lnSpc>
                <a:spcPct val="120000"/>
              </a:lnSpc>
              <a:buNone/>
            </a:pPr>
            <a:r>
              <a:rPr lang="en-US" dirty="0"/>
              <a:t>Go to the flag of your Department/Unit.</a:t>
            </a:r>
          </a:p>
          <a:p>
            <a:pPr marL="550926" indent="-514350">
              <a:lnSpc>
                <a:spcPct val="120000"/>
              </a:lnSpc>
              <a:buFont typeface="+mj-lt"/>
              <a:buAutoNum type="arabicPeriod"/>
            </a:pPr>
            <a:r>
              <a:rPr lang="en-US" dirty="0"/>
              <a:t>Introduce yourself to your </a:t>
            </a:r>
            <a:r>
              <a:rPr lang="en-US" b="1" dirty="0">
                <a:solidFill>
                  <a:srgbClr val="FFC000"/>
                </a:solidFill>
              </a:rPr>
              <a:t>colleagues</a:t>
            </a:r>
          </a:p>
          <a:p>
            <a:pPr marL="550926" indent="-514350">
              <a:buFont typeface="+mj-lt"/>
              <a:buAutoNum type="arabicPeriod"/>
            </a:pPr>
            <a:r>
              <a:rPr lang="en-US" dirty="0"/>
              <a:t>Meet with your </a:t>
            </a:r>
            <a:r>
              <a:rPr lang="en-US" b="1" dirty="0">
                <a:solidFill>
                  <a:srgbClr val="FFC000"/>
                </a:solidFill>
              </a:rPr>
              <a:t>DAO</a:t>
            </a:r>
          </a:p>
          <a:p>
            <a:pPr lvl="1">
              <a:buFont typeface="Wingdings" panose="05000000000000000000" pitchFamily="2" charset="2"/>
              <a:buChar char="Ø"/>
            </a:pPr>
            <a:r>
              <a:rPr lang="en-US" sz="2400" dirty="0"/>
              <a:t>In Pas Perdu (outside Council Chamber)</a:t>
            </a:r>
          </a:p>
          <a:p>
            <a:pPr lvl="1">
              <a:buFont typeface="Wingdings" panose="05000000000000000000" pitchFamily="2" charset="2"/>
              <a:buChar char="Ø"/>
            </a:pPr>
            <a:r>
              <a:rPr lang="en-US" sz="2400" dirty="0"/>
              <a:t>on Zoom</a:t>
            </a:r>
          </a:p>
          <a:p>
            <a:pPr lvl="1">
              <a:buFont typeface="Wingdings" panose="05000000000000000000" pitchFamily="2" charset="2"/>
              <a:buChar char="Ø"/>
            </a:pPr>
            <a:r>
              <a:rPr lang="en-US" sz="2400" dirty="0"/>
              <a:t>in their office (use </a:t>
            </a:r>
            <a:r>
              <a:rPr lang="en-US" sz="2400" dirty="0">
                <a:solidFill>
                  <a:srgbClr val="00B0F0"/>
                </a:solidFill>
              </a:rPr>
              <a:t>CERN Map </a:t>
            </a:r>
            <a:r>
              <a:rPr lang="en-US" sz="2400" dirty="0"/>
              <a:t>for directions)</a:t>
            </a:r>
          </a:p>
        </p:txBody>
      </p:sp>
      <p:sp>
        <p:nvSpPr>
          <p:cNvPr id="7" name="Slide Number Placeholder 6"/>
          <p:cNvSpPr>
            <a:spLocks noGrp="1"/>
          </p:cNvSpPr>
          <p:nvPr>
            <p:ph type="sldNum" sz="quarter" idx="10"/>
          </p:nvPr>
        </p:nvSpPr>
        <p:spPr/>
        <p:txBody>
          <a:bodyPr/>
          <a:lstStyle/>
          <a:p>
            <a:fld id="{17918391-D411-FE40-AAD7-861AE5233E0E}" type="slidenum">
              <a:rPr lang="en-US" smtClean="0"/>
              <a:pPr/>
              <a:t>52</a:t>
            </a:fld>
            <a:endParaRPr lang="en-US" dirty="0"/>
          </a:p>
        </p:txBody>
      </p:sp>
    </p:spTree>
    <p:extLst>
      <p:ext uri="{BB962C8B-B14F-4D97-AF65-F5344CB8AC3E}">
        <p14:creationId xmlns:p14="http://schemas.microsoft.com/office/powerpoint/2010/main" val="24309301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6789" b="1445"/>
          <a:stretch/>
        </p:blipFill>
        <p:spPr>
          <a:xfrm>
            <a:off x="1123950" y="123824"/>
            <a:ext cx="6554176" cy="4257675"/>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53</a:t>
            </a:fld>
            <a:endParaRPr lang="en-US" dirty="0"/>
          </a:p>
        </p:txBody>
      </p:sp>
    </p:spTree>
    <p:extLst>
      <p:ext uri="{BB962C8B-B14F-4D97-AF65-F5344CB8AC3E}">
        <p14:creationId xmlns:p14="http://schemas.microsoft.com/office/powerpoint/2010/main" val="23593145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918" y="76189"/>
            <a:ext cx="6178163" cy="575744"/>
          </a:xfrm>
        </p:spPr>
        <p:txBody>
          <a:bodyPr>
            <a:noAutofit/>
          </a:bodyPr>
          <a:lstStyle/>
          <a:p>
            <a:pPr algn="ctr"/>
            <a:r>
              <a:rPr lang="en-US" sz="4000" dirty="0"/>
              <a:t>Meeting points</a:t>
            </a:r>
            <a:endParaRPr lang="en-GB" sz="4000" dirty="0"/>
          </a:p>
        </p:txBody>
      </p:sp>
      <p:sp>
        <p:nvSpPr>
          <p:cNvPr id="4" name="Slide Number Placeholder 3"/>
          <p:cNvSpPr>
            <a:spLocks noGrp="1"/>
          </p:cNvSpPr>
          <p:nvPr>
            <p:ph type="sldNum" sz="quarter" idx="10"/>
          </p:nvPr>
        </p:nvSpPr>
        <p:spPr/>
        <p:txBody>
          <a:bodyPr/>
          <a:lstStyle/>
          <a:p>
            <a:fld id="{17918391-D411-FE40-AAD7-861AE5233E0E}" type="slidenum">
              <a:rPr lang="en-US" sz="1600" smtClean="0"/>
              <a:pPr/>
              <a:t>54</a:t>
            </a:fld>
            <a:endParaRPr lang="en-US" sz="1600" dirty="0"/>
          </a:p>
        </p:txBody>
      </p:sp>
      <p:graphicFrame>
        <p:nvGraphicFramePr>
          <p:cNvPr id="5" name="Table 4">
            <a:extLst>
              <a:ext uri="{FF2B5EF4-FFF2-40B4-BE49-F238E27FC236}">
                <a16:creationId xmlns:a16="http://schemas.microsoft.com/office/drawing/2014/main" id="{7CB5A1FA-A5B1-432E-2BA4-F9B7864110AF}"/>
              </a:ext>
            </a:extLst>
          </p:cNvPr>
          <p:cNvGraphicFramePr>
            <a:graphicFrameLocks noGrp="1"/>
          </p:cNvGraphicFramePr>
          <p:nvPr>
            <p:extLst>
              <p:ext uri="{D42A27DB-BD31-4B8C-83A1-F6EECF244321}">
                <p14:modId xmlns:p14="http://schemas.microsoft.com/office/powerpoint/2010/main" val="800077798"/>
              </p:ext>
            </p:extLst>
          </p:nvPr>
        </p:nvGraphicFramePr>
        <p:xfrm>
          <a:off x="1078760" y="665159"/>
          <a:ext cx="7393264" cy="4402152"/>
        </p:xfrm>
        <a:graphic>
          <a:graphicData uri="http://schemas.openxmlformats.org/drawingml/2006/table">
            <a:tbl>
              <a:tblPr/>
              <a:tblGrid>
                <a:gridCol w="1158345">
                  <a:extLst>
                    <a:ext uri="{9D8B030D-6E8A-4147-A177-3AD203B41FA5}">
                      <a16:colId xmlns:a16="http://schemas.microsoft.com/office/drawing/2014/main" val="1667593633"/>
                    </a:ext>
                  </a:extLst>
                </a:gridCol>
                <a:gridCol w="1289290">
                  <a:extLst>
                    <a:ext uri="{9D8B030D-6E8A-4147-A177-3AD203B41FA5}">
                      <a16:colId xmlns:a16="http://schemas.microsoft.com/office/drawing/2014/main" val="654146805"/>
                    </a:ext>
                  </a:extLst>
                </a:gridCol>
                <a:gridCol w="896459">
                  <a:extLst>
                    <a:ext uri="{9D8B030D-6E8A-4147-A177-3AD203B41FA5}">
                      <a16:colId xmlns:a16="http://schemas.microsoft.com/office/drawing/2014/main" val="925861552"/>
                    </a:ext>
                  </a:extLst>
                </a:gridCol>
                <a:gridCol w="4049170">
                  <a:extLst>
                    <a:ext uri="{9D8B030D-6E8A-4147-A177-3AD203B41FA5}">
                      <a16:colId xmlns:a16="http://schemas.microsoft.com/office/drawing/2014/main" val="959600553"/>
                    </a:ext>
                  </a:extLst>
                </a:gridCol>
              </a:tblGrid>
              <a:tr h="197623">
                <a:tc>
                  <a:txBody>
                    <a:bodyPr/>
                    <a:lstStyle/>
                    <a:p>
                      <a:pPr algn="ctr" fontAlgn="base"/>
                      <a:r>
                        <a:rPr lang="en-GB" sz="1400" b="1" i="0" dirty="0">
                          <a:solidFill>
                            <a:srgbClr val="FFFFFF"/>
                          </a:solidFill>
                          <a:effectLst/>
                          <a:latin typeface="Arial" panose="020B0604020202020204" pitchFamily="34" charset="0"/>
                        </a:rPr>
                        <a:t>Dept​</a:t>
                      </a:r>
                      <a:endParaRPr lang="en-GB" sz="1600" b="1" i="0" dirty="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Place​</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Time​</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Remarks​</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extLst>
                  <a:ext uri="{0D108BD9-81ED-4DB2-BD59-A6C34878D82A}">
                    <a16:rowId xmlns:a16="http://schemas.microsoft.com/office/drawing/2014/main" val="599426467"/>
                  </a:ext>
                </a:extLst>
              </a:tr>
              <a:tr h="176821">
                <a:tc>
                  <a:txBody>
                    <a:bodyPr/>
                    <a:lstStyle/>
                    <a:p>
                      <a:pPr algn="ctr" fontAlgn="base"/>
                      <a:r>
                        <a:rPr lang="en-US" sz="1400" b="1" i="0" dirty="0">
                          <a:solidFill>
                            <a:srgbClr val="0055A0"/>
                          </a:solidFill>
                          <a:effectLst/>
                          <a:latin typeface="Arial" panose="020B0604020202020204" pitchFamily="34" charset="0"/>
                        </a:rPr>
                        <a:t>ATS</a:t>
                      </a:r>
                      <a:r>
                        <a:rPr lang="en-US" sz="1400" b="0" i="0" dirty="0">
                          <a:solidFill>
                            <a:srgbClr val="0055A0"/>
                          </a:solidFill>
                          <a:effectLst/>
                          <a:latin typeface="Arial" panose="020B0604020202020204" pitchFamily="34" charset="0"/>
                        </a:rPr>
                        <a:t>​</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10:30​</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Together with TE​</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1863483292"/>
                  </a:ext>
                </a:extLst>
              </a:tr>
              <a:tr h="176821">
                <a:tc>
                  <a:txBody>
                    <a:bodyPr/>
                    <a:lstStyle/>
                    <a:p>
                      <a:pPr algn="ctr" fontAlgn="base"/>
                      <a:r>
                        <a:rPr lang="en-GB" sz="1400" b="1" i="0">
                          <a:solidFill>
                            <a:srgbClr val="0055A0"/>
                          </a:solidFill>
                          <a:effectLst/>
                          <a:latin typeface="Arial" panose="020B0604020202020204" pitchFamily="34" charset="0"/>
                        </a:rPr>
                        <a:t>BE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FF0000"/>
                          </a:solidFill>
                          <a:effectLst/>
                          <a:latin typeface="Arial" panose="020B0604020202020204" pitchFamily="34" charset="0"/>
                        </a:rPr>
                        <a:t>Zoom</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FF0000"/>
                          </a:solidFill>
                          <a:effectLst/>
                          <a:latin typeface="Arial" panose="020B0604020202020204" pitchFamily="34" charset="0"/>
                        </a:rPr>
                        <a:t>14:00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da-DK" sz="1400" b="0" i="0">
                          <a:solidFill>
                            <a:srgbClr val="0055A0"/>
                          </a:solidFill>
                          <a:effectLst/>
                          <a:latin typeface="Arial" panose="020B0604020202020204" pitchFamily="34" charset="0"/>
                        </a:rPr>
                        <a:t>DAO meets at flag at 10.30​</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3962671562"/>
                  </a:ext>
                </a:extLst>
              </a:tr>
              <a:tr h="176821">
                <a:tc>
                  <a:txBody>
                    <a:bodyPr/>
                    <a:lstStyle/>
                    <a:p>
                      <a:pPr algn="ctr" fontAlgn="base"/>
                      <a:r>
                        <a:rPr lang="en-US" sz="1400" b="1" i="0">
                          <a:solidFill>
                            <a:srgbClr val="0055A0"/>
                          </a:solidFill>
                          <a:effectLst/>
                          <a:latin typeface="Arial" panose="020B0604020202020204" pitchFamily="34" charset="0"/>
                        </a:rPr>
                        <a:t>DG</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60/2-016</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759813779"/>
                  </a:ext>
                </a:extLst>
              </a:tr>
              <a:tr h="176821">
                <a:tc>
                  <a:txBody>
                    <a:bodyPr/>
                    <a:lstStyle/>
                    <a:p>
                      <a:pPr algn="ctr" fontAlgn="base"/>
                      <a:r>
                        <a:rPr lang="en-GB" sz="1400" b="1" i="0">
                          <a:solidFill>
                            <a:srgbClr val="0055A0"/>
                          </a:solidFill>
                          <a:effectLst/>
                          <a:latin typeface="Arial" panose="020B0604020202020204" pitchFamily="34" charset="0"/>
                        </a:rPr>
                        <a:t>EN</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656583597"/>
                  </a:ext>
                </a:extLst>
              </a:tr>
              <a:tr h="176821">
                <a:tc>
                  <a:txBody>
                    <a:bodyPr/>
                    <a:lstStyle/>
                    <a:p>
                      <a:pPr algn="ctr" fontAlgn="base"/>
                      <a:r>
                        <a:rPr lang="en-GB" sz="1400" b="1" i="0">
                          <a:solidFill>
                            <a:srgbClr val="0055A0"/>
                          </a:solidFill>
                          <a:effectLst/>
                          <a:latin typeface="Arial" panose="020B0604020202020204" pitchFamily="34" charset="0"/>
                        </a:rPr>
                        <a:t>EP</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830541081"/>
                  </a:ext>
                </a:extLst>
              </a:tr>
              <a:tr h="176821">
                <a:tc>
                  <a:txBody>
                    <a:bodyPr/>
                    <a:lstStyle/>
                    <a:p>
                      <a:pPr algn="ctr" fontAlgn="base"/>
                      <a:r>
                        <a:rPr lang="en-GB" sz="1400" b="1" i="0">
                          <a:solidFill>
                            <a:srgbClr val="0055A0"/>
                          </a:solidFill>
                          <a:effectLst/>
                          <a:latin typeface="Arial" panose="020B0604020202020204" pitchFamily="34" charset="0"/>
                        </a:rPr>
                        <a:t>FAP</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82803703"/>
                  </a:ext>
                </a:extLst>
              </a:tr>
              <a:tr h="176821">
                <a:tc>
                  <a:txBody>
                    <a:bodyPr/>
                    <a:lstStyle/>
                    <a:p>
                      <a:pPr algn="ctr" fontAlgn="base"/>
                      <a:r>
                        <a:rPr lang="en-US" sz="1400" b="1" i="0">
                          <a:solidFill>
                            <a:srgbClr val="0055A0"/>
                          </a:solidFill>
                          <a:effectLst/>
                          <a:latin typeface="Arial" panose="020B0604020202020204" pitchFamily="34" charset="0"/>
                        </a:rPr>
                        <a:t>HR</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492172917"/>
                  </a:ext>
                </a:extLst>
              </a:tr>
              <a:tr h="176821">
                <a:tc>
                  <a:txBody>
                    <a:bodyPr/>
                    <a:lstStyle/>
                    <a:p>
                      <a:pPr algn="ctr" fontAlgn="base"/>
                      <a:r>
                        <a:rPr lang="en-GB" sz="1400" b="1" i="0">
                          <a:solidFill>
                            <a:srgbClr val="0055A0"/>
                          </a:solidFill>
                          <a:effectLst/>
                          <a:latin typeface="Arial" panose="020B0604020202020204" pitchFamily="34" charset="0"/>
                        </a:rPr>
                        <a:t>HSE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1608148462"/>
                  </a:ext>
                </a:extLst>
              </a:tr>
              <a:tr h="176821">
                <a:tc>
                  <a:txBody>
                    <a:bodyPr/>
                    <a:lstStyle/>
                    <a:p>
                      <a:pPr algn="ctr" fontAlgn="base"/>
                      <a:r>
                        <a:rPr lang="en-GB" sz="1400" b="1" i="0">
                          <a:solidFill>
                            <a:srgbClr val="0055A0"/>
                          </a:solidFill>
                          <a:effectLst/>
                          <a:latin typeface="Arial" panose="020B0604020202020204" pitchFamily="34" charset="0"/>
                        </a:rPr>
                        <a:t>IPT</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5/3-026</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755593852"/>
                  </a:ext>
                </a:extLst>
              </a:tr>
              <a:tr h="176821">
                <a:tc>
                  <a:txBody>
                    <a:bodyPr/>
                    <a:lstStyle/>
                    <a:p>
                      <a:pPr algn="ctr" fontAlgn="base"/>
                      <a:r>
                        <a:rPr lang="en-US" sz="1400" b="1" i="0">
                          <a:solidFill>
                            <a:srgbClr val="0055A0"/>
                          </a:solidFill>
                          <a:effectLst/>
                          <a:latin typeface="Arial" panose="020B0604020202020204" pitchFamily="34" charset="0"/>
                        </a:rPr>
                        <a:t>IR</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FF0000"/>
                          </a:solidFill>
                          <a:effectLst/>
                          <a:latin typeface="Arial" panose="020B0604020202020204" pitchFamily="34" charset="0"/>
                        </a:rPr>
                        <a:t>60/3-007</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1533109314"/>
                  </a:ext>
                </a:extLst>
              </a:tr>
              <a:tr h="176821">
                <a:tc>
                  <a:txBody>
                    <a:bodyPr/>
                    <a:lstStyle/>
                    <a:p>
                      <a:pPr algn="ctr" fontAlgn="base"/>
                      <a:r>
                        <a:rPr lang="en-GB" sz="1400" b="1" i="0">
                          <a:solidFill>
                            <a:srgbClr val="0055A0"/>
                          </a:solidFill>
                          <a:effectLst/>
                          <a:latin typeface="Arial" panose="020B0604020202020204" pitchFamily="34" charset="0"/>
                        </a:rPr>
                        <a:t>IT</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31/S-023</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11:00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822718240"/>
                  </a:ext>
                </a:extLst>
              </a:tr>
              <a:tr h="176821">
                <a:tc>
                  <a:txBody>
                    <a:bodyPr/>
                    <a:lstStyle/>
                    <a:p>
                      <a:pPr algn="ctr" fontAlgn="base"/>
                      <a:r>
                        <a:rPr lang="en-US" sz="1400" b="1" i="0">
                          <a:solidFill>
                            <a:srgbClr val="0055A0"/>
                          </a:solidFill>
                          <a:effectLst/>
                          <a:latin typeface="Arial" panose="020B0604020202020204" pitchFamily="34" charset="0"/>
                        </a:rPr>
                        <a:t>PF</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517724422"/>
                  </a:ext>
                </a:extLst>
              </a:tr>
              <a:tr h="176821">
                <a:tc>
                  <a:txBody>
                    <a:bodyPr/>
                    <a:lstStyle/>
                    <a:p>
                      <a:pPr algn="ctr" fontAlgn="base"/>
                      <a:r>
                        <a:rPr lang="en-US" sz="1400" b="1" i="0">
                          <a:solidFill>
                            <a:srgbClr val="0055A0"/>
                          </a:solidFill>
                          <a:effectLst/>
                          <a:latin typeface="Arial" panose="020B0604020202020204" pitchFamily="34" charset="0"/>
                        </a:rPr>
                        <a:t>RCS</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Together with EP​</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103581782"/>
                  </a:ext>
                </a:extLst>
              </a:tr>
              <a:tr h="176821">
                <a:tc>
                  <a:txBody>
                    <a:bodyPr/>
                    <a:lstStyle/>
                    <a:p>
                      <a:pPr algn="ctr" fontAlgn="base"/>
                      <a:r>
                        <a:rPr lang="en-GB" sz="1400" b="1" i="0">
                          <a:solidFill>
                            <a:srgbClr val="0055A0"/>
                          </a:solidFill>
                          <a:effectLst/>
                          <a:latin typeface="Arial" panose="020B0604020202020204" pitchFamily="34" charset="0"/>
                        </a:rPr>
                        <a:t>SCE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687195312"/>
                  </a:ext>
                </a:extLst>
              </a:tr>
              <a:tr h="176821">
                <a:tc>
                  <a:txBody>
                    <a:bodyPr/>
                    <a:lstStyle/>
                    <a:p>
                      <a:pPr algn="ctr" fontAlgn="base"/>
                      <a:r>
                        <a:rPr lang="en-GB" sz="1400" b="1" i="0">
                          <a:solidFill>
                            <a:srgbClr val="0055A0"/>
                          </a:solidFill>
                          <a:effectLst/>
                          <a:latin typeface="Arial" panose="020B0604020202020204" pitchFamily="34" charset="0"/>
                        </a:rPr>
                        <a:t>SY</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Zoom</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14:00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da-DK" sz="1400" b="0" i="0">
                          <a:solidFill>
                            <a:srgbClr val="0055A0"/>
                          </a:solidFill>
                          <a:effectLst/>
                          <a:latin typeface="Arial" panose="020B0604020202020204" pitchFamily="34" charset="0"/>
                        </a:rPr>
                        <a:t>DAO meets at flag at 10.30​</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4241320210"/>
                  </a:ext>
                </a:extLst>
              </a:tr>
              <a:tr h="176821">
                <a:tc>
                  <a:txBody>
                    <a:bodyPr/>
                    <a:lstStyle/>
                    <a:p>
                      <a:pPr algn="ctr" fontAlgn="base"/>
                      <a:r>
                        <a:rPr lang="en-GB" sz="1400" b="1" i="0">
                          <a:solidFill>
                            <a:srgbClr val="0055A0"/>
                          </a:solidFill>
                          <a:effectLst/>
                          <a:latin typeface="Arial" panose="020B0604020202020204" pitchFamily="34" charset="0"/>
                        </a:rPr>
                        <a:t>TE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da-DK" sz="1400" b="0" i="0">
                          <a:solidFill>
                            <a:srgbClr val="0055A0"/>
                          </a:solidFill>
                          <a:effectLst/>
                          <a:latin typeface="Arial" panose="020B0604020202020204" pitchFamily="34" charset="0"/>
                        </a:rPr>
                        <a:t>DAO/GAO meets at flag​</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705586079"/>
                  </a:ext>
                </a:extLst>
              </a:tr>
              <a:tr h="176821">
                <a:tc>
                  <a:txBody>
                    <a:bodyPr/>
                    <a:lstStyle/>
                    <a:p>
                      <a:pPr algn="ctr" fontAlgn="base"/>
                      <a:r>
                        <a:rPr lang="en-GB" sz="1400" b="1" i="0">
                          <a:solidFill>
                            <a:srgbClr val="0055A0"/>
                          </a:solidFill>
                          <a:effectLst/>
                          <a:latin typeface="Arial" panose="020B0604020202020204" pitchFamily="34" charset="0"/>
                        </a:rPr>
                        <a:t>TH</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10:30​</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3712221903"/>
                  </a:ext>
                </a:extLst>
              </a:tr>
            </a:tbl>
          </a:graphicData>
        </a:graphic>
      </p:graphicFrame>
      <p:sp>
        <p:nvSpPr>
          <p:cNvPr id="6" name="Rectangle 1">
            <a:extLst>
              <a:ext uri="{FF2B5EF4-FFF2-40B4-BE49-F238E27FC236}">
                <a16:creationId xmlns:a16="http://schemas.microsoft.com/office/drawing/2014/main" id="{3333340C-6A3D-D132-F812-2DCEEEC0B05E}"/>
              </a:ext>
            </a:extLst>
          </p:cNvPr>
          <p:cNvSpPr>
            <a:spLocks noChangeArrowheads="1"/>
          </p:cNvSpPr>
          <p:nvPr/>
        </p:nvSpPr>
        <p:spPr bwMode="auto">
          <a:xfrm>
            <a:off x="3776663" y="936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890251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55</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906" y="175120"/>
            <a:ext cx="8659906" cy="705332"/>
          </a:xfrm>
        </p:spPr>
        <p:txBody>
          <a:bodyPr>
            <a:normAutofit fontScale="90000"/>
          </a:bodyPr>
          <a:lstStyle/>
          <a:p>
            <a:r>
              <a:rPr lang="fr-FR" b="1" dirty="0"/>
              <a:t>Emergency </a:t>
            </a:r>
            <a:r>
              <a:rPr lang="fr-FR" b="1" dirty="0" err="1">
                <a:solidFill>
                  <a:srgbClr val="00B0F0"/>
                </a:solidFill>
              </a:rPr>
              <a:t>Procedure</a:t>
            </a:r>
            <a:r>
              <a:rPr lang="fr-FR" b="1" dirty="0">
                <a:solidFill>
                  <a:srgbClr val="00B0F0"/>
                </a:solidFill>
              </a:rPr>
              <a:t> d’Urgence</a:t>
            </a:r>
          </a:p>
        </p:txBody>
      </p:sp>
      <p:grpSp>
        <p:nvGrpSpPr>
          <p:cNvPr id="3" name="Group 2"/>
          <p:cNvGrpSpPr/>
          <p:nvPr/>
        </p:nvGrpSpPr>
        <p:grpSpPr>
          <a:xfrm>
            <a:off x="555812" y="995082"/>
            <a:ext cx="7844361" cy="3163943"/>
            <a:chOff x="1304602" y="1312300"/>
            <a:chExt cx="6367117" cy="2580897"/>
          </a:xfrm>
        </p:grpSpPr>
        <p:sp>
          <p:nvSpPr>
            <p:cNvPr id="8" name="Rectangle 7"/>
            <p:cNvSpPr/>
            <p:nvPr/>
          </p:nvSpPr>
          <p:spPr>
            <a:xfrm>
              <a:off x="1589563" y="1312300"/>
              <a:ext cx="1989683" cy="2580897"/>
            </a:xfrm>
            <a:prstGeom prst="rect">
              <a:avLst/>
            </a:prstGeom>
          </p:spPr>
          <p:txBody>
            <a:bodyPr wrap="none">
              <a:spAutoFit/>
            </a:bodyPr>
            <a:lstStyle/>
            <a:p>
              <a:pPr defTabSz="257169">
                <a:lnSpc>
                  <a:spcPct val="110000"/>
                </a:lnSpc>
                <a:defRPr/>
              </a:pPr>
              <a:endParaRPr lang="en-US" sz="900" dirty="0">
                <a:solidFill>
                  <a:prstClr val="black"/>
                </a:solidFill>
                <a:latin typeface="Optima"/>
                <a:cs typeface="DIN-Medium"/>
              </a:endParaRPr>
            </a:p>
            <a:p>
              <a:pPr defTabSz="257169">
                <a:lnSpc>
                  <a:spcPct val="110000"/>
                </a:lnSpc>
                <a:defRPr/>
              </a:pPr>
              <a:endParaRPr lang="en-US" sz="900" dirty="0">
                <a:solidFill>
                  <a:prstClr val="black"/>
                </a:solidFill>
                <a:latin typeface="Optima"/>
                <a:cs typeface="DIN-Medium"/>
              </a:endParaRPr>
            </a:p>
            <a:p>
              <a:pPr marL="161996" algn="dist" defTabSz="257169">
                <a:lnSpc>
                  <a:spcPts val="557"/>
                </a:lnSpc>
                <a:defRPr/>
              </a:pPr>
              <a:endParaRPr lang="en-US" sz="900" dirty="0">
                <a:solidFill>
                  <a:srgbClr val="404040"/>
                </a:solidFill>
                <a:latin typeface="Optima"/>
                <a:cs typeface="DIN-Medium"/>
              </a:endParaRPr>
            </a:p>
            <a:p>
              <a:pPr marL="161996" algn="dist" defTabSz="257169">
                <a:lnSpc>
                  <a:spcPts val="557"/>
                </a:lnSpc>
                <a:defRPr/>
              </a:pPr>
              <a:r>
                <a:rPr lang="en-US" sz="900" dirty="0">
                  <a:solidFill>
                    <a:srgbClr val="404040"/>
                  </a:solidFill>
                  <a:latin typeface="Optima"/>
                  <a:cs typeface="DIN-Medium"/>
                </a:rPr>
                <a:t>When the alarm sounds</a:t>
              </a:r>
            </a:p>
            <a:p>
              <a:pPr marL="161996" algn="dist" defTabSz="257169">
                <a:lnSpc>
                  <a:spcPts val="557"/>
                </a:lnSpc>
                <a:defRPr/>
              </a:pPr>
              <a:endParaRPr lang="en-US" sz="900" dirty="0">
                <a:solidFill>
                  <a:srgbClr val="7F7F7F"/>
                </a:solidFill>
                <a:latin typeface="Optima"/>
                <a:cs typeface="DIN-Medium"/>
              </a:endParaRPr>
            </a:p>
            <a:p>
              <a:pPr marL="161996" algn="dist" defTabSz="257169">
                <a:lnSpc>
                  <a:spcPts val="557"/>
                </a:lnSpc>
                <a:defRPr/>
              </a:pPr>
              <a:r>
                <a:rPr lang="en-US" sz="900" dirty="0" err="1">
                  <a:solidFill>
                    <a:srgbClr val="7F7F7F"/>
                  </a:solidFill>
                  <a:latin typeface="Optima"/>
                  <a:cs typeface="DIN-Medium"/>
                </a:rPr>
                <a:t>Lorsque</a:t>
              </a:r>
              <a:r>
                <a:rPr lang="en-US" sz="900" dirty="0">
                  <a:solidFill>
                    <a:srgbClr val="7F7F7F"/>
                  </a:solidFill>
                  <a:latin typeface="Optima"/>
                  <a:cs typeface="DIN-Medium"/>
                </a:rPr>
                <a:t> le signal </a:t>
              </a:r>
              <a:r>
                <a:rPr lang="en-US" sz="900" dirty="0" err="1">
                  <a:solidFill>
                    <a:srgbClr val="7F7F7F"/>
                  </a:solidFill>
                  <a:latin typeface="Optima"/>
                  <a:cs typeface="DIN-Medium"/>
                </a:rPr>
                <a:t>d’évacuation</a:t>
              </a:r>
              <a:r>
                <a:rPr lang="en-US" sz="900" dirty="0">
                  <a:solidFill>
                    <a:srgbClr val="7F7F7F"/>
                  </a:solidFill>
                  <a:latin typeface="Optima"/>
                  <a:cs typeface="DIN-Medium"/>
                </a:rPr>
                <a:t> </a:t>
              </a:r>
              <a:r>
                <a:rPr lang="en-US" sz="900" dirty="0" err="1">
                  <a:solidFill>
                    <a:srgbClr val="7F7F7F"/>
                  </a:solidFill>
                  <a:latin typeface="Optima"/>
                  <a:cs typeface="DIN-Medium"/>
                </a:rPr>
                <a:t>retentit</a:t>
              </a:r>
              <a:endParaRPr lang="en-US" sz="900" dirty="0">
                <a:solidFill>
                  <a:srgbClr val="7F7F7F"/>
                </a:solidFill>
                <a:latin typeface="Optima"/>
                <a:cs typeface="DIN-Medium"/>
              </a:endParaRPr>
            </a:p>
            <a:p>
              <a:pPr marL="161996" algn="dist" defTabSz="257169">
                <a:lnSpc>
                  <a:spcPts val="557"/>
                </a:lnSpc>
                <a:defRPr/>
              </a:pPr>
              <a:endParaRPr lang="en-US" sz="900" dirty="0">
                <a:solidFill>
                  <a:prstClr val="black"/>
                </a:solidFill>
                <a:latin typeface="Optima"/>
                <a:cs typeface="DIN-Medium"/>
              </a:endParaRPr>
            </a:p>
            <a:p>
              <a:pPr marL="161996" defTabSz="257169">
                <a:lnSpc>
                  <a:spcPct val="110000"/>
                </a:lnSpc>
                <a:defRPr/>
              </a:pPr>
              <a:endParaRPr lang="en-US" sz="900" dirty="0">
                <a:solidFill>
                  <a:srgbClr val="404040"/>
                </a:solidFill>
                <a:latin typeface="Optima"/>
                <a:cs typeface="DIN-Medium"/>
              </a:endParaRPr>
            </a:p>
            <a:p>
              <a:pPr marL="161996" defTabSz="257169">
                <a:lnSpc>
                  <a:spcPct val="110000"/>
                </a:lnSpc>
                <a:defRPr/>
              </a:pPr>
              <a:endParaRPr lang="en-US" sz="600" dirty="0">
                <a:solidFill>
                  <a:srgbClr val="404040"/>
                </a:solidFill>
                <a:latin typeface="Optima"/>
                <a:cs typeface="DIN-Medium"/>
              </a:endParaRPr>
            </a:p>
            <a:p>
              <a:pPr marL="161996" defTabSz="257169">
                <a:lnSpc>
                  <a:spcPct val="110000"/>
                </a:lnSpc>
                <a:defRPr/>
              </a:pPr>
              <a:r>
                <a:rPr lang="en-US" sz="900" dirty="0">
                  <a:solidFill>
                    <a:srgbClr val="404040"/>
                  </a:solidFill>
                  <a:latin typeface="Optima"/>
                  <a:cs typeface="DIN-Medium"/>
                </a:rPr>
                <a:t>Evacuate immediately</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Évacuez</a:t>
              </a:r>
              <a:r>
                <a:rPr lang="en-US" sz="900" dirty="0">
                  <a:solidFill>
                    <a:srgbClr val="7F7F7F"/>
                  </a:solidFill>
                  <a:latin typeface="Optima"/>
                  <a:cs typeface="DIN-Medium"/>
                </a:rPr>
                <a:t> </a:t>
              </a:r>
              <a:r>
                <a:rPr lang="en-US" sz="900" dirty="0" err="1">
                  <a:solidFill>
                    <a:srgbClr val="7F7F7F"/>
                  </a:solidFill>
                  <a:latin typeface="Optima"/>
                  <a:cs typeface="DIN-Medium"/>
                </a:rPr>
                <a:t>immédiatement</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Don’t use the lift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N’utilisez</a:t>
              </a:r>
              <a:r>
                <a:rPr lang="en-US" sz="900" dirty="0">
                  <a:solidFill>
                    <a:srgbClr val="7F7F7F"/>
                  </a:solidFill>
                  <a:latin typeface="Optima"/>
                  <a:cs typeface="DIN-Medium"/>
                </a:rPr>
                <a:t> pas </a:t>
              </a:r>
              <a:r>
                <a:rPr lang="en-US" sz="900" dirty="0" err="1">
                  <a:solidFill>
                    <a:srgbClr val="7F7F7F"/>
                  </a:solidFill>
                  <a:latin typeface="Optima"/>
                  <a:cs typeface="DIN-Medium"/>
                </a:rPr>
                <a:t>l’ascenseur</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40000"/>
                </a:lnSpc>
                <a:defRPr/>
              </a:pPr>
              <a:endParaRPr lang="en-US" sz="900" dirty="0">
                <a:solidFill>
                  <a:srgbClr val="404040"/>
                </a:solidFill>
                <a:latin typeface="Optima"/>
                <a:cs typeface="DIN-Medium"/>
              </a:endParaRPr>
            </a:p>
            <a:p>
              <a:pPr marL="161996" defTabSz="257169">
                <a:lnSpc>
                  <a:spcPct val="140000"/>
                </a:lnSpc>
                <a:defRPr/>
              </a:pPr>
              <a:r>
                <a:rPr lang="en-US" sz="900" dirty="0">
                  <a:solidFill>
                    <a:srgbClr val="404040"/>
                  </a:solidFill>
                  <a:latin typeface="Optima"/>
                  <a:cs typeface="DIN-Medium"/>
                </a:rPr>
                <a:t>Follow the signs</a:t>
              </a:r>
              <a:endParaRPr lang="en-US" sz="6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Suivez</a:t>
              </a:r>
              <a:r>
                <a:rPr lang="en-US" sz="900" dirty="0">
                  <a:solidFill>
                    <a:srgbClr val="7F7F7F"/>
                  </a:solidFill>
                  <a:latin typeface="Optima"/>
                  <a:cs typeface="DIN-Medium"/>
                </a:rPr>
                <a:t> le balisage</a:t>
              </a: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Go to assembly point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Rendez-vous</a:t>
              </a:r>
              <a:r>
                <a:rPr lang="en-US" sz="900" dirty="0">
                  <a:solidFill>
                    <a:srgbClr val="7F7F7F"/>
                  </a:solidFill>
                  <a:latin typeface="Optima"/>
                  <a:cs typeface="DIN-Medium"/>
                </a:rPr>
                <a:t> au point de </a:t>
              </a:r>
              <a:r>
                <a:rPr lang="en-US" sz="900" dirty="0" err="1">
                  <a:solidFill>
                    <a:srgbClr val="7F7F7F"/>
                  </a:solidFill>
                  <a:latin typeface="Optima"/>
                  <a:cs typeface="DIN-Medium"/>
                </a:rPr>
                <a:t>rassemblement</a:t>
              </a: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p:txBody>
        </p:sp>
        <p:sp>
          <p:nvSpPr>
            <p:cNvPr id="9" name="Rectangle 8"/>
            <p:cNvSpPr/>
            <p:nvPr/>
          </p:nvSpPr>
          <p:spPr>
            <a:xfrm>
              <a:off x="6512155" y="1482798"/>
              <a:ext cx="1159564" cy="2330255"/>
            </a:xfrm>
            <a:prstGeom prst="rect">
              <a:avLst/>
            </a:prstGeom>
          </p:spPr>
          <p:txBody>
            <a:bodyPr wrap="none">
              <a:spAutoFit/>
            </a:bodyPr>
            <a:lstStyle/>
            <a:p>
              <a:pPr marL="161996" defTabSz="257169">
                <a:lnSpc>
                  <a:spcPct val="60000"/>
                </a:lnSpc>
                <a:defRPr/>
              </a:pPr>
              <a:endParaRPr lang="en-US" sz="600" dirty="0">
                <a:solidFill>
                  <a:srgbClr val="404040"/>
                </a:solidFill>
                <a:latin typeface="Optima"/>
                <a:cs typeface="DIN-Medium"/>
              </a:endParaRPr>
            </a:p>
            <a:p>
              <a:pPr defTabSz="257169">
                <a:lnSpc>
                  <a:spcPct val="60000"/>
                </a:lnSpc>
                <a:defRPr/>
              </a:pPr>
              <a:endParaRPr lang="en-US" sz="900" dirty="0">
                <a:solidFill>
                  <a:srgbClr val="404040"/>
                </a:solidFill>
                <a:latin typeface="Optima"/>
                <a:cs typeface="DIN-Medium"/>
              </a:endParaRPr>
            </a:p>
            <a:p>
              <a:pPr defTabSz="257169">
                <a:lnSpc>
                  <a:spcPct val="60000"/>
                </a:lnSpc>
                <a:defRPr/>
              </a:pPr>
              <a:r>
                <a:rPr lang="en-US" sz="900" dirty="0">
                  <a:solidFill>
                    <a:srgbClr val="404040"/>
                  </a:solidFill>
                  <a:latin typeface="Optima"/>
                  <a:cs typeface="DIN-Medium"/>
                </a:rPr>
                <a:t>74444</a:t>
              </a:r>
            </a:p>
            <a:p>
              <a:pPr defTabSz="257169">
                <a:lnSpc>
                  <a:spcPct val="210000"/>
                </a:lnSpc>
                <a:defRPr/>
              </a:pPr>
              <a:endParaRPr lang="en-US" sz="900" dirty="0">
                <a:solidFill>
                  <a:srgbClr val="404040"/>
                </a:solidFill>
                <a:latin typeface="Optima"/>
                <a:cs typeface="DIN-Medium"/>
              </a:endParaRPr>
            </a:p>
            <a:p>
              <a:pPr defTabSz="257169">
                <a:lnSpc>
                  <a:spcPct val="150000"/>
                </a:lnSpc>
                <a:defRPr/>
              </a:pPr>
              <a:r>
                <a:rPr lang="en-US" sz="900" kern="0" dirty="0">
                  <a:solidFill>
                    <a:srgbClr val="404040"/>
                  </a:solidFill>
                  <a:latin typeface="Optima"/>
                  <a:cs typeface="DIN-Medium"/>
                </a:rPr>
                <a:t>Escape routes</a:t>
              </a:r>
            </a:p>
            <a:p>
              <a:pPr defTabSz="257169">
                <a:lnSpc>
                  <a:spcPts val="501"/>
                </a:lnSpc>
                <a:defRPr/>
              </a:pPr>
              <a:br>
                <a:rPr lang="en-US" sz="900" kern="0" dirty="0">
                  <a:solidFill>
                    <a:prstClr val="white">
                      <a:lumMod val="50000"/>
                    </a:prstClr>
                  </a:solidFill>
                  <a:latin typeface="Optima"/>
                  <a:cs typeface="DIN-Medium"/>
                </a:rPr>
              </a:br>
              <a:r>
                <a:rPr lang="en-US" sz="900" kern="0" dirty="0" err="1">
                  <a:solidFill>
                    <a:prstClr val="white">
                      <a:lumMod val="50000"/>
                    </a:prstClr>
                  </a:solidFill>
                  <a:latin typeface="Optima"/>
                  <a:cs typeface="DIN-Medium"/>
                </a:rPr>
                <a:t>Voies</a:t>
              </a:r>
              <a:r>
                <a:rPr lang="en-US" sz="900" kern="0" dirty="0">
                  <a:solidFill>
                    <a:prstClr val="white">
                      <a:lumMod val="50000"/>
                    </a:prstClr>
                  </a:solidFill>
                  <a:latin typeface="Optima"/>
                  <a:cs typeface="DIN-Medium"/>
                </a:rPr>
                <a:t> </a:t>
              </a:r>
              <a:r>
                <a:rPr lang="en-US" sz="900" kern="0" dirty="0" err="1">
                  <a:solidFill>
                    <a:prstClr val="white">
                      <a:lumMod val="50000"/>
                    </a:prstClr>
                  </a:solidFill>
                  <a:latin typeface="Optima"/>
                  <a:cs typeface="DIN-Medium"/>
                </a:rPr>
                <a:t>d’évacuation</a:t>
              </a:r>
              <a:endParaRPr lang="en-US" sz="900" kern="0" dirty="0">
                <a:solidFill>
                  <a:prstClr val="white">
                    <a:lumMod val="50000"/>
                  </a:prstClr>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404040"/>
                  </a:solidFill>
                  <a:latin typeface="Optima"/>
                  <a:cs typeface="DIN-Medium"/>
                </a:rPr>
                <a:t>Fire hose</a:t>
              </a: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7F7F7F"/>
                  </a:solidFill>
                  <a:latin typeface="Optima"/>
                  <a:cs typeface="DIN-Medium"/>
                </a:rPr>
                <a:t>Lance </a:t>
              </a:r>
              <a:r>
                <a:rPr lang="en-US" sz="900" kern="0" dirty="0" err="1">
                  <a:solidFill>
                    <a:srgbClr val="7F7F7F"/>
                  </a:solidFill>
                  <a:latin typeface="Optima"/>
                  <a:cs typeface="DIN-Medium"/>
                </a:rPr>
                <a:t>d’incendie</a:t>
              </a:r>
              <a:endParaRPr lang="en-US" sz="900" kern="0" dirty="0">
                <a:solidFill>
                  <a:srgbClr val="7F7F7F"/>
                </a:solidFill>
                <a:latin typeface="Optima"/>
                <a:cs typeface="DIN-Medium"/>
              </a:endParaRPr>
            </a:p>
            <a:p>
              <a:pPr defTabSz="257169">
                <a:lnSpc>
                  <a:spcPct val="50000"/>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ct val="130000"/>
                </a:lnSpc>
                <a:defRPr/>
              </a:pPr>
              <a:endParaRPr lang="en-US" sz="900" kern="0" dirty="0">
                <a:solidFill>
                  <a:srgbClr val="404040"/>
                </a:solidFill>
                <a:latin typeface="Optima"/>
                <a:cs typeface="DIN-Medium"/>
              </a:endParaRPr>
            </a:p>
            <a:p>
              <a:pPr defTabSz="257169">
                <a:lnSpc>
                  <a:spcPct val="130000"/>
                </a:lnSpc>
                <a:defRPr/>
              </a:pPr>
              <a:r>
                <a:rPr lang="en-US" sz="900" kern="0" dirty="0">
                  <a:solidFill>
                    <a:srgbClr val="404040"/>
                  </a:solidFill>
                  <a:latin typeface="Optima"/>
                  <a:cs typeface="DIN-Medium"/>
                </a:rPr>
                <a:t>Extinguisher</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err="1">
                  <a:solidFill>
                    <a:srgbClr val="7F7F7F"/>
                  </a:solidFill>
                  <a:latin typeface="Optima"/>
                  <a:cs typeface="DIN-Medium"/>
                </a:rPr>
                <a:t>Extincteur</a:t>
              </a:r>
              <a:br>
                <a:rPr lang="en-US" sz="900" kern="0" dirty="0">
                  <a:solidFill>
                    <a:srgbClr val="7F7F7F"/>
                  </a:solidFill>
                  <a:latin typeface="Optima"/>
                  <a:cs typeface="DIN-Medium"/>
                </a:rPr>
              </a:br>
              <a:br>
                <a:rPr lang="en-US" sz="900" kern="0" dirty="0">
                  <a:solidFill>
                    <a:srgbClr val="7F7F7F"/>
                  </a:solidFill>
                  <a:latin typeface="Optima"/>
                  <a:cs typeface="DIN-Medium"/>
                </a:rPr>
              </a:br>
              <a:endParaRPr lang="en-US" sz="900" kern="0" dirty="0">
                <a:solidFill>
                  <a:prstClr val="black"/>
                </a:solidFill>
                <a:latin typeface="Optima"/>
                <a:cs typeface="DIN-Medium"/>
              </a:endParaRPr>
            </a:p>
            <a:p>
              <a:pPr defTabSz="257169">
                <a:lnSpc>
                  <a:spcPct val="120000"/>
                </a:lnSpc>
                <a:defRPr/>
              </a:pPr>
              <a:endParaRPr lang="en-US" sz="900" kern="0" dirty="0">
                <a:solidFill>
                  <a:srgbClr val="404040"/>
                </a:solidFill>
                <a:latin typeface="Optima"/>
                <a:cs typeface="DIN-Medium"/>
              </a:endParaRPr>
            </a:p>
            <a:p>
              <a:pPr defTabSz="257169">
                <a:lnSpc>
                  <a:spcPct val="120000"/>
                </a:lnSpc>
                <a:defRPr/>
              </a:pPr>
              <a:r>
                <a:rPr lang="en-US" sz="900" kern="0" dirty="0">
                  <a:solidFill>
                    <a:srgbClr val="404040"/>
                  </a:solidFill>
                  <a:latin typeface="Optima"/>
                  <a:cs typeface="DIN-Medium"/>
                </a:rPr>
                <a:t>Assembly point</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a:solidFill>
                    <a:srgbClr val="7F7F7F"/>
                  </a:solidFill>
                  <a:latin typeface="Optima"/>
                  <a:cs typeface="DIN-Medium"/>
                </a:rPr>
                <a:t>Point de </a:t>
              </a:r>
              <a:r>
                <a:rPr lang="en-US" sz="900" kern="0" dirty="0" err="1">
                  <a:solidFill>
                    <a:srgbClr val="7F7F7F"/>
                  </a:solidFill>
                  <a:latin typeface="Optima"/>
                  <a:cs typeface="DIN-Medium"/>
                </a:rPr>
                <a:t>rassemblement</a:t>
              </a:r>
              <a:endParaRPr lang="en-US" sz="900" kern="0" dirty="0">
                <a:solidFill>
                  <a:srgbClr val="7F7F7F"/>
                </a:solidFill>
                <a:latin typeface="Optima"/>
                <a:cs typeface="DIN-Medium"/>
              </a:endParaRPr>
            </a:p>
          </p:txBody>
        </p:sp>
        <p:pic>
          <p:nvPicPr>
            <p:cNvPr id="14" name="Picture 2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53448" y="1567537"/>
              <a:ext cx="286541" cy="2164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304602" y="1618186"/>
              <a:ext cx="350273" cy="21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59016961"/>
      </p:ext>
    </p:extLst>
  </p:cSld>
  <p:clrMapOvr>
    <a:masterClrMapping/>
  </p:clrMapOvr>
  <mc:AlternateContent xmlns:mc="http://schemas.openxmlformats.org/markup-compatibility/2006" xmlns:p14="http://schemas.microsoft.com/office/powerpoint/2010/main">
    <mc:Choice Requires="p14">
      <p:transition p14:dur="10" advClick="0" advTm="10000"/>
    </mc:Choice>
    <mc:Fallback xmlns="">
      <p:transition advClick="0" advTm="10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a:solidFill>
                  <a:schemeClr val="tx1">
                    <a:lumMod val="60000"/>
                    <a:lumOff val="40000"/>
                  </a:schemeClr>
                </a:solidFill>
              </a:rPr>
              <a:t>Programme</a:t>
            </a:r>
            <a:r>
              <a:rPr lang="en-US" dirty="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3031599"/>
          </a:xfrm>
          <a:prstGeom prst="rect">
            <a:avLst/>
          </a:prstGeom>
          <a:noFill/>
        </p:spPr>
        <p:txBody>
          <a:bodyPr wrap="square" lIns="91440" tIns="45720" rIns="91440" bIns="45720" rtlCol="0" anchor="t">
            <a:spAutoFit/>
          </a:bodyPr>
          <a:lstStyle/>
          <a:p>
            <a:r>
              <a:rPr lang="en-US" sz="2000" dirty="0"/>
              <a:t>08.45		Welcome by James Purvis, Head HR Department</a:t>
            </a:r>
          </a:p>
          <a:p>
            <a:endParaRPr lang="en-US" sz="900" dirty="0"/>
          </a:p>
          <a:p>
            <a:r>
              <a:rPr lang="en-US" sz="2000" dirty="0"/>
              <a:t>08.55		Quiz – Part 1 : </a:t>
            </a:r>
            <a:r>
              <a:rPr lang="en-US" sz="2000" b="1" dirty="0"/>
              <a:t>CERN as organization</a:t>
            </a:r>
          </a:p>
          <a:p>
            <a:endParaRPr lang="en-US" sz="900" dirty="0"/>
          </a:p>
          <a:p>
            <a:r>
              <a:rPr lang="en-US" sz="2000" dirty="0">
                <a:solidFill>
                  <a:srgbClr val="00DB81"/>
                </a:solidFill>
              </a:rPr>
              <a:t>09.20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Part 2 : </a:t>
            </a:r>
            <a:r>
              <a:rPr lang="en-US" sz="2000" b="1" dirty="0"/>
              <a:t>Daily life at CERN </a:t>
            </a:r>
          </a:p>
          <a:p>
            <a:endParaRPr lang="en-US" sz="900" dirty="0"/>
          </a:p>
          <a:p>
            <a:r>
              <a:rPr lang="en-US" sz="2000" dirty="0"/>
              <a:t>10.30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479738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875" y="-58727"/>
            <a:ext cx="8935048" cy="1249673"/>
          </a:xfrm>
        </p:spPr>
        <p:txBody>
          <a:bodyPr>
            <a:noAutofit/>
          </a:bodyPr>
          <a:lstStyle/>
          <a:p>
            <a:r>
              <a:rPr lang="en-US" sz="4000" dirty="0">
                <a:solidFill>
                  <a:schemeClr val="tx1">
                    <a:lumMod val="60000"/>
                    <a:lumOff val="40000"/>
                  </a:schemeClr>
                </a:solidFill>
              </a:rPr>
              <a:t>Programme Thursday 2 March</a:t>
            </a:r>
            <a:endParaRPr lang="en-GB" sz="40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9</a:t>
            </a:fld>
            <a:endParaRPr lang="en-US" dirty="0"/>
          </a:p>
        </p:txBody>
      </p:sp>
      <p:pic>
        <p:nvPicPr>
          <p:cNvPr id="6" name="Picture 5"/>
          <p:cNvPicPr>
            <a:picLocks noChangeAspect="1"/>
          </p:cNvPicPr>
          <p:nvPr/>
        </p:nvPicPr>
        <p:blipFill rotWithShape="1">
          <a:blip r:embed="rId3"/>
          <a:srcRect l="32614" t="10266" r="33298" b="10026"/>
          <a:stretch/>
        </p:blipFill>
        <p:spPr>
          <a:xfrm>
            <a:off x="5525667" y="863198"/>
            <a:ext cx="965008" cy="1186443"/>
          </a:xfrm>
          <a:prstGeom prst="rect">
            <a:avLst/>
          </a:prstGeom>
        </p:spPr>
      </p:pic>
      <p:grpSp>
        <p:nvGrpSpPr>
          <p:cNvPr id="17" name="Group 16"/>
          <p:cNvGrpSpPr/>
          <p:nvPr/>
        </p:nvGrpSpPr>
        <p:grpSpPr>
          <a:xfrm>
            <a:off x="6572073" y="2090116"/>
            <a:ext cx="2595781" cy="2084852"/>
            <a:chOff x="6572073" y="2130124"/>
            <a:chExt cx="2595781" cy="2084852"/>
          </a:xfrm>
        </p:grpSpPr>
        <p:pic>
          <p:nvPicPr>
            <p:cNvPr id="8" name="Picture 7"/>
            <p:cNvPicPr>
              <a:picLocks noChangeAspect="1"/>
            </p:cNvPicPr>
            <p:nvPr/>
          </p:nvPicPr>
          <p:blipFill rotWithShape="1">
            <a:blip r:embed="rId4"/>
            <a:srcRect l="76492" t="6531" r="1233" b="6215"/>
            <a:stretch/>
          </p:blipFill>
          <p:spPr>
            <a:xfrm>
              <a:off x="6572073" y="2130124"/>
              <a:ext cx="2595781" cy="2084852"/>
            </a:xfrm>
            <a:prstGeom prst="rect">
              <a:avLst/>
            </a:prstGeom>
          </p:spPr>
        </p:pic>
        <p:sp>
          <p:nvSpPr>
            <p:cNvPr id="12" name="Oval 11"/>
            <p:cNvSpPr/>
            <p:nvPr/>
          </p:nvSpPr>
          <p:spPr>
            <a:xfrm>
              <a:off x="7916739" y="289025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7916739" y="222234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87845" y="1202556"/>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a:xfrm>
            <a:off x="8277308" y="1424792"/>
            <a:ext cx="492981" cy="570985"/>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79600778-3591-7DBE-6341-023198E87DE3}"/>
              </a:ext>
            </a:extLst>
          </p:cNvPr>
          <p:cNvPicPr>
            <a:picLocks noChangeAspect="1"/>
          </p:cNvPicPr>
          <p:nvPr/>
        </p:nvPicPr>
        <p:blipFill>
          <a:blip r:embed="rId6"/>
          <a:stretch>
            <a:fillRect/>
          </a:stretch>
        </p:blipFill>
        <p:spPr>
          <a:xfrm>
            <a:off x="272137" y="2061251"/>
            <a:ext cx="6000063" cy="2288561"/>
          </a:xfrm>
          <a:prstGeom prst="rect">
            <a:avLst/>
          </a:prstGeom>
        </p:spPr>
      </p:pic>
    </p:spTree>
    <p:extLst>
      <p:ext uri="{BB962C8B-B14F-4D97-AF65-F5344CB8AC3E}">
        <p14:creationId xmlns:p14="http://schemas.microsoft.com/office/powerpoint/2010/main" val="12859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WASPOLLED" val="49AA0A17314A4AFDA7DCF07FD2DEAC40"/>
  <p:tag name="TPVERSION" val="8"/>
  <p:tag name="TPFULLVERSION" val="8.9.5.12"/>
  <p:tag name="PPTVERSION" val="16"/>
  <p:tag name="TPOS" val="2"/>
  <p:tag name="TPLASTSAVEVERSION" val="6.4 PC"/>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32376</TotalTime>
  <Words>5854</Words>
  <Application>Microsoft Office PowerPoint</Application>
  <PresentationFormat>On-screen Show (16:9)</PresentationFormat>
  <Paragraphs>944</Paragraphs>
  <Slides>56</Slides>
  <Notes>53</Notes>
  <HiddenSlides>3</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56</vt:i4>
      </vt:variant>
    </vt:vector>
  </HeadingPairs>
  <TitlesOfParts>
    <vt:vector size="65" baseType="lpstr">
      <vt:lpstr>Arial</vt:lpstr>
      <vt:lpstr>Calibri</vt:lpstr>
      <vt:lpstr>Century Gothic</vt:lpstr>
      <vt:lpstr>Courier New</vt:lpstr>
      <vt:lpstr>Georgia</vt:lpstr>
      <vt:lpstr>Optima</vt:lpstr>
      <vt:lpstr>Verdana</vt:lpstr>
      <vt:lpstr>Wingdings</vt:lpstr>
      <vt:lpstr>CERNCorporate16-9</vt:lpstr>
      <vt:lpstr>PowerPoint Presentation</vt:lpstr>
      <vt:lpstr>PowerPoint Presentation</vt:lpstr>
      <vt:lpstr>Bienvenue Welcome</vt:lpstr>
      <vt:lpstr>Welcome                   Bienvenue </vt:lpstr>
      <vt:lpstr>Logistics - language</vt:lpstr>
      <vt:lpstr>Logistics - slides</vt:lpstr>
      <vt:lpstr>Emergency Procedure d’Urgence</vt:lpstr>
      <vt:lpstr>Programme of the morning</vt:lpstr>
      <vt:lpstr>Programme Thursday 2 March</vt:lpstr>
      <vt:lpstr>Quiz – voting clickers</vt:lpstr>
      <vt:lpstr>PowerPoint Presentation</vt:lpstr>
      <vt:lpstr>MapCERN</vt:lpstr>
      <vt:lpstr>PowerPoint Presentation</vt:lpstr>
      <vt:lpstr>CERN as an international organization</vt:lpstr>
      <vt:lpstr>PowerPoint Presentation</vt:lpstr>
      <vt:lpstr>PowerPoint Presentation</vt:lpstr>
      <vt:lpstr>PowerPoint Presentation</vt:lpstr>
      <vt:lpstr>PowerPoint Presentation</vt:lpstr>
      <vt:lpstr>PowerPoint Presentation</vt:lpstr>
      <vt:lpstr>Budget 2023</vt:lpstr>
      <vt:lpstr>PowerPoint Presentation</vt:lpstr>
      <vt:lpstr>PowerPoint Presentation</vt:lpstr>
      <vt:lpstr>Welcome to HR-PXE colleagues</vt:lpstr>
      <vt:lpstr>PowerPoint Presentation</vt:lpstr>
      <vt:lpstr>PowerPoint Presentation</vt:lpstr>
      <vt:lpstr>Time for a group photo !</vt:lpstr>
      <vt:lpstr>PowerPoint Presentation</vt:lpstr>
      <vt:lpstr>Daily life at CERN</vt:lpstr>
      <vt:lpstr>PowerPoint Presentation</vt:lpstr>
      <vt:lpstr>CERN access card</vt:lpstr>
      <vt:lpstr>PowerPoint Presentation</vt:lpstr>
      <vt:lpstr>PowerPoint Presentation</vt:lpstr>
      <vt:lpstr>PowerPoint Presentation</vt:lpstr>
      <vt:lpstr>PowerPoint Presentation</vt:lpstr>
      <vt:lpstr>Mobility apps</vt:lpstr>
      <vt:lpstr>PowerPoint Presentation</vt:lpstr>
      <vt:lpstr>PowerPoint Presentation</vt:lpstr>
      <vt:lpstr>Accident on site – different cases</vt:lpstr>
      <vt:lpstr>PowerPoint Presentation</vt:lpstr>
      <vt:lpstr>First Aider door sticker</vt:lpstr>
      <vt:lpstr>PowerPoint Presentation</vt:lpstr>
      <vt:lpstr>PowerPoint Presentation</vt:lpstr>
      <vt:lpstr>PowerPoint Presentation</vt:lpstr>
      <vt:lpstr>PowerPoint Presentation</vt:lpstr>
      <vt:lpstr>CERN tools </vt:lpstr>
      <vt:lpstr>Newcomers website</vt:lpstr>
      <vt:lpstr>Many questions, answers are …</vt:lpstr>
      <vt:lpstr>Public meetings</vt:lpstr>
      <vt:lpstr>Recap from quiz - recommended</vt:lpstr>
      <vt:lpstr>Onboarding continues with …</vt:lpstr>
      <vt:lpstr>Before joining your Department</vt:lpstr>
      <vt:lpstr>Meet your new colleagues !</vt:lpstr>
      <vt:lpstr>PowerPoint Presentation</vt:lpstr>
      <vt:lpstr>Meeting points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Erwin Mosselmans</cp:lastModifiedBy>
  <cp:revision>1159</cp:revision>
  <cp:lastPrinted>2022-08-29T13:46:38Z</cp:lastPrinted>
  <dcterms:created xsi:type="dcterms:W3CDTF">2012-11-30T11:04:26Z</dcterms:created>
  <dcterms:modified xsi:type="dcterms:W3CDTF">2023-03-01T13:32:58Z</dcterms:modified>
</cp:coreProperties>
</file>