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6"/>
  </p:notesMasterIdLst>
  <p:sldIdLst>
    <p:sldId id="1291" r:id="rId2"/>
    <p:sldId id="1306" r:id="rId3"/>
    <p:sldId id="1307" r:id="rId4"/>
    <p:sldId id="130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FFFF00"/>
    <a:srgbClr val="FF0000"/>
    <a:srgbClr val="00B050"/>
    <a:srgbClr val="FFC000"/>
    <a:srgbClr val="97BED4"/>
    <a:srgbClr val="00A3A3"/>
    <a:srgbClr val="969696"/>
    <a:srgbClr val="FFFD78"/>
    <a:srgbClr val="D6D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22"/>
    <p:restoredTop sz="94664"/>
  </p:normalViewPr>
  <p:slideViewPr>
    <p:cSldViewPr snapToGrid="0" snapToObjects="1">
      <p:cViewPr varScale="1">
        <p:scale>
          <a:sx n="137" d="100"/>
          <a:sy n="137" d="100"/>
        </p:scale>
        <p:origin x="576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CF414A-6FF5-B24E-88F4-A129A684B35B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2A065-E8FF-5049-AC1E-627C8B2249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716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20230209 | Power Estimates CG GAR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252384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20230209 | Power Estimates CG GAR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78067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20230209 | Power Estimates CG GAR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930595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20230209 | Power Estimates CG GAR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931529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20230209 | Power Estimates CG GAR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41065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5A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1268760"/>
            <a:ext cx="10972800" cy="5112568"/>
          </a:xfrm>
        </p:spPr>
        <p:txBody>
          <a:bodyPr/>
          <a:lstStyle>
            <a:lvl1pPr>
              <a:spcBef>
                <a:spcPts val="1800"/>
              </a:spcBef>
              <a:defRPr sz="2400">
                <a:solidFill>
                  <a:srgbClr val="0055A0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20230209 | Power Estimates CG GAR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28899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5A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1268760"/>
            <a:ext cx="10972800" cy="5112568"/>
          </a:xfrm>
        </p:spPr>
        <p:txBody>
          <a:bodyPr/>
          <a:lstStyle>
            <a:lvl1pPr marL="0" indent="0">
              <a:spcBef>
                <a:spcPts val="1800"/>
              </a:spcBef>
              <a:buNone/>
              <a:defRPr>
                <a:solidFill>
                  <a:srgbClr val="0055A0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20230209 | Power Estimates CG GAR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97017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20230209 | Power Estimates CG GAR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728478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68760"/>
            <a:ext cx="5384800" cy="51125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68761"/>
            <a:ext cx="5384800" cy="51125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20230209 | Power Estimates CG GAR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141370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68761"/>
            <a:ext cx="10972800" cy="24504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20230209 | Power Estimates CG GAR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609600" y="3929765"/>
            <a:ext cx="10972800" cy="24504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3867210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20230209 | Power Estimates CG GAR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358993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20230209 | Power Estimates CG GAR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81916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20230209 | Power Estimates CG GAR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88189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04396"/>
            <a:ext cx="10972800" cy="7763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1268760"/>
            <a:ext cx="109728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45586"/>
            <a:ext cx="2030016" cy="274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76179" y="6545586"/>
            <a:ext cx="6839643" cy="274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20230209 | Power Estimates CG GAR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363" y="6545586"/>
            <a:ext cx="824037" cy="274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903CF7-91D2-AACA-B19F-151812565C82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0314057" y="221184"/>
            <a:ext cx="736434" cy="7364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3AF53BE-4537-5C78-E7E0-A90C2D69B648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8424" y="227104"/>
            <a:ext cx="540442" cy="730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567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ransition>
    <p:fade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Font typeface="Arial" panose="020B0604020202020204" pitchFamily="34" charset="0"/>
        <a:buChar char="•"/>
        <a:defRPr sz="2400" b="0" kern="1200">
          <a:solidFill>
            <a:srgbClr val="0055A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600"/>
        </a:spcBef>
        <a:buFont typeface="Arial" panose="020B0604020202020204" pitchFamily="34" charset="0"/>
        <a:buChar char="–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9EC5FA2-6D5F-7544-F984-ABB8720BA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Layout Half Layer 0 Sensor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C79D31-8422-5C01-DDAF-E813621417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313" y="1664766"/>
            <a:ext cx="9722400" cy="1007745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5596321-F97D-D326-EB58-B162D758A1F4}"/>
              </a:ext>
            </a:extLst>
          </p:cNvPr>
          <p:cNvCxnSpPr>
            <a:cxnSpLocks/>
          </p:cNvCxnSpPr>
          <p:nvPr/>
        </p:nvCxnSpPr>
        <p:spPr>
          <a:xfrm>
            <a:off x="510278" y="1316810"/>
            <a:ext cx="9522433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5B2AB11-FD2A-CEF1-B5CF-4AF0A4D1AF10}"/>
              </a:ext>
            </a:extLst>
          </p:cNvPr>
          <p:cNvCxnSpPr>
            <a:cxnSpLocks/>
          </p:cNvCxnSpPr>
          <p:nvPr/>
        </p:nvCxnSpPr>
        <p:spPr>
          <a:xfrm flipV="1">
            <a:off x="10154649" y="2425371"/>
            <a:ext cx="0" cy="30110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FED8939-43B0-0EF2-D9EE-7AD460A6534E}"/>
              </a:ext>
            </a:extLst>
          </p:cNvPr>
          <p:cNvSpPr txBox="1"/>
          <p:nvPr/>
        </p:nvSpPr>
        <p:spPr>
          <a:xfrm>
            <a:off x="5361214" y="981448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~27 cm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8720A6-96E0-9FA8-1D3D-A3894C3FE657}"/>
              </a:ext>
            </a:extLst>
          </p:cNvPr>
          <p:cNvSpPr txBox="1"/>
          <p:nvPr/>
        </p:nvSpPr>
        <p:spPr>
          <a:xfrm>
            <a:off x="10376201" y="1148116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</a:t>
            </a:r>
            <a:r>
              <a:rPr lang="en-GB" baseline="-25000" dirty="0"/>
              <a:t>0</a:t>
            </a:r>
            <a:r>
              <a:rPr lang="en-CH" dirty="0"/>
              <a:t>*π = 56.5 mm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282D478-C8B9-8A42-4241-5DDD85D75E38}"/>
              </a:ext>
            </a:extLst>
          </p:cNvPr>
          <p:cNvCxnSpPr>
            <a:cxnSpLocks/>
          </p:cNvCxnSpPr>
          <p:nvPr/>
        </p:nvCxnSpPr>
        <p:spPr>
          <a:xfrm flipH="1" flipV="1">
            <a:off x="11558103" y="1633338"/>
            <a:ext cx="24297" cy="280940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905054DB-FCF9-D76E-6A94-8BD2D30B95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68"/>
          <a:stretch/>
        </p:blipFill>
        <p:spPr>
          <a:xfrm>
            <a:off x="310313" y="2575922"/>
            <a:ext cx="9722398" cy="95566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D794780-C7E5-FB0F-5197-97493F1CD3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68"/>
          <a:stretch/>
        </p:blipFill>
        <p:spPr>
          <a:xfrm>
            <a:off x="310313" y="3451819"/>
            <a:ext cx="9722398" cy="955666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5418607-FFE6-DE41-F3C0-166CB296ADDB}"/>
              </a:ext>
            </a:extLst>
          </p:cNvPr>
          <p:cNvCxnSpPr>
            <a:cxnSpLocks/>
          </p:cNvCxnSpPr>
          <p:nvPr/>
        </p:nvCxnSpPr>
        <p:spPr>
          <a:xfrm flipV="1">
            <a:off x="10154649" y="3300157"/>
            <a:ext cx="0" cy="30110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45B350B-1F59-FC0A-223E-571D0F92AF53}"/>
              </a:ext>
            </a:extLst>
          </p:cNvPr>
          <p:cNvCxnSpPr>
            <a:cxnSpLocks/>
          </p:cNvCxnSpPr>
          <p:nvPr/>
        </p:nvCxnSpPr>
        <p:spPr>
          <a:xfrm flipV="1">
            <a:off x="10154649" y="4152307"/>
            <a:ext cx="0" cy="20488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A6145EC-38B2-4C5F-B31A-2B9013788594}"/>
              </a:ext>
            </a:extLst>
          </p:cNvPr>
          <p:cNvCxnSpPr>
            <a:cxnSpLocks/>
          </p:cNvCxnSpPr>
          <p:nvPr/>
        </p:nvCxnSpPr>
        <p:spPr>
          <a:xfrm flipV="1">
            <a:off x="10154649" y="1684836"/>
            <a:ext cx="0" cy="20488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35CE247-C41D-477D-710C-52AA537A02F9}"/>
              </a:ext>
            </a:extLst>
          </p:cNvPr>
          <p:cNvSpPr txBox="1"/>
          <p:nvPr/>
        </p:nvSpPr>
        <p:spPr>
          <a:xfrm>
            <a:off x="10106757" y="3289966"/>
            <a:ext cx="13773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1.28 – 1.8 mm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1488312-EE3F-1CAA-E6A0-7B2E282D6F7F}"/>
              </a:ext>
            </a:extLst>
          </p:cNvPr>
          <p:cNvSpPr txBox="1"/>
          <p:nvPr/>
        </p:nvSpPr>
        <p:spPr>
          <a:xfrm>
            <a:off x="10143780" y="2387919"/>
            <a:ext cx="13773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1.28 – 1.8 mm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38CF4E2-752B-10EC-30E7-D7EB1B108822}"/>
              </a:ext>
            </a:extLst>
          </p:cNvPr>
          <p:cNvSpPr txBox="1"/>
          <p:nvPr/>
        </p:nvSpPr>
        <p:spPr>
          <a:xfrm>
            <a:off x="10167726" y="1618002"/>
            <a:ext cx="13773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i="1" dirty="0">
                <a:solidFill>
                  <a:schemeClr val="accent6">
                    <a:lumMod val="50000"/>
                  </a:schemeClr>
                </a:solidFill>
              </a:rPr>
              <a:t>0.6 – 0.86 mm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11B4CD9-63DC-98FA-5027-2C8527D5DB45}"/>
              </a:ext>
            </a:extLst>
          </p:cNvPr>
          <p:cNvSpPr txBox="1"/>
          <p:nvPr/>
        </p:nvSpPr>
        <p:spPr>
          <a:xfrm>
            <a:off x="10205100" y="4125657"/>
            <a:ext cx="13773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i="1" dirty="0">
                <a:solidFill>
                  <a:schemeClr val="accent6">
                    <a:lumMod val="50000"/>
                  </a:schemeClr>
                </a:solidFill>
              </a:rPr>
              <a:t>0.6 – 0.86 mm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5829377-F17B-AD61-A1A5-0217DE58DFB9}"/>
              </a:ext>
            </a:extLst>
          </p:cNvPr>
          <p:cNvSpPr txBox="1"/>
          <p:nvPr/>
        </p:nvSpPr>
        <p:spPr>
          <a:xfrm>
            <a:off x="10106757" y="4607835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rgbClr val="FF9300"/>
                </a:solidFill>
              </a:rPr>
              <a:t>3.76 – 5.32 mm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242931D-3F8C-5058-EAA9-7D6C187FB585}"/>
              </a:ext>
            </a:extLst>
          </p:cNvPr>
          <p:cNvSpPr txBox="1"/>
          <p:nvPr/>
        </p:nvSpPr>
        <p:spPr>
          <a:xfrm>
            <a:off x="10226982" y="4961348"/>
            <a:ext cx="12410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rgbClr val="FF9300"/>
                </a:solidFill>
              </a:rPr>
              <a:t>6.7% – 9.5%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72556C-9141-F67A-0DA7-F69A3EB43F84}"/>
              </a:ext>
            </a:extLst>
          </p:cNvPr>
          <p:cNvSpPr txBox="1"/>
          <p:nvPr/>
        </p:nvSpPr>
        <p:spPr>
          <a:xfrm>
            <a:off x="5657769" y="721114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z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11F19D7-D9AD-F185-5F33-82F0B1D6FEEC}"/>
              </a:ext>
            </a:extLst>
          </p:cNvPr>
          <p:cNvSpPr txBox="1"/>
          <p:nvPr/>
        </p:nvSpPr>
        <p:spPr>
          <a:xfrm>
            <a:off x="11656446" y="261879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rϕ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25B296-E4D1-891F-DA1D-8FA377E26ADD}"/>
              </a:ext>
            </a:extLst>
          </p:cNvPr>
          <p:cNvSpPr txBox="1"/>
          <p:nvPr/>
        </p:nvSpPr>
        <p:spPr>
          <a:xfrm>
            <a:off x="7231348" y="4765418"/>
            <a:ext cx="2923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rgbClr val="FF9300"/>
                </a:solidFill>
              </a:rPr>
              <a:t>Non sensitive peripheral regions: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34B079D-266C-9D07-5BC9-42B222D67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C49558B-FEB2-F04F-B871-A8FEACE3C0BE}"/>
              </a:ext>
            </a:extLst>
          </p:cNvPr>
          <p:cNvSpPr/>
          <p:nvPr/>
        </p:nvSpPr>
        <p:spPr>
          <a:xfrm>
            <a:off x="384561" y="3451819"/>
            <a:ext cx="9623853" cy="9556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49A78E-E988-4716-6246-C83682A79494}"/>
              </a:ext>
            </a:extLst>
          </p:cNvPr>
          <p:cNvSpPr txBox="1"/>
          <p:nvPr/>
        </p:nvSpPr>
        <p:spPr>
          <a:xfrm>
            <a:off x="1366312" y="4434211"/>
            <a:ext cx="13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Sub-Module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9A055B7B-2B39-04AF-68EA-16B3A52C4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20230209 | Power Estimates CG GAR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227F7AF-B8CE-DE65-4D1B-484FF149193F}"/>
              </a:ext>
            </a:extLst>
          </p:cNvPr>
          <p:cNvSpPr/>
          <p:nvPr/>
        </p:nvSpPr>
        <p:spPr>
          <a:xfrm>
            <a:off x="299474" y="1633338"/>
            <a:ext cx="2298447" cy="101121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49778082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01172B4-B7F9-F317-194B-30C26A098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Dimensions and layout of one sub-module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11977D-298E-6AB5-B1D2-3552F26C9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20230209 | Power Estimates CG GAR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3084D5-4972-66F7-EA51-0F7B3E6AB9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6515"/>
          <a:stretch/>
        </p:blipFill>
        <p:spPr>
          <a:xfrm>
            <a:off x="2878130" y="3892148"/>
            <a:ext cx="5835804" cy="22626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40E7906-277E-FCBA-F25B-F619C40E98CD}"/>
              </a:ext>
            </a:extLst>
          </p:cNvPr>
          <p:cNvSpPr txBox="1"/>
          <p:nvPr/>
        </p:nvSpPr>
        <p:spPr>
          <a:xfrm>
            <a:off x="3895062" y="4495560"/>
            <a:ext cx="1900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PIXEL MATRIX TOP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F1B294-0D72-549D-8A8E-E6C4A714D20C}"/>
              </a:ext>
            </a:extLst>
          </p:cNvPr>
          <p:cNvSpPr txBox="1"/>
          <p:nvPr/>
        </p:nvSpPr>
        <p:spPr>
          <a:xfrm>
            <a:off x="3753507" y="5159986"/>
            <a:ext cx="2365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PIXEL MATRIX BOTTOM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B281B47A-4DA6-7A9E-7D4A-8B5BE18D4BE8}"/>
              </a:ext>
            </a:extLst>
          </p:cNvPr>
          <p:cNvSpPr/>
          <p:nvPr/>
        </p:nvSpPr>
        <p:spPr>
          <a:xfrm>
            <a:off x="2921549" y="4874348"/>
            <a:ext cx="227913" cy="155931"/>
          </a:xfrm>
          <a:prstGeom prst="rightArrow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E65D4BBB-2434-2257-81CA-F0E2CDC06773}"/>
              </a:ext>
            </a:extLst>
          </p:cNvPr>
          <p:cNvSpPr/>
          <p:nvPr/>
        </p:nvSpPr>
        <p:spPr>
          <a:xfrm rot="10800000">
            <a:off x="2921548" y="5061020"/>
            <a:ext cx="227913" cy="155931"/>
          </a:xfrm>
          <a:prstGeom prst="rightArrow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1E4A15D-6359-E2B6-23F1-C4E2B6401750}"/>
              </a:ext>
            </a:extLst>
          </p:cNvPr>
          <p:cNvCxnSpPr>
            <a:cxnSpLocks/>
          </p:cNvCxnSpPr>
          <p:nvPr/>
        </p:nvCxnSpPr>
        <p:spPr>
          <a:xfrm flipV="1">
            <a:off x="10342623" y="3959266"/>
            <a:ext cx="0" cy="209506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524DC02-994B-C0C8-4C6E-6E557FB7A54D}"/>
              </a:ext>
            </a:extLst>
          </p:cNvPr>
          <p:cNvSpPr txBox="1"/>
          <p:nvPr/>
        </p:nvSpPr>
        <p:spPr>
          <a:xfrm rot="16200000">
            <a:off x="10088446" y="4689681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18 mm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559597D-0F37-99FD-062D-F81B13D31D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871" y="1627792"/>
            <a:ext cx="11478024" cy="1045152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44B64DF-1A22-E9A8-B8AF-D89D1611EF4E}"/>
              </a:ext>
            </a:extLst>
          </p:cNvPr>
          <p:cNvCxnSpPr>
            <a:cxnSpLocks/>
          </p:cNvCxnSpPr>
          <p:nvPr/>
        </p:nvCxnSpPr>
        <p:spPr>
          <a:xfrm>
            <a:off x="333103" y="2833934"/>
            <a:ext cx="11317561" cy="0"/>
          </a:xfrm>
          <a:prstGeom prst="straightConnector1">
            <a:avLst/>
          </a:prstGeom>
          <a:ln w="12700"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CFE71E6-0597-E98C-989E-BE83FB3300D0}"/>
              </a:ext>
            </a:extLst>
          </p:cNvPr>
          <p:cNvCxnSpPr>
            <a:cxnSpLocks/>
          </p:cNvCxnSpPr>
          <p:nvPr/>
        </p:nvCxnSpPr>
        <p:spPr>
          <a:xfrm flipV="1">
            <a:off x="11823036" y="1720306"/>
            <a:ext cx="0" cy="878165"/>
          </a:xfrm>
          <a:prstGeom prst="straightConnector1">
            <a:avLst/>
          </a:prstGeom>
          <a:ln w="12700"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AA7C40D-042F-4AB5-9B75-4A1D4FA98D75}"/>
              </a:ext>
            </a:extLst>
          </p:cNvPr>
          <p:cNvSpPr txBox="1"/>
          <p:nvPr/>
        </p:nvSpPr>
        <p:spPr>
          <a:xfrm>
            <a:off x="5765056" y="283393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~26 cm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71152A4-8DD2-EE4C-55D5-B31E4B83892A}"/>
              </a:ext>
            </a:extLst>
          </p:cNvPr>
          <p:cNvSpPr txBox="1"/>
          <p:nvPr/>
        </p:nvSpPr>
        <p:spPr>
          <a:xfrm>
            <a:off x="11066265" y="1325450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18 mm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46D1C66-30DE-E4A7-BA6F-073D6B4F716F}"/>
              </a:ext>
            </a:extLst>
          </p:cNvPr>
          <p:cNvCxnSpPr>
            <a:cxnSpLocks/>
          </p:cNvCxnSpPr>
          <p:nvPr/>
        </p:nvCxnSpPr>
        <p:spPr>
          <a:xfrm>
            <a:off x="361517" y="1613994"/>
            <a:ext cx="284198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544C4154-4CED-07AB-F63D-B2AF33CE3AC3}"/>
              </a:ext>
            </a:extLst>
          </p:cNvPr>
          <p:cNvSpPr/>
          <p:nvPr/>
        </p:nvSpPr>
        <p:spPr>
          <a:xfrm>
            <a:off x="252871" y="1541284"/>
            <a:ext cx="2672932" cy="123211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167FF41-7277-A886-5E24-E60978279A48}"/>
              </a:ext>
            </a:extLst>
          </p:cNvPr>
          <p:cNvSpPr/>
          <p:nvPr/>
        </p:nvSpPr>
        <p:spPr>
          <a:xfrm>
            <a:off x="1997506" y="3420458"/>
            <a:ext cx="8889836" cy="28695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08AB77B6-F30C-B0FA-E226-BA720F6A3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E3D18EF0-5DFA-1A66-0A45-41FAC0DC20D2}"/>
              </a:ext>
            </a:extLst>
          </p:cNvPr>
          <p:cNvCxnSpPr>
            <a:cxnSpLocks/>
          </p:cNvCxnSpPr>
          <p:nvPr/>
        </p:nvCxnSpPr>
        <p:spPr>
          <a:xfrm flipH="1">
            <a:off x="6031968" y="3846774"/>
            <a:ext cx="2419823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DFEF760-EBE4-EBB1-58DE-5BE9A1AD68B8}"/>
              </a:ext>
            </a:extLst>
          </p:cNvPr>
          <p:cNvSpPr txBox="1"/>
          <p:nvPr/>
        </p:nvSpPr>
        <p:spPr>
          <a:xfrm>
            <a:off x="6931860" y="352976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25.5 mm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2949675-EA16-9221-9B44-090690E0892C}"/>
              </a:ext>
            </a:extLst>
          </p:cNvPr>
          <p:cNvCxnSpPr>
            <a:cxnSpLocks/>
          </p:cNvCxnSpPr>
          <p:nvPr/>
        </p:nvCxnSpPr>
        <p:spPr>
          <a:xfrm flipV="1">
            <a:off x="8830168" y="3982746"/>
            <a:ext cx="0" cy="41909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7DD11154-8E5F-8D48-42C3-679F48B8B27F}"/>
              </a:ext>
            </a:extLst>
          </p:cNvPr>
          <p:cNvSpPr txBox="1"/>
          <p:nvPr/>
        </p:nvSpPr>
        <p:spPr>
          <a:xfrm>
            <a:off x="8761741" y="4007626"/>
            <a:ext cx="158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0.6 – 0.86  mm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25977C3-35E0-72B8-E3CC-95CC4339625A}"/>
              </a:ext>
            </a:extLst>
          </p:cNvPr>
          <p:cNvCxnSpPr>
            <a:cxnSpLocks/>
          </p:cNvCxnSpPr>
          <p:nvPr/>
        </p:nvCxnSpPr>
        <p:spPr>
          <a:xfrm flipV="1">
            <a:off x="8829582" y="5660120"/>
            <a:ext cx="0" cy="41909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E0EEAF93-4387-1D2F-A11F-25A74C1F20EF}"/>
              </a:ext>
            </a:extLst>
          </p:cNvPr>
          <p:cNvSpPr txBox="1"/>
          <p:nvPr/>
        </p:nvSpPr>
        <p:spPr>
          <a:xfrm>
            <a:off x="8780438" y="5685000"/>
            <a:ext cx="158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0.6 – 0.86  mm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AEEB6DC-CEFD-13E2-96EA-9719BBF4AE02}"/>
              </a:ext>
            </a:extLst>
          </p:cNvPr>
          <p:cNvCxnSpPr>
            <a:cxnSpLocks/>
          </p:cNvCxnSpPr>
          <p:nvPr/>
        </p:nvCxnSpPr>
        <p:spPr>
          <a:xfrm flipH="1">
            <a:off x="3149461" y="3846774"/>
            <a:ext cx="525231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B3F595FD-AF68-75E7-C06C-AC9493440675}"/>
              </a:ext>
            </a:extLst>
          </p:cNvPr>
          <p:cNvSpPr txBox="1"/>
          <p:nvPr/>
        </p:nvSpPr>
        <p:spPr>
          <a:xfrm>
            <a:off x="2802765" y="3492075"/>
            <a:ext cx="1901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2.5 – 3.5 mm (tbc)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A1A4F51-311B-5672-3EAB-575E8C71BE46}"/>
              </a:ext>
            </a:extLst>
          </p:cNvPr>
          <p:cNvSpPr txBox="1"/>
          <p:nvPr/>
        </p:nvSpPr>
        <p:spPr>
          <a:xfrm>
            <a:off x="645715" y="1067313"/>
            <a:ext cx="7027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Layer 0: 3 sub-modules. Layer 1: 4 sub-modules. Layer 2: 5 sub-modules</a:t>
            </a:r>
          </a:p>
        </p:txBody>
      </p:sp>
    </p:spTree>
    <p:extLst>
      <p:ext uri="{BB962C8B-B14F-4D97-AF65-F5344CB8AC3E}">
        <p14:creationId xmlns:p14="http://schemas.microsoft.com/office/powerpoint/2010/main" val="3956881783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01172B4-B7F9-F317-194B-30C26A098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Power Densities Estimates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11977D-298E-6AB5-B1D2-3552F26C9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20230209 | Power Estimates CG GAR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3084D5-4972-66F7-EA51-0F7B3E6AB9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6515"/>
          <a:stretch/>
        </p:blipFill>
        <p:spPr>
          <a:xfrm>
            <a:off x="2459386" y="2584641"/>
            <a:ext cx="5835804" cy="2262694"/>
          </a:xfrm>
          <a:prstGeom prst="rect">
            <a:avLst/>
          </a:prstGeom>
        </p:spPr>
      </p:pic>
      <p:sp>
        <p:nvSpPr>
          <p:cNvPr id="9" name="Right Arrow 8">
            <a:extLst>
              <a:ext uri="{FF2B5EF4-FFF2-40B4-BE49-F238E27FC236}">
                <a16:creationId xmlns:a16="http://schemas.microsoft.com/office/drawing/2014/main" id="{B281B47A-4DA6-7A9E-7D4A-8B5BE18D4BE8}"/>
              </a:ext>
            </a:extLst>
          </p:cNvPr>
          <p:cNvSpPr/>
          <p:nvPr/>
        </p:nvSpPr>
        <p:spPr>
          <a:xfrm>
            <a:off x="2502805" y="3566841"/>
            <a:ext cx="227913" cy="155931"/>
          </a:xfrm>
          <a:prstGeom prst="rightArrow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E65D4BBB-2434-2257-81CA-F0E2CDC06773}"/>
              </a:ext>
            </a:extLst>
          </p:cNvPr>
          <p:cNvSpPr/>
          <p:nvPr/>
        </p:nvSpPr>
        <p:spPr>
          <a:xfrm rot="10800000">
            <a:off x="2502804" y="3753513"/>
            <a:ext cx="227913" cy="155931"/>
          </a:xfrm>
          <a:prstGeom prst="rightArrow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1E4A15D-6359-E2B6-23F1-C4E2B6401750}"/>
              </a:ext>
            </a:extLst>
          </p:cNvPr>
          <p:cNvCxnSpPr>
            <a:cxnSpLocks/>
          </p:cNvCxnSpPr>
          <p:nvPr/>
        </p:nvCxnSpPr>
        <p:spPr>
          <a:xfrm flipV="1">
            <a:off x="9290707" y="2638660"/>
            <a:ext cx="0" cy="209506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524DC02-994B-C0C8-4C6E-6E557FB7A54D}"/>
              </a:ext>
            </a:extLst>
          </p:cNvPr>
          <p:cNvSpPr txBox="1"/>
          <p:nvPr/>
        </p:nvSpPr>
        <p:spPr>
          <a:xfrm rot="16200000">
            <a:off x="9043638" y="3430344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18 mm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08AB77B6-F30C-B0FA-E226-BA720F6A3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E3D18EF0-5DFA-1A66-0A45-41FAC0DC20D2}"/>
              </a:ext>
            </a:extLst>
          </p:cNvPr>
          <p:cNvCxnSpPr>
            <a:cxnSpLocks/>
          </p:cNvCxnSpPr>
          <p:nvPr/>
        </p:nvCxnSpPr>
        <p:spPr>
          <a:xfrm flipH="1">
            <a:off x="5626247" y="2148105"/>
            <a:ext cx="2419823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DFEF760-EBE4-EBB1-58DE-5BE9A1AD68B8}"/>
              </a:ext>
            </a:extLst>
          </p:cNvPr>
          <p:cNvSpPr txBox="1"/>
          <p:nvPr/>
        </p:nvSpPr>
        <p:spPr>
          <a:xfrm>
            <a:off x="6526139" y="1831092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25.5 mm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2949675-EA16-9221-9B44-090690E0892C}"/>
              </a:ext>
            </a:extLst>
          </p:cNvPr>
          <p:cNvCxnSpPr>
            <a:cxnSpLocks/>
          </p:cNvCxnSpPr>
          <p:nvPr/>
        </p:nvCxnSpPr>
        <p:spPr>
          <a:xfrm flipV="1">
            <a:off x="8487358" y="2662140"/>
            <a:ext cx="0" cy="41909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7DD11154-8E5F-8D48-42C3-679F48B8B27F}"/>
              </a:ext>
            </a:extLst>
          </p:cNvPr>
          <p:cNvSpPr txBox="1"/>
          <p:nvPr/>
        </p:nvSpPr>
        <p:spPr>
          <a:xfrm>
            <a:off x="8418931" y="268702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0.6 mm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25977C3-35E0-72B8-E3CC-95CC4339625A}"/>
              </a:ext>
            </a:extLst>
          </p:cNvPr>
          <p:cNvCxnSpPr>
            <a:cxnSpLocks/>
          </p:cNvCxnSpPr>
          <p:nvPr/>
        </p:nvCxnSpPr>
        <p:spPr>
          <a:xfrm flipV="1">
            <a:off x="8486772" y="4339514"/>
            <a:ext cx="0" cy="41909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E0EEAF93-4387-1D2F-A11F-25A74C1F20EF}"/>
              </a:ext>
            </a:extLst>
          </p:cNvPr>
          <p:cNvSpPr txBox="1"/>
          <p:nvPr/>
        </p:nvSpPr>
        <p:spPr>
          <a:xfrm>
            <a:off x="8418345" y="4364394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0.6 mm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AEEB6DC-CEFD-13E2-96EA-9719BBF4AE02}"/>
              </a:ext>
            </a:extLst>
          </p:cNvPr>
          <p:cNvCxnSpPr>
            <a:cxnSpLocks/>
          </p:cNvCxnSpPr>
          <p:nvPr/>
        </p:nvCxnSpPr>
        <p:spPr>
          <a:xfrm flipH="1">
            <a:off x="2739283" y="2200424"/>
            <a:ext cx="525231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B3F595FD-AF68-75E7-C06C-AC9493440675}"/>
              </a:ext>
            </a:extLst>
          </p:cNvPr>
          <p:cNvSpPr txBox="1"/>
          <p:nvPr/>
        </p:nvSpPr>
        <p:spPr>
          <a:xfrm>
            <a:off x="2070561" y="1561102"/>
            <a:ext cx="2897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2.5 – 4 mm </a:t>
            </a:r>
          </a:p>
          <a:p>
            <a:r>
              <a:rPr lang="en-CH" dirty="0">
                <a:solidFill>
                  <a:srgbClr val="FF0000"/>
                </a:solidFill>
              </a:rPr>
              <a:t>(can be tuned, probably &gt;=3)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12132E5-D154-3223-29CF-DB4DA5FC609F}"/>
              </a:ext>
            </a:extLst>
          </p:cNvPr>
          <p:cNvSpPr/>
          <p:nvPr/>
        </p:nvSpPr>
        <p:spPr>
          <a:xfrm>
            <a:off x="5734228" y="3050788"/>
            <a:ext cx="2210291" cy="1326706"/>
          </a:xfrm>
          <a:prstGeom prst="rect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9BE753E-61AE-DC15-B04B-E8F625E4FB6E}"/>
              </a:ext>
            </a:extLst>
          </p:cNvPr>
          <p:cNvSpPr/>
          <p:nvPr/>
        </p:nvSpPr>
        <p:spPr>
          <a:xfrm>
            <a:off x="5734228" y="2711574"/>
            <a:ext cx="2210291" cy="314109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DA1876-1693-2CED-EA69-D09A4BDBC02A}"/>
              </a:ext>
            </a:extLst>
          </p:cNvPr>
          <p:cNvSpPr/>
          <p:nvPr/>
        </p:nvSpPr>
        <p:spPr>
          <a:xfrm>
            <a:off x="5734228" y="4394118"/>
            <a:ext cx="2210291" cy="314109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8A6564D-9B5E-82C6-B7B7-77BB9C4C83D5}"/>
              </a:ext>
            </a:extLst>
          </p:cNvPr>
          <p:cNvSpPr/>
          <p:nvPr/>
        </p:nvSpPr>
        <p:spPr>
          <a:xfrm>
            <a:off x="2774135" y="2701519"/>
            <a:ext cx="477744" cy="2006708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34992A-A283-EEFD-50F6-82D5212F43D8}"/>
              </a:ext>
            </a:extLst>
          </p:cNvPr>
          <p:cNvSpPr txBox="1"/>
          <p:nvPr/>
        </p:nvSpPr>
        <p:spPr>
          <a:xfrm>
            <a:off x="485511" y="4938904"/>
            <a:ext cx="3170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P</a:t>
            </a:r>
            <a:r>
              <a:rPr lang="en-CH" baseline="-25000" dirty="0">
                <a:solidFill>
                  <a:srgbClr val="FF0000"/>
                </a:solidFill>
              </a:rPr>
              <a:t>endcap</a:t>
            </a:r>
            <a:r>
              <a:rPr lang="en-CH" dirty="0">
                <a:solidFill>
                  <a:srgbClr val="FF0000"/>
                </a:solidFill>
              </a:rPr>
              <a:t> : </a:t>
            </a:r>
            <a:r>
              <a:rPr lang="en-CH" b="1" dirty="0">
                <a:solidFill>
                  <a:srgbClr val="FF0000"/>
                </a:solidFill>
              </a:rPr>
              <a:t>750 - 1000 mW</a:t>
            </a:r>
          </a:p>
          <a:p>
            <a:r>
              <a:rPr lang="en-CH" dirty="0">
                <a:solidFill>
                  <a:srgbClr val="FF0000"/>
                </a:solidFill>
              </a:rPr>
              <a:t>(P</a:t>
            </a:r>
            <a:r>
              <a:rPr lang="en-CH" baseline="-25000" dirty="0">
                <a:solidFill>
                  <a:srgbClr val="FF0000"/>
                </a:solidFill>
              </a:rPr>
              <a:t>Σ  </a:t>
            </a:r>
            <a:r>
              <a:rPr lang="en-CH" dirty="0">
                <a:solidFill>
                  <a:srgbClr val="FF0000"/>
                </a:solidFill>
              </a:rPr>
              <a:t>      : 1000 – 2200 mW/cm</a:t>
            </a:r>
            <a:r>
              <a:rPr lang="en-CH" baseline="30000" dirty="0">
                <a:solidFill>
                  <a:srgbClr val="FF0000"/>
                </a:solidFill>
              </a:rPr>
              <a:t>2</a:t>
            </a:r>
            <a:r>
              <a:rPr lang="en-CH" dirty="0">
                <a:solidFill>
                  <a:srgbClr val="FF0000"/>
                </a:solidFill>
              </a:rPr>
              <a:t> 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EE3DE4F-2FDF-0238-3947-BF5523A304FD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2070561" y="4194555"/>
            <a:ext cx="886284" cy="7443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7C7C1DD-5926-D5FF-4369-6BBF1AD0AFC8}"/>
              </a:ext>
            </a:extLst>
          </p:cNvPr>
          <p:cNvSpPr txBox="1"/>
          <p:nvPr/>
        </p:nvSpPr>
        <p:spPr>
          <a:xfrm>
            <a:off x="5556672" y="5021891"/>
            <a:ext cx="20705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B050"/>
                </a:solidFill>
              </a:rPr>
              <a:t>P</a:t>
            </a:r>
            <a:r>
              <a:rPr lang="en-CH" baseline="-25000" dirty="0">
                <a:solidFill>
                  <a:srgbClr val="00B050"/>
                </a:solidFill>
              </a:rPr>
              <a:t>matrix</a:t>
            </a:r>
            <a:r>
              <a:rPr lang="en-CH" dirty="0">
                <a:solidFill>
                  <a:srgbClr val="00B050"/>
                </a:solidFill>
              </a:rPr>
              <a:t> : </a:t>
            </a:r>
            <a:r>
              <a:rPr lang="en-CH" b="1" dirty="0">
                <a:solidFill>
                  <a:srgbClr val="00B050"/>
                </a:solidFill>
              </a:rPr>
              <a:t>~51 mW</a:t>
            </a:r>
          </a:p>
          <a:p>
            <a:r>
              <a:rPr lang="en-CH" dirty="0">
                <a:solidFill>
                  <a:srgbClr val="00B050"/>
                </a:solidFill>
              </a:rPr>
              <a:t>P</a:t>
            </a:r>
            <a:r>
              <a:rPr lang="en-CH" baseline="-25000" dirty="0">
                <a:solidFill>
                  <a:srgbClr val="00B050"/>
                </a:solidFill>
              </a:rPr>
              <a:t>Σ  </a:t>
            </a:r>
            <a:r>
              <a:rPr lang="en-CH" dirty="0">
                <a:solidFill>
                  <a:srgbClr val="00B050"/>
                </a:solidFill>
              </a:rPr>
              <a:t>      : </a:t>
            </a:r>
            <a:r>
              <a:rPr lang="en-CH" b="1" dirty="0">
                <a:solidFill>
                  <a:srgbClr val="00B050"/>
                </a:solidFill>
              </a:rPr>
              <a:t>12 mW/cm</a:t>
            </a:r>
            <a:r>
              <a:rPr lang="en-CH" b="1" baseline="30000" dirty="0">
                <a:solidFill>
                  <a:srgbClr val="00B050"/>
                </a:solidFill>
              </a:rPr>
              <a:t>2</a:t>
            </a:r>
            <a:r>
              <a:rPr lang="en-CH" b="1" dirty="0">
                <a:solidFill>
                  <a:srgbClr val="00B050"/>
                </a:solidFill>
              </a:rPr>
              <a:t> </a:t>
            </a:r>
            <a:endParaRPr lang="en-CH" dirty="0">
              <a:solidFill>
                <a:srgbClr val="00B050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3F175DA-0BAD-AEA9-7EB4-681CF551A317}"/>
              </a:ext>
            </a:extLst>
          </p:cNvPr>
          <p:cNvCxnSpPr>
            <a:cxnSpLocks/>
          </p:cNvCxnSpPr>
          <p:nvPr/>
        </p:nvCxnSpPr>
        <p:spPr>
          <a:xfrm flipV="1">
            <a:off x="6543178" y="4110527"/>
            <a:ext cx="216545" cy="91136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3B14104-0F50-3D91-9980-90DB69582A91}"/>
              </a:ext>
            </a:extLst>
          </p:cNvPr>
          <p:cNvSpPr txBox="1"/>
          <p:nvPr/>
        </p:nvSpPr>
        <p:spPr>
          <a:xfrm>
            <a:off x="8246646" y="1781228"/>
            <a:ext cx="39076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FF9300"/>
                </a:solidFill>
              </a:rPr>
              <a:t>P</a:t>
            </a:r>
            <a:r>
              <a:rPr lang="en-CH" baseline="-25000" dirty="0">
                <a:solidFill>
                  <a:srgbClr val="FF9300"/>
                </a:solidFill>
              </a:rPr>
              <a:t>periphery</a:t>
            </a:r>
            <a:r>
              <a:rPr lang="en-CH" dirty="0">
                <a:solidFill>
                  <a:srgbClr val="FF9300"/>
                </a:solidFill>
              </a:rPr>
              <a:t>  : </a:t>
            </a:r>
            <a:r>
              <a:rPr lang="en-CH" b="1" dirty="0">
                <a:solidFill>
                  <a:srgbClr val="FF9300"/>
                </a:solidFill>
              </a:rPr>
              <a:t>(24+21)     =  46 mW</a:t>
            </a:r>
          </a:p>
          <a:p>
            <a:r>
              <a:rPr lang="en-CH" dirty="0">
                <a:solidFill>
                  <a:srgbClr val="FF9300"/>
                </a:solidFill>
              </a:rPr>
              <a:t>P</a:t>
            </a:r>
            <a:r>
              <a:rPr lang="en-CH" baseline="-25000" dirty="0">
                <a:solidFill>
                  <a:srgbClr val="FF9300"/>
                </a:solidFill>
              </a:rPr>
              <a:t>Σ  </a:t>
            </a:r>
            <a:r>
              <a:rPr lang="en-CH" dirty="0">
                <a:solidFill>
                  <a:srgbClr val="FF9300"/>
                </a:solidFill>
              </a:rPr>
              <a:t>(*)      : </a:t>
            </a:r>
            <a:r>
              <a:rPr lang="en-CH" b="1" dirty="0">
                <a:solidFill>
                  <a:srgbClr val="FF9300"/>
                </a:solidFill>
              </a:rPr>
              <a:t>(160+140) = 300 mW/cm</a:t>
            </a:r>
            <a:r>
              <a:rPr lang="en-CH" b="1" baseline="30000" dirty="0">
                <a:solidFill>
                  <a:srgbClr val="FF9300"/>
                </a:solidFill>
              </a:rPr>
              <a:t>2</a:t>
            </a:r>
            <a:r>
              <a:rPr lang="en-CH" b="1" dirty="0">
                <a:solidFill>
                  <a:srgbClr val="FF9300"/>
                </a:solidFill>
              </a:rPr>
              <a:t> </a:t>
            </a:r>
            <a:endParaRPr lang="en-CH" dirty="0">
              <a:solidFill>
                <a:srgbClr val="FF9300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AA864E1-A81E-C37B-DB53-8D62F59D8317}"/>
              </a:ext>
            </a:extLst>
          </p:cNvPr>
          <p:cNvCxnSpPr>
            <a:cxnSpLocks/>
          </p:cNvCxnSpPr>
          <p:nvPr/>
        </p:nvCxnSpPr>
        <p:spPr>
          <a:xfrm flipH="1">
            <a:off x="7565369" y="2070382"/>
            <a:ext cx="657068" cy="798246"/>
          </a:xfrm>
          <a:prstGeom prst="straightConnector1">
            <a:avLst/>
          </a:prstGeom>
          <a:ln>
            <a:solidFill>
              <a:srgbClr val="FF9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5AFFBA99-E18D-02C2-31E5-347DCB1953E0}"/>
              </a:ext>
            </a:extLst>
          </p:cNvPr>
          <p:cNvSpPr/>
          <p:nvPr/>
        </p:nvSpPr>
        <p:spPr>
          <a:xfrm>
            <a:off x="3375034" y="3067412"/>
            <a:ext cx="2210291" cy="1326706"/>
          </a:xfrm>
          <a:prstGeom prst="rect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55EC14E-E10C-C426-ABBB-771DE799FA41}"/>
              </a:ext>
            </a:extLst>
          </p:cNvPr>
          <p:cNvSpPr/>
          <p:nvPr/>
        </p:nvSpPr>
        <p:spPr>
          <a:xfrm>
            <a:off x="3375034" y="2728198"/>
            <a:ext cx="2210291" cy="314109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906504E-229E-ED6A-03CE-D47FE7A1447B}"/>
              </a:ext>
            </a:extLst>
          </p:cNvPr>
          <p:cNvSpPr/>
          <p:nvPr/>
        </p:nvSpPr>
        <p:spPr>
          <a:xfrm>
            <a:off x="3375034" y="4410742"/>
            <a:ext cx="2210291" cy="314109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D6B498-A1D4-E350-1A2A-D399D632764B}"/>
              </a:ext>
            </a:extLst>
          </p:cNvPr>
          <p:cNvSpPr txBox="1"/>
          <p:nvPr/>
        </p:nvSpPr>
        <p:spPr>
          <a:xfrm>
            <a:off x="7859036" y="5448792"/>
            <a:ext cx="357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P</a:t>
            </a:r>
            <a:r>
              <a:rPr lang="en-CH" baseline="-25000" dirty="0">
                <a:solidFill>
                  <a:schemeClr val="accent6">
                    <a:lumMod val="50000"/>
                  </a:schemeClr>
                </a:solidFill>
              </a:rPr>
              <a:t>stitch_unit</a:t>
            </a:r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  : </a:t>
            </a:r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~143 mW</a:t>
            </a:r>
          </a:p>
          <a:p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P</a:t>
            </a:r>
            <a:r>
              <a:rPr lang="en-CH" baseline="-25000" dirty="0">
                <a:solidFill>
                  <a:schemeClr val="accent6">
                    <a:lumMod val="50000"/>
                  </a:schemeClr>
                </a:solidFill>
              </a:rPr>
              <a:t>Σ  </a:t>
            </a:r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           :  ~</a:t>
            </a:r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30</a:t>
            </a:r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mW/cm</a:t>
            </a:r>
            <a:r>
              <a:rPr lang="en-CH" b="1" baseline="300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CH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7D33CBB-DA96-A676-2C5E-6525307999FB}"/>
              </a:ext>
            </a:extLst>
          </p:cNvPr>
          <p:cNvSpPr/>
          <p:nvPr/>
        </p:nvSpPr>
        <p:spPr>
          <a:xfrm>
            <a:off x="5690684" y="2577632"/>
            <a:ext cx="2355385" cy="2269703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B09B2AB0-285C-E2A9-A706-E21E65FC84F8}"/>
              </a:ext>
            </a:extLst>
          </p:cNvPr>
          <p:cNvCxnSpPr>
            <a:cxnSpLocks/>
          </p:cNvCxnSpPr>
          <p:nvPr/>
        </p:nvCxnSpPr>
        <p:spPr>
          <a:xfrm flipH="1" flipV="1">
            <a:off x="7735864" y="4899017"/>
            <a:ext cx="372845" cy="515585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15171844-0755-0D64-02F2-724346E8B0FB}"/>
              </a:ext>
            </a:extLst>
          </p:cNvPr>
          <p:cNvSpPr txBox="1"/>
          <p:nvPr/>
        </p:nvSpPr>
        <p:spPr>
          <a:xfrm>
            <a:off x="5626247" y="2272977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x10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A9899127-30B0-4AD3-43A8-A971C69F62F1}"/>
              </a:ext>
            </a:extLst>
          </p:cNvPr>
          <p:cNvCxnSpPr>
            <a:cxnSpLocks/>
          </p:cNvCxnSpPr>
          <p:nvPr/>
        </p:nvCxnSpPr>
        <p:spPr>
          <a:xfrm flipH="1">
            <a:off x="7300378" y="2245157"/>
            <a:ext cx="946268" cy="2361272"/>
          </a:xfrm>
          <a:prstGeom prst="straightConnector1">
            <a:avLst/>
          </a:prstGeom>
          <a:ln>
            <a:solidFill>
              <a:srgbClr val="FF9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94D3D7F-63A7-899F-3FA5-72E88C21203A}"/>
              </a:ext>
            </a:extLst>
          </p:cNvPr>
          <p:cNvSpPr txBox="1"/>
          <p:nvPr/>
        </p:nvSpPr>
        <p:spPr>
          <a:xfrm>
            <a:off x="485511" y="6296448"/>
            <a:ext cx="10586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(*) The power dissipation density on the long peripheries will also have a dependence on the z-coordinate. Not included here</a:t>
            </a:r>
          </a:p>
          <a:p>
            <a:endParaRPr lang="en-CH" sz="1600" dirty="0"/>
          </a:p>
        </p:txBody>
      </p:sp>
    </p:spTree>
    <p:extLst>
      <p:ext uri="{BB962C8B-B14F-4D97-AF65-F5344CB8AC3E}">
        <p14:creationId xmlns:p14="http://schemas.microsoft.com/office/powerpoint/2010/main" val="490091418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FB4CB-E35B-4FBF-699C-598B468B1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Notes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E6CE2CB-3D43-6CB0-6B63-E8CAE1477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H" dirty="0"/>
              <a:t>Estimates based on analysis, projections, estimates: best educated guesses.</a:t>
            </a:r>
          </a:p>
          <a:p>
            <a:r>
              <a:rPr lang="en-CH" dirty="0"/>
              <a:t>Included additional dissipation due to on-chip linear regulators</a:t>
            </a:r>
          </a:p>
          <a:p>
            <a:pPr lvl="1"/>
            <a:r>
              <a:rPr lang="en-CH" dirty="0"/>
              <a:t>The regulators are assigned on the long edge peripheries. The two values of power are the circuit dissipation and the loss in the pass transistors of the regulators</a:t>
            </a:r>
          </a:p>
          <a:p>
            <a:r>
              <a:rPr lang="en-CH" dirty="0"/>
              <a:t>Did </a:t>
            </a:r>
            <a:r>
              <a:rPr lang="en-CH" i="1" dirty="0"/>
              <a:t>not</a:t>
            </a:r>
            <a:r>
              <a:rPr lang="en-CH" dirty="0"/>
              <a:t> include margin, in particular over the sensing area (matrix)</a:t>
            </a:r>
          </a:p>
          <a:p>
            <a:r>
              <a:rPr lang="en-CH" dirty="0"/>
              <a:t>The power dissipation density will also have a dependence on the z-coordinate. </a:t>
            </a:r>
          </a:p>
          <a:p>
            <a:pPr lvl="1"/>
            <a:r>
              <a:rPr lang="en-CH" dirty="0"/>
              <a:t>This is due to the IR drops on the rarils and the addition of the on-chip linear regulation. A parabolic dependency with a minimum at z=0 </a:t>
            </a:r>
            <a:r>
              <a:rPr lang="en-GB" dirty="0"/>
              <a:t>is expected at first approximation. This spatial dependency is not shown, the resulting average value was added to the </a:t>
            </a:r>
            <a:r>
              <a:rPr lang="en-GB"/>
              <a:t>values shown. </a:t>
            </a:r>
            <a:endParaRPr lang="en-CH" dirty="0"/>
          </a:p>
          <a:p>
            <a:r>
              <a:rPr lang="en-CH" dirty="0"/>
              <a:t>The z-dimension of the endcap (short edge periphery) can be fine tuned</a:t>
            </a:r>
          </a:p>
          <a:p>
            <a:pPr lvl="1"/>
            <a:r>
              <a:rPr lang="en-CH" dirty="0"/>
              <a:t>The determining value is the power for the endcap. Minimum width is 2.5 mm. Probably will require more width (3 mm or more), bringing possible reduction of power density. </a:t>
            </a:r>
          </a:p>
          <a:p>
            <a:endParaRPr lang="en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425E6F-158D-8896-AAF0-487D30BE7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20230209 | Power Estimates CG GAR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EF34FD-D589-D01A-9964-24F40D8FF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4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04389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20151102-template">
  <a:themeElements>
    <a:clrScheme name="CERN-Blue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22891</TotalTime>
  <Words>413</Words>
  <Application>Microsoft Macintosh PowerPoint</Application>
  <PresentationFormat>Widescreen</PresentationFormat>
  <Paragraphs>58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20151102-template</vt:lpstr>
      <vt:lpstr>Layout Half Layer 0 Sensor</vt:lpstr>
      <vt:lpstr>Dimensions and layout of one sub-module</vt:lpstr>
      <vt:lpstr>Power Densities Estimates</vt:lpstr>
      <vt:lpstr>Notes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ITS3 WP2 Status Report</dc:title>
  <dc:subject/>
  <dc:creator>Gianluca Aglieri Rinella</dc:creator>
  <cp:keywords/>
  <dc:description/>
  <cp:lastModifiedBy>Gianluca Aglieri Rinella</cp:lastModifiedBy>
  <cp:revision>1860</cp:revision>
  <dcterms:created xsi:type="dcterms:W3CDTF">2020-03-20T16:02:07Z</dcterms:created>
  <dcterms:modified xsi:type="dcterms:W3CDTF">2023-02-09T22:25:46Z</dcterms:modified>
  <cp:category/>
</cp:coreProperties>
</file>