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37"/>
  </p:notesMasterIdLst>
  <p:handoutMasterIdLst>
    <p:handoutMasterId r:id="rId38"/>
  </p:handoutMasterIdLst>
  <p:sldIdLst>
    <p:sldId id="295" r:id="rId2"/>
    <p:sldId id="296" r:id="rId3"/>
    <p:sldId id="297" r:id="rId4"/>
    <p:sldId id="367" r:id="rId5"/>
    <p:sldId id="320" r:id="rId6"/>
    <p:sldId id="343" r:id="rId7"/>
    <p:sldId id="346" r:id="rId8"/>
    <p:sldId id="344" r:id="rId9"/>
    <p:sldId id="345" r:id="rId10"/>
    <p:sldId id="347" r:id="rId11"/>
    <p:sldId id="363" r:id="rId12"/>
    <p:sldId id="348" r:id="rId13"/>
    <p:sldId id="362" r:id="rId14"/>
    <p:sldId id="364" r:id="rId15"/>
    <p:sldId id="365" r:id="rId16"/>
    <p:sldId id="366" r:id="rId17"/>
    <p:sldId id="327" r:id="rId18"/>
    <p:sldId id="329" r:id="rId19"/>
    <p:sldId id="334" r:id="rId20"/>
    <p:sldId id="338" r:id="rId21"/>
    <p:sldId id="339" r:id="rId22"/>
    <p:sldId id="337" r:id="rId23"/>
    <p:sldId id="336" r:id="rId24"/>
    <p:sldId id="342" r:id="rId25"/>
    <p:sldId id="341" r:id="rId26"/>
    <p:sldId id="355" r:id="rId27"/>
    <p:sldId id="354" r:id="rId28"/>
    <p:sldId id="353" r:id="rId29"/>
    <p:sldId id="372" r:id="rId30"/>
    <p:sldId id="373" r:id="rId31"/>
    <p:sldId id="376" r:id="rId32"/>
    <p:sldId id="360" r:id="rId33"/>
    <p:sldId id="361" r:id="rId34"/>
    <p:sldId id="294" r:id="rId35"/>
    <p:sldId id="316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68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7AAA0-A705-9B4A-8E43-98E48E5EC8AC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A366E-3AF9-3640-9F79-2FD9B3B07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72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419DD-0812-C14F-B62C-CD9DA0D1C826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60483-A52A-4649-B24D-68DF09BAC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28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 sz="3000">
                <a:solidFill>
                  <a:srgbClr val="000000"/>
                </a:solidFill>
              </a:defRPr>
            </a:pPr>
            <a:r>
              <a:rPr lang="en-US" dirty="0" smtClean="0"/>
              <a:t> Left: photo of self-supported outer shell with space blanket.                             It consists of </a:t>
            </a:r>
            <a:r>
              <a:rPr lang="en-US" dirty="0" smtClean="0">
                <a:solidFill>
                  <a:srgbClr val="0000FF"/>
                </a:solidFill>
              </a:rPr>
              <a:t>low-weight rigid CF bars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space blanket </a:t>
            </a:r>
            <a:r>
              <a:rPr lang="en-US" dirty="0" smtClean="0"/>
              <a:t>and plastic </a:t>
            </a:r>
            <a:r>
              <a:rPr lang="en-US" dirty="0" smtClean="0">
                <a:solidFill>
                  <a:srgbClr val="0000FF"/>
                </a:solidFill>
              </a:rPr>
              <a:t>support ring</a:t>
            </a:r>
            <a:r>
              <a:rPr lang="en-US" dirty="0" smtClean="0"/>
              <a:t>.</a:t>
            </a:r>
            <a:endParaRPr lang="en-US" sz="100" dirty="0" smtClean="0">
              <a:latin typeface="Times Roman"/>
              <a:ea typeface="Times Roman"/>
              <a:cs typeface="Times Roman"/>
              <a:sym typeface="Times Roman"/>
            </a:endParaRPr>
          </a:p>
          <a:p>
            <a:pPr>
              <a:defRPr sz="3000">
                <a:solidFill>
                  <a:srgbClr val="000000"/>
                </a:solidFill>
              </a:defRPr>
            </a:pPr>
            <a:endParaRPr lang="en-US" sz="100" dirty="0" smtClean="0">
              <a:latin typeface="Times Roman"/>
              <a:ea typeface="Times Roman"/>
              <a:cs typeface="Times Roman"/>
              <a:sym typeface="Times Roman"/>
            </a:endParaRPr>
          </a:p>
          <a:p>
            <a:pPr>
              <a:defRPr sz="3000">
                <a:solidFill>
                  <a:srgbClr val="000000"/>
                </a:solidFill>
              </a:defRPr>
            </a:pPr>
            <a:r>
              <a:rPr lang="en-US" dirty="0" smtClean="0"/>
              <a:t>            Right:  a scheme of cylinder Layer 2  mock-up with heater and nitrogen cooling system</a:t>
            </a:r>
            <a:endParaRPr lang="en-US" sz="100" dirty="0" smtClean="0">
              <a:latin typeface="Times Roman"/>
              <a:ea typeface="Times Roman"/>
              <a:cs typeface="Times Roman"/>
              <a:sym typeface="Times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60483-A52A-4649-B24D-68DF09BAC3C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450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defRPr sz="3000">
                <a:solidFill>
                  <a:srgbClr val="000000"/>
                </a:solidFill>
              </a:defRPr>
            </a:pPr>
            <a:r>
              <a:rPr lang="en-US" dirty="0" smtClean="0"/>
              <a:t>Left:  a general view</a:t>
            </a:r>
          </a:p>
          <a:p>
            <a:pPr algn="l">
              <a:defRPr sz="3000">
                <a:solidFill>
                  <a:srgbClr val="000000"/>
                </a:solidFill>
              </a:defRPr>
            </a:pPr>
            <a:r>
              <a:rPr lang="en-US" dirty="0" smtClean="0"/>
              <a:t>Right:  view of the interior  </a:t>
            </a:r>
          </a:p>
          <a:p>
            <a:pPr algn="l">
              <a:defRPr sz="3000">
                <a:solidFill>
                  <a:srgbClr val="000000"/>
                </a:solidFill>
              </a:defRPr>
            </a:pPr>
            <a:r>
              <a:rPr lang="en-US" dirty="0" smtClean="0"/>
              <a:t>        of the space blanket shell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60483-A52A-4649-B24D-68DF09BAC3C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210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84463" y="8684460"/>
            <a:ext cx="2972004" cy="458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031" tIns="43514" rIns="87031" bIns="43514" anchor="b"/>
          <a:lstStyle>
            <a:lvl1pPr defTabSz="7905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7905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7905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7905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7905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917DC610-DC8F-4008-9814-8285AA003863}" type="slidenum">
              <a:rPr lang="ru-RU" altLang="ru-RU" sz="1100">
                <a:solidFill>
                  <a:srgbClr val="000000"/>
                </a:solidFill>
                <a:latin typeface="Arial" charset="0"/>
              </a:rPr>
              <a:pPr algn="r" eaLnBrk="1" hangingPunct="1"/>
              <a:t>28</a:t>
            </a:fld>
            <a:endParaRPr lang="ru-RU" altLang="ru-RU" sz="11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84463" y="8684460"/>
            <a:ext cx="2972004" cy="458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87031" tIns="43514" rIns="87031" bIns="43514" anchor="b"/>
          <a:lstStyle>
            <a:lvl1pPr defTabSz="790575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790575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790575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790575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790575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790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3A5CFE8D-5861-9343-A631-F29F516FD0AD}" type="slidenum">
              <a:rPr lang="ru-RU" sz="1100">
                <a:latin typeface="Arial" charset="0"/>
              </a:rPr>
              <a:pPr algn="r" eaLnBrk="1" hangingPunct="1"/>
              <a:t>34</a:t>
            </a:fld>
            <a:endParaRPr lang="ru-RU" sz="1100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28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8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3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5251195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миска салата с жареным рисом, варёными яйцами и палочками для еды"/>
          <p:cNvSpPr>
            <a:spLocks noGrp="1"/>
          </p:cNvSpPr>
          <p:nvPr>
            <p:ph type="pic" idx="21"/>
          </p:nvPr>
        </p:nvSpPr>
        <p:spPr>
          <a:xfrm>
            <a:off x="-500063" y="-2762250"/>
            <a:ext cx="10144125" cy="10820400"/>
          </a:xfrm>
          <a:prstGeom prst="rect">
            <a:avLst/>
          </a:prstGeom>
        </p:spPr>
        <p:txBody>
          <a:bodyPr lIns="38404" tIns="19202" rIns="38404" bIns="19202">
            <a:noAutofit/>
          </a:bodyPr>
          <a:lstStyle/>
          <a:p>
            <a:endParaRPr/>
          </a:p>
        </p:txBody>
      </p:sp>
      <p:sp>
        <p:nvSpPr>
          <p:cNvPr id="13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637674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6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8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9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80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993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8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21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A8E8A-AE40-F14E-8A23-1A4C0138CEF7}" type="datetimeFigureOut">
              <a:rPr lang="en-US" smtClean="0"/>
              <a:t>13/02/23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F0B5D-8021-D043-B2B7-DD291B221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3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9" r:id="rId12"/>
    <p:sldLayoutId id="2147483690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ndico.cern.ch/event/1253461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2.jp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2.jp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35.png"/><Relationship Id="rId6" Type="http://schemas.openxmlformats.org/officeDocument/2006/relationships/image" Target="../media/image36.jpeg"/><Relationship Id="rId7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36.jpeg"/><Relationship Id="rId6" Type="http://schemas.openxmlformats.org/officeDocument/2006/relationships/image" Target="../media/image39.png"/><Relationship Id="rId7" Type="http://schemas.openxmlformats.org/officeDocument/2006/relationships/image" Target="../media/image40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0.jpeg"/><Relationship Id="rId5" Type="http://schemas.openxmlformats.org/officeDocument/2006/relationships/image" Target="../media/image42.jpeg"/><Relationship Id="rId6" Type="http://schemas.openxmlformats.org/officeDocument/2006/relationships/image" Target="../media/image43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44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6.jpeg"/><Relationship Id="rId3" Type="http://schemas.openxmlformats.org/officeDocument/2006/relationships/image" Target="../media/image5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8.png"/><Relationship Id="rId7" Type="http://schemas.openxmlformats.org/officeDocument/2006/relationships/hyperlink" Target="https://indico.cern.ch/event/1158834/" TargetMode="External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6081" y="1735395"/>
            <a:ext cx="7999337" cy="193249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/>
            </a:r>
            <a:br>
              <a:rPr lang="en-US" sz="3600" b="1" dirty="0" smtClean="0">
                <a:solidFill>
                  <a:srgbClr val="0000FF"/>
                </a:solidFill>
              </a:rPr>
            </a:br>
            <a:r>
              <a:rPr lang="en-US" sz="3600" b="1" dirty="0">
                <a:solidFill>
                  <a:srgbClr val="0000FF"/>
                </a:solidFill>
              </a:rPr>
              <a:t/>
            </a:r>
            <a:br>
              <a:rPr lang="en-US" sz="3600" b="1" dirty="0">
                <a:solidFill>
                  <a:srgbClr val="0000FF"/>
                </a:solidFill>
              </a:rPr>
            </a:br>
            <a:r>
              <a:rPr lang="ru-RU" sz="3600" b="1" dirty="0" err="1" smtClean="0">
                <a:solidFill>
                  <a:srgbClr val="0000FF"/>
                </a:solidFill>
              </a:rPr>
              <a:t>Self</a:t>
            </a:r>
            <a:r>
              <a:rPr lang="ru-RU" sz="3600" b="1" dirty="0" err="1">
                <a:solidFill>
                  <a:srgbClr val="0000FF"/>
                </a:solidFill>
              </a:rPr>
              <a:t>-supported</a:t>
            </a:r>
            <a:r>
              <a:rPr lang="ru-RU" sz="3600" b="1" dirty="0">
                <a:solidFill>
                  <a:srgbClr val="0000FF"/>
                </a:solidFill>
              </a:rPr>
              <a:t> ITS 3</a:t>
            </a:r>
            <a:r>
              <a:rPr lang="ru-RU" sz="3600" dirty="0">
                <a:solidFill>
                  <a:srgbClr val="0000FF"/>
                </a:solidFill>
              </a:rPr>
              <a:t> </a:t>
            </a:r>
            <a:r>
              <a:rPr lang="ru-RU" sz="3600" b="1" dirty="0" err="1">
                <a:solidFill>
                  <a:srgbClr val="0000FF"/>
                </a:solidFill>
              </a:rPr>
              <a:t>modules</a:t>
            </a:r>
            <a:r>
              <a:rPr lang="ru-RU" sz="3600" b="1" dirty="0">
                <a:solidFill>
                  <a:srgbClr val="0000FF"/>
                </a:solidFill>
              </a:rPr>
              <a:t> </a:t>
            </a:r>
            <a:r>
              <a:rPr lang="ru-RU" sz="3600" b="1" dirty="0" err="1">
                <a:solidFill>
                  <a:srgbClr val="0000FF"/>
                </a:solidFill>
              </a:rPr>
              <a:t>with</a:t>
            </a:r>
            <a:r>
              <a:rPr lang="ru-RU" sz="3600" b="1" dirty="0">
                <a:solidFill>
                  <a:srgbClr val="0000FF"/>
                </a:solidFill>
              </a:rPr>
              <a:t> </a:t>
            </a:r>
            <a:r>
              <a:rPr lang="ru-RU" sz="3600" b="1" dirty="0" err="1">
                <a:solidFill>
                  <a:srgbClr val="0000FF"/>
                </a:solidFill>
              </a:rPr>
              <a:t>bent</a:t>
            </a:r>
            <a:r>
              <a:rPr lang="ru-RU" sz="3600" b="1" dirty="0">
                <a:solidFill>
                  <a:srgbClr val="0000FF"/>
                </a:solidFill>
              </a:rPr>
              <a:t> </a:t>
            </a:r>
            <a:r>
              <a:rPr lang="ru-RU" sz="3600" b="1" dirty="0" err="1">
                <a:solidFill>
                  <a:srgbClr val="0000FF"/>
                </a:solidFill>
              </a:rPr>
              <a:t>thin</a:t>
            </a:r>
            <a:r>
              <a:rPr lang="ru-RU" sz="3600" b="1" dirty="0">
                <a:solidFill>
                  <a:srgbClr val="0000FF"/>
                </a:solidFill>
              </a:rPr>
              <a:t> </a:t>
            </a:r>
            <a:r>
              <a:rPr lang="ru-RU" sz="3600" b="1" dirty="0" err="1">
                <a:solidFill>
                  <a:srgbClr val="0000FF"/>
                </a:solidFill>
              </a:rPr>
              <a:t>sensors</a:t>
            </a:r>
            <a:r>
              <a:rPr lang="ru-RU" sz="3600" b="1" dirty="0">
                <a:solidFill>
                  <a:srgbClr val="0000FF"/>
                </a:solidFill>
              </a:rPr>
              <a:t> and </a:t>
            </a:r>
            <a:r>
              <a:rPr lang="ru-RU" sz="3600" b="1" dirty="0" err="1">
                <a:solidFill>
                  <a:srgbClr val="0000FF"/>
                </a:solidFill>
              </a:rPr>
              <a:t>cold</a:t>
            </a:r>
            <a:r>
              <a:rPr lang="ru-RU" sz="3600" b="1" dirty="0">
                <a:solidFill>
                  <a:srgbClr val="0000FF"/>
                </a:solidFill>
              </a:rPr>
              <a:t> </a:t>
            </a:r>
            <a:r>
              <a:rPr lang="ru-RU" sz="3600" b="1" dirty="0" err="1">
                <a:solidFill>
                  <a:srgbClr val="0000FF"/>
                </a:solidFill>
              </a:rPr>
              <a:t>gas</a:t>
            </a:r>
            <a:r>
              <a:rPr lang="ru-RU" sz="3600" b="1" dirty="0">
                <a:solidFill>
                  <a:srgbClr val="0000FF"/>
                </a:solidFill>
              </a:rPr>
              <a:t> </a:t>
            </a:r>
            <a:r>
              <a:rPr lang="ru-RU" sz="3600" b="1" dirty="0" err="1">
                <a:solidFill>
                  <a:srgbClr val="0000FF"/>
                </a:solidFill>
              </a:rPr>
              <a:t>cooling</a:t>
            </a:r>
            <a:r>
              <a:rPr lang="ru-RU" sz="3600" b="1" dirty="0">
                <a:solidFill>
                  <a:srgbClr val="0000FF"/>
                </a:solidFill>
              </a:rPr>
              <a:t> </a:t>
            </a:r>
            <a:r>
              <a:rPr lang="en-US" sz="3600" dirty="0">
                <a:solidFill>
                  <a:srgbClr val="0000FF"/>
                </a:solidFill>
              </a:rPr>
              <a:t/>
            </a:r>
            <a:br>
              <a:rPr lang="en-US" sz="3600" dirty="0">
                <a:solidFill>
                  <a:srgbClr val="0000FF"/>
                </a:solidFill>
              </a:rPr>
            </a:br>
            <a:r>
              <a:rPr lang="en-US" sz="4000" dirty="0">
                <a:solidFill>
                  <a:srgbClr val="0000FF"/>
                </a:solidFill>
              </a:rPr>
              <a:t/>
            </a:r>
            <a:br>
              <a:rPr lang="en-US" sz="4000" dirty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/>
            </a:r>
            <a:br>
              <a:rPr lang="en-US" b="1" dirty="0" smtClean="0">
                <a:solidFill>
                  <a:srgbClr val="0000FF"/>
                </a:solidFill>
              </a:rPr>
            </a:b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576271"/>
            <a:ext cx="9066696" cy="2406463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G</a:t>
            </a:r>
            <a:r>
              <a:rPr lang="en-US" sz="2400" b="1" dirty="0">
                <a:solidFill>
                  <a:schemeClr val="tx1"/>
                </a:solidFill>
              </a:rPr>
              <a:t>. </a:t>
            </a:r>
            <a:r>
              <a:rPr lang="en-US" sz="2400" b="1" dirty="0" err="1">
                <a:solidFill>
                  <a:schemeClr val="tx1"/>
                </a:solidFill>
              </a:rPr>
              <a:t>Feofilov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,</a:t>
            </a:r>
            <a:r>
              <a:rPr lang="en-US" sz="2400" b="1" dirty="0" smtClean="0">
                <a:solidFill>
                  <a:schemeClr val="tx1"/>
                </a:solidFill>
              </a:rPr>
              <a:t> V. </a:t>
            </a:r>
            <a:r>
              <a:rPr lang="en-US" sz="2400" b="1" dirty="0" err="1" smtClean="0">
                <a:solidFill>
                  <a:schemeClr val="tx1"/>
                </a:solidFill>
              </a:rPr>
              <a:t>Zherebchevsky</a:t>
            </a:r>
            <a:r>
              <a:rPr lang="en-US" sz="2400" b="1" dirty="0" smtClean="0">
                <a:solidFill>
                  <a:schemeClr val="tx1"/>
                </a:solidFill>
              </a:rPr>
              <a:t>, S</a:t>
            </a:r>
            <a:r>
              <a:rPr lang="en-US" sz="2400" b="1" dirty="0">
                <a:solidFill>
                  <a:schemeClr val="tx1"/>
                </a:solidFill>
              </a:rPr>
              <a:t>. </a:t>
            </a:r>
            <a:r>
              <a:rPr lang="en-US" sz="2400" b="1" dirty="0" err="1">
                <a:solidFill>
                  <a:schemeClr val="tx1"/>
                </a:solidFill>
              </a:rPr>
              <a:t>Igolkin</a:t>
            </a:r>
            <a:r>
              <a:rPr lang="en-US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smtClean="0">
                <a:solidFill>
                  <a:schemeClr val="tx1"/>
                </a:solidFill>
              </a:rPr>
              <a:t>N</a:t>
            </a:r>
            <a:r>
              <a:rPr lang="en-US" sz="2400" b="1" dirty="0">
                <a:solidFill>
                  <a:schemeClr val="tx1"/>
                </a:solidFill>
              </a:rPr>
              <a:t>. </a:t>
            </a:r>
            <a:r>
              <a:rPr lang="en-US" sz="2400" b="1" dirty="0" err="1" smtClean="0">
                <a:solidFill>
                  <a:schemeClr val="tx1"/>
                </a:solidFill>
              </a:rPr>
              <a:t>Maltsev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Saint-Petersburg </a:t>
            </a:r>
            <a:r>
              <a:rPr lang="en-US" sz="2400" dirty="0">
                <a:solidFill>
                  <a:schemeClr val="tx1"/>
                </a:solidFill>
              </a:rPr>
              <a:t>S</a:t>
            </a:r>
            <a:r>
              <a:rPr lang="en-US" sz="2400" dirty="0" smtClean="0">
                <a:solidFill>
                  <a:schemeClr val="tx1"/>
                </a:solidFill>
              </a:rPr>
              <a:t>tate University 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000" i="1" dirty="0" smtClean="0">
                <a:solidFill>
                  <a:schemeClr val="tx1"/>
                </a:solidFill>
              </a:rPr>
              <a:t>Reported by </a:t>
            </a:r>
            <a:r>
              <a:rPr lang="en-US" sz="2000" i="1" dirty="0" err="1" smtClean="0">
                <a:solidFill>
                  <a:schemeClr val="tx1"/>
                </a:solidFill>
              </a:rPr>
              <a:t>G.Feofilov</a:t>
            </a:r>
            <a:endParaRPr lang="en-US" sz="2000" i="1" dirty="0">
              <a:solidFill>
                <a:schemeClr val="tx1"/>
              </a:solidFill>
            </a:endParaRPr>
          </a:p>
          <a:p>
            <a:r>
              <a:rPr lang="en-GB" altLang="ru-RU" sz="2000" b="1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altLang="ru-RU" sz="2000" b="1" dirty="0"/>
              <a:t>ITS3 Upgrade WP5 (Mechanics and Cooling) meeting  14.02.2023</a:t>
            </a:r>
          </a:p>
          <a:p>
            <a:r>
              <a:rPr lang="en-US" sz="2000" dirty="0" smtClean="0">
                <a:hlinkClick r:id="rId2"/>
              </a:rPr>
              <a:t>https</a:t>
            </a:r>
            <a:r>
              <a:rPr lang="en-US" sz="2000" dirty="0">
                <a:hlinkClick r:id="rId2"/>
              </a:rPr>
              <a:t>://indico.cern.ch/event/1253461/</a:t>
            </a:r>
            <a:endParaRPr lang="ru-RU" altLang="ru-RU" sz="2000" b="1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     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32080"/>
            <a:ext cx="989013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oA_Medium_color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363" y="0"/>
            <a:ext cx="833930" cy="1041971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674" y="269472"/>
            <a:ext cx="1155433" cy="71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421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 fontScale="90000"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</a:rPr>
              <a:t>Conceptual design,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 Assembly 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procedure: clip</a:t>
            </a:r>
            <a:endParaRPr lang="en-US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pic>
        <p:nvPicPr>
          <p:cNvPr id="4" name="Content Placeholder 3" descr="its3-110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3" b="12413"/>
          <a:stretch>
            <a:fillRect/>
          </a:stretch>
        </p:blipFill>
        <p:spPr>
          <a:xfrm>
            <a:off x="447675" y="2124075"/>
            <a:ext cx="8239125" cy="4127500"/>
          </a:xfrm>
        </p:spPr>
      </p:pic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10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7492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Assembly procedure</a:t>
            </a: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11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Content Placeholder 3" descr="its3t-0108.jp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2" b="56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2113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Assembly procedure</a:t>
            </a: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12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 descr="its3t-0108a.jp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2" b="56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3438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Assembly procedure</a:t>
            </a: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13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Content Placeholder 3" descr="its3t-0109a.jp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2" b="56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6786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Assembly procedure</a:t>
            </a: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14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 descr="its3t-0109b.jp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2" b="56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7367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Assembly procedure</a:t>
            </a: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15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Content Placeholder 3" descr="its3t-0109c.jp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2" b="56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1956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Assembly procedure</a:t>
            </a: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16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 descr="its3t-0109d.jp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2" b="5692"/>
          <a:stretch>
            <a:fillRect/>
          </a:stretch>
        </p:blipFill>
        <p:spPr/>
      </p:pic>
      <p:cxnSp>
        <p:nvCxnSpPr>
          <p:cNvPr id="12" name="Straight Arrow Connector 11"/>
          <p:cNvCxnSpPr/>
          <p:nvPr/>
        </p:nvCxnSpPr>
        <p:spPr>
          <a:xfrm flipH="1" flipV="1">
            <a:off x="7344857" y="4994970"/>
            <a:ext cx="774700" cy="54223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818848" y="5537200"/>
            <a:ext cx="19222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Clip is positioned</a:t>
            </a:r>
          </a:p>
          <a:p>
            <a:r>
              <a:rPr lang="en-US" dirty="0">
                <a:solidFill>
                  <a:srgbClr val="3366FF"/>
                </a:solidFill>
                <a:latin typeface="Times New Roman"/>
                <a:cs typeface="Times New Roman"/>
              </a:rPr>
              <a:t>a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nd glued  </a:t>
            </a:r>
          </a:p>
          <a:p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to the CF </a:t>
            </a:r>
            <a:r>
              <a:rPr lang="en-US" dirty="0" err="1" smtClean="0">
                <a:solidFill>
                  <a:srgbClr val="3366FF"/>
                </a:solidFill>
                <a:latin typeface="Times New Roman"/>
                <a:cs typeface="Times New Roman"/>
              </a:rPr>
              <a:t>longeron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246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887" y="271086"/>
            <a:ext cx="8347112" cy="1143000"/>
          </a:xfrm>
        </p:spPr>
        <p:txBody>
          <a:bodyPr>
            <a:normAutofit fontScale="90000"/>
          </a:bodyPr>
          <a:lstStyle/>
          <a:p>
            <a:pPr marL="514350" indent="-514350" algn="l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en-US" sz="36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New technology was tested </a:t>
            </a:r>
            <a:r>
              <a:rPr lang="en-US" sz="36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in </a:t>
            </a:r>
            <a:r>
              <a:rPr lang="en-US" sz="3600" dirty="0" err="1" smtClean="0">
                <a:solidFill>
                  <a:srgbClr val="3366FF"/>
                </a:solidFill>
                <a:latin typeface="Times New Roman"/>
                <a:cs typeface="Times New Roman"/>
              </a:rPr>
              <a:t>SPbSU</a:t>
            </a:r>
            <a:r>
              <a:rPr lang="en-US" sz="3600" dirty="0" smtClean="0">
                <a:solidFill>
                  <a:srgbClr val="3366FF"/>
                </a:solidFill>
                <a:latin typeface="Times New Roman"/>
                <a:cs typeface="Times New Roman"/>
              </a:rPr>
              <a:t/>
            </a:r>
            <a:br>
              <a:rPr lang="en-US" sz="3600" dirty="0" smtClean="0">
                <a:solidFill>
                  <a:srgbClr val="3366FF"/>
                </a:solidFill>
                <a:latin typeface="Times New Roman"/>
                <a:cs typeface="Times New Roman"/>
              </a:rPr>
            </a:br>
            <a:r>
              <a:rPr lang="en-US" sz="36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for </a:t>
            </a:r>
            <a:r>
              <a:rPr lang="en-US" sz="3600" dirty="0" err="1" smtClean="0">
                <a:solidFill>
                  <a:srgbClr val="3366FF"/>
                </a:solidFill>
                <a:latin typeface="Times New Roman"/>
                <a:cs typeface="Times New Roman"/>
              </a:rPr>
              <a:t>longerons</a:t>
            </a:r>
            <a:r>
              <a:rPr lang="en-US" sz="36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  </a:t>
            </a:r>
            <a:r>
              <a:rPr lang="en-US" sz="36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using  the available CF </a:t>
            </a:r>
            <a:r>
              <a:rPr lang="en-US" sz="3600" dirty="0" err="1" smtClean="0">
                <a:solidFill>
                  <a:srgbClr val="3366FF"/>
                </a:solidFill>
                <a:latin typeface="Times New Roman"/>
                <a:cs typeface="Times New Roman"/>
              </a:rPr>
              <a:t>prepreg</a:t>
            </a:r>
            <a:endParaRPr lang="en-US" sz="3600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17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</a:t>
            </a:r>
            <a:r>
              <a:rPr lang="en-US" sz="2000" dirty="0" smtClean="0">
                <a:solidFill>
                  <a:srgbClr val="FF0000"/>
                </a:solidFill>
              </a:rPr>
              <a:t>CF </a:t>
            </a:r>
            <a:r>
              <a:rPr lang="en-US" sz="2000" dirty="0" err="1" smtClean="0">
                <a:solidFill>
                  <a:srgbClr val="FF0000"/>
                </a:solidFill>
              </a:rPr>
              <a:t>longeron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+ </a:t>
            </a:r>
            <a:r>
              <a:rPr lang="en-US" sz="2000" u="sng" dirty="0" smtClean="0">
                <a:solidFill>
                  <a:srgbClr val="FF0000"/>
                </a:solidFill>
              </a:rPr>
              <a:t>CF fleece panel</a:t>
            </a:r>
            <a:endParaRPr lang="en-US" sz="2000" u="sng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12" name="Рисунок 1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1" r="-25991"/>
          <a:stretch/>
        </p:blipFill>
        <p:spPr>
          <a:xfrm>
            <a:off x="5694774" y="1600200"/>
            <a:ext cx="3324225" cy="21932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342" y="2499314"/>
            <a:ext cx="4151087" cy="14065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446" y="4254576"/>
            <a:ext cx="8191500" cy="12446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358672" y="3202732"/>
            <a:ext cx="1814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CF rib, L=300 mm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499429" y="1950630"/>
            <a:ext cx="1304203" cy="5486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217139" y="3925562"/>
            <a:ext cx="6082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Longerons</a:t>
            </a:r>
            <a:r>
              <a:rPr lang="en-US" dirty="0" smtClean="0">
                <a:solidFill>
                  <a:srgbClr val="FF0000"/>
                </a:solidFill>
              </a:rPr>
              <a:t> with CF </a:t>
            </a:r>
            <a:r>
              <a:rPr lang="en-US" dirty="0" err="1" smtClean="0">
                <a:solidFill>
                  <a:srgbClr val="FF0000"/>
                </a:solidFill>
              </a:rPr>
              <a:t>prepreg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NIICAM: sagging under central load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0446" y="5258138"/>
            <a:ext cx="8046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CF </a:t>
            </a:r>
            <a:r>
              <a:rPr lang="en-US" dirty="0" err="1">
                <a:solidFill>
                  <a:srgbClr val="FF0000"/>
                </a:solidFill>
              </a:rPr>
              <a:t>longeron</a:t>
            </a:r>
            <a:r>
              <a:rPr lang="en-US" dirty="0">
                <a:solidFill>
                  <a:srgbClr val="FF0000"/>
                </a:solidFill>
              </a:rPr>
              <a:t> + </a:t>
            </a:r>
            <a:r>
              <a:rPr lang="en-US" u="sng" dirty="0">
                <a:solidFill>
                  <a:srgbClr val="FF0000"/>
                </a:solidFill>
              </a:rPr>
              <a:t>CF fleece </a:t>
            </a:r>
            <a:r>
              <a:rPr lang="en-US" u="sng" dirty="0" smtClean="0">
                <a:solidFill>
                  <a:srgbClr val="FF0000"/>
                </a:solidFill>
              </a:rPr>
              <a:t>panel could be a more stable option useful for gluing</a:t>
            </a:r>
            <a:endParaRPr lang="en-US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922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3366FF"/>
                </a:solidFill>
              </a:rPr>
              <a:t>Deformation of </a:t>
            </a:r>
            <a:r>
              <a:rPr lang="en-US" sz="3200" b="1" dirty="0" smtClean="0">
                <a:solidFill>
                  <a:srgbClr val="3366FF"/>
                </a:solidFill>
              </a:rPr>
              <a:t> 30 cm V</a:t>
            </a:r>
            <a:r>
              <a:rPr lang="en-US" sz="3200" b="1" dirty="0" smtClean="0">
                <a:solidFill>
                  <a:srgbClr val="3366FF"/>
                </a:solidFill>
              </a:rPr>
              <a:t>-</a:t>
            </a:r>
            <a:r>
              <a:rPr lang="en-US" sz="3200" b="1" dirty="0" smtClean="0">
                <a:solidFill>
                  <a:srgbClr val="3366FF"/>
                </a:solidFill>
              </a:rPr>
              <a:t>shaped</a:t>
            </a:r>
            <a:br>
              <a:rPr lang="en-US" sz="3200" b="1" dirty="0" smtClean="0">
                <a:solidFill>
                  <a:srgbClr val="3366FF"/>
                </a:solidFill>
              </a:rPr>
            </a:br>
            <a:r>
              <a:rPr lang="en-US" sz="3200" b="1" dirty="0" smtClean="0">
                <a:solidFill>
                  <a:srgbClr val="3366FF"/>
                </a:solidFill>
              </a:rPr>
              <a:t>NIICAM </a:t>
            </a:r>
            <a:r>
              <a:rPr lang="en-US" sz="3200" b="1" dirty="0" smtClean="0">
                <a:solidFill>
                  <a:srgbClr val="3366FF"/>
                </a:solidFill>
              </a:rPr>
              <a:t>CF </a:t>
            </a:r>
            <a:r>
              <a:rPr lang="en-US" sz="3200" b="1" dirty="0" err="1" smtClean="0">
                <a:solidFill>
                  <a:srgbClr val="3366FF"/>
                </a:solidFill>
              </a:rPr>
              <a:t>longerons</a:t>
            </a:r>
            <a:r>
              <a:rPr lang="en-US" sz="3200" b="1" dirty="0" smtClean="0">
                <a:solidFill>
                  <a:srgbClr val="3366FF"/>
                </a:solidFill>
              </a:rPr>
              <a:t> + CF panel </a:t>
            </a:r>
            <a:endParaRPr lang="en-US" sz="3200" b="1" dirty="0" smtClean="0">
              <a:solidFill>
                <a:srgbClr val="3366FF"/>
              </a:solidFill>
            </a:endParaRP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18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3882950"/>
            <a:ext cx="8394700" cy="20137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>
                <a:solidFill>
                  <a:srgbClr val="FF0000"/>
                </a:solidFill>
              </a:rPr>
              <a:t>Prepreg</a:t>
            </a:r>
            <a:r>
              <a:rPr lang="en-US" sz="2000" dirty="0">
                <a:solidFill>
                  <a:srgbClr val="FF0000"/>
                </a:solidFill>
              </a:rPr>
              <a:t>: NIICAM</a:t>
            </a:r>
          </a:p>
          <a:p>
            <a:pPr marL="0" indent="0">
              <a:buNone/>
            </a:pPr>
            <a:r>
              <a:rPr lang="en-US" sz="2000" dirty="0" smtClean="0"/>
              <a:t>Tests with central load at </a:t>
            </a:r>
            <a:r>
              <a:rPr lang="en-US" sz="2000" dirty="0" err="1" smtClean="0"/>
              <a:t>SPbSU</a:t>
            </a:r>
            <a:endParaRPr lang="en-US" sz="2000" dirty="0"/>
          </a:p>
        </p:txBody>
      </p:sp>
      <p:pic>
        <p:nvPicPr>
          <p:cNvPr id="12" name="Рисунок 1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1" r="-25991"/>
          <a:stretch/>
        </p:blipFill>
        <p:spPr>
          <a:xfrm>
            <a:off x="4094574" y="1519238"/>
            <a:ext cx="3324225" cy="2193290"/>
          </a:xfrm>
          <a:prstGeom prst="rect">
            <a:avLst/>
          </a:prstGeom>
        </p:spPr>
      </p:pic>
      <p:pic>
        <p:nvPicPr>
          <p:cNvPr id="13" name="Рисунок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22" y="1417638"/>
            <a:ext cx="2993578" cy="2163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4730964"/>
            <a:ext cx="5638800" cy="11956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6405991" y="1938135"/>
            <a:ext cx="1925198" cy="32865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2100" y="5895868"/>
            <a:ext cx="8451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b="1" dirty="0"/>
              <a:t>Results could be improved by using  the high performance  carbon fiber like (THORNEL X1100 or </a:t>
            </a:r>
            <a:r>
              <a:rPr lang="en-US" dirty="0"/>
              <a:t>TORAYCA® T1100G </a:t>
            </a:r>
            <a:r>
              <a:rPr lang="en-US" b="1" dirty="0"/>
              <a:t>Tensile Strength ~7,000 </a:t>
            </a:r>
            <a:r>
              <a:rPr lang="en-US" b="1" dirty="0" err="1"/>
              <a:t>Mpa</a:t>
            </a:r>
            <a:r>
              <a:rPr lang="en-US" b="1" dirty="0"/>
              <a:t>)   instead of </a:t>
            </a:r>
            <a:r>
              <a:rPr lang="en-US" dirty="0"/>
              <a:t>NIICAM 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932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Deformation value of carbon fiber edges under the influence of different weights"/>
          <p:cNvSpPr txBox="1"/>
          <p:nvPr/>
        </p:nvSpPr>
        <p:spPr>
          <a:xfrm>
            <a:off x="1229622" y="-26447"/>
            <a:ext cx="6839821" cy="1424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lnSpc>
                <a:spcPct val="80000"/>
              </a:lnSpc>
              <a:defRPr sz="7700" b="1" spc="-154">
                <a:solidFill>
                  <a:srgbClr val="000000"/>
                </a:solidFill>
              </a:defRPr>
            </a:lvl1pPr>
          </a:lstStyle>
          <a:p>
            <a:r>
              <a:rPr sz="3200" dirty="0" smtClean="0">
                <a:solidFill>
                  <a:srgbClr val="0000FF"/>
                </a:solidFill>
              </a:rPr>
              <a:t>Deformation value of </a:t>
            </a:r>
            <a:r>
              <a:rPr lang="en-US" sz="3200" dirty="0" smtClean="0">
                <a:solidFill>
                  <a:srgbClr val="0000FF"/>
                </a:solidFill>
              </a:rPr>
              <a:t>V-shaped CF </a:t>
            </a:r>
            <a:r>
              <a:rPr lang="en-US" sz="3200" dirty="0" smtClean="0">
                <a:solidFill>
                  <a:srgbClr val="0000FF"/>
                </a:solidFill>
              </a:rPr>
              <a:t>longerons </a:t>
            </a:r>
            <a:endParaRPr lang="en-US" sz="3200" dirty="0" smtClean="0">
              <a:solidFill>
                <a:srgbClr val="0000FF"/>
              </a:solidFill>
            </a:endParaRPr>
          </a:p>
          <a:p>
            <a:r>
              <a:rPr sz="3200" dirty="0" smtClean="0">
                <a:solidFill>
                  <a:srgbClr val="0000FF"/>
                </a:solidFill>
              </a:rPr>
              <a:t>under the influence of different weights</a:t>
            </a:r>
            <a:r>
              <a:rPr dirty="0" smtClean="0">
                <a:solidFill>
                  <a:srgbClr val="0000FF"/>
                </a:solidFill>
              </a:rPr>
              <a:t>  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173" name="IMG_8374.jpeg" descr="IMG_8374.jpe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9152"/>
          <a:stretch/>
        </p:blipFill>
        <p:spPr>
          <a:xfrm>
            <a:off x="317526" y="2333117"/>
            <a:ext cx="4008764" cy="26244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Measurements were performed by micrometer"/>
          <p:cNvSpPr txBox="1"/>
          <p:nvPr/>
        </p:nvSpPr>
        <p:spPr>
          <a:xfrm>
            <a:off x="576011" y="1763593"/>
            <a:ext cx="43089" cy="5368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3500">
                <a:solidFill>
                  <a:srgbClr val="000000"/>
                </a:solidFill>
              </a:defRPr>
            </a:lvl1pPr>
          </a:lstStyle>
          <a:p>
            <a:endParaRPr dirty="0"/>
          </a:p>
        </p:txBody>
      </p:sp>
      <p:pic>
        <p:nvPicPr>
          <p:cNvPr id="175" name="Снимок экрана 2022-05-08 в 22.15.13.png" descr="Снимок экрана 2022-05-08 в 22.15.1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57800" y="2030387"/>
            <a:ext cx="3543300" cy="3569911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Deformation value, mkm"/>
          <p:cNvSpPr txBox="1"/>
          <p:nvPr/>
        </p:nvSpPr>
        <p:spPr>
          <a:xfrm rot="16200000">
            <a:off x="3308930" y="3459429"/>
            <a:ext cx="3239727" cy="381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3500" b="1">
                <a:solidFill>
                  <a:srgbClr val="000000"/>
                </a:solidFill>
              </a:defRPr>
            </a:lvl1pPr>
          </a:lstStyle>
          <a:p>
            <a:r>
              <a:rPr sz="2400" dirty="0"/>
              <a:t>Deformation value, mkm</a:t>
            </a:r>
          </a:p>
        </p:txBody>
      </p:sp>
      <p:sp>
        <p:nvSpPr>
          <p:cNvPr id="2" name="Rectangle 1"/>
          <p:cNvSpPr/>
          <p:nvPr/>
        </p:nvSpPr>
        <p:spPr>
          <a:xfrm>
            <a:off x="317526" y="5767282"/>
            <a:ext cx="8608883" cy="500444"/>
          </a:xfrm>
          <a:prstGeom prst="rect">
            <a:avLst/>
          </a:prstGeom>
        </p:spPr>
        <p:txBody>
          <a:bodyPr wrap="square" lIns="38405" tIns="19202" rIns="38405" bIns="19202">
            <a:spAutoFit/>
          </a:bodyPr>
          <a:lstStyle/>
          <a:p>
            <a:pPr marL="192024" indent="-192024">
              <a:buFont typeface="Wingdings" charset="2"/>
              <a:buChar char="Ø"/>
              <a:defRPr sz="3000">
                <a:solidFill>
                  <a:srgbClr val="000000"/>
                </a:solidFill>
              </a:defRPr>
            </a:pPr>
            <a:r>
              <a:rPr lang="en-US" dirty="0" err="1" smtClean="0">
                <a:solidFill>
                  <a:srgbClr val="FF0000"/>
                </a:solidFill>
              </a:rPr>
              <a:t>Longerons</a:t>
            </a:r>
            <a:r>
              <a:rPr lang="en-US" dirty="0" smtClean="0">
                <a:solidFill>
                  <a:srgbClr val="FF0000"/>
                </a:solidFill>
              </a:rPr>
              <a:t> with TORAYCA </a:t>
            </a:r>
            <a:r>
              <a:rPr lang="en-US" dirty="0" smtClean="0">
                <a:solidFill>
                  <a:srgbClr val="FF0000"/>
                </a:solidFill>
              </a:rPr>
              <a:t>M55J </a:t>
            </a:r>
            <a:r>
              <a:rPr lang="en-US" dirty="0" smtClean="0">
                <a:solidFill>
                  <a:srgbClr val="FF0000"/>
                </a:solidFill>
              </a:rPr>
              <a:t>: very nice rigidity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926409" y="6634150"/>
            <a:ext cx="138189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576011" y="1394261"/>
            <a:ext cx="5906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Longerons</a:t>
            </a:r>
            <a:r>
              <a:rPr lang="en-US" dirty="0" smtClean="0">
                <a:solidFill>
                  <a:srgbClr val="FF0000"/>
                </a:solidFill>
              </a:rPr>
              <a:t> with high </a:t>
            </a:r>
            <a:r>
              <a:rPr lang="en-US" dirty="0" err="1" smtClean="0">
                <a:solidFill>
                  <a:srgbClr val="FF0000"/>
                </a:solidFill>
              </a:rPr>
              <a:t>performace</a:t>
            </a:r>
            <a:r>
              <a:rPr lang="en-US" dirty="0" smtClean="0">
                <a:solidFill>
                  <a:srgbClr val="FF0000"/>
                </a:solidFill>
              </a:rPr>
              <a:t> carbon fiber TORAYCA M55J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officeArt object" descr="Изображение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 t="26874"/>
          <a:stretch/>
        </p:blipFill>
        <p:spPr bwMode="auto">
          <a:xfrm>
            <a:off x="7571212" y="402788"/>
            <a:ext cx="1493386" cy="1360805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940267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Layout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5" y="2124252"/>
            <a:ext cx="8239125" cy="412800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Introduction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sz="2000" dirty="0" smtClean="0">
                <a:solidFill>
                  <a:srgbClr val="3366FF"/>
                </a:solidFill>
              </a:rPr>
              <a:t>Conceptual design,</a:t>
            </a:r>
            <a:r>
              <a:rPr lang="en-US" sz="20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 Assembly procedure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sz="2000" dirty="0" smtClean="0">
                <a:solidFill>
                  <a:srgbClr val="3366FF"/>
                </a:solidFill>
              </a:rPr>
              <a:t>Ultraligthweight  self-supported mechanics  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sz="2000" dirty="0" smtClean="0">
                <a:solidFill>
                  <a:srgbClr val="3366FF"/>
                </a:solidFill>
              </a:rPr>
              <a:t>Prototyping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sz="2000" dirty="0">
                <a:solidFill>
                  <a:srgbClr val="3366FF"/>
                </a:solidFill>
              </a:rPr>
              <a:t>F</a:t>
            </a:r>
            <a:r>
              <a:rPr lang="en-US" sz="2000" dirty="0" smtClean="0">
                <a:solidFill>
                  <a:srgbClr val="3366FF"/>
                </a:solidFill>
              </a:rPr>
              <a:t>irst tests of self-supported</a:t>
            </a:r>
            <a:br>
              <a:rPr lang="en-US" sz="2000" dirty="0" smtClean="0">
                <a:solidFill>
                  <a:srgbClr val="3366FF"/>
                </a:solidFill>
              </a:rPr>
            </a:br>
            <a:r>
              <a:rPr lang="en-US" sz="2000" dirty="0" smtClean="0">
                <a:solidFill>
                  <a:srgbClr val="3366FF"/>
                </a:solidFill>
              </a:rPr>
              <a:t>module with bent thin sensor for ITS 3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sz="20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Low-speed gas cooling of large area thin pixel sensors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3366FF"/>
                </a:solidFill>
              </a:rPr>
              <a:t>Conclusion</a:t>
            </a:r>
            <a:endParaRPr lang="en-US" sz="2000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2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8991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 fontScale="90000"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</a:rPr>
              <a:t>Tests at CERN</a:t>
            </a:r>
            <a:r>
              <a:rPr lang="en-US" dirty="0">
                <a:solidFill>
                  <a:srgbClr val="3366FF"/>
                </a:solidFill>
              </a:rPr>
              <a:t>: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br>
              <a:rPr lang="en-US" dirty="0" smtClean="0">
                <a:solidFill>
                  <a:srgbClr val="3366FF"/>
                </a:solidFill>
              </a:rPr>
            </a:br>
            <a:r>
              <a:rPr lang="en-US" dirty="0" smtClean="0">
                <a:solidFill>
                  <a:srgbClr val="3366FF"/>
                </a:solidFill>
              </a:rPr>
              <a:t>CF samples </a:t>
            </a:r>
            <a:r>
              <a:rPr lang="en-US" dirty="0" smtClean="0">
                <a:solidFill>
                  <a:srgbClr val="FF0000"/>
                </a:solidFill>
              </a:rPr>
              <a:t>- </a:t>
            </a:r>
            <a:r>
              <a:rPr lang="en-US" dirty="0" err="1" smtClean="0">
                <a:solidFill>
                  <a:srgbClr val="FF0000"/>
                </a:solidFill>
              </a:rPr>
              <a:t>prepreg</a:t>
            </a:r>
            <a:r>
              <a:rPr lang="en-US" dirty="0" smtClean="0">
                <a:solidFill>
                  <a:srgbClr val="FF0000"/>
                </a:solidFill>
              </a:rPr>
              <a:t> NIICAM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20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Content Placeholder 3" descr="IMG_20220929_185533.jpg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2" b="27595"/>
          <a:stretch/>
        </p:blipFill>
        <p:spPr>
          <a:xfrm>
            <a:off x="457200" y="165133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249797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 fontScale="90000"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</a:rPr>
              <a:t>Tests at </a:t>
            </a:r>
            <a:r>
              <a:rPr lang="en-US" dirty="0" smtClean="0">
                <a:solidFill>
                  <a:srgbClr val="3366FF"/>
                </a:solidFill>
              </a:rPr>
              <a:t>CERN </a:t>
            </a:r>
            <a:r>
              <a:rPr lang="mr-IN" dirty="0" smtClean="0">
                <a:solidFill>
                  <a:srgbClr val="3366FF"/>
                </a:solidFill>
              </a:rPr>
              <a:t>–</a:t>
            </a:r>
            <a:r>
              <a:rPr lang="en-US" dirty="0" smtClean="0">
                <a:solidFill>
                  <a:srgbClr val="3366FF"/>
                </a:solidFill>
              </a:rPr>
              <a:t> see report by Vladimir </a:t>
            </a:r>
            <a:r>
              <a:rPr lang="en-US" dirty="0" err="1" smtClean="0">
                <a:solidFill>
                  <a:srgbClr val="3366FF"/>
                </a:solidFill>
              </a:rPr>
              <a:t>Zherebchevsky</a:t>
            </a:r>
            <a:r>
              <a:rPr lang="en-US" dirty="0" smtClean="0">
                <a:solidFill>
                  <a:srgbClr val="3366FF"/>
                </a:solidFill>
              </a:rPr>
              <a:t> (today)</a:t>
            </a:r>
            <a:endParaRPr lang="en-US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21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 descr="IMG_20221012_094510.jp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8905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</a:rPr>
              <a:t>Tests at CERN</a:t>
            </a:r>
            <a:endParaRPr lang="en-US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22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Content Placeholder 11" descr="IMG_20221011_111221.jp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914400" y="1657551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296047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</a:rPr>
              <a:t>Tests at CERN</a:t>
            </a:r>
            <a:endParaRPr lang="en-US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23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Content Placeholder 3" descr="IMG_20221011_113215.jp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3703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</a:rPr>
              <a:t>Summary of test at CERN :</a:t>
            </a:r>
            <a:endParaRPr lang="en-US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24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AutoNum type="arabicPeriod"/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The CF composite technology for  production of </a:t>
            </a:r>
            <a:r>
              <a:rPr lang="en-US" dirty="0">
                <a:solidFill>
                  <a:srgbClr val="000000"/>
                </a:solidFill>
              </a:rPr>
              <a:t>low-mass  </a:t>
            </a:r>
            <a:r>
              <a:rPr lang="en-US" dirty="0" err="1">
                <a:solidFill>
                  <a:srgbClr val="000000"/>
                </a:solidFill>
              </a:rPr>
              <a:t>longerons</a:t>
            </a:r>
            <a:r>
              <a:rPr lang="en-US" dirty="0">
                <a:solidFill>
                  <a:srgbClr val="000000"/>
                </a:solidFill>
              </a:rPr>
              <a:t>  and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carbon fiber supporting semi-rings  was developed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in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SPbSU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and tested at CERN. </a:t>
            </a:r>
            <a:endParaRPr lang="en-US" dirty="0">
              <a:solidFill>
                <a:srgbClr val="000000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The carbon fiber semi-rings </a:t>
            </a:r>
            <a:r>
              <a:rPr lang="en-US" dirty="0">
                <a:solidFill>
                  <a:srgbClr val="000000"/>
                </a:solidFill>
              </a:rPr>
              <a:t>with CF low-mass  </a:t>
            </a:r>
            <a:r>
              <a:rPr lang="en-US" dirty="0" err="1">
                <a:solidFill>
                  <a:srgbClr val="000000"/>
                </a:solidFill>
              </a:rPr>
              <a:t>longerons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could be used to form  a  </a:t>
            </a:r>
            <a:r>
              <a:rPr lang="en-US" dirty="0">
                <a:solidFill>
                  <a:srgbClr val="000000"/>
                </a:solidFill>
              </a:rPr>
              <a:t>cradle to support  thin   large area Si-sensors.</a:t>
            </a:r>
          </a:p>
          <a:p>
            <a:pPr marL="457200" indent="-457200">
              <a:buAutoNum type="arabicPeriod"/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The low mass CF composite </a:t>
            </a:r>
            <a:r>
              <a:rPr lang="en-US" dirty="0">
                <a:solidFill>
                  <a:srgbClr val="000000"/>
                </a:solidFill>
              </a:rPr>
              <a:t>cradle has sufficient rigidity and thermo-mechanical stability to house thin large area Si detector  sheets. </a:t>
            </a:r>
            <a:r>
              <a:rPr lang="en-US" dirty="0" smtClean="0">
                <a:solidFill>
                  <a:srgbClr val="000000"/>
                </a:solidFill>
              </a:rPr>
              <a:t>Stiffness  </a:t>
            </a:r>
            <a:r>
              <a:rPr lang="en-US" dirty="0">
                <a:solidFill>
                  <a:srgbClr val="000000"/>
                </a:solidFill>
              </a:rPr>
              <a:t>could be improved further by using  the  </a:t>
            </a:r>
            <a:r>
              <a:rPr lang="en-US" dirty="0" err="1">
                <a:solidFill>
                  <a:srgbClr val="000000"/>
                </a:solidFill>
              </a:rPr>
              <a:t>longerons</a:t>
            </a:r>
            <a:r>
              <a:rPr lang="en-US" dirty="0">
                <a:solidFill>
                  <a:srgbClr val="000000"/>
                </a:solidFill>
              </a:rPr>
              <a:t> produced with  h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igher  modulus carbon fibers. </a:t>
            </a:r>
            <a:endParaRPr lang="en-US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061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sz="3200" b="1" dirty="0" smtClean="0">
                <a:solidFill>
                  <a:srgbClr val="3366FF"/>
                </a:solidFill>
              </a:rPr>
              <a:t>Gaseous </a:t>
            </a:r>
            <a:r>
              <a:rPr lang="en-US" sz="3200" b="1" dirty="0" smtClean="0">
                <a:solidFill>
                  <a:srgbClr val="3366FF"/>
                </a:solidFill>
              </a:rPr>
              <a:t>cooling of s</a:t>
            </a:r>
            <a:r>
              <a:rPr lang="ru-RU" sz="3200" b="1" dirty="0" err="1" smtClean="0">
                <a:solidFill>
                  <a:srgbClr val="3366FF"/>
                </a:solidFill>
              </a:rPr>
              <a:t>elf</a:t>
            </a:r>
            <a:r>
              <a:rPr lang="ru-RU" sz="3200" b="1" dirty="0" err="1">
                <a:solidFill>
                  <a:srgbClr val="3366FF"/>
                </a:solidFill>
              </a:rPr>
              <a:t>-supported</a:t>
            </a:r>
            <a:r>
              <a:rPr lang="ru-RU" sz="3200" b="1" dirty="0">
                <a:solidFill>
                  <a:srgbClr val="3366FF"/>
                </a:solidFill>
              </a:rPr>
              <a:t> ITS 3 </a:t>
            </a:r>
            <a:r>
              <a:rPr lang="ru-RU" sz="3200" b="1" dirty="0" err="1">
                <a:solidFill>
                  <a:srgbClr val="3366FF"/>
                </a:solidFill>
              </a:rPr>
              <a:t>modules</a:t>
            </a:r>
            <a:r>
              <a:rPr lang="ru-RU" sz="3200" b="1" dirty="0">
                <a:solidFill>
                  <a:srgbClr val="3366FF"/>
                </a:solidFill>
              </a:rPr>
              <a:t> </a:t>
            </a:r>
            <a:endParaRPr lang="en-US" sz="3200" b="1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25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model_3sloya.pdf" descr="model_3sloya.pdf"/>
          <p:cNvPicPr>
            <a:picLocks noGrp="1"/>
          </p:cNvPicPr>
          <p:nvPr>
            <p:ph idx="1"/>
          </p:nvPr>
        </p:nvPicPr>
        <p:blipFill rotWithShape="1">
          <a:blip r:embed="rId5">
            <a:extLst/>
          </a:blip>
          <a:srcRect l="1187" t="24752" r="1187" b="21654"/>
          <a:stretch/>
        </p:blipFill>
        <p:spPr bwMode="auto">
          <a:xfrm>
            <a:off x="791527" y="1600200"/>
            <a:ext cx="5994400" cy="13627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G_5527.jpeg" descr="IMG_5527.jpe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427" y="3199777"/>
            <a:ext cx="1668145" cy="24123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IMG_5315.jpeg" descr="IMG_5315.jpe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88727" y="3153087"/>
            <a:ext cx="2912745" cy="2184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80427" y="2553446"/>
            <a:ext cx="7707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Scheme of cooling system with mock-up of 3 silicon cylinder layers and </a:t>
            </a:r>
          </a:p>
          <a:p>
            <a:r>
              <a:rPr lang="en-US" dirty="0"/>
              <a:t>outer shell with space blanket </a:t>
            </a:r>
            <a:r>
              <a:rPr lang="en-US" dirty="0" smtClean="0"/>
              <a:t> (in dimensions of the Table 1, slide  3)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81100" y="5855270"/>
            <a:ext cx="721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ITS-upgrade WP5  meeting, 10 May 2022,</a:t>
            </a:r>
            <a:r>
              <a:rPr lang="is-IS" dirty="0"/>
              <a:t> 16:00 → 17:35 Europe/Zurich</a:t>
            </a:r>
            <a:endParaRPr lang="en-US" dirty="0"/>
          </a:p>
          <a:p>
            <a:r>
              <a:rPr lang="en-US" dirty="0">
                <a:solidFill>
                  <a:srgbClr val="3366FF"/>
                </a:solidFill>
              </a:rPr>
              <a:t>https://</a:t>
            </a:r>
            <a:r>
              <a:rPr lang="en-US" dirty="0" err="1">
                <a:solidFill>
                  <a:srgbClr val="3366FF"/>
                </a:solidFill>
              </a:rPr>
              <a:t>indico.cern.ch</a:t>
            </a:r>
            <a:r>
              <a:rPr lang="en-US" dirty="0">
                <a:solidFill>
                  <a:srgbClr val="3366FF"/>
                </a:solidFill>
              </a:rPr>
              <a:t>/event/1158834/   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91400" y="4381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093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IMG_5315.jpeg" descr="IMG_5315.jpeg"/>
          <p:cNvPicPr>
            <a:picLocks noGrp="1" noChangeAspect="1"/>
          </p:cNvPicPr>
          <p:nvPr>
            <p:ph type="pic" idx="2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746" y="1238583"/>
            <a:ext cx="2913314" cy="2184985"/>
          </a:xfrm>
          <a:prstGeom prst="rect">
            <a:avLst/>
          </a:prstGeom>
        </p:spPr>
      </p:pic>
      <p:sp>
        <p:nvSpPr>
          <p:cNvPr id="208" name="7"/>
          <p:cNvSpPr txBox="1">
            <a:spLocks noGrp="1"/>
          </p:cNvSpPr>
          <p:nvPr>
            <p:ph type="sldNum" sz="quarter" idx="2"/>
          </p:nvPr>
        </p:nvSpPr>
        <p:spPr>
          <a:xfrm>
            <a:off x="8888426" y="6497117"/>
            <a:ext cx="106413" cy="23068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26</a:t>
            </a:fld>
            <a:endParaRPr/>
          </a:p>
        </p:txBody>
      </p:sp>
      <p:pic>
        <p:nvPicPr>
          <p:cNvPr id="203" name="Снимок экрана 2022-01-18 в 15.14.29.png" descr="Снимок экрана 2022-01-18 в 15.14.29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48440" y="1651783"/>
            <a:ext cx="4431931" cy="2071667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Cooling system with space blanket. Photo and scheme of installation"/>
          <p:cNvSpPr txBox="1"/>
          <p:nvPr/>
        </p:nvSpPr>
        <p:spPr>
          <a:xfrm>
            <a:off x="743601" y="163746"/>
            <a:ext cx="7441549" cy="1228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defRPr sz="4500">
                <a:solidFill>
                  <a:srgbClr val="000000"/>
                </a:solidFill>
              </a:defRPr>
            </a:lvl1pPr>
          </a:lstStyle>
          <a:p>
            <a:r>
              <a:rPr lang="en-US" sz="3200" dirty="0">
                <a:solidFill>
                  <a:srgbClr val="0000FF"/>
                </a:solidFill>
              </a:rPr>
              <a:t>S</a:t>
            </a:r>
            <a:r>
              <a:rPr sz="3200" dirty="0" smtClean="0">
                <a:solidFill>
                  <a:srgbClr val="0000FF"/>
                </a:solidFill>
              </a:rPr>
              <a:t>pace blanket</a:t>
            </a:r>
            <a:r>
              <a:rPr lang="en-US" sz="3200" dirty="0" smtClean="0">
                <a:solidFill>
                  <a:srgbClr val="0000FF"/>
                </a:solidFill>
              </a:rPr>
              <a:t> isolated ITS-3 mock</a:t>
            </a:r>
            <a:r>
              <a:rPr lang="en-US" sz="3200" dirty="0">
                <a:solidFill>
                  <a:srgbClr val="0000FF"/>
                </a:solidFill>
              </a:rPr>
              <a:t>-</a:t>
            </a:r>
            <a:r>
              <a:rPr lang="en-US" sz="3200" dirty="0" smtClean="0">
                <a:solidFill>
                  <a:srgbClr val="0000FF"/>
                </a:solidFill>
              </a:rPr>
              <a:t>up barrel</a:t>
            </a:r>
            <a:r>
              <a:rPr sz="3200" dirty="0" smtClean="0"/>
              <a:t>.</a:t>
            </a:r>
            <a:endParaRPr lang="en-US" sz="3200" dirty="0" smtClean="0"/>
          </a:p>
          <a:p>
            <a:r>
              <a:rPr dirty="0" smtClean="0"/>
              <a:t> </a:t>
            </a:r>
            <a:endParaRPr dirty="0"/>
          </a:p>
        </p:txBody>
      </p:sp>
      <p:pic>
        <p:nvPicPr>
          <p:cNvPr id="205" name="IMG_5527.jpeg" descr="IMG_5527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94" y="3775808"/>
            <a:ext cx="1668498" cy="241299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IMG_5528.jpeg" descr="IMG_5528.jpe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847" y="3799739"/>
            <a:ext cx="1330387" cy="2365132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Left pictures is photos of outer shell with space blanket. It consists of low-weight rigid carbon fiber bars, space blanket and plastic support ring.…"/>
          <p:cNvSpPr txBox="1"/>
          <p:nvPr/>
        </p:nvSpPr>
        <p:spPr>
          <a:xfrm>
            <a:off x="4345073" y="3171191"/>
            <a:ext cx="4732859" cy="504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1336" tIns="21336" rIns="21336" bIns="21336" anchor="ctr">
            <a:spAutoFit/>
          </a:bodyPr>
          <a:lstStyle/>
          <a:p>
            <a:pPr>
              <a:defRPr sz="3000">
                <a:solidFill>
                  <a:srgbClr val="000000"/>
                </a:solidFill>
              </a:defRPr>
            </a:pPr>
            <a:r>
              <a:rPr lang="en-US" dirty="0" smtClean="0"/>
              <a:t>              </a:t>
            </a:r>
            <a:endParaRPr sz="500" dirty="0">
              <a:latin typeface="Times Roman"/>
              <a:ea typeface="Times Roman"/>
              <a:cs typeface="Times Roman"/>
              <a:sym typeface="Times Roman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736877" y="3149601"/>
            <a:ext cx="484929" cy="76199"/>
          </a:xfrm>
          <a:prstGeom prst="straightConnector1">
            <a:avLst/>
          </a:prstGeom>
          <a:noFill/>
          <a:ln w="130175" cap="flat">
            <a:solidFill>
              <a:srgbClr val="0000FF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Curved Connector 9"/>
          <p:cNvCxnSpPr/>
          <p:nvPr/>
        </p:nvCxnSpPr>
        <p:spPr>
          <a:xfrm flipV="1">
            <a:off x="7778750" y="2235200"/>
            <a:ext cx="406400" cy="245533"/>
          </a:xfrm>
          <a:prstGeom prst="curvedConnector3">
            <a:avLst>
              <a:gd name="adj1" fmla="val 104688"/>
            </a:avLst>
          </a:prstGeom>
          <a:noFill/>
          <a:ln w="38100" cap="flat">
            <a:solidFill>
              <a:schemeClr val="accent6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Curved Connector 11"/>
          <p:cNvCxnSpPr/>
          <p:nvPr/>
        </p:nvCxnSpPr>
        <p:spPr>
          <a:xfrm>
            <a:off x="7873970" y="2540000"/>
            <a:ext cx="463580" cy="118534"/>
          </a:xfrm>
          <a:prstGeom prst="curvedConnector3">
            <a:avLst>
              <a:gd name="adj1" fmla="val 50000"/>
            </a:avLst>
          </a:prstGeom>
          <a:noFill/>
          <a:ln w="38100" cap="flat">
            <a:solidFill>
              <a:schemeClr val="accent6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Curved Connector 17"/>
          <p:cNvCxnSpPr/>
          <p:nvPr/>
        </p:nvCxnSpPr>
        <p:spPr>
          <a:xfrm flipV="1">
            <a:off x="7950200" y="2480733"/>
            <a:ext cx="463550" cy="50801"/>
          </a:xfrm>
          <a:prstGeom prst="curvedConnector3">
            <a:avLst>
              <a:gd name="adj1" fmla="val 50000"/>
            </a:avLst>
          </a:prstGeom>
          <a:noFill/>
          <a:ln w="38100" cap="flat">
            <a:solidFill>
              <a:schemeClr val="accent6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Прямоугольник 1"/>
          <p:cNvSpPr/>
          <p:nvPr/>
        </p:nvSpPr>
        <p:spPr>
          <a:xfrm>
            <a:off x="4074591" y="5380251"/>
            <a:ext cx="4572000" cy="869776"/>
          </a:xfrm>
          <a:prstGeom prst="rect">
            <a:avLst/>
          </a:prstGeom>
        </p:spPr>
        <p:txBody>
          <a:bodyPr lIns="38405" tIns="19202" rIns="38405" bIns="19202">
            <a:spAutoFit/>
          </a:bodyPr>
          <a:lstStyle/>
          <a:p>
            <a:r>
              <a:rPr lang="en-US" b="1" u="sng" dirty="0">
                <a:solidFill>
                  <a:srgbClr val="000000"/>
                </a:solidFill>
                <a:latin typeface="Times New Roman"/>
              </a:rPr>
              <a:t>V.I. </a:t>
            </a:r>
            <a:r>
              <a:rPr lang="en-US" b="1" u="sng" dirty="0" err="1">
                <a:solidFill>
                  <a:srgbClr val="000000"/>
                </a:solidFill>
                <a:latin typeface="Times New Roman"/>
              </a:rPr>
              <a:t>Zherebchevsky</a:t>
            </a:r>
            <a:r>
              <a:rPr lang="en-US" b="1" dirty="0">
                <a:solidFill>
                  <a:srgbClr val="000000"/>
                </a:solidFill>
                <a:latin typeface="Times New Roman"/>
              </a:rPr>
              <a:t>, G.A. </a:t>
            </a:r>
            <a:r>
              <a:rPr lang="en-US" b="1" dirty="0" err="1">
                <a:solidFill>
                  <a:srgbClr val="000000"/>
                </a:solidFill>
                <a:latin typeface="Times New Roman"/>
              </a:rPr>
              <a:t>Feofilov</a:t>
            </a:r>
            <a:r>
              <a:rPr lang="en-US" b="1" dirty="0">
                <a:solidFill>
                  <a:srgbClr val="000000"/>
                </a:solidFill>
                <a:latin typeface="Times New Roman"/>
              </a:rPr>
              <a:t> et al.</a:t>
            </a:r>
            <a:endParaRPr lang="en-US" dirty="0"/>
          </a:p>
          <a:p>
            <a:r>
              <a:rPr lang="en-US" b="1" dirty="0">
                <a:solidFill>
                  <a:srgbClr val="000000"/>
                </a:solidFill>
                <a:latin typeface="Times New Roman"/>
              </a:rPr>
              <a:t>ITS3 Upgrade WP5 (Mechanics and Cooling) meeting  06.07.2021</a:t>
            </a:r>
            <a:endParaRPr lang="en-US" dirty="0"/>
          </a:p>
        </p:txBody>
      </p:sp>
      <p:pic>
        <p:nvPicPr>
          <p:cNvPr id="14" name="IMG_7625.jpeg" descr="IMG_7625.jpe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1949" y="3227894"/>
            <a:ext cx="1731801" cy="191367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0873330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icture of cooling system with space blanket with three heating layers"/>
          <p:cNvSpPr txBox="1"/>
          <p:nvPr/>
        </p:nvSpPr>
        <p:spPr>
          <a:xfrm>
            <a:off x="-232966" y="925924"/>
            <a:ext cx="5943204" cy="427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defRPr sz="4500">
                <a:solidFill>
                  <a:srgbClr val="000000"/>
                </a:solidFill>
              </a:defRPr>
            </a:lvl1pPr>
          </a:lstStyle>
          <a:p>
            <a:pPr algn="l"/>
            <a:r>
              <a:rPr lang="en-US" sz="2500" dirty="0" smtClean="0">
                <a:solidFill>
                  <a:srgbClr val="0000FF"/>
                </a:solidFill>
              </a:rPr>
              <a:t>                     Space blanket outer thermal shell </a:t>
            </a:r>
          </a:p>
        </p:txBody>
      </p:sp>
      <p:pic>
        <p:nvPicPr>
          <p:cNvPr id="238" name="2_layers.pdf" descr="2_layer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4602" y="153295"/>
            <a:ext cx="828230" cy="4411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IMG_7625.jpeg" descr="IMG_7625.jpe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2486" y="546978"/>
            <a:ext cx="2646991" cy="2924970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Left picture is general view…"/>
          <p:cNvSpPr txBox="1"/>
          <p:nvPr/>
        </p:nvSpPr>
        <p:spPr>
          <a:xfrm>
            <a:off x="9144000" y="4286742"/>
            <a:ext cx="2132364" cy="504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1336" tIns="21336" rIns="21336" bIns="21336" anchor="ctr">
            <a:spAutoFit/>
          </a:bodyPr>
          <a:lstStyle/>
          <a:p>
            <a:pPr algn="l">
              <a:defRPr sz="300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242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899512" y="6612458"/>
            <a:ext cx="169965" cy="23068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27</a:t>
            </a:fld>
            <a:endParaRPr/>
          </a:p>
        </p:txBody>
      </p:sp>
      <p:sp>
        <p:nvSpPr>
          <p:cNvPr id="245" name="beam pipe"/>
          <p:cNvSpPr txBox="1"/>
          <p:nvPr/>
        </p:nvSpPr>
        <p:spPr>
          <a:xfrm>
            <a:off x="6422486" y="4791496"/>
            <a:ext cx="2367193" cy="966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defRPr sz="300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The </a:t>
            </a:r>
            <a:r>
              <a:rPr dirty="0" smtClean="0"/>
              <a:t>beam pipe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ock-up</a:t>
            </a:r>
            <a:endParaRPr dirty="0"/>
          </a:p>
        </p:txBody>
      </p:sp>
      <p:sp>
        <p:nvSpPr>
          <p:cNvPr id="247" name="1st layer"/>
          <p:cNvSpPr txBox="1"/>
          <p:nvPr/>
        </p:nvSpPr>
        <p:spPr>
          <a:xfrm>
            <a:off x="7232674" y="4034365"/>
            <a:ext cx="2044651" cy="504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defRPr sz="300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The </a:t>
            </a:r>
            <a:r>
              <a:rPr dirty="0" smtClean="0"/>
              <a:t>1st </a:t>
            </a:r>
            <a:r>
              <a:rPr dirty="0"/>
              <a:t>layer</a:t>
            </a:r>
          </a:p>
        </p:txBody>
      </p:sp>
      <p:sp>
        <p:nvSpPr>
          <p:cNvPr id="248" name="Линия"/>
          <p:cNvSpPr/>
          <p:nvPr/>
        </p:nvSpPr>
        <p:spPr>
          <a:xfrm flipH="1">
            <a:off x="8040832" y="485232"/>
            <a:ext cx="367820" cy="120869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21336" tIns="21336" rIns="21336" bIns="21336" anchor="ctr"/>
          <a:lstStyle/>
          <a:p>
            <a:endParaRPr/>
          </a:p>
        </p:txBody>
      </p:sp>
      <p:sp>
        <p:nvSpPr>
          <p:cNvPr id="249" name="2nd layer"/>
          <p:cNvSpPr txBox="1"/>
          <p:nvPr/>
        </p:nvSpPr>
        <p:spPr>
          <a:xfrm>
            <a:off x="8117387" y="37952"/>
            <a:ext cx="2169572" cy="504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defRPr sz="300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The </a:t>
            </a:r>
            <a:r>
              <a:rPr dirty="0" smtClean="0"/>
              <a:t>2nd </a:t>
            </a:r>
            <a:r>
              <a:rPr dirty="0"/>
              <a:t>layer</a:t>
            </a:r>
          </a:p>
        </p:txBody>
      </p:sp>
      <p:sp>
        <p:nvSpPr>
          <p:cNvPr id="251" name="3d layer"/>
          <p:cNvSpPr txBox="1"/>
          <p:nvPr/>
        </p:nvSpPr>
        <p:spPr>
          <a:xfrm>
            <a:off x="5511800" y="33532"/>
            <a:ext cx="2888461" cy="509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1336" tIns="21336" rIns="21336" bIns="21336" anchor="ctr">
            <a:spAutoFit/>
          </a:bodyPr>
          <a:lstStyle>
            <a:lvl1pPr>
              <a:defRPr sz="300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The </a:t>
            </a:r>
            <a:r>
              <a:rPr dirty="0" smtClean="0"/>
              <a:t>3d </a:t>
            </a:r>
            <a:r>
              <a:rPr dirty="0"/>
              <a:t>layer</a:t>
            </a:r>
          </a:p>
        </p:txBody>
      </p:sp>
      <p:sp>
        <p:nvSpPr>
          <p:cNvPr id="27" name="beam pipe"/>
          <p:cNvSpPr txBox="1"/>
          <p:nvPr/>
        </p:nvSpPr>
        <p:spPr>
          <a:xfrm>
            <a:off x="1433566" y="2663060"/>
            <a:ext cx="5043707" cy="3508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defRPr sz="3000">
                <a:solidFill>
                  <a:srgbClr val="000000"/>
                </a:solidFill>
              </a:defRPr>
            </a:lvl1pPr>
          </a:lstStyle>
          <a:p>
            <a:r>
              <a:rPr lang="en-US" sz="2000" dirty="0">
                <a:solidFill>
                  <a:srgbClr val="FF0000"/>
                </a:solidFill>
              </a:rPr>
              <a:t>The experimental set-up was modernized</a:t>
            </a:r>
            <a:endParaRPr sz="2000" dirty="0">
              <a:solidFill>
                <a:srgbClr val="FF0000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4683167" y="3060150"/>
            <a:ext cx="0" cy="388715"/>
          </a:xfrm>
          <a:prstGeom prst="line">
            <a:avLst/>
          </a:prstGeom>
          <a:noFill/>
          <a:ln w="85725" cap="flat">
            <a:solidFill>
              <a:srgbClr val="FF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388218" y="3084005"/>
            <a:ext cx="0" cy="408174"/>
          </a:xfrm>
          <a:prstGeom prst="line">
            <a:avLst/>
          </a:prstGeom>
          <a:noFill/>
          <a:ln w="85725" cap="flat">
            <a:solidFill>
              <a:srgbClr val="FF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2" name="IMG_8379.jpeg" descr="IMG_8379.jpe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16" y="3491407"/>
            <a:ext cx="3170081" cy="3228274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IMG_8381.jpeg" descr="IMG_8381.jpe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1844" y="3492179"/>
            <a:ext cx="2921794" cy="3227502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beam pipe"/>
          <p:cNvSpPr txBox="1"/>
          <p:nvPr/>
        </p:nvSpPr>
        <p:spPr>
          <a:xfrm>
            <a:off x="79316" y="1439053"/>
            <a:ext cx="1534604" cy="2351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1336" tIns="21336" rIns="21336" bIns="21336" anchor="ctr">
            <a:spAutoFit/>
          </a:bodyPr>
          <a:lstStyle>
            <a:lvl1pPr>
              <a:defRPr sz="300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New cold nitrogen</a:t>
            </a:r>
            <a:r>
              <a:rPr lang="ru-RU" dirty="0" smtClean="0"/>
              <a:t> </a:t>
            </a:r>
            <a:r>
              <a:rPr lang="en-US" dirty="0" smtClean="0"/>
              <a:t>supply system </a:t>
            </a:r>
            <a:endParaRPr dirty="0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206622" y="3491407"/>
            <a:ext cx="572435" cy="1664793"/>
          </a:xfrm>
          <a:prstGeom prst="line">
            <a:avLst/>
          </a:prstGeom>
          <a:noFill/>
          <a:ln w="85725" cap="flat">
            <a:solidFill>
              <a:srgbClr val="FF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Straight Arrow Connector 22"/>
          <p:cNvCxnSpPr/>
          <p:nvPr/>
        </p:nvCxnSpPr>
        <p:spPr>
          <a:xfrm>
            <a:off x="6114204" y="393132"/>
            <a:ext cx="1483051" cy="14036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8040832" y="542558"/>
            <a:ext cx="748847" cy="11958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595609" y="2265507"/>
            <a:ext cx="1249416" cy="25259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7845025" y="2499314"/>
            <a:ext cx="391613" cy="15715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013200" y="1439053"/>
            <a:ext cx="2817740" cy="3118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1003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5"/>
          <p:cNvSpPr txBox="1">
            <a:spLocks noGrp="1"/>
          </p:cNvSpPr>
          <p:nvPr/>
        </p:nvSpPr>
        <p:spPr bwMode="auto">
          <a:xfrm>
            <a:off x="8348133" y="6399213"/>
            <a:ext cx="651405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239BAE87-BB29-40A6-A5B3-E4AF8588BFBC}" type="slidenum">
              <a:rPr lang="ru-RU" altLang="ru-RU" sz="2400">
                <a:solidFill>
                  <a:schemeClr val="bg1"/>
                </a:solidFill>
                <a:cs typeface="Times New Roman" pitchFamily="18" charset="0"/>
              </a:rPr>
              <a:pPr algn="r" eaLnBrk="1" hangingPunct="1"/>
              <a:t>28</a:t>
            </a:fld>
            <a:endParaRPr lang="ru-RU" altLang="ru-RU" sz="240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0244" name="Picture 8" descr="SPbGU_Ger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670" y="-17463"/>
            <a:ext cx="665970" cy="832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7533" y="1256692"/>
            <a:ext cx="2642801" cy="175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9176" y="107576"/>
            <a:ext cx="501081" cy="678884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101071" y="1058707"/>
            <a:ext cx="8898467" cy="0"/>
          </a:xfrm>
          <a:prstGeom prst="line">
            <a:avLst/>
          </a:prstGeom>
          <a:ln w="57150" cmpd="sng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300" y="177017"/>
            <a:ext cx="711200" cy="45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33500" y="24617"/>
            <a:ext cx="722630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ru-RU" sz="3200" b="1" dirty="0" smtClean="0">
                <a:solidFill>
                  <a:srgbClr val="0B87D6"/>
                </a:solidFill>
              </a:rPr>
              <a:t>           </a:t>
            </a:r>
            <a:r>
              <a:rPr lang="en-US" altLang="ru-RU" sz="3200" b="1" dirty="0" smtClean="0">
                <a:solidFill>
                  <a:srgbClr val="00759E"/>
                </a:solidFill>
              </a:rPr>
              <a:t>  Thermal tests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ru-RU" sz="3200" b="1" dirty="0" smtClean="0">
                <a:solidFill>
                  <a:srgbClr val="00759E"/>
                </a:solidFill>
              </a:rPr>
              <a:t>with ~ zero-flow cold </a:t>
            </a:r>
            <a:r>
              <a:rPr lang="en-US" altLang="ru-RU" sz="3200" b="1" dirty="0">
                <a:solidFill>
                  <a:srgbClr val="00759E"/>
                </a:solidFill>
              </a:rPr>
              <a:t>Nitrogen </a:t>
            </a:r>
            <a:endParaRPr lang="ru-RU" sz="3200" dirty="0">
              <a:solidFill>
                <a:srgbClr val="00759E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5586" y="1251280"/>
            <a:ext cx="4737194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b="1" dirty="0" smtClean="0">
                <a:solidFill>
                  <a:srgbClr val="0B87D6"/>
                </a:solidFill>
              </a:rPr>
              <a:t>Heat power </a:t>
            </a:r>
            <a:r>
              <a:rPr lang="en-US" b="1" dirty="0" smtClean="0">
                <a:solidFill>
                  <a:srgbClr val="FF0000"/>
                </a:solidFill>
              </a:rPr>
              <a:t>up to 50 </a:t>
            </a:r>
            <a:r>
              <a:rPr lang="en-US" b="1" dirty="0" err="1" smtClean="0">
                <a:solidFill>
                  <a:srgbClr val="FF0000"/>
                </a:solidFill>
              </a:rPr>
              <a:t>mW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</a:p>
          <a:p>
            <a:pPr marL="285750" indent="-285750">
              <a:buFont typeface="Wingdings" charset="2"/>
              <a:buChar char="Ø"/>
            </a:pPr>
            <a:r>
              <a:rPr lang="en-US" altLang="ru-RU" b="1" dirty="0">
                <a:solidFill>
                  <a:srgbClr val="0B87D6"/>
                </a:solidFill>
              </a:rPr>
              <a:t>Ten double thermocouples: T0,T1…</a:t>
            </a:r>
            <a:r>
              <a:rPr lang="en-US" altLang="ru-RU" b="1" dirty="0" smtClean="0">
                <a:solidFill>
                  <a:srgbClr val="0B87D6"/>
                </a:solidFill>
              </a:rPr>
              <a:t>T9</a:t>
            </a:r>
          </a:p>
          <a:p>
            <a:endParaRPr lang="ru-RU" altLang="ru-RU" dirty="0">
              <a:solidFill>
                <a:srgbClr val="0B87D6"/>
              </a:solidFill>
            </a:endParaRPr>
          </a:p>
          <a:p>
            <a:pPr marL="285750" indent="-285750">
              <a:buFont typeface="Wingdings" charset="2"/>
              <a:buChar char="Ø"/>
            </a:pPr>
            <a:endParaRPr lang="en-US" b="1" baseline="30000" dirty="0" smtClean="0">
              <a:solidFill>
                <a:srgbClr val="0B87D6"/>
              </a:solidFill>
            </a:endParaRPr>
          </a:p>
          <a:p>
            <a:pPr marL="285750" indent="-285750">
              <a:buFont typeface="Wingdings" charset="2"/>
              <a:buChar char="Ø"/>
            </a:pPr>
            <a:endParaRPr lang="en-US" baseline="300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811434" y="2603500"/>
            <a:ext cx="965200" cy="660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5900738" y="3269430"/>
            <a:ext cx="324326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b="1" dirty="0" smtClean="0">
                <a:solidFill>
                  <a:srgbClr val="FF0000"/>
                </a:solidFill>
              </a:rPr>
              <a:t>30 cm stave</a:t>
            </a:r>
          </a:p>
          <a:p>
            <a:r>
              <a:rPr lang="en-US" altLang="ru-RU" b="1" dirty="0">
                <a:solidFill>
                  <a:srgbClr val="0B87D6"/>
                </a:solidFill>
              </a:rPr>
              <a:t>w</a:t>
            </a:r>
            <a:r>
              <a:rPr lang="en-US" altLang="ru-RU" b="1" dirty="0" smtClean="0">
                <a:solidFill>
                  <a:srgbClr val="0B87D6"/>
                </a:solidFill>
              </a:rPr>
              <a:t>ith 10 </a:t>
            </a:r>
          </a:p>
          <a:p>
            <a:r>
              <a:rPr lang="en-US" altLang="ru-RU" b="1" dirty="0" smtClean="0">
                <a:solidFill>
                  <a:srgbClr val="0B87D6"/>
                </a:solidFill>
              </a:rPr>
              <a:t>thermocouples </a:t>
            </a:r>
          </a:p>
          <a:p>
            <a:r>
              <a:rPr lang="en-US" altLang="ru-RU" b="1" dirty="0" smtClean="0">
                <a:solidFill>
                  <a:srgbClr val="0B87D6"/>
                </a:solidFill>
              </a:rPr>
              <a:t>(T0</a:t>
            </a:r>
            <a:r>
              <a:rPr lang="en-US" altLang="ru-RU" b="1" dirty="0">
                <a:solidFill>
                  <a:srgbClr val="0B87D6"/>
                </a:solidFill>
              </a:rPr>
              <a:t>,T1…</a:t>
            </a:r>
            <a:r>
              <a:rPr lang="en-US" altLang="ru-RU" b="1" dirty="0" smtClean="0">
                <a:solidFill>
                  <a:srgbClr val="0B87D6"/>
                </a:solidFill>
              </a:rPr>
              <a:t>T9)</a:t>
            </a:r>
          </a:p>
          <a:p>
            <a:r>
              <a:rPr lang="en-US" altLang="ru-RU" b="1" dirty="0" smtClean="0">
                <a:solidFill>
                  <a:srgbClr val="0B87D6"/>
                </a:solidFill>
              </a:rPr>
              <a:t>mounted along  the heater</a:t>
            </a:r>
          </a:p>
          <a:p>
            <a:endParaRPr lang="en-US" altLang="ru-RU" b="1" dirty="0" smtClean="0">
              <a:solidFill>
                <a:srgbClr val="0B87D6"/>
              </a:solidFill>
            </a:endParaRPr>
          </a:p>
          <a:p>
            <a:r>
              <a:rPr lang="en-US" altLang="ru-RU" b="1" dirty="0" smtClean="0">
                <a:solidFill>
                  <a:srgbClr val="FF0000"/>
                </a:solidFill>
              </a:rPr>
              <a:t>The first results are good:</a:t>
            </a:r>
            <a:endParaRPr lang="en-US" altLang="ru-RU" b="1" dirty="0">
              <a:solidFill>
                <a:srgbClr val="FF00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altLang="ru-RU" b="1" dirty="0" smtClean="0">
                <a:solidFill>
                  <a:srgbClr val="FF0000"/>
                </a:solidFill>
              </a:rPr>
              <a:t>Temperature&lt;25 </a:t>
            </a:r>
            <a:r>
              <a:rPr lang="en-US" altLang="ru-RU" b="1" baseline="30000" dirty="0" err="1" smtClean="0">
                <a:solidFill>
                  <a:srgbClr val="FF0000"/>
                </a:solidFill>
              </a:rPr>
              <a:t>o</a:t>
            </a:r>
            <a:r>
              <a:rPr lang="en-US" altLang="ru-RU" b="1" dirty="0" err="1" smtClean="0">
                <a:solidFill>
                  <a:srgbClr val="FF0000"/>
                </a:solidFill>
              </a:rPr>
              <a:t>C</a:t>
            </a:r>
            <a:r>
              <a:rPr lang="en-US" altLang="ru-RU" b="1" dirty="0" smtClean="0">
                <a:solidFill>
                  <a:srgbClr val="FF0000"/>
                </a:solidFill>
              </a:rPr>
              <a:t> for all heat loads </a:t>
            </a:r>
          </a:p>
          <a:p>
            <a:pPr marL="285750" indent="-285750">
              <a:buFont typeface="Wingdings" charset="2"/>
              <a:buChar char="Ø"/>
            </a:pPr>
            <a:r>
              <a:rPr lang="en-US" altLang="ru-RU" b="1" dirty="0" smtClean="0">
                <a:solidFill>
                  <a:srgbClr val="FF0000"/>
                </a:solidFill>
              </a:rPr>
              <a:t>Speed of N</a:t>
            </a:r>
            <a:r>
              <a:rPr lang="en-US" altLang="ru-RU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ru-RU" b="1" dirty="0" smtClean="0">
                <a:solidFill>
                  <a:srgbClr val="FF0000"/>
                </a:solidFill>
              </a:rPr>
              <a:t> gas flow ~0</a:t>
            </a:r>
          </a:p>
          <a:p>
            <a:endParaRPr lang="ru-RU" altLang="ru-RU" dirty="0">
              <a:solidFill>
                <a:srgbClr val="FF0000"/>
              </a:solidFill>
            </a:endParaRPr>
          </a:p>
        </p:txBody>
      </p:sp>
      <p:pic>
        <p:nvPicPr>
          <p:cNvPr id="6" name="Picture 5" descr="Untitled-31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33" y="2164842"/>
            <a:ext cx="5510784" cy="455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936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pic>
        <p:nvPicPr>
          <p:cNvPr id="380" name="2_layers.pdf" descr="2_layer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444" y="142417"/>
            <a:ext cx="828230" cy="441116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" name="one_side.pdf" descr="one_sid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12799" y="162674"/>
            <a:ext cx="1421705" cy="400602"/>
          </a:xfrm>
          <a:prstGeom prst="rect">
            <a:avLst/>
          </a:prstGeom>
          <a:ln w="12700">
            <a:miter lim="400000"/>
          </a:ln>
        </p:spPr>
      </p:pic>
      <p:sp>
        <p:nvSpPr>
          <p:cNvPr id="382" name="Return to previous configuration without special spreaders.…"/>
          <p:cNvSpPr txBox="1"/>
          <p:nvPr/>
        </p:nvSpPr>
        <p:spPr>
          <a:xfrm>
            <a:off x="1020074" y="952000"/>
            <a:ext cx="7499181" cy="6586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/>
          <a:p>
            <a:pPr>
              <a:defRPr sz="3800">
                <a:solidFill>
                  <a:srgbClr val="000000"/>
                </a:solidFill>
              </a:defRPr>
            </a:pPr>
            <a:r>
              <a:rPr sz="2000" dirty="0"/>
              <a:t>Return to previous configuration without special spreaders.</a:t>
            </a:r>
          </a:p>
          <a:p>
            <a:pPr>
              <a:defRPr sz="3800">
                <a:solidFill>
                  <a:srgbClr val="000000"/>
                </a:solidFill>
              </a:defRPr>
            </a:pPr>
            <a:r>
              <a:rPr sz="2000" dirty="0"/>
              <a:t>PID-regulator on exit, so we </a:t>
            </a:r>
            <a:r>
              <a:rPr lang="en-US" sz="2000" dirty="0">
                <a:solidFill>
                  <a:srgbClr val="FF0000"/>
                </a:solidFill>
              </a:rPr>
              <a:t>control of the  outlet </a:t>
            </a:r>
            <a:r>
              <a:rPr sz="2000" dirty="0" smtClean="0">
                <a:solidFill>
                  <a:srgbClr val="FF0000"/>
                </a:solidFill>
              </a:rPr>
              <a:t>nitrogen </a:t>
            </a:r>
            <a:r>
              <a:rPr sz="2000" dirty="0">
                <a:solidFill>
                  <a:srgbClr val="FF0000"/>
                </a:solidFill>
              </a:rPr>
              <a:t>temperature</a:t>
            </a:r>
          </a:p>
        </p:txBody>
      </p:sp>
      <p:pic>
        <p:nvPicPr>
          <p:cNvPr id="383" name="3sloya_v_razreze_pid_vyhod.pdf" descr="3sloya_v_razreze_pid_vyhod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68640" y="1610642"/>
            <a:ext cx="6952680" cy="4706864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/>
          <p:cNvCxnSpPr/>
          <p:nvPr/>
        </p:nvCxnSpPr>
        <p:spPr>
          <a:xfrm>
            <a:off x="3110649" y="3682999"/>
            <a:ext cx="0" cy="60113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Connector 7"/>
          <p:cNvCxnSpPr/>
          <p:nvPr/>
        </p:nvCxnSpPr>
        <p:spPr>
          <a:xfrm>
            <a:off x="5847500" y="3682999"/>
            <a:ext cx="0" cy="601135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Arrow Connector 8"/>
          <p:cNvCxnSpPr/>
          <p:nvPr/>
        </p:nvCxnSpPr>
        <p:spPr>
          <a:xfrm flipH="1">
            <a:off x="1805497" y="4080933"/>
            <a:ext cx="649797" cy="0"/>
          </a:xfrm>
          <a:prstGeom prst="straightConnector1">
            <a:avLst/>
          </a:prstGeom>
          <a:noFill/>
          <a:ln w="130175" cap="flat">
            <a:solidFill>
              <a:schemeClr val="accent5">
                <a:lumMod val="75000"/>
              </a:schemeClr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/>
          <p:cNvCxnSpPr/>
          <p:nvPr/>
        </p:nvCxnSpPr>
        <p:spPr>
          <a:xfrm flipH="1">
            <a:off x="6963002" y="4080933"/>
            <a:ext cx="649797" cy="0"/>
          </a:xfrm>
          <a:prstGeom prst="straightConnector1">
            <a:avLst/>
          </a:prstGeom>
          <a:noFill/>
          <a:ln w="130175" cap="flat">
            <a:solidFill>
              <a:srgbClr val="0000FF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Rectangle 12"/>
          <p:cNvSpPr/>
          <p:nvPr/>
        </p:nvSpPr>
        <p:spPr>
          <a:xfrm>
            <a:off x="2628900" y="3959361"/>
            <a:ext cx="323850" cy="2431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1336" tIns="21336" rIns="21336" bIns="21336" numCol="1" spcCol="16002" rtlCol="0" anchor="ctr">
            <a:spAutoFit/>
          </a:bodyPr>
          <a:lstStyle/>
          <a:p>
            <a:pPr algn="ctr" defTabSz="346710" hangingPunct="0"/>
            <a:endParaRPr lang="en-US" sz="13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04446" y="3959360"/>
            <a:ext cx="323850" cy="2431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1336" tIns="21336" rIns="21336" bIns="21336" numCol="1" spcCol="16002" rtlCol="0" anchor="ctr">
            <a:spAutoFit/>
          </a:bodyPr>
          <a:lstStyle/>
          <a:p>
            <a:pPr algn="ctr" defTabSz="346710" hangingPunct="0"/>
            <a:endParaRPr lang="en-US" sz="13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80581420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37" y="266913"/>
            <a:ext cx="4950619" cy="606181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0000FF"/>
                </a:solidFill>
              </a:rPr>
              <a:t>Geometrical parameters of the ITS-3</a:t>
            </a:r>
            <a:r>
              <a:rPr lang="en-US" sz="2300" b="1" dirty="0">
                <a:solidFill>
                  <a:srgbClr val="0000FF"/>
                </a:solidFill>
              </a:rPr>
              <a:t>[1] </a:t>
            </a:r>
            <a:endParaRPr lang="en-US" sz="23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553" y="873094"/>
            <a:ext cx="6772275" cy="3927991"/>
          </a:xfrm>
        </p:spPr>
      </p:pic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3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77234" y="6391206"/>
            <a:ext cx="3379008" cy="3693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[1] ALICE-PUBLIC-2018-013</a:t>
            </a:r>
          </a:p>
        </p:txBody>
      </p:sp>
      <p:sp>
        <p:nvSpPr>
          <p:cNvPr id="7" name="Rectangle 6"/>
          <p:cNvSpPr/>
          <p:nvPr/>
        </p:nvSpPr>
        <p:spPr>
          <a:xfrm>
            <a:off x="2543741" y="4801085"/>
            <a:ext cx="4980847" cy="1631214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marL="285744" indent="-285744">
              <a:buFont typeface="Wingdings" charset="2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Power: 20 </a:t>
            </a:r>
            <a:r>
              <a:rPr lang="en-US" sz="2000" dirty="0" err="1" smtClean="0">
                <a:solidFill>
                  <a:srgbClr val="FF0000"/>
                </a:solidFill>
              </a:rPr>
              <a:t>mW</a:t>
            </a:r>
            <a:r>
              <a:rPr lang="en-US" sz="2000" dirty="0" smtClean="0">
                <a:solidFill>
                  <a:srgbClr val="FF0000"/>
                </a:solidFill>
              </a:rPr>
              <a:t>/cm2 in active area </a:t>
            </a:r>
          </a:p>
          <a:p>
            <a:pPr marL="285744" indent="-285744">
              <a:buFont typeface="Wingdings" charset="2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and &gt;140 </a:t>
            </a:r>
            <a:r>
              <a:rPr lang="en-US" sz="2000" dirty="0" err="1" smtClean="0">
                <a:solidFill>
                  <a:srgbClr val="FF0000"/>
                </a:solidFill>
              </a:rPr>
              <a:t>mW</a:t>
            </a:r>
            <a:r>
              <a:rPr lang="en-US" sz="2000" dirty="0" smtClean="0">
                <a:solidFill>
                  <a:srgbClr val="FF0000"/>
                </a:solidFill>
              </a:rPr>
              <a:t>/cm2 in </a:t>
            </a:r>
            <a:r>
              <a:rPr lang="en-US" sz="2000" dirty="0" err="1" smtClean="0">
                <a:solidFill>
                  <a:srgbClr val="FF0000"/>
                </a:solidFill>
              </a:rPr>
              <a:t>peryphery</a:t>
            </a:r>
            <a:r>
              <a:rPr lang="en-US" sz="2000" dirty="0" smtClean="0">
                <a:solidFill>
                  <a:srgbClr val="FF0000"/>
                </a:solidFill>
              </a:rPr>
              <a:t> side</a:t>
            </a:r>
          </a:p>
          <a:p>
            <a:pPr marL="285744" indent="-285744">
              <a:buFont typeface="Wingdings" charset="2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Challenges: extremely low material budget,</a:t>
            </a:r>
          </a:p>
          <a:p>
            <a:pPr marL="285744" indent="-285744">
              <a:buFont typeface="Wingdings" charset="2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thermo-mechanical stability,</a:t>
            </a:r>
          </a:p>
          <a:p>
            <a:pPr marL="285744" indent="-285744">
              <a:buFont typeface="Wingdings" charset="2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Possible Assembl</a:t>
            </a:r>
            <a:r>
              <a:rPr lang="en-US" sz="2000" dirty="0" smtClean="0">
                <a:solidFill>
                  <a:srgbClr val="FF0000"/>
                </a:solidFill>
              </a:rPr>
              <a:t>y</a:t>
            </a:r>
            <a:r>
              <a:rPr lang="en-US" sz="2000" dirty="0" smtClean="0">
                <a:solidFill>
                  <a:srgbClr val="FF0000"/>
                </a:solidFill>
              </a:rPr>
              <a:t>/</a:t>
            </a:r>
            <a:r>
              <a:rPr lang="en-US" sz="2000" dirty="0" err="1" smtClean="0">
                <a:solidFill>
                  <a:srgbClr val="FF0000"/>
                </a:solidFill>
              </a:rPr>
              <a:t>dissasembly</a:t>
            </a:r>
            <a:r>
              <a:rPr lang="en-US" sz="2000" dirty="0" smtClean="0">
                <a:solidFill>
                  <a:srgbClr val="FF0000"/>
                </a:solidFill>
              </a:rPr>
              <a:t>  procedure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63930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  <p:sp>
        <p:nvSpPr>
          <p:cNvPr id="386" name="Results of temperature distributions measured at different heat loads with nitrogen…"/>
          <p:cNvSpPr txBox="1"/>
          <p:nvPr/>
        </p:nvSpPr>
        <p:spPr>
          <a:xfrm>
            <a:off x="166444" y="556693"/>
            <a:ext cx="8600020" cy="2086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1336" tIns="21336" rIns="21336" bIns="21336" anchor="ctr">
            <a:spAutoFit/>
          </a:bodyPr>
          <a:lstStyle/>
          <a:p>
            <a:pPr algn="ctr" defTabSz="192024">
              <a:spcBef>
                <a:spcPts val="504"/>
              </a:spcBef>
              <a:defRPr sz="4266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00" dirty="0">
                <a:solidFill>
                  <a:srgbClr val="3366FF"/>
                </a:solidFill>
                <a:latin typeface="+mj-lt"/>
              </a:rPr>
              <a:t>Results of temperature distributions measured </a:t>
            </a:r>
            <a:endParaRPr lang="en-US" sz="2800" dirty="0" smtClean="0">
              <a:solidFill>
                <a:srgbClr val="3366FF"/>
              </a:solidFill>
              <a:latin typeface="+mj-lt"/>
            </a:endParaRPr>
          </a:p>
          <a:p>
            <a:pPr algn="ctr" defTabSz="192024">
              <a:spcBef>
                <a:spcPts val="504"/>
              </a:spcBef>
              <a:defRPr sz="4266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00" dirty="0" smtClean="0">
                <a:solidFill>
                  <a:srgbClr val="3366FF"/>
                </a:solidFill>
                <a:latin typeface="+mj-lt"/>
              </a:rPr>
              <a:t>at </a:t>
            </a:r>
            <a:r>
              <a:rPr sz="2800" dirty="0">
                <a:solidFill>
                  <a:srgbClr val="3366FF"/>
                </a:solidFill>
                <a:latin typeface="+mj-lt"/>
              </a:rPr>
              <a:t>different heat loads with </a:t>
            </a:r>
            <a:r>
              <a:rPr lang="en-US" sz="2800" dirty="0" smtClean="0">
                <a:solidFill>
                  <a:srgbClr val="3366FF"/>
                </a:solidFill>
                <a:latin typeface="+mj-lt"/>
              </a:rPr>
              <a:t> cold </a:t>
            </a:r>
            <a:r>
              <a:rPr sz="2800" dirty="0" smtClean="0">
                <a:solidFill>
                  <a:srgbClr val="3366FF"/>
                </a:solidFill>
                <a:latin typeface="+mj-lt"/>
              </a:rPr>
              <a:t>nitrogen</a:t>
            </a:r>
            <a:endParaRPr sz="2800" dirty="0">
              <a:solidFill>
                <a:srgbClr val="3366FF"/>
              </a:solidFill>
              <a:latin typeface="+mj-lt"/>
            </a:endParaRPr>
          </a:p>
          <a:p>
            <a:pPr marL="342900" indent="-342900" defTabSz="192024">
              <a:spcBef>
                <a:spcPts val="504"/>
              </a:spcBef>
              <a:buFont typeface="Wingdings" charset="2"/>
              <a:buChar char="Ø"/>
              <a:defRPr sz="4266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lang="en-US" sz="2000" dirty="0" smtClean="0"/>
              <a:t>Gas flow from </a:t>
            </a:r>
            <a:r>
              <a:rPr sz="2000" dirty="0" smtClean="0"/>
              <a:t> </a:t>
            </a:r>
            <a:r>
              <a:rPr sz="2000" dirty="0"/>
              <a:t>from one side </a:t>
            </a:r>
            <a:endParaRPr lang="en-US" sz="2000" dirty="0" smtClean="0"/>
          </a:p>
          <a:p>
            <a:pPr marL="342900" indent="-342900" defTabSz="192024">
              <a:spcBef>
                <a:spcPts val="504"/>
              </a:spcBef>
              <a:buFont typeface="Wingdings" charset="2"/>
              <a:buChar char="Ø"/>
              <a:defRPr sz="4266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lang="en-US" sz="2000" dirty="0">
                <a:solidFill>
                  <a:srgbClr val="FF0000"/>
                </a:solidFill>
              </a:rPr>
              <a:t>C</a:t>
            </a:r>
            <a:r>
              <a:rPr lang="en-US" sz="2000" dirty="0" smtClean="0">
                <a:solidFill>
                  <a:srgbClr val="FF0000"/>
                </a:solidFill>
              </a:rPr>
              <a:t>ontrol </a:t>
            </a:r>
            <a:r>
              <a:rPr lang="en-US" sz="2000" dirty="0" smtClean="0">
                <a:solidFill>
                  <a:srgbClr val="FF0000"/>
                </a:solidFill>
              </a:rPr>
              <a:t>of the </a:t>
            </a:r>
            <a:r>
              <a:rPr sz="2000" dirty="0" smtClean="0">
                <a:solidFill>
                  <a:srgbClr val="FF0000"/>
                </a:solidFill>
              </a:rPr>
              <a:t> </a:t>
            </a:r>
            <a:r>
              <a:rPr sz="2000" dirty="0">
                <a:solidFill>
                  <a:srgbClr val="FF0000"/>
                </a:solidFill>
              </a:rPr>
              <a:t>outlet temperature  </a:t>
            </a:r>
            <a:r>
              <a:rPr lang="en-US" sz="2000" dirty="0"/>
              <a:t>at 15</a:t>
            </a:r>
            <a:r>
              <a:rPr lang="en-US" sz="2000" baseline="30000" dirty="0"/>
              <a:t>o </a:t>
            </a:r>
            <a:r>
              <a:rPr lang="en-US" sz="2000" dirty="0"/>
              <a:t>C</a:t>
            </a:r>
          </a:p>
          <a:p>
            <a:pPr defTabSz="192024">
              <a:spcBef>
                <a:spcPts val="504"/>
              </a:spcBef>
              <a:defRPr sz="4266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sz="2000" dirty="0">
              <a:solidFill>
                <a:srgbClr val="FF0000"/>
              </a:solidFill>
              <a:ea typeface="Times Roman"/>
              <a:cs typeface="Times Roman"/>
              <a:sym typeface="Times Roman"/>
            </a:endParaRPr>
          </a:p>
        </p:txBody>
      </p:sp>
      <p:pic>
        <p:nvPicPr>
          <p:cNvPr id="387" name="2_layers.pdf" descr="2_layer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444" y="142417"/>
            <a:ext cx="828230" cy="441116"/>
          </a:xfrm>
          <a:prstGeom prst="rect">
            <a:avLst/>
          </a:prstGeom>
          <a:ln w="12700">
            <a:miter lim="400000"/>
          </a:ln>
        </p:spPr>
      </p:pic>
      <p:sp>
        <p:nvSpPr>
          <p:cNvPr id="388" name="Outlet temperature of nitrogen is 15  C…"/>
          <p:cNvSpPr txBox="1"/>
          <p:nvPr/>
        </p:nvSpPr>
        <p:spPr>
          <a:xfrm>
            <a:off x="4611022" y="2487990"/>
            <a:ext cx="4721728" cy="8125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>
            <a:spAutoFit/>
          </a:bodyPr>
          <a:lstStyle/>
          <a:p>
            <a:pPr>
              <a:defRPr sz="3000">
                <a:solidFill>
                  <a:srgbClr val="000000"/>
                </a:solidFill>
              </a:defRPr>
            </a:pPr>
            <a:endParaRPr dirty="0"/>
          </a:p>
          <a:p>
            <a:pPr>
              <a:defRPr sz="3000">
                <a:solidFill>
                  <a:srgbClr val="000000"/>
                </a:solidFill>
              </a:defRPr>
            </a:pPr>
            <a:r>
              <a:rPr sz="2000" dirty="0" smtClean="0"/>
              <a:t>Density </a:t>
            </a:r>
            <a:r>
              <a:rPr sz="2000" dirty="0"/>
              <a:t>of power is the same for each </a:t>
            </a:r>
            <a:r>
              <a:rPr sz="2000" dirty="0" smtClean="0"/>
              <a:t>layer</a:t>
            </a:r>
            <a:r>
              <a:rPr lang="en-US" sz="2000" dirty="0" smtClean="0"/>
              <a:t>.</a:t>
            </a:r>
            <a:endParaRPr sz="2000" dirty="0"/>
          </a:p>
        </p:txBody>
      </p:sp>
      <p:sp>
        <p:nvSpPr>
          <p:cNvPr id="389" name="O"/>
          <p:cNvSpPr txBox="1"/>
          <p:nvPr/>
        </p:nvSpPr>
        <p:spPr>
          <a:xfrm>
            <a:off x="5336299" y="4412365"/>
            <a:ext cx="43089" cy="699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defRPr sz="1600" b="1">
                <a:solidFill>
                  <a:srgbClr val="000000"/>
                </a:solidFill>
              </a:defRPr>
            </a:lvl1pPr>
          </a:lstStyle>
          <a:p>
            <a:pPr defTabSz="192024">
              <a:spcBef>
                <a:spcPts val="504"/>
              </a:spcBef>
              <a:defRPr sz="4266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lang="en-US" b="0" dirty="0">
              <a:solidFill>
                <a:srgbClr val="3366FF"/>
              </a:solidFill>
            </a:endParaRPr>
          </a:p>
        </p:txBody>
      </p:sp>
      <p:pic>
        <p:nvPicPr>
          <p:cNvPr id="390" name="one_side.pdf" descr="one_sid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02659" y="162674"/>
            <a:ext cx="1421706" cy="400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1" name="pid_na_vyhode_15_grad.pdf" descr="pid_na_vyhode_15_grad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0932" y="2568292"/>
            <a:ext cx="3654668" cy="3788057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Стрелка"/>
          <p:cNvSpPr/>
          <p:nvPr/>
        </p:nvSpPr>
        <p:spPr>
          <a:xfrm rot="10800000">
            <a:off x="4435474" y="4470400"/>
            <a:ext cx="722810" cy="635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1336" tIns="21336" rIns="21336" bIns="21336" anchor="ctr"/>
          <a:lstStyle/>
          <a:p>
            <a:pPr defTabSz="34671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5158284" y="4628634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Temperature of the beam pipe is ~ </a:t>
            </a:r>
            <a:r>
              <a:rPr lang="en-US" dirty="0" smtClean="0"/>
              <a:t>+5</a:t>
            </a:r>
            <a:r>
              <a:rPr lang="en-US" baseline="30000" dirty="0" smtClean="0"/>
              <a:t>o</a:t>
            </a:r>
            <a:r>
              <a:rPr lang="en-US" dirty="0" smtClean="0"/>
              <a:t> </a:t>
            </a:r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53987925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  <p:pic>
        <p:nvPicPr>
          <p:cNvPr id="401" name="2_layers.pdf" descr="2_layer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444" y="142417"/>
            <a:ext cx="828230" cy="441116"/>
          </a:xfrm>
          <a:prstGeom prst="rect">
            <a:avLst/>
          </a:prstGeom>
          <a:ln w="12700">
            <a:miter lim="400000"/>
          </a:ln>
        </p:spPr>
      </p:pic>
      <p:sp>
        <p:nvSpPr>
          <p:cNvPr id="402" name="Nitrogen consumption…"/>
          <p:cNvSpPr txBox="1"/>
          <p:nvPr/>
        </p:nvSpPr>
        <p:spPr>
          <a:xfrm>
            <a:off x="1252688" y="456494"/>
            <a:ext cx="6791668" cy="1043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/>
          <a:p>
            <a:pPr>
              <a:defRPr sz="3000">
                <a:solidFill>
                  <a:srgbClr val="000000"/>
                </a:solidFill>
              </a:defRPr>
            </a:pPr>
            <a:r>
              <a:rPr lang="en-US" dirty="0"/>
              <a:t>N</a:t>
            </a:r>
            <a:r>
              <a:rPr dirty="0" smtClean="0"/>
              <a:t>itrogen </a:t>
            </a:r>
            <a:r>
              <a:rPr dirty="0"/>
              <a:t>consumption </a:t>
            </a:r>
            <a:r>
              <a:rPr lang="en-US" dirty="0" smtClean="0"/>
              <a:t>vs. </a:t>
            </a:r>
            <a:r>
              <a:rPr dirty="0" smtClean="0"/>
              <a:t>density </a:t>
            </a:r>
            <a:r>
              <a:rPr dirty="0"/>
              <a:t>of power </a:t>
            </a:r>
            <a:endParaRPr lang="en-US" dirty="0" smtClean="0"/>
          </a:p>
          <a:p>
            <a:pPr>
              <a:defRPr sz="3000">
                <a:solidFill>
                  <a:srgbClr val="000000"/>
                </a:solidFill>
              </a:defRPr>
            </a:pPr>
            <a:r>
              <a:rPr lang="en-US" dirty="0"/>
              <a:t>f</a:t>
            </a:r>
            <a:r>
              <a:rPr lang="en-US" dirty="0" smtClean="0"/>
              <a:t>or </a:t>
            </a:r>
            <a:r>
              <a:rPr dirty="0" smtClean="0"/>
              <a:t> </a:t>
            </a:r>
            <a:r>
              <a:rPr dirty="0"/>
              <a:t>mock-up of 3 silicon cylinder layers</a:t>
            </a:r>
          </a:p>
          <a:p>
            <a:pPr>
              <a:defRPr sz="3000">
                <a:solidFill>
                  <a:srgbClr val="000000"/>
                </a:solidFill>
              </a:defRPr>
            </a:pPr>
            <a:endParaRPr sz="500" dirty="0"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403" name="N2 consumption, g/sec"/>
          <p:cNvSpPr txBox="1"/>
          <p:nvPr/>
        </p:nvSpPr>
        <p:spPr>
          <a:xfrm rot="16200000">
            <a:off x="-775267" y="3212104"/>
            <a:ext cx="3960026" cy="53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defRPr sz="3200" b="1">
                <a:solidFill>
                  <a:srgbClr val="000000"/>
                </a:solidFill>
              </a:defRPr>
            </a:lvl1pPr>
          </a:lstStyle>
          <a:p>
            <a:r>
              <a:rPr dirty="0"/>
              <a:t>N2 consumption, g/sec</a:t>
            </a:r>
          </a:p>
        </p:txBody>
      </p:sp>
      <p:sp>
        <p:nvSpPr>
          <p:cNvPr id="404" name="Текст"/>
          <p:cNvSpPr txBox="1"/>
          <p:nvPr/>
        </p:nvSpPr>
        <p:spPr>
          <a:xfrm>
            <a:off x="4500563" y="6407712"/>
            <a:ext cx="277077" cy="320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31</a:t>
            </a:fld>
            <a:endParaRPr/>
          </a:p>
        </p:txBody>
      </p:sp>
      <p:pic>
        <p:nvPicPr>
          <p:cNvPr id="405" name="one_side.pdf" descr="one_sid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44937" y="162674"/>
            <a:ext cx="1421705" cy="400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6" name="Снимок экрана 2022-05-08 в 13.41.09.png" descr="Снимок экрана 2022-05-08 в 13.41.09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72512" y="2006967"/>
            <a:ext cx="3599226" cy="345291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/>
          <p:cNvSpPr/>
          <p:nvPr/>
        </p:nvSpPr>
        <p:spPr>
          <a:xfrm>
            <a:off x="994674" y="5710019"/>
            <a:ext cx="7222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ITS-upgrade WP5  meeting, 10 May 2022,</a:t>
            </a:r>
            <a:r>
              <a:rPr lang="is-IS" dirty="0"/>
              <a:t> 16:00 → 17:35 Europe/Zurich</a:t>
            </a:r>
            <a:endParaRPr lang="en-US" dirty="0"/>
          </a:p>
          <a:p>
            <a:r>
              <a:rPr lang="en-US" dirty="0">
                <a:solidFill>
                  <a:srgbClr val="3366FF"/>
                </a:solidFill>
              </a:rPr>
              <a:t>https://</a:t>
            </a:r>
            <a:r>
              <a:rPr lang="en-US" dirty="0" err="1">
                <a:solidFill>
                  <a:srgbClr val="3366FF"/>
                </a:solidFill>
              </a:rPr>
              <a:t>indico.cern.ch</a:t>
            </a:r>
            <a:r>
              <a:rPr lang="en-US" dirty="0">
                <a:solidFill>
                  <a:srgbClr val="3366FF"/>
                </a:solidFill>
              </a:rPr>
              <a:t>/event/1158834/      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12937" y="3721114"/>
            <a:ext cx="30722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at  </a:t>
            </a:r>
            <a:r>
              <a:rPr lang="en-US" sz="2000" dirty="0">
                <a:solidFill>
                  <a:srgbClr val="FF0000"/>
                </a:solidFill>
              </a:rPr>
              <a:t>25 </a:t>
            </a:r>
            <a:r>
              <a:rPr lang="en-US" sz="2000" dirty="0" err="1">
                <a:solidFill>
                  <a:srgbClr val="FF0000"/>
                </a:solidFill>
              </a:rPr>
              <a:t>mW</a:t>
            </a:r>
            <a:r>
              <a:rPr lang="en-US" sz="2000" dirty="0">
                <a:solidFill>
                  <a:srgbClr val="FF0000"/>
                </a:solidFill>
              </a:rPr>
              <a:t>/cm^2 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t</a:t>
            </a:r>
            <a:r>
              <a:rPr lang="en-US" sz="2000" dirty="0" smtClean="0">
                <a:solidFill>
                  <a:srgbClr val="FF0000"/>
                </a:solidFill>
              </a:rPr>
              <a:t>he nitrogen </a:t>
            </a:r>
            <a:r>
              <a:rPr lang="en-US" sz="2000" dirty="0">
                <a:solidFill>
                  <a:srgbClr val="FF0000"/>
                </a:solidFill>
              </a:rPr>
              <a:t>consumption 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is </a:t>
            </a:r>
            <a:r>
              <a:rPr lang="en-US" sz="2000" dirty="0">
                <a:solidFill>
                  <a:srgbClr val="FF0000"/>
                </a:solidFill>
              </a:rPr>
              <a:t>~</a:t>
            </a:r>
            <a:r>
              <a:rPr lang="en-US" sz="2000" dirty="0" smtClean="0">
                <a:solidFill>
                  <a:srgbClr val="FF0000"/>
                </a:solidFill>
              </a:rPr>
              <a:t>1653g/hour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7070846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adiation transparent"/>
          <p:cNvSpPr txBox="1"/>
          <p:nvPr/>
        </p:nvSpPr>
        <p:spPr>
          <a:xfrm>
            <a:off x="1045272" y="391625"/>
            <a:ext cx="7237366" cy="84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lnSpc>
                <a:spcPct val="80000"/>
              </a:lnSpc>
              <a:defRPr sz="7700" b="1" spc="-154">
                <a:solidFill>
                  <a:srgbClr val="000000"/>
                </a:solidFill>
              </a:defRPr>
            </a:lvl1pPr>
          </a:lstStyle>
          <a:p>
            <a:r>
              <a:rPr sz="3200" dirty="0">
                <a:solidFill>
                  <a:srgbClr val="0000FF"/>
                </a:solidFill>
              </a:rPr>
              <a:t>Radiation </a:t>
            </a:r>
            <a:r>
              <a:rPr sz="3200" dirty="0" smtClean="0">
                <a:solidFill>
                  <a:srgbClr val="0000FF"/>
                </a:solidFill>
              </a:rPr>
              <a:t>transparent</a:t>
            </a:r>
            <a:r>
              <a:rPr lang="en-US" sz="3200" dirty="0" smtClean="0">
                <a:solidFill>
                  <a:srgbClr val="0000FF"/>
                </a:solidFill>
              </a:rPr>
              <a:t> design of ITS 3 layer</a:t>
            </a:r>
          </a:p>
          <a:p>
            <a:r>
              <a:rPr lang="en-US" sz="3200" dirty="0">
                <a:solidFill>
                  <a:srgbClr val="0000FF"/>
                </a:solidFill>
              </a:rPr>
              <a:t>w</a:t>
            </a:r>
            <a:r>
              <a:rPr lang="en-US" sz="3200" dirty="0" smtClean="0">
                <a:solidFill>
                  <a:srgbClr val="0000FF"/>
                </a:solidFill>
              </a:rPr>
              <a:t>ith bent Si sensors and carbon fiber </a:t>
            </a:r>
            <a:r>
              <a:rPr lang="en-US" sz="3200" dirty="0" err="1" smtClean="0">
                <a:solidFill>
                  <a:srgbClr val="0000FF"/>
                </a:solidFill>
              </a:rPr>
              <a:t>longerons</a:t>
            </a:r>
            <a:endParaRPr sz="3200" dirty="0">
              <a:solidFill>
                <a:srgbClr val="0000FF"/>
              </a:solidFill>
            </a:endParaRPr>
          </a:p>
        </p:txBody>
      </p:sp>
      <p:pic>
        <p:nvPicPr>
          <p:cNvPr id="179" name="Снимок экрана 2022-05-08 в 23.25.31.png" descr="Снимок экрана 2022-05-08 в 23.25.31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475" y="1607046"/>
            <a:ext cx="3595259" cy="360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Стрелка"/>
          <p:cNvSpPr/>
          <p:nvPr/>
        </p:nvSpPr>
        <p:spPr>
          <a:xfrm>
            <a:off x="4333875" y="3111500"/>
            <a:ext cx="722810" cy="635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1336" tIns="21336" rIns="21336" bIns="21336" anchor="ctr"/>
          <a:lstStyle/>
          <a:p>
            <a:pPr defTabSz="34671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81" name="rad.pdf" descr="rad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06" b="-1623"/>
          <a:stretch/>
        </p:blipFill>
        <p:spPr>
          <a:xfrm>
            <a:off x="5080725" y="1708646"/>
            <a:ext cx="3377476" cy="360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/>
          <p:cNvSpPr/>
          <p:nvPr/>
        </p:nvSpPr>
        <p:spPr>
          <a:xfrm>
            <a:off x="215900" y="5343552"/>
            <a:ext cx="8928100" cy="1269885"/>
          </a:xfrm>
          <a:prstGeom prst="rect">
            <a:avLst/>
          </a:prstGeom>
        </p:spPr>
        <p:txBody>
          <a:bodyPr wrap="square" lIns="38405" tIns="19202" rIns="38405" bIns="19202">
            <a:spAutoFit/>
          </a:bodyPr>
          <a:lstStyle/>
          <a:p>
            <a:pPr marL="192024" indent="-192024">
              <a:buFont typeface="Wingdings" charset="2"/>
              <a:buChar char="Ø"/>
              <a:defRPr sz="3000">
                <a:solidFill>
                  <a:srgbClr val="000000"/>
                </a:solidFill>
              </a:defRPr>
            </a:pPr>
            <a:r>
              <a:rPr lang="en-US" sz="2000" dirty="0" smtClean="0"/>
              <a:t>Red s</a:t>
            </a:r>
            <a:r>
              <a:rPr lang="en-US" sz="2000" dirty="0" smtClean="0"/>
              <a:t>pikes in the right are due to the CF </a:t>
            </a:r>
            <a:r>
              <a:rPr lang="en-US" sz="2000" dirty="0" err="1" smtClean="0"/>
              <a:t>longerons</a:t>
            </a:r>
            <a:r>
              <a:rPr lang="en-US" sz="2000" dirty="0" smtClean="0"/>
              <a:t> (Note different scale in X axis)</a:t>
            </a:r>
          </a:p>
          <a:p>
            <a:pPr marL="192024" indent="-192024">
              <a:buFont typeface="Wingdings" charset="2"/>
              <a:buChar char="Ø"/>
              <a:defRPr sz="3000">
                <a:solidFill>
                  <a:srgbClr val="000000"/>
                </a:solidFill>
              </a:defRPr>
            </a:pPr>
            <a:r>
              <a:rPr lang="en-US" sz="2000" dirty="0" smtClean="0"/>
              <a:t>The </a:t>
            </a:r>
            <a:r>
              <a:rPr lang="en-US" sz="2000" dirty="0"/>
              <a:t>thickness of CF V-shaped </a:t>
            </a:r>
            <a:r>
              <a:rPr lang="en-US" sz="2000" dirty="0" err="1"/>
              <a:t>longerons</a:t>
            </a:r>
            <a:r>
              <a:rPr lang="en-US" sz="2000" dirty="0" smtClean="0"/>
              <a:t>  </a:t>
            </a:r>
            <a:r>
              <a:rPr lang="en-US" sz="2000" dirty="0"/>
              <a:t>might be </a:t>
            </a:r>
            <a:r>
              <a:rPr lang="en-US" sz="2000" dirty="0" smtClean="0"/>
              <a:t>decreased by applying </a:t>
            </a: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high stiffness, high tensile strength and low weight </a:t>
            </a:r>
            <a:r>
              <a:rPr lang="en-US" sz="2000" dirty="0" smtClean="0"/>
              <a:t>THORNEL </a:t>
            </a:r>
            <a:r>
              <a:rPr lang="en-US" sz="2000" dirty="0"/>
              <a:t>X1100 or TORAYCA® T1100G </a:t>
            </a:r>
            <a:r>
              <a:rPr lang="en-US" sz="2000" dirty="0" smtClean="0"/>
              <a:t>(Tensile </a:t>
            </a:r>
            <a:r>
              <a:rPr lang="en-US" sz="2000" dirty="0"/>
              <a:t>Strength ~7,000 </a:t>
            </a:r>
            <a:r>
              <a:rPr lang="en-US" sz="2000" dirty="0" err="1" smtClean="0"/>
              <a:t>Mpa</a:t>
            </a:r>
            <a:r>
              <a:rPr lang="en-US" sz="2000" dirty="0" smtClean="0"/>
              <a:t>)  </a:t>
            </a:r>
            <a:endParaRPr lang="en-US" sz="2000" dirty="0"/>
          </a:p>
        </p:txBody>
      </p:sp>
      <p:sp>
        <p:nvSpPr>
          <p:cNvPr id="7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926409" y="6634150"/>
            <a:ext cx="138189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PbGU_Ger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670" y="-17463"/>
            <a:ext cx="665970" cy="832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9176" y="107576"/>
            <a:ext cx="501081" cy="678884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300" y="107576"/>
            <a:ext cx="711200" cy="45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859626" y="1523980"/>
            <a:ext cx="809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ITS3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129890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1888" y="219018"/>
            <a:ext cx="2574863" cy="1085219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3400" dirty="0">
                <a:solidFill>
                  <a:srgbClr val="0000FF"/>
                </a:solidFill>
              </a:rPr>
              <a:t>Conclusions</a:t>
            </a:r>
          </a:p>
          <a:p>
            <a:endParaRPr lang="en-US" sz="34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9300" y="901272"/>
            <a:ext cx="8051800" cy="8348745"/>
          </a:xfrm>
          <a:prstGeom prst="rect">
            <a:avLst/>
          </a:prstGeom>
        </p:spPr>
        <p:txBody>
          <a:bodyPr wrap="square" lIns="38405" tIns="19202" rIns="38405" bIns="19202">
            <a:spAutoFit/>
          </a:bodyPr>
          <a:lstStyle/>
          <a:p>
            <a:pPr algn="l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endParaRPr lang="en-US" dirty="0">
              <a:solidFill>
                <a:srgbClr val="2F2F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0030" indent="-240030">
              <a:buFont typeface="Wingdings" charset="2"/>
              <a:buChar char="Ø"/>
            </a:pPr>
            <a:r>
              <a:rPr lang="en-US" dirty="0" err="1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err="1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easibilty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 of the concept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self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-supported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ITS 3 modules with bent Si- sensors positioned inside carbon fiber composite cradle  is tested  using the mechanical and low speed cols gas cooling mock-ups </a:t>
            </a:r>
          </a:p>
          <a:p>
            <a:pPr marL="240030" indent="-240030">
              <a:buFont typeface="Wingdings" charset="2"/>
              <a:buChar char="Ø"/>
            </a:pP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err="1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ltraligthweight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self-supported mechanics for ALICE  ITS-3 modules is based on the ITS 1 and ITS 2 carbon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fiber ALICE  technology</a:t>
            </a:r>
          </a:p>
          <a:p>
            <a:pPr marL="240030" indent="-240030">
              <a:buFont typeface="Wingdings" charset="2"/>
              <a:buChar char="Ø"/>
            </a:pP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New technological exercises were  successfully performed for production of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CF composite semi-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rings  and CF </a:t>
            </a:r>
            <a:r>
              <a:rPr lang="en-US" dirty="0" err="1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longerons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, using available carbon fiber.</a:t>
            </a:r>
          </a:p>
          <a:p>
            <a:pPr marL="240030" indent="-240030">
              <a:buFont typeface="Wingdings" charset="2"/>
              <a:buChar char="Ø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Thickness of CF V-shaped </a:t>
            </a:r>
            <a:r>
              <a:rPr lang="en-US" dirty="0" err="1"/>
              <a:t>longerons</a:t>
            </a:r>
            <a:r>
              <a:rPr lang="en-US" dirty="0"/>
              <a:t>, 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holding the bent-Si sensors and the outer shell,  might be  further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decreased.</a:t>
            </a:r>
            <a:endParaRPr lang="en-US" dirty="0" smtClean="0">
              <a:solidFill>
                <a:srgbClr val="2F2F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0030" indent="-240030">
              <a:buFont typeface="Wingdings" charset="2"/>
              <a:buChar char="Ø"/>
            </a:pP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ITS 3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 LO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, L1 and L2  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modules  and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outer space blanket thermal  shell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are self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supported.</a:t>
            </a:r>
            <a:endParaRPr lang="en-US" dirty="0">
              <a:solidFill>
                <a:srgbClr val="2F2F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0030" indent="-240030">
              <a:buFont typeface="Wingdings" charset="2"/>
              <a:buChar char="Ø"/>
            </a:pP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Self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-supported mechanics 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may allow to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use, before  the overall ITS 3 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assembly,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the individual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operations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for  mounting  and characterization of  each LO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, L1 and L2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modules of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bent  MAPS sensors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40030" indent="-240030">
              <a:buFont typeface="Wingdings" charset="2"/>
              <a:buChar char="Ø"/>
            </a:pP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overall ITS 3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 assembly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disassembly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will not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require any 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gluing/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ungluing of modules.</a:t>
            </a:r>
            <a:endParaRPr lang="en-US" dirty="0">
              <a:solidFill>
                <a:srgbClr val="2F2F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0030" indent="-240030">
              <a:buFont typeface="Wingdings" charset="2"/>
              <a:buChar char="Ø"/>
            </a:pP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performance of low-speed gas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(nitrogen)cooling 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of the full scale mock-up of three layers of the ITS 3 was 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demonstrated.</a:t>
            </a:r>
          </a:p>
          <a:p>
            <a:pPr marL="240030" indent="-240030">
              <a:buFont typeface="Wingdings" charset="2"/>
              <a:buChar char="Ø"/>
            </a:pP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Further work is planned for optimization of distribution </a:t>
            </a:r>
            <a:r>
              <a:rPr lang="en-US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of low-speed gas (nitrogen) flow</a:t>
            </a:r>
            <a:r>
              <a:rPr lang="en-US" dirty="0" smtClean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 between layers. </a:t>
            </a:r>
            <a:endParaRPr lang="en-US" dirty="0" smtClean="0">
              <a:solidFill>
                <a:srgbClr val="2F2F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0030" indent="-240030">
              <a:buFont typeface="Wingdings" charset="2"/>
              <a:buChar char="Ø"/>
            </a:pPr>
            <a:endParaRPr lang="en-US" dirty="0" smtClean="0">
              <a:solidFill>
                <a:srgbClr val="2F2F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0030" indent="-240030">
              <a:buFont typeface="Wingdings" charset="2"/>
              <a:buChar char="Ø"/>
            </a:pPr>
            <a:endParaRPr lang="en-US" dirty="0">
              <a:solidFill>
                <a:srgbClr val="2F2F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0030" indent="-240030">
              <a:buFont typeface="Wingdings" charset="2"/>
              <a:buChar char="Ø"/>
            </a:pPr>
            <a:endParaRPr lang="en-US" dirty="0" smtClean="0">
              <a:solidFill>
                <a:srgbClr val="2F2F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0030" indent="-240030">
              <a:buFont typeface="Wingdings" charset="2"/>
              <a:buChar char="Ø"/>
            </a:pPr>
            <a:endParaRPr lang="en-US" dirty="0">
              <a:solidFill>
                <a:srgbClr val="2F2F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0030" indent="-240030">
              <a:buFont typeface="Wingdings" charset="2"/>
              <a:buChar char="Ø"/>
            </a:pPr>
            <a:endParaRPr lang="en-US" dirty="0">
              <a:solidFill>
                <a:srgbClr val="2F2F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0030" indent="-240030">
              <a:buFont typeface="Wingdings" charset="2"/>
              <a:buChar char="Ø"/>
            </a:pPr>
            <a:r>
              <a:rPr lang="en-US" strike="sngStrike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The space blanket instead of thermally well isolated barrel works perfectly well </a:t>
            </a:r>
          </a:p>
          <a:p>
            <a:r>
              <a:rPr lang="en-US" strike="sngStrike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(no any signs of water vapor condensation were noticed)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40030" indent="-240030">
              <a:buFont typeface="Wingdings" charset="2"/>
              <a:buChar char="Ø"/>
            </a:pPr>
            <a:endParaRPr lang="en-US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926409" y="6634150"/>
            <a:ext cx="138189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2043961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5"/>
          <p:cNvSpPr txBox="1">
            <a:spLocks noGrp="1"/>
          </p:cNvSpPr>
          <p:nvPr/>
        </p:nvSpPr>
        <p:spPr bwMode="auto">
          <a:xfrm>
            <a:off x="7724635" y="5828687"/>
            <a:ext cx="508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endParaRPr lang="ru-RU" sz="1400" dirty="0">
              <a:cs typeface="Times New Roman" charset="0"/>
            </a:endParaRPr>
          </a:p>
        </p:txBody>
      </p:sp>
      <p:pic>
        <p:nvPicPr>
          <p:cNvPr id="12291" name="Picture 8" descr="SPbGU_Ger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5488" y="-17463"/>
            <a:ext cx="798512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60819" y="2534702"/>
            <a:ext cx="7227687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b="1" kern="0" dirty="0" smtClean="0">
                <a:solidFill>
                  <a:srgbClr val="00759E"/>
                </a:solidFill>
                <a:latin typeface="Times New Roman" pitchFamily="18" charset="0"/>
                <a:ea typeface="+mn-ea"/>
              </a:rPr>
              <a:t>Thank you for your attention!</a:t>
            </a:r>
            <a:endParaRPr lang="en-US" sz="3200" b="1" kern="0" dirty="0">
              <a:solidFill>
                <a:srgbClr val="00759E"/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Grigory </a:t>
            </a:r>
            <a:r>
              <a:rPr lang="en-US" dirty="0" err="1" smtClean="0"/>
              <a:t>Feofilov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586-F70E-8942-86C6-6D4DF7401C35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568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IMG_8352.jpeg" descr="IMG_8352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68" y="2693441"/>
            <a:ext cx="4063457" cy="28691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IMG_8350.jpeg" descr="IMG_8350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490" y="2031235"/>
            <a:ext cx="1459162" cy="3797140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Линия"/>
          <p:cNvSpPr/>
          <p:nvPr/>
        </p:nvSpPr>
        <p:spPr>
          <a:xfrm>
            <a:off x="4333874" y="3746500"/>
            <a:ext cx="1670875" cy="1"/>
          </a:xfrm>
          <a:prstGeom prst="line">
            <a:avLst/>
          </a:prstGeom>
          <a:ln w="127000">
            <a:solidFill>
              <a:srgbClr val="000000"/>
            </a:solidFill>
            <a:miter lim="400000"/>
            <a:tailEnd type="stealth"/>
          </a:ln>
        </p:spPr>
        <p:txBody>
          <a:bodyPr lIns="19202" tIns="19202" rIns="19202" bIns="19202"/>
          <a:lstStyle/>
          <a:p>
            <a:endParaRPr/>
          </a:p>
        </p:txBody>
      </p:sp>
      <p:sp>
        <p:nvSpPr>
          <p:cNvPr id="169" name="Assembling of mechanical mock-up of ITS-3"/>
          <p:cNvSpPr txBox="1"/>
          <p:nvPr/>
        </p:nvSpPr>
        <p:spPr>
          <a:xfrm>
            <a:off x="791933" y="459071"/>
            <a:ext cx="6621813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>
              <a:lnSpc>
                <a:spcPct val="80000"/>
              </a:lnSpc>
              <a:defRPr sz="7700" b="1" spc="-154">
                <a:solidFill>
                  <a:srgbClr val="000000"/>
                </a:solidFill>
              </a:defRPr>
            </a:lvl1pPr>
          </a:lstStyle>
          <a:p>
            <a:r>
              <a:rPr sz="3200" dirty="0">
                <a:solidFill>
                  <a:srgbClr val="0000FF"/>
                </a:solidFill>
              </a:rPr>
              <a:t>Assembling of mechanical mock-up of ITS-3 </a:t>
            </a:r>
          </a:p>
        </p:txBody>
      </p:sp>
      <p:sp>
        <p:nvSpPr>
          <p:cNvPr id="170" name="We use a fiberglass as a silicon thin sensors"/>
          <p:cNvSpPr txBox="1"/>
          <p:nvPr/>
        </p:nvSpPr>
        <p:spPr>
          <a:xfrm>
            <a:off x="311862" y="1597533"/>
            <a:ext cx="43089" cy="325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336" tIns="21336" rIns="21336" bIns="21336" anchor="ctr">
            <a:sp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3500">
                <a:solidFill>
                  <a:srgbClr val="000000"/>
                </a:solidFill>
              </a:defRPr>
            </a:lvl1pPr>
          </a:lstStyle>
          <a:p>
            <a:endParaRPr sz="2000" dirty="0"/>
          </a:p>
        </p:txBody>
      </p:sp>
      <p:sp>
        <p:nvSpPr>
          <p:cNvPr id="7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926409" y="6634150"/>
            <a:ext cx="138189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990600" y="11796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We use a fiberglass  plate as a suitable  mock-up of silicon thin sensors. The </a:t>
            </a:r>
            <a:r>
              <a:rPr lang="en-US" dirty="0" smtClean="0"/>
              <a:t>stiffness </a:t>
            </a:r>
            <a:r>
              <a:rPr lang="en-US" dirty="0"/>
              <a:t>was estimated to be similar to ~30μ Si plate.</a:t>
            </a:r>
          </a:p>
        </p:txBody>
      </p:sp>
    </p:spTree>
    <p:extLst>
      <p:ext uri="{BB962C8B-B14F-4D97-AF65-F5344CB8AC3E}">
        <p14:creationId xmlns:p14="http://schemas.microsoft.com/office/powerpoint/2010/main" val="24495240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135" y="421341"/>
            <a:ext cx="2602195" cy="488806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FF0000"/>
                </a:solidFill>
              </a:rPr>
              <a:t>ITS-3 pixel sensor</a:t>
            </a:r>
            <a:endParaRPr lang="en-US" sz="2300" baseline="-250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50" y="1774023"/>
            <a:ext cx="8916605" cy="3757060"/>
          </a:xfrm>
        </p:spPr>
      </p:pic>
      <p:sp>
        <p:nvSpPr>
          <p:cNvPr id="14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4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7200" y="5290537"/>
            <a:ext cx="8591826" cy="147732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en-US" dirty="0" smtClean="0"/>
              <a:t>Diagram of stitched sensor in one direction (horizontal and vertical dimensions not to scale). Stitching in the vertical direction is also possible.[1]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[1] ALICE-PUBLIC-2018-013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62681" y="1466779"/>
            <a:ext cx="3713460" cy="3693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power density below </a:t>
            </a:r>
            <a:r>
              <a:rPr lang="en-US" b="1" dirty="0">
                <a:solidFill>
                  <a:srgbClr val="FF0000"/>
                </a:solidFill>
              </a:rPr>
              <a:t>20mWcm</a:t>
            </a:r>
            <a:r>
              <a:rPr lang="en-US" b="1" baseline="30000" dirty="0">
                <a:solidFill>
                  <a:srgbClr val="FF0000"/>
                </a:solidFill>
              </a:rPr>
              <a:t>−2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1745" y="1217124"/>
            <a:ext cx="3857730" cy="3693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dirty="0"/>
              <a:t>power density below </a:t>
            </a:r>
            <a:r>
              <a:rPr lang="en-US" b="1" dirty="0">
                <a:solidFill>
                  <a:srgbClr val="FF0000"/>
                </a:solidFill>
              </a:rPr>
              <a:t>140mWcm</a:t>
            </a:r>
            <a:r>
              <a:rPr lang="en-US" b="1" baseline="30000" dirty="0">
                <a:solidFill>
                  <a:srgbClr val="FF0000"/>
                </a:solidFill>
              </a:rPr>
              <a:t>−2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0" y="1586236"/>
            <a:ext cx="914400" cy="914400"/>
          </a:xfrm>
          <a:prstGeom prst="straightConnector1">
            <a:avLst/>
          </a:prstGeom>
          <a:ln w="1714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999972" y="1665596"/>
            <a:ext cx="914400" cy="914400"/>
          </a:xfrm>
          <a:prstGeom prst="straightConnector1">
            <a:avLst/>
          </a:prstGeom>
          <a:ln w="920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70638" y="6092767"/>
            <a:ext cx="9477569" cy="68511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pPr marL="144018" indent="-144018">
              <a:buFont typeface="Arial"/>
              <a:buChar char="•"/>
            </a:pPr>
            <a:r>
              <a:rPr lang="en-US" sz="1500" dirty="0">
                <a:solidFill>
                  <a:srgbClr val="0000FF"/>
                </a:solidFill>
              </a:rPr>
              <a:t>We consider the </a:t>
            </a:r>
            <a:r>
              <a:rPr lang="en-US" sz="1500" dirty="0" err="1">
                <a:solidFill>
                  <a:srgbClr val="0000FF"/>
                </a:solidFill>
              </a:rPr>
              <a:t>underpressure</a:t>
            </a:r>
            <a:r>
              <a:rPr lang="en-US" sz="1500" dirty="0">
                <a:solidFill>
                  <a:srgbClr val="0000FF"/>
                </a:solidFill>
              </a:rPr>
              <a:t> liquid cooling as the feasible solution for  power density </a:t>
            </a:r>
            <a:r>
              <a:rPr lang="en-US" sz="1500" b="1" dirty="0">
                <a:solidFill>
                  <a:srgbClr val="0000FF"/>
                </a:solidFill>
              </a:rPr>
              <a:t>1</a:t>
            </a:r>
            <a:r>
              <a:rPr lang="en-US" sz="1500" b="1" dirty="0">
                <a:solidFill>
                  <a:srgbClr val="FF0000"/>
                </a:solidFill>
              </a:rPr>
              <a:t>40mWcm</a:t>
            </a:r>
            <a:r>
              <a:rPr lang="en-US" sz="1500" b="1" baseline="30000" dirty="0">
                <a:solidFill>
                  <a:srgbClr val="FF0000"/>
                </a:solidFill>
              </a:rPr>
              <a:t>−2</a:t>
            </a:r>
          </a:p>
          <a:p>
            <a:pPr marL="144018" indent="-144018">
              <a:buFont typeface="Arial"/>
              <a:buChar char="•"/>
            </a:pPr>
            <a:r>
              <a:rPr lang="en-US" sz="1500" b="1" dirty="0">
                <a:solidFill>
                  <a:srgbClr val="FF0000"/>
                </a:solidFill>
              </a:rPr>
              <a:t>Low-speed cold gas  is proposed to cool large are thin pixel sensors in order to minimize vibrations</a:t>
            </a:r>
            <a:endParaRPr lang="en-US" sz="1500" b="1" baseline="30000" dirty="0">
              <a:solidFill>
                <a:srgbClr val="FF0000"/>
              </a:solidFill>
            </a:endParaRPr>
          </a:p>
          <a:p>
            <a:pPr marL="144018" indent="-144018">
              <a:buFont typeface="Arial"/>
              <a:buChar char="•"/>
            </a:pPr>
            <a:endParaRPr lang="en-US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9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</a:rPr>
              <a:t>Conceptual </a:t>
            </a:r>
            <a:r>
              <a:rPr lang="en-US" dirty="0" smtClean="0">
                <a:solidFill>
                  <a:srgbClr val="3366FF"/>
                </a:solidFill>
              </a:rPr>
              <a:t>design</a:t>
            </a:r>
            <a:endParaRPr lang="en-US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pic>
        <p:nvPicPr>
          <p:cNvPr id="4" name="Content Placeholder 3" descr="its3-0162-01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2" t="11703" r="11294" b="11703"/>
          <a:stretch/>
        </p:blipFill>
        <p:spPr>
          <a:xfrm>
            <a:off x="540000" y="2847496"/>
            <a:ext cx="4942800" cy="3197704"/>
          </a:xfrm>
        </p:spPr>
      </p:pic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5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714" y="1506369"/>
            <a:ext cx="3301974" cy="211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556000" y="1492182"/>
            <a:ext cx="5462999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 proceed  from </a:t>
            </a:r>
            <a:r>
              <a:rPr lang="en-US" dirty="0" smtClean="0">
                <a:solidFill>
                  <a:srgbClr val="FF0000"/>
                </a:solidFill>
              </a:rPr>
              <a:t>the 1st conceptual </a:t>
            </a:r>
            <a:r>
              <a:rPr lang="en-US" dirty="0" smtClean="0">
                <a:solidFill>
                  <a:srgbClr val="FF0000"/>
                </a:solidFill>
              </a:rPr>
              <a:t>design, May 2022, </a:t>
            </a:r>
            <a:r>
              <a:rPr lang="en-US" dirty="0" err="1" smtClean="0">
                <a:solidFill>
                  <a:srgbClr val="FF0000"/>
                </a:solidFill>
              </a:rPr>
              <a:t>presenetd</a:t>
            </a:r>
            <a:r>
              <a:rPr lang="en-US" dirty="0" smtClean="0">
                <a:solidFill>
                  <a:srgbClr val="FF0000"/>
                </a:solidFill>
              </a:rPr>
              <a:t> at ITS3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sz="1400" dirty="0" smtClean="0">
                <a:solidFill>
                  <a:srgbClr val="FF0000"/>
                </a:solidFill>
              </a:rPr>
              <a:t>WP  (</a:t>
            </a:r>
            <a:r>
              <a:rPr lang="en-US" sz="1400" dirty="0" smtClean="0">
                <a:solidFill>
                  <a:srgbClr val="FF0000"/>
                </a:solidFill>
                <a:hlinkClick r:id="rId7"/>
              </a:rPr>
              <a:t>https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://indico.cern.ch/event/1158834/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)   </a:t>
            </a:r>
            <a:r>
              <a:rPr lang="en-US" dirty="0" smtClean="0">
                <a:solidFill>
                  <a:srgbClr val="FF0000"/>
                </a:solidFill>
              </a:rPr>
              <a:t>to  </a:t>
            </a:r>
            <a:r>
              <a:rPr lang="en-US" dirty="0">
                <a:solidFill>
                  <a:srgbClr val="FF0000"/>
                </a:solidFill>
              </a:rPr>
              <a:t>self-supported  independent CF modules </a:t>
            </a:r>
            <a:r>
              <a:rPr lang="en-US" dirty="0" smtClean="0">
                <a:solidFill>
                  <a:srgbClr val="FF0000"/>
                </a:solidFill>
              </a:rPr>
              <a:t>for  </a:t>
            </a:r>
            <a:r>
              <a:rPr lang="en-US" dirty="0">
                <a:solidFill>
                  <a:srgbClr val="FF0000"/>
                </a:solidFill>
              </a:rPr>
              <a:t>bent Si-sensors, </a:t>
            </a:r>
            <a:r>
              <a:rPr lang="en-US" dirty="0" smtClean="0">
                <a:solidFill>
                  <a:srgbClr val="FF0000"/>
                </a:solidFill>
              </a:rPr>
              <a:t>including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ll services: FPCs </a:t>
            </a:r>
            <a:r>
              <a:rPr lang="en-US" dirty="0">
                <a:solidFill>
                  <a:srgbClr val="FF0000"/>
                </a:solidFill>
              </a:rPr>
              <a:t>and cooling ducts </a:t>
            </a:r>
            <a:r>
              <a:rPr lang="en-US" dirty="0" smtClean="0">
                <a:solidFill>
                  <a:srgbClr val="FF0000"/>
                </a:solidFill>
              </a:rPr>
              <a:t>for water </a:t>
            </a:r>
            <a:r>
              <a:rPr lang="en-US" dirty="0">
                <a:solidFill>
                  <a:srgbClr val="FF0000"/>
                </a:solidFill>
              </a:rPr>
              <a:t>and cold gas </a:t>
            </a:r>
            <a:r>
              <a:rPr lang="en-US" dirty="0" smtClean="0">
                <a:solidFill>
                  <a:srgbClr val="FF0000"/>
                </a:solidFill>
              </a:rPr>
              <a:t>supply.    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Striped Right Arrow 12"/>
          <p:cNvSpPr/>
          <p:nvPr/>
        </p:nvSpPr>
        <p:spPr>
          <a:xfrm rot="9892227">
            <a:off x="6960384" y="3091725"/>
            <a:ext cx="978408" cy="48463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9" b="44751"/>
          <a:stretch/>
        </p:blipFill>
        <p:spPr bwMode="auto">
          <a:xfrm>
            <a:off x="4120598" y="4598178"/>
            <a:ext cx="4911600" cy="175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0828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</a:rPr>
              <a:t>Conceptual </a:t>
            </a:r>
            <a:r>
              <a:rPr lang="en-US" dirty="0" smtClean="0">
                <a:solidFill>
                  <a:srgbClr val="3366FF"/>
                </a:solidFill>
              </a:rPr>
              <a:t>design</a:t>
            </a:r>
            <a:endParaRPr lang="en-US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pic>
        <p:nvPicPr>
          <p:cNvPr id="4" name="Content Placeholder 3" descr="its3-0163-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2" b="10102"/>
          <a:stretch>
            <a:fillRect/>
          </a:stretch>
        </p:blipFill>
        <p:spPr>
          <a:xfrm>
            <a:off x="118717" y="1797106"/>
            <a:ext cx="6645379" cy="3394983"/>
          </a:xfrm>
        </p:spPr>
      </p:pic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6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055037" y="3494598"/>
            <a:ext cx="2433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CF composite </a:t>
            </a:r>
            <a:r>
              <a:rPr lang="en-US" dirty="0" err="1" smtClean="0">
                <a:solidFill>
                  <a:srgbClr val="3366FF"/>
                </a:solidFill>
              </a:rPr>
              <a:t>longerons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0446" y="1629102"/>
            <a:ext cx="4528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B</a:t>
            </a:r>
            <a:r>
              <a:rPr lang="en-US" dirty="0" smtClean="0">
                <a:solidFill>
                  <a:srgbClr val="3366FF"/>
                </a:solidFill>
              </a:rPr>
              <a:t>ent </a:t>
            </a:r>
            <a:r>
              <a:rPr lang="en-US" dirty="0">
                <a:solidFill>
                  <a:srgbClr val="3366FF"/>
                </a:solidFill>
              </a:rPr>
              <a:t>Si-</a:t>
            </a:r>
            <a:r>
              <a:rPr lang="en-US" dirty="0" smtClean="0">
                <a:solidFill>
                  <a:srgbClr val="3366FF"/>
                </a:solidFill>
              </a:rPr>
              <a:t>sensor inside the CF  supporting cradle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45751" y="2552700"/>
            <a:ext cx="125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CF half-ring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32858" y="5057654"/>
            <a:ext cx="48702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CF composite +ROHACELL foam service half-cone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 with FPCs and cooling </a:t>
            </a:r>
            <a:r>
              <a:rPr lang="en-US" dirty="0">
                <a:solidFill>
                  <a:srgbClr val="3366FF"/>
                </a:solidFill>
              </a:rPr>
              <a:t>ducts </a:t>
            </a:r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(</a:t>
            </a:r>
            <a:r>
              <a:rPr lang="en-US" dirty="0">
                <a:solidFill>
                  <a:srgbClr val="3366FF"/>
                </a:solidFill>
              </a:rPr>
              <a:t>water and cold gas supply)</a:t>
            </a:r>
            <a:endParaRPr lang="en-US" dirty="0">
              <a:solidFill>
                <a:srgbClr val="3366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516518" y="2420292"/>
            <a:ext cx="1651743" cy="66204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516518" y="3985736"/>
            <a:ext cx="3157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Miniature water cooling system 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979513" y="3097768"/>
            <a:ext cx="2075524" cy="55983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3264434" y="3869764"/>
            <a:ext cx="2252084" cy="29583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512915" y="4442492"/>
            <a:ext cx="3003603" cy="61516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363313" y="1998434"/>
            <a:ext cx="3259487" cy="55426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1452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31428" cy="1143000"/>
          </a:xfrm>
        </p:spPr>
        <p:txBody>
          <a:bodyPr>
            <a:normAutofit fontScale="90000"/>
          </a:bodyPr>
          <a:lstStyle/>
          <a:p>
            <a:pPr marL="514350" indent="-514350" algn="l">
              <a:spcBef>
                <a:spcPts val="0"/>
              </a:spcBef>
            </a:pPr>
            <a:r>
              <a:rPr lang="en-US" sz="2800" dirty="0" smtClean="0">
                <a:solidFill>
                  <a:srgbClr val="3366FF"/>
                </a:solidFill>
              </a:rPr>
              <a:t>       Miniature water cooling system  </a:t>
            </a:r>
            <a:br>
              <a:rPr lang="en-US" sz="2800" dirty="0" smtClean="0">
                <a:solidFill>
                  <a:srgbClr val="3366FF"/>
                </a:solidFill>
              </a:rPr>
            </a:br>
            <a:r>
              <a:rPr lang="en-US" sz="2800" dirty="0" smtClean="0">
                <a:solidFill>
                  <a:srgbClr val="3366FF"/>
                </a:solidFill>
              </a:rPr>
              <a:t>of the digital periphery region of bent sensor: </a:t>
            </a:r>
            <a:br>
              <a:rPr lang="en-US" sz="2800" dirty="0" smtClean="0">
                <a:solidFill>
                  <a:srgbClr val="3366FF"/>
                </a:solidFill>
              </a:rPr>
            </a:br>
            <a:r>
              <a:rPr lang="en-US" sz="2800" dirty="0" smtClean="0">
                <a:solidFill>
                  <a:srgbClr val="3366FF"/>
                </a:solidFill>
              </a:rPr>
              <a:t>1 mm diam. pipe placed inside </a:t>
            </a:r>
            <a:r>
              <a:rPr lang="en-US" sz="2800" dirty="0" err="1">
                <a:solidFill>
                  <a:srgbClr val="3366FF"/>
                </a:solidFill>
              </a:rPr>
              <a:t>P</a:t>
            </a:r>
            <a:r>
              <a:rPr lang="en-US" sz="2800" dirty="0" err="1" smtClean="0">
                <a:solidFill>
                  <a:srgbClr val="3366FF"/>
                </a:solidFill>
              </a:rPr>
              <a:t>yrolytic</a:t>
            </a:r>
            <a:r>
              <a:rPr lang="en-US" sz="2800" dirty="0" smtClean="0">
                <a:solidFill>
                  <a:srgbClr val="3366FF"/>
                </a:solidFill>
              </a:rPr>
              <a:t> Graphite blocks</a:t>
            </a:r>
            <a:endParaRPr lang="en-US" sz="2800" dirty="0" smtClean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pic>
        <p:nvPicPr>
          <p:cNvPr id="4" name="Content Placeholder 3" descr="its3-0167-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3" b="11703"/>
          <a:stretch>
            <a:fillRect/>
          </a:stretch>
        </p:blipFill>
        <p:spPr>
          <a:xfrm>
            <a:off x="447676" y="2124075"/>
            <a:ext cx="4838148" cy="2423735"/>
          </a:xfrm>
        </p:spPr>
      </p:pic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7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its3-1099-0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500" y="1796142"/>
            <a:ext cx="5129499" cy="33745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08100" y="5175935"/>
            <a:ext cx="75057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3366FF"/>
                </a:solidFill>
              </a:rPr>
              <a:t>All </a:t>
            </a:r>
            <a:r>
              <a:rPr lang="en-US" dirty="0">
                <a:solidFill>
                  <a:srgbClr val="3366FF"/>
                </a:solidFill>
              </a:rPr>
              <a:t>services: </a:t>
            </a:r>
            <a:r>
              <a:rPr lang="en-US" dirty="0">
                <a:solidFill>
                  <a:srgbClr val="FF0000"/>
                </a:solidFill>
              </a:rPr>
              <a:t>FPCs and cooling ducts </a:t>
            </a:r>
            <a:r>
              <a:rPr lang="en-US" dirty="0">
                <a:solidFill>
                  <a:srgbClr val="3366FF"/>
                </a:solidFill>
              </a:rPr>
              <a:t>(water and cold gas </a:t>
            </a:r>
            <a:r>
              <a:rPr lang="en-US" dirty="0" smtClean="0">
                <a:solidFill>
                  <a:srgbClr val="3366FF"/>
                </a:solidFill>
              </a:rPr>
              <a:t>supply tubes)</a:t>
            </a:r>
            <a:r>
              <a:rPr lang="en-US" dirty="0" smtClean="0">
                <a:solidFill>
                  <a:srgbClr val="FF0000"/>
                </a:solidFill>
              </a:rPr>
              <a:t> are </a:t>
            </a:r>
            <a:r>
              <a:rPr lang="en-US" dirty="0" smtClean="0">
                <a:solidFill>
                  <a:srgbClr val="3366FF"/>
                </a:solidFill>
              </a:rPr>
              <a:t>located and</a:t>
            </a:r>
            <a:r>
              <a:rPr lang="en-US" dirty="0" smtClean="0">
                <a:solidFill>
                  <a:srgbClr val="FF0000"/>
                </a:solidFill>
              </a:rPr>
              <a:t> fixed  at the inner surface  </a:t>
            </a:r>
            <a:r>
              <a:rPr lang="en-US" dirty="0" smtClean="0">
                <a:solidFill>
                  <a:srgbClr val="3366FF"/>
                </a:solidFill>
              </a:rPr>
              <a:t>of the service cone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3366FF"/>
                </a:solidFill>
              </a:rPr>
              <a:t> The bonding (connection) of the FPCs signal lines  to the bent Si-sensor readout  electronic pads is performed after sensor positioning inside the CF support cradle (not shown here).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33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 fontScale="90000"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</a:rPr>
              <a:t>Conceptual design,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 Assembly procedure</a:t>
            </a:r>
          </a:p>
        </p:txBody>
      </p:sp>
      <p:pic>
        <p:nvPicPr>
          <p:cNvPr id="4" name="Content Placeholder 3" descr="its3-0163-01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2" b="10102"/>
          <a:stretch>
            <a:fillRect/>
          </a:stretch>
        </p:blipFill>
        <p:spPr>
          <a:xfrm>
            <a:off x="447675" y="2124075"/>
            <a:ext cx="8239125" cy="4127500"/>
          </a:xfrm>
        </p:spPr>
      </p:pic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8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175989" y="2124075"/>
            <a:ext cx="21758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Miniature </a:t>
            </a:r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water </a:t>
            </a:r>
            <a:r>
              <a:rPr lang="en-US" dirty="0">
                <a:solidFill>
                  <a:srgbClr val="3366FF"/>
                </a:solidFill>
              </a:rPr>
              <a:t>cooling system 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225800" y="2776240"/>
            <a:ext cx="774700" cy="92333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81562" y="2765346"/>
            <a:ext cx="24506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Digital  periphery </a:t>
            </a:r>
            <a:r>
              <a:rPr lang="en-US" dirty="0">
                <a:solidFill>
                  <a:srgbClr val="3366FF"/>
                </a:solidFill>
              </a:rPr>
              <a:t>region </a:t>
            </a:r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of </a:t>
            </a:r>
            <a:r>
              <a:rPr lang="en-US" dirty="0">
                <a:solidFill>
                  <a:srgbClr val="3366FF"/>
                </a:solidFill>
              </a:rPr>
              <a:t>bent sensor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116778" y="3132277"/>
            <a:ext cx="740889" cy="7747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882698" y="1657350"/>
            <a:ext cx="582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Clip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4991100" y="1842016"/>
            <a:ext cx="774700" cy="92333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79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562" y="274638"/>
            <a:ext cx="7707066" cy="1143000"/>
          </a:xfrm>
        </p:spPr>
        <p:txBody>
          <a:bodyPr>
            <a:normAutofit fontScale="90000"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>
                <a:solidFill>
                  <a:srgbClr val="3366FF"/>
                </a:solidFill>
              </a:rPr>
              <a:t>Conceptual design,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 Assembly procedure</a:t>
            </a:r>
          </a:p>
        </p:txBody>
      </p:sp>
      <p:pic>
        <p:nvPicPr>
          <p:cNvPr id="4" name="Content Placeholder 3" descr="its3-0163-01b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2" b="10102"/>
          <a:stretch>
            <a:fillRect/>
          </a:stretch>
        </p:blipFill>
        <p:spPr>
          <a:xfrm>
            <a:off x="457200" y="2036902"/>
            <a:ext cx="8239125" cy="4127500"/>
          </a:xfrm>
        </p:spPr>
      </p:pic>
      <p:sp>
        <p:nvSpPr>
          <p:cNvPr id="11" name="Номер слайда"/>
          <p:cNvSpPr txBox="1">
            <a:spLocks noGrp="1"/>
          </p:cNvSpPr>
          <p:nvPr>
            <p:ph type="sldNum" sz="quarter" idx="12"/>
          </p:nvPr>
        </p:nvSpPr>
        <p:spPr>
          <a:xfrm>
            <a:off x="8923787" y="6540500"/>
            <a:ext cx="95212" cy="187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fld id="{86CB4B4D-7CA3-9044-876B-883B54F8677D}" type="slidenum">
              <a:rPr>
                <a:latin typeface="Times New Roman" pitchFamily="18" charset="0"/>
                <a:cs typeface="Times New Roman" pitchFamily="18" charset="0"/>
              </a:rPr>
              <a:t>9</a:t>
            </a:fld>
            <a:endParaRPr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417638"/>
            <a:ext cx="8229600" cy="0"/>
          </a:xfrm>
          <a:prstGeom prst="line">
            <a:avLst/>
          </a:prstGeom>
          <a:ln w="41275">
            <a:solidFill>
              <a:srgbClr val="3366FF">
                <a:alpha val="82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14" y="59340"/>
            <a:ext cx="488732" cy="60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oA_Medium_color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1" y="59340"/>
            <a:ext cx="408704" cy="510664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60" y="61379"/>
            <a:ext cx="1024497" cy="5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66758" y="2278102"/>
            <a:ext cx="582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Clip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65099" y="5882243"/>
            <a:ext cx="2351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Times New Roman"/>
                <a:cs typeface="Times New Roman"/>
              </a:rPr>
              <a:t>CF composite </a:t>
            </a:r>
            <a:r>
              <a:rPr lang="en-US" dirty="0" err="1" smtClean="0">
                <a:solidFill>
                  <a:srgbClr val="3366FF"/>
                </a:solidFill>
                <a:latin typeface="Times New Roman"/>
                <a:cs typeface="Times New Roman"/>
              </a:rPr>
              <a:t>longeron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817025" y="2744927"/>
            <a:ext cx="740889" cy="7747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374055" y="5458520"/>
            <a:ext cx="1016845" cy="423723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441016" y="2273142"/>
            <a:ext cx="125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CF half-ring</a:t>
            </a:r>
            <a:endParaRPr lang="en-US" dirty="0">
              <a:solidFill>
                <a:srgbClr val="3366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492430" y="2509977"/>
            <a:ext cx="740889" cy="7747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363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2969</TotalTime>
  <Words>1487</Words>
  <Application>Microsoft Macintosh PowerPoint</Application>
  <PresentationFormat>On-screen Show (4:3)</PresentationFormat>
  <Paragraphs>208</Paragraphs>
  <Slides>35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  Self-supported ITS 3 modules with bent thin sensors and cold gas cooling    </vt:lpstr>
      <vt:lpstr>Layout</vt:lpstr>
      <vt:lpstr>Geometrical parameters of the ITS-3[1] </vt:lpstr>
      <vt:lpstr>ITS-3 pixel sensor</vt:lpstr>
      <vt:lpstr>Conceptual design</vt:lpstr>
      <vt:lpstr>Conceptual design</vt:lpstr>
      <vt:lpstr>       Miniature water cooling system   of the digital periphery region of bent sensor:  1 mm diam. pipe placed inside Pyrolytic Graphite blocks</vt:lpstr>
      <vt:lpstr>Conceptual design, Assembly procedure</vt:lpstr>
      <vt:lpstr>Conceptual design, Assembly procedure</vt:lpstr>
      <vt:lpstr>Conceptual design, Assembly procedure: clip</vt:lpstr>
      <vt:lpstr>Assembly procedure</vt:lpstr>
      <vt:lpstr>Assembly procedure</vt:lpstr>
      <vt:lpstr>Assembly procedure</vt:lpstr>
      <vt:lpstr>Assembly procedure</vt:lpstr>
      <vt:lpstr>Assembly procedure</vt:lpstr>
      <vt:lpstr>Assembly procedure</vt:lpstr>
      <vt:lpstr> New technology was tested in SPbSU for longerons  using  the available CF prepreg</vt:lpstr>
      <vt:lpstr>Deformation of  30 cm V-shaped NIICAM CF longerons + CF panel </vt:lpstr>
      <vt:lpstr>PowerPoint Presentation</vt:lpstr>
      <vt:lpstr>Tests at CERN:  CF samples - prepreg NIICAM </vt:lpstr>
      <vt:lpstr>Tests at CERN – see report by Vladimir Zherebchevsky (today)</vt:lpstr>
      <vt:lpstr>Tests at CERN</vt:lpstr>
      <vt:lpstr>Tests at CERN</vt:lpstr>
      <vt:lpstr>Summary of test at CERN :</vt:lpstr>
      <vt:lpstr>Gaseous cooling of self-supported ITS 3 modules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/>
  <dc:creator>Grigory</dc:creator>
  <cp:keywords/>
  <dc:description/>
  <cp:lastModifiedBy>Grigory</cp:lastModifiedBy>
  <cp:revision>64</cp:revision>
  <dcterms:created xsi:type="dcterms:W3CDTF">2020-10-13T10:16:39Z</dcterms:created>
  <dcterms:modified xsi:type="dcterms:W3CDTF">2023-02-14T14:02:04Z</dcterms:modified>
  <cp:category/>
</cp:coreProperties>
</file>