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59" r:id="rId2"/>
    <p:sldId id="274" r:id="rId3"/>
    <p:sldId id="303" r:id="rId4"/>
    <p:sldId id="305" r:id="rId5"/>
    <p:sldId id="304" r:id="rId6"/>
    <p:sldId id="307" r:id="rId7"/>
    <p:sldId id="308" r:id="rId8"/>
    <p:sldId id="309" r:id="rId9"/>
    <p:sldId id="310" r:id="rId10"/>
    <p:sldId id="311" r:id="rId11"/>
    <p:sldId id="306" r:id="rId12"/>
    <p:sldId id="28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384"/>
    <p:restoredTop sz="94686"/>
  </p:normalViewPr>
  <p:slideViewPr>
    <p:cSldViewPr snapToObjects="1">
      <p:cViewPr varScale="1">
        <p:scale>
          <a:sx n="104" d="100"/>
          <a:sy n="104" d="100"/>
        </p:scale>
        <p:origin x="240" y="52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1/30/23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1/30/23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9C2A1718-5652-6746-87EA-2129C5FBB0DE}" type="datetime1">
              <a:rPr lang="de-CH" smtClean="0"/>
              <a:t>30.01.23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D329237-9A28-7F47-B6F4-ED5E1F4D6B14}" type="datetime1">
              <a:rPr lang="de-CH" smtClean="0"/>
              <a:t>30.01.23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E4D9939-E67D-404A-BFAF-D6865F994267}" type="datetime1">
              <a:rPr lang="de-CH" smtClean="0"/>
              <a:t>30.01.23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922FD57-7E01-2947-A36A-572802D78600}" type="datetime1">
              <a:rPr lang="de-CH" smtClean="0"/>
              <a:t>30.01.23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060ADF95-1D50-A346-9F36-9D11B5959A20}" type="datetime1">
              <a:rPr lang="de-CH" smtClean="0"/>
              <a:t>30.01.23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0B6D7F9-B89E-4E44-88DB-D2B03C1575BD}" type="datetime1">
              <a:rPr lang="de-CH" smtClean="0"/>
              <a:t>30.01.23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2CA310A-8036-D740-9C67-C96559B7989C}" type="datetime1">
              <a:rPr lang="de-CH" smtClean="0"/>
              <a:t>30.01.23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F864767-D034-6F4D-A79A-403E389348E4}" type="datetime1">
              <a:rPr lang="de-CH" smtClean="0"/>
              <a:t>30.01.23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5B03441-D3E1-7842-803A-ECC2015F2216}" type="datetime1">
              <a:rPr lang="de-CH" smtClean="0"/>
              <a:t>30.01.23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5FBFAC2-1082-0349-931A-E17E3D1FD5EA}" type="datetime1">
              <a:rPr lang="de-CH" smtClean="0"/>
              <a:t>30.01.23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93EF7B39-23DF-A840-A7BA-86E01E93D669}" type="datetime1">
              <a:rPr lang="de-CH" smtClean="0"/>
              <a:t>30.01.23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4037E494-8AEE-344E-B8BB-A4B2E261658F}" type="datetime1">
              <a:rPr lang="de-CH" smtClean="0"/>
              <a:t>30.01.23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429B46AD-AE35-A04A-BBC1-316D1F62DB10}" type="datetime1">
              <a:rPr lang="de-CH" smtClean="0"/>
              <a:t>30.01.23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1BD44C-4E47-7641-9144-60BC1FFF9E40}" type="datetime1">
              <a:rPr lang="de-CH" smtClean="0"/>
              <a:t>30.01.23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C59C3C-3539-0F4E-8F5B-F97EBD723FC3}" type="datetime1">
              <a:rPr lang="de-CH" smtClean="0"/>
              <a:t>30.01.23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2C63C51-3C01-364C-8C1F-513415625717}" type="datetime1">
              <a:rPr lang="de-CH" smtClean="0"/>
              <a:t>30.01.23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6795D28C-D9FB-D84E-8771-15AE52B73C25}" type="datetime1">
              <a:rPr lang="de-CH" smtClean="0"/>
              <a:t>30.01.23</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dirty="0"/>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7823244-45B8-6B4F-9B08-B3ECCA62DD59}" type="datetime1">
              <a:rPr lang="de-CH" smtClean="0"/>
              <a:t>30.01.23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E5029319-06AA-7F42-ADF7-19DBBD11312C}" type="datetime1">
              <a:rPr lang="de-CH" smtClean="0"/>
              <a:t>30.01.23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fld id="{7EFCF37F-0624-3A4F-A6BC-24980A3E6108}" type="datetime1">
              <a:rPr lang="en-GB" noProof="0" smtClean="0"/>
              <a:t>30/01/2023</a:t>
            </a:fld>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hyperlink" Target="https://te-dep.web.cern.ch/content/magnet-evaluation-board" TargetMode="External"/><Relationship Id="rId2" Type="http://schemas.openxmlformats.org/officeDocument/2006/relationships/hyperlink" Target="https://te-dep-meb.web.cern.ch/" TargetMode="Externa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All you ever wanted to know about Magnet Evaluation Board (MEB)</a:t>
            </a:r>
            <a:br>
              <a:rPr lang="en-US" dirty="0"/>
            </a:br>
            <a:br>
              <a:rPr lang="en-US" sz="2000" dirty="0"/>
            </a:br>
            <a:r>
              <a:rPr lang="en-US" sz="3600" dirty="0"/>
              <a:t>A personal recollection</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Massimo Giovannozzi</a:t>
            </a:r>
          </a:p>
          <a:p>
            <a:pPr algn="l"/>
            <a:r>
              <a:rPr lang="en-US" sz="1800" dirty="0"/>
              <a:t>30 January 2023</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33CEEF-89A0-F041-FCA8-8D87F06EBBC2}"/>
              </a:ext>
            </a:extLst>
          </p:cNvPr>
          <p:cNvSpPr>
            <a:spLocks noGrp="1"/>
          </p:cNvSpPr>
          <p:nvPr>
            <p:ph idx="1"/>
          </p:nvPr>
        </p:nvSpPr>
        <p:spPr>
          <a:xfrm>
            <a:off x="407989" y="1628800"/>
            <a:ext cx="11376024" cy="4608512"/>
          </a:xfrm>
        </p:spPr>
        <p:txBody>
          <a:bodyPr/>
          <a:lstStyle/>
          <a:p>
            <a:r>
              <a:rPr lang="en-GB" dirty="0"/>
              <a:t>The scope of MEB and </a:t>
            </a:r>
            <a:r>
              <a:rPr lang="en-GB" dirty="0" err="1"/>
              <a:t>nMEB</a:t>
            </a:r>
            <a:r>
              <a:rPr lang="en-GB" dirty="0"/>
              <a:t> was different (the first dealt with the LHC installation, a much bigger job than the second one) but the modus operandi was the same.</a:t>
            </a:r>
          </a:p>
          <a:p>
            <a:r>
              <a:rPr lang="en-GB" dirty="0"/>
              <a:t>MAB is similar to </a:t>
            </a:r>
            <a:r>
              <a:rPr lang="en-GB" dirty="0" err="1"/>
              <a:t>nMEB</a:t>
            </a:r>
            <a:r>
              <a:rPr lang="en-GB" dirty="0"/>
              <a:t>, with the addition of HL-LHC magnets to be approved and allocated to appropriate slots. This seems to justify keeping the same modus operandi.</a:t>
            </a:r>
          </a:p>
          <a:p>
            <a:r>
              <a:rPr lang="en-GB" dirty="0"/>
              <a:t>The ABP contribution is being discussed internally and in the context of WP2, in close contact with WP3.</a:t>
            </a:r>
          </a:p>
          <a:p>
            <a:r>
              <a:rPr lang="en-GB"/>
              <a:t>The appropriate software </a:t>
            </a:r>
            <a:r>
              <a:rPr lang="en-GB" dirty="0"/>
              <a:t>infrastructure should be set up</a:t>
            </a:r>
          </a:p>
          <a:p>
            <a:pPr lvl="1"/>
            <a:r>
              <a:rPr lang="en-GB" dirty="0"/>
              <a:t>EDMS</a:t>
            </a:r>
          </a:p>
          <a:p>
            <a:pPr lvl="1"/>
            <a:r>
              <a:rPr lang="en-GB" dirty="0"/>
              <a:t>Indico</a:t>
            </a:r>
          </a:p>
          <a:p>
            <a:pPr lvl="1"/>
            <a:r>
              <a:rPr lang="en-GB" dirty="0"/>
              <a:t>Databases of geometry and magnetic data</a:t>
            </a:r>
          </a:p>
          <a:p>
            <a:pPr lvl="1"/>
            <a:r>
              <a:rPr lang="en-GB" dirty="0"/>
              <a:t>ID card generation  </a:t>
            </a:r>
          </a:p>
        </p:txBody>
      </p:sp>
      <p:sp>
        <p:nvSpPr>
          <p:cNvPr id="3" name="Title 2">
            <a:extLst>
              <a:ext uri="{FF2B5EF4-FFF2-40B4-BE49-F238E27FC236}">
                <a16:creationId xmlns:a16="http://schemas.microsoft.com/office/drawing/2014/main" id="{FE505AC0-5387-3A1E-348A-EFFB7A68BC4F}"/>
              </a:ext>
            </a:extLst>
          </p:cNvPr>
          <p:cNvSpPr>
            <a:spLocks noGrp="1"/>
          </p:cNvSpPr>
          <p:nvPr>
            <p:ph type="title"/>
          </p:nvPr>
        </p:nvSpPr>
        <p:spPr/>
        <p:txBody>
          <a:bodyPr/>
          <a:lstStyle/>
          <a:p>
            <a:r>
              <a:rPr lang="en-GB" dirty="0"/>
              <a:t>The new Magnet Acceptance Board</a:t>
            </a:r>
          </a:p>
        </p:txBody>
      </p:sp>
      <p:sp>
        <p:nvSpPr>
          <p:cNvPr id="4" name="Date Placeholder 3">
            <a:extLst>
              <a:ext uri="{FF2B5EF4-FFF2-40B4-BE49-F238E27FC236}">
                <a16:creationId xmlns:a16="http://schemas.microsoft.com/office/drawing/2014/main" id="{11ED0E31-3B88-9370-5B13-2D4AD6E370CE}"/>
              </a:ext>
            </a:extLst>
          </p:cNvPr>
          <p:cNvSpPr>
            <a:spLocks noGrp="1"/>
          </p:cNvSpPr>
          <p:nvPr>
            <p:ph type="dt" sz="half" idx="10"/>
          </p:nvPr>
        </p:nvSpPr>
        <p:spPr/>
        <p:txBody>
          <a:bodyPr/>
          <a:lstStyle/>
          <a:p>
            <a:fld id="{7FC59C3C-3539-0F4E-8F5B-F97EBD723FC3}" type="datetime1">
              <a:rPr lang="de-CH" smtClean="0"/>
              <a:t>30.01.23</a:t>
            </a:fld>
            <a:endParaRPr lang="en-US" dirty="0"/>
          </a:p>
        </p:txBody>
      </p:sp>
      <p:sp>
        <p:nvSpPr>
          <p:cNvPr id="5" name="Footer Placeholder 4">
            <a:extLst>
              <a:ext uri="{FF2B5EF4-FFF2-40B4-BE49-F238E27FC236}">
                <a16:creationId xmlns:a16="http://schemas.microsoft.com/office/drawing/2014/main" id="{2859EB4F-985F-8FF1-2727-6DBC21753750}"/>
              </a:ext>
            </a:extLst>
          </p:cNvPr>
          <p:cNvSpPr>
            <a:spLocks noGrp="1"/>
          </p:cNvSpPr>
          <p:nvPr>
            <p:ph type="ftr" sz="quarter" idx="11"/>
          </p:nvPr>
        </p:nvSpPr>
        <p:spPr/>
        <p:txBody>
          <a:bodyPr/>
          <a:lstStyle/>
          <a:p>
            <a:r>
              <a:rPr lang="en-US" dirty="0"/>
              <a:t>M. Giovannozzi | All you ever wanted to know about Magnet Evaluation Board (MEB)</a:t>
            </a:r>
          </a:p>
        </p:txBody>
      </p:sp>
      <p:sp>
        <p:nvSpPr>
          <p:cNvPr id="6" name="Slide Number Placeholder 5">
            <a:extLst>
              <a:ext uri="{FF2B5EF4-FFF2-40B4-BE49-F238E27FC236}">
                <a16:creationId xmlns:a16="http://schemas.microsoft.com/office/drawing/2014/main" id="{AEFB6EF3-89BB-0A4E-34A4-47726753C3DE}"/>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2761283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5C21-067A-CC95-F845-050896F2525A}"/>
              </a:ext>
            </a:extLst>
          </p:cNvPr>
          <p:cNvSpPr>
            <a:spLocks noGrp="1"/>
          </p:cNvSpPr>
          <p:nvPr>
            <p:ph type="ctrTitle"/>
          </p:nvPr>
        </p:nvSpPr>
        <p:spPr/>
        <p:txBody>
          <a:bodyPr/>
          <a:lstStyle/>
          <a:p>
            <a:r>
              <a:rPr lang="en-GB" dirty="0"/>
              <a:t>Thanks a lot for your attention</a:t>
            </a:r>
          </a:p>
        </p:txBody>
      </p:sp>
      <p:sp>
        <p:nvSpPr>
          <p:cNvPr id="3" name="Subtitle 2">
            <a:extLst>
              <a:ext uri="{FF2B5EF4-FFF2-40B4-BE49-F238E27FC236}">
                <a16:creationId xmlns:a16="http://schemas.microsoft.com/office/drawing/2014/main" id="{C9294333-5408-C9A6-BAC5-01E20E376CBD}"/>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08846C05-1C19-AA83-1A1A-84430326CC45}"/>
              </a:ext>
            </a:extLst>
          </p:cNvPr>
          <p:cNvSpPr>
            <a:spLocks noGrp="1"/>
          </p:cNvSpPr>
          <p:nvPr>
            <p:ph type="dt" sz="half" idx="10"/>
          </p:nvPr>
        </p:nvSpPr>
        <p:spPr/>
        <p:txBody>
          <a:bodyPr/>
          <a:lstStyle/>
          <a:p>
            <a:fld id="{93EF7B39-23DF-A840-A7BA-86E01E93D669}" type="datetime1">
              <a:rPr lang="de-CH" smtClean="0"/>
              <a:t>30.01.23</a:t>
            </a:fld>
            <a:endParaRPr lang="en-US" dirty="0"/>
          </a:p>
        </p:txBody>
      </p:sp>
      <p:sp>
        <p:nvSpPr>
          <p:cNvPr id="5" name="Footer Placeholder 4">
            <a:extLst>
              <a:ext uri="{FF2B5EF4-FFF2-40B4-BE49-F238E27FC236}">
                <a16:creationId xmlns:a16="http://schemas.microsoft.com/office/drawing/2014/main" id="{58BD89B7-17CE-24C0-3AC9-5A1390E83196}"/>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B30275C1-6710-E2E0-2E86-61CC27EED515}"/>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431289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7">
            <a:extLst>
              <a:ext uri="{FF2B5EF4-FFF2-40B4-BE49-F238E27FC236}">
                <a16:creationId xmlns:a16="http://schemas.microsoft.com/office/drawing/2014/main" id="{C5A20BB2-CAD0-5944-99A8-A293C10C5396}"/>
              </a:ext>
            </a:extLst>
          </p:cNvPr>
          <p:cNvPicPr>
            <a:picLocks noChangeAspect="1"/>
          </p:cNvPicPr>
          <p:nvPr/>
        </p:nvPicPr>
        <p:blipFill>
          <a:blip r:embed="rId2"/>
          <a:stretch>
            <a:fillRect/>
          </a:stretch>
        </p:blipFill>
        <p:spPr>
          <a:xfrm>
            <a:off x="0" y="0"/>
            <a:ext cx="12195020" cy="6327605"/>
          </a:xfrm>
          <a:prstGeom prst="rect">
            <a:avLst/>
          </a:prstGeom>
        </p:spPr>
      </p:pic>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2" name="Content Placeholder 1">
            <a:extLst>
              <a:ext uri="{FF2B5EF4-FFF2-40B4-BE49-F238E27FC236}">
                <a16:creationId xmlns:a16="http://schemas.microsoft.com/office/drawing/2014/main" id="{F6B40731-33FF-9A40-95C3-6EBD3673704F}"/>
              </a:ext>
            </a:extLst>
          </p:cNvPr>
          <p:cNvSpPr>
            <a:spLocks noGrp="1"/>
          </p:cNvSpPr>
          <p:nvPr>
            <p:ph idx="1"/>
          </p:nvPr>
        </p:nvSpPr>
        <p:spPr/>
        <p:txBody>
          <a:bodyPr/>
          <a:lstStyle/>
          <a:p>
            <a:r>
              <a:rPr lang="en-US" dirty="0"/>
              <a:t>Once upon a time, there was a pleasant Swiss countryside with vineyards in which strange blue cylinders were scattered. </a:t>
            </a:r>
          </a:p>
          <a:p>
            <a:r>
              <a:rPr lang="en-US" dirty="0"/>
              <a:t>These objects were to be installed in a cold, dark tunnel dug deep into the earth. </a:t>
            </a:r>
          </a:p>
          <a:p>
            <a:r>
              <a:rPr lang="en-US" dirty="0"/>
              <a:t>A group of wise men had been given the task of discovering the properties of these strange cylinders, to assess whether they were worthy of being transported in the tunnel, and to define the most appropriate position for each object... </a:t>
            </a:r>
          </a:p>
          <a:p>
            <a:r>
              <a:rPr lang="en-US" dirty="0"/>
              <a:t>The Magnet Evaluation Board was born! </a:t>
            </a:r>
          </a:p>
          <a:p>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Let us start for the beginning (of my memories)</a:t>
            </a:r>
          </a:p>
        </p:txBody>
      </p:sp>
      <p:sp>
        <p:nvSpPr>
          <p:cNvPr id="4" name="Date Placeholder 3">
            <a:extLst>
              <a:ext uri="{FF2B5EF4-FFF2-40B4-BE49-F238E27FC236}">
                <a16:creationId xmlns:a16="http://schemas.microsoft.com/office/drawing/2014/main" id="{59F39A8C-436B-E64F-BE4A-AE05E877B266}"/>
              </a:ext>
            </a:extLst>
          </p:cNvPr>
          <p:cNvSpPr>
            <a:spLocks noGrp="1"/>
          </p:cNvSpPr>
          <p:nvPr>
            <p:ph type="dt" sz="half" idx="10"/>
          </p:nvPr>
        </p:nvSpPr>
        <p:spPr/>
        <p:txBody>
          <a:bodyPr/>
          <a:lstStyle/>
          <a:p>
            <a:fld id="{82A11673-7657-DD4E-9225-084449B85106}" type="datetime1">
              <a:rPr lang="de-CH" smtClean="0"/>
              <a:t>30.01.23</a:t>
            </a:fld>
            <a:endParaRPr lang="en-US" dirty="0"/>
          </a:p>
        </p:txBody>
      </p:sp>
      <p:sp>
        <p:nvSpPr>
          <p:cNvPr id="5" name="Footer Placeholder 4">
            <a:extLst>
              <a:ext uri="{FF2B5EF4-FFF2-40B4-BE49-F238E27FC236}">
                <a16:creationId xmlns:a16="http://schemas.microsoft.com/office/drawing/2014/main" id="{9C3EEA7A-1474-FF44-ADE2-A4A8BEDF0602}"/>
              </a:ext>
            </a:extLst>
          </p:cNvPr>
          <p:cNvSpPr>
            <a:spLocks noGrp="1"/>
          </p:cNvSpPr>
          <p:nvPr>
            <p:ph type="ftr" sz="quarter" idx="11"/>
          </p:nvPr>
        </p:nvSpPr>
        <p:spPr/>
        <p:txBody>
          <a:bodyPr/>
          <a:lstStyle/>
          <a:p>
            <a:r>
              <a:rPr lang="en-US" dirty="0"/>
              <a:t>M. Giovannozzi | All you ever wanted to know about Magnet Evaluation Board (MEB)</a:t>
            </a:r>
          </a:p>
        </p:txBody>
      </p:sp>
    </p:spTree>
    <p:extLst>
      <p:ext uri="{BB962C8B-B14F-4D97-AF65-F5344CB8AC3E}">
        <p14:creationId xmlns:p14="http://schemas.microsoft.com/office/powerpoint/2010/main" val="721989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BCAC97-C052-E233-6B9C-ED533F2439CB}"/>
              </a:ext>
            </a:extLst>
          </p:cNvPr>
          <p:cNvSpPr>
            <a:spLocks noGrp="1"/>
          </p:cNvSpPr>
          <p:nvPr>
            <p:ph idx="1"/>
          </p:nvPr>
        </p:nvSpPr>
        <p:spPr/>
        <p:txBody>
          <a:bodyPr/>
          <a:lstStyle/>
          <a:p>
            <a:r>
              <a:rPr lang="en-GB" dirty="0"/>
              <a:t>2002: Start of activities</a:t>
            </a:r>
          </a:p>
          <a:p>
            <a:r>
              <a:rPr lang="en-GB" dirty="0"/>
              <a:t>2007: End of first round of installation</a:t>
            </a:r>
          </a:p>
          <a:p>
            <a:r>
              <a:rPr lang="en-GB" dirty="0"/>
              <a:t>2008-2009: Back again for repairing…</a:t>
            </a:r>
          </a:p>
          <a:p>
            <a:r>
              <a:rPr lang="en-GB" dirty="0"/>
              <a:t>2011: </a:t>
            </a:r>
            <a:r>
              <a:rPr lang="en-GB" dirty="0" err="1"/>
              <a:t>nMEB</a:t>
            </a:r>
            <a:r>
              <a:rPr lang="en-GB" dirty="0"/>
              <a:t>, the successor of MEB for routine magnet activities, mainly focusing on Long Shutdown magnet replacements</a:t>
            </a:r>
          </a:p>
          <a:p>
            <a:r>
              <a:rPr lang="en-GB" dirty="0"/>
              <a:t>2015: Luca </a:t>
            </a:r>
            <a:r>
              <a:rPr lang="en-GB" dirty="0" err="1"/>
              <a:t>Bottura</a:t>
            </a:r>
            <a:r>
              <a:rPr lang="en-GB" dirty="0"/>
              <a:t> -&gt; Sandrine Le </a:t>
            </a:r>
            <a:r>
              <a:rPr lang="en-GB" dirty="0" err="1"/>
              <a:t>Naour</a:t>
            </a:r>
            <a:endParaRPr lang="en-GB" dirty="0"/>
          </a:p>
          <a:p>
            <a:r>
              <a:rPr lang="en-GB" dirty="0"/>
              <a:t>2023: MAB (note the change of name…)</a:t>
            </a:r>
          </a:p>
        </p:txBody>
      </p:sp>
      <p:sp>
        <p:nvSpPr>
          <p:cNvPr id="3" name="Title 2">
            <a:extLst>
              <a:ext uri="{FF2B5EF4-FFF2-40B4-BE49-F238E27FC236}">
                <a16:creationId xmlns:a16="http://schemas.microsoft.com/office/drawing/2014/main" id="{06B6DAB3-075D-58B7-C308-B8832AABF5D1}"/>
              </a:ext>
            </a:extLst>
          </p:cNvPr>
          <p:cNvSpPr>
            <a:spLocks noGrp="1"/>
          </p:cNvSpPr>
          <p:nvPr>
            <p:ph type="title"/>
          </p:nvPr>
        </p:nvSpPr>
        <p:spPr/>
        <p:txBody>
          <a:bodyPr/>
          <a:lstStyle/>
          <a:p>
            <a:r>
              <a:rPr lang="en-GB" dirty="0"/>
              <a:t>Approximative timeline</a:t>
            </a:r>
          </a:p>
        </p:txBody>
      </p:sp>
      <p:sp>
        <p:nvSpPr>
          <p:cNvPr id="4" name="Date Placeholder 3">
            <a:extLst>
              <a:ext uri="{FF2B5EF4-FFF2-40B4-BE49-F238E27FC236}">
                <a16:creationId xmlns:a16="http://schemas.microsoft.com/office/drawing/2014/main" id="{3CF68CB7-F716-61E1-141B-656798B28FA7}"/>
              </a:ext>
            </a:extLst>
          </p:cNvPr>
          <p:cNvSpPr>
            <a:spLocks noGrp="1"/>
          </p:cNvSpPr>
          <p:nvPr>
            <p:ph type="dt" sz="half" idx="10"/>
          </p:nvPr>
        </p:nvSpPr>
        <p:spPr/>
        <p:txBody>
          <a:bodyPr/>
          <a:lstStyle/>
          <a:p>
            <a:fld id="{7FC59C3C-3539-0F4E-8F5B-F97EBD723FC3}" type="datetime1">
              <a:rPr lang="de-CH" smtClean="0"/>
              <a:t>30.01.23</a:t>
            </a:fld>
            <a:endParaRPr lang="en-US" dirty="0"/>
          </a:p>
        </p:txBody>
      </p:sp>
      <p:sp>
        <p:nvSpPr>
          <p:cNvPr id="5" name="Footer Placeholder 4">
            <a:extLst>
              <a:ext uri="{FF2B5EF4-FFF2-40B4-BE49-F238E27FC236}">
                <a16:creationId xmlns:a16="http://schemas.microsoft.com/office/drawing/2014/main" id="{E44D2BE1-5D02-FE49-AE05-8A9E8390FE35}"/>
              </a:ext>
            </a:extLst>
          </p:cNvPr>
          <p:cNvSpPr>
            <a:spLocks noGrp="1"/>
          </p:cNvSpPr>
          <p:nvPr>
            <p:ph type="ftr" sz="quarter" idx="11"/>
          </p:nvPr>
        </p:nvSpPr>
        <p:spPr/>
        <p:txBody>
          <a:bodyPr/>
          <a:lstStyle/>
          <a:p>
            <a:r>
              <a:rPr lang="en-US" dirty="0"/>
              <a:t>M. Giovannozzi | All you ever wanted to know about Magnet Evaluation Board (MEB)</a:t>
            </a:r>
          </a:p>
        </p:txBody>
      </p:sp>
      <p:sp>
        <p:nvSpPr>
          <p:cNvPr id="6" name="Slide Number Placeholder 5">
            <a:extLst>
              <a:ext uri="{FF2B5EF4-FFF2-40B4-BE49-F238E27FC236}">
                <a16:creationId xmlns:a16="http://schemas.microsoft.com/office/drawing/2014/main" id="{9DC2FD9E-91E7-DFD1-C1E7-149825A83F7D}"/>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1109541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48C24-62FD-29CB-D3F9-27641BE0F217}"/>
              </a:ext>
            </a:extLst>
          </p:cNvPr>
          <p:cNvSpPr>
            <a:spLocks noGrp="1"/>
          </p:cNvSpPr>
          <p:nvPr>
            <p:ph type="title"/>
          </p:nvPr>
        </p:nvSpPr>
        <p:spPr/>
        <p:txBody>
          <a:bodyPr/>
          <a:lstStyle/>
          <a:p>
            <a:r>
              <a:rPr lang="en-GB" dirty="0"/>
              <a:t>Composition</a:t>
            </a:r>
          </a:p>
        </p:txBody>
      </p:sp>
      <p:sp>
        <p:nvSpPr>
          <p:cNvPr id="3" name="Text Placeholder 2">
            <a:extLst>
              <a:ext uri="{FF2B5EF4-FFF2-40B4-BE49-F238E27FC236}">
                <a16:creationId xmlns:a16="http://schemas.microsoft.com/office/drawing/2014/main" id="{1352B715-674B-4F07-3BCD-E5E3D20CE388}"/>
              </a:ext>
            </a:extLst>
          </p:cNvPr>
          <p:cNvSpPr>
            <a:spLocks noGrp="1"/>
          </p:cNvSpPr>
          <p:nvPr>
            <p:ph type="body" idx="1"/>
          </p:nvPr>
        </p:nvSpPr>
        <p:spPr/>
        <p:txBody>
          <a:bodyPr/>
          <a:lstStyle/>
          <a:p>
            <a:pPr algn="ctr"/>
            <a:r>
              <a:rPr lang="en-GB" dirty="0"/>
              <a:t>MEB</a:t>
            </a:r>
          </a:p>
        </p:txBody>
      </p:sp>
      <p:sp>
        <p:nvSpPr>
          <p:cNvPr id="5" name="Text Placeholder 4">
            <a:extLst>
              <a:ext uri="{FF2B5EF4-FFF2-40B4-BE49-F238E27FC236}">
                <a16:creationId xmlns:a16="http://schemas.microsoft.com/office/drawing/2014/main" id="{5D84593B-648E-C1C8-460A-ED139DBA0897}"/>
              </a:ext>
            </a:extLst>
          </p:cNvPr>
          <p:cNvSpPr>
            <a:spLocks noGrp="1"/>
          </p:cNvSpPr>
          <p:nvPr>
            <p:ph type="body" sz="quarter" idx="3"/>
          </p:nvPr>
        </p:nvSpPr>
        <p:spPr/>
        <p:txBody>
          <a:bodyPr/>
          <a:lstStyle/>
          <a:p>
            <a:pPr algn="ctr"/>
            <a:r>
              <a:rPr lang="en-GB" dirty="0" err="1"/>
              <a:t>nMEB</a:t>
            </a:r>
            <a:endParaRPr lang="en-GB" dirty="0"/>
          </a:p>
        </p:txBody>
      </p:sp>
      <p:sp>
        <p:nvSpPr>
          <p:cNvPr id="7" name="Date Placeholder 6">
            <a:extLst>
              <a:ext uri="{FF2B5EF4-FFF2-40B4-BE49-F238E27FC236}">
                <a16:creationId xmlns:a16="http://schemas.microsoft.com/office/drawing/2014/main" id="{D21FC3CE-00DF-41F6-B77C-B7D66E4C56DD}"/>
              </a:ext>
            </a:extLst>
          </p:cNvPr>
          <p:cNvSpPr>
            <a:spLocks noGrp="1"/>
          </p:cNvSpPr>
          <p:nvPr>
            <p:ph type="dt" sz="half" idx="10"/>
          </p:nvPr>
        </p:nvSpPr>
        <p:spPr/>
        <p:txBody>
          <a:bodyPr/>
          <a:lstStyle/>
          <a:p>
            <a:fld id="{9C2A1718-5652-6746-87EA-2129C5FBB0DE}" type="datetime1">
              <a:rPr lang="de-CH" smtClean="0"/>
              <a:t>30.01.23</a:t>
            </a:fld>
            <a:endParaRPr lang="en-US" dirty="0"/>
          </a:p>
        </p:txBody>
      </p:sp>
      <p:sp>
        <p:nvSpPr>
          <p:cNvPr id="8" name="Footer Placeholder 7">
            <a:extLst>
              <a:ext uri="{FF2B5EF4-FFF2-40B4-BE49-F238E27FC236}">
                <a16:creationId xmlns:a16="http://schemas.microsoft.com/office/drawing/2014/main" id="{E5B63CC7-A09F-0F48-B8C3-3B9723E140F0}"/>
              </a:ext>
            </a:extLst>
          </p:cNvPr>
          <p:cNvSpPr>
            <a:spLocks noGrp="1"/>
          </p:cNvSpPr>
          <p:nvPr>
            <p:ph type="ftr" sz="quarter" idx="11"/>
          </p:nvPr>
        </p:nvSpPr>
        <p:spPr/>
        <p:txBody>
          <a:bodyPr/>
          <a:lstStyle/>
          <a:p>
            <a:r>
              <a:rPr lang="en-US" dirty="0"/>
              <a:t>M. Giovannozzi | All you ever wanted to know about Magnet Evaluation Board (MEB)</a:t>
            </a:r>
          </a:p>
        </p:txBody>
      </p:sp>
      <p:sp>
        <p:nvSpPr>
          <p:cNvPr id="9" name="Slide Number Placeholder 8">
            <a:extLst>
              <a:ext uri="{FF2B5EF4-FFF2-40B4-BE49-F238E27FC236}">
                <a16:creationId xmlns:a16="http://schemas.microsoft.com/office/drawing/2014/main" id="{1E75CDA6-5D10-9180-1677-74A32389D2DF}"/>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0" name="Content Placeholder 9">
            <a:extLst>
              <a:ext uri="{FF2B5EF4-FFF2-40B4-BE49-F238E27FC236}">
                <a16:creationId xmlns:a16="http://schemas.microsoft.com/office/drawing/2014/main" id="{7EA93F1B-8A7E-D29A-9083-AA01E8B3D474}"/>
              </a:ext>
            </a:extLst>
          </p:cNvPr>
          <p:cNvPicPr>
            <a:picLocks noGrp="1" noChangeAspect="1"/>
          </p:cNvPicPr>
          <p:nvPr>
            <p:ph sz="half" idx="2"/>
          </p:nvPr>
        </p:nvPicPr>
        <p:blipFill>
          <a:blip r:embed="rId2"/>
          <a:stretch>
            <a:fillRect/>
          </a:stretch>
        </p:blipFill>
        <p:spPr>
          <a:xfrm>
            <a:off x="692682" y="2427288"/>
            <a:ext cx="5047187" cy="3773487"/>
          </a:xfrm>
          <a:prstGeom prst="rect">
            <a:avLst/>
          </a:prstGeom>
        </p:spPr>
      </p:pic>
      <p:pic>
        <p:nvPicPr>
          <p:cNvPr id="11" name="Content Placeholder 10">
            <a:extLst>
              <a:ext uri="{FF2B5EF4-FFF2-40B4-BE49-F238E27FC236}">
                <a16:creationId xmlns:a16="http://schemas.microsoft.com/office/drawing/2014/main" id="{18991E18-7319-B4DF-3AD3-B05758631F85}"/>
              </a:ext>
            </a:extLst>
          </p:cNvPr>
          <p:cNvPicPr>
            <a:picLocks noGrp="1" noChangeAspect="1"/>
          </p:cNvPicPr>
          <p:nvPr>
            <p:ph sz="quarter" idx="4"/>
          </p:nvPr>
        </p:nvPicPr>
        <p:blipFill>
          <a:blip r:embed="rId3"/>
          <a:stretch>
            <a:fillRect/>
          </a:stretch>
        </p:blipFill>
        <p:spPr>
          <a:xfrm>
            <a:off x="6361906" y="2504281"/>
            <a:ext cx="5232400" cy="3619500"/>
          </a:xfrm>
          <a:prstGeom prst="rect">
            <a:avLst/>
          </a:prstGeom>
        </p:spPr>
      </p:pic>
      <p:sp>
        <p:nvSpPr>
          <p:cNvPr id="12" name="TextBox 11">
            <a:extLst>
              <a:ext uri="{FF2B5EF4-FFF2-40B4-BE49-F238E27FC236}">
                <a16:creationId xmlns:a16="http://schemas.microsoft.com/office/drawing/2014/main" id="{08523F9B-480F-F259-BDF3-76EA7F13F826}"/>
              </a:ext>
            </a:extLst>
          </p:cNvPr>
          <p:cNvSpPr txBox="1"/>
          <p:nvPr/>
        </p:nvSpPr>
        <p:spPr>
          <a:xfrm>
            <a:off x="3828356" y="1979548"/>
            <a:ext cx="4571900" cy="369332"/>
          </a:xfrm>
          <a:prstGeom prst="rect">
            <a:avLst/>
          </a:prstGeom>
          <a:noFill/>
        </p:spPr>
        <p:txBody>
          <a:bodyPr wrap="square" lIns="0" tIns="0" rIns="0" bIns="0" rtlCol="0">
            <a:spAutoFit/>
          </a:bodyPr>
          <a:lstStyle/>
          <a:p>
            <a:pPr algn="ctr"/>
            <a:r>
              <a:rPr lang="en-GB" sz="2400" b="1" dirty="0"/>
              <a:t>Find who is still in MAB…</a:t>
            </a:r>
          </a:p>
        </p:txBody>
      </p:sp>
    </p:spTree>
    <p:extLst>
      <p:ext uri="{BB962C8B-B14F-4D97-AF65-F5344CB8AC3E}">
        <p14:creationId xmlns:p14="http://schemas.microsoft.com/office/powerpoint/2010/main" val="1094192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BCAC97-C052-E233-6B9C-ED533F2439CB}"/>
              </a:ext>
            </a:extLst>
          </p:cNvPr>
          <p:cNvSpPr>
            <a:spLocks noGrp="1"/>
          </p:cNvSpPr>
          <p:nvPr>
            <p:ph idx="1"/>
          </p:nvPr>
        </p:nvSpPr>
        <p:spPr/>
        <p:txBody>
          <a:bodyPr/>
          <a:lstStyle/>
          <a:p>
            <a:r>
              <a:rPr lang="en-GB" dirty="0"/>
              <a:t>Minutes are available in EDMS under TE Department/MEB/MEB</a:t>
            </a:r>
          </a:p>
          <a:p>
            <a:r>
              <a:rPr lang="en-GB" dirty="0"/>
              <a:t>On the other hand, other links are partially broken, like </a:t>
            </a:r>
          </a:p>
          <a:p>
            <a:pPr lvl="1"/>
            <a:r>
              <a:rPr lang="en-GB" dirty="0">
                <a:hlinkClick r:id="rId2"/>
              </a:rPr>
              <a:t>https://te-dep-meb.web.cern.ch</a:t>
            </a:r>
            <a:endParaRPr lang="en-GB" dirty="0"/>
          </a:p>
          <a:p>
            <a:endParaRPr lang="en-GB" sz="4000" dirty="0"/>
          </a:p>
          <a:p>
            <a:endParaRPr lang="en-GB" sz="4000" dirty="0"/>
          </a:p>
          <a:p>
            <a:pPr marL="0" indent="0">
              <a:buNone/>
            </a:pPr>
            <a:endParaRPr lang="en-GB" sz="4000" dirty="0"/>
          </a:p>
          <a:p>
            <a:r>
              <a:rPr lang="en-GB" dirty="0"/>
              <a:t>Or broken, like </a:t>
            </a:r>
          </a:p>
          <a:p>
            <a:pPr lvl="1"/>
            <a:r>
              <a:rPr lang="en-GB" dirty="0">
                <a:hlinkClick r:id="rId3"/>
              </a:rPr>
              <a:t>https://te-dep.web.cern.ch/content/magnet-evaluation-board</a:t>
            </a:r>
            <a:endParaRPr lang="en-GB" dirty="0"/>
          </a:p>
          <a:p>
            <a:endParaRPr lang="en-GB" dirty="0"/>
          </a:p>
          <a:p>
            <a:r>
              <a:rPr lang="en-GB" dirty="0"/>
              <a:t> </a:t>
            </a:r>
          </a:p>
        </p:txBody>
      </p:sp>
      <p:sp>
        <p:nvSpPr>
          <p:cNvPr id="3" name="Title 2">
            <a:extLst>
              <a:ext uri="{FF2B5EF4-FFF2-40B4-BE49-F238E27FC236}">
                <a16:creationId xmlns:a16="http://schemas.microsoft.com/office/drawing/2014/main" id="{06B6DAB3-075D-58B7-C308-B8832AABF5D1}"/>
              </a:ext>
            </a:extLst>
          </p:cNvPr>
          <p:cNvSpPr>
            <a:spLocks noGrp="1"/>
          </p:cNvSpPr>
          <p:nvPr>
            <p:ph type="title"/>
          </p:nvPr>
        </p:nvSpPr>
        <p:spPr/>
        <p:txBody>
          <a:bodyPr/>
          <a:lstStyle/>
          <a:p>
            <a:r>
              <a:rPr lang="en-GB" dirty="0"/>
              <a:t>Where to find the traces of the activities</a:t>
            </a:r>
          </a:p>
        </p:txBody>
      </p:sp>
      <p:sp>
        <p:nvSpPr>
          <p:cNvPr id="4" name="Date Placeholder 3">
            <a:extLst>
              <a:ext uri="{FF2B5EF4-FFF2-40B4-BE49-F238E27FC236}">
                <a16:creationId xmlns:a16="http://schemas.microsoft.com/office/drawing/2014/main" id="{3CF68CB7-F716-61E1-141B-656798B28FA7}"/>
              </a:ext>
            </a:extLst>
          </p:cNvPr>
          <p:cNvSpPr>
            <a:spLocks noGrp="1"/>
          </p:cNvSpPr>
          <p:nvPr>
            <p:ph type="dt" sz="half" idx="10"/>
          </p:nvPr>
        </p:nvSpPr>
        <p:spPr/>
        <p:txBody>
          <a:bodyPr/>
          <a:lstStyle/>
          <a:p>
            <a:fld id="{7FC59C3C-3539-0F4E-8F5B-F97EBD723FC3}" type="datetime1">
              <a:rPr lang="de-CH" smtClean="0"/>
              <a:t>30.01.23</a:t>
            </a:fld>
            <a:endParaRPr lang="en-US" dirty="0"/>
          </a:p>
        </p:txBody>
      </p:sp>
      <p:sp>
        <p:nvSpPr>
          <p:cNvPr id="5" name="Footer Placeholder 4">
            <a:extLst>
              <a:ext uri="{FF2B5EF4-FFF2-40B4-BE49-F238E27FC236}">
                <a16:creationId xmlns:a16="http://schemas.microsoft.com/office/drawing/2014/main" id="{E44D2BE1-5D02-FE49-AE05-8A9E8390FE35}"/>
              </a:ext>
            </a:extLst>
          </p:cNvPr>
          <p:cNvSpPr>
            <a:spLocks noGrp="1"/>
          </p:cNvSpPr>
          <p:nvPr>
            <p:ph type="ftr" sz="quarter" idx="11"/>
          </p:nvPr>
        </p:nvSpPr>
        <p:spPr/>
        <p:txBody>
          <a:bodyPr/>
          <a:lstStyle/>
          <a:p>
            <a:r>
              <a:rPr lang="en-US" dirty="0"/>
              <a:t>M. Giovannozzi | All you ever wanted to know about Magnet Evaluation Board (MEB)</a:t>
            </a:r>
          </a:p>
        </p:txBody>
      </p:sp>
      <p:sp>
        <p:nvSpPr>
          <p:cNvPr id="6" name="Slide Number Placeholder 5">
            <a:extLst>
              <a:ext uri="{FF2B5EF4-FFF2-40B4-BE49-F238E27FC236}">
                <a16:creationId xmlns:a16="http://schemas.microsoft.com/office/drawing/2014/main" id="{9DC2FD9E-91E7-DFD1-C1E7-149825A83F7D}"/>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9" name="Picture 8">
            <a:extLst>
              <a:ext uri="{FF2B5EF4-FFF2-40B4-BE49-F238E27FC236}">
                <a16:creationId xmlns:a16="http://schemas.microsoft.com/office/drawing/2014/main" id="{D5C6345E-7F3C-954D-B8FA-DF27A779775B}"/>
              </a:ext>
            </a:extLst>
          </p:cNvPr>
          <p:cNvPicPr>
            <a:picLocks noChangeAspect="1"/>
          </p:cNvPicPr>
          <p:nvPr/>
        </p:nvPicPr>
        <p:blipFill>
          <a:blip r:embed="rId4"/>
          <a:stretch>
            <a:fillRect/>
          </a:stretch>
        </p:blipFill>
        <p:spPr>
          <a:xfrm>
            <a:off x="9120337" y="19352"/>
            <a:ext cx="3071664" cy="5887356"/>
          </a:xfrm>
          <a:prstGeom prst="rect">
            <a:avLst/>
          </a:prstGeom>
        </p:spPr>
      </p:pic>
      <p:pic>
        <p:nvPicPr>
          <p:cNvPr id="10" name="Picture 9">
            <a:extLst>
              <a:ext uri="{FF2B5EF4-FFF2-40B4-BE49-F238E27FC236}">
                <a16:creationId xmlns:a16="http://schemas.microsoft.com/office/drawing/2014/main" id="{C26AAF42-3E5F-A947-C74F-10CE621D8586}"/>
              </a:ext>
            </a:extLst>
          </p:cNvPr>
          <p:cNvPicPr>
            <a:picLocks noChangeAspect="1"/>
          </p:cNvPicPr>
          <p:nvPr/>
        </p:nvPicPr>
        <p:blipFill>
          <a:blip r:embed="rId5"/>
          <a:stretch>
            <a:fillRect/>
          </a:stretch>
        </p:blipFill>
        <p:spPr>
          <a:xfrm>
            <a:off x="3440019" y="2852936"/>
            <a:ext cx="5456243" cy="2910502"/>
          </a:xfrm>
          <a:prstGeom prst="rect">
            <a:avLst/>
          </a:prstGeom>
        </p:spPr>
      </p:pic>
    </p:spTree>
    <p:extLst>
      <p:ext uri="{BB962C8B-B14F-4D97-AF65-F5344CB8AC3E}">
        <p14:creationId xmlns:p14="http://schemas.microsoft.com/office/powerpoint/2010/main" val="356455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33CEEF-89A0-F041-FCA8-8D87F06EBBC2}"/>
              </a:ext>
            </a:extLst>
          </p:cNvPr>
          <p:cNvSpPr>
            <a:spLocks noGrp="1"/>
          </p:cNvSpPr>
          <p:nvPr>
            <p:ph idx="1"/>
          </p:nvPr>
        </p:nvSpPr>
        <p:spPr>
          <a:xfrm>
            <a:off x="407989" y="1628800"/>
            <a:ext cx="11376024" cy="4608512"/>
          </a:xfrm>
        </p:spPr>
        <p:txBody>
          <a:bodyPr/>
          <a:lstStyle/>
          <a:p>
            <a:r>
              <a:rPr lang="en-GB" dirty="0"/>
              <a:t>Each member had the responsibility for a specific aspect of the evaluation process:</a:t>
            </a:r>
          </a:p>
          <a:p>
            <a:pPr lvl="1"/>
            <a:r>
              <a:rPr lang="en-GB" dirty="0"/>
              <a:t>L. </a:t>
            </a:r>
            <a:r>
              <a:rPr lang="en-GB" dirty="0" err="1"/>
              <a:t>Bottura</a:t>
            </a:r>
            <a:r>
              <a:rPr lang="en-GB" dirty="0"/>
              <a:t>,: Chair and global overview</a:t>
            </a:r>
          </a:p>
          <a:p>
            <a:pPr lvl="1"/>
            <a:r>
              <a:rPr lang="en-GB" b="1" dirty="0"/>
              <a:t>ABP team (sorting of various magnet families): </a:t>
            </a:r>
          </a:p>
          <a:p>
            <a:pPr lvl="2"/>
            <a:r>
              <a:rPr lang="en-GB" dirty="0"/>
              <a:t>S. </a:t>
            </a:r>
            <a:r>
              <a:rPr lang="en-GB" dirty="0" err="1"/>
              <a:t>Fartoukh</a:t>
            </a:r>
            <a:r>
              <a:rPr lang="en-GB" dirty="0"/>
              <a:t>: team leader and dipoles</a:t>
            </a:r>
          </a:p>
          <a:p>
            <a:pPr lvl="2"/>
            <a:r>
              <a:rPr lang="en-GB" dirty="0"/>
              <a:t>S. Gilardoni: dipoles</a:t>
            </a:r>
          </a:p>
          <a:p>
            <a:pPr lvl="2"/>
            <a:r>
              <a:rPr lang="en-GB" dirty="0"/>
              <a:t>M. Giovannozzi: scientific secretary, insertion magnets</a:t>
            </a:r>
          </a:p>
          <a:p>
            <a:pPr lvl="2"/>
            <a:r>
              <a:rPr lang="en-GB" dirty="0"/>
              <a:t>J. B. </a:t>
            </a:r>
            <a:r>
              <a:rPr lang="en-GB" dirty="0" err="1"/>
              <a:t>Jeanneret</a:t>
            </a:r>
            <a:r>
              <a:rPr lang="en-GB" dirty="0"/>
              <a:t>: beam aperture</a:t>
            </a:r>
          </a:p>
          <a:p>
            <a:pPr lvl="2"/>
            <a:r>
              <a:rPr lang="en-GB" dirty="0"/>
              <a:t>A. Lombardi, Y. </a:t>
            </a:r>
            <a:r>
              <a:rPr lang="en-GB" dirty="0" err="1"/>
              <a:t>Papaphilippou</a:t>
            </a:r>
            <a:r>
              <a:rPr lang="en-GB" dirty="0"/>
              <a:t>: arc quadrupoles</a:t>
            </a:r>
          </a:p>
          <a:p>
            <a:pPr lvl="2"/>
            <a:r>
              <a:rPr lang="en-GB" dirty="0"/>
              <a:t>F. Schmidt: triplet quadrupoles</a:t>
            </a:r>
          </a:p>
          <a:p>
            <a:pPr lvl="1"/>
            <a:r>
              <a:rPr lang="en-GB" b="1" dirty="0"/>
              <a:t>Geometry and </a:t>
            </a:r>
            <a:r>
              <a:rPr lang="en-GB" b="1" dirty="0" err="1"/>
              <a:t>fiducialisation</a:t>
            </a:r>
            <a:r>
              <a:rPr lang="en-GB" b="1" dirty="0"/>
              <a:t>:</a:t>
            </a:r>
          </a:p>
          <a:p>
            <a:pPr lvl="2"/>
            <a:r>
              <a:rPr lang="en-GB" dirty="0"/>
              <a:t>P. </a:t>
            </a:r>
            <a:r>
              <a:rPr lang="en-GB" dirty="0" err="1"/>
              <a:t>Bestmann</a:t>
            </a:r>
            <a:r>
              <a:rPr lang="en-GB" dirty="0"/>
              <a:t> , D. </a:t>
            </a:r>
            <a:r>
              <a:rPr lang="en-GB" dirty="0" err="1"/>
              <a:t>Missiaen</a:t>
            </a:r>
            <a:r>
              <a:rPr lang="en-GB" dirty="0"/>
              <a:t>, W. </a:t>
            </a:r>
            <a:r>
              <a:rPr lang="en-GB" dirty="0" err="1"/>
              <a:t>Scandale</a:t>
            </a:r>
            <a:r>
              <a:rPr lang="en-GB" dirty="0"/>
              <a:t>, E. </a:t>
            </a:r>
            <a:r>
              <a:rPr lang="en-GB" dirty="0" err="1"/>
              <a:t>Wildner</a:t>
            </a:r>
            <a:endParaRPr lang="en-GB" dirty="0"/>
          </a:p>
          <a:p>
            <a:pPr lvl="1"/>
            <a:endParaRPr lang="en-GB" dirty="0"/>
          </a:p>
          <a:p>
            <a:pPr lvl="1"/>
            <a:r>
              <a:rPr lang="en-GB" dirty="0"/>
              <a:t> </a:t>
            </a:r>
          </a:p>
        </p:txBody>
      </p:sp>
      <p:sp>
        <p:nvSpPr>
          <p:cNvPr id="3" name="Title 2">
            <a:extLst>
              <a:ext uri="{FF2B5EF4-FFF2-40B4-BE49-F238E27FC236}">
                <a16:creationId xmlns:a16="http://schemas.microsoft.com/office/drawing/2014/main" id="{FE505AC0-5387-3A1E-348A-EFFB7A68BC4F}"/>
              </a:ext>
            </a:extLst>
          </p:cNvPr>
          <p:cNvSpPr>
            <a:spLocks noGrp="1"/>
          </p:cNvSpPr>
          <p:nvPr>
            <p:ph type="title"/>
          </p:nvPr>
        </p:nvSpPr>
        <p:spPr/>
        <p:txBody>
          <a:bodyPr/>
          <a:lstStyle/>
          <a:p>
            <a:r>
              <a:rPr lang="en-GB" dirty="0"/>
              <a:t>Roles - I</a:t>
            </a:r>
          </a:p>
        </p:txBody>
      </p:sp>
      <p:sp>
        <p:nvSpPr>
          <p:cNvPr id="4" name="Date Placeholder 3">
            <a:extLst>
              <a:ext uri="{FF2B5EF4-FFF2-40B4-BE49-F238E27FC236}">
                <a16:creationId xmlns:a16="http://schemas.microsoft.com/office/drawing/2014/main" id="{11ED0E31-3B88-9370-5B13-2D4AD6E370CE}"/>
              </a:ext>
            </a:extLst>
          </p:cNvPr>
          <p:cNvSpPr>
            <a:spLocks noGrp="1"/>
          </p:cNvSpPr>
          <p:nvPr>
            <p:ph type="dt" sz="half" idx="10"/>
          </p:nvPr>
        </p:nvSpPr>
        <p:spPr/>
        <p:txBody>
          <a:bodyPr/>
          <a:lstStyle/>
          <a:p>
            <a:fld id="{7FC59C3C-3539-0F4E-8F5B-F97EBD723FC3}" type="datetime1">
              <a:rPr lang="de-CH" smtClean="0"/>
              <a:t>30.01.23</a:t>
            </a:fld>
            <a:endParaRPr lang="en-US" dirty="0"/>
          </a:p>
        </p:txBody>
      </p:sp>
      <p:sp>
        <p:nvSpPr>
          <p:cNvPr id="5" name="Footer Placeholder 4">
            <a:extLst>
              <a:ext uri="{FF2B5EF4-FFF2-40B4-BE49-F238E27FC236}">
                <a16:creationId xmlns:a16="http://schemas.microsoft.com/office/drawing/2014/main" id="{2859EB4F-985F-8FF1-2727-6DBC21753750}"/>
              </a:ext>
            </a:extLst>
          </p:cNvPr>
          <p:cNvSpPr>
            <a:spLocks noGrp="1"/>
          </p:cNvSpPr>
          <p:nvPr>
            <p:ph type="ftr" sz="quarter" idx="11"/>
          </p:nvPr>
        </p:nvSpPr>
        <p:spPr/>
        <p:txBody>
          <a:bodyPr/>
          <a:lstStyle/>
          <a:p>
            <a:r>
              <a:rPr lang="en-US" dirty="0"/>
              <a:t>M. Giovannozzi | All you ever wanted to know about Magnet Evaluation Board (MEB)</a:t>
            </a:r>
          </a:p>
        </p:txBody>
      </p:sp>
      <p:sp>
        <p:nvSpPr>
          <p:cNvPr id="6" name="Slide Number Placeholder 5">
            <a:extLst>
              <a:ext uri="{FF2B5EF4-FFF2-40B4-BE49-F238E27FC236}">
                <a16:creationId xmlns:a16="http://schemas.microsoft.com/office/drawing/2014/main" id="{AEFB6EF3-89BB-0A4E-34A4-47726753C3D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2805656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33CEEF-89A0-F041-FCA8-8D87F06EBBC2}"/>
              </a:ext>
            </a:extLst>
          </p:cNvPr>
          <p:cNvSpPr>
            <a:spLocks noGrp="1"/>
          </p:cNvSpPr>
          <p:nvPr>
            <p:ph idx="1"/>
          </p:nvPr>
        </p:nvSpPr>
        <p:spPr>
          <a:xfrm>
            <a:off x="407989" y="1628800"/>
            <a:ext cx="11376024" cy="4608512"/>
          </a:xfrm>
        </p:spPr>
        <p:txBody>
          <a:bodyPr/>
          <a:lstStyle/>
          <a:p>
            <a:r>
              <a:rPr lang="en-GB" dirty="0"/>
              <a:t>Each member had the responsibility for a specific aspect of the evaluation process:</a:t>
            </a:r>
          </a:p>
          <a:p>
            <a:pPr lvl="1"/>
            <a:r>
              <a:rPr lang="en-GB" b="1" dirty="0"/>
              <a:t>Hardware responsible: </a:t>
            </a:r>
            <a:r>
              <a:rPr lang="en-GB" dirty="0"/>
              <a:t>K.-H. </a:t>
            </a:r>
            <a:r>
              <a:rPr lang="en-GB" dirty="0" err="1"/>
              <a:t>Meß</a:t>
            </a:r>
            <a:r>
              <a:rPr lang="en-GB" dirty="0"/>
              <a:t>, N. Siegel</a:t>
            </a:r>
          </a:p>
          <a:p>
            <a:pPr lvl="2"/>
            <a:r>
              <a:rPr lang="en-GB" dirty="0">
                <a:solidFill>
                  <a:schemeClr val="tx1"/>
                </a:solidFill>
              </a:rPr>
              <a:t>Main dipoles:</a:t>
            </a:r>
          </a:p>
          <a:p>
            <a:pPr lvl="3"/>
            <a:r>
              <a:rPr lang="en-GB" dirty="0"/>
              <a:t>M. Modena, D. </a:t>
            </a:r>
            <a:r>
              <a:rPr lang="en-GB" dirty="0" err="1"/>
              <a:t>Tommasini</a:t>
            </a:r>
            <a:r>
              <a:rPr lang="en-GB" dirty="0"/>
              <a:t>, </a:t>
            </a:r>
          </a:p>
          <a:p>
            <a:pPr lvl="2"/>
            <a:r>
              <a:rPr lang="en-GB" dirty="0">
                <a:solidFill>
                  <a:schemeClr val="tx1"/>
                </a:solidFill>
              </a:rPr>
              <a:t>Main quadrupoles:</a:t>
            </a:r>
          </a:p>
          <a:p>
            <a:pPr lvl="3"/>
            <a:r>
              <a:rPr lang="en-GB" dirty="0"/>
              <a:t>T. </a:t>
            </a:r>
            <a:r>
              <a:rPr lang="en-GB" dirty="0" err="1"/>
              <a:t>Tortschanoff</a:t>
            </a:r>
            <a:r>
              <a:rPr lang="en-GB" dirty="0"/>
              <a:t>,</a:t>
            </a:r>
          </a:p>
          <a:p>
            <a:pPr lvl="2"/>
            <a:r>
              <a:rPr lang="en-GB" dirty="0">
                <a:solidFill>
                  <a:schemeClr val="tx1"/>
                </a:solidFill>
              </a:rPr>
              <a:t>Insertion quadrupoles:</a:t>
            </a:r>
          </a:p>
          <a:p>
            <a:pPr lvl="3"/>
            <a:r>
              <a:rPr lang="en-GB" dirty="0"/>
              <a:t>N. Catalan-</a:t>
            </a:r>
            <a:r>
              <a:rPr lang="en-GB" dirty="0" err="1"/>
              <a:t>Lasheras</a:t>
            </a:r>
            <a:r>
              <a:rPr lang="en-GB" dirty="0"/>
              <a:t>, M. </a:t>
            </a:r>
            <a:r>
              <a:rPr lang="en-GB" dirty="0" err="1"/>
              <a:t>Karppinen</a:t>
            </a:r>
            <a:endParaRPr lang="en-GB" dirty="0"/>
          </a:p>
          <a:p>
            <a:pPr lvl="2"/>
            <a:r>
              <a:rPr lang="en-GB" dirty="0">
                <a:solidFill>
                  <a:schemeClr val="tx1"/>
                </a:solidFill>
              </a:rPr>
              <a:t>Triplet quadrupoles and separation dipoles:</a:t>
            </a:r>
          </a:p>
          <a:p>
            <a:pPr lvl="3"/>
            <a:r>
              <a:rPr lang="en-GB" dirty="0"/>
              <a:t>R. </a:t>
            </a:r>
            <a:r>
              <a:rPr lang="en-GB" dirty="0" err="1"/>
              <a:t>Ostojic</a:t>
            </a:r>
            <a:endParaRPr lang="en-GB" dirty="0"/>
          </a:p>
          <a:p>
            <a:pPr lvl="2"/>
            <a:r>
              <a:rPr lang="en-GB" dirty="0">
                <a:solidFill>
                  <a:schemeClr val="tx1"/>
                </a:solidFill>
              </a:rPr>
              <a:t>Warm quadrupoles</a:t>
            </a:r>
          </a:p>
          <a:p>
            <a:pPr lvl="3"/>
            <a:r>
              <a:rPr lang="en-GB" dirty="0"/>
              <a:t>S. </a:t>
            </a:r>
            <a:r>
              <a:rPr lang="en-GB" dirty="0" err="1"/>
              <a:t>Ramberger</a:t>
            </a:r>
            <a:endParaRPr lang="en-GB" dirty="0"/>
          </a:p>
        </p:txBody>
      </p:sp>
      <p:sp>
        <p:nvSpPr>
          <p:cNvPr id="3" name="Title 2">
            <a:extLst>
              <a:ext uri="{FF2B5EF4-FFF2-40B4-BE49-F238E27FC236}">
                <a16:creationId xmlns:a16="http://schemas.microsoft.com/office/drawing/2014/main" id="{FE505AC0-5387-3A1E-348A-EFFB7A68BC4F}"/>
              </a:ext>
            </a:extLst>
          </p:cNvPr>
          <p:cNvSpPr>
            <a:spLocks noGrp="1"/>
          </p:cNvSpPr>
          <p:nvPr>
            <p:ph type="title"/>
          </p:nvPr>
        </p:nvSpPr>
        <p:spPr/>
        <p:txBody>
          <a:bodyPr/>
          <a:lstStyle/>
          <a:p>
            <a:r>
              <a:rPr lang="en-GB" dirty="0"/>
              <a:t>Roles - II</a:t>
            </a:r>
          </a:p>
        </p:txBody>
      </p:sp>
      <p:sp>
        <p:nvSpPr>
          <p:cNvPr id="4" name="Date Placeholder 3">
            <a:extLst>
              <a:ext uri="{FF2B5EF4-FFF2-40B4-BE49-F238E27FC236}">
                <a16:creationId xmlns:a16="http://schemas.microsoft.com/office/drawing/2014/main" id="{11ED0E31-3B88-9370-5B13-2D4AD6E370CE}"/>
              </a:ext>
            </a:extLst>
          </p:cNvPr>
          <p:cNvSpPr>
            <a:spLocks noGrp="1"/>
          </p:cNvSpPr>
          <p:nvPr>
            <p:ph type="dt" sz="half" idx="10"/>
          </p:nvPr>
        </p:nvSpPr>
        <p:spPr/>
        <p:txBody>
          <a:bodyPr/>
          <a:lstStyle/>
          <a:p>
            <a:fld id="{7FC59C3C-3539-0F4E-8F5B-F97EBD723FC3}" type="datetime1">
              <a:rPr lang="de-CH" smtClean="0"/>
              <a:t>30.01.23</a:t>
            </a:fld>
            <a:endParaRPr lang="en-US" dirty="0"/>
          </a:p>
        </p:txBody>
      </p:sp>
      <p:sp>
        <p:nvSpPr>
          <p:cNvPr id="5" name="Footer Placeholder 4">
            <a:extLst>
              <a:ext uri="{FF2B5EF4-FFF2-40B4-BE49-F238E27FC236}">
                <a16:creationId xmlns:a16="http://schemas.microsoft.com/office/drawing/2014/main" id="{2859EB4F-985F-8FF1-2727-6DBC21753750}"/>
              </a:ext>
            </a:extLst>
          </p:cNvPr>
          <p:cNvSpPr>
            <a:spLocks noGrp="1"/>
          </p:cNvSpPr>
          <p:nvPr>
            <p:ph type="ftr" sz="quarter" idx="11"/>
          </p:nvPr>
        </p:nvSpPr>
        <p:spPr/>
        <p:txBody>
          <a:bodyPr/>
          <a:lstStyle/>
          <a:p>
            <a:r>
              <a:rPr lang="en-US" dirty="0"/>
              <a:t>M. Giovannozzi | All you ever wanted to know about Magnet Evaluation Board (MEB)</a:t>
            </a:r>
          </a:p>
        </p:txBody>
      </p:sp>
      <p:sp>
        <p:nvSpPr>
          <p:cNvPr id="6" name="Slide Number Placeholder 5">
            <a:extLst>
              <a:ext uri="{FF2B5EF4-FFF2-40B4-BE49-F238E27FC236}">
                <a16:creationId xmlns:a16="http://schemas.microsoft.com/office/drawing/2014/main" id="{AEFB6EF3-89BB-0A4E-34A4-47726753C3DE}"/>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423979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33CEEF-89A0-F041-FCA8-8D87F06EBBC2}"/>
              </a:ext>
            </a:extLst>
          </p:cNvPr>
          <p:cNvSpPr>
            <a:spLocks noGrp="1"/>
          </p:cNvSpPr>
          <p:nvPr>
            <p:ph idx="1"/>
          </p:nvPr>
        </p:nvSpPr>
        <p:spPr>
          <a:xfrm>
            <a:off x="407989" y="1628800"/>
            <a:ext cx="11376024" cy="4608512"/>
          </a:xfrm>
        </p:spPr>
        <p:txBody>
          <a:bodyPr/>
          <a:lstStyle/>
          <a:p>
            <a:r>
              <a:rPr lang="en-GB" dirty="0"/>
              <a:t>Each member had the responsibility for a specific aspect of the evaluation process:</a:t>
            </a:r>
          </a:p>
          <a:p>
            <a:pPr lvl="1"/>
            <a:r>
              <a:rPr lang="en-GB" b="1" dirty="0"/>
              <a:t>Magnetic measurements:</a:t>
            </a:r>
          </a:p>
          <a:p>
            <a:pPr lvl="2"/>
            <a:r>
              <a:rPr lang="en-GB" dirty="0"/>
              <a:t> P. </a:t>
            </a:r>
            <a:r>
              <a:rPr lang="en-GB" dirty="0" err="1"/>
              <a:t>Pugnat</a:t>
            </a:r>
            <a:r>
              <a:rPr lang="en-GB" dirty="0"/>
              <a:t>, S. Sanfilippo</a:t>
            </a:r>
          </a:p>
          <a:p>
            <a:pPr lvl="1"/>
            <a:r>
              <a:rPr lang="en-GB" b="1" dirty="0"/>
              <a:t>Quench performance</a:t>
            </a:r>
          </a:p>
          <a:p>
            <a:pPr lvl="2"/>
            <a:r>
              <a:rPr lang="en-GB" dirty="0"/>
              <a:t>A. </a:t>
            </a:r>
            <a:r>
              <a:rPr lang="en-GB" dirty="0" err="1"/>
              <a:t>Siemko</a:t>
            </a:r>
            <a:endParaRPr lang="en-GB" dirty="0"/>
          </a:p>
        </p:txBody>
      </p:sp>
      <p:sp>
        <p:nvSpPr>
          <p:cNvPr id="3" name="Title 2">
            <a:extLst>
              <a:ext uri="{FF2B5EF4-FFF2-40B4-BE49-F238E27FC236}">
                <a16:creationId xmlns:a16="http://schemas.microsoft.com/office/drawing/2014/main" id="{FE505AC0-5387-3A1E-348A-EFFB7A68BC4F}"/>
              </a:ext>
            </a:extLst>
          </p:cNvPr>
          <p:cNvSpPr>
            <a:spLocks noGrp="1"/>
          </p:cNvSpPr>
          <p:nvPr>
            <p:ph type="title"/>
          </p:nvPr>
        </p:nvSpPr>
        <p:spPr/>
        <p:txBody>
          <a:bodyPr/>
          <a:lstStyle/>
          <a:p>
            <a:r>
              <a:rPr lang="en-GB" dirty="0"/>
              <a:t>Roles - III</a:t>
            </a:r>
          </a:p>
        </p:txBody>
      </p:sp>
      <p:sp>
        <p:nvSpPr>
          <p:cNvPr id="4" name="Date Placeholder 3">
            <a:extLst>
              <a:ext uri="{FF2B5EF4-FFF2-40B4-BE49-F238E27FC236}">
                <a16:creationId xmlns:a16="http://schemas.microsoft.com/office/drawing/2014/main" id="{11ED0E31-3B88-9370-5B13-2D4AD6E370CE}"/>
              </a:ext>
            </a:extLst>
          </p:cNvPr>
          <p:cNvSpPr>
            <a:spLocks noGrp="1"/>
          </p:cNvSpPr>
          <p:nvPr>
            <p:ph type="dt" sz="half" idx="10"/>
          </p:nvPr>
        </p:nvSpPr>
        <p:spPr/>
        <p:txBody>
          <a:bodyPr/>
          <a:lstStyle/>
          <a:p>
            <a:fld id="{7FC59C3C-3539-0F4E-8F5B-F97EBD723FC3}" type="datetime1">
              <a:rPr lang="de-CH" smtClean="0"/>
              <a:t>30.01.23</a:t>
            </a:fld>
            <a:endParaRPr lang="en-US" dirty="0"/>
          </a:p>
        </p:txBody>
      </p:sp>
      <p:sp>
        <p:nvSpPr>
          <p:cNvPr id="5" name="Footer Placeholder 4">
            <a:extLst>
              <a:ext uri="{FF2B5EF4-FFF2-40B4-BE49-F238E27FC236}">
                <a16:creationId xmlns:a16="http://schemas.microsoft.com/office/drawing/2014/main" id="{2859EB4F-985F-8FF1-2727-6DBC21753750}"/>
              </a:ext>
            </a:extLst>
          </p:cNvPr>
          <p:cNvSpPr>
            <a:spLocks noGrp="1"/>
          </p:cNvSpPr>
          <p:nvPr>
            <p:ph type="ftr" sz="quarter" idx="11"/>
          </p:nvPr>
        </p:nvSpPr>
        <p:spPr/>
        <p:txBody>
          <a:bodyPr/>
          <a:lstStyle/>
          <a:p>
            <a:r>
              <a:rPr lang="en-US" dirty="0"/>
              <a:t>M. Giovannozzi | All you ever wanted to know about Magnet Evaluation Board (MEB)</a:t>
            </a:r>
          </a:p>
        </p:txBody>
      </p:sp>
      <p:sp>
        <p:nvSpPr>
          <p:cNvPr id="6" name="Slide Number Placeholder 5">
            <a:extLst>
              <a:ext uri="{FF2B5EF4-FFF2-40B4-BE49-F238E27FC236}">
                <a16:creationId xmlns:a16="http://schemas.microsoft.com/office/drawing/2014/main" id="{AEFB6EF3-89BB-0A4E-34A4-47726753C3DE}"/>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2011955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33CEEF-89A0-F041-FCA8-8D87F06EBBC2}"/>
              </a:ext>
            </a:extLst>
          </p:cNvPr>
          <p:cNvSpPr>
            <a:spLocks noGrp="1"/>
          </p:cNvSpPr>
          <p:nvPr>
            <p:ph idx="1"/>
          </p:nvPr>
        </p:nvSpPr>
        <p:spPr>
          <a:xfrm>
            <a:off x="407989" y="1628800"/>
            <a:ext cx="11376024" cy="4608512"/>
          </a:xfrm>
        </p:spPr>
        <p:txBody>
          <a:bodyPr/>
          <a:lstStyle/>
          <a:p>
            <a:r>
              <a:rPr lang="en-GB" dirty="0"/>
              <a:t>The ID card of each magnet had a central role in the evaluation process. No evaluation was official until the ID card was in final form and approved by each expert.</a:t>
            </a:r>
          </a:p>
          <a:p>
            <a:r>
              <a:rPr lang="en-GB" dirty="0"/>
              <a:t>The ID cards were filled in automatically for most of the magnet families (large series families) and manually for the so-called US magnets, i.e. triplet quadrupoles and separation dipoles.</a:t>
            </a:r>
          </a:p>
          <a:p>
            <a:r>
              <a:rPr lang="en-GB" dirty="0"/>
              <a:t> Each expert was commenting the magnet performance (using also additional data, not in the ID cards, e.g. training behaviour) and expressing </a:t>
            </a:r>
            <a:r>
              <a:rPr lang="en-GB" dirty="0">
                <a:solidFill>
                  <a:srgbClr val="FFC000"/>
                </a:solidFill>
              </a:rPr>
              <a:t>acceptance</a:t>
            </a:r>
            <a:r>
              <a:rPr lang="en-GB" dirty="0"/>
              <a:t> of the magnet.</a:t>
            </a:r>
          </a:p>
          <a:p>
            <a:r>
              <a:rPr lang="en-GB" dirty="0">
                <a:solidFill>
                  <a:srgbClr val="FFC000"/>
                </a:solidFill>
              </a:rPr>
              <a:t>Acceptance</a:t>
            </a:r>
            <a:r>
              <a:rPr lang="en-GB" dirty="0"/>
              <a:t>: only considerations of fundamental hardware performance (e.g. electrical insulation, quench performance) would have justified a rejection of the magnet, not field quality.</a:t>
            </a:r>
          </a:p>
          <a:p>
            <a:r>
              <a:rPr lang="en-GB" dirty="0"/>
              <a:t>ABP was proposing the slots, based on the geometry and field quality data. </a:t>
            </a:r>
          </a:p>
        </p:txBody>
      </p:sp>
      <p:sp>
        <p:nvSpPr>
          <p:cNvPr id="3" name="Title 2">
            <a:extLst>
              <a:ext uri="{FF2B5EF4-FFF2-40B4-BE49-F238E27FC236}">
                <a16:creationId xmlns:a16="http://schemas.microsoft.com/office/drawing/2014/main" id="{FE505AC0-5387-3A1E-348A-EFFB7A68BC4F}"/>
              </a:ext>
            </a:extLst>
          </p:cNvPr>
          <p:cNvSpPr>
            <a:spLocks noGrp="1"/>
          </p:cNvSpPr>
          <p:nvPr>
            <p:ph type="title"/>
          </p:nvPr>
        </p:nvSpPr>
        <p:spPr/>
        <p:txBody>
          <a:bodyPr/>
          <a:lstStyle/>
          <a:p>
            <a:r>
              <a:rPr lang="en-GB" dirty="0"/>
              <a:t>Modus operandi</a:t>
            </a:r>
          </a:p>
        </p:txBody>
      </p:sp>
      <p:sp>
        <p:nvSpPr>
          <p:cNvPr id="4" name="Date Placeholder 3">
            <a:extLst>
              <a:ext uri="{FF2B5EF4-FFF2-40B4-BE49-F238E27FC236}">
                <a16:creationId xmlns:a16="http://schemas.microsoft.com/office/drawing/2014/main" id="{11ED0E31-3B88-9370-5B13-2D4AD6E370CE}"/>
              </a:ext>
            </a:extLst>
          </p:cNvPr>
          <p:cNvSpPr>
            <a:spLocks noGrp="1"/>
          </p:cNvSpPr>
          <p:nvPr>
            <p:ph type="dt" sz="half" idx="10"/>
          </p:nvPr>
        </p:nvSpPr>
        <p:spPr/>
        <p:txBody>
          <a:bodyPr/>
          <a:lstStyle/>
          <a:p>
            <a:fld id="{7FC59C3C-3539-0F4E-8F5B-F97EBD723FC3}" type="datetime1">
              <a:rPr lang="de-CH" smtClean="0"/>
              <a:t>30.01.23</a:t>
            </a:fld>
            <a:endParaRPr lang="en-US" dirty="0"/>
          </a:p>
        </p:txBody>
      </p:sp>
      <p:sp>
        <p:nvSpPr>
          <p:cNvPr id="5" name="Footer Placeholder 4">
            <a:extLst>
              <a:ext uri="{FF2B5EF4-FFF2-40B4-BE49-F238E27FC236}">
                <a16:creationId xmlns:a16="http://schemas.microsoft.com/office/drawing/2014/main" id="{2859EB4F-985F-8FF1-2727-6DBC21753750}"/>
              </a:ext>
            </a:extLst>
          </p:cNvPr>
          <p:cNvSpPr>
            <a:spLocks noGrp="1"/>
          </p:cNvSpPr>
          <p:nvPr>
            <p:ph type="ftr" sz="quarter" idx="11"/>
          </p:nvPr>
        </p:nvSpPr>
        <p:spPr/>
        <p:txBody>
          <a:bodyPr/>
          <a:lstStyle/>
          <a:p>
            <a:r>
              <a:rPr lang="en-US" dirty="0"/>
              <a:t>M. Giovannozzi | All you ever wanted to know about Magnet Evaluation Board (MEB)</a:t>
            </a:r>
          </a:p>
        </p:txBody>
      </p:sp>
      <p:sp>
        <p:nvSpPr>
          <p:cNvPr id="6" name="Slide Number Placeholder 5">
            <a:extLst>
              <a:ext uri="{FF2B5EF4-FFF2-40B4-BE49-F238E27FC236}">
                <a16:creationId xmlns:a16="http://schemas.microsoft.com/office/drawing/2014/main" id="{AEFB6EF3-89BB-0A4E-34A4-47726753C3DE}"/>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65766582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441</TotalTime>
  <Words>900</Words>
  <Application>Microsoft Macintosh PowerPoint</Application>
  <PresentationFormat>Widescreen</PresentationFormat>
  <Paragraphs>109</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All you ever wanted to know about Magnet Evaluation Board (MEB)  A personal recollection</vt:lpstr>
      <vt:lpstr>Let us start for the beginning (of my memories)</vt:lpstr>
      <vt:lpstr>Approximative timeline</vt:lpstr>
      <vt:lpstr>Composition</vt:lpstr>
      <vt:lpstr>Where to find the traces of the activities</vt:lpstr>
      <vt:lpstr>Roles - I</vt:lpstr>
      <vt:lpstr>Roles - II</vt:lpstr>
      <vt:lpstr>Roles - III</vt:lpstr>
      <vt:lpstr>Modus operandi</vt:lpstr>
      <vt:lpstr>The new Magnet Acceptance Board</vt:lpstr>
      <vt:lpstr>Thanks a lot for your attention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Massimo Giovannozzi</dc:creator>
  <cp:lastModifiedBy>Massimo Giovannozzi</cp:lastModifiedBy>
  <cp:revision>39</cp:revision>
  <cp:lastPrinted>2020-01-30T13:49:18Z</cp:lastPrinted>
  <dcterms:created xsi:type="dcterms:W3CDTF">2023-01-30T05:49:40Z</dcterms:created>
  <dcterms:modified xsi:type="dcterms:W3CDTF">2023-01-30T13:12:13Z</dcterms:modified>
</cp:coreProperties>
</file>