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459" r:id="rId6"/>
    <p:sldId id="380" r:id="rId7"/>
    <p:sldId id="467" r:id="rId8"/>
    <p:sldId id="489" r:id="rId9"/>
    <p:sldId id="469" r:id="rId10"/>
    <p:sldId id="470" r:id="rId11"/>
    <p:sldId id="471" r:id="rId12"/>
    <p:sldId id="495" r:id="rId13"/>
    <p:sldId id="496" r:id="rId14"/>
    <p:sldId id="490" r:id="rId15"/>
    <p:sldId id="492" r:id="rId16"/>
    <p:sldId id="493" r:id="rId17"/>
    <p:sldId id="497" r:id="rId18"/>
    <p:sldId id="498" r:id="rId19"/>
    <p:sldId id="499" r:id="rId20"/>
    <p:sldId id="494" r:id="rId21"/>
    <p:sldId id="500" r:id="rId2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1" autoAdjust="0"/>
    <p:restoredTop sz="94660"/>
  </p:normalViewPr>
  <p:slideViewPr>
    <p:cSldViewPr snapToObjects="1" showGuides="1">
      <p:cViewPr varScale="1">
        <p:scale>
          <a:sx n="114" d="100"/>
          <a:sy n="114" d="100"/>
        </p:scale>
        <p:origin x="108" y="7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051870" TargetMode="External"/><Relationship Id="rId3" Type="http://schemas.openxmlformats.org/officeDocument/2006/relationships/hyperlink" Target="https://edms.cern.ch/document/2323981" TargetMode="External"/><Relationship Id="rId7" Type="http://schemas.openxmlformats.org/officeDocument/2006/relationships/hyperlink" Target="https://edms.cern.ch/document/2051868" TargetMode="External"/><Relationship Id="rId2" Type="http://schemas.openxmlformats.org/officeDocument/2006/relationships/hyperlink" Target="https://edms.cern.ch/document/203108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2051311" TargetMode="External"/><Relationship Id="rId5" Type="http://schemas.openxmlformats.org/officeDocument/2006/relationships/hyperlink" Target="https://edms.cern.ch/document/2045901" TargetMode="External"/><Relationship Id="rId4" Type="http://schemas.openxmlformats.org/officeDocument/2006/relationships/hyperlink" Target="https://edms.cern.ch/document/2045899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1569/contributions/4959573/" TargetMode="External"/><Relationship Id="rId2" Type="http://schemas.openxmlformats.org/officeDocument/2006/relationships/hyperlink" Target="https://indico.cern.ch/event/1168827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  <a:latin typeface="Times"/>
                <a:cs typeface="Times"/>
              </a:rPr>
              <a:t>An overview of WP3 magnets</a:t>
            </a:r>
            <a:endParaRPr lang="en-GB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379585"/>
            <a:ext cx="7632848" cy="1051570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GB" sz="1600" dirty="0" smtClean="0">
                <a:solidFill>
                  <a:schemeClr val="tx1"/>
                </a:solidFill>
                <a:latin typeface="Times"/>
                <a:cs typeface="Times"/>
              </a:rPr>
              <a:t>Todesco</a:t>
            </a:r>
            <a:endParaRPr lang="en-GB" sz="16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300186"/>
            <a:ext cx="648000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CERN, Magnet Assessment Board - 13 February 2023</a:t>
            </a:r>
            <a:endParaRPr lang="en-GB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637" y="1649327"/>
            <a:ext cx="1005691" cy="431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041" y="1671276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3478"/>
            <a:ext cx="1495466" cy="4628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669" y="1202203"/>
            <a:ext cx="1069343" cy="4690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642" y="586360"/>
            <a:ext cx="821201" cy="615901"/>
          </a:xfrm>
          <a:prstGeom prst="rect">
            <a:avLst/>
          </a:prstGeom>
        </p:spPr>
      </p:pic>
      <p:pic>
        <p:nvPicPr>
          <p:cNvPr id="2" name="Picture 1" descr="FREIAlo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1" y="1672776"/>
            <a:ext cx="949680" cy="466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and management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1865349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658522"/>
            <a:ext cx="5199851" cy="389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7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deliveries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sharing of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Acceptance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Sorting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CRITERIA LINK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Q1/Q3 magnets, US-AUP 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, released)</a:t>
            </a:r>
            <a:b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Q1/Q3 cold mass and </a:t>
            </a:r>
            <a:r>
              <a:rPr lang="en-GB" sz="1600" dirty="0" err="1">
                <a:latin typeface="Times" panose="02020603050405020304" pitchFamily="18" charset="0"/>
                <a:cs typeface="Times" panose="02020603050405020304" pitchFamily="18" charset="0"/>
              </a:rPr>
              <a:t>cryoassembly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, US AUP 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 , released)</a:t>
            </a:r>
            <a:b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D1 cold mass, KEK 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, released)</a:t>
            </a:r>
            <a:b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HO correctors, INFN-LASA 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, released)</a:t>
            </a:r>
            <a:b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MCBXF magnet, CIEMAT 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, released)</a:t>
            </a:r>
            <a:b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D2 magnet, INFN-Genova 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7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 , released)</a:t>
            </a:r>
            <a:b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MCBRD magnet, IHEP (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8"/>
              </a:rPr>
              <a:t>EDMS link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</a:rPr>
              <a:t>, released)</a:t>
            </a:r>
          </a:p>
        </p:txBody>
      </p:sp>
    </p:spTree>
    <p:extLst>
      <p:ext uri="{BB962C8B-B14F-4D97-AF65-F5344CB8AC3E}">
        <p14:creationId xmlns:p14="http://schemas.microsoft.com/office/powerpoint/2010/main" val="19285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Definition: nominal current is for 7 </a:t>
            </a:r>
            <a:r>
              <a:rPr lang="en-GB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r>
              <a:rPr lang="en-GB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, ultimate for 7.5 </a:t>
            </a:r>
            <a:r>
              <a:rPr lang="en-GB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TeV</a:t>
            </a:r>
            <a:endParaRPr lang="en-GB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OPERATION:</a:t>
            </a:r>
          </a:p>
          <a:p>
            <a:pPr lvl="1"/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MQXF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Ability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reach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nominal+300 A</a:t>
            </a:r>
          </a:p>
          <a:p>
            <a:pPr lvl="2"/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All </a:t>
            </a:r>
            <a:r>
              <a:rPr lang="fr-CH" sz="1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also</a:t>
            </a:r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tested</a:t>
            </a:r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 at 4.5 K</a:t>
            </a:r>
          </a:p>
          <a:p>
            <a:pPr lvl="1"/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All Nb-Ti: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ability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reach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endParaRPr lang="fr-CH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TRAINING:</a:t>
            </a:r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No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criteria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on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virgin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training</a:t>
            </a:r>
          </a:p>
          <a:p>
            <a:pPr lvl="1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All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tested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thermal cycle </a:t>
            </a:r>
          </a:p>
          <a:p>
            <a:pPr lvl="1"/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Requirement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on training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thermal cycle: </a:t>
            </a:r>
          </a:p>
          <a:p>
            <a:pPr lvl="2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For main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(MQXF, D1 and D2) maximum of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3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no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requirement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at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For correctors,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maximum of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1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, no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requirement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at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FIELD QUALITY</a:t>
            </a: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Tables are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agreed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WP2,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based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on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average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and sigma</a:t>
            </a: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This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target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achieved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via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field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quality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iterations</a:t>
            </a:r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reference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tolerance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uncertainty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+ plus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random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taken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, if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individual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goes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out a corrective action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taken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For MQXF, 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magnetic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shimming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used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to correct non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allowed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multipoles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when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they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go out of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tolerance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52913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FIELD QUALITY 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fine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tuning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: 7 actions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taken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On MQXFA and MQXFB to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center b</a:t>
            </a:r>
            <a:r>
              <a:rPr lang="fr-CH" sz="160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around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0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units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4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units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) –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MQXFA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have the «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old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» b</a:t>
            </a:r>
            <a:r>
              <a:rPr lang="fr-CH" sz="160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6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(MQXFA03 and MQXFA04,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installed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in the first cold mass for HL LHC) –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EDMS 2019517</a:t>
            </a:r>
            <a:endParaRPr lang="fr-CH" sz="1600" baseline="-25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On MCBRD to change the key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material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to correct b</a:t>
            </a:r>
            <a:r>
              <a:rPr lang="fr-CH" sz="160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&gt;15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units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to &lt;10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units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–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first prototypes MCBRDP1 and MCBRDP2 have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3 actions on D1, all on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cross-section to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minimize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b3 and b5</a:t>
            </a:r>
          </a:p>
          <a:p>
            <a:pPr lvl="1"/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hange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MBXFS1 to MBXFS2/3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within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short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models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Change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MBXFS2/3 to MBXFP1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short model to prototype)</a:t>
            </a:r>
          </a:p>
          <a:p>
            <a:pPr lvl="1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Change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MBXFP1 to MBXF1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prototype to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series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EDMS 2612909)</a:t>
            </a:r>
          </a:p>
          <a:p>
            <a:pPr lvl="1"/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could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plan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recovering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the prototype as an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additional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spare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in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case b3 and b5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will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around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5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units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(TBC via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measurements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at CERN in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summer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2023)</a:t>
            </a: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2 actions on D2, 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all on the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cross-section to </a:t>
            </a:r>
            <a:r>
              <a:rPr lang="fr-CH" sz="1600" dirty="0" err="1">
                <a:latin typeface="Times" panose="02020603050405020304" pitchFamily="18" charset="0"/>
                <a:cs typeface="Times" panose="02020603050405020304" pitchFamily="18" charset="0"/>
              </a:rPr>
              <a:t>minimize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b3 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(and b5)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Change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MBRDS1 to MBRDP1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short model to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prototype, EDMS 2472430)</a:t>
            </a:r>
            <a:endParaRPr lang="fr-CH" sz="1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Change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MBRDP1 to MBRD1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prototype to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series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foreseen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in 2023)</a:t>
            </a:r>
          </a:p>
          <a:p>
            <a:pPr lvl="1"/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do not plan to use the D2 prototype as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spare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(VT, NC on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protuding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cables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in cold bore)</a:t>
            </a:r>
            <a:endParaRPr lang="fr-CH" sz="1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368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Many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other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aspects are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taken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consideration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For the US document,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template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acceptance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used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for MQXA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reused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For all the Nb-Ti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, a new document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issued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organized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Documentation</a:t>
            </a: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Integrated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field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</a:t>
            </a:r>
          </a:p>
          <a:p>
            <a:pPr lvl="1">
              <a:buFont typeface="+mj-lt"/>
              <a:buAutoNum type="arabicPeriod"/>
            </a:pP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Alignment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Field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quality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Mechanical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interface </a:t>
            </a:r>
          </a:p>
          <a:p>
            <a:pPr lvl="1">
              <a:buFont typeface="+mj-lt"/>
              <a:buAutoNum type="arabicPeriod"/>
            </a:pP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Cooling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Protection</a:t>
            </a:r>
          </a:p>
          <a:p>
            <a:pPr lvl="1">
              <a:buFont typeface="+mj-lt"/>
              <a:buAutoNum type="arabicPeriod"/>
            </a:pP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Electrical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test</a:t>
            </a: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Instrumentation</a:t>
            </a: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Pressure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vessel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when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applicable)</a:t>
            </a:r>
          </a:p>
          <a:p>
            <a:pPr lvl="1">
              <a:buFont typeface="+mj-lt"/>
              <a:buAutoNum type="arabicPeriod"/>
            </a:pP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Busbar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when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applicable)</a:t>
            </a:r>
          </a:p>
          <a:p>
            <a:pPr lvl="1">
              <a:buFont typeface="+mj-lt"/>
              <a:buAutoNum type="arabicPeriod"/>
            </a:pP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requirements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(radiation dose and maximum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ramp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rate)</a:t>
            </a:r>
          </a:p>
          <a:p>
            <a:pPr lvl="1">
              <a:buFont typeface="+mj-lt"/>
              <a:buAutoNum type="arabicPeriod"/>
            </a:pP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Long-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term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requirements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(informative)</a:t>
            </a:r>
          </a:p>
        </p:txBody>
      </p:sp>
    </p:spTree>
    <p:extLst>
      <p:ext uri="{BB962C8B-B14F-4D97-AF65-F5344CB8AC3E}">
        <p14:creationId xmlns:p14="http://schemas.microsoft.com/office/powerpoint/2010/main" val="26986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deliveries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sharing of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Acceptance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orting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7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SORTING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A first discussion on sorting possibilities was done </a:t>
            </a:r>
            <a:r>
              <a:rPr lang="en-GB" sz="1800" dirty="0" smtClean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in August 2022</a:t>
            </a:r>
            <a:endParaRPr lang="en-GB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This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triggered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the initiative to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delay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PhaseII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cryostating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allow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more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posibilites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for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sorting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EDMS </a:t>
            </a:r>
          </a:p>
          <a:p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Second discussion in HL-LHC meeting 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in Uppsala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September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 2022</a:t>
            </a:r>
            <a:endParaRPr lang="fr-CH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Main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features</a:t>
            </a:r>
            <a:r>
              <a:rPr lang="fr-CH" sz="18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seen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so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far:</a:t>
            </a:r>
          </a:p>
          <a:p>
            <a:pPr lvl="1"/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Even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though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Q1 and Q2a have 30%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lower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heat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load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, no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make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sorting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since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margin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much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larger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than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what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required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r>
              <a:rPr lang="fr-CH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(2-2.6 K w.r.t. 0.35 K)</a:t>
            </a:r>
          </a:p>
          <a:p>
            <a:pPr lvl="1"/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Sorting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of MQXFA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to couple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them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in a cold mass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excluded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There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an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automatic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correction of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systematic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a4 and b3 due to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layout</a:t>
            </a:r>
            <a:endParaRPr lang="fr-CH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Most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severe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constraint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coupling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of Q2a and Q2b to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minimize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integrated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TF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difference</a:t>
            </a:r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One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could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think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about </a:t>
            </a:r>
            <a:r>
              <a:rPr lang="fr-CH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coupling</a:t>
            </a:r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fr-CH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1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39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CH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 of contributors (from East to West)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KEK: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T. Nakamoto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Sugano, K. Suzuki, N. Kimura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IHEP: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Q. Xu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Y.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Wang,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Ni,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Wu, L. Li, Q. Peng,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FREIA: K. Pepitone, R. Ruber, et al.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-LASA: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M. Statera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Sorbi,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Prioli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Mariotto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INFN-Genova: P. Fabbricatore,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Farinon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Caiffi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Bersani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Cereseto,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Izquierdo Bermudez,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 </a:t>
            </a:r>
            <a:r>
              <a:rPr lang="fr-CH" sz="1400" dirty="0" err="1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Gautheron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Kirby, A. Foussat, J. Carlos Perez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Rodriguez Mateos,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N- Lusa, E.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Ravaioli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Bednarek, J.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Mangiarotti, M. Bajko,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Devred,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H. Felice, </a:t>
            </a:r>
            <a:r>
              <a:rPr lang="fr-CH" sz="1400" dirty="0">
                <a:solidFill>
                  <a:srgbClr val="CA11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Perini,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Willering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Ferradas Troitino,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Prin,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Milanese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Takala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Principe, A. Ballarino,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Tommasini, B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Bordini, J. Fleiter,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C. Barth, S. Hopkins, F. Savary, </a:t>
            </a:r>
            <a:r>
              <a:rPr lang="fr-CH" sz="14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Duarte Ramos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Y. Leclercq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Struik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L. Fiscarelli, S. Russenschuck, C.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Petrone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de Rijk,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Rossi, P. Fessia,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Riebe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Garcia Gavela, L. Carlos, S. Fleury, G. Vandoni, L.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Quain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Solis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Dallocchio, P.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Moyret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M.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Bulat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Guinchard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team, et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CEA: H. Felice, D. Simon, et al.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CIEMAT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 Toral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C.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Martins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Garcia Matos,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Ambrosio, S. Feher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Carcagno, G. Apollinari,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P. Joshi, K.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Amm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Nobrega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Schmalzle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Anarella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Vouris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Chlachidze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Stoynev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Bossert,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Ferracin, D. Cheng, S. Prestemon,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L. </a:t>
            </a:r>
            <a:r>
              <a:rPr lang="fr-CH" sz="1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Sabbi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Cooley, V. Lombardo  et al.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</a:p>
          <a:p>
            <a:pPr marL="0" indent="0" algn="r">
              <a:buNone/>
            </a:pPr>
            <a:r>
              <a:rPr lang="fr-CH" sz="14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red: management at CERN and in collaborations   </a:t>
            </a:r>
            <a:endParaRPr lang="fr-CH" sz="105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24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deliveries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sharing of the </a:t>
            </a:r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Acceptance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Sorting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8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Triplet: Nb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Q1/Q3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for installation, 2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spares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 MQXFA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cold masses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cryostat, and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horizontally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re-test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first to check transport, and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one for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calibration</a:t>
            </a:r>
            <a:endParaRPr lang="fr-CH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964" y="698287"/>
            <a:ext cx="1842593" cy="14918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5329" y="2210151"/>
            <a:ext cx="1361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MQXF cross-section</a:t>
            </a:r>
            <a:endParaRPr lang="en-GB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6760" y="927972"/>
            <a:ext cx="478940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30" y="712583"/>
            <a:ext cx="593809" cy="1837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728823"/>
            <a:ext cx="593809" cy="18379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345" y="619145"/>
            <a:ext cx="331649" cy="326156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1966639" y="945301"/>
            <a:ext cx="478940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26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Triplet: Nb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Q2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for installation, 2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spares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 MQXFB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one short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corrector MCBXFB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CIEMAT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corrector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vertically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cold mass and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 as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cryomagnets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CERN, in H position</a:t>
            </a:r>
          </a:p>
          <a:p>
            <a:pPr lvl="1"/>
            <a:endParaRPr lang="fr-CH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964" y="698287"/>
            <a:ext cx="1842593" cy="14918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5329" y="2210151"/>
            <a:ext cx="1361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MQXF cross-section</a:t>
            </a:r>
            <a:endParaRPr lang="en-GB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30" y="712583"/>
            <a:ext cx="593809" cy="1837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728823"/>
            <a:ext cx="593809" cy="18379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345" y="619145"/>
            <a:ext cx="331649" cy="326156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1357998" y="939712"/>
            <a:ext cx="621714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46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Separation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Nb-Ti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D1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installation, 2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spares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MBXF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Hitachi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(KEK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MBXF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cold mass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 test the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vertical, and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cold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 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cryomagnets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in H position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652885" y="964745"/>
            <a:ext cx="406947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2031" y="611919"/>
            <a:ext cx="708654" cy="3043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BXF_cross-sec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166" y="635722"/>
            <a:ext cx="2257900" cy="16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2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Recombination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Nb-Ti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for installation, 2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spares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MBRD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2 correctors MCBRD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MBRD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made in ASG (INFN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cryomagnets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CERN, in H position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957141" y="940043"/>
            <a:ext cx="622971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204" y="801504"/>
            <a:ext cx="2349614" cy="14110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641" y="3675286"/>
            <a:ext cx="2245781" cy="14422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369" y="662693"/>
            <a:ext cx="718512" cy="31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8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 magnets: from LHC to HL-LHC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Corrector package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for installation, 1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 unit not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cold mass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long corrector MCBXFA,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skew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normal and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skew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 correctors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in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SEAS-RIAL (INFN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INFN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 the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4.5 K and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corrector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in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Elytt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(CIEMAT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CIEMAT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delivers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test at 1.9 K at CERN</a:t>
            </a: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</a:t>
            </a:r>
          </a:p>
          <a:p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cryomagnets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CERN, in H position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8799"/>
            <a:ext cx="6120680" cy="187084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2467222" y="962293"/>
            <a:ext cx="304577" cy="74536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054" y="720979"/>
            <a:ext cx="474302" cy="1907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961" y="692293"/>
            <a:ext cx="587947" cy="257906"/>
          </a:xfrm>
          <a:prstGeom prst="rect">
            <a:avLst/>
          </a:prstGeom>
        </p:spPr>
      </p:pic>
      <p:pic>
        <p:nvPicPr>
          <p:cNvPr id="20" name="Picture 2" descr="2022_corr_align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333" y="748501"/>
            <a:ext cx="2104964" cy="157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2022_03_pole_alternance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51" y="719562"/>
            <a:ext cx="1944695" cy="160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71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collaborations and who does what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33108" y="627534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1952778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89" y="946051"/>
            <a:ext cx="8109021" cy="281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12844</TotalTime>
  <Words>1739</Words>
  <Application>Microsoft Office PowerPoint</Application>
  <PresentationFormat>On-screen Show (16:9)</PresentationFormat>
  <Paragraphs>235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Symbol</vt:lpstr>
      <vt:lpstr>Times</vt:lpstr>
      <vt:lpstr>Times New Roman</vt:lpstr>
      <vt:lpstr>Wingdings</vt:lpstr>
      <vt:lpstr>Thème Office</vt:lpstr>
      <vt:lpstr>An overview of WP3 magnets</vt:lpstr>
      <vt:lpstr>List of contributors (from East to West)</vt:lpstr>
      <vt:lpstr>CONTENTS</vt:lpstr>
      <vt:lpstr>Interaction region magnets: from LHC to HL-LHC</vt:lpstr>
      <vt:lpstr>Interaction region magnets: from LHC to HL-LHC</vt:lpstr>
      <vt:lpstr>Interaction region magnets: from LHC to HL-LHC</vt:lpstr>
      <vt:lpstr>Interaction region magnets: from LHC to HL-LHC</vt:lpstr>
      <vt:lpstr>Interaction region magnets: from LHC to HL-LHC</vt:lpstr>
      <vt:lpstr>Summary of collaborations and who does what</vt:lpstr>
      <vt:lpstr>Structure and management</vt:lpstr>
      <vt:lpstr>CONTENTS</vt:lpstr>
      <vt:lpstr>ACCEPTANCE CRITERIA LINK</vt:lpstr>
      <vt:lpstr>ACCEPTANCE CRITERIA</vt:lpstr>
      <vt:lpstr>ACCEPTANCE CRITERIA</vt:lpstr>
      <vt:lpstr>ACCEPTANCE CRITERIA</vt:lpstr>
      <vt:lpstr>ACCEPTANCE CRITERIA</vt:lpstr>
      <vt:lpstr>CONTENTS</vt:lpstr>
      <vt:lpstr>SORTING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Ezio Todesco</cp:lastModifiedBy>
  <cp:revision>1204</cp:revision>
  <dcterms:created xsi:type="dcterms:W3CDTF">2016-02-11T10:47:23Z</dcterms:created>
  <dcterms:modified xsi:type="dcterms:W3CDTF">2023-02-10T16:18:11Z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