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13" r:id="rId2"/>
  </p:sldMasterIdLst>
  <p:notesMasterIdLst>
    <p:notesMasterId r:id="rId31"/>
  </p:notesMasterIdLst>
  <p:handoutMasterIdLst>
    <p:handoutMasterId r:id="rId32"/>
  </p:handoutMasterIdLst>
  <p:sldIdLst>
    <p:sldId id="2924" r:id="rId3"/>
    <p:sldId id="2147196834" r:id="rId4"/>
    <p:sldId id="4182" r:id="rId5"/>
    <p:sldId id="2147196835" r:id="rId6"/>
    <p:sldId id="2147196838" r:id="rId7"/>
    <p:sldId id="2147196836" r:id="rId8"/>
    <p:sldId id="2147196833" r:id="rId9"/>
    <p:sldId id="2147196629" r:id="rId10"/>
    <p:sldId id="2147196829" r:id="rId11"/>
    <p:sldId id="2147196830" r:id="rId12"/>
    <p:sldId id="2147196840" r:id="rId13"/>
    <p:sldId id="2147196837" r:id="rId14"/>
    <p:sldId id="491" r:id="rId15"/>
    <p:sldId id="1076" r:id="rId16"/>
    <p:sldId id="2985" r:id="rId17"/>
    <p:sldId id="4550" r:id="rId18"/>
    <p:sldId id="2147196832" r:id="rId19"/>
    <p:sldId id="361" r:id="rId20"/>
    <p:sldId id="374" r:id="rId21"/>
    <p:sldId id="5197" r:id="rId22"/>
    <p:sldId id="407" r:id="rId23"/>
    <p:sldId id="4193" r:id="rId24"/>
    <p:sldId id="2147196645" r:id="rId25"/>
    <p:sldId id="346" r:id="rId26"/>
    <p:sldId id="2147196657" r:id="rId27"/>
    <p:sldId id="2147196823" r:id="rId28"/>
    <p:sldId id="257" r:id="rId29"/>
    <p:sldId id="2147196839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7A8703-BD52-5B4A-BC6D-D5EDF63107B0}">
          <p14:sldIdLst>
            <p14:sldId id="2924"/>
            <p14:sldId id="2147196834"/>
          </p14:sldIdLst>
        </p14:section>
        <p14:section name="HOW" id="{BCD4A69A-2776-1E48-B400-2709D2854712}">
          <p14:sldIdLst>
            <p14:sldId id="4182"/>
            <p14:sldId id="2147196835"/>
            <p14:sldId id="2147196838"/>
            <p14:sldId id="2147196836"/>
          </p14:sldIdLst>
        </p14:section>
        <p14:section name="timeline" id="{275C51FE-9418-6243-BED3-00E313F4836F}">
          <p14:sldIdLst>
            <p14:sldId id="2147196833"/>
            <p14:sldId id="2147196629"/>
            <p14:sldId id="2147196829"/>
            <p14:sldId id="2147196830"/>
          </p14:sldIdLst>
        </p14:section>
        <p14:section name="Progress" id="{597FBC6D-A8E7-1C48-8218-DB20BED0157F}">
          <p14:sldIdLst>
            <p14:sldId id="2147196840"/>
            <p14:sldId id="2147196837"/>
            <p14:sldId id="491"/>
            <p14:sldId id="1076"/>
            <p14:sldId id="2985"/>
            <p14:sldId id="4550"/>
            <p14:sldId id="2147196832"/>
            <p14:sldId id="361"/>
            <p14:sldId id="374"/>
            <p14:sldId id="5197"/>
            <p14:sldId id="407"/>
            <p14:sldId id="4193"/>
            <p14:sldId id="2147196645"/>
            <p14:sldId id="346"/>
            <p14:sldId id="2147196657"/>
            <p14:sldId id="2147196823"/>
          </p14:sldIdLst>
        </p14:section>
        <p14:section name="Summary" id="{8D7CA4D6-E652-0940-A506-C1DE6904F176}">
          <p14:sldIdLst>
            <p14:sldId id="257"/>
            <p14:sldId id="214719683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F00"/>
    <a:srgbClr val="2F2F2F"/>
    <a:srgbClr val="FF9300"/>
    <a:srgbClr val="0432FF"/>
    <a:srgbClr val="303030"/>
    <a:srgbClr val="FF2600"/>
    <a:srgbClr val="73FDD6"/>
    <a:srgbClr val="76D6FF"/>
    <a:srgbClr val="945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62"/>
    <p:restoredTop sz="94686"/>
  </p:normalViewPr>
  <p:slideViewPr>
    <p:cSldViewPr snapToGrid="0" snapToObjects="1">
      <p:cViewPr varScale="1">
        <p:scale>
          <a:sx n="121" d="100"/>
          <a:sy n="121" d="100"/>
        </p:scale>
        <p:origin x="81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6/7/24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7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8794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8188"/>
            <a:ext cx="6581775" cy="3703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144">
              <a:defRPr/>
            </a:pPr>
            <a:endParaRPr lang="en-US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036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updated by Ezio’s PSM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0092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801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9947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. Redaelli, LMC meeting, 31-05-2023"/>
          <p:cNvSpPr txBox="1"/>
          <p:nvPr/>
        </p:nvSpPr>
        <p:spPr>
          <a:xfrm>
            <a:off x="-40287" y="6658921"/>
            <a:ext cx="2077973" cy="2106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800" i="1"/>
            </a:lvl1pPr>
          </a:lstStyle>
          <a:p>
            <a:r>
              <a:rPr sz="900"/>
              <a:t>S. Redaelli, LMC meeting, 31-05-2023</a:t>
            </a:r>
          </a:p>
        </p:txBody>
      </p:sp>
      <p:pic>
        <p:nvPicPr>
          <p:cNvPr id="29" name="image.png" descr="image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9766" y="-8930"/>
            <a:ext cx="714376" cy="7233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con-lhc-pho-1999-087.gif" descr="icon-lhc-pho-1999-08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160" y="-17859"/>
            <a:ext cx="750094" cy="750094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0058" y="6661547"/>
            <a:ext cx="204924" cy="211138"/>
          </a:xfrm>
          <a:prstGeom prst="rect">
            <a:avLst/>
          </a:prstGeom>
        </p:spPr>
        <p:txBody>
          <a:bodyPr/>
          <a:lstStyle>
            <a:lvl1pPr>
              <a:defRPr sz="9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035699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12">
            <a:extLst>
              <a:ext uri="{FF2B5EF4-FFF2-40B4-BE49-F238E27FC236}">
                <a16:creationId xmlns:a16="http://schemas.microsoft.com/office/drawing/2014/main" id="{81425FF8-16C2-65EB-60B5-BD3B68FB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2115" y="6537960"/>
            <a:ext cx="662557" cy="320040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79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dirty="0"/>
              <a:t>M. </a:t>
            </a:r>
            <a:r>
              <a:rPr lang="en-GB" dirty="0" err="1"/>
              <a:t>Zerlauth</a:t>
            </a:r>
            <a:r>
              <a:rPr lang="en-GB" dirty="0"/>
              <a:t> @ CSR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09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33706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572502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549791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6892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298742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89637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96056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944374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5072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1074235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107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16736"/>
            <a:ext cx="11376024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16152"/>
            <a:ext cx="11376024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1866" y="63573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711" r:id="rId22"/>
    <p:sldLayoutId id="2147483728" r:id="rId23"/>
    <p:sldLayoutId id="2147483729" r:id="rId24"/>
    <p:sldLayoutId id="2147483730" r:id="rId2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9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2.png"/><Relationship Id="rId11" Type="http://schemas.microsoft.com/office/2007/relationships/hdphoto" Target="../media/hdphoto1.wdp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microsoft.com/office/2007/relationships/hdphoto" Target="../media/hdphoto7.wdp"/><Relationship Id="rId18" Type="http://schemas.openxmlformats.org/officeDocument/2006/relationships/image" Target="../media/image67.png"/><Relationship Id="rId3" Type="http://schemas.microsoft.com/office/2007/relationships/hdphoto" Target="../media/hdphoto2.wdp"/><Relationship Id="rId21" Type="http://schemas.microsoft.com/office/2007/relationships/hdphoto" Target="../media/hdphoto11.wdp"/><Relationship Id="rId7" Type="http://schemas.microsoft.com/office/2007/relationships/hdphoto" Target="../media/hdphoto4.wdp"/><Relationship Id="rId12" Type="http://schemas.openxmlformats.org/officeDocument/2006/relationships/image" Target="../media/image64.png"/><Relationship Id="rId17" Type="http://schemas.microsoft.com/office/2007/relationships/hdphoto" Target="../media/hdphoto9.wdp"/><Relationship Id="rId2" Type="http://schemas.openxmlformats.org/officeDocument/2006/relationships/image" Target="../media/image59.png"/><Relationship Id="rId16" Type="http://schemas.openxmlformats.org/officeDocument/2006/relationships/image" Target="../media/image66.png"/><Relationship Id="rId20" Type="http://schemas.openxmlformats.org/officeDocument/2006/relationships/image" Target="../media/image6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1.png"/><Relationship Id="rId11" Type="http://schemas.microsoft.com/office/2007/relationships/hdphoto" Target="../media/hdphoto6.wdp"/><Relationship Id="rId5" Type="http://schemas.microsoft.com/office/2007/relationships/hdphoto" Target="../media/hdphoto3.wdp"/><Relationship Id="rId15" Type="http://schemas.microsoft.com/office/2007/relationships/hdphoto" Target="../media/hdphoto8.wdp"/><Relationship Id="rId23" Type="http://schemas.microsoft.com/office/2007/relationships/hdphoto" Target="../media/hdphoto12.wdp"/><Relationship Id="rId10" Type="http://schemas.openxmlformats.org/officeDocument/2006/relationships/image" Target="../media/image63.png"/><Relationship Id="rId19" Type="http://schemas.microsoft.com/office/2007/relationships/hdphoto" Target="../media/hdphoto10.wdp"/><Relationship Id="rId4" Type="http://schemas.openxmlformats.org/officeDocument/2006/relationships/image" Target="../media/image60.png"/><Relationship Id="rId9" Type="http://schemas.microsoft.com/office/2007/relationships/hdphoto" Target="../media/hdphoto5.wdp"/><Relationship Id="rId14" Type="http://schemas.openxmlformats.org/officeDocument/2006/relationships/image" Target="../media/image65.png"/><Relationship Id="rId22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13" Type="http://schemas.openxmlformats.org/officeDocument/2006/relationships/image" Target="../media/image89.jpg"/><Relationship Id="rId3" Type="http://schemas.openxmlformats.org/officeDocument/2006/relationships/image" Target="../media/image78.jpeg"/><Relationship Id="rId7" Type="http://schemas.openxmlformats.org/officeDocument/2006/relationships/image" Target="../media/image83.jpg"/><Relationship Id="rId12" Type="http://schemas.openxmlformats.org/officeDocument/2006/relationships/image" Target="../media/image88.jp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2.png"/><Relationship Id="rId11" Type="http://schemas.openxmlformats.org/officeDocument/2006/relationships/image" Target="../media/image87.jpg"/><Relationship Id="rId5" Type="http://schemas.openxmlformats.org/officeDocument/2006/relationships/image" Target="../media/image81.png"/><Relationship Id="rId10" Type="http://schemas.openxmlformats.org/officeDocument/2006/relationships/image" Target="../media/image86.jpeg"/><Relationship Id="rId4" Type="http://schemas.openxmlformats.org/officeDocument/2006/relationships/image" Target="../media/image79.jpeg"/><Relationship Id="rId9" Type="http://schemas.openxmlformats.org/officeDocument/2006/relationships/image" Target="../media/image85.jpeg"/><Relationship Id="rId14" Type="http://schemas.openxmlformats.org/officeDocument/2006/relationships/image" Target="../media/image9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2.tiff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19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hyperlink" Target="http://www.iconarchive.com/show/flag-icons-by-gosquared/Italy-icon.html" TargetMode="External"/><Relationship Id="rId12" Type="http://schemas.openxmlformats.org/officeDocument/2006/relationships/hyperlink" Target="http://www.iconarchive.com/show/flag-icons-by-gosquared/United-Kingdom-icon.html" TargetMode="External"/><Relationship Id="rId2" Type="http://schemas.openxmlformats.org/officeDocument/2006/relationships/image" Target="../media/image13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hyperlink" Target="http://www.iconarchive.com/show/flag-icons-by-gosquared/Spain-icon.html" TargetMode="External"/><Relationship Id="rId15" Type="http://schemas.openxmlformats.org/officeDocument/2006/relationships/image" Target="../media/image21.png"/><Relationship Id="rId10" Type="http://schemas.openxmlformats.org/officeDocument/2006/relationships/hyperlink" Target="http://www.iconarchive.com/show/flag-icons-by-gosquared/Japan-icon.html" TargetMode="External"/><Relationship Id="rId4" Type="http://schemas.openxmlformats.org/officeDocument/2006/relationships/image" Target="../media/image14.png"/><Relationship Id="rId9" Type="http://schemas.openxmlformats.org/officeDocument/2006/relationships/image" Target="../media/image17.png"/><Relationship Id="rId14" Type="http://schemas.openxmlformats.org/officeDocument/2006/relationships/image" Target="../media/image20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769AB-39D6-1142-A961-E6D7DD2154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795" y="3743424"/>
            <a:ext cx="11376025" cy="1177982"/>
          </a:xfrm>
        </p:spPr>
        <p:txBody>
          <a:bodyPr/>
          <a:lstStyle/>
          <a:p>
            <a:r>
              <a:rPr lang="en-GB" sz="4800" dirty="0"/>
              <a:t>HL-LHC - status of preparation</a:t>
            </a:r>
            <a:br>
              <a:rPr lang="en-GB" sz="4800" dirty="0"/>
            </a:br>
            <a:br>
              <a:rPr lang="en-GB" sz="4800" dirty="0"/>
            </a:br>
            <a:br>
              <a:rPr lang="en-GB" sz="4800" dirty="0"/>
            </a:br>
            <a:endParaRPr lang="en-GB" sz="48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74A0921-CC20-4AAB-A237-BA8E0CCD84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922" y="5491383"/>
            <a:ext cx="11376026" cy="931720"/>
          </a:xfrm>
        </p:spPr>
        <p:txBody>
          <a:bodyPr/>
          <a:lstStyle/>
          <a:p>
            <a:r>
              <a:rPr lang="en-GB" dirty="0"/>
              <a:t>Mike Lamont</a:t>
            </a:r>
            <a:br>
              <a:rPr lang="en-GB" dirty="0"/>
            </a:br>
            <a:r>
              <a:rPr lang="en-GB" dirty="0" err="1"/>
              <a:t>LHCP</a:t>
            </a:r>
            <a:br>
              <a:rPr lang="en-GB" b="1" dirty="0"/>
            </a:br>
            <a:r>
              <a:rPr lang="en-GB" dirty="0"/>
              <a:t>7</a:t>
            </a:r>
            <a:r>
              <a:rPr lang="en-GB" baseline="30000" dirty="0"/>
              <a:t>th</a:t>
            </a:r>
            <a:r>
              <a:rPr lang="en-GB" dirty="0"/>
              <a:t> June 2024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BCDD9B7-0C03-B040-39BA-311BB3FC1E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4101"/>
            <a:ext cx="12176146" cy="29458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2148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E8E892D-A54F-09EE-AE38-4298B2F67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8360"/>
            <a:ext cx="6472863" cy="5276047"/>
          </a:xfrm>
        </p:spPr>
        <p:txBody>
          <a:bodyPr/>
          <a:lstStyle/>
          <a:p>
            <a:r>
              <a:rPr lang="en-GB" dirty="0"/>
              <a:t>ALICE 3 proposed for LS4</a:t>
            </a:r>
          </a:p>
          <a:p>
            <a:r>
              <a:rPr lang="en-GB" dirty="0"/>
              <a:t>LHCb Upgrade II proposed for LS4</a:t>
            </a:r>
          </a:p>
          <a:p>
            <a:r>
              <a:rPr lang="en-GB" dirty="0"/>
              <a:t>Forward physics</a:t>
            </a:r>
          </a:p>
          <a:p>
            <a:pPr lvl="1"/>
            <a:r>
              <a:rPr lang="en-GB" dirty="0"/>
              <a:t>Precision Proton Spectrometer II (PPS II)  </a:t>
            </a:r>
          </a:p>
          <a:p>
            <a:r>
              <a:rPr lang="en-GB" dirty="0"/>
              <a:t>Neutrinos</a:t>
            </a:r>
          </a:p>
          <a:p>
            <a:pPr lvl="1"/>
            <a:r>
              <a:rPr lang="en-GB" dirty="0"/>
              <a:t> </a:t>
            </a:r>
            <a:r>
              <a:rPr lang="en-GB" dirty="0" err="1"/>
              <a:t>SND</a:t>
            </a:r>
            <a:r>
              <a:rPr lang="en-GB" dirty="0"/>
              <a:t>, </a:t>
            </a:r>
            <a:r>
              <a:rPr lang="en-GB" dirty="0" err="1"/>
              <a:t>FASERnu</a:t>
            </a:r>
            <a:r>
              <a:rPr lang="en-GB" dirty="0"/>
              <a:t>, </a:t>
            </a:r>
            <a:r>
              <a:rPr lang="en-GB" dirty="0" err="1">
                <a:solidFill>
                  <a:srgbClr val="008F00"/>
                </a:solidFill>
              </a:rPr>
              <a:t>AdvSND</a:t>
            </a:r>
            <a:r>
              <a:rPr lang="en-GB" dirty="0">
                <a:solidFill>
                  <a:srgbClr val="008F00"/>
                </a:solidFill>
              </a:rPr>
              <a:t>,</a:t>
            </a:r>
            <a:r>
              <a:rPr lang="en-GB" dirty="0"/>
              <a:t> </a:t>
            </a:r>
            <a:r>
              <a:rPr lang="en-GB" dirty="0">
                <a:solidFill>
                  <a:srgbClr val="008F00"/>
                </a:solidFill>
              </a:rPr>
              <a:t>Forward Physics Facility (</a:t>
            </a:r>
            <a:r>
              <a:rPr lang="en-GB" dirty="0" err="1">
                <a:solidFill>
                  <a:srgbClr val="008F00"/>
                </a:solidFill>
              </a:rPr>
              <a:t>FPF</a:t>
            </a:r>
            <a:r>
              <a:rPr lang="en-GB" dirty="0">
                <a:solidFill>
                  <a:srgbClr val="008F00"/>
                </a:solidFill>
              </a:rPr>
              <a:t>)</a:t>
            </a:r>
          </a:p>
          <a:p>
            <a:r>
              <a:rPr lang="en-GB" dirty="0"/>
              <a:t>Long Lived Particles/FIPS</a:t>
            </a:r>
          </a:p>
          <a:p>
            <a:pPr lvl="1"/>
            <a:r>
              <a:rPr lang="en-GB" dirty="0"/>
              <a:t> </a:t>
            </a:r>
            <a:r>
              <a:rPr lang="en-GB" dirty="0" err="1"/>
              <a:t>GPDs</a:t>
            </a:r>
            <a:r>
              <a:rPr lang="en-GB" dirty="0"/>
              <a:t>, </a:t>
            </a:r>
            <a:r>
              <a:rPr lang="en-GB" dirty="0" err="1"/>
              <a:t>FASER</a:t>
            </a:r>
            <a:r>
              <a:rPr lang="en-GB" dirty="0"/>
              <a:t>, </a:t>
            </a:r>
            <a:r>
              <a:rPr lang="en-GB" dirty="0" err="1"/>
              <a:t>SND</a:t>
            </a:r>
            <a:r>
              <a:rPr lang="en-GB" dirty="0"/>
              <a:t>, </a:t>
            </a:r>
            <a:r>
              <a:rPr lang="en-GB" dirty="0" err="1"/>
              <a:t>MoEDAL</a:t>
            </a:r>
            <a:r>
              <a:rPr lang="en-GB" dirty="0"/>
              <a:t>, </a:t>
            </a:r>
            <a:r>
              <a:rPr lang="en-GB" dirty="0" err="1"/>
              <a:t>milliQan</a:t>
            </a:r>
            <a:r>
              <a:rPr lang="en-GB" dirty="0"/>
              <a:t>, </a:t>
            </a:r>
            <a:r>
              <a:rPr lang="en-GB" dirty="0" err="1">
                <a:solidFill>
                  <a:srgbClr val="008F00"/>
                </a:solidFill>
              </a:rPr>
              <a:t>FPF</a:t>
            </a:r>
            <a:r>
              <a:rPr lang="en-GB" dirty="0"/>
              <a:t>, </a:t>
            </a:r>
            <a:r>
              <a:rPr lang="en-GB" dirty="0">
                <a:solidFill>
                  <a:srgbClr val="008F00"/>
                </a:solidFill>
              </a:rPr>
              <a:t>CODEX-b, </a:t>
            </a:r>
            <a:r>
              <a:rPr lang="en-GB" dirty="0" err="1">
                <a:solidFill>
                  <a:srgbClr val="008F00"/>
                </a:solidFill>
              </a:rPr>
              <a:t>MATHUSLA</a:t>
            </a:r>
            <a:r>
              <a:rPr lang="en-GB" dirty="0">
                <a:solidFill>
                  <a:srgbClr val="008F00"/>
                </a:solidFill>
              </a:rPr>
              <a:t>, (pro)ANUBIS</a:t>
            </a:r>
            <a:endParaRPr lang="en-GB" dirty="0"/>
          </a:p>
          <a:p>
            <a:r>
              <a:rPr lang="en-GB" dirty="0"/>
              <a:t>Fixed target</a:t>
            </a:r>
          </a:p>
          <a:p>
            <a:pPr lvl="1"/>
            <a:r>
              <a:rPr lang="en-GB" dirty="0"/>
              <a:t> SMOG-2@LHCb, </a:t>
            </a:r>
            <a:r>
              <a:rPr lang="en-GB" dirty="0" err="1">
                <a:solidFill>
                  <a:srgbClr val="00B050"/>
                </a:solidFill>
              </a:rPr>
              <a:t>LHCspin</a:t>
            </a:r>
            <a:r>
              <a:rPr lang="en-GB" dirty="0">
                <a:solidFill>
                  <a:srgbClr val="00B050"/>
                </a:solidFill>
              </a:rPr>
              <a:t>, </a:t>
            </a:r>
            <a:r>
              <a:rPr lang="en-GB" dirty="0" err="1">
                <a:solidFill>
                  <a:srgbClr val="00B050"/>
                </a:solidFill>
              </a:rPr>
              <a:t>TWOCRYST</a:t>
            </a:r>
            <a:r>
              <a:rPr lang="en-GB" dirty="0">
                <a:solidFill>
                  <a:srgbClr val="00B050"/>
                </a:solidFill>
              </a:rPr>
              <a:t> (</a:t>
            </a:r>
            <a:r>
              <a:rPr lang="el-GR" dirty="0">
                <a:solidFill>
                  <a:srgbClr val="00B050"/>
                </a:solidFill>
              </a:rPr>
              <a:t>Λ</a:t>
            </a:r>
            <a:r>
              <a:rPr lang="en-GB" baseline="-5999" dirty="0">
                <a:solidFill>
                  <a:srgbClr val="00B050"/>
                </a:solidFill>
              </a:rPr>
              <a:t>c</a:t>
            </a:r>
            <a:r>
              <a:rPr lang="en-GB" baseline="31999" dirty="0">
                <a:solidFill>
                  <a:srgbClr val="00B050"/>
                </a:solidFill>
              </a:rPr>
              <a:t>+</a:t>
            </a:r>
            <a:r>
              <a:rPr lang="en-GB" dirty="0">
                <a:solidFill>
                  <a:srgbClr val="00B050"/>
                </a:solidFill>
              </a:rPr>
              <a:t> MDM/</a:t>
            </a:r>
            <a:r>
              <a:rPr lang="en-GB" dirty="0" err="1">
                <a:solidFill>
                  <a:srgbClr val="00B050"/>
                </a:solidFill>
              </a:rPr>
              <a:t>EDM</a:t>
            </a:r>
            <a:r>
              <a:rPr lang="en-GB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BD72C3-87D8-408F-0A5F-A335A3B0E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A diverse physics programme</a:t>
            </a:r>
          </a:p>
        </p:txBody>
      </p:sp>
      <p:pic>
        <p:nvPicPr>
          <p:cNvPr id="6" name="Picture 5" descr="A diagram of different types of molecules&#10;&#10;Description automatically generated">
            <a:extLst>
              <a:ext uri="{FF2B5EF4-FFF2-40B4-BE49-F238E27FC236}">
                <a16:creationId xmlns:a16="http://schemas.microsoft.com/office/drawing/2014/main" id="{111EF524-3DF0-B81D-08A0-2D63C13DF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212" y="4593049"/>
            <a:ext cx="4622800" cy="18923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074" name="Picture 2" descr="Brand new ALICE 3 is built around a high-resolution tracker with a specialised vertex detector within the beam pipe, housed in a superconducting solenoidal magnet and complemented by several detectors for particle identification: a time-of-flight detector, a ring imaging Cherenkov detector and a muon identifier. An electromagnetic calorimeter provides photon detection and a forward conversion tracker allows the measurement of ultra-soft photons in the forward direction. Credit: ALICE">
            <a:extLst>
              <a:ext uri="{FF2B5EF4-FFF2-40B4-BE49-F238E27FC236}">
                <a16:creationId xmlns:a16="http://schemas.microsoft.com/office/drawing/2014/main" id="{294C7FDE-C51E-71AF-3FED-09B3293AA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948" y="1544872"/>
            <a:ext cx="2990315" cy="2252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E98E3F7-6916-B187-6050-E48EEFF785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0574" y="905256"/>
            <a:ext cx="2304711" cy="329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7080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company's company&#10;&#10;Description automatically generated">
            <a:extLst>
              <a:ext uri="{FF2B5EF4-FFF2-40B4-BE49-F238E27FC236}">
                <a16:creationId xmlns:a16="http://schemas.microsoft.com/office/drawing/2014/main" id="{D58A0FF9-1C51-8B4D-EFB6-D1783610E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2879" y="68263"/>
            <a:ext cx="8786242" cy="6721475"/>
          </a:xfrm>
          <a:prstGeom prst="rect">
            <a:avLst/>
          </a:prstGeom>
          <a:noFill/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511FDAC-6430-4688-1130-941D0BC45F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968" y="359807"/>
            <a:ext cx="4363707" cy="400834"/>
          </a:xfrm>
        </p:spPr>
        <p:txBody>
          <a:bodyPr/>
          <a:lstStyle/>
          <a:p>
            <a:r>
              <a:rPr lang="en-GB" sz="2800" dirty="0"/>
              <a:t>HL-LHC Work Packages</a:t>
            </a:r>
          </a:p>
        </p:txBody>
      </p:sp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7C318138-F865-F4B5-CB21-196A0D085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662358-ABF0-58EA-AD44-2857B24F39F8}"/>
              </a:ext>
            </a:extLst>
          </p:cNvPr>
          <p:cNvSpPr/>
          <p:nvPr/>
        </p:nvSpPr>
        <p:spPr>
          <a:xfrm>
            <a:off x="2104373" y="1853852"/>
            <a:ext cx="1126190" cy="4008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5778BD-AD76-9D5A-11EE-3CF6F5348CC3}"/>
              </a:ext>
            </a:extLst>
          </p:cNvPr>
          <p:cNvSpPr/>
          <p:nvPr/>
        </p:nvSpPr>
        <p:spPr>
          <a:xfrm>
            <a:off x="2104373" y="2444663"/>
            <a:ext cx="1365337" cy="4008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B3C6D6-B20C-77A6-EBF5-3F37FC87AFD8}"/>
              </a:ext>
            </a:extLst>
          </p:cNvPr>
          <p:cNvSpPr/>
          <p:nvPr/>
        </p:nvSpPr>
        <p:spPr>
          <a:xfrm>
            <a:off x="1805836" y="3521692"/>
            <a:ext cx="1126190" cy="4409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31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222E-8401-0CDE-7AE4-8ABDE4920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34" y="169238"/>
            <a:ext cx="6812844" cy="720000"/>
          </a:xfrm>
        </p:spPr>
        <p:txBody>
          <a:bodyPr/>
          <a:lstStyle/>
          <a:p>
            <a:r>
              <a:rPr lang="en-FR" dirty="0"/>
              <a:t>HL-LHC technology landmarks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1A997F8-B25B-8AAA-A74F-DD8ECC8811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9621" y="843508"/>
            <a:ext cx="7234002" cy="56944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006E5A-5221-D2C3-B16A-54B5F382BFF0}"/>
              </a:ext>
            </a:extLst>
          </p:cNvPr>
          <p:cNvSpPr txBox="1"/>
          <p:nvPr/>
        </p:nvSpPr>
        <p:spPr>
          <a:xfrm>
            <a:off x="317125" y="2103669"/>
            <a:ext cx="3335731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HL-LHC has many challenging novelties covering a broad technology spectrum</a:t>
            </a:r>
          </a:p>
          <a:p>
            <a:pPr algn="ctr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Technology intensive project</a:t>
            </a:r>
            <a:r>
              <a:rPr lang="fr-CH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GB" sz="20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E83909D-1224-A192-F5E7-E1F61C1756B0}"/>
              </a:ext>
            </a:extLst>
          </p:cNvPr>
          <p:cNvSpPr/>
          <p:nvPr/>
        </p:nvSpPr>
        <p:spPr>
          <a:xfrm>
            <a:off x="1760277" y="1052362"/>
            <a:ext cx="2033080" cy="535022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Finished in 2023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BE7ED8E-D200-CAEA-B693-BCD7BBADB190}"/>
              </a:ext>
            </a:extLst>
          </p:cNvPr>
          <p:cNvSpPr/>
          <p:nvPr/>
        </p:nvSpPr>
        <p:spPr>
          <a:xfrm>
            <a:off x="10068386" y="3447099"/>
            <a:ext cx="2097984" cy="879329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Successfully deployed in 2023 Pb-Pb run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8FEB6EE-9065-8843-CE4D-D0720BD2D78B}"/>
              </a:ext>
            </a:extLst>
          </p:cNvPr>
          <p:cNvSpPr/>
          <p:nvPr/>
        </p:nvSpPr>
        <p:spPr>
          <a:xfrm>
            <a:off x="7381942" y="3447099"/>
            <a:ext cx="2033080" cy="535022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Finished in 2023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5294E65-25F2-9CDB-8755-BB404EDFDF0D}"/>
              </a:ext>
            </a:extLst>
          </p:cNvPr>
          <p:cNvSpPr/>
          <p:nvPr/>
        </p:nvSpPr>
        <p:spPr>
          <a:xfrm>
            <a:off x="6393092" y="6109729"/>
            <a:ext cx="4010780" cy="648639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½ system already installed for Run 3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3343F7B-8272-BD17-6E34-317CAA92D94A}"/>
              </a:ext>
            </a:extLst>
          </p:cNvPr>
          <p:cNvSpPr/>
          <p:nvPr/>
        </p:nvSpPr>
        <p:spPr>
          <a:xfrm>
            <a:off x="9004141" y="169238"/>
            <a:ext cx="2941425" cy="719999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Series production in Industry well underway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7470976-96A2-D0F0-3F81-7834BBAB1BE5}"/>
              </a:ext>
            </a:extLst>
          </p:cNvPr>
          <p:cNvSpPr/>
          <p:nvPr/>
        </p:nvSpPr>
        <p:spPr>
          <a:xfrm>
            <a:off x="1388377" y="5020738"/>
            <a:ext cx="2500443" cy="1182552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Complete Prototype System installed in SM18 and tested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44BCBF33-921D-37C8-CFE3-51FEC142B63C}"/>
              </a:ext>
            </a:extLst>
          </p:cNvPr>
          <p:cNvSpPr/>
          <p:nvPr/>
        </p:nvSpPr>
        <p:spPr>
          <a:xfrm>
            <a:off x="5628643" y="1052362"/>
            <a:ext cx="2033080" cy="1115806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Fully validated in 2023 and first magnets ready for installation</a:t>
            </a:r>
          </a:p>
        </p:txBody>
      </p:sp>
    </p:spTree>
    <p:extLst>
      <p:ext uri="{BB962C8B-B14F-4D97-AF65-F5344CB8AC3E}">
        <p14:creationId xmlns:p14="http://schemas.microsoft.com/office/powerpoint/2010/main" val="5552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Times New Roman" panose="02020603050405020304" pitchFamily="18" charset="0"/>
              </a:rPr>
              <a:t>Magnets</a:t>
            </a: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038" name="Picture 14" descr="Aperçu de l’image">
            <a:extLst>
              <a:ext uri="{FF2B5EF4-FFF2-40B4-BE49-F238E27FC236}">
                <a16:creationId xmlns:a16="http://schemas.microsoft.com/office/drawing/2014/main" id="{CF57805C-79E2-5E70-43EA-59CE9268D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48" y="1063239"/>
            <a:ext cx="5022811" cy="28253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perçu de l’image">
            <a:extLst>
              <a:ext uri="{FF2B5EF4-FFF2-40B4-BE49-F238E27FC236}">
                <a16:creationId xmlns:a16="http://schemas.microsoft.com/office/drawing/2014/main" id="{E6CC8C22-30B9-FFC6-4E02-AD6938843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3441" y="1623044"/>
            <a:ext cx="4901200" cy="27569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64086" y="933848"/>
            <a:ext cx="5175629" cy="158198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68CE94B-96D1-A2A0-6C58-C2AD9144E127}"/>
              </a:ext>
            </a:extLst>
          </p:cNvPr>
          <p:cNvCxnSpPr>
            <a:cxnSpLocks/>
          </p:cNvCxnSpPr>
          <p:nvPr/>
        </p:nvCxnSpPr>
        <p:spPr>
          <a:xfrm flipV="1">
            <a:off x="5095206" y="1818822"/>
            <a:ext cx="2824997" cy="335557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454D7C6-52CC-59EC-904D-95C6E3116D84}"/>
              </a:ext>
            </a:extLst>
          </p:cNvPr>
          <p:cNvCxnSpPr>
            <a:cxnSpLocks/>
          </p:cNvCxnSpPr>
          <p:nvPr/>
        </p:nvCxnSpPr>
        <p:spPr>
          <a:xfrm flipV="1">
            <a:off x="6155827" y="1764767"/>
            <a:ext cx="1490128" cy="38961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A4CD9FC-FE32-EE64-F354-F22ED0E205AB}"/>
              </a:ext>
            </a:extLst>
          </p:cNvPr>
          <p:cNvCxnSpPr>
            <a:cxnSpLocks/>
          </p:cNvCxnSpPr>
          <p:nvPr/>
        </p:nvCxnSpPr>
        <p:spPr>
          <a:xfrm flipV="1">
            <a:off x="7955299" y="1784974"/>
            <a:ext cx="582717" cy="103095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82F121-D7C6-4BA9-BB2D-6965B5F5E459}"/>
              </a:ext>
            </a:extLst>
          </p:cNvPr>
          <p:cNvCxnSpPr>
            <a:cxnSpLocks/>
          </p:cNvCxnSpPr>
          <p:nvPr/>
        </p:nvCxnSpPr>
        <p:spPr>
          <a:xfrm flipV="1">
            <a:off x="8906605" y="1851521"/>
            <a:ext cx="0" cy="152808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2">
            <a:extLst>
              <a:ext uri="{FF2B5EF4-FFF2-40B4-BE49-F238E27FC236}">
                <a16:creationId xmlns:a16="http://schemas.microsoft.com/office/drawing/2014/main" id="{7D8923FE-AC98-8032-9CC1-038A52BFA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3269" y="2592178"/>
            <a:ext cx="3819613" cy="278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E6AD17D-2D7B-E66F-704F-565271AC89F3}"/>
              </a:ext>
            </a:extLst>
          </p:cNvPr>
          <p:cNvCxnSpPr>
            <a:cxnSpLocks/>
          </p:cNvCxnSpPr>
          <p:nvPr/>
        </p:nvCxnSpPr>
        <p:spPr>
          <a:xfrm flipH="1" flipV="1">
            <a:off x="10800523" y="1851522"/>
            <a:ext cx="489531" cy="228359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6B22CE7-816F-2FF2-318C-781FB0A36F3B}"/>
              </a:ext>
            </a:extLst>
          </p:cNvPr>
          <p:cNvCxnSpPr>
            <a:cxnSpLocks/>
          </p:cNvCxnSpPr>
          <p:nvPr/>
        </p:nvCxnSpPr>
        <p:spPr>
          <a:xfrm flipV="1">
            <a:off x="6885704" y="1784974"/>
            <a:ext cx="1403089" cy="1030959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6" name="Picture 12" descr="Aperçu de l’image">
            <a:extLst>
              <a:ext uri="{FF2B5EF4-FFF2-40B4-BE49-F238E27FC236}">
                <a16:creationId xmlns:a16="http://schemas.microsoft.com/office/drawing/2014/main" id="{54B391BE-2D3F-30CD-823D-C4B0169D2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4162" y="2836140"/>
            <a:ext cx="4052495" cy="30393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070CCB74-CBED-0B50-5E6E-57B0F0D70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8134" y="3290478"/>
            <a:ext cx="4136607" cy="31024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EA80A130-509D-59EF-079B-58F6AECA4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8016" y="4072806"/>
            <a:ext cx="3571837" cy="26894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04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262758"/>
            <a:ext cx="12192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110000"/>
              </a:lnSpc>
            </a:pPr>
            <a:endParaRPr lang="en-US" sz="2800" b="0" i="0" kern="0" dirty="0">
              <a:solidFill>
                <a:srgbClr val="00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CC5056-5462-4E1C-CF38-F1A407F34E7B}"/>
              </a:ext>
            </a:extLst>
          </p:cNvPr>
          <p:cNvSpPr txBox="1"/>
          <p:nvPr/>
        </p:nvSpPr>
        <p:spPr>
          <a:xfrm>
            <a:off x="277325" y="1048871"/>
            <a:ext cx="7056784" cy="4524315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r>
              <a:rPr lang="en-GB" sz="2400" b="0" i="0" dirty="0">
                <a:cs typeface="Calibri" panose="020F0502020204030204" pitchFamily="34" charset="0"/>
              </a:rPr>
              <a:t>This year will be a </a:t>
            </a:r>
            <a:r>
              <a:rPr lang="en-GB" sz="2400" b="0" i="0" dirty="0">
                <a:solidFill>
                  <a:srgbClr val="0033CC"/>
                </a:solidFill>
                <a:cs typeface="Calibri" panose="020F0502020204030204" pitchFamily="34" charset="0"/>
              </a:rPr>
              <a:t>crucial</a:t>
            </a:r>
            <a:r>
              <a:rPr lang="en-GB" sz="2400" b="0" i="0" dirty="0">
                <a:cs typeface="Calibri" panose="020F0502020204030204" pitchFamily="34" charset="0"/>
              </a:rPr>
              <a:t> year for qualifying</a:t>
            </a:r>
          </a:p>
          <a:p>
            <a:r>
              <a:rPr lang="en-GB" sz="2400" b="0" i="0" dirty="0">
                <a:cs typeface="Calibri" panose="020F0502020204030204" pitchFamily="34" charset="0"/>
              </a:rPr>
              <a:t>HL-LHC magnets and the cold powering system</a:t>
            </a:r>
          </a:p>
          <a:p>
            <a:endParaRPr lang="en-GB" sz="2400" b="0" i="0" dirty="0"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8F00"/>
                </a:solidFill>
                <a:cs typeface="Calibri" panose="020F0502020204030204" pitchFamily="34" charset="0"/>
              </a:rPr>
              <a:t>repeatability of </a:t>
            </a:r>
            <a:r>
              <a:rPr lang="en-GB" sz="2400" dirty="0">
                <a:solidFill>
                  <a:srgbClr val="008F00"/>
                </a:solidFill>
                <a:cs typeface="Calibri" panose="020F0502020204030204" pitchFamily="34" charset="0"/>
              </a:rPr>
              <a:t>CERN Nb</a:t>
            </a:r>
            <a:r>
              <a:rPr lang="en-GB" sz="2400" baseline="-25000" dirty="0">
                <a:solidFill>
                  <a:srgbClr val="008F00"/>
                </a:solidFill>
                <a:cs typeface="Calibri" panose="020F0502020204030204" pitchFamily="34" charset="0"/>
              </a:rPr>
              <a:t>3</a:t>
            </a:r>
            <a:r>
              <a:rPr lang="en-GB" sz="2400" dirty="0">
                <a:solidFill>
                  <a:srgbClr val="008F00"/>
                </a:solidFill>
                <a:cs typeface="Calibri" panose="020F0502020204030204" pitchFamily="34" charset="0"/>
              </a:rPr>
              <a:t>Sn quadrupole</a:t>
            </a:r>
            <a:r>
              <a:rPr lang="en-GB" sz="2400" b="0" i="0" dirty="0">
                <a:solidFill>
                  <a:srgbClr val="008F00"/>
                </a:solidFill>
                <a:cs typeface="Calibri" panose="020F0502020204030204" pitchFamily="34" charset="0"/>
              </a:rPr>
              <a:t> performance – confirmed (April)</a:t>
            </a:r>
          </a:p>
          <a:p>
            <a:pPr marL="355600" indent="-355600">
              <a:buFont typeface="Arial" panose="020B0604020202020204" pitchFamily="34" charset="0"/>
              <a:buChar char="•"/>
            </a:pPr>
            <a:endParaRPr lang="en-GB" sz="2400" b="0" i="0" dirty="0">
              <a:solidFill>
                <a:srgbClr val="008F00"/>
              </a:solidFill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i="0" dirty="0">
                <a:solidFill>
                  <a:srgbClr val="008F00"/>
                </a:solidFill>
                <a:cs typeface="Calibri" panose="020F0502020204030204" pitchFamily="34" charset="0"/>
              </a:rPr>
              <a:t>test of first complete cold powering system</a:t>
            </a:r>
          </a:p>
          <a:p>
            <a:pPr marL="355600" indent="-355600">
              <a:buFont typeface="Arial" panose="020B0604020202020204" pitchFamily="34" charset="0"/>
              <a:buChar char="•"/>
            </a:pPr>
            <a:endParaRPr lang="en-GB" sz="2400" b="0" i="0" dirty="0"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i="0" dirty="0">
                <a:cs typeface="Calibri" panose="020F0502020204030204" pitchFamily="34" charset="0"/>
              </a:rPr>
              <a:t>electrical robustness of cryomagnets and cold powering system</a:t>
            </a:r>
          </a:p>
          <a:p>
            <a:pPr marL="355600" indent="-355600">
              <a:buFont typeface="Arial" panose="020B0604020202020204" pitchFamily="34" charset="0"/>
              <a:buChar char="•"/>
            </a:pPr>
            <a:endParaRPr lang="en-GB" sz="2400" b="0" i="0" dirty="0"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i="0" dirty="0">
                <a:cs typeface="Calibri" panose="020F0502020204030204" pitchFamily="34" charset="0"/>
              </a:rPr>
              <a:t>horizontal test bench upgrade to be completed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60DFDE-EFBB-438E-DFFA-CB7FA271B0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672"/>
          <a:stretch/>
        </p:blipFill>
        <p:spPr>
          <a:xfrm>
            <a:off x="7473424" y="967904"/>
            <a:ext cx="4209908" cy="49685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BE4794-560D-9AF1-97FB-345A8AABD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Magnets</a:t>
            </a:r>
          </a:p>
        </p:txBody>
      </p:sp>
    </p:spTree>
    <p:extLst>
      <p:ext uri="{BB962C8B-B14F-4D97-AF65-F5344CB8AC3E}">
        <p14:creationId xmlns:p14="http://schemas.microsoft.com/office/powerpoint/2010/main" val="335690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4B40A-1D63-ABA7-E462-6C57C7D22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/>
              <a:t>SM18</a:t>
            </a:r>
            <a:r>
              <a:rPr lang="en-US" dirty="0"/>
              <a:t> – this week</a:t>
            </a:r>
            <a:endParaRPr lang="en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28F4A0-0604-F8F2-09ED-038285116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1" name="Picture 10" descr="A factory with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F7ACF7C3-3E29-F876-AEB7-E58F97604D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736" y="1420554"/>
            <a:ext cx="5430184" cy="4072638"/>
          </a:xfrm>
          <a:prstGeom prst="rect">
            <a:avLst/>
          </a:prstGeom>
        </p:spPr>
      </p:pic>
      <p:pic>
        <p:nvPicPr>
          <p:cNvPr id="13" name="Picture 12" descr="A factory with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4D168EC8-E718-6BC5-6B25-665F26DAC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29" y="1420554"/>
            <a:ext cx="5430185" cy="407263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E4ABCA7-1714-DE87-802E-FFC0AA688B4A}"/>
              </a:ext>
            </a:extLst>
          </p:cNvPr>
          <p:cNvSpPr txBox="1"/>
          <p:nvPr/>
        </p:nvSpPr>
        <p:spPr>
          <a:xfrm>
            <a:off x="416819" y="5570982"/>
            <a:ext cx="5300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QXFB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04 successfully completed test program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C5DA0E-BD94-EE38-1CE0-E0FEF5F00F75}"/>
              </a:ext>
            </a:extLst>
          </p:cNvPr>
          <p:cNvSpPr txBox="1"/>
          <p:nvPr/>
        </p:nvSpPr>
        <p:spPr>
          <a:xfrm>
            <a:off x="5938375" y="5554425"/>
            <a:ext cx="5595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QXFA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01 (Q3 in IT String) placed on bench for cold tests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25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28AE18-B701-0E58-BD93-D018EAAAF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470" y="1937796"/>
            <a:ext cx="9374455" cy="4546611"/>
          </a:xfrm>
          <a:prstGeom prst="rect">
            <a:avLst/>
          </a:prstGeom>
          <a:noFill/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E2659B4F-92CD-8430-890C-92E1338EA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/>
          <a:lstStyle/>
          <a:p>
            <a:r>
              <a:rPr lang="en-US" sz="3200" dirty="0"/>
              <a:t>Latest series CERN inner triplet </a:t>
            </a:r>
            <a:r>
              <a:rPr lang="en-US" sz="3200" dirty="0" err="1"/>
              <a:t>quarupole</a:t>
            </a:r>
            <a:r>
              <a:rPr lang="en-US" sz="3200" dirty="0"/>
              <a:t> (</a:t>
            </a:r>
            <a:r>
              <a:rPr lang="en-US" sz="3200" dirty="0" err="1"/>
              <a:t>QXFB</a:t>
            </a:r>
            <a:r>
              <a:rPr lang="en-US" sz="3200" dirty="0"/>
              <a:t>)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96CEA6-9386-6C92-D5AE-F9B701D90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8395FF-0E88-0056-8C63-2AB830E5DF90}"/>
              </a:ext>
            </a:extLst>
          </p:cNvPr>
          <p:cNvSpPr txBox="1"/>
          <p:nvPr/>
        </p:nvSpPr>
        <p:spPr>
          <a:xfrm>
            <a:off x="1408772" y="1066675"/>
            <a:ext cx="937445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Increased magnetic field at coil →  shift from niobium-titanium to niobium-tin (Nb</a:t>
            </a:r>
            <a:r>
              <a:rPr lang="en-GB" baseline="-25000" dirty="0"/>
              <a:t>3</a:t>
            </a:r>
            <a:r>
              <a:rPr lang="en-GB" dirty="0"/>
              <a:t>Sn)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However, Nb</a:t>
            </a:r>
            <a:r>
              <a:rPr lang="en-GB" baseline="-25000" dirty="0"/>
              <a:t>3</a:t>
            </a:r>
            <a:r>
              <a:rPr lang="en-GB" dirty="0"/>
              <a:t>Sn is brittle – some issues with degradation at prototype phase</a:t>
            </a:r>
          </a:p>
        </p:txBody>
      </p:sp>
    </p:spTree>
    <p:extLst>
      <p:ext uri="{BB962C8B-B14F-4D97-AF65-F5344CB8AC3E}">
        <p14:creationId xmlns:p14="http://schemas.microsoft.com/office/powerpoint/2010/main" val="3265757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large red tube in a factory&#10;&#10;Description automatically generated">
            <a:extLst>
              <a:ext uri="{FF2B5EF4-FFF2-40B4-BE49-F238E27FC236}">
                <a16:creationId xmlns:a16="http://schemas.microsoft.com/office/drawing/2014/main" id="{83A73513-CC45-64B0-2D94-459A91A326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4FB619B1-AE11-0DB3-1EBB-9531AE5D1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8729FD-A231-A6D9-19A4-C4EA1384A03B}"/>
              </a:ext>
            </a:extLst>
          </p:cNvPr>
          <p:cNvSpPr/>
          <p:nvPr/>
        </p:nvSpPr>
        <p:spPr>
          <a:xfrm>
            <a:off x="662151" y="6442835"/>
            <a:ext cx="11319641" cy="336332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LQXFA01 AKA Q1/Q3 – FIRST QUADRUPOLE CRYO-ASSEMBLY PRODUCED IN THE US BEING TESTED IN SM18</a:t>
            </a:r>
          </a:p>
        </p:txBody>
      </p:sp>
    </p:spTree>
    <p:extLst>
      <p:ext uri="{BB962C8B-B14F-4D97-AF65-F5344CB8AC3E}">
        <p14:creationId xmlns:p14="http://schemas.microsoft.com/office/powerpoint/2010/main" val="2539703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perçu de l’image">
            <a:extLst>
              <a:ext uri="{FF2B5EF4-FFF2-40B4-BE49-F238E27FC236}">
                <a16:creationId xmlns:a16="http://schemas.microsoft.com/office/drawing/2014/main" id="{1B8BEEB5-5DC6-473F-1C6A-482D401FC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195" y="3945281"/>
            <a:ext cx="3327716" cy="249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57328" y="364735"/>
            <a:ext cx="11639215" cy="720000"/>
          </a:xfrm>
        </p:spPr>
        <p:txBody>
          <a:bodyPr/>
          <a:lstStyle/>
          <a:p>
            <a:r>
              <a:rPr lang="en-GB" sz="3200" dirty="0"/>
              <a:t>Inner Triplet (IT) String components in preparation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-107078" y="1343057"/>
            <a:ext cx="8932460" cy="249578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l"/>
            <a:r>
              <a:rPr lang="en-US" sz="1800" b="1" dirty="0">
                <a:solidFill>
                  <a:schemeClr val="tx1"/>
                </a:solidFill>
                <a:cs typeface="Times New Roman" panose="02020603050405020304" pitchFamily="18" charset="0"/>
              </a:rPr>
              <a:t>Q1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: magnet cold mass being welded 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Available in September 2024</a:t>
            </a:r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l"/>
            <a:r>
              <a:rPr lang="en-US" sz="1800" b="1" dirty="0">
                <a:solidFill>
                  <a:schemeClr val="tx1"/>
                </a:solidFill>
                <a:cs typeface="Times New Roman" panose="02020603050405020304" pitchFamily="18" charset="0"/>
              </a:rPr>
              <a:t>Q2a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: MQXFBP2b completed 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1800" dirty="0">
                <a:solidFill>
                  <a:srgbClr val="00B05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On SM18 Testbench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 Available April 2024 </a:t>
            </a:r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l"/>
            <a:r>
              <a:rPr lang="en-US" sz="1800" b="1" dirty="0">
                <a:solidFill>
                  <a:schemeClr val="tx1"/>
                </a:solidFill>
                <a:cs typeface="Times New Roman" panose="02020603050405020304" pitchFamily="18" charset="0"/>
              </a:rPr>
              <a:t>Q2b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: MQXFBP3b completed 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1800" dirty="0">
                <a:solidFill>
                  <a:srgbClr val="00B05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Available for Testbench Jan.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  April 2024</a:t>
            </a:r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l"/>
            <a:r>
              <a:rPr lang="en-US" sz="1800" b="1" dirty="0">
                <a:solidFill>
                  <a:schemeClr val="tx1"/>
                </a:solidFill>
                <a:cs typeface="Times New Roman" panose="02020603050405020304" pitchFamily="18" charset="0"/>
              </a:rPr>
              <a:t>Q3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: magnet being prepared for shipment to CERN 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Available July 2024</a:t>
            </a:r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l"/>
            <a:r>
              <a:rPr lang="en-US" sz="1800" b="1" dirty="0">
                <a:solidFill>
                  <a:schemeClr val="tx1"/>
                </a:solidFill>
                <a:cs typeface="Times New Roman" panose="02020603050405020304" pitchFamily="18" charset="0"/>
              </a:rPr>
              <a:t>CP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: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cryostating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Phase II</a:t>
            </a:r>
            <a:r>
              <a:rPr lang="en-US" sz="1800" dirty="0">
                <a:solidFill>
                  <a:srgbClr val="00B05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 ongoing 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 Available August 2024</a:t>
            </a:r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lvl="1" algn="l"/>
            <a:r>
              <a:rPr lang="en-US" sz="1800" b="1" dirty="0">
                <a:solidFill>
                  <a:schemeClr val="tx1"/>
                </a:solidFill>
                <a:cs typeface="Times New Roman" panose="02020603050405020304" pitchFamily="18" charset="0"/>
              </a:rPr>
              <a:t>D1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: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cryostating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completed 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1800" dirty="0">
                <a:solidFill>
                  <a:srgbClr val="00B050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Available for Testbench 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  <a:sym typeface="Symbol" panose="05050102010706020507" pitchFamily="18" charset="2"/>
              </a:rPr>
              <a:t> Available March 2024</a:t>
            </a:r>
            <a:endParaRPr lang="en-US" sz="1800" dirty="0">
              <a:solidFill>
                <a:srgbClr val="00B050"/>
              </a:solidFill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610" y="4549280"/>
            <a:ext cx="2584151" cy="19381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54228" y="3717033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CP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47535" y="4209475"/>
            <a:ext cx="1136850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Q2a</a:t>
            </a:r>
          </a:p>
          <a:p>
            <a:pPr algn="ctr"/>
            <a:r>
              <a:rPr lang="fr-CH" sz="1867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SMI2)</a:t>
            </a:r>
            <a:endParaRPr lang="en-GB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119E48-9EFA-A5FD-2860-BD2BCC5372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925" y="3945282"/>
            <a:ext cx="2744492" cy="20583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B85B1F-ECA8-8564-77C2-7C0D9D960ADD}"/>
              </a:ext>
            </a:extLst>
          </p:cNvPr>
          <p:cNvSpPr txBox="1"/>
          <p:nvPr/>
        </p:nvSpPr>
        <p:spPr>
          <a:xfrm>
            <a:off x="2301121" y="3961889"/>
            <a:ext cx="737702" cy="687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CP</a:t>
            </a:r>
          </a:p>
          <a:p>
            <a:r>
              <a:rPr lang="fr-CH" sz="1467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(SMI2)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B158C5-0DB5-0F8A-C408-54D3651E7B15}"/>
              </a:ext>
            </a:extLst>
          </p:cNvPr>
          <p:cNvSpPr txBox="1"/>
          <p:nvPr/>
        </p:nvSpPr>
        <p:spPr>
          <a:xfrm>
            <a:off x="7600037" y="6052243"/>
            <a:ext cx="10679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Q3 </a:t>
            </a:r>
          </a:p>
          <a:p>
            <a:pPr algn="ctr"/>
            <a:r>
              <a:rPr lang="fr-CH" sz="16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FNAL)</a:t>
            </a:r>
            <a:endParaRPr lang="en-GB" sz="16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4098" name="Picture 2" descr="Aperçu de l’image">
            <a:extLst>
              <a:ext uri="{FF2B5EF4-FFF2-40B4-BE49-F238E27FC236}">
                <a16:creationId xmlns:a16="http://schemas.microsoft.com/office/drawing/2014/main" id="{6B791664-2918-6B17-A227-51A774BAE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327" y="1330682"/>
            <a:ext cx="3119043" cy="233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712064-5063-3B34-ADEB-A4E10802BE42}"/>
              </a:ext>
            </a:extLst>
          </p:cNvPr>
          <p:cNvSpPr txBox="1"/>
          <p:nvPr/>
        </p:nvSpPr>
        <p:spPr>
          <a:xfrm>
            <a:off x="10857805" y="1437594"/>
            <a:ext cx="1136850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D1</a:t>
            </a:r>
          </a:p>
          <a:p>
            <a:pPr algn="ctr"/>
            <a:r>
              <a:rPr lang="fr-CH" sz="1867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SMI2)</a:t>
            </a:r>
            <a:endParaRPr lang="en-GB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29FA83-8411-E904-ABFB-6F55655F462F}"/>
              </a:ext>
            </a:extLst>
          </p:cNvPr>
          <p:cNvSpPr txBox="1"/>
          <p:nvPr/>
        </p:nvSpPr>
        <p:spPr>
          <a:xfrm>
            <a:off x="4716624" y="4427875"/>
            <a:ext cx="1286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Q2b</a:t>
            </a:r>
            <a:endParaRPr lang="fr-CH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SM18)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D3C3640E-10D7-1C89-0046-749469E18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198" y="4017272"/>
            <a:ext cx="3135738" cy="235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77FD6A-9571-A05D-71F7-277EA91C9BDD}"/>
              </a:ext>
            </a:extLst>
          </p:cNvPr>
          <p:cNvSpPr txBox="1"/>
          <p:nvPr/>
        </p:nvSpPr>
        <p:spPr>
          <a:xfrm>
            <a:off x="3908615" y="4292645"/>
            <a:ext cx="1514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Q2b</a:t>
            </a:r>
            <a:endParaRPr lang="fr-CH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SM18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865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26EFCBDC-1E06-B4CF-2A52-0BB492E73321}"/>
              </a:ext>
            </a:extLst>
          </p:cNvPr>
          <p:cNvGrpSpPr/>
          <p:nvPr/>
        </p:nvGrpSpPr>
        <p:grpSpPr>
          <a:xfrm>
            <a:off x="1590692" y="-18565"/>
            <a:ext cx="9010616" cy="6858000"/>
            <a:chOff x="4860032" y="160209"/>
            <a:chExt cx="4280860" cy="30146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772C728-ACA1-7960-D87A-4A55D6712812}"/>
                </a:ext>
              </a:extLst>
            </p:cNvPr>
            <p:cNvGrpSpPr/>
            <p:nvPr/>
          </p:nvGrpSpPr>
          <p:grpSpPr>
            <a:xfrm>
              <a:off x="4860032" y="160209"/>
              <a:ext cx="4280860" cy="3014628"/>
              <a:chOff x="920040" y="-1"/>
              <a:chExt cx="7303920" cy="51435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F49E780-CD81-7224-4732-4E70ADAF3BFE}"/>
                  </a:ext>
                </a:extLst>
              </p:cNvPr>
              <p:cNvSpPr/>
              <p:nvPr/>
            </p:nvSpPr>
            <p:spPr>
              <a:xfrm>
                <a:off x="920040" y="18269"/>
                <a:ext cx="7303920" cy="410845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86910">
                  <a:defRPr/>
                </a:pPr>
                <a:endParaRPr lang="en-US" sz="867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44DD348-54ED-E338-556B-AADC50459987}"/>
                  </a:ext>
                </a:extLst>
              </p:cNvPr>
              <p:cNvSpPr/>
              <p:nvPr/>
            </p:nvSpPr>
            <p:spPr>
              <a:xfrm>
                <a:off x="920041" y="-1"/>
                <a:ext cx="7303919" cy="5143500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867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9" name="Content Placeholder 5" descr="A close up of a gun&#10;&#10;Description automatically generated">
                <a:extLst>
                  <a:ext uri="{FF2B5EF4-FFF2-40B4-BE49-F238E27FC236}">
                    <a16:creationId xmlns:a16="http://schemas.microsoft.com/office/drawing/2014/main" id="{91DE22C4-02C9-869A-CCB4-BF2818A63F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20040" y="194223"/>
                <a:ext cx="7303920" cy="3756551"/>
              </a:xfrm>
              <a:prstGeom prst="rect">
                <a:avLst/>
              </a:prstGeom>
            </p:spPr>
          </p:pic>
          <p:pic>
            <p:nvPicPr>
              <p:cNvPr id="10" name="Picture 9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77BBB952-44DB-1270-7EBB-FA624AFAED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76"/>
              <a:stretch/>
            </p:blipFill>
            <p:spPr>
              <a:xfrm>
                <a:off x="1027837" y="194218"/>
                <a:ext cx="7196123" cy="3756557"/>
              </a:xfrm>
              <a:prstGeom prst="rect">
                <a:avLst/>
              </a:prstGeom>
            </p:spPr>
          </p:pic>
          <p:pic>
            <p:nvPicPr>
              <p:cNvPr id="11" name="Picture 10" descr="A picture containing boat, airplane, water, man&#10;&#10;Description automatically generated">
                <a:extLst>
                  <a:ext uri="{FF2B5EF4-FFF2-40B4-BE49-F238E27FC236}">
                    <a16:creationId xmlns:a16="http://schemas.microsoft.com/office/drawing/2014/main" id="{2EB8A640-A0A0-828D-EB6C-D4886F8188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76"/>
              <a:stretch/>
            </p:blipFill>
            <p:spPr>
              <a:xfrm>
                <a:off x="1027837" y="194218"/>
                <a:ext cx="7196123" cy="3756556"/>
              </a:xfrm>
              <a:prstGeom prst="rect">
                <a:avLst/>
              </a:prstGeom>
            </p:spPr>
          </p:pic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6CDC5867-4BA6-E63C-DD4E-8257167565CC}"/>
                  </a:ext>
                </a:extLst>
              </p:cNvPr>
              <p:cNvSpPr/>
              <p:nvPr/>
            </p:nvSpPr>
            <p:spPr>
              <a:xfrm>
                <a:off x="932898" y="3422964"/>
                <a:ext cx="220157" cy="146078"/>
              </a:xfrm>
              <a:prstGeom prst="round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wrap="none" rtlCol="0" anchor="ctr"/>
              <a:lstStyle/>
              <a:p>
                <a:pPr algn="ctr" defTabSz="486910">
                  <a:defRPr/>
                </a:pPr>
                <a:r>
                  <a:rPr lang="en-US" sz="867" b="1" kern="0" dirty="0">
                    <a:solidFill>
                      <a:prstClr val="white"/>
                    </a:solidFill>
                    <a:latin typeface="Calibri" panose="020F0502020204030204"/>
                  </a:rPr>
                  <a:t>D2</a:t>
                </a:r>
                <a:endParaRPr lang="en-GB" sz="867" b="1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8D42C083-69A2-A5C5-357F-6C6455D7CCC0}"/>
                  </a:ext>
                </a:extLst>
              </p:cNvPr>
              <p:cNvGrpSpPr/>
              <p:nvPr/>
            </p:nvGrpSpPr>
            <p:grpSpPr>
              <a:xfrm>
                <a:off x="3399789" y="2139854"/>
                <a:ext cx="861431" cy="258105"/>
                <a:chOff x="6404292" y="4140007"/>
                <a:chExt cx="1078452" cy="323130"/>
              </a:xfrm>
            </p:grpSpPr>
            <p:sp>
              <p:nvSpPr>
                <p:cNvPr id="49" name="Rectangle: Rounded Corners 48">
                  <a:extLst>
                    <a:ext uri="{FF2B5EF4-FFF2-40B4-BE49-F238E27FC236}">
                      <a16:creationId xmlns:a16="http://schemas.microsoft.com/office/drawing/2014/main" id="{BF81B267-1203-ABCF-C5B3-23E102744D9F}"/>
                    </a:ext>
                  </a:extLst>
                </p:cNvPr>
                <p:cNvSpPr/>
                <p:nvPr/>
              </p:nvSpPr>
              <p:spPr>
                <a:xfrm>
                  <a:off x="6404292" y="4140007"/>
                  <a:ext cx="650274" cy="323130"/>
                </a:xfrm>
                <a:prstGeom prst="round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1067" b="1" kern="0" dirty="0" err="1">
                      <a:latin typeface="Calibri" panose="020F0502020204030204"/>
                    </a:rPr>
                    <a:t>DSHM</a:t>
                  </a:r>
                  <a:endParaRPr lang="en-GB" sz="1067" b="1" kern="0" dirty="0">
                    <a:latin typeface="Calibri" panose="020F0502020204030204"/>
                  </a:endParaRPr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E216F351-684C-7DC6-4A03-4B22BD2E76BB}"/>
                    </a:ext>
                  </a:extLst>
                </p:cNvPr>
                <p:cNvCxnSpPr>
                  <a:cxnSpLocks/>
                  <a:stCxn id="49" idx="3"/>
                </p:cNvCxnSpPr>
                <p:nvPr/>
              </p:nvCxnSpPr>
              <p:spPr>
                <a:xfrm>
                  <a:off x="7054566" y="4301572"/>
                  <a:ext cx="428178" cy="9472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B22E868-9540-68B9-988B-D49E6BECFF3D}"/>
                  </a:ext>
                </a:extLst>
              </p:cNvPr>
              <p:cNvGrpSpPr/>
              <p:nvPr/>
            </p:nvGrpSpPr>
            <p:grpSpPr>
              <a:xfrm>
                <a:off x="3309512" y="1004944"/>
                <a:ext cx="519419" cy="542139"/>
                <a:chOff x="7910201" y="3553176"/>
                <a:chExt cx="650275" cy="678720"/>
              </a:xfrm>
            </p:grpSpPr>
            <p:sp>
              <p:nvSpPr>
                <p:cNvPr id="47" name="Rectangle: Rounded Corners 46">
                  <a:extLst>
                    <a:ext uri="{FF2B5EF4-FFF2-40B4-BE49-F238E27FC236}">
                      <a16:creationId xmlns:a16="http://schemas.microsoft.com/office/drawing/2014/main" id="{34CEBFAD-DD7F-1864-51A0-395BECC4E089}"/>
                    </a:ext>
                  </a:extLst>
                </p:cNvPr>
                <p:cNvSpPr/>
                <p:nvPr/>
              </p:nvSpPr>
              <p:spPr>
                <a:xfrm>
                  <a:off x="7910201" y="3553176"/>
                  <a:ext cx="650275" cy="323130"/>
                </a:xfrm>
                <a:prstGeom prst="roundRect">
                  <a:avLst/>
                </a:prstGeom>
                <a:solidFill>
                  <a:srgbClr val="ED7D31"/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1067" b="1" kern="0" dirty="0" err="1">
                      <a:solidFill>
                        <a:prstClr val="white"/>
                      </a:solidFill>
                      <a:latin typeface="Calibri" panose="020F0502020204030204"/>
                    </a:rPr>
                    <a:t>DFHM</a:t>
                  </a:r>
                  <a:endParaRPr lang="en-GB" sz="10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70280159-075A-1B13-3E21-F1642D24F43D}"/>
                    </a:ext>
                  </a:extLst>
                </p:cNvPr>
                <p:cNvCxnSpPr>
                  <a:cxnSpLocks/>
                  <a:stCxn id="47" idx="2"/>
                </p:cNvCxnSpPr>
                <p:nvPr/>
              </p:nvCxnSpPr>
              <p:spPr>
                <a:xfrm>
                  <a:off x="8235339" y="3876306"/>
                  <a:ext cx="325137" cy="35559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06C65A89-0512-8D60-4DA8-8A5B0855395F}"/>
                  </a:ext>
                </a:extLst>
              </p:cNvPr>
              <p:cNvGrpSpPr/>
              <p:nvPr/>
            </p:nvGrpSpPr>
            <p:grpSpPr>
              <a:xfrm>
                <a:off x="4532690" y="3419719"/>
                <a:ext cx="3419969" cy="186657"/>
                <a:chOff x="4522786" y="4258371"/>
                <a:chExt cx="4281563" cy="233681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8C2A0154-C574-AA79-62B2-D54D5E88AE83}"/>
                    </a:ext>
                  </a:extLst>
                </p:cNvPr>
                <p:cNvGrpSpPr/>
                <p:nvPr/>
              </p:nvGrpSpPr>
              <p:grpSpPr>
                <a:xfrm>
                  <a:off x="5090560" y="4258371"/>
                  <a:ext cx="3713789" cy="233681"/>
                  <a:chOff x="7218698" y="3176407"/>
                  <a:chExt cx="3880995" cy="245362"/>
                </a:xfrm>
              </p:grpSpPr>
              <p:sp>
                <p:nvSpPr>
                  <p:cNvPr id="41" name="Rectangle: Rounded Corners 40">
                    <a:extLst>
                      <a:ext uri="{FF2B5EF4-FFF2-40B4-BE49-F238E27FC236}">
                        <a16:creationId xmlns:a16="http://schemas.microsoft.com/office/drawing/2014/main" id="{89D1C799-C21D-947B-960B-C4991D463B9E}"/>
                      </a:ext>
                    </a:extLst>
                  </p:cNvPr>
                  <p:cNvSpPr/>
                  <p:nvPr/>
                </p:nvSpPr>
                <p:spPr>
                  <a:xfrm>
                    <a:off x="10811664" y="3176407"/>
                    <a:ext cx="288029" cy="19202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Q1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2" name="Rectangle: Rounded Corners 41">
                    <a:extLst>
                      <a:ext uri="{FF2B5EF4-FFF2-40B4-BE49-F238E27FC236}">
                        <a16:creationId xmlns:a16="http://schemas.microsoft.com/office/drawing/2014/main" id="{9AEBCB8A-5884-B8FB-D077-225347077322}"/>
                      </a:ext>
                    </a:extLst>
                  </p:cNvPr>
                  <p:cNvSpPr/>
                  <p:nvPr/>
                </p:nvSpPr>
                <p:spPr>
                  <a:xfrm>
                    <a:off x="10055199" y="3185299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Q2A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3" name="Rectangle: Rounded Corners 42">
                    <a:extLst>
                      <a:ext uri="{FF2B5EF4-FFF2-40B4-BE49-F238E27FC236}">
                        <a16:creationId xmlns:a16="http://schemas.microsoft.com/office/drawing/2014/main" id="{E488C6BF-B4BE-7C99-3C47-EA3A6386B45C}"/>
                      </a:ext>
                    </a:extLst>
                  </p:cNvPr>
                  <p:cNvSpPr/>
                  <p:nvPr/>
                </p:nvSpPr>
                <p:spPr>
                  <a:xfrm>
                    <a:off x="9298734" y="3194190"/>
                    <a:ext cx="288032" cy="1920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Q2B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4" name="Rectangle: Rounded Corners 43">
                    <a:extLst>
                      <a:ext uri="{FF2B5EF4-FFF2-40B4-BE49-F238E27FC236}">
                        <a16:creationId xmlns:a16="http://schemas.microsoft.com/office/drawing/2014/main" id="{B9068EF4-B3ED-10D7-ABAE-7FADE3C239A2}"/>
                      </a:ext>
                    </a:extLst>
                  </p:cNvPr>
                  <p:cNvSpPr/>
                  <p:nvPr/>
                </p:nvSpPr>
                <p:spPr>
                  <a:xfrm>
                    <a:off x="8544960" y="3203077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Q3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5" name="Rectangle: Rounded Corners 44">
                    <a:extLst>
                      <a:ext uri="{FF2B5EF4-FFF2-40B4-BE49-F238E27FC236}">
                        <a16:creationId xmlns:a16="http://schemas.microsoft.com/office/drawing/2014/main" id="{DB39FCE1-B25E-7F67-1F79-57D5CEABC0C8}"/>
                      </a:ext>
                    </a:extLst>
                  </p:cNvPr>
                  <p:cNvSpPr/>
                  <p:nvPr/>
                </p:nvSpPr>
                <p:spPr>
                  <a:xfrm>
                    <a:off x="7884518" y="3220857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CP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6" name="Rectangle: Rounded Corners 45">
                    <a:extLst>
                      <a:ext uri="{FF2B5EF4-FFF2-40B4-BE49-F238E27FC236}">
                        <a16:creationId xmlns:a16="http://schemas.microsoft.com/office/drawing/2014/main" id="{5BD9828E-6BC4-DE98-3C2B-30EEEA5CC317}"/>
                      </a:ext>
                    </a:extLst>
                  </p:cNvPr>
                  <p:cNvSpPr/>
                  <p:nvPr/>
                </p:nvSpPr>
                <p:spPr>
                  <a:xfrm>
                    <a:off x="7218698" y="3229748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D1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40" name="Rectangle: Rounded Corners 39">
                  <a:extLst>
                    <a:ext uri="{FF2B5EF4-FFF2-40B4-BE49-F238E27FC236}">
                      <a16:creationId xmlns:a16="http://schemas.microsoft.com/office/drawing/2014/main" id="{DA19C270-974E-16FC-17BA-EB63CF9C9CF7}"/>
                    </a:ext>
                  </a:extLst>
                </p:cNvPr>
                <p:cNvSpPr/>
                <p:nvPr/>
              </p:nvSpPr>
              <p:spPr>
                <a:xfrm>
                  <a:off x="4522786" y="4309173"/>
                  <a:ext cx="275622" cy="182879"/>
                </a:xfrm>
                <a:prstGeom prst="roundRect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867" b="1" kern="0" dirty="0">
                      <a:solidFill>
                        <a:prstClr val="white"/>
                      </a:solidFill>
                      <a:latin typeface="Calibri" panose="020F0502020204030204"/>
                    </a:rPr>
                    <a:t>DCM</a:t>
                  </a:r>
                  <a:endParaRPr lang="en-GB" sz="8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2ADAC6E-FF49-95E6-79FC-7E6C278197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1370236" y="3622637"/>
                <a:ext cx="1968520" cy="926462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0A34DFE-4E72-EE8D-91D7-37700581D484}"/>
                  </a:ext>
                </a:extLst>
              </p:cNvPr>
              <p:cNvGrpSpPr/>
              <p:nvPr/>
            </p:nvGrpSpPr>
            <p:grpSpPr>
              <a:xfrm>
                <a:off x="1443419" y="3494900"/>
                <a:ext cx="519419" cy="516550"/>
                <a:chOff x="6412848" y="3676989"/>
                <a:chExt cx="650275" cy="646684"/>
              </a:xfrm>
            </p:grpSpPr>
            <p:sp>
              <p:nvSpPr>
                <p:cNvPr id="37" name="Rectangle: Rounded Corners 36">
                  <a:extLst>
                    <a:ext uri="{FF2B5EF4-FFF2-40B4-BE49-F238E27FC236}">
                      <a16:creationId xmlns:a16="http://schemas.microsoft.com/office/drawing/2014/main" id="{F6B01E6B-C599-4F6D-3BE3-6E4339FE5537}"/>
                    </a:ext>
                  </a:extLst>
                </p:cNvPr>
                <p:cNvSpPr/>
                <p:nvPr/>
              </p:nvSpPr>
              <p:spPr>
                <a:xfrm>
                  <a:off x="6412848" y="4000543"/>
                  <a:ext cx="650275" cy="323130"/>
                </a:xfrm>
                <a:prstGeom prst="roundRect">
                  <a:avLst/>
                </a:prstGeom>
                <a:solidFill>
                  <a:srgbClr val="92D050"/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1067" b="1" kern="0" dirty="0" err="1">
                      <a:solidFill>
                        <a:schemeClr val="bg1"/>
                      </a:solidFill>
                      <a:latin typeface="Calibri" panose="020F0502020204030204"/>
                    </a:rPr>
                    <a:t>DFM</a:t>
                  </a:r>
                  <a:endParaRPr lang="en-GB" sz="1067" b="1" kern="0" dirty="0">
                    <a:solidFill>
                      <a:schemeClr val="bg1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20A564B0-DD18-D940-E2FF-CA5717AEAF42}"/>
                    </a:ext>
                  </a:extLst>
                </p:cNvPr>
                <p:cNvCxnSpPr>
                  <a:cxnSpLocks/>
                  <a:stCxn id="37" idx="0"/>
                </p:cNvCxnSpPr>
                <p:nvPr/>
              </p:nvCxnSpPr>
              <p:spPr>
                <a:xfrm flipV="1">
                  <a:off x="6737986" y="3676989"/>
                  <a:ext cx="0" cy="32355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5D60C30-C170-4891-22BD-FF294B9612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65888" y="3686042"/>
                <a:ext cx="1747254" cy="1342404"/>
              </a:xfrm>
              <a:prstGeom prst="rect">
                <a:avLst/>
              </a:prstGeom>
            </p:spPr>
          </p:pic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73944CE1-C039-77C7-3049-06341E715E41}"/>
                  </a:ext>
                </a:extLst>
              </p:cNvPr>
              <p:cNvGrpSpPr/>
              <p:nvPr/>
            </p:nvGrpSpPr>
            <p:grpSpPr>
              <a:xfrm>
                <a:off x="4006380" y="1004943"/>
                <a:ext cx="1429306" cy="3006508"/>
                <a:chOff x="3863885" y="1235249"/>
                <a:chExt cx="1789391" cy="3763939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728D2F6E-FBAF-E02C-0FAF-979AB4D5AF9C}"/>
                    </a:ext>
                  </a:extLst>
                </p:cNvPr>
                <p:cNvGrpSpPr/>
                <p:nvPr/>
              </p:nvGrpSpPr>
              <p:grpSpPr>
                <a:xfrm>
                  <a:off x="3863885" y="4258382"/>
                  <a:ext cx="650274" cy="740806"/>
                  <a:chOff x="6308135" y="2887845"/>
                  <a:chExt cx="650274" cy="740806"/>
                </a:xfrm>
              </p:grpSpPr>
              <p:sp>
                <p:nvSpPr>
                  <p:cNvPr id="35" name="Rectangle: Rounded Corners 34">
                    <a:extLst>
                      <a:ext uri="{FF2B5EF4-FFF2-40B4-BE49-F238E27FC236}">
                        <a16:creationId xmlns:a16="http://schemas.microsoft.com/office/drawing/2014/main" id="{A2DF122F-AE2B-336A-D445-65BAB7237AEA}"/>
                      </a:ext>
                    </a:extLst>
                  </p:cNvPr>
                  <p:cNvSpPr/>
                  <p:nvPr/>
                </p:nvSpPr>
                <p:spPr>
                  <a:xfrm>
                    <a:off x="6308135" y="3305521"/>
                    <a:ext cx="650274" cy="323130"/>
                  </a:xfrm>
                  <a:prstGeom prst="roundRect">
                    <a:avLst/>
                  </a:prstGeom>
                  <a:solidFill>
                    <a:srgbClr val="92D050"/>
                  </a:solidFill>
                  <a:ln w="3175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1067" b="1" kern="0" dirty="0">
                        <a:solidFill>
                          <a:schemeClr val="bg1"/>
                        </a:solidFill>
                        <a:latin typeface="Calibri" panose="020F0502020204030204"/>
                      </a:rPr>
                      <a:t>DFX</a:t>
                    </a:r>
                    <a:endParaRPr lang="en-GB" sz="1067" b="1" kern="0" dirty="0">
                      <a:solidFill>
                        <a:schemeClr val="bg1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FD7507E2-7C98-9C52-E21E-09248D6C0317}"/>
                      </a:ext>
                    </a:extLst>
                  </p:cNvPr>
                  <p:cNvCxnSpPr>
                    <a:cxnSpLocks/>
                    <a:stCxn id="35" idx="0"/>
                  </p:cNvCxnSpPr>
                  <p:nvPr/>
                </p:nvCxnSpPr>
                <p:spPr>
                  <a:xfrm flipV="1">
                    <a:off x="6633273" y="2887845"/>
                    <a:ext cx="2225" cy="417675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741C5E2F-4E46-2DBC-EE9F-22E0D75FB357}"/>
                    </a:ext>
                  </a:extLst>
                </p:cNvPr>
                <p:cNvGrpSpPr/>
                <p:nvPr/>
              </p:nvGrpSpPr>
              <p:grpSpPr>
                <a:xfrm>
                  <a:off x="4282259" y="2666867"/>
                  <a:ext cx="882175" cy="323130"/>
                  <a:chOff x="4685490" y="3100525"/>
                  <a:chExt cx="882175" cy="323130"/>
                </a:xfrm>
              </p:grpSpPr>
              <p:sp>
                <p:nvSpPr>
                  <p:cNvPr id="33" name="Rectangle: Rounded Corners 32">
                    <a:extLst>
                      <a:ext uri="{FF2B5EF4-FFF2-40B4-BE49-F238E27FC236}">
                        <a16:creationId xmlns:a16="http://schemas.microsoft.com/office/drawing/2014/main" id="{BC4FE8D4-0CAA-BDED-8F77-8B69090CC759}"/>
                      </a:ext>
                    </a:extLst>
                  </p:cNvPr>
                  <p:cNvSpPr/>
                  <p:nvPr/>
                </p:nvSpPr>
                <p:spPr>
                  <a:xfrm>
                    <a:off x="4917392" y="3100525"/>
                    <a:ext cx="650273" cy="323130"/>
                  </a:xfrm>
                  <a:prstGeom prst="roundRect">
                    <a:avLst/>
                  </a:prstGeom>
                  <a:solidFill>
                    <a:schemeClr val="bg2">
                      <a:lumMod val="60000"/>
                      <a:lumOff val="40000"/>
                    </a:schemeClr>
                  </a:solidFill>
                  <a:ln w="3175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1067" b="1" kern="0" dirty="0">
                        <a:latin typeface="Calibri" panose="020F0502020204030204"/>
                      </a:rPr>
                      <a:t>DSHX</a:t>
                    </a:r>
                    <a:endParaRPr lang="en-GB" sz="1067" b="1" kern="0" dirty="0"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7C112189-1BCA-F13A-7374-0F2B8E11E3AF}"/>
                      </a:ext>
                    </a:extLst>
                  </p:cNvPr>
                  <p:cNvCxnSpPr>
                    <a:cxnSpLocks/>
                    <a:stCxn id="33" idx="1"/>
                  </p:cNvCxnSpPr>
                  <p:nvPr/>
                </p:nvCxnSpPr>
                <p:spPr>
                  <a:xfrm flipH="1" flipV="1">
                    <a:off x="4685490" y="3262089"/>
                    <a:ext cx="231902" cy="2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5E025FD3-0132-0335-C329-A69A64682BB8}"/>
                    </a:ext>
                  </a:extLst>
                </p:cNvPr>
                <p:cNvGrpSpPr/>
                <p:nvPr/>
              </p:nvGrpSpPr>
              <p:grpSpPr>
                <a:xfrm>
                  <a:off x="5003004" y="1235249"/>
                  <a:ext cx="650272" cy="677367"/>
                  <a:chOff x="7025167" y="2875736"/>
                  <a:chExt cx="650272" cy="677367"/>
                </a:xfrm>
              </p:grpSpPr>
              <p:sp>
                <p:nvSpPr>
                  <p:cNvPr id="31" name="Rectangle: Rounded Corners 30">
                    <a:extLst>
                      <a:ext uri="{FF2B5EF4-FFF2-40B4-BE49-F238E27FC236}">
                        <a16:creationId xmlns:a16="http://schemas.microsoft.com/office/drawing/2014/main" id="{2EBDB7D9-5795-7F0D-6F08-BCB469A7A35F}"/>
                      </a:ext>
                    </a:extLst>
                  </p:cNvPr>
                  <p:cNvSpPr/>
                  <p:nvPr/>
                </p:nvSpPr>
                <p:spPr>
                  <a:xfrm>
                    <a:off x="7025167" y="2875736"/>
                    <a:ext cx="650272" cy="323132"/>
                  </a:xfrm>
                  <a:prstGeom prst="roundRect">
                    <a:avLst/>
                  </a:prstGeom>
                  <a:solidFill>
                    <a:srgbClr val="ED7D31"/>
                  </a:solidFill>
                  <a:ln w="3175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10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DFHX</a:t>
                    </a:r>
                    <a:endParaRPr lang="en-GB" sz="10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34B287A3-8272-0A9B-0C8C-5D37EF8E35DE}"/>
                      </a:ext>
                    </a:extLst>
                  </p:cNvPr>
                  <p:cNvCxnSpPr>
                    <a:cxnSpLocks/>
                    <a:stCxn id="31" idx="2"/>
                  </p:cNvCxnSpPr>
                  <p:nvPr/>
                </p:nvCxnSpPr>
                <p:spPr>
                  <a:xfrm flipH="1">
                    <a:off x="7025167" y="3198868"/>
                    <a:ext cx="325136" cy="354235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</p:grp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B2134A1-91D5-42A0-9A35-0E4C38B65C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02645" y="31032"/>
                <a:ext cx="1814739" cy="932922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42B1E0B-56F0-000D-2577-4E21F493E6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03401" y="47144"/>
                <a:ext cx="1814740" cy="853822"/>
              </a:xfrm>
              <a:prstGeom prst="rect">
                <a:avLst/>
              </a:prstGeom>
            </p:spPr>
          </p:pic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87F6A27-3DEE-4643-0E61-0AE740874BFC}"/>
                  </a:ext>
                </a:extLst>
              </p:cNvPr>
              <p:cNvCxnSpPr/>
              <p:nvPr/>
            </p:nvCxnSpPr>
            <p:spPr>
              <a:xfrm flipV="1">
                <a:off x="1622039" y="3010944"/>
                <a:ext cx="0" cy="311997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12231603-404A-5703-2DF0-10EA76711046}"/>
                  </a:ext>
                </a:extLst>
              </p:cNvPr>
              <p:cNvCxnSpPr/>
              <p:nvPr/>
            </p:nvCxnSpPr>
            <p:spPr>
              <a:xfrm flipH="1">
                <a:off x="1622039" y="3076706"/>
                <a:ext cx="164821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D7D7DB3-1535-D927-18C1-F723CC5052C3}"/>
                  </a:ext>
                </a:extLst>
              </p:cNvPr>
              <p:cNvSpPr txBox="1"/>
              <p:nvPr/>
            </p:nvSpPr>
            <p:spPr>
              <a:xfrm>
                <a:off x="1738230" y="2971335"/>
                <a:ext cx="493220" cy="237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US" sz="867" b="1" dirty="0">
                    <a:solidFill>
                      <a:prstClr val="black"/>
                    </a:solidFill>
                    <a:latin typeface="Calibri" panose="020F0502020204030204"/>
                  </a:rPr>
                  <a:t>140 m</a:t>
                </a:r>
                <a:endParaRPr lang="en-GB" sz="867" b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620F92D-E957-1195-D0D3-5BEEC8AAC74E}"/>
                  </a:ext>
                </a:extLst>
              </p:cNvPr>
              <p:cNvCxnSpPr/>
              <p:nvPr/>
            </p:nvCxnSpPr>
            <p:spPr>
              <a:xfrm flipV="1">
                <a:off x="4432897" y="3019283"/>
                <a:ext cx="0" cy="311997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D9F32B4C-0644-C1A0-6986-99C4D785BEA7}"/>
                  </a:ext>
                </a:extLst>
              </p:cNvPr>
              <p:cNvCxnSpPr/>
              <p:nvPr/>
            </p:nvCxnSpPr>
            <p:spPr>
              <a:xfrm flipH="1">
                <a:off x="4432897" y="3085045"/>
                <a:ext cx="164821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32311A-C84F-50A5-432B-22AC2B514467}"/>
                  </a:ext>
                </a:extLst>
              </p:cNvPr>
              <p:cNvSpPr txBox="1"/>
              <p:nvPr/>
            </p:nvSpPr>
            <p:spPr>
              <a:xfrm>
                <a:off x="4549090" y="2979675"/>
                <a:ext cx="525291" cy="237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US" sz="867" b="1" dirty="0">
                    <a:solidFill>
                      <a:prstClr val="black"/>
                    </a:solidFill>
                    <a:latin typeface="Calibri" panose="020F0502020204030204"/>
                  </a:rPr>
                  <a:t>89.5 m</a:t>
                </a:r>
                <a:endParaRPr lang="en-GB" sz="867" b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ECBC5630-0FB5-E711-6FAA-0A1641A6B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9402" y="1238557"/>
              <a:ext cx="439496" cy="405368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36A0275C-EFA2-2B53-427E-083E1F39D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8603" y="1240541"/>
              <a:ext cx="439495" cy="40536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6E9BFD-CCB5-4E25-ACE1-A0F104B6D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03" y="6296731"/>
            <a:ext cx="4422599" cy="466281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/>
              <a:t>Cold Powering System</a:t>
            </a:r>
            <a:endParaRPr lang="en-GB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639F1-C8FB-6F39-FC05-2CADC7CA5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235FC69-085E-9CB6-F844-AA5C24E3CE14}"/>
              </a:ext>
            </a:extLst>
          </p:cNvPr>
          <p:cNvSpPr/>
          <p:nvPr/>
        </p:nvSpPr>
        <p:spPr>
          <a:xfrm>
            <a:off x="6681476" y="2057309"/>
            <a:ext cx="1544531" cy="168000"/>
          </a:xfrm>
          <a:prstGeom prst="roundRect">
            <a:avLst/>
          </a:prstGeom>
          <a:solidFill>
            <a:srgbClr val="F0F0F0"/>
          </a:solidFill>
          <a:ln w="31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algn="ctr" defTabSz="486910">
              <a:defRPr/>
            </a:pPr>
            <a:r>
              <a:rPr lang="en-US" sz="933" b="1" kern="0" dirty="0">
                <a:latin typeface="Calibri" panose="020F0502020204030204"/>
              </a:rPr>
              <a:t>Power converters: (18, 7, 2) kA</a:t>
            </a:r>
            <a:endParaRPr lang="en-GB" sz="933" b="1" kern="0" dirty="0">
              <a:latin typeface="Calibri" panose="020F0502020204030204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103A308D-26D3-941A-8C66-094918840C18}"/>
              </a:ext>
            </a:extLst>
          </p:cNvPr>
          <p:cNvSpPr/>
          <p:nvPr/>
        </p:nvSpPr>
        <p:spPr>
          <a:xfrm>
            <a:off x="3348521" y="2042042"/>
            <a:ext cx="1544531" cy="168000"/>
          </a:xfrm>
          <a:prstGeom prst="roundRect">
            <a:avLst/>
          </a:prstGeom>
          <a:solidFill>
            <a:srgbClr val="F0F0F0"/>
          </a:solidFill>
          <a:ln w="31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algn="ctr" defTabSz="486910">
              <a:defRPr/>
            </a:pPr>
            <a:r>
              <a:rPr lang="en-US" sz="933" b="1" kern="0" dirty="0">
                <a:latin typeface="Calibri" panose="020F0502020204030204"/>
              </a:rPr>
              <a:t>Power converters: (18, 0.6) kA</a:t>
            </a:r>
            <a:endParaRPr lang="en-GB" sz="933" b="1" kern="0" dirty="0">
              <a:latin typeface="Calibri" panose="020F0502020204030204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4156817-6A22-1640-2105-936E02AEE19A}"/>
              </a:ext>
            </a:extLst>
          </p:cNvPr>
          <p:cNvSpPr/>
          <p:nvPr/>
        </p:nvSpPr>
        <p:spPr>
          <a:xfrm>
            <a:off x="7960645" y="4153657"/>
            <a:ext cx="1714957" cy="168000"/>
          </a:xfrm>
          <a:prstGeom prst="roundRect">
            <a:avLst/>
          </a:prstGeom>
          <a:solidFill>
            <a:srgbClr val="F0F0F0"/>
          </a:solidFill>
          <a:ln w="31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algn="ctr" defTabSz="486910">
              <a:defRPr/>
            </a:pPr>
            <a:r>
              <a:rPr lang="en-US" sz="933" b="1" kern="0" dirty="0">
                <a:latin typeface="Calibri" panose="020F0502020204030204"/>
              </a:rPr>
              <a:t>Power converters: (60, 120, 200) A</a:t>
            </a:r>
            <a:endParaRPr lang="en-GB" sz="933" b="1" kern="0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3423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- goals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838200" y="1282261"/>
            <a:ext cx="9753600" cy="3626069"/>
          </a:xfrm>
        </p:spPr>
        <p:txBody>
          <a:bodyPr>
            <a:normAutofit fontScale="85000" lnSpcReduction="10000"/>
          </a:bodyPr>
          <a:lstStyle/>
          <a:p>
            <a:r>
              <a:rPr lang="en-US" sz="3100" dirty="0"/>
              <a:t>Prepare machine for operation beyond </a:t>
            </a:r>
            <a:r>
              <a:rPr lang="en-US" sz="3100" dirty="0">
                <a:solidFill>
                  <a:srgbClr val="C00000"/>
                </a:solidFill>
              </a:rPr>
              <a:t>2025 and up to ~2040</a:t>
            </a:r>
          </a:p>
          <a:p>
            <a:r>
              <a:rPr lang="en-US" sz="3100" dirty="0"/>
              <a:t>Operation scenarios for:</a:t>
            </a:r>
          </a:p>
          <a:p>
            <a:pPr lvl="1">
              <a:lnSpc>
                <a:spcPct val="170000"/>
              </a:lnSpc>
            </a:pPr>
            <a:r>
              <a:rPr lang="en-US" sz="2600" dirty="0"/>
              <a:t>Total integrated luminosity of </a:t>
            </a:r>
            <a:r>
              <a:rPr lang="en-US" sz="2600" b="1" dirty="0">
                <a:solidFill>
                  <a:srgbClr val="C00000"/>
                </a:solidFill>
              </a:rPr>
              <a:t>3000 fb</a:t>
            </a:r>
            <a:r>
              <a:rPr lang="en-US" sz="2600" b="1" baseline="30000" dirty="0">
                <a:solidFill>
                  <a:srgbClr val="C00000"/>
                </a:solidFill>
              </a:rPr>
              <a:t>-1</a:t>
            </a:r>
            <a:r>
              <a:rPr lang="en-US" sz="2600" dirty="0">
                <a:solidFill>
                  <a:srgbClr val="FF0000"/>
                </a:solidFill>
              </a:rPr>
              <a:t> </a:t>
            </a:r>
            <a:r>
              <a:rPr lang="en-US" sz="2600" dirty="0"/>
              <a:t>in around 10-12 years</a:t>
            </a:r>
          </a:p>
          <a:p>
            <a:pPr lvl="1">
              <a:lnSpc>
                <a:spcPct val="170000"/>
              </a:lnSpc>
            </a:pPr>
            <a:r>
              <a:rPr lang="en-US" sz="2600" dirty="0"/>
              <a:t>An integrated luminosity of </a:t>
            </a:r>
            <a:r>
              <a:rPr lang="en-US" sz="2600" b="1" dirty="0">
                <a:solidFill>
                  <a:srgbClr val="C00000"/>
                </a:solidFill>
              </a:rPr>
              <a:t>~250 fb</a:t>
            </a:r>
            <a:r>
              <a:rPr lang="en-US" sz="2600" b="1" baseline="30000" dirty="0">
                <a:solidFill>
                  <a:srgbClr val="C00000"/>
                </a:solidFill>
              </a:rPr>
              <a:t>-1</a:t>
            </a:r>
            <a:r>
              <a:rPr lang="en-US" sz="2600" b="1" dirty="0">
                <a:solidFill>
                  <a:srgbClr val="C00000"/>
                </a:solidFill>
              </a:rPr>
              <a:t> per year</a:t>
            </a:r>
          </a:p>
          <a:p>
            <a:pPr lvl="1">
              <a:lnSpc>
                <a:spcPct val="170000"/>
              </a:lnSpc>
            </a:pPr>
            <a:r>
              <a:rPr lang="en-US" sz="2600" b="1" dirty="0"/>
              <a:t>Nominal:</a:t>
            </a:r>
            <a:r>
              <a:rPr lang="en-US" sz="2600" dirty="0"/>
              <a:t> levelled luminosity of </a:t>
            </a:r>
            <a:r>
              <a:rPr lang="en-US" sz="2600" dirty="0">
                <a:solidFill>
                  <a:srgbClr val="C00000"/>
                </a:solidFill>
              </a:rPr>
              <a:t>5 x 10</a:t>
            </a:r>
            <a:r>
              <a:rPr lang="en-US" sz="2600" baseline="30000" dirty="0">
                <a:solidFill>
                  <a:srgbClr val="C00000"/>
                </a:solidFill>
              </a:rPr>
              <a:t>34</a:t>
            </a:r>
            <a:r>
              <a:rPr lang="en-US" sz="2600" dirty="0">
                <a:solidFill>
                  <a:srgbClr val="C00000"/>
                </a:solidFill>
              </a:rPr>
              <a:t> cm</a:t>
            </a:r>
            <a:r>
              <a:rPr lang="en-US" sz="2600" baseline="30000" dirty="0">
                <a:solidFill>
                  <a:srgbClr val="C00000"/>
                </a:solidFill>
              </a:rPr>
              <a:t>-2</a:t>
            </a:r>
            <a:r>
              <a:rPr lang="en-US" sz="2600" dirty="0">
                <a:solidFill>
                  <a:srgbClr val="C00000"/>
                </a:solidFill>
              </a:rPr>
              <a:t>s</a:t>
            </a:r>
            <a:r>
              <a:rPr lang="en-US" sz="2600" baseline="30000" dirty="0">
                <a:solidFill>
                  <a:srgbClr val="C00000"/>
                </a:solidFill>
              </a:rPr>
              <a:t>-1</a:t>
            </a:r>
            <a:r>
              <a:rPr lang="en-US" sz="2600" dirty="0">
                <a:solidFill>
                  <a:srgbClr val="C00000"/>
                </a:solidFill>
              </a:rPr>
              <a:t> </a:t>
            </a:r>
            <a:r>
              <a:rPr lang="en-US" sz="2600" dirty="0"/>
              <a:t>(events/crossing  ~130)</a:t>
            </a:r>
          </a:p>
          <a:p>
            <a:pPr lvl="1">
              <a:lnSpc>
                <a:spcPct val="170000"/>
              </a:lnSpc>
            </a:pPr>
            <a:r>
              <a:rPr lang="en-US" sz="2600" b="1" dirty="0"/>
              <a:t>Ultimate:</a:t>
            </a:r>
            <a:r>
              <a:rPr lang="en-US" sz="2600" dirty="0"/>
              <a:t> levelled luminosity of </a:t>
            </a:r>
            <a:r>
              <a:rPr lang="en-US" sz="2600" dirty="0">
                <a:solidFill>
                  <a:srgbClr val="C00000"/>
                </a:solidFill>
              </a:rPr>
              <a:t>7.5 x 10</a:t>
            </a:r>
            <a:r>
              <a:rPr lang="en-US" sz="2600" baseline="30000" dirty="0">
                <a:solidFill>
                  <a:srgbClr val="C00000"/>
                </a:solidFill>
              </a:rPr>
              <a:t>34</a:t>
            </a:r>
            <a:r>
              <a:rPr lang="en-US" sz="2600" dirty="0">
                <a:solidFill>
                  <a:srgbClr val="C00000"/>
                </a:solidFill>
              </a:rPr>
              <a:t> cm</a:t>
            </a:r>
            <a:r>
              <a:rPr lang="en-US" sz="2600" baseline="30000" dirty="0">
                <a:solidFill>
                  <a:srgbClr val="C00000"/>
                </a:solidFill>
              </a:rPr>
              <a:t>-2</a:t>
            </a:r>
            <a:r>
              <a:rPr lang="en-US" sz="2600" dirty="0">
                <a:solidFill>
                  <a:srgbClr val="C00000"/>
                </a:solidFill>
              </a:rPr>
              <a:t>s</a:t>
            </a:r>
            <a:r>
              <a:rPr lang="en-US" sz="2600" baseline="30000" dirty="0">
                <a:solidFill>
                  <a:srgbClr val="C00000"/>
                </a:solidFill>
              </a:rPr>
              <a:t>-1</a:t>
            </a:r>
            <a:r>
              <a:rPr lang="en-US" sz="2600" dirty="0">
                <a:solidFill>
                  <a:srgbClr val="C00000"/>
                </a:solidFill>
              </a:rPr>
              <a:t> </a:t>
            </a:r>
            <a:r>
              <a:rPr lang="en-US" sz="2600" dirty="0"/>
              <a:t>(events/crossing  ~200)</a:t>
            </a:r>
          </a:p>
          <a:p>
            <a:pPr lvl="1"/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77324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C20CF3-D92A-A78E-2D5C-A9BFA067C361}"/>
              </a:ext>
            </a:extLst>
          </p:cNvPr>
          <p:cNvSpPr txBox="1"/>
          <p:nvPr/>
        </p:nvSpPr>
        <p:spPr>
          <a:xfrm>
            <a:off x="407987" y="930639"/>
            <a:ext cx="11376025" cy="7930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dirty="0">
                <a:latin typeface="+mj-lt"/>
                <a:ea typeface="+mj-ea"/>
                <a:cs typeface="+mj-cs"/>
              </a:rPr>
              <a:t>The flexible, double-wall, corrugated cryostat comprises 19 MgB</a:t>
            </a:r>
            <a:r>
              <a:rPr lang="en-US" baseline="-25000" dirty="0">
                <a:latin typeface="+mj-lt"/>
                <a:ea typeface="+mj-ea"/>
                <a:cs typeface="+mj-cs"/>
              </a:rPr>
              <a:t>2</a:t>
            </a:r>
            <a:r>
              <a:rPr lang="en-US" dirty="0">
                <a:latin typeface="+mj-lt"/>
                <a:ea typeface="+mj-ea"/>
                <a:cs typeface="+mj-cs"/>
              </a:rPr>
              <a:t> superconducting cables in a single assembly, twisted together to form a compact bundle. These 19 superconducting cables can transfer altogether a DC current of about 120 kA at ~20 K.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3A9FD44-1565-902B-4CB0-7FD256F8DC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5" r="12633" b="-2"/>
          <a:stretch/>
        </p:blipFill>
        <p:spPr bwMode="auto">
          <a:xfrm>
            <a:off x="407987" y="1991655"/>
            <a:ext cx="5616575" cy="4608512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6CD61C-FB84-C241-3CB1-53DF71567B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489" r="13709"/>
          <a:stretch/>
        </p:blipFill>
        <p:spPr>
          <a:xfrm>
            <a:off x="6172199" y="1991655"/>
            <a:ext cx="5611813" cy="4608511"/>
          </a:xfrm>
          <a:prstGeom prst="rect">
            <a:avLst/>
          </a:prstGeom>
          <a:noFill/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BBE2791D-A8E3-51F3-31E3-ADB1C43F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57833"/>
            <a:ext cx="11376025" cy="531663"/>
          </a:xfrm>
        </p:spPr>
        <p:txBody>
          <a:bodyPr/>
          <a:lstStyle/>
          <a:p>
            <a:r>
              <a:rPr lang="en-GB" dirty="0"/>
              <a:t>Superconducting link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CFC3DE-4515-D264-8A47-D5DC8572E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973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F976CD-DEFE-8EDF-570B-13F99847D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27CDB08-A226-EF77-EDA5-2F8EAD4B1D3A}"/>
              </a:ext>
            </a:extLst>
          </p:cNvPr>
          <p:cNvGrpSpPr/>
          <p:nvPr/>
        </p:nvGrpSpPr>
        <p:grpSpPr>
          <a:xfrm>
            <a:off x="47328" y="45170"/>
            <a:ext cx="12097344" cy="5413097"/>
            <a:chOff x="749994" y="32797"/>
            <a:chExt cx="9073008" cy="40598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99B046C-0F6A-418D-DCA2-C02D3BEE81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r="-283"/>
            <a:stretch/>
          </p:blipFill>
          <p:spPr>
            <a:xfrm>
              <a:off x="5718546" y="32797"/>
              <a:ext cx="1912761" cy="1242809"/>
            </a:xfrm>
            <a:prstGeom prst="roundRect">
              <a:avLst>
                <a:gd name="adj" fmla="val 24527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7B36858-AFA8-8CF2-6092-B287DCDA39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86298" y="32797"/>
              <a:ext cx="2042972" cy="1242809"/>
            </a:xfrm>
            <a:prstGeom prst="roundRect">
              <a:avLst>
                <a:gd name="adj" fmla="val 2262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DD6D11-9ED1-A266-070F-07B5EA4A66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27163" y="33877"/>
              <a:ext cx="1995839" cy="124173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959EC20-AB52-F019-334B-6093F0662E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49994" y="33876"/>
              <a:ext cx="2555239" cy="124173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1A44D89-AC08-70DF-67AA-AB6C9ACE9CD8}"/>
                </a:ext>
              </a:extLst>
            </p:cNvPr>
            <p:cNvGrpSpPr/>
            <p:nvPr/>
          </p:nvGrpSpPr>
          <p:grpSpPr>
            <a:xfrm>
              <a:off x="749994" y="1344548"/>
              <a:ext cx="7560840" cy="1368543"/>
              <a:chOff x="749994" y="1344548"/>
              <a:chExt cx="6753219" cy="122236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F2D7E08-1F25-72CB-12AB-936E6D93B9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9994" y="1347614"/>
                <a:ext cx="2282298" cy="1203036"/>
              </a:xfrm>
              <a:prstGeom prst="roundRect">
                <a:avLst>
                  <a:gd name="adj" fmla="val 22363"/>
                </a:avLst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76C3605-20A3-DB1E-A4C3-E050A5FEEC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28086" y="1344548"/>
                <a:ext cx="2152687" cy="1210887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2BC86E4-67C3-8EB3-3C71-2D7B03082F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colorTemperature colorTemp="5100"/>
                        </a14:imgEffect>
                        <a14:imgEffect>
                          <a14:brightnessContrast bright="15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573722" y="1350285"/>
                <a:ext cx="1929491" cy="1216624"/>
              </a:xfrm>
              <a:prstGeom prst="roundRect">
                <a:avLst>
                  <a:gd name="adj" fmla="val 12051"/>
                </a:avLst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CFD78AD-988D-12A6-00D6-2CFEC707C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colorTemperature colorTemp="5900"/>
                      </a14:imgEffect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994" y="2829122"/>
              <a:ext cx="2182975" cy="1263498"/>
            </a:xfrm>
            <a:prstGeom prst="roundRect">
              <a:avLst>
                <a:gd name="adj" fmla="val 864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DB7248-B71C-A5A3-C250-B354CBB6BC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colorTemperature colorTemp="6000"/>
                      </a14:imgEffect>
                      <a14:imgEffect>
                        <a14:brightnessContrast bright="5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5682" y="2829122"/>
              <a:ext cx="3360571" cy="1263498"/>
            </a:xfrm>
            <a:prstGeom prst="roundRect">
              <a:avLst>
                <a:gd name="adj" fmla="val 1205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8D210CC-3658-8CBC-4355-38CD60B56F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colorTemperature colorTemp="6100"/>
                      </a14:imgEffect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53980" y="1353101"/>
              <a:ext cx="1369022" cy="1352400"/>
            </a:xfrm>
            <a:prstGeom prst="roundRect">
              <a:avLst>
                <a:gd name="adj" fmla="val 1205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650E1477-3C8E-3919-5521-EDEB7F1D10CE}"/>
              </a:ext>
            </a:extLst>
          </p:cNvPr>
          <p:cNvPicPr>
            <a:picLocks noChangeAspect="1"/>
          </p:cNvPicPr>
          <p:nvPr/>
        </p:nvPicPr>
        <p:blipFill rotWithShape="1">
          <a:blip r:embed="rId22" cstate="print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colorTemperature colorTemp="5300"/>
                    </a14:imgEffect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28182" y="3773602"/>
            <a:ext cx="4430319" cy="294274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D3CCB38-AA33-0B3F-E84D-D05887C50D9F}"/>
              </a:ext>
            </a:extLst>
          </p:cNvPr>
          <p:cNvSpPr/>
          <p:nvPr/>
        </p:nvSpPr>
        <p:spPr>
          <a:xfrm>
            <a:off x="1157997" y="5809954"/>
            <a:ext cx="5514067" cy="81156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>
                <a:solidFill>
                  <a:srgbClr val="0070C0"/>
                </a:solidFill>
              </a:rPr>
              <a:t>SC-Link-DFHX assembly in pictures</a:t>
            </a:r>
          </a:p>
          <a:p>
            <a:pPr algn="ctr"/>
            <a:r>
              <a:rPr lang="en-US" sz="1867" dirty="0">
                <a:solidFill>
                  <a:srgbClr val="0070C0"/>
                </a:solidFill>
              </a:rPr>
              <a:t>Complete system test of full SC link now complete</a:t>
            </a:r>
            <a:endParaRPr lang="en-GB" sz="1867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016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6705AC-05C1-8DAF-2355-CD4CD139C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194" name="Picture 2" descr="Rama">
            <a:extLst>
              <a:ext uri="{FF2B5EF4-FFF2-40B4-BE49-F238E27FC236}">
                <a16:creationId xmlns:a16="http://schemas.microsoft.com/office/drawing/2014/main" id="{722B2F13-2E5F-3966-A290-A2A180C762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463550"/>
            <a:ext cx="8890000" cy="593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6448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F8533-9409-A76A-57DA-304FB374EA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37470"/>
            <a:ext cx="10560000" cy="720000"/>
          </a:xfrm>
        </p:spPr>
        <p:txBody>
          <a:bodyPr/>
          <a:lstStyle/>
          <a:p>
            <a:r>
              <a:rPr lang="en-GB" dirty="0"/>
              <a:t>Crab Cavity series production well underway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D84FEE-C2E3-C5E8-74CB-2B212A21D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98" name="8425FA01-F80B-4AFE-BEA2-039B2BC05BE1" descr="IMG_3287.jpg">
            <a:extLst>
              <a:ext uri="{FF2B5EF4-FFF2-40B4-BE49-F238E27FC236}">
                <a16:creationId xmlns:a16="http://schemas.microsoft.com/office/drawing/2014/main" id="{112B4125-06AA-1218-CFE1-6A5ADE471F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3941" y="790546"/>
            <a:ext cx="412845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98" descr="A machine with wires and pipes&#10;&#10;Description automatically generated">
            <a:extLst>
              <a:ext uri="{FF2B5EF4-FFF2-40B4-BE49-F238E27FC236}">
                <a16:creationId xmlns:a16="http://schemas.microsoft.com/office/drawing/2014/main" id="{9F232250-F7EF-6F10-998B-1944F5640A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6000" y="929762"/>
            <a:ext cx="2169607" cy="3096344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7943320A-B7F1-05F7-52EE-042051C8CD58}"/>
              </a:ext>
            </a:extLst>
          </p:cNvPr>
          <p:cNvSpPr txBox="1"/>
          <p:nvPr/>
        </p:nvSpPr>
        <p:spPr>
          <a:xfrm>
            <a:off x="963917" y="3687282"/>
            <a:ext cx="1994435" cy="338554"/>
          </a:xfrm>
          <a:prstGeom prst="rect">
            <a:avLst/>
          </a:prstGeom>
          <a:solidFill>
            <a:srgbClr val="FFFFFF">
              <a:alpha val="92157"/>
            </a:srgb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DQW Dressed Cavity</a:t>
            </a:r>
          </a:p>
        </p:txBody>
      </p:sp>
      <p:pic>
        <p:nvPicPr>
          <p:cNvPr id="104" name="Picture 103">
            <a:extLst>
              <a:ext uri="{FF2B5EF4-FFF2-40B4-BE49-F238E27FC236}">
                <a16:creationId xmlns:a16="http://schemas.microsoft.com/office/drawing/2014/main" id="{3EF52A21-AE9A-E3CE-AF45-1D6A6E16C9E5}"/>
              </a:ext>
            </a:extLst>
          </p:cNvPr>
          <p:cNvPicPr>
            <a:picLocks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941" y="4187123"/>
            <a:ext cx="3223995" cy="2034003"/>
          </a:xfrm>
          <a:prstGeom prst="rect">
            <a:avLst/>
          </a:prstGeom>
          <a:ln w="28575">
            <a:noFill/>
          </a:ln>
        </p:spPr>
      </p:pic>
      <p:pic>
        <p:nvPicPr>
          <p:cNvPr id="105" name="Picture 104" descr="A picture containing text, indoor, cluttered, messy&#10;&#10;Description automatically generated">
            <a:extLst>
              <a:ext uri="{FF2B5EF4-FFF2-40B4-BE49-F238E27FC236}">
                <a16:creationId xmlns:a16="http://schemas.microsoft.com/office/drawing/2014/main" id="{66B911F3-C75A-50A0-DF4A-CCD76624D152}"/>
              </a:ext>
            </a:extLst>
          </p:cNvPr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7924" y="4187123"/>
            <a:ext cx="3223995" cy="2049876"/>
          </a:xfrm>
          <a:prstGeom prst="rect">
            <a:avLst/>
          </a:prstGeom>
          <a:ln w="28575">
            <a:noFill/>
          </a:ln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07E17D52-41DE-DFB9-21C6-C194BBA1165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5907" y="4187123"/>
            <a:ext cx="3773780" cy="2049876"/>
          </a:xfrm>
          <a:prstGeom prst="rect">
            <a:avLst/>
          </a:prstGeom>
          <a:ln w="19050">
            <a:noFill/>
          </a:ln>
        </p:spPr>
      </p:pic>
      <p:pic>
        <p:nvPicPr>
          <p:cNvPr id="110" name="Picture 2">
            <a:extLst>
              <a:ext uri="{FF2B5EF4-FFF2-40B4-BE49-F238E27FC236}">
                <a16:creationId xmlns:a16="http://schemas.microsoft.com/office/drawing/2014/main" id="{99F850A9-F4C4-3583-BB34-40FA6E841E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26012" y="921319"/>
            <a:ext cx="4187524" cy="243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077700DA-0839-5B99-3238-06B5CD1ABA1C}"/>
              </a:ext>
            </a:extLst>
          </p:cNvPr>
          <p:cNvSpPr txBox="1"/>
          <p:nvPr/>
        </p:nvSpPr>
        <p:spPr>
          <a:xfrm>
            <a:off x="3131668" y="3442614"/>
            <a:ext cx="43222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1" dirty="0">
                <a:latin typeface="Calibri" panose="020F0502020204030204" pitchFamily="34" charset="0"/>
                <a:cs typeface="Calibri" panose="020F0502020204030204" pitchFamily="34" charset="0"/>
              </a:rPr>
              <a:t>First two series DQW cavities (CERN + RI) </a:t>
            </a:r>
            <a:br>
              <a:rPr lang="en-GB" sz="18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800" b="1" dirty="0">
                <a:latin typeface="Calibri" panose="020F0502020204030204" pitchFamily="34" charset="0"/>
                <a:cs typeface="Calibri" panose="020F0502020204030204" pitchFamily="34" charset="0"/>
              </a:rPr>
              <a:t>reached performance beyond specification!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7E339-005A-CE9D-E08F-A34286970D7C}"/>
              </a:ext>
            </a:extLst>
          </p:cNvPr>
          <p:cNvSpPr txBox="1"/>
          <p:nvPr/>
        </p:nvSpPr>
        <p:spPr>
          <a:xfrm>
            <a:off x="7634081" y="3484715"/>
            <a:ext cx="3790675" cy="338554"/>
          </a:xfrm>
          <a:prstGeom prst="rect">
            <a:avLst/>
          </a:prstGeom>
          <a:solidFill>
            <a:srgbClr val="FFFFFF">
              <a:alpha val="92157"/>
            </a:srgb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RFD cryomodule assembled in UK at CERN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151729-6DFF-9D02-E155-E5C61643D745}"/>
              </a:ext>
            </a:extLst>
          </p:cNvPr>
          <p:cNvSpPr txBox="1"/>
          <p:nvPr/>
        </p:nvSpPr>
        <p:spPr>
          <a:xfrm>
            <a:off x="2853948" y="5827103"/>
            <a:ext cx="2229038" cy="338554"/>
          </a:xfrm>
          <a:prstGeom prst="rect">
            <a:avLst/>
          </a:prstGeom>
          <a:solidFill>
            <a:srgbClr val="FFFFFF">
              <a:alpha val="92157"/>
            </a:srgb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RFD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pre-series 1 and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D2AB36-76BC-3E08-D943-E54ED505989C}"/>
              </a:ext>
            </a:extLst>
          </p:cNvPr>
          <p:cNvSpPr txBox="1"/>
          <p:nvPr/>
        </p:nvSpPr>
        <p:spPr>
          <a:xfrm>
            <a:off x="7823900" y="6110754"/>
            <a:ext cx="3001409" cy="584775"/>
          </a:xfrm>
          <a:prstGeom prst="rect">
            <a:avLst/>
          </a:prstGeom>
          <a:solidFill>
            <a:srgbClr val="FFFFFF">
              <a:alpha val="92157"/>
            </a:srgb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RFD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series fabrication launched at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Zanon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since May 2023 </a:t>
            </a:r>
          </a:p>
        </p:txBody>
      </p:sp>
    </p:spTree>
    <p:extLst>
      <p:ext uri="{BB962C8B-B14F-4D97-AF65-F5344CB8AC3E}">
        <p14:creationId xmlns:p14="http://schemas.microsoft.com/office/powerpoint/2010/main" val="70261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>
            <a:extLst>
              <a:ext uri="{FF2B5EF4-FFF2-40B4-BE49-F238E27FC236}">
                <a16:creationId xmlns:a16="http://schemas.microsoft.com/office/drawing/2014/main" id="{00ECC4A6-0CAA-9DA5-30FD-812ECF162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Crab Cavity Cryomodules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2E1C60-4756-5260-D39D-B75EA5181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3D2B4B-CCD2-A82E-F4B3-27B5BE592F7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1468438" cy="360363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46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N. </a:t>
            </a:r>
            <a:r>
              <a:rPr lang="fr-FR" dirty="0" err="1"/>
              <a:t>Templeton</a:t>
            </a:r>
            <a:r>
              <a:rPr lang="fr-FR" dirty="0"/>
              <a:t> </a:t>
            </a:r>
            <a:endParaRPr lang="en-GB" noProof="0" dirty="0"/>
          </a:p>
        </p:txBody>
      </p:sp>
      <p:pic>
        <p:nvPicPr>
          <p:cNvPr id="4" name="Picture 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A921B01E-6CAA-5012-9A97-0444FCC0EE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87" y="3412505"/>
            <a:ext cx="2062412" cy="2749882"/>
          </a:xfrm>
          <a:prstGeom prst="rect">
            <a:avLst/>
          </a:prstGeom>
        </p:spPr>
      </p:pic>
      <p:pic>
        <p:nvPicPr>
          <p:cNvPr id="6" name="Picture 5" descr="A person in a white coat working in a factory&#10;&#10;Description automatically generated">
            <a:extLst>
              <a:ext uri="{FF2B5EF4-FFF2-40B4-BE49-F238E27FC236}">
                <a16:creationId xmlns:a16="http://schemas.microsoft.com/office/drawing/2014/main" id="{5E5E6610-3CAD-1ECD-6CEA-3CC1F15583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787" y="4787446"/>
            <a:ext cx="2236611" cy="1677459"/>
          </a:xfrm>
          <a:prstGeom prst="rect">
            <a:avLst/>
          </a:prstGeom>
        </p:spPr>
      </p:pic>
      <p:pic>
        <p:nvPicPr>
          <p:cNvPr id="11" name="Picture 10" descr="A group of people working in a factory&#10;&#10;Description automatically generated">
            <a:extLst>
              <a:ext uri="{FF2B5EF4-FFF2-40B4-BE49-F238E27FC236}">
                <a16:creationId xmlns:a16="http://schemas.microsoft.com/office/drawing/2014/main" id="{3BC052F2-880E-ED63-906C-4BC883A3E0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7" t="38195"/>
          <a:stretch/>
        </p:blipFill>
        <p:spPr>
          <a:xfrm>
            <a:off x="7188917" y="1343468"/>
            <a:ext cx="2619870" cy="14664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DDCF80-3C87-6146-D476-FC597A9EE0E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905" r="7222"/>
          <a:stretch/>
        </p:blipFill>
        <p:spPr>
          <a:xfrm>
            <a:off x="129600" y="1369106"/>
            <a:ext cx="1979581" cy="18047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351C8F-21DD-66ED-FC30-957D554F002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657" t="12201" r="3812" b="9400"/>
          <a:stretch/>
        </p:blipFill>
        <p:spPr>
          <a:xfrm>
            <a:off x="9954428" y="1337320"/>
            <a:ext cx="2021783" cy="1605134"/>
          </a:xfrm>
          <a:prstGeom prst="rect">
            <a:avLst/>
          </a:prstGeom>
        </p:spPr>
      </p:pic>
      <p:pic>
        <p:nvPicPr>
          <p:cNvPr id="8" name="Picture 7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F2F1C2D9-F7B1-AF30-8CFD-6992DD5AC69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86" b="25847"/>
          <a:stretch/>
        </p:blipFill>
        <p:spPr>
          <a:xfrm>
            <a:off x="2548898" y="4573935"/>
            <a:ext cx="4675130" cy="1636296"/>
          </a:xfrm>
          <a:prstGeom prst="rect">
            <a:avLst/>
          </a:prstGeom>
        </p:spPr>
      </p:pic>
      <p:pic>
        <p:nvPicPr>
          <p:cNvPr id="10" name="Picture 9" descr="A person lying on the floor under a machine&#10;&#10;Description automatically generated">
            <a:extLst>
              <a:ext uri="{FF2B5EF4-FFF2-40B4-BE49-F238E27FC236}">
                <a16:creationId xmlns:a16="http://schemas.microsoft.com/office/drawing/2014/main" id="{98C15266-416A-4911-52B3-5394EE4D697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b="38011"/>
          <a:stretch/>
        </p:blipFill>
        <p:spPr>
          <a:xfrm>
            <a:off x="7332459" y="4921898"/>
            <a:ext cx="2300378" cy="1203158"/>
          </a:xfrm>
          <a:prstGeom prst="rect">
            <a:avLst/>
          </a:prstGeom>
        </p:spPr>
      </p:pic>
      <p:pic>
        <p:nvPicPr>
          <p:cNvPr id="13" name="Picture 12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6F03F31F-936D-17A8-C45B-0A5E3A2CD79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38979" y="1368479"/>
            <a:ext cx="2401407" cy="1801055"/>
          </a:xfrm>
          <a:prstGeom prst="rect">
            <a:avLst/>
          </a:prstGeom>
        </p:spPr>
      </p:pic>
      <p:pic>
        <p:nvPicPr>
          <p:cNvPr id="14" name="Picture 13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8931A608-31F8-54C4-3691-A3EC3684D77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8134"/>
          <a:stretch/>
        </p:blipFill>
        <p:spPr>
          <a:xfrm>
            <a:off x="7407670" y="2990385"/>
            <a:ext cx="1726424" cy="1654279"/>
          </a:xfrm>
          <a:prstGeom prst="rect">
            <a:avLst/>
          </a:prstGeom>
        </p:spPr>
      </p:pic>
      <p:pic>
        <p:nvPicPr>
          <p:cNvPr id="15" name="Picture 14" descr="A picture containing person, indoor, standing, preparing&#10;&#10;Description automatically generated">
            <a:extLst>
              <a:ext uri="{FF2B5EF4-FFF2-40B4-BE49-F238E27FC236}">
                <a16:creationId xmlns:a16="http://schemas.microsoft.com/office/drawing/2014/main" id="{9A49ABB3-F892-CB40-3967-A46AB777A1F0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25836" r="6309" b="18116"/>
          <a:stretch/>
        </p:blipFill>
        <p:spPr>
          <a:xfrm>
            <a:off x="2246015" y="1398911"/>
            <a:ext cx="2274141" cy="1813922"/>
          </a:xfrm>
          <a:prstGeom prst="rect">
            <a:avLst/>
          </a:prstGeom>
        </p:spPr>
      </p:pic>
      <p:pic>
        <p:nvPicPr>
          <p:cNvPr id="16" name="Picture 15" descr="A person working on a computer&#10;&#10;Description automatically generated with medium confidence">
            <a:extLst>
              <a:ext uri="{FF2B5EF4-FFF2-40B4-BE49-F238E27FC236}">
                <a16:creationId xmlns:a16="http://schemas.microsoft.com/office/drawing/2014/main" id="{EE8E1B11-8872-A007-8947-3C83B8F1A9E4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17614" r="2517" b="15319"/>
          <a:stretch/>
        </p:blipFill>
        <p:spPr>
          <a:xfrm>
            <a:off x="2540000" y="3305838"/>
            <a:ext cx="2238458" cy="1155031"/>
          </a:xfrm>
          <a:prstGeom prst="rect">
            <a:avLst/>
          </a:prstGeom>
        </p:spPr>
      </p:pic>
      <p:pic>
        <p:nvPicPr>
          <p:cNvPr id="17" name="Picture 16" descr="A couple of people working in a factory&#10;&#10;Description automatically generated with low confidence">
            <a:extLst>
              <a:ext uri="{FF2B5EF4-FFF2-40B4-BE49-F238E27FC236}">
                <a16:creationId xmlns:a16="http://schemas.microsoft.com/office/drawing/2014/main" id="{F7B29B31-EED1-7B58-4BEE-DCB35056A6DA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12586" r="6532"/>
          <a:stretch/>
        </p:blipFill>
        <p:spPr>
          <a:xfrm>
            <a:off x="4933546" y="3302289"/>
            <a:ext cx="1648093" cy="1155999"/>
          </a:xfrm>
          <a:prstGeom prst="rect">
            <a:avLst/>
          </a:prstGeom>
        </p:spPr>
      </p:pic>
      <p:pic>
        <p:nvPicPr>
          <p:cNvPr id="9" name="Picture 8" descr="A group of people working in a lab&#10;&#10;Description automatically generated">
            <a:extLst>
              <a:ext uri="{FF2B5EF4-FFF2-40B4-BE49-F238E27FC236}">
                <a16:creationId xmlns:a16="http://schemas.microsoft.com/office/drawing/2014/main" id="{4C5BC275-8DBB-E0B6-5987-13DFF2C491C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7" t="25614" r="11110" b="5382"/>
          <a:stretch/>
        </p:blipFill>
        <p:spPr>
          <a:xfrm>
            <a:off x="9289182" y="3003899"/>
            <a:ext cx="2544339" cy="163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1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E528956F-4E04-5DFB-B6F6-E5E72E98A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25</a:t>
            </a:fld>
            <a:endParaRPr lang="en-US"/>
          </a:p>
        </p:txBody>
      </p:sp>
      <p:pic>
        <p:nvPicPr>
          <p:cNvPr id="12294" name="Picture 6">
            <a:extLst>
              <a:ext uri="{FF2B5EF4-FFF2-40B4-BE49-F238E27FC236}">
                <a16:creationId xmlns:a16="http://schemas.microsoft.com/office/drawing/2014/main" id="{42C555B0-135F-D677-B65D-19569F627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0"/>
            <a:ext cx="10287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9E623DD-16AA-E6A9-2705-F91B7FBAF7F3}"/>
              </a:ext>
            </a:extLst>
          </p:cNvPr>
          <p:cNvSpPr txBox="1"/>
          <p:nvPr/>
        </p:nvSpPr>
        <p:spPr>
          <a:xfrm>
            <a:off x="3277764" y="6229441"/>
            <a:ext cx="6286650" cy="553998"/>
          </a:xfrm>
          <a:prstGeom prst="rect">
            <a:avLst/>
          </a:prstGeom>
          <a:solidFill>
            <a:srgbClr val="000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RFD cryomodule assembled in UK and being tested in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 M7 bunker (SM18-CERN) before installation in SPS</a:t>
            </a:r>
          </a:p>
        </p:txBody>
      </p:sp>
    </p:spTree>
    <p:extLst>
      <p:ext uri="{BB962C8B-B14F-4D97-AF65-F5344CB8AC3E}">
        <p14:creationId xmlns:p14="http://schemas.microsoft.com/office/powerpoint/2010/main" val="24498208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E748793-ADFD-22F6-B09B-1FD37E4EA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6901" y="35207"/>
            <a:ext cx="4640598" cy="561205"/>
          </a:xfrm>
        </p:spPr>
        <p:txBody>
          <a:bodyPr>
            <a:normAutofit/>
          </a:bodyPr>
          <a:lstStyle/>
          <a:p>
            <a:r>
              <a:rPr lang="en-GB" sz="3200" dirty="0"/>
              <a:t>HL-LHC LS3 Schedule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30C3328-5BBC-1F6A-3600-B645ADB159E0}"/>
              </a:ext>
            </a:extLst>
          </p:cNvPr>
          <p:cNvSpPr txBox="1"/>
          <p:nvPr/>
        </p:nvSpPr>
        <p:spPr>
          <a:xfrm>
            <a:off x="419697" y="778954"/>
            <a:ext cx="2737337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00B0F0"/>
                </a:solidFill>
                <a:latin typeface="Arial"/>
              </a:rPr>
              <a:t>Warm-up and related tests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9226692-914D-2CF6-C2D5-4A4EA1DAFA67}"/>
              </a:ext>
            </a:extLst>
          </p:cNvPr>
          <p:cNvSpPr txBox="1"/>
          <p:nvPr/>
        </p:nvSpPr>
        <p:spPr>
          <a:xfrm>
            <a:off x="429022" y="1339437"/>
            <a:ext cx="3291608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F787DF"/>
                </a:solidFill>
                <a:latin typeface="Arial"/>
              </a:rPr>
              <a:t>LSS dismantling after </a:t>
            </a:r>
            <a:r>
              <a:rPr lang="en-GB" sz="1600" i="1" dirty="0" err="1">
                <a:solidFill>
                  <a:srgbClr val="F787DF"/>
                </a:solidFill>
                <a:latin typeface="Arial"/>
              </a:rPr>
              <a:t>cryo</a:t>
            </a:r>
            <a:r>
              <a:rPr lang="en-GB" sz="1600" i="1" dirty="0">
                <a:solidFill>
                  <a:srgbClr val="F787DF"/>
                </a:solidFill>
                <a:latin typeface="Arial"/>
              </a:rPr>
              <a:t> lockout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6FD6839-3FFB-675C-B55E-7C44741C96F7}"/>
              </a:ext>
            </a:extLst>
          </p:cNvPr>
          <p:cNvSpPr txBox="1"/>
          <p:nvPr/>
        </p:nvSpPr>
        <p:spPr>
          <a:xfrm>
            <a:off x="402009" y="1921071"/>
            <a:ext cx="2366445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7030A0"/>
                </a:solidFill>
                <a:latin typeface="Arial"/>
              </a:rPr>
              <a:t>Cabling dismantling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2A6963-6C4D-2F54-0822-1339F4E22163}"/>
              </a:ext>
            </a:extLst>
          </p:cNvPr>
          <p:cNvSpPr txBox="1"/>
          <p:nvPr/>
        </p:nvSpPr>
        <p:spPr>
          <a:xfrm>
            <a:off x="373670" y="2472487"/>
            <a:ext cx="2708987" cy="58477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CC6600"/>
                </a:solidFill>
                <a:latin typeface="Arial"/>
              </a:rPr>
              <a:t>Core excavation (LHC side)</a:t>
            </a:r>
            <a:br>
              <a:rPr lang="en-GB" sz="1600" i="1" dirty="0">
                <a:solidFill>
                  <a:srgbClr val="CC6600"/>
                </a:solidFill>
                <a:latin typeface="Arial"/>
              </a:rPr>
            </a:br>
            <a:endParaRPr lang="en-GB" sz="1600" i="1" dirty="0">
              <a:solidFill>
                <a:srgbClr val="CC6600"/>
              </a:solidFill>
              <a:latin typeface="Arial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414FCEC-3DC1-D836-5E56-3E0CAA751CC6}"/>
              </a:ext>
            </a:extLst>
          </p:cNvPr>
          <p:cNvSpPr txBox="1"/>
          <p:nvPr/>
        </p:nvSpPr>
        <p:spPr>
          <a:xfrm>
            <a:off x="419697" y="3266983"/>
            <a:ext cx="2358089" cy="58477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7030A0"/>
                </a:solidFill>
                <a:latin typeface="Arial"/>
              </a:rPr>
              <a:t>Cabling installation </a:t>
            </a:r>
            <a:br>
              <a:rPr lang="en-GB" sz="1600" i="1" dirty="0">
                <a:solidFill>
                  <a:srgbClr val="7030A0"/>
                </a:solidFill>
                <a:latin typeface="Arial"/>
              </a:rPr>
            </a:br>
            <a:endParaRPr lang="en-GB" sz="1600" i="1" dirty="0">
              <a:solidFill>
                <a:srgbClr val="7030A0"/>
              </a:solidFill>
              <a:latin typeface="Arial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0C8C10-1A28-A0DE-A1A2-E42C7AE898BF}"/>
              </a:ext>
            </a:extLst>
          </p:cNvPr>
          <p:cNvSpPr txBox="1"/>
          <p:nvPr/>
        </p:nvSpPr>
        <p:spPr>
          <a:xfrm>
            <a:off x="419697" y="4079062"/>
            <a:ext cx="1679203" cy="338554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F787DF"/>
                </a:solidFill>
                <a:latin typeface="Arial"/>
              </a:rPr>
              <a:t>LSS installation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7ADA502-5F0A-9142-167D-A485BBA44B7A}"/>
              </a:ext>
            </a:extLst>
          </p:cNvPr>
          <p:cNvGrpSpPr/>
          <p:nvPr/>
        </p:nvGrpSpPr>
        <p:grpSpPr>
          <a:xfrm>
            <a:off x="3656952" y="532098"/>
            <a:ext cx="3854752" cy="6119491"/>
            <a:chOff x="3224675" y="535225"/>
            <a:chExt cx="3854752" cy="6119491"/>
          </a:xfrm>
        </p:grpSpPr>
        <p:pic>
          <p:nvPicPr>
            <p:cNvPr id="3" name="Picture 2" descr="A screen shot of a computer screen&#10;&#10;Description automatically generated">
              <a:extLst>
                <a:ext uri="{FF2B5EF4-FFF2-40B4-BE49-F238E27FC236}">
                  <a16:creationId xmlns:a16="http://schemas.microsoft.com/office/drawing/2014/main" id="{72BC7360-CD18-227D-1180-A4602E460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07701" y="703684"/>
              <a:ext cx="3553200" cy="595103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7D44EF4-63FA-2417-4B21-D5B08DF08DCF}"/>
                </a:ext>
              </a:extLst>
            </p:cNvPr>
            <p:cNvSpPr txBox="1"/>
            <p:nvPr/>
          </p:nvSpPr>
          <p:spPr bwMode="auto">
            <a:xfrm>
              <a:off x="4208325" y="535225"/>
              <a:ext cx="1869423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609585"/>
              <a:r>
                <a:rPr lang="en-GB" sz="800" b="1" dirty="0">
                  <a:solidFill>
                    <a:srgbClr val="0033A0"/>
                  </a:solidFill>
                  <a:latin typeface="Arial"/>
                </a:rPr>
                <a:t>LS3 Schedule – TCC October 2023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44B7E6A-6EAD-B4C2-2E07-12D2F5ED078A}"/>
                </a:ext>
              </a:extLst>
            </p:cNvPr>
            <p:cNvSpPr/>
            <p:nvPr/>
          </p:nvSpPr>
          <p:spPr>
            <a:xfrm rot="10800000" flipV="1">
              <a:off x="3224675" y="924078"/>
              <a:ext cx="3846303" cy="607132"/>
            </a:xfrm>
            <a:prstGeom prst="round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856D4D4D-9FD0-B1F3-E6BF-8A1830D7B1AA}"/>
                </a:ext>
              </a:extLst>
            </p:cNvPr>
            <p:cNvSpPr/>
            <p:nvPr/>
          </p:nvSpPr>
          <p:spPr>
            <a:xfrm>
              <a:off x="3379866" y="1307581"/>
              <a:ext cx="3470961" cy="827855"/>
            </a:xfrm>
            <a:prstGeom prst="roundRect">
              <a:avLst/>
            </a:prstGeom>
            <a:noFill/>
            <a:ln w="19050">
              <a:solidFill>
                <a:srgbClr val="F787D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70A9D24-99D9-A84E-826F-B59C66A6BD5B}"/>
                </a:ext>
              </a:extLst>
            </p:cNvPr>
            <p:cNvSpPr/>
            <p:nvPr/>
          </p:nvSpPr>
          <p:spPr>
            <a:xfrm>
              <a:off x="3233123" y="1643140"/>
              <a:ext cx="3846303" cy="781003"/>
            </a:xfrm>
            <a:prstGeom prst="round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CD8A06FF-C659-07CF-647A-47661740980C}"/>
                </a:ext>
              </a:extLst>
            </p:cNvPr>
            <p:cNvSpPr/>
            <p:nvPr/>
          </p:nvSpPr>
          <p:spPr>
            <a:xfrm>
              <a:off x="3379866" y="2176387"/>
              <a:ext cx="3366430" cy="646500"/>
            </a:xfrm>
            <a:prstGeom prst="roundRect">
              <a:avLst/>
            </a:prstGeom>
            <a:noFill/>
            <a:ln w="19050">
              <a:solidFill>
                <a:srgbClr val="CC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C48AE35A-A96E-B99C-4225-C0A2ACC90F74}"/>
                </a:ext>
              </a:extLst>
            </p:cNvPr>
            <p:cNvSpPr/>
            <p:nvPr/>
          </p:nvSpPr>
          <p:spPr>
            <a:xfrm>
              <a:off x="3421271" y="2247368"/>
              <a:ext cx="3544843" cy="2700459"/>
            </a:xfrm>
            <a:prstGeom prst="round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F456834E-3BDC-1905-52B3-529102C17236}"/>
                </a:ext>
              </a:extLst>
            </p:cNvPr>
            <p:cNvSpPr/>
            <p:nvPr/>
          </p:nvSpPr>
          <p:spPr>
            <a:xfrm>
              <a:off x="3233126" y="2982778"/>
              <a:ext cx="3846301" cy="2330711"/>
            </a:xfrm>
            <a:prstGeom prst="roundRect">
              <a:avLst/>
            </a:prstGeom>
            <a:noFill/>
            <a:ln w="19050">
              <a:solidFill>
                <a:srgbClr val="F787D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4754B682-3AB1-41DF-0B08-314C74535695}"/>
                </a:ext>
              </a:extLst>
            </p:cNvPr>
            <p:cNvSpPr/>
            <p:nvPr/>
          </p:nvSpPr>
          <p:spPr>
            <a:xfrm>
              <a:off x="3233123" y="5267063"/>
              <a:ext cx="3846301" cy="1255973"/>
            </a:xfrm>
            <a:prstGeom prst="roundRect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585"/>
              <a:endParaRPr lang="en-GB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3782EF13-D367-07CE-EB38-10ECB9BE7E71}"/>
              </a:ext>
            </a:extLst>
          </p:cNvPr>
          <p:cNvSpPr txBox="1"/>
          <p:nvPr/>
        </p:nvSpPr>
        <p:spPr>
          <a:xfrm>
            <a:off x="369729" y="5263936"/>
            <a:ext cx="3360172" cy="338554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 defTabSz="609585"/>
            <a:r>
              <a:rPr lang="en-GB" sz="1600" i="1" dirty="0">
                <a:solidFill>
                  <a:srgbClr val="00B0F0"/>
                </a:solidFill>
                <a:latin typeface="Arial"/>
              </a:rPr>
              <a:t>Cool-down, related test and HWC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B83D4-6C57-4680-0233-89E42FFC6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26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5" name="Picture 4" descr="A person with a beard and a red jacket&#10;&#10;Description automatically generated">
            <a:extLst>
              <a:ext uri="{FF2B5EF4-FFF2-40B4-BE49-F238E27FC236}">
                <a16:creationId xmlns:a16="http://schemas.microsoft.com/office/drawing/2014/main" id="{3476521C-A4F4-456C-599B-1BAF068688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0966" y="848819"/>
            <a:ext cx="2898540" cy="17391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15E5A0-DF85-D811-88BC-38C6D5E227C8}"/>
              </a:ext>
            </a:extLst>
          </p:cNvPr>
          <p:cNvSpPr txBox="1"/>
          <p:nvPr/>
        </p:nvSpPr>
        <p:spPr>
          <a:xfrm>
            <a:off x="8540143" y="3057262"/>
            <a:ext cx="3180185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Plus</a:t>
            </a:r>
            <a:r>
              <a:rPr lang="en-GB" dirty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Injector Complex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North Area Consolidation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ECN3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Experiments (+CO2 cooling)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5D2F1F-818A-EC44-3D17-278B09EE6131}"/>
              </a:ext>
            </a:extLst>
          </p:cNvPr>
          <p:cNvSpPr txBox="1"/>
          <p:nvPr/>
        </p:nvSpPr>
        <p:spPr>
          <a:xfrm>
            <a:off x="8540143" y="5273122"/>
            <a:ext cx="3103680" cy="688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36000" rIns="0" bIns="36000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</a:rPr>
              <a:t>Long Shutdown 3 (LS3) is going to be very busy!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291F64-7670-8B97-CC78-444E6568923B}"/>
              </a:ext>
            </a:extLst>
          </p:cNvPr>
          <p:cNvSpPr txBox="1"/>
          <p:nvPr/>
        </p:nvSpPr>
        <p:spPr>
          <a:xfrm>
            <a:off x="3301642" y="646235"/>
            <a:ext cx="7106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Q4 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564649-9FAD-3A91-5CB2-8E1D87F1A57B}"/>
              </a:ext>
            </a:extLst>
          </p:cNvPr>
          <p:cNvSpPr txBox="1"/>
          <p:nvPr/>
        </p:nvSpPr>
        <p:spPr>
          <a:xfrm>
            <a:off x="3248512" y="6584300"/>
            <a:ext cx="7106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/>
              <a:t>Q3 2029</a:t>
            </a:r>
          </a:p>
        </p:txBody>
      </p:sp>
    </p:spTree>
    <p:extLst>
      <p:ext uri="{BB962C8B-B14F-4D97-AF65-F5344CB8AC3E}">
        <p14:creationId xmlns:p14="http://schemas.microsoft.com/office/powerpoint/2010/main" val="6572774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5FB24ABD-0EC0-8FA2-DEA0-D12E3AB48763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9" name="Picture 8" descr="A high angle view of a factory&#10;&#10;Description automatically generated with medium confidence">
              <a:extLst>
                <a:ext uri="{FF2B5EF4-FFF2-40B4-BE49-F238E27FC236}">
                  <a16:creationId xmlns:a16="http://schemas.microsoft.com/office/drawing/2014/main" id="{416496AD-16DC-7F16-DEAF-CDE52F93E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644F3D6-4B9A-BCFE-3FEE-9603BCAEFCA9}"/>
                </a:ext>
              </a:extLst>
            </p:cNvPr>
            <p:cNvCxnSpPr>
              <a:cxnSpLocks/>
            </p:cNvCxnSpPr>
            <p:nvPr/>
          </p:nvCxnSpPr>
          <p:spPr>
            <a:xfrm>
              <a:off x="1789368" y="3227687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E14A886-711C-48C3-C0F1-09030BE7DABE}"/>
                </a:ext>
              </a:extLst>
            </p:cNvPr>
            <p:cNvCxnSpPr>
              <a:cxnSpLocks/>
            </p:cNvCxnSpPr>
            <p:nvPr/>
          </p:nvCxnSpPr>
          <p:spPr>
            <a:xfrm>
              <a:off x="3202243" y="3068731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>
                <a:rot lat="2100000" lon="3300000" rev="0"/>
              </a:camera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6F7D662-8F81-4709-3652-FD8BA4F24250}"/>
                </a:ext>
              </a:extLst>
            </p:cNvPr>
            <p:cNvCxnSpPr>
              <a:cxnSpLocks/>
            </p:cNvCxnSpPr>
            <p:nvPr/>
          </p:nvCxnSpPr>
          <p:spPr>
            <a:xfrm>
              <a:off x="3524756" y="2114420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>
                <a:rot lat="2100000" lon="3000000" rev="0"/>
              </a:camera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C2628BD-1B8D-BAE3-09B6-8EF0DFF7FAA5}"/>
                </a:ext>
              </a:extLst>
            </p:cNvPr>
            <p:cNvCxnSpPr>
              <a:cxnSpLocks/>
            </p:cNvCxnSpPr>
            <p:nvPr/>
          </p:nvCxnSpPr>
          <p:spPr>
            <a:xfrm>
              <a:off x="5445013" y="2697506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4FB7B01-5F35-4796-C8C0-38FA108EA2EA}"/>
                </a:ext>
              </a:extLst>
            </p:cNvPr>
            <p:cNvCxnSpPr>
              <a:cxnSpLocks/>
            </p:cNvCxnSpPr>
            <p:nvPr/>
          </p:nvCxnSpPr>
          <p:spPr>
            <a:xfrm>
              <a:off x="6285073" y="2192909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BF75362-3C93-244D-E79A-96784CBA8B01}"/>
                </a:ext>
              </a:extLst>
            </p:cNvPr>
            <p:cNvCxnSpPr>
              <a:cxnSpLocks/>
            </p:cNvCxnSpPr>
            <p:nvPr/>
          </p:nvCxnSpPr>
          <p:spPr>
            <a:xfrm>
              <a:off x="9632467" y="827558"/>
              <a:ext cx="0" cy="451344"/>
            </a:xfrm>
            <a:prstGeom prst="line">
              <a:avLst/>
            </a:prstGeom>
            <a:ln w="28575">
              <a:solidFill>
                <a:schemeClr val="accent2">
                  <a:lumMod val="20000"/>
                  <a:lumOff val="80000"/>
                </a:schemeClr>
              </a:solidFill>
            </a:ln>
            <a:effectLst>
              <a:outerShdw blurRad="50800" dist="25400" algn="l" rotWithShape="0">
                <a:schemeClr val="accent1">
                  <a:alpha val="66000"/>
                </a:schemeClr>
              </a:outerShdw>
            </a:effectLst>
            <a:scene3d>
              <a:camera prst="isometricLeftDown"/>
              <a:lightRig rig="threePt" dir="t"/>
            </a:scene3d>
            <a:sp3d prstMaterial="matte">
              <a:bevelT w="31750" h="31750"/>
              <a:bevelB w="31750" h="3175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F30CC9A-0095-A734-769F-76B28A44E079}"/>
              </a:ext>
            </a:extLst>
          </p:cNvPr>
          <p:cNvSpPr txBox="1"/>
          <p:nvPr/>
        </p:nvSpPr>
        <p:spPr>
          <a:xfrm>
            <a:off x="1283682" y="234009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MQXFB02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45B308-BD20-67C2-3AE5-CF7B8210AE70}"/>
              </a:ext>
            </a:extLst>
          </p:cNvPr>
          <p:cNvSpPr txBox="1"/>
          <p:nvPr/>
        </p:nvSpPr>
        <p:spPr>
          <a:xfrm>
            <a:off x="675461" y="3303143"/>
            <a:ext cx="71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D1</a:t>
            </a:r>
          </a:p>
          <a:p>
            <a:r>
              <a:rPr lang="en-US" dirty="0">
                <a:solidFill>
                  <a:schemeClr val="bg1"/>
                </a:solidFill>
              </a:rPr>
              <a:t>proto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B285A-52AC-3B6A-1CB0-5EBC9F52FA5D}"/>
              </a:ext>
            </a:extLst>
          </p:cNvPr>
          <p:cNvSpPr txBox="1"/>
          <p:nvPr/>
        </p:nvSpPr>
        <p:spPr>
          <a:xfrm>
            <a:off x="1010620" y="1311638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Repaired</a:t>
            </a:r>
          </a:p>
          <a:p>
            <a:r>
              <a:rPr lang="en-US" dirty="0">
                <a:solidFill>
                  <a:schemeClr val="bg1"/>
                </a:solidFill>
              </a:rPr>
              <a:t>MB Dipole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8D5D8-720F-6DB6-2D1B-3FA98B0E9FEA}"/>
              </a:ext>
            </a:extLst>
          </p:cNvPr>
          <p:cNvSpPr txBox="1"/>
          <p:nvPr/>
        </p:nvSpPr>
        <p:spPr>
          <a:xfrm>
            <a:off x="6334594" y="324433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0D4617-5167-32C9-5830-71FFFDD7F3B8}"/>
              </a:ext>
            </a:extLst>
          </p:cNvPr>
          <p:cNvSpPr txBox="1"/>
          <p:nvPr/>
        </p:nvSpPr>
        <p:spPr>
          <a:xfrm>
            <a:off x="4106624" y="1419739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MQXFBP3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7CBB3E3-C247-F3E8-E4F1-D7C9FB477928}"/>
              </a:ext>
            </a:extLst>
          </p:cNvPr>
          <p:cNvSpPr/>
          <p:nvPr/>
        </p:nvSpPr>
        <p:spPr>
          <a:xfrm>
            <a:off x="8229599" y="720909"/>
            <a:ext cx="3948545" cy="6096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Nb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Sn Technology validated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FB5F7616-D843-EAF2-2E23-A77ADD511E0C}"/>
              </a:ext>
            </a:extLst>
          </p:cNvPr>
          <p:cNvSpPr/>
          <p:nvPr/>
        </p:nvSpPr>
        <p:spPr>
          <a:xfrm>
            <a:off x="8229599" y="1388243"/>
            <a:ext cx="3948545" cy="6096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Superconducting Link demonstrated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CCC71AD3-767D-326A-AA85-EE859873D365}"/>
              </a:ext>
            </a:extLst>
          </p:cNvPr>
          <p:cNvSpPr/>
          <p:nvPr/>
        </p:nvSpPr>
        <p:spPr>
          <a:xfrm>
            <a:off x="8229838" y="2074328"/>
            <a:ext cx="3948545" cy="6096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Crab Cavity Operation and Production demonstrated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0DD0DCC-BCC8-E58A-037B-19724AD0C3D4}"/>
              </a:ext>
            </a:extLst>
          </p:cNvPr>
          <p:cNvSpPr/>
          <p:nvPr/>
        </p:nvSpPr>
        <p:spPr>
          <a:xfrm>
            <a:off x="8229599" y="57985"/>
            <a:ext cx="3948546" cy="6096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Civil Engineering Work Completed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85A7B6E3-DDDD-9AFA-0E53-DBBD57552897}"/>
              </a:ext>
            </a:extLst>
          </p:cNvPr>
          <p:cNvSpPr/>
          <p:nvPr/>
        </p:nvSpPr>
        <p:spPr>
          <a:xfrm>
            <a:off x="-2" y="5470134"/>
            <a:ext cx="4123687" cy="6096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baseline="30000" dirty="0">
                <a:solidFill>
                  <a:schemeClr val="tx1"/>
                </a:solidFill>
              </a:rPr>
              <a:t>st</a:t>
            </a:r>
            <a:r>
              <a:rPr lang="en-US" dirty="0">
                <a:solidFill>
                  <a:schemeClr val="tx1"/>
                </a:solidFill>
              </a:rPr>
              <a:t> Part of Collimation Upgrade completed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90FC6D1-B8C3-DD28-BE4C-C2EC201C9461}"/>
              </a:ext>
            </a:extLst>
          </p:cNvPr>
          <p:cNvSpPr/>
          <p:nvPr/>
        </p:nvSpPr>
        <p:spPr>
          <a:xfrm>
            <a:off x="7840717" y="4056995"/>
            <a:ext cx="4258149" cy="761768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”The project is on track for installation  during LS3 starting in 2026”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CBCB4120-2681-5245-EABA-613600F795E8}"/>
              </a:ext>
            </a:extLst>
          </p:cNvPr>
          <p:cNvSpPr/>
          <p:nvPr/>
        </p:nvSpPr>
        <p:spPr>
          <a:xfrm>
            <a:off x="7840717" y="4886027"/>
            <a:ext cx="4258149" cy="949289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Stay tuned for completion of the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IT-String installation in 24 and operation @ cold as of 2025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F1B37E63-E777-4778-EFB5-41BD39D9D591}"/>
              </a:ext>
            </a:extLst>
          </p:cNvPr>
          <p:cNvSpPr/>
          <p:nvPr/>
        </p:nvSpPr>
        <p:spPr>
          <a:xfrm>
            <a:off x="13855" y="6167494"/>
            <a:ext cx="4109831" cy="6096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All magnet production on a good track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ECEC7F02-2404-E1FD-D93E-A48BEEFB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410" y="107289"/>
            <a:ext cx="2883486" cy="560296"/>
          </a:xfrm>
          <a:solidFill>
            <a:schemeClr val="accent1">
              <a:lumMod val="20000"/>
              <a:lumOff val="80000"/>
            </a:schemeClr>
          </a:solidFill>
        </p:spPr>
        <p:txBody>
          <a:bodyPr lIns="36000" tIns="36000" rIns="36000" bIns="36000"/>
          <a:lstStyle/>
          <a:p>
            <a:r>
              <a:rPr lang="en-GB" dirty="0"/>
              <a:t>Conclusions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3E54068-1E32-190D-CE11-4C4E726331D6}"/>
              </a:ext>
            </a:extLst>
          </p:cNvPr>
          <p:cNvSpPr/>
          <p:nvPr/>
        </p:nvSpPr>
        <p:spPr>
          <a:xfrm>
            <a:off x="7914875" y="6147039"/>
            <a:ext cx="4109831" cy="6096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STILL A LONG WAY TO GO…</a:t>
            </a:r>
          </a:p>
        </p:txBody>
      </p:sp>
    </p:spTree>
    <p:extLst>
      <p:ext uri="{BB962C8B-B14F-4D97-AF65-F5344CB8AC3E}">
        <p14:creationId xmlns:p14="http://schemas.microsoft.com/office/powerpoint/2010/main" val="51599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2F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8799F41-F003-10AD-D2A9-021CE1BBD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0" y="95250"/>
            <a:ext cx="88900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262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DF7B67-41F6-7D1E-2C9B-9CB1A4E42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2115" y="6537960"/>
            <a:ext cx="662557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DD7F52C-0D56-1066-062D-ED988787F38C}"/>
                  </a:ext>
                </a:extLst>
              </p:cNvPr>
              <p:cNvSpPr txBox="1"/>
              <p:nvPr/>
            </p:nvSpPr>
            <p:spPr>
              <a:xfrm>
                <a:off x="932399" y="2285681"/>
                <a:ext cx="7620000" cy="19741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5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en-GB" sz="5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5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5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54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sz="5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5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5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5400" b="0" i="1" smtClean="0">
                                  <a:latin typeface="Cambria Math" panose="02040503050406030204" pitchFamily="18" charset="0"/>
                                </a:rPr>
                                <m:t>𝑟𝑒𝑣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5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5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5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5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sz="5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5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5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5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5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sz="5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𝑥𝑦</m:t>
                              </m:r>
                            </m:sub>
                          </m:sSub>
                        </m:den>
                      </m:f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𝐹</m:t>
                      </m:r>
                    </m:oMath>
                  </m:oMathPara>
                </a14:m>
                <a:endParaRPr lang="en-GB" sz="5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8DD7F52C-0D56-1066-062D-ED988787F3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2399" y="2285681"/>
                <a:ext cx="7620000" cy="1974195"/>
              </a:xfrm>
              <a:prstGeom prst="rect">
                <a:avLst/>
              </a:prstGeom>
              <a:blipFill>
                <a:blip r:embed="rId2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07BA6DD-54C1-6CD5-CD58-E041FBA19BF3}"/>
              </a:ext>
            </a:extLst>
          </p:cNvPr>
          <p:cNvSpPr/>
          <p:nvPr/>
        </p:nvSpPr>
        <p:spPr>
          <a:xfrm>
            <a:off x="1204542" y="990600"/>
            <a:ext cx="3505200" cy="6858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Increase bunch population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5AC032-955A-A74E-F3C8-551E7BE52774}"/>
              </a:ext>
            </a:extLst>
          </p:cNvPr>
          <p:cNvSpPr txBox="1"/>
          <p:nvPr/>
        </p:nvSpPr>
        <p:spPr>
          <a:xfrm>
            <a:off x="1732499" y="379314"/>
            <a:ext cx="2362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rgbClr val="00B050"/>
                </a:solidFill>
              </a:rPr>
              <a:t>Higher Intensity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142C216F-3557-3C41-E2CF-75B074C2D638}"/>
                  </a:ext>
                </a:extLst>
              </p:cNvPr>
              <p:cNvSpPr/>
              <p:nvPr/>
            </p:nvSpPr>
            <p:spPr>
              <a:xfrm>
                <a:off x="1732499" y="4655178"/>
                <a:ext cx="2362200" cy="76200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Smaller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142C216F-3557-3C41-E2CF-75B074C2D6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2499" y="4655178"/>
                <a:ext cx="2362200" cy="76200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6B695E6-8BA2-A4E1-A539-A1DBB33A7BC7}"/>
              </a:ext>
            </a:extLst>
          </p:cNvPr>
          <p:cNvSpPr/>
          <p:nvPr/>
        </p:nvSpPr>
        <p:spPr>
          <a:xfrm>
            <a:off x="4924072" y="4682833"/>
            <a:ext cx="2362200" cy="762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Reduced emittance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111D75-16DF-BC17-0A57-A754686F57BB}"/>
              </a:ext>
            </a:extLst>
          </p:cNvPr>
          <p:cNvSpPr txBox="1"/>
          <p:nvPr/>
        </p:nvSpPr>
        <p:spPr>
          <a:xfrm>
            <a:off x="3005989" y="5778233"/>
            <a:ext cx="33348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rgbClr val="FF0000"/>
                </a:solidFill>
              </a:rPr>
              <a:t>Smaller beam size at IP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7D4F0CE-C374-A9A9-631B-8296DF77706E}"/>
              </a:ext>
            </a:extLst>
          </p:cNvPr>
          <p:cNvSpPr/>
          <p:nvPr/>
        </p:nvSpPr>
        <p:spPr>
          <a:xfrm>
            <a:off x="8229945" y="1509379"/>
            <a:ext cx="2913254" cy="3214702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b="1" dirty="0"/>
              <a:t>Crossing angle reduction factor</a:t>
            </a:r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endParaRPr lang="en-GB" b="1" dirty="0"/>
          </a:p>
          <a:p>
            <a:pPr algn="ctr"/>
            <a:r>
              <a:rPr lang="en-GB" b="1" dirty="0"/>
              <a:t>Shorter bunches, smaller crossing angle, </a:t>
            </a:r>
            <a:r>
              <a:rPr lang="en-GB" b="1" dirty="0">
                <a:solidFill>
                  <a:srgbClr val="FFFF00"/>
                </a:solidFill>
              </a:rPr>
              <a:t>crab cavities</a:t>
            </a:r>
            <a:br>
              <a:rPr lang="en-GB" dirty="0"/>
            </a:b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1E4A5A-4FEF-14C2-761F-9D6A11E0C4A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0115" y="2421277"/>
            <a:ext cx="1807857" cy="107768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D6C9F03-8879-541E-823D-D15121C41EE2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7028399" y="3116730"/>
            <a:ext cx="1201546" cy="833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3245C5E-71F4-441C-BE73-A824A41D4F26}"/>
              </a:ext>
            </a:extLst>
          </p:cNvPr>
          <p:cNvSpPr txBox="1"/>
          <p:nvPr/>
        </p:nvSpPr>
        <p:spPr>
          <a:xfrm>
            <a:off x="8907792" y="1035038"/>
            <a:ext cx="173330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Increase F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C331884-1BD7-9A7C-47A6-E3BC435F7CE7}"/>
              </a:ext>
            </a:extLst>
          </p:cNvPr>
          <p:cNvCxnSpPr>
            <a:cxnSpLocks/>
          </p:cNvCxnSpPr>
          <p:nvPr/>
        </p:nvCxnSpPr>
        <p:spPr>
          <a:xfrm>
            <a:off x="3675599" y="1770720"/>
            <a:ext cx="304800" cy="584307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9453D24-DB3F-BF25-FF14-990910B1EEC0}"/>
              </a:ext>
            </a:extLst>
          </p:cNvPr>
          <p:cNvCxnSpPr>
            <a:cxnSpLocks/>
          </p:cNvCxnSpPr>
          <p:nvPr/>
        </p:nvCxnSpPr>
        <p:spPr>
          <a:xfrm flipV="1">
            <a:off x="4063791" y="4102757"/>
            <a:ext cx="609599" cy="5226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80FC0CC-AEC8-1D09-D735-2C5B4889BCDA}"/>
              </a:ext>
            </a:extLst>
          </p:cNvPr>
          <p:cNvCxnSpPr/>
          <p:nvPr/>
        </p:nvCxnSpPr>
        <p:spPr>
          <a:xfrm flipV="1">
            <a:off x="5486400" y="3988704"/>
            <a:ext cx="0" cy="616897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CAA492DC-0B3B-2992-0E48-523AE525237C}"/>
              </a:ext>
            </a:extLst>
          </p:cNvPr>
          <p:cNvGrpSpPr/>
          <p:nvPr/>
        </p:nvGrpSpPr>
        <p:grpSpPr>
          <a:xfrm>
            <a:off x="8836300" y="5140541"/>
            <a:ext cx="1623201" cy="729746"/>
            <a:chOff x="10081026" y="3941858"/>
            <a:chExt cx="1623201" cy="72974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D1274D5C-C85B-663D-89E2-70A3CDEC3899}"/>
                </a:ext>
              </a:extLst>
            </p:cNvPr>
            <p:cNvGrpSpPr/>
            <p:nvPr/>
          </p:nvGrpSpPr>
          <p:grpSpPr>
            <a:xfrm>
              <a:off x="10422551" y="4224497"/>
              <a:ext cx="1043350" cy="205249"/>
              <a:chOff x="7122270" y="3457373"/>
              <a:chExt cx="1043350" cy="205249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A19CF4BF-E2F6-9799-1BC7-CE9836D9BB86}"/>
                  </a:ext>
                </a:extLst>
              </p:cNvPr>
              <p:cNvSpPr/>
              <p:nvPr/>
            </p:nvSpPr>
            <p:spPr bwMode="auto">
              <a:xfrm rot="-1800000">
                <a:off x="7122270" y="3457373"/>
                <a:ext cx="1017066" cy="185239"/>
              </a:xfrm>
              <a:prstGeom prst="ellipse">
                <a:avLst/>
              </a:prstGeom>
              <a:solidFill>
                <a:srgbClr val="2D39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latin typeface="Comic Sans MS" pitchFamily="66" charset="0"/>
                </a:endParaRPr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6C5B4450-D168-92F0-9950-3879076CF644}"/>
                  </a:ext>
                </a:extLst>
              </p:cNvPr>
              <p:cNvSpPr/>
              <p:nvPr/>
            </p:nvSpPr>
            <p:spPr bwMode="auto">
              <a:xfrm rot="1800000">
                <a:off x="7148554" y="3477384"/>
                <a:ext cx="1017066" cy="185238"/>
              </a:xfrm>
              <a:prstGeom prst="ellipse">
                <a:avLst/>
              </a:prstGeom>
              <a:solidFill>
                <a:srgbClr val="FF0000">
                  <a:alpha val="80000"/>
                </a:srgb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>
                  <a:latin typeface="Comic Sans MS" pitchFamily="66" charset="0"/>
                </a:endParaRPr>
              </a:p>
            </p:txBody>
          </p:sp>
        </p:grp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7432863-3F35-C0DB-85C1-6C130D48C5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09860" y="3941858"/>
              <a:ext cx="1269594" cy="729746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A626CA4-A67C-138D-0B18-AF376B0036BB}"/>
                </a:ext>
              </a:extLst>
            </p:cNvPr>
            <p:cNvCxnSpPr/>
            <p:nvPr/>
          </p:nvCxnSpPr>
          <p:spPr>
            <a:xfrm rot="1800000">
              <a:off x="10081026" y="4293870"/>
              <a:ext cx="1623201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  <a:headEnd type="stealth" w="lg" len="lg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044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8" grpId="0"/>
      <p:bldP spid="9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8C493D5-C68D-AA02-5878-FBCB1B8109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62" y="247228"/>
            <a:ext cx="4964178" cy="29541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209294-FD5F-E2FF-FACB-4E9A648D3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0FECE564-9338-DEED-DA35-39256C92F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78779"/>
            <a:ext cx="4934532" cy="303136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996C51-2855-D302-8D6B-5EFB034952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3881789"/>
            <a:ext cx="3343764" cy="243751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1C9FCD-D6DD-FF26-22C8-4AA6A0746DA7}"/>
              </a:ext>
            </a:extLst>
          </p:cNvPr>
          <p:cNvSpPr txBox="1"/>
          <p:nvPr/>
        </p:nvSpPr>
        <p:spPr>
          <a:xfrm>
            <a:off x="345762" y="3299661"/>
            <a:ext cx="5029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Injector upgrade</a:t>
            </a:r>
            <a:r>
              <a:rPr lang="en-GB" dirty="0">
                <a:solidFill>
                  <a:srgbClr val="00B050"/>
                </a:solidFill>
              </a:rPr>
              <a:t> (</a:t>
            </a:r>
            <a:r>
              <a:rPr lang="en-US" dirty="0">
                <a:solidFill>
                  <a:srgbClr val="00B050"/>
                </a:solidFill>
              </a:rPr>
              <a:t>bunch population, emittance)</a:t>
            </a:r>
            <a:r>
              <a:rPr lang="en-US" dirty="0">
                <a:solidFill>
                  <a:srgbClr val="FF9300"/>
                </a:solidFill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A044AD-DC39-1DB6-B2CC-D236ABB41EDD}"/>
              </a:ext>
            </a:extLst>
          </p:cNvPr>
          <p:cNvSpPr txBox="1"/>
          <p:nvPr/>
        </p:nvSpPr>
        <p:spPr>
          <a:xfrm>
            <a:off x="7317996" y="2927187"/>
            <a:ext cx="37734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FF9300"/>
                </a:solidFill>
              </a:rPr>
              <a:t>Interaction region upgrade (beta*)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59CAFC-2B5F-711E-5239-24D2605EEB2E}"/>
              </a:ext>
            </a:extLst>
          </p:cNvPr>
          <p:cNvSpPr txBox="1"/>
          <p:nvPr/>
        </p:nvSpPr>
        <p:spPr>
          <a:xfrm>
            <a:off x="484860" y="6400412"/>
            <a:ext cx="427763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Crossing angle compensation (crabs)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A408CB4-7CA8-5CB9-CA1D-4D965F4E168C}"/>
              </a:ext>
            </a:extLst>
          </p:cNvPr>
          <p:cNvGrpSpPr/>
          <p:nvPr/>
        </p:nvGrpSpPr>
        <p:grpSpPr>
          <a:xfrm>
            <a:off x="5936609" y="3429000"/>
            <a:ext cx="5093923" cy="3237251"/>
            <a:chOff x="5936609" y="3429000"/>
            <a:chExt cx="5093923" cy="323725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08C8D20-89DB-E414-C150-41356F4B8B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36609" y="3840689"/>
              <a:ext cx="5093923" cy="255972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D054A5F-8EDA-EAC3-CABA-ABB314AB0DEE}"/>
                </a:ext>
              </a:extLst>
            </p:cNvPr>
            <p:cNvSpPr txBox="1"/>
            <p:nvPr/>
          </p:nvSpPr>
          <p:spPr>
            <a:xfrm>
              <a:off x="6553200" y="6389252"/>
              <a:ext cx="4162134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rgbClr val="7030A0"/>
                  </a:solidFill>
                </a:rPr>
                <a:t>Operate in a high luminosity regime</a:t>
              </a:r>
            </a:p>
          </p:txBody>
        </p:sp>
        <p:sp>
          <p:nvSpPr>
            <p:cNvPr id="3" name="Down Arrow 2">
              <a:extLst>
                <a:ext uri="{FF2B5EF4-FFF2-40B4-BE49-F238E27FC236}">
                  <a16:creationId xmlns:a16="http://schemas.microsoft.com/office/drawing/2014/main" id="{5725D5B2-72E2-73FE-D4E5-88BFC9BBA584}"/>
                </a:ext>
              </a:extLst>
            </p:cNvPr>
            <p:cNvSpPr/>
            <p:nvPr/>
          </p:nvSpPr>
          <p:spPr>
            <a:xfrm>
              <a:off x="8523890" y="3429000"/>
              <a:ext cx="294289" cy="323193"/>
            </a:xfrm>
            <a:prstGeom prst="down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0901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094C-1D02-768F-7640-C547FBF35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The realization of HL-LHC as a truly international collaboration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FEC82B-66CB-86B5-990D-F6124ECF8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E0BBEF-9B4D-2E2A-50E1-42A7F51EF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559" y="1243782"/>
            <a:ext cx="10254874" cy="51125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2E0B26-CC76-D45D-E788-2085ABF0C479}"/>
              </a:ext>
            </a:extLst>
          </p:cNvPr>
          <p:cNvSpPr txBox="1"/>
          <p:nvPr/>
        </p:nvSpPr>
        <p:spPr>
          <a:xfrm>
            <a:off x="9767561" y="3816325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Q1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D59FDD-C2F3-2EB2-B7B6-75C6C858637D}"/>
              </a:ext>
            </a:extLst>
          </p:cNvPr>
          <p:cNvSpPr txBox="1"/>
          <p:nvPr/>
        </p:nvSpPr>
        <p:spPr>
          <a:xfrm>
            <a:off x="7782695" y="3672309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Q2a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3337D4-6E30-2D6B-AF49-FF6EC7275392}"/>
              </a:ext>
            </a:extLst>
          </p:cNvPr>
          <p:cNvSpPr txBox="1"/>
          <p:nvPr/>
        </p:nvSpPr>
        <p:spPr>
          <a:xfrm>
            <a:off x="6019097" y="3392797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Q2b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7887BD-7BAA-A09E-B728-C25D3512D3DF}"/>
              </a:ext>
            </a:extLst>
          </p:cNvPr>
          <p:cNvSpPr txBox="1"/>
          <p:nvPr/>
        </p:nvSpPr>
        <p:spPr>
          <a:xfrm>
            <a:off x="5447081" y="3332014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Q3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B4CFBD-1EEE-D8F4-634D-64B088BC178C}"/>
              </a:ext>
            </a:extLst>
          </p:cNvPr>
          <p:cNvSpPr txBox="1"/>
          <p:nvPr/>
        </p:nvSpPr>
        <p:spPr>
          <a:xfrm>
            <a:off x="4199999" y="3199031"/>
            <a:ext cx="431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D1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6C5469-7C85-46F0-F591-BE464F827B74}"/>
              </a:ext>
            </a:extLst>
          </p:cNvPr>
          <p:cNvSpPr txBox="1"/>
          <p:nvPr/>
        </p:nvSpPr>
        <p:spPr>
          <a:xfrm>
            <a:off x="3550887" y="3415055"/>
            <a:ext cx="558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DFX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93A4E1-36C9-A5AF-19E7-FC471B240700}"/>
              </a:ext>
            </a:extLst>
          </p:cNvPr>
          <p:cNvSpPr txBox="1"/>
          <p:nvPr/>
        </p:nvSpPr>
        <p:spPr>
          <a:xfrm>
            <a:off x="3107626" y="3487063"/>
            <a:ext cx="587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DFM</a:t>
            </a:r>
            <a:endParaRPr lang="en-GB" sz="1200" dirty="0">
              <a:solidFill>
                <a:srgbClr val="FFFF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652232-2256-B20A-1D74-7EBA4F33DE7D}"/>
              </a:ext>
            </a:extLst>
          </p:cNvPr>
          <p:cNvCxnSpPr>
            <a:cxnSpLocks/>
          </p:cNvCxnSpPr>
          <p:nvPr/>
        </p:nvCxnSpPr>
        <p:spPr>
          <a:xfrm>
            <a:off x="4257716" y="1516853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206D6B0-8E3E-6224-5235-10723E9AD5E9}"/>
              </a:ext>
            </a:extLst>
          </p:cNvPr>
          <p:cNvSpPr txBox="1"/>
          <p:nvPr/>
        </p:nvSpPr>
        <p:spPr>
          <a:xfrm>
            <a:off x="3438779" y="1284395"/>
            <a:ext cx="2064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Connection to LHC (UL)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A7CE65-8893-38A4-DFD1-4A4F89FD7DDF}"/>
              </a:ext>
            </a:extLst>
          </p:cNvPr>
          <p:cNvSpPr txBox="1"/>
          <p:nvPr/>
        </p:nvSpPr>
        <p:spPr>
          <a:xfrm>
            <a:off x="6898719" y="1314147"/>
            <a:ext cx="176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r>
              <a:rPr lang="fr-CH" sz="1200" dirty="0">
                <a:solidFill>
                  <a:srgbClr val="FFFF00"/>
                </a:solidFill>
              </a:rPr>
              <a:t> (UR)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E6C9FD-5B6D-F871-C713-F56A3043AD07}"/>
              </a:ext>
            </a:extLst>
          </p:cNvPr>
          <p:cNvCxnSpPr>
            <a:cxnSpLocks/>
          </p:cNvCxnSpPr>
          <p:nvPr/>
        </p:nvCxnSpPr>
        <p:spPr>
          <a:xfrm>
            <a:off x="8375423" y="1576757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2BF78FF-C0FE-9E89-719C-1D8C4AC81FD6}"/>
              </a:ext>
            </a:extLst>
          </p:cNvPr>
          <p:cNvSpPr txBox="1"/>
          <p:nvPr/>
        </p:nvSpPr>
        <p:spPr>
          <a:xfrm>
            <a:off x="10673150" y="3811127"/>
            <a:ext cx="726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TAXS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44B883-861E-6C03-6CA7-B5D3A6ED528D}"/>
              </a:ext>
            </a:extLst>
          </p:cNvPr>
          <p:cNvSpPr txBox="1"/>
          <p:nvPr/>
        </p:nvSpPr>
        <p:spPr>
          <a:xfrm>
            <a:off x="1102615" y="3199031"/>
            <a:ext cx="1214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FFFF00"/>
                </a:solidFill>
              </a:rPr>
              <a:t>Crab</a:t>
            </a:r>
            <a:r>
              <a:rPr lang="fr-CH" sz="1200" dirty="0">
                <a:solidFill>
                  <a:srgbClr val="FFFF00"/>
                </a:solidFill>
              </a:rPr>
              <a:t> </a:t>
            </a:r>
            <a:r>
              <a:rPr lang="fr-CH" sz="1200" dirty="0" err="1">
                <a:solidFill>
                  <a:srgbClr val="FFFF00"/>
                </a:solidFill>
              </a:rPr>
              <a:t>cavities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139A32-78D1-AB95-390C-930CDADF7863}"/>
              </a:ext>
            </a:extLst>
          </p:cNvPr>
          <p:cNvSpPr txBox="1"/>
          <p:nvPr/>
        </p:nvSpPr>
        <p:spPr>
          <a:xfrm>
            <a:off x="1223811" y="1581239"/>
            <a:ext cx="1041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UA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960EA6C-6ED1-91C4-71C5-16EFF80C0675}"/>
              </a:ext>
            </a:extLst>
          </p:cNvPr>
          <p:cNvCxnSpPr>
            <a:cxnSpLocks/>
          </p:cNvCxnSpPr>
          <p:nvPr/>
        </p:nvCxnSpPr>
        <p:spPr>
          <a:xfrm>
            <a:off x="1644684" y="1815695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021B19B-3ADE-538A-3EAF-6793E395EEC2}"/>
              </a:ext>
            </a:extLst>
          </p:cNvPr>
          <p:cNvSpPr txBox="1"/>
          <p:nvPr/>
        </p:nvSpPr>
        <p:spPr>
          <a:xfrm>
            <a:off x="1328763" y="2746773"/>
            <a:ext cx="421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Q4</a:t>
            </a:r>
            <a:endParaRPr lang="en-GB" sz="1100" dirty="0">
              <a:solidFill>
                <a:srgbClr val="FFFF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90886F4-9CC6-F38F-B3AF-B9D4385C68C1}"/>
              </a:ext>
            </a:extLst>
          </p:cNvPr>
          <p:cNvCxnSpPr>
            <a:cxnSpLocks/>
          </p:cNvCxnSpPr>
          <p:nvPr/>
        </p:nvCxnSpPr>
        <p:spPr>
          <a:xfrm>
            <a:off x="2974823" y="3105026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CBB65859-06C7-5D5C-76E1-773C01EB0D33}"/>
              </a:ext>
            </a:extLst>
          </p:cNvPr>
          <p:cNvSpPr txBox="1"/>
          <p:nvPr/>
        </p:nvSpPr>
        <p:spPr>
          <a:xfrm>
            <a:off x="2192652" y="3430444"/>
            <a:ext cx="6381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TAXN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6A1554-F27E-C165-8581-191D38F2E4B1}"/>
              </a:ext>
            </a:extLst>
          </p:cNvPr>
          <p:cNvSpPr txBox="1"/>
          <p:nvPr/>
        </p:nvSpPr>
        <p:spPr>
          <a:xfrm>
            <a:off x="2230508" y="1486269"/>
            <a:ext cx="1359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cavern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2592060-57BB-6346-F2A8-FD4893F651F4}"/>
              </a:ext>
            </a:extLst>
          </p:cNvPr>
          <p:cNvCxnSpPr>
            <a:cxnSpLocks/>
          </p:cNvCxnSpPr>
          <p:nvPr/>
        </p:nvCxnSpPr>
        <p:spPr>
          <a:xfrm>
            <a:off x="3331818" y="1661338"/>
            <a:ext cx="465154" cy="19570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54" descr="United States icon">
            <a:hlinkClick r:id="rId3"/>
            <a:extLst>
              <a:ext uri="{FF2B5EF4-FFF2-40B4-BE49-F238E27FC236}">
                <a16:creationId xmlns:a16="http://schemas.microsoft.com/office/drawing/2014/main" id="{587CEDE1-C5D1-8AB4-30AA-21558F627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82710" y="4556190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2" descr="Spain icon">
            <a:hlinkClick r:id="rId5"/>
            <a:extLst>
              <a:ext uri="{FF2B5EF4-FFF2-40B4-BE49-F238E27FC236}">
                <a16:creationId xmlns:a16="http://schemas.microsoft.com/office/drawing/2014/main" id="{F8EE95DF-0FA4-8049-3D9C-B938110D83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0377" y="4266347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2" descr="Spain icon">
            <a:hlinkClick r:id="rId5"/>
            <a:extLst>
              <a:ext uri="{FF2B5EF4-FFF2-40B4-BE49-F238E27FC236}">
                <a16:creationId xmlns:a16="http://schemas.microsoft.com/office/drawing/2014/main" id="{8973A8E0-1C84-2CFB-7E19-B1CBE8003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881" y="3980085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2" descr="Spain icon">
            <a:hlinkClick r:id="rId5"/>
            <a:extLst>
              <a:ext uri="{FF2B5EF4-FFF2-40B4-BE49-F238E27FC236}">
                <a16:creationId xmlns:a16="http://schemas.microsoft.com/office/drawing/2014/main" id="{658B200A-A0B3-EB9F-7286-24EA960F0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8918" y="3118916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4" descr="Italy icon">
            <a:hlinkClick r:id="rId7"/>
            <a:extLst>
              <a:ext uri="{FF2B5EF4-FFF2-40B4-BE49-F238E27FC236}">
                <a16:creationId xmlns:a16="http://schemas.microsoft.com/office/drawing/2014/main" id="{D5DD3C1D-B41B-23FF-C5D6-DBE008967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6666" y="3643414"/>
            <a:ext cx="424054" cy="4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8">
            <a:extLst>
              <a:ext uri="{FF2B5EF4-FFF2-40B4-BE49-F238E27FC236}">
                <a16:creationId xmlns:a16="http://schemas.microsoft.com/office/drawing/2014/main" id="{AA63806F-F962-7C33-DCC0-D2C6905E7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2790" y="3480567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8">
            <a:extLst>
              <a:ext uri="{FF2B5EF4-FFF2-40B4-BE49-F238E27FC236}">
                <a16:creationId xmlns:a16="http://schemas.microsoft.com/office/drawing/2014/main" id="{3578DD84-746C-B37F-471F-C4E148C6E1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5916" y="3386844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54" descr="United States icon">
            <a:hlinkClick r:id="rId3"/>
            <a:extLst>
              <a:ext uri="{FF2B5EF4-FFF2-40B4-BE49-F238E27FC236}">
                <a16:creationId xmlns:a16="http://schemas.microsoft.com/office/drawing/2014/main" id="{A05A1C33-10C5-A973-049D-8F4A954A6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946" y="3826197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6" descr="Japan icon">
            <a:hlinkClick r:id="rId10"/>
            <a:extLst>
              <a:ext uri="{FF2B5EF4-FFF2-40B4-BE49-F238E27FC236}">
                <a16:creationId xmlns:a16="http://schemas.microsoft.com/office/drawing/2014/main" id="{4E83DBB0-4516-9FA2-ED12-8230C2384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1759" y="3619221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52" descr="United Kingdom icon">
            <a:hlinkClick r:id="rId12"/>
            <a:extLst>
              <a:ext uri="{FF2B5EF4-FFF2-40B4-BE49-F238E27FC236}">
                <a16:creationId xmlns:a16="http://schemas.microsoft.com/office/drawing/2014/main" id="{A53EDDF7-9FBC-D464-DA0C-BB7BF14001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817" y="2952913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9F086FA9-1069-8FAE-F430-6C08EBC63FF3}"/>
              </a:ext>
            </a:extLst>
          </p:cNvPr>
          <p:cNvSpPr txBox="1"/>
          <p:nvPr/>
        </p:nvSpPr>
        <p:spPr>
          <a:xfrm>
            <a:off x="4301807" y="2838991"/>
            <a:ext cx="90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4A6D808-D678-DA62-EC50-1BBBCE20F6A6}"/>
              </a:ext>
            </a:extLst>
          </p:cNvPr>
          <p:cNvCxnSpPr>
            <a:cxnSpLocks/>
          </p:cNvCxnSpPr>
          <p:nvPr/>
        </p:nvCxnSpPr>
        <p:spPr>
          <a:xfrm flipH="1">
            <a:off x="3926642" y="3037480"/>
            <a:ext cx="416333" cy="29453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52" descr="United Kingdom icon">
            <a:hlinkClick r:id="rId12"/>
            <a:extLst>
              <a:ext uri="{FF2B5EF4-FFF2-40B4-BE49-F238E27FC236}">
                <a16:creationId xmlns:a16="http://schemas.microsoft.com/office/drawing/2014/main" id="{490C3E23-370F-77CB-E993-92941D281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7671" y="3672309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8">
            <a:extLst>
              <a:ext uri="{FF2B5EF4-FFF2-40B4-BE49-F238E27FC236}">
                <a16:creationId xmlns:a16="http://schemas.microsoft.com/office/drawing/2014/main" id="{B4C88D50-93B1-9DA4-7685-B2A8F7D4A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915" y="2541832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44" descr="Italy icon">
            <a:hlinkClick r:id="rId7"/>
            <a:extLst>
              <a:ext uri="{FF2B5EF4-FFF2-40B4-BE49-F238E27FC236}">
                <a16:creationId xmlns:a16="http://schemas.microsoft.com/office/drawing/2014/main" id="{11EB0174-A3A7-8340-3C12-BDD8BFCAF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9447" y="2712776"/>
            <a:ext cx="425361" cy="43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1F05883-B0C0-4D79-911A-B0D6CFC55C1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5447" y="1793433"/>
            <a:ext cx="410969" cy="25926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8947737-F1FF-4D4D-F981-6AB51D13220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3439" y="2908468"/>
            <a:ext cx="331761" cy="220621"/>
          </a:xfrm>
          <a:prstGeom prst="rect">
            <a:avLst/>
          </a:prstGeom>
        </p:spPr>
      </p:pic>
      <p:pic>
        <p:nvPicPr>
          <p:cNvPr id="42" name="Picture 52" descr="United Kingdom icon">
            <a:hlinkClick r:id="rId12"/>
            <a:extLst>
              <a:ext uri="{FF2B5EF4-FFF2-40B4-BE49-F238E27FC236}">
                <a16:creationId xmlns:a16="http://schemas.microsoft.com/office/drawing/2014/main" id="{DB3B6546-EF3C-831A-FE41-B07423EED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5603" y="3452680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54" descr="United States icon">
            <a:hlinkClick r:id="rId3"/>
            <a:extLst>
              <a:ext uri="{FF2B5EF4-FFF2-40B4-BE49-F238E27FC236}">
                <a16:creationId xmlns:a16="http://schemas.microsoft.com/office/drawing/2014/main" id="{E8B46C93-EAEF-2579-8047-443FB11A8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9403" y="3450009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2A33B2F-4BFA-4100-FF96-47AA63815654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24881" y="3811127"/>
            <a:ext cx="466629" cy="23331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3ED3EA54-30F8-3329-4179-7CA34711F6B7}"/>
              </a:ext>
            </a:extLst>
          </p:cNvPr>
          <p:cNvSpPr txBox="1"/>
          <p:nvPr/>
        </p:nvSpPr>
        <p:spPr>
          <a:xfrm>
            <a:off x="2056111" y="2899966"/>
            <a:ext cx="414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D2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17C36CF-AE18-BF5B-1127-B61488D74707}"/>
              </a:ext>
            </a:extLst>
          </p:cNvPr>
          <p:cNvSpPr txBox="1"/>
          <p:nvPr/>
        </p:nvSpPr>
        <p:spPr>
          <a:xfrm>
            <a:off x="2396217" y="2755950"/>
            <a:ext cx="1010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>
                <a:solidFill>
                  <a:srgbClr val="FFFF00"/>
                </a:solidFill>
              </a:rPr>
              <a:t>Collimators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3FF99BE-C54B-D330-9B56-27F3E3A9D194}"/>
              </a:ext>
            </a:extLst>
          </p:cNvPr>
          <p:cNvSpPr txBox="1"/>
          <p:nvPr/>
        </p:nvSpPr>
        <p:spPr>
          <a:xfrm>
            <a:off x="4642275" y="3240261"/>
            <a:ext cx="49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CP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352C1E-05EA-847F-9AC4-772538BE6C2D}"/>
              </a:ext>
            </a:extLst>
          </p:cNvPr>
          <p:cNvSpPr txBox="1"/>
          <p:nvPr/>
        </p:nvSpPr>
        <p:spPr>
          <a:xfrm>
            <a:off x="7738669" y="1738907"/>
            <a:ext cx="639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DFHX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67607-DA5D-CAF0-395B-1D2ABC9BC543}"/>
              </a:ext>
            </a:extLst>
          </p:cNvPr>
          <p:cNvSpPr txBox="1"/>
          <p:nvPr/>
        </p:nvSpPr>
        <p:spPr>
          <a:xfrm>
            <a:off x="7657691" y="1933646"/>
            <a:ext cx="639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DFHM</a:t>
            </a:r>
            <a:endParaRPr lang="en-GB" sz="1200" dirty="0">
              <a:solidFill>
                <a:srgbClr val="FFFF00"/>
              </a:solidFill>
            </a:endParaRPr>
          </a:p>
        </p:txBody>
      </p:sp>
      <p:pic>
        <p:nvPicPr>
          <p:cNvPr id="50" name="Picture 28">
            <a:extLst>
              <a:ext uri="{FF2B5EF4-FFF2-40B4-BE49-F238E27FC236}">
                <a16:creationId xmlns:a16="http://schemas.microsoft.com/office/drawing/2014/main" id="{05944681-C1A3-46FF-EE31-0C2FB428A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171" y="3804304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Picture 46" descr="Japan icon">
            <a:hlinkClick r:id="rId10"/>
            <a:extLst>
              <a:ext uri="{FF2B5EF4-FFF2-40B4-BE49-F238E27FC236}">
                <a16:creationId xmlns:a16="http://schemas.microsoft.com/office/drawing/2014/main" id="{9E51834E-805E-6B1A-57DC-06DD39528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129" y="1749352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58C71806-1C0B-AD46-6F72-EF2BF3144D61}"/>
              </a:ext>
            </a:extLst>
          </p:cNvPr>
          <p:cNvSpPr txBox="1"/>
          <p:nvPr/>
        </p:nvSpPr>
        <p:spPr>
          <a:xfrm>
            <a:off x="6312430" y="1873159"/>
            <a:ext cx="810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DQHDS</a:t>
            </a:r>
            <a:endParaRPr lang="en-GB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355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103" descr="A diagram of a factory&#10;&#10;Description automatically generated">
            <a:extLst>
              <a:ext uri="{FF2B5EF4-FFF2-40B4-BE49-F238E27FC236}">
                <a16:creationId xmlns:a16="http://schemas.microsoft.com/office/drawing/2014/main" id="{F9F6B496-E7C2-80F8-3935-B78EA9EFF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396512"/>
            <a:ext cx="11950700" cy="6064977"/>
          </a:xfrm>
          <a:prstGeom prst="rect">
            <a:avLst/>
          </a:prstGeom>
          <a:noFill/>
        </p:spPr>
      </p:pic>
      <p:sp>
        <p:nvSpPr>
          <p:cNvPr id="2" name="Slide Number Placeholder 1" hidden="1">
            <a:extLst>
              <a:ext uri="{FF2B5EF4-FFF2-40B4-BE49-F238E27FC236}">
                <a16:creationId xmlns:a16="http://schemas.microsoft.com/office/drawing/2014/main" id="{E268CF64-4AD5-CFF6-9B47-EC8927266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CF353C2-86DD-88D0-A7B8-9282C336A816}"/>
              </a:ext>
            </a:extLst>
          </p:cNvPr>
          <p:cNvSpPr/>
          <p:nvPr/>
        </p:nvSpPr>
        <p:spPr>
          <a:xfrm>
            <a:off x="2713383" y="1262270"/>
            <a:ext cx="1639956" cy="95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613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F1F6C-9BCB-4593-5139-2A802CA68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Luminosity LHC (HL-LHC)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379C69-4B37-3575-0EE2-FFAF0AD74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77290F-64ED-1946-F108-55A85E3B8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73" y="1564866"/>
            <a:ext cx="11446975" cy="389151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39F69A-FD32-81B9-BF3C-79F364887224}"/>
              </a:ext>
            </a:extLst>
          </p:cNvPr>
          <p:cNvCxnSpPr/>
          <p:nvPr/>
        </p:nvCxnSpPr>
        <p:spPr>
          <a:xfrm>
            <a:off x="7377379" y="1028733"/>
            <a:ext cx="0" cy="480053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998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AB21A42E-22FD-F746-1799-8CDC897ED6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34" y="662150"/>
            <a:ext cx="11729530" cy="6000314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EC868F05-9A29-41A7-46FE-800F1E530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17059"/>
            <a:ext cx="11376025" cy="531663"/>
          </a:xfrm>
        </p:spPr>
        <p:txBody>
          <a:bodyPr/>
          <a:lstStyle/>
          <a:p>
            <a:r>
              <a:rPr lang="en-US" sz="2800" dirty="0"/>
              <a:t>HL-LHC era - indicative timeline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B7CCB3-1AC7-48EF-1807-1C345475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5381F8-908C-52CB-CF02-898A8A622952}"/>
              </a:ext>
            </a:extLst>
          </p:cNvPr>
          <p:cNvSpPr/>
          <p:nvPr/>
        </p:nvSpPr>
        <p:spPr>
          <a:xfrm>
            <a:off x="7508853" y="1360517"/>
            <a:ext cx="3049365" cy="347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LS3: HL-LHC installation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01BEF6-3928-730D-3B64-39496028713A}"/>
              </a:ext>
            </a:extLst>
          </p:cNvPr>
          <p:cNvSpPr/>
          <p:nvPr/>
        </p:nvSpPr>
        <p:spPr>
          <a:xfrm>
            <a:off x="4997005" y="3675838"/>
            <a:ext cx="2027733" cy="206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LHCb-II, ALICE3 upgrades (tbc)</a:t>
            </a:r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29E803DE-A51B-AF75-D3CA-AF5F74F04C9A}"/>
              </a:ext>
            </a:extLst>
          </p:cNvPr>
          <p:cNvSpPr/>
          <p:nvPr/>
        </p:nvSpPr>
        <p:spPr>
          <a:xfrm>
            <a:off x="4870885" y="6195850"/>
            <a:ext cx="877230" cy="282497"/>
          </a:xfrm>
          <a:prstGeom prst="rightArrow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8289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032F6FE2-7528-4146-A8D4-AE29948FD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And then another miracle occurs…</a:t>
            </a: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3F96B8-9FC6-2D4F-8EAD-0C08DA6F4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4A0B18-64E4-F76E-A9CD-03E8D4DC5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05131" y="1404488"/>
            <a:ext cx="8821129" cy="495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32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81552</TotalTime>
  <Words>962</Words>
  <Application>Microsoft Macintosh PowerPoint</Application>
  <PresentationFormat>Widescreen</PresentationFormat>
  <Paragraphs>211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Calibri</vt:lpstr>
      <vt:lpstr>Calibri Light</vt:lpstr>
      <vt:lpstr>Cambria Math</vt:lpstr>
      <vt:lpstr>Comic Sans MS</vt:lpstr>
      <vt:lpstr>Helvetica</vt:lpstr>
      <vt:lpstr>Times</vt:lpstr>
      <vt:lpstr>Times New Roman</vt:lpstr>
      <vt:lpstr>Office Theme</vt:lpstr>
      <vt:lpstr>Content Slides - Deep Blue</vt:lpstr>
      <vt:lpstr>HL-LHC - status of preparation   </vt:lpstr>
      <vt:lpstr>HL-LHC - goals </vt:lpstr>
      <vt:lpstr>PowerPoint Presentation</vt:lpstr>
      <vt:lpstr>PowerPoint Presentation</vt:lpstr>
      <vt:lpstr>The realization of HL-LHC as a truly international collaboration</vt:lpstr>
      <vt:lpstr>PowerPoint Presentation</vt:lpstr>
      <vt:lpstr>High Luminosity LHC (HL-LHC)</vt:lpstr>
      <vt:lpstr>HL-LHC era - indicative timeline</vt:lpstr>
      <vt:lpstr>And then another miracle occurs… </vt:lpstr>
      <vt:lpstr>A diverse physics programme</vt:lpstr>
      <vt:lpstr>HL-LHC Work Packages</vt:lpstr>
      <vt:lpstr>HL-LHC technology landmarks</vt:lpstr>
      <vt:lpstr>Magnets </vt:lpstr>
      <vt:lpstr>Magnets</vt:lpstr>
      <vt:lpstr>SM18 – this week</vt:lpstr>
      <vt:lpstr>Latest series CERN inner triplet quarupole (QXFB) </vt:lpstr>
      <vt:lpstr>PowerPoint Presentation</vt:lpstr>
      <vt:lpstr>Inner Triplet (IT) String components in preparation</vt:lpstr>
      <vt:lpstr>Cold Powering System</vt:lpstr>
      <vt:lpstr>Superconducting link</vt:lpstr>
      <vt:lpstr>PowerPoint Presentation</vt:lpstr>
      <vt:lpstr>PowerPoint Presentation</vt:lpstr>
      <vt:lpstr>Crab Cavity series production well underway</vt:lpstr>
      <vt:lpstr>UK Crab Cavity Cryomodules </vt:lpstr>
      <vt:lpstr>PowerPoint Presentation</vt:lpstr>
      <vt:lpstr>HL-LHC LS3 Schedule</vt:lpstr>
      <vt:lpstr>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complex</dc:title>
  <dc:subject/>
  <dc:creator>Mike Lamont</dc:creator>
  <cp:keywords/>
  <dc:description/>
  <cp:lastModifiedBy>Mike Lamont</cp:lastModifiedBy>
  <cp:revision>1357</cp:revision>
  <dcterms:created xsi:type="dcterms:W3CDTF">2021-03-16T12:17:23Z</dcterms:created>
  <dcterms:modified xsi:type="dcterms:W3CDTF">2024-06-07T18:56:58Z</dcterms:modified>
  <cp:category/>
</cp:coreProperties>
</file>