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sldIdLst>
    <p:sldId id="263" r:id="rId2"/>
    <p:sldId id="391" r:id="rId3"/>
    <p:sldId id="413" r:id="rId4"/>
    <p:sldId id="388" r:id="rId5"/>
    <p:sldId id="392" r:id="rId6"/>
    <p:sldId id="390" r:id="rId7"/>
    <p:sldId id="393" r:id="rId8"/>
    <p:sldId id="394" r:id="rId9"/>
    <p:sldId id="389" r:id="rId10"/>
    <p:sldId id="406" r:id="rId11"/>
    <p:sldId id="397" r:id="rId12"/>
    <p:sldId id="405" r:id="rId13"/>
    <p:sldId id="396" r:id="rId14"/>
    <p:sldId id="398" r:id="rId15"/>
    <p:sldId id="407" r:id="rId16"/>
    <p:sldId id="399" r:id="rId17"/>
    <p:sldId id="408" r:id="rId18"/>
    <p:sldId id="400" r:id="rId19"/>
    <p:sldId id="410" r:id="rId20"/>
    <p:sldId id="401" r:id="rId21"/>
    <p:sldId id="402" r:id="rId22"/>
    <p:sldId id="412" r:id="rId23"/>
    <p:sldId id="39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3"/>
    <a:srgbClr val="0075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86"/>
    <p:restoredTop sz="94780"/>
  </p:normalViewPr>
  <p:slideViewPr>
    <p:cSldViewPr snapToGrid="0" snapToObjects="1">
      <p:cViewPr varScale="1">
        <p:scale>
          <a:sx n="115" d="100"/>
          <a:sy n="115" d="100"/>
        </p:scale>
        <p:origin x="1384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C10AA-0211-534B-8E89-E9815E3D736E}" type="datetimeFigureOut">
              <a:rPr lang="en-US" smtClean="0"/>
              <a:t>4/9/24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2E85A-EA8C-B341-B4BE-C071B6E8C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84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T" dirty="0"/>
              <a:t>if we could, would we store “everything”?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92E85A-EA8C-B341-B4BE-C071B6E8CE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397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prstClr val="white"/>
              </a:solidFill>
              <a:latin typeface="Calibri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96D83-CACB-154D-9D1D-B3B7B3C20FF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975" y="0"/>
            <a:ext cx="10890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754" y="0"/>
            <a:ext cx="1088806" cy="10795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016135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BFC15-F18A-B845-AABA-24A4CFB932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31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AB701-760C-0F44-8256-5CFAD1D679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9900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ctr">
              <a:defRPr/>
            </a:pPr>
            <a:r>
              <a:rPr lang="en-US" sz="1200" dirty="0">
                <a:solidFill>
                  <a:prstClr val="white"/>
                </a:solidFill>
                <a:latin typeface="Calibri" pitchFamily="34" charset="0"/>
                <a:ea typeface="ＭＳ Ｐゴシック" charset="0"/>
                <a:cs typeface="ＭＳ Ｐゴシック" charset="0"/>
              </a:rPr>
              <a:t>Marco Zanetti – LHCP24</a:t>
            </a:r>
            <a:endParaRPr lang="en-US" sz="2400" dirty="0">
              <a:solidFill>
                <a:prstClr val="white"/>
              </a:solidFill>
              <a:latin typeface="Calibri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9900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prstClr val="white"/>
              </a:solidFill>
              <a:latin typeface="Calibri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1518"/>
            <a:ext cx="8229600" cy="560777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90"/>
                </a:solidFill>
              </a:defRPr>
            </a:lvl1pPr>
            <a:lvl2pPr>
              <a:defRPr sz="2000">
                <a:solidFill>
                  <a:srgbClr val="008000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033637" y="0"/>
            <a:ext cx="7102565" cy="762000"/>
          </a:xfrm>
          <a:prstGeom prst="rect">
            <a:avLst/>
          </a:prstGeom>
        </p:spPr>
        <p:txBody>
          <a:bodyPr vert="horz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624638"/>
            <a:ext cx="2133600" cy="193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F6510A81-E1C6-BD42-BE73-1B3BB53E266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063" y="0"/>
            <a:ext cx="769937" cy="774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754" y="0"/>
            <a:ext cx="768569" cy="762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51231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 userDrawn="1"/>
        </p:nvSpPr>
        <p:spPr>
          <a:xfrm>
            <a:off x="927100" y="0"/>
            <a:ext cx="6921500" cy="72390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en-US" sz="4400">
                <a:solidFill>
                  <a:prstClr val="black"/>
                </a:solidFill>
                <a:latin typeface="Calibri"/>
                <a:ea typeface="ＭＳ Ｐゴシック" charset="0"/>
                <a:cs typeface="ＭＳ Ｐゴシック" charset="0"/>
              </a:rPr>
              <a:t>Click to edit Master 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C0475-24BF-7F4E-9255-78E39A0AF8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53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48707-C888-CA4B-994F-55D4AED5BD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77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2D04A-A083-BE49-9731-6D73254B37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712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86B2F-5DA3-FD4E-A95D-E27942384A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05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08EEB-376D-AF49-BB1F-F487B36224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64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A470D-9CCC-5B43-B6AB-9A9CADDDDC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41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04D7D-D3D3-7940-90E5-BC08E3A976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2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2A9029F-3AFF-9844-9A3F-3AC0137A69E9}" type="slidenum">
              <a:rPr lang="en-US"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708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hyperlink" Target="https://arxiv.org/abs/2403.16134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804.03496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spirehep.net/literature/1773254" TargetMode="External"/><Relationship Id="rId4" Type="http://schemas.openxmlformats.org/officeDocument/2006/relationships/hyperlink" Target="https://inspirehep.net/literature/2785702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s://cds.cern.ch/record/578006/files/cer-2336481.pdf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350D88A-B7B3-9749-A63D-E32351EFE25F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152399" y="1402951"/>
            <a:ext cx="88392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dirty="0">
                <a:solidFill>
                  <a:srgbClr val="FFFF00"/>
                </a:solidFill>
                <a:latin typeface="Calibri" charset="0"/>
                <a:ea typeface="ＭＳ Ｐゴシック" charset="0"/>
                <a:cs typeface="ＭＳ Ｐゴシック" charset="0"/>
              </a:rPr>
              <a:t>Novel triggering strategies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dirty="0">
                <a:solidFill>
                  <a:srgbClr val="FFFF00"/>
                </a:solidFill>
                <a:latin typeface="Calibri" charset="0"/>
                <a:ea typeface="ＭＳ Ｐゴシック" charset="0"/>
                <a:cs typeface="ＭＳ Ｐゴシック" charset="0"/>
              </a:rPr>
              <a:t>at High Luminosity LHC</a:t>
            </a:r>
          </a:p>
        </p:txBody>
      </p:sp>
      <p:sp>
        <p:nvSpPr>
          <p:cNvPr id="22532" name="Subtitle 5"/>
          <p:cNvSpPr>
            <a:spLocks noGrp="1"/>
          </p:cNvSpPr>
          <p:nvPr>
            <p:ph type="subTitle" idx="1"/>
          </p:nvPr>
        </p:nvSpPr>
        <p:spPr>
          <a:xfrm>
            <a:off x="1166811" y="3101791"/>
            <a:ext cx="6810375" cy="131409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Marco Zanetti</a:t>
            </a:r>
          </a:p>
          <a:p>
            <a:r>
              <a:rPr lang="en-US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University of </a:t>
            </a:r>
            <a:r>
              <a:rPr lang="en-US" dirty="0" err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Padova</a:t>
            </a:r>
            <a:r>
              <a:rPr lang="en-US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and INFN</a:t>
            </a:r>
          </a:p>
        </p:txBody>
      </p:sp>
      <p:pic>
        <p:nvPicPr>
          <p:cNvPr id="14338" name="Picture 2" descr="UNIPD - DECISION">
            <a:extLst>
              <a:ext uri="{FF2B5EF4-FFF2-40B4-BE49-F238E27FC236}">
                <a16:creationId xmlns:a16="http://schemas.microsoft.com/office/drawing/2014/main" id="{890CD0A1-A17C-3F20-82D9-483D6727E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487" y="4902322"/>
            <a:ext cx="5741022" cy="1636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053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8808A-E6B4-F2AF-2B39-FBFDE18B7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D77F25-26CF-5D4D-A4B6-2957CCB63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ALICE continuos reading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BE53A-F0FB-10F9-B142-406C18B710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9D242752-FD48-B22E-80C4-C5774EE5B330}"/>
              </a:ext>
            </a:extLst>
          </p:cNvPr>
          <p:cNvSpPr/>
          <p:nvPr/>
        </p:nvSpPr>
        <p:spPr>
          <a:xfrm>
            <a:off x="351263" y="878664"/>
            <a:ext cx="8441473" cy="1641512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Heavy-Ions program entails very low S/B, online selection is essentially impossible 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 need large statistics!</a:t>
            </a:r>
            <a:endParaRPr lang="en-US" sz="2000" dirty="0">
              <a:solidFill>
                <a:srgbClr val="00009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LHC will provide 50 kHz of min-bias Pb-Pb collisions (x100 </a:t>
            </a:r>
            <a:r>
              <a:rPr lang="en-US" sz="2000" dirty="0" err="1">
                <a:solidFill>
                  <a:srgbClr val="000090"/>
                </a:solidFill>
              </a:rPr>
              <a:t>w.r.t.</a:t>
            </a:r>
            <a:r>
              <a:rPr lang="en-US" sz="2000" dirty="0">
                <a:solidFill>
                  <a:srgbClr val="000090"/>
                </a:solidFill>
              </a:rPr>
              <a:t> run 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Continuous read-out of all detector data, with reduced data volume to disk</a:t>
            </a:r>
          </a:p>
        </p:txBody>
      </p:sp>
      <p:pic>
        <p:nvPicPr>
          <p:cNvPr id="11266" name="Picture 2" descr="CERN - LHC Experiments: ALICE">
            <a:extLst>
              <a:ext uri="{FF2B5EF4-FFF2-40B4-BE49-F238E27FC236}">
                <a16:creationId xmlns:a16="http://schemas.microsoft.com/office/drawing/2014/main" id="{FA0F1CA2-17C4-873F-1E55-1B0F3DC5C1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4"/>
          <a:stretch/>
        </p:blipFill>
        <p:spPr bwMode="auto">
          <a:xfrm>
            <a:off x="28261" y="3517187"/>
            <a:ext cx="1945505" cy="142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ECAA849-37F4-49AC-D145-55EC7D55F2B4}"/>
              </a:ext>
            </a:extLst>
          </p:cNvPr>
          <p:cNvCxnSpPr>
            <a:cxnSpLocks/>
          </p:cNvCxnSpPr>
          <p:nvPr/>
        </p:nvCxnSpPr>
        <p:spPr>
          <a:xfrm>
            <a:off x="1973766" y="4222674"/>
            <a:ext cx="859186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706995A-2F57-4145-33F6-6ACC40B1961B}"/>
              </a:ext>
            </a:extLst>
          </p:cNvPr>
          <p:cNvSpPr txBox="1"/>
          <p:nvPr/>
        </p:nvSpPr>
        <p:spPr>
          <a:xfrm>
            <a:off x="1884337" y="3651630"/>
            <a:ext cx="10489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3.5 TB/s</a:t>
            </a:r>
          </a:p>
          <a:p>
            <a:pPr algn="ctr"/>
            <a:r>
              <a:rPr lang="en-GB" sz="1200" dirty="0"/>
              <a:t>raw data</a:t>
            </a:r>
            <a:endParaRPr lang="en-IT" sz="1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3434399-A689-AD2F-3DF1-68B8EF70F4D3}"/>
              </a:ext>
            </a:extLst>
          </p:cNvPr>
          <p:cNvSpPr/>
          <p:nvPr/>
        </p:nvSpPr>
        <p:spPr>
          <a:xfrm>
            <a:off x="2877556" y="3517187"/>
            <a:ext cx="1516025" cy="1415525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Baseline correction + zero suppression:</a:t>
            </a:r>
          </a:p>
          <a:p>
            <a:pPr algn="ctr"/>
            <a:r>
              <a:rPr lang="en-GB" sz="1100" b="1" dirty="0">
                <a:solidFill>
                  <a:schemeClr val="bg1"/>
                </a:solidFill>
              </a:rPr>
              <a:t>Data reduction by cluster finder. </a:t>
            </a:r>
          </a:p>
          <a:p>
            <a:pPr algn="ctr"/>
            <a:r>
              <a:rPr lang="en-GB" sz="1100" dirty="0">
                <a:solidFill>
                  <a:schemeClr val="bg1"/>
                </a:solidFill>
              </a:rPr>
              <a:t>Compression factor ~6.6</a:t>
            </a:r>
          </a:p>
          <a:p>
            <a:pPr algn="ctr"/>
            <a:endParaRPr lang="en-IT" sz="11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91144E1-72E9-97D1-93D2-58BB4E00E676}"/>
              </a:ext>
            </a:extLst>
          </p:cNvPr>
          <p:cNvCxnSpPr>
            <a:cxnSpLocks/>
          </p:cNvCxnSpPr>
          <p:nvPr/>
        </p:nvCxnSpPr>
        <p:spPr>
          <a:xfrm>
            <a:off x="4483010" y="4222674"/>
            <a:ext cx="859186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6BE36D6-9247-7125-0C79-8F2389A83F0C}"/>
              </a:ext>
            </a:extLst>
          </p:cNvPr>
          <p:cNvSpPr txBox="1"/>
          <p:nvPr/>
        </p:nvSpPr>
        <p:spPr>
          <a:xfrm>
            <a:off x="4393581" y="3751989"/>
            <a:ext cx="1048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0.5 TB/s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E868167-289C-F6A9-3F5B-238FDB87632C}"/>
              </a:ext>
            </a:extLst>
          </p:cNvPr>
          <p:cNvSpPr/>
          <p:nvPr/>
        </p:nvSpPr>
        <p:spPr>
          <a:xfrm>
            <a:off x="5386800" y="3517187"/>
            <a:ext cx="1516025" cy="1415525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Data reduction by tracking. </a:t>
            </a:r>
          </a:p>
          <a:p>
            <a:pPr algn="ctr"/>
            <a:r>
              <a:rPr lang="en-GB" sz="1100" b="1" dirty="0"/>
              <a:t>Only reconstructed data to storage.</a:t>
            </a:r>
          </a:p>
          <a:p>
            <a:pPr algn="ctr"/>
            <a:r>
              <a:rPr lang="en-US" sz="1100" dirty="0"/>
              <a:t> Compression factor 5.5</a:t>
            </a:r>
            <a:endParaRPr lang="en-GB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47A008-3998-3EFD-B4E5-4278DC02D85D}"/>
              </a:ext>
            </a:extLst>
          </p:cNvPr>
          <p:cNvSpPr txBox="1"/>
          <p:nvPr/>
        </p:nvSpPr>
        <p:spPr>
          <a:xfrm>
            <a:off x="1973766" y="2668274"/>
            <a:ext cx="457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990003"/>
                </a:solidFill>
              </a:rPr>
              <a:t>ALICE O</a:t>
            </a:r>
            <a:r>
              <a:rPr lang="en-US" sz="2400" baseline="30000" dirty="0">
                <a:solidFill>
                  <a:srgbClr val="990003"/>
                </a:solidFill>
              </a:rPr>
              <a:t>2</a:t>
            </a:r>
            <a:r>
              <a:rPr lang="en-US" sz="2400" dirty="0">
                <a:solidFill>
                  <a:srgbClr val="990003"/>
                </a:solidFill>
              </a:rPr>
              <a:t> system</a:t>
            </a:r>
          </a:p>
          <a:p>
            <a:pPr algn="ctr"/>
            <a:r>
              <a:rPr lang="en-US" dirty="0">
                <a:solidFill>
                  <a:srgbClr val="990003"/>
                </a:solidFill>
              </a:rPr>
              <a:t>(common online-offline system)</a:t>
            </a:r>
            <a:endParaRPr lang="en-US" sz="2400" dirty="0">
              <a:solidFill>
                <a:srgbClr val="990003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FB7F0F0-69F5-2370-FDCC-EE84A2656774}"/>
              </a:ext>
            </a:extLst>
          </p:cNvPr>
          <p:cNvCxnSpPr>
            <a:cxnSpLocks/>
          </p:cNvCxnSpPr>
          <p:nvPr/>
        </p:nvCxnSpPr>
        <p:spPr>
          <a:xfrm>
            <a:off x="6981103" y="4222674"/>
            <a:ext cx="859186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D9F6A6F-159D-FC4B-D8F3-84C30C7A8597}"/>
              </a:ext>
            </a:extLst>
          </p:cNvPr>
          <p:cNvSpPr txBox="1"/>
          <p:nvPr/>
        </p:nvSpPr>
        <p:spPr>
          <a:xfrm>
            <a:off x="6880523" y="3751989"/>
            <a:ext cx="1048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100 GB/s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FE52F96-55BC-7C19-94AE-E671051C68F7}"/>
              </a:ext>
            </a:extLst>
          </p:cNvPr>
          <p:cNvSpPr/>
          <p:nvPr/>
        </p:nvSpPr>
        <p:spPr>
          <a:xfrm>
            <a:off x="7851440" y="3514911"/>
            <a:ext cx="1264299" cy="1415525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/>
              <a:t>Permanent storage.</a:t>
            </a:r>
          </a:p>
          <a:p>
            <a:pPr algn="ctr"/>
            <a:r>
              <a:rPr lang="en-US" sz="1100" dirty="0"/>
              <a:t> (60PB/y)</a:t>
            </a:r>
            <a:endParaRPr lang="en-GB" sz="1100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9E26A47-4EB5-5755-DFBB-244F7E7759F2}"/>
              </a:ext>
            </a:extLst>
          </p:cNvPr>
          <p:cNvSpPr/>
          <p:nvPr/>
        </p:nvSpPr>
        <p:spPr>
          <a:xfrm>
            <a:off x="6303124" y="5322356"/>
            <a:ext cx="789272" cy="851312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Analysis facilities</a:t>
            </a:r>
            <a:endParaRPr lang="en-GB" sz="1100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531BB22-1841-ECDB-1F00-5C8362AD118B}"/>
              </a:ext>
            </a:extLst>
          </p:cNvPr>
          <p:cNvSpPr/>
          <p:nvPr/>
        </p:nvSpPr>
        <p:spPr>
          <a:xfrm>
            <a:off x="7534865" y="5310937"/>
            <a:ext cx="1580874" cy="851312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asynchronous event </a:t>
            </a:r>
            <a:r>
              <a:rPr lang="en-US" sz="1100" b="1" dirty="0" err="1"/>
              <a:t>reco</a:t>
            </a:r>
            <a:r>
              <a:rPr lang="en-US" sz="1100" b="1" dirty="0"/>
              <a:t> w/ full calibration</a:t>
            </a:r>
            <a:endParaRPr lang="en-GB" sz="11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D77AB4C-A142-996A-3A02-9481E1827B00}"/>
              </a:ext>
            </a:extLst>
          </p:cNvPr>
          <p:cNvCxnSpPr>
            <a:cxnSpLocks/>
            <a:stCxn id="19" idx="2"/>
            <a:endCxn id="21" idx="0"/>
          </p:cNvCxnSpPr>
          <p:nvPr/>
        </p:nvCxnSpPr>
        <p:spPr>
          <a:xfrm flipH="1">
            <a:off x="8325302" y="4930436"/>
            <a:ext cx="158288" cy="380501"/>
          </a:xfrm>
          <a:prstGeom prst="straightConnector1">
            <a:avLst/>
          </a:prstGeom>
          <a:ln w="15875">
            <a:solidFill>
              <a:schemeClr val="tx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3440B08-C076-0F5A-5788-6765CCE0047A}"/>
              </a:ext>
            </a:extLst>
          </p:cNvPr>
          <p:cNvCxnSpPr>
            <a:cxnSpLocks/>
            <a:endCxn id="20" idx="0"/>
          </p:cNvCxnSpPr>
          <p:nvPr/>
        </p:nvCxnSpPr>
        <p:spPr>
          <a:xfrm flipH="1">
            <a:off x="6697760" y="4937263"/>
            <a:ext cx="1785830" cy="385093"/>
          </a:xfrm>
          <a:prstGeom prst="straightConnector1">
            <a:avLst/>
          </a:prstGeom>
          <a:ln w="15875">
            <a:solidFill>
              <a:schemeClr val="tx1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837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707982-6A88-FFA8-59F9-CE4A65804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LHCb Real Time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3B715-40FF-CCD5-5B45-F7A4F60292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Content Placeholder 5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21D5B4F7-F3D8-E3AA-C894-8F1F0398C2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5190" y="762000"/>
            <a:ext cx="7679002" cy="2857810"/>
          </a:xfr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365CBBE-B17E-DB9B-4F8B-F5C2963DE039}"/>
              </a:ext>
            </a:extLst>
          </p:cNvPr>
          <p:cNvSpPr/>
          <p:nvPr/>
        </p:nvSpPr>
        <p:spPr>
          <a:xfrm>
            <a:off x="457200" y="3655318"/>
            <a:ext cx="8229600" cy="860928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rgbClr val="000090"/>
                </a:solidFill>
              </a:rPr>
              <a:t>Hardware-based L0 would not allow profiting from higher luminosity 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 full detector readout (4 TB/s) + 2 levels of software-based trigger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833DE6C-DBB3-8F11-3667-6F081271B978}"/>
              </a:ext>
            </a:extLst>
          </p:cNvPr>
          <p:cNvSpPr/>
          <p:nvPr/>
        </p:nvSpPr>
        <p:spPr>
          <a:xfrm>
            <a:off x="457200" y="4895385"/>
            <a:ext cx="8229600" cy="1729253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90"/>
                </a:solidFill>
              </a:rPr>
              <a:t>performs a fast reconstruction to identify inclusive beauty and charm signatures as well as high </a:t>
            </a:r>
            <a:r>
              <a:rPr lang="en-US" dirty="0" err="1">
                <a:solidFill>
                  <a:srgbClr val="000090"/>
                </a:solidFill>
              </a:rPr>
              <a:t>p</a:t>
            </a:r>
            <a:r>
              <a:rPr lang="en-US" baseline="-25000" dirty="0" err="1">
                <a:solidFill>
                  <a:srgbClr val="000090"/>
                </a:solidFill>
              </a:rPr>
              <a:t>T</a:t>
            </a:r>
            <a:r>
              <a:rPr lang="en-US" dirty="0">
                <a:solidFill>
                  <a:srgbClr val="000090"/>
                </a:solidFill>
              </a:rPr>
              <a:t> muons at 30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90"/>
                </a:solidFill>
              </a:rPr>
              <a:t>partial event reconstruction (tracking) on GPUs hosted in the event-building servers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90"/>
                </a:solidFill>
              </a:rPr>
              <a:t>select events with 2-tracks vertices, displaces single tracks, muons (configurable)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90"/>
                </a:solidFill>
              </a:rPr>
              <a:t>Output rate ~1 MHz onto a ~30PB disk buffer (80h)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A4712C-407C-5D91-39C0-BD865C7C4A62}"/>
              </a:ext>
            </a:extLst>
          </p:cNvPr>
          <p:cNvSpPr txBox="1"/>
          <p:nvPr/>
        </p:nvSpPr>
        <p:spPr>
          <a:xfrm>
            <a:off x="470119" y="4527397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HLT1</a:t>
            </a:r>
            <a:endParaRPr lang="en-IT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420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3AFAD-A698-95F9-C7E1-9B78D8CA40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D39798-ECD9-5857-1E48-8D84E68E3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LHCb Real Time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5ACF9C-9613-506E-9D02-64287EEE4F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Content Placeholder 5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F1B985B4-3797-C68E-AD4B-A122FB5B7C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5190" y="762000"/>
            <a:ext cx="7679002" cy="2857810"/>
          </a:xfr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1A36C4B-90A4-A584-82E7-3A32516F3E0D}"/>
              </a:ext>
            </a:extLst>
          </p:cNvPr>
          <p:cNvSpPr/>
          <p:nvPr/>
        </p:nvSpPr>
        <p:spPr>
          <a:xfrm>
            <a:off x="457200" y="3655318"/>
            <a:ext cx="8229600" cy="860928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rgbClr val="000090"/>
                </a:solidFill>
              </a:rPr>
              <a:t>Hardware-based L0 would not allow profiting from higher luminosity 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 full detector readout (4 TB/s) + 2 levels of software-based trigger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7C7DBFE-6C75-1616-FEC8-42A7B2ED1026}"/>
              </a:ext>
            </a:extLst>
          </p:cNvPr>
          <p:cNvSpPr/>
          <p:nvPr/>
        </p:nvSpPr>
        <p:spPr>
          <a:xfrm>
            <a:off x="457200" y="4895385"/>
            <a:ext cx="8229600" cy="1729253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90"/>
                </a:solidFill>
              </a:rPr>
              <a:t>provided with real-time computed calibration constants, performs full event reconstruction on CPU and possibly on accelerators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90"/>
                </a:solidFill>
              </a:rPr>
              <a:t>run O(1000) algorithms selecting relevant signal events and a few inclusive topologies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90"/>
                </a:solidFill>
              </a:rPr>
              <a:t>outputs 10 GB/s, split into dedicated streams (majority to “Turbo”, with high level event content)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73F959-1E60-41E2-0EB8-A286D2580FFD}"/>
              </a:ext>
            </a:extLst>
          </p:cNvPr>
          <p:cNvSpPr txBox="1"/>
          <p:nvPr/>
        </p:nvSpPr>
        <p:spPr>
          <a:xfrm>
            <a:off x="470119" y="4527397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HLT2</a:t>
            </a:r>
            <a:endParaRPr lang="en-IT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858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5099EE-F3A3-6C06-A485-3C863EDF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ATLAS TDAQ for HL-LHC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0DA32C-8535-8CB8-44CE-043BF4DE99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13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 descr="A diagram of a data processing process&#10;&#10;Description automatically generated">
            <a:extLst>
              <a:ext uri="{FF2B5EF4-FFF2-40B4-BE49-F238E27FC236}">
                <a16:creationId xmlns:a16="http://schemas.microsoft.com/office/drawing/2014/main" id="{308A0EB1-70D7-6961-CB8D-5E92AF072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1185"/>
            <a:ext cx="3631807" cy="4635629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ECB48F8-EA05-E01C-6785-B14104A97890}"/>
              </a:ext>
            </a:extLst>
          </p:cNvPr>
          <p:cNvSpPr/>
          <p:nvPr/>
        </p:nvSpPr>
        <p:spPr>
          <a:xfrm>
            <a:off x="3631807" y="1499837"/>
            <a:ext cx="5434133" cy="1929162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40MHz 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 1MHz, latency of 10 </a:t>
            </a:r>
            <a:r>
              <a:rPr lang="en-US" sz="2000" dirty="0" err="1">
                <a:solidFill>
                  <a:srgbClr val="000090"/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sz="2000" dirty="0" err="1">
                <a:solidFill>
                  <a:srgbClr val="000090"/>
                </a:solidFill>
                <a:sym typeface="Wingdings" pitchFamily="2" charset="2"/>
              </a:rPr>
              <a:t>s</a:t>
            </a:r>
            <a:endParaRPr lang="en-US" sz="2000" dirty="0">
              <a:solidFill>
                <a:srgbClr val="000090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Full granularity data from Calorimeters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Data from all muon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Global Trigger: offline-like algorithms to combine/refine regional candidates running on farm of common HW 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ABA30A-9E47-2DB6-30AA-1456E14BAA35}"/>
              </a:ext>
            </a:extLst>
          </p:cNvPr>
          <p:cNvSpPr txBox="1"/>
          <p:nvPr/>
        </p:nvSpPr>
        <p:spPr>
          <a:xfrm>
            <a:off x="3631807" y="976617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L0</a:t>
            </a:r>
            <a:endParaRPr lang="en-IT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2C97E1-C580-4584-420A-59C071EF7F1C}"/>
              </a:ext>
            </a:extLst>
          </p:cNvPr>
          <p:cNvSpPr txBox="1"/>
          <p:nvPr/>
        </p:nvSpPr>
        <p:spPr>
          <a:xfrm>
            <a:off x="3631807" y="3690609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Filter Trigger</a:t>
            </a:r>
            <a:endParaRPr lang="en-IT" dirty="0">
              <a:solidFill>
                <a:srgbClr val="C00000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CC95438-AFF4-B1E1-A866-4CAC26C36873}"/>
              </a:ext>
            </a:extLst>
          </p:cNvPr>
          <p:cNvSpPr/>
          <p:nvPr/>
        </p:nvSpPr>
        <p:spPr>
          <a:xfrm>
            <a:off x="3631807" y="4255600"/>
            <a:ext cx="5434133" cy="1929162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1MHz 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 10kHz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Full event building dealing with throughput of 5 TB/s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Farm of heterogeneous commodities processors running offline-like algos on accelerators too (GPU/FPGA)</a:t>
            </a:r>
          </a:p>
        </p:txBody>
      </p:sp>
    </p:spTree>
    <p:extLst>
      <p:ext uri="{BB962C8B-B14F-4D97-AF65-F5344CB8AC3E}">
        <p14:creationId xmlns:p14="http://schemas.microsoft.com/office/powerpoint/2010/main" val="1512340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DF25C0-CBE4-0FE8-8D3E-DEA33185E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CMS Trigger for HL-LHC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51CAB-2222-D924-133F-2BD185A455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FC2F72E-72E1-6CE8-E574-7D406D6938BE}"/>
              </a:ext>
            </a:extLst>
          </p:cNvPr>
          <p:cNvSpPr/>
          <p:nvPr/>
        </p:nvSpPr>
        <p:spPr>
          <a:xfrm>
            <a:off x="0" y="1386472"/>
            <a:ext cx="4371278" cy="1876735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Maintain the 2 levels structure: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52B"/>
                </a:solidFill>
              </a:rPr>
              <a:t>L1: custom FPGA boards (ATCA)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52B"/>
                </a:solidFill>
              </a:rPr>
              <a:t>HLT: farm of servers with CPUs and GPUs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Updated figures for rates, throughput, latency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3D8DA2-EF17-22E3-2490-9332EB75F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097" y="4047896"/>
            <a:ext cx="7267643" cy="2476382"/>
          </a:xfrm>
          <a:prstGeom prst="rect">
            <a:avLst/>
          </a:prstGeom>
        </p:spPr>
      </p:pic>
      <p:pic>
        <p:nvPicPr>
          <p:cNvPr id="11" name="Picture 10" descr="A table with text and numbers&#10;&#10;Description automatically generated">
            <a:extLst>
              <a:ext uri="{FF2B5EF4-FFF2-40B4-BE49-F238E27FC236}">
                <a16:creationId xmlns:a16="http://schemas.microsoft.com/office/drawing/2014/main" id="{E4881748-2AA4-D757-9F57-C55FE0FF9D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118" y="1088528"/>
            <a:ext cx="4644882" cy="243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75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04016-790C-ED29-48EF-3775FFFCE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B04B1E-64B7-C5E8-E9C0-2505EDAA3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CMS Trigger for HL-LHC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CD4EC-FFAE-2F99-9609-71FCC47212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15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5234B0-8920-755C-FF0A-E7B37193D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06" y="762000"/>
            <a:ext cx="5407877" cy="3697958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09B6E50-CF4F-E079-6ECE-F99479679429}"/>
              </a:ext>
            </a:extLst>
          </p:cNvPr>
          <p:cNvSpPr/>
          <p:nvPr/>
        </p:nvSpPr>
        <p:spPr>
          <a:xfrm>
            <a:off x="144964" y="4459958"/>
            <a:ext cx="8809464" cy="2164680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Major upgrade of the L1 system 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 all detectors (but silicon-pixel detector) participating in providing primitives!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Information from subsystems combined in an offline-like fashion by the Trigger Correlator</a:t>
            </a:r>
            <a:r>
              <a:rPr lang="en-US" sz="2000" dirty="0">
                <a:solidFill>
                  <a:srgbClr val="000090"/>
                </a:solidFill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52B"/>
                </a:solidFill>
              </a:rPr>
              <a:t>Particle Flow, PU mitigation; ubiquitous usage of ML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  </a:t>
            </a:r>
            <a:r>
              <a:rPr lang="en-US" dirty="0">
                <a:solidFill>
                  <a:srgbClr val="00752B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Physics objects quality comparable to those of HLT/offline</a:t>
            </a:r>
            <a:endParaRPr lang="en-US" sz="2000" dirty="0">
              <a:solidFill>
                <a:srgbClr val="000090"/>
              </a:solidFill>
            </a:endParaRPr>
          </a:p>
        </p:txBody>
      </p:sp>
      <p:pic>
        <p:nvPicPr>
          <p:cNvPr id="7" name="Picture 6" descr="A colorful pattern on a black background&#10;&#10;Description automatically generated">
            <a:extLst>
              <a:ext uri="{FF2B5EF4-FFF2-40B4-BE49-F238E27FC236}">
                <a16:creationId xmlns:a16="http://schemas.microsoft.com/office/drawing/2014/main" id="{EC9EA16C-4A24-FA3B-2DE2-22BA8D70A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529301" y="1848049"/>
            <a:ext cx="3503032" cy="15258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09B044-317A-A28A-EBBD-F7E32B33AC24}"/>
              </a:ext>
            </a:extLst>
          </p:cNvPr>
          <p:cNvSpPr txBox="1"/>
          <p:nvPr/>
        </p:nvSpPr>
        <p:spPr>
          <a:xfrm>
            <a:off x="8017727" y="1641482"/>
            <a:ext cx="1193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400 algos on 1 FPGA</a:t>
            </a:r>
          </a:p>
        </p:txBody>
      </p:sp>
    </p:spTree>
    <p:extLst>
      <p:ext uri="{BB962C8B-B14F-4D97-AF65-F5344CB8AC3E}">
        <p14:creationId xmlns:p14="http://schemas.microsoft.com/office/powerpoint/2010/main" val="139847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8C569D-6CAD-62A4-E0CB-5F315DB7C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Enriching the Physics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B7265-B4EC-680A-8CC1-D696AECCA9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16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4663D64-4298-F0E0-3673-9E555251FC30}"/>
              </a:ext>
            </a:extLst>
          </p:cNvPr>
          <p:cNvSpPr/>
          <p:nvPr/>
        </p:nvSpPr>
        <p:spPr>
          <a:xfrm>
            <a:off x="167268" y="858114"/>
            <a:ext cx="8809464" cy="1807027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Software-based trigger layers provide physics objects with accuracy comparable to offline 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 exploit those to extend phase space to regions filtered out by online selections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Store dedicated data streams with high level info only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Several measurements performed and published both by ATLAS and CMS </a:t>
            </a:r>
          </a:p>
        </p:txBody>
      </p:sp>
      <p:pic>
        <p:nvPicPr>
          <p:cNvPr id="7" name="Picture 6" descr="A diagram of a high level trigger&#10;&#10;Description automatically generated">
            <a:extLst>
              <a:ext uri="{FF2B5EF4-FFF2-40B4-BE49-F238E27FC236}">
                <a16:creationId xmlns:a16="http://schemas.microsoft.com/office/drawing/2014/main" id="{7FC388F0-CEB5-8A00-1402-A5D622803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113" y="3118053"/>
            <a:ext cx="6771773" cy="263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891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690E1-7E89-2788-4C0C-14681E62D8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56BEF7-3963-5B70-8B0C-F7AED955C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Enriching the Physics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1757CB-ACC4-74BB-3A6A-E2DFA03394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17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5BA2178-F5D9-0524-6EAC-B37A783EB1E1}"/>
              </a:ext>
            </a:extLst>
          </p:cNvPr>
          <p:cNvSpPr/>
          <p:nvPr/>
        </p:nvSpPr>
        <p:spPr>
          <a:xfrm>
            <a:off x="167268" y="858114"/>
            <a:ext cx="8809464" cy="1807027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Software-based trigger layers provide physics objects with accuracy comparable to offline 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 exploit those to extend phase space to regions filtered out by online selections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Store dedicated data streams with high level info only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Several measurements performed and published both by ATLAS and CMS </a:t>
            </a:r>
          </a:p>
        </p:txBody>
      </p:sp>
      <p:pic>
        <p:nvPicPr>
          <p:cNvPr id="9" name="Picture 8" descr="A graph of data and a chart of data&#10;&#10;Description automatically generated with medium confidence">
            <a:extLst>
              <a:ext uri="{FF2B5EF4-FFF2-40B4-BE49-F238E27FC236}">
                <a16:creationId xmlns:a16="http://schemas.microsoft.com/office/drawing/2014/main" id="{55301021-AC11-39FD-6264-40BC7B106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0" y="2761255"/>
            <a:ext cx="2278276" cy="2434204"/>
          </a:xfrm>
          <a:prstGeom prst="rect">
            <a:avLst/>
          </a:prstGeom>
        </p:spPr>
      </p:pic>
      <p:pic>
        <p:nvPicPr>
          <p:cNvPr id="11" name="Picture 10" descr="A graph of a function&#10;&#10;Description automatically generated">
            <a:extLst>
              <a:ext uri="{FF2B5EF4-FFF2-40B4-BE49-F238E27FC236}">
                <a16:creationId xmlns:a16="http://schemas.microsoft.com/office/drawing/2014/main" id="{5772AD07-70A5-3C16-1BD4-89A02F85BB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5503" y="2761255"/>
            <a:ext cx="2655435" cy="2296592"/>
          </a:xfrm>
          <a:prstGeom prst="rect">
            <a:avLst/>
          </a:prstGeom>
        </p:spPr>
      </p:pic>
      <p:pic>
        <p:nvPicPr>
          <p:cNvPr id="6" name="Picture 5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46D94B9F-0FFB-2772-E981-43D2EBDFC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1197" y="3184888"/>
            <a:ext cx="3681457" cy="2777626"/>
          </a:xfrm>
          <a:prstGeom prst="rect">
            <a:avLst/>
          </a:prstGeom>
        </p:spPr>
      </p:pic>
      <p:pic>
        <p:nvPicPr>
          <p:cNvPr id="10" name="Picture 9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C2498CED-BA5B-C224-9157-16BFAAD150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623" y="4989067"/>
            <a:ext cx="4381966" cy="16355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6F5B4E-C26D-2DEC-D549-4B67EEA62EEC}"/>
              </a:ext>
            </a:extLst>
          </p:cNvPr>
          <p:cNvSpPr txBox="1"/>
          <p:nvPr/>
        </p:nvSpPr>
        <p:spPr>
          <a:xfrm>
            <a:off x="6255834" y="3046388"/>
            <a:ext cx="23823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  <a:hlinkClick r:id="rId6"/>
              </a:rPr>
              <a:t>Phys. Rev. Lett. 121, 081801 </a:t>
            </a:r>
            <a:endParaRPr lang="en-IT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67FE90-C224-EF0F-0AE4-4D41F6C8731A}"/>
              </a:ext>
            </a:extLst>
          </p:cNvPr>
          <p:cNvSpPr txBox="1"/>
          <p:nvPr/>
        </p:nvSpPr>
        <p:spPr>
          <a:xfrm>
            <a:off x="4629640" y="5712282"/>
            <a:ext cx="1483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CMS review submitted to </a:t>
            </a:r>
            <a:r>
              <a:rPr lang="en-GB" dirty="0">
                <a:hlinkClick r:id="rId7"/>
              </a:rPr>
              <a:t>Phys. Rept.</a:t>
            </a:r>
            <a:r>
              <a:rPr lang="en-GB" dirty="0"/>
              <a:t> 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875563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3D74AD-387D-439D-947F-51BE67243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CMS L1 Scouting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17840-1813-B312-FDDD-47409C6B9A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18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4283BC-31B9-327E-C96A-5306DACDF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830" y="3691463"/>
            <a:ext cx="4961570" cy="2831125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B2E8CB2-382A-D142-3C18-7D9BF816EB0B}"/>
              </a:ext>
            </a:extLst>
          </p:cNvPr>
          <p:cNvSpPr/>
          <p:nvPr/>
        </p:nvSpPr>
        <p:spPr>
          <a:xfrm>
            <a:off x="83634" y="872355"/>
            <a:ext cx="8976732" cy="2556645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Push further this by gathering @ 40MHz L1 objects and use them for physics analysis  potentially </a:t>
            </a:r>
            <a:r>
              <a:rPr lang="en-US" sz="2000" dirty="0" err="1">
                <a:solidFill>
                  <a:srgbClr val="000090"/>
                </a:solidFill>
                <a:sym typeface="Wingdings" pitchFamily="2" charset="2"/>
              </a:rPr>
              <a:t>unprescaled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 Zero Bias sample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Tradeoff between rate and resolution. Proof of principle now in production</a:t>
            </a:r>
            <a:endParaRPr lang="en-US" sz="2000" dirty="0">
              <a:solidFill>
                <a:srgbClr val="00009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52B"/>
                </a:solidFill>
                <a:sym typeface="Wingdings" pitchFamily="2" charset="2"/>
              </a:rPr>
              <a:t>Interesting analyses could be addressed anyhow, e.g. </a:t>
            </a:r>
            <a:r>
              <a:rPr lang="en-US" dirty="0" err="1">
                <a:solidFill>
                  <a:srgbClr val="00752B"/>
                </a:solidFill>
                <a:sym typeface="Wingdings" pitchFamily="2" charset="2"/>
              </a:rPr>
              <a:t>dijet</a:t>
            </a:r>
            <a:r>
              <a:rPr lang="en-US" dirty="0">
                <a:solidFill>
                  <a:srgbClr val="00752B"/>
                </a:solidFill>
                <a:sym typeface="Wingdings" pitchFamily="2" charset="2"/>
              </a:rPr>
              <a:t> resonances </a:t>
            </a:r>
            <a:endParaRPr lang="en-US" dirty="0">
              <a:solidFill>
                <a:srgbClr val="000090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Full potential of the system expected for HL-LHC w/ high resolution L1 </a:t>
            </a:r>
            <a:r>
              <a:rPr lang="en-US" sz="2000" dirty="0" err="1">
                <a:solidFill>
                  <a:srgbClr val="000090"/>
                </a:solidFill>
                <a:sym typeface="Wingdings" pitchFamily="2" charset="2"/>
              </a:rPr>
              <a:t>objs</a:t>
            </a:r>
            <a:endParaRPr lang="en-US" sz="2000" dirty="0">
              <a:solidFill>
                <a:srgbClr val="000090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Address both extensions to inaccessible topologies (e.g. H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90"/>
                </a:solidFill>
                <a:latin typeface="Symbol" pitchFamily="2" charset="2"/>
                <a:sym typeface="Wingdings" pitchFamily="2" charset="2"/>
              </a:rPr>
              <a:t>ff</a:t>
            </a:r>
            <a:r>
              <a:rPr lang="en-US" sz="1400" dirty="0">
                <a:solidFill>
                  <a:srgbClr val="000090"/>
                </a:solidFill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4K, W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3</a:t>
            </a:r>
            <a:r>
              <a:rPr lang="en-US" sz="2000" dirty="0">
                <a:solidFill>
                  <a:srgbClr val="000090"/>
                </a:solidFill>
                <a:latin typeface="Symbol" pitchFamily="2" charset="2"/>
                <a:sym typeface="Wingdings" pitchFamily="2" charset="2"/>
              </a:rPr>
              <a:t>p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) and fully unbiased anomaly searches</a:t>
            </a:r>
            <a:endParaRPr lang="en-US" sz="2000" dirty="0">
              <a:solidFill>
                <a:srgbClr val="00009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52B"/>
                </a:solidFill>
                <a:sym typeface="Wingdings" pitchFamily="2" charset="2"/>
              </a:rPr>
              <a:t>Correlation with other bunch crossing also possible (</a:t>
            </a:r>
            <a:r>
              <a:rPr lang="en-US" sz="2000" dirty="0" err="1">
                <a:solidFill>
                  <a:srgbClr val="00752B"/>
                </a:solidFill>
                <a:sym typeface="Wingdings" pitchFamily="2" charset="2"/>
              </a:rPr>
              <a:t>looong</a:t>
            </a:r>
            <a:r>
              <a:rPr lang="en-US" sz="2000" dirty="0">
                <a:solidFill>
                  <a:srgbClr val="00752B"/>
                </a:solidFill>
                <a:sym typeface="Wingdings" pitchFamily="2" charset="2"/>
              </a:rPr>
              <a:t> lived particles)</a:t>
            </a:r>
            <a:endParaRPr lang="en-US" sz="2000" dirty="0">
              <a:solidFill>
                <a:srgbClr val="00009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713625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C0A0A-2F18-B29C-BF72-9B9770660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D51C40-129D-79CB-7AF8-0BC2B2690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CMS L1 Scouting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28FB6E-F98D-5993-282B-758E0BE72F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93461C3-A07A-3DFF-A073-3D6AC4D17613}"/>
              </a:ext>
            </a:extLst>
          </p:cNvPr>
          <p:cNvSpPr/>
          <p:nvPr/>
        </p:nvSpPr>
        <p:spPr>
          <a:xfrm>
            <a:off x="83634" y="872355"/>
            <a:ext cx="8976732" cy="2556645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Push further this by gathering @ 40MHz L1 objects and use them for physics analysis  potentially </a:t>
            </a:r>
            <a:r>
              <a:rPr lang="en-US" sz="2000" dirty="0" err="1">
                <a:solidFill>
                  <a:srgbClr val="000090"/>
                </a:solidFill>
                <a:sym typeface="Wingdings" pitchFamily="2" charset="2"/>
              </a:rPr>
              <a:t>unprescaled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 Zero Bias sample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Tradeoff between rate and resolution. Proof of principle now in production</a:t>
            </a:r>
            <a:endParaRPr lang="en-US" sz="2000" dirty="0">
              <a:solidFill>
                <a:srgbClr val="00009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52B"/>
                </a:solidFill>
                <a:sym typeface="Wingdings" pitchFamily="2" charset="2"/>
              </a:rPr>
              <a:t>Interesting analyses could be addressed anyhow, e.g. </a:t>
            </a:r>
            <a:r>
              <a:rPr lang="en-US" dirty="0" err="1">
                <a:solidFill>
                  <a:srgbClr val="00752B"/>
                </a:solidFill>
                <a:sym typeface="Wingdings" pitchFamily="2" charset="2"/>
              </a:rPr>
              <a:t>dijet</a:t>
            </a:r>
            <a:r>
              <a:rPr lang="en-US" dirty="0">
                <a:solidFill>
                  <a:srgbClr val="00752B"/>
                </a:solidFill>
                <a:sym typeface="Wingdings" pitchFamily="2" charset="2"/>
              </a:rPr>
              <a:t> resonances </a:t>
            </a:r>
            <a:endParaRPr lang="en-US" dirty="0">
              <a:solidFill>
                <a:srgbClr val="000090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Full potential of the system expected for HL-LHC w/ high resolution L1 </a:t>
            </a:r>
            <a:r>
              <a:rPr lang="en-US" sz="2000" dirty="0" err="1">
                <a:solidFill>
                  <a:srgbClr val="000090"/>
                </a:solidFill>
                <a:sym typeface="Wingdings" pitchFamily="2" charset="2"/>
              </a:rPr>
              <a:t>objs</a:t>
            </a:r>
            <a:endParaRPr lang="en-US" sz="2000" dirty="0">
              <a:solidFill>
                <a:srgbClr val="000090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Address both extensions to inaccessible topologies (e.g. H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90"/>
                </a:solidFill>
                <a:latin typeface="Symbol" pitchFamily="2" charset="2"/>
                <a:sym typeface="Wingdings" pitchFamily="2" charset="2"/>
              </a:rPr>
              <a:t>ff</a:t>
            </a:r>
            <a:r>
              <a:rPr lang="en-US" sz="1400" dirty="0">
                <a:solidFill>
                  <a:srgbClr val="000090"/>
                </a:solidFill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4K, W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itchFamily="2" charset="2"/>
              </a:rPr>
              <a:t>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3</a:t>
            </a:r>
            <a:r>
              <a:rPr lang="en-US" sz="2000" dirty="0">
                <a:solidFill>
                  <a:srgbClr val="000090"/>
                </a:solidFill>
                <a:latin typeface="Symbol" pitchFamily="2" charset="2"/>
                <a:sym typeface="Wingdings" pitchFamily="2" charset="2"/>
              </a:rPr>
              <a:t>p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) and fully unbiased anomaly searches</a:t>
            </a:r>
            <a:endParaRPr lang="en-US" sz="2000" dirty="0">
              <a:solidFill>
                <a:srgbClr val="00009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52B"/>
                </a:solidFill>
                <a:sym typeface="Wingdings" pitchFamily="2" charset="2"/>
              </a:rPr>
              <a:t>Correlation with other bunch crossing also possible (</a:t>
            </a:r>
            <a:r>
              <a:rPr lang="en-US" sz="2000" dirty="0" err="1">
                <a:solidFill>
                  <a:srgbClr val="00752B"/>
                </a:solidFill>
                <a:sym typeface="Wingdings" pitchFamily="2" charset="2"/>
              </a:rPr>
              <a:t>looong</a:t>
            </a:r>
            <a:r>
              <a:rPr lang="en-US" sz="2000" dirty="0">
                <a:solidFill>
                  <a:srgbClr val="00752B"/>
                </a:solidFill>
                <a:sym typeface="Wingdings" pitchFamily="2" charset="2"/>
              </a:rPr>
              <a:t> lived particles)</a:t>
            </a:r>
            <a:endParaRPr lang="en-US" sz="2000" dirty="0">
              <a:solidFill>
                <a:srgbClr val="000090"/>
              </a:solidFill>
              <a:sym typeface="Wingdings" pitchFamily="2" charset="2"/>
            </a:endParaRPr>
          </a:p>
        </p:txBody>
      </p:sp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E2B16A6A-B8C0-F337-3D41-2A999C645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783" y="3754405"/>
            <a:ext cx="3272574" cy="27287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82653A-EEF3-DC52-36DC-EAD7819CD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619" y="3715405"/>
            <a:ext cx="4014439" cy="288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53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54236-71C2-EA04-57AC-C06B858243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A875A3-2D27-B08D-6D2E-B06208AD2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“Classical” Trigger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ABA56-79D4-4A90-DDCF-428EC806C3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EA54DE1-914E-F36A-19A2-E07BA1CA4101}"/>
              </a:ext>
            </a:extLst>
          </p:cNvPr>
          <p:cNvSpPr/>
          <p:nvPr/>
        </p:nvSpPr>
        <p:spPr>
          <a:xfrm>
            <a:off x="237751" y="832817"/>
            <a:ext cx="8612600" cy="1200838"/>
          </a:xfrm>
          <a:prstGeom prst="roundRect">
            <a:avLst>
              <a:gd name="adj" fmla="val 1933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0090"/>
                </a:solidFill>
              </a:rPr>
              <a:t>Target a set of predefined signals/topologies, run online algorithms that select them, reducing the event rate to disk to an amount manageable by offline computing and analysis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FBE047-2992-5040-7F59-722A4B790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788" y="2194659"/>
            <a:ext cx="1993900" cy="18669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D9E8477-61BA-A8DF-3938-5A099F272FDA}"/>
              </a:ext>
            </a:extLst>
          </p:cNvPr>
          <p:cNvCxnSpPr>
            <a:cxnSpLocks/>
          </p:cNvCxnSpPr>
          <p:nvPr/>
        </p:nvCxnSpPr>
        <p:spPr>
          <a:xfrm>
            <a:off x="2778062" y="2788874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19E02C-2E99-C13F-3777-005469A1D7A9}"/>
              </a:ext>
            </a:extLst>
          </p:cNvPr>
          <p:cNvCxnSpPr>
            <a:cxnSpLocks/>
          </p:cNvCxnSpPr>
          <p:nvPr/>
        </p:nvCxnSpPr>
        <p:spPr>
          <a:xfrm>
            <a:off x="2776388" y="2874368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D67319D-FEE5-89AA-B71D-A8BC6AE4D5DC}"/>
              </a:ext>
            </a:extLst>
          </p:cNvPr>
          <p:cNvCxnSpPr>
            <a:cxnSpLocks/>
          </p:cNvCxnSpPr>
          <p:nvPr/>
        </p:nvCxnSpPr>
        <p:spPr>
          <a:xfrm>
            <a:off x="2776388" y="2952425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A82DED-5EB5-9178-FDBC-CFBEF92A1F61}"/>
              </a:ext>
            </a:extLst>
          </p:cNvPr>
          <p:cNvCxnSpPr>
            <a:cxnSpLocks/>
          </p:cNvCxnSpPr>
          <p:nvPr/>
        </p:nvCxnSpPr>
        <p:spPr>
          <a:xfrm>
            <a:off x="2776388" y="3035825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626C07E-7C6C-93E9-A04B-C7D5122B3257}"/>
              </a:ext>
            </a:extLst>
          </p:cNvPr>
          <p:cNvCxnSpPr>
            <a:cxnSpLocks/>
          </p:cNvCxnSpPr>
          <p:nvPr/>
        </p:nvCxnSpPr>
        <p:spPr>
          <a:xfrm>
            <a:off x="2776022" y="3119693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F63B49A-5EA7-089F-6C2D-D0978178B7B4}"/>
              </a:ext>
            </a:extLst>
          </p:cNvPr>
          <p:cNvCxnSpPr>
            <a:cxnSpLocks/>
          </p:cNvCxnSpPr>
          <p:nvPr/>
        </p:nvCxnSpPr>
        <p:spPr>
          <a:xfrm>
            <a:off x="2776388" y="3205187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489F277-BA53-9EEC-4EF9-7D2E27F18E17}"/>
              </a:ext>
            </a:extLst>
          </p:cNvPr>
          <p:cNvCxnSpPr>
            <a:cxnSpLocks/>
          </p:cNvCxnSpPr>
          <p:nvPr/>
        </p:nvCxnSpPr>
        <p:spPr>
          <a:xfrm>
            <a:off x="2774348" y="3291425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A6A4A2A-E089-3119-6948-D24AE7B1664E}"/>
              </a:ext>
            </a:extLst>
          </p:cNvPr>
          <p:cNvCxnSpPr>
            <a:cxnSpLocks/>
          </p:cNvCxnSpPr>
          <p:nvPr/>
        </p:nvCxnSpPr>
        <p:spPr>
          <a:xfrm>
            <a:off x="2775238" y="3377796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9F9D2A5-56FA-CFE1-2B7B-DA4D79B0CC8A}"/>
              </a:ext>
            </a:extLst>
          </p:cNvPr>
          <p:cNvCxnSpPr>
            <a:cxnSpLocks/>
          </p:cNvCxnSpPr>
          <p:nvPr/>
        </p:nvCxnSpPr>
        <p:spPr>
          <a:xfrm>
            <a:off x="2774872" y="3461664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E0DDABE-B1AC-8A5A-773B-1F44361075AC}"/>
              </a:ext>
            </a:extLst>
          </p:cNvPr>
          <p:cNvCxnSpPr>
            <a:cxnSpLocks/>
          </p:cNvCxnSpPr>
          <p:nvPr/>
        </p:nvCxnSpPr>
        <p:spPr>
          <a:xfrm>
            <a:off x="2775238" y="3547158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C3AFAF1-4F9D-0FF9-8B4D-87AAFDAE308D}"/>
              </a:ext>
            </a:extLst>
          </p:cNvPr>
          <p:cNvCxnSpPr>
            <a:cxnSpLocks/>
          </p:cNvCxnSpPr>
          <p:nvPr/>
        </p:nvCxnSpPr>
        <p:spPr>
          <a:xfrm>
            <a:off x="2676290" y="3622245"/>
            <a:ext cx="1266376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9429A04-19C9-55FE-DA56-27DD5450F7DA}"/>
              </a:ext>
            </a:extLst>
          </p:cNvPr>
          <p:cNvSpPr txBox="1"/>
          <p:nvPr/>
        </p:nvSpPr>
        <p:spPr>
          <a:xfrm>
            <a:off x="2819511" y="2507572"/>
            <a:ext cx="1079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900" dirty="0"/>
              <a:t>10011101010111...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CD4A73C-3B4E-A187-C16F-57E6709D12AC}"/>
              </a:ext>
            </a:extLst>
          </p:cNvPr>
          <p:cNvGrpSpPr/>
          <p:nvPr/>
        </p:nvGrpSpPr>
        <p:grpSpPr>
          <a:xfrm>
            <a:off x="4134933" y="2482051"/>
            <a:ext cx="760451" cy="1446272"/>
            <a:chOff x="3434576" y="3136547"/>
            <a:chExt cx="847492" cy="1669629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F36DE548-C2F6-F94E-E7B3-2D1BE758AFC8}"/>
                </a:ext>
              </a:extLst>
            </p:cNvPr>
            <p:cNvSpPr/>
            <p:nvPr/>
          </p:nvSpPr>
          <p:spPr>
            <a:xfrm>
              <a:off x="3434576" y="3136547"/>
              <a:ext cx="847492" cy="166962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  <a:effectLst>
              <a:outerShdw blurRad="50800" dist="38100" dir="18900000" sx="107000" sy="107000" algn="bl" rotWithShape="0">
                <a:srgbClr val="00206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EE22AEE-BD82-D0C6-D7FD-A44F2298F02F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176133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70FCC04-6E8A-DEC8-D2C8-E12629BB696A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3367379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30374B4-91DF-E4C1-13B4-A65AFB5B89D3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3844436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9BDBD8E-7FAD-BCEC-28C3-C5D2605C8D33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395440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E5397D3-A43C-7BDC-9D02-B3F1205E0CE6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525538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B7E4E35-7BDA-4D3D-219E-EF589AAA5496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684960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Data storage flat icon Royalty Free Vector Image">
            <a:extLst>
              <a:ext uri="{FF2B5EF4-FFF2-40B4-BE49-F238E27FC236}">
                <a16:creationId xmlns:a16="http://schemas.microsoft.com/office/drawing/2014/main" id="{21865077-84B3-BF4C-9B69-0691731297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5" t="18335" r="57073" b="27807"/>
          <a:stretch/>
        </p:blipFill>
        <p:spPr bwMode="auto">
          <a:xfrm>
            <a:off x="7212027" y="2408773"/>
            <a:ext cx="1220038" cy="159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2C7D8F08-A77B-84FD-CB98-619CE4E407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025" y="4229028"/>
            <a:ext cx="3173167" cy="2034463"/>
          </a:xfrm>
          <a:prstGeom prst="rect">
            <a:avLst/>
          </a:prstGeom>
        </p:spPr>
      </p:pic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A1DB6F4B-5C41-3C40-E14D-1436F42FD0AB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63923" y="4389818"/>
            <a:ext cx="1096545" cy="188942"/>
          </a:xfrm>
          <a:prstGeom prst="bentConnector3">
            <a:avLst>
              <a:gd name="adj1" fmla="val 99830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0" name="Straight Arrow Connector 1029">
            <a:extLst>
              <a:ext uri="{FF2B5EF4-FFF2-40B4-BE49-F238E27FC236}">
                <a16:creationId xmlns:a16="http://schemas.microsoft.com/office/drawing/2014/main" id="{D64E7D5A-B60A-4FA9-E764-E4615AE0944C}"/>
              </a:ext>
            </a:extLst>
          </p:cNvPr>
          <p:cNvCxnSpPr>
            <a:cxnSpLocks/>
            <a:stCxn id="1037" idx="3"/>
            <a:endCxn id="1026" idx="1"/>
          </p:cNvCxnSpPr>
          <p:nvPr/>
        </p:nvCxnSpPr>
        <p:spPr>
          <a:xfrm flipV="1">
            <a:off x="6163049" y="3205187"/>
            <a:ext cx="1048978" cy="455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8" name="Group 1037">
            <a:extLst>
              <a:ext uri="{FF2B5EF4-FFF2-40B4-BE49-F238E27FC236}">
                <a16:creationId xmlns:a16="http://schemas.microsoft.com/office/drawing/2014/main" id="{BDC1E6D6-82B3-4981-38B5-F4AA19A091AA}"/>
              </a:ext>
            </a:extLst>
          </p:cNvPr>
          <p:cNvGrpSpPr/>
          <p:nvPr/>
        </p:nvGrpSpPr>
        <p:grpSpPr>
          <a:xfrm>
            <a:off x="5806209" y="3119693"/>
            <a:ext cx="356840" cy="180090"/>
            <a:chOff x="936702" y="5039165"/>
            <a:chExt cx="356840" cy="180090"/>
          </a:xfrm>
        </p:grpSpPr>
        <p:sp>
          <p:nvSpPr>
            <p:cNvPr id="1035" name="Triangle 1034">
              <a:extLst>
                <a:ext uri="{FF2B5EF4-FFF2-40B4-BE49-F238E27FC236}">
                  <a16:creationId xmlns:a16="http://schemas.microsoft.com/office/drawing/2014/main" id="{11E23D52-46A7-6F74-A1F6-C34AA920F304}"/>
                </a:ext>
              </a:extLst>
            </p:cNvPr>
            <p:cNvSpPr/>
            <p:nvPr/>
          </p:nvSpPr>
          <p:spPr>
            <a:xfrm rot="5400000">
              <a:off x="935867" y="5040000"/>
              <a:ext cx="180090" cy="17842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037" name="Triangle 1036">
              <a:extLst>
                <a:ext uri="{FF2B5EF4-FFF2-40B4-BE49-F238E27FC236}">
                  <a16:creationId xmlns:a16="http://schemas.microsoft.com/office/drawing/2014/main" id="{877B9EA3-23DE-4FF7-7D8C-F10E90ED0596}"/>
                </a:ext>
              </a:extLst>
            </p:cNvPr>
            <p:cNvSpPr/>
            <p:nvPr/>
          </p:nvSpPr>
          <p:spPr>
            <a:xfrm rot="16200000">
              <a:off x="1114287" y="5040000"/>
              <a:ext cx="180090" cy="17842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cxnSp>
        <p:nvCxnSpPr>
          <p:cNvPr id="1041" name="Straight Connector 1040">
            <a:extLst>
              <a:ext uri="{FF2B5EF4-FFF2-40B4-BE49-F238E27FC236}">
                <a16:creationId xmlns:a16="http://schemas.microsoft.com/office/drawing/2014/main" id="{A5D1B670-3602-CD2D-AF8A-B0170E8613E0}"/>
              </a:ext>
            </a:extLst>
          </p:cNvPr>
          <p:cNvCxnSpPr>
            <a:cxnSpLocks/>
            <a:endCxn id="1035" idx="3"/>
          </p:cNvCxnSpPr>
          <p:nvPr/>
        </p:nvCxnSpPr>
        <p:spPr>
          <a:xfrm>
            <a:off x="5031911" y="3207462"/>
            <a:ext cx="774298" cy="2276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4" name="Straight Arrow Connector 1043">
            <a:extLst>
              <a:ext uri="{FF2B5EF4-FFF2-40B4-BE49-F238E27FC236}">
                <a16:creationId xmlns:a16="http://schemas.microsoft.com/office/drawing/2014/main" id="{3744D2B2-0D26-80DA-C12E-52448F120F7C}"/>
              </a:ext>
            </a:extLst>
          </p:cNvPr>
          <p:cNvCxnSpPr>
            <a:cxnSpLocks/>
            <a:endCxn id="1037" idx="0"/>
          </p:cNvCxnSpPr>
          <p:nvPr/>
        </p:nvCxnSpPr>
        <p:spPr>
          <a:xfrm flipH="1" flipV="1">
            <a:off x="5984629" y="3209738"/>
            <a:ext cx="4323" cy="100796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614C94-A2D3-8E09-44D3-F87501746EC7}"/>
              </a:ext>
            </a:extLst>
          </p:cNvPr>
          <p:cNvSpPr txBox="1"/>
          <p:nvPr/>
        </p:nvSpPr>
        <p:spPr>
          <a:xfrm>
            <a:off x="3862909" y="2113279"/>
            <a:ext cx="1339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temporary storage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B6A347-D359-DCE1-A5A9-74831EABEDC2}"/>
              </a:ext>
            </a:extLst>
          </p:cNvPr>
          <p:cNvSpPr txBox="1"/>
          <p:nvPr/>
        </p:nvSpPr>
        <p:spPr>
          <a:xfrm>
            <a:off x="7092083" y="2147676"/>
            <a:ext cx="1376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permanent storage</a:t>
            </a:r>
          </a:p>
        </p:txBody>
      </p:sp>
    </p:spTree>
    <p:extLst>
      <p:ext uri="{BB962C8B-B14F-4D97-AF65-F5344CB8AC3E}">
        <p14:creationId xmlns:p14="http://schemas.microsoft.com/office/powerpoint/2010/main" val="1983026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EDE17B-C64D-E8EB-E62C-D7E3C9C8B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sz="3200" dirty="0"/>
              <a:t>Anomaly Detection, Data Compression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4063C8-3646-461E-4D82-6239C6BECC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20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 descr="A group of people with different faces&#10;&#10;Description automatically generated">
            <a:extLst>
              <a:ext uri="{FF2B5EF4-FFF2-40B4-BE49-F238E27FC236}">
                <a16:creationId xmlns:a16="http://schemas.microsoft.com/office/drawing/2014/main" id="{C23C969B-E60F-385C-F5DD-5979414DF0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329"/>
          <a:stretch/>
        </p:blipFill>
        <p:spPr>
          <a:xfrm>
            <a:off x="1479899" y="1518332"/>
            <a:ext cx="6210039" cy="42467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B2B320-06F3-90E8-048A-B80E432D7BDA}"/>
              </a:ext>
            </a:extLst>
          </p:cNvPr>
          <p:cNvSpPr txBox="1"/>
          <p:nvPr/>
        </p:nvSpPr>
        <p:spPr>
          <a:xfrm>
            <a:off x="5770317" y="5837712"/>
            <a:ext cx="248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rgbClr val="002060"/>
                </a:solidFill>
                <a:latin typeface="Helvetica" pitchFamily="2" charset="0"/>
              </a:rPr>
              <a:t>C</a:t>
            </a:r>
            <a:r>
              <a:rPr lang="en-IT" sz="1200" i="1" dirty="0">
                <a:solidFill>
                  <a:srgbClr val="002060"/>
                </a:solidFill>
                <a:latin typeface="Helvetica" pitchFamily="2" charset="0"/>
              </a:rPr>
              <a:t>ourtesy of G. Grosso</a:t>
            </a:r>
          </a:p>
        </p:txBody>
      </p:sp>
      <p:pic>
        <p:nvPicPr>
          <p:cNvPr id="7" name="Picture 6" descr="A group of people with different faces&#10;&#10;Description automatically generated">
            <a:extLst>
              <a:ext uri="{FF2B5EF4-FFF2-40B4-BE49-F238E27FC236}">
                <a16:creationId xmlns:a16="http://schemas.microsoft.com/office/drawing/2014/main" id="{EF67A796-A32E-7BA9-60C8-B58A3D2912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56" b="3329"/>
          <a:stretch/>
        </p:blipFill>
        <p:spPr>
          <a:xfrm>
            <a:off x="1479899" y="1518332"/>
            <a:ext cx="6119565" cy="424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63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8B1AF4-ADBF-5540-F8FF-252FABFBB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FD3ECB-A232-9BA8-DF93-4E7B294B5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sz="3200" dirty="0"/>
              <a:t>Anomaly Detection (&amp; Data Compression)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CB18BB-62A0-0BC1-FCBA-28534F01F2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21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6" name="Picture 5" descr="A diagram of a function&#10;&#10;Description automatically generated">
            <a:extLst>
              <a:ext uri="{FF2B5EF4-FFF2-40B4-BE49-F238E27FC236}">
                <a16:creationId xmlns:a16="http://schemas.microsoft.com/office/drawing/2014/main" id="{7D0777A9-7A05-5371-2A20-97EA3AAE5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7128" y="2219092"/>
            <a:ext cx="3542836" cy="1456758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EC5FB94-27F1-A818-C054-6BE85003A9B9}"/>
              </a:ext>
            </a:extLst>
          </p:cNvPr>
          <p:cNvSpPr/>
          <p:nvPr/>
        </p:nvSpPr>
        <p:spPr>
          <a:xfrm>
            <a:off x="167268" y="858114"/>
            <a:ext cx="8809464" cy="1360978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Variational </a:t>
            </a:r>
            <a:r>
              <a:rPr lang="en-US" sz="2000" dirty="0" err="1">
                <a:solidFill>
                  <a:srgbClr val="000090"/>
                </a:solidFill>
                <a:sym typeface="Wingdings" pitchFamily="2" charset="2"/>
              </a:rPr>
              <a:t>AutoEncoders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 used to “compress” input into a latent space; such representation can be used as metric to classify standard vs anomalous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AXOL1TL: use VAE to trigger on anomalous events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98390C-1819-FBC8-9F52-668B16B2D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36" y="2610158"/>
            <a:ext cx="4749800" cy="57150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80B5BE7-63DB-B99F-8C39-24B244581F5E}"/>
              </a:ext>
            </a:extLst>
          </p:cNvPr>
          <p:cNvSpPr/>
          <p:nvPr/>
        </p:nvSpPr>
        <p:spPr>
          <a:xfrm>
            <a:off x="190500" y="3650478"/>
            <a:ext cx="8809464" cy="966130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Train the model on L1 objects in a large Zero Bias datasets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It results that </a:t>
            </a:r>
            <a:r>
              <a:rPr lang="en-US" sz="2000" dirty="0">
                <a:solidFill>
                  <a:srgbClr val="000090"/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 is the enough to discriminate anomalous events.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In production at CMS since a couple of weeks!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37B770-9B18-6589-66F5-93ED1C711E8B}"/>
              </a:ext>
            </a:extLst>
          </p:cNvPr>
          <p:cNvSpPr txBox="1"/>
          <p:nvPr/>
        </p:nvSpPr>
        <p:spPr>
          <a:xfrm>
            <a:off x="707328" y="3166635"/>
            <a:ext cx="14337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F0"/>
                </a:solidFill>
                <a:sym typeface="Wingdings" pitchFamily="2" charset="2"/>
              </a:rPr>
              <a:t>reconstruction</a:t>
            </a:r>
            <a:endParaRPr lang="en-IT" sz="1400" dirty="0">
              <a:solidFill>
                <a:srgbClr val="00B0F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FC8689-23C4-9ABE-0AB5-73DC5F418C19}"/>
              </a:ext>
            </a:extLst>
          </p:cNvPr>
          <p:cNvSpPr txBox="1"/>
          <p:nvPr/>
        </p:nvSpPr>
        <p:spPr>
          <a:xfrm>
            <a:off x="2774331" y="3144608"/>
            <a:ext cx="17976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  <a:sym typeface="Wingdings" pitchFamily="2" charset="2"/>
              </a:rPr>
              <a:t>latent representation</a:t>
            </a:r>
            <a:endParaRPr lang="en-IT" sz="1400" dirty="0">
              <a:solidFill>
                <a:srgbClr val="7030A0"/>
              </a:solidFill>
            </a:endParaRPr>
          </a:p>
        </p:txBody>
      </p:sp>
      <p:pic>
        <p:nvPicPr>
          <p:cNvPr id="15" name="Picture 14" descr="A black letter on a pink background&#10;&#10;Description automatically generated">
            <a:extLst>
              <a:ext uri="{FF2B5EF4-FFF2-40B4-BE49-F238E27FC236}">
                <a16:creationId xmlns:a16="http://schemas.microsoft.com/office/drawing/2014/main" id="{7509E25F-2B2D-5530-171C-153951E5B7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9916" y="1865933"/>
            <a:ext cx="2392709" cy="463105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D5D0E588-82FD-B9ED-E6CC-3A1F9E8828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3637" y="4709727"/>
            <a:ext cx="3028176" cy="1838535"/>
          </a:xfrm>
          <a:prstGeom prst="rect">
            <a:avLst/>
          </a:prstGeom>
        </p:spPr>
      </p:pic>
      <p:pic>
        <p:nvPicPr>
          <p:cNvPr id="19" name="Picture 18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B2E811AA-D93A-3931-F5C0-180852A7B35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217"/>
          <a:stretch/>
        </p:blipFill>
        <p:spPr>
          <a:xfrm>
            <a:off x="4686938" y="4648847"/>
            <a:ext cx="3423425" cy="196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32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4558CF-1AFC-9672-95D1-1C62CFA90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IT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itchFamily="-109" charset="-128"/>
              </a:rPr>
              <a:t>Anomaly Detection (&amp; Data Compression)</a:t>
            </a:r>
            <a:endParaRPr lang="en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5C767-B3F2-54A1-CD32-C8C2834268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22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84E3265-237A-68D7-9AB4-C68D9807A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9594" y="4092088"/>
            <a:ext cx="3914406" cy="2501017"/>
          </a:xfrm>
          <a:prstGeom prst="rect">
            <a:avLst/>
          </a:prstGeom>
        </p:spPr>
      </p:pic>
      <p:pic>
        <p:nvPicPr>
          <p:cNvPr id="7" name="Picture 6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7D66A7C5-8933-4D35-7C13-617E9DF717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9188" y="825064"/>
            <a:ext cx="2990857" cy="3235492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6085587-4F6A-1EF2-A2E5-9405E7859FE0}"/>
              </a:ext>
            </a:extLst>
          </p:cNvPr>
          <p:cNvSpPr/>
          <p:nvPr/>
        </p:nvSpPr>
        <p:spPr>
          <a:xfrm>
            <a:off x="156117" y="1371069"/>
            <a:ext cx="5073805" cy="1910937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The (lossy) compression provided by VAE could be used as an efficient way to gain bandwidth to disk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Attempts to evaluate faithfulness of  the method are ongoing (e.g. 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  <a:hlinkClick r:id="rId4"/>
              </a:rPr>
              <a:t>Baler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066A856-60FD-11CA-35D6-34FA7E86877E}"/>
              </a:ext>
            </a:extLst>
          </p:cNvPr>
          <p:cNvSpPr/>
          <p:nvPr/>
        </p:nvSpPr>
        <p:spPr>
          <a:xfrm>
            <a:off x="155789" y="3978952"/>
            <a:ext cx="5073805" cy="2501016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In addition to seeking single anomalous events, statistical anomalies can be addressed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Run anomaly detection algos on batches of data online (e.g. 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  <a:hlinkClick r:id="rId5"/>
              </a:rPr>
              <a:t>NPLM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), storing statistics parameters to let potential anomalies building up </a:t>
            </a:r>
          </a:p>
        </p:txBody>
      </p:sp>
    </p:spTree>
    <p:extLst>
      <p:ext uri="{BB962C8B-B14F-4D97-AF65-F5344CB8AC3E}">
        <p14:creationId xmlns:p14="http://schemas.microsoft.com/office/powerpoint/2010/main" val="22619081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0009B-9D71-A5BE-E842-EE9E0C75E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ABE395-F536-3282-0724-ED0A1E8AF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T" dirty="0"/>
              <a:t>Trigger systems are critical enablers of the LHC experiments’ physics programs at the incoming High Luminosity phase</a:t>
            </a:r>
          </a:p>
          <a:p>
            <a:r>
              <a:rPr lang="en-IT" dirty="0"/>
              <a:t>Tremendous technological advancements in telecom, electronics, algoritms will allow processing huge data flows with offline-comparable accuracy</a:t>
            </a:r>
          </a:p>
          <a:p>
            <a:r>
              <a:rPr lang="en-IT" dirty="0"/>
              <a:t>Boost in sensitivity for most targeted signals, several ideas being developed for being prepared for the unexpected  </a:t>
            </a:r>
          </a:p>
          <a:p>
            <a:endParaRPr lang="en-IT" dirty="0"/>
          </a:p>
          <a:p>
            <a:endParaRPr lang="en-IT" dirty="0"/>
          </a:p>
          <a:p>
            <a:endParaRPr lang="en-IT" dirty="0"/>
          </a:p>
          <a:p>
            <a:pPr marL="0" indent="0">
              <a:buNone/>
            </a:pPr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F1F6B-D1FF-DD50-E129-3A4E42B2D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241110-ED39-3AD0-CF51-D5DCBF9946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23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236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754590-FAC7-3FC0-3141-53969BB30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6D244D-13B9-34FE-BFBE-15FA7793B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“Classical” Trigger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E6939-8537-E94C-D16D-BE0403FCD9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EFCF6CC-5062-13AD-387A-70E083E47402}"/>
              </a:ext>
            </a:extLst>
          </p:cNvPr>
          <p:cNvSpPr/>
          <p:nvPr/>
        </p:nvSpPr>
        <p:spPr>
          <a:xfrm>
            <a:off x="237751" y="832817"/>
            <a:ext cx="8612600" cy="1200838"/>
          </a:xfrm>
          <a:prstGeom prst="roundRect">
            <a:avLst>
              <a:gd name="adj" fmla="val 1933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0090"/>
                </a:solidFill>
              </a:rPr>
              <a:t>Target a set of predefined signals/topologies, run online algorithms that select them, reducing the event rate to disk to an amount manageable by offline computing and analysis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058208-BC1E-F710-118E-70970934F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788" y="2194659"/>
            <a:ext cx="1993900" cy="18669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CF96184-B067-E6B6-CEFA-52179D1245B3}"/>
              </a:ext>
            </a:extLst>
          </p:cNvPr>
          <p:cNvCxnSpPr>
            <a:cxnSpLocks/>
          </p:cNvCxnSpPr>
          <p:nvPr/>
        </p:nvCxnSpPr>
        <p:spPr>
          <a:xfrm>
            <a:off x="2778062" y="2788874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9DBD242-0006-1509-05E5-AE0B20B56A30}"/>
              </a:ext>
            </a:extLst>
          </p:cNvPr>
          <p:cNvCxnSpPr>
            <a:cxnSpLocks/>
          </p:cNvCxnSpPr>
          <p:nvPr/>
        </p:nvCxnSpPr>
        <p:spPr>
          <a:xfrm>
            <a:off x="2776388" y="2874368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59234CB-9EC6-83B4-960E-FCDF4C3DDBCA}"/>
              </a:ext>
            </a:extLst>
          </p:cNvPr>
          <p:cNvCxnSpPr>
            <a:cxnSpLocks/>
          </p:cNvCxnSpPr>
          <p:nvPr/>
        </p:nvCxnSpPr>
        <p:spPr>
          <a:xfrm>
            <a:off x="2776388" y="2952425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6FC248E-825B-C2BD-FF23-A5BD8FB1464E}"/>
              </a:ext>
            </a:extLst>
          </p:cNvPr>
          <p:cNvCxnSpPr>
            <a:cxnSpLocks/>
          </p:cNvCxnSpPr>
          <p:nvPr/>
        </p:nvCxnSpPr>
        <p:spPr>
          <a:xfrm>
            <a:off x="2776388" y="3035825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8D27835-85B8-BAF6-9634-CB5E80A0B38A}"/>
              </a:ext>
            </a:extLst>
          </p:cNvPr>
          <p:cNvCxnSpPr>
            <a:cxnSpLocks/>
          </p:cNvCxnSpPr>
          <p:nvPr/>
        </p:nvCxnSpPr>
        <p:spPr>
          <a:xfrm>
            <a:off x="2776022" y="3119693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41A298-6806-0557-A5B6-6C255A288871}"/>
              </a:ext>
            </a:extLst>
          </p:cNvPr>
          <p:cNvCxnSpPr>
            <a:cxnSpLocks/>
          </p:cNvCxnSpPr>
          <p:nvPr/>
        </p:nvCxnSpPr>
        <p:spPr>
          <a:xfrm>
            <a:off x="2776388" y="3205187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2A112ED-1D7E-DECD-DBC7-91680396DBCF}"/>
              </a:ext>
            </a:extLst>
          </p:cNvPr>
          <p:cNvCxnSpPr>
            <a:cxnSpLocks/>
          </p:cNvCxnSpPr>
          <p:nvPr/>
        </p:nvCxnSpPr>
        <p:spPr>
          <a:xfrm>
            <a:off x="2774348" y="3291425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C69FF76-9BAB-E46B-6E44-660340314D71}"/>
              </a:ext>
            </a:extLst>
          </p:cNvPr>
          <p:cNvCxnSpPr>
            <a:cxnSpLocks/>
          </p:cNvCxnSpPr>
          <p:nvPr/>
        </p:nvCxnSpPr>
        <p:spPr>
          <a:xfrm>
            <a:off x="2775238" y="3377796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56331A9-89B9-34A9-EC75-31F4CBAC8E07}"/>
              </a:ext>
            </a:extLst>
          </p:cNvPr>
          <p:cNvCxnSpPr>
            <a:cxnSpLocks/>
          </p:cNvCxnSpPr>
          <p:nvPr/>
        </p:nvCxnSpPr>
        <p:spPr>
          <a:xfrm>
            <a:off x="2774872" y="3461664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427F229-A0D7-3B5E-B30A-A762CB821CFF}"/>
              </a:ext>
            </a:extLst>
          </p:cNvPr>
          <p:cNvCxnSpPr>
            <a:cxnSpLocks/>
          </p:cNvCxnSpPr>
          <p:nvPr/>
        </p:nvCxnSpPr>
        <p:spPr>
          <a:xfrm>
            <a:off x="2775238" y="3547158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ADA6EB5-E73A-3F65-4D49-7E58B2528464}"/>
              </a:ext>
            </a:extLst>
          </p:cNvPr>
          <p:cNvCxnSpPr>
            <a:cxnSpLocks/>
          </p:cNvCxnSpPr>
          <p:nvPr/>
        </p:nvCxnSpPr>
        <p:spPr>
          <a:xfrm>
            <a:off x="2676290" y="3622245"/>
            <a:ext cx="1266376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262BE16-37C5-AEE6-559F-0C2018F23191}"/>
              </a:ext>
            </a:extLst>
          </p:cNvPr>
          <p:cNvSpPr txBox="1"/>
          <p:nvPr/>
        </p:nvSpPr>
        <p:spPr>
          <a:xfrm>
            <a:off x="2819511" y="2507572"/>
            <a:ext cx="1079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900" dirty="0"/>
              <a:t>10011101010111...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480E977-8E38-EC13-5385-37D02BEC2352}"/>
              </a:ext>
            </a:extLst>
          </p:cNvPr>
          <p:cNvGrpSpPr/>
          <p:nvPr/>
        </p:nvGrpSpPr>
        <p:grpSpPr>
          <a:xfrm>
            <a:off x="4134933" y="2482051"/>
            <a:ext cx="760451" cy="1446272"/>
            <a:chOff x="3434576" y="3136547"/>
            <a:chExt cx="847492" cy="1669629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62A850E6-41DC-9252-71B1-7E8A07F423F8}"/>
                </a:ext>
              </a:extLst>
            </p:cNvPr>
            <p:cNvSpPr/>
            <p:nvPr/>
          </p:nvSpPr>
          <p:spPr>
            <a:xfrm>
              <a:off x="3434576" y="3136547"/>
              <a:ext cx="847492" cy="166962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  <a:effectLst>
              <a:outerShdw blurRad="50800" dist="38100" dir="18900000" sx="107000" sy="107000" algn="bl" rotWithShape="0">
                <a:srgbClr val="00206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D31BC89-B338-0446-6F81-85EF73AB98C4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176133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EC5A01A-90A2-DA12-ACDB-0EEF74A2CBDB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3367379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BD774E2-3835-E0D9-EFCA-E8B01D29F349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3844436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DC1CD98-B692-279D-2853-D3AF86ABC87D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395440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4F9DD45-7007-22FD-E828-ED33F8EEEFB8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525538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EAA3CDD-2312-CD3A-E05E-C0C519B2BD87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684960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Data storage flat icon Royalty Free Vector Image">
            <a:extLst>
              <a:ext uri="{FF2B5EF4-FFF2-40B4-BE49-F238E27FC236}">
                <a16:creationId xmlns:a16="http://schemas.microsoft.com/office/drawing/2014/main" id="{EE21B45B-8593-E809-1328-0C135441D3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5" t="18335" r="57073" b="27807"/>
          <a:stretch/>
        </p:blipFill>
        <p:spPr bwMode="auto">
          <a:xfrm>
            <a:off x="7212027" y="2408773"/>
            <a:ext cx="1220038" cy="159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08F20876-A4A4-43BB-98C5-6D2BC2567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025" y="4229028"/>
            <a:ext cx="3173167" cy="2034463"/>
          </a:xfrm>
          <a:prstGeom prst="rect">
            <a:avLst/>
          </a:prstGeom>
        </p:spPr>
      </p:pic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A3362E54-72D9-8254-4B3C-DDC7D88B7C23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63923" y="4389818"/>
            <a:ext cx="1096545" cy="188942"/>
          </a:xfrm>
          <a:prstGeom prst="bentConnector3">
            <a:avLst>
              <a:gd name="adj1" fmla="val 99830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0" name="Straight Arrow Connector 1029">
            <a:extLst>
              <a:ext uri="{FF2B5EF4-FFF2-40B4-BE49-F238E27FC236}">
                <a16:creationId xmlns:a16="http://schemas.microsoft.com/office/drawing/2014/main" id="{E2EB3818-1A5C-3EB2-0672-7782564A7C0B}"/>
              </a:ext>
            </a:extLst>
          </p:cNvPr>
          <p:cNvCxnSpPr>
            <a:cxnSpLocks/>
            <a:stCxn id="1037" idx="3"/>
            <a:endCxn id="1026" idx="1"/>
          </p:cNvCxnSpPr>
          <p:nvPr/>
        </p:nvCxnSpPr>
        <p:spPr>
          <a:xfrm flipV="1">
            <a:off x="6163049" y="3205187"/>
            <a:ext cx="1048978" cy="455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8" name="Group 1037">
            <a:extLst>
              <a:ext uri="{FF2B5EF4-FFF2-40B4-BE49-F238E27FC236}">
                <a16:creationId xmlns:a16="http://schemas.microsoft.com/office/drawing/2014/main" id="{D8A7F00A-2EF6-065C-6CF3-D74322578FF6}"/>
              </a:ext>
            </a:extLst>
          </p:cNvPr>
          <p:cNvGrpSpPr/>
          <p:nvPr/>
        </p:nvGrpSpPr>
        <p:grpSpPr>
          <a:xfrm>
            <a:off x="5806209" y="3119693"/>
            <a:ext cx="356840" cy="180090"/>
            <a:chOff x="936702" y="5039165"/>
            <a:chExt cx="356840" cy="180090"/>
          </a:xfrm>
        </p:grpSpPr>
        <p:sp>
          <p:nvSpPr>
            <p:cNvPr id="1035" name="Triangle 1034">
              <a:extLst>
                <a:ext uri="{FF2B5EF4-FFF2-40B4-BE49-F238E27FC236}">
                  <a16:creationId xmlns:a16="http://schemas.microsoft.com/office/drawing/2014/main" id="{9D7A61D1-E4EA-1D02-0C56-B5980D0EB7F9}"/>
                </a:ext>
              </a:extLst>
            </p:cNvPr>
            <p:cNvSpPr/>
            <p:nvPr/>
          </p:nvSpPr>
          <p:spPr>
            <a:xfrm rot="5400000">
              <a:off x="935867" y="5040000"/>
              <a:ext cx="180090" cy="17842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037" name="Triangle 1036">
              <a:extLst>
                <a:ext uri="{FF2B5EF4-FFF2-40B4-BE49-F238E27FC236}">
                  <a16:creationId xmlns:a16="http://schemas.microsoft.com/office/drawing/2014/main" id="{B3EFC3E2-0799-880C-8C55-5A6F18880395}"/>
                </a:ext>
              </a:extLst>
            </p:cNvPr>
            <p:cNvSpPr/>
            <p:nvPr/>
          </p:nvSpPr>
          <p:spPr>
            <a:xfrm rot="16200000">
              <a:off x="1114287" y="5040000"/>
              <a:ext cx="180090" cy="17842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cxnSp>
        <p:nvCxnSpPr>
          <p:cNvPr id="1041" name="Straight Connector 1040">
            <a:extLst>
              <a:ext uri="{FF2B5EF4-FFF2-40B4-BE49-F238E27FC236}">
                <a16:creationId xmlns:a16="http://schemas.microsoft.com/office/drawing/2014/main" id="{E4ACC4B4-18D9-395B-DE5F-C26E1A5758E9}"/>
              </a:ext>
            </a:extLst>
          </p:cNvPr>
          <p:cNvCxnSpPr>
            <a:cxnSpLocks/>
            <a:endCxn id="1035" idx="3"/>
          </p:cNvCxnSpPr>
          <p:nvPr/>
        </p:nvCxnSpPr>
        <p:spPr>
          <a:xfrm>
            <a:off x="5031911" y="3207462"/>
            <a:ext cx="774298" cy="2276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4" name="Straight Arrow Connector 1043">
            <a:extLst>
              <a:ext uri="{FF2B5EF4-FFF2-40B4-BE49-F238E27FC236}">
                <a16:creationId xmlns:a16="http://schemas.microsoft.com/office/drawing/2014/main" id="{2101B5FF-7698-8AD2-DF3E-CAC74505B1C6}"/>
              </a:ext>
            </a:extLst>
          </p:cNvPr>
          <p:cNvCxnSpPr>
            <a:cxnSpLocks/>
            <a:endCxn id="1037" idx="0"/>
          </p:cNvCxnSpPr>
          <p:nvPr/>
        </p:nvCxnSpPr>
        <p:spPr>
          <a:xfrm flipH="1" flipV="1">
            <a:off x="5984629" y="3209738"/>
            <a:ext cx="4323" cy="100796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3E5AAA4-F84C-C993-FDBC-21F849BA0ECA}"/>
              </a:ext>
            </a:extLst>
          </p:cNvPr>
          <p:cNvSpPr/>
          <p:nvPr/>
        </p:nvSpPr>
        <p:spPr>
          <a:xfrm>
            <a:off x="192719" y="4380012"/>
            <a:ext cx="4166558" cy="1767280"/>
          </a:xfrm>
          <a:prstGeom prst="roundRect">
            <a:avLst>
              <a:gd name="adj" fmla="val 9696"/>
            </a:avLst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100000">
                <a:schemeClr val="accent6">
                  <a:lumMod val="45000"/>
                  <a:lumOff val="55000"/>
                </a:schemeClr>
              </a:gs>
              <a:gs pos="88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rgbClr val="99000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990003"/>
                </a:solidFill>
              </a:rPr>
              <a:t>The main constrains:</a:t>
            </a:r>
          </a:p>
          <a:p>
            <a:pPr marL="457200" indent="-457200">
              <a:buFont typeface="System Font Regular"/>
              <a:buChar char="&gt;"/>
            </a:pPr>
            <a:r>
              <a:rPr lang="en-US" sz="2400" b="1" dirty="0">
                <a:solidFill>
                  <a:srgbClr val="990003"/>
                </a:solidFill>
              </a:rPr>
              <a:t>Latency: </a:t>
            </a:r>
            <a:r>
              <a:rPr lang="en-US" sz="1600" dirty="0">
                <a:solidFill>
                  <a:srgbClr val="990003"/>
                </a:solidFill>
              </a:rPr>
              <a:t>delay between the start of a process and the arrival of its results</a:t>
            </a:r>
            <a:endParaRPr lang="en-US" sz="2400" b="1" dirty="0">
              <a:solidFill>
                <a:srgbClr val="990003"/>
              </a:solidFill>
            </a:endParaRPr>
          </a:p>
          <a:p>
            <a:pPr marL="457200" indent="-457200">
              <a:buFont typeface="System Font Regular"/>
              <a:buChar char="&gt;"/>
            </a:pPr>
            <a:r>
              <a:rPr lang="en-US" sz="2400" b="1" dirty="0">
                <a:solidFill>
                  <a:srgbClr val="990003"/>
                </a:solidFill>
              </a:rPr>
              <a:t>Throughput: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99000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rate at which the process can start over</a:t>
            </a:r>
          </a:p>
        </p:txBody>
      </p:sp>
      <p:pic>
        <p:nvPicPr>
          <p:cNvPr id="7" name="Picture 6" descr="A blurry image of small objects&#10;&#10;Description automatically generated">
            <a:extLst>
              <a:ext uri="{FF2B5EF4-FFF2-40B4-BE49-F238E27FC236}">
                <a16:creationId xmlns:a16="http://schemas.microsoft.com/office/drawing/2014/main" id="{73D6F17E-EE84-A916-9CF6-4CEAA36AC2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6667" y="4225723"/>
            <a:ext cx="3175742" cy="20377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7345BD-CF7C-2EFD-14E8-A0DFAEDE4227}"/>
              </a:ext>
            </a:extLst>
          </p:cNvPr>
          <p:cNvSpPr txBox="1"/>
          <p:nvPr/>
        </p:nvSpPr>
        <p:spPr>
          <a:xfrm>
            <a:off x="3862909" y="2113279"/>
            <a:ext cx="1339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temporary storage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C8177D-12B5-D647-F43A-5A16B4FE46C7}"/>
              </a:ext>
            </a:extLst>
          </p:cNvPr>
          <p:cNvSpPr txBox="1"/>
          <p:nvPr/>
        </p:nvSpPr>
        <p:spPr>
          <a:xfrm>
            <a:off x="7092083" y="2147676"/>
            <a:ext cx="1376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permanent storage</a:t>
            </a:r>
          </a:p>
        </p:txBody>
      </p:sp>
    </p:spTree>
    <p:extLst>
      <p:ext uri="{BB962C8B-B14F-4D97-AF65-F5344CB8AC3E}">
        <p14:creationId xmlns:p14="http://schemas.microsoft.com/office/powerpoint/2010/main" val="77825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A5C93F-1AF4-B01B-D1D0-722B1DEAF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“Classical” Trigger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E096B8-7F05-42DB-8AF2-08AD50BA1D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DCA54DC-3F3D-8990-0DB7-BF0985C70D1F}"/>
              </a:ext>
            </a:extLst>
          </p:cNvPr>
          <p:cNvSpPr/>
          <p:nvPr/>
        </p:nvSpPr>
        <p:spPr>
          <a:xfrm>
            <a:off x="226600" y="821666"/>
            <a:ext cx="8612600" cy="1200838"/>
          </a:xfrm>
          <a:prstGeom prst="roundRect">
            <a:avLst>
              <a:gd name="adj" fmla="val 1933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0090"/>
                </a:solidFill>
              </a:rPr>
              <a:t>Target a set of </a:t>
            </a:r>
            <a:r>
              <a:rPr lang="en-US" sz="2400" u="sng" dirty="0">
                <a:solidFill>
                  <a:srgbClr val="000090"/>
                </a:solidFill>
              </a:rPr>
              <a:t>predefined</a:t>
            </a:r>
            <a:r>
              <a:rPr lang="en-US" sz="2400" dirty="0">
                <a:solidFill>
                  <a:srgbClr val="000090"/>
                </a:solidFill>
              </a:rPr>
              <a:t> signals/topologies, run online algorithms that select them, reducing the event rate to disk to an amount manageable by offline computing and analysis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7F66A0-F106-83E5-5273-76B16FF29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788" y="2194659"/>
            <a:ext cx="1993900" cy="18669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B54849E-46B7-AD63-74C5-23A057879F4C}"/>
              </a:ext>
            </a:extLst>
          </p:cNvPr>
          <p:cNvCxnSpPr>
            <a:cxnSpLocks/>
          </p:cNvCxnSpPr>
          <p:nvPr/>
        </p:nvCxnSpPr>
        <p:spPr>
          <a:xfrm>
            <a:off x="2778062" y="2800025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D9F825F-6BB1-10C6-4F8E-3486C0412F09}"/>
              </a:ext>
            </a:extLst>
          </p:cNvPr>
          <p:cNvCxnSpPr>
            <a:cxnSpLocks/>
          </p:cNvCxnSpPr>
          <p:nvPr/>
        </p:nvCxnSpPr>
        <p:spPr>
          <a:xfrm>
            <a:off x="2776388" y="2874368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5457097-FA0C-00F2-BCF8-6C5F835097A4}"/>
              </a:ext>
            </a:extLst>
          </p:cNvPr>
          <p:cNvCxnSpPr>
            <a:cxnSpLocks/>
          </p:cNvCxnSpPr>
          <p:nvPr/>
        </p:nvCxnSpPr>
        <p:spPr>
          <a:xfrm>
            <a:off x="2776388" y="2952425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E5C97F-D164-AF55-FDD0-4CB926CF60DB}"/>
              </a:ext>
            </a:extLst>
          </p:cNvPr>
          <p:cNvCxnSpPr>
            <a:cxnSpLocks/>
          </p:cNvCxnSpPr>
          <p:nvPr/>
        </p:nvCxnSpPr>
        <p:spPr>
          <a:xfrm>
            <a:off x="2776388" y="3035825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932C11D-FD61-7F97-A85B-1BEA85DF0E23}"/>
              </a:ext>
            </a:extLst>
          </p:cNvPr>
          <p:cNvCxnSpPr>
            <a:cxnSpLocks/>
          </p:cNvCxnSpPr>
          <p:nvPr/>
        </p:nvCxnSpPr>
        <p:spPr>
          <a:xfrm>
            <a:off x="2776022" y="3119693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7E5DF37-5D5A-B9D0-F1F4-E944D16A98E7}"/>
              </a:ext>
            </a:extLst>
          </p:cNvPr>
          <p:cNvCxnSpPr>
            <a:cxnSpLocks/>
          </p:cNvCxnSpPr>
          <p:nvPr/>
        </p:nvCxnSpPr>
        <p:spPr>
          <a:xfrm>
            <a:off x="2776388" y="3205187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91A2CD1-E5D9-8C4F-7219-64ACF3200565}"/>
              </a:ext>
            </a:extLst>
          </p:cNvPr>
          <p:cNvCxnSpPr>
            <a:cxnSpLocks/>
          </p:cNvCxnSpPr>
          <p:nvPr/>
        </p:nvCxnSpPr>
        <p:spPr>
          <a:xfrm>
            <a:off x="2774348" y="3291425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3B2B385-CFBC-1B65-0ACE-58C2FE89BD6A}"/>
              </a:ext>
            </a:extLst>
          </p:cNvPr>
          <p:cNvCxnSpPr>
            <a:cxnSpLocks/>
          </p:cNvCxnSpPr>
          <p:nvPr/>
        </p:nvCxnSpPr>
        <p:spPr>
          <a:xfrm>
            <a:off x="2775238" y="3377796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3123C2F-F9F8-0668-508B-CF327868D957}"/>
              </a:ext>
            </a:extLst>
          </p:cNvPr>
          <p:cNvCxnSpPr>
            <a:cxnSpLocks/>
          </p:cNvCxnSpPr>
          <p:nvPr/>
        </p:nvCxnSpPr>
        <p:spPr>
          <a:xfrm>
            <a:off x="2774872" y="3461664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954D984-4790-1468-D229-E36D4F9ED91F}"/>
              </a:ext>
            </a:extLst>
          </p:cNvPr>
          <p:cNvCxnSpPr>
            <a:cxnSpLocks/>
          </p:cNvCxnSpPr>
          <p:nvPr/>
        </p:nvCxnSpPr>
        <p:spPr>
          <a:xfrm>
            <a:off x="2775238" y="3547158"/>
            <a:ext cx="1169468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B75D4FC-9A11-1E41-5E35-7D9FF85B5086}"/>
              </a:ext>
            </a:extLst>
          </p:cNvPr>
          <p:cNvCxnSpPr>
            <a:cxnSpLocks/>
          </p:cNvCxnSpPr>
          <p:nvPr/>
        </p:nvCxnSpPr>
        <p:spPr>
          <a:xfrm>
            <a:off x="2676290" y="3622245"/>
            <a:ext cx="1266376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7E780B5-48C3-4D2B-FAD9-4E8EE3856618}"/>
              </a:ext>
            </a:extLst>
          </p:cNvPr>
          <p:cNvSpPr txBox="1"/>
          <p:nvPr/>
        </p:nvSpPr>
        <p:spPr>
          <a:xfrm>
            <a:off x="2819511" y="2507572"/>
            <a:ext cx="1079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900" dirty="0"/>
              <a:t>10011101010111...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ED3CFD2-61B1-B2D1-A741-48DA760E29DE}"/>
              </a:ext>
            </a:extLst>
          </p:cNvPr>
          <p:cNvGrpSpPr/>
          <p:nvPr/>
        </p:nvGrpSpPr>
        <p:grpSpPr>
          <a:xfrm>
            <a:off x="4134933" y="2482051"/>
            <a:ext cx="760451" cy="1446272"/>
            <a:chOff x="3434576" y="3136547"/>
            <a:chExt cx="847492" cy="1669629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87E07FE7-C8C7-7BE5-9ED5-1D988472AC5D}"/>
                </a:ext>
              </a:extLst>
            </p:cNvPr>
            <p:cNvSpPr/>
            <p:nvPr/>
          </p:nvSpPr>
          <p:spPr>
            <a:xfrm>
              <a:off x="3434576" y="3136547"/>
              <a:ext cx="847492" cy="166962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  <a:effectLst>
              <a:outerShdw blurRad="50800" dist="38100" dir="18900000" sx="107000" sy="107000" algn="bl" rotWithShape="0">
                <a:srgbClr val="00206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2D7AE34-6B6A-B1A5-0EA3-7FD157C39198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176133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0A0ADFF-DE83-E1B2-CBC8-788756255573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3367379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74E9D4A-A66E-F5F4-2A5C-E3D2D68D035B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3844436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A46A6F1-2981-A301-6D7A-FF724AD573A0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395440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C42AB0D-94BA-BA2E-B1CF-B02D06C86F59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525538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83F3A6E-7747-D7BF-C2B6-920338B46B0B}"/>
                </a:ext>
              </a:extLst>
            </p:cNvPr>
            <p:cNvCxnSpPr>
              <a:cxnSpLocks/>
            </p:cNvCxnSpPr>
            <p:nvPr/>
          </p:nvCxnSpPr>
          <p:spPr>
            <a:xfrm>
              <a:off x="3434576" y="4684960"/>
              <a:ext cx="847492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Data storage flat icon Royalty Free Vector Image">
            <a:extLst>
              <a:ext uri="{FF2B5EF4-FFF2-40B4-BE49-F238E27FC236}">
                <a16:creationId xmlns:a16="http://schemas.microsoft.com/office/drawing/2014/main" id="{1467DCEC-10B8-9F30-69DC-688803AE62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5" t="18335" r="57073" b="27807"/>
          <a:stretch/>
        </p:blipFill>
        <p:spPr bwMode="auto">
          <a:xfrm>
            <a:off x="7212027" y="2408773"/>
            <a:ext cx="1220038" cy="159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B592CECC-7611-25DC-2E73-3902CF9560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025" y="4229028"/>
            <a:ext cx="3173167" cy="2034463"/>
          </a:xfrm>
          <a:prstGeom prst="rect">
            <a:avLst/>
          </a:prstGeom>
        </p:spPr>
      </p:pic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2BDB15B0-9092-2A67-9067-ACFEBF113BCB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63923" y="4389818"/>
            <a:ext cx="1096545" cy="188942"/>
          </a:xfrm>
          <a:prstGeom prst="bentConnector3">
            <a:avLst>
              <a:gd name="adj1" fmla="val 99830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0" name="Straight Arrow Connector 1029">
            <a:extLst>
              <a:ext uri="{FF2B5EF4-FFF2-40B4-BE49-F238E27FC236}">
                <a16:creationId xmlns:a16="http://schemas.microsoft.com/office/drawing/2014/main" id="{E3E3B195-2CDD-1FAA-0E7C-93CD8F829438}"/>
              </a:ext>
            </a:extLst>
          </p:cNvPr>
          <p:cNvCxnSpPr>
            <a:cxnSpLocks/>
            <a:stCxn id="1037" idx="3"/>
            <a:endCxn id="1026" idx="1"/>
          </p:cNvCxnSpPr>
          <p:nvPr/>
        </p:nvCxnSpPr>
        <p:spPr>
          <a:xfrm flipV="1">
            <a:off x="6163049" y="3205187"/>
            <a:ext cx="1048978" cy="455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8" name="Group 1037">
            <a:extLst>
              <a:ext uri="{FF2B5EF4-FFF2-40B4-BE49-F238E27FC236}">
                <a16:creationId xmlns:a16="http://schemas.microsoft.com/office/drawing/2014/main" id="{B0C9FEB6-5A44-6B22-3870-00C7855DAE9D}"/>
              </a:ext>
            </a:extLst>
          </p:cNvPr>
          <p:cNvGrpSpPr/>
          <p:nvPr/>
        </p:nvGrpSpPr>
        <p:grpSpPr>
          <a:xfrm>
            <a:off x="5806209" y="3119693"/>
            <a:ext cx="356840" cy="180090"/>
            <a:chOff x="936702" y="5039165"/>
            <a:chExt cx="356840" cy="180090"/>
          </a:xfrm>
        </p:grpSpPr>
        <p:sp>
          <p:nvSpPr>
            <p:cNvPr id="1035" name="Triangle 1034">
              <a:extLst>
                <a:ext uri="{FF2B5EF4-FFF2-40B4-BE49-F238E27FC236}">
                  <a16:creationId xmlns:a16="http://schemas.microsoft.com/office/drawing/2014/main" id="{6C84FBBD-1CEF-FD7D-3BB9-9A11DEAECABC}"/>
                </a:ext>
              </a:extLst>
            </p:cNvPr>
            <p:cNvSpPr/>
            <p:nvPr/>
          </p:nvSpPr>
          <p:spPr>
            <a:xfrm rot="5400000">
              <a:off x="935867" y="5040000"/>
              <a:ext cx="180090" cy="17842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1037" name="Triangle 1036">
              <a:extLst>
                <a:ext uri="{FF2B5EF4-FFF2-40B4-BE49-F238E27FC236}">
                  <a16:creationId xmlns:a16="http://schemas.microsoft.com/office/drawing/2014/main" id="{FE4CC969-040B-88B7-508C-66F2C6A3B755}"/>
                </a:ext>
              </a:extLst>
            </p:cNvPr>
            <p:cNvSpPr/>
            <p:nvPr/>
          </p:nvSpPr>
          <p:spPr>
            <a:xfrm rot="16200000">
              <a:off x="1114287" y="5040000"/>
              <a:ext cx="180090" cy="17842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cxnSp>
        <p:nvCxnSpPr>
          <p:cNvPr id="1041" name="Straight Connector 1040">
            <a:extLst>
              <a:ext uri="{FF2B5EF4-FFF2-40B4-BE49-F238E27FC236}">
                <a16:creationId xmlns:a16="http://schemas.microsoft.com/office/drawing/2014/main" id="{3981FA24-932D-541E-18C3-2B0710E37324}"/>
              </a:ext>
            </a:extLst>
          </p:cNvPr>
          <p:cNvCxnSpPr>
            <a:cxnSpLocks/>
            <a:endCxn id="1035" idx="3"/>
          </p:cNvCxnSpPr>
          <p:nvPr/>
        </p:nvCxnSpPr>
        <p:spPr>
          <a:xfrm>
            <a:off x="5031911" y="3207462"/>
            <a:ext cx="774298" cy="2276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4" name="Straight Arrow Connector 1043">
            <a:extLst>
              <a:ext uri="{FF2B5EF4-FFF2-40B4-BE49-F238E27FC236}">
                <a16:creationId xmlns:a16="http://schemas.microsoft.com/office/drawing/2014/main" id="{9015CF6B-2715-BFCE-60C7-244A21E2BFE7}"/>
              </a:ext>
            </a:extLst>
          </p:cNvPr>
          <p:cNvCxnSpPr>
            <a:cxnSpLocks/>
            <a:endCxn id="1037" idx="0"/>
          </p:cNvCxnSpPr>
          <p:nvPr/>
        </p:nvCxnSpPr>
        <p:spPr>
          <a:xfrm flipH="1" flipV="1">
            <a:off x="5984629" y="3209738"/>
            <a:ext cx="4323" cy="100796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49" name="Picture 1048" descr="A blurry image of small objects&#10;&#10;Description automatically generated">
            <a:extLst>
              <a:ext uri="{FF2B5EF4-FFF2-40B4-BE49-F238E27FC236}">
                <a16:creationId xmlns:a16="http://schemas.microsoft.com/office/drawing/2014/main" id="{C1C6004F-BCA6-A8F4-23F1-2FCF56FB12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6667" y="4225723"/>
            <a:ext cx="3175742" cy="2037768"/>
          </a:xfrm>
          <a:prstGeom prst="rect">
            <a:avLst/>
          </a:prstGeom>
        </p:spPr>
      </p:pic>
      <p:sp>
        <p:nvSpPr>
          <p:cNvPr id="1056" name="Rounded Rectangle 1055">
            <a:extLst>
              <a:ext uri="{FF2B5EF4-FFF2-40B4-BE49-F238E27FC236}">
                <a16:creationId xmlns:a16="http://schemas.microsoft.com/office/drawing/2014/main" id="{237FE434-652A-FC3E-47FD-6D824193862A}"/>
              </a:ext>
            </a:extLst>
          </p:cNvPr>
          <p:cNvSpPr/>
          <p:nvPr/>
        </p:nvSpPr>
        <p:spPr>
          <a:xfrm>
            <a:off x="270776" y="4393209"/>
            <a:ext cx="3678971" cy="1024848"/>
          </a:xfrm>
          <a:prstGeom prst="roundRect">
            <a:avLst>
              <a:gd name="adj" fmla="val 1933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90"/>
                </a:solidFill>
              </a:rPr>
              <a:t>Typically “layered”: 2 or more levels dealing with decreasing rate and increasing granularity/resolution</a:t>
            </a:r>
          </a:p>
        </p:txBody>
      </p:sp>
      <p:sp>
        <p:nvSpPr>
          <p:cNvPr id="1058" name="TextBox 1057">
            <a:extLst>
              <a:ext uri="{FF2B5EF4-FFF2-40B4-BE49-F238E27FC236}">
                <a16:creationId xmlns:a16="http://schemas.microsoft.com/office/drawing/2014/main" id="{BBBA39F3-2B4C-0CAC-1595-FB813D440339}"/>
              </a:ext>
            </a:extLst>
          </p:cNvPr>
          <p:cNvSpPr txBox="1"/>
          <p:nvPr/>
        </p:nvSpPr>
        <p:spPr>
          <a:xfrm>
            <a:off x="3862909" y="2113279"/>
            <a:ext cx="1339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temporary storage</a:t>
            </a:r>
          </a:p>
        </p:txBody>
      </p:sp>
      <p:sp>
        <p:nvSpPr>
          <p:cNvPr id="1059" name="TextBox 1058">
            <a:extLst>
              <a:ext uri="{FF2B5EF4-FFF2-40B4-BE49-F238E27FC236}">
                <a16:creationId xmlns:a16="http://schemas.microsoft.com/office/drawing/2014/main" id="{AA6D1814-0E6D-9D04-74AD-A0EF5B6F8B6F}"/>
              </a:ext>
            </a:extLst>
          </p:cNvPr>
          <p:cNvSpPr txBox="1"/>
          <p:nvPr/>
        </p:nvSpPr>
        <p:spPr>
          <a:xfrm>
            <a:off x="7092083" y="2147676"/>
            <a:ext cx="1376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permanent storage</a:t>
            </a:r>
          </a:p>
        </p:txBody>
      </p:sp>
    </p:spTree>
    <p:extLst>
      <p:ext uri="{BB962C8B-B14F-4D97-AF65-F5344CB8AC3E}">
        <p14:creationId xmlns:p14="http://schemas.microsoft.com/office/powerpoint/2010/main" val="2407341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A3DA36-7FCD-9A76-2BA3-437EBFA87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Leveraging Technology Advancements</a:t>
            </a:r>
            <a:endParaRPr lang="en-IT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73719C-850C-23AA-31E0-8940FA306D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5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76CAA64-4C77-18B3-8893-474D6204DB5E}"/>
              </a:ext>
            </a:extLst>
          </p:cNvPr>
          <p:cNvSpPr/>
          <p:nvPr/>
        </p:nvSpPr>
        <p:spPr>
          <a:xfrm>
            <a:off x="226600" y="1014760"/>
            <a:ext cx="8612600" cy="1052347"/>
          </a:xfrm>
          <a:prstGeom prst="roundRect">
            <a:avLst>
              <a:gd name="adj" fmla="val 1933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0090"/>
                </a:solidFill>
              </a:rPr>
              <a:t>Trigger systems have been and will be profiting from sensational advancements in Telecom, Computing, Electronics, Algorithms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08758A-C677-8754-B012-FDB8E301B144}"/>
              </a:ext>
            </a:extLst>
          </p:cNvPr>
          <p:cNvSpPr txBox="1"/>
          <p:nvPr/>
        </p:nvSpPr>
        <p:spPr>
          <a:xfrm>
            <a:off x="92927" y="3318442"/>
            <a:ext cx="4103648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ALGORITHMS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complex Machine Learning models for classification, data compression, anomaly detection</a:t>
            </a:r>
            <a:endParaRPr lang="en-IT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676C9D-ADED-05B8-5325-EE1BC30A6AA7}"/>
              </a:ext>
            </a:extLst>
          </p:cNvPr>
          <p:cNvSpPr txBox="1"/>
          <p:nvPr/>
        </p:nvSpPr>
        <p:spPr>
          <a:xfrm>
            <a:off x="2683728" y="2343382"/>
            <a:ext cx="410364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NETWORKING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r>
              <a:rPr lang="en-US" dirty="0">
                <a:solidFill>
                  <a:srgbClr val="000090"/>
                </a:solidFill>
                <a:latin typeface="Calibri"/>
              </a:rPr>
              <a:t>high speed – high capacity optical links of hundreds of Gbps</a:t>
            </a:r>
            <a:endParaRPr lang="en-IT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874D26-15D6-2FBE-44E6-02B4CF46094D}"/>
              </a:ext>
            </a:extLst>
          </p:cNvPr>
          <p:cNvSpPr txBox="1"/>
          <p:nvPr/>
        </p:nvSpPr>
        <p:spPr>
          <a:xfrm>
            <a:off x="4196575" y="4412079"/>
            <a:ext cx="410364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PROCESSING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r>
              <a:rPr lang="en-US" dirty="0">
                <a:solidFill>
                  <a:srgbClr val="000090"/>
                </a:solidFill>
                <a:latin typeface="Calibri"/>
              </a:rPr>
              <a:t>still improving CPUs; GPUs as boosted by AI revolution; FPGAs as new standard for high performance accelerator/processing unit; distributed computing </a:t>
            </a:r>
            <a:endParaRPr lang="en-IT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0C21F8-5D1A-322D-BA5A-5E30EE194782}"/>
              </a:ext>
            </a:extLst>
          </p:cNvPr>
          <p:cNvSpPr txBox="1"/>
          <p:nvPr/>
        </p:nvSpPr>
        <p:spPr>
          <a:xfrm>
            <a:off x="4735552" y="3318442"/>
            <a:ext cx="410364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MEMORY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r>
              <a:rPr lang="en-US" dirty="0">
                <a:solidFill>
                  <a:srgbClr val="000090"/>
                </a:solidFill>
                <a:latin typeface="Calibri"/>
              </a:rPr>
              <a:t>fast access – high density memories allowing deep buffering (longer latencies)</a:t>
            </a:r>
            <a:endParaRPr lang="en-IT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5250CE-22B7-3C37-3DBF-85032455A106}"/>
              </a:ext>
            </a:extLst>
          </p:cNvPr>
          <p:cNvSpPr txBox="1"/>
          <p:nvPr/>
        </p:nvSpPr>
        <p:spPr>
          <a:xfrm>
            <a:off x="481271" y="4550578"/>
            <a:ext cx="4103648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USER FRIENDLINESS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r>
              <a:rPr lang="en-US" dirty="0">
                <a:solidFill>
                  <a:srgbClr val="000090"/>
                </a:solidFill>
                <a:latin typeface="Calibri"/>
              </a:rPr>
              <a:t>convenient tools, large communities, common standards: enabling development and deployment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131993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C2A9E2-3A3E-E080-01FC-CCF3AB259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 word of caution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FCF4AA-9B27-7824-56F1-1C3AE06F40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6</a:t>
            </a:fld>
            <a:endParaRPr lang="en-US">
              <a:solidFill>
                <a:prstClr val="white"/>
              </a:solidFill>
            </a:endParaRPr>
          </a:p>
        </p:txBody>
      </p:sp>
      <p:pic>
        <p:nvPicPr>
          <p:cNvPr id="6" name="Picture 5" descr="A diagram of data and information&#10;&#10;Description automatically generated with medium confidence">
            <a:extLst>
              <a:ext uri="{FF2B5EF4-FFF2-40B4-BE49-F238E27FC236}">
                <a16:creationId xmlns:a16="http://schemas.microsoft.com/office/drawing/2014/main" id="{5A647358-E944-388F-43C3-B74A383913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06"/>
          <a:stretch/>
        </p:blipFill>
        <p:spPr>
          <a:xfrm>
            <a:off x="3712677" y="3428999"/>
            <a:ext cx="2893144" cy="296064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2347F83-B2B3-4129-7F96-379DE04B4CD9}"/>
              </a:ext>
            </a:extLst>
          </p:cNvPr>
          <p:cNvGrpSpPr/>
          <p:nvPr/>
        </p:nvGrpSpPr>
        <p:grpSpPr>
          <a:xfrm>
            <a:off x="111517" y="3606606"/>
            <a:ext cx="3497373" cy="2822072"/>
            <a:chOff x="149076" y="3085670"/>
            <a:chExt cx="3930722" cy="3038088"/>
          </a:xfrm>
        </p:grpSpPr>
        <p:pic>
          <p:nvPicPr>
            <p:cNvPr id="7" name="Picture 6" descr="A diagram of data storage&#10;&#10;Description automatically generated">
              <a:extLst>
                <a:ext uri="{FF2B5EF4-FFF2-40B4-BE49-F238E27FC236}">
                  <a16:creationId xmlns:a16="http://schemas.microsoft.com/office/drawing/2014/main" id="{7E3C9111-2A10-9E58-2B73-F336134AC2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9076" y="3085670"/>
              <a:ext cx="3930722" cy="303808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59F1154-583A-DC0A-525F-5342E6572200}"/>
                </a:ext>
              </a:extLst>
            </p:cNvPr>
            <p:cNvSpPr txBox="1"/>
            <p:nvPr/>
          </p:nvSpPr>
          <p:spPr>
            <a:xfrm>
              <a:off x="512957" y="3154677"/>
              <a:ext cx="17381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sz="1400" dirty="0">
                  <a:hlinkClick r:id="rId5"/>
                </a:rPr>
                <a:t>CMS DAQ TDR (2001)</a:t>
              </a:r>
              <a:endParaRPr lang="en-IT" sz="1400" dirty="0"/>
            </a:p>
          </p:txBody>
        </p:sp>
      </p:grp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BCF6E2-7404-DFD0-BBE7-B29EE9710ADE}"/>
              </a:ext>
            </a:extLst>
          </p:cNvPr>
          <p:cNvSpPr/>
          <p:nvPr/>
        </p:nvSpPr>
        <p:spPr>
          <a:xfrm>
            <a:off x="245327" y="897876"/>
            <a:ext cx="8612600" cy="2323707"/>
          </a:xfrm>
          <a:prstGeom prst="roundRect">
            <a:avLst>
              <a:gd name="adj" fmla="val 1933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10+ years of LHC running ahead, may projections lead to reconsider the need of a trigger system?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Trigger will evolve, but at least for omni-purposes experiments, it will still be playing a crucial roles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52B"/>
                </a:solidFill>
              </a:rPr>
              <a:t>Among the biggest players (~50 TB/s), also considering commercial activities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52B"/>
                </a:solidFill>
              </a:rPr>
              <a:t>We know a large portion of events are little interesting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52B"/>
                </a:solidFill>
              </a:rPr>
              <a:t>Accurate Monte Carlo samples (with weight &lt;1) corresponding to full stat impossible to produce</a:t>
            </a:r>
            <a:endParaRPr lang="en-US" sz="2000" dirty="0">
              <a:solidFill>
                <a:srgbClr val="00009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824767E-1EEF-36EF-D612-7C5038F51F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3395" y="3519661"/>
            <a:ext cx="2330605" cy="310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011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red arrow pointing to the right&#10;&#10;Description automatically generated">
            <a:extLst>
              <a:ext uri="{FF2B5EF4-FFF2-40B4-BE49-F238E27FC236}">
                <a16:creationId xmlns:a16="http://schemas.microsoft.com/office/drawing/2014/main" id="{156FFAD7-42C0-1A75-29CE-C00E775F0E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11" t="10268" r="3710" b="2216"/>
          <a:stretch/>
        </p:blipFill>
        <p:spPr>
          <a:xfrm rot="13131392">
            <a:off x="2050772" y="4842724"/>
            <a:ext cx="1019814" cy="67308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A8833BE-7211-E2BA-01F5-4FACC4968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E07A2-0226-DE9D-CD8B-D78AA1236A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7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22E489D-EE2A-DD32-6DDC-C1BF57810B2B}"/>
              </a:ext>
            </a:extLst>
          </p:cNvPr>
          <p:cNvSpPr/>
          <p:nvPr/>
        </p:nvSpPr>
        <p:spPr>
          <a:xfrm>
            <a:off x="278619" y="999403"/>
            <a:ext cx="8612600" cy="872213"/>
          </a:xfrm>
          <a:prstGeom prst="roundRect">
            <a:avLst>
              <a:gd name="adj" fmla="val 1933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0090"/>
                </a:solidFill>
              </a:rPr>
              <a:t>New Trigger strategies are key to empower physics reach of experiments. That will especially the case for HL-LHC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F7F5E52-FE95-03A5-6E85-A1D7DAA80627}"/>
              </a:ext>
            </a:extLst>
          </p:cNvPr>
          <p:cNvSpPr/>
          <p:nvPr/>
        </p:nvSpPr>
        <p:spPr>
          <a:xfrm>
            <a:off x="2865500" y="2242619"/>
            <a:ext cx="3598696" cy="872212"/>
          </a:xfrm>
          <a:prstGeom prst="roundRect">
            <a:avLst>
              <a:gd name="adj" fmla="val 9696"/>
            </a:avLst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100000">
                <a:schemeClr val="accent6">
                  <a:lumMod val="45000"/>
                  <a:lumOff val="55000"/>
                </a:schemeClr>
              </a:gs>
              <a:gs pos="88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rgbClr val="99000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990003"/>
                </a:solidFill>
              </a:rPr>
              <a:t>More efficient selection for target signals/topologies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99000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 descr="A close-up of a computer screen&#10;&#10;Description automatically generated">
            <a:extLst>
              <a:ext uri="{FF2B5EF4-FFF2-40B4-BE49-F238E27FC236}">
                <a16:creationId xmlns:a16="http://schemas.microsoft.com/office/drawing/2014/main" id="{96C8486D-DFF4-9F11-8DF3-2946682112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020" y="4462074"/>
            <a:ext cx="3081658" cy="1697299"/>
          </a:xfrm>
          <a:prstGeom prst="rect">
            <a:avLst/>
          </a:prstGeom>
        </p:spPr>
      </p:pic>
      <p:pic>
        <p:nvPicPr>
          <p:cNvPr id="10" name="Picture 9" descr="A red arrow pointing to the right&#10;&#10;Description automatically generated">
            <a:extLst>
              <a:ext uri="{FF2B5EF4-FFF2-40B4-BE49-F238E27FC236}">
                <a16:creationId xmlns:a16="http://schemas.microsoft.com/office/drawing/2014/main" id="{A618E992-E738-DBF3-D226-DEFCE43B61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11" t="10268" r="3710" b="2216"/>
          <a:stretch/>
        </p:blipFill>
        <p:spPr>
          <a:xfrm rot="16200000">
            <a:off x="4154941" y="3480407"/>
            <a:ext cx="1019814" cy="673081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D2D762C-8131-CA0C-F684-863A7E7578A5}"/>
              </a:ext>
            </a:extLst>
          </p:cNvPr>
          <p:cNvSpPr/>
          <p:nvPr/>
        </p:nvSpPr>
        <p:spPr>
          <a:xfrm>
            <a:off x="79930" y="3437151"/>
            <a:ext cx="2785570" cy="1182086"/>
          </a:xfrm>
          <a:prstGeom prst="roundRect">
            <a:avLst>
              <a:gd name="adj" fmla="val 9696"/>
            </a:avLst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100000">
                <a:schemeClr val="accent6">
                  <a:lumMod val="45000"/>
                  <a:lumOff val="55000"/>
                </a:schemeClr>
              </a:gs>
              <a:gs pos="88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rgbClr val="99000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990003"/>
                </a:solidFill>
              </a:rPr>
              <a:t>Extend phase space for interesting topologies (low </a:t>
            </a:r>
            <a:r>
              <a:rPr lang="en-US" sz="2400" dirty="0" err="1">
                <a:solidFill>
                  <a:srgbClr val="990003"/>
                </a:solidFill>
              </a:rPr>
              <a:t>p</a:t>
            </a:r>
            <a:r>
              <a:rPr lang="en-US" sz="2400" baseline="-25000" dirty="0" err="1">
                <a:solidFill>
                  <a:srgbClr val="990003"/>
                </a:solidFill>
              </a:rPr>
              <a:t>T</a:t>
            </a:r>
            <a:r>
              <a:rPr lang="en-US" sz="2400" dirty="0">
                <a:solidFill>
                  <a:srgbClr val="990003"/>
                </a:solidFill>
              </a:rPr>
              <a:t>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99000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Picture 13" descr="A red arrow pointing to the right&#10;&#10;Description automatically generated">
            <a:extLst>
              <a:ext uri="{FF2B5EF4-FFF2-40B4-BE49-F238E27FC236}">
                <a16:creationId xmlns:a16="http://schemas.microsoft.com/office/drawing/2014/main" id="{F9AF7C3E-7355-44BF-1E18-19A68946FE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11" t="10268" r="3710" b="2216"/>
          <a:stretch/>
        </p:blipFill>
        <p:spPr>
          <a:xfrm rot="19235389">
            <a:off x="6116653" y="4868112"/>
            <a:ext cx="1019814" cy="673081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5947918-413D-7EC5-9D1E-9AA1236FC08F}"/>
              </a:ext>
            </a:extLst>
          </p:cNvPr>
          <p:cNvSpPr/>
          <p:nvPr/>
        </p:nvSpPr>
        <p:spPr>
          <a:xfrm>
            <a:off x="6779941" y="3179780"/>
            <a:ext cx="2301552" cy="1607619"/>
          </a:xfrm>
          <a:prstGeom prst="roundRect">
            <a:avLst>
              <a:gd name="adj" fmla="val 9696"/>
            </a:avLst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100000">
                <a:schemeClr val="accent6">
                  <a:lumMod val="45000"/>
                  <a:lumOff val="55000"/>
                </a:schemeClr>
              </a:gs>
              <a:gs pos="88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rgbClr val="99000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99000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Reduce the bias! Deal with the unexpected (anomalies) </a:t>
            </a:r>
          </a:p>
        </p:txBody>
      </p:sp>
    </p:spTree>
    <p:extLst>
      <p:ext uri="{BB962C8B-B14F-4D97-AF65-F5344CB8AC3E}">
        <p14:creationId xmlns:p14="http://schemas.microsoft.com/office/powerpoint/2010/main" val="1478067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FA0D4D-0EE9-6844-5DF6-2FD7E041C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Strategies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7EC31-2BFE-794B-7E1E-D567ABF71E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C800F08-C338-6B0A-83FE-B14F4F51BBBF}"/>
              </a:ext>
            </a:extLst>
          </p:cNvPr>
          <p:cNvSpPr/>
          <p:nvPr/>
        </p:nvSpPr>
        <p:spPr>
          <a:xfrm>
            <a:off x="180187" y="1098130"/>
            <a:ext cx="8809464" cy="2282283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0090"/>
                </a:solidFill>
              </a:rPr>
              <a:t>Get a better “classical” trigger system</a:t>
            </a:r>
          </a:p>
          <a:p>
            <a:pPr marL="355600" lvl="1" indent="-34448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52B"/>
                </a:solidFill>
              </a:rPr>
              <a:t>More detectors participating to the trigger</a:t>
            </a:r>
          </a:p>
          <a:p>
            <a:pPr marL="355600" lvl="1" indent="-34448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52B"/>
                </a:solidFill>
              </a:rPr>
              <a:t>Increase latencies</a:t>
            </a:r>
          </a:p>
          <a:p>
            <a:pPr marL="355600" lvl="1" indent="-34448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52B"/>
                </a:solidFill>
              </a:rPr>
              <a:t>More complex offline-like algo, both in hardware and software: Machine Learning!</a:t>
            </a:r>
          </a:p>
          <a:p>
            <a:pPr marL="355600" lvl="1" indent="-34448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52B"/>
                </a:solidFill>
              </a:rPr>
              <a:t>Get rid of the hardware level</a:t>
            </a:r>
          </a:p>
          <a:p>
            <a:pPr marL="355600" lvl="1" indent="-34448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52B"/>
                </a:solidFill>
              </a:rPr>
              <a:t>Higher rate (of raw data) on disk 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2108159-615A-FD6A-D0E9-4E5752DDD892}"/>
              </a:ext>
            </a:extLst>
          </p:cNvPr>
          <p:cNvSpPr/>
          <p:nvPr/>
        </p:nvSpPr>
        <p:spPr>
          <a:xfrm>
            <a:off x="167268" y="3695302"/>
            <a:ext cx="8809464" cy="1759235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0090"/>
                </a:solidFill>
              </a:rPr>
              <a:t>Profit from the event reconstruction / data reduction done by the trigger system</a:t>
            </a:r>
          </a:p>
          <a:p>
            <a:pPr marL="355600" lvl="1" indent="-34448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52B"/>
                </a:solidFill>
              </a:rPr>
              <a:t>Permanent store reconstructed objects, trading event size with event rate</a:t>
            </a:r>
          </a:p>
          <a:p>
            <a:pPr marL="355600" lvl="1" indent="-34448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52B"/>
                </a:solidFill>
              </a:rPr>
              <a:t>Enabled by fast online calibration procedures</a:t>
            </a:r>
          </a:p>
          <a:p>
            <a:pPr marL="355600" lvl="1" indent="-34448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52B"/>
                </a:solidFill>
              </a:rPr>
              <a:t>“Real Time Analysis” both online (producing aggregated results) and offline</a:t>
            </a:r>
          </a:p>
        </p:txBody>
      </p:sp>
    </p:spTree>
    <p:extLst>
      <p:ext uri="{BB962C8B-B14F-4D97-AF65-F5344CB8AC3E}">
        <p14:creationId xmlns:p14="http://schemas.microsoft.com/office/powerpoint/2010/main" val="190397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D5B0C3-5AE7-6B20-F55F-58BC9863F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ALICE continuos reading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8F60D6-40C3-2E96-754F-799E82C0F1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10A81-E1C6-BD42-BE73-1B3BB53E2664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9E18787B-E889-B289-27D6-8E3B604B5472}"/>
              </a:ext>
            </a:extLst>
          </p:cNvPr>
          <p:cNvSpPr/>
          <p:nvPr/>
        </p:nvSpPr>
        <p:spPr>
          <a:xfrm>
            <a:off x="351263" y="878664"/>
            <a:ext cx="8441473" cy="1641512"/>
          </a:xfrm>
          <a:prstGeom prst="roundRect">
            <a:avLst>
              <a:gd name="adj" fmla="val 1008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Heavy-Ions program entails very low S/B, online selection is essentially impossible </a:t>
            </a:r>
            <a:r>
              <a:rPr lang="en-US" sz="2000" dirty="0">
                <a:solidFill>
                  <a:srgbClr val="000090"/>
                </a:solidFill>
                <a:sym typeface="Wingdings" pitchFamily="2" charset="2"/>
              </a:rPr>
              <a:t> need large statistics!</a:t>
            </a:r>
            <a:endParaRPr lang="en-US" sz="2000" dirty="0">
              <a:solidFill>
                <a:srgbClr val="00009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LHC will provide 50 kHz of min-bias Pb-Pb collisions (x100 </a:t>
            </a:r>
            <a:r>
              <a:rPr lang="en-US" sz="2000" dirty="0" err="1">
                <a:solidFill>
                  <a:srgbClr val="000090"/>
                </a:solidFill>
              </a:rPr>
              <a:t>w.r.t.</a:t>
            </a:r>
            <a:r>
              <a:rPr lang="en-US" sz="2000" dirty="0">
                <a:solidFill>
                  <a:srgbClr val="000090"/>
                </a:solidFill>
              </a:rPr>
              <a:t> run 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Continuous read-out of all detector data, with reduced data volume to disk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96C6E07B-2D16-FFE0-FEA5-8E8118B8C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302" y="2789142"/>
            <a:ext cx="7940088" cy="358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35297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177470</TotalTime>
  <Words>1616</Words>
  <Application>Microsoft Macintosh PowerPoint</Application>
  <PresentationFormat>On-screen Show (4:3)</PresentationFormat>
  <Paragraphs>186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Helvetica</vt:lpstr>
      <vt:lpstr>Lucida Grande</vt:lpstr>
      <vt:lpstr>Symbol</vt:lpstr>
      <vt:lpstr>System Font Regular</vt:lpstr>
      <vt:lpstr>Wingdings</vt:lpstr>
      <vt:lpstr>1_Office Theme</vt:lpstr>
      <vt:lpstr>PowerPoint Presentation</vt:lpstr>
      <vt:lpstr>“Classical” Trigger systems</vt:lpstr>
      <vt:lpstr>“Classical” Trigger systems</vt:lpstr>
      <vt:lpstr>“Classical” Trigger systems</vt:lpstr>
      <vt:lpstr>Leveraging Technology Advancements</vt:lpstr>
      <vt:lpstr>A word of caution</vt:lpstr>
      <vt:lpstr>Objectives</vt:lpstr>
      <vt:lpstr>Strategies</vt:lpstr>
      <vt:lpstr>ALICE continuos reading</vt:lpstr>
      <vt:lpstr>ALICE continuos reading</vt:lpstr>
      <vt:lpstr>LHCb Real Time Analysis</vt:lpstr>
      <vt:lpstr>LHCb Real Time Analysis</vt:lpstr>
      <vt:lpstr>ATLAS TDAQ for HL-LHC</vt:lpstr>
      <vt:lpstr>CMS Trigger for HL-LHC</vt:lpstr>
      <vt:lpstr>CMS Trigger for HL-LHC</vt:lpstr>
      <vt:lpstr>Enriching the Physics Program</vt:lpstr>
      <vt:lpstr>Enriching the Physics Program</vt:lpstr>
      <vt:lpstr>CMS L1 Scouting</vt:lpstr>
      <vt:lpstr>CMS L1 Scouting</vt:lpstr>
      <vt:lpstr>Anomaly Detection, Data Compression</vt:lpstr>
      <vt:lpstr>Anomaly Detection (&amp; Data Compression)</vt:lpstr>
      <vt:lpstr>Anomaly Detection (&amp; Data Compression)</vt:lpstr>
      <vt:lpstr>Summary</vt:lpstr>
    </vt:vector>
  </TitlesOfParts>
  <Company>INFN Padov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Introduzione dal Manifesto</dc:title>
  <dc:creator>Marco Zanetti</dc:creator>
  <cp:lastModifiedBy>Marco Zanetti</cp:lastModifiedBy>
  <cp:revision>198</cp:revision>
  <dcterms:created xsi:type="dcterms:W3CDTF">2016-05-23T13:25:29Z</dcterms:created>
  <dcterms:modified xsi:type="dcterms:W3CDTF">2024-06-05T14:34:40Z</dcterms:modified>
</cp:coreProperties>
</file>