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y="5143500" cx="9144000"/>
  <p:notesSz cx="6858000" cy="9144000"/>
  <p:embeddedFontLst>
    <p:embeddedFont>
      <p:font typeface="Roboto"/>
      <p:regular r:id="rId45"/>
      <p:bold r:id="rId46"/>
      <p:italic r:id="rId47"/>
      <p:boldItalic r:id="rId48"/>
    </p:embeddedFont>
    <p:embeddedFont>
      <p:font typeface="Helvetica Neue"/>
      <p:regular r:id="rId49"/>
      <p:bold r:id="rId50"/>
      <p:italic r:id="rId51"/>
      <p:boldItalic r:id="rId52"/>
    </p:embeddedFont>
    <p:embeddedFont>
      <p:font typeface="Helvetica Neue Light"/>
      <p:regular r:id="rId53"/>
      <p:bold r:id="rId54"/>
      <p:italic r:id="rId55"/>
      <p:boldItalic r:id="rId5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font" Target="fonts/Roboto-bold.fntdata"/><Relationship Id="rId45" Type="http://schemas.openxmlformats.org/officeDocument/2006/relationships/font" Target="fonts/Robo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Roboto-boldItalic.fntdata"/><Relationship Id="rId47" Type="http://schemas.openxmlformats.org/officeDocument/2006/relationships/font" Target="fonts/Roboto-italic.fntdata"/><Relationship Id="rId4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HelveticaNeue-italic.fntdata"/><Relationship Id="rId50" Type="http://schemas.openxmlformats.org/officeDocument/2006/relationships/font" Target="fonts/HelveticaNeue-bold.fntdata"/><Relationship Id="rId53" Type="http://schemas.openxmlformats.org/officeDocument/2006/relationships/font" Target="fonts/HelveticaNeueLight-regular.fntdata"/><Relationship Id="rId52" Type="http://schemas.openxmlformats.org/officeDocument/2006/relationships/font" Target="fonts/HelveticaNeue-boldItalic.fntdata"/><Relationship Id="rId11" Type="http://schemas.openxmlformats.org/officeDocument/2006/relationships/slide" Target="slides/slide6.xml"/><Relationship Id="rId55" Type="http://schemas.openxmlformats.org/officeDocument/2006/relationships/font" Target="fonts/HelveticaNeueLight-italic.fntdata"/><Relationship Id="rId10" Type="http://schemas.openxmlformats.org/officeDocument/2006/relationships/slide" Target="slides/slide5.xml"/><Relationship Id="rId54" Type="http://schemas.openxmlformats.org/officeDocument/2006/relationships/font" Target="fonts/HelveticaNeueLight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56" Type="http://schemas.openxmlformats.org/officeDocument/2006/relationships/font" Target="fonts/HelveticaNeueLight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df0521e7d7_0_5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df0521e7d7_0_5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0dfb6c99e3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0dfb6c99e3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df0521e7d7_0_6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2df0521e7d7_0_6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df0521e7d7_0_10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df0521e7d7_0_10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e0bfcddef0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e0bfcddef0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df0521e7d7_0_10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2df0521e7d7_0_10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e0bfcddef0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e0bfcddef0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e0bfcddef0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2e0bfcddef0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2e0bfcddef0_0_4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2e0bfcddef0_0_4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e0bfcddef0_0_4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2e0bfcddef0_0_4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f0521e7d7_0_9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df0521e7d7_0_9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e0bfcddef0_0_4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2e0bfcddef0_0_4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2e0bfcddef0_0_5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2e0bfcddef0_0_5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e0bfcddef0_0_5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2e0bfcddef0_0_5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e0bfcddef0_0_5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2e0bfcddef0_0_5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2e0bfcddef0_0_5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2e0bfcddef0_0_5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2e0bfcddef0_0_5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2e0bfcddef0_0_5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2e0bfcddef0_0_6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2e0bfcddef0_0_6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2e0bfcddef0_0_6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2e0bfcddef0_0_6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2e0bfcddef0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2e0bfcddef0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2e0bfcddef0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2e0bfcddef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df0521e7d7_0_9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df0521e7d7_0_9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20dfb6c99e3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20dfb6c99e3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20dfb6c99e3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5" name="Google Shape;475;g20dfb6c99e3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e0bfcddef0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e0bfcddef0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20dfc39fe6e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20dfc39fe6e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2e0bfcddef0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0" name="Google Shape;510;g2e0bfcddef0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2e0bfcddef0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2e0bfcddef0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e0bfcddef0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2e0bfcddef0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2e0bfcddef0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2e0bfcddef0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2e0bfcddef0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2e0bfcddef0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2df0521e7d7_0_4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2df0521e7d7_0_4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df0521e7d7_0_7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df0521e7d7_0_7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df0521e7d7_0_9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df0521e7d7_0_9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7302bbe6a6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7302bbe6a6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df0521e7d7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df0521e7d7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dfb6c99e3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dfb6c99e3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0dfb6c99e3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0dfb6c99e3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4043250" y="4764275"/>
            <a:ext cx="1057500" cy="3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</a:rPr>
              <a:t>LHCP 2024</a:t>
            </a:r>
            <a:endParaRPr sz="1200">
              <a:solidFill>
                <a:schemeClr val="lt2"/>
              </a:solidFill>
            </a:endParaRPr>
          </a:p>
        </p:txBody>
      </p:sp>
      <p:sp>
        <p:nvSpPr>
          <p:cNvPr id="10" name="Google Shape;10;p1"/>
          <p:cNvSpPr txBox="1"/>
          <p:nvPr/>
        </p:nvSpPr>
        <p:spPr>
          <a:xfrm>
            <a:off x="0" y="4874675"/>
            <a:ext cx="2461800" cy="19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</a:rPr>
              <a:t>Ryan Schmitz (schmitz@ucsb.edu)</a:t>
            </a:r>
            <a:endParaRPr sz="1000">
              <a:solidFill>
                <a:schemeClr val="lt2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gif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9.pn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arxiv.org/pdf/2104.07151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image" Target="../media/image13.png"/><Relationship Id="rId5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Relationship Id="rId4" Type="http://schemas.openxmlformats.org/officeDocument/2006/relationships/image" Target="../media/image3.png"/><Relationship Id="rId5" Type="http://schemas.openxmlformats.org/officeDocument/2006/relationships/image" Target="../media/image6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Relationship Id="rId4" Type="http://schemas.openxmlformats.org/officeDocument/2006/relationships/image" Target="../media/image14.png"/><Relationship Id="rId5" Type="http://schemas.openxmlformats.org/officeDocument/2006/relationships/image" Target="../media/image3.png"/><Relationship Id="rId6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jpg"/><Relationship Id="rId4" Type="http://schemas.openxmlformats.org/officeDocument/2006/relationships/image" Target="../media/image21.png"/><Relationship Id="rId5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4" Type="http://schemas.openxmlformats.org/officeDocument/2006/relationships/image" Target="../media/image20.png"/><Relationship Id="rId5" Type="http://schemas.openxmlformats.org/officeDocument/2006/relationships/image" Target="../media/image62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journals.aps.org/prd/abstract/10.1103/PhysRevD.104.032002" TargetMode="External"/><Relationship Id="rId4" Type="http://schemas.openxmlformats.org/officeDocument/2006/relationships/image" Target="../media/image22.png"/><Relationship Id="rId5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3.png"/><Relationship Id="rId6" Type="http://schemas.openxmlformats.org/officeDocument/2006/relationships/image" Target="../media/image19.png"/><Relationship Id="rId7" Type="http://schemas.openxmlformats.org/officeDocument/2006/relationships/image" Target="../media/image23.png"/><Relationship Id="rId8" Type="http://schemas.openxmlformats.org/officeDocument/2006/relationships/image" Target="../media/image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5" Type="http://schemas.openxmlformats.org/officeDocument/2006/relationships/image" Target="../media/image3.png"/><Relationship Id="rId6" Type="http://schemas.openxmlformats.org/officeDocument/2006/relationships/image" Target="../media/image26.png"/><Relationship Id="rId7" Type="http://schemas.openxmlformats.org/officeDocument/2006/relationships/image" Target="../media/image2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Relationship Id="rId4" Type="http://schemas.openxmlformats.org/officeDocument/2006/relationships/image" Target="../media/image35.png"/><Relationship Id="rId5" Type="http://schemas.openxmlformats.org/officeDocument/2006/relationships/image" Target="../media/image4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Relationship Id="rId4" Type="http://schemas.openxmlformats.org/officeDocument/2006/relationships/image" Target="../media/image32.png"/><Relationship Id="rId5" Type="http://schemas.openxmlformats.org/officeDocument/2006/relationships/image" Target="../media/image25.png"/><Relationship Id="rId6" Type="http://schemas.openxmlformats.org/officeDocument/2006/relationships/image" Target="../media/image3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png"/><Relationship Id="rId4" Type="http://schemas.openxmlformats.org/officeDocument/2006/relationships/image" Target="../media/image5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Relationship Id="rId4" Type="http://schemas.openxmlformats.org/officeDocument/2006/relationships/image" Target="../media/image31.png"/><Relationship Id="rId5" Type="http://schemas.openxmlformats.org/officeDocument/2006/relationships/image" Target="../media/image26.png"/><Relationship Id="rId6" Type="http://schemas.openxmlformats.org/officeDocument/2006/relationships/image" Target="../media/image29.png"/><Relationship Id="rId7" Type="http://schemas.openxmlformats.org/officeDocument/2006/relationships/image" Target="../media/image19.png"/><Relationship Id="rId8" Type="http://schemas.openxmlformats.org/officeDocument/2006/relationships/image" Target="../media/image2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png"/><Relationship Id="rId4" Type="http://schemas.openxmlformats.org/officeDocument/2006/relationships/image" Target="../media/image30.png"/><Relationship Id="rId5" Type="http://schemas.openxmlformats.org/officeDocument/2006/relationships/hyperlink" Target="https://journals.aps.org/prd/pdf/10.1103/PhysRevD.104.035014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png"/><Relationship Id="rId4" Type="http://schemas.openxmlformats.org/officeDocument/2006/relationships/image" Target="../media/image36.png"/><Relationship Id="rId5" Type="http://schemas.openxmlformats.org/officeDocument/2006/relationships/image" Target="../media/image42.png"/><Relationship Id="rId6" Type="http://schemas.openxmlformats.org/officeDocument/2006/relationships/image" Target="../media/image34.png"/><Relationship Id="rId7" Type="http://schemas.openxmlformats.org/officeDocument/2006/relationships/image" Target="../media/image3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3.gif"/><Relationship Id="rId4" Type="http://schemas.openxmlformats.org/officeDocument/2006/relationships/image" Target="../media/image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6.gif"/><Relationship Id="rId4" Type="http://schemas.openxmlformats.org/officeDocument/2006/relationships/image" Target="../media/image24.gif"/><Relationship Id="rId5" Type="http://schemas.openxmlformats.org/officeDocument/2006/relationships/image" Target="../media/image51.gif"/><Relationship Id="rId6" Type="http://schemas.openxmlformats.org/officeDocument/2006/relationships/image" Target="../media/image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7.png"/><Relationship Id="rId4" Type="http://schemas.openxmlformats.org/officeDocument/2006/relationships/image" Target="../media/image39.png"/><Relationship Id="rId5" Type="http://schemas.openxmlformats.org/officeDocument/2006/relationships/image" Target="../media/image28.png"/><Relationship Id="rId6" Type="http://schemas.openxmlformats.org/officeDocument/2006/relationships/image" Target="../media/image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6.png"/><Relationship Id="rId4" Type="http://schemas.openxmlformats.org/officeDocument/2006/relationships/image" Target="../media/image3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4.png"/><Relationship Id="rId4" Type="http://schemas.openxmlformats.org/officeDocument/2006/relationships/image" Target="../media/image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9.jpg"/><Relationship Id="rId4" Type="http://schemas.openxmlformats.org/officeDocument/2006/relationships/image" Target="../media/image61.jpg"/><Relationship Id="rId5" Type="http://schemas.openxmlformats.org/officeDocument/2006/relationships/image" Target="../media/image63.jpg"/><Relationship Id="rId6" Type="http://schemas.openxmlformats.org/officeDocument/2006/relationships/image" Target="../media/image57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6.png"/><Relationship Id="rId4" Type="http://schemas.openxmlformats.org/officeDocument/2006/relationships/image" Target="../media/image47.png"/><Relationship Id="rId5" Type="http://schemas.openxmlformats.org/officeDocument/2006/relationships/image" Target="../media/image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50.png"/><Relationship Id="rId4" Type="http://schemas.openxmlformats.org/officeDocument/2006/relationships/image" Target="../media/image45.png"/><Relationship Id="rId5" Type="http://schemas.openxmlformats.org/officeDocument/2006/relationships/image" Target="../media/image3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4.png"/><Relationship Id="rId6" Type="http://schemas.openxmlformats.org/officeDocument/2006/relationships/image" Target="../media/image52.png"/><Relationship Id="rId7" Type="http://schemas.openxmlformats.org/officeDocument/2006/relationships/image" Target="../media/image55.png"/><Relationship Id="rId8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1.png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6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gif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0150" y="77775"/>
            <a:ext cx="2842013" cy="8869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milliQan and FORMOSA</a:t>
            </a:r>
            <a:br>
              <a:rPr lang="en"/>
            </a:br>
            <a:r>
              <a:rPr lang="en"/>
              <a:t>In Run 3 And Beyond</a:t>
            </a:r>
            <a:endParaRPr/>
          </a:p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311700" y="2834125"/>
            <a:ext cx="8520600" cy="11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B7B7B7"/>
                </a:solidFill>
              </a:rPr>
              <a:t>Ryan Schmitz (UCSB), 6/5/2024</a:t>
            </a:r>
            <a:endParaRPr>
              <a:solidFill>
                <a:srgbClr val="B7B7B7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B7B7B7"/>
                </a:solidFill>
              </a:rPr>
              <a:t>On behalf of the milliQan and FORMOSA collaborations</a:t>
            </a:r>
            <a:endParaRPr>
              <a:solidFill>
                <a:srgbClr val="B7B7B7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1125"/>
            <a:ext cx="3259076" cy="94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29350" y="51123"/>
            <a:ext cx="1045650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7951" y="1133150"/>
            <a:ext cx="3068101" cy="2290397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2"/>
          <p:cNvSpPr txBox="1"/>
          <p:nvPr>
            <p:ph type="title"/>
          </p:nvPr>
        </p:nvSpPr>
        <p:spPr>
          <a:xfrm>
            <a:off x="311700" y="56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mCP Signal</a:t>
            </a:r>
            <a:endParaRPr/>
          </a:p>
        </p:txBody>
      </p:sp>
      <p:sp>
        <p:nvSpPr>
          <p:cNvPr id="201" name="Google Shape;201;p22"/>
          <p:cNvSpPr txBox="1"/>
          <p:nvPr>
            <p:ph idx="1" type="body"/>
          </p:nvPr>
        </p:nvSpPr>
        <p:spPr>
          <a:xfrm>
            <a:off x="311700" y="3532300"/>
            <a:ext cx="8520600" cy="12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</a:rPr>
              <a:t>When a charged particle passes through scintillator, it produces light, which we can detect</a:t>
            </a:r>
            <a:endParaRPr sz="16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600">
                <a:solidFill>
                  <a:schemeClr val="accent2"/>
                </a:solidFill>
              </a:rPr>
              <a:t>Challenge: </a:t>
            </a:r>
            <a:r>
              <a:rPr lang="en" sz="1600">
                <a:solidFill>
                  <a:schemeClr val="accent2"/>
                </a:solidFill>
              </a:rPr>
              <a:t>With e.g. Q = 0.01e, we see 10,000x less light than usual. So, we need to be able to detect individual photons to be sensitive to millicharged particles</a:t>
            </a:r>
            <a:endParaRPr sz="1600">
              <a:solidFill>
                <a:schemeClr val="accent2"/>
              </a:solidFill>
            </a:endParaRPr>
          </a:p>
        </p:txBody>
      </p:sp>
      <p:sp>
        <p:nvSpPr>
          <p:cNvPr id="202" name="Google Shape;20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3" name="Google Shape;203;p22"/>
          <p:cNvSpPr txBox="1"/>
          <p:nvPr/>
        </p:nvSpPr>
        <p:spPr>
          <a:xfrm>
            <a:off x="3250850" y="737575"/>
            <a:ext cx="26433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Q</a:t>
            </a:r>
            <a:r>
              <a:rPr lang="en" sz="1800">
                <a:solidFill>
                  <a:schemeClr val="accent2"/>
                </a:solidFill>
              </a:rPr>
              <a:t> = 0.01e</a:t>
            </a:r>
            <a:endParaRPr sz="1800">
              <a:solidFill>
                <a:schemeClr val="accent2"/>
              </a:solidFill>
            </a:endParaRPr>
          </a:p>
        </p:txBody>
      </p:sp>
      <p:pic>
        <p:nvPicPr>
          <p:cNvPr id="204" name="Google Shape;20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2"/>
          <p:cNvSpPr txBox="1"/>
          <p:nvPr/>
        </p:nvSpPr>
        <p:spPr>
          <a:xfrm>
            <a:off x="4119525" y="126900"/>
            <a:ext cx="354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Legend:</a:t>
            </a:r>
            <a:r>
              <a:rPr lang="en" sz="1600"/>
              <a:t> </a:t>
            </a:r>
            <a:r>
              <a:rPr lang="en" sz="1600">
                <a:solidFill>
                  <a:srgbClr val="C82506"/>
                </a:solidFill>
              </a:rPr>
              <a:t>μ, </a:t>
            </a:r>
            <a:r>
              <a:rPr lang="en" sz="1600">
                <a:solidFill>
                  <a:srgbClr val="00FF00"/>
                </a:solidFill>
              </a:rPr>
              <a:t>γ</a:t>
            </a:r>
            <a:r>
              <a:rPr lang="en" sz="1600">
                <a:solidFill>
                  <a:srgbClr val="0B5D18"/>
                </a:solidFill>
              </a:rPr>
              <a:t>, </a:t>
            </a:r>
            <a:r>
              <a:rPr lang="en" sz="1600">
                <a:solidFill>
                  <a:srgbClr val="0365C0"/>
                </a:solidFill>
              </a:rPr>
              <a:t>mCP</a:t>
            </a:r>
            <a:r>
              <a:rPr lang="en" sz="1600"/>
              <a:t>, </a:t>
            </a:r>
            <a:r>
              <a:rPr lang="en" sz="1600">
                <a:solidFill>
                  <a:srgbClr val="666666"/>
                </a:solidFill>
              </a:rPr>
              <a:t>e</a:t>
            </a:r>
            <a:r>
              <a:rPr baseline="30000" lang="en" sz="1600">
                <a:solidFill>
                  <a:srgbClr val="666666"/>
                </a:solidFill>
              </a:rPr>
              <a:t>-</a:t>
            </a:r>
            <a:r>
              <a:rPr lang="en" sz="1600"/>
              <a:t>,</a:t>
            </a:r>
            <a:r>
              <a:rPr baseline="30000" lang="en" sz="1600"/>
              <a:t> </a:t>
            </a:r>
            <a:r>
              <a:rPr lang="en" sz="1600">
                <a:solidFill>
                  <a:srgbClr val="00FFFF"/>
                </a:solidFill>
              </a:rPr>
              <a:t>optical photon</a:t>
            </a:r>
            <a:endParaRPr sz="1600">
              <a:solidFill>
                <a:srgbClr val="00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7950" y="1140050"/>
            <a:ext cx="3068100" cy="2284222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3"/>
          <p:cNvSpPr txBox="1"/>
          <p:nvPr>
            <p:ph type="title"/>
          </p:nvPr>
        </p:nvSpPr>
        <p:spPr>
          <a:xfrm>
            <a:off x="311700" y="56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mCP Signal</a:t>
            </a:r>
            <a:endParaRPr/>
          </a:p>
        </p:txBody>
      </p:sp>
      <p:sp>
        <p:nvSpPr>
          <p:cNvPr id="212" name="Google Shape;212;p23"/>
          <p:cNvSpPr txBox="1"/>
          <p:nvPr>
            <p:ph idx="1" type="body"/>
          </p:nvPr>
        </p:nvSpPr>
        <p:spPr>
          <a:xfrm>
            <a:off x="311700" y="3532300"/>
            <a:ext cx="8520600" cy="12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</a:rPr>
              <a:t>When a charged particle passes through scintillator, it produces light, which we can detect</a:t>
            </a:r>
            <a:endParaRPr sz="16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600">
                <a:solidFill>
                  <a:schemeClr val="accent2"/>
                </a:solidFill>
              </a:rPr>
              <a:t>Challenge: </a:t>
            </a:r>
            <a:r>
              <a:rPr lang="en" sz="1600">
                <a:solidFill>
                  <a:schemeClr val="accent2"/>
                </a:solidFill>
              </a:rPr>
              <a:t>With e.g. Q = 0.01e, we see 10,000x less light than usual. So, we need to be able to detect individual photons to be sensitive to millicharged particles</a:t>
            </a:r>
            <a:endParaRPr sz="1600">
              <a:solidFill>
                <a:schemeClr val="accent2"/>
              </a:solidFill>
            </a:endParaRPr>
          </a:p>
        </p:txBody>
      </p:sp>
      <p:sp>
        <p:nvSpPr>
          <p:cNvPr id="213" name="Google Shape;213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4" name="Google Shape;214;p23"/>
          <p:cNvSpPr txBox="1"/>
          <p:nvPr/>
        </p:nvSpPr>
        <p:spPr>
          <a:xfrm>
            <a:off x="3250850" y="737575"/>
            <a:ext cx="26433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Q = 0.01e</a:t>
            </a:r>
            <a:endParaRPr sz="1800">
              <a:solidFill>
                <a:schemeClr val="accent2"/>
              </a:solidFill>
            </a:endParaRPr>
          </a:p>
        </p:txBody>
      </p:sp>
      <p:pic>
        <p:nvPicPr>
          <p:cNvPr id="215" name="Google Shape;21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3"/>
          <p:cNvSpPr txBox="1"/>
          <p:nvPr/>
        </p:nvSpPr>
        <p:spPr>
          <a:xfrm>
            <a:off x="4119525" y="126900"/>
            <a:ext cx="354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Legend:</a:t>
            </a:r>
            <a:r>
              <a:rPr lang="en" sz="1600"/>
              <a:t> </a:t>
            </a:r>
            <a:r>
              <a:rPr lang="en" sz="1600">
                <a:solidFill>
                  <a:srgbClr val="C82506"/>
                </a:solidFill>
              </a:rPr>
              <a:t>μ, </a:t>
            </a:r>
            <a:r>
              <a:rPr lang="en" sz="1600">
                <a:solidFill>
                  <a:srgbClr val="00FF00"/>
                </a:solidFill>
              </a:rPr>
              <a:t>γ</a:t>
            </a:r>
            <a:r>
              <a:rPr lang="en" sz="1600">
                <a:solidFill>
                  <a:srgbClr val="0B5D18"/>
                </a:solidFill>
              </a:rPr>
              <a:t>, </a:t>
            </a:r>
            <a:r>
              <a:rPr lang="en" sz="1600">
                <a:solidFill>
                  <a:srgbClr val="0365C0"/>
                </a:solidFill>
              </a:rPr>
              <a:t>mCP</a:t>
            </a:r>
            <a:r>
              <a:rPr lang="en" sz="1600"/>
              <a:t>, </a:t>
            </a:r>
            <a:r>
              <a:rPr lang="en" sz="1600">
                <a:solidFill>
                  <a:srgbClr val="666666"/>
                </a:solidFill>
              </a:rPr>
              <a:t>e</a:t>
            </a:r>
            <a:r>
              <a:rPr baseline="30000" lang="en" sz="1600">
                <a:solidFill>
                  <a:srgbClr val="666666"/>
                </a:solidFill>
              </a:rPr>
              <a:t>-</a:t>
            </a:r>
            <a:r>
              <a:rPr lang="en" sz="1600"/>
              <a:t>,</a:t>
            </a:r>
            <a:r>
              <a:rPr baseline="30000" lang="en" sz="1600"/>
              <a:t> </a:t>
            </a:r>
            <a:r>
              <a:rPr lang="en" sz="1600">
                <a:solidFill>
                  <a:srgbClr val="00FFFF"/>
                </a:solidFill>
              </a:rPr>
              <a:t>optical photon</a:t>
            </a:r>
            <a:endParaRPr sz="1600">
              <a:solidFill>
                <a:srgbClr val="00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Backgrounds</a:t>
            </a:r>
            <a:endParaRPr/>
          </a:p>
        </p:txBody>
      </p:sp>
      <p:sp>
        <p:nvSpPr>
          <p:cNvPr id="222" name="Google Shape;222;p24"/>
          <p:cNvSpPr txBox="1"/>
          <p:nvPr>
            <p:ph idx="1" type="body"/>
          </p:nvPr>
        </p:nvSpPr>
        <p:spPr>
          <a:xfrm>
            <a:off x="311700" y="1152475"/>
            <a:ext cx="3960900" cy="355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SzPts val="1018"/>
              <a:buNone/>
            </a:pPr>
            <a:r>
              <a:rPr lang="en" sz="1765">
                <a:solidFill>
                  <a:schemeClr val="accent2"/>
                </a:solidFill>
              </a:rPr>
              <a:t>Signal: ~few photons in one bar in each layer within 15ns, and no other activity</a:t>
            </a:r>
            <a:br>
              <a:rPr lang="en" sz="1765">
                <a:solidFill>
                  <a:schemeClr val="accent2"/>
                </a:solidFill>
              </a:rPr>
            </a:br>
            <a:br>
              <a:rPr lang="en" sz="1765">
                <a:solidFill>
                  <a:schemeClr val="accent2"/>
                </a:solidFill>
              </a:rPr>
            </a:br>
            <a:r>
              <a:rPr lang="en" sz="1765">
                <a:solidFill>
                  <a:schemeClr val="accent2"/>
                </a:solidFill>
              </a:rPr>
              <a:t>Backgrounds: Cosmic showers, PMT dark rates (~1 kHz per PMT)</a:t>
            </a:r>
            <a:br>
              <a:rPr lang="en" sz="1765">
                <a:solidFill>
                  <a:schemeClr val="accent2"/>
                </a:solidFill>
              </a:rPr>
            </a:br>
            <a:br>
              <a:rPr lang="en" sz="1765">
                <a:solidFill>
                  <a:schemeClr val="accent2"/>
                </a:solidFill>
              </a:rPr>
            </a:br>
            <a:r>
              <a:rPr lang="en" sz="1765">
                <a:solidFill>
                  <a:schemeClr val="accent2"/>
                </a:solidFill>
              </a:rPr>
              <a:t>Simulations of the milliQan detectors have shown that with this signal selection, cosmic background rates are negligible (see </a:t>
            </a:r>
            <a:r>
              <a:rPr lang="en" sz="1765" u="sng">
                <a:solidFill>
                  <a:schemeClr val="hlink"/>
                </a:solidFill>
                <a:hlinkClick r:id="rId3"/>
              </a:rPr>
              <a:t>arXiv:2104.07151</a:t>
            </a:r>
            <a:r>
              <a:rPr lang="en" sz="1765">
                <a:solidFill>
                  <a:schemeClr val="accent2"/>
                </a:solidFill>
              </a:rPr>
              <a:t>)</a:t>
            </a:r>
            <a:endParaRPr sz="1765">
              <a:solidFill>
                <a:schemeClr val="accent2"/>
              </a:solidFill>
            </a:endParaRPr>
          </a:p>
        </p:txBody>
      </p:sp>
      <p:sp>
        <p:nvSpPr>
          <p:cNvPr id="223" name="Google Shape;22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4" name="Google Shape;22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5750" y="1177788"/>
            <a:ext cx="4103501" cy="2745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Bar Detector Status</a:t>
            </a:r>
            <a:endParaRPr/>
          </a:p>
        </p:txBody>
      </p:sp>
      <p:sp>
        <p:nvSpPr>
          <p:cNvPr id="231" name="Google Shape;231;p25"/>
          <p:cNvSpPr txBox="1"/>
          <p:nvPr>
            <p:ph idx="1" type="body"/>
          </p:nvPr>
        </p:nvSpPr>
        <p:spPr>
          <a:xfrm>
            <a:off x="311700" y="1152475"/>
            <a:ext cx="6417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Construction and response/timing calibration completed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last year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Studies using beam and cosmic muon backgrounds ongoing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32" name="Google Shape;232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3" name="Google Shape;23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7400" y="2569625"/>
            <a:ext cx="2186849" cy="1687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83000" y="1293413"/>
            <a:ext cx="2186850" cy="312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5"/>
          <p:cNvSpPr txBox="1"/>
          <p:nvPr/>
        </p:nvSpPr>
        <p:spPr>
          <a:xfrm>
            <a:off x="4571997" y="2758206"/>
            <a:ext cx="1486200" cy="4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All bars calibrated with sources!</a:t>
            </a:r>
            <a:endParaRPr sz="1200"/>
          </a:p>
        </p:txBody>
      </p:sp>
      <p:pic>
        <p:nvPicPr>
          <p:cNvPr id="237" name="Google Shape;237;p25"/>
          <p:cNvPicPr preferRelativeResize="0"/>
          <p:nvPr/>
        </p:nvPicPr>
        <p:blipFill rotWithShape="1">
          <a:blip r:embed="rId6">
            <a:alphaModFix/>
          </a:blip>
          <a:srcRect b="0" l="0" r="0" t="7123"/>
          <a:stretch/>
        </p:blipFill>
        <p:spPr>
          <a:xfrm>
            <a:off x="524025" y="2571600"/>
            <a:ext cx="2653350" cy="1683325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5"/>
          <p:cNvSpPr txBox="1"/>
          <p:nvPr/>
        </p:nvSpPr>
        <p:spPr>
          <a:xfrm>
            <a:off x="112950" y="4280950"/>
            <a:ext cx="3475500" cy="4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Muons passing through all layers are used for timing calibration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39" name="Google Shape;239;p25"/>
          <p:cNvSpPr txBox="1"/>
          <p:nvPr/>
        </p:nvSpPr>
        <p:spPr>
          <a:xfrm>
            <a:off x="3483475" y="4280950"/>
            <a:ext cx="2834700" cy="4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Comparing SPE and Cd109 peaks gives PMT response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26"/>
          <p:cNvPicPr preferRelativeResize="0"/>
          <p:nvPr/>
        </p:nvPicPr>
        <p:blipFill rotWithShape="1">
          <a:blip r:embed="rId3">
            <a:alphaModFix/>
          </a:blip>
          <a:srcRect b="1296" l="735" r="1196" t="1189"/>
          <a:stretch/>
        </p:blipFill>
        <p:spPr>
          <a:xfrm>
            <a:off x="915725" y="1109425"/>
            <a:ext cx="2008325" cy="203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6"/>
          <p:cNvPicPr preferRelativeResize="0"/>
          <p:nvPr/>
        </p:nvPicPr>
        <p:blipFill rotWithShape="1">
          <a:blip r:embed="rId3">
            <a:alphaModFix/>
          </a:blip>
          <a:srcRect b="1296" l="735" r="1196" t="1189"/>
          <a:stretch/>
        </p:blipFill>
        <p:spPr>
          <a:xfrm>
            <a:off x="824200" y="1190425"/>
            <a:ext cx="2008325" cy="203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6"/>
          <p:cNvPicPr preferRelativeResize="0"/>
          <p:nvPr/>
        </p:nvPicPr>
        <p:blipFill rotWithShape="1">
          <a:blip r:embed="rId3">
            <a:alphaModFix/>
          </a:blip>
          <a:srcRect b="1296" l="735" r="1196" t="1189"/>
          <a:stretch/>
        </p:blipFill>
        <p:spPr>
          <a:xfrm>
            <a:off x="725075" y="1281500"/>
            <a:ext cx="2008325" cy="203915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Beam Muon Validation: Alignment</a:t>
            </a:r>
            <a:endParaRPr/>
          </a:p>
        </p:txBody>
      </p:sp>
      <p:sp>
        <p:nvSpPr>
          <p:cNvPr id="248" name="Google Shape;248;p26"/>
          <p:cNvSpPr txBox="1"/>
          <p:nvPr>
            <p:ph idx="1" type="body"/>
          </p:nvPr>
        </p:nvSpPr>
        <p:spPr>
          <a:xfrm>
            <a:off x="151938" y="3768625"/>
            <a:ext cx="2960100" cy="86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1200">
                <a:solidFill>
                  <a:schemeClr val="dk1"/>
                </a:solidFill>
              </a:rPr>
              <a:t>Muons (and mCPs) don’t always follow a straight path through the detector. We can measure their paths!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49" name="Google Shape;249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50" name="Google Shape;25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6"/>
          <p:cNvPicPr preferRelativeResize="0"/>
          <p:nvPr/>
        </p:nvPicPr>
        <p:blipFill rotWithShape="1">
          <a:blip r:embed="rId3">
            <a:alphaModFix/>
          </a:blip>
          <a:srcRect b="1296" l="735" r="1196" t="1189"/>
          <a:stretch/>
        </p:blipFill>
        <p:spPr>
          <a:xfrm>
            <a:off x="627825" y="1369913"/>
            <a:ext cx="2008325" cy="20391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2" name="Google Shape;252;p26"/>
          <p:cNvCxnSpPr/>
          <p:nvPr/>
        </p:nvCxnSpPr>
        <p:spPr>
          <a:xfrm flipH="1" rot="10800000">
            <a:off x="459050" y="1369875"/>
            <a:ext cx="1500" cy="2127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3" name="Google Shape;253;p26"/>
          <p:cNvCxnSpPr/>
          <p:nvPr/>
        </p:nvCxnSpPr>
        <p:spPr>
          <a:xfrm flipH="1" rot="10800000">
            <a:off x="460475" y="3497588"/>
            <a:ext cx="2129100" cy="3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4" name="Google Shape;254;p26"/>
          <p:cNvSpPr txBox="1"/>
          <p:nvPr/>
        </p:nvSpPr>
        <p:spPr>
          <a:xfrm>
            <a:off x="1422738" y="3497600"/>
            <a:ext cx="418500" cy="33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X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55" name="Google Shape;255;p26"/>
          <p:cNvSpPr txBox="1"/>
          <p:nvPr/>
        </p:nvSpPr>
        <p:spPr>
          <a:xfrm>
            <a:off x="41963" y="2222875"/>
            <a:ext cx="418500" cy="33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Y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56" name="Google Shape;256;p26"/>
          <p:cNvSpPr txBox="1"/>
          <p:nvPr>
            <p:ph idx="1" type="body"/>
          </p:nvPr>
        </p:nvSpPr>
        <p:spPr>
          <a:xfrm>
            <a:off x="3487700" y="3760250"/>
            <a:ext cx="5356500" cy="86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1600">
                <a:solidFill>
                  <a:schemeClr val="dk1"/>
                </a:solidFill>
              </a:rPr>
              <a:t>Measuring the tracks of beam muons allows for estimates of detector alignment and angular distributions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57" name="Google Shape;257;p26"/>
          <p:cNvSpPr/>
          <p:nvPr/>
        </p:nvSpPr>
        <p:spPr>
          <a:xfrm>
            <a:off x="729675" y="1463550"/>
            <a:ext cx="2616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6"/>
          <p:cNvSpPr/>
          <p:nvPr/>
        </p:nvSpPr>
        <p:spPr>
          <a:xfrm>
            <a:off x="1260400" y="1463550"/>
            <a:ext cx="2616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6"/>
          <p:cNvSpPr/>
          <p:nvPr/>
        </p:nvSpPr>
        <p:spPr>
          <a:xfrm>
            <a:off x="1751125" y="1463550"/>
            <a:ext cx="2616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6"/>
          <p:cNvSpPr/>
          <p:nvPr/>
        </p:nvSpPr>
        <p:spPr>
          <a:xfrm>
            <a:off x="2228288" y="1463550"/>
            <a:ext cx="2616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6"/>
          <p:cNvSpPr/>
          <p:nvPr/>
        </p:nvSpPr>
        <p:spPr>
          <a:xfrm>
            <a:off x="2228288" y="1940700"/>
            <a:ext cx="2616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6"/>
          <p:cNvSpPr/>
          <p:nvPr/>
        </p:nvSpPr>
        <p:spPr>
          <a:xfrm>
            <a:off x="1751113" y="1940700"/>
            <a:ext cx="2616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26"/>
          <p:cNvSpPr/>
          <p:nvPr/>
        </p:nvSpPr>
        <p:spPr>
          <a:xfrm>
            <a:off x="1260413" y="1940700"/>
            <a:ext cx="2616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6"/>
          <p:cNvSpPr/>
          <p:nvPr/>
        </p:nvSpPr>
        <p:spPr>
          <a:xfrm>
            <a:off x="769713" y="1940700"/>
            <a:ext cx="2616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6"/>
          <p:cNvSpPr/>
          <p:nvPr/>
        </p:nvSpPr>
        <p:spPr>
          <a:xfrm>
            <a:off x="729663" y="2480575"/>
            <a:ext cx="2616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6"/>
          <p:cNvSpPr/>
          <p:nvPr/>
        </p:nvSpPr>
        <p:spPr>
          <a:xfrm>
            <a:off x="1260388" y="2480575"/>
            <a:ext cx="2616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6"/>
          <p:cNvSpPr/>
          <p:nvPr/>
        </p:nvSpPr>
        <p:spPr>
          <a:xfrm>
            <a:off x="1697531" y="2480575"/>
            <a:ext cx="3777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6"/>
          <p:cNvSpPr/>
          <p:nvPr/>
        </p:nvSpPr>
        <p:spPr>
          <a:xfrm>
            <a:off x="2170243" y="2480575"/>
            <a:ext cx="3777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26"/>
          <p:cNvSpPr/>
          <p:nvPr/>
        </p:nvSpPr>
        <p:spPr>
          <a:xfrm>
            <a:off x="2187693" y="2989088"/>
            <a:ext cx="3777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26"/>
          <p:cNvSpPr/>
          <p:nvPr/>
        </p:nvSpPr>
        <p:spPr>
          <a:xfrm>
            <a:off x="1693068" y="2989075"/>
            <a:ext cx="3777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26"/>
          <p:cNvSpPr/>
          <p:nvPr/>
        </p:nvSpPr>
        <p:spPr>
          <a:xfrm>
            <a:off x="1198443" y="2989088"/>
            <a:ext cx="3777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26"/>
          <p:cNvSpPr/>
          <p:nvPr/>
        </p:nvSpPr>
        <p:spPr>
          <a:xfrm>
            <a:off x="671618" y="2989075"/>
            <a:ext cx="377700" cy="33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3" name="Google Shape;273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02862" y="1056570"/>
            <a:ext cx="3526175" cy="266590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4" name="Google Shape;274;p26"/>
          <p:cNvCxnSpPr/>
          <p:nvPr/>
        </p:nvCxnSpPr>
        <p:spPr>
          <a:xfrm flipH="1" rot="10800000">
            <a:off x="1198450" y="2753850"/>
            <a:ext cx="785100" cy="1040100"/>
          </a:xfrm>
          <a:prstGeom prst="straightConnector1">
            <a:avLst/>
          </a:prstGeom>
          <a:noFill/>
          <a:ln cap="flat" cmpd="sng" w="9525">
            <a:solidFill>
              <a:srgbClr val="C8250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5" name="Google Shape;275;p26"/>
          <p:cNvCxnSpPr/>
          <p:nvPr/>
        </p:nvCxnSpPr>
        <p:spPr>
          <a:xfrm flipH="1" rot="10800000">
            <a:off x="2906000" y="1016500"/>
            <a:ext cx="383700" cy="506100"/>
          </a:xfrm>
          <a:prstGeom prst="straightConnector1">
            <a:avLst/>
          </a:prstGeom>
          <a:noFill/>
          <a:ln cap="flat" cmpd="sng" w="9525">
            <a:solidFill>
              <a:srgbClr val="C82506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2025" y="2215300"/>
            <a:ext cx="3555200" cy="2133108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and Monitoring</a:t>
            </a:r>
            <a:endParaRPr/>
          </a:p>
        </p:txBody>
      </p:sp>
      <p:sp>
        <p:nvSpPr>
          <p:cNvPr id="282" name="Google Shape;282;p27"/>
          <p:cNvSpPr txBox="1"/>
          <p:nvPr>
            <p:ph idx="1" type="body"/>
          </p:nvPr>
        </p:nvSpPr>
        <p:spPr>
          <a:xfrm>
            <a:off x="311700" y="1152475"/>
            <a:ext cx="8520600" cy="104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Currently taking physics data since June 2023!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Web based monitoring and remote to help with remote shifting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Recorded 50 fb⁻¹ of collision data so far from LHC Run 3 and still running!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83" name="Google Shape;283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84" name="Google Shape;284;p27"/>
          <p:cNvPicPr preferRelativeResize="0"/>
          <p:nvPr/>
        </p:nvPicPr>
        <p:blipFill rotWithShape="1">
          <a:blip r:embed="rId4">
            <a:alphaModFix/>
          </a:blip>
          <a:srcRect b="0" l="0" r="0" t="2047"/>
          <a:stretch/>
        </p:blipFill>
        <p:spPr>
          <a:xfrm>
            <a:off x="336475" y="2215300"/>
            <a:ext cx="4043874" cy="214567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27"/>
          <p:cNvSpPr txBox="1"/>
          <p:nvPr/>
        </p:nvSpPr>
        <p:spPr>
          <a:xfrm>
            <a:off x="294238" y="4354700"/>
            <a:ext cx="4044000" cy="4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</a:rPr>
              <a:t>Web-based monitoring system allows for smooth datataking and early diagnosis of any problem</a:t>
            </a:r>
            <a:endParaRPr sz="1000">
              <a:solidFill>
                <a:schemeClr val="lt2"/>
              </a:solidFill>
            </a:endParaRPr>
          </a:p>
        </p:txBody>
      </p:sp>
      <p:sp>
        <p:nvSpPr>
          <p:cNvPr id="286" name="Google Shape;286;p27"/>
          <p:cNvSpPr txBox="1"/>
          <p:nvPr/>
        </p:nvSpPr>
        <p:spPr>
          <a:xfrm>
            <a:off x="4556400" y="4442725"/>
            <a:ext cx="42759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</a:rPr>
              <a:t>With high luminosity targets for 2024, will exceed 100 fb-1 later this year</a:t>
            </a:r>
            <a:endParaRPr sz="1000">
              <a:solidFill>
                <a:schemeClr val="lt2"/>
              </a:solidFill>
            </a:endParaRPr>
          </a:p>
        </p:txBody>
      </p:sp>
      <p:pic>
        <p:nvPicPr>
          <p:cNvPr id="287" name="Google Shape;287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42025" y="2215300"/>
            <a:ext cx="3555200" cy="2133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0755" y="1197113"/>
            <a:ext cx="4876776" cy="2749274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Slab Detector Status</a:t>
            </a:r>
            <a:endParaRPr/>
          </a:p>
        </p:txBody>
      </p:sp>
      <p:sp>
        <p:nvSpPr>
          <p:cNvPr id="295" name="Google Shape;295;p28"/>
          <p:cNvSpPr txBox="1"/>
          <p:nvPr>
            <p:ph idx="1" type="body"/>
          </p:nvPr>
        </p:nvSpPr>
        <p:spPr>
          <a:xfrm>
            <a:off x="174750" y="1142488"/>
            <a:ext cx="3786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Above 1.4 GeV, mCP production is rarer;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acceptance is limiting factor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“Slab Detector” uses four layers of twelve 40 x 60 x 5 cm plastic scintillator slabs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Surface area equivalent to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~1100 5 x 5 cm bars!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Significantly improves acceptance for Q &gt; ~0.01e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96" name="Google Shape;296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7" name="Google Shape;297;p28"/>
          <p:cNvPicPr preferRelativeResize="0"/>
          <p:nvPr/>
        </p:nvPicPr>
        <p:blipFill rotWithShape="1">
          <a:blip r:embed="rId4">
            <a:alphaModFix/>
          </a:blip>
          <a:srcRect b="66296" l="1700" r="51966" t="2887"/>
          <a:stretch/>
        </p:blipFill>
        <p:spPr>
          <a:xfrm>
            <a:off x="7072350" y="1242788"/>
            <a:ext cx="1714301" cy="73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Slab Detector </a:t>
            </a:r>
            <a:r>
              <a:rPr lang="en"/>
              <a:t>Commissioning</a:t>
            </a:r>
            <a:endParaRPr/>
          </a:p>
        </p:txBody>
      </p:sp>
      <p:sp>
        <p:nvSpPr>
          <p:cNvPr id="304" name="Google Shape;304;p29"/>
          <p:cNvSpPr txBox="1"/>
          <p:nvPr>
            <p:ph idx="1" type="body"/>
          </p:nvPr>
        </p:nvSpPr>
        <p:spPr>
          <a:xfrm>
            <a:off x="174750" y="1142488"/>
            <a:ext cx="3786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All slabs calibrated and ready for installation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DAQ system, ~half of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slabs installed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Commissioning data already being collected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Installation of remaining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layers happening now!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Targeting full installation, physics data by end of June → Very soon!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05" name="Google Shape;305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6" name="Google Shape;30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4356" y="1142500"/>
            <a:ext cx="4496670" cy="338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74349" y="1142500"/>
            <a:ext cx="4496676" cy="3372526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29"/>
          <p:cNvSpPr txBox="1"/>
          <p:nvPr/>
        </p:nvSpPr>
        <p:spPr>
          <a:xfrm>
            <a:off x="7043425" y="1346175"/>
            <a:ext cx="1173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Nov 2023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milliQan Signal Sensitivity</a:t>
            </a:r>
            <a:endParaRPr/>
          </a:p>
        </p:txBody>
      </p:sp>
      <p:sp>
        <p:nvSpPr>
          <p:cNvPr id="315" name="Google Shape;315;p30"/>
          <p:cNvSpPr txBox="1"/>
          <p:nvPr>
            <p:ph idx="1" type="body"/>
          </p:nvPr>
        </p:nvSpPr>
        <p:spPr>
          <a:xfrm>
            <a:off x="311700" y="1152475"/>
            <a:ext cx="3860400" cy="367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Bar detector</a:t>
            </a:r>
            <a:r>
              <a:rPr lang="en">
                <a:solidFill>
                  <a:schemeClr val="dk1"/>
                </a:solidFill>
              </a:rPr>
              <a:t> →</a:t>
            </a:r>
            <a:r>
              <a:rPr lang="en">
                <a:solidFill>
                  <a:schemeClr val="dk1"/>
                </a:solidFill>
              </a:rPr>
              <a:t> targets charge limited region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Slab detector → targets acceptance limited region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Expected combined sensitivity: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Charges ~0.001-0.1 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Masses ~0.1-45 GeV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Full projections published in </a:t>
            </a:r>
            <a:r>
              <a:rPr lang="en" u="sng">
                <a:solidFill>
                  <a:schemeClr val="hlink"/>
                </a:solidFill>
                <a:hlinkClick r:id="rId3"/>
              </a:rPr>
              <a:t>PhysRevD.104.032002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16" name="Google Shape;316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17" name="Google Shape;317;p30"/>
          <p:cNvPicPr preferRelativeResize="0"/>
          <p:nvPr/>
        </p:nvPicPr>
        <p:blipFill rotWithShape="1">
          <a:blip r:embed="rId4">
            <a:alphaModFix/>
          </a:blip>
          <a:srcRect b="17170" l="0" r="0" t="0"/>
          <a:stretch/>
        </p:blipFill>
        <p:spPr>
          <a:xfrm>
            <a:off x="4412225" y="1152476"/>
            <a:ext cx="4127550" cy="2892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8" name="Google Shape;318;p30"/>
          <p:cNvCxnSpPr/>
          <p:nvPr/>
        </p:nvCxnSpPr>
        <p:spPr>
          <a:xfrm flipH="1" rot="10800000">
            <a:off x="7573225" y="4045325"/>
            <a:ext cx="129300" cy="281400"/>
          </a:xfrm>
          <a:prstGeom prst="straightConnector1">
            <a:avLst/>
          </a:prstGeom>
          <a:noFill/>
          <a:ln cap="flat" cmpd="sng" w="19050">
            <a:solidFill>
              <a:srgbClr val="B26AE2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19" name="Google Shape;319;p30"/>
          <p:cNvCxnSpPr/>
          <p:nvPr/>
        </p:nvCxnSpPr>
        <p:spPr>
          <a:xfrm flipH="1" rot="10800000">
            <a:off x="5518875" y="4041425"/>
            <a:ext cx="258600" cy="289200"/>
          </a:xfrm>
          <a:prstGeom prst="straightConnector1">
            <a:avLst/>
          </a:prstGeom>
          <a:noFill/>
          <a:ln cap="flat" cmpd="sng" w="19050">
            <a:solidFill>
              <a:srgbClr val="0365C0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20" name="Google Shape;320;p30"/>
          <p:cNvSpPr txBox="1"/>
          <p:nvPr/>
        </p:nvSpPr>
        <p:spPr>
          <a:xfrm>
            <a:off x="4073200" y="4288675"/>
            <a:ext cx="24195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65C0"/>
              </a:buClr>
              <a:buSzPts val="2000"/>
              <a:buFont typeface="Helvetica Neue"/>
              <a:buNone/>
            </a:pPr>
            <a:r>
              <a:rPr b="1" i="0" lang="en" sz="1000" u="none">
                <a:solidFill>
                  <a:srgbClr val="0365C0"/>
                </a:solidFill>
                <a:latin typeface="Roboto"/>
                <a:ea typeface="Roboto"/>
                <a:cs typeface="Roboto"/>
                <a:sym typeface="Roboto"/>
              </a:rPr>
              <a:t>Charge limited region</a:t>
            </a:r>
            <a:r>
              <a:rPr i="0" lang="en" sz="1000" u="none">
                <a:solidFill>
                  <a:srgbClr val="0365C0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br>
              <a:rPr lang="en" sz="1000">
                <a:solidFill>
                  <a:srgbClr val="0365C0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0" lang="en" sz="1000" u="none">
                <a:solidFill>
                  <a:srgbClr val="0365C0"/>
                </a:solidFill>
                <a:latin typeface="Roboto"/>
                <a:ea typeface="Roboto"/>
                <a:cs typeface="Roboto"/>
                <a:sym typeface="Roboto"/>
              </a:rPr>
              <a:t>very high mcp flux but low efficiency </a:t>
            </a:r>
            <a:endParaRPr sz="1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1" name="Google Shape;321;p30"/>
          <p:cNvSpPr txBox="1"/>
          <p:nvPr/>
        </p:nvSpPr>
        <p:spPr>
          <a:xfrm>
            <a:off x="6593775" y="4288675"/>
            <a:ext cx="2014200" cy="41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26AE2"/>
              </a:buClr>
              <a:buSzPts val="2000"/>
              <a:buFont typeface="Helvetica Neue"/>
              <a:buNone/>
            </a:pPr>
            <a:r>
              <a:rPr b="1" i="0" lang="en" sz="1000" u="none">
                <a:solidFill>
                  <a:srgbClr val="B26AE2"/>
                </a:solidFill>
                <a:latin typeface="Roboto"/>
                <a:ea typeface="Roboto"/>
                <a:cs typeface="Roboto"/>
                <a:sym typeface="Roboto"/>
              </a:rPr>
              <a:t>Acceptance limited region</a:t>
            </a:r>
            <a:r>
              <a:rPr i="0" lang="en" sz="1000" u="none">
                <a:solidFill>
                  <a:srgbClr val="B26AE2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br>
              <a:rPr lang="en" sz="1000">
                <a:solidFill>
                  <a:srgbClr val="B26AE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i="0" lang="en" sz="1000" u="none">
                <a:solidFill>
                  <a:srgbClr val="B26AE2"/>
                </a:solidFill>
                <a:latin typeface="Roboto"/>
                <a:ea typeface="Roboto"/>
                <a:cs typeface="Roboto"/>
                <a:sym typeface="Roboto"/>
              </a:rPr>
              <a:t>high efficiency but mcp flux is low</a:t>
            </a:r>
            <a:endParaRPr sz="10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22" name="Google Shape;322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829" y="1017725"/>
            <a:ext cx="3529847" cy="3550449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next?</a:t>
            </a:r>
            <a:endParaRPr/>
          </a:p>
        </p:txBody>
      </p:sp>
      <p:sp>
        <p:nvSpPr>
          <p:cNvPr id="329" name="Google Shape;329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30" name="Google Shape;33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11" y="1017725"/>
            <a:ext cx="1426190" cy="411475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31"/>
          <p:cNvSpPr txBox="1"/>
          <p:nvPr>
            <p:ph idx="1" type="body"/>
          </p:nvPr>
        </p:nvSpPr>
        <p:spPr>
          <a:xfrm>
            <a:off x="3452125" y="1611175"/>
            <a:ext cx="2452800" cy="8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3D85C6"/>
                </a:solidFill>
              </a:rPr>
              <a:t>mCP flux over</a:t>
            </a:r>
            <a:br>
              <a:rPr lang="en">
                <a:solidFill>
                  <a:srgbClr val="3D85C6"/>
                </a:solidFill>
              </a:rPr>
            </a:br>
            <a:r>
              <a:rPr lang="en">
                <a:solidFill>
                  <a:srgbClr val="3D85C6"/>
                </a:solidFill>
              </a:rPr>
              <a:t>~</a:t>
            </a:r>
            <a:r>
              <a:rPr b="1" lang="en">
                <a:solidFill>
                  <a:srgbClr val="3D85C6"/>
                </a:solidFill>
              </a:rPr>
              <a:t>250 times larger</a:t>
            </a:r>
            <a:br>
              <a:rPr lang="en">
                <a:solidFill>
                  <a:srgbClr val="3D85C6"/>
                </a:solidFill>
              </a:rPr>
            </a:br>
            <a:r>
              <a:rPr lang="en">
                <a:solidFill>
                  <a:srgbClr val="3D85C6"/>
                </a:solidFill>
              </a:rPr>
              <a:t>in</a:t>
            </a:r>
            <a:r>
              <a:rPr lang="en">
                <a:solidFill>
                  <a:srgbClr val="B26AE2"/>
                </a:solidFill>
              </a:rPr>
              <a:t> forward region!</a:t>
            </a:r>
            <a:endParaRPr>
              <a:solidFill>
                <a:srgbClr val="B26AE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Dark Matter in a Hidden Valley</a:t>
            </a:r>
            <a:endParaRPr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192750" y="1066825"/>
            <a:ext cx="2274900" cy="358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No sign of new</a:t>
            </a: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physics seen at</a:t>
            </a: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the LHC (yet)</a:t>
            </a:r>
            <a:br>
              <a:rPr lang="en" sz="1900">
                <a:solidFill>
                  <a:schemeClr val="dk1"/>
                </a:solidFill>
              </a:rPr>
            </a:b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Where could it</a:t>
            </a: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be hiding?</a:t>
            </a:r>
            <a:br>
              <a:rPr lang="en" sz="1900">
                <a:solidFill>
                  <a:schemeClr val="dk1"/>
                </a:solidFill>
              </a:rPr>
            </a:b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</a:rPr>
              <a:t>Dark matter gives biggest clue– many SM extensions include a dark or hidden sector</a:t>
            </a:r>
            <a:endParaRPr sz="1900">
              <a:solidFill>
                <a:schemeClr val="dk1"/>
              </a:solidFill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7775" y="1066812"/>
            <a:ext cx="6409925" cy="358772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Google Shape;33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0237" y="1259600"/>
            <a:ext cx="2320776" cy="724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6425" y="3337100"/>
            <a:ext cx="1329399" cy="414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3829" y="1017725"/>
            <a:ext cx="3529847" cy="3550449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next?</a:t>
            </a:r>
            <a:endParaRPr/>
          </a:p>
        </p:txBody>
      </p:sp>
      <p:sp>
        <p:nvSpPr>
          <p:cNvPr id="341" name="Google Shape;341;p32"/>
          <p:cNvSpPr txBox="1"/>
          <p:nvPr>
            <p:ph idx="1" type="body"/>
          </p:nvPr>
        </p:nvSpPr>
        <p:spPr>
          <a:xfrm>
            <a:off x="3452125" y="1611175"/>
            <a:ext cx="2452800" cy="8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3D85C6"/>
                </a:solidFill>
              </a:rPr>
              <a:t>mCP flux over</a:t>
            </a:r>
            <a:br>
              <a:rPr lang="en">
                <a:solidFill>
                  <a:srgbClr val="3D85C6"/>
                </a:solidFill>
              </a:rPr>
            </a:br>
            <a:r>
              <a:rPr lang="en">
                <a:solidFill>
                  <a:srgbClr val="3D85C6"/>
                </a:solidFill>
              </a:rPr>
              <a:t>~</a:t>
            </a:r>
            <a:r>
              <a:rPr b="1" lang="en">
                <a:solidFill>
                  <a:srgbClr val="3D85C6"/>
                </a:solidFill>
              </a:rPr>
              <a:t>250 times larger</a:t>
            </a:r>
            <a:br>
              <a:rPr lang="en">
                <a:solidFill>
                  <a:srgbClr val="3D85C6"/>
                </a:solidFill>
              </a:rPr>
            </a:br>
            <a:r>
              <a:rPr lang="en">
                <a:solidFill>
                  <a:srgbClr val="3D85C6"/>
                </a:solidFill>
              </a:rPr>
              <a:t>in</a:t>
            </a:r>
            <a:r>
              <a:rPr lang="en">
                <a:solidFill>
                  <a:srgbClr val="B26AE2"/>
                </a:solidFill>
              </a:rPr>
              <a:t> forward region!</a:t>
            </a:r>
            <a:endParaRPr>
              <a:solidFill>
                <a:srgbClr val="B26AE2"/>
              </a:solidFill>
            </a:endParaRPr>
          </a:p>
        </p:txBody>
      </p:sp>
      <p:sp>
        <p:nvSpPr>
          <p:cNvPr id="342" name="Google Shape;342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43" name="Google Shape;343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20225" y="1957500"/>
            <a:ext cx="2320775" cy="1793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5" name="Google Shape;345;p32"/>
          <p:cNvCxnSpPr/>
          <p:nvPr/>
        </p:nvCxnSpPr>
        <p:spPr>
          <a:xfrm flipH="1" rot="10800000">
            <a:off x="5313425" y="2888900"/>
            <a:ext cx="958500" cy="532500"/>
          </a:xfrm>
          <a:prstGeom prst="straightConnector1">
            <a:avLst/>
          </a:prstGeom>
          <a:noFill/>
          <a:ln cap="flat" cmpd="sng" w="38100">
            <a:solidFill>
              <a:srgbClr val="B26AE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6" name="Google Shape;346;p32"/>
          <p:cNvSpPr txBox="1"/>
          <p:nvPr/>
        </p:nvSpPr>
        <p:spPr>
          <a:xfrm>
            <a:off x="6081663" y="3818500"/>
            <a:ext cx="2997900" cy="7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B26AE2"/>
                </a:solidFill>
              </a:rPr>
              <a:t>Let’s look </a:t>
            </a:r>
            <a:r>
              <a:rPr b="1" lang="en" sz="1800">
                <a:solidFill>
                  <a:srgbClr val="B26AE2"/>
                </a:solidFill>
              </a:rPr>
              <a:t>forward </a:t>
            </a:r>
            <a:r>
              <a:rPr lang="en" sz="1800">
                <a:solidFill>
                  <a:srgbClr val="B26AE2"/>
                </a:solidFill>
              </a:rPr>
              <a:t>for greatly increased production of light mCPs!</a:t>
            </a:r>
            <a:endParaRPr sz="1800">
              <a:solidFill>
                <a:srgbClr val="B26AE2"/>
              </a:solidFill>
            </a:endParaRPr>
          </a:p>
        </p:txBody>
      </p:sp>
      <p:pic>
        <p:nvPicPr>
          <p:cNvPr id="347" name="Google Shape;347;p32"/>
          <p:cNvPicPr preferRelativeResize="0"/>
          <p:nvPr/>
        </p:nvPicPr>
        <p:blipFill rotWithShape="1">
          <a:blip r:embed="rId7">
            <a:alphaModFix/>
          </a:blip>
          <a:srcRect b="0" l="4598" r="0" t="0"/>
          <a:stretch/>
        </p:blipFill>
        <p:spPr>
          <a:xfrm>
            <a:off x="6420225" y="1957500"/>
            <a:ext cx="705119" cy="60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3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11711" y="1017725"/>
            <a:ext cx="1426190" cy="41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1100" y="444475"/>
            <a:ext cx="2320776" cy="724304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FORMOSA Detectors</a:t>
            </a:r>
            <a:endParaRPr/>
          </a:p>
        </p:txBody>
      </p:sp>
      <p:sp>
        <p:nvSpPr>
          <p:cNvPr id="355" name="Google Shape;355;p33"/>
          <p:cNvSpPr txBox="1"/>
          <p:nvPr>
            <p:ph idx="1" type="body"/>
          </p:nvPr>
        </p:nvSpPr>
        <p:spPr>
          <a:xfrm>
            <a:off x="311700" y="1152475"/>
            <a:ext cx="3845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For FPF: Four 20 x 20 layers of scintillating bars coupled with PMTs, pointed to ATLAS IP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Segmented beam-muon veto panels on front and back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>
                <a:solidFill>
                  <a:schemeClr val="dk1"/>
                </a:solidFill>
              </a:rPr>
              <a:t>Right now</a:t>
            </a:r>
            <a:r>
              <a:rPr lang="en">
                <a:solidFill>
                  <a:schemeClr val="dk1"/>
                </a:solidFill>
              </a:rPr>
              <a:t>: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“FORMOSA Demonstrator” gives opportunity to prove concept and target new phase space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56" name="Google Shape;356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57" name="Google Shape;357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1100" y="1152475"/>
            <a:ext cx="2320775" cy="179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70850" y="3131150"/>
            <a:ext cx="2740601" cy="1544550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33"/>
          <p:cNvSpPr txBox="1"/>
          <p:nvPr/>
        </p:nvSpPr>
        <p:spPr>
          <a:xfrm>
            <a:off x="7071000" y="1545259"/>
            <a:ext cx="1917300" cy="10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CCCCC"/>
                </a:solidFill>
              </a:rPr>
              <a:t>Full detector is a 20x20 array of scintillator bars</a:t>
            </a:r>
            <a:endParaRPr sz="1800">
              <a:solidFill>
                <a:srgbClr val="CCCCCC"/>
              </a:solidFill>
            </a:endParaRPr>
          </a:p>
        </p:txBody>
      </p:sp>
      <p:sp>
        <p:nvSpPr>
          <p:cNvPr id="361" name="Google Shape;361;p33"/>
          <p:cNvSpPr txBox="1"/>
          <p:nvPr/>
        </p:nvSpPr>
        <p:spPr>
          <a:xfrm>
            <a:off x="4253550" y="3399284"/>
            <a:ext cx="1917300" cy="10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CCCCCC"/>
                </a:solidFill>
              </a:rPr>
              <a:t>Demonstrator is a 2x2 array:</a:t>
            </a:r>
            <a:br>
              <a:rPr lang="en" sz="1600">
                <a:solidFill>
                  <a:srgbClr val="CCCCCC"/>
                </a:solidFill>
              </a:rPr>
            </a:br>
            <a:r>
              <a:rPr lang="en" sz="1600">
                <a:solidFill>
                  <a:srgbClr val="CCCCCC"/>
                </a:solidFill>
              </a:rPr>
              <a:t>a quarter-scale</a:t>
            </a:r>
            <a:br>
              <a:rPr lang="en" sz="1600">
                <a:solidFill>
                  <a:srgbClr val="CCCCCC"/>
                </a:solidFill>
              </a:rPr>
            </a:br>
            <a:r>
              <a:rPr lang="en" sz="1600">
                <a:solidFill>
                  <a:srgbClr val="CCCCCC"/>
                </a:solidFill>
              </a:rPr>
              <a:t>of milliQan</a:t>
            </a:r>
            <a:endParaRPr sz="1600">
              <a:solidFill>
                <a:srgbClr val="CCCCCC"/>
              </a:solidFill>
            </a:endParaRPr>
          </a:p>
        </p:txBody>
      </p:sp>
      <p:pic>
        <p:nvPicPr>
          <p:cNvPr id="362" name="Google Shape;362;p33"/>
          <p:cNvPicPr preferRelativeResize="0"/>
          <p:nvPr/>
        </p:nvPicPr>
        <p:blipFill rotWithShape="1">
          <a:blip r:embed="rId7">
            <a:alphaModFix/>
          </a:blip>
          <a:srcRect b="0" l="4598" r="0" t="0"/>
          <a:stretch/>
        </p:blipFill>
        <p:spPr>
          <a:xfrm>
            <a:off x="4511107" y="1152475"/>
            <a:ext cx="744639" cy="64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FORMOSA Demonstrator Installation</a:t>
            </a:r>
            <a:endParaRPr/>
          </a:p>
        </p:txBody>
      </p:sp>
      <p:sp>
        <p:nvSpPr>
          <p:cNvPr id="368" name="Google Shape;368;p34"/>
          <p:cNvSpPr txBox="1"/>
          <p:nvPr>
            <p:ph idx="1" type="body"/>
          </p:nvPr>
        </p:nvSpPr>
        <p:spPr>
          <a:xfrm>
            <a:off x="3274300" y="1152475"/>
            <a:ext cx="5558100" cy="104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Installation completed in early Feb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LHC tunnel closed for Run 3 operations → Remote running and commissioning ongoing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69" name="Google Shape;369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70" name="Google Shape;37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4" y="1017725"/>
            <a:ext cx="2719624" cy="3502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0025" y="2236300"/>
            <a:ext cx="4662416" cy="2461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378" name="Google Shape;378;p35"/>
          <p:cNvSpPr txBox="1"/>
          <p:nvPr>
            <p:ph idx="1" type="body"/>
          </p:nvPr>
        </p:nvSpPr>
        <p:spPr>
          <a:xfrm>
            <a:off x="311700" y="1066275"/>
            <a:ext cx="5800800" cy="18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Beam muons are dominant background: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T</a:t>
            </a:r>
            <a:r>
              <a:rPr lang="en" sz="1600">
                <a:solidFill>
                  <a:schemeClr val="dk1"/>
                </a:solidFill>
              </a:rPr>
              <a:t>hrough-going flux of ~1 Hz/cm</a:t>
            </a:r>
            <a:r>
              <a:rPr lang="en">
                <a:solidFill>
                  <a:schemeClr val="dk1"/>
                </a:solidFill>
              </a:rPr>
              <a:t>²</a:t>
            </a:r>
            <a:endParaRPr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Causes frequent afterpulses</a:t>
            </a:r>
            <a:endParaRPr sz="16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</a:rPr>
              <a:t>Can veto by cutting on time relative to initial pulse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New challenges! Can prove feasibility with demonstrator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379" name="Google Shape;379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80" name="Google Shape;38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71250" y="1178325"/>
            <a:ext cx="2833500" cy="2392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75267" y="2898975"/>
            <a:ext cx="2393475" cy="183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1700" y="3188425"/>
            <a:ext cx="2643699" cy="125365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35"/>
          <p:cNvSpPr txBox="1"/>
          <p:nvPr/>
        </p:nvSpPr>
        <p:spPr>
          <a:xfrm>
            <a:off x="5954850" y="3770800"/>
            <a:ext cx="3066300" cy="6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9999"/>
                </a:solidFill>
              </a:rPr>
              <a:t>Can devote </a:t>
            </a:r>
            <a:r>
              <a:rPr lang="en" sz="1200">
                <a:solidFill>
                  <a:srgbClr val="999999"/>
                </a:solidFill>
              </a:rPr>
              <a:t>a</a:t>
            </a:r>
            <a:r>
              <a:rPr lang="en" sz="1200">
                <a:solidFill>
                  <a:srgbClr val="999999"/>
                </a:solidFill>
              </a:rPr>
              <a:t> ms of deadtime to </a:t>
            </a:r>
            <a:r>
              <a:rPr lang="en" sz="1200">
                <a:solidFill>
                  <a:srgbClr val="999999"/>
                </a:solidFill>
              </a:rPr>
              <a:t>cool down</a:t>
            </a:r>
            <a:r>
              <a:rPr lang="en" sz="1200">
                <a:solidFill>
                  <a:srgbClr val="999999"/>
                </a:solidFill>
              </a:rPr>
              <a:t> following a beam muon. But muons are frequent (~100Hz for demonstrator), so can’t wait too long</a:t>
            </a:r>
            <a:endParaRPr sz="1200">
              <a:solidFill>
                <a:srgbClr val="999999"/>
              </a:solidFill>
            </a:endParaRPr>
          </a:p>
        </p:txBody>
      </p:sp>
      <p:cxnSp>
        <p:nvCxnSpPr>
          <p:cNvPr id="385" name="Google Shape;385;p35"/>
          <p:cNvCxnSpPr>
            <a:stCxn id="383" idx="3"/>
            <a:endCxn id="382" idx="1"/>
          </p:cNvCxnSpPr>
          <p:nvPr/>
        </p:nvCxnSpPr>
        <p:spPr>
          <a:xfrm>
            <a:off x="2955399" y="3815250"/>
            <a:ext cx="420000" cy="0"/>
          </a:xfrm>
          <a:prstGeom prst="straightConnector1">
            <a:avLst/>
          </a:prstGeom>
          <a:noFill/>
          <a:ln cap="flat" cmpd="sng" w="9525">
            <a:solidFill>
              <a:srgbClr val="0365C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look at data</a:t>
            </a:r>
            <a:endParaRPr/>
          </a:p>
        </p:txBody>
      </p:sp>
      <p:sp>
        <p:nvSpPr>
          <p:cNvPr id="391" name="Google Shape;391;p36"/>
          <p:cNvSpPr txBox="1"/>
          <p:nvPr>
            <p:ph idx="1" type="body"/>
          </p:nvPr>
        </p:nvSpPr>
        <p:spPr>
          <a:xfrm>
            <a:off x="311700" y="3974625"/>
            <a:ext cx="8520600" cy="75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We see the increased activity in FORMOSA when beam circulates regardless of type</a:t>
            </a:r>
            <a:endParaRPr>
              <a:solidFill>
                <a:schemeClr val="dk1"/>
              </a:solidFill>
            </a:endParaRPr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The 4-layer rate aligns with beam conditions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92" name="Google Shape;392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93" name="Google Shape;39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3587" y="1045649"/>
            <a:ext cx="4196819" cy="294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Looking F</a:t>
            </a:r>
            <a:r>
              <a:rPr lang="en"/>
              <a:t>orward for FORMOSA</a:t>
            </a:r>
            <a:endParaRPr/>
          </a:p>
        </p:txBody>
      </p:sp>
      <p:sp>
        <p:nvSpPr>
          <p:cNvPr id="400" name="Google Shape;400;p37"/>
          <p:cNvSpPr txBox="1"/>
          <p:nvPr>
            <p:ph idx="1" type="body"/>
          </p:nvPr>
        </p:nvSpPr>
        <p:spPr>
          <a:xfrm>
            <a:off x="169925" y="1152475"/>
            <a:ext cx="4200300" cy="228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Expand over time to full size FORMOSA detector</a:t>
            </a:r>
            <a:endParaRPr sz="15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 sz="1100">
                <a:solidFill>
                  <a:schemeClr val="dk1"/>
                </a:solidFill>
              </a:rPr>
              <a:t>Learn from smaller iterations to optimize final form</a:t>
            </a:r>
            <a:endParaRPr sz="11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 sz="1100">
                <a:solidFill>
                  <a:schemeClr val="dk1"/>
                </a:solidFill>
              </a:rPr>
              <a:t>2x2 → 4x4 → 20x20</a:t>
            </a:r>
            <a:br>
              <a:rPr lang="en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Consider smaller subdetector using CeBr3</a:t>
            </a:r>
            <a:endParaRPr sz="1500">
              <a:solidFill>
                <a:schemeClr val="dk1"/>
              </a:solidFill>
            </a:endParaRPr>
          </a:p>
          <a:p>
            <a:pPr indent="-2984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 sz="1100">
                <a:solidFill>
                  <a:schemeClr val="dk1"/>
                </a:solidFill>
              </a:rPr>
              <a:t>Provides up to factor of ~4 improvement in low charge sensitivity (below Q/e = 10</a:t>
            </a:r>
            <a:r>
              <a:rPr lang="en">
                <a:solidFill>
                  <a:schemeClr val="dk1"/>
                </a:solidFill>
              </a:rPr>
              <a:t>⁻⁴</a:t>
            </a:r>
            <a:r>
              <a:rPr lang="en" sz="1100">
                <a:solidFill>
                  <a:schemeClr val="dk1"/>
                </a:solidFill>
              </a:rPr>
              <a:t>!) 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401" name="Google Shape;401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02" name="Google Shape;40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6700" y="1275725"/>
            <a:ext cx="2912149" cy="1456075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37"/>
          <p:cNvSpPr txBox="1"/>
          <p:nvPr/>
        </p:nvSpPr>
        <p:spPr>
          <a:xfrm>
            <a:off x="4858400" y="1852075"/>
            <a:ext cx="858300" cy="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B300A8"/>
                </a:solidFill>
              </a:rPr>
              <a:t>CeBr3</a:t>
            </a:r>
            <a:endParaRPr sz="1800">
              <a:solidFill>
                <a:srgbClr val="B300A8"/>
              </a:solidFill>
            </a:endParaRPr>
          </a:p>
        </p:txBody>
      </p:sp>
      <p:pic>
        <p:nvPicPr>
          <p:cNvPr id="405" name="Google Shape;405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6025" y="3406150"/>
            <a:ext cx="2054975" cy="11581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6" name="Google Shape;406;p37"/>
          <p:cNvCxnSpPr>
            <a:stCxn id="405" idx="3"/>
            <a:endCxn id="407" idx="1"/>
          </p:cNvCxnSpPr>
          <p:nvPr/>
        </p:nvCxnSpPr>
        <p:spPr>
          <a:xfrm flipH="1" rot="10800000">
            <a:off x="2291000" y="3984625"/>
            <a:ext cx="1370100" cy="600"/>
          </a:xfrm>
          <a:prstGeom prst="straightConnector1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407" name="Google Shape;407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61075" y="3218937"/>
            <a:ext cx="1821850" cy="15316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8" name="Google Shape;408;p37"/>
          <p:cNvCxnSpPr/>
          <p:nvPr/>
        </p:nvCxnSpPr>
        <p:spPr>
          <a:xfrm flipH="1" rot="10800000">
            <a:off x="5482925" y="3984925"/>
            <a:ext cx="1370100" cy="600"/>
          </a:xfrm>
          <a:prstGeom prst="straightConnector1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409" name="Google Shape;409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53000" y="3224925"/>
            <a:ext cx="1930000" cy="153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37"/>
          <p:cNvPicPr preferRelativeResize="0"/>
          <p:nvPr/>
        </p:nvPicPr>
        <p:blipFill rotWithShape="1">
          <a:blip r:embed="rId8">
            <a:alphaModFix/>
          </a:blip>
          <a:srcRect b="0" l="4598" r="0" t="0"/>
          <a:stretch/>
        </p:blipFill>
        <p:spPr>
          <a:xfrm>
            <a:off x="6853006" y="3224925"/>
            <a:ext cx="619259" cy="548867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37"/>
          <p:cNvSpPr txBox="1"/>
          <p:nvPr/>
        </p:nvSpPr>
        <p:spPr>
          <a:xfrm>
            <a:off x="2291000" y="3657375"/>
            <a:ext cx="1370100" cy="22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2025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412" name="Google Shape;412;p37"/>
          <p:cNvSpPr txBox="1"/>
          <p:nvPr/>
        </p:nvSpPr>
        <p:spPr>
          <a:xfrm>
            <a:off x="5482925" y="3657375"/>
            <a:ext cx="1370100" cy="22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HL-LHC</a:t>
            </a:r>
            <a:endParaRPr>
              <a:solidFill>
                <a:srgbClr val="4A86E8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Expected Sensitivity</a:t>
            </a:r>
            <a:endParaRPr/>
          </a:p>
        </p:txBody>
      </p:sp>
      <p:sp>
        <p:nvSpPr>
          <p:cNvPr id="418" name="Google Shape;418;p38"/>
          <p:cNvSpPr txBox="1"/>
          <p:nvPr>
            <p:ph idx="1" type="body"/>
          </p:nvPr>
        </p:nvSpPr>
        <p:spPr>
          <a:xfrm>
            <a:off x="311700" y="1152475"/>
            <a:ext cx="3556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FORMOSA projections are very promising, even at the demonstrator level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Full FORMOSA can reach ~</a:t>
            </a:r>
            <a:r>
              <a:rPr lang="en">
                <a:solidFill>
                  <a:schemeClr val="dk1"/>
                </a:solidFill>
              </a:rPr>
              <a:t>10</a:t>
            </a:r>
            <a:r>
              <a:rPr lang="en" sz="1800">
                <a:solidFill>
                  <a:schemeClr val="dk1"/>
                </a:solidFill>
              </a:rPr>
              <a:t>⁻⁴</a:t>
            </a:r>
            <a:r>
              <a:rPr lang="en">
                <a:solidFill>
                  <a:schemeClr val="dk1"/>
                </a:solidFill>
              </a:rPr>
              <a:t> charge!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Need to prove feasibility to achieve these projections. But much potential!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19" name="Google Shape;419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20" name="Google Shape;42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0300" y="1198050"/>
            <a:ext cx="4624193" cy="3312766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38"/>
          <p:cNvSpPr txBox="1"/>
          <p:nvPr/>
        </p:nvSpPr>
        <p:spPr>
          <a:xfrm>
            <a:off x="7116650" y="2609800"/>
            <a:ext cx="593400" cy="3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D19ACF"/>
                </a:solidFill>
              </a:rPr>
              <a:t>(4x4)</a:t>
            </a:r>
            <a:endParaRPr sz="800">
              <a:solidFill>
                <a:srgbClr val="D19ACF"/>
              </a:solidFill>
            </a:endParaRPr>
          </a:p>
        </p:txBody>
      </p:sp>
      <p:sp>
        <p:nvSpPr>
          <p:cNvPr id="423" name="Google Shape;423;p38"/>
          <p:cNvSpPr txBox="1"/>
          <p:nvPr/>
        </p:nvSpPr>
        <p:spPr>
          <a:xfrm>
            <a:off x="4750375" y="351600"/>
            <a:ext cx="2663100" cy="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More details in initial paper: </a:t>
            </a:r>
            <a:r>
              <a:rPr lang="en" sz="1800" u="sng">
                <a:solidFill>
                  <a:schemeClr val="hlink"/>
                </a:solidFill>
                <a:hlinkClick r:id="rId5"/>
              </a:rPr>
              <a:t>PhysRevD.104.035014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Outlook</a:t>
            </a:r>
            <a:endParaRPr/>
          </a:p>
        </p:txBody>
      </p:sp>
      <p:sp>
        <p:nvSpPr>
          <p:cNvPr id="429" name="Google Shape;429;p39"/>
          <p:cNvSpPr txBox="1"/>
          <p:nvPr>
            <p:ph idx="1" type="body"/>
          </p:nvPr>
        </p:nvSpPr>
        <p:spPr>
          <a:xfrm>
            <a:off x="86225" y="1152475"/>
            <a:ext cx="3345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milliQan bar detector is on its way to 100 fb</a:t>
            </a:r>
            <a:r>
              <a:rPr lang="en" sz="2232">
                <a:solidFill>
                  <a:schemeClr val="dk1"/>
                </a:solidFill>
              </a:rPr>
              <a:t>⁻¹</a:t>
            </a:r>
            <a:r>
              <a:rPr lang="en">
                <a:solidFill>
                  <a:schemeClr val="dk1"/>
                </a:solidFill>
              </a:rPr>
              <a:t> of data this year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milliQan slab detector and FORMOSA demonstrator will achieve first physics data soon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Complementary approach yields stronger results and leading sensitivity in both the near and far future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30" name="Google Shape;430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31" name="Google Shape;43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6012" y="1089437"/>
            <a:ext cx="2470377" cy="176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53726" y="2922750"/>
            <a:ext cx="2594949" cy="1761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32125" y="2268525"/>
            <a:ext cx="2642174" cy="1985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32125" y="125675"/>
            <a:ext cx="2680225" cy="1920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Backups</a:t>
            </a:r>
            <a:endParaRPr/>
          </a:p>
        </p:txBody>
      </p:sp>
      <p:sp>
        <p:nvSpPr>
          <p:cNvPr id="441" name="Google Shape;441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Beam Muon Validation: Timing Calibration</a:t>
            </a:r>
            <a:endParaRPr/>
          </a:p>
        </p:txBody>
      </p:sp>
      <p:sp>
        <p:nvSpPr>
          <p:cNvPr id="447" name="Google Shape;447;p41"/>
          <p:cNvSpPr txBox="1"/>
          <p:nvPr>
            <p:ph idx="1" type="body"/>
          </p:nvPr>
        </p:nvSpPr>
        <p:spPr>
          <a:xfrm>
            <a:off x="311700" y="1152475"/>
            <a:ext cx="4294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To study timing performance, we measure the t</a:t>
            </a:r>
            <a:r>
              <a:rPr lang="en">
                <a:solidFill>
                  <a:schemeClr val="dk1"/>
                </a:solidFill>
              </a:rPr>
              <a:t>ime difference between the first and last layer in beam muon events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We can use this to calibrate the times for each layer and to set the width of the timing window for signal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48" name="Google Shape;448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49" name="Google Shape;449;p41"/>
          <p:cNvPicPr preferRelativeResize="0"/>
          <p:nvPr/>
        </p:nvPicPr>
        <p:blipFill rotWithShape="1">
          <a:blip r:embed="rId3">
            <a:alphaModFix/>
          </a:blip>
          <a:srcRect b="0" l="0" r="0" t="7123"/>
          <a:stretch/>
        </p:blipFill>
        <p:spPr>
          <a:xfrm>
            <a:off x="4887600" y="1192725"/>
            <a:ext cx="3944700" cy="2502575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41"/>
          <p:cNvSpPr txBox="1"/>
          <p:nvPr/>
        </p:nvSpPr>
        <p:spPr>
          <a:xfrm>
            <a:off x="5809839" y="2639038"/>
            <a:ext cx="12651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Cosmic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1" name="Google Shape;451;p41"/>
          <p:cNvSpPr txBox="1"/>
          <p:nvPr/>
        </p:nvSpPr>
        <p:spPr>
          <a:xfrm>
            <a:off x="6503176" y="1269256"/>
            <a:ext cx="1265100" cy="4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Beam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2" name="Google Shape;452;p41"/>
          <p:cNvSpPr txBox="1"/>
          <p:nvPr/>
        </p:nvSpPr>
        <p:spPr>
          <a:xfrm>
            <a:off x="5007150" y="3891775"/>
            <a:ext cx="3705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</a:rPr>
              <a:t>This plot confirms we can see beam activity! The beam distribution also drops to zero when the beam is off, a good diagnostic tool</a:t>
            </a:r>
            <a:endParaRPr>
              <a:solidFill>
                <a:schemeClr val="lt2"/>
              </a:solidFill>
            </a:endParaRPr>
          </a:p>
        </p:txBody>
      </p:sp>
      <p:pic>
        <p:nvPicPr>
          <p:cNvPr id="453" name="Google Shape;453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/>
          <p:nvPr/>
        </p:nvSpPr>
        <p:spPr>
          <a:xfrm>
            <a:off x="5356300" y="1644822"/>
            <a:ext cx="1139100" cy="1108200"/>
          </a:xfrm>
          <a:prstGeom prst="roundRect">
            <a:avLst>
              <a:gd fmla="val 8333" name="adj"/>
            </a:avLst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Dark sector mixing</a:t>
            </a:r>
            <a:endParaRPr/>
          </a:p>
        </p:txBody>
      </p:sp>
      <p:sp>
        <p:nvSpPr>
          <p:cNvPr id="77" name="Google Shape;7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2446900" y="1644822"/>
            <a:ext cx="1139100" cy="1108200"/>
          </a:xfrm>
          <a:prstGeom prst="roundRect">
            <a:avLst>
              <a:gd fmla="val 8333" name="adj"/>
            </a:avLst>
          </a:prstGeom>
          <a:noFill/>
          <a:ln cap="flat" cmpd="sng" w="28575">
            <a:solidFill>
              <a:srgbClr val="E0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5"/>
          <p:cNvSpPr txBox="1"/>
          <p:nvPr/>
        </p:nvSpPr>
        <p:spPr>
          <a:xfrm>
            <a:off x="2446900" y="1473750"/>
            <a:ext cx="11391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>
                <a:solidFill>
                  <a:srgbClr val="E06666"/>
                </a:solidFill>
              </a:rPr>
              <a:t>γ</a:t>
            </a:r>
            <a:endParaRPr sz="5500">
              <a:solidFill>
                <a:srgbClr val="E06666"/>
              </a:solidFill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5297100" y="1540350"/>
            <a:ext cx="13785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>
                <a:solidFill>
                  <a:srgbClr val="3C78D8"/>
                </a:solidFill>
              </a:rPr>
              <a:t>γ*</a:t>
            </a:r>
            <a:endParaRPr sz="5500">
              <a:solidFill>
                <a:srgbClr val="3C78D8"/>
              </a:solidFill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1949050" y="2310150"/>
            <a:ext cx="2134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2"/>
                </a:solidFill>
              </a:rPr>
              <a:t>Photon</a:t>
            </a:r>
            <a:endParaRPr sz="2200">
              <a:solidFill>
                <a:schemeClr val="accent2"/>
              </a:solidFill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4858450" y="2417850"/>
            <a:ext cx="2134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</a:rPr>
              <a:t>Dark photon</a:t>
            </a:r>
            <a:endParaRPr sz="1500">
              <a:solidFill>
                <a:schemeClr val="accent2"/>
              </a:solidFill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4002450" y="3226750"/>
            <a:ext cx="1139100" cy="1031400"/>
          </a:xfrm>
          <a:prstGeom prst="ellipse">
            <a:avLst/>
          </a:prstGeom>
          <a:noFill/>
          <a:ln cap="flat" cmpd="sng" w="28575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5"/>
          <p:cNvSpPr/>
          <p:nvPr/>
        </p:nvSpPr>
        <p:spPr>
          <a:xfrm>
            <a:off x="2891203" y="2767875"/>
            <a:ext cx="1112600" cy="1021300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E06666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5" name="Google Shape;85;p15"/>
          <p:cNvSpPr/>
          <p:nvPr/>
        </p:nvSpPr>
        <p:spPr>
          <a:xfrm flipH="1">
            <a:off x="5141553" y="2767875"/>
            <a:ext cx="1112600" cy="1021300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6" name="Google Shape;86;p15"/>
          <p:cNvSpPr txBox="1"/>
          <p:nvPr/>
        </p:nvSpPr>
        <p:spPr>
          <a:xfrm>
            <a:off x="226500" y="3218350"/>
            <a:ext cx="2827200" cy="10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2"/>
                </a:solidFill>
              </a:rPr>
              <a:t>Since the photon and dark photon are U(1), they can interact via </a:t>
            </a:r>
            <a:r>
              <a:rPr b="1" lang="en" sz="1700">
                <a:solidFill>
                  <a:schemeClr val="accent2"/>
                </a:solidFill>
              </a:rPr>
              <a:t>kinetic mixing</a:t>
            </a:r>
            <a:endParaRPr sz="1700">
              <a:solidFill>
                <a:schemeClr val="accent2"/>
              </a:solidFill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348750" y="1683225"/>
            <a:ext cx="1139100" cy="1031400"/>
          </a:xfrm>
          <a:prstGeom prst="ellipse">
            <a:avLst/>
          </a:prstGeom>
          <a:noFill/>
          <a:ln cap="flat" cmpd="sng" w="28575">
            <a:solidFill>
              <a:srgbClr val="E0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06666"/>
              </a:solidFill>
            </a:endParaRPr>
          </a:p>
        </p:txBody>
      </p:sp>
      <p:sp>
        <p:nvSpPr>
          <p:cNvPr id="88" name="Google Shape;88;p15"/>
          <p:cNvSpPr txBox="1"/>
          <p:nvPr/>
        </p:nvSpPr>
        <p:spPr>
          <a:xfrm>
            <a:off x="311700" y="1998825"/>
            <a:ext cx="121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Electron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89" name="Google Shape;89;p15"/>
          <p:cNvSpPr/>
          <p:nvPr/>
        </p:nvSpPr>
        <p:spPr>
          <a:xfrm rot="-2700000">
            <a:off x="1531215" y="1947421"/>
            <a:ext cx="777758" cy="693715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E06666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" name="Google Shape;90;p15"/>
          <p:cNvSpPr/>
          <p:nvPr/>
        </p:nvSpPr>
        <p:spPr>
          <a:xfrm>
            <a:off x="7525150" y="1683225"/>
            <a:ext cx="1139100" cy="1031400"/>
          </a:xfrm>
          <a:prstGeom prst="ellipse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06666"/>
              </a:solidFill>
            </a:endParaRPr>
          </a:p>
        </p:txBody>
      </p:sp>
      <p:sp>
        <p:nvSpPr>
          <p:cNvPr id="91" name="Google Shape;91;p15"/>
          <p:cNvSpPr txBox="1"/>
          <p:nvPr/>
        </p:nvSpPr>
        <p:spPr>
          <a:xfrm>
            <a:off x="7488100" y="1915250"/>
            <a:ext cx="121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Dark Electron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92" name="Google Shape;92;p15"/>
          <p:cNvSpPr/>
          <p:nvPr/>
        </p:nvSpPr>
        <p:spPr>
          <a:xfrm flipH="1" rot="2700000">
            <a:off x="6619319" y="1867526"/>
            <a:ext cx="870435" cy="711047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" name="Google Shape;93;p15"/>
          <p:cNvSpPr txBox="1"/>
          <p:nvPr/>
        </p:nvSpPr>
        <p:spPr>
          <a:xfrm>
            <a:off x="1444475" y="1489188"/>
            <a:ext cx="8679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</a:rPr>
              <a:t>Strength: e</a:t>
            </a:r>
            <a:endParaRPr sz="1100">
              <a:solidFill>
                <a:schemeClr val="accent2"/>
              </a:solidFill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811450" y="1201775"/>
            <a:ext cx="22173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chemeClr val="lt2"/>
                </a:solidFill>
              </a:rPr>
              <a:t>e = size of electron’s charge</a:t>
            </a:r>
            <a:endParaRPr i="1" sz="1100">
              <a:solidFill>
                <a:schemeClr val="lt2"/>
              </a:solidFill>
            </a:endParaRPr>
          </a:p>
        </p:txBody>
      </p:sp>
      <p:sp>
        <p:nvSpPr>
          <p:cNvPr id="95" name="Google Shape;95;p15"/>
          <p:cNvSpPr txBox="1"/>
          <p:nvPr/>
        </p:nvSpPr>
        <p:spPr>
          <a:xfrm>
            <a:off x="6620600" y="1473750"/>
            <a:ext cx="12132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</a:rPr>
              <a:t>Strength: e’ ≈ e</a:t>
            </a:r>
            <a:endParaRPr sz="11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Google Shape;458;p42"/>
          <p:cNvPicPr preferRelativeResize="0"/>
          <p:nvPr/>
        </p:nvPicPr>
        <p:blipFill rotWithShape="1">
          <a:blip r:embed="rId3">
            <a:alphaModFix/>
          </a:blip>
          <a:srcRect b="0" l="15412" r="31273" t="31829"/>
          <a:stretch/>
        </p:blipFill>
        <p:spPr>
          <a:xfrm>
            <a:off x="5723424" y="1825467"/>
            <a:ext cx="2671428" cy="2404933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42"/>
          <p:cNvSpPr txBox="1"/>
          <p:nvPr>
            <p:ph type="title"/>
          </p:nvPr>
        </p:nvSpPr>
        <p:spPr>
          <a:xfrm>
            <a:off x="179200" y="307825"/>
            <a:ext cx="4453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Background Prediction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" name="Google Shape;460;p42"/>
          <p:cNvSpPr txBox="1"/>
          <p:nvPr>
            <p:ph idx="1" type="body"/>
          </p:nvPr>
        </p:nvSpPr>
        <p:spPr>
          <a:xfrm>
            <a:off x="434275" y="954663"/>
            <a:ext cx="4267200" cy="19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Backgrounds were evaluated using this GEANT4 simulation, calibrated and validated against the four layer demonstrator, using selections motivated by the Run 2 demonstrator search</a:t>
            </a:r>
            <a:b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Together, these requirements reject backgrounds while maximizing signal efficiency</a:t>
            </a:r>
            <a:b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" name="Google Shape;461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62" name="Google Shape;462;p42"/>
          <p:cNvSpPr txBox="1"/>
          <p:nvPr/>
        </p:nvSpPr>
        <p:spPr>
          <a:xfrm>
            <a:off x="5723425" y="1241725"/>
            <a:ext cx="2671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Cosmic Backgrounds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463" name="Google Shape;463;p42"/>
          <p:cNvSpPr txBox="1"/>
          <p:nvPr/>
        </p:nvSpPr>
        <p:spPr>
          <a:xfrm>
            <a:off x="6032730" y="3908073"/>
            <a:ext cx="129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Dark Rate</a:t>
            </a:r>
            <a:endParaRPr/>
          </a:p>
        </p:txBody>
      </p:sp>
      <p:sp>
        <p:nvSpPr>
          <p:cNvPr id="464" name="Google Shape;464;p42"/>
          <p:cNvSpPr txBox="1"/>
          <p:nvPr/>
        </p:nvSpPr>
        <p:spPr>
          <a:xfrm>
            <a:off x="7696653" y="3908077"/>
            <a:ext cx="67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0.05</a:t>
            </a:r>
            <a:endParaRPr/>
          </a:p>
        </p:txBody>
      </p:sp>
      <p:sp>
        <p:nvSpPr>
          <p:cNvPr id="465" name="Google Shape;465;p42"/>
          <p:cNvSpPr txBox="1"/>
          <p:nvPr/>
        </p:nvSpPr>
        <p:spPr>
          <a:xfrm>
            <a:off x="7742251" y="4108370"/>
            <a:ext cx="67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1.4</a:t>
            </a:r>
            <a:endParaRPr/>
          </a:p>
        </p:txBody>
      </p:sp>
      <p:sp>
        <p:nvSpPr>
          <p:cNvPr id="466" name="Google Shape;466;p42"/>
          <p:cNvSpPr txBox="1"/>
          <p:nvPr/>
        </p:nvSpPr>
        <p:spPr>
          <a:xfrm>
            <a:off x="441975" y="2938075"/>
            <a:ext cx="41301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Key features of milliQan signal selections:</a:t>
            </a:r>
            <a:br>
              <a:rPr b="1" lang="en">
                <a:solidFill>
                  <a:schemeClr val="dk1"/>
                </a:solidFill>
              </a:rPr>
            </a:br>
            <a:r>
              <a:rPr lang="en">
                <a:solidFill>
                  <a:srgbClr val="51A8F9"/>
                </a:solidFill>
              </a:rPr>
              <a:t>Exactly one bar hit per layer, in a line pointing towards the IP</a:t>
            </a:r>
            <a:br>
              <a:rPr lang="en">
                <a:solidFill>
                  <a:srgbClr val="0000FF"/>
                </a:solidFill>
              </a:rPr>
            </a:br>
            <a:r>
              <a:rPr lang="en">
                <a:solidFill>
                  <a:srgbClr val="9900FF"/>
                </a:solidFill>
              </a:rPr>
              <a:t>Vetoing on muons + high energy background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rgbClr val="C82506"/>
                </a:solidFill>
              </a:rPr>
              <a:t>Energy deposits consistent with a mCP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rgbClr val="7DC47F"/>
                </a:solidFill>
              </a:rPr>
              <a:t>Detection timing consistent with a mCP originating from the IP</a:t>
            </a:r>
            <a:endParaRPr>
              <a:solidFill>
                <a:srgbClr val="7DC47F"/>
              </a:solidFill>
            </a:endParaRPr>
          </a:p>
        </p:txBody>
      </p:sp>
      <p:sp>
        <p:nvSpPr>
          <p:cNvPr id="467" name="Google Shape;467;p42"/>
          <p:cNvSpPr/>
          <p:nvPr/>
        </p:nvSpPr>
        <p:spPr>
          <a:xfrm>
            <a:off x="5746421" y="2747209"/>
            <a:ext cx="2648400" cy="489900"/>
          </a:xfrm>
          <a:prstGeom prst="rect">
            <a:avLst/>
          </a:prstGeom>
          <a:solidFill>
            <a:srgbClr val="B26AE2">
              <a:alpha val="3882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descr="Google Shape;244;p27" id="468" name="Google Shape;468;p42"/>
          <p:cNvSpPr txBox="1"/>
          <p:nvPr/>
        </p:nvSpPr>
        <p:spPr>
          <a:xfrm>
            <a:off x="5746420" y="2269226"/>
            <a:ext cx="2648400" cy="477900"/>
          </a:xfrm>
          <a:prstGeom prst="rect">
            <a:avLst/>
          </a:prstGeom>
          <a:solidFill>
            <a:srgbClr val="51A8F9">
              <a:alpha val="38820"/>
            </a:srgb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600" u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descr="Google Shape;244;p27" id="469" name="Google Shape;469;p42"/>
          <p:cNvSpPr txBox="1"/>
          <p:nvPr/>
        </p:nvSpPr>
        <p:spPr>
          <a:xfrm>
            <a:off x="5746421" y="3236885"/>
            <a:ext cx="2648400" cy="230100"/>
          </a:xfrm>
          <a:prstGeom prst="rect">
            <a:avLst/>
          </a:prstGeom>
          <a:solidFill>
            <a:srgbClr val="51A8F9">
              <a:alpha val="38820"/>
            </a:srgb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600" u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descr="Google Shape;244;p27" id="470" name="Google Shape;470;p42"/>
          <p:cNvSpPr txBox="1"/>
          <p:nvPr/>
        </p:nvSpPr>
        <p:spPr>
          <a:xfrm>
            <a:off x="5746421" y="3466855"/>
            <a:ext cx="2648400" cy="258000"/>
          </a:xfrm>
          <a:prstGeom prst="rect">
            <a:avLst/>
          </a:prstGeom>
          <a:solidFill>
            <a:srgbClr val="C31717">
              <a:alpha val="39890"/>
            </a:srgb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600" u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descr="Google Shape;244;p27" id="471" name="Google Shape;471;p42"/>
          <p:cNvSpPr txBox="1"/>
          <p:nvPr/>
        </p:nvSpPr>
        <p:spPr>
          <a:xfrm>
            <a:off x="5746421" y="3715536"/>
            <a:ext cx="2648400" cy="258000"/>
          </a:xfrm>
          <a:prstGeom prst="rect">
            <a:avLst/>
          </a:prstGeom>
          <a:solidFill>
            <a:srgbClr val="7DC47F">
              <a:alpha val="50559"/>
            </a:srgb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600" u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472" name="Google Shape;472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Cosmic background animation</a:t>
            </a:r>
            <a:endParaRPr/>
          </a:p>
        </p:txBody>
      </p:sp>
      <p:sp>
        <p:nvSpPr>
          <p:cNvPr id="478" name="Google Shape;478;p43"/>
          <p:cNvSpPr txBox="1"/>
          <p:nvPr>
            <p:ph idx="1" type="body"/>
          </p:nvPr>
        </p:nvSpPr>
        <p:spPr>
          <a:xfrm>
            <a:off x="311700" y="1152475"/>
            <a:ext cx="2889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Secondary EM showers from cosmics entering into the cavern generate gammas and electrons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Electrons are vetoed by panels, but gammas can penetrate and possibly look like signal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Selections made cause backgrounds from cosmics to become negligible for bar detector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479" name="Google Shape;479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80" name="Google Shape;48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4575" y="1095151"/>
            <a:ext cx="4950600" cy="369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Google Shape;486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4626" y="1278600"/>
            <a:ext cx="2909351" cy="2171876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88" name="Google Shape;488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863" y="1278588"/>
            <a:ext cx="2845501" cy="2124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49248" y="1278588"/>
            <a:ext cx="2845501" cy="2124211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44"/>
          <p:cNvSpPr txBox="1"/>
          <p:nvPr/>
        </p:nvSpPr>
        <p:spPr>
          <a:xfrm>
            <a:off x="434513" y="3471313"/>
            <a:ext cx="2267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Beam muon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491" name="Google Shape;491;p44"/>
          <p:cNvSpPr txBox="1"/>
          <p:nvPr/>
        </p:nvSpPr>
        <p:spPr>
          <a:xfrm>
            <a:off x="3352888" y="3471300"/>
            <a:ext cx="2267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Cosmic shower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492" name="Google Shape;492;p44"/>
          <p:cNvSpPr txBox="1"/>
          <p:nvPr/>
        </p:nvSpPr>
        <p:spPr>
          <a:xfrm>
            <a:off x="6453688" y="3471300"/>
            <a:ext cx="2267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mCP (q=0.01e)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493" name="Google Shape;493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44"/>
          <p:cNvSpPr txBox="1"/>
          <p:nvPr/>
        </p:nvSpPr>
        <p:spPr>
          <a:xfrm>
            <a:off x="0" y="142025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milliQan Simulation Animations</a:t>
            </a:r>
            <a:endParaRPr sz="29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Google Shape;49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49250" y="1287350"/>
            <a:ext cx="2845500" cy="2100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64625" y="1278600"/>
            <a:ext cx="2909350" cy="2166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Google Shape;501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3875" y="1278600"/>
            <a:ext cx="2845501" cy="2118479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3" name="Google Shape;503;p45"/>
          <p:cNvSpPr txBox="1"/>
          <p:nvPr/>
        </p:nvSpPr>
        <p:spPr>
          <a:xfrm>
            <a:off x="434513" y="3471313"/>
            <a:ext cx="2267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Beam muon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04" name="Google Shape;504;p45"/>
          <p:cNvSpPr txBox="1"/>
          <p:nvPr/>
        </p:nvSpPr>
        <p:spPr>
          <a:xfrm>
            <a:off x="3352888" y="3471300"/>
            <a:ext cx="2267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Cosmic shower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505" name="Google Shape;505;p45"/>
          <p:cNvSpPr txBox="1"/>
          <p:nvPr/>
        </p:nvSpPr>
        <p:spPr>
          <a:xfrm>
            <a:off x="6453688" y="3471300"/>
            <a:ext cx="22674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mCP (q=0.01e)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506" name="Google Shape;506;p4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Google Shape;507;p45"/>
          <p:cNvSpPr txBox="1"/>
          <p:nvPr/>
        </p:nvSpPr>
        <p:spPr>
          <a:xfrm>
            <a:off x="0" y="142025"/>
            <a:ext cx="91440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milliQan Simulation Images</a:t>
            </a:r>
            <a:endParaRPr sz="29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Limits on the phase space of mCPs</a:t>
            </a:r>
            <a:endParaRPr/>
          </a:p>
        </p:txBody>
      </p:sp>
      <p:sp>
        <p:nvSpPr>
          <p:cNvPr id="513" name="Google Shape;513;p46"/>
          <p:cNvSpPr txBox="1"/>
          <p:nvPr>
            <p:ph idx="1" type="body"/>
          </p:nvPr>
        </p:nvSpPr>
        <p:spPr>
          <a:xfrm>
            <a:off x="311700" y="1152475"/>
            <a:ext cx="4136100" cy="36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So, we’d like to look for millicharged particles (mCPs). </a:t>
            </a:r>
            <a:r>
              <a:rPr b="1" lang="en">
                <a:solidFill>
                  <a:schemeClr val="dk1"/>
                </a:solidFill>
              </a:rPr>
              <a:t>How are they produced?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br>
              <a:rPr b="1"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Every process that produces dilepton pairs (like two electrons, or two muons) can produce mCPs for the same reasons that cause mCPs have small charge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514" name="Google Shape;51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3175" y="1152475"/>
            <a:ext cx="4199125" cy="3008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Single photon detectors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47"/>
          <p:cNvSpPr txBox="1"/>
          <p:nvPr>
            <p:ph idx="1" type="body"/>
          </p:nvPr>
        </p:nvSpPr>
        <p:spPr>
          <a:xfrm>
            <a:off x="311700" y="3449550"/>
            <a:ext cx="8520600" cy="138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When scintillation photons strike a photomultiplier tube (PMT), the a process called the photoelectric effect absorbs the photon and emits an electron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accent2"/>
                </a:solidFill>
              </a:rPr>
              <a:t>The PMT has internal plates that are charged to a high voltage (1.5kV in milliQan). The electron accelerates to a plate, strikes it, and that collision ejects a few more electrons. The process is then repeated until a huge current arrives at the end of the tube. </a:t>
            </a:r>
            <a:r>
              <a:rPr b="1" lang="en">
                <a:solidFill>
                  <a:schemeClr val="accent2"/>
                </a:solidFill>
              </a:rPr>
              <a:t>This way, we detect single photons!</a:t>
            </a:r>
            <a:endParaRPr b="1">
              <a:solidFill>
                <a:schemeClr val="accent2"/>
              </a:solidFill>
            </a:endParaRPr>
          </a:p>
        </p:txBody>
      </p:sp>
      <p:sp>
        <p:nvSpPr>
          <p:cNvPr id="522" name="Google Shape;522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23" name="Google Shape;523;p47"/>
          <p:cNvPicPr preferRelativeResize="0"/>
          <p:nvPr/>
        </p:nvPicPr>
        <p:blipFill rotWithShape="1">
          <a:blip r:embed="rId3">
            <a:alphaModFix/>
          </a:blip>
          <a:srcRect b="18320" l="0" r="0" t="0"/>
          <a:stretch/>
        </p:blipFill>
        <p:spPr>
          <a:xfrm>
            <a:off x="636736" y="589725"/>
            <a:ext cx="7677292" cy="2859824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47"/>
          <p:cNvSpPr txBox="1"/>
          <p:nvPr/>
        </p:nvSpPr>
        <p:spPr>
          <a:xfrm>
            <a:off x="3344325" y="1180050"/>
            <a:ext cx="27861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Photomultiplier Tube</a:t>
            </a:r>
            <a:endParaRPr sz="1800">
              <a:solidFill>
                <a:schemeClr val="accent2"/>
              </a:solidFill>
            </a:endParaRPr>
          </a:p>
        </p:txBody>
      </p:sp>
      <p:pic>
        <p:nvPicPr>
          <p:cNvPr id="525" name="Google Shape;525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Google Shape;53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9374" y="2849775"/>
            <a:ext cx="1551602" cy="20688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48"/>
          <p:cNvPicPr preferRelativeResize="0"/>
          <p:nvPr/>
        </p:nvPicPr>
        <p:blipFill rotWithShape="1">
          <a:blip r:embed="rId4">
            <a:alphaModFix/>
          </a:blip>
          <a:srcRect b="0" l="6590" r="24967" t="0"/>
          <a:stretch/>
        </p:blipFill>
        <p:spPr>
          <a:xfrm>
            <a:off x="95587" y="708677"/>
            <a:ext cx="2891223" cy="1998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48"/>
          <p:cNvPicPr preferRelativeResize="0"/>
          <p:nvPr/>
        </p:nvPicPr>
        <p:blipFill rotWithShape="1">
          <a:blip r:embed="rId5">
            <a:alphaModFix/>
          </a:blip>
          <a:srcRect b="7320" l="15530" r="18938" t="30847"/>
          <a:stretch/>
        </p:blipFill>
        <p:spPr>
          <a:xfrm>
            <a:off x="4631237" y="708688"/>
            <a:ext cx="2813486" cy="199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48"/>
          <p:cNvPicPr preferRelativeResize="0"/>
          <p:nvPr/>
        </p:nvPicPr>
        <p:blipFill rotWithShape="1">
          <a:blip r:embed="rId6">
            <a:alphaModFix/>
          </a:blip>
          <a:srcRect b="3132" l="0" r="14712" t="36279"/>
          <a:stretch/>
        </p:blipFill>
        <p:spPr>
          <a:xfrm>
            <a:off x="1650662" y="2925150"/>
            <a:ext cx="2981938" cy="2118373"/>
          </a:xfrm>
          <a:prstGeom prst="rect">
            <a:avLst/>
          </a:prstGeom>
          <a:noFill/>
          <a:ln>
            <a:noFill/>
          </a:ln>
        </p:spPr>
      </p:pic>
      <p:sp>
        <p:nvSpPr>
          <p:cNvPr id="534" name="Google Shape;534;p48"/>
          <p:cNvSpPr txBox="1"/>
          <p:nvPr/>
        </p:nvSpPr>
        <p:spPr>
          <a:xfrm>
            <a:off x="1241400" y="50725"/>
            <a:ext cx="6661200" cy="57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Detector construction process</a:t>
            </a:r>
            <a:endParaRPr sz="3000">
              <a:solidFill>
                <a:schemeClr val="accent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5" name="Google Shape;535;p48"/>
          <p:cNvSpPr/>
          <p:nvPr/>
        </p:nvSpPr>
        <p:spPr>
          <a:xfrm rot="5400000">
            <a:off x="5644750" y="2956075"/>
            <a:ext cx="603000" cy="323400"/>
          </a:xfrm>
          <a:prstGeom prst="bentUpArrow">
            <a:avLst>
              <a:gd fmla="val 25000" name="adj1"/>
              <a:gd fmla="val 41249" name="adj2"/>
              <a:gd fmla="val 3393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48"/>
          <p:cNvSpPr txBox="1"/>
          <p:nvPr/>
        </p:nvSpPr>
        <p:spPr>
          <a:xfrm>
            <a:off x="5347004" y="2849775"/>
            <a:ext cx="66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x4</a:t>
            </a:r>
            <a:endParaRPr sz="17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7" name="Google Shape;537;p48"/>
          <p:cNvSpPr/>
          <p:nvPr/>
        </p:nvSpPr>
        <p:spPr>
          <a:xfrm>
            <a:off x="4675613" y="760225"/>
            <a:ext cx="2504868" cy="4110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Alfa Slab One"/>
              </a:rPr>
              <a:t>Supermodule</a:t>
            </a:r>
          </a:p>
        </p:txBody>
      </p:sp>
      <p:sp>
        <p:nvSpPr>
          <p:cNvPr id="538" name="Google Shape;538;p48"/>
          <p:cNvSpPr/>
          <p:nvPr/>
        </p:nvSpPr>
        <p:spPr>
          <a:xfrm>
            <a:off x="6315275" y="3021325"/>
            <a:ext cx="1620506" cy="32105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Alfa Slab One"/>
              </a:rPr>
              <a:t>Detector</a:t>
            </a:r>
          </a:p>
        </p:txBody>
      </p:sp>
      <p:sp>
        <p:nvSpPr>
          <p:cNvPr id="539" name="Google Shape;539;p48"/>
          <p:cNvSpPr/>
          <p:nvPr/>
        </p:nvSpPr>
        <p:spPr>
          <a:xfrm>
            <a:off x="1696025" y="2976325"/>
            <a:ext cx="793804" cy="32105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Alfa Slab One"/>
              </a:rPr>
              <a:t>Unit</a:t>
            </a:r>
          </a:p>
        </p:txBody>
      </p:sp>
      <p:sp>
        <p:nvSpPr>
          <p:cNvPr id="540" name="Google Shape;540;p48"/>
          <p:cNvSpPr/>
          <p:nvPr/>
        </p:nvSpPr>
        <p:spPr>
          <a:xfrm>
            <a:off x="189338" y="807662"/>
            <a:ext cx="666102" cy="321057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Alfa Slab One"/>
              </a:rPr>
              <a:t>Bar</a:t>
            </a:r>
          </a:p>
        </p:txBody>
      </p:sp>
      <p:sp>
        <p:nvSpPr>
          <p:cNvPr id="541" name="Google Shape;541;p48"/>
          <p:cNvSpPr/>
          <p:nvPr/>
        </p:nvSpPr>
        <p:spPr>
          <a:xfrm rot="5400000">
            <a:off x="1077000" y="2931575"/>
            <a:ext cx="603000" cy="323400"/>
          </a:xfrm>
          <a:prstGeom prst="bentUpArrow">
            <a:avLst>
              <a:gd fmla="val 25000" name="adj1"/>
              <a:gd fmla="val 41249" name="adj2"/>
              <a:gd fmla="val 3393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48"/>
          <p:cNvSpPr txBox="1"/>
          <p:nvPr/>
        </p:nvSpPr>
        <p:spPr>
          <a:xfrm>
            <a:off x="779254" y="2825275"/>
            <a:ext cx="66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x4</a:t>
            </a:r>
            <a:endParaRPr sz="17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3" name="Google Shape;543;p48"/>
          <p:cNvSpPr/>
          <p:nvPr/>
        </p:nvSpPr>
        <p:spPr>
          <a:xfrm flipH="1" rot="5400000">
            <a:off x="4066425" y="2354501"/>
            <a:ext cx="603000" cy="323400"/>
          </a:xfrm>
          <a:prstGeom prst="bentUpArrow">
            <a:avLst>
              <a:gd fmla="val 25000" name="adj1"/>
              <a:gd fmla="val 41249" name="adj2"/>
              <a:gd fmla="val 33931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48"/>
          <p:cNvSpPr txBox="1"/>
          <p:nvPr/>
        </p:nvSpPr>
        <p:spPr>
          <a:xfrm>
            <a:off x="3821304" y="2293000"/>
            <a:ext cx="666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x4</a:t>
            </a:r>
            <a:endParaRPr sz="17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5" name="Google Shape;545;p48"/>
          <p:cNvSpPr txBox="1"/>
          <p:nvPr/>
        </p:nvSpPr>
        <p:spPr>
          <a:xfrm>
            <a:off x="-170875" y="3584925"/>
            <a:ext cx="18669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Helvetica Neue"/>
              <a:buChar char="●"/>
            </a:pPr>
            <a:r>
              <a:rPr lang="en" sz="12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 bars make one unit, which is then re-tested.</a:t>
            </a:r>
            <a:endParaRPr sz="1200">
              <a:solidFill>
                <a:schemeClr val="accent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6" name="Google Shape;546;p48"/>
          <p:cNvSpPr txBox="1"/>
          <p:nvPr/>
        </p:nvSpPr>
        <p:spPr>
          <a:xfrm>
            <a:off x="2808713" y="675663"/>
            <a:ext cx="1866900" cy="1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Helvetica Neue"/>
              <a:buChar char="●"/>
            </a:pPr>
            <a:r>
              <a:rPr lang="en" sz="12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 units make one supermodule, which is then re-tested.</a:t>
            </a:r>
            <a:endParaRPr sz="1200">
              <a:solidFill>
                <a:schemeClr val="accent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7" name="Google Shape;547;p48"/>
          <p:cNvSpPr txBox="1"/>
          <p:nvPr/>
        </p:nvSpPr>
        <p:spPr>
          <a:xfrm>
            <a:off x="7305150" y="673650"/>
            <a:ext cx="1743300" cy="16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Helvetica Neue"/>
              <a:buChar char="●"/>
            </a:pPr>
            <a:r>
              <a:rPr lang="en" sz="12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 supermodules are placed into a structure, and make up the core of the detector</a:t>
            </a:r>
            <a:endParaRPr sz="1200">
              <a:solidFill>
                <a:schemeClr val="accent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8" name="Google Shape;548;p48"/>
          <p:cNvSpPr txBox="1"/>
          <p:nvPr/>
        </p:nvSpPr>
        <p:spPr>
          <a:xfrm>
            <a:off x="4808350" y="3528150"/>
            <a:ext cx="22470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Helvetica Neue"/>
              <a:buChar char="●"/>
            </a:pPr>
            <a:r>
              <a:rPr lang="en" sz="12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Extra shielding to block out cosmic ray backgrounds are added to the sides. Completed detector!</a:t>
            </a:r>
            <a:endParaRPr sz="1200">
              <a:solidFill>
                <a:schemeClr val="accent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Beam on vs beam off, muon timing</a:t>
            </a:r>
            <a:endParaRPr/>
          </a:p>
        </p:txBody>
      </p:sp>
      <p:sp>
        <p:nvSpPr>
          <p:cNvPr id="554" name="Google Shape;554;p49"/>
          <p:cNvSpPr txBox="1"/>
          <p:nvPr>
            <p:ph idx="1" type="body"/>
          </p:nvPr>
        </p:nvSpPr>
        <p:spPr>
          <a:xfrm>
            <a:off x="311700" y="3851113"/>
            <a:ext cx="8520600" cy="71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688"/>
              <a:buNone/>
            </a:pPr>
            <a:r>
              <a:rPr lang="en" sz="1325">
                <a:solidFill>
                  <a:schemeClr val="dk1"/>
                </a:solidFill>
              </a:rPr>
              <a:t>We can see beam muons appear with calibrated timing around zero when beam is on, and near -20 when the beam is off. So, we’re seeing beam activity! This particular plot has a bug shifting some values by +/-30 ns, causing other clusters further out. The beam off sample may also have slight beam contamination</a:t>
            </a:r>
            <a:endParaRPr sz="1325">
              <a:solidFill>
                <a:schemeClr val="dk1"/>
              </a:solidFill>
            </a:endParaRPr>
          </a:p>
        </p:txBody>
      </p:sp>
      <p:sp>
        <p:nvSpPr>
          <p:cNvPr id="555" name="Google Shape;555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56" name="Google Shape;556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950" y="1045650"/>
            <a:ext cx="3540099" cy="2708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4951" y="1045650"/>
            <a:ext cx="3540100" cy="270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8" name="Google Shape;558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Muon Tracking Methodology</a:t>
            </a:r>
            <a:endParaRPr/>
          </a:p>
        </p:txBody>
      </p:sp>
      <p:sp>
        <p:nvSpPr>
          <p:cNvPr id="564" name="Google Shape;564;p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Track: a cluster at each of the detector’s 4 layers, the centroid of which cannot move by more than one unit (in x and y direction)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65" name="Google Shape;565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66" name="Google Shape;566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6032" y="2003375"/>
            <a:ext cx="3920051" cy="265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6088" y="2003375"/>
            <a:ext cx="3091875" cy="265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51"/>
          <p:cNvSpPr txBox="1"/>
          <p:nvPr>
            <p:ph idx="1" type="body"/>
          </p:nvPr>
        </p:nvSpPr>
        <p:spPr>
          <a:xfrm>
            <a:off x="311700" y="1152475"/>
            <a:ext cx="8520600" cy="7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Standard motivation: Introduce new, hidden U(1) with a massless field A', a “dark photon” that couples to a massive “dark fermion” ψ’</a:t>
            </a:r>
            <a:b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Ψ’ has mass            and charge under the new U(1) of e'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Gauge transformation of				 introduces coupling 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Conclusion: 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Coupling arises between dark fermion and SM photon of</a:t>
            </a:r>
            <a:b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charge                  . mCP parameters are </a:t>
            </a:r>
            <a:r>
              <a:rPr b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entirely defined by their mass and charge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4" name="Google Shape;574;p51"/>
          <p:cNvSpPr/>
          <p:nvPr/>
        </p:nvSpPr>
        <p:spPr>
          <a:xfrm>
            <a:off x="1623200" y="4281175"/>
            <a:ext cx="936000" cy="2772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5" name="Google Shape;575;p51"/>
          <p:cNvSpPr/>
          <p:nvPr/>
        </p:nvSpPr>
        <p:spPr>
          <a:xfrm>
            <a:off x="7124300" y="3657250"/>
            <a:ext cx="1247700" cy="2772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51"/>
          <p:cNvSpPr/>
          <p:nvPr/>
        </p:nvSpPr>
        <p:spPr>
          <a:xfrm>
            <a:off x="3441675" y="3672475"/>
            <a:ext cx="1552200" cy="2772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oboto"/>
                <a:ea typeface="Roboto"/>
                <a:cs typeface="Roboto"/>
                <a:sym typeface="Roboto"/>
              </a:rPr>
              <a:t>Why millicharged particles?</a:t>
            </a:r>
            <a:endParaRPr sz="2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8" name="Google Shape;578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9" name="Google Shape;57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688" y="2087736"/>
            <a:ext cx="5817180" cy="393600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p51"/>
          <p:cNvSpPr txBox="1"/>
          <p:nvPr/>
        </p:nvSpPr>
        <p:spPr>
          <a:xfrm>
            <a:off x="785850" y="2639386"/>
            <a:ext cx="1654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massless “dark photon”</a:t>
            </a:r>
            <a:endParaRPr sz="11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581" name="Google Shape;581;p51"/>
          <p:cNvCxnSpPr/>
          <p:nvPr/>
        </p:nvCxnSpPr>
        <p:spPr>
          <a:xfrm flipH="1" rot="10800000">
            <a:off x="1682225" y="2467061"/>
            <a:ext cx="97200" cy="222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82" name="Google Shape;582;p51"/>
          <p:cNvSpPr txBox="1"/>
          <p:nvPr/>
        </p:nvSpPr>
        <p:spPr>
          <a:xfrm>
            <a:off x="2412250" y="2659725"/>
            <a:ext cx="2724000" cy="5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“dark fermion” with mass </a:t>
            </a:r>
            <a:r>
              <a:rPr i="1" lang="en" sz="11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M</a:t>
            </a:r>
            <a:r>
              <a:rPr baseline="-25000" i="1" lang="en" sz="11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mCP</a:t>
            </a:r>
            <a:r>
              <a:rPr lang="en" sz="11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 , charge </a:t>
            </a:r>
            <a:r>
              <a:rPr i="1" lang="en" sz="11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e’</a:t>
            </a:r>
            <a:endParaRPr i="1" sz="11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3" name="Google Shape;583;p51"/>
          <p:cNvSpPr/>
          <p:nvPr/>
        </p:nvSpPr>
        <p:spPr>
          <a:xfrm rot="-5400000">
            <a:off x="3664800" y="1314658"/>
            <a:ext cx="184500" cy="2537100"/>
          </a:xfrm>
          <a:prstGeom prst="leftBrace">
            <a:avLst>
              <a:gd fmla="val 8333" name="adj1"/>
              <a:gd fmla="val 50000" name="adj2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51"/>
          <p:cNvSpPr txBox="1"/>
          <p:nvPr/>
        </p:nvSpPr>
        <p:spPr>
          <a:xfrm>
            <a:off x="5586450" y="2639388"/>
            <a:ext cx="1461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mixing term</a:t>
            </a:r>
            <a:endParaRPr sz="11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585" name="Google Shape;585;p51"/>
          <p:cNvCxnSpPr/>
          <p:nvPr/>
        </p:nvCxnSpPr>
        <p:spPr>
          <a:xfrm rot="10800000">
            <a:off x="5762525" y="2473961"/>
            <a:ext cx="263100" cy="215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586" name="Google Shape;586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71087" y="3667125"/>
            <a:ext cx="1493375" cy="27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7" name="Google Shape;587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28412" y="3667126"/>
            <a:ext cx="1214839" cy="27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34224" y="4290551"/>
            <a:ext cx="893325" cy="24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51"/>
          <p:cNvPicPr preferRelativeResize="0"/>
          <p:nvPr/>
        </p:nvPicPr>
        <p:blipFill rotWithShape="1">
          <a:blip r:embed="rId3">
            <a:alphaModFix/>
          </a:blip>
          <a:srcRect b="0" l="70279" r="21425" t="0"/>
          <a:stretch/>
        </p:blipFill>
        <p:spPr>
          <a:xfrm>
            <a:off x="2196350" y="3254626"/>
            <a:ext cx="490591" cy="4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0" name="Google Shape;590;p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51900" y="1785423"/>
            <a:ext cx="1952200" cy="1446799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Google Shape;591;p51"/>
          <p:cNvSpPr txBox="1"/>
          <p:nvPr/>
        </p:nvSpPr>
        <p:spPr>
          <a:xfrm>
            <a:off x="6763950" y="1785425"/>
            <a:ext cx="283800" cy="369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</a:t>
            </a:r>
            <a:endParaRPr sz="1200"/>
          </a:p>
        </p:txBody>
      </p:sp>
      <p:sp>
        <p:nvSpPr>
          <p:cNvPr id="592" name="Google Shape;592;p51"/>
          <p:cNvSpPr txBox="1"/>
          <p:nvPr/>
        </p:nvSpPr>
        <p:spPr>
          <a:xfrm>
            <a:off x="8211400" y="1785425"/>
            <a:ext cx="392700" cy="369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A’</a:t>
            </a:r>
            <a:endParaRPr sz="1200"/>
          </a:p>
        </p:txBody>
      </p:sp>
      <p:pic>
        <p:nvPicPr>
          <p:cNvPr id="593" name="Google Shape;593;p5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/>
          <p:nvPr/>
        </p:nvSpPr>
        <p:spPr>
          <a:xfrm>
            <a:off x="5356300" y="1644822"/>
            <a:ext cx="1139100" cy="1108200"/>
          </a:xfrm>
          <a:prstGeom prst="roundRect">
            <a:avLst>
              <a:gd fmla="val 8333" name="adj"/>
            </a:avLst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Dark sector mixing</a:t>
            </a:r>
            <a:endParaRPr/>
          </a:p>
        </p:txBody>
      </p:sp>
      <p:sp>
        <p:nvSpPr>
          <p:cNvPr id="102" name="Google Shape;102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3" name="Google Shape;103;p16"/>
          <p:cNvSpPr/>
          <p:nvPr/>
        </p:nvSpPr>
        <p:spPr>
          <a:xfrm>
            <a:off x="2446900" y="1644822"/>
            <a:ext cx="1139100" cy="1108200"/>
          </a:xfrm>
          <a:prstGeom prst="roundRect">
            <a:avLst>
              <a:gd fmla="val 8333" name="adj"/>
            </a:avLst>
          </a:prstGeom>
          <a:noFill/>
          <a:ln cap="flat" cmpd="sng" w="28575">
            <a:solidFill>
              <a:srgbClr val="E0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 txBox="1"/>
          <p:nvPr/>
        </p:nvSpPr>
        <p:spPr>
          <a:xfrm>
            <a:off x="2446900" y="1473750"/>
            <a:ext cx="11391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>
                <a:solidFill>
                  <a:srgbClr val="E06666"/>
                </a:solidFill>
              </a:rPr>
              <a:t>γ</a:t>
            </a:r>
            <a:endParaRPr sz="5500">
              <a:solidFill>
                <a:srgbClr val="E06666"/>
              </a:solidFill>
            </a:endParaRPr>
          </a:p>
        </p:txBody>
      </p:sp>
      <p:sp>
        <p:nvSpPr>
          <p:cNvPr id="105" name="Google Shape;105;p16"/>
          <p:cNvSpPr txBox="1"/>
          <p:nvPr/>
        </p:nvSpPr>
        <p:spPr>
          <a:xfrm>
            <a:off x="5297100" y="1540350"/>
            <a:ext cx="13785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>
                <a:solidFill>
                  <a:srgbClr val="3C78D8"/>
                </a:solidFill>
              </a:rPr>
              <a:t>γ*</a:t>
            </a:r>
            <a:endParaRPr sz="5500">
              <a:solidFill>
                <a:srgbClr val="3C78D8"/>
              </a:solidFill>
            </a:endParaRPr>
          </a:p>
        </p:txBody>
      </p:sp>
      <p:sp>
        <p:nvSpPr>
          <p:cNvPr id="106" name="Google Shape;106;p16"/>
          <p:cNvSpPr txBox="1"/>
          <p:nvPr/>
        </p:nvSpPr>
        <p:spPr>
          <a:xfrm>
            <a:off x="1949050" y="2310150"/>
            <a:ext cx="2134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2"/>
                </a:solidFill>
              </a:rPr>
              <a:t>Photon</a:t>
            </a:r>
            <a:endParaRPr sz="2200">
              <a:solidFill>
                <a:schemeClr val="accent2"/>
              </a:solidFill>
            </a:endParaRPr>
          </a:p>
        </p:txBody>
      </p:sp>
      <p:sp>
        <p:nvSpPr>
          <p:cNvPr id="107" name="Google Shape;107;p16"/>
          <p:cNvSpPr txBox="1"/>
          <p:nvPr/>
        </p:nvSpPr>
        <p:spPr>
          <a:xfrm>
            <a:off x="4858450" y="2417850"/>
            <a:ext cx="2134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</a:rPr>
              <a:t>Dark photon</a:t>
            </a:r>
            <a:endParaRPr sz="1500">
              <a:solidFill>
                <a:schemeClr val="accent2"/>
              </a:solidFill>
            </a:endParaRPr>
          </a:p>
        </p:txBody>
      </p:sp>
      <p:sp>
        <p:nvSpPr>
          <p:cNvPr id="108" name="Google Shape;108;p16"/>
          <p:cNvSpPr/>
          <p:nvPr/>
        </p:nvSpPr>
        <p:spPr>
          <a:xfrm>
            <a:off x="4002450" y="3226750"/>
            <a:ext cx="1139100" cy="1031400"/>
          </a:xfrm>
          <a:prstGeom prst="ellipse">
            <a:avLst/>
          </a:prstGeom>
          <a:noFill/>
          <a:ln cap="flat" cmpd="sng" w="28575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6"/>
          <p:cNvSpPr/>
          <p:nvPr/>
        </p:nvSpPr>
        <p:spPr>
          <a:xfrm>
            <a:off x="2891203" y="2767875"/>
            <a:ext cx="1112600" cy="1021300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E06666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0" name="Google Shape;110;p16"/>
          <p:cNvSpPr/>
          <p:nvPr/>
        </p:nvSpPr>
        <p:spPr>
          <a:xfrm flipH="1">
            <a:off x="5141553" y="2767875"/>
            <a:ext cx="1112600" cy="1021300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1" name="Google Shape;111;p16"/>
          <p:cNvSpPr txBox="1"/>
          <p:nvPr/>
        </p:nvSpPr>
        <p:spPr>
          <a:xfrm>
            <a:off x="5931775" y="3621600"/>
            <a:ext cx="2827200" cy="12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</a:rPr>
              <a:t>How strong is this interaction? We know the answer for the standard model: around 1/1000!</a:t>
            </a:r>
            <a:endParaRPr sz="1600">
              <a:solidFill>
                <a:schemeClr val="accent2"/>
              </a:solidFill>
            </a:endParaRPr>
          </a:p>
        </p:txBody>
      </p:sp>
      <p:sp>
        <p:nvSpPr>
          <p:cNvPr id="112" name="Google Shape;112;p16"/>
          <p:cNvSpPr/>
          <p:nvPr/>
        </p:nvSpPr>
        <p:spPr>
          <a:xfrm>
            <a:off x="348750" y="1683225"/>
            <a:ext cx="1139100" cy="1031400"/>
          </a:xfrm>
          <a:prstGeom prst="ellipse">
            <a:avLst/>
          </a:prstGeom>
          <a:noFill/>
          <a:ln cap="flat" cmpd="sng" w="28575">
            <a:solidFill>
              <a:srgbClr val="E0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06666"/>
              </a:solidFill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311700" y="1998825"/>
            <a:ext cx="121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Electron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14" name="Google Shape;114;p16"/>
          <p:cNvSpPr/>
          <p:nvPr/>
        </p:nvSpPr>
        <p:spPr>
          <a:xfrm rot="-2700000">
            <a:off x="1531215" y="1947421"/>
            <a:ext cx="777758" cy="693715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E06666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5" name="Google Shape;115;p16"/>
          <p:cNvSpPr/>
          <p:nvPr/>
        </p:nvSpPr>
        <p:spPr>
          <a:xfrm>
            <a:off x="7525150" y="1683225"/>
            <a:ext cx="1139100" cy="1031400"/>
          </a:xfrm>
          <a:prstGeom prst="ellipse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06666"/>
              </a:solidFill>
            </a:endParaRPr>
          </a:p>
        </p:txBody>
      </p:sp>
      <p:sp>
        <p:nvSpPr>
          <p:cNvPr id="116" name="Google Shape;116;p16"/>
          <p:cNvSpPr txBox="1"/>
          <p:nvPr/>
        </p:nvSpPr>
        <p:spPr>
          <a:xfrm>
            <a:off x="7488100" y="1915250"/>
            <a:ext cx="121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Dark Electron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17" name="Google Shape;117;p16"/>
          <p:cNvSpPr/>
          <p:nvPr/>
        </p:nvSpPr>
        <p:spPr>
          <a:xfrm flipH="1" rot="2700000">
            <a:off x="6619319" y="1867526"/>
            <a:ext cx="870435" cy="711047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8" name="Google Shape;118;p16"/>
          <p:cNvSpPr txBox="1"/>
          <p:nvPr/>
        </p:nvSpPr>
        <p:spPr>
          <a:xfrm>
            <a:off x="1444475" y="1489188"/>
            <a:ext cx="8679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</a:rPr>
              <a:t>Strength: e</a:t>
            </a:r>
            <a:endParaRPr sz="1100">
              <a:solidFill>
                <a:schemeClr val="accent2"/>
              </a:solidFill>
            </a:endParaRPr>
          </a:p>
        </p:txBody>
      </p:sp>
      <p:sp>
        <p:nvSpPr>
          <p:cNvPr id="119" name="Google Shape;119;p16"/>
          <p:cNvSpPr txBox="1"/>
          <p:nvPr/>
        </p:nvSpPr>
        <p:spPr>
          <a:xfrm>
            <a:off x="3841350" y="2254388"/>
            <a:ext cx="1461300" cy="6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</a:rPr>
              <a:t>Natural strength:</a:t>
            </a:r>
            <a:br>
              <a:rPr lang="en" sz="1500">
                <a:solidFill>
                  <a:schemeClr val="accent2"/>
                </a:solidFill>
              </a:rPr>
            </a:br>
            <a:r>
              <a:rPr lang="en" sz="1500">
                <a:solidFill>
                  <a:schemeClr val="accent2"/>
                </a:solidFill>
              </a:rPr>
              <a:t>α/π = ~1/1000</a:t>
            </a:r>
            <a:endParaRPr sz="1500">
              <a:solidFill>
                <a:schemeClr val="accent2"/>
              </a:solidFill>
            </a:endParaRPr>
          </a:p>
        </p:txBody>
      </p:sp>
      <p:sp>
        <p:nvSpPr>
          <p:cNvPr id="120" name="Google Shape;120;p16"/>
          <p:cNvSpPr txBox="1"/>
          <p:nvPr/>
        </p:nvSpPr>
        <p:spPr>
          <a:xfrm>
            <a:off x="811450" y="1201775"/>
            <a:ext cx="22173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chemeClr val="lt2"/>
                </a:solidFill>
              </a:rPr>
              <a:t>e = size of electron’s charge</a:t>
            </a:r>
            <a:endParaRPr i="1" sz="1100">
              <a:solidFill>
                <a:schemeClr val="lt2"/>
              </a:solidFill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6620600" y="1473750"/>
            <a:ext cx="12132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</a:rPr>
              <a:t>Strength: e’ ≈ e</a:t>
            </a:r>
            <a:endParaRPr sz="1100">
              <a:solidFill>
                <a:schemeClr val="accent2"/>
              </a:solidFill>
            </a:endParaRPr>
          </a:p>
        </p:txBody>
      </p:sp>
      <p:sp>
        <p:nvSpPr>
          <p:cNvPr id="122" name="Google Shape;122;p16"/>
          <p:cNvSpPr txBox="1"/>
          <p:nvPr/>
        </p:nvSpPr>
        <p:spPr>
          <a:xfrm>
            <a:off x="226500" y="3218350"/>
            <a:ext cx="2827200" cy="10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2"/>
                </a:solidFill>
              </a:rPr>
              <a:t>Since the photon and dark photon are U(1), they can interact via </a:t>
            </a:r>
            <a:r>
              <a:rPr b="1" lang="en" sz="1700">
                <a:solidFill>
                  <a:schemeClr val="accent2"/>
                </a:solidFill>
              </a:rPr>
              <a:t>kinetic mixing</a:t>
            </a:r>
            <a:endParaRPr sz="17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/>
          <p:nvPr/>
        </p:nvSpPr>
        <p:spPr>
          <a:xfrm>
            <a:off x="5356300" y="1644822"/>
            <a:ext cx="1139100" cy="1108200"/>
          </a:xfrm>
          <a:prstGeom prst="roundRect">
            <a:avLst>
              <a:gd fmla="val 8333" name="adj"/>
            </a:avLst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Dark sector mixing</a:t>
            </a:r>
            <a:endParaRPr/>
          </a:p>
        </p:txBody>
      </p:sp>
      <p:sp>
        <p:nvSpPr>
          <p:cNvPr id="129" name="Google Shape;12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0" name="Google Shape;130;p17"/>
          <p:cNvSpPr/>
          <p:nvPr/>
        </p:nvSpPr>
        <p:spPr>
          <a:xfrm>
            <a:off x="2446900" y="1644822"/>
            <a:ext cx="1139100" cy="1108200"/>
          </a:xfrm>
          <a:prstGeom prst="roundRect">
            <a:avLst>
              <a:gd fmla="val 8333" name="adj"/>
            </a:avLst>
          </a:prstGeom>
          <a:noFill/>
          <a:ln cap="flat" cmpd="sng" w="28575">
            <a:solidFill>
              <a:srgbClr val="E0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7"/>
          <p:cNvSpPr txBox="1"/>
          <p:nvPr/>
        </p:nvSpPr>
        <p:spPr>
          <a:xfrm>
            <a:off x="2446900" y="1473750"/>
            <a:ext cx="11391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>
                <a:solidFill>
                  <a:srgbClr val="E06666"/>
                </a:solidFill>
              </a:rPr>
              <a:t>γ</a:t>
            </a:r>
            <a:endParaRPr sz="5500">
              <a:solidFill>
                <a:srgbClr val="E06666"/>
              </a:solidFill>
            </a:endParaRPr>
          </a:p>
        </p:txBody>
      </p:sp>
      <p:sp>
        <p:nvSpPr>
          <p:cNvPr id="132" name="Google Shape;132;p17"/>
          <p:cNvSpPr txBox="1"/>
          <p:nvPr/>
        </p:nvSpPr>
        <p:spPr>
          <a:xfrm>
            <a:off x="5297100" y="1540350"/>
            <a:ext cx="13785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>
                <a:solidFill>
                  <a:srgbClr val="3C78D8"/>
                </a:solidFill>
              </a:rPr>
              <a:t>γ*</a:t>
            </a:r>
            <a:endParaRPr sz="5500">
              <a:solidFill>
                <a:srgbClr val="3C78D8"/>
              </a:solidFill>
            </a:endParaRPr>
          </a:p>
        </p:txBody>
      </p:sp>
      <p:sp>
        <p:nvSpPr>
          <p:cNvPr id="133" name="Google Shape;133;p17"/>
          <p:cNvSpPr txBox="1"/>
          <p:nvPr/>
        </p:nvSpPr>
        <p:spPr>
          <a:xfrm>
            <a:off x="1949050" y="2310150"/>
            <a:ext cx="2134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2"/>
                </a:solidFill>
              </a:rPr>
              <a:t>Photon</a:t>
            </a:r>
            <a:endParaRPr sz="2200">
              <a:solidFill>
                <a:schemeClr val="accent2"/>
              </a:solidFill>
            </a:endParaRPr>
          </a:p>
        </p:txBody>
      </p:sp>
      <p:sp>
        <p:nvSpPr>
          <p:cNvPr id="134" name="Google Shape;134;p17"/>
          <p:cNvSpPr txBox="1"/>
          <p:nvPr/>
        </p:nvSpPr>
        <p:spPr>
          <a:xfrm>
            <a:off x="4858450" y="2417850"/>
            <a:ext cx="2134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</a:rPr>
              <a:t>Dark photon</a:t>
            </a:r>
            <a:endParaRPr sz="1500">
              <a:solidFill>
                <a:schemeClr val="accent2"/>
              </a:solidFill>
            </a:endParaRPr>
          </a:p>
        </p:txBody>
      </p:sp>
      <p:sp>
        <p:nvSpPr>
          <p:cNvPr id="135" name="Google Shape;135;p17"/>
          <p:cNvSpPr/>
          <p:nvPr/>
        </p:nvSpPr>
        <p:spPr>
          <a:xfrm>
            <a:off x="4002450" y="3226750"/>
            <a:ext cx="1139100" cy="1031400"/>
          </a:xfrm>
          <a:prstGeom prst="ellipse">
            <a:avLst/>
          </a:prstGeom>
          <a:noFill/>
          <a:ln cap="flat" cmpd="sng" w="28575">
            <a:solidFill>
              <a:srgbClr val="8E7CC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7"/>
          <p:cNvSpPr/>
          <p:nvPr/>
        </p:nvSpPr>
        <p:spPr>
          <a:xfrm>
            <a:off x="2891203" y="2767875"/>
            <a:ext cx="1112600" cy="1021300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E06666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7" name="Google Shape;137;p17"/>
          <p:cNvSpPr/>
          <p:nvPr/>
        </p:nvSpPr>
        <p:spPr>
          <a:xfrm flipH="1">
            <a:off x="5141553" y="2767875"/>
            <a:ext cx="1112600" cy="1021300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8" name="Google Shape;138;p17"/>
          <p:cNvSpPr txBox="1"/>
          <p:nvPr/>
        </p:nvSpPr>
        <p:spPr>
          <a:xfrm>
            <a:off x="5931775" y="3621600"/>
            <a:ext cx="2827200" cy="12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</a:rPr>
              <a:t>How strong is this interaction? We know the answer for the standard model: around 1/1000!</a:t>
            </a:r>
            <a:endParaRPr sz="1600">
              <a:solidFill>
                <a:schemeClr val="accent2"/>
              </a:solidFill>
            </a:endParaRPr>
          </a:p>
        </p:txBody>
      </p:sp>
      <p:sp>
        <p:nvSpPr>
          <p:cNvPr id="139" name="Google Shape;139;p17"/>
          <p:cNvSpPr/>
          <p:nvPr/>
        </p:nvSpPr>
        <p:spPr>
          <a:xfrm>
            <a:off x="348750" y="1683225"/>
            <a:ext cx="1139100" cy="1031400"/>
          </a:xfrm>
          <a:prstGeom prst="ellipse">
            <a:avLst/>
          </a:prstGeom>
          <a:noFill/>
          <a:ln cap="flat" cmpd="sng" w="28575">
            <a:solidFill>
              <a:srgbClr val="E0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06666"/>
              </a:solidFill>
            </a:endParaRPr>
          </a:p>
        </p:txBody>
      </p:sp>
      <p:sp>
        <p:nvSpPr>
          <p:cNvPr id="140" name="Google Shape;140;p17"/>
          <p:cNvSpPr txBox="1"/>
          <p:nvPr/>
        </p:nvSpPr>
        <p:spPr>
          <a:xfrm>
            <a:off x="311700" y="1998825"/>
            <a:ext cx="121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Electron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41" name="Google Shape;141;p17"/>
          <p:cNvSpPr/>
          <p:nvPr/>
        </p:nvSpPr>
        <p:spPr>
          <a:xfrm rot="-2700000">
            <a:off x="1531215" y="1947421"/>
            <a:ext cx="777758" cy="693715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E06666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2" name="Google Shape;142;p17"/>
          <p:cNvSpPr/>
          <p:nvPr/>
        </p:nvSpPr>
        <p:spPr>
          <a:xfrm>
            <a:off x="7525150" y="1683225"/>
            <a:ext cx="1139100" cy="1031400"/>
          </a:xfrm>
          <a:prstGeom prst="ellipse">
            <a:avLst/>
          </a:prstGeom>
          <a:noFill/>
          <a:ln cap="flat" cmpd="sng" w="2857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06666"/>
              </a:solidFill>
            </a:endParaRPr>
          </a:p>
        </p:txBody>
      </p:sp>
      <p:sp>
        <p:nvSpPr>
          <p:cNvPr id="143" name="Google Shape;143;p17"/>
          <p:cNvSpPr txBox="1"/>
          <p:nvPr/>
        </p:nvSpPr>
        <p:spPr>
          <a:xfrm>
            <a:off x="7488100" y="1915250"/>
            <a:ext cx="1213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Dark Electron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44" name="Google Shape;144;p17"/>
          <p:cNvSpPr/>
          <p:nvPr/>
        </p:nvSpPr>
        <p:spPr>
          <a:xfrm flipH="1" rot="2700000">
            <a:off x="6619319" y="1867526"/>
            <a:ext cx="870435" cy="711047"/>
          </a:xfrm>
          <a:custGeom>
            <a:rect b="b" l="l" r="r" t="t"/>
            <a:pathLst>
              <a:path extrusionOk="0" h="40852" w="44504">
                <a:moveTo>
                  <a:pt x="7796" y="0"/>
                </a:moveTo>
                <a:cubicBezTo>
                  <a:pt x="4616" y="454"/>
                  <a:pt x="-2064" y="4859"/>
                  <a:pt x="691" y="6512"/>
                </a:cubicBezTo>
                <a:cubicBezTo>
                  <a:pt x="7177" y="10404"/>
                  <a:pt x="20797" y="2297"/>
                  <a:pt x="23189" y="9473"/>
                </a:cubicBezTo>
                <a:cubicBezTo>
                  <a:pt x="24998" y="14901"/>
                  <a:pt x="9243" y="16182"/>
                  <a:pt x="11052" y="21610"/>
                </a:cubicBezTo>
                <a:cubicBezTo>
                  <a:pt x="11575" y="23179"/>
                  <a:pt x="14145" y="22907"/>
                  <a:pt x="15789" y="23090"/>
                </a:cubicBezTo>
                <a:cubicBezTo>
                  <a:pt x="21387" y="23712"/>
                  <a:pt x="27106" y="23127"/>
                  <a:pt x="32662" y="22202"/>
                </a:cubicBezTo>
                <a:cubicBezTo>
                  <a:pt x="34609" y="21878"/>
                  <a:pt x="37604" y="20488"/>
                  <a:pt x="38583" y="22202"/>
                </a:cubicBezTo>
                <a:cubicBezTo>
                  <a:pt x="41193" y="26769"/>
                  <a:pt x="30703" y="31717"/>
                  <a:pt x="32366" y="36707"/>
                </a:cubicBezTo>
                <a:cubicBezTo>
                  <a:pt x="33718" y="40763"/>
                  <a:pt x="40229" y="40852"/>
                  <a:pt x="44504" y="40852"/>
                </a:cubicBezTo>
              </a:path>
            </a:pathLst>
          </a:custGeom>
          <a:noFill/>
          <a:ln cap="flat" cmpd="sng" w="28575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5" name="Google Shape;145;p17"/>
          <p:cNvSpPr txBox="1"/>
          <p:nvPr/>
        </p:nvSpPr>
        <p:spPr>
          <a:xfrm>
            <a:off x="1444475" y="1489188"/>
            <a:ext cx="8679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</a:rPr>
              <a:t>Strength: e</a:t>
            </a:r>
            <a:endParaRPr sz="1100">
              <a:solidFill>
                <a:schemeClr val="accent2"/>
              </a:solidFill>
            </a:endParaRPr>
          </a:p>
        </p:txBody>
      </p:sp>
      <p:sp>
        <p:nvSpPr>
          <p:cNvPr id="146" name="Google Shape;146;p17"/>
          <p:cNvSpPr txBox="1"/>
          <p:nvPr/>
        </p:nvSpPr>
        <p:spPr>
          <a:xfrm>
            <a:off x="6620600" y="1473750"/>
            <a:ext cx="1213200" cy="3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</a:rPr>
              <a:t>Strength: e’ ≈ e</a:t>
            </a:r>
            <a:endParaRPr sz="1100">
              <a:solidFill>
                <a:schemeClr val="accent2"/>
              </a:solidFill>
            </a:endParaRPr>
          </a:p>
        </p:txBody>
      </p:sp>
      <p:sp>
        <p:nvSpPr>
          <p:cNvPr id="147" name="Google Shape;147;p17"/>
          <p:cNvSpPr txBox="1"/>
          <p:nvPr/>
        </p:nvSpPr>
        <p:spPr>
          <a:xfrm>
            <a:off x="3841350" y="2254388"/>
            <a:ext cx="1461300" cy="6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</a:rPr>
              <a:t>Natural strength:</a:t>
            </a:r>
            <a:br>
              <a:rPr lang="en" sz="1500">
                <a:solidFill>
                  <a:schemeClr val="accent2"/>
                </a:solidFill>
              </a:rPr>
            </a:br>
            <a:r>
              <a:rPr lang="en" sz="1500">
                <a:solidFill>
                  <a:schemeClr val="accent2"/>
                </a:solidFill>
              </a:rPr>
              <a:t>α/π = ~1/1000</a:t>
            </a:r>
            <a:endParaRPr sz="1500">
              <a:solidFill>
                <a:schemeClr val="accent2"/>
              </a:solidFill>
            </a:endParaRPr>
          </a:p>
        </p:txBody>
      </p:sp>
      <p:sp>
        <p:nvSpPr>
          <p:cNvPr id="148" name="Google Shape;148;p17"/>
          <p:cNvSpPr/>
          <p:nvPr/>
        </p:nvSpPr>
        <p:spPr>
          <a:xfrm>
            <a:off x="3049500" y="887200"/>
            <a:ext cx="5128776" cy="796015"/>
          </a:xfrm>
          <a:custGeom>
            <a:rect b="b" l="l" r="r" t="t"/>
            <a:pathLst>
              <a:path extrusionOk="0" h="32198" w="206037">
                <a:moveTo>
                  <a:pt x="206037" y="32199"/>
                </a:moveTo>
                <a:cubicBezTo>
                  <a:pt x="191695" y="8290"/>
                  <a:pt x="156150" y="4057"/>
                  <a:pt x="128439" y="981"/>
                </a:cubicBezTo>
                <a:cubicBezTo>
                  <a:pt x="102549" y="-1892"/>
                  <a:pt x="76086" y="2116"/>
                  <a:pt x="50543" y="7225"/>
                </a:cubicBezTo>
                <a:cubicBezTo>
                  <a:pt x="32285" y="10877"/>
                  <a:pt x="13155" y="17833"/>
                  <a:pt x="0" y="31010"/>
                </a:cubicBezTo>
              </a:path>
            </a:pathLst>
          </a:custGeom>
          <a:noFill/>
          <a:ln cap="flat" cmpd="sng" w="28575">
            <a:solidFill>
              <a:srgbClr val="8E7CC3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9" name="Google Shape;149;p17"/>
          <p:cNvSpPr txBox="1"/>
          <p:nvPr/>
        </p:nvSpPr>
        <p:spPr>
          <a:xfrm>
            <a:off x="3675300" y="97400"/>
            <a:ext cx="5283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B4A7D6"/>
                </a:solidFill>
              </a:rPr>
              <a:t>The charge is just the strength of the two connections together. So these dark electrons have charge of 1/1000; millicharged particles!</a:t>
            </a:r>
            <a:endParaRPr>
              <a:solidFill>
                <a:srgbClr val="B4A7D6"/>
              </a:solidFill>
            </a:endParaRPr>
          </a:p>
        </p:txBody>
      </p:sp>
      <p:sp>
        <p:nvSpPr>
          <p:cNvPr id="150" name="Google Shape;150;p17"/>
          <p:cNvSpPr txBox="1"/>
          <p:nvPr/>
        </p:nvSpPr>
        <p:spPr>
          <a:xfrm>
            <a:off x="811450" y="1201775"/>
            <a:ext cx="22173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chemeClr val="lt2"/>
                </a:solidFill>
              </a:rPr>
              <a:t>e = size of electron’s charge</a:t>
            </a:r>
            <a:endParaRPr i="1" sz="1100">
              <a:solidFill>
                <a:schemeClr val="lt2"/>
              </a:solidFill>
            </a:endParaRPr>
          </a:p>
        </p:txBody>
      </p:sp>
      <p:sp>
        <p:nvSpPr>
          <p:cNvPr id="151" name="Google Shape;151;p17"/>
          <p:cNvSpPr txBox="1"/>
          <p:nvPr/>
        </p:nvSpPr>
        <p:spPr>
          <a:xfrm>
            <a:off x="2312375" y="4203000"/>
            <a:ext cx="3579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A86E8"/>
                </a:solidFill>
              </a:rPr>
              <a:t>Let’s use a millicharged particle detector to search for these!</a:t>
            </a:r>
            <a:endParaRPr b="1" sz="1600">
              <a:solidFill>
                <a:srgbClr val="4A86E8"/>
              </a:solidFill>
            </a:endParaRPr>
          </a:p>
        </p:txBody>
      </p:sp>
      <p:sp>
        <p:nvSpPr>
          <p:cNvPr id="152" name="Google Shape;152;p17"/>
          <p:cNvSpPr txBox="1"/>
          <p:nvPr/>
        </p:nvSpPr>
        <p:spPr>
          <a:xfrm>
            <a:off x="226500" y="3218350"/>
            <a:ext cx="2827200" cy="10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2"/>
                </a:solidFill>
              </a:rPr>
              <a:t>Since the photon and dark photon are U(1), they can interact via </a:t>
            </a:r>
            <a:r>
              <a:rPr b="1" lang="en" sz="1700">
                <a:solidFill>
                  <a:schemeClr val="accent2"/>
                </a:solidFill>
              </a:rPr>
              <a:t>kinetic mixing</a:t>
            </a:r>
            <a:endParaRPr sz="17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milliQan Run 3 Bar Detector</a:t>
            </a:r>
            <a:endParaRPr/>
          </a:p>
        </p:txBody>
      </p:sp>
      <p:sp>
        <p:nvSpPr>
          <p:cNvPr id="158" name="Google Shape;158;p18"/>
          <p:cNvSpPr txBox="1"/>
          <p:nvPr>
            <p:ph idx="1" type="body"/>
          </p:nvPr>
        </p:nvSpPr>
        <p:spPr>
          <a:xfrm>
            <a:off x="311700" y="1152475"/>
            <a:ext cx="5093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Basic design: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64 scintillator bars (</a:t>
            </a:r>
            <a:r>
              <a:rPr lang="en">
                <a:solidFill>
                  <a:schemeClr val="dk1"/>
                </a:solidFill>
              </a:rPr>
              <a:t>60 x 5 x 5 cm)</a:t>
            </a:r>
            <a:r>
              <a:rPr lang="en">
                <a:solidFill>
                  <a:schemeClr val="dk1"/>
                </a:solidFill>
              </a:rPr>
              <a:t> attached to PMTs arranged in 4 layers, pointed at CMS IP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6 Veto slabs on top and sides of detector to reject external backgrounds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Provide active and passive shielding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2 Veto panels on front and back of detector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Used to tag throughgoing muons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59" name="Google Shape;159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0" name="Google Shape;16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4625" y="1017725"/>
            <a:ext cx="3518624" cy="3824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86025" y="157487"/>
            <a:ext cx="2532627" cy="73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8600" y="439875"/>
            <a:ext cx="4790000" cy="4551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9"/>
          <p:cNvPicPr preferRelativeResize="0"/>
          <p:nvPr/>
        </p:nvPicPr>
        <p:blipFill rotWithShape="1">
          <a:blip r:embed="rId4">
            <a:alphaModFix/>
          </a:blip>
          <a:srcRect b="6187" l="18161" r="14894" t="2288"/>
          <a:stretch/>
        </p:blipFill>
        <p:spPr>
          <a:xfrm>
            <a:off x="5798600" y="67800"/>
            <a:ext cx="2718374" cy="243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9"/>
          <p:cNvPicPr preferRelativeResize="0"/>
          <p:nvPr/>
        </p:nvPicPr>
        <p:blipFill rotWithShape="1">
          <a:blip r:embed="rId5">
            <a:alphaModFix/>
          </a:blip>
          <a:srcRect b="14401" l="0" r="0" t="16428"/>
          <a:stretch/>
        </p:blipFill>
        <p:spPr>
          <a:xfrm>
            <a:off x="5867263" y="2610725"/>
            <a:ext cx="2581048" cy="2380375"/>
          </a:xfrm>
          <a:prstGeom prst="rect">
            <a:avLst/>
          </a:prstGeom>
          <a:noFill/>
          <a:ln cap="flat" cmpd="sng" w="2857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0" name="Google Shape;170;p19"/>
          <p:cNvSpPr txBox="1"/>
          <p:nvPr/>
        </p:nvSpPr>
        <p:spPr>
          <a:xfrm>
            <a:off x="83450" y="67800"/>
            <a:ext cx="3662100" cy="57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Detector Positioning</a:t>
            </a:r>
            <a:endParaRPr sz="3000">
              <a:solidFill>
                <a:schemeClr val="accent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1" name="Google Shape;171;p19"/>
          <p:cNvSpPr txBox="1"/>
          <p:nvPr/>
        </p:nvSpPr>
        <p:spPr>
          <a:xfrm>
            <a:off x="83450" y="3171825"/>
            <a:ext cx="2009700" cy="13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milliQan is located 80m underground</a:t>
            </a:r>
            <a:br>
              <a:rPr lang="en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η ~ 0.1, Φ = 43°,</a:t>
            </a:r>
            <a:br>
              <a:rPr lang="en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 = 33m relative to the CMS collision point</a:t>
            </a:r>
            <a:endParaRPr>
              <a:solidFill>
                <a:schemeClr val="accent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2" name="Google Shape;17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/>
          <p:nvPr>
            <p:ph type="title"/>
          </p:nvPr>
        </p:nvSpPr>
        <p:spPr>
          <a:xfrm>
            <a:off x="311700" y="56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Beam Muon</a:t>
            </a:r>
            <a:endParaRPr/>
          </a:p>
        </p:txBody>
      </p:sp>
      <p:sp>
        <p:nvSpPr>
          <p:cNvPr id="178" name="Google Shape;178;p20"/>
          <p:cNvSpPr txBox="1"/>
          <p:nvPr>
            <p:ph idx="1" type="body"/>
          </p:nvPr>
        </p:nvSpPr>
        <p:spPr>
          <a:xfrm>
            <a:off x="311700" y="3532300"/>
            <a:ext cx="8520600" cy="12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</a:rPr>
              <a:t>When a charged particle passes through scintillator, it produces light, which we can detect</a:t>
            </a:r>
            <a:endParaRPr sz="16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br>
              <a:rPr b="1" lang="en" sz="1600">
                <a:solidFill>
                  <a:schemeClr val="accent2"/>
                </a:solidFill>
              </a:rPr>
            </a:br>
            <a:endParaRPr sz="1600">
              <a:solidFill>
                <a:schemeClr val="accent2"/>
              </a:solidFill>
            </a:endParaRPr>
          </a:p>
        </p:txBody>
      </p:sp>
      <p:sp>
        <p:nvSpPr>
          <p:cNvPr id="179" name="Google Shape;17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0" name="Google Shape;18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9125" y="1134625"/>
            <a:ext cx="3065734" cy="2288624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0"/>
          <p:cNvSpPr txBox="1"/>
          <p:nvPr/>
        </p:nvSpPr>
        <p:spPr>
          <a:xfrm>
            <a:off x="3250325" y="737838"/>
            <a:ext cx="26433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Q = e</a:t>
            </a:r>
            <a:endParaRPr sz="1800">
              <a:solidFill>
                <a:schemeClr val="accent2"/>
              </a:solidFill>
            </a:endParaRPr>
          </a:p>
        </p:txBody>
      </p:sp>
      <p:pic>
        <p:nvPicPr>
          <p:cNvPr id="182" name="Google Shape;18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0"/>
          <p:cNvSpPr txBox="1"/>
          <p:nvPr/>
        </p:nvSpPr>
        <p:spPr>
          <a:xfrm>
            <a:off x="4119525" y="126900"/>
            <a:ext cx="354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Legend:</a:t>
            </a:r>
            <a:r>
              <a:rPr lang="en" sz="1600"/>
              <a:t> </a:t>
            </a:r>
            <a:r>
              <a:rPr lang="en" sz="1600">
                <a:solidFill>
                  <a:srgbClr val="C82506"/>
                </a:solidFill>
              </a:rPr>
              <a:t>μ, </a:t>
            </a:r>
            <a:r>
              <a:rPr lang="en" sz="1600">
                <a:solidFill>
                  <a:srgbClr val="00FF00"/>
                </a:solidFill>
              </a:rPr>
              <a:t>γ</a:t>
            </a:r>
            <a:r>
              <a:rPr lang="en" sz="1600">
                <a:solidFill>
                  <a:srgbClr val="0B5D18"/>
                </a:solidFill>
              </a:rPr>
              <a:t>, </a:t>
            </a:r>
            <a:r>
              <a:rPr lang="en" sz="1600">
                <a:solidFill>
                  <a:srgbClr val="0365C0"/>
                </a:solidFill>
              </a:rPr>
              <a:t>mCP</a:t>
            </a:r>
            <a:r>
              <a:rPr lang="en" sz="1600"/>
              <a:t>, </a:t>
            </a:r>
            <a:r>
              <a:rPr lang="en" sz="1600">
                <a:solidFill>
                  <a:srgbClr val="666666"/>
                </a:solidFill>
              </a:rPr>
              <a:t>e</a:t>
            </a:r>
            <a:r>
              <a:rPr baseline="30000" lang="en" sz="1600">
                <a:solidFill>
                  <a:srgbClr val="666666"/>
                </a:solidFill>
              </a:rPr>
              <a:t>-</a:t>
            </a:r>
            <a:r>
              <a:rPr lang="en" sz="1600"/>
              <a:t>,</a:t>
            </a:r>
            <a:r>
              <a:rPr baseline="30000" lang="en" sz="1600"/>
              <a:t> </a:t>
            </a:r>
            <a:r>
              <a:rPr lang="en" sz="1600">
                <a:solidFill>
                  <a:srgbClr val="00FFFF"/>
                </a:solidFill>
              </a:rPr>
              <a:t>optical photon</a:t>
            </a:r>
            <a:endParaRPr sz="1600">
              <a:solidFill>
                <a:srgbClr val="00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9124" y="1134625"/>
            <a:ext cx="3074040" cy="228862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1"/>
          <p:cNvSpPr txBox="1"/>
          <p:nvPr>
            <p:ph type="title"/>
          </p:nvPr>
        </p:nvSpPr>
        <p:spPr>
          <a:xfrm>
            <a:off x="311700" y="56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Beam Muon</a:t>
            </a:r>
            <a:endParaRPr/>
          </a:p>
        </p:txBody>
      </p:sp>
      <p:sp>
        <p:nvSpPr>
          <p:cNvPr id="190" name="Google Shape;190;p21"/>
          <p:cNvSpPr txBox="1"/>
          <p:nvPr>
            <p:ph idx="1" type="body"/>
          </p:nvPr>
        </p:nvSpPr>
        <p:spPr>
          <a:xfrm>
            <a:off x="311700" y="3532300"/>
            <a:ext cx="8520600" cy="12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2"/>
                </a:solidFill>
              </a:rPr>
              <a:t>When a charged particle passes through scintillator, it produces light, which we can detect</a:t>
            </a:r>
            <a:endParaRPr sz="16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br>
              <a:rPr b="1" lang="en" sz="1600">
                <a:solidFill>
                  <a:schemeClr val="accent2"/>
                </a:solidFill>
              </a:rPr>
            </a:br>
            <a:endParaRPr sz="1600">
              <a:solidFill>
                <a:schemeClr val="accent2"/>
              </a:solidFill>
            </a:endParaRPr>
          </a:p>
        </p:txBody>
      </p:sp>
      <p:sp>
        <p:nvSpPr>
          <p:cNvPr id="191" name="Google Shape;191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2" name="Google Shape;192;p21"/>
          <p:cNvSpPr txBox="1"/>
          <p:nvPr/>
        </p:nvSpPr>
        <p:spPr>
          <a:xfrm>
            <a:off x="3250325" y="737838"/>
            <a:ext cx="2643300" cy="2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Q = e</a:t>
            </a:r>
            <a:endParaRPr sz="1800">
              <a:solidFill>
                <a:schemeClr val="accent2"/>
              </a:solidFill>
            </a:endParaRPr>
          </a:p>
        </p:txBody>
      </p:sp>
      <p:pic>
        <p:nvPicPr>
          <p:cNvPr id="193" name="Google Shape;19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14600" y="0"/>
            <a:ext cx="1329399" cy="104565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1"/>
          <p:cNvSpPr txBox="1"/>
          <p:nvPr/>
        </p:nvSpPr>
        <p:spPr>
          <a:xfrm>
            <a:off x="4119525" y="126900"/>
            <a:ext cx="3548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Legend:</a:t>
            </a:r>
            <a:r>
              <a:rPr lang="en" sz="1600"/>
              <a:t> </a:t>
            </a:r>
            <a:r>
              <a:rPr lang="en" sz="1600">
                <a:solidFill>
                  <a:srgbClr val="C82506"/>
                </a:solidFill>
              </a:rPr>
              <a:t>μ, </a:t>
            </a:r>
            <a:r>
              <a:rPr lang="en" sz="1600">
                <a:solidFill>
                  <a:srgbClr val="00FF00"/>
                </a:solidFill>
              </a:rPr>
              <a:t>γ</a:t>
            </a:r>
            <a:r>
              <a:rPr lang="en" sz="1600">
                <a:solidFill>
                  <a:srgbClr val="0B5D18"/>
                </a:solidFill>
              </a:rPr>
              <a:t>, </a:t>
            </a:r>
            <a:r>
              <a:rPr lang="en" sz="1600">
                <a:solidFill>
                  <a:srgbClr val="0365C0"/>
                </a:solidFill>
              </a:rPr>
              <a:t>mCP</a:t>
            </a:r>
            <a:r>
              <a:rPr lang="en" sz="1600"/>
              <a:t>, </a:t>
            </a:r>
            <a:r>
              <a:rPr lang="en" sz="1600">
                <a:solidFill>
                  <a:srgbClr val="666666"/>
                </a:solidFill>
              </a:rPr>
              <a:t>e</a:t>
            </a:r>
            <a:r>
              <a:rPr baseline="30000" lang="en" sz="1600">
                <a:solidFill>
                  <a:srgbClr val="666666"/>
                </a:solidFill>
              </a:rPr>
              <a:t>-</a:t>
            </a:r>
            <a:r>
              <a:rPr lang="en" sz="1600"/>
              <a:t>,</a:t>
            </a:r>
            <a:r>
              <a:rPr baseline="30000" lang="en" sz="1600"/>
              <a:t> </a:t>
            </a:r>
            <a:r>
              <a:rPr lang="en" sz="1600">
                <a:solidFill>
                  <a:srgbClr val="00FFFF"/>
                </a:solidFill>
              </a:rPr>
              <a:t>optical photon</a:t>
            </a:r>
            <a:endParaRPr sz="1600">
              <a:solidFill>
                <a:srgbClr val="00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