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332" r:id="rId3"/>
    <p:sldId id="418" r:id="rId4"/>
    <p:sldId id="427" r:id="rId5"/>
    <p:sldId id="419" r:id="rId6"/>
    <p:sldId id="421" r:id="rId7"/>
    <p:sldId id="422" r:id="rId8"/>
    <p:sldId id="424" r:id="rId9"/>
    <p:sldId id="425" r:id="rId10"/>
    <p:sldId id="426" r:id="rId11"/>
    <p:sldId id="381" r:id="rId12"/>
    <p:sldId id="258" r:id="rId13"/>
    <p:sldId id="364" r:id="rId14"/>
    <p:sldId id="374" r:id="rId15"/>
    <p:sldId id="375" r:id="rId16"/>
    <p:sldId id="376" r:id="rId17"/>
    <p:sldId id="386" r:id="rId18"/>
    <p:sldId id="433" r:id="rId19"/>
    <p:sldId id="434" r:id="rId20"/>
    <p:sldId id="382" r:id="rId21"/>
    <p:sldId id="436" r:id="rId22"/>
    <p:sldId id="401" r:id="rId23"/>
    <p:sldId id="416" r:id="rId24"/>
    <p:sldId id="398" r:id="rId25"/>
    <p:sldId id="387" r:id="rId26"/>
    <p:sldId id="399" r:id="rId27"/>
    <p:sldId id="391" r:id="rId28"/>
    <p:sldId id="437" r:id="rId29"/>
    <p:sldId id="393" r:id="rId30"/>
    <p:sldId id="435" r:id="rId31"/>
    <p:sldId id="384" r:id="rId32"/>
    <p:sldId id="385" r:id="rId33"/>
    <p:sldId id="388" r:id="rId34"/>
    <p:sldId id="325" r:id="rId35"/>
  </p:sldIdLst>
  <p:sldSz cx="12192000" cy="6858000"/>
  <p:notesSz cx="6805613" cy="99393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HARD" initials="R" lastIdx="3" clrIdx="0">
    <p:extLst>
      <p:ext uri="{19B8F6BF-5375-455C-9EA6-DF929625EA0E}">
        <p15:presenceInfo xmlns:p15="http://schemas.microsoft.com/office/powerpoint/2012/main" userId="RICHAR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9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0T17:24:33.015"/>
    </inkml:context>
    <inkml:brush xml:id="br0">
      <inkml:brushProperty name="width" value="0.05" units="cm"/>
      <inkml:brushProperty name="height" value="0.05" units="cm"/>
      <inkml:brushProperty name="color" value="#3333CC"/>
    </inkml:brush>
  </inkml:definitions>
  <inkml:trace contextRef="#ctx0" brushRef="#br0">0 6 24575,'0'-5'0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1T06:16:23.791"/>
    </inkml:context>
    <inkml:brush xml:id="br0">
      <inkml:brushProperty name="width" value="0.05" units="cm"/>
      <inkml:brushProperty name="height" value="0.05" units="cm"/>
      <inkml:brushProperty name="color" value="#3333CC"/>
    </inkml:brush>
  </inkml:definitions>
  <inkml:trace contextRef="#ctx0" brushRef="#br0">1 6 24575,'0'-5'0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1T06:16:24.140"/>
    </inkml:context>
    <inkml:brush xml:id="br0">
      <inkml:brushProperty name="width" value="0.05" units="cm"/>
      <inkml:brushProperty name="height" value="0.05" units="cm"/>
      <inkml:brushProperty name="color" value="#3333CC"/>
    </inkml:brush>
  </inkml:definitions>
  <inkml:trace contextRef="#ctx0" brushRef="#br0">5 1 24575,'-5'0'0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1T06:16:24.611"/>
    </inkml:context>
    <inkml:brush xml:id="br0">
      <inkml:brushProperty name="width" value="0.05" units="cm"/>
      <inkml:brushProperty name="height" value="0.05" units="cm"/>
      <inkml:brushProperty name="color" value="#3333CC"/>
    </inkml:brush>
  </inkml:definitions>
  <inkml:trace contextRef="#ctx0" brushRef="#br0">0 5 24575,'0'-4'0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11T06:16:24.943"/>
    </inkml:context>
    <inkml:brush xml:id="br0">
      <inkml:brushProperty name="width" value="0.05" units="cm"/>
      <inkml:brushProperty name="height" value="0.05" units="cm"/>
      <inkml:brushProperty name="color" value="#3333CC"/>
    </inkml:brush>
  </inkml:definitions>
  <inkml:trace contextRef="#ctx0" brushRef="#br0">0 1 24575,'0'0'-8191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E94F3-FEAE-415A-9A74-7980011F81C9}" type="datetimeFigureOut">
              <a:rPr lang="fr-FR" smtClean="0"/>
              <a:t>14/04/2023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1063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0562" y="4783307"/>
            <a:ext cx="544449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4939" y="9440647"/>
            <a:ext cx="2949099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A6E16D-C81B-4DA5-BE54-0337B36C2D0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5929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26AC9-90C3-438D-BF9A-E85E4AE499FD}" type="datetime1">
              <a:rPr lang="fr-FR" smtClean="0"/>
              <a:t>14/04/2023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662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D1D8B-0F0A-435B-9DC0-6CB134B23A60}" type="datetime1">
              <a:rPr lang="fr-FR" smtClean="0"/>
              <a:t>14/04/2023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7302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91309-B6D0-4DD8-A17F-5B34B0A6F448}" type="datetime1">
              <a:rPr lang="fr-FR" smtClean="0"/>
              <a:t>14/04/2023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9280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FBDAC-897C-43A5-A809-357FCF25C7B4}" type="datetime1">
              <a:rPr lang="fr-FR" smtClean="0"/>
              <a:t>14/04/2023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7637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56F32-0476-457A-BFB2-C5853343F902}" type="datetime1">
              <a:rPr lang="fr-FR" smtClean="0"/>
              <a:t>14/04/2023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9127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6A6F-C521-4302-9480-658B6ADB5E8A}" type="datetime1">
              <a:rPr lang="fr-FR" smtClean="0"/>
              <a:t>14/04/2023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0859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92143-2B31-42FE-A7BA-DE52E871193C}" type="datetime1">
              <a:rPr lang="fr-FR" smtClean="0"/>
              <a:t>14/04/2023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152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0B042-D776-47FD-BDD6-C1D5B89E40C6}" type="datetime1">
              <a:rPr lang="fr-FR" smtClean="0"/>
              <a:t>14/04/2023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1295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49FDB-AE46-4453-A6E0-D7BB8ADE2CE0}" type="datetime1">
              <a:rPr lang="fr-FR" smtClean="0"/>
              <a:t>14/04/2023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67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B8B8C-1EAE-4762-AC9B-D85BE469700F}" type="datetime1">
              <a:rPr lang="fr-FR" smtClean="0"/>
              <a:t>14/04/2023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3015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CBF8C-8753-4958-BA3B-0F8EDD9AB785}" type="datetime1">
              <a:rPr lang="fr-FR" smtClean="0"/>
              <a:t>14/04/2023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231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42953-1554-4F01-8B27-470CA19A4C86}" type="datetime1">
              <a:rPr lang="fr-FR" smtClean="0"/>
              <a:t>14/04/2023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1DD6E-A7C0-4C68-AD5C-76D50325CFF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27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customXml" Target="../ink/ink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hyperlink" Target="https://arxiv.org/abs/2103.01918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2.07276" TargetMode="External"/><Relationship Id="rId2" Type="http://schemas.openxmlformats.org/officeDocument/2006/relationships/hyperlink" Target="https://arxiv.org/abs/2203.13180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package" Target="../embeddings/Microsoft_Word_Document2.docx"/><Relationship Id="rId7" Type="http://schemas.openxmlformats.org/officeDocument/2006/relationships/customXml" Target="../ink/ink3.xml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customXml" Target="../ink/ink2.xml"/><Relationship Id="rId10" Type="http://schemas.openxmlformats.org/officeDocument/2006/relationships/customXml" Target="../ink/ink5.xml"/><Relationship Id="rId4" Type="http://schemas.openxmlformats.org/officeDocument/2006/relationships/image" Target="../media/image25.emf"/><Relationship Id="rId9" Type="http://schemas.openxmlformats.org/officeDocument/2006/relationships/customXml" Target="../ink/ink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emf"/><Relationship Id="rId5" Type="http://schemas.openxmlformats.org/officeDocument/2006/relationships/image" Target="../media/image30.emf"/><Relationship Id="rId4" Type="http://schemas.openxmlformats.org/officeDocument/2006/relationships/image" Target="../media/image3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hyperlink" Target="https://arxiv.org/abs/2111.14195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0.emf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5.11015" TargetMode="External"/><Relationship Id="rId2" Type="http://schemas.openxmlformats.org/officeDocument/2006/relationships/hyperlink" Target="https://arxiv.org/abs/1903.01629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11.14195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package" Target="../embeddings/Microsoft_Word_Document1.doc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69648"/>
            <a:ext cx="12053455" cy="1590646"/>
          </a:xfrm>
        </p:spPr>
        <p:txBody>
          <a:bodyPr>
            <a:noAutofit/>
          </a:bodyPr>
          <a:lstStyle/>
          <a:p>
            <a:r>
              <a:rPr lang="en-GB" sz="4800" kern="1400" spc="-5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Predicted e+e- cross sections for neutral scalars from LHC indications</a:t>
            </a:r>
            <a:endParaRPr lang="en-GB" sz="4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50123" y="1663759"/>
            <a:ext cx="10579877" cy="349101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25000" lnSpcReduction="20000"/>
          </a:bodyPr>
          <a:lstStyle/>
          <a:p>
            <a:endParaRPr lang="fr-FR" sz="3500" dirty="0"/>
          </a:p>
          <a:p>
            <a:r>
              <a:rPr lang="fr-FR" sz="9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A. </a:t>
            </a:r>
            <a:r>
              <a:rPr lang="fr-FR" sz="9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Kundu</a:t>
            </a:r>
            <a:r>
              <a:rPr lang="fr-FR" sz="9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A. Le </a:t>
            </a:r>
            <a:r>
              <a:rPr lang="fr-FR" sz="9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Yaouanc</a:t>
            </a:r>
            <a:r>
              <a:rPr lang="fr-FR" sz="9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P. </a:t>
            </a:r>
            <a:r>
              <a:rPr lang="fr-FR" sz="9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Mondal</a:t>
            </a:r>
            <a:r>
              <a:rPr lang="fr-FR" sz="9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G. </a:t>
            </a:r>
            <a:r>
              <a:rPr lang="fr-FR" sz="9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Moultaka</a:t>
            </a:r>
            <a:r>
              <a:rPr lang="fr-FR" sz="9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F. Richard</a:t>
            </a:r>
          </a:p>
          <a:p>
            <a:r>
              <a:rPr lang="fr-FR" sz="9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Calcutta-Orsay-Montpellier  collaboration</a:t>
            </a:r>
          </a:p>
          <a:p>
            <a:endParaRPr lang="fr-FR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discovery potential working group (WG1-SRCH)                                             of the ECFA Higgs Factory Study</a:t>
            </a:r>
          </a:p>
          <a:p>
            <a:endParaRPr lang="fr-FR" sz="8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April 2023</a:t>
            </a:r>
          </a:p>
          <a:p>
            <a:endParaRPr lang="fr-FR" sz="11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8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FR" sz="26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461" y="5191408"/>
            <a:ext cx="3357077" cy="166659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047" y="5374610"/>
            <a:ext cx="952381" cy="95238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952" y="5565085"/>
            <a:ext cx="1295238" cy="571429"/>
          </a:xfrm>
          <a:prstGeom prst="rect">
            <a:avLst/>
          </a:prstGeom>
        </p:spPr>
      </p:pic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</a:t>
            </a:fld>
            <a:endParaRPr lang="fr-FR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Encre 4">
                <a:extLst>
                  <a:ext uri="{FF2B5EF4-FFF2-40B4-BE49-F238E27FC236}">
                    <a16:creationId xmlns:a16="http://schemas.microsoft.com/office/drawing/2014/main" id="{9BBA9BF8-0C1D-43C1-7022-4BB300879FE8}"/>
                  </a:ext>
                </a:extLst>
              </p14:cNvPr>
              <p14:cNvContentPartPr/>
              <p14:nvPr/>
            </p14:nvContentPartPr>
            <p14:xfrm>
              <a:off x="-943320" y="1436250"/>
              <a:ext cx="360" cy="2160"/>
            </p14:xfrm>
          </p:contentPart>
        </mc:Choice>
        <mc:Fallback xmlns="">
          <p:pic>
            <p:nvPicPr>
              <p:cNvPr id="5" name="Encre 4">
                <a:extLst>
                  <a:ext uri="{FF2B5EF4-FFF2-40B4-BE49-F238E27FC236}">
                    <a16:creationId xmlns:a16="http://schemas.microsoft.com/office/drawing/2014/main" id="{9BBA9BF8-0C1D-43C1-7022-4BB300879FE8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-952320" y="1427610"/>
                <a:ext cx="18000" cy="1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9351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C4D8519E-3FA1-5A65-C325-5CBB783D1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CONCLUSIONS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B77208AF-D9EF-5A8B-0BF5-A4888CCDB1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125" y="1690688"/>
            <a:ext cx="10734675" cy="480218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We propose a </a:t>
            </a:r>
            <a:r>
              <a:rPr lang="en-GB" b="1" dirty="0"/>
              <a:t>consistent description </a:t>
            </a:r>
            <a:r>
              <a:rPr lang="en-GB" dirty="0"/>
              <a:t>for the most significant  observations of neutral scalars at LHC with a simple extension of the </a:t>
            </a:r>
            <a:r>
              <a:rPr lang="en-GB" b="1" dirty="0"/>
              <a:t>GM model</a:t>
            </a:r>
            <a:r>
              <a:rPr lang="en-GB" dirty="0"/>
              <a:t>, referred to as </a:t>
            </a:r>
            <a:r>
              <a:rPr lang="en-GB" b="1" dirty="0"/>
              <a:t>e-GM2</a:t>
            </a:r>
          </a:p>
          <a:p>
            <a:r>
              <a:rPr lang="en-GB" dirty="0"/>
              <a:t>This allows for a plausible, but not unique, prediction for the </a:t>
            </a:r>
            <a:r>
              <a:rPr lang="en-GB" b="1" dirty="0"/>
              <a:t>e+e- cross sections </a:t>
            </a:r>
            <a:r>
              <a:rPr lang="en-GB" dirty="0"/>
              <a:t>at future colliders </a:t>
            </a:r>
          </a:p>
          <a:p>
            <a:r>
              <a:rPr lang="en-GB" dirty="0"/>
              <a:t>At a LC reaching a centre of mass energy of </a:t>
            </a:r>
            <a:r>
              <a:rPr lang="en-GB" b="1" dirty="0"/>
              <a:t>~1 TeV</a:t>
            </a:r>
            <a:r>
              <a:rPr lang="en-GB" dirty="0"/>
              <a:t>, almost all these states are measurable, except perhaps </a:t>
            </a:r>
            <a:r>
              <a:rPr lang="en-GB" b="1" dirty="0"/>
              <a:t>H++ </a:t>
            </a:r>
            <a:r>
              <a:rPr lang="en-GB" dirty="0"/>
              <a:t>which should be observed at  HL-LHC, illustrating the </a:t>
            </a:r>
            <a:r>
              <a:rPr lang="en-GB" b="1" dirty="0"/>
              <a:t>complementarity</a:t>
            </a:r>
            <a:r>
              <a:rPr lang="en-GB" dirty="0"/>
              <a:t> of the two colliders  </a:t>
            </a:r>
          </a:p>
          <a:p>
            <a:r>
              <a:rPr lang="en-GB" dirty="0"/>
              <a:t>An e+e- LC would allow to </a:t>
            </a:r>
            <a:r>
              <a:rPr lang="en-US" dirty="0"/>
              <a:t>probe the </a:t>
            </a:r>
            <a:r>
              <a:rPr lang="en-US" b="1" dirty="0"/>
              <a:t>triple scalar couplings</a:t>
            </a:r>
            <a:r>
              <a:rPr lang="en-US" dirty="0"/>
              <a:t>, an essential ingredient to establish the model</a:t>
            </a:r>
            <a:endParaRPr lang="en-GB" dirty="0"/>
          </a:p>
          <a:p>
            <a:r>
              <a:rPr lang="en-GB" dirty="0"/>
              <a:t>The complexity of the heavier final states and their low cross-section will be </a:t>
            </a:r>
            <a:r>
              <a:rPr lang="en-GB" b="1" dirty="0"/>
              <a:t>challenging </a:t>
            </a:r>
            <a:r>
              <a:rPr lang="en-GB" dirty="0"/>
              <a:t>even for an e+e- machine operating in an easy environment </a:t>
            </a:r>
          </a:p>
          <a:p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Within this scenario,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HL-LHC </a:t>
            </a:r>
            <a:r>
              <a:rPr lang="en-GB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a TeV LC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offer a great discovery potential </a:t>
            </a:r>
            <a:endParaRPr lang="en-GB" dirty="0"/>
          </a:p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E706C6-96DC-235B-588F-011B49833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Richard IJCLab April 2023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CCBBED0-B85A-92B3-22F4-211604228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25744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756920" y="1340485"/>
            <a:ext cx="10515600" cy="3455035"/>
          </a:xfrm>
        </p:spPr>
        <p:txBody>
          <a:bodyPr>
            <a:normAutofit/>
          </a:bodyPr>
          <a:lstStyle/>
          <a:p>
            <a:pPr algn="ctr"/>
            <a:r>
              <a:rPr lang="fr-FR" sz="8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Previous</a:t>
            </a:r>
            <a:r>
              <a:rPr lang="fr-FR" sz="8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8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presentation</a:t>
            </a:r>
            <a:endParaRPr lang="fr-FR" sz="8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Richard IJCLab April 2023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81411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0896" y="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 </a:t>
            </a:r>
            <a:br>
              <a:rPr lang="fr-FR" dirty="0"/>
            </a:br>
            <a:r>
              <a:rPr lang="fr-FR" dirty="0"/>
              <a:t>     </a:t>
            </a:r>
            <a:r>
              <a:rPr lang="en-GB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GB" b="1" baseline="30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GB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indication : H-&gt;ZZ into 4 leptons</a:t>
            </a:r>
            <a:br>
              <a:rPr lang="fr-FR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FR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-108472" y="1341322"/>
            <a:ext cx="9331986" cy="5688154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GB" sz="3100" dirty="0"/>
              <a:t>The </a:t>
            </a:r>
            <a:r>
              <a:rPr lang="en-GB" sz="3100" b="1" dirty="0"/>
              <a:t>cleanest channel </a:t>
            </a:r>
            <a:r>
              <a:rPr lang="en-GB" sz="3100" dirty="0"/>
              <a:t>for discoveries </a:t>
            </a:r>
          </a:p>
          <a:p>
            <a:pPr lvl="0"/>
            <a:r>
              <a:rPr lang="en-GB" sz="3100" dirty="0"/>
              <a:t>From a combination of published histograms done in </a:t>
            </a:r>
            <a:r>
              <a:rPr lang="en-GB" sz="2400" i="1" u="sng" dirty="0">
                <a:solidFill>
                  <a:srgbClr val="0070C0"/>
                </a:solidFill>
              </a:rPr>
              <a:t>1806.04529</a:t>
            </a:r>
            <a:r>
              <a:rPr lang="en-GB" sz="3100" dirty="0"/>
              <a:t> with 113.5 fb</a:t>
            </a:r>
            <a:r>
              <a:rPr lang="en-GB" sz="3100" baseline="30000" dirty="0"/>
              <a:t>-1</a:t>
            </a:r>
            <a:r>
              <a:rPr lang="en-GB" sz="3100" dirty="0"/>
              <a:t> from  </a:t>
            </a:r>
            <a:r>
              <a:rPr lang="en-GB" b="1" dirty="0"/>
              <a:t>CMS (2/3) and ATLAS (1/3)</a:t>
            </a:r>
            <a:r>
              <a:rPr lang="en-GB" dirty="0"/>
              <a:t> </a:t>
            </a:r>
            <a:r>
              <a:rPr lang="en-GB" sz="3100" dirty="0"/>
              <a:t>one observes a peak at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baseline="-25000" dirty="0">
                <a:solidFill>
                  <a:srgbClr val="FF0000"/>
                </a:solidFill>
              </a:rPr>
              <a:t>H</a:t>
            </a:r>
            <a:r>
              <a:rPr lang="en-GB" dirty="0">
                <a:solidFill>
                  <a:srgbClr val="FF0000"/>
                </a:solidFill>
              </a:rPr>
              <a:t>~660 GeV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GB" baseline="-25000" dirty="0">
                <a:solidFill>
                  <a:srgbClr val="FF0000"/>
                </a:solidFill>
              </a:rPr>
              <a:t>H</a:t>
            </a:r>
            <a:r>
              <a:rPr lang="en-GB" dirty="0">
                <a:solidFill>
                  <a:srgbClr val="FF0000"/>
                </a:solidFill>
              </a:rPr>
              <a:t>~100 GeV, ~90 fb </a:t>
            </a:r>
            <a:r>
              <a:rPr lang="en-GB" sz="3100" dirty="0"/>
              <a:t>with s/b=42/14 ~3.75 </a:t>
            </a:r>
            <a:r>
              <a:rPr lang="en-GB" sz="3100" dirty="0" err="1"/>
              <a:t>s.d.</a:t>
            </a:r>
            <a:r>
              <a:rPr lang="en-GB" sz="3100" dirty="0"/>
              <a:t> local significance </a:t>
            </a:r>
          </a:p>
          <a:p>
            <a:r>
              <a:rPr lang="en-GB" sz="3100" dirty="0"/>
              <a:t>With 139 fb-1 ATLAS a ~3.5 </a:t>
            </a:r>
            <a:r>
              <a:rPr lang="en-GB" sz="3100" dirty="0" err="1"/>
              <a:t>s.d.</a:t>
            </a:r>
            <a:r>
              <a:rPr lang="en-GB" sz="3100" dirty="0"/>
              <a:t> effect at the same mass  </a:t>
            </a:r>
            <a:r>
              <a:rPr lang="fr-FR" sz="2400" i="1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2103.01918</a:t>
            </a:r>
            <a:endParaRPr lang="en-GB" sz="3100" dirty="0"/>
          </a:p>
          <a:p>
            <a:pPr lvl="0"/>
            <a:r>
              <a:rPr lang="en-GB" sz="3100" dirty="0"/>
              <a:t>With 139 fb-1, with </a:t>
            </a:r>
            <a:r>
              <a:rPr lang="en-GB" sz="3100" b="1" dirty="0"/>
              <a:t>sequential cuts</a:t>
            </a:r>
            <a:r>
              <a:rPr lang="en-GB" sz="3100" dirty="0"/>
              <a:t>, an excess is observed at the same mass, s/b=9/2 ~2.1 </a:t>
            </a:r>
            <a:r>
              <a:rPr lang="en-GB" sz="3100" dirty="0" err="1"/>
              <a:t>s.d.</a:t>
            </a:r>
            <a:r>
              <a:rPr lang="en-GB" sz="3100" dirty="0"/>
              <a:t>, for </a:t>
            </a:r>
            <a:r>
              <a:rPr lang="en-GB" sz="2600" dirty="0">
                <a:solidFill>
                  <a:srgbClr val="FF0000"/>
                </a:solidFill>
              </a:rPr>
              <a:t>VBF-&gt;H(660)-&gt;ZZ ~30 fb </a:t>
            </a:r>
            <a:r>
              <a:rPr lang="en-GB" sz="3100" dirty="0"/>
              <a:t>(~2 times smaller with a </a:t>
            </a:r>
            <a:r>
              <a:rPr lang="en-GB" sz="3100" b="1" dirty="0"/>
              <a:t>MVA analysis </a:t>
            </a:r>
            <a:r>
              <a:rPr lang="en-GB" sz="3100" dirty="0"/>
              <a:t>less contaminated by </a:t>
            </a:r>
            <a:r>
              <a:rPr lang="en-GB" sz="3100" dirty="0" err="1"/>
              <a:t>ggF</a:t>
            </a:r>
            <a:r>
              <a:rPr lang="en-GB" sz="3100" dirty="0"/>
              <a:t>)</a:t>
            </a:r>
            <a:r>
              <a:rPr lang="en-GB" sz="2600" dirty="0">
                <a:solidFill>
                  <a:srgbClr val="FF0000"/>
                </a:solidFill>
              </a:rPr>
              <a:t> </a:t>
            </a:r>
            <a:r>
              <a:rPr lang="fr-FR" sz="2400" i="1" u="sng" dirty="0">
                <a:solidFill>
                  <a:srgbClr val="0070C0"/>
                </a:solidFill>
              </a:rPr>
              <a:t>2009.14791</a:t>
            </a:r>
          </a:p>
          <a:p>
            <a:pPr lvl="0"/>
            <a:r>
              <a:rPr lang="fr-FR" sz="3100" dirty="0"/>
              <a:t>The VBF cross section </a:t>
            </a:r>
            <a:r>
              <a:rPr lang="fr-FR" sz="3100" dirty="0" err="1"/>
              <a:t>is</a:t>
            </a:r>
            <a:r>
              <a:rPr lang="fr-FR" sz="3100" dirty="0"/>
              <a:t> </a:t>
            </a:r>
            <a:r>
              <a:rPr lang="fr-FR" sz="3100" dirty="0" err="1"/>
              <a:t>below</a:t>
            </a:r>
            <a:r>
              <a:rPr lang="fr-FR" sz="3100" dirty="0"/>
              <a:t> the inclusive cross section ~90fb</a:t>
            </a: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3100" dirty="0">
                <a:solidFill>
                  <a:srgbClr val="002060"/>
                </a:solidFill>
              </a:rPr>
              <a:t>implying a </a:t>
            </a:r>
            <a:r>
              <a:rPr lang="en-GB" sz="3100" b="1" dirty="0">
                <a:solidFill>
                  <a:srgbClr val="002060"/>
                </a:solidFill>
              </a:rPr>
              <a:t>dominant </a:t>
            </a:r>
            <a:r>
              <a:rPr lang="en-GB" sz="3100" b="1" dirty="0" err="1">
                <a:solidFill>
                  <a:srgbClr val="002060"/>
                </a:solidFill>
              </a:rPr>
              <a:t>ggF</a:t>
            </a:r>
            <a:r>
              <a:rPr lang="en-GB" sz="3100" b="1" dirty="0">
                <a:solidFill>
                  <a:srgbClr val="002060"/>
                </a:solidFill>
              </a:rPr>
              <a:t> contribution  </a:t>
            </a:r>
            <a:endParaRPr lang="en-GB" sz="3100" b="1" dirty="0"/>
          </a:p>
          <a:p>
            <a:r>
              <a:rPr lang="en-GB" sz="3100" dirty="0"/>
              <a:t>CMS analyses into four leptons, </a:t>
            </a:r>
            <a:r>
              <a:rPr lang="en-GB" sz="3100" dirty="0" err="1"/>
              <a:t>ggF</a:t>
            </a:r>
            <a:r>
              <a:rPr lang="en-GB" sz="3100" dirty="0"/>
              <a:t> nor VBF, are not yet published </a:t>
            </a:r>
          </a:p>
          <a:p>
            <a:r>
              <a:rPr lang="en-GB" sz="3100" dirty="0"/>
              <a:t>These results call for a combination of both analyses before one can draw a valid conclusion</a:t>
            </a:r>
          </a:p>
          <a:p>
            <a:r>
              <a:rPr lang="en-GB" sz="3100" dirty="0"/>
              <a:t>Could stop here but…</a:t>
            </a:r>
          </a:p>
          <a:p>
            <a:pPr marL="0" lvl="0" indent="0">
              <a:buNone/>
            </a:pPr>
            <a:r>
              <a:rPr lang="en-GB" sz="3100" dirty="0"/>
              <a:t> </a:t>
            </a:r>
            <a:endParaRPr lang="en-GB" dirty="0">
              <a:sym typeface="Wingdings" panose="05000000000000000000" pitchFamily="2" charset="2"/>
            </a:endParaRPr>
          </a:p>
          <a:p>
            <a:pPr lvl="0"/>
            <a:endParaRPr lang="fr-FR" dirty="0"/>
          </a:p>
          <a:p>
            <a:pPr marL="0" lvl="0" indent="0">
              <a:buNone/>
            </a:pPr>
            <a:endParaRPr lang="fr-FR" dirty="0"/>
          </a:p>
          <a:p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4248" t="2316" r="6443" b="3635"/>
          <a:stretch/>
        </p:blipFill>
        <p:spPr>
          <a:xfrm>
            <a:off x="9029544" y="92886"/>
            <a:ext cx="2483318" cy="2496872"/>
          </a:xfrm>
          <a:prstGeom prst="rect">
            <a:avLst/>
          </a:prstGeom>
        </p:spPr>
      </p:pic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Richard IJCLab February 2023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12</a:t>
            </a:fld>
            <a:endParaRPr lang="fr-FR" dirty="0"/>
          </a:p>
        </p:txBody>
      </p:sp>
      <p:pic>
        <p:nvPicPr>
          <p:cNvPr id="7" name="Imag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45" b="2438"/>
          <a:stretch>
            <a:fillRect/>
          </a:stretch>
        </p:blipFill>
        <p:spPr bwMode="auto">
          <a:xfrm>
            <a:off x="9223514" y="4782872"/>
            <a:ext cx="2709654" cy="2075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9544" y="2589758"/>
            <a:ext cx="2719950" cy="227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28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Evidence for VBF-&gt;H(650)-&gt;W+W- -&gt;</a:t>
            </a:r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ℓℓ</a:t>
            </a:r>
            <a:r>
              <a:rPr lang="en-GB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vv</a:t>
            </a:r>
            <a:endParaRPr lang="en-GB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1"/>
          </p:nvPr>
        </p:nvSpPr>
        <p:spPr>
          <a:xfrm>
            <a:off x="-20973" y="1814032"/>
            <a:ext cx="6600497" cy="4907443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Large top background even after b-jet vetoing </a:t>
            </a:r>
          </a:p>
          <a:p>
            <a:r>
              <a:rPr lang="en-GB" b="1" dirty="0"/>
              <a:t>Wide signal </a:t>
            </a:r>
            <a:r>
              <a:rPr lang="en-GB" dirty="0"/>
              <a:t>with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GB" dirty="0"/>
              <a:t>50% mass resolution </a:t>
            </a:r>
          </a:p>
          <a:p>
            <a:r>
              <a:rPr lang="en-GB" b="1" dirty="0">
                <a:solidFill>
                  <a:srgbClr val="FF0000"/>
                </a:solidFill>
              </a:rPr>
              <a:t>VBF-&gt;H(650)-&gt;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ℓℓ</a:t>
            </a:r>
            <a:r>
              <a:rPr lang="en-GB" b="1" dirty="0" err="1">
                <a:solidFill>
                  <a:srgbClr val="FF0000"/>
                </a:solidFill>
                <a:latin typeface="Lucida Calligraphy" panose="03010101010101010101" pitchFamily="66" charset="0"/>
                <a:cs typeface="Calibri" panose="020F0502020204030204" pitchFamily="34" charset="0"/>
              </a:rPr>
              <a:t>vv</a:t>
            </a:r>
            <a:r>
              <a:rPr lang="en-GB" b="1" dirty="0">
                <a:solidFill>
                  <a:srgbClr val="FF0000"/>
                </a:solidFill>
                <a:latin typeface="Lucida Calligraphy" panose="03010101010101010101" pitchFamily="66" charset="0"/>
                <a:cs typeface="Calibri" panose="020F0502020204030204" pitchFamily="34" charset="0"/>
              </a:rPr>
              <a:t> </a:t>
            </a:r>
            <a:r>
              <a:rPr lang="en-GB" dirty="0">
                <a:cs typeface="Calibri" panose="020F0502020204030204" pitchFamily="34" charset="0"/>
              </a:rPr>
              <a:t>(µµ, </a:t>
            </a:r>
            <a:r>
              <a:rPr lang="en-GB" dirty="0" err="1">
                <a:cs typeface="Calibri" panose="020F0502020204030204" pitchFamily="34" charset="0"/>
              </a:rPr>
              <a:t>ee</a:t>
            </a:r>
            <a:r>
              <a:rPr lang="en-GB" dirty="0">
                <a:cs typeface="Calibri" panose="020F0502020204030204" pitchFamily="34" charset="0"/>
              </a:rPr>
              <a:t> and µe) favoured with 3.8 </a:t>
            </a:r>
            <a:r>
              <a:rPr lang="en-GB" dirty="0" err="1">
                <a:cs typeface="Calibri" panose="020F0502020204030204" pitchFamily="34" charset="0"/>
              </a:rPr>
              <a:t>s.d.</a:t>
            </a:r>
            <a:r>
              <a:rPr lang="en-GB" dirty="0">
                <a:cs typeface="Calibri" panose="020F0502020204030204" pitchFamily="34" charset="0"/>
              </a:rPr>
              <a:t> local (2.6 global) significance</a:t>
            </a:r>
            <a:r>
              <a:rPr lang="en-GB" dirty="0"/>
              <a:t> </a:t>
            </a:r>
          </a:p>
          <a:p>
            <a:r>
              <a:rPr lang="en-GB" dirty="0"/>
              <a:t>The </a:t>
            </a:r>
            <a:r>
              <a:rPr lang="en-GB" b="1" dirty="0"/>
              <a:t>VBF</a:t>
            </a:r>
            <a:r>
              <a:rPr lang="en-GB" dirty="0"/>
              <a:t> cross section ~</a:t>
            </a:r>
            <a:r>
              <a:rPr lang="en-GB" b="1" dirty="0"/>
              <a:t>160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±50</a:t>
            </a:r>
            <a:r>
              <a:rPr lang="en-GB" b="1" dirty="0"/>
              <a:t> fb</a:t>
            </a:r>
            <a:r>
              <a:rPr lang="en-GB" dirty="0"/>
              <a:t>, close to SM,   is &gt;5 times larger than ZZ, </a:t>
            </a:r>
            <a:r>
              <a:rPr lang="en-GB" b="1" dirty="0"/>
              <a:t>inconsistent with GM </a:t>
            </a:r>
            <a:r>
              <a:rPr lang="en-GB" dirty="0"/>
              <a:t>which predicts for the scalar </a:t>
            </a:r>
            <a:r>
              <a:rPr lang="en-GB" b="1" dirty="0"/>
              <a:t>H5 WW/ZZ=0.5</a:t>
            </a:r>
            <a:r>
              <a:rPr lang="en-GB" dirty="0"/>
              <a:t> !  </a:t>
            </a:r>
          </a:p>
          <a:p>
            <a:r>
              <a:rPr lang="en-GB" dirty="0"/>
              <a:t>Within </a:t>
            </a:r>
            <a:r>
              <a:rPr lang="en-GB" b="1" dirty="0"/>
              <a:t>2HD</a:t>
            </a:r>
            <a:r>
              <a:rPr lang="en-GB" dirty="0"/>
              <a:t>, h(125)WW from CMS gives           </a:t>
            </a:r>
            <a:r>
              <a:rPr lang="en-GB" sz="2600" b="1" dirty="0"/>
              <a:t>sin²(</a:t>
            </a:r>
            <a:r>
              <a:rPr lang="en-GB" sz="2600" b="1" dirty="0">
                <a:latin typeface="Symbol" panose="05050102010706020507" pitchFamily="18" charset="2"/>
              </a:rPr>
              <a:t>a-b)</a:t>
            </a:r>
            <a:r>
              <a:rPr lang="en-GB" sz="2600" b="1" dirty="0"/>
              <a:t>~0.97</a:t>
            </a:r>
            <a:r>
              <a:rPr lang="en-GB" sz="2600" b="1" dirty="0">
                <a:cs typeface="Calibri" panose="020F0502020204030204" pitchFamily="34" charset="0"/>
              </a:rPr>
              <a:t>±0.09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meaning that            </a:t>
            </a:r>
            <a:r>
              <a:rPr lang="en-GB" sz="2600" b="1" dirty="0"/>
              <a:t>H(650)WW~cos²(</a:t>
            </a:r>
            <a:r>
              <a:rPr lang="en-GB" sz="2600" b="1" dirty="0">
                <a:latin typeface="Symbol" panose="05050102010706020507" pitchFamily="18" charset="2"/>
              </a:rPr>
              <a:t>a-b)</a:t>
            </a:r>
            <a:r>
              <a:rPr lang="en-GB" sz="2600" b="1" dirty="0"/>
              <a:t>~(0.03</a:t>
            </a:r>
            <a:r>
              <a:rPr lang="en-GB" sz="2600" b="1" dirty="0"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GB" sz="2600" b="1" dirty="0"/>
              <a:t> 0.09)SM </a:t>
            </a:r>
          </a:p>
          <a:p>
            <a:r>
              <a:rPr lang="en-GB" sz="2600" b="1" dirty="0">
                <a:solidFill>
                  <a:srgbClr val="00B0F0"/>
                </a:solidFill>
              </a:rPr>
              <a:t>2HD 2 </a:t>
            </a:r>
            <a:r>
              <a:rPr lang="en-GB" sz="2600" b="1" dirty="0" err="1">
                <a:solidFill>
                  <a:srgbClr val="00B0F0"/>
                </a:solidFill>
              </a:rPr>
              <a:t>s.d.</a:t>
            </a:r>
            <a:r>
              <a:rPr lang="en-GB" sz="2600" b="1" dirty="0">
                <a:solidFill>
                  <a:srgbClr val="00B0F0"/>
                </a:solidFill>
              </a:rPr>
              <a:t> upper limit shown by the  blue line</a:t>
            </a:r>
            <a:endParaRPr lang="en-GB" sz="2600" b="1" dirty="0"/>
          </a:p>
          <a:p>
            <a:r>
              <a:rPr lang="en-GB" dirty="0"/>
              <a:t>Both interpretations are inconsistent ! </a:t>
            </a:r>
          </a:p>
          <a:p>
            <a:r>
              <a:rPr lang="en-GB" dirty="0"/>
              <a:t>An attempt from ATLAS does not reach the            same sensitivity (only µe) </a:t>
            </a:r>
            <a:r>
              <a:rPr lang="en-GB" sz="2200" u="sng" dirty="0">
                <a:solidFill>
                  <a:srgbClr val="00B0F0"/>
                </a:solidFill>
              </a:rPr>
              <a:t>ATLAS-CONF-2022-066</a:t>
            </a:r>
            <a:endParaRPr lang="en-GB" sz="2200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13</a:t>
            </a:fld>
            <a:endParaRPr lang="fr-FR"/>
          </a:p>
        </p:txBody>
      </p:sp>
      <p:pic>
        <p:nvPicPr>
          <p:cNvPr id="10" name="Image 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763508"/>
            <a:ext cx="6011136" cy="1539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930" y="1724847"/>
            <a:ext cx="2809638" cy="285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9929091" y="1460212"/>
            <a:ext cx="1719680" cy="166594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5872280" y="5625547"/>
            <a:ext cx="6319719" cy="278295"/>
          </a:xfrm>
          <a:prstGeom prst="ellipse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32139" y="1814032"/>
            <a:ext cx="2943225" cy="27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83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199" y="490888"/>
            <a:ext cx="11020125" cy="1199800"/>
          </a:xfrm>
        </p:spPr>
        <p:txBody>
          <a:bodyPr>
            <a:normAutofit/>
          </a:bodyPr>
          <a:lstStyle/>
          <a:p>
            <a:r>
              <a:rPr lang="en-GB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Evidence for </a:t>
            </a:r>
            <a:r>
              <a:rPr lang="en-GB" sz="4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gg+VBF</a:t>
            </a:r>
            <a:r>
              <a:rPr lang="en-GB" sz="40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-&gt;H(650)-&gt;Y(90)+h(125)-&gt;</a:t>
            </a:r>
            <a:r>
              <a:rPr lang="en-GB" sz="4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bb+</a:t>
            </a:r>
            <a:r>
              <a:rPr lang="en-GB" sz="40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endParaRPr lang="en-GB" sz="40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7124" y="1690688"/>
            <a:ext cx="6675448" cy="4748022"/>
          </a:xfrm>
        </p:spPr>
        <p:txBody>
          <a:bodyPr>
            <a:normAutofit fontScale="92500" lnSpcReduction="20000"/>
          </a:bodyPr>
          <a:lstStyle/>
          <a:p>
            <a:r>
              <a:rPr lang="en-GB" sz="3600" dirty="0"/>
              <a:t>3.8 </a:t>
            </a:r>
            <a:r>
              <a:rPr lang="en-GB" sz="3600" dirty="0" err="1"/>
              <a:t>s.d.</a:t>
            </a:r>
            <a:r>
              <a:rPr lang="en-GB" sz="3600" dirty="0"/>
              <a:t> for </a:t>
            </a:r>
            <a:r>
              <a:rPr lang="en-GB" sz="3600" dirty="0" err="1"/>
              <a:t>mH</a:t>
            </a:r>
            <a:r>
              <a:rPr lang="en-GB" sz="3600" dirty="0"/>
              <a:t>=650 GeV and </a:t>
            </a:r>
            <a:r>
              <a:rPr lang="en-GB" sz="3600" dirty="0" err="1"/>
              <a:t>mY</a:t>
            </a:r>
            <a:r>
              <a:rPr lang="en-GB" sz="3600" dirty="0"/>
              <a:t>=90 GeV shown at ICHEP22</a:t>
            </a:r>
          </a:p>
          <a:p>
            <a:r>
              <a:rPr lang="en-GB" sz="3600" dirty="0"/>
              <a:t>Mass resolution on Y does not allow to distinguish between Z and h(95) which is by now a “good old friend”</a:t>
            </a:r>
          </a:p>
          <a:p>
            <a:r>
              <a:rPr lang="en-GB" sz="3600" dirty="0"/>
              <a:t>CP says that bb cannot come from         Z-&gt;bb but could be h(95) which is        another strong candidate seen in 3 channels  </a:t>
            </a:r>
            <a:r>
              <a:rPr lang="fr-FR" sz="2400" dirty="0">
                <a:hlinkClick r:id="rId2"/>
              </a:rPr>
              <a:t>2203.13180</a:t>
            </a:r>
            <a:r>
              <a:rPr lang="fr-FR" sz="2400" dirty="0"/>
              <a:t> +1 (</a:t>
            </a:r>
            <a:r>
              <a:rPr lang="fr-FR" sz="2400" dirty="0">
                <a:hlinkClick r:id="rId3"/>
              </a:rPr>
              <a:t>2302.07276</a:t>
            </a:r>
            <a:r>
              <a:rPr lang="fr-FR" sz="2400" dirty="0"/>
              <a:t> )</a:t>
            </a:r>
            <a:endParaRPr lang="en-GB" sz="3600" dirty="0"/>
          </a:p>
          <a:p>
            <a:r>
              <a:rPr lang="en-GB" sz="3600" dirty="0"/>
              <a:t>The cross section is dominant over all other indications </a:t>
            </a:r>
            <a:r>
              <a:rPr lang="en-GB" sz="3600" b="1" dirty="0"/>
              <a:t>~200 fb </a:t>
            </a:r>
            <a:endParaRPr lang="en-GB" sz="3600" dirty="0"/>
          </a:p>
          <a:p>
            <a:endParaRPr lang="en-GB" sz="3600" dirty="0"/>
          </a:p>
          <a:p>
            <a:endParaRPr lang="en-GB" sz="2600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sz="2600" dirty="0"/>
          </a:p>
          <a:p>
            <a:endParaRPr lang="en-GB" sz="3600" dirty="0"/>
          </a:p>
          <a:p>
            <a:endParaRPr lang="en-GB" sz="2200" u="sng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 b="1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14</a:t>
            </a:fld>
            <a:endParaRPr lang="fr-FR"/>
          </a:p>
        </p:txBody>
      </p:sp>
      <p:pic>
        <p:nvPicPr>
          <p:cNvPr id="7" name="Espace réservé du contenu 6"/>
          <p:cNvPicPr>
            <a:picLocks noGrp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517" y="2717595"/>
            <a:ext cx="5181600" cy="4008407"/>
          </a:xfrm>
          <a:prstGeom prst="rect">
            <a:avLst/>
          </a:prstGeom>
          <a:noFill/>
          <a:ln>
            <a:noFill/>
          </a:ln>
          <a:effectLst>
            <a:glow rad="292100">
              <a:schemeClr val="bg1">
                <a:alpha val="0"/>
              </a:schemeClr>
            </a:glow>
            <a:reflection stA="0" endPos="71000" dist="50800" dir="5400000" sy="-100000" algn="bl" rotWithShape="0"/>
          </a:effectLst>
        </p:spPr>
      </p:pic>
      <p:sp>
        <p:nvSpPr>
          <p:cNvPr id="8" name="ZoneTexte 7"/>
          <p:cNvSpPr txBox="1"/>
          <p:nvPr/>
        </p:nvSpPr>
        <p:spPr>
          <a:xfrm>
            <a:off x="8676972" y="6462710"/>
            <a:ext cx="2011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HIG-21-011</a:t>
            </a:r>
          </a:p>
        </p:txBody>
      </p:sp>
      <p:sp>
        <p:nvSpPr>
          <p:cNvPr id="9" name="Ellipse 8"/>
          <p:cNvSpPr/>
          <p:nvPr/>
        </p:nvSpPr>
        <p:spPr>
          <a:xfrm>
            <a:off x="7442193" y="4311102"/>
            <a:ext cx="596907" cy="31639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400" y="1439652"/>
            <a:ext cx="2886075" cy="133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7574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219200" y="-244475"/>
            <a:ext cx="10515600" cy="1325563"/>
          </a:xfrm>
        </p:spPr>
        <p:txBody>
          <a:bodyPr/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</a:t>
            </a:r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Interpretations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39" y="752475"/>
            <a:ext cx="7101841" cy="5969001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H(650) cannot be accommodated within 2HD nor the genuine GM model</a:t>
            </a:r>
          </a:p>
          <a:p>
            <a:r>
              <a:rPr lang="en-GB" sz="2400" dirty="0"/>
              <a:t>Requires an extension of GM with an extra doublet where H(650) is </a:t>
            </a:r>
            <a:r>
              <a:rPr lang="en-GB" sz="2400" b="1" dirty="0"/>
              <a:t>a mixed state of doublets and triplets</a:t>
            </a:r>
            <a:r>
              <a:rPr lang="en-GB" sz="2400" dirty="0"/>
              <a:t>, under construction by our group </a:t>
            </a:r>
            <a:endParaRPr lang="en-GB" sz="2400" u="sng" dirty="0">
              <a:solidFill>
                <a:srgbClr val="0070C0"/>
              </a:solidFill>
            </a:endParaRPr>
          </a:p>
          <a:p>
            <a:r>
              <a:rPr lang="en-GB" sz="2400" dirty="0"/>
              <a:t>Combining indications from H(650), one gets </a:t>
            </a:r>
            <a:r>
              <a:rPr lang="en-GB" sz="2400" b="1" dirty="0"/>
              <a:t>6.7 </a:t>
            </a:r>
            <a:r>
              <a:rPr lang="en-GB" sz="2400" b="1" dirty="0" err="1"/>
              <a:t>s.d.</a:t>
            </a:r>
            <a:r>
              <a:rPr lang="en-GB" sz="2400" b="1" dirty="0"/>
              <a:t> </a:t>
            </a:r>
            <a:r>
              <a:rPr lang="en-GB" sz="2400" dirty="0"/>
              <a:t>using </a:t>
            </a:r>
            <a:r>
              <a:rPr lang="en-GB" sz="2400" b="1" dirty="0"/>
              <a:t> P=</a:t>
            </a:r>
            <a:r>
              <a:rPr lang="en-GB" sz="2400" b="1" dirty="0" err="1"/>
              <a:t>Nbins</a:t>
            </a:r>
            <a:r>
              <a:rPr lang="en-GB" sz="2400" b="1" dirty="0"/>
              <a:t>*</a:t>
            </a:r>
            <a:r>
              <a:rPr lang="en-GB" sz="2400" b="1" dirty="0">
                <a:latin typeface="Symbol" panose="05050102010706020507" pitchFamily="18" charset="2"/>
              </a:rPr>
              <a:t>P </a:t>
            </a:r>
            <a:r>
              <a:rPr lang="en-GB" sz="2400" b="1" dirty="0"/>
              <a:t>Pi and 5.8 </a:t>
            </a:r>
            <a:r>
              <a:rPr lang="en-GB" sz="2400" b="1" dirty="0" err="1"/>
              <a:t>s.d.</a:t>
            </a:r>
            <a:r>
              <a:rPr lang="en-GB" sz="2400" b="1" dirty="0"/>
              <a:t> with a conservative approach</a:t>
            </a:r>
            <a:endParaRPr lang="en-GB" sz="2400" dirty="0"/>
          </a:p>
          <a:p>
            <a:r>
              <a:rPr lang="en-GB" sz="2400" dirty="0"/>
              <a:t>The channel H(650)-&gt;h(95)h(125) provides a reinforced evidence for h(95) </a:t>
            </a:r>
            <a:r>
              <a:rPr lang="en-GB" sz="2000" u="sng" dirty="0">
                <a:solidFill>
                  <a:srgbClr val="0070C0"/>
                </a:solidFill>
              </a:rPr>
              <a:t>2204.05975</a:t>
            </a:r>
            <a:endParaRPr lang="en-GB" sz="2000" dirty="0">
              <a:solidFill>
                <a:srgbClr val="0070C0"/>
              </a:solidFill>
            </a:endParaRPr>
          </a:p>
          <a:p>
            <a:r>
              <a:rPr lang="en-GB" sz="2400" dirty="0"/>
              <a:t>Initial evidences for A(400)-&gt;</a:t>
            </a:r>
            <a:r>
              <a:rPr lang="en-GB" sz="2400" dirty="0" err="1">
                <a:latin typeface="Symbol" panose="05050102010706020507" pitchFamily="18" charset="2"/>
              </a:rPr>
              <a:t>tt</a:t>
            </a:r>
            <a:r>
              <a:rPr lang="en-GB" sz="2400" dirty="0">
                <a:latin typeface="Symbol" panose="05050102010706020507" pitchFamily="18" charset="2"/>
              </a:rPr>
              <a:t> </a:t>
            </a:r>
            <a:r>
              <a:rPr lang="en-GB" sz="2400" dirty="0"/>
              <a:t>and </a:t>
            </a:r>
            <a:r>
              <a:rPr lang="en-GB" sz="2400" dirty="0" err="1"/>
              <a:t>Zh</a:t>
            </a:r>
            <a:r>
              <a:rPr lang="en-GB" sz="2400" dirty="0"/>
              <a:t> from ATLAS not confirmed, nor progress on A-&gt;</a:t>
            </a:r>
            <a:r>
              <a:rPr lang="en-GB" sz="2400" dirty="0" err="1"/>
              <a:t>tt</a:t>
            </a:r>
            <a:r>
              <a:rPr lang="en-GB" sz="2400" dirty="0"/>
              <a:t> from CMS </a:t>
            </a:r>
          </a:p>
          <a:p>
            <a:r>
              <a:rPr lang="en-GB" sz="2400" dirty="0"/>
              <a:t>But new evidence for </a:t>
            </a:r>
            <a:r>
              <a:rPr lang="en-GB" sz="2400" b="1" dirty="0"/>
              <a:t>A-&gt;ZH(320)-&gt;</a:t>
            </a:r>
            <a:r>
              <a:rPr lang="en-GB" sz="2400" b="1" dirty="0" err="1"/>
              <a:t>Zhh</a:t>
            </a:r>
            <a:r>
              <a:rPr lang="en-GB" sz="2400" b="1" dirty="0"/>
              <a:t>-&gt;</a:t>
            </a:r>
            <a:r>
              <a:rPr lang="en-GB" sz="2400" b="1" dirty="0" err="1"/>
              <a:t>Zbbbb</a:t>
            </a:r>
            <a:r>
              <a:rPr lang="en-GB" sz="2400" b="1" dirty="0"/>
              <a:t> </a:t>
            </a:r>
            <a:r>
              <a:rPr lang="en-GB" sz="2400" dirty="0"/>
              <a:t>from ATLAS at 3.8 </a:t>
            </a:r>
            <a:r>
              <a:rPr lang="en-GB" sz="2400" dirty="0" err="1"/>
              <a:t>s.d.</a:t>
            </a:r>
            <a:r>
              <a:rPr lang="en-GB" sz="2400" dirty="0"/>
              <a:t> </a:t>
            </a:r>
            <a:r>
              <a:rPr lang="en-GB" sz="2000" u="sng" dirty="0">
                <a:solidFill>
                  <a:srgbClr val="0070C0"/>
                </a:solidFill>
              </a:rPr>
              <a:t>ATLAS-CONF-2022-043</a:t>
            </a:r>
            <a:r>
              <a:rPr lang="en-GB" sz="2000" dirty="0"/>
              <a:t> </a:t>
            </a:r>
            <a:r>
              <a:rPr lang="en-GB" sz="2400" dirty="0"/>
              <a:t>which also requires </a:t>
            </a:r>
            <a:r>
              <a:rPr lang="en-GB" sz="2400" b="1" dirty="0"/>
              <a:t>e-GM</a:t>
            </a:r>
          </a:p>
          <a:p>
            <a:r>
              <a:rPr lang="en-GB" sz="2400" dirty="0"/>
              <a:t>See </a:t>
            </a:r>
            <a:r>
              <a:rPr lang="en-GB" sz="2000" i="1" u="sng" dirty="0">
                <a:solidFill>
                  <a:srgbClr val="0070C0"/>
                </a:solidFill>
              </a:rPr>
              <a:t>2208.00920</a:t>
            </a:r>
            <a:r>
              <a:rPr lang="en-GB" sz="2400" dirty="0"/>
              <a:t> and </a:t>
            </a:r>
            <a:r>
              <a:rPr lang="en-GB" sz="2000" i="1" u="sng" dirty="0">
                <a:solidFill>
                  <a:srgbClr val="0070C0"/>
                </a:solidFill>
              </a:rPr>
              <a:t>2112.00921</a:t>
            </a:r>
            <a:r>
              <a:rPr lang="en-GB" sz="2400" dirty="0"/>
              <a:t> for alternate interpretations of H(650)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3100" dirty="0"/>
          </a:p>
          <a:p>
            <a:endParaRPr lang="en-GB" b="1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Richard IJCLab February 2023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15</a:t>
            </a:fld>
            <a:endParaRPr lang="fr-FR" dirty="0"/>
          </a:p>
        </p:txBody>
      </p:sp>
      <p:pic>
        <p:nvPicPr>
          <p:cNvPr id="4" name="Espace réservé du contenu 8">
            <a:extLst>
              <a:ext uri="{FF2B5EF4-FFF2-40B4-BE49-F238E27FC236}">
                <a16:creationId xmlns:a16="http://schemas.microsoft.com/office/drawing/2014/main" id="{EF0857F4-C958-F4CB-E29A-E67B6BC7C38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3622" y="84960"/>
            <a:ext cx="4257302" cy="357422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Objet 7">
            <a:extLst>
              <a:ext uri="{FF2B5EF4-FFF2-40B4-BE49-F238E27FC236}">
                <a16:creationId xmlns:a16="http://schemas.microsoft.com/office/drawing/2014/main" id="{F8F4C8A6-1CD4-26F7-ECA9-2E3C17FA2F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91324" y="3784600"/>
          <a:ext cx="5497513" cy="232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5897434" imgH="2493049" progId="Word.Document.12">
                  <p:embed/>
                </p:oleObj>
              </mc:Choice>
              <mc:Fallback>
                <p:oleObj name="Document" r:id="rId3" imgW="5897434" imgH="2493049" progId="Word.Document.12">
                  <p:embed/>
                  <p:pic>
                    <p:nvPicPr>
                      <p:cNvPr id="8" name="Objet 7">
                        <a:extLst>
                          <a:ext uri="{FF2B5EF4-FFF2-40B4-BE49-F238E27FC236}">
                            <a16:creationId xmlns:a16="http://schemas.microsoft.com/office/drawing/2014/main" id="{F8F4C8A6-1CD4-26F7-ECA9-2E3C17FA2F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91324" y="3784600"/>
                        <a:ext cx="5497513" cy="2320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Encre 6">
                <a:extLst>
                  <a:ext uri="{FF2B5EF4-FFF2-40B4-BE49-F238E27FC236}">
                    <a16:creationId xmlns:a16="http://schemas.microsoft.com/office/drawing/2014/main" id="{F59A1E33-A3BF-F202-40BE-30F00ED6FC65}"/>
                  </a:ext>
                </a:extLst>
              </p14:cNvPr>
              <p14:cNvContentPartPr/>
              <p14:nvPr/>
            </p14:nvContentPartPr>
            <p14:xfrm>
              <a:off x="1037760" y="3560055"/>
              <a:ext cx="360" cy="2160"/>
            </p14:xfrm>
          </p:contentPart>
        </mc:Choice>
        <mc:Fallback xmlns="">
          <p:pic>
            <p:nvPicPr>
              <p:cNvPr id="7" name="Encre 6">
                <a:extLst>
                  <a:ext uri="{FF2B5EF4-FFF2-40B4-BE49-F238E27FC236}">
                    <a16:creationId xmlns:a16="http://schemas.microsoft.com/office/drawing/2014/main" id="{F59A1E33-A3BF-F202-40BE-30F00ED6FC6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29120" y="3551415"/>
                <a:ext cx="18000" cy="1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Encre 8">
                <a:extLst>
                  <a:ext uri="{FF2B5EF4-FFF2-40B4-BE49-F238E27FC236}">
                    <a16:creationId xmlns:a16="http://schemas.microsoft.com/office/drawing/2014/main" id="{99040072-5585-5A38-7FF4-D74E3952DFEB}"/>
                  </a:ext>
                </a:extLst>
              </p14:cNvPr>
              <p14:cNvContentPartPr/>
              <p14:nvPr/>
            </p14:nvContentPartPr>
            <p14:xfrm>
              <a:off x="1036320" y="3552135"/>
              <a:ext cx="1800" cy="360"/>
            </p14:xfrm>
          </p:contentPart>
        </mc:Choice>
        <mc:Fallback xmlns="">
          <p:pic>
            <p:nvPicPr>
              <p:cNvPr id="9" name="Encre 8">
                <a:extLst>
                  <a:ext uri="{FF2B5EF4-FFF2-40B4-BE49-F238E27FC236}">
                    <a16:creationId xmlns:a16="http://schemas.microsoft.com/office/drawing/2014/main" id="{99040072-5585-5A38-7FF4-D74E3952DFE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7320" y="3543495"/>
                <a:ext cx="1944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0" name="Encre 9">
                <a:extLst>
                  <a:ext uri="{FF2B5EF4-FFF2-40B4-BE49-F238E27FC236}">
                    <a16:creationId xmlns:a16="http://schemas.microsoft.com/office/drawing/2014/main" id="{047F905C-95C7-1DFC-9D08-D098F07E870B}"/>
                  </a:ext>
                </a:extLst>
              </p14:cNvPr>
              <p14:cNvContentPartPr/>
              <p14:nvPr/>
            </p14:nvContentPartPr>
            <p14:xfrm>
              <a:off x="1028760" y="3160095"/>
              <a:ext cx="360" cy="1800"/>
            </p14:xfrm>
          </p:contentPart>
        </mc:Choice>
        <mc:Fallback xmlns="">
          <p:pic>
            <p:nvPicPr>
              <p:cNvPr id="10" name="Encre 9">
                <a:extLst>
                  <a:ext uri="{FF2B5EF4-FFF2-40B4-BE49-F238E27FC236}">
                    <a16:creationId xmlns:a16="http://schemas.microsoft.com/office/drawing/2014/main" id="{047F905C-95C7-1DFC-9D08-D098F07E870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019760" y="3151455"/>
                <a:ext cx="18000" cy="1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1" name="Encre 10">
                <a:extLst>
                  <a:ext uri="{FF2B5EF4-FFF2-40B4-BE49-F238E27FC236}">
                    <a16:creationId xmlns:a16="http://schemas.microsoft.com/office/drawing/2014/main" id="{051B44FA-DA4B-1C16-E814-29A2ED1EF47F}"/>
                  </a:ext>
                </a:extLst>
              </p14:cNvPr>
              <p14:cNvContentPartPr/>
              <p14:nvPr/>
            </p14:nvContentPartPr>
            <p14:xfrm>
              <a:off x="1019040" y="3152535"/>
              <a:ext cx="360" cy="360"/>
            </p14:xfrm>
          </p:contentPart>
        </mc:Choice>
        <mc:Fallback xmlns="">
          <p:pic>
            <p:nvPicPr>
              <p:cNvPr id="11" name="Encre 10">
                <a:extLst>
                  <a:ext uri="{FF2B5EF4-FFF2-40B4-BE49-F238E27FC236}">
                    <a16:creationId xmlns:a16="http://schemas.microsoft.com/office/drawing/2014/main" id="{051B44FA-DA4B-1C16-E814-29A2ED1EF47F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10040" y="3143535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3912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729773" y="0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SUMMARY OF BSM CANDIDATES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16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F78D9BD3-7818-25D1-7661-FF305E608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112" y="1041400"/>
            <a:ext cx="7343775" cy="5314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4320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  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17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025235" y="1690688"/>
            <a:ext cx="1087259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Global interpretation of LHC indications within the Georgi-Machacek Higgs model,                            Talk presented at the International Workshop on Future Linear Colliders (LCWS2021).</a:t>
            </a:r>
          </a:p>
          <a:p>
            <a:r>
              <a:rPr lang="en-GB" sz="2000" dirty="0"/>
              <a:t>      François Richard (IJCLab, Orsay)(Mar 22, 2021)</a:t>
            </a:r>
          </a:p>
          <a:p>
            <a:r>
              <a:rPr lang="en-GB" sz="2000" dirty="0"/>
              <a:t>      e-Print: 2103.12639 and ref therein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Searches for scalars at LHC and interpretation of the findings Anirban Kundu (Calcutta U.), </a:t>
            </a:r>
          </a:p>
          <a:p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Alain Le </a:t>
            </a:r>
            <a:r>
              <a:rPr lang="fr-FR" sz="2000" strike="noStrik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Yaouanc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IJCLab, Orsay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fr-FR" sz="2000" strike="noStrik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Poulami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2000" strike="noStrik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Mondal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2000" dirty="0"/>
              <a:t>Calcutta U.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François Richard (IJCLab, Orsay)  </a:t>
            </a: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Contribution to 2022 ECFA Workshop on e+e- Higgs/EW/TOP </a:t>
            </a:r>
            <a:r>
              <a:rPr lang="fr-F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factories</a:t>
            </a: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e-</a:t>
            </a:r>
            <a:r>
              <a:rPr lang="fr-F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Print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2211.11723</a:t>
            </a:r>
          </a:p>
          <a:p>
            <a:endParaRPr lang="en-GB" sz="2000" dirty="0"/>
          </a:p>
          <a:p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04204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   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18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025235" y="1690688"/>
            <a:ext cx="1087259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Global interpretation of LHC indications within the Georgi-Machacek Higgs model,                            Talk presented at the International Workshop on Future Linear Colliders (LCWS2021).</a:t>
            </a:r>
          </a:p>
          <a:p>
            <a:r>
              <a:rPr lang="en-GB" sz="2000" dirty="0"/>
              <a:t>      François Richard (IJCLab, Orsay)(Mar 22, 2021)</a:t>
            </a:r>
          </a:p>
          <a:p>
            <a:r>
              <a:rPr lang="en-GB" sz="2000" dirty="0"/>
              <a:t>      e-Print: 2103.12639 and ref therein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Searches for scalars at LHC and interpretation of the findings Anirban Kundu (Calcutta U.), </a:t>
            </a:r>
          </a:p>
          <a:p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     Alain Le </a:t>
            </a:r>
            <a:r>
              <a:rPr lang="fr-FR" sz="2000" strike="noStrik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Yaouanc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IJCLab, Orsay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fr-FR" sz="2000" strike="noStrik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Poulami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2000" strike="noStrike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Mondal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2000" dirty="0"/>
              <a:t>Calcutta U.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fr-FR" sz="2000" strike="noStrike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François Richard (IJCLab, Orsay)  </a:t>
            </a: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Contribution to 2022 ECFA Workshop on e+e- Higgs/EW/TOP </a:t>
            </a:r>
            <a:r>
              <a:rPr lang="fr-F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factories</a:t>
            </a:r>
            <a:endParaRPr lang="fr-FR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e-</a:t>
            </a:r>
            <a:r>
              <a:rPr lang="fr-FR" sz="2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Print</a:t>
            </a:r>
            <a:r>
              <a:rPr lang="fr-FR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2211.11723</a:t>
            </a:r>
          </a:p>
          <a:p>
            <a:endParaRPr lang="en-GB" sz="2000" dirty="0"/>
          </a:p>
          <a:p>
            <a:endParaRPr lang="en-GB" sz="1600" dirty="0"/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5787712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002060"/>
                </a:solidFill>
              </a:rPr>
              <a:t>Acknowledgements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271497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Contributions from Gilbert </a:t>
            </a:r>
            <a:r>
              <a:rPr lang="en-GB" dirty="0" err="1">
                <a:solidFill>
                  <a:schemeClr val="tx2"/>
                </a:solidFill>
              </a:rPr>
              <a:t>Moultaka</a:t>
            </a:r>
            <a:r>
              <a:rPr lang="en-GB" dirty="0">
                <a:solidFill>
                  <a:schemeClr val="tx2"/>
                </a:solidFill>
              </a:rPr>
              <a:t> are gratefully acknowledged.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This work has benefitted from discussions with Sven </a:t>
            </a:r>
            <a:r>
              <a:rPr lang="en-GB" dirty="0" err="1">
                <a:solidFill>
                  <a:schemeClr val="tx2"/>
                </a:solidFill>
              </a:rPr>
              <a:t>Heinemeyer</a:t>
            </a:r>
            <a:r>
              <a:rPr lang="en-GB" dirty="0">
                <a:solidFill>
                  <a:schemeClr val="tx2"/>
                </a:solidFill>
              </a:rPr>
              <a:t> and Howard Haber through various workshops.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Thanks to Pawel Jan Klimek for providing useful </a:t>
            </a:r>
            <a:r>
              <a:rPr lang="en-GB" dirty="0" err="1">
                <a:solidFill>
                  <a:schemeClr val="tx2"/>
                </a:solidFill>
              </a:rPr>
              <a:t>infos</a:t>
            </a:r>
            <a:r>
              <a:rPr lang="en-GB" dirty="0">
                <a:solidFill>
                  <a:schemeClr val="tx2"/>
                </a:solidFill>
              </a:rPr>
              <a:t> about ATLAS results. </a:t>
            </a:r>
          </a:p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 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325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en-GB" dirty="0"/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</a:t>
            </a:fld>
            <a:endParaRPr lang="fr-FR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F0E5601-C219-0DCD-1F22-71A4B5A8AC8D}"/>
              </a:ext>
            </a:extLst>
          </p:cNvPr>
          <p:cNvSpPr txBox="1"/>
          <p:nvPr/>
        </p:nvSpPr>
        <p:spPr>
          <a:xfrm>
            <a:off x="676276" y="1690688"/>
            <a:ext cx="10677524" cy="4528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choice of the 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e+e- machine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heavily relies on LHC results, in particular on the presence or absence of 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extra scalars 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 far, no single analysis has provided for a 5 </a:t>
            </a:r>
            <a:r>
              <a:rPr lang="en-GB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s.d.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evidence, but there are however several indications at the ~3 </a:t>
            </a:r>
            <a:r>
              <a:rPr lang="en-GB" sz="28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s.d.</a:t>
            </a: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local level with compatible masses which reveal significant indications 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we understand these results and predict the cross sections in e+e- ?</a:t>
            </a:r>
          </a:p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answer seems to be yes, but this requires </a:t>
            </a:r>
            <a:r>
              <a:rPr lang="en-GB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extending the available phenomenology </a:t>
            </a:r>
          </a:p>
        </p:txBody>
      </p:sp>
    </p:spTree>
    <p:extLst>
      <p:ext uri="{BB962C8B-B14F-4D97-AF65-F5344CB8AC3E}">
        <p14:creationId xmlns:p14="http://schemas.microsoft.com/office/powerpoint/2010/main" val="39760496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838200" y="2442403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6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Missing slides &amp; additional slides </a:t>
            </a:r>
            <a:r>
              <a:rPr lang="en-GB" sz="2400" dirty="0"/>
              <a:t>(lack of lime)</a:t>
            </a:r>
            <a:endParaRPr lang="en-GB" sz="66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05814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1F876100-E7B4-2F9B-8545-11DEBAF864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Compatibility h-&gt;µe and h-&gt;</a:t>
            </a:r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gg</a:t>
            </a:r>
            <a:endParaRPr lang="en-GB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6606593-9834-E726-7648-2D1613515E4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C2AD8478-E1EE-C080-2A5E-6B15B1F47E4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2FC9778-C9EB-51B5-908F-67CB8CA01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6FB03DD-B5E1-9EBC-A92D-50C68ABCC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21</a:t>
            </a:fld>
            <a:endParaRPr lang="fr-FR"/>
          </a:p>
        </p:txBody>
      </p:sp>
      <p:pic>
        <p:nvPicPr>
          <p:cNvPr id="8" name="Image 7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2C684366-1995-BE7E-2318-B93E5BAC76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870" y="1870075"/>
            <a:ext cx="4305300" cy="4219575"/>
          </a:xfrm>
          <a:prstGeom prst="rect">
            <a:avLst/>
          </a:prstGeom>
        </p:spPr>
      </p:pic>
      <p:pic>
        <p:nvPicPr>
          <p:cNvPr id="9" name="Image 8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FF7E0C79-FA27-FE52-013C-6C2725F84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275" y="1524635"/>
            <a:ext cx="4997450" cy="483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449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E9842C-E904-7E06-274C-1A14F7B7BC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H-&gt;WW-&gt;µ</a:t>
            </a:r>
            <a:r>
              <a:rPr lang="en-GB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GB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anose="03010101010101010101" pitchFamily="66" charset="0"/>
              </a:rPr>
              <a:t>vv</a:t>
            </a:r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ATLAS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03D90C-E5DB-09BE-EA22-073B948C6D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7650" y="1690688"/>
            <a:ext cx="5772150" cy="44862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ATLAS has provided a </a:t>
            </a:r>
            <a:r>
              <a:rPr lang="en-GB" b="1" dirty="0"/>
              <a:t>preliminary result</a:t>
            </a:r>
            <a:r>
              <a:rPr lang="en-GB" dirty="0"/>
              <a:t> (PISA) on VBF-&gt;H5-&gt;WW in µ</a:t>
            </a:r>
            <a:r>
              <a:rPr lang="en-GB" dirty="0" err="1"/>
              <a:t>e</a:t>
            </a:r>
            <a:r>
              <a:rPr lang="en-GB" dirty="0" err="1">
                <a:latin typeface="Lucida Calligraphy" panose="03010101010101010101" pitchFamily="66" charset="0"/>
              </a:rPr>
              <a:t>vv</a:t>
            </a:r>
            <a:r>
              <a:rPr lang="en-GB" dirty="0">
                <a:latin typeface="Lucida Calligraphy" panose="03010101010101010101" pitchFamily="66" charset="0"/>
              </a:rPr>
              <a:t> </a:t>
            </a:r>
            <a:r>
              <a:rPr lang="en-GB" dirty="0"/>
              <a:t>(not µµ nor </a:t>
            </a:r>
            <a:r>
              <a:rPr lang="en-GB" dirty="0" err="1"/>
              <a:t>ee</a:t>
            </a:r>
            <a:r>
              <a:rPr lang="en-GB" dirty="0"/>
              <a:t>)  </a:t>
            </a:r>
            <a:r>
              <a:rPr lang="en-GB" sz="2400" u="sng" dirty="0">
                <a:solidFill>
                  <a:srgbClr val="00B0F0"/>
                </a:solidFill>
              </a:rPr>
              <a:t>ATLAS-CONF-2022-066</a:t>
            </a:r>
          </a:p>
          <a:p>
            <a:r>
              <a:rPr lang="en-GB" dirty="0"/>
              <a:t>Like CMS, ATLAS sees a wide excess  around 650 GeV but with only at the 1 </a:t>
            </a:r>
            <a:r>
              <a:rPr lang="en-GB" dirty="0" err="1"/>
              <a:t>s.d.</a:t>
            </a:r>
            <a:r>
              <a:rPr lang="en-GB" dirty="0"/>
              <a:t> level</a:t>
            </a:r>
          </a:p>
          <a:p>
            <a:r>
              <a:rPr lang="en-GB" dirty="0"/>
              <a:t>ATLAS can set a 200 fb 2 </a:t>
            </a:r>
            <a:r>
              <a:rPr lang="en-GB" dirty="0" err="1"/>
              <a:t>s.d.</a:t>
            </a:r>
            <a:r>
              <a:rPr lang="en-GB" dirty="0"/>
              <a:t> limit for   </a:t>
            </a:r>
          </a:p>
          <a:p>
            <a:pPr marL="0" indent="0">
              <a:buNone/>
            </a:pPr>
            <a:r>
              <a:rPr lang="en-GB" dirty="0"/>
              <a:t>    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(pp-&gt;H)</a:t>
            </a:r>
            <a:r>
              <a:rPr lang="en-GB" dirty="0" err="1"/>
              <a:t>xBR</a:t>
            </a:r>
            <a:r>
              <a:rPr lang="en-GB" dirty="0"/>
              <a:t>(H-&gt;WW)                                                                                                      </a:t>
            </a:r>
          </a:p>
          <a:p>
            <a:r>
              <a:rPr lang="en-GB" dirty="0"/>
              <a:t>This limit is </a:t>
            </a:r>
            <a:r>
              <a:rPr lang="en-GB" b="1" dirty="0"/>
              <a:t>compatible </a:t>
            </a:r>
            <a:r>
              <a:rPr lang="en-GB" dirty="0"/>
              <a:t>with the observation of CMS 160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±</a:t>
            </a:r>
            <a:r>
              <a:rPr lang="en-GB" dirty="0"/>
              <a:t>50 fb</a:t>
            </a:r>
          </a:p>
          <a:p>
            <a:r>
              <a:rPr lang="en-GB" dirty="0"/>
              <a:t>ATLAS has a smaller efficiency as compared to CMS (retain only </a:t>
            </a:r>
            <a:r>
              <a:rPr lang="en-GB" b="1" dirty="0"/>
              <a:t>µe</a:t>
            </a:r>
            <a:r>
              <a:rPr lang="en-GB" dirty="0"/>
              <a:t>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B8149CD-D6B7-19EE-8FD7-528213F4F7D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60404B-2F7A-912B-22D6-9948A6DE9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5D18E9-D90E-98A3-613F-B21494534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22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C085D6F-372F-9272-4CB0-D3882EC91E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225" y="1690688"/>
            <a:ext cx="4600575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7382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CD43B663-21B0-F273-D8F7-B67697F38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60" y="-195740"/>
            <a:ext cx="10515600" cy="1325563"/>
          </a:xfrm>
        </p:spPr>
        <p:txBody>
          <a:bodyPr/>
          <a:lstStyle/>
          <a:p>
            <a:pPr algn="ctr"/>
            <a:r>
              <a:rPr lang="en-GB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Predictions from the sum rules</a:t>
            </a:r>
            <a:endParaRPr lang="en-GB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Espace réservé du contenu 15">
            <a:extLst>
              <a:ext uri="{FF2B5EF4-FFF2-40B4-BE49-F238E27FC236}">
                <a16:creationId xmlns:a16="http://schemas.microsoft.com/office/drawing/2014/main" id="{3AA187F6-D3CD-9386-BCA6-DAFFE3B4A7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394" y="2215911"/>
            <a:ext cx="7110456" cy="3797539"/>
          </a:xfrm>
        </p:spPr>
        <p:txBody>
          <a:bodyPr>
            <a:normAutofit/>
          </a:bodyPr>
          <a:lstStyle/>
          <a:p>
            <a:r>
              <a:rPr lang="en-GB" dirty="0"/>
              <a:t>For H+5-&gt;WZ the blue band is closer to the limit from CMS and one cannot exclude mH5+=375 GeV, as indicated by ATLAS and CMS </a:t>
            </a:r>
          </a:p>
          <a:p>
            <a:r>
              <a:rPr lang="en-GB" dirty="0"/>
              <a:t>The blue band, obtained assuming BR(W+W+)=1, will decrease with the opening of H++-&gt; H3+W+,  H3+H3+ and H5+W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05EA4C-CA52-7F03-84F3-ACCC493E2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100B41F-1D40-7149-D7A8-E0F27C80A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23</a:t>
            </a:fld>
            <a:endParaRPr lang="fr-FR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4FBEC58-40FE-F17B-AF2F-BBE3F64F0E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58" b="3293"/>
          <a:stretch/>
        </p:blipFill>
        <p:spPr>
          <a:xfrm>
            <a:off x="8610600" y="3667125"/>
            <a:ext cx="3401579" cy="3064547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E7DCA2D-8D5D-158C-55CA-01AF417BF3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8045" y="650277"/>
            <a:ext cx="3395028" cy="3016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7801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 </a:t>
            </a:r>
            <a:r>
              <a:rPr lang="en-GB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A(420)-&gt;ZH(320)-&gt;Zh(125)h(125)</a:t>
            </a:r>
            <a:endParaRPr lang="en-GB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608782" cy="448627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sz="3600" dirty="0"/>
          </a:p>
          <a:p>
            <a:r>
              <a:rPr lang="en-US" sz="3600" dirty="0"/>
              <a:t>Local (global) significance of </a:t>
            </a:r>
            <a:r>
              <a:rPr lang="en-US" sz="3600" b="1" dirty="0"/>
              <a:t>3.8σ (2.8σ)</a:t>
            </a:r>
          </a:p>
          <a:p>
            <a:r>
              <a:rPr lang="en-US" sz="3600" dirty="0" err="1"/>
              <a:t>hh</a:t>
            </a:r>
            <a:r>
              <a:rPr lang="en-US" sz="3600" dirty="0"/>
              <a:t> into 4b using mass constraint to improve resolution</a:t>
            </a:r>
            <a:endParaRPr lang="en-GB" sz="3600" dirty="0"/>
          </a:p>
          <a:p>
            <a:r>
              <a:rPr lang="en-GB" sz="3600" dirty="0"/>
              <a:t>Requires e-GM for H(320)</a:t>
            </a:r>
          </a:p>
          <a:p>
            <a:r>
              <a:rPr lang="en-GB" sz="3600" dirty="0"/>
              <a:t>Note that A(420)-&gt;ZH(320) is close to threshold, meaning that the true width of H(320) could be larger than indicated by the plot </a:t>
            </a:r>
            <a:endParaRPr lang="en-US" sz="3600" dirty="0"/>
          </a:p>
          <a:p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Richard IJCLab February 2023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24</a:t>
            </a:fld>
            <a:endParaRPr lang="fr-FR" dirty="0"/>
          </a:p>
        </p:txBody>
      </p:sp>
      <p:pic>
        <p:nvPicPr>
          <p:cNvPr id="9" name="Espace réservé du contenu 8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982" y="1568450"/>
            <a:ext cx="5181600" cy="435133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23456D9-F986-5785-1B5F-99FFEC4ADF77}"/>
              </a:ext>
            </a:extLst>
          </p:cNvPr>
          <p:cNvSpPr txBox="1"/>
          <p:nvPr/>
        </p:nvSpPr>
        <p:spPr>
          <a:xfrm>
            <a:off x="7448550" y="5919788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u="sng" dirty="0">
                <a:solidFill>
                  <a:srgbClr val="0070C0"/>
                </a:solidFill>
              </a:rPr>
              <a:t>ATLAS-CONF-2022-043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1439736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 events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25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4865" y="1745357"/>
            <a:ext cx="6075097" cy="455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0301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838200" y="272555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6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 model issues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49773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361" y="-126592"/>
            <a:ext cx="10515600" cy="1325563"/>
          </a:xfrm>
        </p:spPr>
        <p:txBody>
          <a:bodyPr/>
          <a:lstStyle/>
          <a:p>
            <a:r>
              <a:rPr lang="fr-FR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Georgi-Machacek for pedestrians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69439" y="1198971"/>
            <a:ext cx="11839077" cy="561399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Allows I=2, H++, without violating </a:t>
            </a:r>
            <a:r>
              <a:rPr lang="en-GB" b="1" dirty="0">
                <a:latin typeface="Symbol" panose="05050102010706020507" pitchFamily="18" charset="2"/>
              </a:rPr>
              <a:t>r</a:t>
            </a:r>
            <a:r>
              <a:rPr lang="en-GB" dirty="0"/>
              <a:t>=</a:t>
            </a:r>
            <a:r>
              <a:rPr lang="en-GB" b="1" dirty="0"/>
              <a:t>M²w/Mz²cos²</a:t>
            </a:r>
            <a:r>
              <a:rPr lang="en-GB" b="1" dirty="0">
                <a:latin typeface="Symbol" panose="05050102010706020507" pitchFamily="18" charset="2"/>
              </a:rPr>
              <a:t>q</a:t>
            </a:r>
            <a:r>
              <a:rPr lang="en-GB" b="1" dirty="0"/>
              <a:t>w=1 </a:t>
            </a:r>
            <a:r>
              <a:rPr lang="en-GB" dirty="0"/>
              <a:t>at tree level </a:t>
            </a:r>
            <a:endParaRPr lang="en-GB" b="1" dirty="0"/>
          </a:p>
          <a:p>
            <a:r>
              <a:rPr lang="en-GB" dirty="0"/>
              <a:t>Is achieved by combining 1 isospin doublet (</a:t>
            </a:r>
            <a:r>
              <a:rPr lang="en-GB" dirty="0" err="1"/>
              <a:t>v</a:t>
            </a:r>
            <a:r>
              <a:rPr lang="en-GB" baseline="-25000" dirty="0" err="1">
                <a:latin typeface="Symbol" panose="05050102010706020507" pitchFamily="18" charset="2"/>
              </a:rPr>
              <a:t>f</a:t>
            </a:r>
            <a:r>
              <a:rPr lang="en-GB" dirty="0"/>
              <a:t>) + 2 triplets, one real the other imaginary, with the same vacuum expectations :                                                         </a:t>
            </a:r>
          </a:p>
          <a:p>
            <a:pPr marL="0" indent="0">
              <a:buNone/>
            </a:pPr>
            <a:r>
              <a:rPr lang="en-GB" dirty="0"/>
              <a:t>                                                                                                    </a:t>
            </a:r>
            <a:r>
              <a:rPr lang="en-GB" b="1" dirty="0">
                <a:solidFill>
                  <a:srgbClr val="FF0000"/>
                </a:solidFill>
              </a:rPr>
              <a:t>=1 with </a:t>
            </a:r>
            <a:r>
              <a:rPr lang="en-GB" b="1" dirty="0" err="1">
                <a:solidFill>
                  <a:srgbClr val="FF0000"/>
                </a:solidFill>
              </a:rPr>
              <a:t>v</a:t>
            </a:r>
            <a:r>
              <a:rPr lang="en-GB" b="1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c</a:t>
            </a:r>
            <a:r>
              <a:rPr lang="en-GB" b="1" dirty="0">
                <a:solidFill>
                  <a:srgbClr val="FF0000"/>
                </a:solidFill>
              </a:rPr>
              <a:t>=</a:t>
            </a:r>
            <a:r>
              <a:rPr lang="en-GB" b="1" dirty="0" err="1">
                <a:solidFill>
                  <a:srgbClr val="FF0000"/>
                </a:solidFill>
              </a:rPr>
              <a:t>v</a:t>
            </a:r>
            <a:r>
              <a:rPr lang="en-GB" b="1" baseline="-25000" dirty="0" err="1">
                <a:solidFill>
                  <a:srgbClr val="FF0000"/>
                </a:solidFill>
                <a:latin typeface="Symbol" panose="05050102010706020507" pitchFamily="18" charset="2"/>
              </a:rPr>
              <a:t>x</a:t>
            </a:r>
            <a:r>
              <a:rPr lang="en-GB" b="1" dirty="0">
                <a:solidFill>
                  <a:srgbClr val="FF0000"/>
                </a:solidFill>
              </a:rPr>
              <a:t>=u</a:t>
            </a:r>
            <a:r>
              <a:rPr lang="en-GB" baseline="-25000" dirty="0">
                <a:latin typeface="Symbol" panose="05050102010706020507" pitchFamily="18" charset="2"/>
              </a:rPr>
              <a:t>   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Predicts a </a:t>
            </a:r>
            <a:r>
              <a:rPr lang="en-GB" b="1" dirty="0"/>
              <a:t>5-plet</a:t>
            </a:r>
            <a:r>
              <a:rPr lang="en-GB" dirty="0"/>
              <a:t> of physical states </a:t>
            </a:r>
            <a:r>
              <a:rPr lang="en-GB" dirty="0">
                <a:solidFill>
                  <a:srgbClr val="00B0F0"/>
                </a:solidFill>
              </a:rPr>
              <a:t>H5++ H5+ H50  H5- H5– </a:t>
            </a:r>
            <a:r>
              <a:rPr lang="en-GB" b="1" dirty="0"/>
              <a:t>Fermiophobic</a:t>
            </a:r>
            <a:r>
              <a:rPr lang="en-GB" dirty="0"/>
              <a:t>  only produced by </a:t>
            </a:r>
            <a:r>
              <a:rPr lang="en-GB" b="1" dirty="0">
                <a:solidFill>
                  <a:srgbClr val="FF0000"/>
                </a:solidFill>
              </a:rPr>
              <a:t>VBF</a:t>
            </a:r>
            <a:r>
              <a:rPr lang="en-GB" dirty="0"/>
              <a:t>    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b="1" dirty="0"/>
              <a:t>+ 3-plet</a:t>
            </a:r>
            <a:r>
              <a:rPr lang="en-GB" dirty="0"/>
              <a:t> </a:t>
            </a:r>
            <a:r>
              <a:rPr lang="en-GB" dirty="0">
                <a:solidFill>
                  <a:srgbClr val="00B0F0"/>
                </a:solidFill>
              </a:rPr>
              <a:t>H3+  H30 (CP-odd) </a:t>
            </a:r>
            <a:r>
              <a:rPr lang="en-GB" dirty="0"/>
              <a:t>-&gt; </a:t>
            </a:r>
            <a:r>
              <a:rPr lang="en-GB" b="1" dirty="0">
                <a:solidFill>
                  <a:srgbClr val="FF0000"/>
                </a:solidFill>
              </a:rPr>
              <a:t>A(400)</a:t>
            </a:r>
            <a:r>
              <a:rPr lang="en-GB" dirty="0"/>
              <a:t> </a:t>
            </a:r>
          </a:p>
          <a:p>
            <a:r>
              <a:rPr lang="en-GB" b="1" dirty="0"/>
              <a:t>Mass degeneracy </a:t>
            </a:r>
            <a:r>
              <a:rPr lang="en-GB" dirty="0"/>
              <a:t>inside </a:t>
            </a:r>
            <a:r>
              <a:rPr lang="en-GB" dirty="0" err="1"/>
              <a:t>multiplets</a:t>
            </a:r>
            <a:r>
              <a:rPr lang="en-GB" dirty="0"/>
              <a:t> usually assumed but </a:t>
            </a:r>
            <a:r>
              <a:rPr lang="en-GB" b="1" dirty="0"/>
              <a:t>unnecessary</a:t>
            </a:r>
            <a:r>
              <a:rPr lang="en-GB" dirty="0"/>
              <a:t> for </a:t>
            </a:r>
            <a:r>
              <a:rPr lang="en-GB" dirty="0">
                <a:latin typeface="Symbol" panose="05050102010706020507" pitchFamily="18" charset="2"/>
              </a:rPr>
              <a:t>r=1</a:t>
            </a:r>
            <a:r>
              <a:rPr lang="en-GB" dirty="0"/>
              <a:t> see </a:t>
            </a:r>
            <a:r>
              <a:rPr lang="en-GB" sz="2400" u="sng" dirty="0">
                <a:solidFill>
                  <a:srgbClr val="0070C0"/>
                </a:solidFill>
              </a:rPr>
              <a:t>2111.14195  </a:t>
            </a:r>
          </a:p>
          <a:p>
            <a:r>
              <a:rPr lang="en-GB" dirty="0"/>
              <a:t>+ </a:t>
            </a:r>
            <a:r>
              <a:rPr lang="en-GB" b="1" dirty="0"/>
              <a:t>Singlets</a:t>
            </a:r>
            <a:r>
              <a:rPr lang="en-GB" dirty="0"/>
              <a:t> </a:t>
            </a:r>
            <a:r>
              <a:rPr lang="en-GB" b="1" dirty="0">
                <a:solidFill>
                  <a:srgbClr val="FF0000"/>
                </a:solidFill>
              </a:rPr>
              <a:t>h(125)</a:t>
            </a:r>
            <a:r>
              <a:rPr lang="en-GB" dirty="0">
                <a:solidFill>
                  <a:srgbClr val="00B0F0"/>
                </a:solidFill>
              </a:rPr>
              <a:t> and H  </a:t>
            </a:r>
            <a:r>
              <a:rPr lang="en-GB" b="1" dirty="0"/>
              <a:t>mixing angle </a:t>
            </a:r>
            <a:r>
              <a:rPr lang="en-GB" b="1" dirty="0">
                <a:latin typeface="Symbol" panose="05050102010706020507" pitchFamily="18" charset="2"/>
              </a:rPr>
              <a:t>a</a:t>
            </a:r>
            <a:endParaRPr lang="en-GB" b="1" dirty="0"/>
          </a:p>
          <a:p>
            <a:pPr marL="0" indent="0">
              <a:buNone/>
            </a:pPr>
            <a:r>
              <a:rPr lang="en-GB" dirty="0"/>
              <a:t> 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27</a:t>
            </a:fld>
            <a:endParaRPr lang="fr-FR"/>
          </a:p>
        </p:txBody>
      </p:sp>
      <p:pic>
        <p:nvPicPr>
          <p:cNvPr id="11" name="Image 10"/>
          <p:cNvPicPr/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836" y="2377553"/>
            <a:ext cx="3764768" cy="7233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095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16D169-270E-8648-8B39-233E23A7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Yukawa coupling schemes in 2HDM</a:t>
            </a:r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id="{CBAF4191-0B46-BDD6-9C28-623BBCBA4358}"/>
              </a:ext>
            </a:extLst>
          </p:cNvPr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16766" y="2819640"/>
            <a:ext cx="6575234" cy="30101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Espace réservé du contenu 10">
            <a:extLst>
              <a:ext uri="{FF2B5EF4-FFF2-40B4-BE49-F238E27FC236}">
                <a16:creationId xmlns:a16="http://schemas.microsoft.com/office/drawing/2014/main" id="{0D5EFD10-8F88-CC32-74B6-11957FF943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5966" y="2363252"/>
            <a:ext cx="4939474" cy="3729832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Yukawa couplings in 2HDM offer a wide range of possibilities </a:t>
            </a:r>
            <a:r>
              <a:rPr lang="en-GB" u="sng" dirty="0">
                <a:solidFill>
                  <a:srgbClr val="0070C0"/>
                </a:solidFill>
              </a:rPr>
              <a:t>2104.03275</a:t>
            </a:r>
            <a:endParaRPr lang="en-GB" dirty="0"/>
          </a:p>
          <a:p>
            <a:r>
              <a:rPr lang="en-GB" dirty="0"/>
              <a:t>In most 2HDM models each type of fermion (</a:t>
            </a:r>
            <a:r>
              <a:rPr lang="en-GB" dirty="0" err="1"/>
              <a:t>u,d</a:t>
            </a:r>
            <a:r>
              <a:rPr lang="en-GB" dirty="0"/>
              <a:t>,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ℓ)</a:t>
            </a:r>
            <a:r>
              <a:rPr lang="en-GB" dirty="0"/>
              <a:t> is </a:t>
            </a:r>
            <a:r>
              <a:rPr lang="en-GB" b="1" dirty="0"/>
              <a:t>coupled to only one scalar doublet </a:t>
            </a:r>
            <a:r>
              <a:rPr lang="en-GB" dirty="0">
                <a:latin typeface="Symbol" panose="05050102010706020507" pitchFamily="18" charset="2"/>
              </a:rPr>
              <a:t>f</a:t>
            </a:r>
            <a:r>
              <a:rPr lang="en-GB" baseline="-25000" dirty="0">
                <a:latin typeface="Symbol" panose="05050102010706020507" pitchFamily="18" charset="2"/>
              </a:rPr>
              <a:t>1 </a:t>
            </a:r>
            <a:r>
              <a:rPr lang="en-GB" dirty="0"/>
              <a:t>or</a:t>
            </a:r>
            <a:r>
              <a:rPr lang="en-GB" baseline="-25000" dirty="0">
                <a:latin typeface="Symbol" panose="05050102010706020507" pitchFamily="18" charset="2"/>
              </a:rPr>
              <a:t> </a:t>
            </a:r>
            <a:r>
              <a:rPr lang="en-GB" dirty="0">
                <a:latin typeface="Symbol" panose="05050102010706020507" pitchFamily="18" charset="2"/>
              </a:rPr>
              <a:t>f</a:t>
            </a:r>
            <a:r>
              <a:rPr lang="en-GB" baseline="-25000" dirty="0">
                <a:latin typeface="Symbol" panose="05050102010706020507" pitchFamily="18" charset="2"/>
              </a:rPr>
              <a:t>2 </a:t>
            </a:r>
            <a:r>
              <a:rPr lang="en-GB" dirty="0"/>
              <a:t>hence no FLV</a:t>
            </a:r>
          </a:p>
          <a:p>
            <a:r>
              <a:rPr lang="en-GB" dirty="0"/>
              <a:t>In </a:t>
            </a:r>
            <a:r>
              <a:rPr lang="en-GB" b="1" dirty="0"/>
              <a:t>type III </a:t>
            </a:r>
            <a:r>
              <a:rPr lang="en-GB" dirty="0"/>
              <a:t>they can be coupled to both hence </a:t>
            </a:r>
            <a:r>
              <a:rPr lang="en-GB" b="1" dirty="0"/>
              <a:t>FLV at tree level  </a:t>
            </a:r>
            <a:r>
              <a:rPr lang="en-GB" u="sng" dirty="0">
                <a:solidFill>
                  <a:srgbClr val="0070C0"/>
                </a:solidFill>
              </a:rPr>
              <a:t>1612.01644</a:t>
            </a:r>
          </a:p>
          <a:p>
            <a:r>
              <a:rPr lang="en-GB" dirty="0"/>
              <a:t>The preferred mass region is for </a:t>
            </a:r>
            <a:r>
              <a:rPr lang="en-GB" dirty="0" err="1"/>
              <a:t>mh</a:t>
            </a:r>
            <a:r>
              <a:rPr lang="en-GB" dirty="0"/>
              <a:t>&lt;2Mw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34E0E0B-A774-C52A-16AD-3E5196B9F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DF6E7B-06B8-06B5-197D-99437580F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78826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-99564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GM model for advanced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half" idx="1"/>
          </p:nvPr>
        </p:nvSpPr>
        <p:spPr>
          <a:xfrm>
            <a:off x="-1" y="826936"/>
            <a:ext cx="7060759" cy="5894540"/>
          </a:xfrm>
        </p:spPr>
        <p:txBody>
          <a:bodyPr>
            <a:normAutofit/>
          </a:bodyPr>
          <a:lstStyle/>
          <a:p>
            <a:r>
              <a:rPr lang="en-GB" sz="2400" dirty="0"/>
              <a:t>GM is constituted by one doublet </a:t>
            </a:r>
            <a:r>
              <a:rPr lang="en-GB" sz="2400" b="1" dirty="0">
                <a:solidFill>
                  <a:srgbClr val="7030A0"/>
                </a:solidFill>
                <a:latin typeface="Symbol" panose="05050102010706020507" pitchFamily="18" charset="2"/>
              </a:rPr>
              <a:t>f</a:t>
            </a:r>
            <a:r>
              <a:rPr lang="en-GB" sz="2400" dirty="0"/>
              <a:t> and two triplets, one complex </a:t>
            </a:r>
            <a:r>
              <a:rPr lang="en-GB" sz="2400" b="1" dirty="0">
                <a:solidFill>
                  <a:srgbClr val="7030A0"/>
                </a:solidFill>
                <a:latin typeface="Symbol" panose="05050102010706020507" pitchFamily="18" charset="2"/>
              </a:rPr>
              <a:t>c</a:t>
            </a:r>
            <a:r>
              <a:rPr lang="en-GB" sz="2400" dirty="0">
                <a:latin typeface="Symbol" panose="05050102010706020507" pitchFamily="18" charset="2"/>
              </a:rPr>
              <a:t> </a:t>
            </a:r>
            <a:r>
              <a:rPr lang="en-GB" sz="2400" dirty="0"/>
              <a:t>and one real </a:t>
            </a:r>
            <a:r>
              <a:rPr lang="en-GB" sz="2400" b="1" dirty="0">
                <a:solidFill>
                  <a:srgbClr val="7030A0"/>
                </a:solidFill>
                <a:latin typeface="Symbol" panose="05050102010706020507" pitchFamily="18" charset="2"/>
              </a:rPr>
              <a:t>x</a:t>
            </a:r>
            <a:r>
              <a:rPr lang="en-GB" sz="2400" dirty="0"/>
              <a:t>, with the same vacuum expectations to get  </a:t>
            </a:r>
            <a:r>
              <a:rPr lang="en-GB" sz="2400" b="1" dirty="0">
                <a:solidFill>
                  <a:srgbClr val="FF0000"/>
                </a:solidFill>
                <a:latin typeface="Symbol" panose="05050102010706020507" pitchFamily="18" charset="2"/>
              </a:rPr>
              <a:t>r</a:t>
            </a:r>
            <a:r>
              <a:rPr lang="en-GB" sz="2400" b="1" dirty="0">
                <a:solidFill>
                  <a:srgbClr val="FF0000"/>
                </a:solidFill>
              </a:rPr>
              <a:t>=1</a:t>
            </a:r>
          </a:p>
          <a:p>
            <a:pPr marL="0" indent="0">
              <a:buNone/>
            </a:pPr>
            <a:endParaRPr lang="en-GB" sz="24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             </a:t>
            </a:r>
            <a:r>
              <a:rPr lang="en-GB" sz="1800" dirty="0"/>
              <a:t>Y=1/2 T=1/2 </a:t>
            </a:r>
            <a:r>
              <a:rPr lang="en-GB" sz="1800" dirty="0" err="1"/>
              <a:t>v</a:t>
            </a:r>
            <a:r>
              <a:rPr lang="en-GB" sz="1800" dirty="0" err="1">
                <a:latin typeface="Symbol" panose="05050102010706020507" pitchFamily="18" charset="2"/>
              </a:rPr>
              <a:t>f</a:t>
            </a:r>
            <a:r>
              <a:rPr lang="en-GB" sz="1800" dirty="0"/>
              <a:t>         Y=1 T=1 </a:t>
            </a:r>
            <a:r>
              <a:rPr lang="en-GB" sz="1800" dirty="0" err="1"/>
              <a:t>v</a:t>
            </a:r>
            <a:r>
              <a:rPr lang="en-GB" sz="1800" dirty="0" err="1">
                <a:latin typeface="Symbol" panose="05050102010706020507" pitchFamily="18" charset="2"/>
              </a:rPr>
              <a:t>c</a:t>
            </a:r>
            <a:r>
              <a:rPr lang="en-GB" sz="1800" dirty="0"/>
              <a:t>      Y=0   T=1  </a:t>
            </a:r>
            <a:r>
              <a:rPr lang="en-GB" sz="1800" dirty="0" err="1"/>
              <a:t>v</a:t>
            </a:r>
            <a:r>
              <a:rPr lang="en-GB" sz="1800" dirty="0" err="1">
                <a:latin typeface="Symbol" panose="05050102010706020507" pitchFamily="18" charset="2"/>
              </a:rPr>
              <a:t>x</a:t>
            </a:r>
            <a:endParaRPr lang="en-GB" sz="18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Only  </a:t>
            </a:r>
            <a:r>
              <a:rPr lang="en-GB" sz="2400" dirty="0">
                <a:latin typeface="Symbol" panose="05050102010706020507" pitchFamily="18" charset="2"/>
              </a:rPr>
              <a:t>f  </a:t>
            </a:r>
            <a:r>
              <a:rPr lang="en-GB" sz="2400" dirty="0"/>
              <a:t>couples to fermions </a:t>
            </a:r>
            <a:endParaRPr lang="en-GB" dirty="0"/>
          </a:p>
          <a:p>
            <a:r>
              <a:rPr lang="en-GB" sz="2400" dirty="0"/>
              <a:t>They form the following physical states, dominantly triplet</a:t>
            </a:r>
          </a:p>
          <a:p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2"/>
          </p:nvPr>
        </p:nvSpPr>
        <p:spPr>
          <a:xfrm>
            <a:off x="6853383" y="979055"/>
            <a:ext cx="5338617" cy="5377293"/>
          </a:xfrm>
        </p:spPr>
        <p:txBody>
          <a:bodyPr>
            <a:normAutofit/>
          </a:bodyPr>
          <a:lstStyle/>
          <a:p>
            <a:r>
              <a:rPr lang="en-GB" sz="2400" dirty="0"/>
              <a:t>H1 and H1’ have following composition</a:t>
            </a:r>
          </a:p>
          <a:p>
            <a:endParaRPr lang="en-GB" sz="2400" dirty="0"/>
          </a:p>
          <a:p>
            <a:endParaRPr lang="en-GB" sz="2400" i="1" dirty="0"/>
          </a:p>
          <a:p>
            <a:r>
              <a:rPr lang="en-GB" sz="2400" dirty="0"/>
              <a:t>The physical states are </a:t>
            </a:r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The mixing angle </a:t>
            </a:r>
            <a:r>
              <a:rPr lang="en-GB" sz="2400" b="1" dirty="0">
                <a:latin typeface="Symbol" panose="05050102010706020507" pitchFamily="18" charset="2"/>
              </a:rPr>
              <a:t>a</a:t>
            </a:r>
            <a:r>
              <a:rPr lang="en-GB" sz="2400" b="1" dirty="0"/>
              <a:t> has to be small </a:t>
            </a:r>
            <a:r>
              <a:rPr lang="en-GB" sz="2400" dirty="0"/>
              <a:t>to avoid altering the doublet properties         of the SM h(125)</a:t>
            </a:r>
          </a:p>
          <a:p>
            <a:r>
              <a:rPr lang="en-GB" sz="2400" dirty="0"/>
              <a:t>E.g. sin</a:t>
            </a:r>
            <a:r>
              <a:rPr lang="en-GB" sz="2400" dirty="0">
                <a:latin typeface="Symbol" panose="05050102010706020507" pitchFamily="18" charset="2"/>
              </a:rPr>
              <a:t> a</a:t>
            </a:r>
            <a:r>
              <a:rPr lang="en-GB" sz="2400" dirty="0"/>
              <a:t>=-0.15 &amp; </a:t>
            </a:r>
            <a:r>
              <a:rPr lang="en-GB" sz="2400" dirty="0" err="1"/>
              <a:t>sH</a:t>
            </a:r>
            <a:r>
              <a:rPr lang="en-GB" sz="2400" dirty="0"/>
              <a:t>=0.5, </a:t>
            </a:r>
            <a:r>
              <a:rPr lang="en-GB" sz="2400" dirty="0" err="1"/>
              <a:t>v</a:t>
            </a:r>
            <a:r>
              <a:rPr lang="en-GB" sz="2400" dirty="0" err="1">
                <a:latin typeface="Symbol" panose="05050102010706020507" pitchFamily="18" charset="2"/>
              </a:rPr>
              <a:t>f</a:t>
            </a:r>
            <a:r>
              <a:rPr lang="en-GB" sz="2400" dirty="0"/>
              <a:t>=213 GeV     for the doublet,  </a:t>
            </a:r>
            <a:r>
              <a:rPr lang="en-GB" sz="2400" dirty="0" err="1"/>
              <a:t>v</a:t>
            </a:r>
            <a:r>
              <a:rPr lang="en-GB" sz="2400" dirty="0" err="1">
                <a:latin typeface="Symbol" panose="05050102010706020507" pitchFamily="18" charset="2"/>
              </a:rPr>
              <a:t>x</a:t>
            </a:r>
            <a:r>
              <a:rPr lang="en-GB" sz="2400" dirty="0"/>
              <a:t>=</a:t>
            </a:r>
            <a:r>
              <a:rPr lang="en-GB" sz="2400" dirty="0" err="1"/>
              <a:t>v</a:t>
            </a:r>
            <a:r>
              <a:rPr lang="en-GB" sz="2400" dirty="0" err="1">
                <a:latin typeface="Symbol" panose="05050102010706020507" pitchFamily="18" charset="2"/>
              </a:rPr>
              <a:t>c</a:t>
            </a:r>
            <a:r>
              <a:rPr lang="en-GB" sz="2400" dirty="0"/>
              <a:t>=43.5 GeV for       the triplets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December 2022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29</a:t>
            </a:fld>
            <a:endParaRPr lang="fr-FR" dirty="0"/>
          </a:p>
        </p:txBody>
      </p:sp>
      <p:pic>
        <p:nvPicPr>
          <p:cNvPr id="7" name="Image 6"/>
          <p:cNvPicPr/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6577" y="4923488"/>
            <a:ext cx="2130571" cy="1615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/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1882" y="1495578"/>
            <a:ext cx="2044845" cy="665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/>
          <p:cNvPicPr/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3880" y="2878759"/>
            <a:ext cx="1846263" cy="688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/>
          <p:cNvPicPr/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251" y="3290021"/>
            <a:ext cx="4055867" cy="704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6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333992" y="1888609"/>
            <a:ext cx="3860387" cy="107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72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072E5D8-0CE8-89DB-96F9-51D5D73DEC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 inputs for our work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4662316F-C059-93B5-201E-EF80BEA198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-133350" y="2160546"/>
            <a:ext cx="6441440" cy="4581843"/>
          </a:xfrm>
        </p:spPr>
        <p:txBody>
          <a:bodyPr>
            <a:noAutofit/>
          </a:bodyPr>
          <a:lstStyle/>
          <a:p>
            <a:pPr marL="34290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choose to select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&gt; 4 </a:t>
            </a:r>
            <a:r>
              <a:rPr lang="en-GB" sz="24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s.d.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global significance 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with the exception of h151 which results from an </a:t>
            </a:r>
            <a:r>
              <a:rPr lang="en-GB" sz="2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unofficial combination</a:t>
            </a: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CMS &amp; ATLAS data</a:t>
            </a:r>
            <a:endParaRPr lang="en-GB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en-GB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keeps 4 neutral scalars and one pseudo scalar</a:t>
            </a:r>
            <a:endParaRPr lang="en-GB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No change of significance after a CMS update of h(95)-&gt;2</a:t>
            </a:r>
            <a:r>
              <a:rPr lang="en-GB" sz="2400" dirty="0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en-GB" sz="2400" dirty="0">
                <a:latin typeface="Calibri" panose="020F0502020204030204" pitchFamily="34" charset="0"/>
                <a:cs typeface="Times New Roman" panose="02020603050405020304" pitchFamily="18" charset="0"/>
              </a:rPr>
              <a:t>  with RUN1 and RUN2  after some cleaning against Z-&gt;e+e- </a:t>
            </a:r>
            <a:endParaRPr lang="en-GB" sz="24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642DA0A-5E17-B3DE-561A-465A12C0C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965D01-E651-192F-E3CF-2E3D423E4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3</a:t>
            </a:fld>
            <a:endParaRPr lang="fr-FR"/>
          </a:p>
        </p:txBody>
      </p:sp>
      <p:graphicFrame>
        <p:nvGraphicFramePr>
          <p:cNvPr id="11" name="Objet 10">
            <a:extLst>
              <a:ext uri="{FF2B5EF4-FFF2-40B4-BE49-F238E27FC236}">
                <a16:creationId xmlns:a16="http://schemas.microsoft.com/office/drawing/2014/main" id="{2E80DF43-2A46-1CAB-258C-F32AEFA974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77279"/>
              </p:ext>
            </p:extLst>
          </p:nvPr>
        </p:nvGraphicFramePr>
        <p:xfrm>
          <a:off x="5932488" y="2228850"/>
          <a:ext cx="6765925" cy="376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3" imgW="6088584" imgH="3379932" progId="Word.Document.12">
                  <p:embed/>
                </p:oleObj>
              </mc:Choice>
              <mc:Fallback>
                <p:oleObj name="Document" r:id="rId3" imgW="6088584" imgH="337993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932488" y="2228850"/>
                        <a:ext cx="6765925" cy="3760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0070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SGM: a SUSY version of GM</a:t>
            </a:r>
            <a:br>
              <a:rPr lang="en-GB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400" b="1" i="1" u="sng" dirty="0">
                <a:solidFill>
                  <a:srgbClr val="0070C0"/>
                </a:solidFill>
              </a:rPr>
              <a:t>1308.4025</a:t>
            </a:r>
            <a:br>
              <a:rPr lang="en-GB" sz="2400" b="1" i="1" u="sng" dirty="0">
                <a:solidFill>
                  <a:srgbClr val="0070C0"/>
                </a:solidFill>
              </a:rPr>
            </a:br>
            <a:endParaRPr lang="en-GB" sz="2400" b="1" i="1" u="sng" dirty="0">
              <a:solidFill>
                <a:srgbClr val="0070C0"/>
              </a:solidFill>
            </a:endParaRPr>
          </a:p>
        </p:txBody>
      </p:sp>
      <p:pic>
        <p:nvPicPr>
          <p:cNvPr id="10" name="Espace réservé du contenu 9"/>
          <p:cNvPicPr>
            <a:picLocks noGrp="1" noChangeAspect="1"/>
          </p:cNvPicPr>
          <p:nvPr>
            <p:ph sz="half" idx="1"/>
          </p:nvPr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82796" y="4357723"/>
            <a:ext cx="3402225" cy="764268"/>
          </a:xfrm>
          <a:prstGeom prst="rect">
            <a:avLst/>
          </a:prstGeom>
        </p:spPr>
      </p:pic>
      <p:sp>
        <p:nvSpPr>
          <p:cNvPr id="2" name="Espace réservé du contenu 1"/>
          <p:cNvSpPr>
            <a:spLocks noGrp="1"/>
          </p:cNvSpPr>
          <p:nvPr>
            <p:ph sz="half" idx="2"/>
          </p:nvPr>
        </p:nvSpPr>
        <p:spPr>
          <a:xfrm>
            <a:off x="6096000" y="1402080"/>
            <a:ext cx="5852160" cy="507999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GM does not necessarily mean compositeness</a:t>
            </a:r>
          </a:p>
          <a:p>
            <a:r>
              <a:rPr lang="en-GB" dirty="0"/>
              <a:t>SGM provides all the “goodies” of SUSY</a:t>
            </a:r>
          </a:p>
          <a:p>
            <a:r>
              <a:rPr lang="en-GB" dirty="0" err="1"/>
              <a:t>Perturbativity</a:t>
            </a:r>
            <a:r>
              <a:rPr lang="en-GB" dirty="0"/>
              <a:t>, computability</a:t>
            </a:r>
          </a:p>
          <a:p>
            <a:r>
              <a:rPr lang="en-GB" dirty="0"/>
              <a:t>EWSB naturally triggered </a:t>
            </a:r>
          </a:p>
          <a:p>
            <a:r>
              <a:rPr lang="en-GB" dirty="0" err="1"/>
              <a:t>Mh</a:t>
            </a:r>
            <a:r>
              <a:rPr lang="en-GB" dirty="0"/>
              <a:t> predicted with less “tension” on stop masses with extra contributions  to RC</a:t>
            </a:r>
          </a:p>
          <a:p>
            <a:r>
              <a:rPr lang="en-GB" dirty="0"/>
              <a:t>Two doublets as needed to interpret H320 and the ZZ/WW decays of H(650)</a:t>
            </a:r>
          </a:p>
          <a:p>
            <a:r>
              <a:rPr lang="en-GB" dirty="0"/>
              <a:t>DM candidate</a:t>
            </a:r>
          </a:p>
          <a:p>
            <a:r>
              <a:rPr lang="en-GB" dirty="0"/>
              <a:t>Complex/rich world with ~20 Higgs scalars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December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30</a:t>
            </a:fld>
            <a:endParaRPr lang="fr-FR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613" y="2798647"/>
            <a:ext cx="5888589" cy="812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76205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5529" y="202338"/>
            <a:ext cx="10180782" cy="649655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about H5+ and H5++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0" y="4191376"/>
            <a:ext cx="12230561" cy="2666623"/>
          </a:xfrm>
        </p:spPr>
        <p:txBody>
          <a:bodyPr>
            <a:normAutofit lnSpcReduction="10000"/>
          </a:bodyPr>
          <a:lstStyle/>
          <a:p>
            <a:r>
              <a:rPr lang="en-GB" sz="2700" dirty="0"/>
              <a:t>CMS cross sections assume </a:t>
            </a:r>
            <a:r>
              <a:rPr lang="en-GB" sz="2700" b="1" dirty="0" err="1"/>
              <a:t>s</a:t>
            </a:r>
            <a:r>
              <a:rPr lang="en-GB" sz="2700" b="1" baseline="-25000" dirty="0" err="1"/>
              <a:t>H</a:t>
            </a:r>
            <a:r>
              <a:rPr lang="en-GB" sz="2700" b="1" dirty="0"/>
              <a:t>=1</a:t>
            </a:r>
            <a:r>
              <a:rPr lang="en-GB" sz="2700" dirty="0"/>
              <a:t> are divided by 4 for </a:t>
            </a:r>
            <a:r>
              <a:rPr lang="en-GB" sz="2700" b="1" dirty="0" err="1"/>
              <a:t>s</a:t>
            </a:r>
            <a:r>
              <a:rPr lang="en-GB" sz="2700" b="1" baseline="-25000" dirty="0" err="1"/>
              <a:t>H</a:t>
            </a:r>
            <a:r>
              <a:rPr lang="en-GB" sz="2700" b="1" dirty="0"/>
              <a:t>=0.5</a:t>
            </a:r>
            <a:r>
              <a:rPr lang="en-GB" sz="2700" dirty="0"/>
              <a:t>  </a:t>
            </a:r>
            <a:endParaRPr lang="fr-FR" sz="2700" dirty="0"/>
          </a:p>
          <a:p>
            <a:r>
              <a:rPr lang="en-GB" sz="2700" dirty="0"/>
              <a:t>If H3+ is light H3+Z and H3+W+ become dominant and these resonances become wide</a:t>
            </a:r>
            <a:endParaRPr lang="fr-FR" sz="2700" dirty="0"/>
          </a:p>
          <a:p>
            <a:r>
              <a:rPr lang="en-GB" sz="2700" dirty="0"/>
              <a:t>Coincident excess at mH5+~375 GeV for ATLAS (2.8sd) &amp; CMS while naïve GM predicts 650 GeV</a:t>
            </a:r>
          </a:p>
          <a:p>
            <a:r>
              <a:rPr lang="en-GB" sz="2700" dirty="0"/>
              <a:t>Not excluded in </a:t>
            </a:r>
            <a:r>
              <a:rPr lang="en-GB" sz="2700" dirty="0" err="1"/>
              <a:t>eGM</a:t>
            </a:r>
            <a:r>
              <a:rPr lang="en-GB" sz="2700" dirty="0"/>
              <a:t>  </a:t>
            </a:r>
            <a:r>
              <a:rPr lang="fr-FR" sz="2700" dirty="0">
                <a:hlinkClick r:id="rId2"/>
              </a:rPr>
              <a:t>2111.14195</a:t>
            </a:r>
            <a:r>
              <a:rPr lang="en-GB" sz="2700" dirty="0"/>
              <a:t> </a:t>
            </a:r>
          </a:p>
          <a:p>
            <a:endParaRPr lang="en-GB" dirty="0"/>
          </a:p>
          <a:p>
            <a:endParaRPr lang="fr-FR" dirty="0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b="6795"/>
          <a:stretch/>
        </p:blipFill>
        <p:spPr>
          <a:xfrm>
            <a:off x="245954" y="941656"/>
            <a:ext cx="3685676" cy="3294659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121727" y="6644957"/>
            <a:ext cx="4114800" cy="365125"/>
          </a:xfrm>
        </p:spPr>
        <p:txBody>
          <a:bodyPr/>
          <a:lstStyle/>
          <a:p>
            <a:r>
              <a:rPr lang="en-US"/>
              <a:t>F. Richard IJCLab February 2023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31</a:t>
            </a:fld>
            <a:endParaRPr lang="fr-FR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4"/>
          <a:srcRect r="3073" b="3172"/>
          <a:stretch/>
        </p:blipFill>
        <p:spPr>
          <a:xfrm>
            <a:off x="8533477" y="908276"/>
            <a:ext cx="3619962" cy="341132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439416" y="681311"/>
            <a:ext cx="1298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>
                <a:solidFill>
                  <a:srgbClr val="0070C0"/>
                </a:solidFill>
              </a:rPr>
              <a:t>2104.04762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25092" y="801928"/>
            <a:ext cx="2330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u="sng" dirty="0">
                <a:solidFill>
                  <a:srgbClr val="0070C0"/>
                </a:solidFill>
              </a:rPr>
              <a:t>ATLAS-CONF-2022-005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5"/>
          <a:srcRect t="4061"/>
          <a:stretch/>
        </p:blipFill>
        <p:spPr>
          <a:xfrm>
            <a:off x="3968347" y="1192578"/>
            <a:ext cx="4565130" cy="300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67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5791" y="223645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GB" sz="66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e+e- Colliders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56705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title"/>
          </p:nvPr>
        </p:nvSpPr>
        <p:spPr>
          <a:xfrm>
            <a:off x="838200" y="116760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LUMINOSITY at 1 TeV</a:t>
            </a:r>
          </a:p>
        </p:txBody>
      </p:sp>
      <p:sp>
        <p:nvSpPr>
          <p:cNvPr id="15" name="Espace réservé du contenu 14"/>
          <p:cNvSpPr>
            <a:spLocks noGrp="1"/>
          </p:cNvSpPr>
          <p:nvPr>
            <p:ph sz="half" idx="1"/>
          </p:nvPr>
        </p:nvSpPr>
        <p:spPr>
          <a:xfrm>
            <a:off x="342900" y="1870075"/>
            <a:ext cx="4410392" cy="430688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 reference  </a:t>
            </a:r>
            <a:r>
              <a:rPr lang="fr-FR" i="1" u="sng" dirty="0">
                <a:hlinkClick r:id="rId2"/>
              </a:rPr>
              <a:t>1903.01629</a:t>
            </a:r>
            <a:r>
              <a:rPr lang="en-GB" dirty="0"/>
              <a:t> a running scenario of ILC at  </a:t>
            </a:r>
            <a:r>
              <a:rPr lang="en-GB" b="1" dirty="0"/>
              <a:t>1 TeV collecting 8000 fb-1 </a:t>
            </a:r>
            <a:r>
              <a:rPr lang="en-GB" dirty="0"/>
              <a:t>has been envisaged</a:t>
            </a:r>
          </a:p>
          <a:p>
            <a:r>
              <a:rPr lang="en-GB" dirty="0"/>
              <a:t>Beneficial for </a:t>
            </a:r>
            <a:r>
              <a:rPr lang="en-GB" b="1" dirty="0"/>
              <a:t>Higgs self-coupling </a:t>
            </a:r>
            <a:r>
              <a:rPr lang="en-GB" dirty="0"/>
              <a:t>measurement</a:t>
            </a:r>
          </a:p>
          <a:p>
            <a:r>
              <a:rPr lang="en-GB" dirty="0"/>
              <a:t>Discoveries at LHC would boost these studies at ILC and CLIC</a:t>
            </a:r>
          </a:p>
          <a:p>
            <a:r>
              <a:rPr lang="en-GB" dirty="0"/>
              <a:t>Convert ILC into an ERL </a:t>
            </a:r>
            <a:r>
              <a:rPr lang="fr-FR" dirty="0">
                <a:hlinkClick r:id="rId3"/>
              </a:rPr>
              <a:t>2105.11015</a:t>
            </a:r>
            <a:r>
              <a:rPr lang="fr-FR" dirty="0"/>
              <a:t> </a:t>
            </a:r>
            <a:r>
              <a:rPr lang="en-GB" dirty="0"/>
              <a:t>and </a:t>
            </a:r>
            <a:r>
              <a:rPr lang="fr-FR" u="sng" dirty="0">
                <a:solidFill>
                  <a:srgbClr val="0070C0"/>
                </a:solidFill>
              </a:rPr>
              <a:t>2203.06476</a:t>
            </a:r>
            <a:endParaRPr lang="en-GB" u="sng" dirty="0">
              <a:solidFill>
                <a:srgbClr val="0070C0"/>
              </a:solidFill>
            </a:endParaRPr>
          </a:p>
        </p:txBody>
      </p:sp>
      <p:sp>
        <p:nvSpPr>
          <p:cNvPr id="16" name="Espace réservé du contenu 1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33</a:t>
            </a:fld>
            <a:endParaRPr lang="fr-FR"/>
          </a:p>
        </p:txBody>
      </p:sp>
      <p:pic>
        <p:nvPicPr>
          <p:cNvPr id="9" name="Image 8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385" y="1103471"/>
            <a:ext cx="7714615" cy="5795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7559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February 2023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34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911" y="0"/>
            <a:ext cx="11067080" cy="6912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454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D51DB2BF-5807-9A78-B582-2DF3FCAA3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47622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 </a:t>
            </a:r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unitarity constraint</a:t>
            </a:r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8ECFD5-19EE-1E45-B5AD-18EE88D08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428D9C-017E-5772-0271-48A3075A3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4</a:t>
            </a:fld>
            <a:endParaRPr lang="fr-FR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F0A4D472-6E3A-251A-9440-AB8512045123}"/>
              </a:ext>
            </a:extLst>
          </p:cNvPr>
          <p:cNvSpPr txBox="1">
            <a:spLocks/>
          </p:cNvSpPr>
          <p:nvPr/>
        </p:nvSpPr>
        <p:spPr>
          <a:xfrm>
            <a:off x="177739" y="1103321"/>
            <a:ext cx="11623735" cy="52530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large VBF cross section </a:t>
            </a:r>
            <a:r>
              <a:rPr lang="en-GB" b="1" dirty="0"/>
              <a:t>H(650)-&gt;WW </a:t>
            </a:r>
            <a:r>
              <a:rPr lang="en-GB" dirty="0"/>
              <a:t>observed by CMS is violating a </a:t>
            </a:r>
            <a:r>
              <a:rPr lang="en-GB" b="1" dirty="0"/>
              <a:t>general rule </a:t>
            </a:r>
            <a:r>
              <a:rPr lang="en-GB" dirty="0"/>
              <a:t>which is imposed by the </a:t>
            </a:r>
            <a:r>
              <a:rPr lang="en-GB" b="1" dirty="0"/>
              <a:t>preservation of unitarity </a:t>
            </a:r>
            <a:r>
              <a:rPr lang="en-GB" dirty="0"/>
              <a:t>for                      </a:t>
            </a:r>
            <a:r>
              <a:rPr lang="en-GB" sz="3000" b="1" dirty="0">
                <a:solidFill>
                  <a:srgbClr val="FF0000"/>
                </a:solidFill>
              </a:rPr>
              <a:t>W</a:t>
            </a:r>
            <a:r>
              <a:rPr lang="en-GB" sz="3000" b="1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+</a:t>
            </a:r>
            <a:r>
              <a:rPr lang="en-GB" sz="3000" b="1" dirty="0">
                <a:solidFill>
                  <a:srgbClr val="FF0000"/>
                </a:solidFill>
              </a:rPr>
              <a:t> W</a:t>
            </a:r>
            <a:r>
              <a:rPr lang="en-GB" sz="3000" b="1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-</a:t>
            </a:r>
            <a:r>
              <a:rPr lang="en-GB" sz="3000" dirty="0"/>
              <a:t> </a:t>
            </a:r>
            <a:r>
              <a:rPr lang="en-GB" sz="3200" b="1" dirty="0">
                <a:solidFill>
                  <a:srgbClr val="FF0000"/>
                </a:solidFill>
              </a:rPr>
              <a:t>-&gt; </a:t>
            </a:r>
            <a:r>
              <a:rPr lang="en-GB" sz="3000" b="1" dirty="0">
                <a:solidFill>
                  <a:srgbClr val="FF0000"/>
                </a:solidFill>
              </a:rPr>
              <a:t>W</a:t>
            </a:r>
            <a:r>
              <a:rPr lang="en-GB" sz="3000" b="1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+</a:t>
            </a:r>
            <a:r>
              <a:rPr lang="en-GB" sz="3000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W</a:t>
            </a:r>
            <a:r>
              <a:rPr lang="en-GB" sz="2800" b="1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-</a:t>
            </a:r>
            <a:endParaRPr lang="en-GB" b="1" dirty="0">
              <a:solidFill>
                <a:srgbClr val="FF0000"/>
              </a:solidFill>
            </a:endParaRPr>
          </a:p>
          <a:p>
            <a:r>
              <a:rPr lang="en-GB" dirty="0"/>
              <a:t>Haber et al. in </a:t>
            </a:r>
            <a:r>
              <a:rPr lang="fr-FR" sz="2200" i="1" u="sng" dirty="0">
                <a:solidFill>
                  <a:srgbClr val="0070C0"/>
                </a:solidFill>
              </a:rPr>
              <a:t>P.R.D</a:t>
            </a:r>
            <a:r>
              <a:rPr lang="fr-FR" sz="2200" u="sng" dirty="0">
                <a:solidFill>
                  <a:srgbClr val="0070C0"/>
                </a:solidFill>
              </a:rPr>
              <a:t> 43 (1991) 904-912 </a:t>
            </a:r>
            <a:r>
              <a:rPr lang="en-GB" sz="2200" dirty="0"/>
              <a:t> </a:t>
            </a:r>
            <a:r>
              <a:rPr lang="en-GB" dirty="0"/>
              <a:t>have shown a way to </a:t>
            </a:r>
            <a:r>
              <a:rPr lang="en-GB" b="1" dirty="0"/>
              <a:t>restore               unitarity </a:t>
            </a:r>
            <a:r>
              <a:rPr lang="en-GB" dirty="0"/>
              <a:t>by introducing a cancelling  </a:t>
            </a:r>
            <a:r>
              <a:rPr lang="en-GB" b="1" dirty="0"/>
              <a:t>u-channel exchange </a:t>
            </a:r>
            <a:r>
              <a:rPr lang="en-GB" dirty="0"/>
              <a:t>of a                          </a:t>
            </a:r>
            <a:r>
              <a:rPr lang="en-GB" b="1" dirty="0"/>
              <a:t>doubly charged H - - </a:t>
            </a:r>
            <a:r>
              <a:rPr lang="en-GB" dirty="0"/>
              <a:t> (</a:t>
            </a:r>
            <a:r>
              <a:rPr lang="en-GB" sz="2400" dirty="0"/>
              <a:t>see also </a:t>
            </a:r>
            <a:r>
              <a:rPr lang="en-GB" sz="2400" u="sng" dirty="0">
                <a:solidFill>
                  <a:srgbClr val="0070C0"/>
                </a:solidFill>
              </a:rPr>
              <a:t>1202.1532 </a:t>
            </a:r>
            <a:r>
              <a:rPr lang="en-GB" sz="2400" dirty="0"/>
              <a:t>)   </a:t>
            </a:r>
            <a:endParaRPr lang="en-GB" sz="2400" u="sng" dirty="0">
              <a:solidFill>
                <a:srgbClr val="0070C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b="1" dirty="0"/>
          </a:p>
          <a:p>
            <a:endParaRPr lang="en-GB" dirty="0"/>
          </a:p>
          <a:p>
            <a:r>
              <a:rPr lang="en-GB" dirty="0"/>
              <a:t>From the measured WW couplings of h125 ~SM=</a:t>
            </a:r>
            <a:r>
              <a:rPr lang="en-GB" dirty="0" err="1"/>
              <a:t>gmw</a:t>
            </a:r>
            <a:r>
              <a:rPr lang="en-GB" dirty="0"/>
              <a:t> and H650 ~0.9gmw, one predicts a </a:t>
            </a:r>
            <a:r>
              <a:rPr lang="en-GB" b="1" dirty="0"/>
              <a:t>large </a:t>
            </a:r>
            <a:r>
              <a:rPr lang="en-GB" b="1" dirty="0" err="1"/>
              <a:t>g</a:t>
            </a:r>
            <a:r>
              <a:rPr lang="en-GB" b="1" baseline="-25000" dirty="0" err="1"/>
              <a:t>W+W+H</a:t>
            </a:r>
            <a:r>
              <a:rPr lang="en-GB" b="1" baseline="-25000" dirty="0">
                <a:latin typeface="Symbol" panose="05050102010706020507" pitchFamily="18" charset="2"/>
              </a:rPr>
              <a:t>- -</a:t>
            </a:r>
            <a:r>
              <a:rPr lang="en-GB" b="1" dirty="0"/>
              <a:t> coupling </a:t>
            </a:r>
          </a:p>
          <a:p>
            <a:r>
              <a:rPr lang="en-GB" dirty="0"/>
              <a:t>In absence of a signal in W+W+ at LHC, one predicts a heavy </a:t>
            </a:r>
            <a:r>
              <a:rPr lang="en-GB" b="1" dirty="0" err="1"/>
              <a:t>mH</a:t>
            </a:r>
            <a:r>
              <a:rPr lang="en-GB" b="1" dirty="0"/>
              <a:t>++ </a:t>
            </a:r>
            <a:r>
              <a:rPr lang="en-GB" dirty="0"/>
              <a:t>but one should take into account the possible opening of </a:t>
            </a:r>
            <a:r>
              <a:rPr lang="en-GB" b="1" dirty="0"/>
              <a:t>H+W+ </a:t>
            </a:r>
            <a:r>
              <a:rPr lang="en-GB" dirty="0"/>
              <a:t>which could  reduce BR(W+W+) well below 1</a:t>
            </a:r>
            <a:r>
              <a:rPr lang="en-GB" b="1" dirty="0"/>
              <a:t> 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b="1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F843EE70-31DE-290A-B494-103B2B10E87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895283" y="3552256"/>
            <a:ext cx="6401434" cy="712340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4AAC4BDF-3160-CF4D-54C1-3F6C531E36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58" b="3293"/>
          <a:stretch/>
        </p:blipFill>
        <p:spPr>
          <a:xfrm>
            <a:off x="9744064" y="1876428"/>
            <a:ext cx="2447936" cy="220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47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4165C495-3DBA-65F2-8E32-C20CD4AA1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19077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Georgi </a:t>
            </a:r>
            <a:r>
              <a:rPr lang="en-GB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Machacek</a:t>
            </a:r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model ?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CD279A9B-9C5B-F186-714A-92195F250D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20761"/>
            <a:ext cx="12192000" cy="5751514"/>
          </a:xfrm>
        </p:spPr>
        <p:txBody>
          <a:bodyPr>
            <a:normAutofit lnSpcReduction="10000"/>
          </a:bodyPr>
          <a:lstStyle/>
          <a:p>
            <a:r>
              <a:rPr lang="en-GB" sz="3200" dirty="0"/>
              <a:t>This model has one iso-doublet plus two iso-triplet and passes the </a:t>
            </a:r>
            <a:r>
              <a:rPr lang="en-GB" sz="3200" b="1" dirty="0">
                <a:latin typeface="Symbol" panose="05050102010706020507" pitchFamily="18" charset="2"/>
              </a:rPr>
              <a:t>r ~</a:t>
            </a:r>
            <a:r>
              <a:rPr lang="en-GB" sz="3200" b="1" dirty="0"/>
              <a:t>1 rule </a:t>
            </a:r>
            <a:r>
              <a:rPr lang="en-GB" sz="3200" dirty="0"/>
              <a:t>at tree level </a:t>
            </a:r>
          </a:p>
          <a:p>
            <a:r>
              <a:rPr lang="en-GB" sz="3200" dirty="0"/>
              <a:t>It predicts </a:t>
            </a:r>
            <a:r>
              <a:rPr lang="en-GB" sz="3200" b="1" dirty="0"/>
              <a:t>H++ </a:t>
            </a:r>
            <a:r>
              <a:rPr lang="en-GB" sz="3200" dirty="0"/>
              <a:t>as belonging to a custodial </a:t>
            </a:r>
            <a:r>
              <a:rPr lang="en-GB" sz="3200" b="1" dirty="0"/>
              <a:t>5-plet H5,H5+,H5++ , </a:t>
            </a:r>
            <a:r>
              <a:rPr lang="en-GB" sz="3200" dirty="0"/>
              <a:t>not necessarily mass degenerate in an extended GM, </a:t>
            </a:r>
            <a:r>
              <a:rPr lang="en-GB" sz="3200" b="1" dirty="0"/>
              <a:t>e-GM1</a:t>
            </a:r>
            <a:r>
              <a:rPr lang="en-GB" sz="3200" dirty="0"/>
              <a:t>  </a:t>
            </a:r>
            <a:r>
              <a:rPr lang="fr-FR" sz="3200" dirty="0">
                <a:hlinkClick r:id="rId3"/>
              </a:rPr>
              <a:t>2111.14195</a:t>
            </a:r>
            <a:endParaRPr lang="en-GB" sz="3200" b="1" dirty="0"/>
          </a:p>
          <a:p>
            <a:r>
              <a:rPr lang="en-GB" sz="3200" dirty="0"/>
              <a:t>The neutral H5 component of GM does not allow to interpret the </a:t>
            </a:r>
            <a:r>
              <a:rPr lang="en-GB" sz="3200" b="1" dirty="0"/>
              <a:t>pattern of decays followed by H(650) </a:t>
            </a:r>
            <a:r>
              <a:rPr lang="en-GB" sz="3200" dirty="0"/>
              <a:t>which dominantly decays into W+W-</a:t>
            </a:r>
          </a:p>
          <a:p>
            <a:r>
              <a:rPr lang="en-GB" sz="3200" dirty="0"/>
              <a:t>We have therefore elaborated a further extension of GM, </a:t>
            </a:r>
            <a:r>
              <a:rPr lang="en-GB" sz="3200" b="1" dirty="0"/>
              <a:t>e-GM2</a:t>
            </a:r>
            <a:r>
              <a:rPr lang="en-GB" sz="3200" dirty="0"/>
              <a:t>, with an </a:t>
            </a:r>
            <a:r>
              <a:rPr lang="en-GB" sz="3200" b="1" dirty="0"/>
              <a:t>additional doublet </a:t>
            </a:r>
            <a:r>
              <a:rPr lang="en-GB" sz="3200" dirty="0"/>
              <a:t>which does the job, H(650) becoming a mixed state of the two doublets </a:t>
            </a:r>
          </a:p>
          <a:p>
            <a:r>
              <a:rPr lang="en-GB" sz="3200" dirty="0"/>
              <a:t>This extension also allows to include </a:t>
            </a:r>
            <a:r>
              <a:rPr lang="en-GB" sz="3200" b="1" dirty="0"/>
              <a:t>H(320)</a:t>
            </a:r>
            <a:r>
              <a:rPr lang="en-GB" sz="3200" dirty="0"/>
              <a:t>, an additional scalar  observed by ATLAS in the reaction </a:t>
            </a:r>
            <a:r>
              <a:rPr lang="en-GB" sz="3200" b="1" dirty="0"/>
              <a:t>A(420)-&gt;H(320)Z  </a:t>
            </a:r>
            <a:r>
              <a:rPr lang="en-GB" sz="3200" dirty="0"/>
              <a:t> 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4153A9C-70C6-A6EE-2934-D9CA97323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Richard IJCLab April 2023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85C427-3CF3-9A21-54F2-C6584AA00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473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A13EEE1-783E-E5D4-CB6B-EDB40F2CE5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neutral sector in an e-GM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D5D9718-1365-BA1A-D2A1-FE2E54B3D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C404F40-8D9B-C137-ACBA-679C4544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6</a:t>
            </a:fld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76DE3B92-5EAA-6F82-14E6-643CF8E0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4320"/>
            <a:ext cx="10972800" cy="502793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e-GM comprises two doublet fields </a:t>
            </a:r>
            <a:r>
              <a:rPr lang="en-GB" b="1" dirty="0">
                <a:latin typeface="Symbol" panose="05050102010706020507" pitchFamily="18" charset="2"/>
              </a:rPr>
              <a:t>f1 , f2 </a:t>
            </a:r>
            <a:r>
              <a:rPr lang="en-GB" dirty="0"/>
              <a:t>with </a:t>
            </a:r>
            <a:r>
              <a:rPr lang="en-GB" b="1" dirty="0"/>
              <a:t>v1 and v2 </a:t>
            </a:r>
            <a:r>
              <a:rPr lang="en-GB" dirty="0"/>
              <a:t>and two triplet fields </a:t>
            </a:r>
            <a:r>
              <a:rPr lang="en-GB" b="1" dirty="0">
                <a:latin typeface="Symbol" panose="05050102010706020507" pitchFamily="18" charset="2"/>
              </a:rPr>
              <a:t>c, x </a:t>
            </a:r>
            <a:r>
              <a:rPr lang="en-GB" dirty="0"/>
              <a:t>with the same </a:t>
            </a:r>
            <a:r>
              <a:rPr lang="en-GB" dirty="0" err="1"/>
              <a:t>v.e.v</a:t>
            </a:r>
            <a:r>
              <a:rPr lang="en-GB" dirty="0"/>
              <a:t>. </a:t>
            </a:r>
            <a:r>
              <a:rPr lang="en-GB" b="1" dirty="0"/>
              <a:t>u</a:t>
            </a:r>
          </a:p>
          <a:p>
            <a:r>
              <a:rPr lang="en-GB" dirty="0"/>
              <a:t>For the neutral sector one writes: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where the matrix is 4X4 unitary </a:t>
            </a:r>
            <a:r>
              <a:rPr lang="en-GB" b="1" dirty="0"/>
              <a:t>real </a:t>
            </a:r>
            <a:r>
              <a:rPr lang="en-GB" dirty="0"/>
              <a:t>(no CPV) with 16-4-6=</a:t>
            </a:r>
            <a:r>
              <a:rPr lang="en-GB" b="1" dirty="0"/>
              <a:t>6 free parameters </a:t>
            </a:r>
            <a:r>
              <a:rPr lang="en-GB" dirty="0"/>
              <a:t>requiring the </a:t>
            </a:r>
            <a:r>
              <a:rPr lang="en-GB" b="1" dirty="0"/>
              <a:t>unitary vectors </a:t>
            </a:r>
            <a:r>
              <a:rPr lang="en-GB" dirty="0"/>
              <a:t>to be </a:t>
            </a:r>
            <a:r>
              <a:rPr lang="en-GB" b="1" dirty="0"/>
              <a:t>orthogonal</a:t>
            </a:r>
            <a:r>
              <a:rPr lang="en-GB" dirty="0"/>
              <a:t> </a:t>
            </a:r>
          </a:p>
          <a:p>
            <a:r>
              <a:rPr lang="en-GB" dirty="0"/>
              <a:t>In total there are 6+3 (v1, v2, u) free parameters and 14 observables from LHC measurements</a:t>
            </a:r>
          </a:p>
          <a:p>
            <a:r>
              <a:rPr lang="en-GB" dirty="0"/>
              <a:t>One needs to choose between various </a:t>
            </a:r>
            <a:r>
              <a:rPr lang="en-GB" b="1" dirty="0"/>
              <a:t>Yukawa coupling patterns </a:t>
            </a:r>
            <a:r>
              <a:rPr lang="en-GB" dirty="0"/>
              <a:t>and we find that </a:t>
            </a:r>
            <a:r>
              <a:rPr lang="en-GB" b="1" dirty="0"/>
              <a:t>type I</a:t>
            </a:r>
            <a:r>
              <a:rPr lang="en-GB" dirty="0"/>
              <a:t> (all fermions having the same coupling) gives an agreement with the data</a:t>
            </a:r>
          </a:p>
        </p:txBody>
      </p:sp>
      <p:pic>
        <p:nvPicPr>
          <p:cNvPr id="12" name="Image 11" descr="Une image contenant texte, signe&#10;&#10;Description générée automatiquement">
            <a:extLst>
              <a:ext uri="{FF2B5EF4-FFF2-40B4-BE49-F238E27FC236}">
                <a16:creationId xmlns:a16="http://schemas.microsoft.com/office/drawing/2014/main" id="{6C66AA44-FF6F-DD5C-D5CC-510761FB3F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2084"/>
          <a:stretch/>
        </p:blipFill>
        <p:spPr bwMode="auto">
          <a:xfrm>
            <a:off x="4869497" y="2586831"/>
            <a:ext cx="2453005" cy="15049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6204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53910C-8E71-214F-686D-510EB72D9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50" y="0"/>
            <a:ext cx="10420350" cy="962025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Type I result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BC18D7C-EAE3-2D1A-C5E8-8CF5898D9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617" y="1581467"/>
            <a:ext cx="12210358" cy="5140008"/>
          </a:xfrm>
        </p:spPr>
        <p:txBody>
          <a:bodyPr>
            <a:normAutofit fontScale="85000" lnSpcReduction="20000"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3200" dirty="0"/>
              <a:t>Non-trivial result since it allows to predict </a:t>
            </a:r>
            <a:r>
              <a:rPr lang="en-GB" sz="3200" b="1" dirty="0">
                <a:solidFill>
                  <a:srgbClr val="FFC000"/>
                </a:solidFill>
              </a:rPr>
              <a:t>5 couplings</a:t>
            </a:r>
            <a:r>
              <a:rPr lang="en-GB" sz="3200" b="1" dirty="0">
                <a:solidFill>
                  <a:srgbClr val="00B0F0"/>
                </a:solidFill>
              </a:rPr>
              <a:t> </a:t>
            </a:r>
            <a:r>
              <a:rPr lang="en-GB" sz="3200" dirty="0"/>
              <a:t>and</a:t>
            </a:r>
            <a:r>
              <a:rPr lang="en-GB" sz="3200" b="1" dirty="0">
                <a:solidFill>
                  <a:srgbClr val="00B0F0"/>
                </a:solidFill>
              </a:rPr>
              <a:t> all ZZ/WW signs </a:t>
            </a:r>
            <a:r>
              <a:rPr lang="en-GB" sz="3200" dirty="0"/>
              <a:t>relevant for the second sum rule</a:t>
            </a:r>
          </a:p>
          <a:p>
            <a:pPr marL="0" indent="0">
              <a:buNone/>
            </a:pPr>
            <a:r>
              <a:rPr lang="en-GB" sz="3200" b="1" dirty="0">
                <a:solidFill>
                  <a:srgbClr val="FF0000"/>
                </a:solidFill>
              </a:rPr>
              <a:t>   W</a:t>
            </a:r>
            <a:r>
              <a:rPr lang="en-GB" sz="3200" b="1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+</a:t>
            </a:r>
            <a:r>
              <a:rPr lang="en-GB" sz="3200" b="1" dirty="0">
                <a:solidFill>
                  <a:srgbClr val="FF0000"/>
                </a:solidFill>
              </a:rPr>
              <a:t>W</a:t>
            </a:r>
            <a:r>
              <a:rPr lang="en-GB" sz="3200" b="1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-</a:t>
            </a:r>
            <a:r>
              <a:rPr lang="en-GB" sz="3200" dirty="0"/>
              <a:t> </a:t>
            </a:r>
            <a:r>
              <a:rPr lang="en-GB" sz="3200" b="1" dirty="0">
                <a:solidFill>
                  <a:srgbClr val="FF0000"/>
                </a:solidFill>
              </a:rPr>
              <a:t>-&gt; Z </a:t>
            </a:r>
            <a:r>
              <a:rPr lang="en-GB" sz="3200" b="1" dirty="0" err="1">
                <a:solidFill>
                  <a:srgbClr val="FF0000"/>
                </a:solidFill>
              </a:rPr>
              <a:t>Z</a:t>
            </a:r>
            <a:r>
              <a:rPr lang="en-GB" sz="3200" b="1" baseline="-25000" dirty="0">
                <a:solidFill>
                  <a:srgbClr val="FF0000"/>
                </a:solidFill>
              </a:rPr>
              <a:t>  </a:t>
            </a:r>
            <a:endParaRPr lang="en-GB" sz="3200" dirty="0"/>
          </a:p>
          <a:p>
            <a:pPr marL="0" indent="0">
              <a:buNone/>
            </a:pPr>
            <a:endParaRPr lang="en-GB" sz="3200" b="1" dirty="0"/>
          </a:p>
          <a:p>
            <a:pPr marL="0" indent="0">
              <a:buNone/>
            </a:pPr>
            <a:endParaRPr lang="en-GB" sz="3200" b="1" dirty="0"/>
          </a:p>
          <a:p>
            <a:r>
              <a:rPr lang="en-GB" sz="3200" dirty="0"/>
              <a:t>There is a </a:t>
            </a:r>
            <a:r>
              <a:rPr lang="en-GB" sz="3200" b="1" dirty="0"/>
              <a:t>cancellation</a:t>
            </a:r>
            <a:r>
              <a:rPr lang="en-GB" sz="3200" dirty="0"/>
              <a:t> which allow to ~accommodate mH5+=375 GeV </a:t>
            </a:r>
            <a:endParaRPr lang="en-GB" sz="3200" b="1" dirty="0"/>
          </a:p>
          <a:p>
            <a:r>
              <a:rPr lang="en-GB" sz="3200" dirty="0"/>
              <a:t>Predicts </a:t>
            </a:r>
            <a:r>
              <a:rPr lang="en-GB" sz="3200" b="1" dirty="0">
                <a:latin typeface="Symbol" panose="05050102010706020507" pitchFamily="18" charset="2"/>
              </a:rPr>
              <a:t>G</a:t>
            </a:r>
            <a:r>
              <a:rPr lang="en-GB" sz="32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H320-&gt;ZZ</a:t>
            </a:r>
            <a:r>
              <a:rPr lang="en-GB" sz="3200" dirty="0"/>
              <a:t>~10 GeV, excluded by the 4 lepton search unless </a:t>
            </a:r>
            <a:r>
              <a:rPr lang="en-GB" sz="3200" b="1" dirty="0">
                <a:latin typeface="Symbol" panose="05050102010706020507" pitchFamily="18" charset="2"/>
              </a:rPr>
              <a:t>G</a:t>
            </a:r>
            <a:r>
              <a:rPr lang="en-GB" sz="32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tot</a:t>
            </a:r>
            <a:r>
              <a:rPr lang="en-GB" sz="3200" b="1" dirty="0"/>
              <a:t>~100 GeV </a:t>
            </a:r>
          </a:p>
          <a:p>
            <a:r>
              <a:rPr lang="en-GB" sz="3200" dirty="0"/>
              <a:t>Appears plausible if H(320) is predominantly coupled to </a:t>
            </a:r>
            <a:r>
              <a:rPr lang="en-GB" sz="3200" dirty="0" err="1"/>
              <a:t>hh</a:t>
            </a:r>
            <a:r>
              <a:rPr lang="en-GB" sz="3200" dirty="0"/>
              <a:t> as indicated by the ATLAS result A-&gt;ZH(320)-&gt;</a:t>
            </a:r>
            <a:r>
              <a:rPr lang="en-GB" sz="3200" dirty="0" err="1"/>
              <a:t>Zbbbb</a:t>
            </a:r>
            <a:r>
              <a:rPr lang="en-GB" sz="3200" dirty="0"/>
              <a:t>   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7B62BDA-9AB0-89A3-8141-7FC595288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F. Richard IJCLab April 2023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0CB094B-3356-E4C4-8A34-2547CFB05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7</a:t>
            </a:fld>
            <a:endParaRPr lang="fr-FR"/>
          </a:p>
        </p:txBody>
      </p:sp>
      <p:graphicFrame>
        <p:nvGraphicFramePr>
          <p:cNvPr id="6" name="Objet 5">
            <a:extLst>
              <a:ext uri="{FF2B5EF4-FFF2-40B4-BE49-F238E27FC236}">
                <a16:creationId xmlns:a16="http://schemas.microsoft.com/office/drawing/2014/main" id="{05F09AF6-389C-8C6E-22E8-E902E9E55DB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4935419"/>
              </p:ext>
            </p:extLst>
          </p:nvPr>
        </p:nvGraphicFramePr>
        <p:xfrm>
          <a:off x="2623446" y="903729"/>
          <a:ext cx="9405937" cy="2343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6165837" imgH="1541186" progId="Word.Document.12">
                  <p:embed/>
                </p:oleObj>
              </mc:Choice>
              <mc:Fallback>
                <p:oleObj name="Document" r:id="rId2" imgW="6165837" imgH="154118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623446" y="903729"/>
                        <a:ext cx="9405937" cy="23431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Image 13">
            <a:extLst>
              <a:ext uri="{FF2B5EF4-FFF2-40B4-BE49-F238E27FC236}">
                <a16:creationId xmlns:a16="http://schemas.microsoft.com/office/drawing/2014/main" id="{5FBE662C-53E2-9CF5-AAAD-FF6528C1E4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 r="1731"/>
          <a:stretch/>
        </p:blipFill>
        <p:spPr bwMode="auto">
          <a:xfrm>
            <a:off x="3094756" y="4071496"/>
            <a:ext cx="4810994" cy="7051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C07DD89B-9D22-6DFB-5D34-E5DFA2B11B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4975" y="581315"/>
            <a:ext cx="2704408" cy="2403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555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9D4A159F-8745-5C2E-7C51-02650CD07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Predicted cross sections</a:t>
            </a:r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F4A6E75-0DE2-42A2-C5CC-031442ABF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Richard IJCLab April 2023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53104E-E3E7-8FC3-EEAC-F8051A38C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8</a:t>
            </a:fld>
            <a:endParaRPr lang="fr-FR" dirty="0"/>
          </a:p>
        </p:txBody>
      </p:sp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20FFF3FD-EB21-180C-054F-B84CD4B24E8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480" y="1590675"/>
            <a:ext cx="5085143" cy="445643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FC4F7AC-5A3F-E8FA-601A-9EE45161B4D0}"/>
              </a:ext>
            </a:extLst>
          </p:cNvPr>
          <p:cNvSpPr txBox="1"/>
          <p:nvPr/>
        </p:nvSpPr>
        <p:spPr>
          <a:xfrm>
            <a:off x="990600" y="5710019"/>
            <a:ext cx="6019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1" dirty="0"/>
              <a:t>Large x-sections allowing very precise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Access to H(320)</a:t>
            </a:r>
            <a:r>
              <a:rPr lang="en-GB" b="1" dirty="0" err="1"/>
              <a:t>hh</a:t>
            </a:r>
            <a:r>
              <a:rPr lang="en-GB" b="1" dirty="0"/>
              <a:t> self-coupling ‘easy’ ~200 times larger than SM </a:t>
            </a:r>
            <a:r>
              <a:rPr lang="en-GB" b="1" dirty="0" err="1"/>
              <a:t>hhZ</a:t>
            </a:r>
            <a:endParaRPr lang="en-GB" sz="1800" b="1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EBD1F5D-2310-4C78-4AA7-AA5ACB362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1652369"/>
            <a:ext cx="3962400" cy="405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075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75F35F9B-F439-B3B5-75CA-9B457E7F3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5431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TeV collider reach </a:t>
            </a:r>
            <a:endParaRPr lang="en-GB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7B38B0FE-9F79-F8CF-E1A3-A54624A690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39913" y="2785394"/>
            <a:ext cx="7244190" cy="3448980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ILC provides 8000 fb-1 at 1 TeV</a:t>
            </a:r>
          </a:p>
          <a:p>
            <a:r>
              <a:rPr lang="en-GB" sz="2400" dirty="0"/>
              <a:t>Mass degeneracy inside GM triplet  mH3+=mA=400 GeV was assumed</a:t>
            </a:r>
          </a:p>
          <a:p>
            <a:r>
              <a:rPr lang="en-GB" sz="2400" dirty="0"/>
              <a:t>The final states are complex modes (~</a:t>
            </a:r>
            <a:r>
              <a:rPr lang="en-GB" sz="2400" dirty="0" err="1"/>
              <a:t>ttH</a:t>
            </a:r>
            <a:r>
              <a:rPr lang="en-GB" sz="2400" dirty="0"/>
              <a:t>) requiring the </a:t>
            </a:r>
            <a:r>
              <a:rPr lang="en-GB" sz="2400" b="1" dirty="0"/>
              <a:t>highest </a:t>
            </a:r>
            <a:r>
              <a:rPr lang="en-GB" sz="2400" b="1" dirty="0">
                <a:latin typeface="Lucida Calligraphy" panose="03010101010101010101" pitchFamily="66" charset="0"/>
              </a:rPr>
              <a:t>L</a:t>
            </a:r>
            <a:r>
              <a:rPr lang="en-GB" sz="2400" dirty="0"/>
              <a:t> and an </a:t>
            </a:r>
            <a:r>
              <a:rPr lang="en-GB" sz="2400" b="1" dirty="0"/>
              <a:t>almost ideal detector</a:t>
            </a:r>
          </a:p>
          <a:p>
            <a:r>
              <a:rPr lang="en-GB" sz="2400" b="1" dirty="0"/>
              <a:t>H(650) </a:t>
            </a:r>
            <a:r>
              <a:rPr lang="en-GB" sz="2400" dirty="0"/>
              <a:t>mainly produced through VBF (beam polarisation allows a factor ~2 gain, not included)</a:t>
            </a:r>
          </a:p>
          <a:p>
            <a:r>
              <a:rPr lang="en-GB" sz="2400" dirty="0"/>
              <a:t>Using a e-e- collider one could also produce H</a:t>
            </a:r>
            <a:r>
              <a:rPr lang="en-GB" sz="2400" dirty="0">
                <a:latin typeface="Symbol" panose="05050102010706020507" pitchFamily="18" charset="2"/>
              </a:rPr>
              <a:t> </a:t>
            </a:r>
            <a:r>
              <a:rPr lang="en-GB" sz="2400" b="1" baseline="30000" dirty="0">
                <a:latin typeface="Symbol" panose="05050102010706020507" pitchFamily="18" charset="2"/>
              </a:rPr>
              <a:t>- -</a:t>
            </a:r>
            <a:r>
              <a:rPr lang="en-GB" sz="2400" b="1" baseline="30000" dirty="0"/>
              <a:t> </a:t>
            </a:r>
            <a:r>
              <a:rPr lang="en-GB" sz="2400" dirty="0"/>
              <a:t>through VBF 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E21A3B-3803-025A-1335-2E98DD7C18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Richard IJCLab April 2023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3427E60-2231-A775-2276-ACFC985E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1DD6E-A7C0-4C68-AD5C-76D50325CFFC}" type="slidenum">
              <a:rPr lang="fr-FR" smtClean="0"/>
              <a:t>9</a:t>
            </a:fld>
            <a:endParaRPr lang="fr-FR"/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3F84AFB0-4EA9-F600-3EEB-6D2769F0081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63"/>
          <a:stretch/>
        </p:blipFill>
        <p:spPr bwMode="auto">
          <a:xfrm>
            <a:off x="457200" y="1975793"/>
            <a:ext cx="4255135" cy="4229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100FC64C-2AEB-25D1-536E-752FD9427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9223" y="136525"/>
            <a:ext cx="3346616" cy="250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5000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415350</TotalTime>
  <Words>2857</Words>
  <Application>Microsoft Office PowerPoint</Application>
  <PresentationFormat>Grand écran</PresentationFormat>
  <Paragraphs>292</Paragraphs>
  <Slides>34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34</vt:i4>
      </vt:variant>
    </vt:vector>
  </HeadingPairs>
  <TitlesOfParts>
    <vt:vector size="42" baseType="lpstr">
      <vt:lpstr>Arial</vt:lpstr>
      <vt:lpstr>Calibri</vt:lpstr>
      <vt:lpstr>Calibri Light</vt:lpstr>
      <vt:lpstr>Lucida Calligraphy</vt:lpstr>
      <vt:lpstr>Symbol</vt:lpstr>
      <vt:lpstr>Thème Office</vt:lpstr>
      <vt:lpstr>Document Microsoft Word</vt:lpstr>
      <vt:lpstr>Document</vt:lpstr>
      <vt:lpstr>Predicted e+e- cross sections for neutral scalars from LHC indications</vt:lpstr>
      <vt:lpstr>Introduction</vt:lpstr>
      <vt:lpstr>LHC inputs for our work</vt:lpstr>
      <vt:lpstr> The unitarity constraint</vt:lpstr>
      <vt:lpstr>The Georgi Machacek model ?</vt:lpstr>
      <vt:lpstr>The neutral sector in an e-GM</vt:lpstr>
      <vt:lpstr>Type I result</vt:lpstr>
      <vt:lpstr>Predicted cross sections</vt:lpstr>
      <vt:lpstr>                    TeV collider reach </vt:lpstr>
      <vt:lpstr>CONCLUSIONS</vt:lpstr>
      <vt:lpstr>Previous presentation</vt:lpstr>
      <vt:lpstr>       1st indication : H-&gt;ZZ into 4 leptons </vt:lpstr>
      <vt:lpstr>Evidence for VBF-&gt;H(650)-&gt;W+W- -&gt;ℓℓvv</vt:lpstr>
      <vt:lpstr>Evidence for gg+VBF-&gt;H(650)-&gt;Y(90)+h(125)-&gt;bb+gg</vt:lpstr>
      <vt:lpstr>                        Interpretations </vt:lpstr>
      <vt:lpstr>SUMMARY OF BSM CANDIDATES</vt:lpstr>
      <vt:lpstr>References </vt:lpstr>
      <vt:lpstr>References </vt:lpstr>
      <vt:lpstr>Acknowledgements</vt:lpstr>
      <vt:lpstr>Missing slides &amp; additional slides (lack of lime)</vt:lpstr>
      <vt:lpstr>Compatibility h-&gt;µe and h-&gt;gg</vt:lpstr>
      <vt:lpstr>H-&gt;WW-&gt;µevv from ATLAS</vt:lpstr>
      <vt:lpstr>Predictions from the sum rules</vt:lpstr>
      <vt:lpstr> A(420)-&gt;ZH(320)-&gt;Zh(125)h(125)</vt:lpstr>
      <vt:lpstr>Complex events</vt:lpstr>
      <vt:lpstr>GM model issues</vt:lpstr>
      <vt:lpstr>                   Georgi-Machacek for pedestrians</vt:lpstr>
      <vt:lpstr>Yukawa coupling schemes in 2HDM</vt:lpstr>
      <vt:lpstr>The GM model for advanced</vt:lpstr>
      <vt:lpstr>SGM: a SUSY version of GM 1308.4025 </vt:lpstr>
      <vt:lpstr>What about H5+ and H5++ ?</vt:lpstr>
      <vt:lpstr>e+e- Colliders</vt:lpstr>
      <vt:lpstr>                      LUMINOSITY at 1 TeV</vt:lpstr>
      <vt:lpstr>Présentation PowerPoint</vt:lpstr>
    </vt:vector>
  </TitlesOfParts>
  <Company>LAL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can we expect at a TeV collider from   LHC results ?</dc:title>
  <dc:creator>RICHARD</dc:creator>
  <cp:lastModifiedBy>RICHARD</cp:lastModifiedBy>
  <cp:revision>1355</cp:revision>
  <cp:lastPrinted>2022-09-26T14:04:48Z</cp:lastPrinted>
  <dcterms:created xsi:type="dcterms:W3CDTF">2020-05-29T11:56:46Z</dcterms:created>
  <dcterms:modified xsi:type="dcterms:W3CDTF">2023-04-14T04:38:41Z</dcterms:modified>
</cp:coreProperties>
</file>