
<file path=[Content_Types].xml><?xml version="1.0" encoding="utf-8"?>
<Types xmlns="http://schemas.openxmlformats.org/package/2006/content-types">
  <Default Extension="crdownload" ContentType="image/png"/>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sldIdLst>
    <p:sldId id="274" r:id="rId3"/>
    <p:sldId id="321" r:id="rId4"/>
    <p:sldId id="290" r:id="rId5"/>
    <p:sldId id="297" r:id="rId6"/>
    <p:sldId id="288" r:id="rId7"/>
    <p:sldId id="291" r:id="rId8"/>
    <p:sldId id="292" r:id="rId9"/>
    <p:sldId id="293" r:id="rId10"/>
    <p:sldId id="294" r:id="rId11"/>
    <p:sldId id="295" r:id="rId12"/>
    <p:sldId id="298" r:id="rId13"/>
    <p:sldId id="304" r:id="rId14"/>
    <p:sldId id="305" r:id="rId15"/>
    <p:sldId id="306" r:id="rId16"/>
    <p:sldId id="308" r:id="rId17"/>
    <p:sldId id="309" r:id="rId18"/>
    <p:sldId id="314" r:id="rId19"/>
    <p:sldId id="319" r:id="rId20"/>
    <p:sldId id="315" r:id="rId21"/>
    <p:sldId id="316" r:id="rId22"/>
    <p:sldId id="320" r:id="rId23"/>
    <p:sldId id="301" r:id="rId24"/>
    <p:sldId id="289" r:id="rId25"/>
    <p:sldId id="303"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blo Garcia Tello" initials="PGT" lastIdx="1" clrIdx="0">
    <p:extLst>
      <p:ext uri="{19B8F6BF-5375-455C-9EA6-DF929625EA0E}">
        <p15:presenceInfo xmlns:p15="http://schemas.microsoft.com/office/powerpoint/2012/main" userId="S-1-5-21-1526224874-1540688658-1361462980-19958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54" autoAdjust="0"/>
    <p:restoredTop sz="93979" autoAdjust="0"/>
  </p:normalViewPr>
  <p:slideViewPr>
    <p:cSldViewPr snapToGrid="0" snapToObjects="1">
      <p:cViewPr varScale="1">
        <p:scale>
          <a:sx n="63" d="100"/>
          <a:sy n="63" d="100"/>
        </p:scale>
        <p:origin x="1720" y="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extLst>
      <p:ext uri="{BB962C8B-B14F-4D97-AF65-F5344CB8AC3E}">
        <p14:creationId xmlns:p14="http://schemas.microsoft.com/office/powerpoint/2010/main" val="11847957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a:t>cern.ch</a:t>
            </a:r>
            <a:r>
              <a:rPr lang="en-US" dirty="0"/>
              <a:t>/</a:t>
            </a:r>
            <a:r>
              <a:rPr lang="en-US" dirty="0" err="1"/>
              <a:t>knowledgetransfer</a:t>
            </a:r>
            <a:endParaRPr lang="en-US" dirty="0"/>
          </a:p>
        </p:txBody>
      </p:sp>
    </p:spTree>
    <p:extLst>
      <p:ext uri="{BB962C8B-B14F-4D97-AF65-F5344CB8AC3E}">
        <p14:creationId xmlns:p14="http://schemas.microsoft.com/office/powerpoint/2010/main" val="1355242692"/>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3032779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a:t>LOGO</a:t>
            </a:r>
          </a:p>
        </p:txBody>
      </p:sp>
    </p:spTree>
    <p:extLst>
      <p:ext uri="{BB962C8B-B14F-4D97-AF65-F5344CB8AC3E}">
        <p14:creationId xmlns:p14="http://schemas.microsoft.com/office/powerpoint/2010/main" val="2786946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27354464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2740776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a:t>cern.ch</a:t>
            </a:r>
            <a:r>
              <a:rPr lang="en-US" dirty="0"/>
              <a:t>/</a:t>
            </a:r>
            <a:r>
              <a:rPr lang="en-US" dirty="0" err="1"/>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10292620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9064581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19772222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23370196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34716697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extLst>
      <p:ext uri="{BB962C8B-B14F-4D97-AF65-F5344CB8AC3E}">
        <p14:creationId xmlns:p14="http://schemas.microsoft.com/office/powerpoint/2010/main" val="41373565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29028767"/>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774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a:t>LOGO</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5.png"/><Relationship Id="rId2" Type="http://schemas.openxmlformats.org/officeDocument/2006/relationships/slideLayout" Target="../slideLayouts/slideLayout15.xml"/><Relationship Id="rId16" Type="http://schemas.openxmlformats.org/officeDocument/2006/relationships/image" Target="../media/image1.emf"/><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3" name="Image 2"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7" name="Rectangle 6"/>
          <p:cNvSpPr/>
          <p:nvPr userDrawn="1"/>
        </p:nvSpPr>
        <p:spPr>
          <a:xfrm>
            <a:off x="4079172" y="6395431"/>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dirty="0">
                <a:latin typeface="Rockwell" panose="02060603020205020403" pitchFamily="18" charset="0"/>
                <a:cs typeface="Arial"/>
              </a:rPr>
              <a:t>Pablo Garcia Tello, CERN</a:t>
            </a:r>
            <a:r>
              <a:rPr lang="en-US" sz="1000" b="1" baseline="0" dirty="0">
                <a:latin typeface="Rockwell" panose="02060603020205020403" pitchFamily="18" charset="0"/>
                <a:cs typeface="Arial"/>
              </a:rPr>
              <a:t> </a:t>
            </a:r>
            <a:r>
              <a:rPr lang="en-US" sz="1000" b="1" dirty="0">
                <a:latin typeface="Rockwell" panose="02060603020205020403" pitchFamily="18" charset="0"/>
                <a:cs typeface="Arial"/>
              </a:rPr>
              <a:t>EU Office/IdeaSquare</a:t>
            </a:r>
            <a:endParaRPr lang="en-US" dirty="0">
              <a:latin typeface="Rockwell" panose="02060603020205020403"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3" name="Image 2" descr="bande-02.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pic>
        <p:nvPicPr>
          <p:cNvPr id="4" name="Picture 3"/>
          <p:cNvPicPr>
            <a:picLocks noChangeAspect="1"/>
          </p:cNvPicPr>
          <p:nvPr userDrawn="1"/>
        </p:nvPicPr>
        <p:blipFill>
          <a:blip r:embed="rId17" cstate="email">
            <a:extLst>
              <a:ext uri="{28A0092B-C50C-407E-A947-70E740481C1C}">
                <a14:useLocalDpi xmlns:a14="http://schemas.microsoft.com/office/drawing/2010/main" val="0"/>
              </a:ext>
            </a:extLst>
          </a:blip>
          <a:stretch>
            <a:fillRect/>
          </a:stretch>
        </p:blipFill>
        <p:spPr>
          <a:xfrm>
            <a:off x="0" y="5857592"/>
            <a:ext cx="973812" cy="973812"/>
          </a:xfrm>
          <a:prstGeom prst="rect">
            <a:avLst/>
          </a:prstGeom>
        </p:spPr>
      </p:pic>
    </p:spTree>
    <p:extLst>
      <p:ext uri="{BB962C8B-B14F-4D97-AF65-F5344CB8AC3E}">
        <p14:creationId xmlns:p14="http://schemas.microsoft.com/office/powerpoint/2010/main" val="1792707145"/>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hyperlink" Target="https://agupubs.onlinelibrary.wiley.com/doi/full/10.1029/2019RG000678" TargetMode="External"/><Relationship Id="rId3" Type="http://schemas.openxmlformats.org/officeDocument/2006/relationships/hyperlink" Target="https://www.datacenterknowledge.com/data-center-faqs/facebook-data-center-faq" TargetMode="External"/><Relationship Id="rId7" Type="http://schemas.openxmlformats.org/officeDocument/2006/relationships/hyperlink" Target="https://www.nature.com/articles/d41586-020-01125-x" TargetMode="External"/><Relationship Id="rId2" Type="http://schemas.openxmlformats.org/officeDocument/2006/relationships/hyperlink" Target="https://kinsta.com/blog/facebook-statistics/" TargetMode="External"/><Relationship Id="rId1" Type="http://schemas.openxmlformats.org/officeDocument/2006/relationships/slideLayout" Target="../slideLayouts/slideLayout16.xml"/><Relationship Id="rId6" Type="http://schemas.openxmlformats.org/officeDocument/2006/relationships/hyperlink" Target="https://www.climateneutralgroup.com/en/news/carbon-emissions-of-data-centers/#:~:text=Worldwide%2C%20it%20is%20estimated%20that,as%20the%20entire%20airline%20industry" TargetMode="External"/><Relationship Id="rId5" Type="http://schemas.openxmlformats.org/officeDocument/2006/relationships/hyperlink" Target="https://www.usitc.gov/publications/332/executive_briefings/ebot_data_centers_around_the_world.pdf" TargetMode="External"/><Relationship Id="rId4" Type="http://schemas.openxmlformats.org/officeDocument/2006/relationships/hyperlink" Target="https://www.idc.com/"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7.crdownload"/><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1001" y="1750111"/>
            <a:ext cx="8331200" cy="2862322"/>
          </a:xfrm>
          <a:prstGeom prst="rect">
            <a:avLst/>
          </a:prstGeom>
        </p:spPr>
        <p:txBody>
          <a:bodyPr wrap="square">
            <a:spAutoFit/>
          </a:bodyPr>
          <a:lstStyle/>
          <a:p>
            <a:pPr algn="ctr"/>
            <a:r>
              <a:rPr lang="en-US" sz="3200" b="1" dirty="0">
                <a:latin typeface="Candara" panose="020E0502030303020204" pitchFamily="34" charset="0"/>
              </a:rPr>
              <a:t>Sustainability in the Back of the Envelope</a:t>
            </a:r>
          </a:p>
          <a:p>
            <a:endParaRPr lang="en-US" dirty="0">
              <a:latin typeface="Candara" panose="020E0502030303020204" pitchFamily="34" charset="0"/>
            </a:endParaRPr>
          </a:p>
          <a:p>
            <a:endParaRPr lang="en-US" dirty="0">
              <a:latin typeface="Candara" panose="020E0502030303020204" pitchFamily="34" charset="0"/>
            </a:endParaRPr>
          </a:p>
          <a:p>
            <a:pPr lvl="1"/>
            <a:r>
              <a:rPr lang="en-US" dirty="0">
                <a:latin typeface="Candara" panose="020E0502030303020204" pitchFamily="34" charset="0"/>
              </a:rPr>
              <a:t>Pablo Garcia Tello</a:t>
            </a:r>
          </a:p>
          <a:p>
            <a:pPr lvl="1"/>
            <a:endParaRPr lang="en-US" dirty="0">
              <a:latin typeface="Candara" panose="020E0502030303020204" pitchFamily="34" charset="0"/>
            </a:endParaRPr>
          </a:p>
          <a:p>
            <a:pPr lvl="1"/>
            <a:r>
              <a:rPr lang="en-US" dirty="0">
                <a:latin typeface="Candara" panose="020E0502030303020204" pitchFamily="34" charset="0"/>
              </a:rPr>
              <a:t>CERN EU Office/IdeaSquare</a:t>
            </a:r>
          </a:p>
          <a:p>
            <a:pPr lvl="1"/>
            <a:endParaRPr lang="en-US" dirty="0">
              <a:latin typeface="Candara" panose="020E0502030303020204" pitchFamily="34" charset="0"/>
            </a:endParaRPr>
          </a:p>
          <a:p>
            <a:br>
              <a:rPr lang="en-US" sz="2000" dirty="0">
                <a:latin typeface="Candara" panose="020E0502030303020204" pitchFamily="34" charset="0"/>
              </a:rPr>
            </a:br>
            <a:endParaRPr lang="en-US" sz="2000" u="sng" dirty="0">
              <a:latin typeface="Candara" panose="020E0502030303020204" pitchFamily="34" charset="0"/>
            </a:endParaRPr>
          </a:p>
        </p:txBody>
      </p:sp>
    </p:spTree>
    <p:extLst>
      <p:ext uri="{BB962C8B-B14F-4D97-AF65-F5344CB8AC3E}">
        <p14:creationId xmlns:p14="http://schemas.microsoft.com/office/powerpoint/2010/main" val="960927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0" y="0"/>
            <a:ext cx="9152853" cy="6858000"/>
          </a:xfrm>
          <a:prstGeom prst="rect">
            <a:avLst/>
          </a:prstGeom>
        </p:spPr>
      </p:pic>
      <p:sp>
        <p:nvSpPr>
          <p:cNvPr id="5" name="TextBox 4"/>
          <p:cNvSpPr txBox="1"/>
          <p:nvPr/>
        </p:nvSpPr>
        <p:spPr>
          <a:xfrm>
            <a:off x="1742669" y="2304770"/>
            <a:ext cx="5667513" cy="2462213"/>
          </a:xfrm>
          <a:prstGeom prst="rect">
            <a:avLst/>
          </a:prstGeom>
          <a:noFill/>
        </p:spPr>
        <p:txBody>
          <a:bodyPr wrap="square" rtlCol="0">
            <a:spAutoFit/>
          </a:bodyPr>
          <a:lstStyle/>
          <a:p>
            <a:pPr algn="just"/>
            <a:r>
              <a:rPr lang="en-US" sz="1400" b="1" dirty="0">
                <a:solidFill>
                  <a:prstClr val="white"/>
                </a:solidFill>
                <a:latin typeface="Candara" panose="020E0502030303020204" pitchFamily="34" charset="0"/>
              </a:rPr>
              <a:t>The amount of Lithium in a battery of an electric car is ~8 Kg/car. Global Lithium reserves are estimated ~2 10</a:t>
            </a:r>
            <a:r>
              <a:rPr lang="en-US" sz="1400" b="1" baseline="30000" dirty="0">
                <a:solidFill>
                  <a:prstClr val="white"/>
                </a:solidFill>
                <a:latin typeface="Candara" panose="020E0502030303020204" pitchFamily="34" charset="0"/>
              </a:rPr>
              <a:t>10</a:t>
            </a:r>
            <a:r>
              <a:rPr lang="en-US" sz="1400" b="1" dirty="0">
                <a:solidFill>
                  <a:prstClr val="white"/>
                </a:solidFill>
                <a:latin typeface="Candara" panose="020E0502030303020204" pitchFamily="34" charset="0"/>
              </a:rPr>
              <a:t> Kg. </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The number current globally cars is estimated ~2 x 10</a:t>
            </a:r>
            <a:r>
              <a:rPr lang="en-US" sz="1400" b="1" baseline="30000" dirty="0">
                <a:solidFill>
                  <a:prstClr val="white"/>
                </a:solidFill>
                <a:latin typeface="Candara" panose="020E0502030303020204" pitchFamily="34" charset="0"/>
              </a:rPr>
              <a:t>9</a:t>
            </a:r>
            <a:r>
              <a:rPr lang="en-US" sz="1400" b="1" dirty="0">
                <a:solidFill>
                  <a:prstClr val="white"/>
                </a:solidFill>
                <a:latin typeface="Candara" panose="020E0502030303020204" pitchFamily="34" charset="0"/>
              </a:rPr>
              <a:t> (including only passenger private and public commercial cars).</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This means that if tomorrow we will turn all cars into electric we would be depleting all the existing Lithium.</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Reflection: Would it change significantly anything if we would reduce the amount of Lithium to 1 Kg or 0.5 Kg?</a:t>
            </a:r>
          </a:p>
        </p:txBody>
      </p:sp>
    </p:spTree>
    <p:extLst>
      <p:ext uri="{BB962C8B-B14F-4D97-AF65-F5344CB8AC3E}">
        <p14:creationId xmlns:p14="http://schemas.microsoft.com/office/powerpoint/2010/main" val="3448777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46160" y="2481617"/>
            <a:ext cx="7333397" cy="1384995"/>
          </a:xfrm>
          <a:prstGeom prst="rect">
            <a:avLst/>
          </a:prstGeom>
          <a:noFill/>
        </p:spPr>
        <p:txBody>
          <a:bodyPr wrap="square" rtlCol="0">
            <a:spAutoFit/>
          </a:bodyPr>
          <a:lstStyle/>
          <a:p>
            <a:pPr algn="ctr"/>
            <a:r>
              <a:rPr lang="en-US" sz="2800" b="1" dirty="0">
                <a:latin typeface="Candara" panose="020E0502030303020204" pitchFamily="34" charset="0"/>
              </a:rPr>
              <a:t>Mid-level exercises</a:t>
            </a:r>
          </a:p>
          <a:p>
            <a:pPr algn="ctr"/>
            <a:r>
              <a:rPr lang="en-US" sz="2800" b="1" dirty="0">
                <a:latin typeface="Candara" panose="020E0502030303020204" pitchFamily="34" charset="0"/>
              </a:rPr>
              <a:t>(it is necessary to explain a simple concept) </a:t>
            </a:r>
          </a:p>
          <a:p>
            <a:pPr algn="ctr"/>
            <a:r>
              <a:rPr lang="en-US" sz="2800" b="1" dirty="0">
                <a:latin typeface="Candara" panose="020E0502030303020204" pitchFamily="34" charset="0"/>
              </a:rPr>
              <a:t>(examples)</a:t>
            </a:r>
          </a:p>
        </p:txBody>
      </p:sp>
    </p:spTree>
    <p:extLst>
      <p:ext uri="{BB962C8B-B14F-4D97-AF65-F5344CB8AC3E}">
        <p14:creationId xmlns:p14="http://schemas.microsoft.com/office/powerpoint/2010/main" val="3825929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8790" y="494141"/>
            <a:ext cx="8665028"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We are living in exponential times…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…but what does it really mean?</a:t>
            </a:r>
          </a:p>
        </p:txBody>
      </p:sp>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282632" y="231445"/>
            <a:ext cx="8420793"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IPAT: A good starting equation to play with Impact</a:t>
            </a:r>
            <a:endPar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6" name="TextBox 5"/>
          <p:cNvSpPr txBox="1"/>
          <p:nvPr/>
        </p:nvSpPr>
        <p:spPr>
          <a:xfrm>
            <a:off x="745067" y="1691883"/>
            <a:ext cx="784198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IPAT is a formula describing the impact of human activity on the environment.</a:t>
            </a:r>
            <a:endParaRPr kumimoji="0" lang="en-US" sz="20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3" name="Rectangle 2"/>
          <p:cNvSpPr/>
          <p:nvPr/>
        </p:nvSpPr>
        <p:spPr>
          <a:xfrm>
            <a:off x="1458766" y="2947070"/>
            <a:ext cx="6487673"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I       =      P    </a:t>
            </a:r>
            <a:r>
              <a:rPr kumimoji="0" lang="en-US" sz="28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x</a:t>
            </a:r>
            <a:r>
              <a:rPr kumimoji="0" lang="en-US" sz="40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     A     </a:t>
            </a:r>
            <a:r>
              <a:rPr kumimoji="0" lang="en-US" sz="28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x</a:t>
            </a:r>
            <a:r>
              <a:rPr kumimoji="0" lang="en-US" sz="4000" b="0" i="1"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     T</a:t>
            </a:r>
            <a:endParaRPr kumimoji="0" lang="en-US" sz="4000" b="0" i="1" u="none" strike="noStrike" kern="1200" cap="none" spc="0" normalizeH="0" baseline="0" dirty="0">
              <a:ln>
                <a:noFill/>
              </a:ln>
              <a:solidFill>
                <a:srgbClr val="0C377B"/>
              </a:solidFill>
              <a:effectLst/>
              <a:uLnTx/>
              <a:uFillTx/>
              <a:latin typeface="Arial"/>
              <a:ea typeface="+mn-ea"/>
            </a:endParaRPr>
          </a:p>
        </p:txBody>
      </p:sp>
      <p:sp>
        <p:nvSpPr>
          <p:cNvPr id="7" name="Rectangle 6"/>
          <p:cNvSpPr/>
          <p:nvPr/>
        </p:nvSpPr>
        <p:spPr>
          <a:xfrm>
            <a:off x="4702602" y="3654956"/>
            <a:ext cx="2078182" cy="138499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A</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stands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for affluence.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It represents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the level of consumption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by that population. </a:t>
            </a:r>
          </a:p>
        </p:txBody>
      </p:sp>
      <p:sp>
        <p:nvSpPr>
          <p:cNvPr id="9" name="Rectangle 8"/>
          <p:cNvSpPr/>
          <p:nvPr/>
        </p:nvSpPr>
        <p:spPr>
          <a:xfrm>
            <a:off x="3062724" y="3654956"/>
            <a:ext cx="1618580"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P</a:t>
            </a:r>
            <a:r>
              <a:rPr kumimoji="0" lang="en-US" sz="14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 </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represents the size of the impacting human population.</a:t>
            </a:r>
          </a:p>
        </p:txBody>
      </p:sp>
      <p:sp>
        <p:nvSpPr>
          <p:cNvPr id="12" name="Rectangle 11"/>
          <p:cNvSpPr/>
          <p:nvPr/>
        </p:nvSpPr>
        <p:spPr>
          <a:xfrm>
            <a:off x="6703317" y="3604370"/>
            <a:ext cx="1981852" cy="181588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T</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stands for technology. It represents the processes used to obtain resources and transform them into useful goods and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wastes.</a:t>
            </a:r>
          </a:p>
        </p:txBody>
      </p:sp>
      <p:sp>
        <p:nvSpPr>
          <p:cNvPr id="13" name="Rectangle 12"/>
          <p:cNvSpPr/>
          <p:nvPr/>
        </p:nvSpPr>
        <p:spPr>
          <a:xfrm>
            <a:off x="670253" y="3654956"/>
            <a:ext cx="2010336" cy="181588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I</a:t>
            </a:r>
            <a:r>
              <a:rPr kumimoji="0" lang="en-US" sz="14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 </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represents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the magnitude of the environmental impact you want to consider. It may be expressed in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terms of resource depletion or waste accumulation.</a:t>
            </a:r>
          </a:p>
        </p:txBody>
      </p:sp>
      <p:sp>
        <p:nvSpPr>
          <p:cNvPr id="2" name="Rectangle 1"/>
          <p:cNvSpPr/>
          <p:nvPr/>
        </p:nvSpPr>
        <p:spPr>
          <a:xfrm>
            <a:off x="670253" y="6220803"/>
            <a:ext cx="8238257"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P.R. Ehrlich, J.P. </a:t>
            </a:r>
            <a:r>
              <a:rPr kumimoji="0" lang="en-US" sz="1400" b="0" i="0"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Holdren</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,(1971). "Impact of Population Growth". Science. 171 (3977): 1212–1217.</a:t>
            </a:r>
          </a:p>
        </p:txBody>
      </p:sp>
    </p:spTree>
    <p:extLst>
      <p:ext uri="{BB962C8B-B14F-4D97-AF65-F5344CB8AC3E}">
        <p14:creationId xmlns:p14="http://schemas.microsoft.com/office/powerpoint/2010/main" val="3539615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8790" y="494141"/>
            <a:ext cx="8665028"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We are living in exponential times…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…but what does it really mean?</a:t>
            </a:r>
          </a:p>
        </p:txBody>
      </p:sp>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99505" y="183319"/>
            <a:ext cx="8321039"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3179/R-C08</a:t>
            </a:r>
            <a:r>
              <a:rPr kumimoji="0" lang="en-US" sz="32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 and Scalability: A (real?) example</a:t>
            </a:r>
            <a:endPar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2" name="Rectangle 1"/>
          <p:cNvSpPr/>
          <p:nvPr/>
        </p:nvSpPr>
        <p:spPr>
          <a:xfrm>
            <a:off x="199506" y="1139106"/>
            <a:ext cx="8661861" cy="2062103"/>
          </a:xfrm>
          <a:prstGeom prst="rect">
            <a:avLst/>
          </a:prstGeom>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The IdeaSquare Cosmic Preservation Unit (IS-CPU), received recently, and thanks to our sophisticated quantum communication technology (that we will not show you today), a message from planet </a:t>
            </a:r>
            <a:r>
              <a:rPr kumimoji="0" lang="en-US" sz="16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3179/R-C08</a:t>
            </a: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Its inhabitants are extremely concerned because they want to maintain their environmental impact levels constant for 2060 and they are not sure what kind of constraints that imposes in their technology development.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278296"/>
            <a:ext cx="5097940" cy="2863343"/>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5148585" y="3308130"/>
            <a:ext cx="3712782" cy="286232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Based on the message annexes the IS-CPU has made the following assumptions they consider to be accurate about </a:t>
            </a:r>
            <a:r>
              <a:rPr kumimoji="0" lang="en-US" sz="12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3179/R-C08</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Its population will increase 35% in 2060.</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Its global GDP will experiment an annual growth rate of 3.5%.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Note: Growth at 3.5%, when compounded for forty years, means that the global economy in that planet will be 4 times larger.</a:t>
            </a:r>
          </a:p>
        </p:txBody>
      </p:sp>
    </p:spTree>
    <p:extLst>
      <p:ext uri="{BB962C8B-B14F-4D97-AF65-F5344CB8AC3E}">
        <p14:creationId xmlns:p14="http://schemas.microsoft.com/office/powerpoint/2010/main" val="3342062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8790" y="494141"/>
            <a:ext cx="8665028" cy="107721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We are living in exponential times…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dirty="0">
                <a:ln>
                  <a:noFill/>
                </a:ln>
                <a:solidFill>
                  <a:srgbClr val="FFFFFF"/>
                </a:solidFill>
                <a:effectLst/>
                <a:uLnTx/>
                <a:uFillTx/>
                <a:latin typeface="Palatino Linotype" panose="02040502050505030304" pitchFamily="18" charset="0"/>
                <a:ea typeface="+mn-ea"/>
                <a:cs typeface="+mn-cs"/>
              </a:rPr>
              <a:t>…but what does it really mean?</a:t>
            </a:r>
          </a:p>
        </p:txBody>
      </p:sp>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99505" y="183319"/>
            <a:ext cx="8387541"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3179/R-C08</a:t>
            </a:r>
            <a:r>
              <a:rPr kumimoji="0" lang="en-US" sz="32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 and Scalability: A (real?) example</a:t>
            </a:r>
            <a:endPar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10" name="Rectangle 9"/>
          <p:cNvSpPr/>
          <p:nvPr/>
        </p:nvSpPr>
        <p:spPr>
          <a:xfrm>
            <a:off x="348790" y="1211328"/>
            <a:ext cx="8337665"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Using IPAT, IS-CPU has reached the following conclusion:</a:t>
            </a:r>
          </a:p>
        </p:txBody>
      </p:sp>
      <mc:AlternateContent xmlns:mc="http://schemas.openxmlformats.org/markup-compatibility/2006" xmlns:a14="http://schemas.microsoft.com/office/drawing/2010/main">
        <mc:Choice Requires="a14">
          <p:sp>
            <p:nvSpPr>
              <p:cNvPr id="13" name="TextBox 12"/>
              <p:cNvSpPr txBox="1"/>
              <p:nvPr/>
            </p:nvSpPr>
            <p:spPr>
              <a:xfrm>
                <a:off x="1063660" y="3625377"/>
                <a:ext cx="3523144"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𝐴</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𝑇</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20</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m:t>
                          </m:r>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0</m:t>
                          </m:r>
                        </m:sub>
                      </m:sSub>
                      <m:sSub>
                        <m:sSubPr>
                          <m:ctrlP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𝐴</m:t>
                          </m:r>
                        </m:e>
                        <m:sub>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20</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m:t>
                          </m:r>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0</m:t>
                          </m:r>
                        </m:sub>
                      </m:sSub>
                      <m:sSub>
                        <m:sSubPr>
                          <m:ctrlP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𝑇</m:t>
                          </m:r>
                        </m:e>
                        <m:sub>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2</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02</m:t>
                          </m:r>
                          <m: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t>0</m:t>
                          </m:r>
                        </m:sub>
                      </m:sSub>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063660" y="3625377"/>
                <a:ext cx="3523144" cy="276999"/>
              </a:xfrm>
              <a:prstGeom prst="rect">
                <a:avLst/>
              </a:prstGeom>
              <a:blipFill>
                <a:blip r:embed="rId2"/>
                <a:stretch>
                  <a:fillRect l="-865" r="-173"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50796" y="4477755"/>
                <a:ext cx="4548873" cy="622350"/>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𝑇</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num>
                        <m:den>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𝑇</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2020</m:t>
                              </m:r>
                            </m:sub>
                          </m:sSub>
                        </m:den>
                      </m:f>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2020</m:t>
                                  </m:r>
                                </m:sub>
                              </m:sSub>
                            </m:num>
                            <m:den>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𝐴</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2020</m:t>
                                  </m:r>
                                </m:sub>
                              </m:sSub>
                            </m:num>
                            <m:den>
                              <m:sSub>
                                <m:sSub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𝐴</m:t>
                                  </m:r>
                                </m:e>
                                <m:sub>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2060</m:t>
                                  </m:r>
                                </m:sub>
                              </m:sSub>
                            </m:den>
                          </m:f>
                        </m:e>
                      </m:d>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1.35</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4</m:t>
                              </m:r>
                            </m:den>
                          </m:f>
                        </m:e>
                      </m:d>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5.4</m:t>
                          </m:r>
                        </m:den>
                      </m:f>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550796" y="4477755"/>
                <a:ext cx="4548873" cy="622350"/>
              </a:xfrm>
              <a:prstGeom prst="rect">
                <a:avLst/>
              </a:prstGeom>
              <a:blipFill>
                <a:blip r:embed="rId3"/>
                <a:stretch>
                  <a:fillRect/>
                </a:stretch>
              </a:blipFill>
            </p:spPr>
            <p:txBody>
              <a:bodyPr/>
              <a:lstStyle/>
              <a:p>
                <a:r>
                  <a:rPr lang="en-GB">
                    <a:noFill/>
                  </a:rPr>
                  <a:t> </a:t>
                </a:r>
              </a:p>
            </p:txBody>
          </p:sp>
        </mc:Fallback>
      </mc:AlternateContent>
      <p:sp>
        <p:nvSpPr>
          <p:cNvPr id="15" name="Rectangle 14"/>
          <p:cNvSpPr/>
          <p:nvPr/>
        </p:nvSpPr>
        <p:spPr>
          <a:xfrm>
            <a:off x="5759994" y="3902376"/>
            <a:ext cx="2469606" cy="147732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WOW!!!</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Their technology will need to reduce impact above a factor of 5 !!!!</a:t>
            </a:r>
          </a:p>
        </p:txBody>
      </p:sp>
      <p:sp>
        <p:nvSpPr>
          <p:cNvPr id="3" name="Rectangle 2"/>
          <p:cNvSpPr/>
          <p:nvPr/>
        </p:nvSpPr>
        <p:spPr>
          <a:xfrm>
            <a:off x="123264" y="2617704"/>
            <a:ext cx="6119595"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If the inhabitants of  </a:t>
            </a:r>
            <a:r>
              <a:rPr kumimoji="0" lang="en-US" sz="18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3179/R-C08</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want</a:t>
            </a: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I</a:t>
            </a:r>
            <a:r>
              <a:rPr kumimoji="0" lang="en-US" sz="1800" b="0" i="1"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rPr>
              <a:t>2020</a:t>
            </a: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I</a:t>
            </a:r>
            <a:r>
              <a:rPr kumimoji="0" lang="en-US" sz="1800" b="0" i="1"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rPr>
              <a:t>2060</a:t>
            </a: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then…</a:t>
            </a:r>
            <a:endParaRPr kumimoji="0" lang="en-US" sz="1800" b="0" i="1"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endParaRPr>
          </a:p>
        </p:txBody>
      </p:sp>
    </p:spTree>
    <p:extLst>
      <p:ext uri="{BB962C8B-B14F-4D97-AF65-F5344CB8AC3E}">
        <p14:creationId xmlns:p14="http://schemas.microsoft.com/office/powerpoint/2010/main" val="3366150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Kaya: A close cousin of IPAT</a:t>
            </a:r>
            <a:endParaRPr kumimoji="0" lang="en-US" sz="24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2" name="Rectangle 1"/>
          <p:cNvSpPr/>
          <p:nvPr/>
        </p:nvSpPr>
        <p:spPr>
          <a:xfrm>
            <a:off x="262929" y="1330621"/>
            <a:ext cx="8573500" cy="1200329"/>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The Kaya identity is a useful equation for quantifying the total emissions of the greenhouse gas carbon dioxide (CO</a:t>
            </a:r>
            <a:r>
              <a:rPr kumimoji="0" lang="en-US" sz="1800" b="0" i="0"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rPr>
              <a:t>2</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from human sources.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It states the total emission level of CO</a:t>
            </a:r>
            <a:r>
              <a:rPr kumimoji="0" lang="en-US" sz="1800" b="0" i="0"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rPr>
              <a:t>2</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as the product of four factors: </a:t>
            </a:r>
          </a:p>
        </p:txBody>
      </p:sp>
      <p:sp>
        <p:nvSpPr>
          <p:cNvPr id="7" name="Rectangle 6"/>
          <p:cNvSpPr/>
          <p:nvPr/>
        </p:nvSpPr>
        <p:spPr>
          <a:xfrm>
            <a:off x="942681" y="5885790"/>
            <a:ext cx="765242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Kaya, Yoichi; </a:t>
            </a:r>
            <a:r>
              <a:rPr kumimoji="0" lang="en-US" sz="1200" b="0" i="0"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Yokoburi</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Keiichi (1997). Environment, energy, and economy : strategies for sustainability. Tokyo [</a:t>
            </a:r>
            <a:r>
              <a:rPr kumimoji="0" lang="en-US" sz="1200" b="0" i="0"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u.a</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United Nations Univ. Press.</a:t>
            </a:r>
            <a:endParaRPr kumimoji="0" lang="en-US" sz="12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2401772" y="3255853"/>
                <a:ext cx="3758257" cy="62235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𝐹</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    =   </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d>
                        <m:dPr>
                          <m:ctrlP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𝐺𝐷𝑃</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𝐸</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𝐺𝐷𝑃</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𝐹</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𝐸</m:t>
                              </m:r>
                            </m:den>
                          </m:f>
                        </m:e>
                      </m:d>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401772" y="3255853"/>
                <a:ext cx="3758257" cy="622350"/>
              </a:xfrm>
              <a:prstGeom prst="rect">
                <a:avLst/>
              </a:prstGeom>
              <a:blipFill>
                <a:blip r:embed="rId2"/>
                <a:stretch>
                  <a:fillRect/>
                </a:stretch>
              </a:blipFill>
            </p:spPr>
            <p:txBody>
              <a:bodyPr/>
              <a:lstStyle/>
              <a:p>
                <a:r>
                  <a:rPr lang="en-GB">
                    <a:noFill/>
                  </a:rPr>
                  <a:t> </a:t>
                </a:r>
              </a:p>
            </p:txBody>
          </p:sp>
        </mc:Fallback>
      </mc:AlternateContent>
      <p:sp>
        <p:nvSpPr>
          <p:cNvPr id="6" name="Rectangle 5"/>
          <p:cNvSpPr/>
          <p:nvPr/>
        </p:nvSpPr>
        <p:spPr>
          <a:xfrm>
            <a:off x="2460567" y="4434808"/>
            <a:ext cx="4056611" cy="95410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F</a:t>
            </a:r>
            <a:r>
              <a:rPr kumimoji="0" lang="en-US" sz="1400" b="0" i="0"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 </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Global CO</a:t>
            </a:r>
            <a:r>
              <a:rPr kumimoji="0" lang="en-US" sz="1400" b="0" i="0" u="none" strike="noStrike" kern="1200" cap="none" spc="0" normalizeH="0" baseline="-25000" dirty="0">
                <a:ln>
                  <a:noFill/>
                </a:ln>
                <a:solidFill>
                  <a:srgbClr val="0C377B"/>
                </a:solidFill>
                <a:effectLst/>
                <a:uLnTx/>
                <a:uFillTx/>
                <a:latin typeface="Segoe UI" panose="020B0502040204020203" pitchFamily="34" charset="0"/>
                <a:ea typeface="+mn-ea"/>
                <a:cs typeface="Segoe UI" panose="020B0502040204020203" pitchFamily="34" charset="0"/>
              </a:rPr>
              <a:t>2</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emissions from human sources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P</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 Global population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dirty="0">
                <a:ln>
                  <a:noFill/>
                </a:ln>
                <a:solidFill>
                  <a:srgbClr val="0C377B"/>
                </a:solidFill>
                <a:effectLst>
                  <a:outerShdw blurRad="38100" dist="38100" dir="2700000" algn="tl">
                    <a:srgbClr val="000000">
                      <a:alpha val="43137"/>
                    </a:srgbClr>
                  </a:outerShdw>
                </a:effectLst>
                <a:uLnTx/>
                <a:uFillTx/>
                <a:latin typeface="Segoe UI" panose="020B0502040204020203" pitchFamily="34" charset="0"/>
                <a:ea typeface="+mn-ea"/>
                <a:cs typeface="Segoe UI" panose="020B0502040204020203" pitchFamily="34" charset="0"/>
              </a:rPr>
              <a:t>E</a:t>
            </a: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 Energy consumption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0C377B"/>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rPr>
              <a:t>GDP</a:t>
            </a:r>
            <a:r>
              <a:rPr lang="en-US" sz="1400" dirty="0">
                <a:solidFill>
                  <a:srgbClr val="0C377B"/>
                </a:solidFill>
                <a:latin typeface="Segoe UI" panose="020B0502040204020203" pitchFamily="34" charset="0"/>
                <a:cs typeface="Segoe UI" panose="020B0502040204020203" pitchFamily="34" charset="0"/>
              </a:rPr>
              <a:t>= Gross Domestic Product</a:t>
            </a:r>
            <a:endPar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p:txBody>
      </p:sp>
    </p:spTree>
    <p:extLst>
      <p:ext uri="{BB962C8B-B14F-4D97-AF65-F5344CB8AC3E}">
        <p14:creationId xmlns:p14="http://schemas.microsoft.com/office/powerpoint/2010/main" val="2554490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 name="Rectangle 1"/>
          <p:cNvSpPr/>
          <p:nvPr/>
        </p:nvSpPr>
        <p:spPr>
          <a:xfrm>
            <a:off x="204485" y="1245881"/>
            <a:ext cx="8248892" cy="1477328"/>
          </a:xfrm>
          <a:prstGeom prst="rect">
            <a:avLst/>
          </a:prstGeom>
        </p:spPr>
        <p:txBody>
          <a:bodyPr wrap="square">
            <a:spAutoFit/>
          </a:bodyPr>
          <a:lstStyle/>
          <a:p>
            <a:pPr algn="just"/>
            <a:r>
              <a:rPr lang="en-US" dirty="0">
                <a:latin typeface="Segoe UI" panose="020B0502040204020203" pitchFamily="34" charset="0"/>
                <a:cs typeface="Segoe UI" panose="020B0502040204020203" pitchFamily="34" charset="0"/>
              </a:rPr>
              <a:t>The IPCC estimates that we have about 7-8 years left until a global warming between 3-4 degrees happens (not going to explain why that is crucial..). </a:t>
            </a:r>
          </a:p>
          <a:p>
            <a:pPr algn="just"/>
            <a:endParaRPr lang="en-US" dirty="0">
              <a:latin typeface="Segoe UI" panose="020B0502040204020203" pitchFamily="34" charset="0"/>
              <a:cs typeface="Segoe UI" panose="020B0502040204020203" pitchFamily="34" charset="0"/>
            </a:endParaRPr>
          </a:p>
          <a:p>
            <a:pPr algn="just"/>
            <a:r>
              <a:rPr lang="en-US" dirty="0">
                <a:latin typeface="Segoe UI" panose="020B0502040204020203" pitchFamily="34" charset="0"/>
                <a:cs typeface="Segoe UI" panose="020B0502040204020203" pitchFamily="34" charset="0"/>
              </a:rPr>
              <a:t>To have a fair chance at avoiding this oven-like scenario we </a:t>
            </a:r>
            <a:r>
              <a:rPr lang="en-US" b="1" dirty="0">
                <a:latin typeface="Segoe UI" panose="020B0502040204020203" pitchFamily="34" charset="0"/>
                <a:cs typeface="Segoe UI" panose="020B0502040204020203" pitchFamily="34" charset="0"/>
              </a:rPr>
              <a:t>must halve CO</a:t>
            </a:r>
            <a:r>
              <a:rPr lang="en-US" b="1" baseline="-25000" dirty="0">
                <a:latin typeface="Segoe UI" panose="020B0502040204020203" pitchFamily="34" charset="0"/>
                <a:cs typeface="Segoe UI" panose="020B0502040204020203" pitchFamily="34" charset="0"/>
              </a:rPr>
              <a:t>2</a:t>
            </a:r>
            <a:r>
              <a:rPr lang="en-US" b="1" dirty="0">
                <a:latin typeface="Segoe UI" panose="020B0502040204020203" pitchFamily="34" charset="0"/>
                <a:cs typeface="Segoe UI" panose="020B0502040204020203" pitchFamily="34" charset="0"/>
              </a:rPr>
              <a:t> emissions by 2030</a:t>
            </a:r>
            <a:r>
              <a:rPr lang="en-US" dirty="0">
                <a:latin typeface="Segoe UI" panose="020B0502040204020203" pitchFamily="34" charset="0"/>
                <a:cs typeface="Segoe UI" panose="020B0502040204020203" pitchFamily="34" charset="0"/>
              </a:rPr>
              <a:t>, according to the global scientific community.</a:t>
            </a:r>
          </a:p>
        </p:txBody>
      </p:sp>
      <p:sp>
        <p:nvSpPr>
          <p:cNvPr id="5" name="TextBox 4"/>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Kaya: A real example</a:t>
            </a:r>
            <a:endParaRPr kumimoji="0" lang="en-US" sz="2400" b="0" i="0" u="none" strike="noStrike" kern="1200" cap="none" spc="0" normalizeH="0" baseline="0" noProof="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204485" y="3170971"/>
                <a:ext cx="8522825" cy="484043"/>
              </a:xfrm>
              <a:prstGeom prst="rect">
                <a:avLst/>
              </a:prstGeom>
              <a:noFill/>
            </p:spPr>
            <p:txBody>
              <a:bodyPr wrap="square" lIns="0" tIns="0" rIns="0" bIns="0" rtlCol="0">
                <a:spAutoFit/>
              </a:bodyPr>
              <a:lstStyle/>
              <a:p>
                <a:pPr lvl="0">
                  <a:defRPr/>
                </a:pPr>
                <a14:m>
                  <m:oMathPara xmlns:m="http://schemas.openxmlformats.org/officeDocument/2006/math">
                    <m:oMathParaPr>
                      <m:jc m:val="centerGroup"/>
                    </m:oMathParaPr>
                    <m:oMath xmlns:m="http://schemas.openxmlformats.org/officeDocument/2006/math">
                      <m:sSub>
                        <m:sSubPr>
                          <m:ctrlP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ctrlPr>
                        </m:sSubPr>
                        <m:e>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𝐶𝑂</m:t>
                          </m:r>
                        </m:e>
                        <m:sub>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2</m:t>
                          </m:r>
                        </m:sub>
                      </m:sSub>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  </m:t>
                      </m:r>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𝑒𝑚𝑖𝑠𝑠𝑖𝑜𝑛𝑠</m:t>
                      </m:r>
                      <m:r>
                        <a:rPr kumimoji="0" lang="en-US" sz="1400" b="0" i="1" u="none" strike="noStrike" kern="1200" cap="none" spc="0" normalizeH="0" baseline="0" noProof="0" smtClean="0">
                          <a:ln>
                            <a:noFill/>
                          </a:ln>
                          <a:solidFill>
                            <a:srgbClr val="FF0000"/>
                          </a:solidFill>
                          <a:effectLst/>
                          <a:uLnTx/>
                          <a:uFillTx/>
                          <a:latin typeface="Cambria Math" panose="02040503050406030204" pitchFamily="18" charset="0"/>
                        </a:rPr>
                        <m:t>  =   </m:t>
                      </m:r>
                      <m:r>
                        <a:rPr kumimoji="0" lang="en-US" sz="1400" b="0" i="1" u="none" strike="noStrike" kern="1200" cap="none" spc="0" normalizeH="0" baseline="0" noProof="0" smtClean="0">
                          <a:ln>
                            <a:noFill/>
                          </a:ln>
                          <a:solidFill>
                            <a:srgbClr val="00B050"/>
                          </a:solidFill>
                          <a:effectLst/>
                          <a:uLnTx/>
                          <a:uFillTx/>
                          <a:latin typeface="Cambria Math" panose="02040503050406030204" pitchFamily="18" charset="0"/>
                        </a:rPr>
                        <m:t>𝑃𝑜𝑝𝑢𝑙𝑎𝑡𝑖𝑜𝑛</m:t>
                      </m:r>
                      <m:d>
                        <m:dPr>
                          <m:ctrlPr>
                            <a:rPr kumimoji="0" lang="en-US" sz="1400" b="0" i="1" u="none" strike="noStrike" kern="1200" cap="none" spc="0" normalizeH="0" baseline="0" noProof="0" dirty="0">
                              <a:ln>
                                <a:noFill/>
                              </a:ln>
                              <a:solidFill>
                                <a:srgbClr val="0C377B"/>
                              </a:solidFill>
                              <a:effectLst/>
                              <a:uLnTx/>
                              <a:uFillTx/>
                              <a:latin typeface="Cambria Math" panose="02040503050406030204" pitchFamily="18" charset="0"/>
                            </a:rPr>
                          </m:ctrlPr>
                        </m:dPr>
                        <m:e>
                          <m:f>
                            <m:fPr>
                              <m:ctrlPr>
                                <a:rPr kumimoji="0" lang="en-US" sz="1400" b="0" i="1" u="none" strike="noStrike" kern="1200" cap="none" spc="0" normalizeH="0" baseline="0" noProof="0" dirty="0">
                                  <a:ln>
                                    <a:noFill/>
                                  </a:ln>
                                  <a:solidFill>
                                    <a:srgbClr val="0C377B"/>
                                  </a:solidFill>
                                  <a:effectLst/>
                                  <a:uLnTx/>
                                  <a:uFillTx/>
                                  <a:latin typeface="Cambria Math" panose="02040503050406030204" pitchFamily="18" charset="0"/>
                                </a:rPr>
                              </m:ctrlPr>
                            </m:fPr>
                            <m:num>
                              <m:r>
                                <a:rPr kumimoji="0" lang="en-US" sz="1400" b="0" i="1" u="none" strike="noStrike" kern="1200" cap="none" spc="0" normalizeH="0" baseline="0" noProof="0" dirty="0" smtClean="0">
                                  <a:ln>
                                    <a:noFill/>
                                  </a:ln>
                                  <a:solidFill>
                                    <a:srgbClr val="7030A0"/>
                                  </a:solidFill>
                                  <a:effectLst/>
                                  <a:uLnTx/>
                                  <a:uFillTx/>
                                  <a:latin typeface="Cambria Math" panose="02040503050406030204" pitchFamily="18" charset="0"/>
                                </a:rPr>
                                <m:t>𝐺𝐷𝑃</m:t>
                              </m:r>
                            </m:num>
                            <m:den>
                              <m:r>
                                <a:rPr kumimoji="0" lang="en-US" sz="1400" b="0" i="1" u="none" strike="noStrike" kern="1200" cap="none" spc="0" normalizeH="0" baseline="0" noProof="0" dirty="0" smtClean="0">
                                  <a:ln>
                                    <a:noFill/>
                                  </a:ln>
                                  <a:solidFill>
                                    <a:srgbClr val="00B050"/>
                                  </a:solidFill>
                                  <a:effectLst/>
                                  <a:uLnTx/>
                                  <a:uFillTx/>
                                  <a:latin typeface="Cambria Math" panose="02040503050406030204" pitchFamily="18" charset="0"/>
                                </a:rPr>
                                <m:t>𝑃𝑜𝑝𝑢𝑙𝑎𝑡𝑖𝑜𝑛</m:t>
                              </m:r>
                            </m:den>
                          </m:f>
                        </m:e>
                      </m:d>
                      <m:d>
                        <m:dPr>
                          <m:ctrlPr>
                            <a:rPr kumimoji="0" lang="en-US" sz="1400" b="0" i="1" u="none" strike="noStrike" kern="1200" cap="none" spc="0" normalizeH="0" baseline="0" noProof="0" dirty="0" smtClean="0">
                              <a:ln>
                                <a:noFill/>
                              </a:ln>
                              <a:solidFill>
                                <a:srgbClr val="0C377B"/>
                              </a:solidFill>
                              <a:effectLst/>
                              <a:uLnTx/>
                              <a:uFillTx/>
                              <a:latin typeface="Cambria Math" panose="02040503050406030204" pitchFamily="18" charset="0"/>
                            </a:rPr>
                          </m:ctrlPr>
                        </m:dPr>
                        <m:e>
                          <m:f>
                            <m:fPr>
                              <m:ctrlPr>
                                <a:rPr kumimoji="0" lang="en-US" sz="1400" b="0" i="1" u="none" strike="noStrike" kern="1200" cap="none" spc="0" normalizeH="0" baseline="0" noProof="0" dirty="0" smtClean="0">
                                  <a:ln>
                                    <a:noFill/>
                                  </a:ln>
                                  <a:solidFill>
                                    <a:srgbClr val="0C377B"/>
                                  </a:solidFill>
                                  <a:effectLst/>
                                  <a:uLnTx/>
                                  <a:uFillTx/>
                                  <a:latin typeface="Cambria Math" panose="02040503050406030204" pitchFamily="18" charset="0"/>
                                </a:rPr>
                              </m:ctrlPr>
                            </m:fPr>
                            <m:num>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𝐸𝑛𝑒𝑟𝑔𝑦</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 </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𝑖𝑛𝑡𝑒𝑛𝑠𝑖𝑡𝑦</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 </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𝑜𝑓</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 </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𝑔𝑙𝑜𝑏𝑎𝑙</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 </m:t>
                              </m:r>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𝑒𝑐𝑜𝑛𝑜𝑚𝑦</m:t>
                              </m:r>
                            </m:num>
                            <m:den>
                              <m:r>
                                <a:rPr kumimoji="0" lang="en-US" sz="1400" b="0" i="1" u="none" strike="noStrike" kern="1200" cap="none" spc="0" normalizeH="0" baseline="0" noProof="0" dirty="0" smtClean="0">
                                  <a:ln>
                                    <a:noFill/>
                                  </a:ln>
                                  <a:solidFill>
                                    <a:srgbClr val="7030A0"/>
                                  </a:solidFill>
                                  <a:effectLst/>
                                  <a:uLnTx/>
                                  <a:uFillTx/>
                                  <a:latin typeface="Cambria Math" panose="02040503050406030204" pitchFamily="18" charset="0"/>
                                </a:rPr>
                                <m:t>𝐺𝐷𝑃</m:t>
                              </m:r>
                            </m:den>
                          </m:f>
                        </m:e>
                      </m:d>
                      <m:d>
                        <m:dPr>
                          <m:ctrlPr>
                            <a:rPr kumimoji="0" lang="en-US" sz="1400" b="0" i="1" u="none" strike="noStrike" kern="1200" cap="none" spc="0" normalizeH="0" baseline="0" noProof="0" dirty="0" smtClean="0">
                              <a:ln>
                                <a:noFill/>
                              </a:ln>
                              <a:solidFill>
                                <a:srgbClr val="0C377B"/>
                              </a:solidFill>
                              <a:effectLst/>
                              <a:uLnTx/>
                              <a:uFillTx/>
                              <a:latin typeface="Cambria Math" panose="02040503050406030204" pitchFamily="18" charset="0"/>
                            </a:rPr>
                          </m:ctrlPr>
                        </m:dPr>
                        <m:e>
                          <m:f>
                            <m:fPr>
                              <m:ctrlPr>
                                <a:rPr kumimoji="0" lang="en-US" sz="1400" b="0" i="1" u="none" strike="noStrike" kern="1200" cap="none" spc="0" normalizeH="0" baseline="0" noProof="0" dirty="0" smtClean="0">
                                  <a:ln>
                                    <a:noFill/>
                                  </a:ln>
                                  <a:solidFill>
                                    <a:srgbClr val="0C377B"/>
                                  </a:solidFill>
                                  <a:effectLst/>
                                  <a:uLnTx/>
                                  <a:uFillTx/>
                                  <a:latin typeface="Cambria Math" panose="02040503050406030204" pitchFamily="18" charset="0"/>
                                </a:rPr>
                              </m:ctrlPr>
                            </m:fPr>
                            <m:num>
                              <m:sSub>
                                <m:sSubPr>
                                  <m:ctrlPr>
                                    <a:rPr lang="en-US" sz="1400" i="1">
                                      <a:solidFill>
                                        <a:srgbClr val="FF0000"/>
                                      </a:solidFill>
                                      <a:latin typeface="Cambria Math" panose="02040503050406030204" pitchFamily="18" charset="0"/>
                                    </a:rPr>
                                  </m:ctrlPr>
                                </m:sSubPr>
                                <m:e>
                                  <m:r>
                                    <a:rPr lang="en-US" sz="1400" i="1">
                                      <a:solidFill>
                                        <a:srgbClr val="FF0000"/>
                                      </a:solidFill>
                                      <a:latin typeface="Cambria Math" panose="02040503050406030204" pitchFamily="18" charset="0"/>
                                    </a:rPr>
                                    <m:t>𝐶𝑂</m:t>
                                  </m:r>
                                </m:e>
                                <m:sub>
                                  <m:r>
                                    <a:rPr lang="en-US" sz="1400" i="1">
                                      <a:solidFill>
                                        <a:srgbClr val="FF0000"/>
                                      </a:solidFill>
                                      <a:latin typeface="Cambria Math" panose="02040503050406030204" pitchFamily="18" charset="0"/>
                                    </a:rPr>
                                    <m:t>2</m:t>
                                  </m:r>
                                </m:sub>
                              </m:sSub>
                              <m:r>
                                <a:rPr lang="en-US" sz="1400" i="1">
                                  <a:solidFill>
                                    <a:srgbClr val="FF0000"/>
                                  </a:solidFill>
                                  <a:latin typeface="Cambria Math" panose="02040503050406030204" pitchFamily="18" charset="0"/>
                                </a:rPr>
                                <m:t>  </m:t>
                              </m:r>
                              <m:r>
                                <a:rPr lang="en-US" sz="1400" i="1">
                                  <a:solidFill>
                                    <a:srgbClr val="FF0000"/>
                                  </a:solidFill>
                                  <a:latin typeface="Cambria Math" panose="02040503050406030204" pitchFamily="18" charset="0"/>
                                </a:rPr>
                                <m:t>𝑒𝑚𝑖𝑠𝑠𝑖𝑜𝑛𝑠</m:t>
                              </m:r>
                            </m:num>
                            <m:den>
                              <m:r>
                                <a:rPr kumimoji="0" lang="en-US" sz="1400" b="0" i="1" u="none" strike="noStrike" kern="1200" cap="none" spc="0" normalizeH="0" baseline="0" noProof="0" dirty="0" smtClean="0">
                                  <a:ln>
                                    <a:noFill/>
                                  </a:ln>
                                  <a:solidFill>
                                    <a:schemeClr val="tx2">
                                      <a:lumMod val="60000"/>
                                      <a:lumOff val="40000"/>
                                    </a:schemeClr>
                                  </a:solidFill>
                                  <a:effectLst/>
                                  <a:uLnTx/>
                                  <a:uFillTx/>
                                  <a:latin typeface="Cambria Math" panose="02040503050406030204" pitchFamily="18" charset="0"/>
                                </a:rPr>
                                <m:t>𝐸𝑛𝑒𝑟𝑔𝑦</m:t>
                              </m:r>
                            </m:den>
                          </m:f>
                        </m:e>
                      </m:d>
                    </m:oMath>
                  </m:oMathPara>
                </a14:m>
                <a:endParaRPr kumimoji="0" lang="en-US" sz="1800" b="0" i="0" u="none" strike="noStrike" kern="1200" cap="none" spc="0" normalizeH="0" baseline="0" noProof="0" dirty="0">
                  <a:ln>
                    <a:noFill/>
                  </a:ln>
                  <a:solidFill>
                    <a:srgbClr val="0C377B"/>
                  </a:solidFill>
                  <a:effectLst/>
                  <a:uLnTx/>
                  <a:uFillTx/>
                  <a:latin typeface="Aria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04485" y="3170971"/>
                <a:ext cx="8522825" cy="484043"/>
              </a:xfrm>
              <a:prstGeom prst="rect">
                <a:avLst/>
              </a:prstGeom>
              <a:blipFill>
                <a:blip r:embed="rId2"/>
                <a:stretch>
                  <a:fillRect b="-11250"/>
                </a:stretch>
              </a:blipFill>
            </p:spPr>
            <p:txBody>
              <a:bodyPr/>
              <a:lstStyle/>
              <a:p>
                <a:r>
                  <a:rPr lang="en-GB">
                    <a:noFill/>
                  </a:rPr>
                  <a:t> </a:t>
                </a:r>
              </a:p>
            </p:txBody>
          </p:sp>
        </mc:Fallback>
      </mc:AlternateContent>
      <p:sp>
        <p:nvSpPr>
          <p:cNvPr id="3" name="Rectangle 2"/>
          <p:cNvSpPr/>
          <p:nvPr/>
        </p:nvSpPr>
        <p:spPr>
          <a:xfrm>
            <a:off x="988601" y="3873222"/>
            <a:ext cx="7934445" cy="2677656"/>
          </a:xfrm>
          <a:prstGeom prst="rect">
            <a:avLst/>
          </a:prstGeom>
        </p:spPr>
        <p:txBody>
          <a:bodyPr wrap="square">
            <a:spAutoFit/>
          </a:bodyPr>
          <a:lstStyle/>
          <a:p>
            <a:pPr algn="just"/>
            <a:r>
              <a:rPr lang="en-US" sz="1400" dirty="0">
                <a:latin typeface="Segoe UI" panose="020B0502040204020203" pitchFamily="34" charset="0"/>
                <a:cs typeface="Segoe UI" panose="020B0502040204020203" pitchFamily="34" charset="0"/>
              </a:rPr>
              <a:t>What we must achieve is </a:t>
            </a:r>
            <a:r>
              <a:rPr lang="en-US" sz="1400" b="1" dirty="0">
                <a:latin typeface="Segoe UI" panose="020B0502040204020203" pitchFamily="34" charset="0"/>
                <a:cs typeface="Segoe UI" panose="020B0502040204020203" pitchFamily="34" charset="0"/>
              </a:rPr>
              <a:t>CO</a:t>
            </a:r>
            <a:r>
              <a:rPr lang="en-US" sz="1400" b="1" baseline="-25000" dirty="0">
                <a:latin typeface="Segoe UI" panose="020B0502040204020203" pitchFamily="34" charset="0"/>
                <a:cs typeface="Segoe UI" panose="020B0502040204020203" pitchFamily="34" charset="0"/>
              </a:rPr>
              <a:t>2</a:t>
            </a:r>
            <a:r>
              <a:rPr lang="en-US" sz="1400" b="1" dirty="0">
                <a:latin typeface="Segoe UI" panose="020B0502040204020203" pitchFamily="34" charset="0"/>
                <a:cs typeface="Segoe UI" panose="020B0502040204020203" pitchFamily="34" charset="0"/>
              </a:rPr>
              <a:t>/2. So…take your pick:</a:t>
            </a:r>
          </a:p>
          <a:p>
            <a:pPr algn="just"/>
            <a:endParaRPr lang="en-US" sz="1400" dirty="0">
              <a:latin typeface="Segoe UI" panose="020B0502040204020203" pitchFamily="34" charset="0"/>
              <a:cs typeface="Segoe UI" panose="020B0502040204020203" pitchFamily="34" charset="0"/>
            </a:endParaRPr>
          </a:p>
          <a:p>
            <a:pPr algn="just"/>
            <a:r>
              <a:rPr lang="en-US" sz="1400" dirty="0">
                <a:latin typeface="Segoe UI" panose="020B0502040204020203" pitchFamily="34" charset="0"/>
                <a:cs typeface="Segoe UI" panose="020B0502040204020203" pitchFamily="34" charset="0"/>
              </a:rPr>
              <a:t>First question:</a:t>
            </a:r>
          </a:p>
          <a:p>
            <a:pPr algn="just"/>
            <a:endParaRPr lang="en-US" sz="1400" dirty="0">
              <a:latin typeface="Segoe UI" panose="020B0502040204020203" pitchFamily="34" charset="0"/>
              <a:cs typeface="Segoe UI" panose="020B0502040204020203" pitchFamily="34" charset="0"/>
            </a:endParaRPr>
          </a:p>
          <a:p>
            <a:pPr marL="1200150" lvl="2" indent="-285750" algn="just">
              <a:buFont typeface="Arial" panose="020B0604020202020204" pitchFamily="34" charset="0"/>
              <a:buChar char="•"/>
            </a:pPr>
            <a:r>
              <a:rPr lang="en-US" sz="1400" dirty="0">
                <a:latin typeface="Segoe UI" panose="020B0502040204020203" pitchFamily="34" charset="0"/>
                <a:cs typeface="Segoe UI" panose="020B0502040204020203" pitchFamily="34" charset="0"/>
              </a:rPr>
              <a:t>Should we halve population?</a:t>
            </a:r>
          </a:p>
          <a:p>
            <a:pPr marL="1200150" lvl="2" indent="-285750" algn="just">
              <a:buFont typeface="Arial" panose="020B0604020202020204" pitchFamily="34" charset="0"/>
              <a:buChar char="•"/>
            </a:pPr>
            <a:r>
              <a:rPr lang="en-US" sz="1400" dirty="0">
                <a:latin typeface="Segoe UI" panose="020B0502040204020203" pitchFamily="34" charset="0"/>
                <a:cs typeface="Segoe UI" panose="020B0502040204020203" pitchFamily="34" charset="0"/>
              </a:rPr>
              <a:t>Should we halve global GDP?</a:t>
            </a:r>
          </a:p>
          <a:p>
            <a:pPr marL="1200150" lvl="2" indent="-285750" algn="just">
              <a:buFont typeface="Arial" panose="020B0604020202020204" pitchFamily="34" charset="0"/>
              <a:buChar char="•"/>
            </a:pPr>
            <a:r>
              <a:rPr lang="en-US" sz="1400" dirty="0">
                <a:latin typeface="Segoe UI" panose="020B0502040204020203" pitchFamily="34" charset="0"/>
                <a:cs typeface="Segoe UI" panose="020B0502040204020203" pitchFamily="34" charset="0"/>
              </a:rPr>
              <a:t>Should we  halve the intensity of the Global Economy?</a:t>
            </a:r>
          </a:p>
          <a:p>
            <a:pPr marL="1200150" lvl="2" indent="-285750" algn="just">
              <a:buFont typeface="Arial" panose="020B0604020202020204" pitchFamily="34" charset="0"/>
              <a:buChar char="•"/>
            </a:pPr>
            <a:r>
              <a:rPr lang="en-US" sz="1400" dirty="0">
                <a:latin typeface="Segoe UI" panose="020B0502040204020203" pitchFamily="34" charset="0"/>
                <a:cs typeface="Segoe UI" panose="020B0502040204020203" pitchFamily="34" charset="0"/>
              </a:rPr>
              <a:t>Should we halve the emissions of our Economy?</a:t>
            </a:r>
          </a:p>
          <a:p>
            <a:pPr algn="just"/>
            <a:endParaRPr lang="en-US" sz="1400" dirty="0">
              <a:latin typeface="Segoe UI" panose="020B0502040204020203" pitchFamily="34" charset="0"/>
              <a:cs typeface="Segoe UI" panose="020B0502040204020203" pitchFamily="34" charset="0"/>
            </a:endParaRPr>
          </a:p>
          <a:p>
            <a:pPr algn="just"/>
            <a:r>
              <a:rPr lang="en-US" sz="1400" dirty="0">
                <a:latin typeface="Segoe UI" panose="020B0502040204020203" pitchFamily="34" charset="0"/>
                <a:cs typeface="Segoe UI" panose="020B0502040204020203" pitchFamily="34" charset="0"/>
              </a:rPr>
              <a:t>Second question: Are we capable of doing it?</a:t>
            </a:r>
          </a:p>
          <a:p>
            <a:pPr algn="just"/>
            <a:endParaRPr lang="en-US" sz="1400" dirty="0">
              <a:latin typeface="Segoe UI" panose="020B0502040204020203" pitchFamily="34" charset="0"/>
              <a:cs typeface="Segoe UI" panose="020B0502040204020203" pitchFamily="34" charset="0"/>
            </a:endParaRPr>
          </a:p>
          <a:p>
            <a:pPr algn="just"/>
            <a:r>
              <a:rPr lang="en-US" sz="1400" dirty="0">
                <a:latin typeface="Segoe UI" panose="020B0502040204020203" pitchFamily="34" charset="0"/>
                <a:cs typeface="Segoe UI" panose="020B0502040204020203" pitchFamily="34" charset="0"/>
              </a:rPr>
              <a:t>Third question: What systemic consequences it will bring?</a:t>
            </a:r>
          </a:p>
        </p:txBody>
      </p:sp>
    </p:spTree>
    <p:extLst>
      <p:ext uri="{BB962C8B-B14F-4D97-AF65-F5344CB8AC3E}">
        <p14:creationId xmlns:p14="http://schemas.microsoft.com/office/powerpoint/2010/main" val="32746163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The Jevons paradox: When technology backfires!!</a:t>
            </a:r>
            <a:endParaRPr kumimoji="0" lang="en-US" sz="2400" b="0" i="0" u="none" strike="noStrike" kern="1200" cap="none" spc="0" normalizeH="0" baseline="0" noProof="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2" name="Rectangle 1"/>
          <p:cNvSpPr/>
          <p:nvPr/>
        </p:nvSpPr>
        <p:spPr>
          <a:xfrm>
            <a:off x="745067" y="991724"/>
            <a:ext cx="7572895"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It may happen that our technology is so good in increasing the efficiency of use of a certain resource, that it triggers an increase in its consumption.</a:t>
            </a:r>
          </a:p>
        </p:txBody>
      </p:sp>
      <p:sp>
        <p:nvSpPr>
          <p:cNvPr id="5" name="Rectangle 4"/>
          <p:cNvSpPr/>
          <p:nvPr/>
        </p:nvSpPr>
        <p:spPr>
          <a:xfrm>
            <a:off x="1557042" y="2410136"/>
            <a:ext cx="6105399" cy="147732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i="1" dirty="0">
                <a:solidFill>
                  <a:srgbClr val="0C377B"/>
                </a:solidFill>
                <a:latin typeface="Segoe UI" panose="020B0502040204020203" pitchFamily="34" charset="0"/>
                <a:cs typeface="Segoe UI" panose="020B0502040204020203" pitchFamily="34" charset="0"/>
              </a:rPr>
              <a:t>Example: Booming of Social Media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0C377B"/>
              </a:solidFill>
              <a:effectLst/>
              <a:uLnTx/>
              <a:uFillTx/>
              <a:latin typeface="Segoe UI" panose="020B0502040204020203" pitchFamily="34" charset="0"/>
              <a:cs typeface="Segoe UI" panose="020B0502040204020203" pitchFamily="34" charset="0"/>
            </a:endParaRPr>
          </a:p>
          <a:p>
            <a:pPr lvl="0" algn="ctr">
              <a:defRPr/>
            </a:pPr>
            <a:r>
              <a:rPr lang="en-US" dirty="0"/>
              <a:t>In 2010, it was estimated that there were about 2 billion cat pictures on the internet. Today, that number is expected to be </a:t>
            </a:r>
            <a:r>
              <a:rPr lang="en-US" b="1" dirty="0"/>
              <a:t>more than 6.5 billion</a:t>
            </a:r>
            <a:r>
              <a:rPr lang="en-US" dirty="0"/>
              <a:t>.</a:t>
            </a:r>
          </a:p>
        </p:txBody>
      </p:sp>
      <p:sp>
        <p:nvSpPr>
          <p:cNvPr id="7" name="Rectangle 6"/>
          <p:cNvSpPr/>
          <p:nvPr/>
        </p:nvSpPr>
        <p:spPr>
          <a:xfrm>
            <a:off x="1206631" y="6347455"/>
            <a:ext cx="7805394" cy="2616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R. York, Ecological Paradoxes: William Stanley Jevons and the Paperless Office, </a:t>
            </a:r>
            <a:r>
              <a:rPr kumimoji="0" lang="en-US" sz="1100" b="0" i="1"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Human Ecology Review, Vol. 13, No. 2, 2006.</a:t>
            </a:r>
          </a:p>
        </p:txBody>
      </p:sp>
      <p:pic>
        <p:nvPicPr>
          <p:cNvPr id="3" name="Picture 2"/>
          <p:cNvPicPr>
            <a:picLocks noChangeAspect="1"/>
          </p:cNvPicPr>
          <p:nvPr/>
        </p:nvPicPr>
        <p:blipFill>
          <a:blip r:embed="rId2"/>
          <a:stretch>
            <a:fillRect/>
          </a:stretch>
        </p:blipFill>
        <p:spPr>
          <a:xfrm>
            <a:off x="3565364" y="3887464"/>
            <a:ext cx="2395598" cy="2395598"/>
          </a:xfrm>
          <a:prstGeom prst="rect">
            <a:avLst/>
          </a:prstGeom>
        </p:spPr>
      </p:pic>
    </p:spTree>
    <p:extLst>
      <p:ext uri="{BB962C8B-B14F-4D97-AF65-F5344CB8AC3E}">
        <p14:creationId xmlns:p14="http://schemas.microsoft.com/office/powerpoint/2010/main" val="2682676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The Jevons paradox: When technology backfires!!</a:t>
            </a:r>
            <a:endParaRPr kumimoji="0" lang="en-US" sz="24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6" name="Rectangle 5"/>
          <p:cNvSpPr/>
          <p:nvPr/>
        </p:nvSpPr>
        <p:spPr>
          <a:xfrm>
            <a:off x="141319" y="847286"/>
            <a:ext cx="8130722" cy="5978816"/>
          </a:xfrm>
          <a:prstGeom prst="rect">
            <a:avLst/>
          </a:prstGeom>
        </p:spPr>
        <p:txBody>
          <a:bodyPr wrap="square">
            <a:spAutoFit/>
          </a:bodyPr>
          <a:lstStyle/>
          <a:p>
            <a:pPr algn="just">
              <a:lnSpc>
                <a:spcPct val="107000"/>
              </a:lnSpc>
              <a:spcAft>
                <a:spcPts val="800"/>
              </a:spcAft>
            </a:pPr>
            <a:r>
              <a:rPr lang="en-US" sz="2800" b="1" dirty="0">
                <a:latin typeface="Segoe UI" panose="020B0502040204020203" pitchFamily="34" charset="0"/>
                <a:ea typeface="Calibri" panose="020F0502020204030204" pitchFamily="34" charset="0"/>
                <a:cs typeface="Segoe UI" panose="020B0502040204020203" pitchFamily="34" charset="0"/>
              </a:rPr>
              <a:t>Data-driven Extinction?</a:t>
            </a:r>
            <a:endParaRPr lang="en-US" sz="2800" dirty="0">
              <a:latin typeface="Segoe UI" panose="020B0502040204020203" pitchFamily="34" charset="0"/>
              <a:ea typeface="Calibri" panose="020F0502020204030204" pitchFamily="34" charset="0"/>
              <a:cs typeface="Segoe UI" panose="020B0502040204020203" pitchFamily="34" charset="0"/>
            </a:endParaRP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Let’s take Facebook.</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Facebook generates 4 x 10</a:t>
            </a:r>
            <a:r>
              <a:rPr lang="en-US" sz="1000" baseline="30000" dirty="0">
                <a:latin typeface="Segoe UI" panose="020B0502040204020203" pitchFamily="34" charset="0"/>
                <a:ea typeface="Calibri" panose="020F0502020204030204" pitchFamily="34" charset="0"/>
                <a:cs typeface="Segoe UI" panose="020B0502040204020203" pitchFamily="34" charset="0"/>
              </a:rPr>
              <a:t>15</a:t>
            </a:r>
            <a:r>
              <a:rPr lang="en-US" sz="1000" dirty="0">
                <a:latin typeface="Segoe UI" panose="020B0502040204020203" pitchFamily="34" charset="0"/>
                <a:ea typeface="Calibri" panose="020F0502020204030204" pitchFamily="34" charset="0"/>
                <a:cs typeface="Segoe UI" panose="020B0502040204020203" pitchFamily="34" charset="0"/>
              </a:rPr>
              <a:t> bytes of data per day. Let us assume they store it all and add redundancy and backup for safety.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This is ~ 2 x10</a:t>
            </a:r>
            <a:r>
              <a:rPr lang="en-US" sz="1000" baseline="30000" dirty="0">
                <a:latin typeface="Segoe UI" panose="020B0502040204020203" pitchFamily="34" charset="0"/>
                <a:ea typeface="Calibri" panose="020F0502020204030204" pitchFamily="34" charset="0"/>
                <a:cs typeface="Segoe UI" panose="020B0502040204020203" pitchFamily="34" charset="0"/>
              </a:rPr>
              <a:t>17 </a:t>
            </a:r>
            <a:r>
              <a:rPr lang="en-US" sz="1000" dirty="0">
                <a:latin typeface="Segoe UI" panose="020B0502040204020203" pitchFamily="34" charset="0"/>
                <a:ea typeface="Calibri" panose="020F0502020204030204" pitchFamily="34" charset="0"/>
                <a:cs typeface="Segoe UI" panose="020B0502040204020203" pitchFamily="34" charset="0"/>
              </a:rPr>
              <a:t>bytes/month.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They build a new data center approximately every six months. Let us suppose that it is because they reach their storage limit. This means ~10</a:t>
            </a:r>
            <a:r>
              <a:rPr lang="en-US" sz="1000" baseline="30000" dirty="0">
                <a:latin typeface="Segoe UI" panose="020B0502040204020203" pitchFamily="34" charset="0"/>
                <a:ea typeface="Calibri" panose="020F0502020204030204" pitchFamily="34" charset="0"/>
                <a:cs typeface="Segoe UI" panose="020B0502040204020203" pitchFamily="34" charset="0"/>
              </a:rPr>
              <a:t>18</a:t>
            </a:r>
            <a:r>
              <a:rPr lang="en-US" sz="1000" dirty="0">
                <a:latin typeface="Segoe UI" panose="020B0502040204020203" pitchFamily="34" charset="0"/>
                <a:ea typeface="Calibri" panose="020F0502020204030204" pitchFamily="34" charset="0"/>
                <a:cs typeface="Segoe UI" panose="020B0502040204020203" pitchFamily="34" charset="0"/>
              </a:rPr>
              <a:t> bytes/data center.</a:t>
            </a:r>
          </a:p>
          <a:p>
            <a:pPr marL="228600" lvl="0" indent="-228600" algn="just">
              <a:lnSpc>
                <a:spcPct val="107000"/>
              </a:lnSpc>
              <a:spcAft>
                <a:spcPts val="800"/>
              </a:spcAft>
              <a:buSzPts val="1000"/>
              <a:buFont typeface="Arial" panose="020B0604020202020204" pitchFamily="34" charset="0"/>
              <a:buChar char="•"/>
              <a:tabLst>
                <a:tab pos="457200" algn="l"/>
              </a:tabLst>
            </a:pPr>
            <a:r>
              <a:rPr lang="en-US" sz="1000" dirty="0">
                <a:latin typeface="Segoe UI" panose="020B0502040204020203" pitchFamily="34" charset="0"/>
                <a:ea typeface="Calibri" panose="020F0502020204030204" pitchFamily="34" charset="0"/>
                <a:cs typeface="Segoe UI" panose="020B0502040204020203" pitchFamily="34" charset="0"/>
              </a:rPr>
              <a:t>Today we generate ~ 10</a:t>
            </a:r>
            <a:r>
              <a:rPr lang="en-US" sz="1000" baseline="30000" dirty="0">
                <a:latin typeface="Segoe UI" panose="020B0502040204020203" pitchFamily="34" charset="0"/>
                <a:ea typeface="Calibri" panose="020F0502020204030204" pitchFamily="34" charset="0"/>
                <a:cs typeface="Segoe UI" panose="020B0502040204020203" pitchFamily="34" charset="0"/>
              </a:rPr>
              <a:t>22</a:t>
            </a:r>
            <a:r>
              <a:rPr lang="en-US" sz="1000" dirty="0">
                <a:latin typeface="Segoe UI" panose="020B0502040204020203" pitchFamily="34" charset="0"/>
                <a:ea typeface="Calibri" panose="020F0502020204030204" pitchFamily="34" charset="0"/>
                <a:cs typeface="Segoe UI" panose="020B0502040204020203" pitchFamily="34" charset="0"/>
              </a:rPr>
              <a:t> bytes of info. </a:t>
            </a:r>
          </a:p>
          <a:p>
            <a:pPr marL="228600" lvl="0" indent="-228600" algn="just">
              <a:lnSpc>
                <a:spcPct val="107000"/>
              </a:lnSpc>
              <a:spcAft>
                <a:spcPts val="800"/>
              </a:spcAft>
              <a:buSzPts val="1000"/>
              <a:buFont typeface="Arial" panose="020B0604020202020204" pitchFamily="34" charset="0"/>
              <a:buChar char="•"/>
              <a:tabLst>
                <a:tab pos="457200" algn="l"/>
              </a:tabLst>
            </a:pPr>
            <a:r>
              <a:rPr lang="en-US" sz="1000" dirty="0">
                <a:latin typeface="Segoe UI" panose="020B0502040204020203" pitchFamily="34" charset="0"/>
                <a:ea typeface="Calibri" panose="020F0502020204030204" pitchFamily="34" charset="0"/>
                <a:cs typeface="Segoe UI" panose="020B0502040204020203" pitchFamily="34" charset="0"/>
              </a:rPr>
              <a:t>The projection for  2024 ~2 x 10</a:t>
            </a:r>
            <a:r>
              <a:rPr lang="en-US" sz="1000" baseline="30000" dirty="0">
                <a:latin typeface="Segoe UI" panose="020B0502040204020203" pitchFamily="34" charset="0"/>
                <a:ea typeface="Calibri" panose="020F0502020204030204" pitchFamily="34" charset="0"/>
                <a:cs typeface="Segoe UI" panose="020B0502040204020203" pitchFamily="34" charset="0"/>
              </a:rPr>
              <a:t>22</a:t>
            </a:r>
            <a:r>
              <a:rPr lang="en-US" sz="1000" dirty="0">
                <a:latin typeface="Segoe UI" panose="020B0502040204020203" pitchFamily="34" charset="0"/>
                <a:ea typeface="Calibri" panose="020F0502020204030204" pitchFamily="34" charset="0"/>
                <a:cs typeface="Segoe UI" panose="020B0502040204020203" pitchFamily="34" charset="0"/>
              </a:rPr>
              <a:t> bytes.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If we wanted to store all the data produced in 2022, we would need 10</a:t>
            </a:r>
            <a:r>
              <a:rPr lang="en-US" sz="1050" baseline="30000" dirty="0">
                <a:latin typeface="Segoe UI" panose="020B0502040204020203" pitchFamily="34" charset="0"/>
                <a:ea typeface="Calibri" panose="020F0502020204030204" pitchFamily="34" charset="0"/>
                <a:cs typeface="Segoe UI" panose="020B0502040204020203" pitchFamily="34" charset="0"/>
              </a:rPr>
              <a:t>4</a:t>
            </a:r>
            <a:r>
              <a:rPr lang="en-US" sz="1000" dirty="0">
                <a:latin typeface="Segoe UI" panose="020B0502040204020203" pitchFamily="34" charset="0"/>
                <a:ea typeface="Calibri" panose="020F0502020204030204" pitchFamily="34" charset="0"/>
                <a:cs typeface="Segoe UI" panose="020B0502040204020203" pitchFamily="34" charset="0"/>
              </a:rPr>
              <a:t> data centers. Today, the number of data centers is estimated in ~10</a:t>
            </a:r>
            <a:r>
              <a:rPr lang="en-US" sz="1000" baseline="30000" dirty="0">
                <a:latin typeface="Segoe UI" panose="020B0502040204020203" pitchFamily="34" charset="0"/>
                <a:ea typeface="Calibri" panose="020F0502020204030204" pitchFamily="34" charset="0"/>
                <a:cs typeface="Segoe UI" panose="020B0502040204020203" pitchFamily="34" charset="0"/>
              </a:rPr>
              <a:t>4</a:t>
            </a:r>
            <a:r>
              <a:rPr lang="en-US" sz="1000" dirty="0">
                <a:latin typeface="Segoe UI" panose="020B0502040204020203" pitchFamily="34" charset="0"/>
                <a:ea typeface="Calibri" panose="020F0502020204030204" pitchFamily="34" charset="0"/>
                <a:cs typeface="Segoe UI" panose="020B0502040204020203" pitchFamily="34" charset="0"/>
              </a:rPr>
              <a:t>, so not bad at all for this crude estimation! It means also that we are approximately storing all the data we are generating globally.</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Today, we globally emit around 5 x10</a:t>
            </a:r>
            <a:r>
              <a:rPr lang="en-US" sz="1000" baseline="30000" dirty="0">
                <a:latin typeface="Segoe UI" panose="020B0502040204020203" pitchFamily="34" charset="0"/>
                <a:ea typeface="Calibri" panose="020F0502020204030204" pitchFamily="34" charset="0"/>
                <a:cs typeface="Segoe UI" panose="020B0502040204020203" pitchFamily="34" charset="0"/>
              </a:rPr>
              <a:t>13</a:t>
            </a:r>
            <a:r>
              <a:rPr lang="en-US" sz="1000" dirty="0">
                <a:latin typeface="Segoe UI" panose="020B0502040204020203" pitchFamily="34" charset="0"/>
                <a:ea typeface="Calibri" panose="020F0502020204030204" pitchFamily="34" charset="0"/>
                <a:cs typeface="Segoe UI" panose="020B0502040204020203" pitchFamily="34" charset="0"/>
              </a:rPr>
              <a:t> Kg of CO</a:t>
            </a:r>
            <a:r>
              <a:rPr lang="en-US" sz="1000" baseline="-25000" dirty="0">
                <a:latin typeface="Segoe UI" panose="020B0502040204020203" pitchFamily="34" charset="0"/>
                <a:ea typeface="Calibri" panose="020F0502020204030204" pitchFamily="34" charset="0"/>
                <a:cs typeface="Segoe UI" panose="020B0502040204020203" pitchFamily="34" charset="0"/>
              </a:rPr>
              <a:t>2</a:t>
            </a:r>
            <a:r>
              <a:rPr lang="en-US" sz="1000" dirty="0">
                <a:latin typeface="Segoe UI" panose="020B0502040204020203" pitchFamily="34" charset="0"/>
                <a:ea typeface="Calibri" panose="020F0502020204030204" pitchFamily="34" charset="0"/>
                <a:cs typeface="Segoe UI" panose="020B0502040204020203" pitchFamily="34" charset="0"/>
              </a:rPr>
              <a:t>e (CO</a:t>
            </a:r>
            <a:r>
              <a:rPr lang="en-US" sz="1000" baseline="-25000" dirty="0">
                <a:latin typeface="Segoe UI" panose="020B0502040204020203" pitchFamily="34" charset="0"/>
                <a:ea typeface="Calibri" panose="020F0502020204030204" pitchFamily="34" charset="0"/>
                <a:cs typeface="Segoe UI" panose="020B0502040204020203" pitchFamily="34" charset="0"/>
              </a:rPr>
              <a:t>2</a:t>
            </a:r>
            <a:r>
              <a:rPr lang="en-US" sz="1000" dirty="0">
                <a:latin typeface="Segoe UI" panose="020B0502040204020203" pitchFamily="34" charset="0"/>
                <a:ea typeface="Calibri" panose="020F0502020204030204" pitchFamily="34" charset="0"/>
                <a:cs typeface="Segoe UI" panose="020B0502040204020203" pitchFamily="34" charset="0"/>
              </a:rPr>
              <a:t> equivalents) each year.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Currently, the global carbon footprint in CO</a:t>
            </a:r>
            <a:r>
              <a:rPr lang="en-US" sz="1000" baseline="-25000" dirty="0">
                <a:latin typeface="Segoe UI" panose="020B0502040204020203" pitchFamily="34" charset="0"/>
                <a:ea typeface="Calibri" panose="020F0502020204030204" pitchFamily="34" charset="0"/>
                <a:cs typeface="Segoe UI" panose="020B0502040204020203" pitchFamily="34" charset="0"/>
              </a:rPr>
              <a:t>2</a:t>
            </a:r>
            <a:r>
              <a:rPr lang="en-US" sz="1000" dirty="0">
                <a:latin typeface="Segoe UI" panose="020B0502040204020203" pitchFamily="34" charset="0"/>
                <a:ea typeface="Calibri" panose="020F0502020204030204" pitchFamily="34" charset="0"/>
                <a:cs typeface="Segoe UI" panose="020B0502040204020203" pitchFamily="34" charset="0"/>
              </a:rPr>
              <a:t> equivalents (CO</a:t>
            </a:r>
            <a:r>
              <a:rPr lang="en-US" sz="1000" baseline="-25000" dirty="0">
                <a:latin typeface="Segoe UI" panose="020B0502040204020203" pitchFamily="34" charset="0"/>
                <a:ea typeface="Calibri" panose="020F0502020204030204" pitchFamily="34" charset="0"/>
                <a:cs typeface="Segoe UI" panose="020B0502040204020203" pitchFamily="34" charset="0"/>
              </a:rPr>
              <a:t>2</a:t>
            </a:r>
            <a:r>
              <a:rPr lang="en-US" sz="1000" dirty="0">
                <a:latin typeface="Segoe UI" panose="020B0502040204020203" pitchFamily="34" charset="0"/>
                <a:ea typeface="Calibri" panose="020F0502020204030204" pitchFamily="34" charset="0"/>
                <a:cs typeface="Segoe UI" panose="020B0502040204020203" pitchFamily="34" charset="0"/>
              </a:rPr>
              <a:t>e) for all the data </a:t>
            </a:r>
            <a:r>
              <a:rPr lang="en-US" sz="1000" dirty="0" err="1">
                <a:latin typeface="Segoe UI" panose="020B0502040204020203" pitchFamily="34" charset="0"/>
                <a:ea typeface="Calibri" panose="020F0502020204030204" pitchFamily="34" charset="0"/>
                <a:cs typeface="Segoe UI" panose="020B0502040204020203" pitchFamily="34" charset="0"/>
              </a:rPr>
              <a:t>centres</a:t>
            </a:r>
            <a:r>
              <a:rPr lang="en-US" sz="1000" dirty="0">
                <a:latin typeface="Segoe UI" panose="020B0502040204020203" pitchFamily="34" charset="0"/>
                <a:ea typeface="Calibri" panose="020F0502020204030204" pitchFamily="34" charset="0"/>
                <a:cs typeface="Segoe UI" panose="020B0502040204020203" pitchFamily="34" charset="0"/>
              </a:rPr>
              <a:t> accounts for ~ 2% the global carbon emissions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It means ~10</a:t>
            </a:r>
            <a:r>
              <a:rPr lang="en-US" sz="1000" baseline="30000" dirty="0">
                <a:latin typeface="Segoe UI" panose="020B0502040204020203" pitchFamily="34" charset="0"/>
                <a:ea typeface="Calibri" panose="020F0502020204030204" pitchFamily="34" charset="0"/>
                <a:cs typeface="Segoe UI" panose="020B0502040204020203" pitchFamily="34" charset="0"/>
              </a:rPr>
              <a:t>7</a:t>
            </a:r>
            <a:r>
              <a:rPr lang="en-US" sz="1000" dirty="0">
                <a:latin typeface="Segoe UI" panose="020B0502040204020203" pitchFamily="34" charset="0"/>
                <a:ea typeface="Calibri" panose="020F0502020204030204" pitchFamily="34" charset="0"/>
                <a:cs typeface="Segoe UI" panose="020B0502040204020203" pitchFamily="34" charset="0"/>
              </a:rPr>
              <a:t> Kg emitted by the 10</a:t>
            </a:r>
            <a:r>
              <a:rPr lang="en-US" sz="1000" baseline="30000" dirty="0">
                <a:latin typeface="Segoe UI" panose="020B0502040204020203" pitchFamily="34" charset="0"/>
                <a:ea typeface="Calibri" panose="020F0502020204030204" pitchFamily="34" charset="0"/>
                <a:cs typeface="Segoe UI" panose="020B0502040204020203" pitchFamily="34" charset="0"/>
              </a:rPr>
              <a:t>4</a:t>
            </a:r>
            <a:r>
              <a:rPr lang="en-US" sz="1000" dirty="0">
                <a:latin typeface="Segoe UI" panose="020B0502040204020203" pitchFamily="34" charset="0"/>
                <a:ea typeface="Calibri" panose="020F0502020204030204" pitchFamily="34" charset="0"/>
                <a:cs typeface="Segoe UI" panose="020B0502040204020203" pitchFamily="34" charset="0"/>
              </a:rPr>
              <a:t> data centers following the estimation.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If data centers would account for all the CO</a:t>
            </a:r>
            <a:r>
              <a:rPr lang="en-US" sz="1000" baseline="-25000" dirty="0">
                <a:latin typeface="Segoe UI" panose="020B0502040204020203" pitchFamily="34" charset="0"/>
                <a:ea typeface="Calibri" panose="020F0502020204030204" pitchFamily="34" charset="0"/>
                <a:cs typeface="Segoe UI" panose="020B0502040204020203" pitchFamily="34" charset="0"/>
              </a:rPr>
              <a:t>2</a:t>
            </a:r>
            <a:r>
              <a:rPr lang="en-US" sz="1000" dirty="0">
                <a:latin typeface="Segoe UI" panose="020B0502040204020203" pitchFamily="34" charset="0"/>
                <a:ea typeface="Calibri" panose="020F0502020204030204" pitchFamily="34" charset="0"/>
                <a:cs typeface="Segoe UI" panose="020B0502040204020203" pitchFamily="34" charset="0"/>
              </a:rPr>
              <a:t> emissions, we would need ~10</a:t>
            </a:r>
            <a:r>
              <a:rPr lang="en-US" sz="1000" baseline="30000" dirty="0">
                <a:latin typeface="Segoe UI" panose="020B0502040204020203" pitchFamily="34" charset="0"/>
                <a:ea typeface="Calibri" panose="020F0502020204030204" pitchFamily="34" charset="0"/>
                <a:cs typeface="Segoe UI" panose="020B0502040204020203" pitchFamily="34" charset="0"/>
              </a:rPr>
              <a:t>10</a:t>
            </a:r>
            <a:r>
              <a:rPr lang="en-US" sz="1000" dirty="0">
                <a:latin typeface="Segoe UI" panose="020B0502040204020203" pitchFamily="34" charset="0"/>
                <a:ea typeface="Calibri" panose="020F0502020204030204" pitchFamily="34" charset="0"/>
                <a:cs typeface="Segoe UI" panose="020B0502040204020203" pitchFamily="34" charset="0"/>
              </a:rPr>
              <a:t> of them. It means storing a total of 10</a:t>
            </a:r>
            <a:r>
              <a:rPr lang="en-US" sz="1000" baseline="30000" dirty="0">
                <a:latin typeface="Segoe UI" panose="020B0502040204020203" pitchFamily="34" charset="0"/>
                <a:ea typeface="Calibri" panose="020F0502020204030204" pitchFamily="34" charset="0"/>
                <a:cs typeface="Segoe UI" panose="020B0502040204020203" pitchFamily="34" charset="0"/>
              </a:rPr>
              <a:t>28</a:t>
            </a:r>
            <a:r>
              <a:rPr lang="en-US" sz="1000" dirty="0">
                <a:latin typeface="Segoe UI" panose="020B0502040204020203" pitchFamily="34" charset="0"/>
                <a:ea typeface="Calibri" panose="020F0502020204030204" pitchFamily="34" charset="0"/>
                <a:cs typeface="Segoe UI" panose="020B0502040204020203" pitchFamily="34" charset="0"/>
              </a:rPr>
              <a:t> bytes (6 orders of magnitude compared to what is stored today).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If in 2 years the progression of data produced and stored doubles, following the figures above, then it takes 5 years to become ten times more (one order of magnitude). Thus, it will take ~60 years to reach 10</a:t>
            </a:r>
            <a:r>
              <a:rPr lang="en-US" sz="1000" baseline="30000" dirty="0">
                <a:latin typeface="Segoe UI" panose="020B0502040204020203" pitchFamily="34" charset="0"/>
                <a:ea typeface="Calibri" panose="020F0502020204030204" pitchFamily="34" charset="0"/>
                <a:cs typeface="Segoe UI" panose="020B0502040204020203" pitchFamily="34" charset="0"/>
              </a:rPr>
              <a:t>28</a:t>
            </a:r>
            <a:r>
              <a:rPr lang="en-US" sz="1000" dirty="0">
                <a:latin typeface="Segoe UI" panose="020B0502040204020203" pitchFamily="34" charset="0"/>
                <a:ea typeface="Calibri" panose="020F0502020204030204" pitchFamily="34" charset="0"/>
                <a:cs typeface="Segoe UI" panose="020B0502040204020203" pitchFamily="34" charset="0"/>
              </a:rPr>
              <a:t> bytes. </a:t>
            </a:r>
          </a:p>
          <a:p>
            <a:pPr marL="228600" indent="-228600" algn="just">
              <a:lnSpc>
                <a:spcPct val="107000"/>
              </a:lnSpc>
              <a:spcAft>
                <a:spcPts val="800"/>
              </a:spcAft>
              <a:buFont typeface="Arial" panose="020B0604020202020204" pitchFamily="34" charset="0"/>
              <a:buChar char="•"/>
            </a:pPr>
            <a:r>
              <a:rPr lang="en-US" sz="1000" dirty="0">
                <a:latin typeface="Segoe UI" panose="020B0502040204020203" pitchFamily="34" charset="0"/>
                <a:ea typeface="Calibri" panose="020F0502020204030204" pitchFamily="34" charset="0"/>
                <a:cs typeface="Segoe UI" panose="020B0502040204020203" pitchFamily="34" charset="0"/>
              </a:rPr>
              <a:t>Climate Change models predict that with the current policies, the temperature of the Planet will increase an average of ~3 C by 2100. </a:t>
            </a:r>
            <a:r>
              <a:rPr lang="en-US" sz="1000" b="1" dirty="0">
                <a:latin typeface="Segoe UI" panose="020B0502040204020203" pitchFamily="34" charset="0"/>
                <a:ea typeface="Calibri" panose="020F0502020204030204" pitchFamily="34" charset="0"/>
                <a:cs typeface="Segoe UI" panose="020B0502040204020203" pitchFamily="34" charset="0"/>
              </a:rPr>
              <a:t>According to these estimations, even if all other emitting sources keep the same levels as today, data centers alone will make the emissions doubling in ~60 years</a:t>
            </a:r>
            <a:r>
              <a:rPr lang="en-US" sz="1000" dirty="0">
                <a:latin typeface="Segoe UI" panose="020B0502040204020203" pitchFamily="34" charset="0"/>
                <a:ea typeface="Calibri" panose="020F0502020204030204" pitchFamily="34" charset="0"/>
                <a:cs typeface="Segoe UI" panose="020B0502040204020203" pitchFamily="34" charset="0"/>
              </a:rPr>
              <a:t>. If emissions double, the average temperature could increase even close to 5 C with devastating consequences.</a:t>
            </a:r>
          </a:p>
          <a:p>
            <a:pPr lvl="4" algn="just">
              <a:lnSpc>
                <a:spcPct val="107000"/>
              </a:lnSpc>
              <a:spcAft>
                <a:spcPts val="800"/>
              </a:spcAft>
            </a:pPr>
            <a:r>
              <a:rPr lang="en-US" sz="800" dirty="0">
                <a:latin typeface="Segoe UI" panose="020B0502040204020203" pitchFamily="34" charset="0"/>
                <a:ea typeface="Calibri" panose="020F0502020204030204" pitchFamily="34" charset="0"/>
                <a:cs typeface="Segoe UI" panose="020B0502040204020203" pitchFamily="34" charset="0"/>
              </a:rPr>
              <a:t> </a:t>
            </a: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2"/>
              </a:rPr>
              <a:t>https://kinsta.com/blog/facebook-statistics/</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3"/>
              </a:rPr>
              <a:t>https://www.datacenterknowledge.com/data-center-faqs/facebook-data-center-faq</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4"/>
              </a:rPr>
              <a:t>https://www.idc.com/</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5"/>
              </a:rPr>
              <a:t>https://www.usitc.gov/publications/332/executive_briefings/ebot_data_centers_around_the_world.pdf</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6"/>
              </a:rPr>
              <a:t>https://www.climateneutralgroup.com/en/news/carbon-emissions-of-data-centers/#:~:text=Worldwide%2C%20it%20is%20estimated%20that,as%20the%20entire%20airline%20industry</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7"/>
              </a:rPr>
              <a:t>https://www.nature.com/articles/d41586-020-01125-x</a:t>
            </a:r>
            <a:r>
              <a:rPr lang="en-US" sz="400" dirty="0">
                <a:latin typeface="Segoe UI" panose="020B0502040204020203" pitchFamily="34" charset="0"/>
                <a:ea typeface="Calibri" panose="020F0502020204030204" pitchFamily="34" charset="0"/>
                <a:cs typeface="Segoe UI" panose="020B0502040204020203" pitchFamily="34" charset="0"/>
              </a:rPr>
              <a:t> </a:t>
            </a:r>
            <a:endParaRPr lang="en-US" sz="600" dirty="0">
              <a:latin typeface="Segoe UI" panose="020B0502040204020203" pitchFamily="34" charset="0"/>
              <a:ea typeface="Calibri" panose="020F0502020204030204" pitchFamily="34" charset="0"/>
              <a:cs typeface="Segoe UI" panose="020B0502040204020203" pitchFamily="34" charset="0"/>
            </a:endParaRPr>
          </a:p>
          <a:p>
            <a:pPr lvl="4"/>
            <a:r>
              <a:rPr lang="en-US" sz="400" u="sng" dirty="0">
                <a:solidFill>
                  <a:srgbClr val="0563C1"/>
                </a:solidFill>
                <a:latin typeface="Segoe UI" panose="020B0502040204020203" pitchFamily="34" charset="0"/>
                <a:ea typeface="Calibri" panose="020F0502020204030204" pitchFamily="34" charset="0"/>
                <a:cs typeface="Segoe UI" panose="020B0502040204020203" pitchFamily="34" charset="0"/>
                <a:hlinkClick r:id="rId8"/>
              </a:rPr>
              <a:t>https://agupubs.onlinelibrary.wiley.com/doi/full/10.1029/2019RG000678</a:t>
            </a:r>
            <a:r>
              <a:rPr lang="en-US" sz="600" dirty="0">
                <a:latin typeface="Segoe UI" panose="020B0502040204020203" pitchFamily="34" charset="0"/>
                <a:ea typeface="Calibri" panose="020F0502020204030204" pitchFamily="34" charset="0"/>
                <a:cs typeface="Segoe UI" panose="020B0502040204020203" pitchFamily="34" charset="0"/>
              </a:rPr>
              <a:t> </a:t>
            </a:r>
            <a:endParaRPr lang="en-US" sz="600" dirty="0">
              <a:effectLst/>
              <a:latin typeface="Segoe UI" panose="020B0502040204020203" pitchFamily="34" charset="0"/>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869710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Let’s go back to IPAT…</a:t>
            </a:r>
            <a:endParaRPr kumimoji="0" lang="en-US" sz="24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3" name="Rectangle 2"/>
          <p:cNvSpPr/>
          <p:nvPr/>
        </p:nvSpPr>
        <p:spPr>
          <a:xfrm>
            <a:off x="192468" y="1075764"/>
            <a:ext cx="8902931" cy="132343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Let </a:t>
            </a:r>
            <a:r>
              <a:rPr kumimoji="0" lang="en-US" sz="16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Q </a:t>
            </a: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be the quantity of goods and services delivered (within a given time period) to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Let </a:t>
            </a:r>
            <a:r>
              <a:rPr kumimoji="0" lang="en-US" sz="16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a:t>
            </a: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be the quantity of resources consumed in order to deliver those goods and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Then the IPAT equation can be rewritten as:</a:t>
            </a:r>
          </a:p>
        </p:txBody>
      </p:sp>
      <mc:AlternateContent xmlns:mc="http://schemas.openxmlformats.org/markup-compatibility/2006" xmlns:a14="http://schemas.microsoft.com/office/drawing/2010/main">
        <mc:Choice Requires="a14">
          <p:sp>
            <p:nvSpPr>
              <p:cNvPr id="10" name="TextBox 9"/>
              <p:cNvSpPr txBox="1"/>
              <p:nvPr/>
            </p:nvSpPr>
            <p:spPr>
              <a:xfrm>
                <a:off x="340216" y="2937901"/>
                <a:ext cx="3758257" cy="62235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𝐼</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𝐺𝐷𝑃</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𝑃</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𝑄</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𝐺𝐷𝑃</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𝑅</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𝑄</m:t>
                              </m:r>
                            </m:den>
                          </m:f>
                        </m:e>
                      </m:d>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𝐼</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𝑅</m:t>
                              </m:r>
                            </m:den>
                          </m:f>
                        </m:e>
                      </m:d>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40216" y="2937901"/>
                <a:ext cx="3758257" cy="622350"/>
              </a:xfrm>
              <a:prstGeom prst="rect">
                <a:avLst/>
              </a:prstGeom>
              <a:blipFill>
                <a:blip r:embed="rId2"/>
                <a:stretch>
                  <a:fillRect/>
                </a:stretch>
              </a:blipFill>
            </p:spPr>
            <p:txBody>
              <a:bodyPr/>
              <a:lstStyle/>
              <a:p>
                <a:r>
                  <a:rPr lang="en-GB">
                    <a:noFill/>
                  </a:rPr>
                  <a:t> </a:t>
                </a:r>
              </a:p>
            </p:txBody>
          </p:sp>
        </mc:Fallback>
      </mc:AlternateContent>
      <p:sp>
        <p:nvSpPr>
          <p:cNvPr id="11" name="Rectangle 10"/>
          <p:cNvSpPr/>
          <p:nvPr/>
        </p:nvSpPr>
        <p:spPr>
          <a:xfrm>
            <a:off x="2668082" y="2425864"/>
            <a:ext cx="886846" cy="492443"/>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Resource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intensity</a:t>
            </a:r>
          </a:p>
        </p:txBody>
      </p:sp>
      <p:sp>
        <p:nvSpPr>
          <p:cNvPr id="12" name="Rectangle 11"/>
          <p:cNvSpPr/>
          <p:nvPr/>
        </p:nvSpPr>
        <p:spPr>
          <a:xfrm>
            <a:off x="2848382" y="3539335"/>
            <a:ext cx="1155468"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Impact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created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per unit of 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consumed</a:t>
            </a:r>
          </a:p>
        </p:txBody>
      </p:sp>
      <p:sp>
        <p:nvSpPr>
          <p:cNvPr id="13" name="TextBox 12"/>
          <p:cNvSpPr txBox="1"/>
          <p:nvPr/>
        </p:nvSpPr>
        <p:spPr>
          <a:xfrm>
            <a:off x="3826603" y="2934968"/>
            <a:ext cx="543739"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Arial"/>
                <a:ea typeface="+mn-ea"/>
                <a:cs typeface="+mn-cs"/>
              </a:rPr>
              <a:t>→</a:t>
            </a:r>
          </a:p>
        </p:txBody>
      </p:sp>
      <mc:AlternateContent xmlns:mc="http://schemas.openxmlformats.org/markup-compatibility/2006" xmlns:a14="http://schemas.microsoft.com/office/drawing/2010/main">
        <mc:Choice Requires="a14">
          <p:sp>
            <p:nvSpPr>
              <p:cNvPr id="14" name="TextBox 13"/>
              <p:cNvSpPr txBox="1"/>
              <p:nvPr/>
            </p:nvSpPr>
            <p:spPr>
              <a:xfrm>
                <a:off x="4131427" y="2969191"/>
                <a:ext cx="1690256" cy="62235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𝑅</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𝑄</m:t>
                      </m:r>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𝑅</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𝑄</m:t>
                              </m:r>
                            </m:den>
                          </m:f>
                        </m:e>
                      </m:d>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131427" y="2969191"/>
                <a:ext cx="1690256" cy="622350"/>
              </a:xfrm>
              <a:prstGeom prst="rect">
                <a:avLst/>
              </a:prstGeom>
              <a:blipFill>
                <a:blip r:embed="rId3"/>
                <a:stretch>
                  <a:fillRect/>
                </a:stretch>
              </a:blipFill>
            </p:spPr>
            <p:txBody>
              <a:bodyPr/>
              <a:lstStyle/>
              <a:p>
                <a:r>
                  <a:rPr lang="en-GB">
                    <a:noFill/>
                  </a:rPr>
                  <a:t> </a:t>
                </a:r>
              </a:p>
            </p:txBody>
          </p:sp>
        </mc:Fallback>
      </mc:AlternateContent>
      <p:sp>
        <p:nvSpPr>
          <p:cNvPr id="15" name="Rectangle 14"/>
          <p:cNvSpPr/>
          <p:nvPr/>
        </p:nvSpPr>
        <p:spPr>
          <a:xfrm>
            <a:off x="285667" y="4643215"/>
            <a:ext cx="653852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The inverse of resource intensity is called </a:t>
            </a:r>
            <a:r>
              <a:rPr kumimoji="0" lang="en-US" sz="1800" b="1"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eco-efficiency, </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thus:</a:t>
            </a:r>
            <a:r>
              <a:rPr kumimoji="0" lang="en-US" sz="1800" b="1"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a:t>
            </a:r>
          </a:p>
        </p:txBody>
      </p:sp>
      <mc:AlternateContent xmlns:mc="http://schemas.openxmlformats.org/markup-compatibility/2006" xmlns:a14="http://schemas.microsoft.com/office/drawing/2010/main">
        <mc:Choice Requires="a14">
          <p:sp>
            <p:nvSpPr>
              <p:cNvPr id="16" name="TextBox 15"/>
              <p:cNvSpPr txBox="1"/>
              <p:nvPr/>
            </p:nvSpPr>
            <p:spPr>
              <a:xfrm>
                <a:off x="192468" y="5358078"/>
                <a:ext cx="3139441" cy="622350"/>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𝑅</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𝑄</m:t>
                      </m:r>
                      <m:d>
                        <m:d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dPr>
                        <m:e>
                          <m:f>
                            <m:fPr>
                              <m:ctrlP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ctrlPr>
                            </m:fPr>
                            <m:num>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𝐸𝑐𝑜</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m:t>
                              </m:r>
                              <m:r>
                                <a:rPr kumimoji="0" lang="en-US" sz="1800" b="0" i="1" u="none" strike="noStrike" kern="1200" cap="none" spc="0" normalizeH="0" baseline="0" smtClean="0">
                                  <a:ln>
                                    <a:noFill/>
                                  </a:ln>
                                  <a:solidFill>
                                    <a:srgbClr val="0C377B"/>
                                  </a:solidFill>
                                  <a:effectLst/>
                                  <a:uLnTx/>
                                  <a:uFillTx/>
                                  <a:latin typeface="Cambria Math" panose="02040503050406030204" pitchFamily="18" charset="0"/>
                                  <a:ea typeface="+mn-ea"/>
                                  <a:cs typeface="+mn-cs"/>
                                </a:rPr>
                                <m:t>𝑒𝑓𝑓𝑖𝑐𝑖𝑒𝑛𝑐𝑦</m:t>
                              </m:r>
                            </m:den>
                          </m:f>
                        </m:e>
                      </m:d>
                    </m:oMath>
                  </m:oMathPara>
                </a14:m>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92468" y="5358078"/>
                <a:ext cx="3139441" cy="622350"/>
              </a:xfrm>
              <a:prstGeom prst="rect">
                <a:avLst/>
              </a:prstGeom>
              <a:blipFill>
                <a:blip r:embed="rId4"/>
                <a:stretch>
                  <a:fillRect/>
                </a:stretch>
              </a:blipFill>
            </p:spPr>
            <p:txBody>
              <a:bodyPr/>
              <a:lstStyle/>
              <a:p>
                <a:r>
                  <a:rPr lang="en-GB">
                    <a:noFill/>
                  </a:rPr>
                  <a:t> </a:t>
                </a:r>
              </a:p>
            </p:txBody>
          </p:sp>
        </mc:Fallback>
      </mc:AlternateContent>
      <p:sp>
        <p:nvSpPr>
          <p:cNvPr id="17" name="Rectangle 16"/>
          <p:cNvSpPr/>
          <p:nvPr/>
        </p:nvSpPr>
        <p:spPr>
          <a:xfrm>
            <a:off x="3426115" y="5358078"/>
            <a:ext cx="4886611"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Resources consumed are equal to goods and services delivered divided by eco-efficiency</a:t>
            </a:r>
          </a:p>
        </p:txBody>
      </p:sp>
    </p:spTree>
    <p:extLst>
      <p:ext uri="{BB962C8B-B14F-4D97-AF65-F5344CB8AC3E}">
        <p14:creationId xmlns:p14="http://schemas.microsoft.com/office/powerpoint/2010/main" val="3087212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3272" y="993090"/>
            <a:ext cx="4050487" cy="5063109"/>
          </a:xfrm>
          <a:prstGeom prst="rect">
            <a:avLst/>
          </a:prstGeom>
        </p:spPr>
      </p:pic>
      <p:sp>
        <p:nvSpPr>
          <p:cNvPr id="4" name="TextBox 3"/>
          <p:cNvSpPr txBox="1"/>
          <p:nvPr/>
        </p:nvSpPr>
        <p:spPr>
          <a:xfrm>
            <a:off x="5081286" y="993090"/>
            <a:ext cx="3256344" cy="4688463"/>
          </a:xfrm>
          <a:prstGeom prst="rect">
            <a:avLst/>
          </a:prstGeom>
          <a:noFill/>
        </p:spPr>
        <p:txBody>
          <a:bodyPr wrap="square" rtlCol="0">
            <a:spAutoFit/>
          </a:bodyPr>
          <a:lstStyle/>
          <a:p>
            <a:pPr algn="ctr"/>
            <a:r>
              <a:rPr lang="en-US" sz="2800" b="1" dirty="0">
                <a:latin typeface="Candara" panose="020E0502030303020204" pitchFamily="34" charset="0"/>
              </a:rPr>
              <a:t>As cool as we think we are, the reality is that we all should go back to school.</a:t>
            </a:r>
          </a:p>
          <a:p>
            <a:pPr algn="ctr"/>
            <a:endParaRPr lang="en-US" sz="2800" b="1" dirty="0">
              <a:latin typeface="Candara" panose="020E0502030303020204" pitchFamily="34" charset="0"/>
            </a:endParaRPr>
          </a:p>
          <a:p>
            <a:pPr algn="ctr"/>
            <a:r>
              <a:rPr lang="en-US" sz="2800" b="1" dirty="0">
                <a:latin typeface="Candara" panose="020E0502030303020204" pitchFamily="34" charset="0"/>
              </a:rPr>
              <a:t>Because each one of us got an F in Sustainability.</a:t>
            </a:r>
          </a:p>
          <a:p>
            <a:pPr algn="ctr"/>
            <a:endParaRPr lang="en-US" sz="2800" b="1" baseline="30000" dirty="0">
              <a:latin typeface="Candara" panose="020E0502030303020204" pitchFamily="34" charset="0"/>
            </a:endParaRPr>
          </a:p>
          <a:p>
            <a:pPr algn="ctr"/>
            <a:endParaRPr lang="en-US" sz="2800" b="1" baseline="30000" dirty="0">
              <a:latin typeface="Candara" panose="020E0502030303020204" pitchFamily="34" charset="0"/>
            </a:endParaRPr>
          </a:p>
          <a:p>
            <a:pPr algn="ctr"/>
            <a:r>
              <a:rPr lang="en-US" sz="2800" b="1" baseline="30000" dirty="0">
                <a:latin typeface="Candara" panose="020E0502030303020204" pitchFamily="34" charset="0"/>
              </a:rPr>
              <a:t>So, roll your sleeves up, take your pen and pencil and do it!</a:t>
            </a:r>
          </a:p>
        </p:txBody>
      </p:sp>
    </p:spTree>
    <p:extLst>
      <p:ext uri="{BB962C8B-B14F-4D97-AF65-F5344CB8AC3E}">
        <p14:creationId xmlns:p14="http://schemas.microsoft.com/office/powerpoint/2010/main" val="2797900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Scaling again…and back to Jevons!</a:t>
            </a:r>
            <a:endParaRPr kumimoji="0" lang="en-US" sz="24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3" name="Rectangle 2"/>
          <p:cNvSpPr/>
          <p:nvPr/>
        </p:nvSpPr>
        <p:spPr>
          <a:xfrm>
            <a:off x="332510" y="1376124"/>
            <a:ext cx="8636922" cy="1938992"/>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Whether or not gains in eco-efficiency yield </a:t>
            </a:r>
            <a:r>
              <a:rPr kumimoji="0" lang="en-US" sz="2000" b="1" i="0" u="sng"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genuine</a:t>
            </a: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savings in resources and </a:t>
            </a:r>
            <a:r>
              <a:rPr kumimoji="0" lang="en-US" sz="2000" b="1" i="0" u="sng"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lower</a:t>
            </a: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environmental impacts depends on how much, over time, society consumes of a given product or service (the relative eco-efficiency gain </a:t>
            </a:r>
            <a:r>
              <a:rPr kumimoji="0" lang="en-US" sz="2000" b="0" i="1"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Δe</a:t>
            </a:r>
            <a:r>
              <a:rPr kumimoji="0" lang="en-US" sz="20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/e</a:t>
            </a: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Rule of thumb:</a:t>
            </a:r>
          </a:p>
        </p:txBody>
      </p:sp>
      <mc:AlternateContent xmlns:mc="http://schemas.openxmlformats.org/markup-compatibility/2006" xmlns:a14="http://schemas.microsoft.com/office/drawing/2010/main">
        <mc:Choice Requires="a14">
          <p:sp>
            <p:nvSpPr>
              <p:cNvPr id="14" name="TextBox 13"/>
              <p:cNvSpPr txBox="1"/>
              <p:nvPr/>
            </p:nvSpPr>
            <p:spPr>
              <a:xfrm>
                <a:off x="2342788" y="3576081"/>
                <a:ext cx="3114504" cy="11232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3600" b="0" i="1" u="none" strike="noStrike" kern="1200" cap="none" spc="0" normalizeH="0" baseline="0" smtClean="0">
                              <a:ln>
                                <a:noFill/>
                              </a:ln>
                              <a:solidFill>
                                <a:srgbClr val="0C377B"/>
                              </a:solidFill>
                              <a:effectLst/>
                              <a:uLnTx/>
                              <a:uFillTx/>
                              <a:latin typeface="Cambria Math" panose="02040503050406030204" pitchFamily="18" charset="0"/>
                              <a:cs typeface="+mn-cs"/>
                            </a:rPr>
                          </m:ctrlPr>
                        </m:fPr>
                        <m:num>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𝑄</m:t>
                          </m:r>
                        </m:num>
                        <m:den>
                          <m:r>
                            <a:rPr kumimoji="0" lang="en-US" sz="3600" b="0" i="1" u="none" strike="noStrike" kern="1200" cap="none" spc="0" normalizeH="0" baseline="0" smtClean="0">
                              <a:ln>
                                <a:noFill/>
                              </a:ln>
                              <a:solidFill>
                                <a:srgbClr val="0C377B"/>
                              </a:solidFill>
                              <a:effectLst/>
                              <a:uLnTx/>
                              <a:uFillTx/>
                              <a:latin typeface="Cambria Math" panose="02040503050406030204" pitchFamily="18" charset="0"/>
                              <a:cs typeface="+mn-cs"/>
                            </a:rPr>
                            <m:t>𝑄</m:t>
                          </m:r>
                        </m:den>
                      </m:f>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f>
                        <m:fPr>
                          <m:ctrlP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ctrlPr>
                        </m:fPr>
                        <m:num>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m:t>
                          </m:r>
                        </m:num>
                        <m:den>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m:t>
                          </m:r>
                        </m:den>
                      </m:f>
                    </m:oMath>
                  </m:oMathPara>
                </a14:m>
                <a:endParaRPr kumimoji="0" lang="en-US" sz="3600" b="0" i="0" u="none" strike="noStrike" kern="1200" cap="none" spc="0" normalizeH="0" baseline="0" dirty="0">
                  <a:ln>
                    <a:noFill/>
                  </a:ln>
                  <a:solidFill>
                    <a:srgbClr val="0C377B"/>
                  </a:solidFill>
                  <a:effectLst/>
                  <a:uLnTx/>
                  <a:uFillTx/>
                  <a:latin typeface="Arial"/>
                  <a:cs typeface="+mn-cs"/>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2342788" y="3576081"/>
                <a:ext cx="3114504" cy="1123256"/>
              </a:xfrm>
              <a:prstGeom prst="rect">
                <a:avLst/>
              </a:prstGeom>
              <a:blipFill>
                <a:blip r:embed="rId2"/>
                <a:stretch>
                  <a:fillRect/>
                </a:stretch>
              </a:blipFill>
            </p:spPr>
            <p:txBody>
              <a:bodyPr/>
              <a:lstStyle/>
              <a:p>
                <a:r>
                  <a:rPr lang="en-GB">
                    <a:noFill/>
                  </a:rPr>
                  <a:t> </a:t>
                </a:r>
              </a:p>
            </p:txBody>
          </p:sp>
        </mc:Fallback>
      </mc:AlternateContent>
      <p:sp>
        <p:nvSpPr>
          <p:cNvPr id="2" name="TextBox 1"/>
          <p:cNvSpPr txBox="1"/>
          <p:nvPr/>
        </p:nvSpPr>
        <p:spPr>
          <a:xfrm>
            <a:off x="2116604" y="3814542"/>
            <a:ext cx="452368"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If</a:t>
            </a:r>
          </a:p>
        </p:txBody>
      </p:sp>
      <p:sp>
        <p:nvSpPr>
          <p:cNvPr id="5" name="Rectangle 4"/>
          <p:cNvSpPr/>
          <p:nvPr/>
        </p:nvSpPr>
        <p:spPr>
          <a:xfrm>
            <a:off x="332510" y="4713355"/>
            <a:ext cx="8636922" cy="86177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Q</a:t>
            </a: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 quantity of goods and services delivered (within a given time period) to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e</a:t>
            </a:r>
            <a:r>
              <a:rPr kumimoji="0" lang="en-US" sz="1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eco-efficiency</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a:t>
            </a:r>
          </a:p>
        </p:txBody>
      </p:sp>
      <p:sp>
        <p:nvSpPr>
          <p:cNvPr id="6" name="Rectangle 5"/>
          <p:cNvSpPr/>
          <p:nvPr/>
        </p:nvSpPr>
        <p:spPr>
          <a:xfrm>
            <a:off x="5000092" y="3814543"/>
            <a:ext cx="3564309"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we have backfire</a:t>
            </a:r>
          </a:p>
        </p:txBody>
      </p:sp>
      <p:sp>
        <p:nvSpPr>
          <p:cNvPr id="7" name="Rectangle 6"/>
          <p:cNvSpPr/>
          <p:nvPr/>
        </p:nvSpPr>
        <p:spPr>
          <a:xfrm>
            <a:off x="1074888" y="6241070"/>
            <a:ext cx="715216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Arial"/>
                <a:ea typeface="+mn-ea"/>
              </a:rPr>
              <a:t> </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M.R. </a:t>
            </a:r>
            <a:r>
              <a:rPr kumimoji="0" lang="en-US" sz="1200" b="0" i="0"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Chertow</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(2000). "The IPAT Equation and Its Variants". Journal of Industrial Ecology. 4 (4): 13–29.</a:t>
            </a:r>
          </a:p>
        </p:txBody>
      </p:sp>
    </p:spTree>
    <p:extLst>
      <p:ext uri="{BB962C8B-B14F-4D97-AF65-F5344CB8AC3E}">
        <p14:creationId xmlns:p14="http://schemas.microsoft.com/office/powerpoint/2010/main" val="761805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420252"/>
            <a:ext cx="1490134"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Arial"/>
              <a:ea typeface="+mn-ea"/>
              <a:cs typeface="+mn-cs"/>
            </a:endParaRPr>
          </a:p>
        </p:txBody>
      </p:sp>
      <p:sp>
        <p:nvSpPr>
          <p:cNvPr id="8" name="TextBox 7"/>
          <p:cNvSpPr txBox="1"/>
          <p:nvPr/>
        </p:nvSpPr>
        <p:spPr>
          <a:xfrm>
            <a:off x="141319" y="183759"/>
            <a:ext cx="7980216"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rPr>
              <a:t>Scaling again…and back to data centers!</a:t>
            </a:r>
            <a:endParaRPr kumimoji="0" lang="en-US" sz="2400" b="0" i="0" u="none" strike="noStrike" kern="1200" cap="none" spc="0" normalizeH="0" baseline="0" dirty="0">
              <a:ln>
                <a:noFill/>
              </a:ln>
              <a:solidFill>
                <a:srgbClr val="0C377B"/>
              </a:solidFill>
              <a:effectLst/>
              <a:uLnTx/>
              <a:uFillTx/>
              <a:latin typeface="Segoe UI Semilight" panose="020B0402040204020203" pitchFamily="34" charset="0"/>
              <a:ea typeface="+mn-ea"/>
              <a:cs typeface="Segoe UI Semilight" panose="020B0402040204020203" pitchFamily="34" charset="0"/>
            </a:endParaRPr>
          </a:p>
        </p:txBody>
      </p:sp>
      <p:sp>
        <p:nvSpPr>
          <p:cNvPr id="3" name="Rectangle 2"/>
          <p:cNvSpPr/>
          <p:nvPr/>
        </p:nvSpPr>
        <p:spPr>
          <a:xfrm>
            <a:off x="236055" y="1144454"/>
            <a:ext cx="8636922" cy="40011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Rule of thumb:</a:t>
            </a:r>
          </a:p>
        </p:txBody>
      </p:sp>
      <mc:AlternateContent xmlns:mc="http://schemas.openxmlformats.org/markup-compatibility/2006" xmlns:a14="http://schemas.microsoft.com/office/drawing/2010/main">
        <mc:Choice Requires="a14">
          <p:sp>
            <p:nvSpPr>
              <p:cNvPr id="14" name="TextBox 13"/>
              <p:cNvSpPr txBox="1"/>
              <p:nvPr/>
            </p:nvSpPr>
            <p:spPr>
              <a:xfrm>
                <a:off x="1696057" y="1610197"/>
                <a:ext cx="3114504" cy="11232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3600" b="0" i="1" u="none" strike="noStrike" kern="1200" cap="none" spc="0" normalizeH="0" baseline="0" smtClean="0">
                              <a:ln>
                                <a:noFill/>
                              </a:ln>
                              <a:solidFill>
                                <a:srgbClr val="0C377B"/>
                              </a:solidFill>
                              <a:effectLst/>
                              <a:uLnTx/>
                              <a:uFillTx/>
                              <a:latin typeface="Cambria Math" panose="02040503050406030204" pitchFamily="18" charset="0"/>
                              <a:cs typeface="+mn-cs"/>
                            </a:rPr>
                          </m:ctrlPr>
                        </m:fPr>
                        <m:num>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𝑄</m:t>
                          </m:r>
                        </m:num>
                        <m:den>
                          <m:r>
                            <a:rPr kumimoji="0" lang="en-US" sz="3600" b="0" i="1" u="none" strike="noStrike" kern="1200" cap="none" spc="0" normalizeH="0" baseline="0" smtClean="0">
                              <a:ln>
                                <a:noFill/>
                              </a:ln>
                              <a:solidFill>
                                <a:srgbClr val="0C377B"/>
                              </a:solidFill>
                              <a:effectLst/>
                              <a:uLnTx/>
                              <a:uFillTx/>
                              <a:latin typeface="Cambria Math" panose="02040503050406030204" pitchFamily="18" charset="0"/>
                              <a:cs typeface="+mn-cs"/>
                            </a:rPr>
                            <m:t>𝑄</m:t>
                          </m:r>
                        </m:den>
                      </m:f>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f>
                        <m:fPr>
                          <m:ctrlP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ctrlPr>
                        </m:fPr>
                        <m:num>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m:t>
                          </m:r>
                        </m:num>
                        <m:den>
                          <m:r>
                            <a:rPr kumimoji="0" lang="en-US" sz="36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m:t>
                          </m:r>
                        </m:den>
                      </m:f>
                    </m:oMath>
                  </m:oMathPara>
                </a14:m>
                <a:endParaRPr kumimoji="0" lang="en-US" sz="3600" b="0" i="0" u="none" strike="noStrike" kern="1200" cap="none" spc="0" normalizeH="0" baseline="0" dirty="0">
                  <a:ln>
                    <a:noFill/>
                  </a:ln>
                  <a:solidFill>
                    <a:srgbClr val="0C377B"/>
                  </a:solidFill>
                  <a:effectLst/>
                  <a:uLnTx/>
                  <a:uFillTx/>
                  <a:latin typeface="Arial"/>
                  <a:cs typeface="+mn-cs"/>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96057" y="1610197"/>
                <a:ext cx="3114504" cy="1123256"/>
              </a:xfrm>
              <a:prstGeom prst="rect">
                <a:avLst/>
              </a:prstGeom>
              <a:blipFill>
                <a:blip r:embed="rId2"/>
                <a:stretch>
                  <a:fillRect/>
                </a:stretch>
              </a:blipFill>
            </p:spPr>
            <p:txBody>
              <a:bodyPr/>
              <a:lstStyle/>
              <a:p>
                <a:r>
                  <a:rPr lang="en-GB">
                    <a:noFill/>
                  </a:rPr>
                  <a:t> </a:t>
                </a:r>
              </a:p>
            </p:txBody>
          </p:sp>
        </mc:Fallback>
      </mc:AlternateContent>
      <p:sp>
        <p:nvSpPr>
          <p:cNvPr id="2" name="TextBox 1"/>
          <p:cNvSpPr txBox="1"/>
          <p:nvPr/>
        </p:nvSpPr>
        <p:spPr>
          <a:xfrm>
            <a:off x="1469873" y="1848658"/>
            <a:ext cx="452368"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If</a:t>
            </a:r>
          </a:p>
        </p:txBody>
      </p:sp>
      <p:sp>
        <p:nvSpPr>
          <p:cNvPr id="5" name="Rectangle 4"/>
          <p:cNvSpPr/>
          <p:nvPr/>
        </p:nvSpPr>
        <p:spPr>
          <a:xfrm>
            <a:off x="236055" y="3017186"/>
            <a:ext cx="8729700"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Q</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 quantity of goods and services delivered (within a given time period) to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e</a:t>
            </a:r>
            <a:r>
              <a:rPr kumimoji="0" lang="en-US" sz="18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eco-efficiency.</a:t>
            </a:r>
          </a:p>
        </p:txBody>
      </p:sp>
      <p:sp>
        <p:nvSpPr>
          <p:cNvPr id="6" name="Rectangle 5"/>
          <p:cNvSpPr/>
          <p:nvPr/>
        </p:nvSpPr>
        <p:spPr>
          <a:xfrm>
            <a:off x="4353361" y="1848659"/>
            <a:ext cx="3564309"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we have backfire</a:t>
            </a:r>
          </a:p>
        </p:txBody>
      </p:sp>
      <p:sp>
        <p:nvSpPr>
          <p:cNvPr id="7" name="Rectangle 6"/>
          <p:cNvSpPr/>
          <p:nvPr/>
        </p:nvSpPr>
        <p:spPr>
          <a:xfrm>
            <a:off x="1074888" y="6241070"/>
            <a:ext cx="715216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dirty="0">
                <a:ln>
                  <a:noFill/>
                </a:ln>
                <a:solidFill>
                  <a:srgbClr val="0C377B"/>
                </a:solidFill>
                <a:effectLst/>
                <a:uLnTx/>
                <a:uFillTx/>
                <a:latin typeface="Arial"/>
                <a:ea typeface="+mn-ea"/>
              </a:rPr>
              <a:t> </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M.R. </a:t>
            </a:r>
            <a:r>
              <a:rPr kumimoji="0" lang="en-US" sz="1200" b="0" i="0" u="none" strike="noStrike" kern="1200" cap="none" spc="0" normalizeH="0" baseline="0" dirty="0" err="1">
                <a:ln>
                  <a:noFill/>
                </a:ln>
                <a:solidFill>
                  <a:srgbClr val="0C377B"/>
                </a:solidFill>
                <a:effectLst/>
                <a:uLnTx/>
                <a:uFillTx/>
                <a:latin typeface="Segoe UI" panose="020B0502040204020203" pitchFamily="34" charset="0"/>
                <a:ea typeface="+mn-ea"/>
                <a:cs typeface="Segoe UI" panose="020B0502040204020203" pitchFamily="34" charset="0"/>
              </a:rPr>
              <a:t>Chertow</a:t>
            </a:r>
            <a:r>
              <a:rPr kumimoji="0" lang="en-US" sz="1200" b="0" i="0" u="none" strike="noStrike" kern="1200" cap="none" spc="0" normalizeH="0" baseline="0" dirty="0">
                <a:ln>
                  <a:noFill/>
                </a:ln>
                <a:solidFill>
                  <a:srgbClr val="0C377B"/>
                </a:solidFill>
                <a:effectLst/>
                <a:uLnTx/>
                <a:uFillTx/>
                <a:latin typeface="Segoe UI" panose="020B0502040204020203" pitchFamily="34" charset="0"/>
                <a:ea typeface="+mn-ea"/>
                <a:cs typeface="Segoe UI" panose="020B0502040204020203" pitchFamily="34" charset="0"/>
              </a:rPr>
              <a:t>, (2000). "The IPAT Equation and Its Variants". Journal of Industrial Ecology. 4 (4): 13–29.</a:t>
            </a:r>
          </a:p>
        </p:txBody>
      </p:sp>
      <mc:AlternateContent xmlns:mc="http://schemas.openxmlformats.org/markup-compatibility/2006" xmlns:a14="http://schemas.microsoft.com/office/drawing/2010/main">
        <mc:Choice Requires="a14">
          <p:sp>
            <p:nvSpPr>
              <p:cNvPr id="10" name="TextBox 9"/>
              <p:cNvSpPr txBox="1"/>
              <p:nvPr/>
            </p:nvSpPr>
            <p:spPr>
              <a:xfrm>
                <a:off x="397335" y="4114943"/>
                <a:ext cx="8568420"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𝑞𝑢𝑎𝑛𝑡𝑖𝑡𝑦</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 </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𝑜𝑓</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 </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𝑔𝑜𝑜𝑑𝑠</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 </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cs typeface="+mn-cs"/>
                        </a:rPr>
                        <m:t>𝑐𝑜𝑛𝑠𝑢𝑚𝑒𝑑</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𝑒𝑐𝑜</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kumimoji="0" lang="en-US" sz="2800" b="0" i="1" u="none" strike="noStrike" kern="1200" cap="none" spc="0" normalizeH="0" baseline="0" smtClean="0">
                          <a:ln>
                            <a:noFill/>
                          </a:ln>
                          <a:solidFill>
                            <a:srgbClr val="0C377B"/>
                          </a:solidFill>
                          <a:effectLst/>
                          <a:uLnTx/>
                          <a:uFillTx/>
                          <a:latin typeface="Cambria Math" panose="02040503050406030204" pitchFamily="18" charset="0"/>
                          <a:ea typeface="Cambria Math" panose="02040503050406030204" pitchFamily="18" charset="0"/>
                          <a:cs typeface="+mn-cs"/>
                        </a:rPr>
                        <m:t>𝑒𝑓𝑓𝑖𝑐𝑖𝑒𝑛𝑐𝑦</m:t>
                      </m:r>
                    </m:oMath>
                  </m:oMathPara>
                </a14:m>
                <a:endParaRPr kumimoji="0" lang="en-US" sz="2800" b="0" i="0" u="none" strike="noStrike" kern="1200" cap="none" spc="0" normalizeH="0" baseline="0" dirty="0">
                  <a:ln>
                    <a:noFill/>
                  </a:ln>
                  <a:solidFill>
                    <a:srgbClr val="0C377B"/>
                  </a:solidFill>
                  <a:effectLst/>
                  <a:uLnTx/>
                  <a:uFillTx/>
                  <a:latin typeface="Arial"/>
                  <a:cs typeface="+mn-cs"/>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97335" y="4114943"/>
                <a:ext cx="8568420" cy="430887"/>
              </a:xfrm>
              <a:prstGeom prst="rect">
                <a:avLst/>
              </a:prstGeom>
              <a:blipFill>
                <a:blip r:embed="rId3"/>
                <a:stretch>
                  <a:fillRect/>
                </a:stretch>
              </a:blipFill>
            </p:spPr>
            <p:txBody>
              <a:bodyPr/>
              <a:lstStyle/>
              <a:p>
                <a:r>
                  <a:rPr lang="en-GB">
                    <a:noFill/>
                  </a:rPr>
                  <a:t> </a:t>
                </a:r>
              </a:p>
            </p:txBody>
          </p:sp>
        </mc:Fallback>
      </mc:AlternateContent>
      <p:sp>
        <p:nvSpPr>
          <p:cNvPr id="11" name="Rectangle 10"/>
          <p:cNvSpPr/>
          <p:nvPr/>
        </p:nvSpPr>
        <p:spPr>
          <a:xfrm>
            <a:off x="2689530" y="4712426"/>
            <a:ext cx="4242062"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u="none" strike="noStrike" kern="1200" cap="none" spc="0" normalizeH="0" baseline="0" dirty="0">
                <a:ln>
                  <a:noFill/>
                </a:ln>
                <a:solidFill>
                  <a:srgbClr val="FF0000"/>
                </a:solidFill>
                <a:effectLst/>
                <a:uLnTx/>
                <a:uFillTx/>
                <a:latin typeface="Segoe UI" panose="020B0502040204020203" pitchFamily="34" charset="0"/>
                <a:ea typeface="+mn-ea"/>
                <a:cs typeface="Segoe UI" panose="020B0502040204020203" pitchFamily="34" charset="0"/>
              </a:rPr>
              <a:t>Clearly, data centers, due to our eagerness of storing EVERYTHING, backfire.</a:t>
            </a:r>
          </a:p>
        </p:txBody>
      </p:sp>
    </p:spTree>
    <p:extLst>
      <p:ext uri="{BB962C8B-B14F-4D97-AF65-F5344CB8AC3E}">
        <p14:creationId xmlns:p14="http://schemas.microsoft.com/office/powerpoint/2010/main" val="3851140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3327" y="2210032"/>
            <a:ext cx="8401207" cy="2246769"/>
          </a:xfrm>
          <a:prstGeom prst="rect">
            <a:avLst/>
          </a:prstGeom>
          <a:noFill/>
        </p:spPr>
        <p:txBody>
          <a:bodyPr wrap="square" rtlCol="0">
            <a:spAutoFit/>
          </a:bodyPr>
          <a:lstStyle/>
          <a:p>
            <a:pPr algn="ctr"/>
            <a:r>
              <a:rPr lang="en-US" sz="2800" b="1" dirty="0">
                <a:latin typeface="Candara" panose="020E0502030303020204" pitchFamily="34" charset="0"/>
              </a:rPr>
              <a:t>“High-level” exercises </a:t>
            </a:r>
          </a:p>
          <a:p>
            <a:pPr algn="ctr"/>
            <a:r>
              <a:rPr lang="en-US" sz="2800" b="1" dirty="0">
                <a:latin typeface="Candara" panose="020E0502030303020204" pitchFamily="34" charset="0"/>
              </a:rPr>
              <a:t>(A secondary school /undergrad Physics Concept is required to be explained)</a:t>
            </a:r>
          </a:p>
          <a:p>
            <a:pPr algn="ctr"/>
            <a:r>
              <a:rPr lang="en-US" sz="2800" b="1" dirty="0">
                <a:latin typeface="Candara" panose="020E0502030303020204" pitchFamily="34" charset="0"/>
              </a:rPr>
              <a:t> </a:t>
            </a:r>
          </a:p>
          <a:p>
            <a:pPr algn="ctr"/>
            <a:r>
              <a:rPr lang="en-US" sz="2800" b="1" dirty="0">
                <a:latin typeface="Candara" panose="020E0502030303020204" pitchFamily="34" charset="0"/>
              </a:rPr>
              <a:t>(example)</a:t>
            </a:r>
          </a:p>
        </p:txBody>
      </p:sp>
    </p:spTree>
    <p:extLst>
      <p:ext uri="{BB962C8B-B14F-4D97-AF65-F5344CB8AC3E}">
        <p14:creationId xmlns:p14="http://schemas.microsoft.com/office/powerpoint/2010/main" val="2413840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018" y="56779"/>
            <a:ext cx="7651454" cy="523220"/>
          </a:xfrm>
          <a:prstGeom prst="rect">
            <a:avLst/>
          </a:prstGeom>
          <a:noFill/>
        </p:spPr>
        <p:txBody>
          <a:bodyPr wrap="none" rtlCol="0">
            <a:spAutoFit/>
          </a:bodyPr>
          <a:lstStyle/>
          <a:p>
            <a:pPr algn="ctr"/>
            <a:r>
              <a:rPr lang="en-US" sz="2800" b="1" dirty="0">
                <a:latin typeface="Candara" panose="020E0502030303020204" pitchFamily="34" charset="0"/>
              </a:rPr>
              <a:t>Example: Understanding the Green House Effect</a:t>
            </a:r>
          </a:p>
        </p:txBody>
      </p:sp>
      <p:sp>
        <p:nvSpPr>
          <p:cNvPr id="2" name="Rectangle 1"/>
          <p:cNvSpPr/>
          <p:nvPr/>
        </p:nvSpPr>
        <p:spPr>
          <a:xfrm>
            <a:off x="138502" y="1106968"/>
            <a:ext cx="8400304" cy="923330"/>
          </a:xfrm>
          <a:prstGeom prst="rect">
            <a:avLst/>
          </a:prstGeom>
        </p:spPr>
        <p:txBody>
          <a:bodyPr wrap="square">
            <a:spAutoFit/>
          </a:bodyPr>
          <a:lstStyle/>
          <a:p>
            <a:pPr algn="just"/>
            <a:r>
              <a:rPr lang="en-US" dirty="0">
                <a:latin typeface="Candara" panose="020E0502030303020204" pitchFamily="34" charset="0"/>
              </a:rPr>
              <a:t>Concept: Stefan-Boltzmann’s Law. The amount of radiation, E, emitted by a (black) body per unit area, A, is directly proportional to the fourth power of the temperature, T.</a:t>
            </a:r>
          </a:p>
        </p:txBody>
      </p:sp>
      <mc:AlternateContent xmlns:mc="http://schemas.openxmlformats.org/markup-compatibility/2006" xmlns:a14="http://schemas.microsoft.com/office/drawing/2010/main">
        <mc:Choice Requires="a14">
          <p:sp>
            <p:nvSpPr>
              <p:cNvPr id="3" name="TextBox 2"/>
              <p:cNvSpPr txBox="1"/>
              <p:nvPr/>
            </p:nvSpPr>
            <p:spPr>
              <a:xfrm>
                <a:off x="2441204" y="2037959"/>
                <a:ext cx="91666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r>
                        <a:rPr lang="en-US" i="1" smtClean="0">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𝜎</m:t>
                      </m:r>
                      <m:sSup>
                        <m:sSupPr>
                          <m:ctrlPr>
                            <a:rPr lang="en-US" i="1" smtClean="0">
                              <a:latin typeface="Cambria Math" panose="02040503050406030204" pitchFamily="18" charset="0"/>
                            </a:rPr>
                          </m:ctrlPr>
                        </m:sSupPr>
                        <m:e>
                          <m:r>
                            <a:rPr lang="en-US" b="0" i="1" smtClean="0">
                              <a:latin typeface="Cambria Math" panose="02040503050406030204" pitchFamily="18" charset="0"/>
                            </a:rPr>
                            <m:t>𝑇</m:t>
                          </m:r>
                        </m:e>
                        <m:sup>
                          <m:r>
                            <a:rPr lang="en-US" b="0" i="1" smtClean="0">
                              <a:latin typeface="Cambria Math" panose="02040503050406030204" pitchFamily="18" charset="0"/>
                            </a:rPr>
                            <m:t>4</m:t>
                          </m:r>
                        </m:sup>
                      </m:sSup>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2441204" y="2037959"/>
                <a:ext cx="916661" cy="276999"/>
              </a:xfrm>
              <a:prstGeom prst="rect">
                <a:avLst/>
              </a:prstGeom>
              <a:blipFill>
                <a:blip r:embed="rId2"/>
                <a:stretch>
                  <a:fillRect l="-4636" t="-2174" r="-1987" b="-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411549" y="2037959"/>
                <a:ext cx="261430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𝑐𝑜𝑛</m:t>
                      </m:r>
                      <m:r>
                        <a:rPr lang="en-US" b="0" i="1" smtClean="0">
                          <a:latin typeface="Cambria Math" panose="02040503050406030204" pitchFamily="18" charset="0"/>
                        </a:rPr>
                        <m:t> </m:t>
                      </m:r>
                      <m:r>
                        <a:rPr lang="en-US"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rPr>
                        <m:t>6</m:t>
                      </m:r>
                      <m:r>
                        <a:rPr lang="en-US" b="0" i="1" smtClean="0">
                          <a:latin typeface="Cambria Math" panose="02040503050406030204" pitchFamily="18" charset="0"/>
                        </a:rPr>
                        <m:t> </m:t>
                      </m:r>
                      <m:r>
                        <a:rPr lang="en-US" b="0" i="1" smtClean="0">
                          <a:latin typeface="Cambria Math" panose="02040503050406030204" pitchFamily="18" charset="0"/>
                        </a:rPr>
                        <m:t>𝑥</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−8</m:t>
                          </m:r>
                        </m:sup>
                      </m:sSup>
                      <m:r>
                        <a:rPr lang="en-US" b="0" i="1" smtClean="0">
                          <a:latin typeface="Cambria Math" panose="02040503050406030204" pitchFamily="18" charset="0"/>
                        </a:rPr>
                        <m:t> </m:t>
                      </m:r>
                      <m:r>
                        <a:rPr lang="en-US" b="0" i="1" smtClean="0">
                          <a:latin typeface="Cambria Math" panose="02040503050406030204" pitchFamily="18" charset="0"/>
                        </a:rPr>
                        <m:t>𝑊</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4</m:t>
                          </m:r>
                        </m:sup>
                      </m:sSup>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3411549" y="2037959"/>
                <a:ext cx="2614305" cy="276999"/>
              </a:xfrm>
              <a:prstGeom prst="rect">
                <a:avLst/>
              </a:prstGeom>
              <a:blipFill>
                <a:blip r:embed="rId3"/>
                <a:stretch>
                  <a:fillRect l="-701" t="-2174" r="-467" b="-347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27809" y="3548860"/>
                <a:ext cx="330103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𝑆𝑢𝑛</m:t>
                          </m:r>
                          <m:r>
                            <a:rPr lang="en-US" sz="1600" b="0" i="1" smtClean="0">
                              <a:latin typeface="Cambria Math" panose="02040503050406030204" pitchFamily="18" charset="0"/>
                            </a:rPr>
                            <m:t> </m:t>
                          </m:r>
                          <m:r>
                            <a:rPr lang="en-US" sz="1600" b="0" i="1" smtClean="0">
                              <a:latin typeface="Cambria Math" panose="02040503050406030204" pitchFamily="18" charset="0"/>
                            </a:rPr>
                            <m:t>𝑟𝑎𝑑𝑖𝑎𝑡𝑖𝑜𝑛</m:t>
                          </m:r>
                        </m:e>
                        <m:sub>
                          <m:r>
                            <a:rPr lang="en-US" sz="1600" b="0" i="1" smtClean="0">
                              <a:latin typeface="Cambria Math" panose="02040503050406030204" pitchFamily="18" charset="0"/>
                            </a:rPr>
                            <m:t>𝑖𝑛</m:t>
                          </m:r>
                        </m:sub>
                      </m:sSub>
                      <m:r>
                        <a:rPr lang="en-US" sz="1600" i="1" smtClean="0">
                          <a:latin typeface="Cambria Math" panose="02040503050406030204" pitchFamily="18" charset="0"/>
                        </a:rPr>
                        <m:t>=</m:t>
                      </m:r>
                      <m:sSub>
                        <m:sSubPr>
                          <m:ctrlPr>
                            <a:rPr lang="en-US" sz="1600" i="1">
                              <a:latin typeface="Cambria Math" panose="02040503050406030204" pitchFamily="18" charset="0"/>
                            </a:rPr>
                          </m:ctrlPr>
                        </m:sSubPr>
                        <m:e>
                          <m:r>
                            <a:rPr lang="en-US" sz="1600" i="1">
                              <a:latin typeface="Cambria Math" panose="02040503050406030204" pitchFamily="18" charset="0"/>
                            </a:rPr>
                            <m:t>𝑆𝑢𝑛</m:t>
                          </m:r>
                          <m:r>
                            <a:rPr lang="en-US" sz="1600" i="1">
                              <a:latin typeface="Cambria Math" panose="02040503050406030204" pitchFamily="18" charset="0"/>
                            </a:rPr>
                            <m:t> </m:t>
                          </m:r>
                          <m:r>
                            <a:rPr lang="en-US" sz="1600" b="0" i="1" smtClean="0">
                              <a:latin typeface="Cambria Math" panose="02040503050406030204" pitchFamily="18" charset="0"/>
                            </a:rPr>
                            <m:t>𝑟𝑎𝑑𝑖𝑎𝑡𝑖𝑜𝑛</m:t>
                          </m:r>
                        </m:e>
                        <m:sub>
                          <m:r>
                            <a:rPr lang="en-US" sz="1600" b="0" i="1" smtClean="0">
                              <a:latin typeface="Cambria Math" panose="02040503050406030204" pitchFamily="18" charset="0"/>
                            </a:rPr>
                            <m:t>𝑜𝑢𝑡</m:t>
                          </m:r>
                        </m:sub>
                      </m:sSub>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227809" y="3548860"/>
                <a:ext cx="3301032" cy="246221"/>
              </a:xfrm>
              <a:prstGeom prst="rect">
                <a:avLst/>
              </a:prstGeom>
              <a:blipFill>
                <a:blip r:embed="rId4"/>
                <a:stretch>
                  <a:fillRect l="-738" b="-170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718701" y="4596020"/>
                <a:ext cx="3147336" cy="5760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𝐴</m:t>
                          </m:r>
                        </m:e>
                      </m:d>
                      <m:f>
                        <m:fPr>
                          <m:ctrlPr>
                            <a:rPr lang="en-US" i="1" smtClean="0">
                              <a:latin typeface="Cambria Math" panose="02040503050406030204" pitchFamily="18" charset="0"/>
                            </a:rPr>
                          </m:ctrlPr>
                        </m:fPr>
                        <m:num>
                          <m:r>
                            <a:rPr lang="en-US" b="0" i="1" smtClean="0">
                              <a:latin typeface="Cambria Math" panose="02040503050406030204" pitchFamily="18" charset="0"/>
                            </a:rPr>
                            <m:t>𝑆</m:t>
                          </m:r>
                        </m:num>
                        <m:den>
                          <m:r>
                            <a:rPr lang="en-US" b="0" i="1" smtClean="0">
                              <a:latin typeface="Cambria Math" panose="02040503050406030204" pitchFamily="18" charset="0"/>
                            </a:rPr>
                            <m:t>4</m:t>
                          </m:r>
                        </m:den>
                      </m:f>
                      <m:f>
                        <m:fPr>
                          <m:ctrlPr>
                            <a:rPr lang="en-US" i="1" smtClean="0">
                              <a:solidFill>
                                <a:srgbClr val="0C377B"/>
                              </a:solidFill>
                              <a:latin typeface="Cambria Math" panose="02040503050406030204" pitchFamily="18" charset="0"/>
                              <a:ea typeface="Cambria Math" panose="02040503050406030204" pitchFamily="18" charset="0"/>
                            </a:rPr>
                          </m:ctrlPr>
                        </m:fPr>
                        <m:num>
                          <m:r>
                            <a:rPr lang="en-US" b="0" i="1" smtClean="0">
                              <a:solidFill>
                                <a:srgbClr val="0C377B"/>
                              </a:solidFill>
                              <a:latin typeface="Cambria Math" panose="02040503050406030204" pitchFamily="18" charset="0"/>
                              <a:ea typeface="Cambria Math" panose="02040503050406030204" pitchFamily="18" charset="0"/>
                            </a:rPr>
                            <m:t>1</m:t>
                          </m:r>
                        </m:num>
                        <m:den>
                          <m:r>
                            <a:rPr lang="en-US" i="1" smtClean="0">
                              <a:solidFill>
                                <a:srgbClr val="0C377B"/>
                              </a:solidFill>
                              <a:latin typeface="Cambria Math" panose="02040503050406030204" pitchFamily="18" charset="0"/>
                              <a:ea typeface="Cambria Math" panose="02040503050406030204" pitchFamily="18" charset="0"/>
                            </a:rPr>
                            <m:t>𝜎</m:t>
                          </m:r>
                          <m:d>
                            <m:dPr>
                              <m:ctrlPr>
                                <a:rPr lang="en-US" i="1">
                                  <a:latin typeface="Cambria Math" panose="02040503050406030204" pitchFamily="18" charset="0"/>
                                </a:rPr>
                              </m:ctrlPr>
                            </m:dPr>
                            <m:e>
                              <m:sSubSup>
                                <m:sSubSupPr>
                                  <m:ctrlPr>
                                    <a:rPr lang="en-US" i="1">
                                      <a:solidFill>
                                        <a:srgbClr val="0C377B"/>
                                      </a:solidFill>
                                      <a:latin typeface="Cambria Math" panose="02040503050406030204" pitchFamily="18" charset="0"/>
                                      <a:ea typeface="Cambria Math" panose="02040503050406030204" pitchFamily="18" charset="0"/>
                                    </a:rPr>
                                  </m:ctrlPr>
                                </m:sSubSupPr>
                                <m:e>
                                  <m:r>
                                    <a:rPr lang="en-US" i="1">
                                      <a:solidFill>
                                        <a:srgbClr val="0C377B"/>
                                      </a:solidFill>
                                      <a:latin typeface="Cambria Math" panose="02040503050406030204" pitchFamily="18" charset="0"/>
                                      <a:ea typeface="Cambria Math" panose="02040503050406030204" pitchFamily="18" charset="0"/>
                                    </a:rPr>
                                    <m:t>𝑇</m:t>
                                  </m:r>
                                </m:e>
                                <m:sub>
                                  <m:r>
                                    <a:rPr lang="en-US" i="1">
                                      <a:solidFill>
                                        <a:srgbClr val="0C377B"/>
                                      </a:solidFill>
                                      <a:latin typeface="Cambria Math" panose="02040503050406030204" pitchFamily="18" charset="0"/>
                                      <a:ea typeface="Cambria Math" panose="02040503050406030204" pitchFamily="18" charset="0"/>
                                    </a:rPr>
                                    <m:t>𝑎</m:t>
                                  </m:r>
                                </m:sub>
                                <m:sup>
                                  <m:r>
                                    <a:rPr lang="en-US" i="1">
                                      <a:solidFill>
                                        <a:srgbClr val="0C377B"/>
                                      </a:solidFill>
                                      <a:latin typeface="Cambria Math" panose="02040503050406030204" pitchFamily="18" charset="0"/>
                                      <a:ea typeface="Cambria Math" panose="02040503050406030204" pitchFamily="18" charset="0"/>
                                    </a:rPr>
                                    <m:t>4</m:t>
                                  </m:r>
                                </m:sup>
                              </m:sSubSup>
                              <m:r>
                                <a:rPr lang="en-US" i="1">
                                  <a:latin typeface="Cambria Math" panose="02040503050406030204" pitchFamily="18" charset="0"/>
                                </a:rPr>
                                <m:t>−</m:t>
                              </m:r>
                              <m:sSubSup>
                                <m:sSubSupPr>
                                  <m:ctrlPr>
                                    <a:rPr lang="en-US" i="1">
                                      <a:solidFill>
                                        <a:srgbClr val="0C377B"/>
                                      </a:solidFill>
                                      <a:latin typeface="Cambria Math" panose="02040503050406030204" pitchFamily="18" charset="0"/>
                                      <a:ea typeface="Cambria Math" panose="02040503050406030204" pitchFamily="18" charset="0"/>
                                    </a:rPr>
                                  </m:ctrlPr>
                                </m:sSubSupPr>
                                <m:e>
                                  <m:r>
                                    <a:rPr lang="en-US" i="1">
                                      <a:solidFill>
                                        <a:srgbClr val="0C377B"/>
                                      </a:solidFill>
                                      <a:latin typeface="Cambria Math" panose="02040503050406030204" pitchFamily="18" charset="0"/>
                                      <a:ea typeface="Cambria Math" panose="02040503050406030204" pitchFamily="18" charset="0"/>
                                    </a:rPr>
                                    <m:t>𝑇</m:t>
                                  </m:r>
                                </m:e>
                                <m:sub>
                                  <m:r>
                                    <a:rPr lang="en-US" i="1">
                                      <a:solidFill>
                                        <a:srgbClr val="0C377B"/>
                                      </a:solidFill>
                                      <a:latin typeface="Cambria Math" panose="02040503050406030204" pitchFamily="18" charset="0"/>
                                      <a:ea typeface="Cambria Math" panose="02040503050406030204" pitchFamily="18" charset="0"/>
                                    </a:rPr>
                                    <m:t>𝑒</m:t>
                                  </m:r>
                                </m:sub>
                                <m:sup>
                                  <m:r>
                                    <a:rPr lang="en-US" i="1">
                                      <a:solidFill>
                                        <a:srgbClr val="0C377B"/>
                                      </a:solidFill>
                                      <a:latin typeface="Cambria Math" panose="02040503050406030204" pitchFamily="18" charset="0"/>
                                      <a:ea typeface="Cambria Math" panose="02040503050406030204" pitchFamily="18" charset="0"/>
                                    </a:rPr>
                                    <m:t>4</m:t>
                                  </m:r>
                                </m:sup>
                              </m:sSubSup>
                            </m:e>
                          </m:d>
                        </m:den>
                      </m:f>
                      <m:r>
                        <a:rPr lang="en-US" i="1" smtClean="0">
                          <a:latin typeface="Cambria Math" panose="02040503050406030204" pitchFamily="18" charset="0"/>
                        </a:rPr>
                        <m:t>=</m:t>
                      </m:r>
                      <m:d>
                        <m:dPr>
                          <m:ctrlPr>
                            <a:rPr lang="en-US" i="1" smtClean="0">
                              <a:latin typeface="Cambria Math" panose="02040503050406030204" pitchFamily="18" charset="0"/>
                            </a:rPr>
                          </m:ctrlPr>
                        </m:dPr>
                        <m:e>
                          <m:r>
                            <a:rPr lang="en-US" b="0" i="1" smtClean="0">
                              <a:latin typeface="Cambria Math" panose="02040503050406030204" pitchFamily="18" charset="0"/>
                            </a:rPr>
                            <m:t>1−</m:t>
                          </m:r>
                          <m:r>
                            <a:rPr lang="en-US" b="0" i="1" smtClean="0">
                              <a:solidFill>
                                <a:srgbClr val="FF0000"/>
                              </a:solidFill>
                              <a:latin typeface="Cambria Math" panose="02040503050406030204" pitchFamily="18" charset="0"/>
                              <a:ea typeface="Cambria Math" panose="02040503050406030204" pitchFamily="18" charset="0"/>
                            </a:rPr>
                            <m:t>𝜖</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4718701" y="4596020"/>
                <a:ext cx="3147336" cy="576055"/>
              </a:xfrm>
              <a:prstGeom prst="rect">
                <a:avLst/>
              </a:prstGeom>
              <a:blipFill>
                <a:blip r:embed="rId5"/>
                <a:stretch>
                  <a:fillRect b="-1064"/>
                </a:stretch>
              </a:blipFill>
            </p:spPr>
            <p:txBody>
              <a:bodyPr/>
              <a:lstStyle/>
              <a:p>
                <a:r>
                  <a:rPr lang="en-GB">
                    <a:noFill/>
                  </a:rPr>
                  <a:t> </a:t>
                </a:r>
              </a:p>
            </p:txBody>
          </p:sp>
        </mc:Fallback>
      </mc:AlternateContent>
      <p:sp>
        <p:nvSpPr>
          <p:cNvPr id="15" name="Rectangle 1"/>
          <p:cNvSpPr>
            <a:spLocks noChangeArrowheads="1"/>
          </p:cNvSpPr>
          <p:nvPr/>
        </p:nvSpPr>
        <p:spPr bwMode="auto">
          <a:xfrm>
            <a:off x="4338654" y="5447652"/>
            <a:ext cx="4136804" cy="50783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effectLst/>
                <a:latin typeface="Segoe UI" panose="020B0502040204020203" pitchFamily="34" charset="0"/>
                <a:cs typeface="Segoe UI" panose="020B0502040204020203" pitchFamily="34" charset="0"/>
              </a:rPr>
              <a:t>If we double the concentration of CO</a:t>
            </a:r>
            <a:r>
              <a:rPr kumimoji="0" lang="en-US" altLang="en-US" sz="1100" b="0" i="0" u="none" strike="noStrike" cap="none" normalizeH="0" baseline="-30000" dirty="0">
                <a:ln>
                  <a:noFill/>
                </a:ln>
                <a:effectLst/>
                <a:latin typeface="Segoe UI" panose="020B0502040204020203" pitchFamily="34" charset="0"/>
                <a:cs typeface="Segoe UI" panose="020B0502040204020203" pitchFamily="34" charset="0"/>
              </a:rPr>
              <a:t>2</a:t>
            </a:r>
            <a:r>
              <a:rPr kumimoji="0" lang="en-US" altLang="en-US" sz="1100" b="0" i="0" u="none" strike="noStrike" cap="none" normalizeH="0" baseline="0" dirty="0">
                <a:ln>
                  <a:noFill/>
                </a:ln>
                <a:effectLst/>
                <a:latin typeface="Segoe UI" panose="020B0502040204020203" pitchFamily="34" charset="0"/>
                <a:cs typeface="Segoe UI" panose="020B0502040204020203" pitchFamily="34" charset="0"/>
              </a:rPr>
              <a:t> in the atmosphere, a simple model predicts that the emissivity increases</a:t>
            </a:r>
            <a:r>
              <a:rPr lang="en-US" altLang="en-US" sz="1100" dirty="0">
                <a:latin typeface="Segoe UI" panose="020B0502040204020203" pitchFamily="34" charset="0"/>
                <a:cs typeface="Segoe UI" panose="020B0502040204020203" pitchFamily="34" charset="0"/>
              </a:rPr>
              <a:t> </a:t>
            </a:r>
            <a:r>
              <a:rPr kumimoji="0" lang="en-US" altLang="en-US" sz="1100" b="0" i="0" u="none" strike="noStrike" cap="none" normalizeH="0" baseline="0" dirty="0">
                <a:ln>
                  <a:noFill/>
                </a:ln>
                <a:effectLst/>
                <a:latin typeface="Segoe UI" panose="020B0502040204020203" pitchFamily="34" charset="0"/>
                <a:cs typeface="Segoe UI" panose="020B0502040204020203" pitchFamily="34" charset="0"/>
              </a:rPr>
              <a:t>from ε=0.78 to ε=0.80.</a:t>
            </a:r>
            <a:r>
              <a:rPr lang="en-US" altLang="en-US" sz="1100" dirty="0">
                <a:latin typeface="Segoe UI" panose="020B0502040204020203" pitchFamily="34" charset="0"/>
                <a:cs typeface="Segoe UI" panose="020B0502040204020203" pitchFamily="34" charset="0"/>
              </a:rPr>
              <a:t> T</a:t>
            </a:r>
            <a:r>
              <a:rPr kumimoji="0" lang="en-US" altLang="en-US" sz="1100" b="0" i="0" u="none" strike="noStrike" cap="none" normalizeH="0" baseline="0" dirty="0">
                <a:ln>
                  <a:noFill/>
                </a:ln>
                <a:effectLst/>
                <a:latin typeface="Segoe UI" panose="020B0502040204020203" pitchFamily="34" charset="0"/>
                <a:cs typeface="Segoe UI" panose="020B0502040204020203" pitchFamily="34" charset="0"/>
              </a:rPr>
              <a:t>he surface temperature would increase by 1.2 K</a:t>
            </a:r>
            <a:r>
              <a:rPr lang="en-US" altLang="en-US" sz="1100" dirty="0">
                <a:latin typeface="Segoe UI" panose="020B0502040204020203" pitchFamily="34" charset="0"/>
                <a:cs typeface="Segoe UI" panose="020B0502040204020203" pitchFamily="34" charset="0"/>
              </a:rPr>
              <a:t>.</a:t>
            </a:r>
            <a:endParaRPr kumimoji="0" lang="en-US" altLang="en-US" sz="1100" b="0" i="0" u="none" strike="noStrike" cap="none" normalizeH="0" baseline="0" dirty="0">
              <a:ln>
                <a:noFill/>
              </a:ln>
              <a:effectLst/>
              <a:latin typeface="Segoe UI" panose="020B0502040204020203" pitchFamily="34" charset="0"/>
              <a:cs typeface="Segoe UI" panose="020B0502040204020203" pitchFamily="34" charset="0"/>
            </a:endParaRPr>
          </a:p>
        </p:txBody>
      </p:sp>
      <p:cxnSp>
        <p:nvCxnSpPr>
          <p:cNvPr id="16" name="Straight Connector 15">
            <a:extLst>
              <a:ext uri="{FF2B5EF4-FFF2-40B4-BE49-F238E27FC236}">
                <a16:creationId xmlns:a16="http://schemas.microsoft.com/office/drawing/2014/main" id="{3CF3814C-AEF5-25AD-B09A-A0E802072D79}"/>
              </a:ext>
            </a:extLst>
          </p:cNvPr>
          <p:cNvCxnSpPr/>
          <p:nvPr/>
        </p:nvCxnSpPr>
        <p:spPr>
          <a:xfrm flipH="1">
            <a:off x="3895387" y="2699657"/>
            <a:ext cx="27709" cy="3606140"/>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0" name="TextBox 19">
            <a:extLst>
              <a:ext uri="{FF2B5EF4-FFF2-40B4-BE49-F238E27FC236}">
                <a16:creationId xmlns:a16="http://schemas.microsoft.com/office/drawing/2014/main" id="{41AA016D-68AD-E175-37E8-AFDAF78F96FB}"/>
              </a:ext>
            </a:extLst>
          </p:cNvPr>
          <p:cNvSpPr txBox="1"/>
          <p:nvPr/>
        </p:nvSpPr>
        <p:spPr>
          <a:xfrm>
            <a:off x="231541" y="2628231"/>
            <a:ext cx="3222199" cy="800219"/>
          </a:xfrm>
          <a:prstGeom prst="rect">
            <a:avLst/>
          </a:prstGeom>
          <a:noFill/>
        </p:spPr>
        <p:txBody>
          <a:bodyPr wrap="square">
            <a:spAutoFit/>
          </a:bodyPr>
          <a:lstStyle/>
          <a:p>
            <a:pPr algn="just"/>
            <a:r>
              <a:rPr lang="en-GB" sz="1100" dirty="0">
                <a:latin typeface="Segoe UI" panose="020B0502040204020203" pitchFamily="34" charset="0"/>
                <a:cs typeface="Segoe UI" panose="020B0502040204020203" pitchFamily="34" charset="0"/>
              </a:rPr>
              <a:t>1. Solar radiation, S [W/m</a:t>
            </a:r>
            <a:r>
              <a:rPr lang="en-GB" sz="1100" baseline="30000" dirty="0">
                <a:latin typeface="Segoe UI" panose="020B0502040204020203" pitchFamily="34" charset="0"/>
                <a:cs typeface="Segoe UI" panose="020B0502040204020203" pitchFamily="34" charset="0"/>
              </a:rPr>
              <a:t>2</a:t>
            </a:r>
            <a:r>
              <a:rPr lang="en-GB" sz="1100" dirty="0">
                <a:latin typeface="Segoe UI" panose="020B0502040204020203" pitchFamily="34" charset="0"/>
                <a:cs typeface="Segoe UI" panose="020B0502040204020203" pitchFamily="34" charset="0"/>
              </a:rPr>
              <a:t>] is entering the atmosphere. A fraction </a:t>
            </a:r>
            <a:r>
              <a:rPr lang="en-US" sz="1100" dirty="0">
                <a:latin typeface="Cambria Math" panose="02040503050406030204" pitchFamily="18" charset="0"/>
                <a:ea typeface="Cambria Math" panose="02040503050406030204" pitchFamily="18" charset="0"/>
                <a:cs typeface="Segoe UI" panose="020B0502040204020203" pitchFamily="34" charset="0"/>
              </a:rPr>
              <a:t>A</a:t>
            </a:r>
            <a:r>
              <a:rPr lang="en-GB" sz="1100" dirty="0">
                <a:latin typeface="Segoe UI" panose="020B0502040204020203" pitchFamily="34" charset="0"/>
                <a:cs typeface="Segoe UI" panose="020B0502040204020203" pitchFamily="34" charset="0"/>
              </a:rPr>
              <a:t>, called the albedo, is reﬂected back</a:t>
            </a:r>
            <a:r>
              <a:rPr lang="en-GB" sz="1200" dirty="0">
                <a:latin typeface="Segoe UI" panose="020B0502040204020203" pitchFamily="34" charset="0"/>
                <a:cs typeface="Segoe UI" panose="020B0502040204020203" pitchFamily="34" charset="0"/>
              </a:rPr>
              <a:t>. Thus, a fraction (1-A) heats the Earth. </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CE064B2-3F9E-5A34-7123-BF162648276E}"/>
                  </a:ext>
                </a:extLst>
              </p:cNvPr>
              <p:cNvSpPr txBox="1"/>
              <p:nvPr/>
            </p:nvSpPr>
            <p:spPr>
              <a:xfrm>
                <a:off x="326995" y="3883131"/>
                <a:ext cx="3330881" cy="369332"/>
              </a:xfrm>
              <a:prstGeom prst="rect">
                <a:avLst/>
              </a:prstGeom>
              <a:noFill/>
            </p:spPr>
            <p:txBody>
              <a:bodyPr wrap="square">
                <a:spAutoFit/>
              </a:bodyPr>
              <a:lstStyle/>
              <a:p>
                <a14:m>
                  <m:oMath xmlns:m="http://schemas.openxmlformats.org/officeDocument/2006/math">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mn-ea"/>
                        <a:cs typeface="+mn-cs"/>
                      </a:rPr>
                      <m:t>𝑆</m:t>
                    </m:r>
                    <m:d>
                      <m:dPr>
                        <m:ctrlP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mn-ea"/>
                            <a:cs typeface="+mn-cs"/>
                          </a:rPr>
                          <m:t>1−</m:t>
                        </m:r>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mn-ea"/>
                            <a:cs typeface="+mn-cs"/>
                          </a:rPr>
                          <m:t>𝐴</m:t>
                        </m:r>
                      </m:e>
                    </m:d>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cs typeface="+mn-cs"/>
                      </a:rPr>
                      <m:t>𝜋</m:t>
                    </m:r>
                    <m:sSup>
                      <m:sSupPr>
                        <m:ctrlP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cs typeface="+mn-cs"/>
                          </a:rPr>
                        </m:ctrlPr>
                      </m:sSupPr>
                      <m:e>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cs typeface="+mn-cs"/>
                          </a:rPr>
                          <m:t>𝑅</m:t>
                        </m:r>
                      </m:e>
                      <m:sup>
                        <m:r>
                          <a:rPr kumimoji="0" lang="en-US" sz="1800" b="0" i="1"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cs typeface="+mn-cs"/>
                          </a:rPr>
                          <m:t>2</m:t>
                        </m:r>
                      </m:sup>
                    </m:sSup>
                    <m:r>
                      <a:rPr kumimoji="0" lang="en-US" sz="1800" b="0" i="0"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cs typeface="+mn-cs"/>
                      </a:rPr>
                      <m:t>=</m:t>
                    </m:r>
                    <m:r>
                      <a:rPr lang="en-US" i="1">
                        <a:solidFill>
                          <a:srgbClr val="0C377B"/>
                        </a:solidFill>
                        <a:latin typeface="Cambria Math" panose="02040503050406030204" pitchFamily="18" charset="0"/>
                        <a:ea typeface="Cambria Math" panose="02040503050406030204" pitchFamily="18" charset="0"/>
                      </a:rPr>
                      <m:t>𝜎</m:t>
                    </m:r>
                    <m:sSup>
                      <m:sSupPr>
                        <m:ctrlPr>
                          <a:rPr lang="en-US" i="1">
                            <a:solidFill>
                              <a:srgbClr val="0C377B"/>
                            </a:solidFill>
                            <a:latin typeface="Cambria Math" panose="02040503050406030204" pitchFamily="18" charset="0"/>
                          </a:rPr>
                        </m:ctrlPr>
                      </m:sSupPr>
                      <m:e>
                        <m:r>
                          <a:rPr lang="en-US" i="1">
                            <a:solidFill>
                              <a:srgbClr val="0C377B"/>
                            </a:solidFill>
                            <a:latin typeface="Cambria Math" panose="02040503050406030204" pitchFamily="18" charset="0"/>
                          </a:rPr>
                          <m:t>𝑇</m:t>
                        </m:r>
                      </m:e>
                      <m:sup>
                        <m:r>
                          <a:rPr lang="en-US" i="1">
                            <a:solidFill>
                              <a:srgbClr val="0C377B"/>
                            </a:solidFill>
                            <a:latin typeface="Cambria Math" panose="02040503050406030204" pitchFamily="18" charset="0"/>
                          </a:rPr>
                          <m:t>4</m:t>
                        </m:r>
                      </m:sup>
                    </m:sSup>
                  </m:oMath>
                </a14:m>
                <a:r>
                  <a:rPr lang="en-GB" dirty="0"/>
                  <a:t>4</a:t>
                </a:r>
                <a:r>
                  <a:rPr lang="en-US" dirty="0">
                    <a:solidFill>
                      <a:srgbClr val="0C377B"/>
                    </a:solidFill>
                    <a:ea typeface="Cambria Math" panose="02040503050406030204" pitchFamily="18" charset="0"/>
                  </a:rPr>
                  <a:t> </a:t>
                </a:r>
                <a14:m>
                  <m:oMath xmlns:m="http://schemas.openxmlformats.org/officeDocument/2006/math">
                    <m:r>
                      <a:rPr lang="en-US" i="1">
                        <a:solidFill>
                          <a:srgbClr val="0C377B"/>
                        </a:solidFill>
                        <a:latin typeface="Cambria Math" panose="02040503050406030204" pitchFamily="18" charset="0"/>
                        <a:ea typeface="Cambria Math" panose="02040503050406030204" pitchFamily="18" charset="0"/>
                      </a:rPr>
                      <m:t>𝜋</m:t>
                    </m:r>
                    <m:sSup>
                      <m:sSupPr>
                        <m:ctrlPr>
                          <a:rPr lang="en-US" i="1">
                            <a:solidFill>
                              <a:srgbClr val="0C377B"/>
                            </a:solidFill>
                            <a:latin typeface="Cambria Math" panose="02040503050406030204" pitchFamily="18" charset="0"/>
                            <a:ea typeface="Cambria Math" panose="02040503050406030204" pitchFamily="18" charset="0"/>
                          </a:rPr>
                        </m:ctrlPr>
                      </m:sSupPr>
                      <m:e>
                        <m:r>
                          <a:rPr lang="en-US" i="1">
                            <a:solidFill>
                              <a:srgbClr val="0C377B"/>
                            </a:solidFill>
                            <a:latin typeface="Cambria Math" panose="02040503050406030204" pitchFamily="18" charset="0"/>
                            <a:ea typeface="Cambria Math" panose="02040503050406030204" pitchFamily="18" charset="0"/>
                          </a:rPr>
                          <m:t>𝑅</m:t>
                        </m:r>
                      </m:e>
                      <m:sup>
                        <m:r>
                          <a:rPr lang="en-US" i="1">
                            <a:solidFill>
                              <a:srgbClr val="0C377B"/>
                            </a:solidFill>
                            <a:latin typeface="Cambria Math" panose="02040503050406030204" pitchFamily="18" charset="0"/>
                            <a:ea typeface="Cambria Math" panose="02040503050406030204" pitchFamily="18" charset="0"/>
                          </a:rPr>
                          <m:t>2</m:t>
                        </m:r>
                      </m:sup>
                    </m:sSup>
                  </m:oMath>
                </a14:m>
                <a:endParaRPr lang="en-GB" dirty="0"/>
              </a:p>
            </p:txBody>
          </p:sp>
        </mc:Choice>
        <mc:Fallback xmlns="">
          <p:sp>
            <p:nvSpPr>
              <p:cNvPr id="24" name="TextBox 23">
                <a:extLst>
                  <a:ext uri="{FF2B5EF4-FFF2-40B4-BE49-F238E27FC236}">
                    <a16:creationId xmlns:a16="http://schemas.microsoft.com/office/drawing/2014/main" id="{8CE064B2-3F9E-5A34-7123-BF162648276E}"/>
                  </a:ext>
                </a:extLst>
              </p:cNvPr>
              <p:cNvSpPr txBox="1">
                <a:spLocks noRot="1" noChangeAspect="1" noMove="1" noResize="1" noEditPoints="1" noAdjustHandles="1" noChangeArrowheads="1" noChangeShapeType="1" noTextEdit="1"/>
              </p:cNvSpPr>
              <p:nvPr/>
            </p:nvSpPr>
            <p:spPr>
              <a:xfrm>
                <a:off x="326995" y="3883131"/>
                <a:ext cx="3330881" cy="369332"/>
              </a:xfrm>
              <a:prstGeom prst="rect">
                <a:avLst/>
              </a:prstGeom>
              <a:blipFill>
                <a:blip r:embed="rId6"/>
                <a:stretch>
                  <a:fillRect t="-9836" b="-24590"/>
                </a:stretch>
              </a:blipFill>
            </p:spPr>
            <p:txBody>
              <a:bodyPr/>
              <a:lstStyle/>
              <a:p>
                <a:r>
                  <a:rPr lang="en-GB">
                    <a:noFill/>
                  </a:rPr>
                  <a:t> </a:t>
                </a:r>
              </a:p>
            </p:txBody>
          </p:sp>
        </mc:Fallback>
      </mc:AlternateContent>
      <p:pic>
        <p:nvPicPr>
          <p:cNvPr id="26" name="Picture 25">
            <a:extLst>
              <a:ext uri="{FF2B5EF4-FFF2-40B4-BE49-F238E27FC236}">
                <a16:creationId xmlns:a16="http://schemas.microsoft.com/office/drawing/2014/main" id="{02015956-72A3-5B21-AD72-B4772EEDCF88}"/>
              </a:ext>
            </a:extLst>
          </p:cNvPr>
          <p:cNvPicPr>
            <a:picLocks noChangeAspect="1"/>
          </p:cNvPicPr>
          <p:nvPr/>
        </p:nvPicPr>
        <p:blipFill>
          <a:blip r:embed="rId7"/>
          <a:stretch>
            <a:fillRect/>
          </a:stretch>
        </p:blipFill>
        <p:spPr>
          <a:xfrm>
            <a:off x="237019" y="5343349"/>
            <a:ext cx="2010803" cy="12205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8" name="Straight Arrow Connector 27">
            <a:extLst>
              <a:ext uri="{FF2B5EF4-FFF2-40B4-BE49-F238E27FC236}">
                <a16:creationId xmlns:a16="http://schemas.microsoft.com/office/drawing/2014/main" id="{7AA6CDA3-3270-F5D9-B7F6-1D1A0F8BBE8C}"/>
              </a:ext>
            </a:extLst>
          </p:cNvPr>
          <p:cNvCxnSpPr/>
          <p:nvPr/>
        </p:nvCxnSpPr>
        <p:spPr>
          <a:xfrm>
            <a:off x="1361704" y="4286992"/>
            <a:ext cx="0" cy="451263"/>
          </a:xfrm>
          <a:prstGeom prst="straightConnector1">
            <a:avLst/>
          </a:prstGeom>
          <a:ln>
            <a:solidFill>
              <a:schemeClr val="tx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27D6CA8B-8C56-C900-6138-08E583E14843}"/>
              </a:ext>
            </a:extLst>
          </p:cNvPr>
          <p:cNvSpPr txBox="1"/>
          <p:nvPr/>
        </p:nvSpPr>
        <p:spPr>
          <a:xfrm>
            <a:off x="224283" y="4724914"/>
            <a:ext cx="1560973" cy="600164"/>
          </a:xfrm>
          <a:prstGeom prst="rect">
            <a:avLst/>
          </a:prstGeom>
          <a:noFill/>
        </p:spPr>
        <p:txBody>
          <a:bodyPr wrap="square">
            <a:spAutoFit/>
          </a:bodyPr>
          <a:lstStyle/>
          <a:p>
            <a:r>
              <a:rPr kumimoji="0" lang="en-US" sz="1100" b="0" i="0"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The Sun is far away so it  is a circle of area 𝜋𝑅</a:t>
            </a:r>
            <a:r>
              <a:rPr kumimoji="0" lang="en-US" sz="1100" b="0" i="0" u="none" strike="noStrike" kern="1200" cap="none" spc="0" normalizeH="0" baseline="30000" noProof="0" dirty="0">
                <a:ln>
                  <a:noFill/>
                </a:ln>
                <a:solidFill>
                  <a:srgbClr val="0C377B"/>
                </a:solidFill>
                <a:effectLst/>
                <a:uLnTx/>
                <a:uFillTx/>
                <a:latin typeface="Segoe UI" panose="020B0502040204020203" pitchFamily="34" charset="0"/>
                <a:ea typeface="+mn-ea"/>
                <a:cs typeface="Segoe UI" panose="020B0502040204020203" pitchFamily="34" charset="0"/>
              </a:rPr>
              <a:t>2</a:t>
            </a:r>
            <a:r>
              <a:rPr kumimoji="0" lang="en-US" sz="1100" b="0" i="0" u="none" strike="noStrike" kern="1200" cap="none" spc="0" normalizeH="0" noProof="0" dirty="0">
                <a:ln>
                  <a:noFill/>
                </a:ln>
                <a:solidFill>
                  <a:srgbClr val="0C377B"/>
                </a:solidFill>
                <a:effectLst/>
                <a:uLnTx/>
                <a:uFillTx/>
                <a:latin typeface="Segoe UI" panose="020B0502040204020203" pitchFamily="34" charset="0"/>
                <a:ea typeface="+mn-ea"/>
                <a:cs typeface="Segoe UI" panose="020B0502040204020203" pitchFamily="34" charset="0"/>
              </a:rPr>
              <a:t>.</a:t>
            </a:r>
            <a:endParaRPr lang="en-GB" baseline="30000" dirty="0"/>
          </a:p>
        </p:txBody>
      </p:sp>
      <p:sp>
        <p:nvSpPr>
          <p:cNvPr id="33" name="TextBox 32">
            <a:extLst>
              <a:ext uri="{FF2B5EF4-FFF2-40B4-BE49-F238E27FC236}">
                <a16:creationId xmlns:a16="http://schemas.microsoft.com/office/drawing/2014/main" id="{49D58AD6-53E1-0016-8877-874212A2152D}"/>
              </a:ext>
            </a:extLst>
          </p:cNvPr>
          <p:cNvSpPr txBox="1"/>
          <p:nvPr/>
        </p:nvSpPr>
        <p:spPr>
          <a:xfrm>
            <a:off x="1893790" y="4653018"/>
            <a:ext cx="1780773" cy="600164"/>
          </a:xfrm>
          <a:prstGeom prst="rect">
            <a:avLst/>
          </a:prstGeom>
          <a:noFill/>
        </p:spPr>
        <p:txBody>
          <a:bodyPr wrap="square">
            <a:spAutoFit/>
          </a:bodyPr>
          <a:lstStyle/>
          <a:p>
            <a:r>
              <a:rPr kumimoji="0" lang="en-US" sz="1100" b="0" i="0"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4𝜋𝑅</a:t>
            </a:r>
            <a:r>
              <a:rPr kumimoji="0" lang="en-US" sz="1100" b="0" i="0" u="none" strike="noStrike" kern="1200" cap="none" spc="0" normalizeH="0" baseline="30000" noProof="0" dirty="0">
                <a:ln>
                  <a:noFill/>
                </a:ln>
                <a:solidFill>
                  <a:srgbClr val="0C377B"/>
                </a:solidFill>
                <a:effectLst/>
                <a:uLnTx/>
                <a:uFillTx/>
                <a:latin typeface="Segoe UI" panose="020B0502040204020203" pitchFamily="34" charset="0"/>
                <a:ea typeface="+mn-ea"/>
                <a:cs typeface="Segoe UI" panose="020B0502040204020203" pitchFamily="34" charset="0"/>
              </a:rPr>
              <a:t>2 </a:t>
            </a:r>
            <a:r>
              <a:rPr kumimoji="0" lang="en-US" sz="1100" b="0" i="0" u="none" strike="noStrike" kern="1200" cap="none" spc="0" normalizeH="0" baseline="0" noProof="0" dirty="0">
                <a:ln>
                  <a:noFill/>
                </a:ln>
                <a:solidFill>
                  <a:srgbClr val="0C377B"/>
                </a:solidFill>
                <a:effectLst/>
                <a:uLnTx/>
                <a:uFillTx/>
                <a:latin typeface="Segoe UI" panose="020B0502040204020203" pitchFamily="34" charset="0"/>
                <a:ea typeface="+mn-ea"/>
                <a:cs typeface="Segoe UI" panose="020B0502040204020203" pitchFamily="34" charset="0"/>
              </a:rPr>
              <a:t>is the surface of the Earth sphere that gets irradiated.</a:t>
            </a:r>
            <a:endParaRPr lang="en-GB" baseline="30000" dirty="0"/>
          </a:p>
        </p:txBody>
      </p:sp>
      <p:pic>
        <p:nvPicPr>
          <p:cNvPr id="34" name="Picture 33">
            <a:extLst>
              <a:ext uri="{FF2B5EF4-FFF2-40B4-BE49-F238E27FC236}">
                <a16:creationId xmlns:a16="http://schemas.microsoft.com/office/drawing/2014/main" id="{FC814CE3-5D93-BB0F-4F9A-D019045B238A}"/>
              </a:ext>
            </a:extLst>
          </p:cNvPr>
          <p:cNvPicPr>
            <a:picLocks noChangeAspect="1"/>
          </p:cNvPicPr>
          <p:nvPr/>
        </p:nvPicPr>
        <p:blipFill>
          <a:blip r:embed="rId8"/>
          <a:stretch>
            <a:fillRect/>
          </a:stretch>
        </p:blipFill>
        <p:spPr>
          <a:xfrm>
            <a:off x="4385096" y="2557267"/>
            <a:ext cx="2610331" cy="18455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5" name="TextBox 34">
            <a:extLst>
              <a:ext uri="{FF2B5EF4-FFF2-40B4-BE49-F238E27FC236}">
                <a16:creationId xmlns:a16="http://schemas.microsoft.com/office/drawing/2014/main" id="{37C41268-695D-8674-B893-D1E5D8FA0DCD}"/>
              </a:ext>
            </a:extLst>
          </p:cNvPr>
          <p:cNvSpPr txBox="1"/>
          <p:nvPr/>
        </p:nvSpPr>
        <p:spPr>
          <a:xfrm>
            <a:off x="7135091" y="2887140"/>
            <a:ext cx="1777368" cy="830997"/>
          </a:xfrm>
          <a:prstGeom prst="rect">
            <a:avLst/>
          </a:prstGeom>
          <a:noFill/>
        </p:spPr>
        <p:txBody>
          <a:bodyPr wrap="square">
            <a:spAutoFit/>
          </a:bodyPr>
          <a:lstStyle/>
          <a:p>
            <a:pPr algn="just"/>
            <a:r>
              <a:rPr lang="en-GB" sz="1100" dirty="0">
                <a:latin typeface="Segoe UI" panose="020B0502040204020203" pitchFamily="34" charset="0"/>
                <a:cs typeface="Segoe UI" panose="020B0502040204020203" pitchFamily="34" charset="0"/>
              </a:rPr>
              <a:t>1.</a:t>
            </a:r>
            <a:r>
              <a:rPr lang="en-GB" sz="1200" dirty="0">
                <a:latin typeface="Segoe UI" panose="020B0502040204020203" pitchFamily="34" charset="0"/>
                <a:cs typeface="Segoe UI" panose="020B0502040204020203" pitchFamily="34" charset="0"/>
              </a:rPr>
              <a:t> Now we add the atmosphere. </a:t>
            </a:r>
            <a:r>
              <a:rPr lang="en-US" sz="1200" dirty="0">
                <a:latin typeface="Segoe UI" panose="020B0502040204020203" pitchFamily="34" charset="0"/>
                <a:cs typeface="Segoe UI" panose="020B0502040204020203" pitchFamily="34" charset="0"/>
              </a:rPr>
              <a:t>So, our original 𝜎𝑇</a:t>
            </a:r>
            <a:r>
              <a:rPr lang="en-US" sz="1200" baseline="30000" dirty="0">
                <a:latin typeface="Segoe UI" panose="020B0502040204020203" pitchFamily="34" charset="0"/>
                <a:cs typeface="Segoe UI" panose="020B0502040204020203" pitchFamily="34" charset="0"/>
              </a:rPr>
              <a:t>4</a:t>
            </a:r>
            <a:r>
              <a:rPr lang="en-US" sz="1200" dirty="0">
                <a:latin typeface="Segoe UI" panose="020B0502040204020203" pitchFamily="34" charset="0"/>
                <a:cs typeface="Segoe UI" panose="020B0502040204020203" pitchFamily="34" charset="0"/>
              </a:rPr>
              <a:t> (radiation out) is broken into:</a:t>
            </a:r>
            <a:endParaRPr lang="en-GB" sz="1200" dirty="0">
              <a:latin typeface="Segoe UI" panose="020B0502040204020203" pitchFamily="34" charset="0"/>
              <a:cs typeface="Segoe UI" panose="020B0502040204020203" pitchFamily="34" charset="0"/>
            </a:endParaRP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400A7549-9490-C6CC-6686-0DF17FCB3D81}"/>
                  </a:ext>
                </a:extLst>
              </p:cNvPr>
              <p:cNvSpPr txBox="1"/>
              <p:nvPr/>
            </p:nvSpPr>
            <p:spPr>
              <a:xfrm>
                <a:off x="2247822" y="5557832"/>
                <a:ext cx="1595826" cy="49564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kumimoji="0" lang="en-US" sz="1400" b="0" i="1" u="none" strike="noStrike" kern="1200" cap="none" spc="0" normalizeH="0" baseline="0" noProof="0" smtClean="0">
                              <a:ln>
                                <a:noFill/>
                              </a:ln>
                              <a:solidFill>
                                <a:srgbClr val="0C377B"/>
                              </a:solidFill>
                              <a:effectLst/>
                              <a:uLnTx/>
                              <a:uFillTx/>
                              <a:latin typeface="Cambria Math" panose="02040503050406030204" pitchFamily="18" charset="0"/>
                            </a:rPr>
                          </m:ctrlPr>
                        </m:dPr>
                        <m:e>
                          <m:r>
                            <a:rPr kumimoji="0" lang="en-US" sz="1400" b="0" i="1" u="none" strike="noStrike" kern="1200" cap="none" spc="0" normalizeH="0" baseline="0" noProof="0" smtClean="0">
                              <a:ln>
                                <a:noFill/>
                              </a:ln>
                              <a:solidFill>
                                <a:srgbClr val="0C377B"/>
                              </a:solidFill>
                              <a:effectLst/>
                              <a:uLnTx/>
                              <a:uFillTx/>
                              <a:latin typeface="Cambria Math" panose="02040503050406030204" pitchFamily="18" charset="0"/>
                            </a:rPr>
                            <m:t>1−</m:t>
                          </m:r>
                          <m:r>
                            <a:rPr kumimoji="0" lang="en-US" sz="1400" b="0" i="1" u="none" strike="noStrike" kern="1200" cap="none" spc="0" normalizeH="0" baseline="0" noProof="0" smtClean="0">
                              <a:ln>
                                <a:noFill/>
                              </a:ln>
                              <a:solidFill>
                                <a:srgbClr val="0C377B"/>
                              </a:solidFill>
                              <a:effectLst/>
                              <a:uLnTx/>
                              <a:uFillTx/>
                              <a:latin typeface="Cambria Math" panose="02040503050406030204" pitchFamily="18" charset="0"/>
                            </a:rPr>
                            <m:t>𝐴</m:t>
                          </m:r>
                        </m:e>
                      </m:d>
                      <m:f>
                        <m:fPr>
                          <m:ctrlPr>
                            <a:rPr kumimoji="0" lang="en-US" sz="1400" b="0" i="1" u="none" strike="noStrike" kern="1200" cap="none" spc="0" normalizeH="0" baseline="0" noProof="0" smtClean="0">
                              <a:ln>
                                <a:noFill/>
                              </a:ln>
                              <a:solidFill>
                                <a:srgbClr val="0C377B"/>
                              </a:solidFill>
                              <a:effectLst/>
                              <a:uLnTx/>
                              <a:uFillTx/>
                              <a:latin typeface="Cambria Math" panose="02040503050406030204" pitchFamily="18" charset="0"/>
                            </a:rPr>
                          </m:ctrlPr>
                        </m:fPr>
                        <m:num>
                          <m:r>
                            <a:rPr lang="en-US" sz="1400" i="1">
                              <a:solidFill>
                                <a:srgbClr val="0C377B"/>
                              </a:solidFill>
                              <a:latin typeface="Cambria Math" panose="02040503050406030204" pitchFamily="18" charset="0"/>
                            </a:rPr>
                            <m:t>𝑆</m:t>
                          </m:r>
                        </m:num>
                        <m:den>
                          <m:r>
                            <a:rPr kumimoji="0" lang="en-US" sz="1400" b="0" i="1" u="none" strike="noStrike" kern="1200" cap="none" spc="0" normalizeH="0" baseline="0" noProof="0" smtClean="0">
                              <a:ln>
                                <a:noFill/>
                              </a:ln>
                              <a:solidFill>
                                <a:srgbClr val="0C377B"/>
                              </a:solidFill>
                              <a:effectLst/>
                              <a:uLnTx/>
                              <a:uFillTx/>
                              <a:latin typeface="Cambria Math" panose="02040503050406030204" pitchFamily="18" charset="0"/>
                            </a:rPr>
                            <m:t>4</m:t>
                          </m:r>
                        </m:den>
                      </m:f>
                      <m:r>
                        <a:rPr kumimoji="0" lang="en-US" sz="1400" b="0" i="0"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rPr>
                        <m:t>=</m:t>
                      </m:r>
                      <m:r>
                        <a:rPr lang="en-US" sz="1400" i="1">
                          <a:solidFill>
                            <a:srgbClr val="0C377B"/>
                          </a:solidFill>
                          <a:latin typeface="Cambria Math" panose="02040503050406030204" pitchFamily="18" charset="0"/>
                          <a:ea typeface="Cambria Math" panose="02040503050406030204" pitchFamily="18" charset="0"/>
                        </a:rPr>
                        <m:t>𝜎</m:t>
                      </m:r>
                      <m:sSup>
                        <m:sSupPr>
                          <m:ctrlPr>
                            <a:rPr lang="en-US" sz="1400" i="1">
                              <a:solidFill>
                                <a:srgbClr val="0C377B"/>
                              </a:solidFill>
                              <a:latin typeface="Cambria Math" panose="02040503050406030204" pitchFamily="18" charset="0"/>
                            </a:rPr>
                          </m:ctrlPr>
                        </m:sSupPr>
                        <m:e>
                          <m:r>
                            <a:rPr lang="en-US" sz="1400" i="1">
                              <a:solidFill>
                                <a:srgbClr val="0C377B"/>
                              </a:solidFill>
                              <a:latin typeface="Cambria Math" panose="02040503050406030204" pitchFamily="18" charset="0"/>
                            </a:rPr>
                            <m:t>𝑇</m:t>
                          </m:r>
                        </m:e>
                        <m:sup>
                          <m:r>
                            <a:rPr lang="en-US" sz="1400" i="1">
                              <a:solidFill>
                                <a:srgbClr val="0C377B"/>
                              </a:solidFill>
                              <a:latin typeface="Cambria Math" panose="02040503050406030204" pitchFamily="18" charset="0"/>
                            </a:rPr>
                            <m:t>4</m:t>
                          </m:r>
                        </m:sup>
                      </m:sSup>
                    </m:oMath>
                  </m:oMathPara>
                </a14:m>
                <a:endParaRPr lang="en-GB" dirty="0"/>
              </a:p>
            </p:txBody>
          </p:sp>
        </mc:Choice>
        <mc:Fallback xmlns="">
          <p:sp>
            <p:nvSpPr>
              <p:cNvPr id="36" name="TextBox 35">
                <a:extLst>
                  <a:ext uri="{FF2B5EF4-FFF2-40B4-BE49-F238E27FC236}">
                    <a16:creationId xmlns:a16="http://schemas.microsoft.com/office/drawing/2014/main" id="{400A7549-9490-C6CC-6686-0DF17FCB3D81}"/>
                  </a:ext>
                </a:extLst>
              </p:cNvPr>
              <p:cNvSpPr txBox="1">
                <a:spLocks noRot="1" noChangeAspect="1" noMove="1" noResize="1" noEditPoints="1" noAdjustHandles="1" noChangeArrowheads="1" noChangeShapeType="1" noTextEdit="1"/>
              </p:cNvSpPr>
              <p:nvPr/>
            </p:nvSpPr>
            <p:spPr>
              <a:xfrm>
                <a:off x="2247822" y="5557832"/>
                <a:ext cx="1595826" cy="495649"/>
              </a:xfrm>
              <a:prstGeom prst="rect">
                <a:avLst/>
              </a:prstGeom>
              <a:blipFill>
                <a:blip r:embed="rId9"/>
                <a:stretch>
                  <a:fillRect b="-1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4A57483F-6634-8019-126B-FE75694D7DAC}"/>
                  </a:ext>
                </a:extLst>
              </p:cNvPr>
              <p:cNvSpPr txBox="1"/>
              <p:nvPr/>
            </p:nvSpPr>
            <p:spPr>
              <a:xfrm>
                <a:off x="7174679" y="3819498"/>
                <a:ext cx="1784053"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a:solidFill>
                            <a:srgbClr val="0C377B"/>
                          </a:solidFill>
                          <a:latin typeface="Cambria Math" panose="02040503050406030204" pitchFamily="18" charset="0"/>
                          <a:ea typeface="Cambria Math" panose="02040503050406030204" pitchFamily="18" charset="0"/>
                        </a:rPr>
                        <m:t>𝜎</m:t>
                      </m:r>
                      <m:sSup>
                        <m:sSupPr>
                          <m:ctrlPr>
                            <a:rPr lang="en-US" sz="1400" i="1">
                              <a:solidFill>
                                <a:srgbClr val="0C377B"/>
                              </a:solidFill>
                              <a:latin typeface="Cambria Math" panose="02040503050406030204" pitchFamily="18" charset="0"/>
                            </a:rPr>
                          </m:ctrlPr>
                        </m:sSupPr>
                        <m:e>
                          <m:r>
                            <a:rPr lang="en-US" sz="1400" i="1">
                              <a:solidFill>
                                <a:srgbClr val="0C377B"/>
                              </a:solidFill>
                              <a:latin typeface="Cambria Math" panose="02040503050406030204" pitchFamily="18" charset="0"/>
                            </a:rPr>
                            <m:t>𝑇</m:t>
                          </m:r>
                        </m:e>
                        <m:sup>
                          <m:r>
                            <a:rPr lang="en-US" sz="1400" i="1">
                              <a:solidFill>
                                <a:srgbClr val="0C377B"/>
                              </a:solidFill>
                              <a:latin typeface="Cambria Math" panose="02040503050406030204" pitchFamily="18" charset="0"/>
                            </a:rPr>
                            <m:t>4</m:t>
                          </m:r>
                        </m:sup>
                      </m:sSup>
                      <m:r>
                        <a:rPr kumimoji="0" lang="en-US" sz="1400" b="0" i="0" u="none" strike="noStrike" kern="1200" cap="none" spc="0" normalizeH="0" baseline="0" noProof="0" smtClean="0">
                          <a:ln>
                            <a:noFill/>
                          </a:ln>
                          <a:solidFill>
                            <a:srgbClr val="0C377B"/>
                          </a:solidFill>
                          <a:effectLst/>
                          <a:uLnTx/>
                          <a:uFillTx/>
                          <a:latin typeface="Cambria Math" panose="02040503050406030204" pitchFamily="18" charset="0"/>
                          <a:ea typeface="Cambria Math" panose="02040503050406030204" pitchFamily="18" charset="0"/>
                        </a:rPr>
                        <m:t>=</m:t>
                      </m:r>
                      <m:r>
                        <a:rPr lang="en-US" sz="1400" i="1">
                          <a:solidFill>
                            <a:srgbClr val="0C377B"/>
                          </a:solidFill>
                          <a:latin typeface="Cambria Math" panose="02040503050406030204" pitchFamily="18" charset="0"/>
                          <a:ea typeface="Cambria Math" panose="02040503050406030204" pitchFamily="18" charset="0"/>
                        </a:rPr>
                        <m:t>𝜎</m:t>
                      </m:r>
                      <m:sSubSup>
                        <m:sSubSupPr>
                          <m:ctrlPr>
                            <a:rPr lang="en-US" sz="1400" i="1">
                              <a:solidFill>
                                <a:srgbClr val="0C377B"/>
                              </a:solidFill>
                              <a:latin typeface="Cambria Math" panose="02040503050406030204" pitchFamily="18" charset="0"/>
                              <a:ea typeface="Cambria Math" panose="02040503050406030204" pitchFamily="18" charset="0"/>
                            </a:rPr>
                          </m:ctrlPr>
                        </m:sSubSupPr>
                        <m:e>
                          <m:r>
                            <a:rPr lang="en-US" sz="1400" i="1">
                              <a:solidFill>
                                <a:srgbClr val="0C377B"/>
                              </a:solidFill>
                              <a:latin typeface="Cambria Math" panose="02040503050406030204" pitchFamily="18" charset="0"/>
                              <a:ea typeface="Cambria Math" panose="02040503050406030204" pitchFamily="18" charset="0"/>
                            </a:rPr>
                            <m:t>𝑇</m:t>
                          </m:r>
                        </m:e>
                        <m:sub>
                          <m:r>
                            <a:rPr lang="en-US" sz="1400" i="1">
                              <a:solidFill>
                                <a:srgbClr val="0C377B"/>
                              </a:solidFill>
                              <a:latin typeface="Cambria Math" panose="02040503050406030204" pitchFamily="18" charset="0"/>
                              <a:ea typeface="Cambria Math" panose="02040503050406030204" pitchFamily="18" charset="0"/>
                            </a:rPr>
                            <m:t>𝑒</m:t>
                          </m:r>
                        </m:sub>
                        <m:sup>
                          <m:r>
                            <a:rPr lang="en-US" sz="1400" i="1">
                              <a:solidFill>
                                <a:srgbClr val="0C377B"/>
                              </a:solidFill>
                              <a:latin typeface="Cambria Math" panose="02040503050406030204" pitchFamily="18" charset="0"/>
                              <a:ea typeface="Cambria Math" panose="02040503050406030204" pitchFamily="18" charset="0"/>
                            </a:rPr>
                            <m:t>4</m:t>
                          </m:r>
                        </m:sup>
                      </m:sSubSup>
                      <m:r>
                        <a:rPr lang="en-US" sz="1400" b="0" i="1" smtClean="0">
                          <a:solidFill>
                            <a:srgbClr val="0C377B"/>
                          </a:solidFill>
                          <a:latin typeface="Cambria Math" panose="02040503050406030204" pitchFamily="18" charset="0"/>
                          <a:ea typeface="Cambria Math" panose="02040503050406030204" pitchFamily="18" charset="0"/>
                        </a:rPr>
                        <m:t>−</m:t>
                      </m:r>
                      <m:r>
                        <a:rPr lang="en-US" sz="1400" i="1" smtClean="0">
                          <a:solidFill>
                            <a:srgbClr val="FF0000"/>
                          </a:solidFill>
                          <a:latin typeface="Cambria Math" panose="02040503050406030204" pitchFamily="18" charset="0"/>
                          <a:ea typeface="Cambria Math" panose="02040503050406030204" pitchFamily="18" charset="0"/>
                        </a:rPr>
                        <m:t>𝜖</m:t>
                      </m:r>
                      <m:r>
                        <a:rPr lang="en-US" sz="1400" i="1">
                          <a:solidFill>
                            <a:srgbClr val="0C377B"/>
                          </a:solidFill>
                          <a:latin typeface="Cambria Math" panose="02040503050406030204" pitchFamily="18" charset="0"/>
                          <a:ea typeface="Cambria Math" panose="02040503050406030204" pitchFamily="18" charset="0"/>
                        </a:rPr>
                        <m:t>𝜎</m:t>
                      </m:r>
                      <m:sSubSup>
                        <m:sSubSupPr>
                          <m:ctrlPr>
                            <a:rPr lang="en-US" sz="1400" i="1">
                              <a:solidFill>
                                <a:srgbClr val="0C377B"/>
                              </a:solidFill>
                              <a:latin typeface="Cambria Math" panose="02040503050406030204" pitchFamily="18" charset="0"/>
                              <a:ea typeface="Cambria Math" panose="02040503050406030204" pitchFamily="18" charset="0"/>
                            </a:rPr>
                          </m:ctrlPr>
                        </m:sSubSupPr>
                        <m:e>
                          <m:r>
                            <a:rPr lang="en-US" sz="1400" i="1">
                              <a:solidFill>
                                <a:srgbClr val="0C377B"/>
                              </a:solidFill>
                              <a:latin typeface="Cambria Math" panose="02040503050406030204" pitchFamily="18" charset="0"/>
                              <a:ea typeface="Cambria Math" panose="02040503050406030204" pitchFamily="18" charset="0"/>
                            </a:rPr>
                            <m:t>𝑇</m:t>
                          </m:r>
                        </m:e>
                        <m:sub>
                          <m:r>
                            <a:rPr lang="en-US" sz="1400" i="1">
                              <a:solidFill>
                                <a:srgbClr val="0C377B"/>
                              </a:solidFill>
                              <a:latin typeface="Cambria Math" panose="02040503050406030204" pitchFamily="18" charset="0"/>
                              <a:ea typeface="Cambria Math" panose="02040503050406030204" pitchFamily="18" charset="0"/>
                            </a:rPr>
                            <m:t>𝑎</m:t>
                          </m:r>
                        </m:sub>
                        <m:sup>
                          <m:r>
                            <a:rPr lang="en-US" sz="1400" i="1">
                              <a:solidFill>
                                <a:srgbClr val="0C377B"/>
                              </a:solidFill>
                              <a:latin typeface="Cambria Math" panose="02040503050406030204" pitchFamily="18" charset="0"/>
                              <a:ea typeface="Cambria Math" panose="02040503050406030204" pitchFamily="18" charset="0"/>
                            </a:rPr>
                            <m:t>4</m:t>
                          </m:r>
                        </m:sup>
                      </m:sSubSup>
                    </m:oMath>
                  </m:oMathPara>
                </a14:m>
                <a:endParaRPr lang="en-GB" sz="1400" dirty="0"/>
              </a:p>
            </p:txBody>
          </p:sp>
        </mc:Choice>
        <mc:Fallback xmlns="">
          <p:sp>
            <p:nvSpPr>
              <p:cNvPr id="37" name="TextBox 36">
                <a:extLst>
                  <a:ext uri="{FF2B5EF4-FFF2-40B4-BE49-F238E27FC236}">
                    <a16:creationId xmlns:a16="http://schemas.microsoft.com/office/drawing/2014/main" id="{4A57483F-6634-8019-126B-FE75694D7DAC}"/>
                  </a:ext>
                </a:extLst>
              </p:cNvPr>
              <p:cNvSpPr txBox="1">
                <a:spLocks noRot="1" noChangeAspect="1" noMove="1" noResize="1" noEditPoints="1" noAdjustHandles="1" noChangeArrowheads="1" noChangeShapeType="1" noTextEdit="1"/>
              </p:cNvSpPr>
              <p:nvPr/>
            </p:nvSpPr>
            <p:spPr>
              <a:xfrm>
                <a:off x="7174679" y="3819498"/>
                <a:ext cx="1784053" cy="307777"/>
              </a:xfrm>
              <a:prstGeom prst="rect">
                <a:avLst/>
              </a:prstGeom>
              <a:blipFill>
                <a:blip r:embed="rId10"/>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03839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1380" y="187891"/>
            <a:ext cx="1927131" cy="523220"/>
          </a:xfrm>
          <a:prstGeom prst="rect">
            <a:avLst/>
          </a:prstGeom>
          <a:noFill/>
        </p:spPr>
        <p:txBody>
          <a:bodyPr wrap="none" rtlCol="0">
            <a:spAutoFit/>
          </a:bodyPr>
          <a:lstStyle/>
          <a:p>
            <a:pPr algn="ctr"/>
            <a:r>
              <a:rPr lang="en-US" sz="2800" b="1" dirty="0">
                <a:latin typeface="Candara" panose="020E0502030303020204" pitchFamily="34" charset="0"/>
              </a:rPr>
              <a:t>Innovation </a:t>
            </a:r>
          </a:p>
        </p:txBody>
      </p:sp>
      <p:grpSp>
        <p:nvGrpSpPr>
          <p:cNvPr id="5" name="Group 4"/>
          <p:cNvGrpSpPr/>
          <p:nvPr/>
        </p:nvGrpSpPr>
        <p:grpSpPr>
          <a:xfrm>
            <a:off x="563092" y="954730"/>
            <a:ext cx="6735212" cy="5333804"/>
            <a:chOff x="2147407" y="1255222"/>
            <a:chExt cx="5882688" cy="4791705"/>
          </a:xfrm>
        </p:grpSpPr>
        <p:sp>
          <p:nvSpPr>
            <p:cNvPr id="6" name="Rectangle 5"/>
            <p:cNvSpPr/>
            <p:nvPr/>
          </p:nvSpPr>
          <p:spPr>
            <a:xfrm>
              <a:off x="3624349" y="1255222"/>
              <a:ext cx="4405746" cy="439743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Candara" panose="020E0502030303020204" pitchFamily="34" charset="0"/>
              </a:endParaRPr>
            </a:p>
          </p:txBody>
        </p:sp>
        <p:cxnSp>
          <p:nvCxnSpPr>
            <p:cNvPr id="7" name="Straight Connector 6"/>
            <p:cNvCxnSpPr>
              <a:stCxn id="6" idx="1"/>
              <a:endCxn id="6" idx="3"/>
            </p:cNvCxnSpPr>
            <p:nvPr/>
          </p:nvCxnSpPr>
          <p:spPr>
            <a:xfrm>
              <a:off x="3624349" y="3453939"/>
              <a:ext cx="44057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627120" y="3458095"/>
              <a:ext cx="440574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422371" y="5777344"/>
              <a:ext cx="1061556" cy="269583"/>
            </a:xfrm>
            <a:prstGeom prst="rect">
              <a:avLst/>
            </a:prstGeom>
            <a:noFill/>
          </p:spPr>
          <p:txBody>
            <a:bodyPr wrap="none" rtlCol="0">
              <a:spAutoFit/>
            </a:bodyPr>
            <a:lstStyle/>
            <a:p>
              <a:r>
                <a:rPr lang="en-US" sz="1350" dirty="0">
                  <a:latin typeface="Candara" panose="020E0502030303020204" pitchFamily="34" charset="0"/>
                </a:rPr>
                <a:t>That we know</a:t>
              </a:r>
            </a:p>
          </p:txBody>
        </p:sp>
        <p:sp>
          <p:nvSpPr>
            <p:cNvPr id="10" name="TextBox 9"/>
            <p:cNvSpPr txBox="1"/>
            <p:nvPr/>
          </p:nvSpPr>
          <p:spPr>
            <a:xfrm>
              <a:off x="6299270" y="5769876"/>
              <a:ext cx="1433982" cy="269583"/>
            </a:xfrm>
            <a:prstGeom prst="rect">
              <a:avLst/>
            </a:prstGeom>
            <a:noFill/>
          </p:spPr>
          <p:txBody>
            <a:bodyPr wrap="none" rtlCol="0">
              <a:spAutoFit/>
            </a:bodyPr>
            <a:lstStyle/>
            <a:p>
              <a:r>
                <a:rPr lang="en-US" sz="1350" dirty="0">
                  <a:latin typeface="Candara" panose="020E0502030303020204" pitchFamily="34" charset="0"/>
                </a:rPr>
                <a:t>That we don’t know</a:t>
              </a:r>
            </a:p>
          </p:txBody>
        </p:sp>
        <p:sp>
          <p:nvSpPr>
            <p:cNvPr id="11" name="TextBox 10"/>
            <p:cNvSpPr txBox="1"/>
            <p:nvPr/>
          </p:nvSpPr>
          <p:spPr>
            <a:xfrm>
              <a:off x="2147407" y="2041121"/>
              <a:ext cx="1491386" cy="269583"/>
            </a:xfrm>
            <a:prstGeom prst="rect">
              <a:avLst/>
            </a:prstGeom>
            <a:noFill/>
          </p:spPr>
          <p:txBody>
            <a:bodyPr wrap="none" rtlCol="0">
              <a:spAutoFit/>
            </a:bodyPr>
            <a:lstStyle/>
            <a:p>
              <a:r>
                <a:rPr lang="en-US" sz="1350" dirty="0">
                  <a:latin typeface="Candara" panose="020E0502030303020204" pitchFamily="34" charset="0"/>
                </a:rPr>
                <a:t>What we don’t know</a:t>
              </a:r>
            </a:p>
          </p:txBody>
        </p:sp>
        <p:sp>
          <p:nvSpPr>
            <p:cNvPr id="12" name="TextBox 11"/>
            <p:cNvSpPr txBox="1"/>
            <p:nvPr/>
          </p:nvSpPr>
          <p:spPr>
            <a:xfrm>
              <a:off x="2333620" y="4496469"/>
              <a:ext cx="1118959" cy="269583"/>
            </a:xfrm>
            <a:prstGeom prst="rect">
              <a:avLst/>
            </a:prstGeom>
            <a:noFill/>
          </p:spPr>
          <p:txBody>
            <a:bodyPr wrap="none" rtlCol="0">
              <a:spAutoFit/>
            </a:bodyPr>
            <a:lstStyle/>
            <a:p>
              <a:r>
                <a:rPr lang="en-US" sz="1350" dirty="0">
                  <a:latin typeface="Candara" panose="020E0502030303020204" pitchFamily="34" charset="0"/>
                </a:rPr>
                <a:t>What we know</a:t>
              </a:r>
            </a:p>
          </p:txBody>
        </p:sp>
        <p:sp>
          <p:nvSpPr>
            <p:cNvPr id="13" name="TextBox 12"/>
            <p:cNvSpPr txBox="1"/>
            <p:nvPr/>
          </p:nvSpPr>
          <p:spPr>
            <a:xfrm>
              <a:off x="4193601" y="4365476"/>
              <a:ext cx="1067156" cy="456218"/>
            </a:xfrm>
            <a:prstGeom prst="rect">
              <a:avLst/>
            </a:prstGeom>
            <a:noFill/>
          </p:spPr>
          <p:txBody>
            <a:bodyPr wrap="none" rtlCol="0">
              <a:spAutoFit/>
            </a:bodyPr>
            <a:lstStyle/>
            <a:p>
              <a:pPr algn="ctr"/>
              <a:r>
                <a:rPr lang="en-US" sz="1500" dirty="0">
                  <a:latin typeface="Candara" panose="020E0502030303020204" pitchFamily="34" charset="0"/>
                </a:rPr>
                <a:t>Facts</a:t>
              </a:r>
            </a:p>
            <a:p>
              <a:pPr algn="ctr"/>
              <a:r>
                <a:rPr lang="en-US" sz="1200" dirty="0">
                  <a:latin typeface="Candara" panose="020E0502030303020204" pitchFamily="34" charset="0"/>
                </a:rPr>
                <a:t>(No Innovation)</a:t>
              </a:r>
            </a:p>
          </p:txBody>
        </p:sp>
        <p:sp>
          <p:nvSpPr>
            <p:cNvPr id="14" name="TextBox 13"/>
            <p:cNvSpPr txBox="1"/>
            <p:nvPr/>
          </p:nvSpPr>
          <p:spPr>
            <a:xfrm>
              <a:off x="6136869" y="4368246"/>
              <a:ext cx="1648198" cy="622115"/>
            </a:xfrm>
            <a:prstGeom prst="rect">
              <a:avLst/>
            </a:prstGeom>
            <a:noFill/>
          </p:spPr>
          <p:txBody>
            <a:bodyPr wrap="none" rtlCol="0">
              <a:spAutoFit/>
            </a:bodyPr>
            <a:lstStyle/>
            <a:p>
              <a:pPr algn="ctr"/>
              <a:r>
                <a:rPr lang="en-US" sz="1500" dirty="0">
                  <a:latin typeface="Candara" panose="020E0502030303020204" pitchFamily="34" charset="0"/>
                </a:rPr>
                <a:t>Possibles</a:t>
              </a:r>
            </a:p>
            <a:p>
              <a:pPr algn="ctr"/>
              <a:r>
                <a:rPr lang="en-US" sz="1200" dirty="0">
                  <a:latin typeface="Candara" panose="020E0502030303020204" pitchFamily="34" charset="0"/>
                </a:rPr>
                <a:t>(Incremental Innovation)</a:t>
              </a:r>
            </a:p>
            <a:p>
              <a:endParaRPr lang="en-US" sz="1200" dirty="0">
                <a:latin typeface="Candara" panose="020E0502030303020204" pitchFamily="34" charset="0"/>
              </a:endParaRPr>
            </a:p>
          </p:txBody>
        </p:sp>
        <p:sp>
          <p:nvSpPr>
            <p:cNvPr id="15" name="TextBox 14"/>
            <p:cNvSpPr txBox="1"/>
            <p:nvPr/>
          </p:nvSpPr>
          <p:spPr>
            <a:xfrm>
              <a:off x="6312569" y="2031415"/>
              <a:ext cx="1296772" cy="663590"/>
            </a:xfrm>
            <a:prstGeom prst="rect">
              <a:avLst/>
            </a:prstGeom>
            <a:noFill/>
          </p:spPr>
          <p:txBody>
            <a:bodyPr wrap="none" rtlCol="0">
              <a:spAutoFit/>
            </a:bodyPr>
            <a:lstStyle/>
            <a:p>
              <a:pPr algn="ctr"/>
              <a:r>
                <a:rPr lang="en-US" sz="1500" dirty="0">
                  <a:latin typeface="Candara" panose="020E0502030303020204" pitchFamily="34" charset="0"/>
                </a:rPr>
                <a:t>Breakthroughs</a:t>
              </a:r>
            </a:p>
            <a:p>
              <a:pPr algn="ctr"/>
              <a:r>
                <a:rPr lang="en-US" sz="1500" dirty="0">
                  <a:latin typeface="Candara" panose="020E0502030303020204" pitchFamily="34" charset="0"/>
                </a:rPr>
                <a:t> </a:t>
              </a:r>
              <a:r>
                <a:rPr lang="en-US" sz="1200" dirty="0">
                  <a:latin typeface="Candara" panose="020E0502030303020204" pitchFamily="34" charset="0"/>
                </a:rPr>
                <a:t>(Radical Innovation</a:t>
              </a:r>
            </a:p>
            <a:p>
              <a:pPr algn="ctr"/>
              <a:r>
                <a:rPr lang="en-US" sz="1200" dirty="0">
                  <a:latin typeface="Candara" panose="020E0502030303020204" pitchFamily="34" charset="0"/>
                </a:rPr>
                <a:t>…sometimes)</a:t>
              </a:r>
            </a:p>
          </p:txBody>
        </p:sp>
        <p:sp>
          <p:nvSpPr>
            <p:cNvPr id="16" name="TextBox 15"/>
            <p:cNvSpPr txBox="1"/>
            <p:nvPr/>
          </p:nvSpPr>
          <p:spPr>
            <a:xfrm>
              <a:off x="3855398" y="2031414"/>
              <a:ext cx="1761942" cy="456218"/>
            </a:xfrm>
            <a:prstGeom prst="rect">
              <a:avLst/>
            </a:prstGeom>
            <a:noFill/>
          </p:spPr>
          <p:txBody>
            <a:bodyPr wrap="none" rtlCol="0">
              <a:spAutoFit/>
            </a:bodyPr>
            <a:lstStyle/>
            <a:p>
              <a:pPr algn="ctr"/>
              <a:r>
                <a:rPr lang="en-US" sz="1500" dirty="0">
                  <a:latin typeface="Candara" panose="020E0502030303020204" pitchFamily="34" charset="0"/>
                </a:rPr>
                <a:t>Paradigms</a:t>
              </a:r>
            </a:p>
            <a:p>
              <a:pPr algn="ctr"/>
              <a:r>
                <a:rPr lang="en-US" sz="1200" dirty="0">
                  <a:latin typeface="Candara" panose="020E0502030303020204" pitchFamily="34" charset="0"/>
                </a:rPr>
                <a:t>(Transformative Innovation)</a:t>
              </a:r>
            </a:p>
          </p:txBody>
        </p:sp>
      </p:grpSp>
    </p:spTree>
    <p:extLst>
      <p:ext uri="{BB962C8B-B14F-4D97-AF65-F5344CB8AC3E}">
        <p14:creationId xmlns:p14="http://schemas.microsoft.com/office/powerpoint/2010/main" val="42325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96719" y="2211642"/>
            <a:ext cx="5267738" cy="1938992"/>
          </a:xfrm>
          <a:prstGeom prst="rect">
            <a:avLst/>
          </a:prstGeom>
        </p:spPr>
        <p:txBody>
          <a:bodyPr wrap="square">
            <a:spAutoFit/>
          </a:bodyPr>
          <a:lstStyle/>
          <a:p>
            <a:pPr algn="ctr"/>
            <a:r>
              <a:rPr lang="en-US" sz="4000" b="1" dirty="0">
                <a:latin typeface="Rockwell" panose="02060603020205020403" pitchFamily="18" charset="0"/>
              </a:rPr>
              <a:t>Thanks!</a:t>
            </a:r>
          </a:p>
          <a:p>
            <a:pPr algn="ctr"/>
            <a:endParaRPr lang="en-US" sz="4000" b="1" dirty="0">
              <a:latin typeface="Rockwell" panose="02060603020205020403" pitchFamily="18" charset="0"/>
            </a:endParaRPr>
          </a:p>
          <a:p>
            <a:pPr algn="ctr"/>
            <a:r>
              <a:rPr lang="en-US" sz="4000" b="1" dirty="0">
                <a:latin typeface="Rockwell" panose="02060603020205020403" pitchFamily="18" charset="0"/>
              </a:rPr>
              <a:t>Any questions?</a:t>
            </a:r>
          </a:p>
        </p:txBody>
      </p:sp>
    </p:spTree>
    <p:extLst>
      <p:ext uri="{BB962C8B-B14F-4D97-AF65-F5344CB8AC3E}">
        <p14:creationId xmlns:p14="http://schemas.microsoft.com/office/powerpoint/2010/main" val="3632807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r="4182"/>
          <a:stretch/>
        </p:blipFill>
        <p:spPr>
          <a:xfrm>
            <a:off x="357834" y="2314994"/>
            <a:ext cx="5137089" cy="3565620"/>
          </a:xfrm>
          <a:prstGeom prst="rect">
            <a:avLst/>
          </a:prstGeom>
        </p:spPr>
      </p:pic>
      <p:sp>
        <p:nvSpPr>
          <p:cNvPr id="6" name="TextBox 5"/>
          <p:cNvSpPr txBox="1"/>
          <p:nvPr/>
        </p:nvSpPr>
        <p:spPr>
          <a:xfrm>
            <a:off x="5494923" y="3146805"/>
            <a:ext cx="3342564" cy="1384995"/>
          </a:xfrm>
          <a:prstGeom prst="rect">
            <a:avLst/>
          </a:prstGeom>
          <a:noFill/>
        </p:spPr>
        <p:txBody>
          <a:bodyPr wrap="square" rtlCol="0">
            <a:spAutoFit/>
          </a:bodyPr>
          <a:lstStyle/>
          <a:p>
            <a:pPr algn="ctr"/>
            <a:r>
              <a:rPr lang="en-US" sz="2800" b="1" dirty="0">
                <a:latin typeface="Candara" panose="020E0502030303020204" pitchFamily="34" charset="0"/>
              </a:rPr>
              <a:t>Sustainability </a:t>
            </a:r>
          </a:p>
          <a:p>
            <a:pPr algn="ctr"/>
            <a:r>
              <a:rPr lang="en-US" sz="2800" b="1" dirty="0">
                <a:latin typeface="Candara" panose="020E0502030303020204" pitchFamily="34" charset="0"/>
              </a:rPr>
              <a:t>in the </a:t>
            </a:r>
          </a:p>
          <a:p>
            <a:pPr algn="ctr"/>
            <a:r>
              <a:rPr lang="en-US" sz="2800" b="1" dirty="0">
                <a:latin typeface="Candara" panose="020E0502030303020204" pitchFamily="34" charset="0"/>
              </a:rPr>
              <a:t>Back of an Envelope</a:t>
            </a:r>
          </a:p>
        </p:txBody>
      </p:sp>
      <p:sp>
        <p:nvSpPr>
          <p:cNvPr id="4" name="TextBox 3"/>
          <p:cNvSpPr txBox="1"/>
          <p:nvPr/>
        </p:nvSpPr>
        <p:spPr>
          <a:xfrm>
            <a:off x="898968" y="314676"/>
            <a:ext cx="7199452" cy="1231106"/>
          </a:xfrm>
          <a:prstGeom prst="rect">
            <a:avLst/>
          </a:prstGeom>
          <a:noFill/>
        </p:spPr>
        <p:txBody>
          <a:bodyPr wrap="square" rtlCol="0">
            <a:spAutoFit/>
          </a:bodyPr>
          <a:lstStyle/>
          <a:p>
            <a:pPr algn="ctr"/>
            <a:r>
              <a:rPr lang="en-US" sz="2800" b="1" dirty="0">
                <a:latin typeface="Candara" panose="020E0502030303020204" pitchFamily="34" charset="0"/>
              </a:rPr>
              <a:t>Welcome to Sustainability 101 folks !!!</a:t>
            </a:r>
          </a:p>
          <a:p>
            <a:pPr algn="ctr"/>
            <a:endParaRPr lang="en-US" sz="2800" b="1" dirty="0">
              <a:latin typeface="Candara" panose="020E0502030303020204" pitchFamily="34" charset="0"/>
            </a:endParaRPr>
          </a:p>
          <a:p>
            <a:pPr algn="ctr"/>
            <a:r>
              <a:rPr lang="en-US" b="1" dirty="0">
                <a:latin typeface="Candara" panose="020E0502030303020204" pitchFamily="34" charset="0"/>
              </a:rPr>
              <a:t>Where we start discussing impact meaningfully and not pub-style.</a:t>
            </a:r>
          </a:p>
        </p:txBody>
      </p:sp>
    </p:spTree>
    <p:extLst>
      <p:ext uri="{BB962C8B-B14F-4D97-AF65-F5344CB8AC3E}">
        <p14:creationId xmlns:p14="http://schemas.microsoft.com/office/powerpoint/2010/main" val="3045254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7788" y="2613546"/>
            <a:ext cx="7874642" cy="1384995"/>
          </a:xfrm>
          <a:prstGeom prst="rect">
            <a:avLst/>
          </a:prstGeom>
          <a:noFill/>
        </p:spPr>
        <p:txBody>
          <a:bodyPr wrap="square" rtlCol="0">
            <a:spAutoFit/>
          </a:bodyPr>
          <a:lstStyle/>
          <a:p>
            <a:pPr algn="ctr"/>
            <a:r>
              <a:rPr lang="en-US" sz="2800" b="1" dirty="0">
                <a:latin typeface="Candara" panose="020E0502030303020204" pitchFamily="34" charset="0"/>
              </a:rPr>
              <a:t>Easy Exercises</a:t>
            </a:r>
          </a:p>
          <a:p>
            <a:pPr algn="ctr"/>
            <a:r>
              <a:rPr lang="en-US" sz="2800" b="1" dirty="0">
                <a:latin typeface="Candara" panose="020E0502030303020204" pitchFamily="34" charset="0"/>
              </a:rPr>
              <a:t>(It is not necessary to explain almost any concept) </a:t>
            </a:r>
          </a:p>
          <a:p>
            <a:pPr algn="ctr"/>
            <a:r>
              <a:rPr lang="en-US" sz="2800" b="1" dirty="0">
                <a:latin typeface="Candara" panose="020E0502030303020204" pitchFamily="34" charset="0"/>
              </a:rPr>
              <a:t>(examples)</a:t>
            </a:r>
          </a:p>
        </p:txBody>
      </p:sp>
    </p:spTree>
    <p:extLst>
      <p:ext uri="{BB962C8B-B14F-4D97-AF65-F5344CB8AC3E}">
        <p14:creationId xmlns:p14="http://schemas.microsoft.com/office/powerpoint/2010/main" val="3003211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0" y="0"/>
            <a:ext cx="9152853" cy="6858000"/>
          </a:xfrm>
          <a:prstGeom prst="rect">
            <a:avLst/>
          </a:prstGeom>
        </p:spPr>
      </p:pic>
      <p:sp>
        <p:nvSpPr>
          <p:cNvPr id="2" name="Rectangle 1"/>
          <p:cNvSpPr/>
          <p:nvPr/>
        </p:nvSpPr>
        <p:spPr>
          <a:xfrm>
            <a:off x="2290426" y="3208418"/>
            <a:ext cx="4572000" cy="954107"/>
          </a:xfrm>
          <a:prstGeom prst="rect">
            <a:avLst/>
          </a:prstGeom>
        </p:spPr>
        <p:txBody>
          <a:bodyPr>
            <a:spAutoFit/>
          </a:bodyPr>
          <a:lstStyle/>
          <a:p>
            <a:pPr lvl="0" algn="ctr"/>
            <a:r>
              <a:rPr lang="en-US" sz="2800" b="1" dirty="0">
                <a:solidFill>
                  <a:schemeClr val="bg1"/>
                </a:solidFill>
                <a:latin typeface="Candara" panose="020E0502030303020204" pitchFamily="34" charset="0"/>
              </a:rPr>
              <a:t>Is Solar Energy a Sustainable Solution Globally?</a:t>
            </a:r>
          </a:p>
        </p:txBody>
      </p:sp>
    </p:spTree>
    <p:extLst>
      <p:ext uri="{BB962C8B-B14F-4D97-AF65-F5344CB8AC3E}">
        <p14:creationId xmlns:p14="http://schemas.microsoft.com/office/powerpoint/2010/main" val="87238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0" y="0"/>
            <a:ext cx="9152853" cy="6858000"/>
          </a:xfrm>
          <a:prstGeom prst="rect">
            <a:avLst/>
          </a:prstGeom>
        </p:spPr>
      </p:pic>
      <p:sp>
        <p:nvSpPr>
          <p:cNvPr id="4" name="TextBox 3"/>
          <p:cNvSpPr txBox="1"/>
          <p:nvPr/>
        </p:nvSpPr>
        <p:spPr>
          <a:xfrm>
            <a:off x="1760524" y="2249728"/>
            <a:ext cx="5631803" cy="2246769"/>
          </a:xfrm>
          <a:prstGeom prst="rect">
            <a:avLst/>
          </a:prstGeom>
          <a:noFill/>
        </p:spPr>
        <p:txBody>
          <a:bodyPr wrap="square" rtlCol="0">
            <a:spAutoFit/>
          </a:bodyPr>
          <a:lstStyle/>
          <a:p>
            <a:pPr algn="just"/>
            <a:r>
              <a:rPr lang="en-US" sz="1400" b="1" dirty="0">
                <a:solidFill>
                  <a:prstClr val="white"/>
                </a:solidFill>
                <a:latin typeface="Candara" panose="020E0502030303020204" pitchFamily="34" charset="0"/>
              </a:rPr>
              <a:t>The Surface of the Sahara is ~10</a:t>
            </a:r>
            <a:r>
              <a:rPr lang="en-US" sz="1400" b="1" baseline="30000" dirty="0">
                <a:solidFill>
                  <a:prstClr val="white"/>
                </a:solidFill>
                <a:latin typeface="Candara" panose="020E0502030303020204" pitchFamily="34" charset="0"/>
              </a:rPr>
              <a:t>13</a:t>
            </a:r>
            <a:r>
              <a:rPr lang="en-US" sz="1400" b="1" dirty="0">
                <a:solidFill>
                  <a:prstClr val="white"/>
                </a:solidFill>
                <a:latin typeface="Candara" panose="020E0502030303020204" pitchFamily="34" charset="0"/>
              </a:rPr>
              <a:t> m</a:t>
            </a:r>
            <a:r>
              <a:rPr lang="en-US" sz="1400" b="1" baseline="30000" dirty="0">
                <a:solidFill>
                  <a:prstClr val="white"/>
                </a:solidFill>
                <a:latin typeface="Candara" panose="020E0502030303020204" pitchFamily="34" charset="0"/>
              </a:rPr>
              <a:t>2</a:t>
            </a:r>
            <a:r>
              <a:rPr lang="en-US" sz="1400" b="1" dirty="0">
                <a:solidFill>
                  <a:prstClr val="white"/>
                </a:solidFill>
                <a:latin typeface="Candara" panose="020E0502030303020204" pitchFamily="34" charset="0"/>
              </a:rPr>
              <a:t>. Imagine we cover it with solar panels of 1 m</a:t>
            </a:r>
            <a:r>
              <a:rPr lang="en-US" sz="1400" b="1" baseline="30000" dirty="0">
                <a:solidFill>
                  <a:prstClr val="white"/>
                </a:solidFill>
                <a:latin typeface="Candara" panose="020E0502030303020204" pitchFamily="34" charset="0"/>
              </a:rPr>
              <a:t>2</a:t>
            </a:r>
            <a:r>
              <a:rPr lang="en-US" sz="1400" b="1" dirty="0">
                <a:solidFill>
                  <a:prstClr val="white"/>
                </a:solidFill>
                <a:latin typeface="Candara" panose="020E0502030303020204" pitchFamily="34" charset="0"/>
              </a:rPr>
              <a:t> each one. Let us take a reasonable efficiency/ solar panel ~ 15%. This will give 10</a:t>
            </a:r>
            <a:r>
              <a:rPr lang="en-US" sz="1400" b="1" baseline="30000" dirty="0">
                <a:solidFill>
                  <a:prstClr val="white"/>
                </a:solidFill>
                <a:latin typeface="Candara" panose="020E0502030303020204" pitchFamily="34" charset="0"/>
              </a:rPr>
              <a:t>12</a:t>
            </a:r>
            <a:r>
              <a:rPr lang="en-US" sz="1400" b="1" dirty="0">
                <a:solidFill>
                  <a:prstClr val="white"/>
                </a:solidFill>
                <a:latin typeface="Candara" panose="020E0502030303020204" pitchFamily="34" charset="0"/>
              </a:rPr>
              <a:t> W or ~ 10</a:t>
            </a:r>
            <a:r>
              <a:rPr lang="en-US" sz="1400" b="1" baseline="30000" dirty="0">
                <a:solidFill>
                  <a:prstClr val="white"/>
                </a:solidFill>
                <a:latin typeface="Candara" panose="020E0502030303020204" pitchFamily="34" charset="0"/>
              </a:rPr>
              <a:t>9</a:t>
            </a:r>
            <a:r>
              <a:rPr lang="en-US" sz="1400" b="1" dirty="0">
                <a:solidFill>
                  <a:prstClr val="white"/>
                </a:solidFill>
                <a:latin typeface="Candara" panose="020E0502030303020204" pitchFamily="34" charset="0"/>
              </a:rPr>
              <a:t> kW.</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Since the world population is ~10</a:t>
            </a:r>
            <a:r>
              <a:rPr lang="en-US" sz="1400" b="1" baseline="30000" dirty="0">
                <a:solidFill>
                  <a:prstClr val="white"/>
                </a:solidFill>
                <a:latin typeface="Candara" panose="020E0502030303020204" pitchFamily="34" charset="0"/>
              </a:rPr>
              <a:t>10</a:t>
            </a:r>
            <a:r>
              <a:rPr lang="en-US" sz="1400" b="1" dirty="0">
                <a:solidFill>
                  <a:prstClr val="white"/>
                </a:solidFill>
                <a:latin typeface="Candara" panose="020E0502030303020204" pitchFamily="34" charset="0"/>
              </a:rPr>
              <a:t> people, the entire Sahara would give us ~0.1 kW/person), assuming we transport the energy without any loses and that the panels work 24/7/365.</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The primary energy consumption ~58 kWh person/day. If a day has 24 h, it means 2.5 kW/person.</a:t>
            </a:r>
          </a:p>
        </p:txBody>
      </p:sp>
    </p:spTree>
    <p:extLst>
      <p:ext uri="{BB962C8B-B14F-4D97-AF65-F5344CB8AC3E}">
        <p14:creationId xmlns:p14="http://schemas.microsoft.com/office/powerpoint/2010/main" val="631351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0" y="0"/>
            <a:ext cx="9152853" cy="6858000"/>
          </a:xfrm>
          <a:prstGeom prst="rect">
            <a:avLst/>
          </a:prstGeom>
        </p:spPr>
      </p:pic>
      <p:sp>
        <p:nvSpPr>
          <p:cNvPr id="2" name="Rectangle 1"/>
          <p:cNvSpPr/>
          <p:nvPr/>
        </p:nvSpPr>
        <p:spPr>
          <a:xfrm>
            <a:off x="2286000" y="2951947"/>
            <a:ext cx="4572000" cy="954107"/>
          </a:xfrm>
          <a:prstGeom prst="rect">
            <a:avLst/>
          </a:prstGeom>
        </p:spPr>
        <p:txBody>
          <a:bodyPr>
            <a:spAutoFit/>
          </a:bodyPr>
          <a:lstStyle/>
          <a:p>
            <a:pPr lvl="0" algn="ctr"/>
            <a:r>
              <a:rPr lang="en-US" sz="2800" b="1" dirty="0">
                <a:solidFill>
                  <a:schemeClr val="bg1"/>
                </a:solidFill>
                <a:latin typeface="Candara" panose="020E0502030303020204" pitchFamily="34" charset="0"/>
              </a:rPr>
              <a:t>Is Wind Energy a Sustainable Solution Globally? </a:t>
            </a:r>
          </a:p>
        </p:txBody>
      </p:sp>
    </p:spTree>
    <p:extLst>
      <p:ext uri="{BB962C8B-B14F-4D97-AF65-F5344CB8AC3E}">
        <p14:creationId xmlns:p14="http://schemas.microsoft.com/office/powerpoint/2010/main" val="3332825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8853" y="0"/>
            <a:ext cx="9152853" cy="6858000"/>
          </a:xfrm>
          <a:prstGeom prst="rect">
            <a:avLst/>
          </a:prstGeom>
        </p:spPr>
      </p:pic>
      <p:sp>
        <p:nvSpPr>
          <p:cNvPr id="5" name="TextBox 4"/>
          <p:cNvSpPr txBox="1"/>
          <p:nvPr/>
        </p:nvSpPr>
        <p:spPr>
          <a:xfrm>
            <a:off x="1682674" y="2085857"/>
            <a:ext cx="5690400" cy="2462213"/>
          </a:xfrm>
          <a:prstGeom prst="rect">
            <a:avLst/>
          </a:prstGeom>
          <a:noFill/>
        </p:spPr>
        <p:txBody>
          <a:bodyPr wrap="square" rtlCol="0">
            <a:spAutoFit/>
          </a:bodyPr>
          <a:lstStyle/>
          <a:p>
            <a:pPr algn="just"/>
            <a:r>
              <a:rPr lang="en-US" sz="1400" b="1" dirty="0">
                <a:solidFill>
                  <a:prstClr val="white"/>
                </a:solidFill>
                <a:latin typeface="Candara" panose="020E0502030303020204" pitchFamily="34" charset="0"/>
              </a:rPr>
              <a:t>The Earth’s surface is ~10</a:t>
            </a:r>
            <a:r>
              <a:rPr lang="en-US" sz="1400" b="1" baseline="30000" dirty="0">
                <a:solidFill>
                  <a:prstClr val="white"/>
                </a:solidFill>
                <a:latin typeface="Candara" panose="020E0502030303020204" pitchFamily="34" charset="0"/>
              </a:rPr>
              <a:t>14</a:t>
            </a:r>
            <a:r>
              <a:rPr lang="en-US" sz="1400" b="1" dirty="0">
                <a:solidFill>
                  <a:prstClr val="white"/>
                </a:solidFill>
                <a:latin typeface="Candara" panose="020E0502030303020204" pitchFamily="34" charset="0"/>
              </a:rPr>
              <a:t> m</a:t>
            </a:r>
            <a:r>
              <a:rPr lang="en-US" sz="1400" b="1" baseline="30000" dirty="0">
                <a:solidFill>
                  <a:prstClr val="white"/>
                </a:solidFill>
                <a:latin typeface="Candara" panose="020E0502030303020204" pitchFamily="34" charset="0"/>
              </a:rPr>
              <a:t>2</a:t>
            </a:r>
            <a:r>
              <a:rPr lang="en-US" sz="1400" b="1" dirty="0">
                <a:solidFill>
                  <a:prstClr val="white"/>
                </a:solidFill>
                <a:latin typeface="Candara" panose="020E0502030303020204" pitchFamily="34" charset="0"/>
              </a:rPr>
              <a:t>. Imagine we totally cover it with wind mills. Let us take an optimistic efficiency ~4 Watts/m</a:t>
            </a:r>
            <a:r>
              <a:rPr lang="en-US" sz="1400" b="1" baseline="30000" dirty="0">
                <a:solidFill>
                  <a:prstClr val="white"/>
                </a:solidFill>
                <a:latin typeface="Candara" panose="020E0502030303020204" pitchFamily="34" charset="0"/>
              </a:rPr>
              <a:t>2</a:t>
            </a:r>
            <a:r>
              <a:rPr lang="en-US" sz="1400" b="1" dirty="0">
                <a:solidFill>
                  <a:prstClr val="white"/>
                </a:solidFill>
                <a:latin typeface="Candara" panose="020E0502030303020204" pitchFamily="34" charset="0"/>
              </a:rPr>
              <a:t> independently of how the wind blows and any other factors and assuming that the mills work 24/7/365.</a:t>
            </a:r>
          </a:p>
          <a:p>
            <a:pPr algn="just"/>
            <a:endParaRPr lang="en-US" sz="1400" b="1" dirty="0">
              <a:solidFill>
                <a:prstClr val="white"/>
              </a:solidFill>
              <a:latin typeface="Candara" panose="020E0502030303020204" pitchFamily="34" charset="0"/>
            </a:endParaRPr>
          </a:p>
          <a:p>
            <a:pPr algn="just"/>
            <a:r>
              <a:rPr lang="en-US" sz="1400" b="1" dirty="0">
                <a:solidFill>
                  <a:prstClr val="white"/>
                </a:solidFill>
                <a:latin typeface="Candara" panose="020E0502030303020204" pitchFamily="34" charset="0"/>
              </a:rPr>
              <a:t>The entire Earth would generate then ~10</a:t>
            </a:r>
            <a:r>
              <a:rPr lang="en-US" sz="1400" b="1" baseline="30000" dirty="0">
                <a:solidFill>
                  <a:prstClr val="white"/>
                </a:solidFill>
                <a:latin typeface="Candara" panose="020E0502030303020204" pitchFamily="34" charset="0"/>
              </a:rPr>
              <a:t>15</a:t>
            </a:r>
            <a:r>
              <a:rPr lang="en-US" sz="1400" b="1" dirty="0">
                <a:solidFill>
                  <a:prstClr val="white"/>
                </a:solidFill>
                <a:latin typeface="Candara" panose="020E0502030303020204" pitchFamily="34" charset="0"/>
              </a:rPr>
              <a:t> W ~ 10</a:t>
            </a:r>
            <a:r>
              <a:rPr lang="en-US" sz="1400" b="1" baseline="30000" dirty="0">
                <a:solidFill>
                  <a:prstClr val="white"/>
                </a:solidFill>
                <a:latin typeface="Candara" panose="020E0502030303020204" pitchFamily="34" charset="0"/>
              </a:rPr>
              <a:t>12</a:t>
            </a:r>
            <a:r>
              <a:rPr lang="en-US" sz="1400" b="1" dirty="0">
                <a:solidFill>
                  <a:prstClr val="white"/>
                </a:solidFill>
                <a:latin typeface="Candara" panose="020E0502030303020204" pitchFamily="34" charset="0"/>
              </a:rPr>
              <a:t> kW. </a:t>
            </a:r>
          </a:p>
          <a:p>
            <a:pPr algn="just"/>
            <a:endParaRPr lang="en-US" sz="1400" b="1" dirty="0">
              <a:solidFill>
                <a:prstClr val="white"/>
              </a:solidFill>
              <a:latin typeface="Candara" panose="020E0502030303020204" pitchFamily="34" charset="0"/>
            </a:endParaRPr>
          </a:p>
          <a:p>
            <a:pPr lvl="0" algn="just"/>
            <a:r>
              <a:rPr lang="en-US" sz="1400" b="1" dirty="0">
                <a:solidFill>
                  <a:prstClr val="white"/>
                </a:solidFill>
                <a:latin typeface="Candara" panose="020E0502030303020204" pitchFamily="34" charset="0"/>
              </a:rPr>
              <a:t>Since the World population is ~10</a:t>
            </a:r>
            <a:r>
              <a:rPr lang="en-US" sz="1400" b="1" baseline="30000" dirty="0">
                <a:solidFill>
                  <a:prstClr val="white"/>
                </a:solidFill>
                <a:latin typeface="Candara" panose="020E0502030303020204" pitchFamily="34" charset="0"/>
              </a:rPr>
              <a:t>10</a:t>
            </a:r>
            <a:r>
              <a:rPr lang="en-US" sz="1400" b="1" dirty="0">
                <a:solidFill>
                  <a:prstClr val="white"/>
                </a:solidFill>
                <a:latin typeface="Candara" panose="020E0502030303020204" pitchFamily="34" charset="0"/>
              </a:rPr>
              <a:t> people, it will give ~ 100 kW/person. </a:t>
            </a:r>
          </a:p>
          <a:p>
            <a:pPr lvl="0" algn="just"/>
            <a:endParaRPr lang="en-US" sz="1400" b="1" dirty="0">
              <a:solidFill>
                <a:prstClr val="white"/>
              </a:solidFill>
              <a:latin typeface="Candara" panose="020E0502030303020204" pitchFamily="34" charset="0"/>
            </a:endParaRPr>
          </a:p>
          <a:p>
            <a:pPr lvl="0" algn="just"/>
            <a:r>
              <a:rPr lang="en-US" sz="1400" b="1" dirty="0">
                <a:solidFill>
                  <a:prstClr val="white"/>
                </a:solidFill>
                <a:latin typeface="Candara" panose="020E0502030303020204" pitchFamily="34" charset="0"/>
              </a:rPr>
              <a:t>The primary energy consumption ~58 kWh person/day. If a day has 24 h, it means 2.5 kW/person.</a:t>
            </a:r>
          </a:p>
        </p:txBody>
      </p:sp>
    </p:spTree>
    <p:extLst>
      <p:ext uri="{BB962C8B-B14F-4D97-AF65-F5344CB8AC3E}">
        <p14:creationId xmlns:p14="http://schemas.microsoft.com/office/powerpoint/2010/main" val="354454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76" b="-88"/>
          <a:stretch/>
        </p:blipFill>
        <p:spPr>
          <a:xfrm>
            <a:off x="0" y="0"/>
            <a:ext cx="9152853" cy="6858000"/>
          </a:xfrm>
          <a:prstGeom prst="rect">
            <a:avLst/>
          </a:prstGeom>
        </p:spPr>
      </p:pic>
      <p:sp>
        <p:nvSpPr>
          <p:cNvPr id="2" name="Rectangle 1"/>
          <p:cNvSpPr/>
          <p:nvPr/>
        </p:nvSpPr>
        <p:spPr>
          <a:xfrm>
            <a:off x="1867381" y="2951947"/>
            <a:ext cx="5602147" cy="954107"/>
          </a:xfrm>
          <a:prstGeom prst="rect">
            <a:avLst/>
          </a:prstGeom>
        </p:spPr>
        <p:txBody>
          <a:bodyPr wrap="square">
            <a:spAutoFit/>
          </a:bodyPr>
          <a:lstStyle/>
          <a:p>
            <a:pPr algn="ctr">
              <a:defRPr/>
            </a:pPr>
            <a:r>
              <a:rPr kumimoji="0" lang="en-US" sz="2800" b="1" i="0" u="none" strike="noStrike" kern="1200" cap="none" spc="0" normalizeH="0" baseline="0" dirty="0">
                <a:ln>
                  <a:noFill/>
                </a:ln>
                <a:solidFill>
                  <a:srgbClr val="FFFFFF"/>
                </a:solidFill>
                <a:effectLst/>
                <a:uLnTx/>
                <a:uFillTx/>
                <a:latin typeface="Candara" panose="020E0502030303020204" pitchFamily="34" charset="0"/>
              </a:rPr>
              <a:t>Are Electric Cars a </a:t>
            </a:r>
            <a:r>
              <a:rPr lang="en-US" sz="2800" b="1" dirty="0">
                <a:solidFill>
                  <a:srgbClr val="FFFFFF"/>
                </a:solidFill>
                <a:latin typeface="Candara" panose="020E0502030303020204" pitchFamily="34" charset="0"/>
              </a:rPr>
              <a:t>S</a:t>
            </a:r>
            <a:r>
              <a:rPr kumimoji="0" lang="en-US" sz="2800" b="1" i="0" u="none" strike="noStrike" kern="1200" cap="none" spc="0" normalizeH="0" baseline="0" dirty="0">
                <a:ln>
                  <a:noFill/>
                </a:ln>
                <a:solidFill>
                  <a:srgbClr val="FFFFFF"/>
                </a:solidFill>
                <a:effectLst/>
                <a:uLnTx/>
                <a:uFillTx/>
                <a:latin typeface="Candara" panose="020E0502030303020204" pitchFamily="34" charset="0"/>
              </a:rPr>
              <a:t>ustainable </a:t>
            </a:r>
            <a:r>
              <a:rPr lang="en-US" sz="2800" b="1" dirty="0">
                <a:solidFill>
                  <a:srgbClr val="FFFFFF"/>
                </a:solidFill>
                <a:latin typeface="Candara" panose="020E0502030303020204" pitchFamily="34" charset="0"/>
              </a:rPr>
              <a:t>S</a:t>
            </a:r>
            <a:r>
              <a:rPr kumimoji="0" lang="en-US" sz="2800" b="1" i="0" u="none" strike="noStrike" kern="1200" cap="none" spc="0" normalizeH="0" baseline="0" dirty="0">
                <a:ln>
                  <a:noFill/>
                </a:ln>
                <a:solidFill>
                  <a:srgbClr val="FFFFFF"/>
                </a:solidFill>
                <a:effectLst/>
                <a:uLnTx/>
                <a:uFillTx/>
                <a:latin typeface="Candara" panose="020E0502030303020204" pitchFamily="34" charset="0"/>
              </a:rPr>
              <a:t>olution </a:t>
            </a:r>
            <a:r>
              <a:rPr lang="en-US" sz="2800" b="1" dirty="0">
                <a:solidFill>
                  <a:srgbClr val="FFFFFF"/>
                </a:solidFill>
                <a:latin typeface="Candara" panose="020E0502030303020204" pitchFamily="34" charset="0"/>
              </a:rPr>
              <a:t>Globally</a:t>
            </a:r>
            <a:r>
              <a:rPr kumimoji="0" lang="en-US" sz="2800" b="1" i="0" u="none" strike="noStrike" kern="1200" cap="none" spc="0" normalizeH="0" baseline="0" dirty="0">
                <a:ln>
                  <a:noFill/>
                </a:ln>
                <a:solidFill>
                  <a:srgbClr val="FFFFFF"/>
                </a:solidFill>
                <a:effectLst/>
                <a:uLnTx/>
                <a:uFillTx/>
                <a:latin typeface="Candara" panose="020E0502030303020204" pitchFamily="34" charset="0"/>
              </a:rPr>
              <a:t>?</a:t>
            </a:r>
            <a:r>
              <a:rPr lang="en-US" sz="2800" b="1" dirty="0">
                <a:solidFill>
                  <a:srgbClr val="FFFFFF"/>
                </a:solidFill>
                <a:latin typeface="Candara" panose="020E0502030303020204" pitchFamily="34" charset="0"/>
              </a:rPr>
              <a:t> </a:t>
            </a:r>
            <a:endParaRPr kumimoji="0" lang="en-US" sz="2800" b="1" i="0" u="none" strike="noStrike" kern="1200" cap="none" spc="0" normalizeH="0" baseline="0" dirty="0">
              <a:ln>
                <a:noFill/>
              </a:ln>
              <a:solidFill>
                <a:srgbClr val="FFFFFF"/>
              </a:solidFill>
              <a:effectLst/>
              <a:uLnTx/>
              <a:uFillTx/>
              <a:latin typeface="Candara" panose="020E0502030303020204" pitchFamily="34" charset="0"/>
            </a:endParaRPr>
          </a:p>
        </p:txBody>
      </p:sp>
    </p:spTree>
    <p:extLst>
      <p:ext uri="{BB962C8B-B14F-4D97-AF65-F5344CB8AC3E}">
        <p14:creationId xmlns:p14="http://schemas.microsoft.com/office/powerpoint/2010/main" val="3478600149"/>
      </p:ext>
    </p:extLst>
  </p:cSld>
  <p:clrMapOvr>
    <a:masterClrMapping/>
  </p:clrMapOvr>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5076</TotalTime>
  <Words>2266</Words>
  <Application>Microsoft Office PowerPoint</Application>
  <PresentationFormat>On-screen Show (4:3)</PresentationFormat>
  <Paragraphs>223</Paragraphs>
  <Slides>25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25</vt:i4>
      </vt:variant>
    </vt:vector>
  </HeadingPairs>
  <TitlesOfParts>
    <vt:vector size="34" baseType="lpstr">
      <vt:lpstr>Arial</vt:lpstr>
      <vt:lpstr>Cambria Math</vt:lpstr>
      <vt:lpstr>Candara</vt:lpstr>
      <vt:lpstr>Palatino Linotype</vt:lpstr>
      <vt:lpstr>Rockwell</vt:lpstr>
      <vt:lpstr>Segoe UI</vt:lpstr>
      <vt:lpstr>Segoe UI Semilight</vt:lpstr>
      <vt:lpstr>PrésentationCERN2</vt:lpstr>
      <vt:lpstr>1_PrésentationCERN2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Marina GIAMPIETRO</dc:creator>
  <cp:lastModifiedBy>Pablo Garcia Tello</cp:lastModifiedBy>
  <cp:revision>1021</cp:revision>
  <dcterms:created xsi:type="dcterms:W3CDTF">2012-03-07T13:21:43Z</dcterms:created>
  <dcterms:modified xsi:type="dcterms:W3CDTF">2023-01-10T13:23:55Z</dcterms:modified>
</cp:coreProperties>
</file>