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1" r:id="rId4"/>
    <p:sldId id="259" r:id="rId5"/>
    <p:sldId id="262" r:id="rId6"/>
    <p:sldId id="260" r:id="rId7"/>
    <p:sldId id="258" r:id="rId8"/>
    <p:sldId id="265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8EE30-85CA-4D5C-A81D-EF82B88D41EE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16997-A37E-4F6A-BF80-7B83EEC40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9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997-3034-4E7D-80A2-B65C3F3AE547}" type="datetime1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0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10F9-DDA3-42E2-A7E4-33072498F23B}" type="datetime1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2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52F8-FDAF-441C-BD4F-7329B7476A2F}" type="datetime1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29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F71B-9975-4205-909E-7559075F39DA}" type="datetime1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98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31861-4A43-47D1-9A44-59857E5C5BB4}" type="datetime1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43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4FDB5-5320-4A02-9789-2A70215491B0}" type="datetime1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496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83D9-08E6-4C18-BD62-6A3A884FF975}" type="datetime1">
              <a:rPr lang="ru-RU" smtClean="0"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26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C03F-AC78-4426-B9D8-DF758DA15116}" type="datetime1">
              <a:rPr lang="ru-RU" smtClean="0"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408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E9AC-3128-4084-ADE9-E87F5F9BAE41}" type="datetime1">
              <a:rPr lang="ru-RU" smtClean="0"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59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ED13-2265-40FF-B20C-CDD40E7DE0D7}" type="datetime1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7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EE964-281E-4355-9E06-F9ED58C2FF15}" type="datetime1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70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B8C9B-F2D5-4FE2-96E5-514E33460FF2}" type="datetime1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E4C61-4215-427A-8308-A17F52C67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73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0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0.png"/><Relationship Id="rId7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0390" y="523702"/>
            <a:ext cx="9636690" cy="3344392"/>
          </a:xfrm>
        </p:spPr>
        <p:txBody>
          <a:bodyPr>
            <a:normAutofit fontScale="90000"/>
          </a:bodyPr>
          <a:lstStyle/>
          <a:p>
            <a:r>
              <a:rPr lang="en-US" sz="6700" dirty="0" smtClean="0">
                <a:solidFill>
                  <a:srgbClr val="FF0000"/>
                </a:solidFill>
              </a:rPr>
              <a:t>On the </a:t>
            </a:r>
            <a:r>
              <a:rPr lang="en-US" sz="6700" dirty="0">
                <a:solidFill>
                  <a:srgbClr val="FF0000"/>
                </a:solidFill>
              </a:rPr>
              <a:t>e</a:t>
            </a:r>
            <a:r>
              <a:rPr lang="en-US" sz="6700" dirty="0" smtClean="0">
                <a:solidFill>
                  <a:srgbClr val="FF0000"/>
                </a:solidFill>
              </a:rPr>
              <a:t>lectrical parameters of a depolarizer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>
                <a:solidFill>
                  <a:srgbClr val="7030A0"/>
                </a:solidFill>
              </a:rPr>
              <a:t>Ivan Koop, </a:t>
            </a:r>
            <a:r>
              <a:rPr lang="en-US" sz="4000" dirty="0" err="1">
                <a:solidFill>
                  <a:srgbClr val="7030A0"/>
                </a:solidFill>
              </a:rPr>
              <a:t>Egor</a:t>
            </a:r>
            <a:r>
              <a:rPr lang="en-US" sz="4000" dirty="0">
                <a:solidFill>
                  <a:srgbClr val="7030A0"/>
                </a:solidFill>
              </a:rPr>
              <a:t> </a:t>
            </a:r>
            <a:r>
              <a:rPr lang="en-US" sz="4000" dirty="0" err="1">
                <a:solidFill>
                  <a:srgbClr val="7030A0"/>
                </a:solidFill>
              </a:rPr>
              <a:t>Bedarev</a:t>
            </a:r>
            <a:r>
              <a:rPr lang="en-US" sz="4000" dirty="0">
                <a:solidFill>
                  <a:srgbClr val="7030A0"/>
                </a:solidFill>
              </a:rPr>
              <a:t>, Alexei </a:t>
            </a:r>
            <a:r>
              <a:rPr lang="en-US" sz="4000" dirty="0" err="1">
                <a:solidFill>
                  <a:srgbClr val="7030A0"/>
                </a:solidFill>
              </a:rPr>
              <a:t>Otboev</a:t>
            </a:r>
            <a:r>
              <a:rPr lang="en-US" sz="4000" dirty="0">
                <a:solidFill>
                  <a:srgbClr val="7030A0"/>
                </a:solidFill>
              </a:rPr>
              <a:t> </a:t>
            </a:r>
            <a:r>
              <a:rPr lang="en-US" sz="4000" dirty="0" smtClean="0">
                <a:solidFill>
                  <a:srgbClr val="7030A0"/>
                </a:solidFill>
              </a:rPr>
              <a:t>and</a:t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err="1">
                <a:solidFill>
                  <a:srgbClr val="7030A0"/>
                </a:solidFill>
              </a:rPr>
              <a:t>Yury</a:t>
            </a:r>
            <a:r>
              <a:rPr lang="en-US" sz="4000" dirty="0">
                <a:solidFill>
                  <a:srgbClr val="7030A0"/>
                </a:solidFill>
              </a:rPr>
              <a:t> </a:t>
            </a:r>
            <a:r>
              <a:rPr lang="en-US" sz="4000" dirty="0" err="1">
                <a:solidFill>
                  <a:srgbClr val="7030A0"/>
                </a:solidFill>
              </a:rPr>
              <a:t>Shatunov</a:t>
            </a:r>
            <a:r>
              <a:rPr lang="en-US" sz="4000" dirty="0">
                <a:solidFill>
                  <a:srgbClr val="7030A0"/>
                </a:solidFill>
              </a:rPr>
              <a:t> </a:t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4000" dirty="0">
                <a:solidFill>
                  <a:srgbClr val="7030A0"/>
                </a:solidFill>
              </a:rPr>
              <a:t>BINP, 630090 Novosibirsk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6735" y="5017480"/>
            <a:ext cx="9144000" cy="944910"/>
          </a:xfrm>
        </p:spPr>
        <p:txBody>
          <a:bodyPr/>
          <a:lstStyle/>
          <a:p>
            <a:r>
              <a:rPr lang="en-US" dirty="0" smtClean="0"/>
              <a:t>EPOL zoom meeting</a:t>
            </a:r>
          </a:p>
          <a:p>
            <a:r>
              <a:rPr lang="en-US" dirty="0" smtClean="0"/>
              <a:t>16.03.2023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275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463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CW regime to depolarize </a:t>
            </a:r>
            <a:r>
              <a:rPr lang="en-US" dirty="0" smtClean="0">
                <a:solidFill>
                  <a:srgbClr val="FF0000"/>
                </a:solidFill>
              </a:rPr>
              <a:t>colliding bunches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10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10589" y="724639"/>
                <a:ext cx="11770822" cy="2964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We will be able to predict a beam energy with the accuracy of about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 smtClean="0"/>
                  <a:t>. Taking into account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</m:sub>
                    </m:sSub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sz="2000" dirty="0" smtClean="0"/>
                  <a:t>, this means that depolarizer’s tune is shifted from a resonance value not more than by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=0.001</m:t>
                    </m:r>
                  </m:oMath>
                </a14:m>
                <a:r>
                  <a:rPr lang="en-US" sz="2000" dirty="0" smtClean="0"/>
                  <a:t>. </a:t>
                </a:r>
              </a:p>
              <a:p>
                <a:r>
                  <a:rPr lang="en-US" sz="2000" dirty="0" smtClean="0">
                    <a:ea typeface="Cambria Math" panose="02040503050406030204" pitchFamily="18" charset="0"/>
                  </a:rPr>
                  <a:t>Our fit </a:t>
                </a:r>
                <a:r>
                  <a:rPr lang="en-US" sz="2000" dirty="0">
                    <a:ea typeface="Cambria Math" panose="02040503050406030204" pitchFamily="18" charset="0"/>
                  </a:rPr>
                  <a:t>for the depolarization time: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𝑑𝑒𝑝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0.024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1.5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2.5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 smtClean="0"/>
                  <a:t>Polarization degree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2000" dirty="0" smtClean="0"/>
                  <a:t>  will appear in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85 s </a:t>
                </a:r>
                <a:r>
                  <a:rPr lang="en-US" sz="2000" dirty="0" smtClean="0"/>
                  <a:t>due to </a:t>
                </a:r>
                <a:r>
                  <a:rPr lang="en-US" sz="2000" dirty="0" err="1" smtClean="0"/>
                  <a:t>Sokolov-Ternov</a:t>
                </a:r>
                <a:r>
                  <a:rPr lang="en-US" sz="2000" dirty="0" smtClean="0"/>
                  <a:t> mechanism. To get such depolarization time with constant detuning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=0.001</m:t>
                    </m:r>
                  </m:oMath>
                </a14:m>
                <a:r>
                  <a:rPr lang="en-US" sz="2000" dirty="0" smtClean="0"/>
                  <a:t> from a resonance will require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 smtClean="0"/>
                  <a:t>- too large harmonic value for CW regime! More economic would be to use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 smtClean="0"/>
                  <a:t>  in a frequency scan mode, span in 85 s. </a:t>
                </a:r>
                <a:endParaRPr lang="ru-RU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89" y="724639"/>
                <a:ext cx="11770822" cy="2964273"/>
              </a:xfrm>
              <a:prstGeom prst="rect">
                <a:avLst/>
              </a:prstGeom>
              <a:blipFill>
                <a:blip r:embed="rId2"/>
                <a:stretch>
                  <a:fillRect l="-570" t="-1029" b="-30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34" y="3860133"/>
            <a:ext cx="5226950" cy="24992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43105" y="4148051"/>
                <a:ext cx="4276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=48 </m:t>
                    </m:r>
                    <m:f>
                      <m:fPr>
                        <m:type m:val="li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den>
                    </m:f>
                  </m:oMath>
                </a14:m>
                <a:r>
                  <a:rPr lang="en-US" dirty="0" smtClean="0"/>
                  <a:t>,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=96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dirty="0" smtClean="0"/>
                  <a:t>,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92 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105" y="4148051"/>
                <a:ext cx="4276940" cy="369332"/>
              </a:xfrm>
              <a:prstGeom prst="rect">
                <a:avLst/>
              </a:prstGeom>
              <a:blipFill>
                <a:blip r:embed="rId4"/>
                <a:stretch>
                  <a:fillRect t="-116393" b="-175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7337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463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Conclusion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0589" y="724639"/>
            <a:ext cx="117708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There are many uncertainties due to strong dependence of spin response function </a:t>
            </a:r>
            <a:r>
              <a:rPr lang="en-US" sz="2000" dirty="0" smtClean="0">
                <a:solidFill>
                  <a:srgbClr val="FF0000"/>
                </a:solidFill>
              </a:rPr>
              <a:t>F3</a:t>
            </a:r>
            <a:r>
              <a:rPr lang="en-US" sz="2000" dirty="0" smtClean="0"/>
              <a:t> from the </a:t>
            </a:r>
            <a:r>
              <a:rPr lang="en-US" sz="2000" dirty="0" err="1" smtClean="0"/>
              <a:t>betatron</a:t>
            </a:r>
            <a:r>
              <a:rPr lang="en-US" sz="2000" dirty="0" smtClean="0"/>
              <a:t> and spin tunes. F3 varies by many orders of magnitude when spin tune changes its integer part.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Most safe is to operate far from the strong intrinsic resonances: integer multiples of </a:t>
            </a:r>
            <a:r>
              <a:rPr lang="en-US" sz="2000" dirty="0" smtClean="0">
                <a:solidFill>
                  <a:srgbClr val="FF0000"/>
                </a:solidFill>
              </a:rPr>
              <a:t>4</a:t>
            </a:r>
            <a:r>
              <a:rPr lang="en-US" sz="2000" dirty="0" smtClean="0"/>
              <a:t>. Our calculations show that the needed depolarizer power is in the order of </a:t>
            </a:r>
            <a:r>
              <a:rPr lang="en-US" sz="2000" dirty="0" smtClean="0">
                <a:solidFill>
                  <a:srgbClr val="FF0000"/>
                </a:solidFill>
              </a:rPr>
              <a:t>100 W</a:t>
            </a:r>
            <a:r>
              <a:rPr lang="en-US" sz="2000" dirty="0" smtClean="0"/>
              <a:t>. It is sufficient to depolarize a beam in all modes of operation.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Selectivity also is important ingredient of a system. Needs to be developed.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2047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87495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Outline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74407" y="993489"/>
                <a:ext cx="11454190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Intrinsic resonances</a:t>
                </a:r>
              </a:p>
              <a:p>
                <a:endParaRPr lang="en-US" sz="2800" dirty="0" smtClean="0">
                  <a:solidFill>
                    <a:srgbClr val="7030A0"/>
                  </a:solidFill>
                </a:endParaRPr>
              </a:p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How big should be </a:t>
                </a:r>
                <a:r>
                  <a:rPr lang="en-US" sz="2800" dirty="0">
                    <a:solidFill>
                      <a:srgbClr val="7030A0"/>
                    </a:solidFill>
                  </a:rPr>
                  <a:t>d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etuning from the strongest intrinsic resonances:</a:t>
                </a:r>
              </a:p>
              <a:p>
                <a:r>
                  <a:rPr lang="en-US" sz="2800" dirty="0">
                    <a:solidFill>
                      <a:srgbClr val="7030A0"/>
                    </a:solidFill>
                  </a:rPr>
                  <a:t>m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ost strong are: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FF0000"/>
                    </a:solidFill>
                  </a:rPr>
                  <a:t>=</a:t>
                </a:r>
                <a:r>
                  <a:rPr lang="en-US" sz="28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  ( because of 4 </a:t>
                </a:r>
                <a:r>
                  <a:rPr lang="en-US" sz="2800" dirty="0" err="1" smtClean="0">
                    <a:solidFill>
                      <a:srgbClr val="7030A0"/>
                    </a:solidFill>
                  </a:rPr>
                  <a:t>superperiods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 of a lattice!)</a:t>
                </a:r>
              </a:p>
              <a:p>
                <a:r>
                  <a:rPr lang="en-US" sz="2800" dirty="0" smtClean="0"/>
                  <a:t>at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Z 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0 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sz="2800" b="0" i="0" dirty="0" smtClean="0">
                            <a:solidFill>
                              <a:schemeClr val="tx1"/>
                            </a:solidFill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0.02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, </a:t>
                </a:r>
              </a:p>
              <a:p>
                <a:r>
                  <a:rPr lang="en-US" sz="2800" dirty="0" smtClean="0"/>
                  <a:t>at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W 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0 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sz="2800" dirty="0"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r>
                  <a:rPr lang="en-US" sz="2800" dirty="0" smtClean="0">
                    <a:solidFill>
                      <a:srgbClr val="7030A0"/>
                    </a:solidFill>
                  </a:rPr>
                  <a:t>   </a:t>
                </a:r>
              </a:p>
              <a:p>
                <a:endParaRPr lang="en-US" sz="2800" dirty="0" smtClean="0">
                  <a:solidFill>
                    <a:srgbClr val="7030A0"/>
                  </a:solidFill>
                </a:endParaRPr>
              </a:p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RD of a single pilot bunch</a:t>
                </a:r>
              </a:p>
              <a:p>
                <a:endParaRPr lang="en-US" sz="2800" dirty="0" smtClean="0">
                  <a:solidFill>
                    <a:srgbClr val="7030A0"/>
                  </a:solidFill>
                </a:endParaRPr>
              </a:p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Spin half-flip for free precession </a:t>
                </a:r>
              </a:p>
              <a:p>
                <a:endParaRPr lang="en-US" sz="2800" dirty="0" smtClean="0">
                  <a:solidFill>
                    <a:srgbClr val="7030A0"/>
                  </a:solidFill>
                </a:endParaRPr>
              </a:p>
              <a:p>
                <a:r>
                  <a:rPr lang="en-US" sz="2800" dirty="0" smtClean="0">
                    <a:solidFill>
                      <a:srgbClr val="7030A0"/>
                    </a:solidFill>
                  </a:rPr>
                  <a:t>CW depolarizer operation mode for suppression of </a:t>
                </a:r>
                <a:r>
                  <a:rPr lang="en-US" sz="2800" dirty="0" err="1" smtClean="0">
                    <a:solidFill>
                      <a:srgbClr val="7030A0"/>
                    </a:solidFill>
                  </a:rPr>
                  <a:t>selfpolarization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07" y="993489"/>
                <a:ext cx="11454190" cy="5262979"/>
              </a:xfrm>
              <a:prstGeom prst="rect">
                <a:avLst/>
              </a:prstGeom>
              <a:blipFill>
                <a:blip r:embed="rId2"/>
                <a:stretch>
                  <a:fillRect l="-1064" t="-1159" b="-24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781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5635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solidFill>
                  <a:srgbClr val="7030A0"/>
                </a:solidFill>
              </a:rPr>
              <a:t>Intrinsic Spin Resonances structure at Z</a:t>
            </a:r>
            <a:endParaRPr lang="ru-RU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38800" y="2865120"/>
                <a:ext cx="4295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/>
                        <m:sub/>
                      </m:sSub>
                    </m:oMath>
                  </m:oMathPara>
                </a14:m>
                <a:endParaRPr lang="ru-RU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2865120"/>
                <a:ext cx="429541" cy="2769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07" y="556350"/>
            <a:ext cx="6269673" cy="33786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341" y="2483444"/>
            <a:ext cx="6052002" cy="41859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5850" y="3935039"/>
                <a:ext cx="578249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upper plot shows the resonance structure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 smtClean="0"/>
                  <a:t>  and the Z-</a:t>
                </a:r>
                <a:r>
                  <a:rPr lang="en-US" dirty="0" err="1" smtClean="0"/>
                  <a:t>lineshape</a:t>
                </a:r>
                <a:r>
                  <a:rPr lang="en-US" dirty="0" smtClean="0"/>
                  <a:t>. Each resonance peak is narrow. We stay detuned off peaks by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=0.01</m:t>
                    </m:r>
                  </m:oMath>
                </a14:m>
                <a:r>
                  <a:rPr lang="en-US" dirty="0" smtClean="0"/>
                  <a:t>. Exactly on a resonance the spin response becomes infinite.</a:t>
                </a:r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850" y="3935039"/>
                <a:ext cx="5782491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949" t="-3061" r="-1582" b="-76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592389" y="818606"/>
                <a:ext cx="549012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/>
                  <a:t>The lower </a:t>
                </a:r>
                <a:r>
                  <a:rPr lang="en-US"/>
                  <a:t>plot shows </a:t>
                </a:r>
                <a:r>
                  <a:rPr lang="en-US" smtClean="0"/>
                  <a:t>the harmonic strengths of different intrinsic resonances powered by the vertical oscillations with emittance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=1.5</m:t>
                    </m:r>
                  </m:oMath>
                </a14:m>
                <a:r>
                  <a:rPr lang="en-US" smtClean="0"/>
                  <a:t> pm.</a:t>
                </a:r>
                <a:endParaRPr lang="ru-RU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389" y="818606"/>
                <a:ext cx="5490120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888" t="-3289" r="-1554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Koop-intrinsic resonances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74721-23CD-4DF5-97A0-469D88029DC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288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5635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solidFill>
                  <a:srgbClr val="7030A0"/>
                </a:solidFill>
              </a:rPr>
              <a:t>Beam depolarization by the intrinsic spin resonance at </a:t>
            </a:r>
            <a:r>
              <a:rPr lang="en-US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7030A0"/>
                </a:solidFill>
              </a:rPr>
              <a:t> </a:t>
            </a:r>
            <a:endParaRPr lang="ru-RU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637417" y="956253"/>
                <a:ext cx="4554583" cy="5275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=−0.01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/>
                  <a:t>from a resonance tune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102.4</m:t>
                    </m:r>
                  </m:oMath>
                </a14:m>
                <a:r>
                  <a:rPr lang="en-US" dirty="0" smtClean="0"/>
                  <a:t> the depolarization is 4 times faster than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=−0.0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/>
                  <a:t>(lower plot).</a:t>
                </a:r>
              </a:p>
              <a:p>
                <a:endParaRPr lang="en-US" dirty="0"/>
              </a:p>
              <a:p>
                <a:r>
                  <a:rPr lang="en-US" dirty="0" smtClean="0"/>
                  <a:t>Many other parameters enter into play. By spin tracking we find the following scaling:</a:t>
                </a:r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0 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sz="2000" dirty="0" smtClean="0"/>
                  <a:t>  </a:t>
                </a:r>
              </a:p>
              <a:p>
                <a:r>
                  <a:rPr lang="en-US" sz="20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 smtClean="0"/>
                  <a:t>is the energy spread,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 smtClean="0"/>
                  <a:t> - is the synchrotron tune,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 smtClean="0"/>
                  <a:t>  - is the effective resonance harmonic value. Note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/>
                  <a:t>.</a:t>
                </a:r>
              </a:p>
              <a:p>
                <a:endParaRPr lang="en-US" sz="2000" dirty="0"/>
              </a:p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Conclusion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: a gap between the spin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7030A0"/>
                    </a:solidFill>
                  </a:rPr>
                  <a:t> and the vertical </a:t>
                </a:r>
                <a:r>
                  <a:rPr lang="en-US" sz="2000" dirty="0" err="1" smtClean="0">
                    <a:solidFill>
                      <a:srgbClr val="7030A0"/>
                    </a:solidFill>
                  </a:rPr>
                  <a:t>betatron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7030A0"/>
                    </a:solidFill>
                  </a:rPr>
                  <a:t>could be chosen at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Z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as small as:</a:t>
                </a:r>
              </a:p>
              <a:p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=± 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0.02</a:t>
                </a:r>
                <a:r>
                  <a:rPr lang="en-US" sz="2000" dirty="0" smtClean="0"/>
                  <a:t>. </a:t>
                </a:r>
                <a:endParaRPr lang="ru-RU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7417" y="956253"/>
                <a:ext cx="4554583" cy="5275868"/>
              </a:xfrm>
              <a:prstGeom prst="rect">
                <a:avLst/>
              </a:prstGeom>
              <a:blipFill>
                <a:blip r:embed="rId2"/>
                <a:stretch>
                  <a:fillRect l="-1473" t="-694" r="-2008" b="-11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94" y="661729"/>
            <a:ext cx="7422523" cy="28348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38" y="3496615"/>
            <a:ext cx="7369179" cy="2827265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Koop-intrinsic resonances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74721-23CD-4DF5-97A0-469D88029DC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355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2672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solidFill>
                  <a:srgbClr val="7030A0"/>
                </a:solidFill>
              </a:rPr>
              <a:t>Spin Resonances structure at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>
                <a:solidFill>
                  <a:srgbClr val="7030A0"/>
                </a:solidFill>
              </a:rPr>
              <a:t> energy range</a:t>
            </a:r>
            <a:endParaRPr lang="ru-RU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82" y="556350"/>
            <a:ext cx="5847307" cy="33702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89" y="2207124"/>
            <a:ext cx="6082822" cy="42072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508950" y="995944"/>
                <a:ext cx="5556661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smtClean="0"/>
                  <a:t>The lower </a:t>
                </a:r>
                <a:r>
                  <a:rPr lang="en-US" sz="2000"/>
                  <a:t>plot shows the harmonic strengths of different intrinsic resonances powered by the vertical oscillations </a:t>
                </a:r>
                <a:r>
                  <a:rPr lang="en-US" sz="2000" smtClean="0"/>
                  <a:t>with the </a:t>
                </a:r>
                <a:r>
                  <a:rPr lang="en-US" sz="2000"/>
                  <a:t>emittance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=1.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sz="2000"/>
                  <a:t> pm</a:t>
                </a:r>
                <a:r>
                  <a:rPr lang="en-US" sz="2000" smtClean="0"/>
                  <a:t>.</a:t>
                </a:r>
                <a:endParaRPr lang="ru-RU" sz="200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950" y="995944"/>
                <a:ext cx="5556661" cy="1323439"/>
              </a:xfrm>
              <a:prstGeom prst="rect">
                <a:avLst/>
              </a:prstGeom>
              <a:blipFill rotWithShape="0">
                <a:blip r:embed="rId4"/>
                <a:stretch>
                  <a:fillRect l="-1207" t="-2304" b="-73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04800" y="4310743"/>
            <a:ext cx="5564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The difference between the resonances strengths of resonances 4*k with all others is about 8 orders of magnitude!</a:t>
            </a:r>
            <a:endParaRPr lang="ru-RU" sz="200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Koop-intrinsic resonances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74721-23CD-4DF5-97A0-469D88029DC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1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5635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solidFill>
                  <a:srgbClr val="7030A0"/>
                </a:solidFill>
              </a:rPr>
              <a:t>Beam depolarization by the intrinsic spin resonance at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>
                <a:solidFill>
                  <a:srgbClr val="7030A0"/>
                </a:solidFill>
              </a:rPr>
              <a:t> </a:t>
            </a:r>
            <a:endParaRPr lang="ru-RU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637417" y="956253"/>
                <a:ext cx="4554583" cy="5284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At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W</a:t>
                </a:r>
                <a:r>
                  <a:rPr lang="en-US" dirty="0" smtClean="0"/>
                  <a:t> the intrinsic resonances are much stronger than at Z 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1.5∙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 smtClean="0"/>
                  <a:t>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=−0.025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/>
                  <a:t>from a resonance tune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181.6</m:t>
                    </m:r>
                  </m:oMath>
                </a14:m>
                <a:r>
                  <a:rPr lang="en-US" dirty="0" smtClean="0"/>
                  <a:t> the depolarization is too fast, approximately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=600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 smtClean="0"/>
                  <a:t>Detuning should be as large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=±0.25</m:t>
                    </m:r>
                  </m:oMath>
                </a14:m>
                <a:r>
                  <a:rPr lang="en-US" dirty="0" smtClean="0"/>
                  <a:t>, but there the synchrotron side bands from the nearest integer parent resonance may depolarize a beam.</a:t>
                </a:r>
              </a:p>
              <a:p>
                <a:endParaRPr lang="en-US" dirty="0"/>
              </a:p>
              <a:p>
                <a:endParaRPr lang="en-US" sz="2000" dirty="0"/>
              </a:p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Conclusion for W energy region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: a gap between the spin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7030A0"/>
                    </a:solidFill>
                  </a:rPr>
                  <a:t> and the vertical </a:t>
                </a:r>
                <a:r>
                  <a:rPr lang="en-US" sz="2000" dirty="0" err="1" smtClean="0">
                    <a:solidFill>
                      <a:srgbClr val="7030A0"/>
                    </a:solidFill>
                  </a:rPr>
                  <a:t>betatron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7030A0"/>
                    </a:solidFill>
                  </a:rPr>
                  <a:t>needs to be chosen </a:t>
                </a:r>
              </a:p>
              <a:p>
                <a:r>
                  <a:rPr lang="en-US" sz="2000" dirty="0" smtClean="0">
                    <a:solidFill>
                      <a:srgbClr val="7030A0"/>
                    </a:solidFill>
                  </a:rPr>
                  <a:t>as large as:</a:t>
                </a:r>
              </a:p>
              <a:p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=± 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0.25</a:t>
                </a:r>
                <a:r>
                  <a:rPr lang="en-US" sz="2000" dirty="0" smtClean="0"/>
                  <a:t>.</a:t>
                </a:r>
                <a:endParaRPr lang="ru-RU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7417" y="956253"/>
                <a:ext cx="4554583" cy="5284395"/>
              </a:xfrm>
              <a:prstGeom prst="rect">
                <a:avLst/>
              </a:prstGeom>
              <a:blipFill>
                <a:blip r:embed="rId2"/>
                <a:stretch>
                  <a:fillRect l="-1473" t="-692" r="-1874" b="-11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70" y="662688"/>
            <a:ext cx="7512548" cy="28389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95" y="3660633"/>
            <a:ext cx="6370872" cy="2461473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Koop-intrinsic resonances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74721-23CD-4DF5-97A0-469D88029DC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45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4639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7030A0"/>
                </a:solidFill>
              </a:rPr>
              <a:t>Input/Output</a:t>
            </a:r>
            <a:r>
              <a:rPr lang="en-US" dirty="0" smtClean="0">
                <a:solidFill>
                  <a:srgbClr val="7030A0"/>
                </a:solidFill>
              </a:rPr>
              <a:t> parameters for RD of a </a:t>
            </a:r>
            <a:r>
              <a:rPr lang="en-US" dirty="0" smtClean="0">
                <a:solidFill>
                  <a:srgbClr val="FF0000"/>
                </a:solidFill>
              </a:rPr>
              <a:t>single </a:t>
            </a:r>
            <a:r>
              <a:rPr lang="en-US" dirty="0" smtClean="0">
                <a:solidFill>
                  <a:srgbClr val="7030A0"/>
                </a:solidFill>
              </a:rPr>
              <a:t>bunch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4489" y="712420"/>
                <a:ext cx="11589459" cy="1687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Depolarizer’s harmonic wanted value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.4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i="1" dirty="0" smtClean="0"/>
                  <a:t>. S</a:t>
                </a:r>
                <a:r>
                  <a:rPr lang="en-US" sz="2000" dirty="0" smtClean="0"/>
                  <a:t>pin-orbit response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 smtClean="0"/>
                  <a:t> at Z-energy, near FF doublet.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𝑘𝑖𝑐𝑘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1∙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 - kick angle of a depolarizer.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0.3=150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→  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=0.5∙</m:t>
                      </m:r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𝑘𝑖𝑐𝑘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.75∙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  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=0.75∙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=225 </m:t>
                      </m:r>
                      <m:f>
                        <m:fPr>
                          <m:type m:val="lin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=0.5∙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=450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000" b="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𝐿𝑖𝑛𝑒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=2000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 </m:t>
                    </m:r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2000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10 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𝑛𝑠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320 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𝑚𝑘𝑠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=63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𝑚𝑊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 </a:t>
                </a:r>
                <a:endParaRPr lang="ru-R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89" y="712420"/>
                <a:ext cx="11589459" cy="1687450"/>
              </a:xfrm>
              <a:prstGeom prst="rect">
                <a:avLst/>
              </a:prstGeom>
              <a:blipFill>
                <a:blip r:embed="rId2"/>
                <a:stretch>
                  <a:fillRect l="-526" t="-9747" b="-389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81" y="2463254"/>
            <a:ext cx="6647132" cy="4161466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7732243" y="2820567"/>
            <a:ext cx="3832964" cy="343213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548137" y="3586127"/>
            <a:ext cx="2201173" cy="14294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48137" y="5332432"/>
            <a:ext cx="2201173" cy="14294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54860" y="2436052"/>
            <a:ext cx="1951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Strip Line sketch:</a:t>
            </a:r>
            <a:endParaRPr lang="ru-RU" sz="2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8548137" y="3734951"/>
            <a:ext cx="13447" cy="1603362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61584" y="430785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</a:t>
            </a:r>
            <a:endParaRPr lang="ru-RU" sz="20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9870057" y="3896832"/>
            <a:ext cx="6701" cy="1123367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834391" y="4201545"/>
                <a:ext cx="458009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91" y="4201545"/>
                <a:ext cx="458009" cy="5064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Овал 19"/>
          <p:cNvSpPr/>
          <p:nvPr/>
        </p:nvSpPr>
        <p:spPr>
          <a:xfrm rot="20885408">
            <a:off x="788638" y="5411491"/>
            <a:ext cx="1816274" cy="3780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808321">
            <a:off x="4072157" y="4295544"/>
            <a:ext cx="1312925" cy="7585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7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87585" y="2477939"/>
                <a:ext cx="298288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We recommend to be far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=</a:t>
                </a:r>
                <a:r>
                  <a:rPr lang="en-US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 smtClean="0"/>
                  <a:t> intrinsic resonances, but there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small – need stronger depolarizer</a:t>
                </a:r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585" y="2477939"/>
                <a:ext cx="2982884" cy="1477328"/>
              </a:xfrm>
              <a:prstGeom prst="rect">
                <a:avLst/>
              </a:prstGeom>
              <a:blipFill>
                <a:blip r:embed="rId5"/>
                <a:stretch>
                  <a:fillRect l="-1636" t="-2058" b="-53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0580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472"/>
            <a:ext cx="12192000" cy="5154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Excitation of the coherent </a:t>
            </a:r>
            <a:r>
              <a:rPr lang="en-US"/>
              <a:t>spin </a:t>
            </a:r>
            <a:r>
              <a:rPr lang="en-US" smtClean="0"/>
              <a:t>precession at </a:t>
            </a:r>
            <a:r>
              <a:rPr lang="en-US" smtClean="0">
                <a:solidFill>
                  <a:srgbClr val="FF0000"/>
                </a:solidFill>
              </a:rPr>
              <a:t>Z</a:t>
            </a:r>
            <a:r>
              <a:rPr lang="en-US" smtClean="0"/>
              <a:t> by </a:t>
            </a:r>
            <a:r>
              <a:rPr lang="en-US" smtClean="0">
                <a:solidFill>
                  <a:srgbClr val="FF0000"/>
                </a:solidFill>
              </a:rPr>
              <a:t>Flipper</a:t>
            </a:r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23547" y="599657"/>
            <a:ext cx="10058400" cy="4249507"/>
            <a:chOff x="108951" y="776506"/>
            <a:chExt cx="10058400" cy="4249507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51" y="776506"/>
              <a:ext cx="10058400" cy="424950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2429660" y="866104"/>
                  <a:ext cx="6400832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200" smtClean="0"/>
                    <a:t>E=45 GeV,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=102.475,  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0.1,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0.000371 ,</m:t>
                      </m:r>
                    </m:oMath>
                  </a14:m>
                  <a:endParaRPr lang="en-US" sz="2200" b="0" i="1" smtClean="0">
                    <a:latin typeface="Cambria Math" panose="02040503050406030204" pitchFamily="18" charset="0"/>
                  </a:endParaRPr>
                </a:p>
                <a:p>
                  <a14:m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=0.002,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−.005, 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sz="2200" smtClean="0"/>
                    <a:t>0.032,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=1310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𝑡𝑢𝑟𝑛𝑠</m:t>
                      </m:r>
                    </m:oMath>
                  </a14:m>
                  <a:endParaRPr lang="ru-RU" sz="220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9660" y="866104"/>
                  <a:ext cx="6400832" cy="769441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238" t="-5556" b="-1587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 flipH="1">
                  <a:off x="914399" y="853449"/>
                  <a:ext cx="609598" cy="40427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𝑳𝒐𝒏𝒈</m:t>
                            </m:r>
                          </m:sub>
                        </m:sSub>
                      </m:oMath>
                    </m:oMathPara>
                  </a14:m>
                  <a:endParaRPr lang="ru-RU" sz="2400" b="1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14399" y="853449"/>
                  <a:ext cx="609598" cy="40427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8000" r="-42000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 flipH="1">
                  <a:off x="8965554" y="883522"/>
                  <a:ext cx="735809" cy="75360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𝑽𝒆𝒓𝒕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ru-RU" sz="2400" b="1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8965554" y="883522"/>
                  <a:ext cx="735809" cy="75360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Группа 52"/>
          <p:cNvGrpSpPr/>
          <p:nvPr/>
        </p:nvGrpSpPr>
        <p:grpSpPr>
          <a:xfrm>
            <a:off x="10134596" y="1132145"/>
            <a:ext cx="1768113" cy="2124861"/>
            <a:chOff x="10134596" y="1132145"/>
            <a:chExt cx="1768113" cy="2124861"/>
          </a:xfrm>
        </p:grpSpPr>
        <p:cxnSp>
          <p:nvCxnSpPr>
            <p:cNvPr id="10" name="Прямая соединительная линия 9"/>
            <p:cNvCxnSpPr>
              <a:stCxn id="34" idx="2"/>
            </p:cNvCxnSpPr>
            <p:nvPr/>
          </p:nvCxnSpPr>
          <p:spPr>
            <a:xfrm>
              <a:off x="10858612" y="1722212"/>
              <a:ext cx="9685" cy="112679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10458994" y="2849008"/>
              <a:ext cx="403498" cy="4079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0862494" y="2849008"/>
              <a:ext cx="73006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V="1">
              <a:off x="10862492" y="1997805"/>
              <a:ext cx="161833" cy="85120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0877006" y="1871401"/>
              <a:ext cx="359230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11236972" y="1865668"/>
              <a:ext cx="10160" cy="942226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Овал 33"/>
            <p:cNvSpPr/>
            <p:nvPr/>
          </p:nvSpPr>
          <p:spPr>
            <a:xfrm rot="1391167">
              <a:off x="10825309" y="1692625"/>
              <a:ext cx="824640" cy="383849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 стрелкой 38"/>
            <p:cNvCxnSpPr>
              <a:endCxn id="34" idx="6"/>
            </p:cNvCxnSpPr>
            <p:nvPr/>
          </p:nvCxnSpPr>
          <p:spPr>
            <a:xfrm flipV="1">
              <a:off x="10862445" y="2046888"/>
              <a:ext cx="754201" cy="79315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 flipV="1">
              <a:off x="10894922" y="1638893"/>
              <a:ext cx="289063" cy="1151839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10859590" y="1545788"/>
              <a:ext cx="499290" cy="1294256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11038064" y="2724411"/>
              <a:ext cx="367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smtClean="0"/>
                <a:t>w</a:t>
              </a:r>
              <a:endParaRPr lang="ru-RU" sz="200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0570058" y="1638890"/>
              <a:ext cx="3241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smtClean="0"/>
                <a:t>ε</a:t>
              </a:r>
              <a:endParaRPr lang="ru-RU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10134596" y="1132145"/>
                  <a:ext cx="1768113" cy="4194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p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p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ru-RU" sz="220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4596" y="1132145"/>
                  <a:ext cx="1768113" cy="4194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223547" y="4858128"/>
                <a:ext cx="1175758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/>
                  <a:t>Coherent rotation of the total spin ensemble is done by powerfull Flipper device:   w=0.002. Its frequency is shifted from the resonance by small detuning factor: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=−.005</m:t>
                    </m:r>
                  </m:oMath>
                </a14:m>
                <a:r>
                  <a:rPr lang="en-US" sz="2400" smtClean="0"/>
                  <a:t>.  Flipper is on 512 turns. After that we observe free spin precession during 2048 turns. Polarization loss is only 10%. In principle, Flipper kicks effectively spin only first 100 turns, or so!</a:t>
                </a:r>
                <a:endParaRPr lang="ru-RU" sz="240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47" y="4858128"/>
                <a:ext cx="11757583" cy="1569660"/>
              </a:xfrm>
              <a:prstGeom prst="rect">
                <a:avLst/>
              </a:prstGeom>
              <a:blipFill rotWithShape="0">
                <a:blip r:embed="rId7"/>
                <a:stretch>
                  <a:fillRect l="-830" t="-3113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98469" y="4177314"/>
                <a:ext cx="737265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smtClean="0"/>
                  <a:t>Track spin of </a:t>
                </a:r>
                <a:r>
                  <a:rPr lang="en-US" sz="2200" i="1" smtClean="0"/>
                  <a:t>Np</a:t>
                </a:r>
                <a:r>
                  <a:rPr lang="en-US" sz="2200" smtClean="0"/>
                  <a:t>=400 particles with initial polarization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endParaRPr lang="ru-RU" sz="22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469" y="4177314"/>
                <a:ext cx="7372659" cy="430887"/>
              </a:xfrm>
              <a:prstGeom prst="rect">
                <a:avLst/>
              </a:prstGeom>
              <a:blipFill rotWithShape="0">
                <a:blip r:embed="rId8"/>
                <a:stretch>
                  <a:fillRect l="-1074" t="-8451" b="-28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369733" y="3180729"/>
            <a:ext cx="17330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/>
              <a:t>Spin precession in resonance frame</a:t>
            </a:r>
            <a:endParaRPr lang="ru-RU" sz="220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Ivan Koop, EPOL-2022, Z-WW R&amp;D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A65-5370-4C3F-9201-B0EDA522B5C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1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463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Parameters for spin flip of a </a:t>
            </a:r>
            <a:r>
              <a:rPr lang="en-US" dirty="0" smtClean="0">
                <a:solidFill>
                  <a:srgbClr val="FF0000"/>
                </a:solidFill>
              </a:rPr>
              <a:t>single </a:t>
            </a:r>
            <a:r>
              <a:rPr lang="en-US" dirty="0" smtClean="0">
                <a:solidFill>
                  <a:srgbClr val="7030A0"/>
                </a:solidFill>
              </a:rPr>
              <a:t>bunch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 parameters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9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57694" y="881149"/>
                <a:ext cx="11380124" cy="19688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For spin flip at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Z</a:t>
                </a:r>
                <a:r>
                  <a:rPr lang="en-US" sz="2000" dirty="0" smtClean="0"/>
                  <a:t> the </a:t>
                </a:r>
                <a:r>
                  <a:rPr lang="en-US" sz="2000" dirty="0"/>
                  <a:t>required</a:t>
                </a:r>
                <a:r>
                  <a:rPr lang="en-US" sz="2000" dirty="0" smtClean="0"/>
                  <a:t> effective depolarizer strength is about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w=0.002</a:t>
                </a:r>
                <a:r>
                  <a:rPr lang="en-US" sz="2000" dirty="0" smtClean="0"/>
                  <a:t> with a pulse duration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100</a:t>
                </a:r>
                <a:r>
                  <a:rPr lang="en-US" sz="2000" dirty="0" smtClean="0"/>
                  <a:t> turns  (coherent spin rotation by  </a:t>
                </a:r>
                <a:r>
                  <a:rPr lang="en-US" sz="2000" i="1" dirty="0" smtClean="0"/>
                  <a:t>0.2turn</a:t>
                </a:r>
                <a:r>
                  <a:rPr lang="en-US" sz="2000" dirty="0" smtClean="0"/>
                  <a:t>=</a:t>
                </a:r>
                <a:r>
                  <a:rPr lang="en-US" sz="2000" i="1" dirty="0" smtClean="0"/>
                  <a:t>72</a:t>
                </a:r>
                <a:r>
                  <a:rPr lang="en-US" sz="2000" baseline="30000" dirty="0" smtClean="0"/>
                  <a:t>0</a:t>
                </a:r>
                <a:r>
                  <a:rPr lang="en-US" sz="2000" dirty="0" smtClean="0"/>
                  <a:t>, see previous slide).</a:t>
                </a: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This is about 14 times stronger than for the frequency sweep method, but about 1000 times shorter in time.</a:t>
                </a: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Conclude: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400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000" dirty="0" smtClean="0"/>
                  <a:t>,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400000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320 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𝑚𝑘𝑠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125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=33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US" sz="2000" dirty="0"/>
                  <a:t> </a:t>
                </a:r>
                <a:endParaRPr lang="ru-RU" sz="2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94" y="881149"/>
                <a:ext cx="11380124" cy="1968872"/>
              </a:xfrm>
              <a:prstGeom prst="rect">
                <a:avLst/>
              </a:prstGeom>
              <a:blipFill>
                <a:blip r:embed="rId2"/>
                <a:stretch>
                  <a:fillRect l="-536" t="-1858" r="-1500" b="-343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3558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1570</Words>
  <Application>Microsoft Office PowerPoint</Application>
  <PresentationFormat>Широкоэкранный</PresentationFormat>
  <Paragraphs>102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Тема Office</vt:lpstr>
      <vt:lpstr>On the electrical parameters of a depolarizer Ivan Koop, Egor Bedarev, Alexei Otboev and  Yury Shatunov  BINP, 630090 Novosibirsk</vt:lpstr>
      <vt:lpstr>Outline</vt:lpstr>
      <vt:lpstr>Intrinsic Spin Resonances structure at Z</vt:lpstr>
      <vt:lpstr>Beam depolarization by the intrinsic spin resonance at Z </vt:lpstr>
      <vt:lpstr>Spin Resonances structure at W energy range</vt:lpstr>
      <vt:lpstr>Beam depolarization by the intrinsic spin resonance at W </vt:lpstr>
      <vt:lpstr>Input/Output parameters for RD of a single bunch</vt:lpstr>
      <vt:lpstr>Excitation of the coherent spin precession at Z by Flipper</vt:lpstr>
      <vt:lpstr>Parameters for spin flip of a single bunch</vt:lpstr>
      <vt:lpstr>CW regime to depolarize colliding bunches</vt:lpstr>
      <vt:lpstr>Conclusion</vt:lpstr>
    </vt:vector>
  </TitlesOfParts>
  <Company>BINP SB RAS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electrical parameters of a depolarizer Ivan Koop, BINP, 630090 Novosibirsk</dc:title>
  <dc:creator>BINP User</dc:creator>
  <cp:lastModifiedBy>BINP User</cp:lastModifiedBy>
  <cp:revision>36</cp:revision>
  <dcterms:created xsi:type="dcterms:W3CDTF">2023-03-15T13:19:19Z</dcterms:created>
  <dcterms:modified xsi:type="dcterms:W3CDTF">2023-03-16T10:07:24Z</dcterms:modified>
</cp:coreProperties>
</file>