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mov" ContentType="video/quicktime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ink/ink1.xml" ContentType="application/inkml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81" r:id="rId3"/>
    <p:sldId id="291" r:id="rId4"/>
    <p:sldId id="266" r:id="rId5"/>
    <p:sldId id="282" r:id="rId6"/>
    <p:sldId id="283" r:id="rId7"/>
    <p:sldId id="287" r:id="rId8"/>
    <p:sldId id="284" r:id="rId9"/>
    <p:sldId id="257" r:id="rId10"/>
    <p:sldId id="286" r:id="rId11"/>
    <p:sldId id="285" r:id="rId12"/>
    <p:sldId id="288" r:id="rId13"/>
    <p:sldId id="289" r:id="rId14"/>
    <p:sldId id="290" r:id="rId15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79A"/>
    <a:srgbClr val="F59600"/>
    <a:srgbClr val="E60032"/>
    <a:srgbClr val="6E378C"/>
    <a:srgbClr val="87B919"/>
    <a:srgbClr val="87B9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51"/>
    <p:restoredTop sz="69565"/>
  </p:normalViewPr>
  <p:slideViewPr>
    <p:cSldViewPr snapToGrid="0" snapToObjects="1">
      <p:cViewPr varScale="1">
        <p:scale>
          <a:sx n="108" d="100"/>
          <a:sy n="108" d="100"/>
        </p:scale>
        <p:origin x="1880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3120" y="20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BDCD1388-454F-6A41-8D9C-6830835A96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49C4765-2EB9-ED4B-89B0-4D57FC33163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A557B-4A2D-3B4D-9FA8-1AA2CE31030D}" type="datetimeFigureOut">
              <a:rPr lang="en-GB" smtClean="0"/>
              <a:t>19/10/2023</a:t>
            </a:fld>
            <a:endParaRPr lang="en-GB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F02C898-0DD8-2F4B-9EA6-76CDDAEDBC8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B5FD926-84D4-774C-8B9B-FF0DC63B58C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A80CDF-2BF2-714D-BCA5-45B4AC7E92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6970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0-13T16:41:08.04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0 226 24575,'11'0'0,"1"0"0,7 0 0,3 0 0,15 0 0,5 0 0,3 0 0,8 0 0,-4 0 0,5 0 0,1 0 0,2 0 0,-1 0 0,1 2 0,-1 1 0,-2 0 0,0 0 0,-3 0 0,-3 0 0,-4 0 0,-4 1 0,-1 0 0,3-1 0,-1-1 0,1-2 0,0 0 0,-2 0 0,2 0 0,0 0 0,2 0 0,2 0 0,0 0 0,-3-3 0,-2 0 0,-2-3 0,-3-1 0,2 0 0,-2 0 0,-1 2 0,-1 3 0,-2 0 0,0 1 0,0-2 0,0 0 0,2 1 0,2 1 0,2 1 0,1 0 0,0 0 0,2 0 0,2 0 0,2-2 0,5-1 0,0-1 0,1-1 0,-2 2 0,-5 0 0,-3 0 0,2 3 0,-3 0 0,3 0 0,-4 0 0,-2 0 0,2 0 0,0 0 0,1 0 0,2 0 0,-3 0 0,0 0 0,1 0 0,-2 0 0,0 1 0,-2 1 0,-2 2 0,-3 1 0,1 1 0,0-1 0,0 0 0,2 0 0,2 1 0,0-1 0,-1 0 0,-2 1 0,-3-3 0,-1 2 0,-3-2 0,-3 0 0,2-1 0,-2-1 0,-1-1 0,3 2 0,1 1 0,3 2 0,6 3 0,0 0 0,6 3 0,5 1 0,2-1 0,4 2 0,2 2 0,1 0 0,1 1 0,1-2 0,-3-3 0,0-3 0,0-4 0,-4-2 0,-3-2 0,-6 0 0,-4 0 0,-3-1 0,-2-3 0,-2-5 0,-1-3 0,-1-1 0,1-1 0,2 0 0,1 0 0,2 1 0,3 1 0,8-1 0,6-2 0,2 0 0,5 0 0,1 2 0,2 0 0,-1 3 0,-5 3 0,-1 4 0,-4 3 0,-3 0 0,-1 0 0,-4 0 0,-1 0 0,1 0 0,0 0 0,0 0 0,5 0 0,0 0 0,2 0 0,1 0 0,0 0 0,3 0 0,1 0 0,1 0 0,-1-1 0,-2-2 0,-2 0 0,-2-2 0,-5 1 0,-2 1 0,-5 0 0,-4 3 0,-3 0 0,-1 0 0,-3 0 0,1 0 0,3 0 0,1 0 0,5 0 0,4 0 0,4 0 0,4 0 0,-1 0 0,5 0 0,0 0 0,0 0 0,-1 0 0,-4 0 0,2 0 0,3 0 0,-2 0 0,-2 0 0,-3 0 0,-1 0 0,1 0 0,3 0 0,1 0 0,3 0 0,0 0 0,-1 0 0,-3 0 0,-1 0 0,0 0 0,1 0 0,-3 0 0,-1 0 0,-3 0 0,-1 0 0,0 0 0,-3 0 0,-1 0 0,-6-1 0,-1-1 0,-2-1 0,-4-2 0,1 0 0,-1 2 0,1 2 0,0 0 0,2-2 0,-2 0 0,0 1 0,2 0 0,-1 2 0,1 0 0,-1 0 0,0 0 0,0 0 0,-1 0 0,1 0 0,-1 0 0,0 0 0,-1 0 0,-1 1 0,-4 2 0,0 1 0,-2 1 0,-5-2 0,4-1 0,8-2 0,11 0 0,13 0 0,8 0 0,1 0 0,-6 1 0,4-2-399,5 0 1,1 0 398,1-1 0,1 0 0,-3-1 0,-5-1 0,11-3 0,-10 1 0,-8 1 0,-5 1 0,-5 0 0,-5 1 797,-3 1-797,-5 0 0,-2 2 0,-2 0 0,1 0 0,-1 0 0,0 0 0,-3 0 0,1 0 0,-2 0 0,1 0 0,0 1 0,0 3 0,-1 2 0,0 3 0,-1 0 0,2 2 0,-1 1 0,1 0 0,0-1 0,1-1 0,0-2 0,-3-2 0,-3-1 0,-2-3 0,0 0 0,0-2 0,-1 0 0,1 0 0,-1 0 0,1 0 0,0 0 0,0 0 0,0 0 0,4 0 0,1 0 0,1 0 0,0 0 0,-1 0 0,1-1 0,2-1 0,1-1 0,3 1 0,2 1 0,0 1 0,1 0 0,0 0 0,-2 0 0,0 0 0,-2 0 0,-2 0 0,-4-2 0,-3 0 0,-2 0 0,0-2 0,-2 1 0,-2-1 0,-3-2 0,0 1 0,2 0 0,1 0 0,1-2 0,2-3 0,3-2 0,2-1 0,1 1 0,0 0 0,1 1 0,1 1 0,-2 2 0,0 1 0,-1 1 0,-1 2 0,-1 1 0,-2 0 0,2 0 0,0 1 0,3 1 0,2 1 0,0 0 0,1 0 0,0 0 0,-1 0 0,1 0 0,2 0 0,-2 0 0,0 0 0,-1 0 0,1 0 0,2 0 0,0 0 0,0 0 0,0 0 0,4 0 0,0 0 0,4 1 0,3 2 0,0 0 0,3 3 0,3-2 0,0 0 0,1 0 0,0 0 0,0 1 0,2-1 0,-2 0 0,1-1 0,-1 2 0,1 2 0,1-1 0,-3 2 0,1 0 0,1-2 0,2 1 0,-1-1 0,1 0 0,-4 0 0,0-3 0,-1 2 0,-4-2 0,1 2 0,-4 0 0,-2-2 0,0 2 0,-4-2 0,1 2 0,0 0 0,-1 1 0,2 0 0,1 0 0,1 2 0,0-1 0,3 2 0,0 1 0,0 1 0,0-2 0,-2-2 0,0-1 0,0-2 0,-1-2 0,-1-1 0,-1-1 0,0 0 0,0 0 0,-2 0 0,3 0 0,-2 0 0,1 0 0,1 0 0,1 0 0,-1 0 0,2 0 0,-1 0 0,-3-2 0,-1-1 0,-3 1 0,0 0 0,-2 2 0,-1 0 0,-1-1 0,-1-1 0,0-1 0,0 0 0,0-1 0,1 1 0,2-3 0,2-1 0,3-2 0,1-1 0,-1 0 0,-1 0 0,-1 2 0,-3 1 0,0 0 0,-2 1 0,-3 0 0,1 1 0,-1 0 0,0-1 0,-1 1 0,0-1 0,0 1 0,2 0 0,3-1 0,-1 0 0,1-1 0,1 0 0,1 1 0,1-1 0,0 0 0,1 1 0,-1-1 0,0 0 0,0 2 0,-2-2 0,-1 2 0,-2 1 0,-3 0 0,0 1 0,-4 0 0,0 0 0,-2 1 0,2 1 0,5 1 0,5 0 0,9 0 0,14-2 0,8-4 0,-2 0 0,-6 1 0,-11 3 0,-5 2 0,0 0 0,-1 0 0,-1 0 0,0 0 0,2 0 0,1 0 0,2 0 0,4 0 0,2 0 0,4 0 0,6 0 0,6 0 0,2 0 0,1 0 0,0 0 0,0 0 0,2 0 0,-2 0 0,-1 0 0,-6 0 0,-2 0 0,-4 0 0,1 0 0,-2-2 0,-2-3 0,2-1 0,-1-2 0,-1 3 0,-4 2 0,-3 0 0,-1 3 0,2 0 0,1 0 0,2 0 0,2 0 0,6 0 0,7 0 0,4 0 0,4 0 0,2 0 0,0 0 0,1 0 0,-3 0 0,-2 0 0,1 0 0,-2 0 0,-3 0 0,-3 0 0,-4 0 0,-5 0 0,-4 0 0,-4 0 0,-6 2 0,-2 0 0,-4 1 0,-1-1 0,-3 0 0,1 1 0,1-1 0,2 0 0,4-2 0,3 0 0,4 0 0,1 0 0,5 0 0,1 0 0,0 0 0,-1 0 0,-3 0 0,0 0 0,0 0 0,0 0 0,1 0 0,4 0 0,4 0 0,3 0 0,2 0 0,-1 0 0,-2 0 0,-3 0 0,-2 0 0,-3 0 0,-4 0 0,-4 0 0,-2 0 0,-4 2 0,-1 0 0,-1 0 0,-2 0 0,4-2 0,2 2 0,0 1 0,-1-1 0,-2 1 0,-3-3 0,-2 0 0,1 2 0,-2 0 0,3 1 0,0-1 0,-2-2 0,2 0 0,0 0 0,0 0 0,2 0 0,-2 0 0,-2 0 0,-2 0 0,-2 0 0,-1 0 0,-1 0 0,0 0 0,-2 0 0,0 0 0,-2 0 0,-2 0 0,-1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A6871-DFF2-CE47-B755-5F5BF60D47B5}" type="datetimeFigureOut">
              <a:rPr lang="en-GB" smtClean="0"/>
              <a:t>19/10/2023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0B9BA7-E0C3-144E-BB89-74F698A70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507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4902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04698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00510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09265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76123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29672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Paul Dirac – equation in 1928 that won the Nobel prize in 1933. Proposed both positive and negative energy and Dirac interpreted it as there existing matching particles with opposite charge.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81193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32090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9517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27"/>
            <a:ext cx="9144000" cy="512489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816362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374875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2923111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2 PPT INFO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80"/>
          <a:stretch/>
        </p:blipFill>
        <p:spPr>
          <a:xfrm>
            <a:off x="3619180" y="-2127"/>
            <a:ext cx="5524820" cy="5124894"/>
          </a:xfrm>
          <a:prstGeom prst="rect">
            <a:avLst/>
          </a:prstGeom>
        </p:spPr>
      </p:pic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F0B33C5-3D3F-0B41-A696-707E7213A96A}"/>
              </a:ext>
            </a:extLst>
          </p:cNvPr>
          <p:cNvCxnSpPr/>
          <p:nvPr userDrawn="1"/>
        </p:nvCxnSpPr>
        <p:spPr>
          <a:xfrm flipV="1">
            <a:off x="565200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2646F22B-FE2C-7B46-99F3-07857CD945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78268"/>
            <a:ext cx="2977563" cy="529407"/>
          </a:xfrm>
          <a:prstGeom prst="rect">
            <a:avLst/>
          </a:prstGeom>
        </p:spPr>
        <p:txBody>
          <a:bodyPr lIns="0" anchor="b" anchorCtr="0">
            <a:noAutofit/>
          </a:bodyPr>
          <a:lstStyle>
            <a:lvl1pPr algn="l">
              <a:defRPr sz="2000"/>
            </a:lvl1pPr>
          </a:lstStyle>
          <a:p>
            <a:r>
              <a:rPr lang="en-GB" noProof="0" dirty="0"/>
              <a:t>Title (1 line)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45690755-2D4F-AB4C-9BDC-CE0AFFC878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65200" y="1221070"/>
            <a:ext cx="2974201" cy="638466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1600" b="1"/>
            </a:lvl1pPr>
          </a:lstStyle>
          <a:p>
            <a:pPr lvl="0"/>
            <a:r>
              <a:rPr lang="en-GB" noProof="0" dirty="0"/>
              <a:t>Subtitle up to 2 lines</a:t>
            </a: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73636CAB-3E3D-2E4E-8D11-4E415698A8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5200" y="1967113"/>
            <a:ext cx="2981631" cy="284309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 noProof="0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524472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4B3AEA2-5144-CE45-88BB-401FB12F34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930979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00AF1B5-7617-5D4B-B62C-173CE8323582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C705CC9C-F4F0-B643-B331-CEEA3EC3CD7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899461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59308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3ED3D96E-B0AE-A54C-B2C0-7F5087C3E04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4451B2A8-05F8-3042-9A1F-CB835F9D574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313138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11169"/>
            <a:ext cx="4006308" cy="2577600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3639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130399"/>
            <a:ext cx="3096666" cy="550782"/>
          </a:xfrm>
          <a:prstGeom prst="rect">
            <a:avLst/>
          </a:prstGeom>
        </p:spPr>
        <p:txBody>
          <a:bodyPr lIns="0" bIns="0" anchor="b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816980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TITLE +IMAGE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B75CE567-FA79-C441-859B-BF6A09FDF4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F16B5ECF-593B-6844-A576-2600FD738D9A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98D78E84-F237-994A-81B1-962B167B01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6" name="Marcador de texto 2">
            <a:extLst>
              <a:ext uri="{FF2B5EF4-FFF2-40B4-BE49-F238E27FC236}">
                <a16:creationId xmlns:a16="http://schemas.microsoft.com/office/drawing/2014/main" id="{783E44FB-20A1-A940-B17D-D1B71E8FEA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494511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8B12A67-246C-3548-BFDC-213A22D509F1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3" name="Marcador de texto 11">
            <a:extLst>
              <a:ext uri="{FF2B5EF4-FFF2-40B4-BE49-F238E27FC236}">
                <a16:creationId xmlns:a16="http://schemas.microsoft.com/office/drawing/2014/main" id="{70F7A1AF-7436-084B-BC19-881A49D870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BCC7D580-CFC7-6F40-8A7A-293870E3ABE8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1C359E23-7595-9043-A6C1-C845DB557DF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9586415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1" name="Marcador de posición de imagen 2">
            <a:extLst>
              <a:ext uri="{FF2B5EF4-FFF2-40B4-BE49-F238E27FC236}">
                <a16:creationId xmlns:a16="http://schemas.microsoft.com/office/drawing/2014/main" id="{9410076B-D8C5-C940-B21B-2BC0E16D2CBA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1E4446CF-CE8C-684E-A6B3-C9CA5339B2C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101D4DB9-5F18-DD4F-B34F-32305C35DB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697896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613494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s-ES" dirty="0"/>
          </a:p>
        </p:txBody>
      </p: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1332719-9685-664E-BA1E-D650B5320B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6C5443F0-1C6F-9748-A8E5-92E81771B66D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E9EE4B28-9DE6-4945-B0C0-3261328AD90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anchor="t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text…</a:t>
            </a:r>
          </a:p>
        </p:txBody>
      </p:sp>
    </p:spTree>
    <p:extLst>
      <p:ext uri="{BB962C8B-B14F-4D97-AF65-F5344CB8AC3E}">
        <p14:creationId xmlns:p14="http://schemas.microsoft.com/office/powerpoint/2010/main" val="10841769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ector recto 11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8" name="Conector recto 7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1E6B2D3C-E2BF-B74C-A652-707CA4B5CCEC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508330291"/>
              </p:ext>
            </p:extLst>
          </p:nvPr>
        </p:nvGraphicFramePr>
        <p:xfrm>
          <a:off x="565200" y="1635646"/>
          <a:ext cx="8176081" cy="2560320"/>
        </p:xfrm>
        <a:graphic>
          <a:graphicData uri="http://schemas.openxmlformats.org/drawingml/2006/table">
            <a:tbl>
              <a:tblPr firstRow="1" bandRow="1" bandCol="1">
                <a:tableStyleId>{7E9639D4-E3E2-4D34-9284-5A2195B3D0D7}</a:tableStyleId>
              </a:tblPr>
              <a:tblGrid>
                <a:gridCol w="1506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038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91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90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90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90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253">
                <a:tc>
                  <a:txBody>
                    <a:bodyPr/>
                    <a:lstStyle/>
                    <a:p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</a:t>
                      </a:r>
                      <a:endParaRPr lang="es-ES" sz="14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Students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oBot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CBI, OSU, NTNU,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CESP in </a:t>
                      </a:r>
                      <a:r>
                        <a:rPr lang="es-ES" sz="1200" b="1" i="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residence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</a:t>
                      </a:r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</a:t>
                      </a:r>
                      <a:r>
                        <a:rPr lang="es-ES" sz="1200" b="0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weeks</a:t>
                      </a:r>
                      <a:endParaRPr lang="es-ES" sz="12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students (MSc)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1" i="0">
                          <a:latin typeface="Helvetica 75"/>
                          <a:cs typeface="Helvetica 75"/>
                        </a:rPr>
                        <a:t>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9672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White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1223770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782283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  <p:pic>
        <p:nvPicPr>
          <p:cNvPr id="10" name="Imagen 9" descr="Imagen que contiene Interfaz de usuario gráfica&#10;&#10;Descripción generada automáticamente">
            <a:extLst>
              <a:ext uri="{FF2B5EF4-FFF2-40B4-BE49-F238E27FC236}">
                <a16:creationId xmlns:a16="http://schemas.microsoft.com/office/drawing/2014/main" id="{6833F931-6EA2-7D4B-8A12-F30F2B3A4BD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1162018"/>
            <a:ext cx="3707904" cy="303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0102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ción de imagen 2">
            <a:extLst>
              <a:ext uri="{FF2B5EF4-FFF2-40B4-BE49-F238E27FC236}">
                <a16:creationId xmlns:a16="http://schemas.microsoft.com/office/drawing/2014/main" id="{5C470B48-3B80-424A-9DFF-6E4973138DF2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Paralelogramo 8">
            <a:extLst>
              <a:ext uri="{FF2B5EF4-FFF2-40B4-BE49-F238E27FC236}">
                <a16:creationId xmlns:a16="http://schemas.microsoft.com/office/drawing/2014/main" id="{19109101-6B42-4248-A84E-BD9A353FEA38}"/>
              </a:ext>
            </a:extLst>
          </p:cNvPr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21940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Marcador de posición de imagen 2">
            <a:extLst>
              <a:ext uri="{FF2B5EF4-FFF2-40B4-BE49-F238E27FC236}">
                <a16:creationId xmlns:a16="http://schemas.microsoft.com/office/drawing/2014/main" id="{4751B853-6773-BB40-89ED-5F667BD0CB4B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5515578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3AEFFCC9-2EC4-D64B-A05A-D806F9EEC658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6" name="Marcador de texto 11">
            <a:extLst>
              <a:ext uri="{FF2B5EF4-FFF2-40B4-BE49-F238E27FC236}">
                <a16:creationId xmlns:a16="http://schemas.microsoft.com/office/drawing/2014/main" id="{E4D54CD7-FD50-9A4D-A436-7188DB5E1C9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5200" y="4653197"/>
            <a:ext cx="803879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187590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7F69FDF-7A70-B449-9D86-8A3B65ABFE3C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F7A8A39F-DE0E-EE40-B5EC-C27C213F4A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96154" y="4653197"/>
            <a:ext cx="2602523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r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4929853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02_BACK COV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652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ducationalProgrammes">
    <p:bg>
      <p:bgPr>
        <a:solidFill>
          <a:srgbClr val="F59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Dibujo de ingeniería&#10;&#10;Descripción generada automáticamente">
            <a:extLst>
              <a:ext uri="{FF2B5EF4-FFF2-40B4-BE49-F238E27FC236}">
                <a16:creationId xmlns:a16="http://schemas.microsoft.com/office/drawing/2014/main" id="{26BB7072-2AE9-1E41-8DF6-EC5B7D737A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383" r="1751" b="2346"/>
          <a:stretch/>
        </p:blipFill>
        <p:spPr>
          <a:xfrm>
            <a:off x="0" y="507146"/>
            <a:ext cx="4195482" cy="411095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1266725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uropeanProjects">
    <p:bg>
      <p:bgPr>
        <a:solidFill>
          <a:srgbClr val="0087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">
            <a:extLst>
              <a:ext uri="{FF2B5EF4-FFF2-40B4-BE49-F238E27FC236}">
                <a16:creationId xmlns:a16="http://schemas.microsoft.com/office/drawing/2014/main" id="{1B69939E-B497-5142-91E7-B9DFB46CB4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602" r="1556" b="1753"/>
          <a:stretch/>
        </p:blipFill>
        <p:spPr>
          <a:xfrm>
            <a:off x="0" y="514830"/>
            <a:ext cx="4203166" cy="412632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275180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vents">
    <p:bg>
      <p:bgPr>
        <a:solidFill>
          <a:srgbClr val="E600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CA8BB6E5-4B99-4840-8F25-3E8E9248E1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243" r="1736" b="1213"/>
          <a:stretch/>
        </p:blipFill>
        <p:spPr>
          <a:xfrm>
            <a:off x="0" y="499462"/>
            <a:ext cx="4195482" cy="416474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138501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PrototypeWorkshops">
    <p:bg>
      <p:bgPr>
        <a:solidFill>
          <a:srgbClr val="87B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pic>
        <p:nvPicPr>
          <p:cNvPr id="5" name="Imagen 4" descr="Diagrama, Dibujo de ingeniería&#10;&#10;Descripción generada automáticamente">
            <a:extLst>
              <a:ext uri="{FF2B5EF4-FFF2-40B4-BE49-F238E27FC236}">
                <a16:creationId xmlns:a16="http://schemas.microsoft.com/office/drawing/2014/main" id="{FF907440-85A4-CB42-BF28-7ECBE86C0B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684" r="3093" b="2267"/>
          <a:stretch/>
        </p:blipFill>
        <p:spPr>
          <a:xfrm>
            <a:off x="0" y="560934"/>
            <a:ext cx="4136400" cy="4057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26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R&amp;D&amp;Iprojects">
    <p:bg>
      <p:bgPr>
        <a:solidFill>
          <a:srgbClr val="6E37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 con confianza baja">
            <a:extLst>
              <a:ext uri="{FF2B5EF4-FFF2-40B4-BE49-F238E27FC236}">
                <a16:creationId xmlns:a16="http://schemas.microsoft.com/office/drawing/2014/main" id="{64402CF3-9D15-574B-A659-3454163075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143" r="1916" b="2653"/>
          <a:stretch/>
        </p:blipFill>
        <p:spPr>
          <a:xfrm>
            <a:off x="0" y="537882"/>
            <a:ext cx="4187798" cy="406485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925322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4231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1EA2F68-2677-674C-8B20-BF93484B64E2}"/>
              </a:ext>
            </a:extLst>
          </p:cNvPr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98DFC112-3411-B74B-BD12-A0B1FC54F87F}"/>
              </a:ext>
            </a:extLst>
          </p:cNvPr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1346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397EE8D-71FB-9140-84D4-06212596B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4B69AFA-C1FC-1844-A983-CFEE627CB2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pie de página 4">
            <a:extLst>
              <a:ext uri="{FF2B5EF4-FFF2-40B4-BE49-F238E27FC236}">
                <a16:creationId xmlns:a16="http://schemas.microsoft.com/office/drawing/2014/main" id="{487EEB51-620E-8C4B-98B4-1F42390914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6F5302E1-9D8F-A742-8A74-EB4F5778E3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E5B7-A2EC-AB4A-80C9-17EC9FB4DCB0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6831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9" r:id="rId2"/>
    <p:sldLayoutId id="2147483683" r:id="rId3"/>
    <p:sldLayoutId id="2147483684" r:id="rId4"/>
    <p:sldLayoutId id="2147483681" r:id="rId5"/>
    <p:sldLayoutId id="2147483671" r:id="rId6"/>
    <p:sldLayoutId id="2147483682" r:id="rId7"/>
    <p:sldLayoutId id="2147483658" r:id="rId8"/>
    <p:sldLayoutId id="2147483659" r:id="rId9"/>
    <p:sldLayoutId id="2147483657" r:id="rId10"/>
    <p:sldLayoutId id="2147483649" r:id="rId11"/>
    <p:sldLayoutId id="2147483651" r:id="rId12"/>
    <p:sldLayoutId id="2147483661" r:id="rId13"/>
    <p:sldLayoutId id="2147483662" r:id="rId14"/>
    <p:sldLayoutId id="2147483664" r:id="rId15"/>
    <p:sldLayoutId id="2147483667" r:id="rId16"/>
    <p:sldLayoutId id="2147483669" r:id="rId17"/>
    <p:sldLayoutId id="2147483650" r:id="rId18"/>
    <p:sldLayoutId id="2147483652" r:id="rId19"/>
    <p:sldLayoutId id="2147483660" r:id="rId20"/>
    <p:sldLayoutId id="2147483653" r:id="rId21"/>
    <p:sldLayoutId id="2147483665" r:id="rId22"/>
    <p:sldLayoutId id="2147483676" r:id="rId23"/>
    <p:sldLayoutId id="2147483654" r:id="rId24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svg"/><Relationship Id="rId3" Type="http://schemas.openxmlformats.org/officeDocument/2006/relationships/image" Target="../media/image31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10.png"/><Relationship Id="rId5" Type="http://schemas.openxmlformats.org/officeDocument/2006/relationships/customXml" Target="../ink/ink1.xml"/><Relationship Id="rId4" Type="http://schemas.microsoft.com/office/2007/relationships/hdphoto" Target="../media/hdphoto5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4.png"/><Relationship Id="rId7" Type="http://schemas.openxmlformats.org/officeDocument/2006/relationships/image" Target="../media/image16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1.xml"/><Relationship Id="rId6" Type="http://schemas.microsoft.com/office/2007/relationships/hdphoto" Target="../media/hdphoto2.wdp"/><Relationship Id="rId5" Type="http://schemas.openxmlformats.org/officeDocument/2006/relationships/image" Target="../media/image15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gif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video" Target="../media/media2.mov"/><Relationship Id="rId1" Type="http://schemas.microsoft.com/office/2007/relationships/media" Target="../media/media2.mov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184D06EE-D771-C442-B8E2-693CC7398F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Prototyping workshop on a Saturday morning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39D9350-9FD4-5F46-8C9A-4553CEF3F0DB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GB" dirty="0"/>
              <a:t>Dina Zimmermann @ CERN </a:t>
            </a:r>
            <a:r>
              <a:rPr lang="en-GB" dirty="0" err="1"/>
              <a:t>IdeaSquare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1418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CEB11269-9F1E-DA2D-80FA-45DBEE6E8B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6357" y="1424466"/>
            <a:ext cx="4524499" cy="2294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32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Paul Dirac standing in front of a blackboard">
            <a:extLst>
              <a:ext uri="{FF2B5EF4-FFF2-40B4-BE49-F238E27FC236}">
                <a16:creationId xmlns:a16="http://schemas.microsoft.com/office/drawing/2014/main" id="{66DB65C8-9F15-E494-EAF2-01B7FEB75F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886" y="915924"/>
            <a:ext cx="4505481" cy="3311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The antimatter enigma: What is it and why didn't it destroy the universe?">
            <a:extLst>
              <a:ext uri="{FF2B5EF4-FFF2-40B4-BE49-F238E27FC236}">
                <a16:creationId xmlns:a16="http://schemas.microsoft.com/office/drawing/2014/main" id="{22546573-9474-130A-C3D2-9CF2E5EA31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1996" y="1372342"/>
            <a:ext cx="3857625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5058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Why Antimatter Matters | Thehavok.com">
            <a:extLst>
              <a:ext uri="{FF2B5EF4-FFF2-40B4-BE49-F238E27FC236}">
                <a16:creationId xmlns:a16="http://schemas.microsoft.com/office/drawing/2014/main" id="{B4A7095C-DEA4-BD16-99B6-0114AF571F7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18" b="13881"/>
          <a:stretch/>
        </p:blipFill>
        <p:spPr bwMode="auto">
          <a:xfrm>
            <a:off x="1121476" y="712519"/>
            <a:ext cx="6193724" cy="4075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69486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loud 6">
            <a:extLst>
              <a:ext uri="{FF2B5EF4-FFF2-40B4-BE49-F238E27FC236}">
                <a16:creationId xmlns:a16="http://schemas.microsoft.com/office/drawing/2014/main" id="{F096DB07-67C0-8378-2F8A-12F8E2CBA3F8}"/>
              </a:ext>
            </a:extLst>
          </p:cNvPr>
          <p:cNvSpPr/>
          <p:nvPr/>
        </p:nvSpPr>
        <p:spPr>
          <a:xfrm>
            <a:off x="4915818" y="1421175"/>
            <a:ext cx="3438414" cy="2231114"/>
          </a:xfrm>
          <a:prstGeom prst="cloud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8198" name="Picture 6" descr="Water Balloon Png Svg Royalty Free - Water Balloon Clipart PNG Image |  Transparent PNG Free Download on SeekPNG">
            <a:extLst>
              <a:ext uri="{FF2B5EF4-FFF2-40B4-BE49-F238E27FC236}">
                <a16:creationId xmlns:a16="http://schemas.microsoft.com/office/drawing/2014/main" id="{E72AB433-C173-038C-3340-67A325596C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621" b="90345" l="10000" r="90000">
                        <a14:foregroundMark x1="47561" y1="8621" x2="47561" y2="8621"/>
                        <a14:foregroundMark x1="47561" y1="8621" x2="47561" y2="8621"/>
                        <a14:foregroundMark x1="41220" y1="20172" x2="41220" y2="20172"/>
                        <a14:foregroundMark x1="41220" y1="20345" x2="40732" y2="20862"/>
                        <a14:foregroundMark x1="42317" y1="19655" x2="37927" y2="22931"/>
                        <a14:foregroundMark x1="38780" y1="22931" x2="29878" y2="37931"/>
                        <a14:foregroundMark x1="29878" y1="37931" x2="28902" y2="47069"/>
                        <a14:foregroundMark x1="28902" y1="47069" x2="28293" y2="48448"/>
                        <a14:foregroundMark x1="44756" y1="90345" x2="51341" y2="90345"/>
                        <a14:foregroundMark x1="70244" y1="69655" x2="70244" y2="6482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1484" y="700644"/>
            <a:ext cx="2470284" cy="1747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DDCEFA85-85E8-8915-4137-2F5261E4C937}"/>
                  </a:ext>
                </a:extLst>
              </p14:cNvPr>
              <p14:cNvContentPartPr/>
              <p14:nvPr/>
            </p14:nvContentPartPr>
            <p14:xfrm>
              <a:off x="1507839" y="4425952"/>
              <a:ext cx="6252120" cy="149400"/>
            </p14:xfrm>
          </p:contentPart>
        </mc:Choice>
        <mc:Fallback xmlns=""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DDCEFA85-85E8-8915-4137-2F5261E4C937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498839" y="4416952"/>
                <a:ext cx="6269760" cy="167040"/>
              </a:xfrm>
              <a:prstGeom prst="rect">
                <a:avLst/>
              </a:prstGeom>
            </p:spPr>
          </p:pic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FA913F0C-4B1F-3203-8DBF-75FAEEDC04D4}"/>
              </a:ext>
            </a:extLst>
          </p:cNvPr>
          <p:cNvSpPr txBox="1"/>
          <p:nvPr/>
        </p:nvSpPr>
        <p:spPr>
          <a:xfrm>
            <a:off x="4057275" y="4575352"/>
            <a:ext cx="11515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 dirty="0">
                <a:latin typeface="Arial Rounded MT Bold" panose="020F0704030504030204" pitchFamily="34" charset="77"/>
                <a:ea typeface="Krungthep" panose="02000400000000000000" pitchFamily="2" charset="-34"/>
                <a:cs typeface="Krungthep" panose="02000400000000000000" pitchFamily="2" charset="-34"/>
              </a:rPr>
              <a:t>Matter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B6305E-AE43-6F73-CA24-DDBC22C05FEE}"/>
              </a:ext>
            </a:extLst>
          </p:cNvPr>
          <p:cNvSpPr txBox="1"/>
          <p:nvPr/>
        </p:nvSpPr>
        <p:spPr>
          <a:xfrm>
            <a:off x="3722786" y="880147"/>
            <a:ext cx="17671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 dirty="0">
                <a:latin typeface="Arial Rounded MT Bold" panose="020F0704030504030204" pitchFamily="34" charset="77"/>
                <a:ea typeface="Krungthep" panose="02000400000000000000" pitchFamily="2" charset="-34"/>
                <a:cs typeface="Krungthep" panose="02000400000000000000" pitchFamily="2" charset="-34"/>
              </a:rPr>
              <a:t>Antimatter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7B278E4-ED72-F639-39B1-52B44D2D353D}"/>
              </a:ext>
            </a:extLst>
          </p:cNvPr>
          <p:cNvCxnSpPr/>
          <p:nvPr/>
        </p:nvCxnSpPr>
        <p:spPr>
          <a:xfrm flipV="1">
            <a:off x="1507839" y="1649939"/>
            <a:ext cx="0" cy="276695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8903E6E-E9DF-CE54-A048-B59A24805817}"/>
              </a:ext>
            </a:extLst>
          </p:cNvPr>
          <p:cNvSpPr txBox="1"/>
          <p:nvPr/>
        </p:nvSpPr>
        <p:spPr>
          <a:xfrm>
            <a:off x="735763" y="2571750"/>
            <a:ext cx="7168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dirty="0">
                <a:latin typeface="Arial Rounded MT Bold" panose="020F0704030504030204" pitchFamily="34" charset="77"/>
                <a:ea typeface="Krungthep" panose="02000400000000000000" pitchFamily="2" charset="-34"/>
                <a:cs typeface="Krungthep" panose="02000400000000000000" pitchFamily="2" charset="-34"/>
              </a:rPr>
              <a:t>3 m</a:t>
            </a:r>
          </a:p>
        </p:txBody>
      </p:sp>
      <p:pic>
        <p:nvPicPr>
          <p:cNvPr id="12" name="Graphic 11" descr="Question Mark with solid fill">
            <a:extLst>
              <a:ext uri="{FF2B5EF4-FFF2-40B4-BE49-F238E27FC236}">
                <a16:creationId xmlns:a16="http://schemas.microsoft.com/office/drawing/2014/main" id="{768E86D9-0FD4-D857-2A83-40AB454AA86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699426" y="3434585"/>
            <a:ext cx="914400" cy="9144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6B2C814-07B5-72AF-6D70-579D6180342E}"/>
              </a:ext>
            </a:extLst>
          </p:cNvPr>
          <p:cNvSpPr txBox="1"/>
          <p:nvPr/>
        </p:nvSpPr>
        <p:spPr>
          <a:xfrm>
            <a:off x="5208872" y="2110085"/>
            <a:ext cx="288388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dirty="0">
                <a:latin typeface="Arial Rounded MT Bold" panose="020F0704030504030204" pitchFamily="34" charset="77"/>
                <a:ea typeface="Krungthep" panose="02000400000000000000" pitchFamily="2" charset="-34"/>
                <a:cs typeface="Krungthep" panose="02000400000000000000" pitchFamily="2" charset="-34"/>
              </a:rPr>
              <a:t>You have 10 minutes to build the Antimatter Anti-Annihilator</a:t>
            </a:r>
            <a:endParaRPr lang="en-CH" sz="1800" dirty="0">
              <a:latin typeface="Arial Rounded MT Bold" panose="020F0704030504030204" pitchFamily="34" charset="77"/>
              <a:ea typeface="Krungthep" panose="02000400000000000000" pitchFamily="2" charset="-34"/>
              <a:cs typeface="Krungthep" panose="02000400000000000000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865377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/>
      <p:bldP spid="6" grpId="0"/>
      <p:bldP spid="10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re You Iterating?. “Iteration” has recently become one of… | by TableTab |  The TableTab Blog | Medium">
            <a:extLst>
              <a:ext uri="{FF2B5EF4-FFF2-40B4-BE49-F238E27FC236}">
                <a16:creationId xmlns:a16="http://schemas.microsoft.com/office/drawing/2014/main" id="{3F0E32B6-FAC8-582C-A238-32982D91A5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07936" y="1271223"/>
            <a:ext cx="9851936" cy="4222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ítulo 1">
            <a:extLst>
              <a:ext uri="{FF2B5EF4-FFF2-40B4-BE49-F238E27FC236}">
                <a16:creationId xmlns:a16="http://schemas.microsoft.com/office/drawing/2014/main" id="{FCACB90E-0950-F4A3-29DE-70909AB35961}"/>
              </a:ext>
            </a:extLst>
          </p:cNvPr>
          <p:cNvSpPr txBox="1">
            <a:spLocks/>
          </p:cNvSpPr>
          <p:nvPr/>
        </p:nvSpPr>
        <p:spPr>
          <a:xfrm>
            <a:off x="588951" y="666751"/>
            <a:ext cx="6930979" cy="50054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Iterating, iterating, iterating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9F5EC60-B040-C55B-B873-6E99DFE26527}"/>
              </a:ext>
            </a:extLst>
          </p:cNvPr>
          <p:cNvSpPr txBox="1"/>
          <p:nvPr/>
        </p:nvSpPr>
        <p:spPr>
          <a:xfrm>
            <a:off x="3226003" y="2671948"/>
            <a:ext cx="23672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Krungthep" panose="02000400000000000000" pitchFamily="2" charset="-34"/>
                <a:cs typeface="Krungthep" panose="02000400000000000000" pitchFamily="2" charset="-34"/>
              </a:rPr>
              <a:t>5 minutes to improve/rebuild your prototype</a:t>
            </a:r>
          </a:p>
        </p:txBody>
      </p:sp>
    </p:spTree>
    <p:extLst>
      <p:ext uri="{BB962C8B-B14F-4D97-AF65-F5344CB8AC3E}">
        <p14:creationId xmlns:p14="http://schemas.microsoft.com/office/powerpoint/2010/main" val="1830299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6B6911-AD3D-7B4E-B4D2-53E5C9A155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power of prototyping</a:t>
            </a:r>
          </a:p>
        </p:txBody>
      </p:sp>
      <p:pic>
        <p:nvPicPr>
          <p:cNvPr id="5" name="Picture 4" descr="A person sitting on a ski lift&#10;&#10;Description automatically generated">
            <a:extLst>
              <a:ext uri="{FF2B5EF4-FFF2-40B4-BE49-F238E27FC236}">
                <a16:creationId xmlns:a16="http://schemas.microsoft.com/office/drawing/2014/main" id="{88B9F0C4-4292-B25F-ADC1-935E0AAEF8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1716" y="1118092"/>
            <a:ext cx="4680568" cy="3510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051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6B6911-AD3D-7B4E-B4D2-53E5C9A155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power of prototyping</a:t>
            </a:r>
          </a:p>
        </p:txBody>
      </p:sp>
      <p:pic>
        <p:nvPicPr>
          <p:cNvPr id="5" name="Picture 4" descr="A person sitting on a ski lift&#10;&#10;Description automatically generated">
            <a:extLst>
              <a:ext uri="{FF2B5EF4-FFF2-40B4-BE49-F238E27FC236}">
                <a16:creationId xmlns:a16="http://schemas.microsoft.com/office/drawing/2014/main" id="{88B9F0C4-4292-B25F-ADC1-935E0AAEF8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31716" y="1118092"/>
            <a:ext cx="4680568" cy="3510425"/>
          </a:xfrm>
          <a:prstGeom prst="rect">
            <a:avLst/>
          </a:prstGeom>
        </p:spPr>
      </p:pic>
      <p:pic>
        <p:nvPicPr>
          <p:cNvPr id="3" name="IMG_8471.mov">
            <a:hlinkClick r:id="" action="ppaction://media"/>
            <a:extLst>
              <a:ext uri="{FF2B5EF4-FFF2-40B4-BE49-F238E27FC236}">
                <a16:creationId xmlns:a16="http://schemas.microsoft.com/office/drawing/2014/main" id="{3ABB8FAA-882C-31F4-4732-74C4482969C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451622" y="1118091"/>
            <a:ext cx="6240756" cy="3510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565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63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diagram of a ski&#10;&#10;Description automatically generated">
            <a:extLst>
              <a:ext uri="{FF2B5EF4-FFF2-40B4-BE49-F238E27FC236}">
                <a16:creationId xmlns:a16="http://schemas.microsoft.com/office/drawing/2014/main" id="{E5A09190-8D89-4431-DA3A-B093F4846E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1610" y="491073"/>
            <a:ext cx="4360779" cy="4161353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7902912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ack box on a wood stand&#10;&#10;Description automatically generated">
            <a:extLst>
              <a:ext uri="{FF2B5EF4-FFF2-40B4-BE49-F238E27FC236}">
                <a16:creationId xmlns:a16="http://schemas.microsoft.com/office/drawing/2014/main" id="{65C5E7D0-9415-FEFD-B358-70E2C46DF7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3615" y="649170"/>
            <a:ext cx="2197267" cy="2929689"/>
          </a:xfrm>
          <a:prstGeom prst="rect">
            <a:avLst/>
          </a:prstGeom>
        </p:spPr>
      </p:pic>
      <p:pic>
        <p:nvPicPr>
          <p:cNvPr id="6" name="Picture 5" descr="A black round object with a cable&#10;&#10;Description automatically generated">
            <a:extLst>
              <a:ext uri="{FF2B5EF4-FFF2-40B4-BE49-F238E27FC236}">
                <a16:creationId xmlns:a16="http://schemas.microsoft.com/office/drawing/2014/main" id="{3ED79DE8-355A-6658-359C-47037F1D93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058" y="898358"/>
            <a:ext cx="3281755" cy="3281755"/>
          </a:xfrm>
          <a:prstGeom prst="rect">
            <a:avLst/>
          </a:prstGeom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F287A25E-AB8C-EE82-4C0D-77C18465FC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7127" y="2481184"/>
            <a:ext cx="3281755" cy="3281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Bafang thumb throttle – REV Electric Bikes">
            <a:extLst>
              <a:ext uri="{FF2B5EF4-FFF2-40B4-BE49-F238E27FC236}">
                <a16:creationId xmlns:a16="http://schemas.microsoft.com/office/drawing/2014/main" id="{E8D9AC4D-BDE9-C112-E888-6478AA755F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9886" y="2571750"/>
            <a:ext cx="2334051" cy="2334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>
            <a:extLst>
              <a:ext uri="{FF2B5EF4-FFF2-40B4-BE49-F238E27FC236}">
                <a16:creationId xmlns:a16="http://schemas.microsoft.com/office/drawing/2014/main" id="{72E97847-32AF-6456-C2B2-7F84B94AB43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42576" b="9362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6196"/>
          <a:stretch/>
        </p:blipFill>
        <p:spPr bwMode="auto">
          <a:xfrm>
            <a:off x="5652653" y="1223158"/>
            <a:ext cx="3016276" cy="1924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52997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Tech 101 From Symmetry Electronics: Hall Effect Sensors | Symmetry  Electronics">
            <a:extLst>
              <a:ext uri="{FF2B5EF4-FFF2-40B4-BE49-F238E27FC236}">
                <a16:creationId xmlns:a16="http://schemas.microsoft.com/office/drawing/2014/main" id="{84388573-7DC8-F074-1FAF-2BE1710F0D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246" y="1047863"/>
            <a:ext cx="4063258" cy="3432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A screenshot of a computer&#10;&#10;Description automatically generated">
            <a:extLst>
              <a:ext uri="{FF2B5EF4-FFF2-40B4-BE49-F238E27FC236}">
                <a16:creationId xmlns:a16="http://schemas.microsoft.com/office/drawing/2014/main" id="{6B1D8F5E-6B57-3972-E2B0-C4987AD105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5563" y="1047863"/>
            <a:ext cx="5254047" cy="3749843"/>
          </a:xfrm>
          <a:prstGeom prst="rect">
            <a:avLst/>
          </a:prstGeom>
        </p:spPr>
      </p:pic>
      <p:pic>
        <p:nvPicPr>
          <p:cNvPr id="3" name="Picture 2" descr="A diagram of a wiring diagram&#10;&#10;Description automatically generated">
            <a:extLst>
              <a:ext uri="{FF2B5EF4-FFF2-40B4-BE49-F238E27FC236}">
                <a16:creationId xmlns:a16="http://schemas.microsoft.com/office/drawing/2014/main" id="{4F581379-897B-24EE-53F7-D8F6F1A828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13164" y="1788190"/>
            <a:ext cx="4940135" cy="2692270"/>
          </a:xfrm>
          <a:prstGeom prst="rect">
            <a:avLst/>
          </a:prstGeom>
        </p:spPr>
      </p:pic>
      <p:pic>
        <p:nvPicPr>
          <p:cNvPr id="12" name="Picture 11" descr="A diagram of a motor&#10;&#10;Description automatically generated">
            <a:extLst>
              <a:ext uri="{FF2B5EF4-FFF2-40B4-BE49-F238E27FC236}">
                <a16:creationId xmlns:a16="http://schemas.microsoft.com/office/drawing/2014/main" id="{0855B282-5F6B-5D3E-AB62-4EF5EF004D8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54415" y="663040"/>
            <a:ext cx="3798884" cy="4205349"/>
          </a:xfrm>
          <a:prstGeom prst="rect">
            <a:avLst/>
          </a:prstGeom>
        </p:spPr>
      </p:pic>
      <p:pic>
        <p:nvPicPr>
          <p:cNvPr id="14" name="Picture 13" descr="A diagram of a wire&#10;&#10;Description automatically generated with medium confidence">
            <a:extLst>
              <a:ext uri="{FF2B5EF4-FFF2-40B4-BE49-F238E27FC236}">
                <a16:creationId xmlns:a16="http://schemas.microsoft.com/office/drawing/2014/main" id="{F317BD1C-7929-C181-2277-B116178E95B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35432" y="1400261"/>
            <a:ext cx="4036551" cy="3005942"/>
          </a:xfrm>
          <a:prstGeom prst="rect">
            <a:avLst/>
          </a:prstGeom>
        </p:spPr>
      </p:pic>
      <p:pic>
        <p:nvPicPr>
          <p:cNvPr id="16" name="Picture 15" descr="A table with numbers and symbols&#10;&#10;Description automatically generated">
            <a:extLst>
              <a:ext uri="{FF2B5EF4-FFF2-40B4-BE49-F238E27FC236}">
                <a16:creationId xmlns:a16="http://schemas.microsoft.com/office/drawing/2014/main" id="{23B091D4-62CC-4D5D-8CC1-77BD8EE6177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73391" y="1654598"/>
            <a:ext cx="4273906" cy="2692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342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G_8300.mov">
            <a:hlinkClick r:id="" action="ppaction://media"/>
            <a:extLst>
              <a:ext uri="{FF2B5EF4-FFF2-40B4-BE49-F238E27FC236}">
                <a16:creationId xmlns:a16="http://schemas.microsoft.com/office/drawing/2014/main" id="{DD45C973-0899-0E45-12E5-2B31D053261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124200" y="0"/>
            <a:ext cx="2894013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980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6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>
            <a:extLst>
              <a:ext uri="{FF2B5EF4-FFF2-40B4-BE49-F238E27FC236}">
                <a16:creationId xmlns:a16="http://schemas.microsoft.com/office/drawing/2014/main" id="{86990265-B01C-03E4-B3DF-B504C4AE52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" y="368966"/>
            <a:ext cx="4673431" cy="4405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>
            <a:extLst>
              <a:ext uri="{FF2B5EF4-FFF2-40B4-BE49-F238E27FC236}">
                <a16:creationId xmlns:a16="http://schemas.microsoft.com/office/drawing/2014/main" id="{816A51A6-2631-39BF-A39D-0BFDB47CB5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926" y="897628"/>
            <a:ext cx="4470074" cy="3348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1918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50985E9B-B4AC-0241-B545-46B408662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1533" y="570627"/>
            <a:ext cx="3528721" cy="1433553"/>
          </a:xfrm>
        </p:spPr>
        <p:txBody>
          <a:bodyPr/>
          <a:lstStyle/>
          <a:p>
            <a:r>
              <a:rPr lang="en-GB" dirty="0"/>
              <a:t>What is prototyping?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370BAC6-769A-304B-BD45-4187227975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031533" y="2432607"/>
            <a:ext cx="3723993" cy="1240230"/>
          </a:xfrm>
        </p:spPr>
        <p:txBody>
          <a:bodyPr>
            <a:normAutofit fontScale="85000" lnSpcReduction="20000"/>
          </a:bodyPr>
          <a:lstStyle/>
          <a:p>
            <a:r>
              <a:rPr lang="en-GB" sz="2100" dirty="0"/>
              <a:t>If something helps you </a:t>
            </a:r>
            <a:r>
              <a:rPr lang="en-GB" sz="2100" dirty="0">
                <a:solidFill>
                  <a:srgbClr val="12B537"/>
                </a:solidFill>
              </a:rPr>
              <a:t>communicate</a:t>
            </a:r>
            <a:r>
              <a:rPr lang="en-GB" sz="2100" dirty="0"/>
              <a:t>, </a:t>
            </a:r>
            <a:r>
              <a:rPr lang="en-GB" sz="2100" dirty="0">
                <a:solidFill>
                  <a:srgbClr val="4CB8E7"/>
                </a:solidFill>
              </a:rPr>
              <a:t>test</a:t>
            </a:r>
            <a:r>
              <a:rPr lang="en-GB" sz="2100" dirty="0"/>
              <a:t>, </a:t>
            </a:r>
            <a:r>
              <a:rPr lang="en-GB" sz="2100" dirty="0">
                <a:solidFill>
                  <a:srgbClr val="F46410"/>
                </a:solidFill>
              </a:rPr>
              <a:t>validate</a:t>
            </a:r>
            <a:r>
              <a:rPr lang="en-GB" sz="2100" dirty="0"/>
              <a:t>, </a:t>
            </a:r>
            <a:r>
              <a:rPr lang="en-GB" sz="2100" dirty="0">
                <a:solidFill>
                  <a:srgbClr val="12B537"/>
                </a:solidFill>
              </a:rPr>
              <a:t>interact</a:t>
            </a:r>
            <a:r>
              <a:rPr lang="en-GB" sz="2100" dirty="0"/>
              <a:t>, or </a:t>
            </a:r>
            <a:r>
              <a:rPr lang="en-GB" sz="2100" dirty="0">
                <a:solidFill>
                  <a:srgbClr val="4CB8E7"/>
                </a:solidFill>
              </a:rPr>
              <a:t>explore</a:t>
            </a:r>
            <a:r>
              <a:rPr lang="en-GB" sz="2100" dirty="0"/>
              <a:t> your idea and make it tangible - it is a prototype.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3050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theme/theme1.xml><?xml version="1.0" encoding="utf-8"?>
<a:theme xmlns:a="http://schemas.openxmlformats.org/drawingml/2006/main" name="Opcion F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D2 TemplateIdeaSquare updated 05012022" id="{CEE51B96-71BC-C84E-975D-0D6E5CD89A4D}" vid="{4B0542AF-209C-6D43-8329-B0F7F099BA03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Opcion Foto</Template>
  <TotalTime>620</TotalTime>
  <Words>117</Words>
  <Application>Microsoft Macintosh PowerPoint</Application>
  <PresentationFormat>On-screen Show (16:9)</PresentationFormat>
  <Paragraphs>22</Paragraphs>
  <Slides>14</Slides>
  <Notes>9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Arial Rounded MT Bold</vt:lpstr>
      <vt:lpstr>Calibri</vt:lpstr>
      <vt:lpstr>Helvetica</vt:lpstr>
      <vt:lpstr>Helvetica 75</vt:lpstr>
      <vt:lpstr>Opcion Foto</vt:lpstr>
      <vt:lpstr>Prototyping workshop on a Saturday morning</vt:lpstr>
      <vt:lpstr>The power of prototyping</vt:lpstr>
      <vt:lpstr>The power of prototyping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is prototyping?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Claudia Marcelloni</dc:creator>
  <cp:keywords/>
  <dc:description/>
  <cp:lastModifiedBy>Dina Zimmermann</cp:lastModifiedBy>
  <cp:revision>12</cp:revision>
  <dcterms:created xsi:type="dcterms:W3CDTF">2022-01-18T18:56:13Z</dcterms:created>
  <dcterms:modified xsi:type="dcterms:W3CDTF">2023-10-19T08:28:03Z</dcterms:modified>
  <cp:category/>
</cp:coreProperties>
</file>