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7" r:id="rId2"/>
    <p:sldId id="265" r:id="rId3"/>
    <p:sldId id="274" r:id="rId4"/>
    <p:sldId id="284" r:id="rId5"/>
    <p:sldId id="287" r:id="rId6"/>
    <p:sldId id="288" r:id="rId7"/>
    <p:sldId id="286" r:id="rId8"/>
    <p:sldId id="296" r:id="rId9"/>
    <p:sldId id="275" r:id="rId10"/>
    <p:sldId id="282" r:id="rId11"/>
    <p:sldId id="289" r:id="rId12"/>
    <p:sldId id="290" r:id="rId13"/>
    <p:sldId id="276" r:id="rId14"/>
    <p:sldId id="291" r:id="rId15"/>
    <p:sldId id="292" r:id="rId16"/>
    <p:sldId id="293" r:id="rId17"/>
    <p:sldId id="279" r:id="rId18"/>
    <p:sldId id="281" r:id="rId19"/>
    <p:sldId id="278" r:id="rId20"/>
    <p:sldId id="295" r:id="rId21"/>
    <p:sldId id="277" r:id="rId22"/>
    <p:sldId id="264" r:id="rId23"/>
    <p:sldId id="256" r:id="rId24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2"/>
    <p:restoredTop sz="95940"/>
  </p:normalViewPr>
  <p:slideViewPr>
    <p:cSldViewPr snapToGrid="0" snapToObjects="1">
      <p:cViewPr varScale="1">
        <p:scale>
          <a:sx n="137" d="100"/>
          <a:sy n="137" d="100"/>
        </p:scale>
        <p:origin x="138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  <a:br>
              <a:rPr lang="en-GB" dirty="0"/>
            </a:br>
            <a:r>
              <a:rPr lang="en-GB" dirty="0"/>
              <a:t>#</a:t>
            </a:r>
            <a:r>
              <a:rPr lang="en-GB" dirty="0" err="1"/>
              <a:t>CERNIdeaSquare</a:t>
            </a:r>
            <a:br>
              <a:rPr lang="en-GB" dirty="0"/>
            </a:b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13 October 2023</a:t>
            </a:r>
          </a:p>
          <a:p>
            <a:r>
              <a:rPr lang="en-GB" dirty="0"/>
              <a:t>By </a:t>
            </a:r>
            <a:r>
              <a:rPr lang="en-GB" dirty="0" err="1"/>
              <a:t>Markus.Nordberg@cern.ch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</p:spPr>
        <p:txBody>
          <a:bodyPr/>
          <a:lstStyle/>
          <a:p>
            <a:r>
              <a:rPr lang="en-US" dirty="0"/>
              <a:t>#ATTRACT EU Project</a:t>
            </a:r>
          </a:p>
        </p:txBody>
      </p:sp>
      <p:pic>
        <p:nvPicPr>
          <p:cNvPr id="5" name="Picture Placeholder 3" descr="Atlas-IBL-installation.jpg">
            <a:extLst>
              <a:ext uri="{FF2B5EF4-FFF2-40B4-BE49-F238E27FC236}">
                <a16:creationId xmlns:a16="http://schemas.microsoft.com/office/drawing/2014/main" id="{EAD46D1E-6D4E-F441-ADF3-DC55D5E7FFA6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00" y="1317810"/>
            <a:ext cx="3720715" cy="3349812"/>
          </a:xfrm>
          <a:prstGeom prst="rect">
            <a:avLst/>
          </a:prstGeom>
          <a:noFill/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E1C2B29-9932-46B2-9BBC-FAFFD5D987C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93600" y="4174055"/>
            <a:ext cx="2793916" cy="49753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6845C0-0047-E64E-B29F-2E8730B6B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311168"/>
            <a:ext cx="3993137" cy="2578234"/>
          </a:xfrm>
        </p:spPr>
        <p:txBody>
          <a:bodyPr anchor="t">
            <a:norm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100"/>
              <a:t>ATTRACT funds breakthrough projects in Detection &amp; Imaging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100"/>
              <a:t>Provides funding for developing early-stage ideas and prototypes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100"/>
              <a:t>Focuses on high innovation with potential outside research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100"/>
              <a:t>Engages with MSc-level, cross-disciplinary student activities, seeking for unforeseen entrepreneurial opportunities for the young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CH" sz="1100" err="1"/>
              <a:t>Strong</a:t>
            </a:r>
            <a:r>
              <a:rPr lang="fr-CH" sz="1100"/>
              <a:t> collaboration </a:t>
            </a:r>
            <a:r>
              <a:rPr lang="fr-CH" sz="1100" err="1"/>
              <a:t>with</a:t>
            </a:r>
            <a:r>
              <a:rPr lang="fr-CH" sz="1100"/>
              <a:t> </a:t>
            </a:r>
            <a:r>
              <a:rPr lang="fr-CH" sz="1100" err="1"/>
              <a:t>partners</a:t>
            </a:r>
            <a:r>
              <a:rPr lang="fr-CH" sz="1100"/>
              <a:t> in </a:t>
            </a:r>
            <a:r>
              <a:rPr lang="fr-CH" sz="1100" err="1"/>
              <a:t>most</a:t>
            </a:r>
            <a:r>
              <a:rPr lang="fr-CH" sz="1100"/>
              <a:t> </a:t>
            </a:r>
            <a:r>
              <a:rPr lang="fr-CH" sz="1100" err="1"/>
              <a:t>European</a:t>
            </a:r>
            <a:r>
              <a:rPr lang="fr-CH" sz="1100"/>
              <a:t> countries</a:t>
            </a:r>
            <a:endParaRPr lang="en-US" sz="110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100"/>
              <a:t>Purpose is to create a new innovation ecosystem in Europe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CH" sz="1100"/>
              <a:t>ATTRACT </a:t>
            </a:r>
            <a:r>
              <a:rPr lang="fr-CH" sz="1100" err="1"/>
              <a:t>is</a:t>
            </a:r>
            <a:r>
              <a:rPr lang="fr-CH" sz="1100"/>
              <a:t> </a:t>
            </a:r>
            <a:r>
              <a:rPr lang="fr-CH" sz="1100" err="1"/>
              <a:t>coordinated</a:t>
            </a:r>
            <a:r>
              <a:rPr lang="fr-CH" sz="1100"/>
              <a:t> by CERN (</a:t>
            </a:r>
            <a:r>
              <a:rPr lang="fr-CH" sz="1100" err="1"/>
              <a:t>IdeaSquare</a:t>
            </a:r>
            <a:r>
              <a:rPr lang="fr-CH" sz="1100"/>
              <a:t>)</a:t>
            </a:r>
          </a:p>
          <a:p>
            <a:pPr>
              <a:lnSpc>
                <a:spcPct val="90000"/>
              </a:lnSpc>
            </a:pPr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1906856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368BE-503E-ED41-BEDB-8FE3BBB4A7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WPET - Wearable PET scanner jacket prototype</a:t>
            </a:r>
            <a:endParaRPr lang="en-US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5897A2F-9F18-AC43-BC4C-6D22FEFE037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671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06EF98-736A-1942-98C0-C7797CC27F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Well Yes! - monitoring groundwater quality, to empower users, allow for potential policy change and better water infrastructure.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4A24DD3-923D-1A44-9DCD-2C53413B75F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381" t="-258" r="-14870"/>
          <a:stretch/>
        </p:blipFill>
        <p:spPr>
          <a:xfrm>
            <a:off x="565201" y="1154544"/>
            <a:ext cx="8039304" cy="346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27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C0028C7-C33C-624C-8A24-B71E6D25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Connecting curious minds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62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B761070-667A-46C6-A283-EE50433AE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</p:spPr>
        <p:txBody>
          <a:bodyPr/>
          <a:lstStyle/>
          <a:p>
            <a:r>
              <a:rPr lang="en-US" sz="2400" dirty="0"/>
              <a:t>Events, workshops and </a:t>
            </a:r>
            <a:r>
              <a:rPr lang="en-US" sz="2400" dirty="0" err="1"/>
              <a:t>hackatons</a:t>
            </a:r>
            <a:endParaRPr lang="en-US" sz="2400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4F5621C2-69C4-4FBE-9FFC-162560984F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93600" y="4174055"/>
            <a:ext cx="2793916" cy="497530"/>
          </a:xfrm>
        </p:spPr>
        <p:txBody>
          <a:bodyPr/>
          <a:lstStyle/>
          <a:p>
            <a:r>
              <a:rPr lang="en-US" dirty="0" err="1"/>
              <a:t>IdeaSquare</a:t>
            </a:r>
            <a:r>
              <a:rPr lang="en-US" dirty="0"/>
              <a:t> Open Doors event 2018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0C1B8-0816-3A46-BF7D-C016528D1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311168"/>
            <a:ext cx="3993137" cy="2578234"/>
          </a:xfrm>
        </p:spPr>
        <p:txBody>
          <a:bodyPr anchor="t">
            <a:normAutofit fontScale="92500"/>
          </a:bodyPr>
          <a:lstStyle/>
          <a:p>
            <a:r>
              <a:rPr lang="en-US" dirty="0"/>
              <a:t>When the building is not in full use, </a:t>
            </a:r>
            <a:r>
              <a:rPr lang="en-US" dirty="0" err="1"/>
              <a:t>Ideasquare</a:t>
            </a:r>
            <a:r>
              <a:rPr lang="en-US" dirty="0"/>
              <a:t> can offer access to its open work areas, rapid prototyping facilities and its meeting rooms for short, deadline driven Challenge Events, such as :</a:t>
            </a:r>
            <a:endParaRPr lang="en-US" sz="1200" dirty="0"/>
          </a:p>
          <a:p>
            <a:pPr marL="171450" indent="-171450" fontAlgn="base">
              <a:buFont typeface="Arial" panose="020B0604020202020204" pitchFamily="34" charset="0"/>
              <a:buChar char="•"/>
            </a:pPr>
            <a:r>
              <a:rPr lang="en-US" dirty="0"/>
              <a:t>  Innovation Events,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Workshops 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US" dirty="0"/>
              <a:t>Hackathons ( an event compressed into a short number of days where participants work towards a concept prototype). 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CE07121-4D41-F847-9819-443B65DDC018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23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517C43F-BAF6-F248-A19B-E24EC93470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FPGA Workshop</a:t>
            </a:r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A864BCE3-6C92-7946-853E-25CBD84A5B6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44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517C43F-BAF6-F248-A19B-E24EC93470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Hackathon for the visually impaired for the development of the CERN Exhibitions</a:t>
            </a:r>
            <a:endParaRPr lang="en-US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316AF5F-C969-E34D-963B-F3D667F5007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10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5DF22DE-4E64-C74E-9143-983404C93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Fast forward through prototyping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2953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B761070-667A-46C6-A283-EE50433AE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</p:spPr>
        <p:txBody>
          <a:bodyPr/>
          <a:lstStyle/>
          <a:p>
            <a:r>
              <a:rPr lang="en-US" dirty="0"/>
              <a:t>Our Facility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4F5621C2-69C4-4FBE-9FFC-162560984F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93600" y="4174055"/>
            <a:ext cx="2793916" cy="497530"/>
          </a:xfrm>
        </p:spPr>
        <p:txBody>
          <a:bodyPr/>
          <a:lstStyle/>
          <a:p>
            <a:r>
              <a:rPr lang="en-US" dirty="0"/>
              <a:t>CMS Create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0C1B8-0816-3A46-BF7D-C016528D1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311168"/>
            <a:ext cx="3993137" cy="2578234"/>
          </a:xfrm>
        </p:spPr>
        <p:txBody>
          <a:bodyPr anchor="t">
            <a:normAutofit/>
          </a:bodyPr>
          <a:lstStyle/>
          <a:p>
            <a:r>
              <a:rPr lang="en-US" sz="1200" dirty="0"/>
              <a:t>Our facility has 700m2 of office space, with 5 meeting room containers and 2 meeting rooms in our famous double-decker. Additionally, 140m2 of prototyping facilities including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An open space for ideation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An electro shop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 machine shop with a laser cutter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3D printing equipment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96BE12D-0CE0-564B-A2CA-EC14E49181DC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056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F423B1E-7155-4D4D-81E5-0D32CEBAB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Stimulating instrumentation in research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658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7C9C0-8299-0449-A703-F1BFECFB9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IdeaSquare</a:t>
            </a:r>
            <a:endParaRPr lang="en-GB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997F02-655D-0E42-9ADC-BA150128D6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1400" dirty="0"/>
              <a:t>The Innovation Space at CERN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430058-5811-3D41-8F7F-20E11486E6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1400" dirty="0" err="1"/>
              <a:t>IdeaSquare</a:t>
            </a:r>
            <a:r>
              <a:rPr lang="en-GB" sz="1400" dirty="0"/>
              <a:t> is the innovation space at CERN, that uses collaborative methodologies, access to CERN expertise and cross-connectivity to ideate solutions for the future of humankind. A place where people have the licence to dream. </a:t>
            </a:r>
          </a:p>
        </p:txBody>
      </p:sp>
    </p:spTree>
    <p:extLst>
      <p:ext uri="{BB962C8B-B14F-4D97-AF65-F5344CB8AC3E}">
        <p14:creationId xmlns:p14="http://schemas.microsoft.com/office/powerpoint/2010/main" val="34792659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B761070-667A-46C6-A283-EE50433AE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</p:spPr>
        <p:txBody>
          <a:bodyPr/>
          <a:lstStyle/>
          <a:p>
            <a:r>
              <a:rPr lang="en-US" dirty="0"/>
              <a:t>Neutrino Platform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6CE6509-9BCD-7842-B07C-0F69BFE2DB0C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/>
        </p:blipFill>
        <p:spPr>
          <a:xfrm>
            <a:off x="565200" y="1317810"/>
            <a:ext cx="3720715" cy="3349812"/>
          </a:xfrm>
          <a:prstGeom prst="rect">
            <a:avLst/>
          </a:prstGeom>
          <a:noFill/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4F5621C2-69C4-4FBE-9FFC-162560984F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93600" y="4174055"/>
            <a:ext cx="2793916" cy="49753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0C1B8-0816-3A46-BF7D-C016528D1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311168"/>
            <a:ext cx="3993137" cy="2578234"/>
          </a:xfrm>
        </p:spPr>
        <p:txBody>
          <a:bodyPr anchor="t">
            <a:norm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CH" sz="1200" dirty="0"/>
              <a:t>Neutrino Platform (CENF) </a:t>
            </a:r>
            <a:r>
              <a:rPr lang="en-US" sz="1200" dirty="0"/>
              <a:t>fosters fundamental research in the field of Neutrino Accelerator Physics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CENF supports generic detector, neutrino beams R&amp;D and large detector prototypes or demonstrators. It gives  technical, financial and logistics support to approved projects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CH" sz="1200" dirty="0" err="1"/>
              <a:t>Currently</a:t>
            </a:r>
            <a:r>
              <a:rPr lang="fr-CH" sz="1200" dirty="0"/>
              <a:t> </a:t>
            </a:r>
            <a:r>
              <a:rPr lang="fr-CH" sz="1200" dirty="0" err="1"/>
              <a:t>includes</a:t>
            </a:r>
            <a:r>
              <a:rPr lang="fr-CH" sz="1200" dirty="0"/>
              <a:t> </a:t>
            </a:r>
            <a:r>
              <a:rPr lang="fr-CH" sz="1200" dirty="0" err="1"/>
              <a:t>seven</a:t>
            </a:r>
            <a:r>
              <a:rPr lang="fr-CH" sz="1200" dirty="0"/>
              <a:t> </a:t>
            </a:r>
            <a:r>
              <a:rPr lang="fr-CH" sz="1200" dirty="0" err="1"/>
              <a:t>projects</a:t>
            </a:r>
            <a:r>
              <a:rPr lang="fr-CH" sz="1200" dirty="0"/>
              <a:t>, </a:t>
            </a:r>
            <a:r>
              <a:rPr lang="fr-CH" sz="1200" dirty="0" err="1"/>
              <a:t>including</a:t>
            </a:r>
            <a:r>
              <a:rPr lang="fr-CH" sz="1200" dirty="0"/>
              <a:t> </a:t>
            </a:r>
            <a:r>
              <a:rPr lang="fr-CH" sz="1200" dirty="0" err="1"/>
              <a:t>significant</a:t>
            </a:r>
            <a:r>
              <a:rPr lang="fr-CH" sz="1200" dirty="0"/>
              <a:t> </a:t>
            </a:r>
            <a:r>
              <a:rPr lang="fr-CH" sz="1200" dirty="0" err="1"/>
              <a:t>involvement</a:t>
            </a:r>
            <a:r>
              <a:rPr lang="fr-CH" sz="1200" dirty="0"/>
              <a:t> in (Proto) Dune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CERN &amp; </a:t>
            </a:r>
            <a:r>
              <a:rPr lang="en-US" sz="1200" dirty="0" err="1"/>
              <a:t>IdeaSquare</a:t>
            </a:r>
            <a:r>
              <a:rPr lang="en-US" sz="1200" dirty="0"/>
              <a:t> provides a facility for R&amp;D on future technologies (HW and SW) and partner in several neutrino research programs</a:t>
            </a:r>
          </a:p>
        </p:txBody>
      </p:sp>
    </p:spTree>
    <p:extLst>
      <p:ext uri="{BB962C8B-B14F-4D97-AF65-F5344CB8AC3E}">
        <p14:creationId xmlns:p14="http://schemas.microsoft.com/office/powerpoint/2010/main" val="1988929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B18854D-26D6-D840-B654-07FFACA745D7}"/>
              </a:ext>
            </a:extLst>
          </p:cNvPr>
          <p:cNvSpPr/>
          <p:nvPr/>
        </p:nvSpPr>
        <p:spPr>
          <a:xfrm>
            <a:off x="2264580" y="711653"/>
            <a:ext cx="2341562" cy="15067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/>
              <a:t>Detector R&amp;D</a:t>
            </a:r>
            <a:br>
              <a:rPr lang="en-US" dirty="0"/>
            </a:br>
            <a:r>
              <a:rPr lang="en-US" dirty="0"/>
              <a:t>Projects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FD7B0C-E89C-6D46-A881-B4F6585BD4DF}"/>
              </a:ext>
            </a:extLst>
          </p:cNvPr>
          <p:cNvSpPr/>
          <p:nvPr/>
        </p:nvSpPr>
        <p:spPr>
          <a:xfrm>
            <a:off x="4834462" y="711653"/>
            <a:ext cx="2341562" cy="15067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0D0134-5342-3E40-83A3-1C7AC8B4AABD}"/>
              </a:ext>
            </a:extLst>
          </p:cNvPr>
          <p:cNvSpPr/>
          <p:nvPr/>
        </p:nvSpPr>
        <p:spPr>
          <a:xfrm>
            <a:off x="2264580" y="2365309"/>
            <a:ext cx="2341562" cy="15067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3FCE46-51DE-A14B-B877-75FFEBCA97FF}"/>
              </a:ext>
            </a:extLst>
          </p:cNvPr>
          <p:cNvSpPr/>
          <p:nvPr/>
        </p:nvSpPr>
        <p:spPr>
          <a:xfrm>
            <a:off x="4834462" y="2365309"/>
            <a:ext cx="2341562" cy="15067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/>
              <a:t>MSc-Level Student Programs (e.g. CBI)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CBE0B56D-C87B-3C42-9F1B-64F37657E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2743" y="3886309"/>
            <a:ext cx="10414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191919"/>
                </a:solidFill>
              </a:rPr>
              <a:t>Product</a:t>
            </a:r>
            <a:endParaRPr lang="en-GB" sz="1400">
              <a:solidFill>
                <a:srgbClr val="191919"/>
              </a:solidFill>
            </a:endParaRPr>
          </a:p>
        </p:txBody>
      </p:sp>
      <p:sp>
        <p:nvSpPr>
          <p:cNvPr id="7" name="TextBox 13">
            <a:extLst>
              <a:ext uri="{FF2B5EF4-FFF2-40B4-BE49-F238E27FC236}">
                <a16:creationId xmlns:a16="http://schemas.microsoft.com/office/drawing/2014/main" id="{4F4E189D-9342-9847-9283-A07F0F470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6776" y="3886309"/>
            <a:ext cx="15274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Process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8" name="TextBox 14">
            <a:extLst>
              <a:ext uri="{FF2B5EF4-FFF2-40B4-BE49-F238E27FC236}">
                <a16:creationId xmlns:a16="http://schemas.microsoft.com/office/drawing/2014/main" id="{65B88617-66F7-BC4C-B074-2582800DECE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910484" y="1965857"/>
            <a:ext cx="13568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Technology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id="{1336E9AF-E45B-944C-88C8-2474BB2B774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86533" y="2622096"/>
            <a:ext cx="24835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Initially undefined/open</a:t>
            </a:r>
            <a:endParaRPr lang="en-GB" sz="1400" dirty="0">
              <a:solidFill>
                <a:srgbClr val="191919"/>
              </a:solidFill>
            </a:endParaRPr>
          </a:p>
        </p:txBody>
      </p:sp>
      <p:pic>
        <p:nvPicPr>
          <p:cNvPr id="10" name="Picture 9" descr="Atlas-IBL-installation.jpg">
            <a:extLst>
              <a:ext uri="{FF2B5EF4-FFF2-40B4-BE49-F238E27FC236}">
                <a16:creationId xmlns:a16="http://schemas.microsoft.com/office/drawing/2014/main" id="{BB9B4461-BB8B-1643-85E6-EC98BE9D2D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60" y="1451532"/>
            <a:ext cx="1048264" cy="6989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BFDB93-DFD9-C545-88C2-9F8CA41E05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736" y="1452223"/>
            <a:ext cx="1057253" cy="698227"/>
          </a:xfrm>
          <a:prstGeom prst="rect">
            <a:avLst/>
          </a:prstGeom>
        </p:spPr>
      </p:pic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8DD262FA-B000-CC47-AA8E-609278707E1A}"/>
              </a:ext>
            </a:extLst>
          </p:cNvPr>
          <p:cNvCxnSpPr/>
          <p:nvPr/>
        </p:nvCxnSpPr>
        <p:spPr>
          <a:xfrm>
            <a:off x="4027643" y="1232274"/>
            <a:ext cx="1613647" cy="152154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Electronics-prototype-soldering.jpg">
            <a:extLst>
              <a:ext uri="{FF2B5EF4-FFF2-40B4-BE49-F238E27FC236}">
                <a16:creationId xmlns:a16="http://schemas.microsoft.com/office/drawing/2014/main" id="{24089138-4592-4F47-A45C-2DAF6AE2585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9315" y="3132164"/>
            <a:ext cx="955730" cy="637153"/>
          </a:xfrm>
          <a:prstGeom prst="rect">
            <a:avLst/>
          </a:prstGeom>
        </p:spPr>
      </p:pic>
      <p:pic>
        <p:nvPicPr>
          <p:cNvPr id="14" name="Picture 13" descr="Screen Shot 2015-06-27 at 18.27.41.png">
            <a:extLst>
              <a:ext uri="{FF2B5EF4-FFF2-40B4-BE49-F238E27FC236}">
                <a16:creationId xmlns:a16="http://schemas.microsoft.com/office/drawing/2014/main" id="{FA71ED4C-1C74-5D4A-80F1-F2935F3750B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3398" y="3122637"/>
            <a:ext cx="1130616" cy="631739"/>
          </a:xfrm>
          <a:prstGeom prst="rect">
            <a:avLst/>
          </a:prstGeom>
        </p:spPr>
      </p:pic>
      <p:sp>
        <p:nvSpPr>
          <p:cNvPr id="15" name="TextBox 7">
            <a:extLst>
              <a:ext uri="{FF2B5EF4-FFF2-40B4-BE49-F238E27FC236}">
                <a16:creationId xmlns:a16="http://schemas.microsoft.com/office/drawing/2014/main" id="{C17B9F81-B445-1D49-91F7-E47F4D917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514" y="4123193"/>
            <a:ext cx="3429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Focus</a:t>
            </a:r>
            <a:endParaRPr lang="en-GB" sz="1600" b="1" dirty="0">
              <a:solidFill>
                <a:srgbClr val="1919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531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504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#</a:t>
            </a:r>
            <a:r>
              <a:rPr lang="en-GB" sz="2800" dirty="0" err="1"/>
              <a:t>CERNIdeaSquare</a:t>
            </a:r>
            <a:r>
              <a:rPr lang="en-GB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7632E8E-1700-1345-BE8F-056F13FE7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Training and experimenting with the innovators of the future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2156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</p:spPr>
        <p:txBody>
          <a:bodyPr/>
          <a:lstStyle/>
          <a:p>
            <a:r>
              <a:rPr lang="en-US" sz="2000" dirty="0"/>
              <a:t>Challenge Based Innovation (CBI)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E1C2B29-9932-46B2-9BBC-FAFFD5D987C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93600" y="4174055"/>
            <a:ext cx="2793916" cy="497530"/>
          </a:xfrm>
        </p:spPr>
        <p:txBody>
          <a:bodyPr/>
          <a:lstStyle/>
          <a:p>
            <a:r>
              <a:rPr lang="en-US" dirty="0"/>
              <a:t>Students prototype to </a:t>
            </a:r>
            <a:r>
              <a:rPr lang="en-US" dirty="0" err="1"/>
              <a:t>TEDxCERN</a:t>
            </a:r>
            <a:r>
              <a:rPr lang="en-US" dirty="0"/>
              <a:t> installation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6845C0-0047-E64E-B29F-2E8730B6B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311168"/>
            <a:ext cx="3993137" cy="2578234"/>
          </a:xfrm>
        </p:spPr>
        <p:txBody>
          <a:bodyPr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5 - 6 months MSc-level specialization course for product and service development, run by participating universities from 8 countries around the world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Over 1200 students have participated with more than 200 conceptual prototypes produced at </a:t>
            </a:r>
            <a:r>
              <a:rPr lang="en-US" sz="1100" dirty="0" err="1"/>
              <a:t>IdeaSquare</a:t>
            </a:r>
            <a:r>
              <a:rPr lang="en-US" sz="1100" dirty="0"/>
              <a:t>, contributing to UN Sustainable Development Goals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In the course, multidisciplinary student teams learn how to apply Design Thinking – process for new product/service development; engaging with CERN researchers who act as technological coaches in the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“Work extremely hard, learn and have fun!” AND “Fail fast and often to succeed sooner”</a:t>
            </a:r>
          </a:p>
          <a:p>
            <a:pPr>
              <a:lnSpc>
                <a:spcPct val="90000"/>
              </a:lnSpc>
            </a:pPr>
            <a:endParaRPr lang="en-US" sz="1100" dirty="0"/>
          </a:p>
        </p:txBody>
      </p:sp>
      <p:pic>
        <p:nvPicPr>
          <p:cNvPr id="11" name="Picture Placeholder 10" descr="Ideasquare-students2.JPG">
            <a:extLst>
              <a:ext uri="{FF2B5EF4-FFF2-40B4-BE49-F238E27FC236}">
                <a16:creationId xmlns:a16="http://schemas.microsoft.com/office/drawing/2014/main" id="{3600706C-5849-EE47-AD5D-38361B158F5C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00" y="1317810"/>
            <a:ext cx="3717263" cy="334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965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0637F-D40B-3B45-9A60-4B4F0C2FB4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C6D77DF5-F7F5-CE48-996F-F3CF3658C34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423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F5039F-F7E8-C24A-B04F-CEAB7A3D8D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Placeholder 2" descr="Screen Shot 2015-04-20 at 09.34.43.png">
            <a:extLst>
              <a:ext uri="{FF2B5EF4-FFF2-40B4-BE49-F238E27FC236}">
                <a16:creationId xmlns:a16="http://schemas.microsoft.com/office/drawing/2014/main" id="{9D97B206-E34A-7044-AE5D-AFAEC449538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49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</p:spPr>
        <p:txBody>
          <a:bodyPr/>
          <a:lstStyle/>
          <a:p>
            <a:r>
              <a:rPr lang="en-US" sz="2000" dirty="0"/>
              <a:t>Design the Future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0E1C2B29-9932-46B2-9BBC-FAFFD5D987C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93600" y="4174055"/>
            <a:ext cx="2793916" cy="497530"/>
          </a:xfrm>
        </p:spPr>
        <p:txBody>
          <a:bodyPr/>
          <a:lstStyle/>
          <a:p>
            <a:r>
              <a:rPr lang="en-US" dirty="0"/>
              <a:t>Wristband ED project – UPV/EHU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6845C0-0047-E64E-B29F-2E8730B6B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311168"/>
            <a:ext cx="3993137" cy="2578234"/>
          </a:xfrm>
        </p:spPr>
        <p:txBody>
          <a:bodyPr anchor="t">
            <a:normAutofit lnSpcReduction="10000"/>
          </a:bodyPr>
          <a:lstStyle/>
          <a:p>
            <a:r>
              <a:rPr lang="en-US" dirty="0"/>
              <a:t>Design the Future is a </a:t>
            </a:r>
            <a:r>
              <a:rPr lang="en-US" dirty="0" err="1"/>
              <a:t>programme</a:t>
            </a:r>
            <a:r>
              <a:rPr lang="en-US" dirty="0"/>
              <a:t> which addresses so-called wicked problems and stimulates participants to use a combination of exponential thinking, system thinking as well as disruptive thinking. The aim of Design the Future is to provide students with a toolbox of methodologies combining the above thinking schools while stimulating their imagination. It is an invitation for designing our future society</a:t>
            </a:r>
            <a:endParaRPr lang="en-US" sz="1100" dirty="0"/>
          </a:p>
        </p:txBody>
      </p:sp>
      <p:pic>
        <p:nvPicPr>
          <p:cNvPr id="9" name="Picture Placeholder 8" descr="A picture containing text, document&#10;&#10;Description automatically generated">
            <a:extLst>
              <a:ext uri="{FF2B5EF4-FFF2-40B4-BE49-F238E27FC236}">
                <a16:creationId xmlns:a16="http://schemas.microsoft.com/office/drawing/2014/main" id="{39CEDB85-8189-B04A-BFDB-C2E534FF74A3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1294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F7FB5D9F-C466-8743-9B60-23ADAA8FDEAB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"/>
          <a:stretch/>
        </p:blipFill>
        <p:spPr>
          <a:xfrm>
            <a:off x="4894728" y="1317810"/>
            <a:ext cx="3720715" cy="3219021"/>
          </a:xfrm>
          <a:noFill/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175EA12-C37C-4828-B11A-72452C92FA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5200" y="4565277"/>
            <a:ext cx="3711389" cy="343314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Picture Placeholder 5" descr="Diagram&#10;&#10;Description automatically generated">
            <a:extLst>
              <a:ext uri="{FF2B5EF4-FFF2-40B4-BE49-F238E27FC236}">
                <a16:creationId xmlns:a16="http://schemas.microsoft.com/office/drawing/2014/main" id="{C4D0A80B-1A25-8644-89F4-932C7029D4F4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7" t="-19874"/>
          <a:stretch/>
        </p:blipFill>
        <p:spPr>
          <a:xfrm>
            <a:off x="565150" y="1317625"/>
            <a:ext cx="3721100" cy="3219450"/>
          </a:xfrm>
        </p:spPr>
      </p:pic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BE6BB04-25DD-4568-8897-3DE2177B96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3448" y="4571681"/>
            <a:ext cx="3734441" cy="343314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ED9BAA67-BD76-423B-8B22-03E374BEC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697896" cy="500549"/>
          </a:xfrm>
        </p:spPr>
        <p:txBody>
          <a:bodyPr/>
          <a:lstStyle/>
          <a:p>
            <a:r>
              <a:rPr lang="en-US" dirty="0"/>
              <a:t>Design the future</a:t>
            </a:r>
          </a:p>
        </p:txBody>
      </p:sp>
    </p:spTree>
    <p:extLst>
      <p:ext uri="{BB962C8B-B14F-4D97-AF65-F5344CB8AC3E}">
        <p14:creationId xmlns:p14="http://schemas.microsoft.com/office/powerpoint/2010/main" val="2287427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2E2BC63-178B-804B-8B7A-4969A1C5B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Linking science innovation and the SDGs 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18557771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555</TotalTime>
  <Words>616</Words>
  <Application>Microsoft Office PowerPoint</Application>
  <PresentationFormat>On-screen Show (16:9)</PresentationFormat>
  <Paragraphs>59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Helvetica 75</vt:lpstr>
      <vt:lpstr>Arial</vt:lpstr>
      <vt:lpstr>Calibri</vt:lpstr>
      <vt:lpstr>Helvetica</vt:lpstr>
      <vt:lpstr>Opcion Foto</vt:lpstr>
      <vt:lpstr>Introduction #CERNIdeaSquare </vt:lpstr>
      <vt:lpstr>IdeaSquare</vt:lpstr>
      <vt:lpstr>Training and experimenting with the innovators of the future </vt:lpstr>
      <vt:lpstr>Challenge Based Innovation (CBI)</vt:lpstr>
      <vt:lpstr>PowerPoint Presentation</vt:lpstr>
      <vt:lpstr>PowerPoint Presentation</vt:lpstr>
      <vt:lpstr>Design the Future</vt:lpstr>
      <vt:lpstr>Design the future</vt:lpstr>
      <vt:lpstr>Linking science innovation and the SDGs </vt:lpstr>
      <vt:lpstr>#ATTRACT EU Project</vt:lpstr>
      <vt:lpstr>PowerPoint Presentation</vt:lpstr>
      <vt:lpstr>PowerPoint Presentation</vt:lpstr>
      <vt:lpstr>Connecting curious minds </vt:lpstr>
      <vt:lpstr>Events, workshops and hackatons</vt:lpstr>
      <vt:lpstr>PowerPoint Presentation</vt:lpstr>
      <vt:lpstr>PowerPoint Presentation</vt:lpstr>
      <vt:lpstr>Fast forward through prototyping </vt:lpstr>
      <vt:lpstr>Our Facility</vt:lpstr>
      <vt:lpstr>Stimulating instrumentation in research</vt:lpstr>
      <vt:lpstr>Neutrino Platform</vt:lpstr>
      <vt:lpstr>PowerPoint Presentation</vt:lpstr>
      <vt:lpstr>PowerPoint Presentation</vt:lpstr>
      <vt:lpstr>#CERNIdeaSquare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Markus Nordberg</cp:lastModifiedBy>
  <cp:revision>11</cp:revision>
  <dcterms:created xsi:type="dcterms:W3CDTF">2022-01-18T18:56:13Z</dcterms:created>
  <dcterms:modified xsi:type="dcterms:W3CDTF">2023-10-03T15:42:53Z</dcterms:modified>
  <cp:category/>
</cp:coreProperties>
</file>