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5" r:id="rId1"/>
    <p:sldMasterId id="2147483731" r:id="rId2"/>
    <p:sldMasterId id="2147483670" r:id="rId3"/>
    <p:sldMasterId id="2147483691" r:id="rId4"/>
  </p:sldMasterIdLst>
  <p:notesMasterIdLst>
    <p:notesMasterId r:id="rId24"/>
  </p:notesMasterIdLst>
  <p:handoutMasterIdLst>
    <p:handoutMasterId r:id="rId25"/>
  </p:handoutMasterIdLst>
  <p:sldIdLst>
    <p:sldId id="256" r:id="rId5"/>
    <p:sldId id="266" r:id="rId6"/>
    <p:sldId id="267" r:id="rId7"/>
    <p:sldId id="268" r:id="rId8"/>
    <p:sldId id="269" r:id="rId9"/>
    <p:sldId id="270" r:id="rId10"/>
    <p:sldId id="271" r:id="rId11"/>
    <p:sldId id="257" r:id="rId12"/>
    <p:sldId id="272" r:id="rId13"/>
    <p:sldId id="273" r:id="rId14"/>
    <p:sldId id="274" r:id="rId15"/>
    <p:sldId id="258" r:id="rId16"/>
    <p:sldId id="259" r:id="rId17"/>
    <p:sldId id="265" r:id="rId18"/>
    <p:sldId id="260" r:id="rId19"/>
    <p:sldId id="261" r:id="rId20"/>
    <p:sldId id="262" r:id="rId21"/>
    <p:sldId id="263" r:id="rId22"/>
    <p:sldId id="264" r:id="rId23"/>
  </p:sldIdLst>
  <p:sldSz cx="12192000" cy="6858000"/>
  <p:notesSz cx="6799263" cy="9929813"/>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C9804"/>
    <a:srgbClr val="FFCC00"/>
    <a:srgbClr val="3F6BAE"/>
    <a:srgbClr val="F0DC08"/>
    <a:srgbClr val="EFE125"/>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766" autoAdjust="0"/>
    <p:restoredTop sz="86156" autoAdjust="0"/>
  </p:normalViewPr>
  <p:slideViewPr>
    <p:cSldViewPr>
      <p:cViewPr varScale="1">
        <p:scale>
          <a:sx n="104" d="100"/>
          <a:sy n="104" d="100"/>
        </p:scale>
        <p:origin x="144" y="174"/>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91" d="100"/>
          <a:sy n="91" d="100"/>
        </p:scale>
        <p:origin x="3768"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C41B3394-7EE7-4282-B493-4CAE724A8C9E}"/>
              </a:ext>
            </a:extLst>
          </p:cNvPr>
          <p:cNvSpPr>
            <a:spLocks noGrp="1"/>
          </p:cNvSpPr>
          <p:nvPr>
            <p:ph type="hdr" sz="quarter"/>
          </p:nvPr>
        </p:nvSpPr>
        <p:spPr>
          <a:xfrm>
            <a:off x="0" y="0"/>
            <a:ext cx="2946400" cy="498475"/>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C49F0869-18BA-45C9-B2FD-B96F7F8E6252}"/>
              </a:ext>
            </a:extLst>
          </p:cNvPr>
          <p:cNvSpPr>
            <a:spLocks noGrp="1"/>
          </p:cNvSpPr>
          <p:nvPr>
            <p:ph type="dt" sz="quarter" idx="1"/>
          </p:nvPr>
        </p:nvSpPr>
        <p:spPr>
          <a:xfrm>
            <a:off x="3851275" y="0"/>
            <a:ext cx="2946400" cy="498475"/>
          </a:xfrm>
          <a:prstGeom prst="rect">
            <a:avLst/>
          </a:prstGeom>
        </p:spPr>
        <p:txBody>
          <a:bodyPr vert="horz" lIns="91440" tIns="45720" rIns="91440" bIns="45720" rtlCol="0"/>
          <a:lstStyle>
            <a:lvl1pPr algn="r">
              <a:defRPr sz="1200"/>
            </a:lvl1pPr>
          </a:lstStyle>
          <a:p>
            <a:fld id="{1EE5332F-C92E-4389-A5FC-C6F0CBC0C46E}" type="datetimeFigureOut">
              <a:rPr lang="fr-FR" smtClean="0"/>
              <a:t>15/10/2023</a:t>
            </a:fld>
            <a:endParaRPr lang="fr-FR"/>
          </a:p>
        </p:txBody>
      </p:sp>
      <p:sp>
        <p:nvSpPr>
          <p:cNvPr id="4" name="Espace réservé du pied de page 3">
            <a:extLst>
              <a:ext uri="{FF2B5EF4-FFF2-40B4-BE49-F238E27FC236}">
                <a16:creationId xmlns:a16="http://schemas.microsoft.com/office/drawing/2014/main" id="{BDEA37F4-71E3-40E2-B0AF-FA3C2CB57FDE}"/>
              </a:ext>
            </a:extLst>
          </p:cNvPr>
          <p:cNvSpPr>
            <a:spLocks noGrp="1"/>
          </p:cNvSpPr>
          <p:nvPr>
            <p:ph type="ftr" sz="quarter" idx="2"/>
          </p:nvPr>
        </p:nvSpPr>
        <p:spPr>
          <a:xfrm>
            <a:off x="0" y="9431338"/>
            <a:ext cx="2946400" cy="498475"/>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897D554E-F94F-433C-BA13-5D416A63ACC3}"/>
              </a:ext>
            </a:extLst>
          </p:cNvPr>
          <p:cNvSpPr>
            <a:spLocks noGrp="1"/>
          </p:cNvSpPr>
          <p:nvPr>
            <p:ph type="sldNum" sz="quarter" idx="3"/>
          </p:nvPr>
        </p:nvSpPr>
        <p:spPr>
          <a:xfrm>
            <a:off x="3851275" y="9431338"/>
            <a:ext cx="2946400" cy="498475"/>
          </a:xfrm>
          <a:prstGeom prst="rect">
            <a:avLst/>
          </a:prstGeom>
        </p:spPr>
        <p:txBody>
          <a:bodyPr vert="horz" lIns="91440" tIns="45720" rIns="91440" bIns="45720" rtlCol="0" anchor="b"/>
          <a:lstStyle>
            <a:lvl1pPr algn="r">
              <a:defRPr sz="1200"/>
            </a:lvl1pPr>
          </a:lstStyle>
          <a:p>
            <a:fld id="{3FBE30B2-2448-4C49-BCBE-E89C5369022D}" type="slidenum">
              <a:rPr lang="fr-FR" smtClean="0"/>
              <a:t>‹#›</a:t>
            </a:fld>
            <a:endParaRPr lang="fr-FR"/>
          </a:p>
        </p:txBody>
      </p:sp>
    </p:spTree>
    <p:extLst>
      <p:ext uri="{BB962C8B-B14F-4D97-AF65-F5344CB8AC3E}">
        <p14:creationId xmlns:p14="http://schemas.microsoft.com/office/powerpoint/2010/main" val="369181384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6347" cy="496491"/>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1342" y="0"/>
            <a:ext cx="2946347" cy="496491"/>
          </a:xfrm>
          <a:prstGeom prst="rect">
            <a:avLst/>
          </a:prstGeom>
        </p:spPr>
        <p:txBody>
          <a:bodyPr vert="horz" lIns="91440" tIns="45720" rIns="91440" bIns="45720" rtlCol="0"/>
          <a:lstStyle>
            <a:lvl1pPr algn="r">
              <a:defRPr sz="1200"/>
            </a:lvl1pPr>
          </a:lstStyle>
          <a:p>
            <a:fld id="{F2CC8582-32F8-4511-BE8E-9127F14BA016}" type="datetimeFigureOut">
              <a:rPr lang="fr-FR" smtClean="0"/>
              <a:t>15/10/2023</a:t>
            </a:fld>
            <a:endParaRPr lang="fr-FR"/>
          </a:p>
        </p:txBody>
      </p:sp>
      <p:sp>
        <p:nvSpPr>
          <p:cNvPr id="4" name="Espace réservé de l'image des diapositives 3"/>
          <p:cNvSpPr>
            <a:spLocks noGrp="1" noRot="1" noChangeAspect="1"/>
          </p:cNvSpPr>
          <p:nvPr>
            <p:ph type="sldImg" idx="2"/>
          </p:nvPr>
        </p:nvSpPr>
        <p:spPr>
          <a:xfrm>
            <a:off x="90488" y="744538"/>
            <a:ext cx="6618287" cy="3724275"/>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79927" y="4716661"/>
            <a:ext cx="5439410" cy="4468416"/>
          </a:xfrm>
          <a:prstGeom prst="rect">
            <a:avLst/>
          </a:prstGeom>
        </p:spPr>
        <p:txBody>
          <a:bodyPr vert="horz" lIns="91440" tIns="45720" rIns="91440" bIns="45720"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431599"/>
            <a:ext cx="2946347" cy="496491"/>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1342" y="9431599"/>
            <a:ext cx="2946347" cy="496491"/>
          </a:xfrm>
          <a:prstGeom prst="rect">
            <a:avLst/>
          </a:prstGeom>
        </p:spPr>
        <p:txBody>
          <a:bodyPr vert="horz" lIns="91440" tIns="45720" rIns="91440" bIns="45720" rtlCol="0" anchor="b"/>
          <a:lstStyle>
            <a:lvl1pPr algn="r">
              <a:defRPr sz="1200"/>
            </a:lvl1pPr>
          </a:lstStyle>
          <a:p>
            <a:fld id="{6582F002-206D-4184-B39E-C7D93CBC5980}" type="slidenum">
              <a:rPr lang="fr-FR" smtClean="0"/>
              <a:t>‹#›</a:t>
            </a:fld>
            <a:endParaRPr lang="fr-FR"/>
          </a:p>
        </p:txBody>
      </p:sp>
    </p:spTree>
    <p:extLst>
      <p:ext uri="{BB962C8B-B14F-4D97-AF65-F5344CB8AC3E}">
        <p14:creationId xmlns:p14="http://schemas.microsoft.com/office/powerpoint/2010/main" val="616455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6" name="Rectangle 5"/>
          <p:cNvSpPr/>
          <p:nvPr userDrawn="1"/>
        </p:nvSpPr>
        <p:spPr>
          <a:xfrm flipH="1">
            <a:off x="4175789" y="4523636"/>
            <a:ext cx="8023441" cy="1065604"/>
          </a:xfrm>
          <a:prstGeom prst="rect">
            <a:avLst/>
          </a:prstGeom>
          <a:solidFill>
            <a:schemeClr val="bg1">
              <a:lumMod val="50000"/>
              <a:alpha val="8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solidFill>
                <a:srgbClr val="EEDE12"/>
              </a:solidFill>
            </a:endParaRPr>
          </a:p>
        </p:txBody>
      </p:sp>
      <p:cxnSp>
        <p:nvCxnSpPr>
          <p:cNvPr id="7" name="Connecteur droit 6"/>
          <p:cNvCxnSpPr/>
          <p:nvPr userDrawn="1"/>
        </p:nvCxnSpPr>
        <p:spPr>
          <a:xfrm flipH="1">
            <a:off x="4175789" y="5275833"/>
            <a:ext cx="8016217" cy="0"/>
          </a:xfrm>
          <a:prstGeom prst="line">
            <a:avLst/>
          </a:prstGeom>
          <a:ln w="73025" cmpd="tri">
            <a:solidFill>
              <a:srgbClr val="EEDE12"/>
            </a:solidFill>
          </a:ln>
        </p:spPr>
        <p:style>
          <a:lnRef idx="1">
            <a:schemeClr val="accent1"/>
          </a:lnRef>
          <a:fillRef idx="0">
            <a:schemeClr val="accent1"/>
          </a:fillRef>
          <a:effectRef idx="0">
            <a:schemeClr val="accent1"/>
          </a:effectRef>
          <a:fontRef idx="minor">
            <a:schemeClr val="tx1"/>
          </a:fontRef>
        </p:style>
      </p:cxnSp>
      <p:sp>
        <p:nvSpPr>
          <p:cNvPr id="2" name="Titre 1"/>
          <p:cNvSpPr>
            <a:spLocks noGrp="1"/>
          </p:cNvSpPr>
          <p:nvPr>
            <p:ph type="title"/>
          </p:nvPr>
        </p:nvSpPr>
        <p:spPr>
          <a:xfrm>
            <a:off x="4175787" y="4705394"/>
            <a:ext cx="7914404" cy="1143000"/>
          </a:xfrm>
          <a:prstGeom prst="rect">
            <a:avLst/>
          </a:prstGeom>
        </p:spPr>
        <p:txBody>
          <a:bodyPr>
            <a:normAutofit/>
          </a:bodyPr>
          <a:lstStyle>
            <a:lvl1pPr algn="r">
              <a:defRPr sz="3200" b="1">
                <a:solidFill>
                  <a:schemeClr val="bg1"/>
                </a:solidFill>
                <a:latin typeface="Arial" panose="020B0604020202020204" pitchFamily="34" charset="0"/>
                <a:cs typeface="Arial" panose="020B0604020202020204" pitchFamily="34" charset="0"/>
              </a:defRPr>
            </a:lvl1pPr>
          </a:lstStyle>
          <a:p>
            <a:r>
              <a:rPr lang="fr-FR" dirty="0"/>
              <a:t>Modifiez le style du titre</a:t>
            </a:r>
          </a:p>
        </p:txBody>
      </p:sp>
      <p:sp>
        <p:nvSpPr>
          <p:cNvPr id="5" name="Espace réservé du pied de page 2">
            <a:extLst>
              <a:ext uri="{FF2B5EF4-FFF2-40B4-BE49-F238E27FC236}">
                <a16:creationId xmlns:a16="http://schemas.microsoft.com/office/drawing/2014/main" id="{A58E11A8-91E0-46CC-A3B0-DF40D17F32EC}"/>
              </a:ext>
            </a:extLst>
          </p:cNvPr>
          <p:cNvSpPr>
            <a:spLocks noGrp="1"/>
          </p:cNvSpPr>
          <p:nvPr>
            <p:ph type="ftr" sz="quarter" idx="3"/>
          </p:nvPr>
        </p:nvSpPr>
        <p:spPr>
          <a:xfrm>
            <a:off x="4176000" y="6372000"/>
            <a:ext cx="6816544" cy="360000"/>
          </a:xfrm>
          <a:prstGeom prst="rect">
            <a:avLst/>
          </a:prstGeom>
        </p:spPr>
        <p:txBody>
          <a:bodyPr vert="horz" lIns="91440" tIns="45720" rIns="91440" bIns="45720" rtlCol="0" anchor="ctr"/>
          <a:lstStyle>
            <a:lvl1pPr algn="r">
              <a:defRPr sz="800">
                <a:solidFill>
                  <a:schemeClr val="bg1"/>
                </a:solidFill>
              </a:defRPr>
            </a:lvl1pPr>
          </a:lstStyle>
          <a:p>
            <a:endParaRPr lang="fr-FR" dirty="0"/>
          </a:p>
        </p:txBody>
      </p:sp>
      <p:sp>
        <p:nvSpPr>
          <p:cNvPr id="8" name="Espace réservé du numéro de diapositive 5">
            <a:extLst>
              <a:ext uri="{FF2B5EF4-FFF2-40B4-BE49-F238E27FC236}">
                <a16:creationId xmlns:a16="http://schemas.microsoft.com/office/drawing/2014/main" id="{89FD8BCD-C05D-4DF1-B1CF-9CBCCFEBA01C}"/>
              </a:ext>
            </a:extLst>
          </p:cNvPr>
          <p:cNvSpPr>
            <a:spLocks noGrp="1"/>
          </p:cNvSpPr>
          <p:nvPr>
            <p:ph type="sldNum" sz="quarter" idx="4"/>
          </p:nvPr>
        </p:nvSpPr>
        <p:spPr>
          <a:xfrm>
            <a:off x="11136560" y="6366875"/>
            <a:ext cx="719440" cy="365125"/>
          </a:xfrm>
          <a:prstGeom prst="rect">
            <a:avLst/>
          </a:prstGeom>
        </p:spPr>
        <p:txBody>
          <a:bodyPr vert="horz" lIns="91440" tIns="45720" rIns="91440" bIns="45720" rtlCol="0" anchor="ctr"/>
          <a:lstStyle>
            <a:lvl1pPr algn="r">
              <a:defRPr sz="800">
                <a:solidFill>
                  <a:schemeClr val="bg1"/>
                </a:solidFill>
              </a:defRPr>
            </a:lvl1pPr>
          </a:lstStyle>
          <a:p>
            <a:fld id="{F1620CC9-C982-429E-97C9-9F71A6603CFC}" type="slidenum">
              <a:rPr lang="fr-FR" smtClean="0"/>
              <a:pPr/>
              <a:t>‹#›</a:t>
            </a:fld>
            <a:endParaRPr lang="fr-FR" dirty="0"/>
          </a:p>
        </p:txBody>
      </p:sp>
    </p:spTree>
    <p:extLst>
      <p:ext uri="{BB962C8B-B14F-4D97-AF65-F5344CB8AC3E}">
        <p14:creationId xmlns:p14="http://schemas.microsoft.com/office/powerpoint/2010/main" val="16970477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isposition personnalisée">
    <p:spTree>
      <p:nvGrpSpPr>
        <p:cNvPr id="1" name=""/>
        <p:cNvGrpSpPr/>
        <p:nvPr/>
      </p:nvGrpSpPr>
      <p:grpSpPr>
        <a:xfrm>
          <a:off x="0" y="0"/>
          <a:ext cx="0" cy="0"/>
          <a:chOff x="0" y="0"/>
          <a:chExt cx="0" cy="0"/>
        </a:xfrm>
      </p:grpSpPr>
      <p:sp>
        <p:nvSpPr>
          <p:cNvPr id="6" name="Titre 1"/>
          <p:cNvSpPr>
            <a:spLocks noGrp="1"/>
          </p:cNvSpPr>
          <p:nvPr>
            <p:ph type="title"/>
          </p:nvPr>
        </p:nvSpPr>
        <p:spPr>
          <a:xfrm>
            <a:off x="4175787" y="4409665"/>
            <a:ext cx="7914404" cy="1143000"/>
          </a:xfrm>
          <a:prstGeom prst="rect">
            <a:avLst/>
          </a:prstGeom>
          <a:effectLst>
            <a:outerShdw blurRad="50800" dist="38100" dir="2700000" algn="tl" rotWithShape="0">
              <a:prstClr val="black">
                <a:alpha val="40000"/>
              </a:prstClr>
            </a:outerShdw>
          </a:effectLst>
        </p:spPr>
        <p:txBody>
          <a:bodyPr>
            <a:normAutofit/>
          </a:bodyPr>
          <a:lstStyle>
            <a:lvl1pPr algn="r">
              <a:defRPr sz="3200" b="1">
                <a:solidFill>
                  <a:schemeClr val="bg1"/>
                </a:solidFill>
                <a:latin typeface="Arial" panose="020B0604020202020204" pitchFamily="34" charset="0"/>
                <a:cs typeface="Arial" panose="020B0604020202020204" pitchFamily="34" charset="0"/>
              </a:defRPr>
            </a:lvl1pPr>
          </a:lstStyle>
          <a:p>
            <a:r>
              <a:rPr lang="fr-FR" dirty="0"/>
              <a:t>Modifiez le style du titre</a:t>
            </a:r>
          </a:p>
        </p:txBody>
      </p:sp>
      <p:sp>
        <p:nvSpPr>
          <p:cNvPr id="3" name="Espace réservé du pied de page 2">
            <a:extLst>
              <a:ext uri="{FF2B5EF4-FFF2-40B4-BE49-F238E27FC236}">
                <a16:creationId xmlns:a16="http://schemas.microsoft.com/office/drawing/2014/main" id="{A6F23CAD-DF1A-437A-8D98-8D559CD8D073}"/>
              </a:ext>
            </a:extLst>
          </p:cNvPr>
          <p:cNvSpPr>
            <a:spLocks noGrp="1"/>
          </p:cNvSpPr>
          <p:nvPr>
            <p:ph type="ftr" sz="quarter" idx="3"/>
          </p:nvPr>
        </p:nvSpPr>
        <p:spPr>
          <a:xfrm>
            <a:off x="4176000" y="6372000"/>
            <a:ext cx="6816544" cy="360000"/>
          </a:xfrm>
          <a:prstGeom prst="rect">
            <a:avLst/>
          </a:prstGeom>
        </p:spPr>
        <p:txBody>
          <a:bodyPr vert="horz" lIns="91440" tIns="45720" rIns="91440" bIns="45720" rtlCol="0" anchor="ctr"/>
          <a:lstStyle>
            <a:lvl1pPr algn="r">
              <a:defRPr sz="800">
                <a:solidFill>
                  <a:schemeClr val="bg1"/>
                </a:solidFill>
              </a:defRPr>
            </a:lvl1pPr>
          </a:lstStyle>
          <a:p>
            <a:endParaRPr lang="fr-FR" dirty="0"/>
          </a:p>
        </p:txBody>
      </p:sp>
      <p:sp>
        <p:nvSpPr>
          <p:cNvPr id="4" name="Espace réservé du numéro de diapositive 5">
            <a:extLst>
              <a:ext uri="{FF2B5EF4-FFF2-40B4-BE49-F238E27FC236}">
                <a16:creationId xmlns:a16="http://schemas.microsoft.com/office/drawing/2014/main" id="{3FF45F05-FEAC-4390-A645-749E936D7BBA}"/>
              </a:ext>
            </a:extLst>
          </p:cNvPr>
          <p:cNvSpPr>
            <a:spLocks noGrp="1"/>
          </p:cNvSpPr>
          <p:nvPr>
            <p:ph type="sldNum" sz="quarter" idx="4"/>
          </p:nvPr>
        </p:nvSpPr>
        <p:spPr>
          <a:xfrm>
            <a:off x="11136560" y="6366875"/>
            <a:ext cx="719440" cy="365125"/>
          </a:xfrm>
          <a:prstGeom prst="rect">
            <a:avLst/>
          </a:prstGeom>
        </p:spPr>
        <p:txBody>
          <a:bodyPr vert="horz" lIns="91440" tIns="45720" rIns="91440" bIns="45720" rtlCol="0" anchor="ctr"/>
          <a:lstStyle>
            <a:lvl1pPr algn="r">
              <a:defRPr sz="800">
                <a:solidFill>
                  <a:schemeClr val="bg1"/>
                </a:solidFill>
              </a:defRPr>
            </a:lvl1pPr>
          </a:lstStyle>
          <a:p>
            <a:fld id="{F1620CC9-C982-429E-97C9-9F71A6603CFC}" type="slidenum">
              <a:rPr lang="fr-FR" smtClean="0"/>
              <a:pPr/>
              <a:t>‹#›</a:t>
            </a:fld>
            <a:endParaRPr lang="fr-FR" dirty="0"/>
          </a:p>
        </p:txBody>
      </p:sp>
    </p:spTree>
    <p:extLst>
      <p:ext uri="{BB962C8B-B14F-4D97-AF65-F5344CB8AC3E}">
        <p14:creationId xmlns:p14="http://schemas.microsoft.com/office/powerpoint/2010/main" val="2836949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89451" y="620691"/>
            <a:ext cx="10363200" cy="1470025"/>
          </a:xfrm>
        </p:spPr>
        <p:txBody>
          <a:bodyPr>
            <a:normAutofit/>
          </a:bodyPr>
          <a:lstStyle>
            <a:lvl1pPr algn="r">
              <a:defRPr sz="3200" b="1">
                <a:solidFill>
                  <a:schemeClr val="tx1">
                    <a:lumMod val="65000"/>
                    <a:lumOff val="35000"/>
                  </a:schemeClr>
                </a:solidFill>
                <a:latin typeface="Arial" panose="020B0604020202020204" pitchFamily="34" charset="0"/>
                <a:cs typeface="Arial" panose="020B0604020202020204" pitchFamily="34" charset="0"/>
              </a:defRPr>
            </a:lvl1pPr>
          </a:lstStyle>
          <a:p>
            <a:r>
              <a:rPr lang="fr-FR" dirty="0"/>
              <a:t>Modifiez le style du titre</a:t>
            </a:r>
          </a:p>
        </p:txBody>
      </p:sp>
      <p:sp>
        <p:nvSpPr>
          <p:cNvPr id="4" name="Espace réservé du pied de page 2">
            <a:extLst>
              <a:ext uri="{FF2B5EF4-FFF2-40B4-BE49-F238E27FC236}">
                <a16:creationId xmlns:a16="http://schemas.microsoft.com/office/drawing/2014/main" id="{FB2EB7AA-EF71-4413-BBFC-EDFF6AD7BE8E}"/>
              </a:ext>
            </a:extLst>
          </p:cNvPr>
          <p:cNvSpPr>
            <a:spLocks noGrp="1"/>
          </p:cNvSpPr>
          <p:nvPr>
            <p:ph type="ftr" sz="quarter" idx="3"/>
          </p:nvPr>
        </p:nvSpPr>
        <p:spPr>
          <a:xfrm>
            <a:off x="4176000" y="6372000"/>
            <a:ext cx="6816544" cy="360000"/>
          </a:xfrm>
          <a:prstGeom prst="rect">
            <a:avLst/>
          </a:prstGeom>
        </p:spPr>
        <p:txBody>
          <a:bodyPr vert="horz" lIns="91440" tIns="45720" rIns="91440" bIns="45720" rtlCol="0" anchor="ctr"/>
          <a:lstStyle>
            <a:lvl1pPr algn="r">
              <a:defRPr sz="800">
                <a:solidFill>
                  <a:schemeClr val="tx1">
                    <a:tint val="75000"/>
                  </a:schemeClr>
                </a:solidFill>
              </a:defRPr>
            </a:lvl1pPr>
          </a:lstStyle>
          <a:p>
            <a:endParaRPr lang="fr-FR" dirty="0"/>
          </a:p>
        </p:txBody>
      </p:sp>
      <p:sp>
        <p:nvSpPr>
          <p:cNvPr id="5" name="Espace réservé du numéro de diapositive 5">
            <a:extLst>
              <a:ext uri="{FF2B5EF4-FFF2-40B4-BE49-F238E27FC236}">
                <a16:creationId xmlns:a16="http://schemas.microsoft.com/office/drawing/2014/main" id="{57EFB19C-0AE2-4D71-B42D-9ACDD238A6CE}"/>
              </a:ext>
            </a:extLst>
          </p:cNvPr>
          <p:cNvSpPr>
            <a:spLocks noGrp="1"/>
          </p:cNvSpPr>
          <p:nvPr>
            <p:ph type="sldNum" sz="quarter" idx="4"/>
          </p:nvPr>
        </p:nvSpPr>
        <p:spPr>
          <a:xfrm>
            <a:off x="11136560" y="6366875"/>
            <a:ext cx="719440" cy="365125"/>
          </a:xfrm>
          <a:prstGeom prst="rect">
            <a:avLst/>
          </a:prstGeom>
        </p:spPr>
        <p:txBody>
          <a:bodyPr vert="horz" lIns="91440" tIns="45720" rIns="91440" bIns="45720" rtlCol="0" anchor="ctr"/>
          <a:lstStyle>
            <a:lvl1pPr algn="r">
              <a:defRPr sz="800">
                <a:solidFill>
                  <a:schemeClr val="tx1">
                    <a:tint val="75000"/>
                  </a:schemeClr>
                </a:solidFill>
              </a:defRPr>
            </a:lvl1pPr>
          </a:lstStyle>
          <a:p>
            <a:fld id="{F1620CC9-C982-429E-97C9-9F71A6603CFC}" type="slidenum">
              <a:rPr lang="fr-FR" smtClean="0"/>
              <a:pPr/>
              <a:t>‹#›</a:t>
            </a:fld>
            <a:endParaRPr lang="fr-FR" dirty="0"/>
          </a:p>
        </p:txBody>
      </p:sp>
    </p:spTree>
    <p:extLst>
      <p:ext uri="{BB962C8B-B14F-4D97-AF65-F5344CB8AC3E}">
        <p14:creationId xmlns:p14="http://schemas.microsoft.com/office/powerpoint/2010/main" val="37351049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Rectangle 5"/>
          <p:cNvSpPr/>
          <p:nvPr userDrawn="1"/>
        </p:nvSpPr>
        <p:spPr>
          <a:xfrm flipH="1">
            <a:off x="2255573" y="4492805"/>
            <a:ext cx="9936427" cy="1065604"/>
          </a:xfrm>
          <a:prstGeom prst="rect">
            <a:avLst/>
          </a:prstGeom>
          <a:solidFill>
            <a:srgbClr val="EFE125">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cxnSp>
        <p:nvCxnSpPr>
          <p:cNvPr id="7" name="Connecteur droit 6"/>
          <p:cNvCxnSpPr/>
          <p:nvPr userDrawn="1"/>
        </p:nvCxnSpPr>
        <p:spPr>
          <a:xfrm flipH="1">
            <a:off x="2255575" y="5301208"/>
            <a:ext cx="9936428" cy="0"/>
          </a:xfrm>
          <a:prstGeom prst="line">
            <a:avLst/>
          </a:prstGeom>
          <a:ln w="73025" cmpd="tri">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 name="Titre 1"/>
          <p:cNvSpPr>
            <a:spLocks noGrp="1"/>
          </p:cNvSpPr>
          <p:nvPr>
            <p:ph type="title"/>
          </p:nvPr>
        </p:nvSpPr>
        <p:spPr>
          <a:xfrm>
            <a:off x="2351585" y="4699563"/>
            <a:ext cx="9609297" cy="565073"/>
          </a:xfrm>
        </p:spPr>
        <p:txBody>
          <a:bodyPr/>
          <a:lstStyle>
            <a:lvl1pPr>
              <a:defRPr b="1">
                <a:solidFill>
                  <a:schemeClr val="bg1"/>
                </a:solidFill>
              </a:defRPr>
            </a:lvl1pPr>
          </a:lstStyle>
          <a:p>
            <a:r>
              <a:rPr lang="fr-FR" dirty="0"/>
              <a:t>Modifiez le style du titre</a:t>
            </a:r>
          </a:p>
        </p:txBody>
      </p:sp>
      <p:sp>
        <p:nvSpPr>
          <p:cNvPr id="8" name="Espace réservé du pied de page 2">
            <a:extLst>
              <a:ext uri="{FF2B5EF4-FFF2-40B4-BE49-F238E27FC236}">
                <a16:creationId xmlns:a16="http://schemas.microsoft.com/office/drawing/2014/main" id="{ED3952CB-4F2B-430F-8308-4E01B4101CE9}"/>
              </a:ext>
            </a:extLst>
          </p:cNvPr>
          <p:cNvSpPr>
            <a:spLocks noGrp="1"/>
          </p:cNvSpPr>
          <p:nvPr>
            <p:ph type="ftr" sz="quarter" idx="3"/>
          </p:nvPr>
        </p:nvSpPr>
        <p:spPr>
          <a:xfrm>
            <a:off x="4176000" y="6372000"/>
            <a:ext cx="6816544" cy="360000"/>
          </a:xfrm>
          <a:prstGeom prst="rect">
            <a:avLst/>
          </a:prstGeom>
        </p:spPr>
        <p:txBody>
          <a:bodyPr vert="horz" lIns="91440" tIns="45720" rIns="91440" bIns="45720" rtlCol="0" anchor="ctr"/>
          <a:lstStyle>
            <a:lvl1pPr algn="r">
              <a:defRPr sz="800">
                <a:solidFill>
                  <a:schemeClr val="bg1"/>
                </a:solidFill>
              </a:defRPr>
            </a:lvl1pPr>
          </a:lstStyle>
          <a:p>
            <a:endParaRPr lang="fr-FR" dirty="0"/>
          </a:p>
        </p:txBody>
      </p:sp>
      <p:sp>
        <p:nvSpPr>
          <p:cNvPr id="9" name="Espace réservé du numéro de diapositive 5">
            <a:extLst>
              <a:ext uri="{FF2B5EF4-FFF2-40B4-BE49-F238E27FC236}">
                <a16:creationId xmlns:a16="http://schemas.microsoft.com/office/drawing/2014/main" id="{ACEF18DB-B8C2-4C6B-920F-FE27058D54C4}"/>
              </a:ext>
            </a:extLst>
          </p:cNvPr>
          <p:cNvSpPr>
            <a:spLocks noGrp="1"/>
          </p:cNvSpPr>
          <p:nvPr>
            <p:ph type="sldNum" sz="quarter" idx="4"/>
          </p:nvPr>
        </p:nvSpPr>
        <p:spPr>
          <a:xfrm>
            <a:off x="11136560" y="6366875"/>
            <a:ext cx="719440" cy="365125"/>
          </a:xfrm>
          <a:prstGeom prst="rect">
            <a:avLst/>
          </a:prstGeom>
        </p:spPr>
        <p:txBody>
          <a:bodyPr vert="horz" lIns="91440" tIns="45720" rIns="91440" bIns="45720" rtlCol="0" anchor="ctr"/>
          <a:lstStyle>
            <a:lvl1pPr algn="r">
              <a:defRPr sz="800">
                <a:solidFill>
                  <a:schemeClr val="bg1"/>
                </a:solidFill>
              </a:defRPr>
            </a:lvl1pPr>
          </a:lstStyle>
          <a:p>
            <a:fld id="{F1620CC9-C982-429E-97C9-9F71A6603CFC}" type="slidenum">
              <a:rPr lang="fr-FR" smtClean="0"/>
              <a:pPr/>
              <a:t>‹#›</a:t>
            </a:fld>
            <a:endParaRPr lang="fr-FR" dirty="0"/>
          </a:p>
        </p:txBody>
      </p:sp>
    </p:spTree>
    <p:extLst>
      <p:ext uri="{BB962C8B-B14F-4D97-AF65-F5344CB8AC3E}">
        <p14:creationId xmlns:p14="http://schemas.microsoft.com/office/powerpoint/2010/main" val="3597797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SOLEIL - fond gris - 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Modifiez le style du titre</a:t>
            </a:r>
          </a:p>
        </p:txBody>
      </p:sp>
      <p:sp>
        <p:nvSpPr>
          <p:cNvPr id="6" name="Espace réservé du contenu 2"/>
          <p:cNvSpPr>
            <a:spLocks noGrp="1"/>
          </p:cNvSpPr>
          <p:nvPr>
            <p:ph idx="1"/>
          </p:nvPr>
        </p:nvSpPr>
        <p:spPr>
          <a:xfrm>
            <a:off x="960000" y="1260000"/>
            <a:ext cx="10560000" cy="4860000"/>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cxnSp>
        <p:nvCxnSpPr>
          <p:cNvPr id="7" name="Connecteur droit 6"/>
          <p:cNvCxnSpPr/>
          <p:nvPr userDrawn="1"/>
        </p:nvCxnSpPr>
        <p:spPr>
          <a:xfrm flipH="1">
            <a:off x="2159563" y="743602"/>
            <a:ext cx="10032444" cy="0"/>
          </a:xfrm>
          <a:prstGeom prst="line">
            <a:avLst/>
          </a:prstGeom>
          <a:ln w="38100" cmpd="tri">
            <a:solidFill>
              <a:srgbClr val="F0DC08"/>
            </a:solidFill>
          </a:ln>
        </p:spPr>
        <p:style>
          <a:lnRef idx="1">
            <a:schemeClr val="accent1"/>
          </a:lnRef>
          <a:fillRef idx="0">
            <a:schemeClr val="accent1"/>
          </a:fillRef>
          <a:effectRef idx="0">
            <a:schemeClr val="accent1"/>
          </a:effectRef>
          <a:fontRef idx="minor">
            <a:schemeClr val="tx1"/>
          </a:fontRef>
        </p:style>
      </p:cxnSp>
      <p:sp>
        <p:nvSpPr>
          <p:cNvPr id="8" name="Espace réservé du pied de page 2">
            <a:extLst>
              <a:ext uri="{FF2B5EF4-FFF2-40B4-BE49-F238E27FC236}">
                <a16:creationId xmlns:a16="http://schemas.microsoft.com/office/drawing/2014/main" id="{437A02D6-CCF5-47FA-8A1C-91D5417EDE3B}"/>
              </a:ext>
            </a:extLst>
          </p:cNvPr>
          <p:cNvSpPr>
            <a:spLocks noGrp="1"/>
          </p:cNvSpPr>
          <p:nvPr>
            <p:ph type="ftr" sz="quarter" idx="3"/>
          </p:nvPr>
        </p:nvSpPr>
        <p:spPr>
          <a:xfrm>
            <a:off x="4176000" y="6372000"/>
            <a:ext cx="6816544" cy="360000"/>
          </a:xfrm>
          <a:prstGeom prst="rect">
            <a:avLst/>
          </a:prstGeom>
        </p:spPr>
        <p:txBody>
          <a:bodyPr vert="horz" lIns="91440" tIns="45720" rIns="91440" bIns="45720" rtlCol="0" anchor="ctr"/>
          <a:lstStyle>
            <a:lvl1pPr algn="r">
              <a:defRPr sz="800">
                <a:solidFill>
                  <a:schemeClr val="bg1"/>
                </a:solidFill>
              </a:defRPr>
            </a:lvl1pPr>
          </a:lstStyle>
          <a:p>
            <a:endParaRPr lang="fr-FR" dirty="0"/>
          </a:p>
        </p:txBody>
      </p:sp>
      <p:sp>
        <p:nvSpPr>
          <p:cNvPr id="9" name="Espace réservé du numéro de diapositive 5">
            <a:extLst>
              <a:ext uri="{FF2B5EF4-FFF2-40B4-BE49-F238E27FC236}">
                <a16:creationId xmlns:a16="http://schemas.microsoft.com/office/drawing/2014/main" id="{4D18F5F7-F547-41FC-B9B6-CD37A5347393}"/>
              </a:ext>
            </a:extLst>
          </p:cNvPr>
          <p:cNvSpPr>
            <a:spLocks noGrp="1"/>
          </p:cNvSpPr>
          <p:nvPr>
            <p:ph type="sldNum" sz="quarter" idx="4"/>
          </p:nvPr>
        </p:nvSpPr>
        <p:spPr>
          <a:xfrm>
            <a:off x="11136560" y="6366875"/>
            <a:ext cx="719440" cy="365125"/>
          </a:xfrm>
          <a:prstGeom prst="rect">
            <a:avLst/>
          </a:prstGeom>
        </p:spPr>
        <p:txBody>
          <a:bodyPr vert="horz" lIns="91440" tIns="45720" rIns="91440" bIns="45720" rtlCol="0" anchor="ctr"/>
          <a:lstStyle>
            <a:lvl1pPr algn="r">
              <a:defRPr sz="800">
                <a:solidFill>
                  <a:schemeClr val="bg1"/>
                </a:solidFill>
              </a:defRPr>
            </a:lvl1pPr>
          </a:lstStyle>
          <a:p>
            <a:fld id="{F1620CC9-C982-429E-97C9-9F71A6603CFC}" type="slidenum">
              <a:rPr lang="fr-FR" smtClean="0"/>
              <a:pPr/>
              <a:t>‹#›</a:t>
            </a:fld>
            <a:endParaRPr lang="fr-FR" dirty="0"/>
          </a:p>
        </p:txBody>
      </p:sp>
    </p:spTree>
    <p:extLst>
      <p:ext uri="{BB962C8B-B14F-4D97-AF65-F5344CB8AC3E}">
        <p14:creationId xmlns:p14="http://schemas.microsoft.com/office/powerpoint/2010/main" val="4759375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SOLEIL - fond gris - 3">
    <p:bg>
      <p:bgPr>
        <a:solidFill>
          <a:schemeClr val="tx1">
            <a:lumMod val="65000"/>
            <a:lumOff val="35000"/>
          </a:schemeClr>
        </a:solid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Modifiez le style du titre</a:t>
            </a:r>
          </a:p>
        </p:txBody>
      </p:sp>
      <p:sp>
        <p:nvSpPr>
          <p:cNvPr id="6" name="Espace réservé du contenu 2"/>
          <p:cNvSpPr>
            <a:spLocks noGrp="1"/>
          </p:cNvSpPr>
          <p:nvPr>
            <p:ph idx="1"/>
          </p:nvPr>
        </p:nvSpPr>
        <p:spPr>
          <a:xfrm>
            <a:off x="960000" y="1260000"/>
            <a:ext cx="10560000" cy="4860000"/>
          </a:xfrm>
        </p:spPr>
        <p:txBody>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cxnSp>
        <p:nvCxnSpPr>
          <p:cNvPr id="7" name="Connecteur droit 6"/>
          <p:cNvCxnSpPr/>
          <p:nvPr userDrawn="1"/>
        </p:nvCxnSpPr>
        <p:spPr>
          <a:xfrm flipH="1">
            <a:off x="2159563" y="743602"/>
            <a:ext cx="10032444" cy="0"/>
          </a:xfrm>
          <a:prstGeom prst="line">
            <a:avLst/>
          </a:prstGeom>
          <a:ln w="38100" cmpd="tri">
            <a:solidFill>
              <a:srgbClr val="F0DC08"/>
            </a:solidFill>
          </a:ln>
        </p:spPr>
        <p:style>
          <a:lnRef idx="1">
            <a:schemeClr val="accent1"/>
          </a:lnRef>
          <a:fillRef idx="0">
            <a:schemeClr val="accent1"/>
          </a:fillRef>
          <a:effectRef idx="0">
            <a:schemeClr val="accent1"/>
          </a:effectRef>
          <a:fontRef idx="minor">
            <a:schemeClr val="tx1"/>
          </a:fontRef>
        </p:style>
      </p:cxnSp>
      <p:sp>
        <p:nvSpPr>
          <p:cNvPr id="8" name="Espace réservé du pied de page 2">
            <a:extLst>
              <a:ext uri="{FF2B5EF4-FFF2-40B4-BE49-F238E27FC236}">
                <a16:creationId xmlns:a16="http://schemas.microsoft.com/office/drawing/2014/main" id="{9C75574D-135F-4B62-99CB-8C433DB6F812}"/>
              </a:ext>
            </a:extLst>
          </p:cNvPr>
          <p:cNvSpPr>
            <a:spLocks noGrp="1"/>
          </p:cNvSpPr>
          <p:nvPr>
            <p:ph type="ftr" sz="quarter" idx="3"/>
          </p:nvPr>
        </p:nvSpPr>
        <p:spPr>
          <a:xfrm>
            <a:off x="4176000" y="6372000"/>
            <a:ext cx="6816544" cy="360000"/>
          </a:xfrm>
          <a:prstGeom prst="rect">
            <a:avLst/>
          </a:prstGeom>
        </p:spPr>
        <p:txBody>
          <a:bodyPr vert="horz" lIns="91440" tIns="45720" rIns="91440" bIns="45720" rtlCol="0" anchor="ctr"/>
          <a:lstStyle>
            <a:lvl1pPr algn="r">
              <a:defRPr sz="800">
                <a:solidFill>
                  <a:schemeClr val="bg1"/>
                </a:solidFill>
              </a:defRPr>
            </a:lvl1pPr>
          </a:lstStyle>
          <a:p>
            <a:endParaRPr lang="fr-FR" dirty="0"/>
          </a:p>
        </p:txBody>
      </p:sp>
      <p:sp>
        <p:nvSpPr>
          <p:cNvPr id="9" name="Espace réservé du numéro de diapositive 5">
            <a:extLst>
              <a:ext uri="{FF2B5EF4-FFF2-40B4-BE49-F238E27FC236}">
                <a16:creationId xmlns:a16="http://schemas.microsoft.com/office/drawing/2014/main" id="{842918DD-1EBF-443F-9F9C-F7A66E47CA29}"/>
              </a:ext>
            </a:extLst>
          </p:cNvPr>
          <p:cNvSpPr>
            <a:spLocks noGrp="1"/>
          </p:cNvSpPr>
          <p:nvPr>
            <p:ph type="sldNum" sz="quarter" idx="4"/>
          </p:nvPr>
        </p:nvSpPr>
        <p:spPr>
          <a:xfrm>
            <a:off x="11136560" y="6366875"/>
            <a:ext cx="719440" cy="365125"/>
          </a:xfrm>
          <a:prstGeom prst="rect">
            <a:avLst/>
          </a:prstGeom>
        </p:spPr>
        <p:txBody>
          <a:bodyPr vert="horz" lIns="91440" tIns="45720" rIns="91440" bIns="45720" rtlCol="0" anchor="ctr"/>
          <a:lstStyle>
            <a:lvl1pPr algn="r">
              <a:defRPr sz="800">
                <a:solidFill>
                  <a:schemeClr val="bg1"/>
                </a:solidFill>
              </a:defRPr>
            </a:lvl1pPr>
          </a:lstStyle>
          <a:p>
            <a:fld id="{F1620CC9-C982-429E-97C9-9F71A6603CFC}" type="slidenum">
              <a:rPr lang="fr-FR" smtClean="0"/>
              <a:pPr/>
              <a:t>‹#›</a:t>
            </a:fld>
            <a:endParaRPr lang="fr-FR" dirty="0"/>
          </a:p>
        </p:txBody>
      </p:sp>
    </p:spTree>
    <p:extLst>
      <p:ext uri="{BB962C8B-B14F-4D97-AF65-F5344CB8AC3E}">
        <p14:creationId xmlns:p14="http://schemas.microsoft.com/office/powerpoint/2010/main" val="8795126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a:xfrm flipH="1">
            <a:off x="2255573" y="4492805"/>
            <a:ext cx="9936427" cy="1065604"/>
          </a:xfrm>
          <a:prstGeom prst="rect">
            <a:avLst/>
          </a:prstGeom>
          <a:solidFill>
            <a:schemeClr val="accent1">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cxnSp>
        <p:nvCxnSpPr>
          <p:cNvPr id="9" name="Connecteur droit 8"/>
          <p:cNvCxnSpPr/>
          <p:nvPr userDrawn="1"/>
        </p:nvCxnSpPr>
        <p:spPr>
          <a:xfrm flipH="1">
            <a:off x="2255575" y="5301208"/>
            <a:ext cx="9936428" cy="0"/>
          </a:xfrm>
          <a:prstGeom prst="line">
            <a:avLst/>
          </a:prstGeom>
          <a:ln w="73025" cmpd="tri">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 name="Titre 1"/>
          <p:cNvSpPr>
            <a:spLocks noGrp="1"/>
          </p:cNvSpPr>
          <p:nvPr>
            <p:ph type="title"/>
          </p:nvPr>
        </p:nvSpPr>
        <p:spPr>
          <a:xfrm>
            <a:off x="2343013" y="4689711"/>
            <a:ext cx="9614400" cy="565200"/>
          </a:xfrm>
        </p:spPr>
        <p:txBody>
          <a:bodyPr/>
          <a:lstStyle>
            <a:lvl1pPr>
              <a:defRPr b="1">
                <a:solidFill>
                  <a:schemeClr val="bg1"/>
                </a:solidFill>
              </a:defRPr>
            </a:lvl1pPr>
          </a:lstStyle>
          <a:p>
            <a:r>
              <a:rPr lang="fr-FR" dirty="0"/>
              <a:t>Modifiez le style du titre</a:t>
            </a:r>
          </a:p>
        </p:txBody>
      </p:sp>
      <p:sp>
        <p:nvSpPr>
          <p:cNvPr id="6" name="Espace réservé du pied de page 2">
            <a:extLst>
              <a:ext uri="{FF2B5EF4-FFF2-40B4-BE49-F238E27FC236}">
                <a16:creationId xmlns:a16="http://schemas.microsoft.com/office/drawing/2014/main" id="{3C003975-69D8-403A-8648-FF8AB9867E9C}"/>
              </a:ext>
            </a:extLst>
          </p:cNvPr>
          <p:cNvSpPr>
            <a:spLocks noGrp="1"/>
          </p:cNvSpPr>
          <p:nvPr>
            <p:ph type="ftr" sz="quarter" idx="3"/>
          </p:nvPr>
        </p:nvSpPr>
        <p:spPr>
          <a:xfrm>
            <a:off x="4176000" y="6372000"/>
            <a:ext cx="6816544" cy="360000"/>
          </a:xfrm>
          <a:prstGeom prst="rect">
            <a:avLst/>
          </a:prstGeom>
        </p:spPr>
        <p:txBody>
          <a:bodyPr vert="horz" lIns="91440" tIns="45720" rIns="91440" bIns="45720" rtlCol="0" anchor="ctr"/>
          <a:lstStyle>
            <a:lvl1pPr algn="r">
              <a:defRPr sz="800">
                <a:solidFill>
                  <a:schemeClr val="tx1">
                    <a:tint val="75000"/>
                  </a:schemeClr>
                </a:solidFill>
              </a:defRPr>
            </a:lvl1pPr>
          </a:lstStyle>
          <a:p>
            <a:endParaRPr lang="fr-FR" dirty="0"/>
          </a:p>
        </p:txBody>
      </p:sp>
      <p:sp>
        <p:nvSpPr>
          <p:cNvPr id="7" name="Espace réservé du numéro de diapositive 5">
            <a:extLst>
              <a:ext uri="{FF2B5EF4-FFF2-40B4-BE49-F238E27FC236}">
                <a16:creationId xmlns:a16="http://schemas.microsoft.com/office/drawing/2014/main" id="{8634C8BC-AC0C-4EC4-8B90-31260BDC10FB}"/>
              </a:ext>
            </a:extLst>
          </p:cNvPr>
          <p:cNvSpPr>
            <a:spLocks noGrp="1"/>
          </p:cNvSpPr>
          <p:nvPr>
            <p:ph type="sldNum" sz="quarter" idx="4"/>
          </p:nvPr>
        </p:nvSpPr>
        <p:spPr>
          <a:xfrm>
            <a:off x="11136560" y="6366875"/>
            <a:ext cx="719440" cy="365125"/>
          </a:xfrm>
          <a:prstGeom prst="rect">
            <a:avLst/>
          </a:prstGeom>
        </p:spPr>
        <p:txBody>
          <a:bodyPr vert="horz" lIns="91440" tIns="45720" rIns="91440" bIns="45720" rtlCol="0" anchor="ctr"/>
          <a:lstStyle>
            <a:lvl1pPr algn="r">
              <a:defRPr sz="800">
                <a:solidFill>
                  <a:schemeClr val="tx1">
                    <a:tint val="75000"/>
                  </a:schemeClr>
                </a:solidFill>
              </a:defRPr>
            </a:lvl1pPr>
          </a:lstStyle>
          <a:p>
            <a:fld id="{F1620CC9-C982-429E-97C9-9F71A6603CFC}" type="slidenum">
              <a:rPr lang="fr-FR" smtClean="0"/>
              <a:pPr/>
              <a:t>‹#›</a:t>
            </a:fld>
            <a:endParaRPr lang="fr-FR" dirty="0"/>
          </a:p>
        </p:txBody>
      </p:sp>
    </p:spTree>
    <p:extLst>
      <p:ext uri="{BB962C8B-B14F-4D97-AF65-F5344CB8AC3E}">
        <p14:creationId xmlns:p14="http://schemas.microsoft.com/office/powerpoint/2010/main" val="40113564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SOLEIL - fond blanc - 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cxnSp>
        <p:nvCxnSpPr>
          <p:cNvPr id="5" name="Connecteur droit 4"/>
          <p:cNvCxnSpPr/>
          <p:nvPr userDrawn="1"/>
        </p:nvCxnSpPr>
        <p:spPr>
          <a:xfrm flipH="1">
            <a:off x="2255573" y="743602"/>
            <a:ext cx="9936435" cy="0"/>
          </a:xfrm>
          <a:prstGeom prst="line">
            <a:avLst/>
          </a:prstGeom>
          <a:ln w="38100" cmpd="tri">
            <a:solidFill>
              <a:srgbClr val="EEDE12"/>
            </a:solidFill>
          </a:ln>
        </p:spPr>
        <p:style>
          <a:lnRef idx="1">
            <a:schemeClr val="accent1"/>
          </a:lnRef>
          <a:fillRef idx="0">
            <a:schemeClr val="accent1"/>
          </a:fillRef>
          <a:effectRef idx="0">
            <a:schemeClr val="accent1"/>
          </a:effectRef>
          <a:fontRef idx="minor">
            <a:schemeClr val="tx1"/>
          </a:fontRef>
        </p:style>
      </p:cxnSp>
      <p:sp>
        <p:nvSpPr>
          <p:cNvPr id="7" name="Espace réservé du pied de page 2">
            <a:extLst>
              <a:ext uri="{FF2B5EF4-FFF2-40B4-BE49-F238E27FC236}">
                <a16:creationId xmlns:a16="http://schemas.microsoft.com/office/drawing/2014/main" id="{4AF736EC-DA2B-4E06-939B-FCD1248227FD}"/>
              </a:ext>
            </a:extLst>
          </p:cNvPr>
          <p:cNvSpPr>
            <a:spLocks noGrp="1"/>
          </p:cNvSpPr>
          <p:nvPr>
            <p:ph type="ftr" sz="quarter" idx="3"/>
          </p:nvPr>
        </p:nvSpPr>
        <p:spPr>
          <a:xfrm>
            <a:off x="4176000" y="6372000"/>
            <a:ext cx="6816544" cy="360000"/>
          </a:xfrm>
          <a:prstGeom prst="rect">
            <a:avLst/>
          </a:prstGeom>
        </p:spPr>
        <p:txBody>
          <a:bodyPr vert="horz" lIns="91440" tIns="45720" rIns="91440" bIns="45720" rtlCol="0" anchor="ctr"/>
          <a:lstStyle>
            <a:lvl1pPr algn="r">
              <a:defRPr sz="800">
                <a:solidFill>
                  <a:schemeClr val="tx1">
                    <a:tint val="75000"/>
                  </a:schemeClr>
                </a:solidFill>
              </a:defRPr>
            </a:lvl1pPr>
          </a:lstStyle>
          <a:p>
            <a:endParaRPr lang="fr-FR" dirty="0"/>
          </a:p>
        </p:txBody>
      </p:sp>
      <p:sp>
        <p:nvSpPr>
          <p:cNvPr id="8" name="Espace réservé du numéro de diapositive 5">
            <a:extLst>
              <a:ext uri="{FF2B5EF4-FFF2-40B4-BE49-F238E27FC236}">
                <a16:creationId xmlns:a16="http://schemas.microsoft.com/office/drawing/2014/main" id="{BAB059E4-FB2B-4F4B-A82D-3CE5476DCD36}"/>
              </a:ext>
            </a:extLst>
          </p:cNvPr>
          <p:cNvSpPr>
            <a:spLocks noGrp="1"/>
          </p:cNvSpPr>
          <p:nvPr>
            <p:ph type="sldNum" sz="quarter" idx="4"/>
          </p:nvPr>
        </p:nvSpPr>
        <p:spPr>
          <a:xfrm>
            <a:off x="11136560" y="6366875"/>
            <a:ext cx="719440" cy="365125"/>
          </a:xfrm>
          <a:prstGeom prst="rect">
            <a:avLst/>
          </a:prstGeom>
        </p:spPr>
        <p:txBody>
          <a:bodyPr vert="horz" lIns="91440" tIns="45720" rIns="91440" bIns="45720" rtlCol="0" anchor="ctr"/>
          <a:lstStyle>
            <a:lvl1pPr algn="r">
              <a:defRPr sz="800">
                <a:solidFill>
                  <a:schemeClr val="tx1">
                    <a:tint val="75000"/>
                  </a:schemeClr>
                </a:solidFill>
              </a:defRPr>
            </a:lvl1pPr>
          </a:lstStyle>
          <a:p>
            <a:fld id="{F1620CC9-C982-429E-97C9-9F71A6603CFC}" type="slidenum">
              <a:rPr lang="fr-FR" smtClean="0"/>
              <a:pPr/>
              <a:t>‹#›</a:t>
            </a:fld>
            <a:endParaRPr lang="fr-FR" dirty="0"/>
          </a:p>
        </p:txBody>
      </p:sp>
    </p:spTree>
    <p:extLst>
      <p:ext uri="{BB962C8B-B14F-4D97-AF65-F5344CB8AC3E}">
        <p14:creationId xmlns:p14="http://schemas.microsoft.com/office/powerpoint/2010/main" val="12036676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4_SOLEIL - fond blanc - 3">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cxnSp>
        <p:nvCxnSpPr>
          <p:cNvPr id="5" name="Connecteur droit 4"/>
          <p:cNvCxnSpPr/>
          <p:nvPr userDrawn="1"/>
        </p:nvCxnSpPr>
        <p:spPr>
          <a:xfrm flipH="1">
            <a:off x="2255573" y="743602"/>
            <a:ext cx="9936435" cy="0"/>
          </a:xfrm>
          <a:prstGeom prst="line">
            <a:avLst/>
          </a:prstGeom>
          <a:ln w="38100" cmpd="tri">
            <a:solidFill>
              <a:srgbClr val="EEDE12"/>
            </a:solidFill>
          </a:ln>
        </p:spPr>
        <p:style>
          <a:lnRef idx="1">
            <a:schemeClr val="accent1"/>
          </a:lnRef>
          <a:fillRef idx="0">
            <a:schemeClr val="accent1"/>
          </a:fillRef>
          <a:effectRef idx="0">
            <a:schemeClr val="accent1"/>
          </a:effectRef>
          <a:fontRef idx="minor">
            <a:schemeClr val="tx1"/>
          </a:fontRef>
        </p:style>
      </p:cxnSp>
      <p:sp>
        <p:nvSpPr>
          <p:cNvPr id="7" name="Espace réservé du pied de page 2">
            <a:extLst>
              <a:ext uri="{FF2B5EF4-FFF2-40B4-BE49-F238E27FC236}">
                <a16:creationId xmlns:a16="http://schemas.microsoft.com/office/drawing/2014/main" id="{65577E63-86D5-4C34-AB5C-0B955682A1D9}"/>
              </a:ext>
            </a:extLst>
          </p:cNvPr>
          <p:cNvSpPr>
            <a:spLocks noGrp="1"/>
          </p:cNvSpPr>
          <p:nvPr>
            <p:ph type="ftr" sz="quarter" idx="3"/>
          </p:nvPr>
        </p:nvSpPr>
        <p:spPr>
          <a:xfrm>
            <a:off x="4176000" y="6372000"/>
            <a:ext cx="6816544" cy="360000"/>
          </a:xfrm>
          <a:prstGeom prst="rect">
            <a:avLst/>
          </a:prstGeom>
        </p:spPr>
        <p:txBody>
          <a:bodyPr vert="horz" lIns="91440" tIns="45720" rIns="91440" bIns="45720" rtlCol="0" anchor="ctr"/>
          <a:lstStyle>
            <a:lvl1pPr algn="r">
              <a:defRPr sz="800">
                <a:solidFill>
                  <a:schemeClr val="tx1">
                    <a:tint val="75000"/>
                  </a:schemeClr>
                </a:solidFill>
              </a:defRPr>
            </a:lvl1pPr>
          </a:lstStyle>
          <a:p>
            <a:endParaRPr lang="fr-FR" dirty="0"/>
          </a:p>
        </p:txBody>
      </p:sp>
      <p:sp>
        <p:nvSpPr>
          <p:cNvPr id="8" name="Espace réservé du numéro de diapositive 5">
            <a:extLst>
              <a:ext uri="{FF2B5EF4-FFF2-40B4-BE49-F238E27FC236}">
                <a16:creationId xmlns:a16="http://schemas.microsoft.com/office/drawing/2014/main" id="{99D69DC1-4B91-4FAA-A572-2F9262C97145}"/>
              </a:ext>
            </a:extLst>
          </p:cNvPr>
          <p:cNvSpPr>
            <a:spLocks noGrp="1"/>
          </p:cNvSpPr>
          <p:nvPr>
            <p:ph type="sldNum" sz="quarter" idx="4"/>
          </p:nvPr>
        </p:nvSpPr>
        <p:spPr>
          <a:xfrm>
            <a:off x="11136560" y="6366875"/>
            <a:ext cx="719440" cy="365125"/>
          </a:xfrm>
          <a:prstGeom prst="rect">
            <a:avLst/>
          </a:prstGeom>
        </p:spPr>
        <p:txBody>
          <a:bodyPr vert="horz" lIns="91440" tIns="45720" rIns="91440" bIns="45720" rtlCol="0" anchor="ctr"/>
          <a:lstStyle>
            <a:lvl1pPr algn="r">
              <a:defRPr sz="800">
                <a:solidFill>
                  <a:schemeClr val="tx1">
                    <a:tint val="75000"/>
                  </a:schemeClr>
                </a:solidFill>
              </a:defRPr>
            </a:lvl1pPr>
          </a:lstStyle>
          <a:p>
            <a:fld id="{F1620CC9-C982-429E-97C9-9F71A6603CFC}" type="slidenum">
              <a:rPr lang="fr-FR" smtClean="0"/>
              <a:pPr/>
              <a:t>‹#›</a:t>
            </a:fld>
            <a:endParaRPr lang="fr-FR" dirty="0"/>
          </a:p>
        </p:txBody>
      </p:sp>
    </p:spTree>
    <p:extLst>
      <p:ext uri="{BB962C8B-B14F-4D97-AF65-F5344CB8AC3E}">
        <p14:creationId xmlns:p14="http://schemas.microsoft.com/office/powerpoint/2010/main" val="226289336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jp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theme" Target="../theme/theme2.xml"/><Relationship Id="rId1" Type="http://schemas.openxmlformats.org/officeDocument/2006/relationships/slideLayout" Target="../slideLayouts/slideLayout3.xml"/><Relationship Id="rId5" Type="http://schemas.openxmlformats.org/officeDocument/2006/relationships/image" Target="../media/image3.png"/><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image" Target="../media/image5.png"/><Relationship Id="rId5" Type="http://schemas.openxmlformats.org/officeDocument/2006/relationships/image" Target="../media/image2.png"/><Relationship Id="rId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t="-7000" b="-27000"/>
          </a:stretch>
        </a:blipFill>
        <a:effectLst/>
      </p:bgPr>
    </p:bg>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349EDAE3-99DE-4E91-96D2-8D0083ED4C3A}"/>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9584" y="5552402"/>
            <a:ext cx="561618" cy="1309236"/>
          </a:xfrm>
          <a:prstGeom prst="rect">
            <a:avLst/>
          </a:prstGeom>
        </p:spPr>
      </p:pic>
      <p:pic>
        <p:nvPicPr>
          <p:cNvPr id="7" name="Image 6">
            <a:extLst>
              <a:ext uri="{FF2B5EF4-FFF2-40B4-BE49-F238E27FC236}">
                <a16:creationId xmlns:a16="http://schemas.microsoft.com/office/drawing/2014/main" id="{8E83B7B6-1546-4928-AD6E-163050B1CF00}"/>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31966" y="137898"/>
            <a:ext cx="1680901" cy="757188"/>
          </a:xfrm>
          <a:prstGeom prst="rect">
            <a:avLst/>
          </a:prstGeom>
          <a:effectLst>
            <a:outerShdw blurRad="76200" dist="12700" dir="6600000" sx="103000" sy="103000" algn="l" rotWithShape="0">
              <a:schemeClr val="bg1"/>
            </a:outerShdw>
          </a:effectLst>
        </p:spPr>
      </p:pic>
      <p:sp>
        <p:nvSpPr>
          <p:cNvPr id="6" name="Espace réservé du pied de page 2">
            <a:extLst>
              <a:ext uri="{FF2B5EF4-FFF2-40B4-BE49-F238E27FC236}">
                <a16:creationId xmlns:a16="http://schemas.microsoft.com/office/drawing/2014/main" id="{5262DA0A-EE0E-4DE5-874E-CB945E0FEFB7}"/>
              </a:ext>
            </a:extLst>
          </p:cNvPr>
          <p:cNvSpPr>
            <a:spLocks noGrp="1"/>
          </p:cNvSpPr>
          <p:nvPr>
            <p:ph type="ftr" sz="quarter" idx="3"/>
          </p:nvPr>
        </p:nvSpPr>
        <p:spPr>
          <a:xfrm>
            <a:off x="4176000" y="6372000"/>
            <a:ext cx="6816544" cy="360000"/>
          </a:xfrm>
          <a:prstGeom prst="rect">
            <a:avLst/>
          </a:prstGeom>
        </p:spPr>
        <p:txBody>
          <a:bodyPr vert="horz" lIns="91440" tIns="45720" rIns="91440" bIns="45720" rtlCol="0" anchor="ctr"/>
          <a:lstStyle>
            <a:lvl1pPr algn="r">
              <a:defRPr sz="800">
                <a:solidFill>
                  <a:schemeClr val="bg1"/>
                </a:solidFill>
              </a:defRPr>
            </a:lvl1pPr>
          </a:lstStyle>
          <a:p>
            <a:endParaRPr lang="fr-FR" dirty="0"/>
          </a:p>
        </p:txBody>
      </p:sp>
      <p:sp>
        <p:nvSpPr>
          <p:cNvPr id="8" name="Espace réservé du numéro de diapositive 5">
            <a:extLst>
              <a:ext uri="{FF2B5EF4-FFF2-40B4-BE49-F238E27FC236}">
                <a16:creationId xmlns:a16="http://schemas.microsoft.com/office/drawing/2014/main" id="{7BCC2979-6816-4199-BB5A-C9AAF2942D11}"/>
              </a:ext>
            </a:extLst>
          </p:cNvPr>
          <p:cNvSpPr>
            <a:spLocks noGrp="1"/>
          </p:cNvSpPr>
          <p:nvPr>
            <p:ph type="sldNum" sz="quarter" idx="4"/>
          </p:nvPr>
        </p:nvSpPr>
        <p:spPr>
          <a:xfrm>
            <a:off x="11136560" y="6366875"/>
            <a:ext cx="719440" cy="365125"/>
          </a:xfrm>
          <a:prstGeom prst="rect">
            <a:avLst/>
          </a:prstGeom>
        </p:spPr>
        <p:txBody>
          <a:bodyPr vert="horz" lIns="91440" tIns="45720" rIns="91440" bIns="45720" rtlCol="0" anchor="ctr"/>
          <a:lstStyle>
            <a:lvl1pPr algn="r">
              <a:defRPr sz="800">
                <a:solidFill>
                  <a:schemeClr val="bg1"/>
                </a:solidFill>
              </a:defRPr>
            </a:lvl1pPr>
          </a:lstStyle>
          <a:p>
            <a:fld id="{F1620CC9-C982-429E-97C9-9F71A6603CFC}" type="slidenum">
              <a:rPr lang="fr-FR" smtClean="0"/>
              <a:pPr/>
              <a:t>‹#›</a:t>
            </a:fld>
            <a:endParaRPr lang="fr-FR" dirty="0"/>
          </a:p>
        </p:txBody>
      </p:sp>
    </p:spTree>
    <p:extLst>
      <p:ext uri="{BB962C8B-B14F-4D97-AF65-F5344CB8AC3E}">
        <p14:creationId xmlns:p14="http://schemas.microsoft.com/office/powerpoint/2010/main" val="4229466672"/>
      </p:ext>
    </p:extLst>
  </p:cSld>
  <p:clrMap bg1="lt1" tx1="dk1" bg2="lt2" tx2="dk2" accent1="accent1" accent2="accent2" accent3="accent3" accent4="accent4" accent5="accent5" accent6="accent6" hlink="hlink" folHlink="folHlink"/>
  <p:sldLayoutIdLst>
    <p:sldLayoutId id="2147483727" r:id="rId1"/>
    <p:sldLayoutId id="2147483728" r:id="rId2"/>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2" name="Image 11">
            <a:extLst>
              <a:ext uri="{FF2B5EF4-FFF2-40B4-BE49-F238E27FC236}">
                <a16:creationId xmlns:a16="http://schemas.microsoft.com/office/drawing/2014/main" id="{903FC5A0-37B0-4817-9C32-1C5A41A9609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584" y="613186"/>
            <a:ext cx="6737130" cy="6248144"/>
          </a:xfrm>
          <a:prstGeom prst="rect">
            <a:avLst/>
          </a:prstGeom>
        </p:spPr>
      </p:pic>
      <p:pic>
        <p:nvPicPr>
          <p:cNvPr id="13" name="Image 12">
            <a:extLst>
              <a:ext uri="{FF2B5EF4-FFF2-40B4-BE49-F238E27FC236}">
                <a16:creationId xmlns:a16="http://schemas.microsoft.com/office/drawing/2014/main" id="{83ED6E2D-90A7-4D70-87D0-F2418BCE4DE7}"/>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584" y="5552402"/>
            <a:ext cx="561618" cy="1309236"/>
          </a:xfrm>
          <a:prstGeom prst="rect">
            <a:avLst/>
          </a:prstGeom>
        </p:spPr>
      </p:pic>
      <p:sp>
        <p:nvSpPr>
          <p:cNvPr id="2" name="Espace réservé du titre 1"/>
          <p:cNvSpPr>
            <a:spLocks noGrp="1"/>
          </p:cNvSpPr>
          <p:nvPr>
            <p:ph type="title"/>
          </p:nvPr>
        </p:nvSpPr>
        <p:spPr>
          <a:xfrm>
            <a:off x="2063552" y="274638"/>
            <a:ext cx="9518848" cy="1143000"/>
          </a:xfrm>
          <a:prstGeom prst="rect">
            <a:avLst/>
          </a:prstGeom>
        </p:spPr>
        <p:txBody>
          <a:bodyPr vert="horz" lIns="91440" tIns="45720" rIns="91440" bIns="45720" rtlCol="0" anchor="ctr">
            <a:normAutofit/>
          </a:bodyPr>
          <a:lstStyle/>
          <a:p>
            <a:r>
              <a:rPr lang="fr-FR" dirty="0"/>
              <a:t>Modifiez le style du titre</a:t>
            </a:r>
          </a:p>
        </p:txBody>
      </p:sp>
      <p:sp>
        <p:nvSpPr>
          <p:cNvPr id="3" name="Espace réservé du pied de page 2"/>
          <p:cNvSpPr>
            <a:spLocks noGrp="1"/>
          </p:cNvSpPr>
          <p:nvPr>
            <p:ph type="ftr" sz="quarter" idx="3"/>
          </p:nvPr>
        </p:nvSpPr>
        <p:spPr>
          <a:xfrm>
            <a:off x="4176000" y="6372000"/>
            <a:ext cx="6816544" cy="360000"/>
          </a:xfrm>
          <a:prstGeom prst="rect">
            <a:avLst/>
          </a:prstGeom>
        </p:spPr>
        <p:txBody>
          <a:bodyPr vert="horz" lIns="91440" tIns="45720" rIns="91440" bIns="45720" rtlCol="0" anchor="ctr"/>
          <a:lstStyle>
            <a:lvl1pPr algn="r">
              <a:defRPr sz="800">
                <a:solidFill>
                  <a:schemeClr val="tx1">
                    <a:tint val="75000"/>
                  </a:schemeClr>
                </a:solidFill>
              </a:defRPr>
            </a:lvl1pPr>
          </a:lstStyle>
          <a:p>
            <a:endParaRPr lang="fr-FR" dirty="0"/>
          </a:p>
        </p:txBody>
      </p:sp>
      <p:pic>
        <p:nvPicPr>
          <p:cNvPr id="11" name="Image 10">
            <a:extLst>
              <a:ext uri="{FF2B5EF4-FFF2-40B4-BE49-F238E27FC236}">
                <a16:creationId xmlns:a16="http://schemas.microsoft.com/office/drawing/2014/main" id="{ACA1BD18-571A-4741-BD98-D804AF3AA359}"/>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31966" y="137898"/>
            <a:ext cx="1680901" cy="757188"/>
          </a:xfrm>
          <a:prstGeom prst="rect">
            <a:avLst/>
          </a:prstGeom>
          <a:effectLst>
            <a:outerShdw blurRad="76200" dist="12700" dir="6600000" sx="103000" sy="103000" algn="l" rotWithShape="0">
              <a:schemeClr val="bg1"/>
            </a:outerShdw>
          </a:effectLst>
        </p:spPr>
      </p:pic>
      <p:sp>
        <p:nvSpPr>
          <p:cNvPr id="7" name="Espace réservé du numéro de diapositive 5">
            <a:extLst>
              <a:ext uri="{FF2B5EF4-FFF2-40B4-BE49-F238E27FC236}">
                <a16:creationId xmlns:a16="http://schemas.microsoft.com/office/drawing/2014/main" id="{57F6AF71-CFEE-4C86-BEE5-26D2AA6B6806}"/>
              </a:ext>
            </a:extLst>
          </p:cNvPr>
          <p:cNvSpPr>
            <a:spLocks noGrp="1"/>
          </p:cNvSpPr>
          <p:nvPr>
            <p:ph type="sldNum" sz="quarter" idx="4"/>
          </p:nvPr>
        </p:nvSpPr>
        <p:spPr>
          <a:xfrm>
            <a:off x="11136560" y="6366875"/>
            <a:ext cx="719440" cy="365125"/>
          </a:xfrm>
          <a:prstGeom prst="rect">
            <a:avLst/>
          </a:prstGeom>
        </p:spPr>
        <p:txBody>
          <a:bodyPr vert="horz" lIns="91440" tIns="45720" rIns="91440" bIns="45720" rtlCol="0" anchor="ctr"/>
          <a:lstStyle>
            <a:lvl1pPr algn="r">
              <a:defRPr sz="800">
                <a:solidFill>
                  <a:schemeClr val="tx1">
                    <a:tint val="75000"/>
                  </a:schemeClr>
                </a:solidFill>
              </a:defRPr>
            </a:lvl1pPr>
          </a:lstStyle>
          <a:p>
            <a:fld id="{F1620CC9-C982-429E-97C9-9F71A6603CFC}" type="slidenum">
              <a:rPr lang="fr-FR" smtClean="0"/>
              <a:pPr/>
              <a:t>‹#›</a:t>
            </a:fld>
            <a:endParaRPr lang="fr-FR" dirty="0"/>
          </a:p>
        </p:txBody>
      </p:sp>
    </p:spTree>
    <p:extLst>
      <p:ext uri="{BB962C8B-B14F-4D97-AF65-F5344CB8AC3E}">
        <p14:creationId xmlns:p14="http://schemas.microsoft.com/office/powerpoint/2010/main" val="3541097703"/>
      </p:ext>
    </p:extLst>
  </p:cSld>
  <p:clrMap bg1="lt1" tx1="dk1" bg2="lt2" tx2="dk2" accent1="accent1" accent2="accent2" accent3="accent3" accent4="accent4" accent5="accent5" accent6="accent6" hlink="hlink" folHlink="folHlink"/>
  <p:sldLayoutIdLst>
    <p:sldLayoutId id="2147483732" r:id="rId1"/>
  </p:sldLayoutIdLst>
  <p:hf sldNum="0" hdr="0" ftr="0" dt="0"/>
  <p:txStyles>
    <p:titleStyle>
      <a:lvl1pPr algn="r" defTabSz="914400" rtl="0" eaLnBrk="1" latinLnBrk="0" hangingPunct="1">
        <a:spcBef>
          <a:spcPct val="0"/>
        </a:spcBef>
        <a:buNone/>
        <a:defRPr sz="4400" kern="1200">
          <a:solidFill>
            <a:schemeClr val="tx1">
              <a:lumMod val="65000"/>
              <a:lumOff val="35000"/>
            </a:schemeClr>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tx1">
            <a:lumMod val="65000"/>
            <a:lumOff val="35000"/>
          </a:schemeClr>
        </a:solid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2304000" y="195673"/>
            <a:ext cx="9615232" cy="565073"/>
          </a:xfrm>
          <a:prstGeom prst="rect">
            <a:avLst/>
          </a:prstGeom>
        </p:spPr>
        <p:txBody>
          <a:bodyPr vert="horz" lIns="91440" tIns="45720" rIns="91440" bIns="45720" rtlCol="0" anchor="ctr">
            <a:noAutofit/>
          </a:bodyPr>
          <a:lstStyle/>
          <a:p>
            <a:r>
              <a:rPr lang="fr-FR" dirty="0"/>
              <a:t>Modifiez le style du titre</a:t>
            </a:r>
          </a:p>
        </p:txBody>
      </p:sp>
      <p:sp>
        <p:nvSpPr>
          <p:cNvPr id="3" name="Espace réservé du texte 2"/>
          <p:cNvSpPr>
            <a:spLocks noGrp="1"/>
          </p:cNvSpPr>
          <p:nvPr>
            <p:ph type="body" idx="1"/>
          </p:nvPr>
        </p:nvSpPr>
        <p:spPr>
          <a:xfrm>
            <a:off x="960000" y="1260000"/>
            <a:ext cx="10560000" cy="4860000"/>
          </a:xfrm>
          <a:prstGeom prst="rect">
            <a:avLst/>
          </a:prstGeom>
        </p:spPr>
        <p:txBody>
          <a:bodyPr vert="horz" lIns="91440" tIns="45720" rIns="91440" bIns="45720" rtlCol="0">
            <a:normAutofit/>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pic>
        <p:nvPicPr>
          <p:cNvPr id="7" name="Image 6">
            <a:extLst>
              <a:ext uri="{FF2B5EF4-FFF2-40B4-BE49-F238E27FC236}">
                <a16:creationId xmlns:a16="http://schemas.microsoft.com/office/drawing/2014/main" id="{0F7F50B7-AC59-44C7-90D9-50BC7A6511D3}"/>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9584" y="5552402"/>
            <a:ext cx="561618" cy="1309236"/>
          </a:xfrm>
          <a:prstGeom prst="rect">
            <a:avLst/>
          </a:prstGeom>
        </p:spPr>
      </p:pic>
      <p:pic>
        <p:nvPicPr>
          <p:cNvPr id="8" name="Image 7">
            <a:extLst>
              <a:ext uri="{FF2B5EF4-FFF2-40B4-BE49-F238E27FC236}">
                <a16:creationId xmlns:a16="http://schemas.microsoft.com/office/drawing/2014/main" id="{13320FD6-047B-4AA5-B6C5-C53745F7BF06}"/>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251520" y="245840"/>
            <a:ext cx="1224136" cy="550077"/>
          </a:xfrm>
          <a:prstGeom prst="rect">
            <a:avLst/>
          </a:prstGeom>
        </p:spPr>
      </p:pic>
      <p:sp>
        <p:nvSpPr>
          <p:cNvPr id="9" name="Espace réservé du pied de page 2">
            <a:extLst>
              <a:ext uri="{FF2B5EF4-FFF2-40B4-BE49-F238E27FC236}">
                <a16:creationId xmlns:a16="http://schemas.microsoft.com/office/drawing/2014/main" id="{8BE9D345-06EA-4D5E-9ACB-76962874137F}"/>
              </a:ext>
            </a:extLst>
          </p:cNvPr>
          <p:cNvSpPr>
            <a:spLocks noGrp="1"/>
          </p:cNvSpPr>
          <p:nvPr>
            <p:ph type="ftr" sz="quarter" idx="3"/>
          </p:nvPr>
        </p:nvSpPr>
        <p:spPr>
          <a:xfrm>
            <a:off x="4176000" y="6372000"/>
            <a:ext cx="6816544" cy="360000"/>
          </a:xfrm>
          <a:prstGeom prst="rect">
            <a:avLst/>
          </a:prstGeom>
        </p:spPr>
        <p:txBody>
          <a:bodyPr vert="horz" lIns="91440" tIns="45720" rIns="91440" bIns="45720" rtlCol="0" anchor="ctr"/>
          <a:lstStyle>
            <a:lvl1pPr algn="r">
              <a:defRPr sz="800">
                <a:solidFill>
                  <a:schemeClr val="bg1"/>
                </a:solidFill>
              </a:defRPr>
            </a:lvl1pPr>
          </a:lstStyle>
          <a:p>
            <a:endParaRPr lang="fr-FR" dirty="0"/>
          </a:p>
        </p:txBody>
      </p:sp>
      <p:sp>
        <p:nvSpPr>
          <p:cNvPr id="10" name="Espace réservé du numéro de diapositive 5">
            <a:extLst>
              <a:ext uri="{FF2B5EF4-FFF2-40B4-BE49-F238E27FC236}">
                <a16:creationId xmlns:a16="http://schemas.microsoft.com/office/drawing/2014/main" id="{733EB9B5-65DB-43B0-9FD5-B443DB1D54D5}"/>
              </a:ext>
            </a:extLst>
          </p:cNvPr>
          <p:cNvSpPr>
            <a:spLocks noGrp="1"/>
          </p:cNvSpPr>
          <p:nvPr>
            <p:ph type="sldNum" sz="quarter" idx="4"/>
          </p:nvPr>
        </p:nvSpPr>
        <p:spPr>
          <a:xfrm>
            <a:off x="11136560" y="6366875"/>
            <a:ext cx="719440" cy="365125"/>
          </a:xfrm>
          <a:prstGeom prst="rect">
            <a:avLst/>
          </a:prstGeom>
        </p:spPr>
        <p:txBody>
          <a:bodyPr vert="horz" lIns="91440" tIns="45720" rIns="91440" bIns="45720" rtlCol="0" anchor="ctr"/>
          <a:lstStyle>
            <a:lvl1pPr algn="r">
              <a:defRPr sz="800">
                <a:solidFill>
                  <a:schemeClr val="bg1"/>
                </a:solidFill>
              </a:defRPr>
            </a:lvl1pPr>
          </a:lstStyle>
          <a:p>
            <a:fld id="{F1620CC9-C982-429E-97C9-9F71A6603CFC}" type="slidenum">
              <a:rPr lang="fr-FR" smtClean="0"/>
              <a:pPr/>
              <a:t>‹#›</a:t>
            </a:fld>
            <a:endParaRPr lang="fr-FR" dirty="0"/>
          </a:p>
        </p:txBody>
      </p:sp>
    </p:spTree>
    <p:extLst>
      <p:ext uri="{BB962C8B-B14F-4D97-AF65-F5344CB8AC3E}">
        <p14:creationId xmlns:p14="http://schemas.microsoft.com/office/powerpoint/2010/main" val="2361322189"/>
      </p:ext>
    </p:extLst>
  </p:cSld>
  <p:clrMap bg1="lt1" tx1="dk1" bg2="lt2" tx2="dk2" accent1="accent1" accent2="accent2" accent3="accent3" accent4="accent4" accent5="accent5" accent6="accent6" hlink="hlink" folHlink="folHlink"/>
  <p:sldLayoutIdLst>
    <p:sldLayoutId id="2147483696" r:id="rId1"/>
    <p:sldLayoutId id="2147483699" r:id="rId2"/>
    <p:sldLayoutId id="2147483736" r:id="rId3"/>
  </p:sldLayoutIdLst>
  <p:hf sldNum="0" hdr="0" ftr="0" dt="0"/>
  <p:txStyles>
    <p:titleStyle>
      <a:lvl1pPr algn="r" defTabSz="914400" rtl="0" eaLnBrk="1" latinLnBrk="0" hangingPunct="1">
        <a:spcBef>
          <a:spcPct val="0"/>
        </a:spcBef>
        <a:buNone/>
        <a:defRPr sz="3200" kern="1200">
          <a:solidFill>
            <a:schemeClr val="bg1"/>
          </a:solidFill>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2400" kern="1200">
          <a:solidFill>
            <a:srgbClr val="F0DC08"/>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a:solidFill>
            <a:schemeClr val="bg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800" kern="1200">
          <a:solidFill>
            <a:schemeClr val="bg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600" kern="1200">
          <a:solidFill>
            <a:schemeClr val="bg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bg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2255573" y="194400"/>
            <a:ext cx="9662827" cy="565200"/>
          </a:xfrm>
          <a:prstGeom prst="rect">
            <a:avLst/>
          </a:prstGeom>
        </p:spPr>
        <p:txBody>
          <a:bodyPr vert="horz" lIns="91440" tIns="45720" rIns="91440" bIns="45720" rtlCol="0" anchor="ctr">
            <a:noAutofit/>
          </a:bodyPr>
          <a:lstStyle/>
          <a:p>
            <a:r>
              <a:rPr lang="fr-FR" dirty="0"/>
              <a:t>Modifiez le style du titre</a:t>
            </a:r>
          </a:p>
        </p:txBody>
      </p:sp>
      <p:sp>
        <p:nvSpPr>
          <p:cNvPr id="3" name="Espace réservé du texte 2"/>
          <p:cNvSpPr>
            <a:spLocks noGrp="1"/>
          </p:cNvSpPr>
          <p:nvPr>
            <p:ph type="body" idx="1"/>
          </p:nvPr>
        </p:nvSpPr>
        <p:spPr>
          <a:xfrm>
            <a:off x="960000" y="1259999"/>
            <a:ext cx="10896640" cy="4860000"/>
          </a:xfrm>
          <a:prstGeom prst="rect">
            <a:avLst/>
          </a:prstGeom>
        </p:spPr>
        <p:txBody>
          <a:bodyPr vert="horz" lIns="91440" tIns="45720" rIns="91440" bIns="45720" rtlCol="0">
            <a:normAutofit/>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pic>
        <p:nvPicPr>
          <p:cNvPr id="9" name="Image 8">
            <a:extLst>
              <a:ext uri="{FF2B5EF4-FFF2-40B4-BE49-F238E27FC236}">
                <a16:creationId xmlns:a16="http://schemas.microsoft.com/office/drawing/2014/main" id="{6A7CC8EE-1817-4DF4-8528-9275D5B6CACD}"/>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9584" y="5552402"/>
            <a:ext cx="561618" cy="1309236"/>
          </a:xfrm>
          <a:prstGeom prst="rect">
            <a:avLst/>
          </a:prstGeom>
        </p:spPr>
      </p:pic>
      <p:pic>
        <p:nvPicPr>
          <p:cNvPr id="10" name="Image 9">
            <a:extLst>
              <a:ext uri="{FF2B5EF4-FFF2-40B4-BE49-F238E27FC236}">
                <a16:creationId xmlns:a16="http://schemas.microsoft.com/office/drawing/2014/main" id="{7511ABE6-9017-4EFA-B499-B82D90A82CDD}"/>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31966" y="137898"/>
            <a:ext cx="1680901" cy="757188"/>
          </a:xfrm>
          <a:prstGeom prst="rect">
            <a:avLst/>
          </a:prstGeom>
          <a:effectLst>
            <a:outerShdw blurRad="76200" dist="12700" dir="6600000" sx="103000" sy="103000" algn="l" rotWithShape="0">
              <a:schemeClr val="bg1"/>
            </a:outerShdw>
          </a:effectLst>
        </p:spPr>
      </p:pic>
      <p:sp>
        <p:nvSpPr>
          <p:cNvPr id="7" name="Espace réservé du pied de page 2">
            <a:extLst>
              <a:ext uri="{FF2B5EF4-FFF2-40B4-BE49-F238E27FC236}">
                <a16:creationId xmlns:a16="http://schemas.microsoft.com/office/drawing/2014/main" id="{EAE03444-D3FA-455B-BD1B-EC42FA3DEDBD}"/>
              </a:ext>
            </a:extLst>
          </p:cNvPr>
          <p:cNvSpPr>
            <a:spLocks noGrp="1"/>
          </p:cNvSpPr>
          <p:nvPr>
            <p:ph type="ftr" sz="quarter" idx="3"/>
          </p:nvPr>
        </p:nvSpPr>
        <p:spPr>
          <a:xfrm>
            <a:off x="4176000" y="6372000"/>
            <a:ext cx="6816544" cy="360000"/>
          </a:xfrm>
          <a:prstGeom prst="rect">
            <a:avLst/>
          </a:prstGeom>
        </p:spPr>
        <p:txBody>
          <a:bodyPr vert="horz" lIns="91440" tIns="45720" rIns="91440" bIns="45720" rtlCol="0" anchor="ctr"/>
          <a:lstStyle>
            <a:lvl1pPr algn="r">
              <a:defRPr sz="800">
                <a:solidFill>
                  <a:schemeClr val="tx1">
                    <a:tint val="75000"/>
                  </a:schemeClr>
                </a:solidFill>
              </a:defRPr>
            </a:lvl1pPr>
          </a:lstStyle>
          <a:p>
            <a:endParaRPr lang="fr-FR" dirty="0"/>
          </a:p>
        </p:txBody>
      </p:sp>
      <p:sp>
        <p:nvSpPr>
          <p:cNvPr id="8" name="Espace réservé du numéro de diapositive 5">
            <a:extLst>
              <a:ext uri="{FF2B5EF4-FFF2-40B4-BE49-F238E27FC236}">
                <a16:creationId xmlns:a16="http://schemas.microsoft.com/office/drawing/2014/main" id="{47DD3C33-BB2F-430A-A227-B57AACA94663}"/>
              </a:ext>
            </a:extLst>
          </p:cNvPr>
          <p:cNvSpPr>
            <a:spLocks noGrp="1"/>
          </p:cNvSpPr>
          <p:nvPr>
            <p:ph type="sldNum" sz="quarter" idx="4"/>
          </p:nvPr>
        </p:nvSpPr>
        <p:spPr>
          <a:xfrm>
            <a:off x="11136560" y="6366875"/>
            <a:ext cx="719440" cy="365125"/>
          </a:xfrm>
          <a:prstGeom prst="rect">
            <a:avLst/>
          </a:prstGeom>
        </p:spPr>
        <p:txBody>
          <a:bodyPr vert="horz" lIns="91440" tIns="45720" rIns="91440" bIns="45720" rtlCol="0" anchor="ctr"/>
          <a:lstStyle>
            <a:lvl1pPr algn="r">
              <a:defRPr sz="800">
                <a:solidFill>
                  <a:schemeClr val="tx1">
                    <a:tint val="75000"/>
                  </a:schemeClr>
                </a:solidFill>
              </a:defRPr>
            </a:lvl1pPr>
          </a:lstStyle>
          <a:p>
            <a:fld id="{F1620CC9-C982-429E-97C9-9F71A6603CFC}" type="slidenum">
              <a:rPr lang="fr-FR" smtClean="0"/>
              <a:pPr/>
              <a:t>‹#›</a:t>
            </a:fld>
            <a:endParaRPr lang="fr-FR" dirty="0"/>
          </a:p>
        </p:txBody>
      </p:sp>
    </p:spTree>
    <p:extLst>
      <p:ext uri="{BB962C8B-B14F-4D97-AF65-F5344CB8AC3E}">
        <p14:creationId xmlns:p14="http://schemas.microsoft.com/office/powerpoint/2010/main" val="2695113670"/>
      </p:ext>
    </p:extLst>
  </p:cSld>
  <p:clrMap bg1="lt1" tx1="dk1" bg2="lt2" tx2="dk2" accent1="accent1" accent2="accent2" accent3="accent3" accent4="accent4" accent5="accent5" accent6="accent6" hlink="hlink" folHlink="folHlink"/>
  <p:sldLayoutIdLst>
    <p:sldLayoutId id="2147483697" r:id="rId1"/>
    <p:sldLayoutId id="2147483695" r:id="rId2"/>
    <p:sldLayoutId id="2147483734" r:id="rId3"/>
  </p:sldLayoutIdLst>
  <p:hf sldNum="0" hdr="0" ftr="0" dt="0"/>
  <p:txStyles>
    <p:titleStyle>
      <a:lvl1pPr algn="r" defTabSz="914400" rtl="0" eaLnBrk="1" latinLnBrk="0" hangingPunct="1">
        <a:spcBef>
          <a:spcPct val="0"/>
        </a:spcBef>
        <a:buNone/>
        <a:defRPr sz="3200" kern="1200">
          <a:solidFill>
            <a:schemeClr val="accent1"/>
          </a:solidFill>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2400" kern="1200">
          <a:solidFill>
            <a:schemeClr val="accent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0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18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16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8" Type="http://schemas.microsoft.com/office/2007/relationships/hdphoto" Target="../media/hdphoto9.wdp"/><Relationship Id="rId3" Type="http://schemas.openxmlformats.org/officeDocument/2006/relationships/image" Target="../media/image26.jpeg"/><Relationship Id="rId7" Type="http://schemas.openxmlformats.org/officeDocument/2006/relationships/image" Target="../media/image29.jpeg"/><Relationship Id="rId2" Type="http://schemas.openxmlformats.org/officeDocument/2006/relationships/image" Target="../media/image25.jpg"/><Relationship Id="rId1" Type="http://schemas.openxmlformats.org/officeDocument/2006/relationships/slideLayout" Target="../slideLayouts/slideLayout8.xml"/><Relationship Id="rId6" Type="http://schemas.microsoft.com/office/2007/relationships/hdphoto" Target="../media/hdphoto8.wdp"/><Relationship Id="rId5" Type="http://schemas.openxmlformats.org/officeDocument/2006/relationships/image" Target="../media/image28.jpeg"/><Relationship Id="rId4" Type="http://schemas.openxmlformats.org/officeDocument/2006/relationships/image" Target="../media/image27.jpg"/><Relationship Id="rId9" Type="http://schemas.openxmlformats.org/officeDocument/2006/relationships/image" Target="../media/image30.jpg"/></Relationships>
</file>

<file path=ppt/slides/_rels/slide1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hyperlink" Target="https://en.wikipedia.org/wiki/Quantum_computing" TargetMode="Externa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hyperlink" Target="https://tel.archives-ouvertes.fr/tel-01158995" TargetMode="Externa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image" Target="../media/image40.jp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microsoft.com/office/2007/relationships/hdphoto" Target="../media/hdphoto2.wdp"/><Relationship Id="rId7" Type="http://schemas.microsoft.com/office/2007/relationships/hdphoto" Target="../media/hdphoto3.wdp"/><Relationship Id="rId2" Type="http://schemas.openxmlformats.org/officeDocument/2006/relationships/image" Target="../media/image14.jpeg"/><Relationship Id="rId1" Type="http://schemas.openxmlformats.org/officeDocument/2006/relationships/slideLayout" Target="../slideLayouts/slideLayout8.xml"/><Relationship Id="rId6" Type="http://schemas.openxmlformats.org/officeDocument/2006/relationships/image" Target="../media/image17.png"/><Relationship Id="rId5" Type="http://schemas.openxmlformats.org/officeDocument/2006/relationships/image" Target="../media/image16.emf"/><Relationship Id="rId4" Type="http://schemas.openxmlformats.org/officeDocument/2006/relationships/image" Target="../media/image15.png"/></Relationships>
</file>

<file path=ppt/slides/_rels/slide5.xml.rels><?xml version="1.0" encoding="UTF-8" standalone="yes"?>
<Relationships xmlns="http://schemas.openxmlformats.org/package/2006/relationships"><Relationship Id="rId8" Type="http://schemas.microsoft.com/office/2007/relationships/hdphoto" Target="../media/hdphoto6.wdp"/><Relationship Id="rId3" Type="http://schemas.openxmlformats.org/officeDocument/2006/relationships/image" Target="../media/image19.jpeg"/><Relationship Id="rId7" Type="http://schemas.openxmlformats.org/officeDocument/2006/relationships/image" Target="../media/image21.png"/><Relationship Id="rId2" Type="http://schemas.openxmlformats.org/officeDocument/2006/relationships/image" Target="../media/image18.jpeg"/><Relationship Id="rId1" Type="http://schemas.openxmlformats.org/officeDocument/2006/relationships/slideLayout" Target="../slideLayouts/slideLayout8.xml"/><Relationship Id="rId6" Type="http://schemas.microsoft.com/office/2007/relationships/hdphoto" Target="../media/hdphoto5.wdp"/><Relationship Id="rId5" Type="http://schemas.openxmlformats.org/officeDocument/2006/relationships/image" Target="../media/image20.png"/><Relationship Id="rId4" Type="http://schemas.microsoft.com/office/2007/relationships/hdphoto" Target="../media/hdphoto4.wdp"/></Relationships>
</file>

<file path=ppt/slides/_rels/slide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microsoft.com/office/2007/relationships/hdphoto" Target="../media/hdphoto7.wdp"/><Relationship Id="rId2" Type="http://schemas.openxmlformats.org/officeDocument/2006/relationships/image" Target="../media/image23.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a:xfrm>
            <a:off x="4115490" y="4509120"/>
            <a:ext cx="7968208" cy="792088"/>
          </a:xfrm>
        </p:spPr>
        <p:txBody>
          <a:bodyPr>
            <a:normAutofit/>
          </a:bodyPr>
          <a:lstStyle/>
          <a:p>
            <a:pPr algn="l"/>
            <a:r>
              <a:rPr lang="fr-FR" sz="2200" dirty="0"/>
              <a:t>1) Doppler-shift, Michelson </a:t>
            </a:r>
            <a:r>
              <a:rPr lang="fr-FR" sz="2200" dirty="0" err="1"/>
              <a:t>interferometer</a:t>
            </a:r>
            <a:br>
              <a:rPr lang="fr-FR" sz="2200" dirty="0"/>
            </a:br>
            <a:r>
              <a:rPr lang="fr-FR" sz="2200" dirty="0"/>
              <a:t>2) Optical nm-</a:t>
            </a:r>
            <a:r>
              <a:rPr lang="fr-FR" sz="2200" dirty="0" err="1"/>
              <a:t>resolution</a:t>
            </a:r>
            <a:r>
              <a:rPr lang="fr-FR" sz="2200" dirty="0"/>
              <a:t> </a:t>
            </a:r>
            <a:r>
              <a:rPr lang="fr-FR" sz="2200" dirty="0" err="1"/>
              <a:t>sensor</a:t>
            </a:r>
            <a:r>
              <a:rPr lang="fr-FR" sz="2200" dirty="0"/>
              <a:t>, </a:t>
            </a:r>
            <a:r>
              <a:rPr lang="fr-FR" sz="2200" dirty="0" err="1"/>
              <a:t>superresolution</a:t>
            </a:r>
            <a:endParaRPr lang="fr-FR" sz="2200" dirty="0"/>
          </a:p>
        </p:txBody>
      </p:sp>
      <p:sp>
        <p:nvSpPr>
          <p:cNvPr id="9" name="ZoneTexte 8">
            <a:extLst>
              <a:ext uri="{FF2B5EF4-FFF2-40B4-BE49-F238E27FC236}">
                <a16:creationId xmlns:a16="http://schemas.microsoft.com/office/drawing/2014/main" id="{D85E240E-4E2A-42EA-B924-EC5EDFDD04AB}"/>
              </a:ext>
            </a:extLst>
          </p:cNvPr>
          <p:cNvSpPr txBox="1"/>
          <p:nvPr/>
        </p:nvSpPr>
        <p:spPr>
          <a:xfrm>
            <a:off x="4516850" y="5604168"/>
            <a:ext cx="7165488" cy="646331"/>
          </a:xfrm>
          <a:prstGeom prst="rect">
            <a:avLst/>
          </a:prstGeom>
          <a:noFill/>
        </p:spPr>
        <p:txBody>
          <a:bodyPr wrap="none" rtlCol="0">
            <a:spAutoFit/>
          </a:bodyPr>
          <a:lstStyle/>
          <a:p>
            <a:r>
              <a:rPr lang="en-US" dirty="0">
                <a:solidFill>
                  <a:schemeClr val="bg1"/>
                </a:solidFill>
              </a:rPr>
              <a:t>4</a:t>
            </a:r>
            <a:r>
              <a:rPr lang="en-US" baseline="30000" dirty="0">
                <a:solidFill>
                  <a:schemeClr val="bg1"/>
                </a:solidFill>
              </a:rPr>
              <a:t>th</a:t>
            </a:r>
            <a:r>
              <a:rPr lang="en-US" dirty="0">
                <a:solidFill>
                  <a:schemeClr val="bg1"/>
                </a:solidFill>
              </a:rPr>
              <a:t> EPS TIG Hands-on Event for Science, Technology and Interfaces</a:t>
            </a:r>
          </a:p>
          <a:p>
            <a:pPr algn="ctr"/>
            <a:r>
              <a:rPr lang="fr-FR" dirty="0">
                <a:solidFill>
                  <a:schemeClr val="bg1"/>
                </a:solidFill>
              </a:rPr>
              <a:t>14.10.2023, Idea</a:t>
            </a:r>
            <a:r>
              <a:rPr lang="fr-FR" baseline="30000" dirty="0">
                <a:solidFill>
                  <a:schemeClr val="bg1"/>
                </a:solidFill>
              </a:rPr>
              <a:t>2</a:t>
            </a:r>
            <a:r>
              <a:rPr lang="fr-FR" dirty="0">
                <a:solidFill>
                  <a:schemeClr val="bg1"/>
                </a:solidFill>
              </a:rPr>
              <a:t>, CERN </a:t>
            </a:r>
          </a:p>
        </p:txBody>
      </p:sp>
      <p:sp>
        <p:nvSpPr>
          <p:cNvPr id="10" name="ZoneTexte 9">
            <a:extLst>
              <a:ext uri="{FF2B5EF4-FFF2-40B4-BE49-F238E27FC236}">
                <a16:creationId xmlns:a16="http://schemas.microsoft.com/office/drawing/2014/main" id="{E3BA86D7-1245-4F1E-9273-933360EE5CA7}"/>
              </a:ext>
            </a:extLst>
          </p:cNvPr>
          <p:cNvSpPr txBox="1"/>
          <p:nvPr/>
        </p:nvSpPr>
        <p:spPr>
          <a:xfrm>
            <a:off x="701921" y="6485615"/>
            <a:ext cx="11345863" cy="369332"/>
          </a:xfrm>
          <a:prstGeom prst="rect">
            <a:avLst/>
          </a:prstGeom>
          <a:noFill/>
        </p:spPr>
        <p:txBody>
          <a:bodyPr wrap="none" rtlCol="0">
            <a:spAutoFit/>
          </a:bodyPr>
          <a:lstStyle/>
          <a:p>
            <a:r>
              <a:rPr lang="fr-FR" dirty="0">
                <a:solidFill>
                  <a:schemeClr val="bg1"/>
                </a:solidFill>
              </a:rPr>
              <a:t>Marie </a:t>
            </a:r>
            <a:r>
              <a:rPr lang="fr-FR" dirty="0" err="1">
                <a:solidFill>
                  <a:schemeClr val="bg1"/>
                </a:solidFill>
              </a:rPr>
              <a:t>Andrae</a:t>
            </a:r>
            <a:r>
              <a:rPr lang="fr-FR" dirty="0">
                <a:solidFill>
                  <a:schemeClr val="bg1"/>
                </a:solidFill>
              </a:rPr>
              <a:t>, Lucia Perez-Ramirez, Mathieu Chevrot, Stefan Kubsky Synchrotron SOLEIL and CEA, France</a:t>
            </a:r>
          </a:p>
        </p:txBody>
      </p:sp>
      <p:pic>
        <p:nvPicPr>
          <p:cNvPr id="4" name="Image 3">
            <a:extLst>
              <a:ext uri="{FF2B5EF4-FFF2-40B4-BE49-F238E27FC236}">
                <a16:creationId xmlns:a16="http://schemas.microsoft.com/office/drawing/2014/main" id="{218FFAFB-8B13-4276-A47E-250F7F0FAEF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96059" y="260648"/>
            <a:ext cx="3414519" cy="1401130"/>
          </a:xfrm>
          <a:prstGeom prst="rect">
            <a:avLst/>
          </a:prstGeom>
        </p:spPr>
      </p:pic>
      <p:sp>
        <p:nvSpPr>
          <p:cNvPr id="2" name="AutoShape 4" descr="HORIBA"/>
          <p:cNvSpPr>
            <a:spLocks noChangeAspect="1" noChangeArrowheads="1"/>
          </p:cNvSpPr>
          <p:nvPr/>
        </p:nvSpPr>
        <p:spPr bwMode="auto">
          <a:xfrm>
            <a:off x="155575" y="-160338"/>
            <a:ext cx="2076450" cy="33337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3" name="AutoShape 6" descr="HORIBA"/>
          <p:cNvSpPr>
            <a:spLocks noChangeAspect="1" noChangeArrowheads="1"/>
          </p:cNvSpPr>
          <p:nvPr/>
        </p:nvSpPr>
        <p:spPr bwMode="auto">
          <a:xfrm>
            <a:off x="307975" y="-7938"/>
            <a:ext cx="2076450" cy="33337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6" name="AutoShape 8" descr="Horiba Logo PNG Vector (EPS) Free Download"/>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pic>
        <p:nvPicPr>
          <p:cNvPr id="7177" name="Picture 9"/>
          <p:cNvPicPr>
            <a:picLocks noChangeAspect="1" noChangeArrowheads="1"/>
          </p:cNvPicPr>
          <p:nvPr/>
        </p:nvPicPr>
        <p:blipFill rotWithShape="1">
          <a:blip r:embed="rId3">
            <a:extLst>
              <a:ext uri="{28A0092B-C50C-407E-A947-70E740481C1C}">
                <a14:useLocalDpi xmlns:a14="http://schemas.microsoft.com/office/drawing/2010/main" val="0"/>
              </a:ext>
            </a:extLst>
          </a:blip>
          <a:srcRect t="32805" b="34390"/>
          <a:stretch/>
        </p:blipFill>
        <p:spPr bwMode="auto">
          <a:xfrm>
            <a:off x="8417541" y="1963318"/>
            <a:ext cx="3370365" cy="11056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809740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contenu 6">
            <a:extLst>
              <a:ext uri="{FF2B5EF4-FFF2-40B4-BE49-F238E27FC236}">
                <a16:creationId xmlns:a16="http://schemas.microsoft.com/office/drawing/2014/main" id="{921947FE-BB17-476C-A708-A6842B8B31E5}"/>
              </a:ext>
            </a:extLst>
          </p:cNvPr>
          <p:cNvSpPr>
            <a:spLocks noGrp="1"/>
          </p:cNvSpPr>
          <p:nvPr>
            <p:ph idx="1"/>
          </p:nvPr>
        </p:nvSpPr>
        <p:spPr>
          <a:xfrm>
            <a:off x="479376" y="1052736"/>
            <a:ext cx="11142212" cy="4608512"/>
          </a:xfrm>
        </p:spPr>
        <p:txBody>
          <a:bodyPr>
            <a:normAutofit/>
          </a:bodyPr>
          <a:lstStyle/>
          <a:p>
            <a:pPr marL="0" indent="0">
              <a:buNone/>
            </a:pPr>
            <a:r>
              <a:rPr lang="fr-FR" b="1" dirty="0"/>
              <a:t>Project: You enter the </a:t>
            </a:r>
            <a:r>
              <a:rPr lang="fr-FR" b="1" dirty="0" err="1"/>
              <a:t>nanoworld</a:t>
            </a:r>
            <a:r>
              <a:rPr lang="fr-FR" b="1" dirty="0"/>
              <a:t> </a:t>
            </a:r>
            <a:r>
              <a:rPr lang="fr-FR" b="1" dirty="0" err="1"/>
              <a:t>now</a:t>
            </a:r>
            <a:r>
              <a:rPr lang="fr-FR" b="1" dirty="0"/>
              <a:t> – and </a:t>
            </a:r>
            <a:r>
              <a:rPr lang="fr-FR" b="1" dirty="0" err="1"/>
              <a:t>measure</a:t>
            </a:r>
            <a:r>
              <a:rPr lang="fr-FR" b="1" dirty="0"/>
              <a:t> : How ?</a:t>
            </a:r>
          </a:p>
          <a:p>
            <a:pPr marL="0" indent="0">
              <a:buNone/>
            </a:pPr>
            <a:endParaRPr lang="fr-FR" dirty="0"/>
          </a:p>
          <a:p>
            <a:pPr lvl="1"/>
            <a:r>
              <a:rPr lang="fr-FR" sz="2400" dirty="0" err="1">
                <a:solidFill>
                  <a:schemeClr val="tx1"/>
                </a:solidFill>
              </a:rPr>
              <a:t>Construct</a:t>
            </a:r>
            <a:r>
              <a:rPr lang="fr-FR" sz="2400" dirty="0">
                <a:solidFill>
                  <a:schemeClr val="tx1"/>
                </a:solidFill>
              </a:rPr>
              <a:t> an OXYO position </a:t>
            </a:r>
            <a:r>
              <a:rPr lang="fr-FR" sz="2400" dirty="0" err="1">
                <a:solidFill>
                  <a:schemeClr val="tx1"/>
                </a:solidFill>
              </a:rPr>
              <a:t>readout</a:t>
            </a:r>
            <a:r>
              <a:rPr lang="fr-FR" sz="2400" dirty="0">
                <a:solidFill>
                  <a:schemeClr val="tx1"/>
                </a:solidFill>
              </a:rPr>
              <a:t> system</a:t>
            </a:r>
          </a:p>
          <a:p>
            <a:pPr lvl="1"/>
            <a:r>
              <a:rPr lang="fr-FR" sz="2400" dirty="0">
                <a:solidFill>
                  <a:schemeClr val="tx1"/>
                </a:solidFill>
              </a:rPr>
              <a:t>Move the </a:t>
            </a:r>
            <a:r>
              <a:rPr lang="fr-FR" sz="2400" dirty="0" err="1">
                <a:solidFill>
                  <a:schemeClr val="tx1"/>
                </a:solidFill>
              </a:rPr>
              <a:t>fiducial</a:t>
            </a:r>
            <a:r>
              <a:rPr lang="fr-FR" sz="2400" dirty="0">
                <a:solidFill>
                  <a:schemeClr val="tx1"/>
                </a:solidFill>
              </a:rPr>
              <a:t> </a:t>
            </a:r>
            <a:r>
              <a:rPr lang="fr-FR" sz="2400" dirty="0" err="1">
                <a:solidFill>
                  <a:schemeClr val="tx1"/>
                </a:solidFill>
              </a:rPr>
              <a:t>with</a:t>
            </a:r>
            <a:r>
              <a:rPr lang="fr-FR" sz="2400" dirty="0">
                <a:solidFill>
                  <a:schemeClr val="tx1"/>
                </a:solidFill>
              </a:rPr>
              <a:t> nm-fine </a:t>
            </a:r>
            <a:r>
              <a:rPr lang="fr-FR" sz="2400" dirty="0" err="1">
                <a:solidFill>
                  <a:schemeClr val="tx1"/>
                </a:solidFill>
              </a:rPr>
              <a:t>precision</a:t>
            </a:r>
            <a:r>
              <a:rPr lang="fr-FR" sz="2400" dirty="0">
                <a:solidFill>
                  <a:schemeClr val="tx1"/>
                </a:solidFill>
              </a:rPr>
              <a:t>, record, analyse and </a:t>
            </a:r>
            <a:r>
              <a:rPr lang="fr-FR" sz="2400" dirty="0" err="1">
                <a:solidFill>
                  <a:schemeClr val="tx1"/>
                </a:solidFill>
              </a:rPr>
              <a:t>present</a:t>
            </a:r>
            <a:r>
              <a:rPr lang="fr-FR" sz="2400" dirty="0">
                <a:solidFill>
                  <a:schemeClr val="tx1"/>
                </a:solidFill>
              </a:rPr>
              <a:t> the </a:t>
            </a:r>
            <a:r>
              <a:rPr lang="fr-FR" sz="2400" dirty="0" err="1">
                <a:solidFill>
                  <a:schemeClr val="tx1"/>
                </a:solidFill>
              </a:rPr>
              <a:t>trajectory</a:t>
            </a:r>
            <a:endParaRPr lang="fr-FR" sz="2400" dirty="0">
              <a:solidFill>
                <a:schemeClr val="tx1"/>
              </a:solidFill>
            </a:endParaRPr>
          </a:p>
          <a:p>
            <a:pPr lvl="1"/>
            <a:r>
              <a:rPr lang="fr-FR" sz="2400" dirty="0">
                <a:solidFill>
                  <a:schemeClr val="tx1"/>
                </a:solidFill>
              </a:rPr>
              <a:t>Compare the OXYO-</a:t>
            </a:r>
            <a:r>
              <a:rPr lang="fr-FR" sz="2400" dirty="0" err="1">
                <a:solidFill>
                  <a:schemeClr val="tx1"/>
                </a:solidFill>
              </a:rPr>
              <a:t>based</a:t>
            </a:r>
            <a:r>
              <a:rPr lang="fr-FR" sz="2400" dirty="0">
                <a:solidFill>
                  <a:schemeClr val="tx1"/>
                </a:solidFill>
              </a:rPr>
              <a:t> </a:t>
            </a:r>
            <a:r>
              <a:rPr lang="fr-FR" sz="2400" dirty="0" err="1">
                <a:solidFill>
                  <a:schemeClr val="tx1"/>
                </a:solidFill>
              </a:rPr>
              <a:t>measurement</a:t>
            </a:r>
            <a:r>
              <a:rPr lang="fr-FR" sz="2400" dirty="0">
                <a:solidFill>
                  <a:schemeClr val="tx1"/>
                </a:solidFill>
              </a:rPr>
              <a:t> to </a:t>
            </a:r>
            <a:r>
              <a:rPr lang="fr-FR" sz="2400" dirty="0" err="1">
                <a:solidFill>
                  <a:schemeClr val="tx1"/>
                </a:solidFill>
              </a:rPr>
              <a:t>classical</a:t>
            </a:r>
            <a:r>
              <a:rPr lang="fr-FR" sz="2400" dirty="0">
                <a:solidFill>
                  <a:schemeClr val="tx1"/>
                </a:solidFill>
              </a:rPr>
              <a:t> </a:t>
            </a:r>
            <a:r>
              <a:rPr lang="fr-FR" sz="2400" dirty="0" err="1">
                <a:solidFill>
                  <a:schemeClr val="tx1"/>
                </a:solidFill>
              </a:rPr>
              <a:t>strain</a:t>
            </a:r>
            <a:r>
              <a:rPr lang="fr-FR" sz="2400" dirty="0">
                <a:solidFill>
                  <a:schemeClr val="tx1"/>
                </a:solidFill>
              </a:rPr>
              <a:t> gauge </a:t>
            </a:r>
            <a:r>
              <a:rPr lang="fr-FR" sz="2400" dirty="0" err="1">
                <a:solidFill>
                  <a:schemeClr val="tx1"/>
                </a:solidFill>
              </a:rPr>
              <a:t>measurement</a:t>
            </a:r>
            <a:endParaRPr lang="fr-FR" sz="2400" dirty="0">
              <a:solidFill>
                <a:schemeClr val="tx1"/>
              </a:solidFill>
            </a:endParaRPr>
          </a:p>
          <a:p>
            <a:pPr lvl="1"/>
            <a:r>
              <a:rPr lang="fr-FR" sz="2400" dirty="0" err="1">
                <a:solidFill>
                  <a:schemeClr val="tx1"/>
                </a:solidFill>
              </a:rPr>
              <a:t>Make</a:t>
            </a:r>
            <a:r>
              <a:rPr lang="fr-FR" sz="2400" dirty="0">
                <a:solidFill>
                  <a:schemeClr val="tx1"/>
                </a:solidFill>
              </a:rPr>
              <a:t> observations on </a:t>
            </a:r>
            <a:r>
              <a:rPr lang="fr-FR" sz="2400" dirty="0" err="1">
                <a:solidFill>
                  <a:schemeClr val="tx1"/>
                </a:solidFill>
              </a:rPr>
              <a:t>measurement</a:t>
            </a:r>
            <a:r>
              <a:rPr lang="fr-FR" sz="2400" dirty="0">
                <a:solidFill>
                  <a:schemeClr val="tx1"/>
                </a:solidFill>
              </a:rPr>
              <a:t> </a:t>
            </a:r>
            <a:r>
              <a:rPr lang="fr-FR" sz="2400" dirty="0" err="1">
                <a:solidFill>
                  <a:schemeClr val="tx1"/>
                </a:solidFill>
              </a:rPr>
              <a:t>errors</a:t>
            </a:r>
            <a:r>
              <a:rPr lang="fr-FR" sz="2400" dirty="0">
                <a:solidFill>
                  <a:schemeClr val="tx1"/>
                </a:solidFill>
              </a:rPr>
              <a:t> and </a:t>
            </a:r>
            <a:r>
              <a:rPr lang="fr-FR" sz="2400" dirty="0" err="1">
                <a:solidFill>
                  <a:schemeClr val="tx1"/>
                </a:solidFill>
              </a:rPr>
              <a:t>uncertainties</a:t>
            </a:r>
            <a:r>
              <a:rPr lang="fr-FR" sz="2400" dirty="0">
                <a:solidFill>
                  <a:schemeClr val="tx1"/>
                </a:solidFill>
              </a:rPr>
              <a:t> (thermal drift, vibration) </a:t>
            </a:r>
            <a:r>
              <a:rPr lang="fr-FR" sz="2400" dirty="0" err="1">
                <a:solidFill>
                  <a:schemeClr val="tx1"/>
                </a:solidFill>
              </a:rPr>
              <a:t>estimate</a:t>
            </a:r>
            <a:r>
              <a:rPr lang="fr-FR" sz="2400" dirty="0">
                <a:solidFill>
                  <a:schemeClr val="tx1"/>
                </a:solidFill>
              </a:rPr>
              <a:t> </a:t>
            </a:r>
            <a:r>
              <a:rPr lang="fr-FR" sz="2400" dirty="0" err="1">
                <a:solidFill>
                  <a:schemeClr val="tx1"/>
                </a:solidFill>
              </a:rPr>
              <a:t>their</a:t>
            </a:r>
            <a:r>
              <a:rPr lang="fr-FR" sz="2400" dirty="0">
                <a:solidFill>
                  <a:schemeClr val="tx1"/>
                </a:solidFill>
              </a:rPr>
              <a:t> impact</a:t>
            </a:r>
          </a:p>
          <a:p>
            <a:pPr lvl="1"/>
            <a:r>
              <a:rPr lang="fr-FR" sz="2400" dirty="0" err="1">
                <a:solidFill>
                  <a:schemeClr val="tx1"/>
                </a:solidFill>
              </a:rPr>
              <a:t>Present</a:t>
            </a:r>
            <a:r>
              <a:rPr lang="fr-FR" sz="2400" dirty="0">
                <a:solidFill>
                  <a:schemeClr val="tx1"/>
                </a:solidFill>
              </a:rPr>
              <a:t> the </a:t>
            </a:r>
            <a:r>
              <a:rPr lang="fr-FR" sz="2400" dirty="0" err="1">
                <a:solidFill>
                  <a:schemeClr val="tx1"/>
                </a:solidFill>
              </a:rPr>
              <a:t>results</a:t>
            </a:r>
            <a:r>
              <a:rPr lang="fr-FR" sz="2400" dirty="0">
                <a:solidFill>
                  <a:schemeClr val="tx1"/>
                </a:solidFill>
              </a:rPr>
              <a:t> (~20 </a:t>
            </a:r>
            <a:r>
              <a:rPr lang="fr-FR" sz="2400" dirty="0" err="1">
                <a:solidFill>
                  <a:schemeClr val="tx1"/>
                </a:solidFill>
              </a:rPr>
              <a:t>mins</a:t>
            </a:r>
            <a:r>
              <a:rPr lang="fr-FR" sz="2400" dirty="0">
                <a:solidFill>
                  <a:schemeClr val="tx1"/>
                </a:solidFill>
              </a:rPr>
              <a:t> </a:t>
            </a:r>
            <a:r>
              <a:rPr lang="fr-FR" sz="2400" dirty="0" err="1">
                <a:solidFill>
                  <a:schemeClr val="tx1"/>
                </a:solidFill>
              </a:rPr>
              <a:t>presentation</a:t>
            </a:r>
            <a:r>
              <a:rPr lang="fr-FR" sz="2400" dirty="0">
                <a:solidFill>
                  <a:schemeClr val="tx1"/>
                </a:solidFill>
              </a:rPr>
              <a:t> on </a:t>
            </a:r>
            <a:r>
              <a:rPr lang="fr-FR" sz="2400" dirty="0" err="1">
                <a:solidFill>
                  <a:schemeClr val="tx1"/>
                </a:solidFill>
              </a:rPr>
              <a:t>sunday</a:t>
            </a:r>
            <a:r>
              <a:rPr lang="fr-FR" sz="2400" dirty="0">
                <a:solidFill>
                  <a:schemeClr val="tx1"/>
                </a:solidFill>
              </a:rPr>
              <a:t>)</a:t>
            </a:r>
            <a:endParaRPr lang="fr-FR" dirty="0">
              <a:solidFill>
                <a:schemeClr val="tx1"/>
              </a:solidFill>
            </a:endParaRPr>
          </a:p>
          <a:p>
            <a:pPr lvl="1">
              <a:buFontTx/>
              <a:buChar char="-"/>
            </a:pPr>
            <a:endParaRPr lang="fr-FR" dirty="0">
              <a:solidFill>
                <a:schemeClr val="tx1"/>
              </a:solidFill>
            </a:endParaRPr>
          </a:p>
        </p:txBody>
      </p:sp>
      <p:sp>
        <p:nvSpPr>
          <p:cNvPr id="8" name="Titre 5">
            <a:extLst>
              <a:ext uri="{FF2B5EF4-FFF2-40B4-BE49-F238E27FC236}">
                <a16:creationId xmlns:a16="http://schemas.microsoft.com/office/drawing/2014/main" id="{EA4F6956-E36C-4F7C-9C1D-9E1B7361A677}"/>
              </a:ext>
            </a:extLst>
          </p:cNvPr>
          <p:cNvSpPr txBox="1">
            <a:spLocks/>
          </p:cNvSpPr>
          <p:nvPr/>
        </p:nvSpPr>
        <p:spPr>
          <a:xfrm>
            <a:off x="1343473" y="112612"/>
            <a:ext cx="10764550" cy="565200"/>
          </a:xfrm>
          <a:prstGeom prst="rect">
            <a:avLst/>
          </a:prstGeom>
        </p:spPr>
        <p:txBody>
          <a:bodyPr vert="horz" lIns="91440" tIns="45720" rIns="91440" bIns="45720" rtlCol="0" anchor="ctr">
            <a:noAutofit/>
          </a:bodyPr>
          <a:lstStyle>
            <a:lvl1pPr algn="r" defTabSz="914400" rtl="0" eaLnBrk="1" latinLnBrk="0" hangingPunct="1">
              <a:spcBef>
                <a:spcPct val="0"/>
              </a:spcBef>
              <a:buNone/>
              <a:defRPr sz="3200" kern="1200">
                <a:solidFill>
                  <a:schemeClr val="accent1"/>
                </a:solidFill>
                <a:latin typeface="Arial" panose="020B0604020202020204" pitchFamily="34" charset="0"/>
                <a:ea typeface="+mj-ea"/>
                <a:cs typeface="Arial" panose="020B0604020202020204" pitchFamily="34" charset="0"/>
              </a:defRPr>
            </a:lvl1pPr>
          </a:lstStyle>
          <a:p>
            <a:r>
              <a:rPr lang="fr-FR" dirty="0"/>
              <a:t>2) Optical nm-</a:t>
            </a:r>
            <a:r>
              <a:rPr lang="fr-FR" dirty="0" err="1"/>
              <a:t>resolution</a:t>
            </a:r>
            <a:r>
              <a:rPr lang="fr-FR" dirty="0"/>
              <a:t> </a:t>
            </a:r>
            <a:r>
              <a:rPr lang="fr-FR" dirty="0" err="1"/>
              <a:t>sensor</a:t>
            </a:r>
            <a:r>
              <a:rPr lang="fr-FR" dirty="0"/>
              <a:t>, </a:t>
            </a:r>
            <a:r>
              <a:rPr lang="fr-FR" dirty="0" err="1"/>
              <a:t>based</a:t>
            </a:r>
            <a:r>
              <a:rPr lang="fr-FR" dirty="0"/>
              <a:t> on </a:t>
            </a:r>
            <a:r>
              <a:rPr lang="fr-FR" dirty="0" err="1"/>
              <a:t>superresolution</a:t>
            </a:r>
            <a:r>
              <a:rPr lang="fr-FR" dirty="0"/>
              <a:t> </a:t>
            </a:r>
          </a:p>
        </p:txBody>
      </p:sp>
    </p:spTree>
    <p:extLst>
      <p:ext uri="{BB962C8B-B14F-4D97-AF65-F5344CB8AC3E}">
        <p14:creationId xmlns:p14="http://schemas.microsoft.com/office/powerpoint/2010/main" val="1258297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7CF98BAB-550C-4D12-9C5E-AB6DF34B626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48903" y="3957448"/>
            <a:ext cx="4743096" cy="1919824"/>
          </a:xfrm>
          <a:prstGeom prst="rect">
            <a:avLst/>
          </a:prstGeom>
        </p:spPr>
      </p:pic>
      <p:sp>
        <p:nvSpPr>
          <p:cNvPr id="9" name="Titre 5">
            <a:extLst>
              <a:ext uri="{FF2B5EF4-FFF2-40B4-BE49-F238E27FC236}">
                <a16:creationId xmlns:a16="http://schemas.microsoft.com/office/drawing/2014/main" id="{DD488FA8-5E41-44C5-B6AC-5F7738F2AA30}"/>
              </a:ext>
            </a:extLst>
          </p:cNvPr>
          <p:cNvSpPr txBox="1">
            <a:spLocks noGrp="1"/>
          </p:cNvSpPr>
          <p:nvPr>
            <p:ph type="title"/>
          </p:nvPr>
        </p:nvSpPr>
        <p:spPr>
          <a:xfrm>
            <a:off x="1415480" y="193675"/>
            <a:ext cx="10503470" cy="565150"/>
          </a:xfrm>
          <a:prstGeom prst="rect">
            <a:avLst/>
          </a:prstGeom>
        </p:spPr>
        <p:txBody>
          <a:bodyPr vert="horz" lIns="91440" tIns="45720" rIns="91440" bIns="45720" rtlCol="0" anchor="ctr">
            <a:noAutofit/>
          </a:bodyPr>
          <a:lstStyle>
            <a:lvl1pPr algn="r" defTabSz="914400" rtl="0" eaLnBrk="1" latinLnBrk="0" hangingPunct="1">
              <a:spcBef>
                <a:spcPct val="0"/>
              </a:spcBef>
              <a:buNone/>
              <a:defRPr sz="3200" kern="1200">
                <a:solidFill>
                  <a:schemeClr val="accent1"/>
                </a:solidFill>
                <a:latin typeface="Arial" panose="020B0604020202020204" pitchFamily="34" charset="0"/>
                <a:ea typeface="+mj-ea"/>
                <a:cs typeface="Arial" panose="020B0604020202020204" pitchFamily="34" charset="0"/>
              </a:defRPr>
            </a:lvl1pPr>
          </a:lstStyle>
          <a:p>
            <a:r>
              <a:rPr lang="fr-FR" dirty="0"/>
              <a:t>Optical nm-</a:t>
            </a:r>
            <a:r>
              <a:rPr lang="fr-FR" dirty="0" err="1"/>
              <a:t>resolution</a:t>
            </a:r>
            <a:r>
              <a:rPr lang="fr-FR" dirty="0"/>
              <a:t> </a:t>
            </a:r>
            <a:r>
              <a:rPr lang="fr-FR" dirty="0" err="1"/>
              <a:t>sensor</a:t>
            </a:r>
            <a:r>
              <a:rPr lang="fr-FR" dirty="0"/>
              <a:t>, </a:t>
            </a:r>
            <a:r>
              <a:rPr lang="fr-FR" dirty="0" err="1"/>
              <a:t>based</a:t>
            </a:r>
            <a:r>
              <a:rPr lang="fr-FR" dirty="0"/>
              <a:t> on </a:t>
            </a:r>
            <a:r>
              <a:rPr lang="fr-FR" dirty="0" err="1"/>
              <a:t>superresolution</a:t>
            </a:r>
            <a:r>
              <a:rPr lang="fr-FR" dirty="0"/>
              <a:t> </a:t>
            </a:r>
          </a:p>
        </p:txBody>
      </p:sp>
      <p:pic>
        <p:nvPicPr>
          <p:cNvPr id="11" name="Image 10" descr="Une image contenant texte&#10;&#10;Description générée automatiquement">
            <a:extLst>
              <a:ext uri="{FF2B5EF4-FFF2-40B4-BE49-F238E27FC236}">
                <a16:creationId xmlns:a16="http://schemas.microsoft.com/office/drawing/2014/main" id="{5149FEFF-CA1E-49E1-B023-4E9DFB27649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0160" y="2979249"/>
            <a:ext cx="3415560" cy="2561670"/>
          </a:xfrm>
          <a:prstGeom prst="rect">
            <a:avLst/>
          </a:prstGeom>
        </p:spPr>
      </p:pic>
      <p:pic>
        <p:nvPicPr>
          <p:cNvPr id="13" name="Image 12">
            <a:extLst>
              <a:ext uri="{FF2B5EF4-FFF2-40B4-BE49-F238E27FC236}">
                <a16:creationId xmlns:a16="http://schemas.microsoft.com/office/drawing/2014/main" id="{1BD82587-018B-4C85-AB8E-2733B3CF8A4D}"/>
              </a:ext>
            </a:extLst>
          </p:cNvPr>
          <p:cNvPicPr>
            <a:picLocks noChangeAspect="1"/>
          </p:cNvPicPr>
          <p:nvPr/>
        </p:nvPicPr>
        <p:blipFill rotWithShape="1">
          <a:blip r:embed="rId4">
            <a:extLst>
              <a:ext uri="{28A0092B-C50C-407E-A947-70E740481C1C}">
                <a14:useLocalDpi xmlns:a14="http://schemas.microsoft.com/office/drawing/2010/main" val="0"/>
              </a:ext>
            </a:extLst>
          </a:blip>
          <a:srcRect l="8763" r="12371" b="59496"/>
          <a:stretch/>
        </p:blipFill>
        <p:spPr>
          <a:xfrm>
            <a:off x="175216" y="1124743"/>
            <a:ext cx="5777252" cy="1668983"/>
          </a:xfrm>
          <a:prstGeom prst="rect">
            <a:avLst/>
          </a:prstGeom>
        </p:spPr>
      </p:pic>
      <p:pic>
        <p:nvPicPr>
          <p:cNvPr id="15" name="Image 14" descr="Une image contenant texte, ordinateur, guichet&#10;&#10;Description générée automatiquement">
            <a:extLst>
              <a:ext uri="{FF2B5EF4-FFF2-40B4-BE49-F238E27FC236}">
                <a16:creationId xmlns:a16="http://schemas.microsoft.com/office/drawing/2014/main" id="{BFE3C1B1-908B-4F0B-BA38-A4077917ABEA}"/>
              </a:ext>
            </a:extLst>
          </p:cNvPr>
          <p:cNvPicPr>
            <a:picLocks noChangeAspect="1"/>
          </p:cNvPicPr>
          <p:nvPr/>
        </p:nvPicPr>
        <p:blipFill rotWithShape="1">
          <a:blip r:embed="rId5">
            <a:extLst>
              <a:ext uri="{BEBA8EAE-BF5A-486C-A8C5-ECC9F3942E4B}">
                <a14:imgProps xmlns:a14="http://schemas.microsoft.com/office/drawing/2010/main">
                  <a14:imgLayer r:embed="rId6">
                    <a14:imgEffect>
                      <a14:brightnessContrast bright="10000"/>
                    </a14:imgEffect>
                  </a14:imgLayer>
                </a14:imgProps>
              </a:ext>
              <a:ext uri="{28A0092B-C50C-407E-A947-70E740481C1C}">
                <a14:useLocalDpi xmlns:a14="http://schemas.microsoft.com/office/drawing/2010/main" val="0"/>
              </a:ext>
            </a:extLst>
          </a:blip>
          <a:srcRect l="9475" t="20995" r="30508" b="17303"/>
          <a:stretch/>
        </p:blipFill>
        <p:spPr>
          <a:xfrm>
            <a:off x="6816081" y="825441"/>
            <a:ext cx="5184574" cy="2998074"/>
          </a:xfrm>
          <a:prstGeom prst="rect">
            <a:avLst/>
          </a:prstGeom>
        </p:spPr>
      </p:pic>
      <p:pic>
        <p:nvPicPr>
          <p:cNvPr id="17" name="Image 16">
            <a:extLst>
              <a:ext uri="{FF2B5EF4-FFF2-40B4-BE49-F238E27FC236}">
                <a16:creationId xmlns:a16="http://schemas.microsoft.com/office/drawing/2014/main" id="{0A8DEA65-AE84-4B8C-9F7A-85550E0F419D}"/>
              </a:ext>
            </a:extLst>
          </p:cNvPr>
          <p:cNvPicPr>
            <a:picLocks noChangeAspect="1"/>
          </p:cNvPicPr>
          <p:nvPr/>
        </p:nvPicPr>
        <p:blipFill rotWithShape="1">
          <a:blip r:embed="rId7" cstate="print">
            <a:extLst>
              <a:ext uri="{BEBA8EAE-BF5A-486C-A8C5-ECC9F3942E4B}">
                <a14:imgProps xmlns:a14="http://schemas.microsoft.com/office/drawing/2010/main">
                  <a14:imgLayer r:embed="rId8">
                    <a14:imgEffect>
                      <a14:brightnessContrast bright="16000"/>
                    </a14:imgEffect>
                  </a14:imgLayer>
                </a14:imgProps>
              </a:ext>
              <a:ext uri="{28A0092B-C50C-407E-A947-70E740481C1C}">
                <a14:useLocalDpi xmlns:a14="http://schemas.microsoft.com/office/drawing/2010/main" val="0"/>
              </a:ext>
            </a:extLst>
          </a:blip>
          <a:srcRect l="7915" t="17144" r="8533" b="9701"/>
          <a:stretch/>
        </p:blipFill>
        <p:spPr>
          <a:xfrm>
            <a:off x="4582430" y="4354542"/>
            <a:ext cx="2881722" cy="1893931"/>
          </a:xfrm>
          <a:prstGeom prst="rect">
            <a:avLst/>
          </a:prstGeom>
        </p:spPr>
      </p:pic>
      <p:pic>
        <p:nvPicPr>
          <p:cNvPr id="19" name="Image 18" descr="Une image contenant périphérique&#10;&#10;Description générée automatiquement">
            <a:extLst>
              <a:ext uri="{FF2B5EF4-FFF2-40B4-BE49-F238E27FC236}">
                <a16:creationId xmlns:a16="http://schemas.microsoft.com/office/drawing/2014/main" id="{8E1C92A3-35FA-4F24-8C0E-50522602962D}"/>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778147" y="2867770"/>
            <a:ext cx="2174321" cy="1643382"/>
          </a:xfrm>
          <a:prstGeom prst="rect">
            <a:avLst/>
          </a:prstGeom>
        </p:spPr>
      </p:pic>
      <p:sp>
        <p:nvSpPr>
          <p:cNvPr id="20" name="Espace réservé du contenu 6">
            <a:extLst>
              <a:ext uri="{FF2B5EF4-FFF2-40B4-BE49-F238E27FC236}">
                <a16:creationId xmlns:a16="http://schemas.microsoft.com/office/drawing/2014/main" id="{4071A019-F69D-4951-AF6F-2B48EF1F4274}"/>
              </a:ext>
            </a:extLst>
          </p:cNvPr>
          <p:cNvSpPr>
            <a:spLocks noGrp="1"/>
          </p:cNvSpPr>
          <p:nvPr>
            <p:ph idx="1"/>
          </p:nvPr>
        </p:nvSpPr>
        <p:spPr>
          <a:xfrm>
            <a:off x="776738" y="6157179"/>
            <a:ext cx="11142212" cy="484407"/>
          </a:xfrm>
        </p:spPr>
        <p:txBody>
          <a:bodyPr>
            <a:normAutofit lnSpcReduction="10000"/>
          </a:bodyPr>
          <a:lstStyle/>
          <a:p>
            <a:pPr marL="0" indent="0">
              <a:buNone/>
            </a:pPr>
            <a:r>
              <a:rPr lang="fr-FR" sz="2800" b="1" dirty="0" err="1">
                <a:solidFill>
                  <a:srgbClr val="00B050"/>
                </a:solidFill>
                <a:effectLst>
                  <a:outerShdw blurRad="38100" dist="38100" dir="2700000" algn="tl">
                    <a:srgbClr val="000000">
                      <a:alpha val="43137"/>
                    </a:srgbClr>
                  </a:outerShdw>
                </a:effectLst>
              </a:rPr>
              <a:t>Please</a:t>
            </a:r>
            <a:r>
              <a:rPr lang="fr-FR" sz="2800" b="1" dirty="0">
                <a:solidFill>
                  <a:srgbClr val="00B050"/>
                </a:solidFill>
                <a:effectLst>
                  <a:outerShdw blurRad="38100" dist="38100" dir="2700000" algn="tl">
                    <a:srgbClr val="000000">
                      <a:alpha val="43137"/>
                    </a:srgbClr>
                  </a:outerShdw>
                </a:effectLst>
              </a:rPr>
              <a:t> </a:t>
            </a:r>
            <a:r>
              <a:rPr lang="fr-FR" sz="2800" b="1" dirty="0" err="1">
                <a:solidFill>
                  <a:srgbClr val="00B050"/>
                </a:solidFill>
                <a:effectLst>
                  <a:outerShdw blurRad="38100" dist="38100" dir="2700000" algn="tl">
                    <a:srgbClr val="000000">
                      <a:alpha val="43137"/>
                    </a:srgbClr>
                  </a:outerShdw>
                </a:effectLst>
              </a:rPr>
              <a:t>ask</a:t>
            </a:r>
            <a:r>
              <a:rPr lang="fr-FR" sz="2800" b="1" dirty="0">
                <a:solidFill>
                  <a:srgbClr val="00B050"/>
                </a:solidFill>
                <a:effectLst>
                  <a:outerShdw blurRad="38100" dist="38100" dir="2700000" algn="tl">
                    <a:srgbClr val="000000">
                      <a:alpha val="43137"/>
                    </a:srgbClr>
                  </a:outerShdw>
                </a:effectLst>
              </a:rPr>
              <a:t> for help </a:t>
            </a:r>
            <a:r>
              <a:rPr lang="fr-FR" sz="2800" b="1" dirty="0" err="1">
                <a:solidFill>
                  <a:srgbClr val="00B050"/>
                </a:solidFill>
                <a:effectLst>
                  <a:outerShdw blurRad="38100" dist="38100" dir="2700000" algn="tl">
                    <a:srgbClr val="000000">
                      <a:alpha val="43137"/>
                    </a:srgbClr>
                  </a:outerShdw>
                </a:effectLst>
              </a:rPr>
              <a:t>when</a:t>
            </a:r>
            <a:r>
              <a:rPr lang="fr-FR" sz="2800" b="1" dirty="0">
                <a:solidFill>
                  <a:srgbClr val="00B050"/>
                </a:solidFill>
                <a:effectLst>
                  <a:outerShdw blurRad="38100" dist="38100" dir="2700000" algn="tl">
                    <a:srgbClr val="000000">
                      <a:alpha val="43137"/>
                    </a:srgbClr>
                  </a:outerShdw>
                </a:effectLst>
              </a:rPr>
              <a:t> </a:t>
            </a:r>
            <a:r>
              <a:rPr lang="fr-FR" sz="2800" b="1" dirty="0" err="1">
                <a:solidFill>
                  <a:srgbClr val="00B050"/>
                </a:solidFill>
                <a:effectLst>
                  <a:outerShdw blurRad="38100" dist="38100" dir="2700000" algn="tl">
                    <a:srgbClr val="000000">
                      <a:alpha val="43137"/>
                    </a:srgbClr>
                  </a:outerShdw>
                </a:effectLst>
              </a:rPr>
              <a:t>you’re</a:t>
            </a:r>
            <a:r>
              <a:rPr lang="fr-FR" sz="2800" b="1" dirty="0">
                <a:solidFill>
                  <a:srgbClr val="00B050"/>
                </a:solidFill>
                <a:effectLst>
                  <a:outerShdw blurRad="38100" dist="38100" dir="2700000" algn="tl">
                    <a:srgbClr val="000000">
                      <a:alpha val="43137"/>
                    </a:srgbClr>
                  </a:outerShdw>
                </a:effectLst>
              </a:rPr>
              <a:t> </a:t>
            </a:r>
            <a:r>
              <a:rPr lang="fr-FR" sz="2800" b="1" dirty="0" err="1">
                <a:solidFill>
                  <a:srgbClr val="00B050"/>
                </a:solidFill>
                <a:effectLst>
                  <a:outerShdw blurRad="38100" dist="38100" dir="2700000" algn="tl">
                    <a:srgbClr val="000000">
                      <a:alpha val="43137"/>
                    </a:srgbClr>
                  </a:outerShdw>
                </a:effectLst>
              </a:rPr>
              <a:t>unsure</a:t>
            </a:r>
            <a:r>
              <a:rPr lang="fr-FR" sz="2800" b="1" dirty="0">
                <a:solidFill>
                  <a:srgbClr val="00B050"/>
                </a:solidFill>
                <a:effectLst>
                  <a:outerShdw blurRad="38100" dist="38100" dir="2700000" algn="tl">
                    <a:srgbClr val="000000">
                      <a:alpha val="43137"/>
                    </a:srgbClr>
                  </a:outerShdw>
                </a:effectLst>
              </a:rPr>
              <a:t> on how to </a:t>
            </a:r>
            <a:r>
              <a:rPr lang="fr-FR" sz="2800" b="1" dirty="0" err="1">
                <a:solidFill>
                  <a:srgbClr val="00B050"/>
                </a:solidFill>
                <a:effectLst>
                  <a:outerShdw blurRad="38100" dist="38100" dir="2700000" algn="tl">
                    <a:srgbClr val="000000">
                      <a:alpha val="43137"/>
                    </a:srgbClr>
                  </a:outerShdw>
                </a:effectLst>
              </a:rPr>
              <a:t>proceed</a:t>
            </a:r>
            <a:r>
              <a:rPr lang="fr-FR" sz="2800" b="1" dirty="0">
                <a:solidFill>
                  <a:srgbClr val="00B050"/>
                </a:solidFill>
                <a:effectLst>
                  <a:outerShdw blurRad="38100" dist="38100" dir="2700000" algn="tl">
                    <a:srgbClr val="000000">
                      <a:alpha val="43137"/>
                    </a:srgbClr>
                  </a:outerShdw>
                </a:effectLst>
              </a:rPr>
              <a:t> !</a:t>
            </a:r>
          </a:p>
          <a:p>
            <a:pPr marL="0" indent="0">
              <a:buNone/>
            </a:pPr>
            <a:endParaRPr lang="fr-FR" dirty="0"/>
          </a:p>
          <a:p>
            <a:pPr marL="914400" lvl="1" indent="-457200">
              <a:buFont typeface="+mj-lt"/>
              <a:buAutoNum type="arabicPeriod"/>
            </a:pPr>
            <a:endParaRPr lang="fr-FR" dirty="0">
              <a:solidFill>
                <a:schemeClr val="tx1"/>
              </a:solidFill>
            </a:endParaRPr>
          </a:p>
          <a:p>
            <a:pPr lvl="1">
              <a:buFontTx/>
              <a:buChar char="-"/>
            </a:pPr>
            <a:endParaRPr lang="fr-FR" dirty="0">
              <a:solidFill>
                <a:schemeClr val="tx1"/>
              </a:solidFill>
            </a:endParaRPr>
          </a:p>
          <a:p>
            <a:pPr lvl="1">
              <a:buFontTx/>
              <a:buChar char="-"/>
            </a:pPr>
            <a:endParaRPr lang="fr-FR" dirty="0">
              <a:solidFill>
                <a:schemeClr val="tx1"/>
              </a:solidFill>
            </a:endParaRPr>
          </a:p>
          <a:p>
            <a:pPr lvl="1">
              <a:buFontTx/>
              <a:buChar char="-"/>
            </a:pPr>
            <a:endParaRPr lang="fr-FR" dirty="0">
              <a:solidFill>
                <a:schemeClr val="tx1"/>
              </a:solidFill>
            </a:endParaRPr>
          </a:p>
        </p:txBody>
      </p:sp>
      <p:sp>
        <p:nvSpPr>
          <p:cNvPr id="21" name="Éclair 20">
            <a:extLst>
              <a:ext uri="{FF2B5EF4-FFF2-40B4-BE49-F238E27FC236}">
                <a16:creationId xmlns:a16="http://schemas.microsoft.com/office/drawing/2014/main" id="{5CD02536-EF2D-4444-A273-5860131E30BE}"/>
              </a:ext>
            </a:extLst>
          </p:cNvPr>
          <p:cNvSpPr/>
          <p:nvPr/>
        </p:nvSpPr>
        <p:spPr>
          <a:xfrm rot="573052">
            <a:off x="3769303" y="2674098"/>
            <a:ext cx="914400" cy="914400"/>
          </a:xfrm>
          <a:prstGeom prst="lightningBol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6381518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contenu 6">
            <a:extLst>
              <a:ext uri="{FF2B5EF4-FFF2-40B4-BE49-F238E27FC236}">
                <a16:creationId xmlns:a16="http://schemas.microsoft.com/office/drawing/2014/main" id="{921947FE-BB17-476C-A708-A6842B8B31E5}"/>
              </a:ext>
            </a:extLst>
          </p:cNvPr>
          <p:cNvSpPr>
            <a:spLocks noGrp="1"/>
          </p:cNvSpPr>
          <p:nvPr>
            <p:ph idx="1"/>
          </p:nvPr>
        </p:nvSpPr>
        <p:spPr>
          <a:xfrm>
            <a:off x="407368" y="926992"/>
            <a:ext cx="11593288" cy="4860000"/>
          </a:xfrm>
        </p:spPr>
        <p:txBody>
          <a:bodyPr/>
          <a:lstStyle/>
          <a:p>
            <a:r>
              <a:rPr lang="fr-FR" b="1" dirty="0" err="1"/>
              <a:t>Why</a:t>
            </a:r>
            <a:r>
              <a:rPr lang="fr-FR" b="1" dirty="0"/>
              <a:t> ?</a:t>
            </a:r>
          </a:p>
          <a:p>
            <a:pPr lvl="1"/>
            <a:r>
              <a:rPr lang="fr-FR" dirty="0" err="1">
                <a:solidFill>
                  <a:schemeClr val="tx1"/>
                </a:solidFill>
              </a:rPr>
              <a:t>Ultimate</a:t>
            </a:r>
            <a:r>
              <a:rPr lang="fr-FR" dirty="0">
                <a:solidFill>
                  <a:schemeClr val="tx1"/>
                </a:solidFill>
              </a:rPr>
              <a:t> computation speed</a:t>
            </a:r>
          </a:p>
          <a:p>
            <a:pPr lvl="1"/>
            <a:r>
              <a:rPr lang="fr-FR" dirty="0" err="1">
                <a:solidFill>
                  <a:schemeClr val="tx1"/>
                </a:solidFill>
              </a:rPr>
              <a:t>Optimization</a:t>
            </a:r>
            <a:r>
              <a:rPr lang="fr-FR" dirty="0">
                <a:solidFill>
                  <a:schemeClr val="tx1"/>
                </a:solidFill>
              </a:rPr>
              <a:t> as a </a:t>
            </a:r>
            <a:r>
              <a:rPr lang="fr-FR" dirty="0" err="1">
                <a:solidFill>
                  <a:schemeClr val="tx1"/>
                </a:solidFill>
              </a:rPr>
              <a:t>problem</a:t>
            </a:r>
            <a:r>
              <a:rPr lang="fr-FR" dirty="0">
                <a:solidFill>
                  <a:schemeClr val="tx1"/>
                </a:solidFill>
              </a:rPr>
              <a:t> class </a:t>
            </a:r>
            <a:r>
              <a:rPr lang="fr-FR" dirty="0" err="1">
                <a:solidFill>
                  <a:schemeClr val="tx1"/>
                </a:solidFill>
              </a:rPr>
              <a:t>is</a:t>
            </a:r>
            <a:r>
              <a:rPr lang="fr-FR" dirty="0">
                <a:solidFill>
                  <a:schemeClr val="tx1"/>
                </a:solidFill>
              </a:rPr>
              <a:t> a key application: </a:t>
            </a:r>
            <a:r>
              <a:rPr lang="fr-FR" dirty="0" err="1">
                <a:solidFill>
                  <a:schemeClr val="tx1"/>
                </a:solidFill>
              </a:rPr>
              <a:t>financial</a:t>
            </a:r>
            <a:r>
              <a:rPr lang="fr-FR" dirty="0">
                <a:solidFill>
                  <a:schemeClr val="tx1"/>
                </a:solidFill>
              </a:rPr>
              <a:t> trading, </a:t>
            </a:r>
            <a:r>
              <a:rPr lang="fr-FR" dirty="0" err="1">
                <a:solidFill>
                  <a:schemeClr val="tx1"/>
                </a:solidFill>
              </a:rPr>
              <a:t>defense</a:t>
            </a:r>
            <a:r>
              <a:rPr lang="fr-FR" dirty="0">
                <a:solidFill>
                  <a:schemeClr val="tx1"/>
                </a:solidFill>
              </a:rPr>
              <a:t>, </a:t>
            </a:r>
            <a:r>
              <a:rPr lang="fr-FR" dirty="0" err="1">
                <a:solidFill>
                  <a:schemeClr val="tx1"/>
                </a:solidFill>
              </a:rPr>
              <a:t>logistics</a:t>
            </a:r>
            <a:r>
              <a:rPr lang="fr-FR" dirty="0">
                <a:solidFill>
                  <a:schemeClr val="tx1"/>
                </a:solidFill>
              </a:rPr>
              <a:t>, </a:t>
            </a:r>
            <a:r>
              <a:rPr lang="fr-FR" dirty="0" err="1">
                <a:solidFill>
                  <a:schemeClr val="tx1"/>
                </a:solidFill>
              </a:rPr>
              <a:t>cryptography</a:t>
            </a:r>
            <a:r>
              <a:rPr lang="fr-FR" dirty="0">
                <a:solidFill>
                  <a:schemeClr val="tx1"/>
                </a:solidFill>
              </a:rPr>
              <a:t> and communication</a:t>
            </a:r>
          </a:p>
          <a:p>
            <a:pPr lvl="1"/>
            <a:r>
              <a:rPr lang="fr-FR" dirty="0" err="1">
                <a:solidFill>
                  <a:schemeClr val="tx1"/>
                </a:solidFill>
              </a:rPr>
              <a:t>Research</a:t>
            </a:r>
            <a:r>
              <a:rPr lang="fr-FR" dirty="0">
                <a:solidFill>
                  <a:schemeClr val="tx1"/>
                </a:solidFill>
              </a:rPr>
              <a:t> on </a:t>
            </a:r>
            <a:r>
              <a:rPr lang="fr-FR" dirty="0" err="1">
                <a:solidFill>
                  <a:schemeClr val="tx1"/>
                </a:solidFill>
              </a:rPr>
              <a:t>QCs</a:t>
            </a:r>
            <a:r>
              <a:rPr lang="fr-FR" dirty="0">
                <a:solidFill>
                  <a:schemeClr val="tx1"/>
                </a:solidFill>
              </a:rPr>
              <a:t> </a:t>
            </a:r>
            <a:r>
              <a:rPr lang="fr-FR" dirty="0" err="1">
                <a:solidFill>
                  <a:schemeClr val="tx1"/>
                </a:solidFill>
              </a:rPr>
              <a:t>is</a:t>
            </a:r>
            <a:r>
              <a:rPr lang="fr-FR" dirty="0">
                <a:solidFill>
                  <a:schemeClr val="tx1"/>
                </a:solidFill>
              </a:rPr>
              <a:t> a </a:t>
            </a:r>
            <a:r>
              <a:rPr lang="fr-FR" dirty="0" err="1">
                <a:solidFill>
                  <a:schemeClr val="tx1"/>
                </a:solidFill>
              </a:rPr>
              <a:t>globally</a:t>
            </a:r>
            <a:r>
              <a:rPr lang="fr-FR" dirty="0">
                <a:solidFill>
                  <a:schemeClr val="tx1"/>
                </a:solidFill>
              </a:rPr>
              <a:t> active field</a:t>
            </a:r>
            <a:r>
              <a:rPr lang="fr-FR" baseline="30000" dirty="0">
                <a:solidFill>
                  <a:schemeClr val="tx1"/>
                </a:solidFill>
              </a:rPr>
              <a:t>2</a:t>
            </a:r>
            <a:endParaRPr lang="fr-FR" dirty="0">
              <a:solidFill>
                <a:schemeClr val="tx1"/>
              </a:solidFill>
            </a:endParaRPr>
          </a:p>
          <a:p>
            <a:pPr lvl="1"/>
            <a:r>
              <a:rPr lang="fr-FR" dirty="0" err="1">
                <a:solidFill>
                  <a:schemeClr val="tx1"/>
                </a:solidFill>
              </a:rPr>
              <a:t>Textbooks</a:t>
            </a:r>
            <a:r>
              <a:rPr lang="fr-FR" dirty="0">
                <a:solidFill>
                  <a:schemeClr val="tx1"/>
                </a:solidFill>
              </a:rPr>
              <a:t> are scarce</a:t>
            </a:r>
            <a:r>
              <a:rPr lang="fr-FR" baseline="30000" dirty="0">
                <a:solidFill>
                  <a:schemeClr val="tx1"/>
                </a:solidFill>
              </a:rPr>
              <a:t>3</a:t>
            </a:r>
          </a:p>
          <a:p>
            <a:pPr lvl="1"/>
            <a:endParaRPr lang="fr-FR" dirty="0"/>
          </a:p>
        </p:txBody>
      </p:sp>
      <p:pic>
        <p:nvPicPr>
          <p:cNvPr id="3" name="Image 2">
            <a:extLst>
              <a:ext uri="{FF2B5EF4-FFF2-40B4-BE49-F238E27FC236}">
                <a16:creationId xmlns:a16="http://schemas.microsoft.com/office/drawing/2014/main" id="{4AD67A68-40C2-43B8-908D-4339E93A8D2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38290" y="2760851"/>
            <a:ext cx="6469732" cy="3951380"/>
          </a:xfrm>
          <a:prstGeom prst="rect">
            <a:avLst/>
          </a:prstGeom>
        </p:spPr>
      </p:pic>
      <p:pic>
        <p:nvPicPr>
          <p:cNvPr id="5" name="Image 4">
            <a:extLst>
              <a:ext uri="{FF2B5EF4-FFF2-40B4-BE49-F238E27FC236}">
                <a16:creationId xmlns:a16="http://schemas.microsoft.com/office/drawing/2014/main" id="{DEFFAAD6-126A-41F3-9A5A-5367A683B97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1650" y="3299589"/>
            <a:ext cx="4574962" cy="3262147"/>
          </a:xfrm>
          <a:prstGeom prst="rect">
            <a:avLst/>
          </a:prstGeom>
        </p:spPr>
      </p:pic>
      <p:sp>
        <p:nvSpPr>
          <p:cNvPr id="9" name="Titre 5">
            <a:extLst>
              <a:ext uri="{FF2B5EF4-FFF2-40B4-BE49-F238E27FC236}">
                <a16:creationId xmlns:a16="http://schemas.microsoft.com/office/drawing/2014/main" id="{A81EF403-9E66-4F7D-A75C-FF3C1C3570F9}"/>
              </a:ext>
            </a:extLst>
          </p:cNvPr>
          <p:cNvSpPr txBox="1">
            <a:spLocks/>
          </p:cNvSpPr>
          <p:nvPr/>
        </p:nvSpPr>
        <p:spPr>
          <a:xfrm>
            <a:off x="1666863" y="112612"/>
            <a:ext cx="10441159" cy="565200"/>
          </a:xfrm>
          <a:prstGeom prst="rect">
            <a:avLst/>
          </a:prstGeom>
        </p:spPr>
        <p:txBody>
          <a:bodyPr vert="horz" lIns="91440" tIns="45720" rIns="91440" bIns="45720" rtlCol="0" anchor="ctr">
            <a:noAutofit/>
          </a:bodyPr>
          <a:lstStyle>
            <a:lvl1pPr algn="r" defTabSz="914400" rtl="0" eaLnBrk="1" latinLnBrk="0" hangingPunct="1">
              <a:spcBef>
                <a:spcPct val="0"/>
              </a:spcBef>
              <a:buNone/>
              <a:defRPr sz="3200" kern="1200">
                <a:solidFill>
                  <a:schemeClr val="accent1"/>
                </a:solidFill>
                <a:latin typeface="Arial" panose="020B0604020202020204" pitchFamily="34" charset="0"/>
                <a:ea typeface="+mj-ea"/>
                <a:cs typeface="Arial" panose="020B0604020202020204" pitchFamily="34" charset="0"/>
              </a:defRPr>
            </a:lvl1pPr>
          </a:lstStyle>
          <a:p>
            <a:r>
              <a:rPr lang="fr-FR" dirty="0"/>
              <a:t>Quantum </a:t>
            </a:r>
            <a:r>
              <a:rPr lang="fr-FR" dirty="0" err="1"/>
              <a:t>Computing</a:t>
            </a:r>
            <a:r>
              <a:rPr lang="fr-FR" dirty="0"/>
              <a:t> </a:t>
            </a:r>
          </a:p>
        </p:txBody>
      </p:sp>
    </p:spTree>
    <p:extLst>
      <p:ext uri="{BB962C8B-B14F-4D97-AF65-F5344CB8AC3E}">
        <p14:creationId xmlns:p14="http://schemas.microsoft.com/office/powerpoint/2010/main" val="36805450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95F0FBAA-CD5D-4F51-99BD-6D20EC2C1DA4}"/>
              </a:ext>
            </a:extLst>
          </p:cNvPr>
          <p:cNvSpPr>
            <a:spLocks noGrp="1"/>
          </p:cNvSpPr>
          <p:nvPr>
            <p:ph type="title"/>
          </p:nvPr>
        </p:nvSpPr>
        <p:spPr/>
        <p:txBody>
          <a:bodyPr/>
          <a:lstStyle/>
          <a:p>
            <a:r>
              <a:rPr lang="fr-FR" dirty="0"/>
              <a:t>Quantum </a:t>
            </a:r>
            <a:r>
              <a:rPr lang="fr-FR" dirty="0" err="1"/>
              <a:t>Computing</a:t>
            </a:r>
            <a:endParaRPr lang="fr-FR" dirty="0"/>
          </a:p>
        </p:txBody>
      </p:sp>
      <p:sp>
        <p:nvSpPr>
          <p:cNvPr id="7" name="Espace réservé du contenu 6">
            <a:extLst>
              <a:ext uri="{FF2B5EF4-FFF2-40B4-BE49-F238E27FC236}">
                <a16:creationId xmlns:a16="http://schemas.microsoft.com/office/drawing/2014/main" id="{921947FE-BB17-476C-A708-A6842B8B31E5}"/>
              </a:ext>
            </a:extLst>
          </p:cNvPr>
          <p:cNvSpPr>
            <a:spLocks noGrp="1"/>
          </p:cNvSpPr>
          <p:nvPr>
            <p:ph idx="1"/>
          </p:nvPr>
        </p:nvSpPr>
        <p:spPr>
          <a:xfrm>
            <a:off x="714428" y="1068456"/>
            <a:ext cx="11142212" cy="4860000"/>
          </a:xfrm>
        </p:spPr>
        <p:txBody>
          <a:bodyPr/>
          <a:lstStyle/>
          <a:p>
            <a:r>
              <a:rPr lang="fr-FR" b="1" dirty="0"/>
              <a:t>How ?</a:t>
            </a:r>
          </a:p>
          <a:p>
            <a:pPr marL="0" indent="0">
              <a:buNone/>
            </a:pPr>
            <a:endParaRPr lang="fr-FR" dirty="0"/>
          </a:p>
          <a:p>
            <a:pPr lvl="1"/>
            <a:r>
              <a:rPr lang="fr-FR" dirty="0" err="1">
                <a:solidFill>
                  <a:schemeClr val="tx1"/>
                </a:solidFill>
              </a:rPr>
              <a:t>Many</a:t>
            </a:r>
            <a:r>
              <a:rPr lang="fr-FR" dirty="0">
                <a:solidFill>
                  <a:schemeClr val="tx1"/>
                </a:solidFill>
              </a:rPr>
              <a:t> </a:t>
            </a:r>
            <a:r>
              <a:rPr lang="fr-FR" dirty="0" err="1">
                <a:solidFill>
                  <a:schemeClr val="tx1"/>
                </a:solidFill>
              </a:rPr>
              <a:t>physical</a:t>
            </a:r>
            <a:r>
              <a:rPr lang="fr-FR" dirty="0">
                <a:solidFill>
                  <a:schemeClr val="tx1"/>
                </a:solidFill>
              </a:rPr>
              <a:t> </a:t>
            </a:r>
            <a:r>
              <a:rPr lang="fr-FR" dirty="0" err="1">
                <a:solidFill>
                  <a:schemeClr val="tx1"/>
                </a:solidFill>
              </a:rPr>
              <a:t>objects</a:t>
            </a:r>
            <a:r>
              <a:rPr lang="fr-FR" dirty="0">
                <a:solidFill>
                  <a:schemeClr val="tx1"/>
                </a:solidFill>
              </a:rPr>
              <a:t> </a:t>
            </a:r>
            <a:r>
              <a:rPr lang="fr-FR" dirty="0" err="1">
                <a:solidFill>
                  <a:schemeClr val="tx1"/>
                </a:solidFill>
              </a:rPr>
              <a:t>exist</a:t>
            </a:r>
            <a:r>
              <a:rPr lang="fr-FR" dirty="0">
                <a:solidFill>
                  <a:schemeClr val="tx1"/>
                </a:solidFill>
              </a:rPr>
              <a:t>, </a:t>
            </a:r>
            <a:r>
              <a:rPr lang="fr-FR" dirty="0" err="1">
                <a:solidFill>
                  <a:schemeClr val="tx1"/>
                </a:solidFill>
              </a:rPr>
              <a:t>fulfilling</a:t>
            </a:r>
            <a:r>
              <a:rPr lang="fr-FR" dirty="0">
                <a:solidFill>
                  <a:schemeClr val="tx1"/>
                </a:solidFill>
              </a:rPr>
              <a:t> the </a:t>
            </a:r>
            <a:r>
              <a:rPr lang="fr-FR" dirty="0" err="1">
                <a:solidFill>
                  <a:schemeClr val="tx1"/>
                </a:solidFill>
              </a:rPr>
              <a:t>requirements</a:t>
            </a:r>
            <a:r>
              <a:rPr lang="fr-FR" dirty="0">
                <a:solidFill>
                  <a:schemeClr val="tx1"/>
                </a:solidFill>
              </a:rPr>
              <a:t> for qubits </a:t>
            </a:r>
            <a:r>
              <a:rPr lang="fr-FR" dirty="0" err="1">
                <a:solidFill>
                  <a:schemeClr val="tx1"/>
                </a:solidFill>
              </a:rPr>
              <a:t>inside</a:t>
            </a:r>
            <a:r>
              <a:rPr lang="fr-FR" dirty="0">
                <a:solidFill>
                  <a:schemeClr val="tx1"/>
                </a:solidFill>
              </a:rPr>
              <a:t> a QC</a:t>
            </a:r>
            <a:r>
              <a:rPr lang="fr-FR" baseline="30000" dirty="0">
                <a:solidFill>
                  <a:schemeClr val="tx1"/>
                </a:solidFill>
              </a:rPr>
              <a:t>4, </a:t>
            </a:r>
            <a:r>
              <a:rPr lang="fr-FR" dirty="0" err="1">
                <a:solidFill>
                  <a:schemeClr val="tx1"/>
                </a:solidFill>
              </a:rPr>
              <a:t>each</a:t>
            </a:r>
            <a:r>
              <a:rPr lang="fr-FR" dirty="0">
                <a:solidFill>
                  <a:schemeClr val="tx1"/>
                </a:solidFill>
              </a:rPr>
              <a:t> </a:t>
            </a:r>
            <a:r>
              <a:rPr lang="fr-FR" dirty="0" err="1">
                <a:solidFill>
                  <a:schemeClr val="tx1"/>
                </a:solidFill>
              </a:rPr>
              <a:t>having</a:t>
            </a:r>
            <a:r>
              <a:rPr lang="fr-FR" dirty="0">
                <a:solidFill>
                  <a:schemeClr val="tx1"/>
                </a:solidFill>
              </a:rPr>
              <a:t> </a:t>
            </a:r>
            <a:r>
              <a:rPr lang="fr-FR" dirty="0" err="1">
                <a:solidFill>
                  <a:schemeClr val="tx1"/>
                </a:solidFill>
              </a:rPr>
              <a:t>advantages</a:t>
            </a:r>
            <a:r>
              <a:rPr lang="fr-FR" dirty="0">
                <a:solidFill>
                  <a:schemeClr val="tx1"/>
                </a:solidFill>
              </a:rPr>
              <a:t> and </a:t>
            </a:r>
            <a:r>
              <a:rPr lang="fr-FR" dirty="0" err="1">
                <a:solidFill>
                  <a:schemeClr val="tx1"/>
                </a:solidFill>
              </a:rPr>
              <a:t>disadvantages</a:t>
            </a:r>
            <a:r>
              <a:rPr lang="fr-FR" dirty="0">
                <a:solidFill>
                  <a:schemeClr val="tx1"/>
                </a:solidFill>
              </a:rPr>
              <a:t>, </a:t>
            </a:r>
            <a:r>
              <a:rPr lang="fr-FR" dirty="0" err="1">
                <a:solidFill>
                  <a:schemeClr val="tx1"/>
                </a:solidFill>
              </a:rPr>
              <a:t>research</a:t>
            </a:r>
            <a:r>
              <a:rPr lang="fr-FR" dirty="0">
                <a:solidFill>
                  <a:schemeClr val="tx1"/>
                </a:solidFill>
              </a:rPr>
              <a:t> for </a:t>
            </a:r>
            <a:r>
              <a:rPr lang="fr-FR" dirty="0" err="1">
                <a:solidFill>
                  <a:schemeClr val="tx1"/>
                </a:solidFill>
              </a:rPr>
              <a:t>appropriate</a:t>
            </a:r>
            <a:r>
              <a:rPr lang="fr-FR" dirty="0">
                <a:solidFill>
                  <a:schemeClr val="tx1"/>
                </a:solidFill>
              </a:rPr>
              <a:t> </a:t>
            </a:r>
            <a:r>
              <a:rPr lang="fr-FR" dirty="0" err="1">
                <a:solidFill>
                  <a:schemeClr val="tx1"/>
                </a:solidFill>
              </a:rPr>
              <a:t>systems</a:t>
            </a:r>
            <a:r>
              <a:rPr lang="fr-FR" dirty="0">
                <a:solidFill>
                  <a:schemeClr val="tx1"/>
                </a:solidFill>
              </a:rPr>
              <a:t> </a:t>
            </a:r>
            <a:r>
              <a:rPr lang="fr-FR" dirty="0" err="1">
                <a:solidFill>
                  <a:schemeClr val="tx1"/>
                </a:solidFill>
              </a:rPr>
              <a:t>is</a:t>
            </a:r>
            <a:r>
              <a:rPr lang="fr-FR" dirty="0">
                <a:solidFill>
                  <a:schemeClr val="tx1"/>
                </a:solidFill>
              </a:rPr>
              <a:t> </a:t>
            </a:r>
            <a:r>
              <a:rPr lang="fr-FR" dirty="0" err="1">
                <a:solidFill>
                  <a:schemeClr val="tx1"/>
                </a:solidFill>
              </a:rPr>
              <a:t>ongoing</a:t>
            </a:r>
            <a:endParaRPr lang="fr-FR" dirty="0">
              <a:solidFill>
                <a:schemeClr val="tx1"/>
              </a:solidFill>
            </a:endParaRPr>
          </a:p>
          <a:p>
            <a:pPr lvl="1"/>
            <a:endParaRPr lang="fr-FR" baseline="30000" dirty="0">
              <a:solidFill>
                <a:schemeClr val="tx1"/>
              </a:solidFill>
            </a:endParaRPr>
          </a:p>
          <a:p>
            <a:pPr lvl="1"/>
            <a:r>
              <a:rPr lang="fr-FR" dirty="0">
                <a:solidFill>
                  <a:schemeClr val="tx1"/>
                </a:solidFill>
              </a:rPr>
              <a:t>Key </a:t>
            </a:r>
            <a:r>
              <a:rPr lang="fr-FR" dirty="0" err="1">
                <a:solidFill>
                  <a:schemeClr val="tx1"/>
                </a:solidFill>
              </a:rPr>
              <a:t>problems</a:t>
            </a:r>
            <a:r>
              <a:rPr lang="fr-FR" dirty="0">
                <a:solidFill>
                  <a:schemeClr val="tx1"/>
                </a:solidFill>
              </a:rPr>
              <a:t> for implementation</a:t>
            </a:r>
            <a:r>
              <a:rPr lang="fr-FR" baseline="30000" dirty="0">
                <a:solidFill>
                  <a:schemeClr val="tx1"/>
                </a:solidFill>
              </a:rPr>
              <a:t>5</a:t>
            </a:r>
            <a:r>
              <a:rPr lang="fr-FR" dirty="0">
                <a:solidFill>
                  <a:schemeClr val="tx1"/>
                </a:solidFill>
              </a:rPr>
              <a:t>:</a:t>
            </a:r>
          </a:p>
          <a:p>
            <a:pPr lvl="2"/>
            <a:r>
              <a:rPr lang="en-US" dirty="0">
                <a:solidFill>
                  <a:schemeClr val="tx1"/>
                </a:solidFill>
              </a:rPr>
              <a:t>Physically scalable to increase the number of qubits</a:t>
            </a:r>
          </a:p>
          <a:p>
            <a:pPr lvl="2"/>
            <a:r>
              <a:rPr lang="en-US" dirty="0">
                <a:solidFill>
                  <a:schemeClr val="tx1"/>
                </a:solidFill>
              </a:rPr>
              <a:t>Qubits that can be initialized to arbitrary values</a:t>
            </a:r>
          </a:p>
          <a:p>
            <a:pPr lvl="2"/>
            <a:r>
              <a:rPr lang="en-US" dirty="0">
                <a:solidFill>
                  <a:schemeClr val="tx1"/>
                </a:solidFill>
              </a:rPr>
              <a:t>Quantum gates that are faster than decoherence time ( typ. between ns and s)</a:t>
            </a:r>
          </a:p>
          <a:p>
            <a:pPr lvl="2"/>
            <a:r>
              <a:rPr lang="en-US" dirty="0">
                <a:solidFill>
                  <a:schemeClr val="tx1"/>
                </a:solidFill>
              </a:rPr>
              <a:t>Universal gate set</a:t>
            </a:r>
          </a:p>
          <a:p>
            <a:pPr lvl="2"/>
            <a:r>
              <a:rPr lang="en-US" dirty="0">
                <a:solidFill>
                  <a:schemeClr val="tx1"/>
                </a:solidFill>
              </a:rPr>
              <a:t>Qubits that can be read easily</a:t>
            </a:r>
          </a:p>
          <a:p>
            <a:pPr lvl="1"/>
            <a:r>
              <a:rPr lang="en-US" dirty="0">
                <a:solidFill>
                  <a:schemeClr val="tx1"/>
                </a:solidFill>
              </a:rPr>
              <a:t>Qubits are very sensitive to their environment. This can also </a:t>
            </a:r>
            <a:r>
              <a:rPr lang="en-US" i="1" dirty="0">
                <a:solidFill>
                  <a:schemeClr val="tx1"/>
                </a:solidFill>
              </a:rPr>
              <a:t>inversely</a:t>
            </a:r>
            <a:r>
              <a:rPr lang="en-US" dirty="0">
                <a:solidFill>
                  <a:schemeClr val="tx1"/>
                </a:solidFill>
              </a:rPr>
              <a:t> be exploited as a feature: </a:t>
            </a:r>
            <a:r>
              <a:rPr lang="en-US" b="1" dirty="0">
                <a:solidFill>
                  <a:srgbClr val="00B050"/>
                </a:solidFill>
              </a:rPr>
              <a:t>Quantum sensing</a:t>
            </a:r>
          </a:p>
        </p:txBody>
      </p:sp>
      <p:sp>
        <p:nvSpPr>
          <p:cNvPr id="2" name="ZoneTexte 1">
            <a:extLst>
              <a:ext uri="{FF2B5EF4-FFF2-40B4-BE49-F238E27FC236}">
                <a16:creationId xmlns:a16="http://schemas.microsoft.com/office/drawing/2014/main" id="{3F7C5BC9-3677-49C1-89D3-DEF721672F75}"/>
              </a:ext>
            </a:extLst>
          </p:cNvPr>
          <p:cNvSpPr txBox="1"/>
          <p:nvPr/>
        </p:nvSpPr>
        <p:spPr>
          <a:xfrm>
            <a:off x="767408" y="6116595"/>
            <a:ext cx="11233248" cy="553998"/>
          </a:xfrm>
          <a:prstGeom prst="rect">
            <a:avLst/>
          </a:prstGeom>
          <a:noFill/>
        </p:spPr>
        <p:txBody>
          <a:bodyPr wrap="square" rtlCol="0">
            <a:spAutoFit/>
          </a:bodyPr>
          <a:lstStyle/>
          <a:p>
            <a:r>
              <a:rPr lang="fr-FR" sz="1000" baseline="30000" dirty="0"/>
              <a:t>4 </a:t>
            </a:r>
            <a:r>
              <a:rPr lang="fr-FR" sz="1000" dirty="0" err="1"/>
              <a:t>see</a:t>
            </a:r>
            <a:r>
              <a:rPr lang="fr-FR" sz="1000" dirty="0"/>
              <a:t> e.g. </a:t>
            </a:r>
            <a:r>
              <a:rPr lang="fr-FR" sz="1000" dirty="0">
                <a:hlinkClick r:id="rId2"/>
              </a:rPr>
              <a:t>https://en.wikipedia.org/wiki/Quantum_computing</a:t>
            </a:r>
            <a:endParaRPr lang="fr-FR" sz="1000" dirty="0"/>
          </a:p>
          <a:p>
            <a:r>
              <a:rPr lang="fr-FR" sz="1000" baseline="30000" dirty="0"/>
              <a:t>5</a:t>
            </a:r>
            <a:r>
              <a:rPr lang="fr-FR" sz="1000" dirty="0"/>
              <a:t> </a:t>
            </a:r>
            <a:r>
              <a:rPr lang="fr-FR" sz="1000" dirty="0" err="1"/>
              <a:t>DiVincenzo</a:t>
            </a:r>
            <a:r>
              <a:rPr lang="fr-FR" sz="1000" dirty="0"/>
              <a:t>, David P. (13 April 2000). "The Physical </a:t>
            </a:r>
            <a:r>
              <a:rPr lang="fr-FR" sz="1000" dirty="0" err="1"/>
              <a:t>Implementation</a:t>
            </a:r>
            <a:r>
              <a:rPr lang="fr-FR" sz="1000" dirty="0"/>
              <a:t> of Quantum Computation". </a:t>
            </a:r>
            <a:r>
              <a:rPr lang="fr-FR" sz="1000" dirty="0" err="1"/>
              <a:t>Fortschritte</a:t>
            </a:r>
            <a:r>
              <a:rPr lang="fr-FR" sz="1000" dirty="0"/>
              <a:t> der </a:t>
            </a:r>
            <a:r>
              <a:rPr lang="fr-FR" sz="1000" dirty="0" err="1"/>
              <a:t>Physik</a:t>
            </a:r>
            <a:r>
              <a:rPr lang="fr-FR" sz="1000" dirty="0"/>
              <a:t>. 48 (9–11): 771–783. </a:t>
            </a:r>
            <a:r>
              <a:rPr lang="fr-FR" sz="1000" dirty="0" err="1"/>
              <a:t>arXiv:quant-ph</a:t>
            </a:r>
            <a:r>
              <a:rPr lang="fr-FR" sz="1000" dirty="0"/>
              <a:t>/0002077. Bibcode:2000ForPh..48..771D. doi:10.1002/1521-3978(200009)48:9/11&lt;771::AID-PROP771&gt;3.0.CO;2-E.</a:t>
            </a:r>
          </a:p>
        </p:txBody>
      </p:sp>
    </p:spTree>
    <p:extLst>
      <p:ext uri="{BB962C8B-B14F-4D97-AF65-F5344CB8AC3E}">
        <p14:creationId xmlns:p14="http://schemas.microsoft.com/office/powerpoint/2010/main" val="8841290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5">
            <a:extLst>
              <a:ext uri="{FF2B5EF4-FFF2-40B4-BE49-F238E27FC236}">
                <a16:creationId xmlns:a16="http://schemas.microsoft.com/office/drawing/2014/main" id="{A226CF30-E8AA-4180-988E-7ED0B684051B}"/>
              </a:ext>
            </a:extLst>
          </p:cNvPr>
          <p:cNvSpPr>
            <a:spLocks noGrp="1"/>
          </p:cNvSpPr>
          <p:nvPr>
            <p:ph type="title"/>
          </p:nvPr>
        </p:nvSpPr>
        <p:spPr>
          <a:xfrm>
            <a:off x="2255573" y="194400"/>
            <a:ext cx="9662827" cy="565200"/>
          </a:xfrm>
        </p:spPr>
        <p:txBody>
          <a:bodyPr/>
          <a:lstStyle/>
          <a:p>
            <a:r>
              <a:rPr lang="fr-FR" dirty="0"/>
              <a:t>Quantum Technologies - </a:t>
            </a:r>
            <a:r>
              <a:rPr lang="fr-FR" dirty="0" err="1"/>
              <a:t>Pillars</a:t>
            </a:r>
            <a:endParaRPr lang="fr-FR" dirty="0"/>
          </a:p>
        </p:txBody>
      </p:sp>
      <p:pic>
        <p:nvPicPr>
          <p:cNvPr id="6" name="Image 5" descr="Une image contenant texte, tableau de points&#10;&#10;Description générée automatiquement">
            <a:extLst>
              <a:ext uri="{FF2B5EF4-FFF2-40B4-BE49-F238E27FC236}">
                <a16:creationId xmlns:a16="http://schemas.microsoft.com/office/drawing/2014/main" id="{DE559152-491A-4E3D-A84E-97DF6EC0AEE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27448" y="874884"/>
            <a:ext cx="10153128" cy="5502597"/>
          </a:xfrm>
          <a:prstGeom prst="rect">
            <a:avLst/>
          </a:prstGeom>
        </p:spPr>
      </p:pic>
      <p:sp>
        <p:nvSpPr>
          <p:cNvPr id="8" name="ZoneTexte 7">
            <a:extLst>
              <a:ext uri="{FF2B5EF4-FFF2-40B4-BE49-F238E27FC236}">
                <a16:creationId xmlns:a16="http://schemas.microsoft.com/office/drawing/2014/main" id="{D445B1C9-B853-4060-8BCF-C42AB5A0F81B}"/>
              </a:ext>
            </a:extLst>
          </p:cNvPr>
          <p:cNvSpPr txBox="1"/>
          <p:nvPr/>
        </p:nvSpPr>
        <p:spPr>
          <a:xfrm>
            <a:off x="669534" y="6377481"/>
            <a:ext cx="11477572" cy="246221"/>
          </a:xfrm>
          <a:prstGeom prst="rect">
            <a:avLst/>
          </a:prstGeom>
          <a:noFill/>
        </p:spPr>
        <p:txBody>
          <a:bodyPr wrap="square" rtlCol="0">
            <a:spAutoFit/>
          </a:bodyPr>
          <a:lstStyle/>
          <a:p>
            <a:pPr algn="r"/>
            <a:r>
              <a:rPr lang="fr-FR" sz="1000" dirty="0" err="1"/>
              <a:t>From</a:t>
            </a:r>
            <a:r>
              <a:rPr lang="fr-FR" sz="1000" dirty="0"/>
              <a:t> </a:t>
            </a:r>
            <a:r>
              <a:rPr lang="fr-FR" sz="1000" dirty="0" err="1"/>
              <a:t>Physics</a:t>
            </a:r>
            <a:r>
              <a:rPr lang="fr-FR" sz="1000" dirty="0"/>
              <a:t>’ Best April 2022, p9</a:t>
            </a:r>
          </a:p>
        </p:txBody>
      </p:sp>
    </p:spTree>
    <p:extLst>
      <p:ext uri="{BB962C8B-B14F-4D97-AF65-F5344CB8AC3E}">
        <p14:creationId xmlns:p14="http://schemas.microsoft.com/office/powerpoint/2010/main" val="33905715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95F0FBAA-CD5D-4F51-99BD-6D20EC2C1DA4}"/>
              </a:ext>
            </a:extLst>
          </p:cNvPr>
          <p:cNvSpPr>
            <a:spLocks noGrp="1"/>
          </p:cNvSpPr>
          <p:nvPr>
            <p:ph type="title"/>
          </p:nvPr>
        </p:nvSpPr>
        <p:spPr/>
        <p:txBody>
          <a:bodyPr/>
          <a:lstStyle/>
          <a:p>
            <a:r>
              <a:rPr lang="fr-FR" dirty="0"/>
              <a:t>Quantum </a:t>
            </a:r>
            <a:r>
              <a:rPr lang="fr-FR" dirty="0" err="1"/>
              <a:t>Sensing</a:t>
            </a:r>
            <a:r>
              <a:rPr lang="fr-FR" dirty="0"/>
              <a:t> </a:t>
            </a:r>
            <a:r>
              <a:rPr lang="fr-FR" dirty="0" err="1"/>
              <a:t>with</a:t>
            </a:r>
            <a:r>
              <a:rPr lang="fr-FR" dirty="0"/>
              <a:t> NV- centers in Diamond</a:t>
            </a:r>
          </a:p>
        </p:txBody>
      </p:sp>
      <p:sp>
        <p:nvSpPr>
          <p:cNvPr id="7" name="Espace réservé du contenu 6">
            <a:extLst>
              <a:ext uri="{FF2B5EF4-FFF2-40B4-BE49-F238E27FC236}">
                <a16:creationId xmlns:a16="http://schemas.microsoft.com/office/drawing/2014/main" id="{921947FE-BB17-476C-A708-A6842B8B31E5}"/>
              </a:ext>
            </a:extLst>
          </p:cNvPr>
          <p:cNvSpPr>
            <a:spLocks noGrp="1"/>
          </p:cNvSpPr>
          <p:nvPr>
            <p:ph idx="1"/>
          </p:nvPr>
        </p:nvSpPr>
        <p:spPr>
          <a:xfrm>
            <a:off x="669534" y="1152786"/>
            <a:ext cx="11233248" cy="4860000"/>
          </a:xfrm>
        </p:spPr>
        <p:txBody>
          <a:bodyPr>
            <a:normAutofit fontScale="92500" lnSpcReduction="10000"/>
          </a:bodyPr>
          <a:lstStyle/>
          <a:p>
            <a:r>
              <a:rPr lang="fr-FR" sz="2000" dirty="0">
                <a:solidFill>
                  <a:schemeClr val="tx1"/>
                </a:solidFill>
              </a:rPr>
              <a:t>NV- centers in Diamond are point </a:t>
            </a:r>
            <a:r>
              <a:rPr lang="fr-FR" sz="2000" dirty="0" err="1">
                <a:solidFill>
                  <a:schemeClr val="tx1"/>
                </a:solidFill>
              </a:rPr>
              <a:t>defects</a:t>
            </a:r>
            <a:r>
              <a:rPr lang="fr-FR" sz="2000" dirty="0">
                <a:solidFill>
                  <a:schemeClr val="tx1"/>
                </a:solidFill>
              </a:rPr>
              <a:t> </a:t>
            </a:r>
            <a:r>
              <a:rPr lang="fr-FR" sz="2000" dirty="0" err="1">
                <a:solidFill>
                  <a:schemeClr val="tx1"/>
                </a:solidFill>
              </a:rPr>
              <a:t>within</a:t>
            </a:r>
            <a:r>
              <a:rPr lang="fr-FR" sz="2000" dirty="0">
                <a:solidFill>
                  <a:schemeClr val="tx1"/>
                </a:solidFill>
              </a:rPr>
              <a:t> the </a:t>
            </a:r>
            <a:r>
              <a:rPr lang="fr-FR" sz="2000" dirty="0" err="1">
                <a:solidFill>
                  <a:schemeClr val="tx1"/>
                </a:solidFill>
              </a:rPr>
              <a:t>diamond</a:t>
            </a:r>
            <a:r>
              <a:rPr lang="fr-FR" sz="2000" dirty="0">
                <a:solidFill>
                  <a:schemeClr val="tx1"/>
                </a:solidFill>
              </a:rPr>
              <a:t> </a:t>
            </a:r>
            <a:r>
              <a:rPr lang="fr-FR" sz="2000" dirty="0" err="1">
                <a:solidFill>
                  <a:schemeClr val="tx1"/>
                </a:solidFill>
              </a:rPr>
              <a:t>crystal</a:t>
            </a:r>
            <a:r>
              <a:rPr lang="fr-FR" sz="2000" dirty="0">
                <a:solidFill>
                  <a:schemeClr val="tx1"/>
                </a:solidFill>
              </a:rPr>
              <a:t> </a:t>
            </a:r>
            <a:r>
              <a:rPr lang="fr-FR" sz="2000" dirty="0" err="1">
                <a:solidFill>
                  <a:schemeClr val="tx1"/>
                </a:solidFill>
              </a:rPr>
              <a:t>lattice</a:t>
            </a:r>
            <a:r>
              <a:rPr lang="fr-FR" sz="2000" dirty="0">
                <a:solidFill>
                  <a:schemeClr val="tx1"/>
                </a:solidFill>
              </a:rPr>
              <a:t> (</a:t>
            </a:r>
            <a:r>
              <a:rPr lang="fr-FR" sz="2000" dirty="0" err="1">
                <a:solidFill>
                  <a:schemeClr val="tx1"/>
                </a:solidFill>
              </a:rPr>
              <a:t>fcc</a:t>
            </a:r>
            <a:r>
              <a:rPr lang="fr-FR" sz="2000" dirty="0">
                <a:solidFill>
                  <a:schemeClr val="tx1"/>
                </a:solidFill>
              </a:rPr>
              <a:t>). One </a:t>
            </a:r>
            <a:r>
              <a:rPr lang="fr-FR" sz="2000" dirty="0" err="1">
                <a:solidFill>
                  <a:schemeClr val="tx1"/>
                </a:solidFill>
              </a:rPr>
              <a:t>nitrogen</a:t>
            </a:r>
            <a:r>
              <a:rPr lang="fr-FR" sz="2000" dirty="0">
                <a:solidFill>
                  <a:schemeClr val="tx1"/>
                </a:solidFill>
              </a:rPr>
              <a:t> </a:t>
            </a:r>
            <a:r>
              <a:rPr lang="fr-FR" sz="2000" dirty="0" err="1">
                <a:solidFill>
                  <a:schemeClr val="tx1"/>
                </a:solidFill>
              </a:rPr>
              <a:t>atom</a:t>
            </a:r>
            <a:r>
              <a:rPr lang="fr-FR" sz="2000" dirty="0">
                <a:solidFill>
                  <a:schemeClr val="tx1"/>
                </a:solidFill>
              </a:rPr>
              <a:t> N </a:t>
            </a:r>
            <a:r>
              <a:rPr lang="fr-FR" sz="2000" dirty="0" err="1">
                <a:solidFill>
                  <a:schemeClr val="tx1"/>
                </a:solidFill>
              </a:rPr>
              <a:t>is</a:t>
            </a:r>
            <a:r>
              <a:rPr lang="fr-FR" sz="2000" dirty="0">
                <a:solidFill>
                  <a:schemeClr val="tx1"/>
                </a:solidFill>
              </a:rPr>
              <a:t> on a </a:t>
            </a:r>
            <a:r>
              <a:rPr lang="fr-FR" sz="2000" dirty="0" err="1">
                <a:solidFill>
                  <a:schemeClr val="tx1"/>
                </a:solidFill>
              </a:rPr>
              <a:t>lattice</a:t>
            </a:r>
            <a:r>
              <a:rPr lang="fr-FR" sz="2000" dirty="0">
                <a:solidFill>
                  <a:schemeClr val="tx1"/>
                </a:solidFill>
              </a:rPr>
              <a:t> position and one adjacent </a:t>
            </a:r>
            <a:r>
              <a:rPr lang="fr-FR" sz="2000" dirty="0" err="1">
                <a:solidFill>
                  <a:schemeClr val="tx1"/>
                </a:solidFill>
              </a:rPr>
              <a:t>lattice</a:t>
            </a:r>
            <a:r>
              <a:rPr lang="fr-FR" sz="2000" dirty="0">
                <a:solidFill>
                  <a:schemeClr val="tx1"/>
                </a:solidFill>
              </a:rPr>
              <a:t>–site </a:t>
            </a:r>
            <a:r>
              <a:rPr lang="fr-FR" sz="2000" dirty="0" err="1">
                <a:solidFill>
                  <a:schemeClr val="tx1"/>
                </a:solidFill>
              </a:rPr>
              <a:t>is</a:t>
            </a:r>
            <a:r>
              <a:rPr lang="fr-FR" sz="2000" dirty="0">
                <a:solidFill>
                  <a:schemeClr val="tx1"/>
                </a:solidFill>
              </a:rPr>
              <a:t> vacant V</a:t>
            </a:r>
            <a:r>
              <a:rPr lang="fr-FR" sz="2000" baseline="30000" dirty="0">
                <a:solidFill>
                  <a:schemeClr val="tx1"/>
                </a:solidFill>
              </a:rPr>
              <a:t>6 </a:t>
            </a:r>
            <a:r>
              <a:rPr lang="fr-FR" sz="2000" dirty="0">
                <a:solidFill>
                  <a:schemeClr val="tx1"/>
                </a:solidFill>
              </a:rPr>
              <a:t>:</a:t>
            </a:r>
          </a:p>
          <a:p>
            <a:endParaRPr lang="fr-FR" sz="2000" dirty="0">
              <a:solidFill>
                <a:schemeClr val="tx1"/>
              </a:solidFill>
            </a:endParaRPr>
          </a:p>
          <a:p>
            <a:endParaRPr lang="fr-FR" sz="2000" dirty="0">
              <a:solidFill>
                <a:schemeClr val="tx1"/>
              </a:solidFill>
            </a:endParaRPr>
          </a:p>
          <a:p>
            <a:endParaRPr lang="fr-FR" sz="2000" dirty="0">
              <a:solidFill>
                <a:schemeClr val="tx1"/>
              </a:solidFill>
            </a:endParaRPr>
          </a:p>
          <a:p>
            <a:endParaRPr lang="fr-FR" sz="2000" dirty="0">
              <a:solidFill>
                <a:schemeClr val="tx1"/>
              </a:solidFill>
            </a:endParaRPr>
          </a:p>
          <a:p>
            <a:endParaRPr lang="fr-FR" sz="2000" dirty="0">
              <a:solidFill>
                <a:schemeClr val="tx1"/>
              </a:solidFill>
            </a:endParaRPr>
          </a:p>
          <a:p>
            <a:endParaRPr lang="fr-FR" sz="2000" dirty="0">
              <a:solidFill>
                <a:schemeClr val="tx1"/>
              </a:solidFill>
            </a:endParaRPr>
          </a:p>
          <a:p>
            <a:endParaRPr lang="fr-FR" sz="2000" dirty="0">
              <a:solidFill>
                <a:schemeClr val="tx1"/>
              </a:solidFill>
            </a:endParaRPr>
          </a:p>
          <a:p>
            <a:endParaRPr lang="fr-FR" sz="2000" dirty="0">
              <a:solidFill>
                <a:schemeClr val="tx1"/>
              </a:solidFill>
            </a:endParaRPr>
          </a:p>
          <a:p>
            <a:pPr marL="0" indent="0">
              <a:buNone/>
            </a:pPr>
            <a:endParaRPr lang="fr-FR" sz="2000" dirty="0">
              <a:solidFill>
                <a:schemeClr val="tx1"/>
              </a:solidFill>
            </a:endParaRPr>
          </a:p>
          <a:p>
            <a:endParaRPr lang="fr-FR" sz="2000" dirty="0">
              <a:solidFill>
                <a:schemeClr val="tx1"/>
              </a:solidFill>
            </a:endParaRPr>
          </a:p>
          <a:p>
            <a:endParaRPr lang="fr-FR" sz="2000" dirty="0">
              <a:solidFill>
                <a:schemeClr val="tx1"/>
              </a:solidFill>
            </a:endParaRPr>
          </a:p>
          <a:p>
            <a:r>
              <a:rPr lang="fr-FR" sz="2000" dirty="0" err="1">
                <a:solidFill>
                  <a:schemeClr val="tx1"/>
                </a:solidFill>
              </a:rPr>
              <a:t>Two</a:t>
            </a:r>
            <a:r>
              <a:rPr lang="fr-FR" sz="2000" dirty="0">
                <a:solidFill>
                  <a:schemeClr val="tx1"/>
                </a:solidFill>
              </a:rPr>
              <a:t> charge states can </a:t>
            </a:r>
            <a:r>
              <a:rPr lang="fr-FR" sz="2000" dirty="0" err="1">
                <a:solidFill>
                  <a:schemeClr val="tx1"/>
                </a:solidFill>
              </a:rPr>
              <a:t>exist</a:t>
            </a:r>
            <a:r>
              <a:rPr lang="fr-FR" sz="2000" dirty="0">
                <a:solidFill>
                  <a:schemeClr val="tx1"/>
                </a:solidFill>
              </a:rPr>
              <a:t>: NV</a:t>
            </a:r>
            <a:r>
              <a:rPr lang="fr-FR" sz="2000" baseline="30000" dirty="0">
                <a:solidFill>
                  <a:schemeClr val="tx1"/>
                </a:solidFill>
              </a:rPr>
              <a:t>0</a:t>
            </a:r>
            <a:r>
              <a:rPr lang="fr-FR" sz="2000" dirty="0">
                <a:solidFill>
                  <a:schemeClr val="tx1"/>
                </a:solidFill>
              </a:rPr>
              <a:t> and NV</a:t>
            </a:r>
            <a:r>
              <a:rPr lang="fr-FR" sz="2000" baseline="30000" dirty="0">
                <a:solidFill>
                  <a:schemeClr val="tx1"/>
                </a:solidFill>
              </a:rPr>
              <a:t>-</a:t>
            </a:r>
            <a:r>
              <a:rPr lang="fr-FR" sz="2000" dirty="0">
                <a:solidFill>
                  <a:schemeClr val="tx1"/>
                </a:solidFill>
              </a:rPr>
              <a:t>. NV</a:t>
            </a:r>
            <a:r>
              <a:rPr lang="fr-FR" sz="2000" baseline="30000" dirty="0">
                <a:solidFill>
                  <a:schemeClr val="tx1"/>
                </a:solidFill>
              </a:rPr>
              <a:t>-</a:t>
            </a:r>
            <a:r>
              <a:rPr lang="fr-FR" sz="2000" dirty="0">
                <a:solidFill>
                  <a:schemeClr val="tx1"/>
                </a:solidFill>
              </a:rPr>
              <a:t>, has one more </a:t>
            </a:r>
            <a:r>
              <a:rPr lang="fr-FR" sz="2000" dirty="0" err="1">
                <a:solidFill>
                  <a:schemeClr val="tx1"/>
                </a:solidFill>
              </a:rPr>
              <a:t>electron</a:t>
            </a:r>
            <a:r>
              <a:rPr lang="fr-FR" sz="2000" dirty="0">
                <a:solidFill>
                  <a:schemeClr val="tx1"/>
                </a:solidFill>
              </a:rPr>
              <a:t>, the total configuration has a spin of S=1. The NV</a:t>
            </a:r>
            <a:r>
              <a:rPr lang="fr-FR" sz="2000" baseline="30000" dirty="0">
                <a:solidFill>
                  <a:schemeClr val="tx1"/>
                </a:solidFill>
              </a:rPr>
              <a:t>-</a:t>
            </a:r>
            <a:r>
              <a:rPr lang="fr-FR" sz="2000" dirty="0">
                <a:solidFill>
                  <a:schemeClr val="tx1"/>
                </a:solidFill>
              </a:rPr>
              <a:t> centers are </a:t>
            </a:r>
            <a:r>
              <a:rPr lang="fr-FR" sz="2000" dirty="0" err="1">
                <a:solidFill>
                  <a:schemeClr val="tx1"/>
                </a:solidFill>
              </a:rPr>
              <a:t>discussed</a:t>
            </a:r>
            <a:r>
              <a:rPr lang="fr-FR" sz="2000" dirty="0">
                <a:solidFill>
                  <a:schemeClr val="tx1"/>
                </a:solidFill>
              </a:rPr>
              <a:t> </a:t>
            </a:r>
            <a:r>
              <a:rPr lang="fr-FR" sz="2000" dirty="0" err="1">
                <a:solidFill>
                  <a:schemeClr val="tx1"/>
                </a:solidFill>
              </a:rPr>
              <a:t>here</a:t>
            </a:r>
            <a:r>
              <a:rPr lang="fr-FR" sz="2000" dirty="0">
                <a:solidFill>
                  <a:schemeClr val="tx1"/>
                </a:solidFill>
              </a:rPr>
              <a:t>.</a:t>
            </a:r>
          </a:p>
        </p:txBody>
      </p:sp>
      <p:sp>
        <p:nvSpPr>
          <p:cNvPr id="4" name="ZoneTexte 3">
            <a:extLst>
              <a:ext uri="{FF2B5EF4-FFF2-40B4-BE49-F238E27FC236}">
                <a16:creationId xmlns:a16="http://schemas.microsoft.com/office/drawing/2014/main" id="{E5EB6879-D4D3-4B40-86D9-B24D5FACEBB5}"/>
              </a:ext>
            </a:extLst>
          </p:cNvPr>
          <p:cNvSpPr txBox="1"/>
          <p:nvPr/>
        </p:nvSpPr>
        <p:spPr>
          <a:xfrm>
            <a:off x="669534" y="6377481"/>
            <a:ext cx="11477572" cy="400110"/>
          </a:xfrm>
          <a:prstGeom prst="rect">
            <a:avLst/>
          </a:prstGeom>
          <a:noFill/>
        </p:spPr>
        <p:txBody>
          <a:bodyPr wrap="square" rtlCol="0">
            <a:spAutoFit/>
          </a:bodyPr>
          <a:lstStyle/>
          <a:p>
            <a:r>
              <a:rPr lang="fr-FR" sz="1000" baseline="30000" dirty="0"/>
              <a:t>6 </a:t>
            </a:r>
            <a:r>
              <a:rPr lang="fr-FR" sz="1000" dirty="0" err="1"/>
              <a:t>from</a:t>
            </a:r>
            <a:r>
              <a:rPr lang="fr-FR" sz="1000" dirty="0"/>
              <a:t> Margarita </a:t>
            </a:r>
            <a:r>
              <a:rPr lang="fr-FR" sz="1000" dirty="0" err="1"/>
              <a:t>Lesik</a:t>
            </a:r>
            <a:r>
              <a:rPr lang="fr-FR" sz="1000" dirty="0"/>
              <a:t>. Engineering of NV </a:t>
            </a:r>
            <a:r>
              <a:rPr lang="fr-FR" sz="1000" dirty="0" err="1"/>
              <a:t>color</a:t>
            </a:r>
            <a:r>
              <a:rPr lang="fr-FR" sz="1000" dirty="0"/>
              <a:t> centers in </a:t>
            </a:r>
            <a:r>
              <a:rPr lang="fr-FR" sz="1000" dirty="0" err="1"/>
              <a:t>diamond</a:t>
            </a:r>
            <a:r>
              <a:rPr lang="fr-FR" sz="1000" dirty="0"/>
              <a:t> for </a:t>
            </a:r>
            <a:r>
              <a:rPr lang="fr-FR" sz="1000" dirty="0" err="1"/>
              <a:t>their</a:t>
            </a:r>
            <a:r>
              <a:rPr lang="fr-FR" sz="1000" dirty="0"/>
              <a:t> applications in quantum information and </a:t>
            </a:r>
            <a:r>
              <a:rPr lang="fr-FR" sz="1000" dirty="0" err="1"/>
              <a:t>magnetometry</a:t>
            </a:r>
            <a:r>
              <a:rPr lang="fr-FR" sz="1000" dirty="0"/>
              <a:t>. Quantum </a:t>
            </a:r>
            <a:r>
              <a:rPr lang="fr-FR" sz="1000" dirty="0" err="1"/>
              <a:t>Physics</a:t>
            </a:r>
            <a:r>
              <a:rPr lang="fr-FR" sz="1000" dirty="0"/>
              <a:t> [quant-ph]. École normale supérieure de Cachan -</a:t>
            </a:r>
          </a:p>
          <a:p>
            <a:r>
              <a:rPr lang="fr-FR" sz="1000" dirty="0"/>
              <a:t>ENS Cachan, 2015. English. </a:t>
            </a:r>
            <a:r>
              <a:rPr lang="fr-FR" sz="1000" dirty="0" err="1"/>
              <a:t>ﬀNNT</a:t>
            </a:r>
            <a:r>
              <a:rPr lang="fr-FR" sz="1000" dirty="0"/>
              <a:t> : 2015DENS0008ﬀ. ﬀtel-01158995, </a:t>
            </a:r>
            <a:r>
              <a:rPr lang="fr-FR" sz="1000" dirty="0">
                <a:hlinkClick r:id="rId2"/>
              </a:rPr>
              <a:t>https://tel.archives-ouvertes.fr/tel-01158995</a:t>
            </a:r>
            <a:r>
              <a:rPr lang="fr-FR" sz="1000" dirty="0"/>
              <a:t> and </a:t>
            </a:r>
            <a:r>
              <a:rPr lang="fr-FR" sz="1000" dirty="0" err="1"/>
              <a:t>refs</a:t>
            </a:r>
            <a:r>
              <a:rPr lang="fr-FR" sz="1000" dirty="0"/>
              <a:t> </a:t>
            </a:r>
            <a:r>
              <a:rPr lang="fr-FR" sz="1000" dirty="0" err="1"/>
              <a:t>therein</a:t>
            </a:r>
            <a:r>
              <a:rPr lang="fr-FR" sz="1000" dirty="0"/>
              <a:t>. </a:t>
            </a:r>
            <a:r>
              <a:rPr lang="fr-FR" sz="1000" dirty="0" err="1"/>
              <a:t>Thanks</a:t>
            </a:r>
            <a:r>
              <a:rPr lang="fr-FR" sz="1000" dirty="0"/>
              <a:t> to Prof. J.-F. Roch.</a:t>
            </a:r>
          </a:p>
        </p:txBody>
      </p:sp>
      <p:pic>
        <p:nvPicPr>
          <p:cNvPr id="3" name="Image 2">
            <a:extLst>
              <a:ext uri="{FF2B5EF4-FFF2-40B4-BE49-F238E27FC236}">
                <a16:creationId xmlns:a16="http://schemas.microsoft.com/office/drawing/2014/main" id="{2BE10128-2048-4CEA-8942-3D27FB0C8DE1}"/>
              </a:ext>
            </a:extLst>
          </p:cNvPr>
          <p:cNvPicPr>
            <a:picLocks noChangeAspect="1"/>
          </p:cNvPicPr>
          <p:nvPr/>
        </p:nvPicPr>
        <p:blipFill>
          <a:blip r:embed="rId3"/>
          <a:stretch>
            <a:fillRect/>
          </a:stretch>
        </p:blipFill>
        <p:spPr>
          <a:xfrm>
            <a:off x="3143672" y="1772816"/>
            <a:ext cx="4661162" cy="3376589"/>
          </a:xfrm>
          <a:prstGeom prst="rect">
            <a:avLst/>
          </a:prstGeom>
        </p:spPr>
      </p:pic>
    </p:spTree>
    <p:extLst>
      <p:ext uri="{BB962C8B-B14F-4D97-AF65-F5344CB8AC3E}">
        <p14:creationId xmlns:p14="http://schemas.microsoft.com/office/powerpoint/2010/main" val="4704444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95F0FBAA-CD5D-4F51-99BD-6D20EC2C1DA4}"/>
              </a:ext>
            </a:extLst>
          </p:cNvPr>
          <p:cNvSpPr>
            <a:spLocks noGrp="1"/>
          </p:cNvSpPr>
          <p:nvPr>
            <p:ph type="title"/>
          </p:nvPr>
        </p:nvSpPr>
        <p:spPr/>
        <p:txBody>
          <a:bodyPr/>
          <a:lstStyle/>
          <a:p>
            <a:r>
              <a:rPr lang="fr-FR" dirty="0"/>
              <a:t>Quantum </a:t>
            </a:r>
            <a:r>
              <a:rPr lang="fr-FR" dirty="0" err="1"/>
              <a:t>Sensing</a:t>
            </a:r>
            <a:r>
              <a:rPr lang="fr-FR" dirty="0"/>
              <a:t> </a:t>
            </a:r>
            <a:r>
              <a:rPr lang="fr-FR" dirty="0" err="1"/>
              <a:t>with</a:t>
            </a:r>
            <a:r>
              <a:rPr lang="fr-FR" dirty="0"/>
              <a:t> NV- centers in Diamond</a:t>
            </a:r>
          </a:p>
        </p:txBody>
      </p:sp>
      <p:sp>
        <p:nvSpPr>
          <p:cNvPr id="7" name="Espace réservé du contenu 6">
            <a:extLst>
              <a:ext uri="{FF2B5EF4-FFF2-40B4-BE49-F238E27FC236}">
                <a16:creationId xmlns:a16="http://schemas.microsoft.com/office/drawing/2014/main" id="{921947FE-BB17-476C-A708-A6842B8B31E5}"/>
              </a:ext>
            </a:extLst>
          </p:cNvPr>
          <p:cNvSpPr>
            <a:spLocks noGrp="1"/>
          </p:cNvSpPr>
          <p:nvPr>
            <p:ph idx="1"/>
          </p:nvPr>
        </p:nvSpPr>
        <p:spPr>
          <a:xfrm>
            <a:off x="783582" y="865589"/>
            <a:ext cx="10896640" cy="4860000"/>
          </a:xfrm>
        </p:spPr>
        <p:txBody>
          <a:bodyPr/>
          <a:lstStyle/>
          <a:p>
            <a:r>
              <a:rPr lang="fr-FR" dirty="0"/>
              <a:t>NV- centers’ </a:t>
            </a:r>
            <a:r>
              <a:rPr lang="fr-FR" dirty="0" err="1"/>
              <a:t>electronic</a:t>
            </a:r>
            <a:r>
              <a:rPr lang="fr-FR" dirty="0"/>
              <a:t> structure</a:t>
            </a:r>
            <a:r>
              <a:rPr lang="fr-FR" baseline="30000" dirty="0"/>
              <a:t>7</a:t>
            </a:r>
          </a:p>
          <a:p>
            <a:endParaRPr lang="fr-FR" dirty="0"/>
          </a:p>
        </p:txBody>
      </p:sp>
      <p:sp>
        <p:nvSpPr>
          <p:cNvPr id="5" name="ZoneTexte 4">
            <a:extLst>
              <a:ext uri="{FF2B5EF4-FFF2-40B4-BE49-F238E27FC236}">
                <a16:creationId xmlns:a16="http://schemas.microsoft.com/office/drawing/2014/main" id="{7AA0EBC3-C8F0-492A-A8B4-50EAE7143CE6}"/>
              </a:ext>
            </a:extLst>
          </p:cNvPr>
          <p:cNvSpPr txBox="1"/>
          <p:nvPr/>
        </p:nvSpPr>
        <p:spPr>
          <a:xfrm>
            <a:off x="714428" y="6381328"/>
            <a:ext cx="11477572" cy="400110"/>
          </a:xfrm>
          <a:prstGeom prst="rect">
            <a:avLst/>
          </a:prstGeom>
          <a:noFill/>
        </p:spPr>
        <p:txBody>
          <a:bodyPr wrap="square" rtlCol="0">
            <a:spAutoFit/>
          </a:bodyPr>
          <a:lstStyle/>
          <a:p>
            <a:r>
              <a:rPr lang="fr-FR" sz="1000" baseline="30000" dirty="0">
                <a:effectLst/>
              </a:rPr>
              <a:t>7 </a:t>
            </a:r>
            <a:r>
              <a:rPr lang="fr-FR" sz="1000" dirty="0" err="1">
                <a:effectLst/>
              </a:rPr>
              <a:t>From</a:t>
            </a:r>
            <a:r>
              <a:rPr lang="fr-FR" sz="1000" dirty="0">
                <a:effectLst/>
              </a:rPr>
              <a:t> </a:t>
            </a:r>
            <a:r>
              <a:rPr lang="fr-FR" sz="1000" dirty="0" err="1">
                <a:effectLst/>
              </a:rPr>
              <a:t>LoicToraille</a:t>
            </a:r>
            <a:r>
              <a:rPr lang="fr-FR" sz="1000" dirty="0">
                <a:effectLst/>
              </a:rPr>
              <a:t>: Utilisation de centres NV comme capteurs de champs magnétiques à haute pression dans des cellules à enclumes de diamant. Physique [</a:t>
            </a:r>
            <a:r>
              <a:rPr lang="fr-FR" sz="1000" dirty="0" err="1">
                <a:effectLst/>
              </a:rPr>
              <a:t>physics</a:t>
            </a:r>
            <a:r>
              <a:rPr lang="fr-FR" sz="1000" dirty="0">
                <a:effectLst/>
              </a:rPr>
              <a:t>]. Université Paris Saclay (</a:t>
            </a:r>
            <a:r>
              <a:rPr lang="fr-FR" sz="1000" dirty="0" err="1">
                <a:effectLst/>
              </a:rPr>
              <a:t>COmUE</a:t>
            </a:r>
            <a:r>
              <a:rPr lang="fr-FR" sz="1000" dirty="0">
                <a:effectLst/>
              </a:rPr>
              <a:t>), 2019. Français. NNT: 2019SACLN056. tel-02429177v2; https://tel.archives-ouvertes.fr/tel-02429177v2</a:t>
            </a:r>
            <a:endParaRPr lang="fr-FR" sz="1000" dirty="0"/>
          </a:p>
        </p:txBody>
      </p:sp>
      <p:pic>
        <p:nvPicPr>
          <p:cNvPr id="3" name="Image 2">
            <a:extLst>
              <a:ext uri="{FF2B5EF4-FFF2-40B4-BE49-F238E27FC236}">
                <a16:creationId xmlns:a16="http://schemas.microsoft.com/office/drawing/2014/main" id="{DAEBCB93-CD93-4B43-9B97-A5816AF6B42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95187" y="1311624"/>
            <a:ext cx="4400604" cy="4234752"/>
          </a:xfrm>
          <a:prstGeom prst="rect">
            <a:avLst/>
          </a:prstGeom>
        </p:spPr>
      </p:pic>
      <p:sp>
        <p:nvSpPr>
          <p:cNvPr id="9" name="ZoneTexte 8">
            <a:extLst>
              <a:ext uri="{FF2B5EF4-FFF2-40B4-BE49-F238E27FC236}">
                <a16:creationId xmlns:a16="http://schemas.microsoft.com/office/drawing/2014/main" id="{F787C836-9B18-467E-87A3-29BCC314A16D}"/>
              </a:ext>
            </a:extLst>
          </p:cNvPr>
          <p:cNvSpPr txBox="1"/>
          <p:nvPr/>
        </p:nvSpPr>
        <p:spPr>
          <a:xfrm>
            <a:off x="7007395" y="945225"/>
            <a:ext cx="4238224" cy="5078313"/>
          </a:xfrm>
          <a:prstGeom prst="rect">
            <a:avLst/>
          </a:prstGeom>
          <a:noFill/>
        </p:spPr>
        <p:txBody>
          <a:bodyPr wrap="square" rtlCol="0">
            <a:spAutoFit/>
          </a:bodyPr>
          <a:lstStyle/>
          <a:p>
            <a:pPr marL="342900" indent="-342900">
              <a:buFont typeface="+mj-lt"/>
              <a:buAutoNum type="arabicPeriod"/>
            </a:pPr>
            <a:r>
              <a:rPr lang="fr-FR" dirty="0"/>
              <a:t>Optical </a:t>
            </a:r>
            <a:r>
              <a:rPr lang="fr-FR" dirty="0" err="1"/>
              <a:t>pumping</a:t>
            </a:r>
            <a:r>
              <a:rPr lang="fr-FR" dirty="0"/>
              <a:t> </a:t>
            </a:r>
            <a:r>
              <a:rPr lang="fr-FR" dirty="0" err="1"/>
              <a:t>from</a:t>
            </a:r>
            <a:r>
              <a:rPr lang="fr-FR" dirty="0"/>
              <a:t> the S=1 </a:t>
            </a:r>
            <a:r>
              <a:rPr lang="fr-FR" dirty="0" err="1"/>
              <a:t>ground</a:t>
            </a:r>
            <a:r>
              <a:rPr lang="fr-FR" dirty="0"/>
              <a:t> state triplet </a:t>
            </a:r>
            <a:r>
              <a:rPr lang="fr-FR" dirty="0" err="1"/>
              <a:t>populates</a:t>
            </a:r>
            <a:r>
              <a:rPr lang="fr-FR" dirty="0"/>
              <a:t> the </a:t>
            </a:r>
            <a:r>
              <a:rPr lang="fr-FR" dirty="0" err="1"/>
              <a:t>excited</a:t>
            </a:r>
            <a:r>
              <a:rPr lang="fr-FR" dirty="0"/>
              <a:t> state.</a:t>
            </a:r>
          </a:p>
          <a:p>
            <a:pPr marL="342900" indent="-342900">
              <a:buFont typeface="+mj-lt"/>
              <a:buAutoNum type="arabicPeriod"/>
            </a:pPr>
            <a:r>
              <a:rPr lang="fr-FR" dirty="0"/>
              <a:t>Relaxation </a:t>
            </a:r>
            <a:r>
              <a:rPr lang="fr-FR" dirty="0" err="1"/>
              <a:t>occurs</a:t>
            </a:r>
            <a:r>
              <a:rPr lang="fr-FR" dirty="0"/>
              <a:t> </a:t>
            </a:r>
            <a:r>
              <a:rPr lang="fr-FR" dirty="0" err="1"/>
              <a:t>optically</a:t>
            </a:r>
            <a:r>
              <a:rPr lang="fr-FR" dirty="0"/>
              <a:t> at 637nm or non </a:t>
            </a:r>
            <a:r>
              <a:rPr lang="fr-FR" dirty="0" err="1"/>
              <a:t>radiatively</a:t>
            </a:r>
            <a:r>
              <a:rPr lang="fr-FR" dirty="0"/>
              <a:t> via S=0</a:t>
            </a:r>
          </a:p>
          <a:p>
            <a:pPr marL="342900" indent="-342900">
              <a:buFont typeface="+mj-lt"/>
              <a:buAutoNum type="arabicPeriod"/>
            </a:pPr>
            <a:r>
              <a:rPr lang="fr-FR" dirty="0" err="1"/>
              <a:t>Optically</a:t>
            </a:r>
            <a:r>
              <a:rPr lang="fr-FR" dirty="0"/>
              <a:t> </a:t>
            </a:r>
            <a:r>
              <a:rPr lang="fr-FR" dirty="0" err="1"/>
              <a:t>allowed</a:t>
            </a:r>
            <a:r>
              <a:rPr lang="fr-FR" dirty="0"/>
              <a:t> transitons are spin-</a:t>
            </a:r>
            <a:r>
              <a:rPr lang="fr-FR" dirty="0" err="1"/>
              <a:t>conserving</a:t>
            </a:r>
            <a:r>
              <a:rPr lang="fr-FR" dirty="0"/>
              <a:t>, </a:t>
            </a:r>
            <a:r>
              <a:rPr lang="fr-FR" dirty="0" err="1"/>
              <a:t>therefore</a:t>
            </a:r>
            <a:r>
              <a:rPr lang="fr-FR" dirty="0"/>
              <a:t> the </a:t>
            </a:r>
            <a:r>
              <a:rPr lang="fr-FR" dirty="0" err="1"/>
              <a:t>metastable</a:t>
            </a:r>
            <a:r>
              <a:rPr lang="fr-FR" dirty="0"/>
              <a:t> </a:t>
            </a:r>
            <a:r>
              <a:rPr lang="fr-FR" dirty="0" err="1"/>
              <a:t>level</a:t>
            </a:r>
            <a:r>
              <a:rPr lang="fr-FR" dirty="0"/>
              <a:t> </a:t>
            </a:r>
            <a:r>
              <a:rPr lang="fr-FR" dirty="0" err="1"/>
              <a:t>is</a:t>
            </a:r>
            <a:r>
              <a:rPr lang="fr-FR" dirty="0"/>
              <a:t> </a:t>
            </a:r>
            <a:r>
              <a:rPr lang="fr-FR" dirty="0" err="1"/>
              <a:t>dark</a:t>
            </a:r>
            <a:r>
              <a:rPr lang="fr-FR" dirty="0"/>
              <a:t>.</a:t>
            </a:r>
          </a:p>
          <a:p>
            <a:pPr marL="342900" indent="-342900">
              <a:buFont typeface="+mj-lt"/>
              <a:buAutoNum type="arabicPeriod"/>
            </a:pPr>
            <a:r>
              <a:rPr lang="fr-FR" dirty="0" err="1"/>
              <a:t>Pump</a:t>
            </a:r>
            <a:r>
              <a:rPr lang="fr-FR" dirty="0"/>
              <a:t> </a:t>
            </a:r>
            <a:r>
              <a:rPr lang="fr-FR" dirty="0" err="1"/>
              <a:t>cycling</a:t>
            </a:r>
            <a:r>
              <a:rPr lang="fr-FR" dirty="0"/>
              <a:t> can </a:t>
            </a:r>
            <a:r>
              <a:rPr lang="fr-FR" dirty="0" err="1"/>
              <a:t>achieve</a:t>
            </a:r>
            <a:r>
              <a:rPr lang="fr-FR" dirty="0"/>
              <a:t> population of the m</a:t>
            </a:r>
            <a:r>
              <a:rPr lang="fr-FR" baseline="-25000" dirty="0"/>
              <a:t>s</a:t>
            </a:r>
            <a:r>
              <a:rPr lang="fr-FR" dirty="0"/>
              <a:t>=0 states, </a:t>
            </a:r>
            <a:r>
              <a:rPr lang="fr-FR" dirty="0" err="1"/>
              <a:t>which</a:t>
            </a:r>
            <a:r>
              <a:rPr lang="fr-FR" dirty="0"/>
              <a:t> </a:t>
            </a:r>
            <a:r>
              <a:rPr lang="fr-FR" dirty="0" err="1"/>
              <a:t>could</a:t>
            </a:r>
            <a:r>
              <a:rPr lang="fr-FR" dirty="0"/>
              <a:t> </a:t>
            </a:r>
            <a:r>
              <a:rPr lang="fr-FR" dirty="0" err="1"/>
              <a:t>be</a:t>
            </a:r>
            <a:r>
              <a:rPr lang="fr-FR" dirty="0"/>
              <a:t> </a:t>
            </a:r>
            <a:r>
              <a:rPr lang="fr-FR" dirty="0" err="1"/>
              <a:t>exploited</a:t>
            </a:r>
            <a:r>
              <a:rPr lang="fr-FR" dirty="0"/>
              <a:t> to initialise a quantum state for use </a:t>
            </a:r>
            <a:r>
              <a:rPr lang="fr-FR" dirty="0" err="1"/>
              <a:t>within</a:t>
            </a:r>
            <a:r>
              <a:rPr lang="fr-FR" dirty="0"/>
              <a:t> a QC.</a:t>
            </a:r>
          </a:p>
          <a:p>
            <a:pPr marL="342900" indent="-342900">
              <a:buFont typeface="+mj-lt"/>
              <a:buAutoNum type="arabicPeriod"/>
            </a:pPr>
            <a:r>
              <a:rPr lang="fr-FR" dirty="0" err="1"/>
              <a:t>External</a:t>
            </a:r>
            <a:r>
              <a:rPr lang="fr-FR" dirty="0"/>
              <a:t> </a:t>
            </a:r>
            <a:r>
              <a:rPr lang="fr-FR" dirty="0" err="1"/>
              <a:t>magn</a:t>
            </a:r>
            <a:r>
              <a:rPr lang="fr-FR" dirty="0"/>
              <a:t>. Field (=Zeeman </a:t>
            </a:r>
            <a:r>
              <a:rPr lang="fr-FR" dirty="0" err="1"/>
              <a:t>splitting</a:t>
            </a:r>
            <a:r>
              <a:rPr lang="fr-FR" dirty="0"/>
              <a:t> on m</a:t>
            </a:r>
            <a:r>
              <a:rPr lang="fr-FR" baseline="-25000" dirty="0"/>
              <a:t>s</a:t>
            </a:r>
            <a:r>
              <a:rPr lang="fr-FR" dirty="0"/>
              <a:t>=+-1) </a:t>
            </a:r>
            <a:r>
              <a:rPr lang="fr-FR" dirty="0" err="1"/>
              <a:t>does</a:t>
            </a:r>
            <a:r>
              <a:rPr lang="fr-FR" dirty="0"/>
              <a:t> not affect </a:t>
            </a:r>
            <a:r>
              <a:rPr lang="fr-FR" dirty="0" err="1"/>
              <a:t>zero</a:t>
            </a:r>
            <a:r>
              <a:rPr lang="fr-FR" dirty="0"/>
              <a:t> spin </a:t>
            </a:r>
            <a:r>
              <a:rPr lang="fr-FR" dirty="0" err="1"/>
              <a:t>levels</a:t>
            </a:r>
            <a:endParaRPr lang="fr-FR" dirty="0"/>
          </a:p>
          <a:p>
            <a:pPr marL="342900" indent="-342900">
              <a:buFont typeface="+mj-lt"/>
              <a:buAutoNum type="arabicPeriod"/>
            </a:pPr>
            <a:endParaRPr lang="fr-FR" dirty="0"/>
          </a:p>
          <a:p>
            <a:pPr marL="342900" indent="-342900">
              <a:buFont typeface="+mj-lt"/>
              <a:buAutoNum type="arabicPeriod"/>
            </a:pPr>
            <a:endParaRPr lang="fr-FR" dirty="0"/>
          </a:p>
          <a:p>
            <a:r>
              <a:rPr lang="fr-FR" dirty="0"/>
              <a:t> </a:t>
            </a:r>
          </a:p>
        </p:txBody>
      </p:sp>
      <p:sp>
        <p:nvSpPr>
          <p:cNvPr id="10" name="ZoneTexte 9">
            <a:extLst>
              <a:ext uri="{FF2B5EF4-FFF2-40B4-BE49-F238E27FC236}">
                <a16:creationId xmlns:a16="http://schemas.microsoft.com/office/drawing/2014/main" id="{1619A7A6-7A3E-4609-B4F8-B99C21EE5DD9}"/>
              </a:ext>
            </a:extLst>
          </p:cNvPr>
          <p:cNvSpPr txBox="1"/>
          <p:nvPr/>
        </p:nvSpPr>
        <p:spPr>
          <a:xfrm>
            <a:off x="669534" y="5569968"/>
            <a:ext cx="11115098" cy="738664"/>
          </a:xfrm>
          <a:prstGeom prst="rect">
            <a:avLst/>
          </a:prstGeom>
          <a:noFill/>
        </p:spPr>
        <p:txBody>
          <a:bodyPr wrap="square" rtlCol="0">
            <a:spAutoFit/>
          </a:bodyPr>
          <a:lstStyle/>
          <a:p>
            <a:r>
              <a:rPr lang="fr-FR" sz="1400" dirty="0" err="1"/>
              <a:t>n.b.</a:t>
            </a:r>
            <a:r>
              <a:rPr lang="fr-FR" sz="1400" dirty="0"/>
              <a:t> : The </a:t>
            </a:r>
            <a:r>
              <a:rPr lang="fr-FR" sz="1400" dirty="0" err="1"/>
              <a:t>energy</a:t>
            </a:r>
            <a:r>
              <a:rPr lang="fr-FR" sz="1400" dirty="0"/>
              <a:t> </a:t>
            </a:r>
            <a:r>
              <a:rPr lang="fr-FR" sz="1400" dirty="0" err="1"/>
              <a:t>levels</a:t>
            </a:r>
            <a:r>
              <a:rPr lang="fr-FR" sz="1400" dirty="0"/>
              <a:t> and transition-</a:t>
            </a:r>
            <a:r>
              <a:rPr lang="fr-FR" sz="1400" dirty="0" err="1"/>
              <a:t>probabilities</a:t>
            </a:r>
            <a:r>
              <a:rPr lang="fr-FR" sz="1400" dirty="0"/>
              <a:t> are </a:t>
            </a:r>
            <a:r>
              <a:rPr lang="fr-FR" sz="1400" dirty="0" err="1"/>
              <a:t>furthermore</a:t>
            </a:r>
            <a:r>
              <a:rPr lang="fr-FR" sz="1400" dirty="0"/>
              <a:t> </a:t>
            </a:r>
            <a:r>
              <a:rPr lang="fr-FR" sz="1400" dirty="0" err="1"/>
              <a:t>influenced</a:t>
            </a:r>
            <a:r>
              <a:rPr lang="fr-FR" sz="1400" dirty="0"/>
              <a:t> by </a:t>
            </a:r>
            <a:r>
              <a:rPr lang="fr-FR" sz="1400" dirty="0" err="1"/>
              <a:t>electrical</a:t>
            </a:r>
            <a:r>
              <a:rPr lang="fr-FR" sz="1400" dirty="0"/>
              <a:t> </a:t>
            </a:r>
            <a:r>
              <a:rPr lang="fr-FR" sz="1400" dirty="0" err="1"/>
              <a:t>fields</a:t>
            </a:r>
            <a:r>
              <a:rPr lang="fr-FR" sz="1400" dirty="0"/>
              <a:t>, </a:t>
            </a:r>
            <a:r>
              <a:rPr lang="fr-FR" sz="1400" dirty="0" err="1"/>
              <a:t>crystal</a:t>
            </a:r>
            <a:r>
              <a:rPr lang="fr-FR" sz="1400" dirty="0"/>
              <a:t> </a:t>
            </a:r>
            <a:r>
              <a:rPr lang="fr-FR" sz="1400" dirty="0" err="1"/>
              <a:t>strain</a:t>
            </a:r>
            <a:r>
              <a:rPr lang="fr-FR" sz="1400" dirty="0"/>
              <a:t> and </a:t>
            </a:r>
            <a:r>
              <a:rPr lang="fr-FR" sz="1400" dirty="0" err="1"/>
              <a:t>temperature</a:t>
            </a:r>
            <a:r>
              <a:rPr lang="fr-FR" sz="1400" dirty="0"/>
              <a:t>.</a:t>
            </a:r>
          </a:p>
          <a:p>
            <a:r>
              <a:rPr lang="fr-FR" sz="1400" dirty="0"/>
              <a:t>Transition </a:t>
            </a:r>
            <a:r>
              <a:rPr lang="fr-FR" sz="1400" dirty="0" err="1"/>
              <a:t>energies</a:t>
            </a:r>
            <a:r>
              <a:rPr lang="fr-FR" sz="1400" dirty="0"/>
              <a:t> </a:t>
            </a:r>
            <a:r>
              <a:rPr lang="fr-FR" sz="1400" dirty="0" err="1"/>
              <a:t>between</a:t>
            </a:r>
            <a:r>
              <a:rPr lang="fr-FR" sz="1400" dirty="0"/>
              <a:t> </a:t>
            </a:r>
            <a:r>
              <a:rPr lang="fr-FR" sz="1400" dirty="0" err="1"/>
              <a:t>these</a:t>
            </a:r>
            <a:r>
              <a:rPr lang="fr-FR" sz="1400" dirty="0"/>
              <a:t> </a:t>
            </a:r>
            <a:r>
              <a:rPr lang="fr-FR" sz="1400" dirty="0" err="1"/>
              <a:t>many</a:t>
            </a:r>
            <a:r>
              <a:rPr lang="fr-FR" sz="1400" dirty="0"/>
              <a:t> more </a:t>
            </a:r>
            <a:r>
              <a:rPr lang="fr-FR" sz="1400" dirty="0" err="1"/>
              <a:t>levels</a:t>
            </a:r>
            <a:r>
              <a:rPr lang="fr-FR" sz="1400" dirty="0"/>
              <a:t> lie in the </a:t>
            </a:r>
            <a:r>
              <a:rPr lang="fr-FR" sz="1400" dirty="0" err="1"/>
              <a:t>Microwave</a:t>
            </a:r>
            <a:r>
              <a:rPr lang="fr-FR" sz="1400" dirty="0"/>
              <a:t> </a:t>
            </a:r>
            <a:r>
              <a:rPr lang="fr-FR" sz="1400" dirty="0" err="1"/>
              <a:t>region</a:t>
            </a:r>
            <a:r>
              <a:rPr lang="fr-FR" sz="1400" dirty="0"/>
              <a:t> and permit to </a:t>
            </a:r>
            <a:r>
              <a:rPr lang="fr-FR" sz="1400" dirty="0" err="1"/>
              <a:t>prepare</a:t>
            </a:r>
            <a:r>
              <a:rPr lang="fr-FR" sz="1400" dirty="0"/>
              <a:t> and </a:t>
            </a:r>
            <a:r>
              <a:rPr lang="fr-FR" sz="1400" dirty="0" err="1"/>
              <a:t>read</a:t>
            </a:r>
            <a:r>
              <a:rPr lang="fr-FR" sz="1400" dirty="0"/>
              <a:t> </a:t>
            </a:r>
            <a:r>
              <a:rPr lang="fr-FR" sz="1400" dirty="0" err="1"/>
              <a:t>electrically</a:t>
            </a:r>
            <a:r>
              <a:rPr lang="fr-FR" sz="1400" dirty="0"/>
              <a:t> a population configuration of the NV- center: </a:t>
            </a:r>
            <a:r>
              <a:rPr lang="fr-FR" sz="1400" dirty="0" err="1"/>
              <a:t>towards</a:t>
            </a:r>
            <a:r>
              <a:rPr lang="fr-FR" sz="1400" dirty="0"/>
              <a:t> a QC @RT.</a:t>
            </a:r>
          </a:p>
        </p:txBody>
      </p:sp>
    </p:spTree>
    <p:extLst>
      <p:ext uri="{BB962C8B-B14F-4D97-AF65-F5344CB8AC3E}">
        <p14:creationId xmlns:p14="http://schemas.microsoft.com/office/powerpoint/2010/main" val="34013448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95F0FBAA-CD5D-4F51-99BD-6D20EC2C1DA4}"/>
              </a:ext>
            </a:extLst>
          </p:cNvPr>
          <p:cNvSpPr>
            <a:spLocks noGrp="1"/>
          </p:cNvSpPr>
          <p:nvPr>
            <p:ph type="title"/>
          </p:nvPr>
        </p:nvSpPr>
        <p:spPr/>
        <p:txBody>
          <a:bodyPr/>
          <a:lstStyle/>
          <a:p>
            <a:r>
              <a:rPr lang="fr-FR" dirty="0"/>
              <a:t>NV- centers in Diamond: how to </a:t>
            </a:r>
            <a:r>
              <a:rPr lang="fr-FR" dirty="0" err="1"/>
              <a:t>make</a:t>
            </a:r>
            <a:r>
              <a:rPr lang="fr-FR" dirty="0"/>
              <a:t> </a:t>
            </a:r>
            <a:r>
              <a:rPr lang="fr-FR" dirty="0" err="1"/>
              <a:t>them</a:t>
            </a:r>
            <a:r>
              <a:rPr lang="fr-FR" dirty="0"/>
              <a:t> ?</a:t>
            </a:r>
          </a:p>
        </p:txBody>
      </p:sp>
      <p:sp>
        <p:nvSpPr>
          <p:cNvPr id="7" name="Espace réservé du contenu 6">
            <a:extLst>
              <a:ext uri="{FF2B5EF4-FFF2-40B4-BE49-F238E27FC236}">
                <a16:creationId xmlns:a16="http://schemas.microsoft.com/office/drawing/2014/main" id="{921947FE-BB17-476C-A708-A6842B8B31E5}"/>
              </a:ext>
            </a:extLst>
          </p:cNvPr>
          <p:cNvSpPr>
            <a:spLocks noGrp="1"/>
          </p:cNvSpPr>
          <p:nvPr>
            <p:ph idx="1"/>
          </p:nvPr>
        </p:nvSpPr>
        <p:spPr/>
        <p:txBody>
          <a:bodyPr/>
          <a:lstStyle/>
          <a:p>
            <a:r>
              <a:rPr lang="fr-FR" dirty="0" err="1"/>
              <a:t>Different</a:t>
            </a:r>
            <a:r>
              <a:rPr lang="fr-FR" dirty="0"/>
              <a:t> </a:t>
            </a:r>
            <a:r>
              <a:rPr lang="fr-FR" dirty="0" err="1"/>
              <a:t>paths</a:t>
            </a:r>
            <a:r>
              <a:rPr lang="fr-FR" dirty="0"/>
              <a:t> to </a:t>
            </a:r>
            <a:r>
              <a:rPr lang="fr-FR" dirty="0" err="1"/>
              <a:t>obtain</a:t>
            </a:r>
            <a:r>
              <a:rPr lang="fr-FR" dirty="0"/>
              <a:t> NV- centers in </a:t>
            </a:r>
            <a:r>
              <a:rPr lang="fr-FR" dirty="0" err="1"/>
              <a:t>diamond</a:t>
            </a:r>
            <a:r>
              <a:rPr lang="fr-FR" dirty="0"/>
              <a:t>, </a:t>
            </a:r>
            <a:r>
              <a:rPr lang="fr-FR" dirty="0" err="1"/>
              <a:t>from</a:t>
            </a:r>
            <a:r>
              <a:rPr lang="fr-FR" dirty="0"/>
              <a:t> [6]:</a:t>
            </a:r>
          </a:p>
        </p:txBody>
      </p:sp>
      <p:pic>
        <p:nvPicPr>
          <p:cNvPr id="3" name="Image 2">
            <a:extLst>
              <a:ext uri="{FF2B5EF4-FFF2-40B4-BE49-F238E27FC236}">
                <a16:creationId xmlns:a16="http://schemas.microsoft.com/office/drawing/2014/main" id="{DD16293E-CA9B-49A4-A904-DECD54E6AFEA}"/>
              </a:ext>
            </a:extLst>
          </p:cNvPr>
          <p:cNvPicPr>
            <a:picLocks noChangeAspect="1"/>
          </p:cNvPicPr>
          <p:nvPr/>
        </p:nvPicPr>
        <p:blipFill>
          <a:blip r:embed="rId2"/>
          <a:stretch>
            <a:fillRect/>
          </a:stretch>
        </p:blipFill>
        <p:spPr>
          <a:xfrm>
            <a:off x="5851011" y="3212976"/>
            <a:ext cx="6289588" cy="3600400"/>
          </a:xfrm>
          <a:prstGeom prst="rect">
            <a:avLst/>
          </a:prstGeom>
        </p:spPr>
      </p:pic>
      <p:pic>
        <p:nvPicPr>
          <p:cNvPr id="5" name="Image 4">
            <a:extLst>
              <a:ext uri="{FF2B5EF4-FFF2-40B4-BE49-F238E27FC236}">
                <a16:creationId xmlns:a16="http://schemas.microsoft.com/office/drawing/2014/main" id="{1A56F7B8-A900-4DE1-8E11-8D0B071E86A2}"/>
              </a:ext>
            </a:extLst>
          </p:cNvPr>
          <p:cNvPicPr>
            <a:picLocks noChangeAspect="1"/>
          </p:cNvPicPr>
          <p:nvPr/>
        </p:nvPicPr>
        <p:blipFill>
          <a:blip r:embed="rId3"/>
          <a:stretch>
            <a:fillRect/>
          </a:stretch>
        </p:blipFill>
        <p:spPr>
          <a:xfrm>
            <a:off x="0" y="2132856"/>
            <a:ext cx="6151139" cy="3295253"/>
          </a:xfrm>
          <a:prstGeom prst="rect">
            <a:avLst/>
          </a:prstGeom>
        </p:spPr>
      </p:pic>
      <p:sp>
        <p:nvSpPr>
          <p:cNvPr id="8" name="ZoneTexte 7">
            <a:extLst>
              <a:ext uri="{FF2B5EF4-FFF2-40B4-BE49-F238E27FC236}">
                <a16:creationId xmlns:a16="http://schemas.microsoft.com/office/drawing/2014/main" id="{A967E115-558A-478E-A5CC-3217B3D7F196}"/>
              </a:ext>
            </a:extLst>
          </p:cNvPr>
          <p:cNvSpPr txBox="1"/>
          <p:nvPr/>
        </p:nvSpPr>
        <p:spPr>
          <a:xfrm>
            <a:off x="674476" y="5535212"/>
            <a:ext cx="5155611" cy="1077218"/>
          </a:xfrm>
          <a:prstGeom prst="rect">
            <a:avLst/>
          </a:prstGeom>
          <a:noFill/>
        </p:spPr>
        <p:txBody>
          <a:bodyPr wrap="square" rtlCol="0">
            <a:spAutoFit/>
          </a:bodyPr>
          <a:lstStyle/>
          <a:p>
            <a:r>
              <a:rPr lang="fr-FR" sz="1600" dirty="0"/>
              <a:t>Spin </a:t>
            </a:r>
            <a:r>
              <a:rPr lang="fr-FR" sz="1600" dirty="0" err="1"/>
              <a:t>coherence</a:t>
            </a:r>
            <a:r>
              <a:rPr lang="fr-FR" sz="1600" dirty="0"/>
              <a:t> time </a:t>
            </a:r>
            <a:r>
              <a:rPr lang="fr-FR" sz="1600" dirty="0" err="1"/>
              <a:t>is</a:t>
            </a:r>
            <a:r>
              <a:rPr lang="fr-FR" sz="1600" dirty="0"/>
              <a:t> one of the key </a:t>
            </a:r>
            <a:r>
              <a:rPr lang="fr-FR" sz="1600" dirty="0" err="1"/>
              <a:t>parameters</a:t>
            </a:r>
            <a:r>
              <a:rPr lang="fr-FR" sz="1600" dirty="0"/>
              <a:t> for quantum computation, surface </a:t>
            </a:r>
            <a:r>
              <a:rPr lang="fr-FR" sz="1600" dirty="0" err="1"/>
              <a:t>proximity</a:t>
            </a:r>
            <a:r>
              <a:rPr lang="fr-FR" sz="1600" dirty="0"/>
              <a:t> (&lt;2nm) </a:t>
            </a:r>
            <a:r>
              <a:rPr lang="fr-FR" sz="1600" dirty="0" err="1"/>
              <a:t>makes</a:t>
            </a:r>
            <a:r>
              <a:rPr lang="fr-FR" sz="1600" dirty="0"/>
              <a:t> NV- centers spins more fragile to </a:t>
            </a:r>
            <a:r>
              <a:rPr lang="fr-FR" sz="1600" dirty="0" err="1"/>
              <a:t>external</a:t>
            </a:r>
            <a:r>
              <a:rPr lang="fr-FR" sz="1600" dirty="0"/>
              <a:t> perturbations. At RT, 2ms have </a:t>
            </a:r>
            <a:r>
              <a:rPr lang="fr-FR" sz="1600" dirty="0" err="1"/>
              <a:t>already</a:t>
            </a:r>
            <a:r>
              <a:rPr lang="fr-FR" sz="1600" dirty="0"/>
              <a:t> been </a:t>
            </a:r>
            <a:r>
              <a:rPr lang="fr-FR" sz="1600" dirty="0" err="1"/>
              <a:t>reported</a:t>
            </a:r>
            <a:r>
              <a:rPr lang="fr-FR" sz="1600" dirty="0"/>
              <a:t>.</a:t>
            </a:r>
          </a:p>
        </p:txBody>
      </p:sp>
    </p:spTree>
    <p:extLst>
      <p:ext uri="{BB962C8B-B14F-4D97-AF65-F5344CB8AC3E}">
        <p14:creationId xmlns:p14="http://schemas.microsoft.com/office/powerpoint/2010/main" val="33633169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95F0FBAA-CD5D-4F51-99BD-6D20EC2C1DA4}"/>
              </a:ext>
            </a:extLst>
          </p:cNvPr>
          <p:cNvSpPr>
            <a:spLocks noGrp="1"/>
          </p:cNvSpPr>
          <p:nvPr>
            <p:ph type="title"/>
          </p:nvPr>
        </p:nvSpPr>
        <p:spPr/>
        <p:txBody>
          <a:bodyPr/>
          <a:lstStyle/>
          <a:p>
            <a:r>
              <a:rPr lang="fr-FR" dirty="0"/>
              <a:t>Hands-on quantum </a:t>
            </a:r>
            <a:r>
              <a:rPr lang="fr-FR" dirty="0" err="1"/>
              <a:t>magnetometer</a:t>
            </a:r>
            <a:endParaRPr lang="fr-FR" dirty="0"/>
          </a:p>
        </p:txBody>
      </p:sp>
      <p:sp>
        <p:nvSpPr>
          <p:cNvPr id="7" name="Espace réservé du contenu 6">
            <a:extLst>
              <a:ext uri="{FF2B5EF4-FFF2-40B4-BE49-F238E27FC236}">
                <a16:creationId xmlns:a16="http://schemas.microsoft.com/office/drawing/2014/main" id="{921947FE-BB17-476C-A708-A6842B8B31E5}"/>
              </a:ext>
            </a:extLst>
          </p:cNvPr>
          <p:cNvSpPr>
            <a:spLocks noGrp="1"/>
          </p:cNvSpPr>
          <p:nvPr>
            <p:ph idx="1"/>
          </p:nvPr>
        </p:nvSpPr>
        <p:spPr>
          <a:xfrm>
            <a:off x="273600" y="1124744"/>
            <a:ext cx="9145016" cy="4860000"/>
          </a:xfrm>
        </p:spPr>
        <p:txBody>
          <a:bodyPr/>
          <a:lstStyle/>
          <a:p>
            <a:r>
              <a:rPr lang="fr-FR" dirty="0"/>
              <a:t>Quantum </a:t>
            </a:r>
            <a:r>
              <a:rPr lang="fr-FR" dirty="0" err="1"/>
              <a:t>magnetometer</a:t>
            </a:r>
            <a:r>
              <a:rPr lang="fr-FR" dirty="0"/>
              <a:t>: exploit PL </a:t>
            </a:r>
            <a:r>
              <a:rPr lang="fr-FR" dirty="0" err="1"/>
              <a:t>influenced</a:t>
            </a:r>
            <a:r>
              <a:rPr lang="fr-FR" dirty="0"/>
              <a:t> by </a:t>
            </a:r>
            <a:r>
              <a:rPr lang="fr-FR" dirty="0" err="1"/>
              <a:t>external</a:t>
            </a:r>
            <a:r>
              <a:rPr lang="fr-FR" dirty="0"/>
              <a:t> </a:t>
            </a:r>
            <a:r>
              <a:rPr lang="fr-FR" dirty="0" err="1"/>
              <a:t>magnetic</a:t>
            </a:r>
            <a:r>
              <a:rPr lang="fr-FR" dirty="0"/>
              <a:t> </a:t>
            </a:r>
            <a:r>
              <a:rPr lang="fr-FR" dirty="0" err="1"/>
              <a:t>field</a:t>
            </a:r>
            <a:endParaRPr lang="fr-FR" dirty="0"/>
          </a:p>
          <a:p>
            <a:r>
              <a:rPr lang="fr-FR" dirty="0" err="1"/>
              <a:t>Experimental</a:t>
            </a:r>
            <a:r>
              <a:rPr lang="fr-FR" dirty="0"/>
              <a:t> </a:t>
            </a:r>
            <a:r>
              <a:rPr lang="fr-FR" dirty="0" err="1"/>
              <a:t>requirements</a:t>
            </a:r>
            <a:r>
              <a:rPr lang="fr-FR" dirty="0"/>
              <a:t> (</a:t>
            </a:r>
            <a:r>
              <a:rPr lang="fr-FR" dirty="0" err="1"/>
              <a:t>your</a:t>
            </a:r>
            <a:r>
              <a:rPr lang="fr-FR" dirty="0"/>
              <a:t> part):</a:t>
            </a:r>
          </a:p>
          <a:p>
            <a:pPr lvl="1"/>
            <a:r>
              <a:rPr lang="fr-FR" dirty="0">
                <a:solidFill>
                  <a:schemeClr val="tx1"/>
                </a:solidFill>
              </a:rPr>
              <a:t>Need NV- centers in </a:t>
            </a:r>
            <a:r>
              <a:rPr lang="fr-FR" dirty="0" err="1">
                <a:solidFill>
                  <a:schemeClr val="tx1"/>
                </a:solidFill>
              </a:rPr>
              <a:t>diamond</a:t>
            </a:r>
            <a:r>
              <a:rPr lang="fr-FR" dirty="0">
                <a:solidFill>
                  <a:schemeClr val="tx1"/>
                </a:solidFill>
              </a:rPr>
              <a:t> (by Quantum Technologies, Leipzig)</a:t>
            </a:r>
          </a:p>
          <a:p>
            <a:pPr lvl="1"/>
            <a:r>
              <a:rPr lang="fr-FR" dirty="0">
                <a:solidFill>
                  <a:schemeClr val="tx1"/>
                </a:solidFill>
              </a:rPr>
              <a:t>Green light source (532nm)</a:t>
            </a:r>
          </a:p>
          <a:p>
            <a:pPr lvl="1"/>
            <a:r>
              <a:rPr lang="fr-FR" dirty="0">
                <a:solidFill>
                  <a:schemeClr val="tx1"/>
                </a:solidFill>
              </a:rPr>
              <a:t>Optical excitation setup</a:t>
            </a:r>
          </a:p>
          <a:p>
            <a:pPr lvl="1"/>
            <a:r>
              <a:rPr lang="fr-FR" dirty="0">
                <a:solidFill>
                  <a:schemeClr val="tx1"/>
                </a:solidFill>
              </a:rPr>
              <a:t>Optical </a:t>
            </a:r>
            <a:r>
              <a:rPr lang="fr-FR" dirty="0" err="1">
                <a:solidFill>
                  <a:schemeClr val="tx1"/>
                </a:solidFill>
              </a:rPr>
              <a:t>read</a:t>
            </a:r>
            <a:r>
              <a:rPr lang="fr-FR" dirty="0">
                <a:solidFill>
                  <a:schemeClr val="tx1"/>
                </a:solidFill>
              </a:rPr>
              <a:t>-out concept (</a:t>
            </a:r>
            <a:r>
              <a:rPr lang="fr-FR" dirty="0" err="1">
                <a:solidFill>
                  <a:schemeClr val="tx1"/>
                </a:solidFill>
              </a:rPr>
              <a:t>consider</a:t>
            </a:r>
            <a:r>
              <a:rPr lang="fr-FR" dirty="0">
                <a:solidFill>
                  <a:schemeClr val="tx1"/>
                </a:solidFill>
              </a:rPr>
              <a:t> spectral range versus </a:t>
            </a:r>
            <a:r>
              <a:rPr lang="fr-FR" dirty="0" err="1">
                <a:solidFill>
                  <a:schemeClr val="tx1"/>
                </a:solidFill>
              </a:rPr>
              <a:t>readout</a:t>
            </a:r>
            <a:r>
              <a:rPr lang="fr-FR" dirty="0">
                <a:solidFill>
                  <a:schemeClr val="tx1"/>
                </a:solidFill>
              </a:rPr>
              <a:t> speed)</a:t>
            </a:r>
          </a:p>
          <a:p>
            <a:pPr lvl="1"/>
            <a:r>
              <a:rPr lang="fr-FR" dirty="0">
                <a:solidFill>
                  <a:schemeClr val="tx1"/>
                </a:solidFill>
              </a:rPr>
              <a:t>Detector(s)</a:t>
            </a:r>
          </a:p>
          <a:p>
            <a:pPr lvl="1"/>
            <a:r>
              <a:rPr lang="fr-FR" dirty="0">
                <a:solidFill>
                  <a:schemeClr val="tx1"/>
                </a:solidFill>
              </a:rPr>
              <a:t>Magnet to </a:t>
            </a:r>
            <a:r>
              <a:rPr lang="fr-FR" dirty="0" err="1">
                <a:solidFill>
                  <a:schemeClr val="tx1"/>
                </a:solidFill>
              </a:rPr>
              <a:t>produce</a:t>
            </a:r>
            <a:r>
              <a:rPr lang="fr-FR" dirty="0">
                <a:solidFill>
                  <a:schemeClr val="tx1"/>
                </a:solidFill>
              </a:rPr>
              <a:t> </a:t>
            </a:r>
            <a:r>
              <a:rPr lang="fr-FR" dirty="0" err="1">
                <a:solidFill>
                  <a:schemeClr val="tx1"/>
                </a:solidFill>
              </a:rPr>
              <a:t>magnetic</a:t>
            </a:r>
            <a:r>
              <a:rPr lang="fr-FR" dirty="0">
                <a:solidFill>
                  <a:schemeClr val="tx1"/>
                </a:solidFill>
              </a:rPr>
              <a:t> </a:t>
            </a:r>
            <a:r>
              <a:rPr lang="fr-FR" dirty="0" err="1">
                <a:solidFill>
                  <a:schemeClr val="tx1"/>
                </a:solidFill>
              </a:rPr>
              <a:t>field</a:t>
            </a:r>
            <a:endParaRPr lang="fr-FR" dirty="0">
              <a:solidFill>
                <a:schemeClr val="tx1"/>
              </a:solidFill>
            </a:endParaRPr>
          </a:p>
          <a:p>
            <a:pPr lvl="1"/>
            <a:r>
              <a:rPr lang="fr-FR" dirty="0">
                <a:solidFill>
                  <a:schemeClr val="tx1"/>
                </a:solidFill>
              </a:rPr>
              <a:t>PC and software -&gt; data acquisition and </a:t>
            </a:r>
            <a:r>
              <a:rPr lang="fr-FR" dirty="0" err="1">
                <a:solidFill>
                  <a:schemeClr val="tx1"/>
                </a:solidFill>
              </a:rPr>
              <a:t>interpretation</a:t>
            </a:r>
            <a:endParaRPr lang="fr-FR" dirty="0">
              <a:solidFill>
                <a:schemeClr val="tx1"/>
              </a:solidFill>
            </a:endParaRPr>
          </a:p>
          <a:p>
            <a:pPr lvl="1"/>
            <a:r>
              <a:rPr lang="fr-FR" dirty="0">
                <a:solidFill>
                  <a:schemeClr val="tx1"/>
                </a:solidFill>
              </a:rPr>
              <a:t>Ion implantation simulation to </a:t>
            </a:r>
            <a:r>
              <a:rPr lang="fr-FR" dirty="0" err="1">
                <a:solidFill>
                  <a:schemeClr val="tx1"/>
                </a:solidFill>
              </a:rPr>
              <a:t>obtain</a:t>
            </a:r>
            <a:r>
              <a:rPr lang="fr-FR" dirty="0">
                <a:solidFill>
                  <a:schemeClr val="tx1"/>
                </a:solidFill>
              </a:rPr>
              <a:t> NV-Centers</a:t>
            </a:r>
          </a:p>
          <a:p>
            <a:pPr lvl="1"/>
            <a:r>
              <a:rPr lang="fr-FR" dirty="0" err="1">
                <a:solidFill>
                  <a:schemeClr val="tx1"/>
                </a:solidFill>
              </a:rPr>
              <a:t>Presentation</a:t>
            </a:r>
            <a:r>
              <a:rPr lang="fr-FR" dirty="0">
                <a:solidFill>
                  <a:schemeClr val="tx1"/>
                </a:solidFill>
              </a:rPr>
              <a:t> of </a:t>
            </a:r>
            <a:r>
              <a:rPr lang="fr-FR" dirty="0" err="1">
                <a:solidFill>
                  <a:schemeClr val="tx1"/>
                </a:solidFill>
              </a:rPr>
              <a:t>results</a:t>
            </a:r>
            <a:endParaRPr lang="fr-FR" dirty="0">
              <a:solidFill>
                <a:schemeClr val="tx1"/>
              </a:solidFill>
            </a:endParaRPr>
          </a:p>
          <a:p>
            <a:pPr lvl="1"/>
            <a:endParaRPr lang="fr-FR" dirty="0"/>
          </a:p>
        </p:txBody>
      </p:sp>
      <p:pic>
        <p:nvPicPr>
          <p:cNvPr id="3" name="Image 2" descr="Une image contenant chocolat, fermer, appareil de cuisine&#10;&#10;Description générée automatiquement">
            <a:extLst>
              <a:ext uri="{FF2B5EF4-FFF2-40B4-BE49-F238E27FC236}">
                <a16:creationId xmlns:a16="http://schemas.microsoft.com/office/drawing/2014/main" id="{9464D1A5-9352-4DA7-B444-F172165F83C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998062" y="1124744"/>
            <a:ext cx="2784310" cy="2088232"/>
          </a:xfrm>
          <a:prstGeom prst="rect">
            <a:avLst/>
          </a:prstGeom>
        </p:spPr>
      </p:pic>
      <p:pic>
        <p:nvPicPr>
          <p:cNvPr id="8" name="Image 7">
            <a:extLst>
              <a:ext uri="{FF2B5EF4-FFF2-40B4-BE49-F238E27FC236}">
                <a16:creationId xmlns:a16="http://schemas.microsoft.com/office/drawing/2014/main" id="{B8F20B6A-6FE1-4D67-B548-C3799E2F651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29428" y="4077072"/>
            <a:ext cx="3578375" cy="2683781"/>
          </a:xfrm>
          <a:prstGeom prst="rect">
            <a:avLst/>
          </a:prstGeom>
        </p:spPr>
      </p:pic>
    </p:spTree>
    <p:extLst>
      <p:ext uri="{BB962C8B-B14F-4D97-AF65-F5344CB8AC3E}">
        <p14:creationId xmlns:p14="http://schemas.microsoft.com/office/powerpoint/2010/main" val="17696369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95F0FBAA-CD5D-4F51-99BD-6D20EC2C1DA4}"/>
              </a:ext>
            </a:extLst>
          </p:cNvPr>
          <p:cNvSpPr>
            <a:spLocks noGrp="1"/>
          </p:cNvSpPr>
          <p:nvPr>
            <p:ph type="title"/>
          </p:nvPr>
        </p:nvSpPr>
        <p:spPr/>
        <p:txBody>
          <a:bodyPr/>
          <a:lstStyle/>
          <a:p>
            <a:r>
              <a:rPr lang="fr-FR" dirty="0" err="1"/>
              <a:t>Want</a:t>
            </a:r>
            <a:r>
              <a:rPr lang="fr-FR" dirty="0"/>
              <a:t> More hands-on </a:t>
            </a:r>
            <a:r>
              <a:rPr lang="fr-FR" dirty="0" err="1"/>
              <a:t>experience</a:t>
            </a:r>
            <a:r>
              <a:rPr lang="fr-FR" dirty="0"/>
              <a:t> ?</a:t>
            </a:r>
          </a:p>
        </p:txBody>
      </p:sp>
      <p:sp>
        <p:nvSpPr>
          <p:cNvPr id="7" name="Espace réservé du contenu 6">
            <a:extLst>
              <a:ext uri="{FF2B5EF4-FFF2-40B4-BE49-F238E27FC236}">
                <a16:creationId xmlns:a16="http://schemas.microsoft.com/office/drawing/2014/main" id="{921947FE-BB17-476C-A708-A6842B8B31E5}"/>
              </a:ext>
            </a:extLst>
          </p:cNvPr>
          <p:cNvSpPr>
            <a:spLocks noGrp="1"/>
          </p:cNvSpPr>
          <p:nvPr>
            <p:ph idx="1"/>
          </p:nvPr>
        </p:nvSpPr>
        <p:spPr>
          <a:xfrm>
            <a:off x="335360" y="951207"/>
            <a:ext cx="4127888" cy="512817"/>
          </a:xfrm>
        </p:spPr>
        <p:txBody>
          <a:bodyPr/>
          <a:lstStyle/>
          <a:p>
            <a:pPr marL="0" indent="0">
              <a:buNone/>
            </a:pPr>
            <a:r>
              <a:rPr lang="fr-FR" dirty="0"/>
              <a:t>Apply and come to CERN:</a:t>
            </a:r>
          </a:p>
        </p:txBody>
      </p:sp>
      <p:pic>
        <p:nvPicPr>
          <p:cNvPr id="4" name="Image 3">
            <a:extLst>
              <a:ext uri="{FF2B5EF4-FFF2-40B4-BE49-F238E27FC236}">
                <a16:creationId xmlns:a16="http://schemas.microsoft.com/office/drawing/2014/main" id="{5C0EE662-1903-4DFA-8B29-9B3699E0829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64810" y="908720"/>
            <a:ext cx="4127888" cy="5875419"/>
          </a:xfrm>
          <a:prstGeom prst="rect">
            <a:avLst/>
          </a:prstGeom>
        </p:spPr>
      </p:pic>
      <p:sp>
        <p:nvSpPr>
          <p:cNvPr id="5" name="Espace réservé du contenu 6">
            <a:extLst>
              <a:ext uri="{FF2B5EF4-FFF2-40B4-BE49-F238E27FC236}">
                <a16:creationId xmlns:a16="http://schemas.microsoft.com/office/drawing/2014/main" id="{468D0DE6-EA2E-4345-8724-170FAC29B4FB}"/>
              </a:ext>
            </a:extLst>
          </p:cNvPr>
          <p:cNvSpPr txBox="1">
            <a:spLocks/>
          </p:cNvSpPr>
          <p:nvPr/>
        </p:nvSpPr>
        <p:spPr>
          <a:xfrm>
            <a:off x="362198" y="4293096"/>
            <a:ext cx="5082874" cy="1224136"/>
          </a:xfrm>
          <a:prstGeom prst="rect">
            <a:avLst/>
          </a:prstGeom>
        </p:spPr>
        <p:txBody>
          <a:bodyPr vert="horz" lIns="91440" tIns="45720" rIns="91440" bIns="45720" rtlCol="0">
            <a:normAutofit fontScale="62500" lnSpcReduction="20000"/>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accent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0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18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16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fr-FR" dirty="0"/>
              <a:t>More insight </a:t>
            </a:r>
            <a:r>
              <a:rPr lang="fr-FR" dirty="0" err="1"/>
              <a:t>into</a:t>
            </a:r>
            <a:r>
              <a:rPr lang="fr-FR" dirty="0"/>
              <a:t> NV- centers in </a:t>
            </a:r>
            <a:r>
              <a:rPr lang="fr-FR" dirty="0" err="1"/>
              <a:t>diamond</a:t>
            </a:r>
            <a:r>
              <a:rPr lang="fr-FR" dirty="0"/>
              <a:t> </a:t>
            </a:r>
            <a:r>
              <a:rPr lang="fr-FR" dirty="0" err="1"/>
              <a:t>from</a:t>
            </a:r>
            <a:r>
              <a:rPr lang="fr-FR" dirty="0"/>
              <a:t> NATURE</a:t>
            </a:r>
            <a:r>
              <a:rPr lang="fr-FR" baseline="30000" dirty="0"/>
              <a:t>8</a:t>
            </a:r>
            <a:r>
              <a:rPr lang="fr-FR" dirty="0"/>
              <a:t>:</a:t>
            </a:r>
          </a:p>
          <a:p>
            <a:pPr marL="0" indent="0">
              <a:buFont typeface="Arial" panose="020B0604020202020204" pitchFamily="34" charset="0"/>
              <a:buNone/>
            </a:pPr>
            <a:endParaRPr lang="fr-FR" dirty="0"/>
          </a:p>
          <a:p>
            <a:pPr marL="0" indent="0">
              <a:buFont typeface="Arial" panose="020B0604020202020204" pitchFamily="34" charset="0"/>
              <a:buNone/>
            </a:pPr>
            <a:endParaRPr lang="fr-FR" dirty="0"/>
          </a:p>
          <a:p>
            <a:pPr marL="0" indent="0">
              <a:buFont typeface="Arial" panose="020B0604020202020204" pitchFamily="34" charset="0"/>
              <a:buNone/>
            </a:pPr>
            <a:r>
              <a:rPr lang="fr-FR" dirty="0">
                <a:solidFill>
                  <a:srgbClr val="00B0F0"/>
                </a:solidFill>
              </a:rPr>
              <a:t>https://www.youtube.com/watch?v=VCT0wDLyvSs</a:t>
            </a:r>
          </a:p>
          <a:p>
            <a:pPr marL="0" indent="0">
              <a:buFont typeface="Arial" panose="020B0604020202020204" pitchFamily="34" charset="0"/>
              <a:buNone/>
            </a:pPr>
            <a:endParaRPr lang="fr-FR" dirty="0"/>
          </a:p>
        </p:txBody>
      </p:sp>
      <p:sp>
        <p:nvSpPr>
          <p:cNvPr id="9" name="ZoneTexte 8">
            <a:extLst>
              <a:ext uri="{FF2B5EF4-FFF2-40B4-BE49-F238E27FC236}">
                <a16:creationId xmlns:a16="http://schemas.microsoft.com/office/drawing/2014/main" id="{1CD5FE17-6A25-4608-84C7-A8DD75EA139C}"/>
              </a:ext>
            </a:extLst>
          </p:cNvPr>
          <p:cNvSpPr txBox="1"/>
          <p:nvPr/>
        </p:nvSpPr>
        <p:spPr>
          <a:xfrm>
            <a:off x="714428" y="6381328"/>
            <a:ext cx="2141212" cy="246221"/>
          </a:xfrm>
          <a:prstGeom prst="rect">
            <a:avLst/>
          </a:prstGeom>
          <a:noFill/>
        </p:spPr>
        <p:txBody>
          <a:bodyPr wrap="square" rtlCol="0">
            <a:spAutoFit/>
          </a:bodyPr>
          <a:lstStyle/>
          <a:p>
            <a:r>
              <a:rPr lang="fr-FR" sz="1000" baseline="30000" dirty="0">
                <a:effectLst/>
              </a:rPr>
              <a:t>8 </a:t>
            </a:r>
            <a:r>
              <a:rPr lang="fr-FR" sz="1000" dirty="0">
                <a:effectLst/>
              </a:rPr>
              <a:t>Link: </a:t>
            </a:r>
            <a:r>
              <a:rPr lang="fr-FR" sz="1000" dirty="0" err="1">
                <a:effectLst/>
              </a:rPr>
              <a:t>thanks</a:t>
            </a:r>
            <a:r>
              <a:rPr lang="fr-FR" sz="1000" dirty="0">
                <a:effectLst/>
              </a:rPr>
              <a:t> to Mathieu Chevrot !</a:t>
            </a:r>
            <a:endParaRPr lang="fr-FR" sz="1000" dirty="0"/>
          </a:p>
        </p:txBody>
      </p:sp>
    </p:spTree>
    <p:extLst>
      <p:ext uri="{BB962C8B-B14F-4D97-AF65-F5344CB8AC3E}">
        <p14:creationId xmlns:p14="http://schemas.microsoft.com/office/powerpoint/2010/main" val="15640975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07368" y="1631324"/>
            <a:ext cx="8280920" cy="3539678"/>
          </a:xfrm>
        </p:spPr>
        <p:txBody>
          <a:bodyPr/>
          <a:lstStyle/>
          <a:p>
            <a:pPr marL="0" indent="0">
              <a:buNone/>
            </a:pPr>
            <a:r>
              <a:rPr lang="fr-FR" dirty="0" err="1"/>
              <a:t>What</a:t>
            </a:r>
            <a:r>
              <a:rPr lang="fr-FR" dirty="0"/>
              <a:t> </a:t>
            </a:r>
            <a:r>
              <a:rPr lang="fr-FR" dirty="0" err="1"/>
              <a:t>role</a:t>
            </a:r>
            <a:r>
              <a:rPr lang="fr-FR" dirty="0"/>
              <a:t> </a:t>
            </a:r>
            <a:r>
              <a:rPr lang="fr-FR" dirty="0" err="1"/>
              <a:t>played</a:t>
            </a:r>
            <a:r>
              <a:rPr lang="fr-FR" dirty="0"/>
              <a:t> the </a:t>
            </a:r>
            <a:r>
              <a:rPr lang="fr-FR" dirty="0" err="1"/>
              <a:t>discoverer</a:t>
            </a:r>
            <a:r>
              <a:rPr lang="fr-FR" dirty="0"/>
              <a:t> of the Doppler </a:t>
            </a:r>
            <a:r>
              <a:rPr lang="fr-FR" dirty="0" err="1"/>
              <a:t>effect</a:t>
            </a:r>
            <a:r>
              <a:rPr lang="fr-FR" dirty="0"/>
              <a:t> ?</a:t>
            </a:r>
          </a:p>
          <a:p>
            <a:pPr marL="0" indent="0">
              <a:buNone/>
            </a:pPr>
            <a:endParaRPr lang="fr-FR" sz="1800" dirty="0">
              <a:solidFill>
                <a:schemeClr val="tx1"/>
              </a:solidFill>
            </a:endParaRPr>
          </a:p>
          <a:p>
            <a:pPr marL="0" indent="0">
              <a:buNone/>
            </a:pPr>
            <a:endParaRPr lang="fr-FR" sz="1800" dirty="0">
              <a:solidFill>
                <a:schemeClr val="tx1"/>
              </a:solidFill>
            </a:endParaRPr>
          </a:p>
          <a:p>
            <a:r>
              <a:rPr lang="fr-FR" sz="1800" dirty="0">
                <a:solidFill>
                  <a:schemeClr val="tx1"/>
                </a:solidFill>
              </a:rPr>
              <a:t>In 1842, Christian Doppler (1803-53) </a:t>
            </a:r>
            <a:r>
              <a:rPr lang="fr-FR" sz="1800" dirty="0" err="1">
                <a:solidFill>
                  <a:schemeClr val="tx1"/>
                </a:solidFill>
              </a:rPr>
              <a:t>formulated</a:t>
            </a:r>
            <a:r>
              <a:rPr lang="fr-FR" sz="1800" dirty="0">
                <a:solidFill>
                  <a:schemeClr val="tx1"/>
                </a:solidFill>
              </a:rPr>
              <a:t> the </a:t>
            </a:r>
            <a:r>
              <a:rPr lang="fr-FR" sz="1800" dirty="0" err="1">
                <a:solidFill>
                  <a:schemeClr val="tx1"/>
                </a:solidFill>
              </a:rPr>
              <a:t>hypothesis</a:t>
            </a:r>
            <a:r>
              <a:rPr lang="fr-FR" sz="1800" dirty="0">
                <a:solidFill>
                  <a:schemeClr val="tx1"/>
                </a:solidFill>
              </a:rPr>
              <a:t>, </a:t>
            </a:r>
            <a:r>
              <a:rPr lang="fr-FR" sz="1800" dirty="0" err="1">
                <a:solidFill>
                  <a:schemeClr val="tx1"/>
                </a:solidFill>
              </a:rPr>
              <a:t>that</a:t>
            </a:r>
            <a:r>
              <a:rPr lang="fr-FR" sz="1800" dirty="0">
                <a:solidFill>
                  <a:schemeClr val="tx1"/>
                </a:solidFill>
              </a:rPr>
              <a:t> the </a:t>
            </a:r>
            <a:r>
              <a:rPr lang="fr-FR" sz="1800" dirty="0" err="1">
                <a:solidFill>
                  <a:schemeClr val="tx1"/>
                </a:solidFill>
              </a:rPr>
              <a:t>color</a:t>
            </a:r>
            <a:r>
              <a:rPr lang="fr-FR" sz="1800" dirty="0">
                <a:solidFill>
                  <a:schemeClr val="tx1"/>
                </a:solidFill>
              </a:rPr>
              <a:t> observable in </a:t>
            </a:r>
            <a:r>
              <a:rPr lang="fr-FR" sz="1800" dirty="0" err="1">
                <a:solidFill>
                  <a:schemeClr val="tx1"/>
                </a:solidFill>
              </a:rPr>
              <a:t>starlight</a:t>
            </a:r>
            <a:r>
              <a:rPr lang="fr-FR" sz="1800" dirty="0">
                <a:solidFill>
                  <a:schemeClr val="tx1"/>
                </a:solidFill>
              </a:rPr>
              <a:t> stems </a:t>
            </a:r>
            <a:r>
              <a:rPr lang="fr-FR" sz="1800" dirty="0" err="1">
                <a:solidFill>
                  <a:schemeClr val="tx1"/>
                </a:solidFill>
              </a:rPr>
              <a:t>from</a:t>
            </a:r>
            <a:r>
              <a:rPr lang="fr-FR" sz="1800" dirty="0">
                <a:solidFill>
                  <a:schemeClr val="tx1"/>
                </a:solidFill>
              </a:rPr>
              <a:t> a </a:t>
            </a:r>
            <a:r>
              <a:rPr lang="fr-FR" sz="1800" dirty="0" err="1">
                <a:solidFill>
                  <a:schemeClr val="tx1"/>
                </a:solidFill>
              </a:rPr>
              <a:t>changing</a:t>
            </a:r>
            <a:r>
              <a:rPr lang="fr-FR" sz="1800" dirty="0">
                <a:solidFill>
                  <a:schemeClr val="tx1"/>
                </a:solidFill>
              </a:rPr>
              <a:t> distance – </a:t>
            </a:r>
            <a:r>
              <a:rPr lang="fr-FR" sz="1800" dirty="0" err="1">
                <a:solidFill>
                  <a:srgbClr val="FF0000"/>
                </a:solidFill>
              </a:rPr>
              <a:t>wich</a:t>
            </a:r>
            <a:r>
              <a:rPr lang="fr-FR" sz="1800" dirty="0">
                <a:solidFill>
                  <a:srgbClr val="FF0000"/>
                </a:solidFill>
              </a:rPr>
              <a:t> </a:t>
            </a:r>
            <a:r>
              <a:rPr lang="fr-FR" sz="1800" dirty="0" err="1">
                <a:solidFill>
                  <a:srgbClr val="FF0000"/>
                </a:solidFill>
              </a:rPr>
              <a:t>is</a:t>
            </a:r>
            <a:r>
              <a:rPr lang="fr-FR" sz="1800" dirty="0">
                <a:solidFill>
                  <a:srgbClr val="FF0000"/>
                </a:solidFill>
              </a:rPr>
              <a:t> not the case</a:t>
            </a:r>
            <a:r>
              <a:rPr lang="fr-FR" sz="1800" dirty="0">
                <a:solidFill>
                  <a:schemeClr val="tx1"/>
                </a:solidFill>
              </a:rPr>
              <a:t>.</a:t>
            </a:r>
          </a:p>
          <a:p>
            <a:pPr marL="0" indent="0">
              <a:buNone/>
            </a:pPr>
            <a:endParaRPr lang="fr-FR" sz="1800" dirty="0">
              <a:solidFill>
                <a:schemeClr val="tx1"/>
              </a:solidFill>
            </a:endParaRPr>
          </a:p>
          <a:p>
            <a:r>
              <a:rPr lang="fr-FR" sz="1800" dirty="0" err="1">
                <a:solidFill>
                  <a:schemeClr val="tx1"/>
                </a:solidFill>
              </a:rPr>
              <a:t>However</a:t>
            </a:r>
            <a:r>
              <a:rPr lang="fr-FR" sz="1800" dirty="0">
                <a:solidFill>
                  <a:schemeClr val="tx1"/>
                </a:solidFill>
              </a:rPr>
              <a:t>, </a:t>
            </a:r>
            <a:r>
              <a:rPr lang="fr-FR" sz="1800" dirty="0" err="1">
                <a:solidFill>
                  <a:schemeClr val="tx1"/>
                </a:solidFill>
              </a:rPr>
              <a:t>soon</a:t>
            </a:r>
            <a:r>
              <a:rPr lang="fr-FR" sz="1800" dirty="0">
                <a:solidFill>
                  <a:schemeClr val="tx1"/>
                </a:solidFill>
              </a:rPr>
              <a:t> </a:t>
            </a:r>
            <a:r>
              <a:rPr lang="fr-FR" sz="1800" dirty="0" err="1">
                <a:solidFill>
                  <a:schemeClr val="tx1"/>
                </a:solidFill>
              </a:rPr>
              <a:t>afterwards</a:t>
            </a:r>
            <a:r>
              <a:rPr lang="fr-FR" sz="1800" dirty="0">
                <a:solidFill>
                  <a:schemeClr val="tx1"/>
                </a:solidFill>
              </a:rPr>
              <a:t>, </a:t>
            </a:r>
            <a:r>
              <a:rPr lang="fr-FR" sz="1800" dirty="0" err="1">
                <a:solidFill>
                  <a:schemeClr val="tx1"/>
                </a:solidFill>
              </a:rPr>
              <a:t>thanks</a:t>
            </a:r>
            <a:r>
              <a:rPr lang="fr-FR" sz="1800" dirty="0">
                <a:solidFill>
                  <a:schemeClr val="tx1"/>
                </a:solidFill>
              </a:rPr>
              <a:t> to the </a:t>
            </a:r>
            <a:r>
              <a:rPr lang="fr-FR" sz="1800" dirty="0" err="1">
                <a:solidFill>
                  <a:schemeClr val="tx1"/>
                </a:solidFill>
              </a:rPr>
              <a:t>advent</a:t>
            </a:r>
            <a:r>
              <a:rPr lang="fr-FR" sz="1800" dirty="0">
                <a:solidFill>
                  <a:schemeClr val="tx1"/>
                </a:solidFill>
              </a:rPr>
              <a:t> of </a:t>
            </a:r>
            <a:r>
              <a:rPr lang="fr-FR" sz="1800" dirty="0" err="1">
                <a:solidFill>
                  <a:schemeClr val="tx1"/>
                </a:solidFill>
              </a:rPr>
              <a:t>steam</a:t>
            </a:r>
            <a:r>
              <a:rPr lang="fr-FR" sz="1800" dirty="0">
                <a:solidFill>
                  <a:schemeClr val="tx1"/>
                </a:solidFill>
              </a:rPr>
              <a:t> </a:t>
            </a:r>
            <a:r>
              <a:rPr lang="fr-FR" sz="1800" dirty="0" err="1">
                <a:solidFill>
                  <a:schemeClr val="tx1"/>
                </a:solidFill>
              </a:rPr>
              <a:t>engine</a:t>
            </a:r>
            <a:r>
              <a:rPr lang="fr-FR" sz="1800" dirty="0">
                <a:solidFill>
                  <a:schemeClr val="tx1"/>
                </a:solidFill>
              </a:rPr>
              <a:t> </a:t>
            </a:r>
            <a:r>
              <a:rPr lang="fr-FR" sz="1800" dirty="0" err="1">
                <a:solidFill>
                  <a:schemeClr val="tx1"/>
                </a:solidFill>
              </a:rPr>
              <a:t>powered</a:t>
            </a:r>
            <a:r>
              <a:rPr lang="fr-FR" sz="1800" dirty="0">
                <a:solidFill>
                  <a:schemeClr val="tx1"/>
                </a:solidFill>
              </a:rPr>
              <a:t> locomotives, the </a:t>
            </a:r>
            <a:r>
              <a:rPr lang="fr-FR" sz="1800" dirty="0" err="1">
                <a:solidFill>
                  <a:schemeClr val="tx1"/>
                </a:solidFill>
              </a:rPr>
              <a:t>acoustic</a:t>
            </a:r>
            <a:r>
              <a:rPr lang="fr-FR" sz="1800" dirty="0">
                <a:solidFill>
                  <a:schemeClr val="tx1"/>
                </a:solidFill>
              </a:rPr>
              <a:t> Doppler-</a:t>
            </a:r>
            <a:r>
              <a:rPr lang="fr-FR" sz="1800" dirty="0" err="1">
                <a:solidFill>
                  <a:schemeClr val="tx1"/>
                </a:solidFill>
              </a:rPr>
              <a:t>effect</a:t>
            </a:r>
            <a:r>
              <a:rPr lang="fr-FR" sz="1800" dirty="0">
                <a:solidFill>
                  <a:schemeClr val="tx1"/>
                </a:solidFill>
              </a:rPr>
              <a:t> </a:t>
            </a:r>
            <a:r>
              <a:rPr lang="fr-FR" sz="1800" dirty="0" err="1">
                <a:solidFill>
                  <a:schemeClr val="tx1"/>
                </a:solidFill>
              </a:rPr>
              <a:t>was</a:t>
            </a:r>
            <a:r>
              <a:rPr lang="fr-FR" sz="1800" dirty="0">
                <a:solidFill>
                  <a:schemeClr val="tx1"/>
                </a:solidFill>
              </a:rPr>
              <a:t> </a:t>
            </a:r>
            <a:r>
              <a:rPr lang="fr-FR" sz="1800" dirty="0" err="1">
                <a:solidFill>
                  <a:schemeClr val="tx1"/>
                </a:solidFill>
              </a:rPr>
              <a:t>experimentally</a:t>
            </a:r>
            <a:r>
              <a:rPr lang="fr-FR" sz="1800" dirty="0">
                <a:solidFill>
                  <a:schemeClr val="tx1"/>
                </a:solidFill>
              </a:rPr>
              <a:t> </a:t>
            </a:r>
            <a:r>
              <a:rPr lang="fr-FR" sz="1800" dirty="0" err="1">
                <a:solidFill>
                  <a:schemeClr val="tx1"/>
                </a:solidFill>
              </a:rPr>
              <a:t>verified</a:t>
            </a:r>
            <a:r>
              <a:rPr lang="fr-FR" sz="1800" dirty="0">
                <a:solidFill>
                  <a:schemeClr val="tx1"/>
                </a:solidFill>
              </a:rPr>
              <a:t> and </a:t>
            </a:r>
            <a:r>
              <a:rPr lang="fr-FR" sz="1800" dirty="0" err="1">
                <a:solidFill>
                  <a:schemeClr val="tx1"/>
                </a:solidFill>
              </a:rPr>
              <a:t>named</a:t>
            </a:r>
            <a:r>
              <a:rPr lang="fr-FR" sz="1800" dirty="0">
                <a:solidFill>
                  <a:schemeClr val="tx1"/>
                </a:solidFill>
              </a:rPr>
              <a:t> </a:t>
            </a:r>
            <a:r>
              <a:rPr lang="fr-FR" sz="1800" dirty="0" err="1">
                <a:solidFill>
                  <a:schemeClr val="tx1"/>
                </a:solidFill>
              </a:rPr>
              <a:t>after</a:t>
            </a:r>
            <a:r>
              <a:rPr lang="fr-FR" sz="1800" dirty="0">
                <a:solidFill>
                  <a:schemeClr val="tx1"/>
                </a:solidFill>
              </a:rPr>
              <a:t> </a:t>
            </a:r>
            <a:r>
              <a:rPr lang="fr-FR" sz="1800" dirty="0" err="1">
                <a:solidFill>
                  <a:schemeClr val="tx1"/>
                </a:solidFill>
              </a:rPr>
              <a:t>him</a:t>
            </a:r>
            <a:r>
              <a:rPr lang="fr-FR" sz="1800" dirty="0">
                <a:solidFill>
                  <a:schemeClr val="tx1"/>
                </a:solidFill>
              </a:rPr>
              <a:t>.</a:t>
            </a:r>
          </a:p>
          <a:p>
            <a:pPr marL="0" indent="0">
              <a:buNone/>
            </a:pPr>
            <a:endParaRPr lang="fr-FR" sz="1800" dirty="0">
              <a:solidFill>
                <a:schemeClr val="tx1"/>
              </a:solidFill>
            </a:endParaRPr>
          </a:p>
          <a:p>
            <a:pPr marL="0" indent="0">
              <a:buNone/>
            </a:pPr>
            <a:endParaRPr lang="de-DE" sz="1800" dirty="0">
              <a:solidFill>
                <a:schemeClr val="tx1"/>
              </a:solidFill>
            </a:endParaRPr>
          </a:p>
        </p:txBody>
      </p:sp>
      <p:sp>
        <p:nvSpPr>
          <p:cNvPr id="4" name="Titre 5">
            <a:extLst>
              <a:ext uri="{FF2B5EF4-FFF2-40B4-BE49-F238E27FC236}">
                <a16:creationId xmlns:a16="http://schemas.microsoft.com/office/drawing/2014/main" id="{95F0FBAA-CD5D-4F51-99BD-6D20EC2C1DA4}"/>
              </a:ext>
            </a:extLst>
          </p:cNvPr>
          <p:cNvSpPr>
            <a:spLocks noGrp="1"/>
          </p:cNvSpPr>
          <p:nvPr>
            <p:ph type="title"/>
          </p:nvPr>
        </p:nvSpPr>
        <p:spPr>
          <a:xfrm>
            <a:off x="1271464" y="116632"/>
            <a:ext cx="10801199" cy="565200"/>
          </a:xfrm>
        </p:spPr>
        <p:txBody>
          <a:bodyPr/>
          <a:lstStyle/>
          <a:p>
            <a:r>
              <a:rPr lang="fr-FR" dirty="0"/>
              <a:t>1) Michelson </a:t>
            </a:r>
            <a:r>
              <a:rPr lang="fr-FR" dirty="0" err="1"/>
              <a:t>Interferometer</a:t>
            </a:r>
            <a:r>
              <a:rPr lang="fr-FR" dirty="0"/>
              <a:t>: Doppler shift </a:t>
            </a:r>
          </a:p>
        </p:txBody>
      </p:sp>
      <p:pic>
        <p:nvPicPr>
          <p:cNvPr id="1026" name="Picture 2"/>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bright="6000"/>
                    </a14:imgEffect>
                  </a14:imgLayer>
                </a14:imgProps>
              </a:ext>
              <a:ext uri="{28A0092B-C50C-407E-A947-70E740481C1C}">
                <a14:useLocalDpi xmlns:a14="http://schemas.microsoft.com/office/drawing/2010/main" val="0"/>
              </a:ext>
            </a:extLst>
          </a:blip>
          <a:srcRect/>
          <a:stretch>
            <a:fillRect/>
          </a:stretch>
        </p:blipFill>
        <p:spPr bwMode="auto">
          <a:xfrm>
            <a:off x="8544272" y="1340768"/>
            <a:ext cx="3331071" cy="41927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530415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undefin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52070" y="1412776"/>
            <a:ext cx="4039930" cy="4536504"/>
          </a:xfrm>
          <a:prstGeom prst="rect">
            <a:avLst/>
          </a:prstGeom>
          <a:noFill/>
          <a:extLst>
            <a:ext uri="{909E8E84-426E-40DD-AFC4-6F175D3DCCD1}">
              <a14:hiddenFill xmlns:a14="http://schemas.microsoft.com/office/drawing/2010/main">
                <a:solidFill>
                  <a:srgbClr val="FFFFFF"/>
                </a:solidFill>
              </a14:hiddenFill>
            </a:ext>
          </a:extLst>
        </p:spPr>
      </p:pic>
      <p:sp>
        <p:nvSpPr>
          <p:cNvPr id="3" name="Inhaltsplatzhalter 2"/>
          <p:cNvSpPr>
            <a:spLocks noGrp="1"/>
          </p:cNvSpPr>
          <p:nvPr>
            <p:ph idx="1"/>
          </p:nvPr>
        </p:nvSpPr>
        <p:spPr>
          <a:xfrm>
            <a:off x="191344" y="1124744"/>
            <a:ext cx="8424936" cy="4860000"/>
          </a:xfrm>
        </p:spPr>
        <p:txBody>
          <a:bodyPr>
            <a:normAutofit lnSpcReduction="10000"/>
          </a:bodyPr>
          <a:lstStyle/>
          <a:p>
            <a:pPr marL="0" indent="0">
              <a:buNone/>
            </a:pPr>
            <a:r>
              <a:rPr lang="fr-FR" dirty="0" err="1"/>
              <a:t>Where</a:t>
            </a:r>
            <a:r>
              <a:rPr lang="fr-FR" dirty="0"/>
              <a:t> </a:t>
            </a:r>
            <a:r>
              <a:rPr lang="fr-FR" dirty="0" err="1"/>
              <a:t>is</a:t>
            </a:r>
            <a:r>
              <a:rPr lang="fr-FR" dirty="0"/>
              <a:t> the </a:t>
            </a:r>
            <a:r>
              <a:rPr lang="fr-FR" dirty="0" err="1"/>
              <a:t>connection</a:t>
            </a:r>
            <a:r>
              <a:rPr lang="fr-FR" dirty="0"/>
              <a:t> to </a:t>
            </a:r>
            <a:r>
              <a:rPr lang="fr-FR" b="1" dirty="0"/>
              <a:t>light</a:t>
            </a:r>
            <a:r>
              <a:rPr lang="fr-FR" dirty="0"/>
              <a:t> and « </a:t>
            </a:r>
            <a:r>
              <a:rPr lang="fr-FR" b="1" dirty="0"/>
              <a:t>modern</a:t>
            </a:r>
            <a:r>
              <a:rPr lang="fr-FR" dirty="0"/>
              <a:t> » </a:t>
            </a:r>
            <a:r>
              <a:rPr lang="fr-FR" dirty="0" err="1"/>
              <a:t>physics</a:t>
            </a:r>
            <a:r>
              <a:rPr lang="fr-FR" dirty="0"/>
              <a:t> ?</a:t>
            </a:r>
          </a:p>
          <a:p>
            <a:pPr marL="0" indent="0">
              <a:buNone/>
            </a:pPr>
            <a:endParaRPr lang="fr-FR" dirty="0"/>
          </a:p>
          <a:p>
            <a:pPr marL="0" indent="0">
              <a:buNone/>
            </a:pPr>
            <a:r>
              <a:rPr lang="fr-FR" sz="1800" dirty="0">
                <a:solidFill>
                  <a:schemeClr val="tx1"/>
                </a:solidFill>
              </a:rPr>
              <a:t>James </a:t>
            </a:r>
            <a:r>
              <a:rPr lang="fr-FR" sz="1800" dirty="0" err="1">
                <a:solidFill>
                  <a:schemeClr val="tx1"/>
                </a:solidFill>
              </a:rPr>
              <a:t>Clerk</a:t>
            </a:r>
            <a:r>
              <a:rPr lang="fr-FR" sz="1800" dirty="0">
                <a:solidFill>
                  <a:schemeClr val="tx1"/>
                </a:solidFill>
              </a:rPr>
              <a:t> Maxwell (1831-79) </a:t>
            </a:r>
            <a:r>
              <a:rPr lang="fr-FR" sz="1800" dirty="0" err="1">
                <a:solidFill>
                  <a:schemeClr val="tx1"/>
                </a:solidFill>
              </a:rPr>
              <a:t>delivered</a:t>
            </a:r>
            <a:r>
              <a:rPr lang="fr-FR" sz="1800" dirty="0">
                <a:solidFill>
                  <a:schemeClr val="tx1"/>
                </a:solidFill>
              </a:rPr>
              <a:t> </a:t>
            </a:r>
            <a:r>
              <a:rPr lang="fr-FR" sz="1800" dirty="0" err="1">
                <a:solidFill>
                  <a:schemeClr val="tx1"/>
                </a:solidFill>
              </a:rPr>
              <a:t>his</a:t>
            </a:r>
            <a:r>
              <a:rPr lang="fr-FR" sz="1800" dirty="0">
                <a:solidFill>
                  <a:schemeClr val="tx1"/>
                </a:solidFill>
              </a:rPr>
              <a:t> </a:t>
            </a:r>
            <a:r>
              <a:rPr lang="fr-FR" sz="1800" dirty="0" err="1">
                <a:solidFill>
                  <a:schemeClr val="tx1"/>
                </a:solidFill>
              </a:rPr>
              <a:t>famous</a:t>
            </a:r>
            <a:r>
              <a:rPr lang="fr-FR" sz="1800" dirty="0">
                <a:solidFill>
                  <a:schemeClr val="tx1"/>
                </a:solidFill>
              </a:rPr>
              <a:t> set of </a:t>
            </a:r>
            <a:r>
              <a:rPr lang="fr-FR" sz="1800" dirty="0" err="1">
                <a:solidFill>
                  <a:schemeClr val="tx1"/>
                </a:solidFill>
              </a:rPr>
              <a:t>equations</a:t>
            </a:r>
            <a:r>
              <a:rPr lang="fr-FR" sz="1800" dirty="0">
                <a:solidFill>
                  <a:schemeClr val="tx1"/>
                </a:solidFill>
              </a:rPr>
              <a:t> </a:t>
            </a:r>
            <a:r>
              <a:rPr lang="fr-FR" sz="1800" dirty="0" err="1">
                <a:solidFill>
                  <a:schemeClr val="tx1"/>
                </a:solidFill>
              </a:rPr>
              <a:t>after</a:t>
            </a:r>
            <a:r>
              <a:rPr lang="fr-FR" sz="1800" dirty="0">
                <a:solidFill>
                  <a:schemeClr val="tx1"/>
                </a:solidFill>
              </a:rPr>
              <a:t> a </a:t>
            </a:r>
            <a:r>
              <a:rPr lang="fr-FR" sz="1800" dirty="0" err="1">
                <a:solidFill>
                  <a:schemeClr val="tx1"/>
                </a:solidFill>
              </a:rPr>
              <a:t>thourough</a:t>
            </a:r>
            <a:r>
              <a:rPr lang="fr-FR" sz="1800" dirty="0">
                <a:solidFill>
                  <a:schemeClr val="tx1"/>
                </a:solidFill>
              </a:rPr>
              <a:t> </a:t>
            </a:r>
            <a:r>
              <a:rPr lang="fr-FR" sz="1800" dirty="0" err="1">
                <a:solidFill>
                  <a:schemeClr val="tx1"/>
                </a:solidFill>
              </a:rPr>
              <a:t>study</a:t>
            </a:r>
            <a:r>
              <a:rPr lang="fr-FR" sz="1800" dirty="0">
                <a:solidFill>
                  <a:schemeClr val="tx1"/>
                </a:solidFill>
              </a:rPr>
              <a:t> of the </a:t>
            </a:r>
            <a:r>
              <a:rPr lang="fr-FR" sz="1800" dirty="0" err="1">
                <a:solidFill>
                  <a:schemeClr val="tx1"/>
                </a:solidFill>
              </a:rPr>
              <a:t>existing</a:t>
            </a:r>
            <a:r>
              <a:rPr lang="fr-FR" sz="1800" dirty="0">
                <a:solidFill>
                  <a:schemeClr val="tx1"/>
                </a:solidFill>
              </a:rPr>
              <a:t> </a:t>
            </a:r>
            <a:r>
              <a:rPr lang="fr-FR" sz="1800" dirty="0" err="1">
                <a:solidFill>
                  <a:schemeClr val="tx1"/>
                </a:solidFill>
              </a:rPr>
              <a:t>knowledge</a:t>
            </a:r>
            <a:r>
              <a:rPr lang="fr-FR" sz="1800" dirty="0">
                <a:solidFill>
                  <a:schemeClr val="tx1"/>
                </a:solidFill>
              </a:rPr>
              <a:t> of the time (Faraday, Kelvin, Ampère…) in 1864, </a:t>
            </a:r>
            <a:r>
              <a:rPr lang="fr-FR" sz="1800" dirty="0" err="1">
                <a:solidFill>
                  <a:schemeClr val="tx1"/>
                </a:solidFill>
              </a:rPr>
              <a:t>concluding</a:t>
            </a:r>
            <a:r>
              <a:rPr lang="fr-FR" sz="1800" dirty="0">
                <a:solidFill>
                  <a:schemeClr val="tx1"/>
                </a:solidFill>
              </a:rPr>
              <a:t>:</a:t>
            </a:r>
          </a:p>
          <a:p>
            <a:pPr marL="0" indent="0">
              <a:lnSpc>
                <a:spcPct val="110000"/>
              </a:lnSpc>
              <a:buNone/>
            </a:pPr>
            <a:endParaRPr lang="fr-FR" sz="1800" dirty="0">
              <a:solidFill>
                <a:schemeClr val="tx1"/>
              </a:solidFill>
            </a:endParaRPr>
          </a:p>
          <a:p>
            <a:pPr marL="400050" lvl="1" indent="0">
              <a:lnSpc>
                <a:spcPct val="110000"/>
              </a:lnSpc>
              <a:buNone/>
            </a:pPr>
            <a:r>
              <a:rPr lang="en-US" sz="1600" b="1" dirty="0">
                <a:solidFill>
                  <a:srgbClr val="00B050"/>
                </a:solidFill>
              </a:rPr>
              <a:t>“This velocity is so nearly that of light, that it seems we have strong reason to conclude that light itself (including radiant heat, and other radiations if any) is an electromagnetic disturbance in the form of waves propagated through the electromagnetic field according to electromagnetic laws.”</a:t>
            </a:r>
          </a:p>
          <a:p>
            <a:pPr marL="0" indent="0">
              <a:buNone/>
            </a:pPr>
            <a:endParaRPr lang="fr-FR" sz="1800" b="1" dirty="0">
              <a:solidFill>
                <a:srgbClr val="00B050"/>
              </a:solidFill>
            </a:endParaRPr>
          </a:p>
          <a:p>
            <a:pPr marL="0" indent="0">
              <a:buNone/>
            </a:pPr>
            <a:r>
              <a:rPr lang="fr-FR" sz="1800" dirty="0" err="1">
                <a:solidFill>
                  <a:schemeClr val="tx1"/>
                </a:solidFill>
              </a:rPr>
              <a:t>However</a:t>
            </a:r>
            <a:r>
              <a:rPr lang="fr-FR" sz="1800" dirty="0">
                <a:solidFill>
                  <a:schemeClr val="tx1"/>
                </a:solidFill>
              </a:rPr>
              <a:t>, Maxwell </a:t>
            </a:r>
            <a:r>
              <a:rPr lang="fr-FR" sz="1800" dirty="0" err="1">
                <a:solidFill>
                  <a:schemeClr val="tx1"/>
                </a:solidFill>
              </a:rPr>
              <a:t>was</a:t>
            </a:r>
            <a:r>
              <a:rPr lang="fr-FR" sz="1800" dirty="0">
                <a:solidFill>
                  <a:schemeClr val="tx1"/>
                </a:solidFill>
              </a:rPr>
              <a:t> of the opinion </a:t>
            </a:r>
            <a:r>
              <a:rPr lang="fr-FR" sz="1800" dirty="0" err="1">
                <a:solidFill>
                  <a:schemeClr val="tx1"/>
                </a:solidFill>
              </a:rPr>
              <a:t>that</a:t>
            </a:r>
            <a:r>
              <a:rPr lang="fr-FR" sz="1800" dirty="0">
                <a:solidFill>
                  <a:schemeClr val="tx1"/>
                </a:solidFill>
              </a:rPr>
              <a:t> </a:t>
            </a:r>
            <a:r>
              <a:rPr lang="fr-FR" sz="1800" dirty="0" err="1">
                <a:solidFill>
                  <a:schemeClr val="tx1"/>
                </a:solidFill>
              </a:rPr>
              <a:t>electromagnetic</a:t>
            </a:r>
            <a:r>
              <a:rPr lang="fr-FR" sz="1800" dirty="0">
                <a:solidFill>
                  <a:schemeClr val="tx1"/>
                </a:solidFill>
              </a:rPr>
              <a:t> </a:t>
            </a:r>
            <a:r>
              <a:rPr lang="fr-FR" sz="1800" dirty="0" err="1">
                <a:solidFill>
                  <a:schemeClr val="tx1"/>
                </a:solidFill>
              </a:rPr>
              <a:t>waves</a:t>
            </a:r>
            <a:r>
              <a:rPr lang="fr-FR" sz="1800" dirty="0">
                <a:solidFill>
                  <a:schemeClr val="tx1"/>
                </a:solidFill>
              </a:rPr>
              <a:t> </a:t>
            </a:r>
            <a:r>
              <a:rPr lang="fr-FR" sz="1800" dirty="0" err="1">
                <a:solidFill>
                  <a:schemeClr val="tx1"/>
                </a:solidFill>
              </a:rPr>
              <a:t>need</a:t>
            </a:r>
            <a:r>
              <a:rPr lang="fr-FR" sz="1800" dirty="0">
                <a:solidFill>
                  <a:schemeClr val="tx1"/>
                </a:solidFill>
              </a:rPr>
              <a:t> a medium to </a:t>
            </a:r>
            <a:r>
              <a:rPr lang="fr-FR" sz="1800" dirty="0" err="1">
                <a:solidFill>
                  <a:schemeClr val="tx1"/>
                </a:solidFill>
              </a:rPr>
              <a:t>propagate</a:t>
            </a:r>
            <a:r>
              <a:rPr lang="fr-FR" sz="1800" dirty="0">
                <a:solidFill>
                  <a:schemeClr val="tx1"/>
                </a:solidFill>
              </a:rPr>
              <a:t>, </a:t>
            </a:r>
            <a:r>
              <a:rPr lang="fr-FR" sz="1800" dirty="0" err="1">
                <a:solidFill>
                  <a:schemeClr val="tx1"/>
                </a:solidFill>
              </a:rPr>
              <a:t>called</a:t>
            </a:r>
            <a:r>
              <a:rPr lang="fr-FR" sz="1800" dirty="0">
                <a:solidFill>
                  <a:schemeClr val="tx1"/>
                </a:solidFill>
              </a:rPr>
              <a:t> « Ether ».</a:t>
            </a:r>
          </a:p>
          <a:p>
            <a:pPr marL="0" indent="0">
              <a:buNone/>
            </a:pPr>
            <a:endParaRPr lang="fr-FR" sz="1800" dirty="0">
              <a:solidFill>
                <a:schemeClr val="tx1"/>
              </a:solidFill>
            </a:endParaRPr>
          </a:p>
          <a:p>
            <a:pPr marL="0" indent="0">
              <a:buNone/>
            </a:pPr>
            <a:r>
              <a:rPr lang="fr-FR" sz="1800" dirty="0">
                <a:solidFill>
                  <a:schemeClr val="tx1"/>
                </a:solidFill>
              </a:rPr>
              <a:t>It </a:t>
            </a:r>
            <a:r>
              <a:rPr lang="fr-FR" sz="1800" dirty="0" err="1">
                <a:solidFill>
                  <a:schemeClr val="tx1"/>
                </a:solidFill>
              </a:rPr>
              <a:t>was</a:t>
            </a:r>
            <a:r>
              <a:rPr lang="fr-FR" sz="1800" dirty="0">
                <a:solidFill>
                  <a:schemeClr val="tx1"/>
                </a:solidFill>
              </a:rPr>
              <a:t> an </a:t>
            </a:r>
            <a:r>
              <a:rPr lang="fr-FR" sz="1800" dirty="0" err="1">
                <a:solidFill>
                  <a:schemeClr val="tx1"/>
                </a:solidFill>
              </a:rPr>
              <a:t>experiment</a:t>
            </a:r>
            <a:r>
              <a:rPr lang="fr-FR" sz="1800" dirty="0">
                <a:solidFill>
                  <a:schemeClr val="tx1"/>
                </a:solidFill>
              </a:rPr>
              <a:t> and a </a:t>
            </a:r>
            <a:r>
              <a:rPr lang="fr-FR" sz="1800" dirty="0" err="1">
                <a:solidFill>
                  <a:schemeClr val="tx1"/>
                </a:solidFill>
              </a:rPr>
              <a:t>theory</a:t>
            </a:r>
            <a:r>
              <a:rPr lang="fr-FR" sz="1800" dirty="0">
                <a:solidFill>
                  <a:schemeClr val="tx1"/>
                </a:solidFill>
              </a:rPr>
              <a:t> </a:t>
            </a:r>
            <a:r>
              <a:rPr lang="fr-FR" sz="1800" dirty="0" err="1">
                <a:solidFill>
                  <a:schemeClr val="tx1"/>
                </a:solidFill>
              </a:rPr>
              <a:t>that</a:t>
            </a:r>
            <a:r>
              <a:rPr lang="fr-FR" sz="1800" dirty="0">
                <a:solidFill>
                  <a:schemeClr val="tx1"/>
                </a:solidFill>
              </a:rPr>
              <a:t> </a:t>
            </a:r>
            <a:r>
              <a:rPr lang="fr-FR" sz="1800" dirty="0" err="1">
                <a:solidFill>
                  <a:schemeClr val="tx1"/>
                </a:solidFill>
              </a:rPr>
              <a:t>proved</a:t>
            </a:r>
            <a:r>
              <a:rPr lang="fr-FR" sz="1800" dirty="0">
                <a:solidFill>
                  <a:schemeClr val="tx1"/>
                </a:solidFill>
              </a:rPr>
              <a:t> </a:t>
            </a:r>
            <a:r>
              <a:rPr lang="fr-FR" sz="1800" dirty="0" err="1">
                <a:solidFill>
                  <a:schemeClr val="tx1"/>
                </a:solidFill>
              </a:rPr>
              <a:t>ethers</a:t>
            </a:r>
            <a:r>
              <a:rPr lang="fr-FR" sz="1800" dirty="0">
                <a:solidFill>
                  <a:schemeClr val="tx1"/>
                </a:solidFill>
              </a:rPr>
              <a:t>’ non existence … about 20 and 40 </a:t>
            </a:r>
            <a:r>
              <a:rPr lang="fr-FR" sz="1800" dirty="0" err="1">
                <a:solidFill>
                  <a:schemeClr val="tx1"/>
                </a:solidFill>
              </a:rPr>
              <a:t>years</a:t>
            </a:r>
            <a:r>
              <a:rPr lang="fr-FR" sz="1800" dirty="0">
                <a:solidFill>
                  <a:schemeClr val="tx1"/>
                </a:solidFill>
              </a:rPr>
              <a:t> </a:t>
            </a:r>
            <a:r>
              <a:rPr lang="fr-FR" sz="1800" dirty="0" err="1">
                <a:solidFill>
                  <a:schemeClr val="tx1"/>
                </a:solidFill>
              </a:rPr>
              <a:t>later</a:t>
            </a:r>
            <a:r>
              <a:rPr lang="fr-FR" sz="1800" dirty="0">
                <a:solidFill>
                  <a:schemeClr val="tx1"/>
                </a:solidFill>
              </a:rPr>
              <a:t>, </a:t>
            </a:r>
            <a:r>
              <a:rPr lang="fr-FR" sz="1800" dirty="0" err="1">
                <a:solidFill>
                  <a:schemeClr val="tx1"/>
                </a:solidFill>
              </a:rPr>
              <a:t>respectively</a:t>
            </a:r>
            <a:r>
              <a:rPr lang="fr-FR" sz="1800" dirty="0">
                <a:solidFill>
                  <a:schemeClr val="tx1"/>
                </a:solidFill>
              </a:rPr>
              <a:t>… </a:t>
            </a:r>
            <a:r>
              <a:rPr lang="fr-FR" sz="1800" dirty="0" err="1">
                <a:solidFill>
                  <a:srgbClr val="FF0000"/>
                </a:solidFill>
              </a:rPr>
              <a:t>you</a:t>
            </a:r>
            <a:r>
              <a:rPr lang="fr-FR" sz="1800" dirty="0">
                <a:solidFill>
                  <a:srgbClr val="FF0000"/>
                </a:solidFill>
              </a:rPr>
              <a:t> know </a:t>
            </a:r>
            <a:r>
              <a:rPr lang="fr-FR" sz="1800" dirty="0" err="1">
                <a:solidFill>
                  <a:srgbClr val="FF0000"/>
                </a:solidFill>
              </a:rPr>
              <a:t>which</a:t>
            </a:r>
            <a:r>
              <a:rPr lang="fr-FR" sz="1800" dirty="0">
                <a:solidFill>
                  <a:srgbClr val="FF0000"/>
                </a:solidFill>
              </a:rPr>
              <a:t> </a:t>
            </a:r>
            <a:r>
              <a:rPr lang="fr-FR" sz="1800" dirty="0">
                <a:solidFill>
                  <a:schemeClr val="tx1"/>
                </a:solidFill>
              </a:rPr>
              <a:t>?</a:t>
            </a:r>
            <a:endParaRPr lang="de-DE" sz="1800" dirty="0">
              <a:solidFill>
                <a:schemeClr val="tx1"/>
              </a:solidFill>
            </a:endParaRPr>
          </a:p>
        </p:txBody>
      </p:sp>
      <p:sp>
        <p:nvSpPr>
          <p:cNvPr id="4" name="Titre 5">
            <a:extLst>
              <a:ext uri="{FF2B5EF4-FFF2-40B4-BE49-F238E27FC236}">
                <a16:creationId xmlns:a16="http://schemas.microsoft.com/office/drawing/2014/main" id="{95F0FBAA-CD5D-4F51-99BD-6D20EC2C1DA4}"/>
              </a:ext>
            </a:extLst>
          </p:cNvPr>
          <p:cNvSpPr>
            <a:spLocks noGrp="1"/>
          </p:cNvSpPr>
          <p:nvPr>
            <p:ph type="title"/>
          </p:nvPr>
        </p:nvSpPr>
        <p:spPr>
          <a:xfrm>
            <a:off x="1271464" y="116632"/>
            <a:ext cx="10801199" cy="565200"/>
          </a:xfrm>
        </p:spPr>
        <p:txBody>
          <a:bodyPr/>
          <a:lstStyle/>
          <a:p>
            <a:r>
              <a:rPr lang="fr-FR" dirty="0"/>
              <a:t>1) Michelson </a:t>
            </a:r>
            <a:r>
              <a:rPr lang="fr-FR" dirty="0" err="1"/>
              <a:t>Interferometer</a:t>
            </a:r>
            <a:r>
              <a:rPr lang="fr-FR" dirty="0"/>
              <a:t>: Doppler shift </a:t>
            </a:r>
          </a:p>
        </p:txBody>
      </p:sp>
    </p:spTree>
    <p:extLst>
      <p:ext uri="{BB962C8B-B14F-4D97-AF65-F5344CB8AC3E}">
        <p14:creationId xmlns:p14="http://schemas.microsoft.com/office/powerpoint/2010/main" val="11645127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213897" y="919526"/>
            <a:ext cx="7737738" cy="5451027"/>
          </a:xfrm>
        </p:spPr>
        <p:txBody>
          <a:bodyPr/>
          <a:lstStyle/>
          <a:p>
            <a:pPr marL="0" indent="0">
              <a:buNone/>
            </a:pPr>
            <a:r>
              <a:rPr lang="fr-FR" dirty="0" err="1"/>
              <a:t>What</a:t>
            </a:r>
            <a:r>
              <a:rPr lang="fr-FR" dirty="0"/>
              <a:t> </a:t>
            </a:r>
            <a:r>
              <a:rPr lang="fr-FR" dirty="0" err="1"/>
              <a:t>happened</a:t>
            </a:r>
            <a:r>
              <a:rPr lang="fr-FR" dirty="0"/>
              <a:t> </a:t>
            </a:r>
            <a:r>
              <a:rPr lang="fr-FR" dirty="0" err="1"/>
              <a:t>during</a:t>
            </a:r>
            <a:r>
              <a:rPr lang="fr-FR" dirty="0"/>
              <a:t> the time </a:t>
            </a:r>
            <a:r>
              <a:rPr lang="fr-FR" dirty="0" err="1"/>
              <a:t>when</a:t>
            </a:r>
            <a:r>
              <a:rPr lang="fr-FR" dirty="0"/>
              <a:t> new </a:t>
            </a:r>
            <a:r>
              <a:rPr lang="fr-FR" dirty="0" err="1"/>
              <a:t>physics</a:t>
            </a:r>
            <a:r>
              <a:rPr lang="fr-FR" dirty="0"/>
              <a:t> </a:t>
            </a:r>
            <a:r>
              <a:rPr lang="fr-FR" i="1" dirty="0"/>
              <a:t>concept</a:t>
            </a:r>
            <a:r>
              <a:rPr lang="fr-FR" dirty="0"/>
              <a:t>s </a:t>
            </a:r>
            <a:r>
              <a:rPr lang="fr-FR" dirty="0" err="1"/>
              <a:t>arose</a:t>
            </a:r>
            <a:r>
              <a:rPr lang="fr-FR" dirty="0"/>
              <a:t> ?</a:t>
            </a:r>
          </a:p>
          <a:p>
            <a:pPr marL="0" indent="0">
              <a:buNone/>
            </a:pPr>
            <a:endParaRPr lang="fr-FR" dirty="0"/>
          </a:p>
          <a:p>
            <a:pPr marL="0" indent="0">
              <a:buNone/>
            </a:pPr>
            <a:r>
              <a:rPr lang="fr-FR" sz="1800" dirty="0">
                <a:solidFill>
                  <a:schemeClr val="tx1"/>
                </a:solidFill>
              </a:rPr>
              <a:t>In 1881 in Potsdam, Albert Michelson and in 1887 </a:t>
            </a:r>
            <a:r>
              <a:rPr lang="fr-FR" sz="1800" dirty="0" err="1">
                <a:solidFill>
                  <a:schemeClr val="tx1"/>
                </a:solidFill>
              </a:rPr>
              <a:t>together</a:t>
            </a:r>
            <a:r>
              <a:rPr lang="fr-FR" sz="1800" dirty="0">
                <a:solidFill>
                  <a:schemeClr val="tx1"/>
                </a:solidFill>
              </a:rPr>
              <a:t> </a:t>
            </a:r>
            <a:r>
              <a:rPr lang="fr-FR" sz="1800" dirty="0" err="1">
                <a:solidFill>
                  <a:schemeClr val="tx1"/>
                </a:solidFill>
              </a:rPr>
              <a:t>with</a:t>
            </a:r>
            <a:r>
              <a:rPr lang="fr-FR" sz="1800" dirty="0">
                <a:solidFill>
                  <a:schemeClr val="tx1"/>
                </a:solidFill>
              </a:rPr>
              <a:t> Edward Morley in Cleveland, the « Michelson </a:t>
            </a:r>
            <a:r>
              <a:rPr lang="fr-FR" sz="1800" dirty="0" err="1">
                <a:solidFill>
                  <a:schemeClr val="tx1"/>
                </a:solidFill>
              </a:rPr>
              <a:t>experiment</a:t>
            </a:r>
            <a:r>
              <a:rPr lang="fr-FR" sz="1800" dirty="0">
                <a:solidFill>
                  <a:schemeClr val="tx1"/>
                </a:solidFill>
              </a:rPr>
              <a:t> » </a:t>
            </a:r>
            <a:r>
              <a:rPr lang="fr-FR" sz="1800" dirty="0" err="1">
                <a:solidFill>
                  <a:schemeClr val="tx1"/>
                </a:solidFill>
              </a:rPr>
              <a:t>prooved</a:t>
            </a:r>
            <a:r>
              <a:rPr lang="fr-FR" sz="1800" dirty="0">
                <a:solidFill>
                  <a:schemeClr val="tx1"/>
                </a:solidFill>
              </a:rPr>
              <a:t> the non existence of the Ether </a:t>
            </a:r>
            <a:r>
              <a:rPr lang="fr-FR" sz="1800" b="1" i="1" dirty="0">
                <a:solidFill>
                  <a:schemeClr val="accent6"/>
                </a:solidFill>
              </a:rPr>
              <a:t>– </a:t>
            </a:r>
            <a:r>
              <a:rPr lang="fr-FR" sz="1800" b="1" i="1" dirty="0" err="1">
                <a:solidFill>
                  <a:schemeClr val="accent6"/>
                </a:solidFill>
              </a:rPr>
              <a:t>against</a:t>
            </a:r>
            <a:r>
              <a:rPr lang="fr-FR" sz="1800" b="1" i="1" dirty="0">
                <a:solidFill>
                  <a:schemeClr val="accent6"/>
                </a:solidFill>
              </a:rPr>
              <a:t> all </a:t>
            </a:r>
            <a:r>
              <a:rPr lang="fr-FR" sz="1800" b="1" i="1" dirty="0" err="1">
                <a:solidFill>
                  <a:schemeClr val="accent6"/>
                </a:solidFill>
              </a:rPr>
              <a:t>their</a:t>
            </a:r>
            <a:r>
              <a:rPr lang="fr-FR" sz="1800" b="1" i="1" dirty="0">
                <a:solidFill>
                  <a:schemeClr val="accent6"/>
                </a:solidFill>
              </a:rPr>
              <a:t> </a:t>
            </a:r>
            <a:r>
              <a:rPr lang="fr-FR" sz="1800" b="1" i="1" dirty="0" err="1">
                <a:solidFill>
                  <a:schemeClr val="accent6"/>
                </a:solidFill>
              </a:rPr>
              <a:t>hope</a:t>
            </a:r>
            <a:r>
              <a:rPr lang="fr-FR" sz="1800" b="1" i="1" dirty="0">
                <a:solidFill>
                  <a:schemeClr val="accent6"/>
                </a:solidFill>
              </a:rPr>
              <a:t> !</a:t>
            </a:r>
          </a:p>
          <a:p>
            <a:pPr marL="0" indent="0">
              <a:buNone/>
            </a:pPr>
            <a:endParaRPr lang="fr-FR" sz="1800" dirty="0">
              <a:solidFill>
                <a:schemeClr val="tx1"/>
              </a:solidFill>
            </a:endParaRPr>
          </a:p>
          <a:p>
            <a:pPr marL="400050" lvl="1" indent="0">
              <a:buNone/>
            </a:pPr>
            <a:r>
              <a:rPr lang="fr-FR" sz="1600" dirty="0" err="1">
                <a:solidFill>
                  <a:schemeClr val="tx1"/>
                </a:solidFill>
              </a:rPr>
              <a:t>Predicted</a:t>
            </a:r>
            <a:r>
              <a:rPr lang="fr-FR" sz="1600" dirty="0">
                <a:solidFill>
                  <a:schemeClr val="tx1"/>
                </a:solidFill>
              </a:rPr>
              <a:t>: 0,4 </a:t>
            </a:r>
            <a:r>
              <a:rPr lang="fr-FR" sz="1600" dirty="0" err="1">
                <a:solidFill>
                  <a:schemeClr val="tx1"/>
                </a:solidFill>
              </a:rPr>
              <a:t>fringes</a:t>
            </a:r>
            <a:r>
              <a:rPr lang="fr-FR" sz="1600" dirty="0">
                <a:solidFill>
                  <a:schemeClr val="tx1"/>
                </a:solidFill>
              </a:rPr>
              <a:t> of </a:t>
            </a:r>
            <a:r>
              <a:rPr lang="fr-FR" sz="1600" dirty="0" err="1">
                <a:solidFill>
                  <a:schemeClr val="tx1"/>
                </a:solidFill>
              </a:rPr>
              <a:t>displacement</a:t>
            </a:r>
            <a:r>
              <a:rPr lang="fr-FR" sz="1600" dirty="0">
                <a:solidFill>
                  <a:schemeClr val="tx1"/>
                </a:solidFill>
              </a:rPr>
              <a:t> </a:t>
            </a:r>
            <a:r>
              <a:rPr lang="fr-FR" sz="1600" dirty="0" err="1">
                <a:solidFill>
                  <a:schemeClr val="tx1"/>
                </a:solidFill>
              </a:rPr>
              <a:t>with</a:t>
            </a:r>
            <a:r>
              <a:rPr lang="fr-FR" sz="1600" dirty="0">
                <a:solidFill>
                  <a:schemeClr val="tx1"/>
                </a:solidFill>
              </a:rPr>
              <a:t> 11m long </a:t>
            </a:r>
            <a:r>
              <a:rPr lang="fr-FR" sz="1600" dirty="0" err="1">
                <a:solidFill>
                  <a:schemeClr val="tx1"/>
                </a:solidFill>
              </a:rPr>
              <a:t>arms</a:t>
            </a:r>
            <a:r>
              <a:rPr lang="fr-FR" sz="1600" dirty="0">
                <a:solidFill>
                  <a:schemeClr val="tx1"/>
                </a:solidFill>
              </a:rPr>
              <a:t>, </a:t>
            </a:r>
            <a:r>
              <a:rPr lang="fr-FR" sz="1600" dirty="0" err="1">
                <a:solidFill>
                  <a:schemeClr val="tx1"/>
                </a:solidFill>
              </a:rPr>
              <a:t>using</a:t>
            </a:r>
            <a:r>
              <a:rPr lang="fr-FR" sz="1600" dirty="0">
                <a:solidFill>
                  <a:schemeClr val="tx1"/>
                </a:solidFill>
              </a:rPr>
              <a:t> white light !</a:t>
            </a:r>
          </a:p>
          <a:p>
            <a:pPr marL="0" indent="0">
              <a:buNone/>
            </a:pPr>
            <a:endParaRPr lang="fr-FR" sz="1600" dirty="0">
              <a:solidFill>
                <a:schemeClr val="tx1"/>
              </a:solidFill>
            </a:endParaRPr>
          </a:p>
          <a:p>
            <a:pPr marL="0" indent="0">
              <a:buNone/>
            </a:pPr>
            <a:r>
              <a:rPr lang="fr-FR" sz="1800" dirty="0" err="1">
                <a:solidFill>
                  <a:schemeClr val="tx1"/>
                </a:solidFill>
              </a:rPr>
              <a:t>Since</a:t>
            </a:r>
            <a:r>
              <a:rPr lang="fr-FR" sz="1800" dirty="0">
                <a:solidFill>
                  <a:schemeClr val="tx1"/>
                </a:solidFill>
              </a:rPr>
              <a:t> </a:t>
            </a:r>
            <a:r>
              <a:rPr lang="fr-FR" sz="1800" dirty="0" err="1">
                <a:solidFill>
                  <a:schemeClr val="tx1"/>
                </a:solidFill>
              </a:rPr>
              <a:t>then</a:t>
            </a:r>
            <a:r>
              <a:rPr lang="fr-FR" sz="1800" dirty="0">
                <a:solidFill>
                  <a:schemeClr val="tx1"/>
                </a:solidFill>
              </a:rPr>
              <a:t>, the </a:t>
            </a:r>
            <a:r>
              <a:rPr lang="fr-FR" sz="1800" dirty="0" err="1">
                <a:solidFill>
                  <a:schemeClr val="tx1"/>
                </a:solidFill>
              </a:rPr>
              <a:t>velocity</a:t>
            </a:r>
            <a:r>
              <a:rPr lang="fr-FR" sz="1800" dirty="0">
                <a:solidFill>
                  <a:schemeClr val="tx1"/>
                </a:solidFill>
              </a:rPr>
              <a:t> of the </a:t>
            </a:r>
            <a:r>
              <a:rPr lang="fr-FR" sz="1800" dirty="0" err="1">
                <a:solidFill>
                  <a:schemeClr val="tx1"/>
                </a:solidFill>
              </a:rPr>
              <a:t>sun</a:t>
            </a:r>
            <a:r>
              <a:rPr lang="fr-FR" sz="1800" dirty="0">
                <a:solidFill>
                  <a:schemeClr val="tx1"/>
                </a:solidFill>
              </a:rPr>
              <a:t> and the </a:t>
            </a:r>
            <a:r>
              <a:rPr lang="fr-FR" sz="1800" dirty="0" err="1">
                <a:solidFill>
                  <a:schemeClr val="tx1"/>
                </a:solidFill>
              </a:rPr>
              <a:t>milky</a:t>
            </a:r>
            <a:r>
              <a:rPr lang="fr-FR" sz="1800" dirty="0">
                <a:solidFill>
                  <a:schemeClr val="tx1"/>
                </a:solidFill>
              </a:rPr>
              <a:t> </a:t>
            </a:r>
            <a:r>
              <a:rPr lang="fr-FR" sz="1800" dirty="0" err="1">
                <a:solidFill>
                  <a:schemeClr val="tx1"/>
                </a:solidFill>
              </a:rPr>
              <a:t>way</a:t>
            </a:r>
            <a:r>
              <a:rPr lang="fr-FR" sz="1800" dirty="0">
                <a:solidFill>
                  <a:schemeClr val="tx1"/>
                </a:solidFill>
              </a:rPr>
              <a:t> have been </a:t>
            </a:r>
            <a:r>
              <a:rPr lang="fr-FR" sz="1800" dirty="0" err="1">
                <a:solidFill>
                  <a:schemeClr val="tx1"/>
                </a:solidFill>
              </a:rPr>
              <a:t>taken</a:t>
            </a:r>
            <a:r>
              <a:rPr lang="fr-FR" sz="1800" dirty="0">
                <a:solidFill>
                  <a:schemeClr val="tx1"/>
                </a:solidFill>
              </a:rPr>
              <a:t> </a:t>
            </a:r>
            <a:r>
              <a:rPr lang="fr-FR" sz="1800" dirty="0" err="1">
                <a:solidFill>
                  <a:schemeClr val="tx1"/>
                </a:solidFill>
              </a:rPr>
              <a:t>into</a:t>
            </a:r>
            <a:r>
              <a:rPr lang="fr-FR" sz="1800" dirty="0">
                <a:solidFill>
                  <a:schemeClr val="tx1"/>
                </a:solidFill>
              </a:rPr>
              <a:t> </a:t>
            </a:r>
            <a:r>
              <a:rPr lang="fr-FR" sz="1800" dirty="0" err="1">
                <a:solidFill>
                  <a:schemeClr val="tx1"/>
                </a:solidFill>
              </a:rPr>
              <a:t>account</a:t>
            </a:r>
            <a:r>
              <a:rPr lang="fr-FR" sz="1800" dirty="0">
                <a:solidFill>
                  <a:schemeClr val="tx1"/>
                </a:solidFill>
              </a:rPr>
              <a:t> and </a:t>
            </a:r>
            <a:r>
              <a:rPr lang="fr-FR" sz="1800" dirty="0" err="1">
                <a:solidFill>
                  <a:schemeClr val="tx1"/>
                </a:solidFill>
              </a:rPr>
              <a:t>results</a:t>
            </a:r>
            <a:r>
              <a:rPr lang="fr-FR" sz="1800" dirty="0">
                <a:solidFill>
                  <a:schemeClr val="tx1"/>
                </a:solidFill>
              </a:rPr>
              <a:t> </a:t>
            </a:r>
            <a:r>
              <a:rPr lang="fr-FR" sz="1800" dirty="0" err="1">
                <a:solidFill>
                  <a:schemeClr val="tx1"/>
                </a:solidFill>
              </a:rPr>
              <a:t>yield</a:t>
            </a:r>
            <a:r>
              <a:rPr lang="fr-FR" sz="1800" dirty="0">
                <a:solidFill>
                  <a:schemeClr val="tx1"/>
                </a:solidFill>
              </a:rPr>
              <a:t>: 0</a:t>
            </a:r>
          </a:p>
          <a:p>
            <a:pPr marL="0" indent="0">
              <a:buNone/>
            </a:pPr>
            <a:endParaRPr lang="fr-FR" sz="1800" dirty="0">
              <a:solidFill>
                <a:schemeClr val="tx1"/>
              </a:solidFill>
            </a:endParaRPr>
          </a:p>
          <a:p>
            <a:pPr marL="0" indent="0">
              <a:buNone/>
            </a:pPr>
            <a:r>
              <a:rPr lang="fr-FR" sz="1800" b="1" dirty="0">
                <a:solidFill>
                  <a:srgbClr val="00B050"/>
                </a:solidFill>
              </a:rPr>
              <a:t>	-&gt; « </a:t>
            </a:r>
            <a:r>
              <a:rPr lang="fr-FR" sz="1800" b="1" dirty="0" err="1">
                <a:solidFill>
                  <a:srgbClr val="00B050"/>
                </a:solidFill>
              </a:rPr>
              <a:t>most</a:t>
            </a:r>
            <a:r>
              <a:rPr lang="fr-FR" sz="1800" b="1" dirty="0">
                <a:solidFill>
                  <a:srgbClr val="00B050"/>
                </a:solidFill>
              </a:rPr>
              <a:t> </a:t>
            </a:r>
            <a:r>
              <a:rPr lang="fr-FR" sz="1800" b="1" dirty="0" err="1">
                <a:solidFill>
                  <a:srgbClr val="00B050"/>
                </a:solidFill>
              </a:rPr>
              <a:t>famous</a:t>
            </a:r>
            <a:r>
              <a:rPr lang="fr-FR" sz="1800" b="1" dirty="0">
                <a:solidFill>
                  <a:srgbClr val="00B050"/>
                </a:solidFill>
              </a:rPr>
              <a:t> </a:t>
            </a:r>
            <a:r>
              <a:rPr lang="fr-FR" sz="1800" b="1" dirty="0" err="1">
                <a:solidFill>
                  <a:srgbClr val="00B050"/>
                </a:solidFill>
              </a:rPr>
              <a:t>failed</a:t>
            </a:r>
            <a:r>
              <a:rPr lang="fr-FR" sz="1800" b="1" dirty="0">
                <a:solidFill>
                  <a:srgbClr val="00B050"/>
                </a:solidFill>
              </a:rPr>
              <a:t> </a:t>
            </a:r>
            <a:r>
              <a:rPr lang="fr-FR" sz="1800" b="1" dirty="0" err="1">
                <a:solidFill>
                  <a:srgbClr val="00B050"/>
                </a:solidFill>
              </a:rPr>
              <a:t>experiment</a:t>
            </a:r>
            <a:r>
              <a:rPr lang="fr-FR" sz="1800" b="1" dirty="0">
                <a:solidFill>
                  <a:srgbClr val="00B050"/>
                </a:solidFill>
              </a:rPr>
              <a:t> in </a:t>
            </a:r>
            <a:r>
              <a:rPr lang="fr-FR" sz="1800" b="1" dirty="0" err="1">
                <a:solidFill>
                  <a:srgbClr val="00B050"/>
                </a:solidFill>
              </a:rPr>
              <a:t>history</a:t>
            </a:r>
            <a:r>
              <a:rPr lang="fr-FR" sz="1800" b="1" dirty="0">
                <a:solidFill>
                  <a:srgbClr val="00B050"/>
                </a:solidFill>
              </a:rPr>
              <a:t> »</a:t>
            </a:r>
          </a:p>
          <a:p>
            <a:pPr marL="0" indent="0">
              <a:buNone/>
            </a:pPr>
            <a:endParaRPr lang="fr-FR" sz="1800" b="1" dirty="0">
              <a:solidFill>
                <a:srgbClr val="00B050"/>
              </a:solidFill>
            </a:endParaRPr>
          </a:p>
          <a:p>
            <a:pPr marL="0" indent="0">
              <a:buNone/>
            </a:pPr>
            <a:r>
              <a:rPr lang="fr-FR" sz="1800" b="1" dirty="0">
                <a:solidFill>
                  <a:schemeClr val="tx1"/>
                </a:solidFill>
              </a:rPr>
              <a:t>In 1905, Albert Einstein </a:t>
            </a:r>
            <a:r>
              <a:rPr lang="fr-FR" sz="1800" b="1" dirty="0" err="1">
                <a:solidFill>
                  <a:schemeClr val="tx1"/>
                </a:solidFill>
              </a:rPr>
              <a:t>delivered</a:t>
            </a:r>
            <a:r>
              <a:rPr lang="fr-FR" sz="1800" b="1" dirty="0">
                <a:solidFill>
                  <a:schemeClr val="tx1"/>
                </a:solidFill>
              </a:rPr>
              <a:t> the </a:t>
            </a:r>
            <a:r>
              <a:rPr lang="fr-FR" sz="1800" b="1" i="1" dirty="0" err="1">
                <a:solidFill>
                  <a:schemeClr val="tx1"/>
                </a:solidFill>
              </a:rPr>
              <a:t>special</a:t>
            </a:r>
            <a:r>
              <a:rPr lang="fr-FR" sz="1800" b="1" i="1" dirty="0">
                <a:solidFill>
                  <a:schemeClr val="tx1"/>
                </a:solidFill>
              </a:rPr>
              <a:t> </a:t>
            </a:r>
            <a:r>
              <a:rPr lang="fr-FR" sz="1800" b="1" i="1" dirty="0" err="1">
                <a:solidFill>
                  <a:schemeClr val="tx1"/>
                </a:solidFill>
              </a:rPr>
              <a:t>relativity</a:t>
            </a:r>
            <a:r>
              <a:rPr lang="fr-FR" sz="1800" b="1" i="1" dirty="0">
                <a:solidFill>
                  <a:schemeClr val="tx1"/>
                </a:solidFill>
              </a:rPr>
              <a:t> </a:t>
            </a:r>
            <a:r>
              <a:rPr lang="fr-FR" sz="1800" b="1" i="1" dirty="0" err="1">
                <a:solidFill>
                  <a:schemeClr val="tx1"/>
                </a:solidFill>
              </a:rPr>
              <a:t>theory</a:t>
            </a:r>
            <a:r>
              <a:rPr lang="fr-FR" sz="1800" b="1" dirty="0">
                <a:solidFill>
                  <a:schemeClr val="tx1"/>
                </a:solidFill>
              </a:rPr>
              <a:t>, …</a:t>
            </a:r>
            <a:endParaRPr lang="de-DE" sz="1800" b="1" dirty="0">
              <a:solidFill>
                <a:schemeClr val="tx1"/>
              </a:solidFill>
            </a:endParaRPr>
          </a:p>
        </p:txBody>
      </p:sp>
      <p:sp>
        <p:nvSpPr>
          <p:cNvPr id="4" name="Titre 5">
            <a:extLst>
              <a:ext uri="{FF2B5EF4-FFF2-40B4-BE49-F238E27FC236}">
                <a16:creationId xmlns:a16="http://schemas.microsoft.com/office/drawing/2014/main" id="{95F0FBAA-CD5D-4F51-99BD-6D20EC2C1DA4}"/>
              </a:ext>
            </a:extLst>
          </p:cNvPr>
          <p:cNvSpPr>
            <a:spLocks noGrp="1"/>
          </p:cNvSpPr>
          <p:nvPr>
            <p:ph type="title"/>
          </p:nvPr>
        </p:nvSpPr>
        <p:spPr>
          <a:xfrm>
            <a:off x="1271464" y="116632"/>
            <a:ext cx="10801199" cy="565200"/>
          </a:xfrm>
        </p:spPr>
        <p:txBody>
          <a:bodyPr/>
          <a:lstStyle/>
          <a:p>
            <a:r>
              <a:rPr lang="fr-FR" dirty="0"/>
              <a:t>1) Michelson </a:t>
            </a:r>
            <a:r>
              <a:rPr lang="fr-FR" dirty="0" err="1"/>
              <a:t>Interferometer</a:t>
            </a:r>
            <a:r>
              <a:rPr lang="fr-FR" dirty="0"/>
              <a:t>: Doppler shift </a:t>
            </a:r>
          </a:p>
        </p:txBody>
      </p:sp>
      <p:pic>
        <p:nvPicPr>
          <p:cNvPr id="2050" name="Picture 2" descr="undefined"/>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bright="10000"/>
                    </a14:imgEffect>
                  </a14:imgLayer>
                </a14:imgProps>
              </a:ext>
              <a:ext uri="{28A0092B-C50C-407E-A947-70E740481C1C}">
                <a14:useLocalDpi xmlns:a14="http://schemas.microsoft.com/office/drawing/2010/main" val="0"/>
              </a:ext>
            </a:extLst>
          </a:blip>
          <a:srcRect/>
          <a:stretch>
            <a:fillRect/>
          </a:stretch>
        </p:blipFill>
        <p:spPr bwMode="auto">
          <a:xfrm>
            <a:off x="8017386" y="1245097"/>
            <a:ext cx="4122124" cy="2399943"/>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s://upload.wikimedia.org/wikipedia/commons/thumb/f/fc/AetherWind.svg/300px-AetherWind.svg.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68704" y="4149080"/>
            <a:ext cx="3415928" cy="2561946"/>
          </a:xfrm>
          <a:prstGeom prst="rect">
            <a:avLst/>
          </a:prstGeom>
          <a:noFill/>
          <a:extLst>
            <a:ext uri="{909E8E84-426E-40DD-AFC4-6F175D3DCCD1}">
              <a14:hiddenFill xmlns:a14="http://schemas.microsoft.com/office/drawing/2010/main">
                <a:solidFill>
                  <a:srgbClr val="FFFFFF"/>
                </a:solidFill>
              </a14:hiddenFill>
            </a:ext>
          </a:extLst>
        </p:spPr>
      </p:pic>
      <p:pic>
        <p:nvPicPr>
          <p:cNvPr id="2053"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024962" y="2708920"/>
            <a:ext cx="891300" cy="7098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4" name="Picture 6"/>
          <p:cNvPicPr>
            <a:picLocks noChangeAspect="1" noChangeArrowheads="1"/>
          </p:cNvPicPr>
          <p:nvPr/>
        </p:nvPicPr>
        <p:blipFill>
          <a:blip r:embed="rId6">
            <a:extLst>
              <a:ext uri="{BEBA8EAE-BF5A-486C-A8C5-ECC9F3942E4B}">
                <a14:imgProps xmlns:a14="http://schemas.microsoft.com/office/drawing/2010/main">
                  <a14:imgLayer r:embed="rId7">
                    <a14:imgEffect>
                      <a14:brightnessContrast bright="9000"/>
                    </a14:imgEffect>
                  </a14:imgLayer>
                </a14:imgProps>
              </a:ext>
              <a:ext uri="{28A0092B-C50C-407E-A947-70E740481C1C}">
                <a14:useLocalDpi xmlns:a14="http://schemas.microsoft.com/office/drawing/2010/main" val="0"/>
              </a:ext>
            </a:extLst>
          </a:blip>
          <a:srcRect/>
          <a:stretch>
            <a:fillRect/>
          </a:stretch>
        </p:blipFill>
        <p:spPr bwMode="auto">
          <a:xfrm>
            <a:off x="6672063" y="4300754"/>
            <a:ext cx="1244199" cy="12441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674303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530274" y="876078"/>
            <a:ext cx="9958214" cy="2232248"/>
          </a:xfrm>
        </p:spPr>
        <p:txBody>
          <a:bodyPr>
            <a:normAutofit fontScale="92500" lnSpcReduction="20000"/>
          </a:bodyPr>
          <a:lstStyle/>
          <a:p>
            <a:pPr marL="0" indent="0" algn="ctr">
              <a:buNone/>
            </a:pPr>
            <a:r>
              <a:rPr lang="fr-FR" dirty="0" err="1"/>
              <a:t>Why</a:t>
            </a:r>
            <a:r>
              <a:rPr lang="fr-FR" dirty="0"/>
              <a:t> </a:t>
            </a:r>
            <a:r>
              <a:rPr lang="fr-FR" dirty="0" err="1"/>
              <a:t>is</a:t>
            </a:r>
            <a:r>
              <a:rPr lang="fr-FR" dirty="0"/>
              <a:t> a Michelson </a:t>
            </a:r>
            <a:r>
              <a:rPr lang="fr-FR" dirty="0" err="1"/>
              <a:t>Interferometer</a:t>
            </a:r>
            <a:r>
              <a:rPr lang="fr-FR" dirty="0"/>
              <a:t> a </a:t>
            </a:r>
            <a:r>
              <a:rPr lang="fr-FR" dirty="0" err="1"/>
              <a:t>iconic</a:t>
            </a:r>
            <a:r>
              <a:rPr lang="fr-FR" dirty="0"/>
              <a:t> </a:t>
            </a:r>
            <a:r>
              <a:rPr lang="fr-FR" dirty="0" err="1"/>
              <a:t>piece</a:t>
            </a:r>
            <a:r>
              <a:rPr lang="fr-FR" dirty="0"/>
              <a:t> of instrumentation </a:t>
            </a:r>
            <a:r>
              <a:rPr lang="fr-FR" dirty="0" err="1"/>
              <a:t>today</a:t>
            </a:r>
            <a:r>
              <a:rPr lang="fr-FR" dirty="0"/>
              <a:t> ?</a:t>
            </a:r>
          </a:p>
          <a:p>
            <a:pPr marL="0" indent="0">
              <a:buNone/>
            </a:pPr>
            <a:endParaRPr lang="fr-FR" dirty="0"/>
          </a:p>
          <a:p>
            <a:pPr marL="0" indent="0" algn="ctr">
              <a:buNone/>
            </a:pPr>
            <a:r>
              <a:rPr lang="fr-FR" sz="3000" b="1" dirty="0">
                <a:solidFill>
                  <a:srgbClr val="00B050"/>
                </a:solidFill>
              </a:rPr>
              <a:t>2017 Nobel </a:t>
            </a:r>
            <a:r>
              <a:rPr lang="fr-FR" sz="3000" b="1" dirty="0" err="1">
                <a:solidFill>
                  <a:srgbClr val="00B050"/>
                </a:solidFill>
              </a:rPr>
              <a:t>prize</a:t>
            </a:r>
            <a:r>
              <a:rPr lang="fr-FR" sz="3000" b="1" dirty="0">
                <a:solidFill>
                  <a:srgbClr val="00B050"/>
                </a:solidFill>
              </a:rPr>
              <a:t> in </a:t>
            </a:r>
            <a:r>
              <a:rPr lang="fr-FR" sz="3000" b="1" dirty="0" err="1">
                <a:solidFill>
                  <a:srgbClr val="00B050"/>
                </a:solidFill>
              </a:rPr>
              <a:t>Physics</a:t>
            </a:r>
            <a:endParaRPr lang="fr-FR" sz="3000" b="1" dirty="0">
              <a:solidFill>
                <a:srgbClr val="00B050"/>
              </a:solidFill>
            </a:endParaRPr>
          </a:p>
          <a:p>
            <a:pPr marL="0" indent="0" algn="ctr">
              <a:buNone/>
            </a:pPr>
            <a:endParaRPr lang="fr-FR" sz="3000" b="1" dirty="0">
              <a:solidFill>
                <a:srgbClr val="00B050"/>
              </a:solidFill>
            </a:endParaRPr>
          </a:p>
          <a:p>
            <a:pPr marL="0" indent="0" algn="ctr">
              <a:buNone/>
            </a:pPr>
            <a:r>
              <a:rPr lang="fr-FR" sz="1800" dirty="0">
                <a:solidFill>
                  <a:schemeClr val="tx1"/>
                </a:solidFill>
              </a:rPr>
              <a:t>for</a:t>
            </a:r>
            <a:r>
              <a:rPr lang="en-US" sz="1800" dirty="0">
                <a:solidFill>
                  <a:schemeClr val="tx1"/>
                </a:solidFill>
              </a:rPr>
              <a:t> Rainer Weiss, Barry C. </a:t>
            </a:r>
            <a:r>
              <a:rPr lang="en-US" sz="1800" dirty="0" err="1">
                <a:solidFill>
                  <a:schemeClr val="tx1"/>
                </a:solidFill>
              </a:rPr>
              <a:t>Barish</a:t>
            </a:r>
            <a:r>
              <a:rPr lang="en-US" sz="1800" dirty="0">
                <a:solidFill>
                  <a:schemeClr val="tx1"/>
                </a:solidFill>
              </a:rPr>
              <a:t> and Kip S. Thorne </a:t>
            </a:r>
          </a:p>
          <a:p>
            <a:pPr marL="0" indent="0" algn="ctr">
              <a:buNone/>
            </a:pPr>
            <a:r>
              <a:rPr lang="en-US" sz="1800" dirty="0">
                <a:solidFill>
                  <a:schemeClr val="tx1"/>
                </a:solidFill>
              </a:rPr>
              <a:t>for </a:t>
            </a:r>
            <a:r>
              <a:rPr lang="en-US" sz="1800" b="1" dirty="0">
                <a:solidFill>
                  <a:schemeClr val="tx1"/>
                </a:solidFill>
              </a:rPr>
              <a:t>“decisive contributions to the LIGO detector and the observation of gravitational waves</a:t>
            </a:r>
            <a:r>
              <a:rPr lang="en-US" sz="1800" dirty="0">
                <a:solidFill>
                  <a:schemeClr val="tx1"/>
                </a:solidFill>
              </a:rPr>
              <a:t>“</a:t>
            </a:r>
          </a:p>
          <a:p>
            <a:pPr marL="0" indent="0">
              <a:buNone/>
            </a:pPr>
            <a:endParaRPr lang="de-DE" sz="1800" dirty="0">
              <a:solidFill>
                <a:schemeClr val="tx1"/>
              </a:solidFill>
            </a:endParaRPr>
          </a:p>
        </p:txBody>
      </p:sp>
      <p:sp>
        <p:nvSpPr>
          <p:cNvPr id="4" name="Titre 5">
            <a:extLst>
              <a:ext uri="{FF2B5EF4-FFF2-40B4-BE49-F238E27FC236}">
                <a16:creationId xmlns:a16="http://schemas.microsoft.com/office/drawing/2014/main" id="{95F0FBAA-CD5D-4F51-99BD-6D20EC2C1DA4}"/>
              </a:ext>
            </a:extLst>
          </p:cNvPr>
          <p:cNvSpPr>
            <a:spLocks noGrp="1"/>
          </p:cNvSpPr>
          <p:nvPr>
            <p:ph type="title"/>
          </p:nvPr>
        </p:nvSpPr>
        <p:spPr>
          <a:xfrm>
            <a:off x="1271464" y="116632"/>
            <a:ext cx="10801199" cy="565200"/>
          </a:xfrm>
        </p:spPr>
        <p:txBody>
          <a:bodyPr/>
          <a:lstStyle/>
          <a:p>
            <a:r>
              <a:rPr lang="fr-FR" dirty="0"/>
              <a:t>1) Michelson </a:t>
            </a:r>
            <a:r>
              <a:rPr lang="fr-FR" dirty="0" err="1"/>
              <a:t>Interferometer</a:t>
            </a:r>
            <a:r>
              <a:rPr lang="fr-FR" dirty="0"/>
              <a:t>: Doppler shift </a:t>
            </a:r>
          </a:p>
        </p:txBody>
      </p:sp>
      <p:pic>
        <p:nvPicPr>
          <p:cNvPr id="4098" name="Picture 2" descr="undefined"/>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3391" y="3212976"/>
            <a:ext cx="4166772" cy="2783011"/>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undefined"/>
          <p:cNvPicPr>
            <a:picLocks noChangeAspect="1" noChangeArrowheads="1"/>
          </p:cNvPicPr>
          <p:nvPr/>
        </p:nvPicPr>
        <p:blipFill>
          <a:blip r:embed="rId3">
            <a:extLst>
              <a:ext uri="{BEBA8EAE-BF5A-486C-A8C5-ECC9F3942E4B}">
                <a14:imgProps xmlns:a14="http://schemas.microsoft.com/office/drawing/2010/main">
                  <a14:imgLayer r:embed="rId4">
                    <a14:imgEffect>
                      <a14:brightnessContrast bright="35000" contrast="-40000"/>
                    </a14:imgEffect>
                  </a14:imgLayer>
                </a14:imgProps>
              </a:ext>
              <a:ext uri="{28A0092B-C50C-407E-A947-70E740481C1C}">
                <a14:useLocalDpi xmlns:a14="http://schemas.microsoft.com/office/drawing/2010/main" val="0"/>
              </a:ext>
            </a:extLst>
          </a:blip>
          <a:srcRect/>
          <a:stretch>
            <a:fillRect/>
          </a:stretch>
        </p:blipFill>
        <p:spPr bwMode="auto">
          <a:xfrm>
            <a:off x="7608169" y="3192760"/>
            <a:ext cx="4321968" cy="2803227"/>
          </a:xfrm>
          <a:prstGeom prst="rect">
            <a:avLst/>
          </a:prstGeom>
          <a:noFill/>
          <a:extLst>
            <a:ext uri="{909E8E84-426E-40DD-AFC4-6F175D3DCCD1}">
              <a14:hiddenFill xmlns:a14="http://schemas.microsoft.com/office/drawing/2010/main">
                <a:solidFill>
                  <a:srgbClr val="FFFFFF"/>
                </a:solidFill>
              </a14:hiddenFill>
            </a:ext>
          </a:extLst>
        </p:spPr>
      </p:pic>
      <p:sp>
        <p:nvSpPr>
          <p:cNvPr id="2" name="Textfeld 1"/>
          <p:cNvSpPr txBox="1"/>
          <p:nvPr/>
        </p:nvSpPr>
        <p:spPr>
          <a:xfrm>
            <a:off x="5231904" y="6237312"/>
            <a:ext cx="2088232" cy="369332"/>
          </a:xfrm>
          <a:prstGeom prst="rect">
            <a:avLst/>
          </a:prstGeom>
          <a:noFill/>
        </p:spPr>
        <p:txBody>
          <a:bodyPr wrap="square" rtlCol="0">
            <a:spAutoFit/>
          </a:bodyPr>
          <a:lstStyle/>
          <a:p>
            <a:r>
              <a:rPr lang="fr-FR" dirty="0"/>
              <a:t>3000kms ~ 10ms</a:t>
            </a:r>
            <a:endParaRPr lang="de-DE" dirty="0"/>
          </a:p>
        </p:txBody>
      </p:sp>
      <p:sp>
        <p:nvSpPr>
          <p:cNvPr id="5" name="Textfeld 4"/>
          <p:cNvSpPr txBox="1"/>
          <p:nvPr/>
        </p:nvSpPr>
        <p:spPr>
          <a:xfrm>
            <a:off x="1617558" y="6233090"/>
            <a:ext cx="1005403" cy="369332"/>
          </a:xfrm>
          <a:prstGeom prst="rect">
            <a:avLst/>
          </a:prstGeom>
          <a:noFill/>
        </p:spPr>
        <p:txBody>
          <a:bodyPr wrap="none" rtlCol="0">
            <a:spAutoFit/>
          </a:bodyPr>
          <a:lstStyle/>
          <a:p>
            <a:r>
              <a:rPr lang="fr-FR" dirty="0" err="1"/>
              <a:t>Hanford</a:t>
            </a:r>
            <a:endParaRPr lang="de-DE" dirty="0"/>
          </a:p>
        </p:txBody>
      </p:sp>
      <p:pic>
        <p:nvPicPr>
          <p:cNvPr id="4107" name="Picture 11"/>
          <p:cNvPicPr>
            <a:picLocks noChangeAspect="1" noChangeArrowheads="1"/>
          </p:cNvPicPr>
          <p:nvPr/>
        </p:nvPicPr>
        <p:blipFill>
          <a:blip r:embed="rId5">
            <a:extLst>
              <a:ext uri="{BEBA8EAE-BF5A-486C-A8C5-ECC9F3942E4B}">
                <a14:imgProps xmlns:a14="http://schemas.microsoft.com/office/drawing/2010/main">
                  <a14:imgLayer r:embed="rId6">
                    <a14:imgEffect>
                      <a14:colorTemperature colorTemp="11500"/>
                    </a14:imgEffect>
                    <a14:imgEffect>
                      <a14:saturation sat="160000"/>
                    </a14:imgEffect>
                    <a14:imgEffect>
                      <a14:brightnessContrast bright="35000" contrast="60000"/>
                    </a14:imgEffect>
                  </a14:imgLayer>
                </a14:imgProps>
              </a:ext>
              <a:ext uri="{28A0092B-C50C-407E-A947-70E740481C1C}">
                <a14:useLocalDpi xmlns:a14="http://schemas.microsoft.com/office/drawing/2010/main" val="0"/>
              </a:ext>
            </a:extLst>
          </a:blip>
          <a:srcRect/>
          <a:stretch>
            <a:fillRect/>
          </a:stretch>
        </p:blipFill>
        <p:spPr bwMode="auto">
          <a:xfrm>
            <a:off x="4931258" y="3717031"/>
            <a:ext cx="2575297" cy="15990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Textfeld 15"/>
          <p:cNvSpPr txBox="1"/>
          <p:nvPr/>
        </p:nvSpPr>
        <p:spPr>
          <a:xfrm>
            <a:off x="9120336" y="6233090"/>
            <a:ext cx="1223412" cy="369332"/>
          </a:xfrm>
          <a:prstGeom prst="rect">
            <a:avLst/>
          </a:prstGeom>
          <a:noFill/>
        </p:spPr>
        <p:txBody>
          <a:bodyPr wrap="none" rtlCol="0">
            <a:spAutoFit/>
          </a:bodyPr>
          <a:lstStyle/>
          <a:p>
            <a:r>
              <a:rPr lang="fr-FR" dirty="0"/>
              <a:t>Livingston</a:t>
            </a:r>
            <a:endParaRPr lang="de-DE" dirty="0"/>
          </a:p>
        </p:txBody>
      </p:sp>
      <p:pic>
        <p:nvPicPr>
          <p:cNvPr id="4110" name="Picture 14" descr="Nobel Prize in Physics - Wikipedia"/>
          <p:cNvPicPr>
            <a:picLocks noChangeAspect="1" noChangeArrowheads="1"/>
          </p:cNvPicPr>
          <p:nvPr/>
        </p:nvPicPr>
        <p:blipFill>
          <a:blip r:embed="rId7">
            <a:extLst>
              <a:ext uri="{BEBA8EAE-BF5A-486C-A8C5-ECC9F3942E4B}">
                <a14:imgProps xmlns:a14="http://schemas.microsoft.com/office/drawing/2010/main">
                  <a14:imgLayer r:embed="rId8">
                    <a14:imgEffect>
                      <a14:brightnessContrast bright="16000"/>
                    </a14:imgEffect>
                  </a14:imgLayer>
                </a14:imgProps>
              </a:ext>
              <a:ext uri="{28A0092B-C50C-407E-A947-70E740481C1C}">
                <a14:useLocalDpi xmlns:a14="http://schemas.microsoft.com/office/drawing/2010/main" val="0"/>
              </a:ext>
            </a:extLst>
          </a:blip>
          <a:srcRect/>
          <a:stretch>
            <a:fillRect/>
          </a:stretch>
        </p:blipFill>
        <p:spPr bwMode="auto">
          <a:xfrm>
            <a:off x="10069812" y="933128"/>
            <a:ext cx="2122188" cy="20882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213782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335360" y="980728"/>
            <a:ext cx="11377264" cy="608706"/>
          </a:xfrm>
        </p:spPr>
        <p:txBody>
          <a:bodyPr>
            <a:normAutofit fontScale="92500"/>
          </a:bodyPr>
          <a:lstStyle/>
          <a:p>
            <a:pPr marL="0" indent="0">
              <a:buNone/>
            </a:pPr>
            <a:r>
              <a:rPr lang="fr-FR" dirty="0"/>
              <a:t>And </a:t>
            </a:r>
            <a:r>
              <a:rPr lang="fr-FR" dirty="0" err="1"/>
              <a:t>now</a:t>
            </a:r>
            <a:r>
              <a:rPr lang="fr-FR" dirty="0"/>
              <a:t> ? -&gt; </a:t>
            </a:r>
            <a:r>
              <a:rPr lang="fr-FR" dirty="0" err="1"/>
              <a:t>We’re</a:t>
            </a:r>
            <a:r>
              <a:rPr lang="fr-FR" dirty="0"/>
              <a:t> building one in a couple of </a:t>
            </a:r>
            <a:r>
              <a:rPr lang="fr-FR" dirty="0" err="1"/>
              <a:t>hours</a:t>
            </a:r>
            <a:r>
              <a:rPr lang="fr-FR" dirty="0"/>
              <a:t>…</a:t>
            </a:r>
            <a:r>
              <a:rPr lang="fr-FR" dirty="0" err="1"/>
              <a:t>from</a:t>
            </a:r>
            <a:r>
              <a:rPr lang="fr-FR" dirty="0"/>
              <a:t> scratch and </a:t>
            </a:r>
            <a:r>
              <a:rPr lang="fr-FR" dirty="0" err="1"/>
              <a:t>some</a:t>
            </a:r>
            <a:r>
              <a:rPr lang="fr-FR" dirty="0"/>
              <a:t> </a:t>
            </a:r>
            <a:r>
              <a:rPr lang="fr-FR" dirty="0" err="1"/>
              <a:t>knowledge</a:t>
            </a:r>
            <a:r>
              <a:rPr lang="fr-FR" dirty="0"/>
              <a:t>: </a:t>
            </a:r>
          </a:p>
        </p:txBody>
      </p:sp>
      <p:sp>
        <p:nvSpPr>
          <p:cNvPr id="4" name="Titre 5">
            <a:extLst>
              <a:ext uri="{FF2B5EF4-FFF2-40B4-BE49-F238E27FC236}">
                <a16:creationId xmlns:a16="http://schemas.microsoft.com/office/drawing/2014/main" id="{95F0FBAA-CD5D-4F51-99BD-6D20EC2C1DA4}"/>
              </a:ext>
            </a:extLst>
          </p:cNvPr>
          <p:cNvSpPr>
            <a:spLocks noGrp="1"/>
          </p:cNvSpPr>
          <p:nvPr>
            <p:ph type="title"/>
          </p:nvPr>
        </p:nvSpPr>
        <p:spPr>
          <a:xfrm>
            <a:off x="1271464" y="116632"/>
            <a:ext cx="10801199" cy="565200"/>
          </a:xfrm>
        </p:spPr>
        <p:txBody>
          <a:bodyPr/>
          <a:lstStyle/>
          <a:p>
            <a:r>
              <a:rPr lang="fr-FR" dirty="0"/>
              <a:t>1) Michelson </a:t>
            </a:r>
            <a:r>
              <a:rPr lang="fr-FR" dirty="0" err="1"/>
              <a:t>Interferometer</a:t>
            </a:r>
            <a:r>
              <a:rPr lang="fr-FR" dirty="0"/>
              <a:t>: Doppler shift </a:t>
            </a:r>
          </a:p>
        </p:txBody>
      </p:sp>
      <p:grpSp>
        <p:nvGrpSpPr>
          <p:cNvPr id="7" name="Gruppieren 6"/>
          <p:cNvGrpSpPr/>
          <p:nvPr/>
        </p:nvGrpSpPr>
        <p:grpSpPr>
          <a:xfrm>
            <a:off x="397579" y="1767424"/>
            <a:ext cx="11603115" cy="4121080"/>
            <a:chOff x="324462" y="1598653"/>
            <a:chExt cx="11603115" cy="4121080"/>
          </a:xfrm>
        </p:grpSpPr>
        <p:sp>
          <p:nvSpPr>
            <p:cNvPr id="11" name="Pfeil: nach rechts 3">
              <a:extLst>
                <a:ext uri="{FF2B5EF4-FFF2-40B4-BE49-F238E27FC236}">
                  <a16:creationId xmlns:a16="http://schemas.microsoft.com/office/drawing/2014/main" id="{C4934349-4E4A-FE61-70B4-10475520C48D}"/>
                </a:ext>
              </a:extLst>
            </p:cNvPr>
            <p:cNvSpPr/>
            <p:nvPr/>
          </p:nvSpPr>
          <p:spPr>
            <a:xfrm rot="16200000" flipH="1">
              <a:off x="2071744" y="4207603"/>
              <a:ext cx="1543708" cy="254083"/>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15000"/>
                </a:lnSpc>
                <a:spcBef>
                  <a:spcPts val="500"/>
                </a:spcBef>
              </a:pPr>
              <a:r>
                <a:rPr lang="de-DE" sz="1800" b="1" dirty="0">
                  <a:effectLst/>
                  <a:latin typeface="Calibri" panose="020F0502020204030204" pitchFamily="34" charset="0"/>
                  <a:ea typeface="Calibri" panose="020F0502020204030204" pitchFamily="34" charset="0"/>
                  <a:cs typeface="Times New Roman" panose="02020603050405020304" pitchFamily="18" charset="0"/>
                </a:rPr>
                <a:t>Schulungen  - Umgebung </a:t>
              </a:r>
              <a:endParaRPr lang="de-DE"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Bef>
                  <a:spcPts val="500"/>
                </a:spcBef>
              </a:pPr>
              <a:r>
                <a:rPr lang="de-DE" sz="1800" dirty="0">
                  <a:effectLst/>
                  <a:latin typeface="Calibri" panose="020F0502020204030204" pitchFamily="34" charset="0"/>
                  <a:ea typeface="Calibri" panose="020F0502020204030204" pitchFamily="34" charset="0"/>
                  <a:cs typeface="Times New Roman" panose="02020603050405020304" pitchFamily="18" charset="0"/>
                </a:rPr>
                <a:t>Schulungen in T1 durchführen;</a:t>
              </a:r>
            </a:p>
            <a:p>
              <a:pPr algn="just">
                <a:lnSpc>
                  <a:spcPct val="115000"/>
                </a:lnSpc>
                <a:spcBef>
                  <a:spcPts val="500"/>
                </a:spcBef>
              </a:pPr>
              <a:r>
                <a:rPr lang="de-DE" sz="1800" dirty="0">
                  <a:effectLst/>
                  <a:latin typeface="Calibri" panose="020F0502020204030204" pitchFamily="34" charset="0"/>
                  <a:ea typeface="Calibri" panose="020F0502020204030204" pitchFamily="34" charset="0"/>
                  <a:cs typeface="Times New Roman" panose="02020603050405020304" pitchFamily="18" charset="0"/>
                </a:rPr>
                <a:t>Prototyp 1 in wird T1 abspeichern, </a:t>
              </a:r>
              <a:endParaRPr lang="de-DE" dirty="0"/>
            </a:p>
          </p:txBody>
        </p:sp>
        <p:sp>
          <p:nvSpPr>
            <p:cNvPr id="12" name="Rechteck 11">
              <a:extLst>
                <a:ext uri="{FF2B5EF4-FFF2-40B4-BE49-F238E27FC236}">
                  <a16:creationId xmlns:a16="http://schemas.microsoft.com/office/drawing/2014/main" id="{7B1287AF-ABFE-98CB-2110-5EE08A795E14}"/>
                </a:ext>
              </a:extLst>
            </p:cNvPr>
            <p:cNvSpPr/>
            <p:nvPr/>
          </p:nvSpPr>
          <p:spPr>
            <a:xfrm>
              <a:off x="6114296" y="3498968"/>
              <a:ext cx="169683" cy="9144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 name="Pfeil: nach rechts 20">
              <a:extLst>
                <a:ext uri="{FF2B5EF4-FFF2-40B4-BE49-F238E27FC236}">
                  <a16:creationId xmlns:a16="http://schemas.microsoft.com/office/drawing/2014/main" id="{8BD5CD62-3EA5-BFCA-FFBD-C5037E9CF984}"/>
                </a:ext>
              </a:extLst>
            </p:cNvPr>
            <p:cNvSpPr/>
            <p:nvPr/>
          </p:nvSpPr>
          <p:spPr>
            <a:xfrm rot="5400000" flipH="1">
              <a:off x="2066443" y="3298115"/>
              <a:ext cx="1543708" cy="254083"/>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15000"/>
                </a:lnSpc>
                <a:spcBef>
                  <a:spcPts val="500"/>
                </a:spcBef>
              </a:pPr>
              <a:r>
                <a:rPr lang="de-DE" sz="1800" b="1" dirty="0">
                  <a:effectLst/>
                  <a:latin typeface="Calibri" panose="020F0502020204030204" pitchFamily="34" charset="0"/>
                  <a:ea typeface="Calibri" panose="020F0502020204030204" pitchFamily="34" charset="0"/>
                  <a:cs typeface="Times New Roman" panose="02020603050405020304" pitchFamily="18" charset="0"/>
                </a:rPr>
                <a:t>Schulungen  - Umgebung </a:t>
              </a:r>
              <a:endParaRPr lang="de-DE"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Bef>
                  <a:spcPts val="500"/>
                </a:spcBef>
              </a:pPr>
              <a:r>
                <a:rPr lang="de-DE" sz="1800" dirty="0">
                  <a:effectLst/>
                  <a:latin typeface="Calibri" panose="020F0502020204030204" pitchFamily="34" charset="0"/>
                  <a:ea typeface="Calibri" panose="020F0502020204030204" pitchFamily="34" charset="0"/>
                  <a:cs typeface="Times New Roman" panose="02020603050405020304" pitchFamily="18" charset="0"/>
                </a:rPr>
                <a:t>Schulungen in T1 durchführen;</a:t>
              </a:r>
            </a:p>
            <a:p>
              <a:pPr algn="just">
                <a:lnSpc>
                  <a:spcPct val="115000"/>
                </a:lnSpc>
                <a:spcBef>
                  <a:spcPts val="500"/>
                </a:spcBef>
              </a:pPr>
              <a:r>
                <a:rPr lang="de-DE" sz="1800" dirty="0">
                  <a:effectLst/>
                  <a:latin typeface="Calibri" panose="020F0502020204030204" pitchFamily="34" charset="0"/>
                  <a:ea typeface="Calibri" panose="020F0502020204030204" pitchFamily="34" charset="0"/>
                  <a:cs typeface="Times New Roman" panose="02020603050405020304" pitchFamily="18" charset="0"/>
                </a:rPr>
                <a:t>Prototyp 1 in wird T1 abspeichern, </a:t>
              </a:r>
              <a:endParaRPr lang="de-DE" dirty="0"/>
            </a:p>
          </p:txBody>
        </p:sp>
        <p:sp>
          <p:nvSpPr>
            <p:cNvPr id="14" name="Rechteck 13">
              <a:extLst>
                <a:ext uri="{FF2B5EF4-FFF2-40B4-BE49-F238E27FC236}">
                  <a16:creationId xmlns:a16="http://schemas.microsoft.com/office/drawing/2014/main" id="{C3C1B19E-1127-DF72-4749-C06160EE8818}"/>
                </a:ext>
              </a:extLst>
            </p:cNvPr>
            <p:cNvSpPr/>
            <p:nvPr/>
          </p:nvSpPr>
          <p:spPr>
            <a:xfrm>
              <a:off x="8471783" y="3458632"/>
              <a:ext cx="169683"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 name="Textfeld 14">
              <a:extLst>
                <a:ext uri="{FF2B5EF4-FFF2-40B4-BE49-F238E27FC236}">
                  <a16:creationId xmlns:a16="http://schemas.microsoft.com/office/drawing/2014/main" id="{ACD4AB0A-C64A-1875-10BE-5752FD617F8B}"/>
                </a:ext>
              </a:extLst>
            </p:cNvPr>
            <p:cNvSpPr txBox="1"/>
            <p:nvPr/>
          </p:nvSpPr>
          <p:spPr>
            <a:xfrm>
              <a:off x="7786769" y="2976996"/>
              <a:ext cx="3327105" cy="369332"/>
            </a:xfrm>
            <a:prstGeom prst="rect">
              <a:avLst/>
            </a:prstGeom>
            <a:noFill/>
          </p:spPr>
          <p:txBody>
            <a:bodyPr wrap="square" rtlCol="0">
              <a:spAutoFit/>
            </a:bodyPr>
            <a:lstStyle/>
            <a:p>
              <a:r>
                <a:rPr lang="de-DE" dirty="0"/>
                <a:t>Moving </a:t>
              </a:r>
              <a:r>
                <a:rPr lang="de-DE" dirty="0" err="1"/>
                <a:t>mirror</a:t>
              </a:r>
              <a:r>
                <a:rPr lang="de-DE" dirty="0"/>
                <a:t> ( </a:t>
              </a:r>
              <a:r>
                <a:rPr lang="de-DE" dirty="0" err="1"/>
                <a:t>full</a:t>
              </a:r>
              <a:r>
                <a:rPr lang="de-DE" dirty="0"/>
                <a:t> </a:t>
              </a:r>
              <a:r>
                <a:rPr lang="de-DE" dirty="0" err="1"/>
                <a:t>reflector</a:t>
              </a:r>
              <a:r>
                <a:rPr lang="de-DE" dirty="0"/>
                <a:t>)  </a:t>
              </a:r>
            </a:p>
          </p:txBody>
        </p:sp>
        <p:sp>
          <p:nvSpPr>
            <p:cNvPr id="17" name="Pfeil: nach rechts 7">
              <a:extLst>
                <a:ext uri="{FF2B5EF4-FFF2-40B4-BE49-F238E27FC236}">
                  <a16:creationId xmlns:a16="http://schemas.microsoft.com/office/drawing/2014/main" id="{43F8F97B-D441-8247-31CE-F5A3C7AA2ACD}"/>
                </a:ext>
              </a:extLst>
            </p:cNvPr>
            <p:cNvSpPr/>
            <p:nvPr/>
          </p:nvSpPr>
          <p:spPr>
            <a:xfrm>
              <a:off x="8833145" y="3772891"/>
              <a:ext cx="980387" cy="235670"/>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 name="Textfeld 17">
              <a:extLst>
                <a:ext uri="{FF2B5EF4-FFF2-40B4-BE49-F238E27FC236}">
                  <a16:creationId xmlns:a16="http://schemas.microsoft.com/office/drawing/2014/main" id="{43820803-153B-04BA-1B89-E884C6550CE6}"/>
                </a:ext>
              </a:extLst>
            </p:cNvPr>
            <p:cNvSpPr txBox="1"/>
            <p:nvPr/>
          </p:nvSpPr>
          <p:spPr>
            <a:xfrm>
              <a:off x="9144229" y="3458632"/>
              <a:ext cx="584462" cy="369332"/>
            </a:xfrm>
            <a:prstGeom prst="rect">
              <a:avLst/>
            </a:prstGeom>
            <a:noFill/>
          </p:spPr>
          <p:txBody>
            <a:bodyPr wrap="square" rtlCol="0">
              <a:spAutoFit/>
            </a:bodyPr>
            <a:lstStyle/>
            <a:p>
              <a:r>
                <a:rPr lang="de-DE" dirty="0"/>
                <a:t>V </a:t>
              </a:r>
            </a:p>
          </p:txBody>
        </p:sp>
        <p:sp>
          <p:nvSpPr>
            <p:cNvPr id="19" name="Textfeld 18">
              <a:extLst>
                <a:ext uri="{FF2B5EF4-FFF2-40B4-BE49-F238E27FC236}">
                  <a16:creationId xmlns:a16="http://schemas.microsoft.com/office/drawing/2014/main" id="{65FFF1A5-FE29-98A8-9884-FA35E7420411}"/>
                </a:ext>
              </a:extLst>
            </p:cNvPr>
            <p:cNvSpPr txBox="1"/>
            <p:nvPr/>
          </p:nvSpPr>
          <p:spPr>
            <a:xfrm>
              <a:off x="7892231" y="4573087"/>
              <a:ext cx="3479865" cy="923330"/>
            </a:xfrm>
            <a:prstGeom prst="rect">
              <a:avLst/>
            </a:prstGeom>
            <a:noFill/>
          </p:spPr>
          <p:txBody>
            <a:bodyPr wrap="square" rtlCol="0">
              <a:spAutoFit/>
            </a:bodyPr>
            <a:lstStyle/>
            <a:p>
              <a:r>
                <a:rPr lang="de-DE" dirty="0"/>
                <a:t>Mirror ( </a:t>
              </a:r>
              <a:r>
                <a:rPr lang="de-DE" dirty="0" err="1"/>
                <a:t>or</a:t>
              </a:r>
              <a:r>
                <a:rPr lang="de-DE" dirty="0"/>
                <a:t> </a:t>
              </a:r>
              <a:r>
                <a:rPr lang="de-DE" dirty="0" err="1"/>
                <a:t>more</a:t>
              </a:r>
              <a:r>
                <a:rPr lang="de-DE" dirty="0"/>
                <a:t> </a:t>
              </a:r>
              <a:r>
                <a:rPr lang="de-DE" dirty="0" err="1"/>
                <a:t>general</a:t>
              </a:r>
              <a:r>
                <a:rPr lang="de-DE" dirty="0"/>
                <a:t> an </a:t>
              </a:r>
              <a:r>
                <a:rPr lang="de-DE" dirty="0" err="1"/>
                <a:t>object</a:t>
              </a:r>
              <a:r>
                <a:rPr lang="de-DE" dirty="0"/>
                <a:t>) </a:t>
              </a:r>
              <a:r>
                <a:rPr lang="de-DE" dirty="0" err="1"/>
                <a:t>is</a:t>
              </a:r>
              <a:r>
                <a:rPr lang="de-DE" dirty="0"/>
                <a:t> </a:t>
              </a:r>
              <a:r>
                <a:rPr lang="de-DE" dirty="0" err="1"/>
                <a:t>moving</a:t>
              </a:r>
              <a:r>
                <a:rPr lang="de-DE" dirty="0"/>
                <a:t> in </a:t>
              </a:r>
              <a:r>
                <a:rPr lang="de-DE" dirty="0" err="1"/>
                <a:t>the</a:t>
              </a:r>
              <a:r>
                <a:rPr lang="de-DE" dirty="0"/>
                <a:t> </a:t>
              </a:r>
              <a:r>
                <a:rPr lang="de-DE" dirty="0" err="1"/>
                <a:t>direction</a:t>
              </a:r>
              <a:r>
                <a:rPr lang="de-DE" dirty="0"/>
                <a:t> </a:t>
              </a:r>
              <a:r>
                <a:rPr lang="de-DE" dirty="0" err="1"/>
                <a:t>of</a:t>
              </a:r>
              <a:r>
                <a:rPr lang="de-DE" dirty="0"/>
                <a:t> a </a:t>
              </a:r>
              <a:r>
                <a:rPr lang="de-DE" dirty="0" err="1"/>
                <a:t>laser</a:t>
              </a:r>
              <a:r>
                <a:rPr lang="de-DE" dirty="0"/>
                <a:t> beam with </a:t>
              </a:r>
              <a:r>
                <a:rPr lang="de-DE" dirty="0" err="1"/>
                <a:t>speed</a:t>
              </a:r>
              <a:r>
                <a:rPr lang="de-DE" dirty="0"/>
                <a:t> v</a:t>
              </a:r>
            </a:p>
          </p:txBody>
        </p:sp>
        <p:sp>
          <p:nvSpPr>
            <p:cNvPr id="20" name="Pfeil: nach rechts 10">
              <a:extLst>
                <a:ext uri="{FF2B5EF4-FFF2-40B4-BE49-F238E27FC236}">
                  <a16:creationId xmlns:a16="http://schemas.microsoft.com/office/drawing/2014/main" id="{38214FBA-7234-A6E8-7798-CA872D8D3544}"/>
                </a:ext>
              </a:extLst>
            </p:cNvPr>
            <p:cNvSpPr/>
            <p:nvPr/>
          </p:nvSpPr>
          <p:spPr>
            <a:xfrm>
              <a:off x="1847422" y="4040849"/>
              <a:ext cx="6432681" cy="191203"/>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1" name="Textfeld 20">
              <a:extLst>
                <a:ext uri="{FF2B5EF4-FFF2-40B4-BE49-F238E27FC236}">
                  <a16:creationId xmlns:a16="http://schemas.microsoft.com/office/drawing/2014/main" id="{5DA16609-A1DF-0768-5B07-9CAB7461F684}"/>
                </a:ext>
              </a:extLst>
            </p:cNvPr>
            <p:cNvSpPr txBox="1"/>
            <p:nvPr/>
          </p:nvSpPr>
          <p:spPr>
            <a:xfrm>
              <a:off x="3579827" y="4221129"/>
              <a:ext cx="3327105" cy="646331"/>
            </a:xfrm>
            <a:prstGeom prst="rect">
              <a:avLst/>
            </a:prstGeom>
            <a:noFill/>
          </p:spPr>
          <p:txBody>
            <a:bodyPr wrap="square" rtlCol="0">
              <a:spAutoFit/>
            </a:bodyPr>
            <a:lstStyle/>
            <a:p>
              <a:r>
                <a:rPr lang="de-DE" dirty="0"/>
                <a:t>Laser light </a:t>
              </a:r>
            </a:p>
            <a:p>
              <a:r>
                <a:rPr lang="de-DE" dirty="0"/>
                <a:t>with </a:t>
              </a:r>
              <a:r>
                <a:rPr lang="de-DE" dirty="0" err="1"/>
                <a:t>frequency</a:t>
              </a:r>
              <a:r>
                <a:rPr lang="de-DE" dirty="0"/>
                <a:t> f</a:t>
              </a:r>
              <a:r>
                <a:rPr lang="de-DE" baseline="-25000" dirty="0"/>
                <a:t>1</a:t>
              </a:r>
            </a:p>
          </p:txBody>
        </p:sp>
        <p:sp>
          <p:nvSpPr>
            <p:cNvPr id="22" name="Pfeil: nach rechts 12">
              <a:extLst>
                <a:ext uri="{FF2B5EF4-FFF2-40B4-BE49-F238E27FC236}">
                  <a16:creationId xmlns:a16="http://schemas.microsoft.com/office/drawing/2014/main" id="{A6B123E5-EFBF-04F0-7E54-E9846749545F}"/>
                </a:ext>
              </a:extLst>
            </p:cNvPr>
            <p:cNvSpPr/>
            <p:nvPr/>
          </p:nvSpPr>
          <p:spPr>
            <a:xfrm flipH="1">
              <a:off x="1847423" y="3720498"/>
              <a:ext cx="6432680" cy="215997"/>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3" name="Textfeld 22">
              <a:extLst>
                <a:ext uri="{FF2B5EF4-FFF2-40B4-BE49-F238E27FC236}">
                  <a16:creationId xmlns:a16="http://schemas.microsoft.com/office/drawing/2014/main" id="{725B3382-146A-EDE0-F0D9-ED4CF5E40457}"/>
                </a:ext>
              </a:extLst>
            </p:cNvPr>
            <p:cNvSpPr txBox="1"/>
            <p:nvPr/>
          </p:nvSpPr>
          <p:spPr>
            <a:xfrm>
              <a:off x="3546324" y="3071255"/>
              <a:ext cx="3327105" cy="646331"/>
            </a:xfrm>
            <a:prstGeom prst="rect">
              <a:avLst/>
            </a:prstGeom>
            <a:noFill/>
          </p:spPr>
          <p:txBody>
            <a:bodyPr wrap="square" rtlCol="0">
              <a:spAutoFit/>
            </a:bodyPr>
            <a:lstStyle/>
            <a:p>
              <a:r>
                <a:rPr lang="de-DE" dirty="0"/>
                <a:t>Back-</a:t>
              </a:r>
              <a:r>
                <a:rPr lang="de-DE" dirty="0" err="1"/>
                <a:t>reflected</a:t>
              </a:r>
              <a:r>
                <a:rPr lang="de-DE" dirty="0"/>
                <a:t> </a:t>
              </a:r>
            </a:p>
            <a:p>
              <a:r>
                <a:rPr lang="de-DE" dirty="0"/>
                <a:t>light with f</a:t>
              </a:r>
              <a:r>
                <a:rPr lang="de-DE" baseline="-25000" dirty="0"/>
                <a:t>2 </a:t>
              </a:r>
              <a:r>
                <a:rPr lang="de-DE" dirty="0"/>
                <a:t>and f</a:t>
              </a:r>
              <a:r>
                <a:rPr lang="de-DE" baseline="-25000" dirty="0"/>
                <a:t>1</a:t>
              </a:r>
            </a:p>
          </p:txBody>
        </p:sp>
        <p:sp>
          <p:nvSpPr>
            <p:cNvPr id="24" name="Textfeld 23">
              <a:extLst>
                <a:ext uri="{FF2B5EF4-FFF2-40B4-BE49-F238E27FC236}">
                  <a16:creationId xmlns:a16="http://schemas.microsoft.com/office/drawing/2014/main" id="{A2C491F2-2476-AFB6-D40B-6C8DAF87B0F0}"/>
                </a:ext>
              </a:extLst>
            </p:cNvPr>
            <p:cNvSpPr txBox="1"/>
            <p:nvPr/>
          </p:nvSpPr>
          <p:spPr>
            <a:xfrm>
              <a:off x="5040194" y="2593746"/>
              <a:ext cx="3239909" cy="369332"/>
            </a:xfrm>
            <a:prstGeom prst="rect">
              <a:avLst/>
            </a:prstGeom>
            <a:noFill/>
          </p:spPr>
          <p:txBody>
            <a:bodyPr wrap="square" rtlCol="0">
              <a:spAutoFit/>
            </a:bodyPr>
            <a:lstStyle/>
            <a:p>
              <a:r>
                <a:rPr lang="de-DE" dirty="0"/>
                <a:t>Static </a:t>
              </a:r>
              <a:r>
                <a:rPr lang="de-DE" dirty="0" err="1"/>
                <a:t>reference</a:t>
              </a:r>
              <a:r>
                <a:rPr lang="de-DE" dirty="0"/>
                <a:t> partial </a:t>
              </a:r>
              <a:r>
                <a:rPr lang="de-DE" dirty="0" err="1"/>
                <a:t>reflector</a:t>
              </a:r>
              <a:endParaRPr lang="de-DE" dirty="0"/>
            </a:p>
          </p:txBody>
        </p:sp>
        <p:sp>
          <p:nvSpPr>
            <p:cNvPr id="25" name="Rechteck 24">
              <a:extLst>
                <a:ext uri="{FF2B5EF4-FFF2-40B4-BE49-F238E27FC236}">
                  <a16:creationId xmlns:a16="http://schemas.microsoft.com/office/drawing/2014/main" id="{8239F382-0835-62F2-DD01-9E4B9E22A560}"/>
                </a:ext>
              </a:extLst>
            </p:cNvPr>
            <p:cNvSpPr/>
            <p:nvPr/>
          </p:nvSpPr>
          <p:spPr>
            <a:xfrm>
              <a:off x="2445583" y="3498968"/>
              <a:ext cx="849360" cy="914400"/>
            </a:xfrm>
            <a:prstGeom prst="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cxnSp>
          <p:nvCxnSpPr>
            <p:cNvPr id="26" name="Gerader Verbinder 19">
              <a:extLst>
                <a:ext uri="{FF2B5EF4-FFF2-40B4-BE49-F238E27FC236}">
                  <a16:creationId xmlns:a16="http://schemas.microsoft.com/office/drawing/2014/main" id="{9B048BBE-A216-917B-007D-45BC6D287DB5}"/>
                </a:ext>
              </a:extLst>
            </p:cNvPr>
            <p:cNvCxnSpPr/>
            <p:nvPr/>
          </p:nvCxnSpPr>
          <p:spPr>
            <a:xfrm>
              <a:off x="2463309" y="3498968"/>
              <a:ext cx="785729" cy="9144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7" name="Textfeld 26">
              <a:extLst>
                <a:ext uri="{FF2B5EF4-FFF2-40B4-BE49-F238E27FC236}">
                  <a16:creationId xmlns:a16="http://schemas.microsoft.com/office/drawing/2014/main" id="{A6AB7BA5-9D93-843D-5313-3E55409446CE}"/>
                </a:ext>
              </a:extLst>
            </p:cNvPr>
            <p:cNvSpPr txBox="1"/>
            <p:nvPr/>
          </p:nvSpPr>
          <p:spPr>
            <a:xfrm>
              <a:off x="809404" y="2757926"/>
              <a:ext cx="1952859" cy="646331"/>
            </a:xfrm>
            <a:prstGeom prst="rect">
              <a:avLst/>
            </a:prstGeom>
            <a:noFill/>
          </p:spPr>
          <p:txBody>
            <a:bodyPr wrap="square" rtlCol="0">
              <a:spAutoFit/>
            </a:bodyPr>
            <a:lstStyle/>
            <a:p>
              <a:r>
                <a:rPr lang="de-DE" dirty="0"/>
                <a:t>Back-</a:t>
              </a:r>
              <a:r>
                <a:rPr lang="de-DE" dirty="0" err="1"/>
                <a:t>reflected</a:t>
              </a:r>
              <a:r>
                <a:rPr lang="de-DE" dirty="0"/>
                <a:t> </a:t>
              </a:r>
            </a:p>
            <a:p>
              <a:r>
                <a:rPr lang="de-DE" dirty="0"/>
                <a:t>light with f</a:t>
              </a:r>
              <a:r>
                <a:rPr lang="de-DE" baseline="-25000" dirty="0"/>
                <a:t>2 </a:t>
              </a:r>
              <a:r>
                <a:rPr lang="de-DE" dirty="0"/>
                <a:t>and f</a:t>
              </a:r>
              <a:r>
                <a:rPr lang="de-DE" baseline="-25000" dirty="0"/>
                <a:t>1</a:t>
              </a:r>
            </a:p>
          </p:txBody>
        </p:sp>
        <p:sp>
          <p:nvSpPr>
            <p:cNvPr id="28" name="Freihandform: Form 24">
              <a:extLst>
                <a:ext uri="{FF2B5EF4-FFF2-40B4-BE49-F238E27FC236}">
                  <a16:creationId xmlns:a16="http://schemas.microsoft.com/office/drawing/2014/main" id="{019D4B55-3751-1FE5-8215-5F1A1B56A588}"/>
                </a:ext>
              </a:extLst>
            </p:cNvPr>
            <p:cNvSpPr/>
            <p:nvPr/>
          </p:nvSpPr>
          <p:spPr>
            <a:xfrm rot="10800000">
              <a:off x="2409304" y="2212998"/>
              <a:ext cx="921918" cy="398922"/>
            </a:xfrm>
            <a:custGeom>
              <a:avLst/>
              <a:gdLst>
                <a:gd name="connsiteX0" fmla="*/ 21816 w 921918"/>
                <a:gd name="connsiteY0" fmla="*/ 0 h 398922"/>
                <a:gd name="connsiteX1" fmla="*/ 900102 w 921918"/>
                <a:gd name="connsiteY1" fmla="*/ 0 h 398922"/>
                <a:gd name="connsiteX2" fmla="*/ 921918 w 921918"/>
                <a:gd name="connsiteY2" fmla="*/ 75756 h 398922"/>
                <a:gd name="connsiteX3" fmla="*/ 460959 w 921918"/>
                <a:gd name="connsiteY3" fmla="*/ 398922 h 398922"/>
                <a:gd name="connsiteX4" fmla="*/ 0 w 921918"/>
                <a:gd name="connsiteY4" fmla="*/ 75756 h 3989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1918" h="398922">
                  <a:moveTo>
                    <a:pt x="21816" y="0"/>
                  </a:moveTo>
                  <a:lnTo>
                    <a:pt x="900102" y="0"/>
                  </a:lnTo>
                  <a:lnTo>
                    <a:pt x="921918" y="75756"/>
                  </a:lnTo>
                  <a:cubicBezTo>
                    <a:pt x="921918" y="254236"/>
                    <a:pt x="715540" y="398922"/>
                    <a:pt x="460959" y="398922"/>
                  </a:cubicBezTo>
                  <a:cubicBezTo>
                    <a:pt x="206378" y="398922"/>
                    <a:pt x="0" y="254236"/>
                    <a:pt x="0" y="75756"/>
                  </a:cubicBezTo>
                  <a:close/>
                </a:path>
              </a:pathLst>
            </a:cu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de-DE"/>
            </a:p>
          </p:txBody>
        </p:sp>
        <p:sp>
          <p:nvSpPr>
            <p:cNvPr id="29" name="Textfeld 28">
              <a:extLst>
                <a:ext uri="{FF2B5EF4-FFF2-40B4-BE49-F238E27FC236}">
                  <a16:creationId xmlns:a16="http://schemas.microsoft.com/office/drawing/2014/main" id="{6C251939-5578-F34F-2A63-EDDECCABE7C4}"/>
                </a:ext>
              </a:extLst>
            </p:cNvPr>
            <p:cNvSpPr txBox="1"/>
            <p:nvPr/>
          </p:nvSpPr>
          <p:spPr>
            <a:xfrm>
              <a:off x="3100544" y="1598653"/>
              <a:ext cx="7249686" cy="646331"/>
            </a:xfrm>
            <a:prstGeom prst="rect">
              <a:avLst/>
            </a:prstGeom>
            <a:noFill/>
          </p:spPr>
          <p:txBody>
            <a:bodyPr wrap="square" rtlCol="0">
              <a:spAutoFit/>
            </a:bodyPr>
            <a:lstStyle/>
            <a:p>
              <a:r>
                <a:rPr lang="de-DE" dirty="0" err="1"/>
                <a:t>Photodetector</a:t>
              </a:r>
              <a:r>
                <a:rPr lang="de-DE" dirty="0"/>
                <a:t> ( + </a:t>
              </a:r>
              <a:r>
                <a:rPr lang="de-DE" dirty="0" err="1"/>
                <a:t>data</a:t>
              </a:r>
              <a:r>
                <a:rPr lang="de-DE" dirty="0"/>
                <a:t> </a:t>
              </a:r>
              <a:r>
                <a:rPr lang="de-DE" dirty="0" err="1"/>
                <a:t>acqusition</a:t>
              </a:r>
              <a:r>
                <a:rPr lang="de-DE" dirty="0"/>
                <a:t>,  not </a:t>
              </a:r>
              <a:r>
                <a:rPr lang="de-DE" dirty="0" err="1"/>
                <a:t>shown</a:t>
              </a:r>
              <a:r>
                <a:rPr lang="de-DE" dirty="0"/>
                <a:t>) </a:t>
              </a:r>
              <a:r>
                <a:rPr lang="de-DE" dirty="0">
                  <a:sym typeface="Wingdings" panose="05000000000000000000" pitchFamily="2" charset="2"/>
                </a:rPr>
                <a:t> </a:t>
              </a:r>
              <a:r>
                <a:rPr lang="de-DE" dirty="0" err="1">
                  <a:sym typeface="Wingdings" panose="05000000000000000000" pitchFamily="2" charset="2"/>
                </a:rPr>
                <a:t>yields</a:t>
              </a:r>
              <a:r>
                <a:rPr lang="de-DE" dirty="0">
                  <a:sym typeface="Wingdings" panose="05000000000000000000" pitchFamily="2" charset="2"/>
                </a:rPr>
                <a:t> </a:t>
              </a:r>
              <a:r>
                <a:rPr lang="de-DE" dirty="0" err="1">
                  <a:sym typeface="Wingdings" panose="05000000000000000000" pitchFamily="2" charset="2"/>
                </a:rPr>
                <a:t>beat</a:t>
              </a:r>
              <a:r>
                <a:rPr lang="de-DE" dirty="0">
                  <a:sym typeface="Wingdings" panose="05000000000000000000" pitchFamily="2" charset="2"/>
                </a:rPr>
                <a:t> </a:t>
              </a:r>
              <a:r>
                <a:rPr lang="de-DE" dirty="0" err="1">
                  <a:sym typeface="Wingdings" panose="05000000000000000000" pitchFamily="2" charset="2"/>
                </a:rPr>
                <a:t>signal</a:t>
              </a:r>
              <a:r>
                <a:rPr lang="de-DE" dirty="0">
                  <a:sym typeface="Wingdings" panose="05000000000000000000" pitchFamily="2" charset="2"/>
                </a:rPr>
                <a:t> </a:t>
              </a:r>
              <a:r>
                <a:rPr lang="de-DE" dirty="0" err="1">
                  <a:sym typeface="Wingdings" panose="05000000000000000000" pitchFamily="2" charset="2"/>
                </a:rPr>
                <a:t>of</a:t>
              </a:r>
              <a:r>
                <a:rPr lang="de-DE" dirty="0">
                  <a:sym typeface="Wingdings" panose="05000000000000000000" pitchFamily="2" charset="2"/>
                </a:rPr>
                <a:t> </a:t>
              </a:r>
              <a:r>
                <a:rPr lang="de-DE" dirty="0"/>
                <a:t>f</a:t>
              </a:r>
              <a:r>
                <a:rPr lang="de-DE" baseline="-25000" dirty="0"/>
                <a:t>2 </a:t>
              </a:r>
              <a:r>
                <a:rPr lang="de-DE" dirty="0"/>
                <a:t>and f</a:t>
              </a:r>
              <a:r>
                <a:rPr lang="de-DE" baseline="-25000" dirty="0"/>
                <a:t>1 </a:t>
              </a:r>
              <a:r>
                <a:rPr lang="de-DE" dirty="0"/>
                <a:t>from which </a:t>
              </a:r>
              <a:r>
                <a:rPr lang="de-DE" dirty="0" err="1"/>
                <a:t>speed</a:t>
              </a:r>
              <a:r>
                <a:rPr lang="de-DE" dirty="0"/>
                <a:t> </a:t>
              </a:r>
              <a:r>
                <a:rPr lang="de-DE" dirty="0" err="1"/>
                <a:t>of</a:t>
              </a:r>
              <a:r>
                <a:rPr lang="de-DE" dirty="0"/>
                <a:t> </a:t>
              </a:r>
              <a:r>
                <a:rPr lang="de-DE" dirty="0" err="1"/>
                <a:t>the</a:t>
              </a:r>
              <a:r>
                <a:rPr lang="de-DE" dirty="0"/>
                <a:t> </a:t>
              </a:r>
              <a:r>
                <a:rPr lang="de-DE" dirty="0" err="1"/>
                <a:t>moving</a:t>
              </a:r>
              <a:r>
                <a:rPr lang="de-DE" dirty="0"/>
                <a:t> </a:t>
              </a:r>
              <a:r>
                <a:rPr lang="de-DE" dirty="0" err="1"/>
                <a:t>mirror</a:t>
              </a:r>
              <a:r>
                <a:rPr lang="de-DE" dirty="0"/>
                <a:t> </a:t>
              </a:r>
              <a:r>
                <a:rPr lang="de-DE" dirty="0" err="1"/>
                <a:t>can</a:t>
              </a:r>
              <a:r>
                <a:rPr lang="de-DE" dirty="0"/>
                <a:t> </a:t>
              </a:r>
              <a:r>
                <a:rPr lang="de-DE" dirty="0" err="1"/>
                <a:t>be</a:t>
              </a:r>
              <a:r>
                <a:rPr lang="de-DE" dirty="0"/>
                <a:t> </a:t>
              </a:r>
              <a:r>
                <a:rPr lang="de-DE" dirty="0" err="1"/>
                <a:t>deduced</a:t>
              </a:r>
              <a:endParaRPr lang="de-DE" dirty="0"/>
            </a:p>
          </p:txBody>
        </p:sp>
        <p:sp>
          <p:nvSpPr>
            <p:cNvPr id="30" name="Rechteck 29">
              <a:extLst>
                <a:ext uri="{FF2B5EF4-FFF2-40B4-BE49-F238E27FC236}">
                  <a16:creationId xmlns:a16="http://schemas.microsoft.com/office/drawing/2014/main" id="{79F6C726-3BFD-5A2B-1CA1-52F79DB85C0F}"/>
                </a:ext>
              </a:extLst>
            </p:cNvPr>
            <p:cNvSpPr/>
            <p:nvPr/>
          </p:nvSpPr>
          <p:spPr>
            <a:xfrm>
              <a:off x="433218" y="3662881"/>
              <a:ext cx="877596" cy="555259"/>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bg2"/>
                </a:solidFill>
              </a:endParaRPr>
            </a:p>
          </p:txBody>
        </p:sp>
        <p:sp>
          <p:nvSpPr>
            <p:cNvPr id="31" name="Rechteck 30">
              <a:extLst>
                <a:ext uri="{FF2B5EF4-FFF2-40B4-BE49-F238E27FC236}">
                  <a16:creationId xmlns:a16="http://schemas.microsoft.com/office/drawing/2014/main" id="{D515DD19-BBC4-3142-384A-E2C9DD8AA2DA}"/>
                </a:ext>
              </a:extLst>
            </p:cNvPr>
            <p:cNvSpPr/>
            <p:nvPr/>
          </p:nvSpPr>
          <p:spPr>
            <a:xfrm>
              <a:off x="1314043" y="3842623"/>
              <a:ext cx="313451" cy="191203"/>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bg2"/>
                </a:solidFill>
              </a:endParaRPr>
            </a:p>
          </p:txBody>
        </p:sp>
        <p:sp>
          <p:nvSpPr>
            <p:cNvPr id="32" name="Textfeld 31">
              <a:extLst>
                <a:ext uri="{FF2B5EF4-FFF2-40B4-BE49-F238E27FC236}">
                  <a16:creationId xmlns:a16="http://schemas.microsoft.com/office/drawing/2014/main" id="{B708ABCE-A85D-ED0E-F922-1A8F714E24A1}"/>
                </a:ext>
              </a:extLst>
            </p:cNvPr>
            <p:cNvSpPr txBox="1"/>
            <p:nvPr/>
          </p:nvSpPr>
          <p:spPr>
            <a:xfrm>
              <a:off x="324462" y="4244366"/>
              <a:ext cx="3327105" cy="369332"/>
            </a:xfrm>
            <a:prstGeom prst="rect">
              <a:avLst/>
            </a:prstGeom>
            <a:noFill/>
          </p:spPr>
          <p:txBody>
            <a:bodyPr wrap="square" rtlCol="0">
              <a:spAutoFit/>
            </a:bodyPr>
            <a:lstStyle/>
            <a:p>
              <a:r>
                <a:rPr lang="de-DE" dirty="0"/>
                <a:t>Laser </a:t>
              </a:r>
            </a:p>
          </p:txBody>
        </p:sp>
        <p:sp>
          <p:nvSpPr>
            <p:cNvPr id="33" name="Textfeld 32">
              <a:extLst>
                <a:ext uri="{FF2B5EF4-FFF2-40B4-BE49-F238E27FC236}">
                  <a16:creationId xmlns:a16="http://schemas.microsoft.com/office/drawing/2014/main" id="{857B9E6D-FA5A-AD85-CE54-C8F916E499C7}"/>
                </a:ext>
              </a:extLst>
            </p:cNvPr>
            <p:cNvSpPr txBox="1"/>
            <p:nvPr/>
          </p:nvSpPr>
          <p:spPr>
            <a:xfrm>
              <a:off x="809404" y="4458634"/>
              <a:ext cx="3327105" cy="646331"/>
            </a:xfrm>
            <a:prstGeom prst="rect">
              <a:avLst/>
            </a:prstGeom>
            <a:noFill/>
          </p:spPr>
          <p:txBody>
            <a:bodyPr wrap="square" rtlCol="0">
              <a:spAutoFit/>
            </a:bodyPr>
            <a:lstStyle/>
            <a:p>
              <a:r>
                <a:rPr lang="de-DE" dirty="0" err="1"/>
                <a:t>Beamsplitter</a:t>
              </a:r>
              <a:endParaRPr lang="de-DE" dirty="0"/>
            </a:p>
            <a:p>
              <a:r>
                <a:rPr lang="de-DE" dirty="0"/>
                <a:t> ( e.g. 50/50)</a:t>
              </a:r>
              <a:endParaRPr lang="de-DE" baseline="-25000" dirty="0"/>
            </a:p>
          </p:txBody>
        </p:sp>
        <p:pic>
          <p:nvPicPr>
            <p:cNvPr id="34" name="Grafik 33">
              <a:extLst>
                <a:ext uri="{FF2B5EF4-FFF2-40B4-BE49-F238E27FC236}">
                  <a16:creationId xmlns:a16="http://schemas.microsoft.com/office/drawing/2014/main" id="{69FFD192-7610-6C46-0D2B-21A8627C688B}"/>
                </a:ext>
              </a:extLst>
            </p:cNvPr>
            <p:cNvPicPr>
              <a:picLocks noChangeAspect="1"/>
            </p:cNvPicPr>
            <p:nvPr/>
          </p:nvPicPr>
          <p:blipFill>
            <a:blip r:embed="rId2"/>
            <a:stretch>
              <a:fillRect/>
            </a:stretch>
          </p:blipFill>
          <p:spPr>
            <a:xfrm>
              <a:off x="9144229" y="2281827"/>
              <a:ext cx="2783348" cy="571109"/>
            </a:xfrm>
            <a:prstGeom prst="rect">
              <a:avLst/>
            </a:prstGeom>
          </p:spPr>
        </p:pic>
        <p:sp>
          <p:nvSpPr>
            <p:cNvPr id="35" name="Rechteck 34">
              <a:extLst>
                <a:ext uri="{FF2B5EF4-FFF2-40B4-BE49-F238E27FC236}">
                  <a16:creationId xmlns:a16="http://schemas.microsoft.com/office/drawing/2014/main" id="{0CDA2B94-4ACF-2558-C941-7D076EA42272}"/>
                </a:ext>
              </a:extLst>
            </p:cNvPr>
            <p:cNvSpPr/>
            <p:nvPr/>
          </p:nvSpPr>
          <p:spPr>
            <a:xfrm>
              <a:off x="2136111" y="5187880"/>
              <a:ext cx="1252303" cy="53185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Tree>
    <p:extLst>
      <p:ext uri="{BB962C8B-B14F-4D97-AF65-F5344CB8AC3E}">
        <p14:creationId xmlns:p14="http://schemas.microsoft.com/office/powerpoint/2010/main" val="25240280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335360" y="980728"/>
            <a:ext cx="11377264" cy="608706"/>
          </a:xfrm>
        </p:spPr>
        <p:txBody>
          <a:bodyPr>
            <a:normAutofit fontScale="92500"/>
          </a:bodyPr>
          <a:lstStyle/>
          <a:p>
            <a:pPr marL="0" indent="0">
              <a:buNone/>
            </a:pPr>
            <a:r>
              <a:rPr lang="fr-FR" dirty="0"/>
              <a:t>And </a:t>
            </a:r>
            <a:r>
              <a:rPr lang="fr-FR" dirty="0" err="1"/>
              <a:t>now</a:t>
            </a:r>
            <a:r>
              <a:rPr lang="fr-FR" dirty="0"/>
              <a:t> ? -&gt; </a:t>
            </a:r>
            <a:r>
              <a:rPr lang="fr-FR" dirty="0" err="1"/>
              <a:t>We’re</a:t>
            </a:r>
            <a:r>
              <a:rPr lang="fr-FR" dirty="0"/>
              <a:t> building one in a couple of </a:t>
            </a:r>
            <a:r>
              <a:rPr lang="fr-FR" dirty="0" err="1"/>
              <a:t>hours</a:t>
            </a:r>
            <a:r>
              <a:rPr lang="fr-FR" dirty="0"/>
              <a:t>…</a:t>
            </a:r>
            <a:r>
              <a:rPr lang="fr-FR" dirty="0" err="1"/>
              <a:t>from</a:t>
            </a:r>
            <a:r>
              <a:rPr lang="fr-FR" dirty="0"/>
              <a:t> scratch and </a:t>
            </a:r>
            <a:r>
              <a:rPr lang="fr-FR" dirty="0" err="1"/>
              <a:t>some</a:t>
            </a:r>
            <a:r>
              <a:rPr lang="fr-FR" dirty="0"/>
              <a:t> </a:t>
            </a:r>
            <a:r>
              <a:rPr lang="fr-FR" dirty="0" err="1"/>
              <a:t>knowledge</a:t>
            </a:r>
            <a:r>
              <a:rPr lang="fr-FR" dirty="0"/>
              <a:t>: </a:t>
            </a:r>
          </a:p>
        </p:txBody>
      </p:sp>
      <p:sp>
        <p:nvSpPr>
          <p:cNvPr id="4" name="Titre 5">
            <a:extLst>
              <a:ext uri="{FF2B5EF4-FFF2-40B4-BE49-F238E27FC236}">
                <a16:creationId xmlns:a16="http://schemas.microsoft.com/office/drawing/2014/main" id="{95F0FBAA-CD5D-4F51-99BD-6D20EC2C1DA4}"/>
              </a:ext>
            </a:extLst>
          </p:cNvPr>
          <p:cNvSpPr>
            <a:spLocks noGrp="1"/>
          </p:cNvSpPr>
          <p:nvPr>
            <p:ph type="title"/>
          </p:nvPr>
        </p:nvSpPr>
        <p:spPr>
          <a:xfrm>
            <a:off x="1199456" y="15032"/>
            <a:ext cx="10801199" cy="565200"/>
          </a:xfrm>
        </p:spPr>
        <p:txBody>
          <a:bodyPr/>
          <a:lstStyle/>
          <a:p>
            <a:r>
              <a:rPr lang="fr-FR" dirty="0"/>
              <a:t>1) Michelson </a:t>
            </a:r>
            <a:r>
              <a:rPr lang="fr-FR" dirty="0" err="1"/>
              <a:t>Interferometer</a:t>
            </a:r>
            <a:r>
              <a:rPr lang="fr-FR" dirty="0"/>
              <a:t>: Doppler shift </a:t>
            </a:r>
          </a:p>
        </p:txBody>
      </p:sp>
      <p:sp>
        <p:nvSpPr>
          <p:cNvPr id="2" name="Textfeld 1"/>
          <p:cNvSpPr txBox="1"/>
          <p:nvPr/>
        </p:nvSpPr>
        <p:spPr>
          <a:xfrm>
            <a:off x="407368" y="1772816"/>
            <a:ext cx="11305256" cy="3908762"/>
          </a:xfrm>
          <a:prstGeom prst="rect">
            <a:avLst/>
          </a:prstGeom>
          <a:noFill/>
        </p:spPr>
        <p:txBody>
          <a:bodyPr wrap="square" rtlCol="0">
            <a:spAutoFit/>
          </a:bodyPr>
          <a:lstStyle/>
          <a:p>
            <a:r>
              <a:rPr lang="fr-FR" sz="2000" b="1" dirty="0" err="1"/>
              <a:t>Tasks</a:t>
            </a:r>
            <a:r>
              <a:rPr lang="fr-FR" sz="2000" b="1" dirty="0"/>
              <a:t> </a:t>
            </a:r>
            <a:r>
              <a:rPr lang="fr-FR" sz="2000" b="1"/>
              <a:t>for the </a:t>
            </a:r>
            <a:r>
              <a:rPr lang="fr-FR" sz="2000" b="1" dirty="0"/>
              <a:t>« Doppler » </a:t>
            </a:r>
            <a:r>
              <a:rPr lang="fr-FR" sz="2000" b="1" dirty="0" err="1"/>
              <a:t>experiment</a:t>
            </a:r>
            <a:r>
              <a:rPr lang="fr-FR" sz="2000" b="1" dirty="0"/>
              <a:t>:</a:t>
            </a:r>
          </a:p>
          <a:p>
            <a:pPr>
              <a:lnSpc>
                <a:spcPct val="150000"/>
              </a:lnSpc>
            </a:pPr>
            <a:endParaRPr lang="fr-FR" sz="2000" dirty="0"/>
          </a:p>
          <a:p>
            <a:pPr marL="342900" indent="-342900">
              <a:lnSpc>
                <a:spcPct val="150000"/>
              </a:lnSpc>
              <a:buClr>
                <a:srgbClr val="00B050"/>
              </a:buClr>
              <a:buSzPct val="115000"/>
              <a:buFont typeface="Wingdings" panose="05000000000000000000" pitchFamily="2" charset="2"/>
              <a:buChar char="ü"/>
            </a:pPr>
            <a:r>
              <a:rPr lang="fr-FR" sz="2000" dirty="0"/>
              <a:t>Assemble the </a:t>
            </a:r>
            <a:r>
              <a:rPr lang="fr-FR" sz="2000" dirty="0" err="1"/>
              <a:t>interferometer</a:t>
            </a:r>
            <a:r>
              <a:rPr lang="fr-FR" sz="2000" dirty="0"/>
              <a:t> (</a:t>
            </a:r>
            <a:r>
              <a:rPr lang="fr-FR" sz="2000" dirty="0" err="1"/>
              <a:t>mechanics</a:t>
            </a:r>
            <a:r>
              <a:rPr lang="fr-FR" sz="2000" dirty="0"/>
              <a:t>, </a:t>
            </a:r>
            <a:r>
              <a:rPr lang="fr-FR" sz="2000" dirty="0" err="1"/>
              <a:t>optics</a:t>
            </a:r>
            <a:r>
              <a:rPr lang="fr-FR" sz="2000" dirty="0"/>
              <a:t>, </a:t>
            </a:r>
            <a:r>
              <a:rPr lang="fr-FR" sz="2000" dirty="0" err="1"/>
              <a:t>detection</a:t>
            </a:r>
            <a:r>
              <a:rPr lang="fr-FR" sz="2000" dirty="0"/>
              <a:t>, </a:t>
            </a:r>
            <a:r>
              <a:rPr lang="fr-FR" sz="2000" dirty="0" err="1"/>
              <a:t>electronics</a:t>
            </a:r>
            <a:r>
              <a:rPr lang="fr-FR" sz="2000" dirty="0"/>
              <a:t>, data </a:t>
            </a:r>
            <a:r>
              <a:rPr lang="fr-FR" sz="2000" dirty="0" err="1"/>
              <a:t>retrieval</a:t>
            </a:r>
            <a:r>
              <a:rPr lang="fr-FR" sz="2000" dirty="0"/>
              <a:t>, data </a:t>
            </a:r>
            <a:r>
              <a:rPr lang="fr-FR" sz="2000" dirty="0" err="1"/>
              <a:t>analysis</a:t>
            </a:r>
            <a:r>
              <a:rPr lang="fr-FR" sz="2000" dirty="0"/>
              <a:t> and </a:t>
            </a:r>
            <a:r>
              <a:rPr lang="fr-FR" sz="2000" dirty="0" err="1"/>
              <a:t>interpretation</a:t>
            </a:r>
            <a:r>
              <a:rPr lang="fr-FR" sz="2000" dirty="0"/>
              <a:t>) -&gt; Yeah !</a:t>
            </a:r>
          </a:p>
          <a:p>
            <a:pPr marL="342900" indent="-342900">
              <a:lnSpc>
                <a:spcPct val="150000"/>
              </a:lnSpc>
              <a:buClr>
                <a:srgbClr val="00B050"/>
              </a:buClr>
              <a:buSzPct val="115000"/>
              <a:buFont typeface="Wingdings" panose="05000000000000000000" pitchFamily="2" charset="2"/>
              <a:buChar char="ü"/>
            </a:pPr>
            <a:r>
              <a:rPr lang="fr-FR" sz="2000" dirty="0"/>
              <a:t>How to know about the </a:t>
            </a:r>
            <a:r>
              <a:rPr lang="fr-FR" sz="2000" dirty="0" err="1"/>
              <a:t>actual</a:t>
            </a:r>
            <a:r>
              <a:rPr lang="fr-FR" sz="2000" dirty="0"/>
              <a:t> speed of the </a:t>
            </a:r>
            <a:r>
              <a:rPr lang="fr-FR" sz="2000" dirty="0" err="1"/>
              <a:t>moving</a:t>
            </a:r>
            <a:r>
              <a:rPr lang="fr-FR" sz="2000" dirty="0"/>
              <a:t> </a:t>
            </a:r>
            <a:r>
              <a:rPr lang="fr-FR" sz="2000" dirty="0" err="1"/>
              <a:t>mirror</a:t>
            </a:r>
            <a:r>
              <a:rPr lang="fr-FR" sz="2000" dirty="0"/>
              <a:t> ?</a:t>
            </a:r>
          </a:p>
          <a:p>
            <a:pPr marL="342900" indent="-342900">
              <a:lnSpc>
                <a:spcPct val="150000"/>
              </a:lnSpc>
              <a:buClr>
                <a:srgbClr val="00B050"/>
              </a:buClr>
              <a:buSzPct val="115000"/>
              <a:buFont typeface="Wingdings" panose="05000000000000000000" pitchFamily="2" charset="2"/>
              <a:buChar char="ü"/>
            </a:pPr>
            <a:r>
              <a:rPr lang="fr-FR" sz="2000" dirty="0" err="1"/>
              <a:t>Estimate</a:t>
            </a:r>
            <a:r>
              <a:rPr lang="fr-FR" sz="2000" dirty="0"/>
              <a:t> by </a:t>
            </a:r>
            <a:r>
              <a:rPr lang="fr-FR" sz="2000" dirty="0" err="1"/>
              <a:t>calculating</a:t>
            </a:r>
            <a:r>
              <a:rPr lang="fr-FR" sz="2000" dirty="0"/>
              <a:t> the </a:t>
            </a:r>
            <a:r>
              <a:rPr lang="fr-FR" sz="2000" dirty="0" err="1"/>
              <a:t>interference</a:t>
            </a:r>
            <a:r>
              <a:rPr lang="fr-FR" sz="2000" dirty="0"/>
              <a:t> </a:t>
            </a:r>
            <a:r>
              <a:rPr lang="fr-FR" sz="2000" dirty="0" err="1"/>
              <a:t>fringes</a:t>
            </a:r>
            <a:r>
              <a:rPr lang="fr-FR" sz="2000" dirty="0"/>
              <a:t> passing </a:t>
            </a:r>
            <a:r>
              <a:rPr lang="fr-FR" sz="2000" dirty="0" err="1"/>
              <a:t>with</a:t>
            </a:r>
            <a:r>
              <a:rPr lang="fr-FR" sz="2000" dirty="0"/>
              <a:t> respect to the Doppler </a:t>
            </a:r>
            <a:r>
              <a:rPr lang="fr-FR" sz="2000" dirty="0" err="1"/>
              <a:t>effect</a:t>
            </a:r>
            <a:r>
              <a:rPr lang="fr-FR" sz="2000" dirty="0"/>
              <a:t> (?!)</a:t>
            </a:r>
          </a:p>
          <a:p>
            <a:pPr marL="342900" indent="-342900">
              <a:lnSpc>
                <a:spcPct val="150000"/>
              </a:lnSpc>
              <a:buClr>
                <a:srgbClr val="00B050"/>
              </a:buClr>
              <a:buSzPct val="115000"/>
              <a:buFont typeface="Wingdings" panose="05000000000000000000" pitchFamily="2" charset="2"/>
              <a:buChar char="ü"/>
            </a:pPr>
            <a:r>
              <a:rPr lang="fr-FR" sz="2000" dirty="0"/>
              <a:t>Record </a:t>
            </a:r>
            <a:r>
              <a:rPr lang="fr-FR" sz="2000" dirty="0" err="1"/>
              <a:t>interference</a:t>
            </a:r>
            <a:r>
              <a:rPr lang="fr-FR" sz="2000" dirty="0"/>
              <a:t> </a:t>
            </a:r>
            <a:r>
              <a:rPr lang="fr-FR" sz="2000" dirty="0" err="1"/>
              <a:t>when</a:t>
            </a:r>
            <a:r>
              <a:rPr lang="fr-FR" sz="2000" dirty="0"/>
              <a:t> one </a:t>
            </a:r>
            <a:r>
              <a:rPr lang="fr-FR" sz="2000" dirty="0" err="1"/>
              <a:t>mirror</a:t>
            </a:r>
            <a:r>
              <a:rPr lang="fr-FR" sz="2000" dirty="0"/>
              <a:t> moves -&gt; </a:t>
            </a:r>
          </a:p>
          <a:p>
            <a:pPr marL="342900" indent="-342900">
              <a:lnSpc>
                <a:spcPct val="150000"/>
              </a:lnSpc>
              <a:buClr>
                <a:srgbClr val="00B050"/>
              </a:buClr>
              <a:buSzPct val="115000"/>
              <a:buFont typeface="Wingdings" panose="05000000000000000000" pitchFamily="2" charset="2"/>
              <a:buChar char="ü"/>
            </a:pPr>
            <a:r>
              <a:rPr lang="fr-FR" sz="2000" dirty="0" err="1"/>
              <a:t>Develop</a:t>
            </a:r>
            <a:r>
              <a:rPr lang="fr-FR" sz="2000" dirty="0"/>
              <a:t> a </a:t>
            </a:r>
            <a:r>
              <a:rPr lang="fr-FR" sz="2000" dirty="0" err="1"/>
              <a:t>clear</a:t>
            </a:r>
            <a:r>
              <a:rPr lang="fr-FR" sz="2000" dirty="0"/>
              <a:t>, </a:t>
            </a:r>
            <a:r>
              <a:rPr lang="fr-FR" sz="2000" dirty="0" err="1"/>
              <a:t>educated</a:t>
            </a:r>
            <a:r>
              <a:rPr lang="fr-FR" sz="2000" dirty="0"/>
              <a:t> </a:t>
            </a:r>
            <a:r>
              <a:rPr lang="fr-FR" sz="2000" dirty="0" err="1"/>
              <a:t>path</a:t>
            </a:r>
            <a:r>
              <a:rPr lang="fr-FR" sz="2000" dirty="0"/>
              <a:t> to </a:t>
            </a:r>
            <a:r>
              <a:rPr lang="fr-FR" sz="2000" dirty="0" err="1"/>
              <a:t>present</a:t>
            </a:r>
            <a:r>
              <a:rPr lang="fr-FR" sz="2000" dirty="0"/>
              <a:t> </a:t>
            </a:r>
            <a:r>
              <a:rPr lang="fr-FR" sz="2000" dirty="0" err="1"/>
              <a:t>your</a:t>
            </a:r>
            <a:r>
              <a:rPr lang="fr-FR" sz="2000" dirty="0"/>
              <a:t> </a:t>
            </a:r>
            <a:r>
              <a:rPr lang="fr-FR" sz="2000" dirty="0" err="1"/>
              <a:t>findings</a:t>
            </a:r>
            <a:r>
              <a:rPr lang="fr-FR" sz="2000" dirty="0"/>
              <a:t> on Sunday !</a:t>
            </a:r>
          </a:p>
          <a:p>
            <a:endParaRPr lang="de-DE" dirty="0"/>
          </a:p>
        </p:txBody>
      </p:sp>
    </p:spTree>
    <p:extLst>
      <p:ext uri="{BB962C8B-B14F-4D97-AF65-F5344CB8AC3E}">
        <p14:creationId xmlns:p14="http://schemas.microsoft.com/office/powerpoint/2010/main" val="10556682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95F0FBAA-CD5D-4F51-99BD-6D20EC2C1DA4}"/>
              </a:ext>
            </a:extLst>
          </p:cNvPr>
          <p:cNvSpPr>
            <a:spLocks noGrp="1"/>
          </p:cNvSpPr>
          <p:nvPr>
            <p:ph type="title"/>
          </p:nvPr>
        </p:nvSpPr>
        <p:spPr>
          <a:xfrm>
            <a:off x="1271464" y="116632"/>
            <a:ext cx="10801199" cy="565200"/>
          </a:xfrm>
        </p:spPr>
        <p:txBody>
          <a:bodyPr/>
          <a:lstStyle/>
          <a:p>
            <a:r>
              <a:rPr lang="fr-FR" dirty="0"/>
              <a:t>2) Optical nm-</a:t>
            </a:r>
            <a:r>
              <a:rPr lang="fr-FR" dirty="0" err="1"/>
              <a:t>resolution</a:t>
            </a:r>
            <a:r>
              <a:rPr lang="fr-FR" dirty="0"/>
              <a:t> </a:t>
            </a:r>
            <a:r>
              <a:rPr lang="fr-FR" dirty="0" err="1"/>
              <a:t>sensor</a:t>
            </a:r>
            <a:r>
              <a:rPr lang="fr-FR" dirty="0"/>
              <a:t>, </a:t>
            </a:r>
            <a:r>
              <a:rPr lang="fr-FR" dirty="0" err="1"/>
              <a:t>based</a:t>
            </a:r>
            <a:r>
              <a:rPr lang="fr-FR" dirty="0"/>
              <a:t> on </a:t>
            </a:r>
            <a:r>
              <a:rPr lang="fr-FR" dirty="0" err="1"/>
              <a:t>superresolution</a:t>
            </a:r>
            <a:r>
              <a:rPr lang="fr-FR" dirty="0"/>
              <a:t> </a:t>
            </a:r>
          </a:p>
        </p:txBody>
      </p:sp>
      <p:sp>
        <p:nvSpPr>
          <p:cNvPr id="7" name="Espace réservé du contenu 6">
            <a:extLst>
              <a:ext uri="{FF2B5EF4-FFF2-40B4-BE49-F238E27FC236}">
                <a16:creationId xmlns:a16="http://schemas.microsoft.com/office/drawing/2014/main" id="{921947FE-BB17-476C-A708-A6842B8B31E5}"/>
              </a:ext>
            </a:extLst>
          </p:cNvPr>
          <p:cNvSpPr>
            <a:spLocks noGrp="1"/>
          </p:cNvSpPr>
          <p:nvPr>
            <p:ph idx="1"/>
          </p:nvPr>
        </p:nvSpPr>
        <p:spPr>
          <a:xfrm>
            <a:off x="263352" y="1021595"/>
            <a:ext cx="7560840" cy="5598352"/>
          </a:xfrm>
        </p:spPr>
        <p:txBody>
          <a:bodyPr>
            <a:normAutofit lnSpcReduction="10000"/>
          </a:bodyPr>
          <a:lstStyle/>
          <a:p>
            <a:pPr marL="0" indent="0">
              <a:buNone/>
            </a:pPr>
            <a:r>
              <a:rPr lang="fr-FR" b="1" dirty="0" err="1"/>
              <a:t>Why</a:t>
            </a:r>
            <a:r>
              <a:rPr lang="fr-FR" b="1" dirty="0"/>
              <a:t> and </a:t>
            </a:r>
            <a:r>
              <a:rPr lang="fr-FR" b="1" dirty="0" err="1"/>
              <a:t>where</a:t>
            </a:r>
            <a:r>
              <a:rPr lang="fr-FR" b="1" dirty="0"/>
              <a:t> </a:t>
            </a:r>
            <a:r>
              <a:rPr lang="fr-FR" b="1" dirty="0" err="1"/>
              <a:t>would</a:t>
            </a:r>
            <a:r>
              <a:rPr lang="fr-FR" b="1" dirty="0"/>
              <a:t> one </a:t>
            </a:r>
            <a:r>
              <a:rPr lang="fr-FR" b="1" dirty="0" err="1"/>
              <a:t>need</a:t>
            </a:r>
            <a:r>
              <a:rPr lang="fr-FR" b="1" dirty="0"/>
              <a:t> nm-</a:t>
            </a:r>
            <a:r>
              <a:rPr lang="fr-FR" b="1" dirty="0" err="1"/>
              <a:t>resolution</a:t>
            </a:r>
            <a:r>
              <a:rPr lang="fr-FR" b="1" dirty="0"/>
              <a:t> ?</a:t>
            </a:r>
          </a:p>
          <a:p>
            <a:pPr marL="0" indent="0">
              <a:buNone/>
            </a:pPr>
            <a:endParaRPr lang="fr-FR" b="1" dirty="0"/>
          </a:p>
          <a:p>
            <a:pPr marL="0" indent="0">
              <a:buNone/>
            </a:pPr>
            <a:r>
              <a:rPr lang="fr-FR" dirty="0">
                <a:solidFill>
                  <a:schemeClr val="tx1"/>
                </a:solidFill>
              </a:rPr>
              <a:t>Scientific and engineering disciplines </a:t>
            </a:r>
            <a:r>
              <a:rPr lang="fr-FR" dirty="0" err="1">
                <a:solidFill>
                  <a:schemeClr val="tx1"/>
                </a:solidFill>
              </a:rPr>
              <a:t>dealing</a:t>
            </a:r>
            <a:r>
              <a:rPr lang="fr-FR" dirty="0">
                <a:solidFill>
                  <a:schemeClr val="tx1"/>
                </a:solidFill>
              </a:rPr>
              <a:t> </a:t>
            </a:r>
            <a:r>
              <a:rPr lang="fr-FR" dirty="0" err="1">
                <a:solidFill>
                  <a:schemeClr val="tx1"/>
                </a:solidFill>
              </a:rPr>
              <a:t>with</a:t>
            </a:r>
            <a:r>
              <a:rPr lang="fr-FR" dirty="0">
                <a:solidFill>
                  <a:schemeClr val="tx1"/>
                </a:solidFill>
              </a:rPr>
              <a:t> « </a:t>
            </a:r>
            <a:r>
              <a:rPr lang="fr-FR" dirty="0" err="1">
                <a:solidFill>
                  <a:schemeClr val="tx1"/>
                </a:solidFill>
              </a:rPr>
              <a:t>small</a:t>
            </a:r>
            <a:r>
              <a:rPr lang="fr-FR" dirty="0">
                <a:solidFill>
                  <a:schemeClr val="tx1"/>
                </a:solidFill>
              </a:rPr>
              <a:t> » </a:t>
            </a:r>
            <a:r>
              <a:rPr lang="fr-FR" dirty="0" err="1">
                <a:solidFill>
                  <a:schemeClr val="tx1"/>
                </a:solidFill>
              </a:rPr>
              <a:t>objects</a:t>
            </a:r>
            <a:r>
              <a:rPr lang="fr-FR" dirty="0">
                <a:solidFill>
                  <a:schemeClr val="tx1"/>
                </a:solidFill>
              </a:rPr>
              <a:t> (10µm-&gt; </a:t>
            </a:r>
            <a:r>
              <a:rPr lang="fr-FR" dirty="0" err="1">
                <a:solidFill>
                  <a:schemeClr val="tx1"/>
                </a:solidFill>
              </a:rPr>
              <a:t>sub</a:t>
            </a:r>
            <a:r>
              <a:rPr lang="fr-FR" dirty="0">
                <a:solidFill>
                  <a:schemeClr val="tx1"/>
                </a:solidFill>
              </a:rPr>
              <a:t>-nm) </a:t>
            </a:r>
            <a:r>
              <a:rPr lang="fr-FR" dirty="0" err="1">
                <a:solidFill>
                  <a:schemeClr val="tx1"/>
                </a:solidFill>
              </a:rPr>
              <a:t>need</a:t>
            </a:r>
            <a:r>
              <a:rPr lang="fr-FR" dirty="0">
                <a:solidFill>
                  <a:schemeClr val="tx1"/>
                </a:solidFill>
              </a:rPr>
              <a:t>:</a:t>
            </a:r>
          </a:p>
          <a:p>
            <a:pPr marL="0" indent="0">
              <a:buNone/>
            </a:pPr>
            <a:endParaRPr lang="fr-FR" dirty="0">
              <a:solidFill>
                <a:schemeClr val="tx1"/>
              </a:solidFill>
            </a:endParaRPr>
          </a:p>
          <a:p>
            <a:pPr marL="0" indent="0">
              <a:buNone/>
            </a:pPr>
            <a:r>
              <a:rPr lang="fr-FR" dirty="0" err="1">
                <a:solidFill>
                  <a:srgbClr val="00B050"/>
                </a:solidFill>
              </a:rPr>
              <a:t>Reproducible</a:t>
            </a:r>
            <a:r>
              <a:rPr lang="fr-FR" dirty="0">
                <a:solidFill>
                  <a:srgbClr val="00B050"/>
                </a:solidFill>
              </a:rPr>
              <a:t> interaction </a:t>
            </a:r>
            <a:r>
              <a:rPr lang="fr-FR" dirty="0" err="1">
                <a:solidFill>
                  <a:srgbClr val="00B050"/>
                </a:solidFill>
              </a:rPr>
              <a:t>with</a:t>
            </a:r>
            <a:r>
              <a:rPr lang="fr-FR" dirty="0">
                <a:solidFill>
                  <a:srgbClr val="00B050"/>
                </a:solidFill>
              </a:rPr>
              <a:t> the </a:t>
            </a:r>
            <a:r>
              <a:rPr lang="fr-FR" dirty="0" err="1">
                <a:solidFill>
                  <a:srgbClr val="00B050"/>
                </a:solidFill>
              </a:rPr>
              <a:t>object</a:t>
            </a:r>
            <a:r>
              <a:rPr lang="fr-FR" dirty="0">
                <a:solidFill>
                  <a:srgbClr val="00B050"/>
                </a:solidFill>
              </a:rPr>
              <a:t> and a « probe » in an </a:t>
            </a:r>
            <a:r>
              <a:rPr lang="fr-FR" dirty="0" err="1">
                <a:solidFill>
                  <a:srgbClr val="00B050"/>
                </a:solidFill>
              </a:rPr>
              <a:t>experimental</a:t>
            </a:r>
            <a:r>
              <a:rPr lang="fr-FR" dirty="0">
                <a:solidFill>
                  <a:srgbClr val="00B050"/>
                </a:solidFill>
              </a:rPr>
              <a:t> or production situation</a:t>
            </a:r>
          </a:p>
          <a:p>
            <a:pPr marL="857250" lvl="1" indent="-457200">
              <a:buFont typeface="+mj-lt"/>
              <a:buAutoNum type="arabicPeriod"/>
            </a:pPr>
            <a:r>
              <a:rPr lang="fr-FR" dirty="0" err="1">
                <a:solidFill>
                  <a:schemeClr val="tx1"/>
                </a:solidFill>
              </a:rPr>
              <a:t>Needs</a:t>
            </a:r>
            <a:r>
              <a:rPr lang="fr-FR" dirty="0">
                <a:solidFill>
                  <a:schemeClr val="tx1"/>
                </a:solidFill>
              </a:rPr>
              <a:t> to </a:t>
            </a:r>
            <a:r>
              <a:rPr lang="fr-FR" dirty="0" err="1">
                <a:solidFill>
                  <a:schemeClr val="tx1"/>
                </a:solidFill>
              </a:rPr>
              <a:t>be</a:t>
            </a:r>
            <a:r>
              <a:rPr lang="fr-FR" dirty="0">
                <a:solidFill>
                  <a:schemeClr val="tx1"/>
                </a:solidFill>
              </a:rPr>
              <a:t> nm-</a:t>
            </a:r>
            <a:r>
              <a:rPr lang="fr-FR" dirty="0" err="1">
                <a:solidFill>
                  <a:schemeClr val="tx1"/>
                </a:solidFill>
              </a:rPr>
              <a:t>precise</a:t>
            </a:r>
            <a:r>
              <a:rPr lang="fr-FR" dirty="0">
                <a:solidFill>
                  <a:schemeClr val="tx1"/>
                </a:solidFill>
              </a:rPr>
              <a:t> (</a:t>
            </a:r>
            <a:r>
              <a:rPr lang="fr-FR" dirty="0" err="1">
                <a:solidFill>
                  <a:schemeClr val="tx1"/>
                </a:solidFill>
              </a:rPr>
              <a:t>semiconductor</a:t>
            </a:r>
            <a:r>
              <a:rPr lang="fr-FR" dirty="0">
                <a:solidFill>
                  <a:schemeClr val="tx1"/>
                </a:solidFill>
              </a:rPr>
              <a:t> </a:t>
            </a:r>
            <a:r>
              <a:rPr lang="fr-FR" dirty="0" err="1">
                <a:solidFill>
                  <a:schemeClr val="tx1"/>
                </a:solidFill>
              </a:rPr>
              <a:t>industry</a:t>
            </a:r>
            <a:r>
              <a:rPr lang="fr-FR" dirty="0">
                <a:solidFill>
                  <a:schemeClr val="tx1"/>
                </a:solidFill>
              </a:rPr>
              <a:t> </a:t>
            </a:r>
            <a:r>
              <a:rPr lang="fr-FR" dirty="0" err="1">
                <a:solidFill>
                  <a:schemeClr val="tx1"/>
                </a:solidFill>
              </a:rPr>
              <a:t>is</a:t>
            </a:r>
            <a:r>
              <a:rPr lang="fr-FR" dirty="0">
                <a:solidFill>
                  <a:schemeClr val="tx1"/>
                </a:solidFill>
              </a:rPr>
              <a:t> at ~5nm « structure size »)</a:t>
            </a:r>
          </a:p>
          <a:p>
            <a:pPr marL="857250" lvl="1" indent="-457200">
              <a:buFont typeface="+mj-lt"/>
              <a:buAutoNum type="arabicPeriod"/>
            </a:pPr>
            <a:r>
              <a:rPr lang="fr-FR" dirty="0">
                <a:solidFill>
                  <a:schemeClr val="tx1"/>
                </a:solidFill>
              </a:rPr>
              <a:t>The more dimensions – the </a:t>
            </a:r>
            <a:r>
              <a:rPr lang="fr-FR" dirty="0" err="1">
                <a:solidFill>
                  <a:schemeClr val="tx1"/>
                </a:solidFill>
              </a:rPr>
              <a:t>better</a:t>
            </a:r>
            <a:endParaRPr lang="fr-FR" dirty="0">
              <a:solidFill>
                <a:schemeClr val="tx1"/>
              </a:solidFill>
            </a:endParaRPr>
          </a:p>
          <a:p>
            <a:pPr marL="857250" lvl="1" indent="-457200">
              <a:buFont typeface="+mj-lt"/>
              <a:buAutoNum type="arabicPeriod"/>
            </a:pPr>
            <a:r>
              <a:rPr lang="fr-FR" dirty="0">
                <a:solidFill>
                  <a:schemeClr val="tx1"/>
                </a:solidFill>
              </a:rPr>
              <a:t>« </a:t>
            </a:r>
            <a:r>
              <a:rPr lang="fr-FR" dirty="0" err="1">
                <a:solidFill>
                  <a:schemeClr val="tx1"/>
                </a:solidFill>
              </a:rPr>
              <a:t>Absolute</a:t>
            </a:r>
            <a:r>
              <a:rPr lang="fr-FR" dirty="0">
                <a:solidFill>
                  <a:schemeClr val="tx1"/>
                </a:solidFill>
              </a:rPr>
              <a:t> » </a:t>
            </a:r>
            <a:r>
              <a:rPr lang="fr-FR" dirty="0" err="1">
                <a:solidFill>
                  <a:schemeClr val="tx1"/>
                </a:solidFill>
              </a:rPr>
              <a:t>readout</a:t>
            </a:r>
            <a:r>
              <a:rPr lang="fr-FR" dirty="0">
                <a:solidFill>
                  <a:schemeClr val="tx1"/>
                </a:solidFill>
              </a:rPr>
              <a:t> - calibration </a:t>
            </a:r>
            <a:r>
              <a:rPr lang="fr-FR" dirty="0" err="1">
                <a:solidFill>
                  <a:schemeClr val="tx1"/>
                </a:solidFill>
              </a:rPr>
              <a:t>takes</a:t>
            </a:r>
            <a:r>
              <a:rPr lang="fr-FR" dirty="0">
                <a:solidFill>
                  <a:schemeClr val="tx1"/>
                </a:solidFill>
              </a:rPr>
              <a:t> time</a:t>
            </a:r>
          </a:p>
          <a:p>
            <a:pPr marL="857250" lvl="1" indent="-457200">
              <a:buFont typeface="+mj-lt"/>
              <a:buAutoNum type="arabicPeriod"/>
            </a:pPr>
            <a:r>
              <a:rPr lang="fr-FR" dirty="0">
                <a:solidFill>
                  <a:schemeClr val="tx1"/>
                </a:solidFill>
              </a:rPr>
              <a:t>Time </a:t>
            </a:r>
            <a:r>
              <a:rPr lang="fr-FR" dirty="0" err="1">
                <a:solidFill>
                  <a:schemeClr val="tx1"/>
                </a:solidFill>
              </a:rPr>
              <a:t>resolution</a:t>
            </a:r>
            <a:r>
              <a:rPr lang="fr-FR" dirty="0">
                <a:solidFill>
                  <a:schemeClr val="tx1"/>
                </a:solidFill>
              </a:rPr>
              <a:t> (fast)</a:t>
            </a:r>
          </a:p>
          <a:p>
            <a:pPr marL="857250" lvl="1" indent="-457200">
              <a:buFont typeface="+mj-lt"/>
              <a:buAutoNum type="arabicPeriod"/>
            </a:pPr>
            <a:r>
              <a:rPr lang="fr-FR" dirty="0">
                <a:solidFill>
                  <a:schemeClr val="tx1"/>
                </a:solidFill>
              </a:rPr>
              <a:t>« </a:t>
            </a:r>
            <a:r>
              <a:rPr lang="fr-FR" dirty="0" err="1">
                <a:solidFill>
                  <a:schemeClr val="tx1"/>
                </a:solidFill>
              </a:rPr>
              <a:t>Rugged</a:t>
            </a:r>
            <a:r>
              <a:rPr lang="fr-FR" dirty="0">
                <a:solidFill>
                  <a:schemeClr val="tx1"/>
                </a:solidFill>
              </a:rPr>
              <a:t> » -for use in hostile </a:t>
            </a:r>
            <a:r>
              <a:rPr lang="fr-FR" dirty="0" err="1">
                <a:solidFill>
                  <a:schemeClr val="tx1"/>
                </a:solidFill>
              </a:rPr>
              <a:t>environments</a:t>
            </a:r>
            <a:r>
              <a:rPr lang="fr-FR" dirty="0">
                <a:solidFill>
                  <a:schemeClr val="tx1"/>
                </a:solidFill>
              </a:rPr>
              <a:t> (hot, cold, </a:t>
            </a:r>
            <a:r>
              <a:rPr lang="fr-FR" dirty="0" err="1">
                <a:solidFill>
                  <a:schemeClr val="tx1"/>
                </a:solidFill>
              </a:rPr>
              <a:t>magnetic</a:t>
            </a:r>
            <a:r>
              <a:rPr lang="fr-FR" dirty="0">
                <a:solidFill>
                  <a:schemeClr val="tx1"/>
                </a:solidFill>
              </a:rPr>
              <a:t> </a:t>
            </a:r>
            <a:r>
              <a:rPr lang="fr-FR" dirty="0" err="1">
                <a:solidFill>
                  <a:schemeClr val="tx1"/>
                </a:solidFill>
              </a:rPr>
              <a:t>field</a:t>
            </a:r>
            <a:r>
              <a:rPr lang="fr-FR" dirty="0">
                <a:solidFill>
                  <a:schemeClr val="tx1"/>
                </a:solidFill>
              </a:rPr>
              <a:t>, vacuum)</a:t>
            </a:r>
          </a:p>
          <a:p>
            <a:pPr marL="857250" lvl="1" indent="-457200">
              <a:buFont typeface="+mj-lt"/>
              <a:buAutoNum type="arabicPeriod"/>
            </a:pPr>
            <a:r>
              <a:rPr lang="fr-FR" dirty="0">
                <a:solidFill>
                  <a:schemeClr val="tx1"/>
                </a:solidFill>
              </a:rPr>
              <a:t>Compact for </a:t>
            </a:r>
            <a:r>
              <a:rPr lang="fr-FR" dirty="0" err="1">
                <a:solidFill>
                  <a:schemeClr val="tx1"/>
                </a:solidFill>
              </a:rPr>
              <a:t>integration</a:t>
            </a:r>
            <a:endParaRPr lang="fr-FR" dirty="0">
              <a:solidFill>
                <a:schemeClr val="tx1"/>
              </a:solidFill>
            </a:endParaRPr>
          </a:p>
          <a:p>
            <a:pPr marL="857250" lvl="1" indent="-457200">
              <a:buFont typeface="+mj-lt"/>
              <a:buAutoNum type="arabicPeriod"/>
            </a:pPr>
            <a:r>
              <a:rPr lang="fr-FR" dirty="0" err="1">
                <a:solidFill>
                  <a:schemeClr val="tx1"/>
                </a:solidFill>
              </a:rPr>
              <a:t>Affordable</a:t>
            </a:r>
            <a:endParaRPr lang="fr-FR" dirty="0">
              <a:solidFill>
                <a:schemeClr val="tx1"/>
              </a:solidFill>
            </a:endParaRPr>
          </a:p>
          <a:p>
            <a:pPr marL="0" indent="0">
              <a:buNone/>
            </a:pPr>
            <a:endParaRPr lang="fr-FR" dirty="0">
              <a:solidFill>
                <a:schemeClr val="tx1"/>
              </a:solidFill>
            </a:endParaRPr>
          </a:p>
          <a:p>
            <a:pPr marL="0" indent="0">
              <a:buNone/>
            </a:pPr>
            <a:endParaRPr lang="fr-FR" dirty="0">
              <a:solidFill>
                <a:schemeClr val="tx1"/>
              </a:solidFill>
            </a:endParaRPr>
          </a:p>
          <a:p>
            <a:pPr marL="0" indent="0">
              <a:buNone/>
            </a:pPr>
            <a:endParaRPr lang="fr-FR" dirty="0">
              <a:solidFill>
                <a:schemeClr val="tx1"/>
              </a:solidFill>
            </a:endParaRPr>
          </a:p>
        </p:txBody>
      </p:sp>
      <p:pic>
        <p:nvPicPr>
          <p:cNvPr id="5122" name="Picture 2"/>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bright="10000"/>
                    </a14:imgEffect>
                  </a14:imgLayer>
                </a14:imgProps>
              </a:ext>
              <a:ext uri="{28A0092B-C50C-407E-A947-70E740481C1C}">
                <a14:useLocalDpi xmlns:a14="http://schemas.microsoft.com/office/drawing/2010/main" val="0"/>
              </a:ext>
            </a:extLst>
          </a:blip>
          <a:srcRect/>
          <a:stretch>
            <a:fillRect/>
          </a:stretch>
        </p:blipFill>
        <p:spPr bwMode="auto">
          <a:xfrm>
            <a:off x="7464152" y="2780928"/>
            <a:ext cx="4727848" cy="26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870638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xEl>
                                              <p:pRg st="4" end="4"/>
                                            </p:txEl>
                                          </p:spTgt>
                                        </p:tgtEl>
                                        <p:attrNameLst>
                                          <p:attrName>style.visibility</p:attrName>
                                        </p:attrNameLst>
                                      </p:cBhvr>
                                      <p:to>
                                        <p:strVal val="visible"/>
                                      </p:to>
                                    </p:set>
                                    <p:anim calcmode="lin" valueType="num">
                                      <p:cBhvr additive="base">
                                        <p:cTn id="7"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
                                            <p:txEl>
                                              <p:pRg st="5" end="5"/>
                                            </p:txEl>
                                          </p:spTgt>
                                        </p:tgtEl>
                                        <p:attrNameLst>
                                          <p:attrName>style.visibility</p:attrName>
                                        </p:attrNameLst>
                                      </p:cBhvr>
                                      <p:to>
                                        <p:strVal val="visible"/>
                                      </p:to>
                                    </p:set>
                                    <p:anim calcmode="lin" valueType="num">
                                      <p:cBhvr additive="base">
                                        <p:cTn id="13"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7">
                                            <p:txEl>
                                              <p:pRg st="6" end="6"/>
                                            </p:txEl>
                                          </p:spTgt>
                                        </p:tgtEl>
                                        <p:attrNameLst>
                                          <p:attrName>style.visibility</p:attrName>
                                        </p:attrNameLst>
                                      </p:cBhvr>
                                      <p:to>
                                        <p:strVal val="visible"/>
                                      </p:to>
                                    </p:set>
                                    <p:anim calcmode="lin" valueType="num">
                                      <p:cBhvr additive="base">
                                        <p:cTn id="19"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7">
                                            <p:txEl>
                                              <p:pRg st="7" end="7"/>
                                            </p:txEl>
                                          </p:spTgt>
                                        </p:tgtEl>
                                        <p:attrNameLst>
                                          <p:attrName>style.visibility</p:attrName>
                                        </p:attrNameLst>
                                      </p:cBhvr>
                                      <p:to>
                                        <p:strVal val="visible"/>
                                      </p:to>
                                    </p:set>
                                    <p:anim calcmode="lin" valueType="num">
                                      <p:cBhvr additive="base">
                                        <p:cTn id="25" dur="500" fill="hold"/>
                                        <p:tgtEl>
                                          <p:spTgt spid="7">
                                            <p:txEl>
                                              <p:pRg st="7" end="7"/>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7">
                                            <p:txEl>
                                              <p:pRg st="8" end="8"/>
                                            </p:txEl>
                                          </p:spTgt>
                                        </p:tgtEl>
                                        <p:attrNameLst>
                                          <p:attrName>style.visibility</p:attrName>
                                        </p:attrNameLst>
                                      </p:cBhvr>
                                      <p:to>
                                        <p:strVal val="visible"/>
                                      </p:to>
                                    </p:set>
                                    <p:anim calcmode="lin" valueType="num">
                                      <p:cBhvr additive="base">
                                        <p:cTn id="31" dur="500" fill="hold"/>
                                        <p:tgtEl>
                                          <p:spTgt spid="7">
                                            <p:txEl>
                                              <p:pRg st="8" end="8"/>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7">
                                            <p:txEl>
                                              <p:pRg st="9" end="9"/>
                                            </p:txEl>
                                          </p:spTgt>
                                        </p:tgtEl>
                                        <p:attrNameLst>
                                          <p:attrName>style.visibility</p:attrName>
                                        </p:attrNameLst>
                                      </p:cBhvr>
                                      <p:to>
                                        <p:strVal val="visible"/>
                                      </p:to>
                                    </p:set>
                                    <p:anim calcmode="lin" valueType="num">
                                      <p:cBhvr additive="base">
                                        <p:cTn id="37" dur="500" fill="hold"/>
                                        <p:tgtEl>
                                          <p:spTgt spid="7">
                                            <p:txEl>
                                              <p:pRg st="9" end="9"/>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7">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7">
                                            <p:txEl>
                                              <p:pRg st="10" end="10"/>
                                            </p:txEl>
                                          </p:spTgt>
                                        </p:tgtEl>
                                        <p:attrNameLst>
                                          <p:attrName>style.visibility</p:attrName>
                                        </p:attrNameLst>
                                      </p:cBhvr>
                                      <p:to>
                                        <p:strVal val="visible"/>
                                      </p:to>
                                    </p:set>
                                    <p:anim calcmode="lin" valueType="num">
                                      <p:cBhvr additive="base">
                                        <p:cTn id="43" dur="500" fill="hold"/>
                                        <p:tgtEl>
                                          <p:spTgt spid="7">
                                            <p:txEl>
                                              <p:pRg st="10" end="1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7">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7">
                                            <p:txEl>
                                              <p:pRg st="11" end="11"/>
                                            </p:txEl>
                                          </p:spTgt>
                                        </p:tgtEl>
                                        <p:attrNameLst>
                                          <p:attrName>style.visibility</p:attrName>
                                        </p:attrNameLst>
                                      </p:cBhvr>
                                      <p:to>
                                        <p:strVal val="visible"/>
                                      </p:to>
                                    </p:set>
                                    <p:anim calcmode="lin" valueType="num">
                                      <p:cBhvr additive="base">
                                        <p:cTn id="49" dur="500" fill="hold"/>
                                        <p:tgtEl>
                                          <p:spTgt spid="7">
                                            <p:txEl>
                                              <p:pRg st="11" end="11"/>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95F0FBAA-CD5D-4F51-99BD-6D20EC2C1DA4}"/>
              </a:ext>
            </a:extLst>
          </p:cNvPr>
          <p:cNvSpPr>
            <a:spLocks noGrp="1"/>
          </p:cNvSpPr>
          <p:nvPr>
            <p:ph type="title"/>
          </p:nvPr>
        </p:nvSpPr>
        <p:spPr>
          <a:xfrm>
            <a:off x="1271464" y="116632"/>
            <a:ext cx="10801199" cy="565200"/>
          </a:xfrm>
        </p:spPr>
        <p:txBody>
          <a:bodyPr/>
          <a:lstStyle/>
          <a:p>
            <a:r>
              <a:rPr lang="fr-FR" dirty="0"/>
              <a:t>2) Optical nm-</a:t>
            </a:r>
            <a:r>
              <a:rPr lang="fr-FR" dirty="0" err="1"/>
              <a:t>resolution</a:t>
            </a:r>
            <a:r>
              <a:rPr lang="fr-FR" dirty="0"/>
              <a:t> </a:t>
            </a:r>
            <a:r>
              <a:rPr lang="fr-FR" dirty="0" err="1"/>
              <a:t>sensor</a:t>
            </a:r>
            <a:r>
              <a:rPr lang="fr-FR" dirty="0"/>
              <a:t>, </a:t>
            </a:r>
            <a:r>
              <a:rPr lang="fr-FR" dirty="0" err="1"/>
              <a:t>based</a:t>
            </a:r>
            <a:r>
              <a:rPr lang="fr-FR" dirty="0"/>
              <a:t> on </a:t>
            </a:r>
            <a:r>
              <a:rPr lang="fr-FR" dirty="0" err="1"/>
              <a:t>superresolution</a:t>
            </a:r>
            <a:r>
              <a:rPr lang="fr-FR" dirty="0"/>
              <a:t> </a:t>
            </a:r>
          </a:p>
        </p:txBody>
      </p:sp>
      <p:sp>
        <p:nvSpPr>
          <p:cNvPr id="8" name="Espace réservé du contenu 6">
            <a:extLst>
              <a:ext uri="{FF2B5EF4-FFF2-40B4-BE49-F238E27FC236}">
                <a16:creationId xmlns:a16="http://schemas.microsoft.com/office/drawing/2014/main" id="{921947FE-BB17-476C-A708-A6842B8B31E5}"/>
              </a:ext>
            </a:extLst>
          </p:cNvPr>
          <p:cNvSpPr>
            <a:spLocks noGrp="1"/>
          </p:cNvSpPr>
          <p:nvPr>
            <p:ph idx="1"/>
          </p:nvPr>
        </p:nvSpPr>
        <p:spPr>
          <a:xfrm>
            <a:off x="407368" y="926992"/>
            <a:ext cx="11593288" cy="5670360"/>
          </a:xfrm>
        </p:spPr>
        <p:txBody>
          <a:bodyPr>
            <a:normAutofit lnSpcReduction="10000"/>
          </a:bodyPr>
          <a:lstStyle/>
          <a:p>
            <a:pPr marL="0" indent="0">
              <a:buNone/>
            </a:pPr>
            <a:r>
              <a:rPr lang="fr-FR" b="1" dirty="0" err="1"/>
              <a:t>What</a:t>
            </a:r>
            <a:r>
              <a:rPr lang="fr-FR" b="1" dirty="0"/>
              <a:t> ?</a:t>
            </a:r>
          </a:p>
          <a:p>
            <a:pPr marL="457200" lvl="1" indent="0">
              <a:buNone/>
            </a:pPr>
            <a:r>
              <a:rPr lang="fr-FR" dirty="0" err="1">
                <a:solidFill>
                  <a:schemeClr val="tx1"/>
                </a:solidFill>
              </a:rPr>
              <a:t>Horiba’s</a:t>
            </a:r>
            <a:r>
              <a:rPr lang="fr-FR" dirty="0">
                <a:solidFill>
                  <a:schemeClr val="tx1"/>
                </a:solidFill>
              </a:rPr>
              <a:t> « OXYO » System </a:t>
            </a:r>
            <a:r>
              <a:rPr lang="fr-FR" dirty="0" err="1">
                <a:solidFill>
                  <a:schemeClr val="tx1"/>
                </a:solidFill>
              </a:rPr>
              <a:t>satisfies</a:t>
            </a:r>
            <a:r>
              <a:rPr lang="fr-FR" dirty="0">
                <a:solidFill>
                  <a:schemeClr val="tx1"/>
                </a:solidFill>
              </a:rPr>
              <a:t> the </a:t>
            </a:r>
            <a:r>
              <a:rPr lang="fr-FR" dirty="0" err="1">
                <a:solidFill>
                  <a:schemeClr val="tx1"/>
                </a:solidFill>
              </a:rPr>
              <a:t>above</a:t>
            </a:r>
            <a:r>
              <a:rPr lang="fr-FR" dirty="0">
                <a:solidFill>
                  <a:schemeClr val="tx1"/>
                </a:solidFill>
              </a:rPr>
              <a:t>  conditions – Introduction by one of the </a:t>
            </a:r>
            <a:r>
              <a:rPr lang="fr-FR" dirty="0" err="1">
                <a:solidFill>
                  <a:schemeClr val="tx1"/>
                </a:solidFill>
              </a:rPr>
              <a:t>inventers</a:t>
            </a:r>
            <a:r>
              <a:rPr lang="fr-FR" dirty="0">
                <a:solidFill>
                  <a:schemeClr val="tx1"/>
                </a:solidFill>
              </a:rPr>
              <a:t> – Olivier </a:t>
            </a:r>
            <a:r>
              <a:rPr lang="fr-FR" dirty="0" err="1">
                <a:solidFill>
                  <a:schemeClr val="tx1"/>
                </a:solidFill>
              </a:rPr>
              <a:t>Acher</a:t>
            </a:r>
            <a:r>
              <a:rPr lang="fr-FR" dirty="0">
                <a:solidFill>
                  <a:schemeClr val="tx1"/>
                </a:solidFill>
              </a:rPr>
              <a:t> </a:t>
            </a:r>
            <a:r>
              <a:rPr lang="fr-FR" dirty="0" err="1">
                <a:solidFill>
                  <a:schemeClr val="tx1"/>
                </a:solidFill>
              </a:rPr>
              <a:t>from</a:t>
            </a:r>
            <a:r>
              <a:rPr lang="fr-FR" dirty="0">
                <a:solidFill>
                  <a:schemeClr val="tx1"/>
                </a:solidFill>
              </a:rPr>
              <a:t> </a:t>
            </a:r>
            <a:r>
              <a:rPr lang="fr-FR" dirty="0" err="1">
                <a:solidFill>
                  <a:schemeClr val="tx1"/>
                </a:solidFill>
              </a:rPr>
              <a:t>Horiba</a:t>
            </a:r>
            <a:endParaRPr lang="fr-FR" dirty="0">
              <a:solidFill>
                <a:schemeClr val="tx1"/>
              </a:solidFill>
            </a:endParaRPr>
          </a:p>
          <a:p>
            <a:pPr lvl="1"/>
            <a:endParaRPr lang="fr-FR" dirty="0">
              <a:solidFill>
                <a:schemeClr val="tx1"/>
              </a:solidFill>
            </a:endParaRPr>
          </a:p>
          <a:p>
            <a:pPr lvl="1"/>
            <a:endParaRPr lang="fr-FR" dirty="0">
              <a:solidFill>
                <a:schemeClr val="tx1"/>
              </a:solidFill>
            </a:endParaRPr>
          </a:p>
          <a:p>
            <a:pPr lvl="1"/>
            <a:endParaRPr lang="fr-FR" dirty="0">
              <a:solidFill>
                <a:schemeClr val="tx1"/>
              </a:solidFill>
            </a:endParaRPr>
          </a:p>
          <a:p>
            <a:pPr lvl="1"/>
            <a:endParaRPr lang="fr-FR" dirty="0">
              <a:solidFill>
                <a:schemeClr val="tx1"/>
              </a:solidFill>
            </a:endParaRPr>
          </a:p>
          <a:p>
            <a:pPr lvl="1"/>
            <a:endParaRPr lang="fr-FR" dirty="0">
              <a:solidFill>
                <a:schemeClr val="tx1"/>
              </a:solidFill>
            </a:endParaRPr>
          </a:p>
          <a:p>
            <a:pPr lvl="1"/>
            <a:endParaRPr lang="fr-FR" dirty="0">
              <a:solidFill>
                <a:schemeClr val="tx1"/>
              </a:solidFill>
            </a:endParaRPr>
          </a:p>
          <a:p>
            <a:pPr lvl="1"/>
            <a:endParaRPr lang="fr-FR" dirty="0">
              <a:solidFill>
                <a:schemeClr val="tx1"/>
              </a:solidFill>
            </a:endParaRPr>
          </a:p>
          <a:p>
            <a:pPr lvl="1"/>
            <a:endParaRPr lang="fr-FR" dirty="0">
              <a:solidFill>
                <a:schemeClr val="tx1"/>
              </a:solidFill>
            </a:endParaRPr>
          </a:p>
          <a:p>
            <a:pPr lvl="1"/>
            <a:endParaRPr lang="fr-FR" dirty="0">
              <a:solidFill>
                <a:schemeClr val="tx1"/>
              </a:solidFill>
            </a:endParaRPr>
          </a:p>
          <a:p>
            <a:pPr lvl="1"/>
            <a:endParaRPr lang="fr-FR" dirty="0">
              <a:solidFill>
                <a:schemeClr val="tx1"/>
              </a:solidFill>
            </a:endParaRPr>
          </a:p>
          <a:p>
            <a:pPr lvl="1"/>
            <a:endParaRPr lang="fr-FR" dirty="0">
              <a:solidFill>
                <a:schemeClr val="tx1"/>
              </a:solidFill>
            </a:endParaRPr>
          </a:p>
          <a:p>
            <a:pPr lvl="1"/>
            <a:endParaRPr lang="fr-FR" dirty="0">
              <a:solidFill>
                <a:schemeClr val="tx1"/>
              </a:solidFill>
            </a:endParaRPr>
          </a:p>
          <a:p>
            <a:pPr lvl="1"/>
            <a:r>
              <a:rPr lang="fr-FR" dirty="0" err="1">
                <a:solidFill>
                  <a:schemeClr val="tx1"/>
                </a:solidFill>
              </a:rPr>
              <a:t>Identify</a:t>
            </a:r>
            <a:r>
              <a:rPr lang="fr-FR" dirty="0">
                <a:solidFill>
                  <a:schemeClr val="tx1"/>
                </a:solidFill>
              </a:rPr>
              <a:t> components of the system, </a:t>
            </a:r>
            <a:r>
              <a:rPr lang="fr-FR" dirty="0" err="1">
                <a:solidFill>
                  <a:schemeClr val="tx1"/>
                </a:solidFill>
              </a:rPr>
              <a:t>please</a:t>
            </a:r>
            <a:r>
              <a:rPr lang="fr-FR" dirty="0">
                <a:solidFill>
                  <a:schemeClr val="tx1"/>
                </a:solidFill>
              </a:rPr>
              <a:t>: </a:t>
            </a:r>
            <a:r>
              <a:rPr lang="fr-FR" dirty="0" err="1">
                <a:solidFill>
                  <a:schemeClr val="tx1"/>
                </a:solidFill>
              </a:rPr>
              <a:t>What</a:t>
            </a:r>
            <a:r>
              <a:rPr lang="fr-FR" dirty="0">
                <a:solidFill>
                  <a:schemeClr val="tx1"/>
                </a:solidFill>
              </a:rPr>
              <a:t> do </a:t>
            </a:r>
            <a:r>
              <a:rPr lang="fr-FR" dirty="0" err="1">
                <a:solidFill>
                  <a:schemeClr val="tx1"/>
                </a:solidFill>
              </a:rPr>
              <a:t>you</a:t>
            </a:r>
            <a:r>
              <a:rPr lang="fr-FR" dirty="0">
                <a:solidFill>
                  <a:schemeClr val="tx1"/>
                </a:solidFill>
              </a:rPr>
              <a:t> </a:t>
            </a:r>
            <a:r>
              <a:rPr lang="fr-FR" dirty="0" err="1">
                <a:solidFill>
                  <a:schemeClr val="tx1"/>
                </a:solidFill>
              </a:rPr>
              <a:t>see</a:t>
            </a:r>
            <a:r>
              <a:rPr lang="fr-FR" dirty="0">
                <a:solidFill>
                  <a:schemeClr val="tx1"/>
                </a:solidFill>
              </a:rPr>
              <a:t> ? </a:t>
            </a:r>
            <a:r>
              <a:rPr lang="fr-FR" dirty="0" err="1">
                <a:solidFill>
                  <a:schemeClr val="tx1"/>
                </a:solidFill>
              </a:rPr>
              <a:t>What</a:t>
            </a:r>
            <a:r>
              <a:rPr lang="fr-FR" dirty="0">
                <a:solidFill>
                  <a:schemeClr val="tx1"/>
                </a:solidFill>
              </a:rPr>
              <a:t> sizes </a:t>
            </a:r>
            <a:r>
              <a:rPr lang="fr-FR" dirty="0" err="1">
                <a:solidFill>
                  <a:schemeClr val="tx1"/>
                </a:solidFill>
              </a:rPr>
              <a:t>approximately</a:t>
            </a:r>
            <a:r>
              <a:rPr lang="fr-FR" dirty="0">
                <a:solidFill>
                  <a:schemeClr val="tx1"/>
                </a:solidFill>
              </a:rPr>
              <a:t> ?</a:t>
            </a:r>
          </a:p>
          <a:p>
            <a:pPr marL="457200" lvl="1" indent="0">
              <a:buNone/>
            </a:pPr>
            <a:endParaRPr lang="fr-FR"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35560" y="2014860"/>
            <a:ext cx="8229600" cy="3773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89434125"/>
      </p:ext>
    </p:extLst>
  </p:cSld>
  <p:clrMapOvr>
    <a:masterClrMapping/>
  </p:clrMapOvr>
</p:sld>
</file>

<file path=ppt/theme/theme1.xml><?xml version="1.0" encoding="utf-8"?>
<a:theme xmlns:a="http://schemas.openxmlformats.org/drawingml/2006/main" name="Conception personnalisé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Conception personnalisé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SOLEIL - fond gri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SOLEIL - fond blanc">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1685</Words>
  <Application>Microsoft Office PowerPoint</Application>
  <PresentationFormat>Widescreen</PresentationFormat>
  <Paragraphs>190</Paragraphs>
  <Slides>19</Slides>
  <Notes>0</Notes>
  <HiddenSlides>0</HiddenSlides>
  <MMClips>0</MMClips>
  <ScaleCrop>false</ScaleCrop>
  <HeadingPairs>
    <vt:vector size="6" baseType="variant">
      <vt:variant>
        <vt:lpstr>Fonts Used</vt:lpstr>
      </vt:variant>
      <vt:variant>
        <vt:i4>3</vt:i4>
      </vt:variant>
      <vt:variant>
        <vt:lpstr>Theme</vt:lpstr>
      </vt:variant>
      <vt:variant>
        <vt:i4>4</vt:i4>
      </vt:variant>
      <vt:variant>
        <vt:lpstr>Slide Titles</vt:lpstr>
      </vt:variant>
      <vt:variant>
        <vt:i4>19</vt:i4>
      </vt:variant>
    </vt:vector>
  </HeadingPairs>
  <TitlesOfParts>
    <vt:vector size="26" baseType="lpstr">
      <vt:lpstr>Arial</vt:lpstr>
      <vt:lpstr>Calibri</vt:lpstr>
      <vt:lpstr>Wingdings</vt:lpstr>
      <vt:lpstr>Conception personnalisée</vt:lpstr>
      <vt:lpstr>1_Conception personnalisée</vt:lpstr>
      <vt:lpstr>SOLEIL - fond gris</vt:lpstr>
      <vt:lpstr>SOLEIL - fond blanc</vt:lpstr>
      <vt:lpstr>1) Doppler-shift, Michelson interferometer 2) Optical nm-resolution sensor, superresolution</vt:lpstr>
      <vt:lpstr>1) Michelson Interferometer: Doppler shift </vt:lpstr>
      <vt:lpstr>1) Michelson Interferometer: Doppler shift </vt:lpstr>
      <vt:lpstr>1) Michelson Interferometer: Doppler shift </vt:lpstr>
      <vt:lpstr>1) Michelson Interferometer: Doppler shift </vt:lpstr>
      <vt:lpstr>1) Michelson Interferometer: Doppler shift </vt:lpstr>
      <vt:lpstr>1) Michelson Interferometer: Doppler shift </vt:lpstr>
      <vt:lpstr>2) Optical nm-resolution sensor, based on superresolution </vt:lpstr>
      <vt:lpstr>2) Optical nm-resolution sensor, based on superresolution </vt:lpstr>
      <vt:lpstr>PowerPoint Presentation</vt:lpstr>
      <vt:lpstr>Optical nm-resolution sensor, based on superresolution </vt:lpstr>
      <vt:lpstr>PowerPoint Presentation</vt:lpstr>
      <vt:lpstr>Quantum Computing</vt:lpstr>
      <vt:lpstr>Quantum Technologies - Pillars</vt:lpstr>
      <vt:lpstr>Quantum Sensing with NV- centers in Diamond</vt:lpstr>
      <vt:lpstr>Quantum Sensing with NV- centers in Diamond</vt:lpstr>
      <vt:lpstr>NV- centers in Diamond: how to make them ?</vt:lpstr>
      <vt:lpstr>Hands-on quantum magnetometer</vt:lpstr>
      <vt:lpstr>Want More hands-on experience ?</vt:lpstr>
    </vt:vector>
  </TitlesOfParts>
  <Company>Synchrotron SOLEIL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YAO Stephanie</dc:creator>
  <cp:lastModifiedBy>Markus Nordberg</cp:lastModifiedBy>
  <cp:revision>358</cp:revision>
  <cp:lastPrinted>2018-10-16T09:18:49Z</cp:lastPrinted>
  <dcterms:created xsi:type="dcterms:W3CDTF">2016-11-25T17:34:53Z</dcterms:created>
  <dcterms:modified xsi:type="dcterms:W3CDTF">2023-10-15T10:42:20Z</dcterms:modified>
</cp:coreProperties>
</file>