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20"/>
  </p:notesMasterIdLst>
  <p:handoutMasterIdLst>
    <p:handoutMasterId r:id="rId21"/>
  </p:handoutMasterIdLst>
  <p:sldIdLst>
    <p:sldId id="2989" r:id="rId4"/>
    <p:sldId id="3022" r:id="rId5"/>
    <p:sldId id="3077" r:id="rId6"/>
    <p:sldId id="3069" r:id="rId7"/>
    <p:sldId id="3063" r:id="rId8"/>
    <p:sldId id="3066" r:id="rId9"/>
    <p:sldId id="3074" r:id="rId10"/>
    <p:sldId id="3051" r:id="rId11"/>
    <p:sldId id="3073" r:id="rId12"/>
    <p:sldId id="3070" r:id="rId13"/>
    <p:sldId id="3064" r:id="rId14"/>
    <p:sldId id="3071" r:id="rId15"/>
    <p:sldId id="3067" r:id="rId16"/>
    <p:sldId id="3072" r:id="rId17"/>
    <p:sldId id="3075" r:id="rId18"/>
    <p:sldId id="30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FF9933"/>
    <a:srgbClr val="0000FF"/>
    <a:srgbClr val="66FF99"/>
    <a:srgbClr val="B55355"/>
    <a:srgbClr val="F21AD3"/>
    <a:srgbClr val="CCFFCC"/>
    <a:srgbClr val="669900"/>
    <a:srgbClr val="FFCC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5" autoAdjust="0"/>
    <p:restoredTop sz="95179" autoAdjust="0"/>
  </p:normalViewPr>
  <p:slideViewPr>
    <p:cSldViewPr snapToGrid="0" snapToObjects="1">
      <p:cViewPr varScale="1">
        <p:scale>
          <a:sx n="116" d="100"/>
          <a:sy n="116" d="100"/>
        </p:scale>
        <p:origin x="392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AB47F-ACE2-435A-9155-EAF2E40BA60B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DC93-C7EE-4DAA-899C-69B62200DF4D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7EA4C-B8BA-40F2-B914-B3CA480B00A3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C423-34AF-43FD-BEBB-BD8ECDF0CDDF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EB4D-7D11-44C3-822D-CFF1E6AB1932}" type="datetime1">
              <a:rPr lang="en-US" smtClean="0"/>
              <a:t>3/8/23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F93C-230C-4591-821C-2CB165E99519}" type="datetime1">
              <a:rPr lang="en-US" smtClean="0"/>
              <a:t>3/8/23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2B4F-BC72-4C17-AE88-5C965B5F131F}" type="datetime1">
              <a:rPr lang="en-US" smtClean="0"/>
              <a:t>3/8/23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AF344-68B3-4355-86CC-147C22E93BF5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A836-3F6D-4542-B3C8-3B9E6E82F4BF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7C49-CAD6-40F1-ADBC-F438228BDA19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BAF25-2001-4268-AB75-50963A11B762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9C471-74A1-4BC5-B44A-E9C6F8BF0942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6B598-BB86-4397-87C8-963DC9B43656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5265-D525-4C19-90CB-FD77ABC01FDB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740B-5A29-4939-8A95-85D5D6C698BD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DE53-C0BF-4A54-B3D8-3513A219A64C}" type="datetime1">
              <a:rPr lang="en-US" smtClean="0"/>
              <a:t>3/8/23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77FD-B002-4E6B-B2B5-BF2EC47C39C9}" type="datetime1">
              <a:rPr lang="en-US" smtClean="0"/>
              <a:t>3/8/23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A501F-1135-43E4-94C2-79AC31B2DFF2}" type="datetime1">
              <a:rPr lang="en-US" smtClean="0"/>
              <a:t>3/8/23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75C-9BEA-446B-A9C5-033487EF24C1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8A441-665A-407B-A4DE-94318A88FE76}" type="datetime1">
              <a:rPr lang="en-US" smtClean="0"/>
              <a:t>3/8/23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E1FD-C9CF-40A3-94D5-DBDDF9C1C71E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F89D9-08B7-400F-9252-EC0CDD399E86}" type="datetime1">
              <a:rPr lang="en-US" smtClean="0"/>
              <a:t>3/8/23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SPS-LHC energy matching 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Preparation for beam commissioning – Matteo Solfaroli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Preparation for beam commissioning – Matteo Solfaroli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6C0F0-BEBD-4532-BE9E-E2CF60753F6E}" type="datetime1">
              <a:rPr lang="en-US" smtClean="0"/>
              <a:t>3/8/23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Preparation for beam commissioning – Matteo Solfaroli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Preparation for beam commissioning - Matteo Solfaroli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8E6D-3465-49A1-AEDC-7F5AA1177878}" type="datetime1">
              <a:rPr lang="en-US" smtClean="0"/>
              <a:t>3/8/23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  <p:sldLayoutId id="2147483673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5F702-A28B-4730-A382-FC19D5856D66}" type="datetime1">
              <a:rPr lang="en-US" smtClean="0"/>
              <a:t>3/8/23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SPS-LHC energy matching 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60459-C4AB-4E3D-A2F0-13F76A1ADFF5}" type="datetime1">
              <a:rPr lang="en-US" smtClean="0"/>
              <a:t>3/8/23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SPS-LHC energy matching 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01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6A2D-AECC-696E-1B5E-573D2907C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commissioning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0F009-1B3F-661B-49E0-87FA29F10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10304234" cy="2629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3.5 weeks of </a:t>
            </a:r>
            <a:r>
              <a:rPr lang="en-US" sz="2400" b="1" dirty="0"/>
              <a:t>re-commissioning with beam</a:t>
            </a:r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Mostly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commissioning on machine side</a:t>
            </a:r>
            <a:r>
              <a:rPr lang="en-US" sz="2000" dirty="0">
                <a:sym typeface="Wingdings" panose="05000000000000000000" pitchFamily="2" charset="2"/>
              </a:rPr>
              <a:t>, in preparation for physics production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Some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activities concerning experiments </a:t>
            </a:r>
            <a:r>
              <a:rPr lang="en-US" sz="2000" dirty="0">
                <a:sym typeface="Wingdings" panose="05000000000000000000" pitchFamily="2" charset="2"/>
              </a:rPr>
              <a:t>will also be carried out (next slides)</a:t>
            </a:r>
          </a:p>
          <a:p>
            <a:r>
              <a:rPr lang="en-US" sz="2000" dirty="0">
                <a:sym typeface="Wingdings" panose="05000000000000000000" pitchFamily="2" charset="2"/>
              </a:rPr>
              <a:t>2-3 days allocated for reconditioning of the vacuum chamber for e-cloud (</a:t>
            </a:r>
            <a:r>
              <a:rPr lang="en-US" sz="2000" b="1" dirty="0">
                <a:sym typeface="Wingdings" panose="05000000000000000000" pitchFamily="2" charset="2"/>
              </a:rPr>
              <a:t>scrubbing</a:t>
            </a:r>
            <a:r>
              <a:rPr lang="en-US" sz="2000" dirty="0">
                <a:sym typeface="Wingdings" panose="05000000000000000000" pitchFamily="2" charset="2"/>
              </a:rPr>
              <a:t>) - advanced </a:t>
            </a:r>
            <a:r>
              <a:rPr lang="en-US" sz="2000" dirty="0" err="1">
                <a:sym typeface="Wingdings" panose="05000000000000000000" pitchFamily="2" charset="2"/>
              </a:rPr>
              <a:t>wrt</a:t>
            </a:r>
            <a:r>
              <a:rPr lang="en-US" sz="2000" dirty="0">
                <a:sym typeface="Wingdings" panose="05000000000000000000" pitchFamily="2" charset="2"/>
              </a:rPr>
              <a:t> schedule (place-holder):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end of week 16, beginning of week 17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E8CF8-B5AF-9478-E97D-F1C5E93E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2BC48B-C16D-C793-7C46-D9E64C46BE44}"/>
              </a:ext>
            </a:extLst>
          </p:cNvPr>
          <p:cNvGrpSpPr/>
          <p:nvPr/>
        </p:nvGrpSpPr>
        <p:grpSpPr>
          <a:xfrm>
            <a:off x="914379" y="2895501"/>
            <a:ext cx="10298760" cy="3191320"/>
            <a:chOff x="914379" y="2752280"/>
            <a:chExt cx="10298760" cy="319132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703C6F2-9B8E-7FCE-81F7-8B2B5A29737C}"/>
                </a:ext>
              </a:extLst>
            </p:cNvPr>
            <p:cNvGrpSpPr/>
            <p:nvPr/>
          </p:nvGrpSpPr>
          <p:grpSpPr>
            <a:xfrm>
              <a:off x="914379" y="2752280"/>
              <a:ext cx="10298760" cy="3191320"/>
              <a:chOff x="914379" y="2752280"/>
              <a:chExt cx="10298760" cy="319132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ED8050B-0951-D00D-2663-D986AB7D79DA}"/>
                  </a:ext>
                </a:extLst>
              </p:cNvPr>
              <p:cNvGrpSpPr/>
              <p:nvPr/>
            </p:nvGrpSpPr>
            <p:grpSpPr>
              <a:xfrm>
                <a:off x="914379" y="2752280"/>
                <a:ext cx="10298760" cy="3191320"/>
                <a:chOff x="1279979" y="2711362"/>
                <a:chExt cx="10298760" cy="3191320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39ED213D-244D-BF95-7DDC-A625115070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279979" y="2711362"/>
                  <a:ext cx="4591691" cy="3191320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CE6BBEE9-9B1B-C4AA-46B5-66323736D4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515057" y="2919273"/>
                  <a:ext cx="6063682" cy="2983409"/>
                </a:xfrm>
                <a:prstGeom prst="rect">
                  <a:avLst/>
                </a:prstGeom>
              </p:spPr>
            </p:pic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105C3BC-950D-767E-E0BF-BA75253B1AFA}"/>
                  </a:ext>
                </a:extLst>
              </p:cNvPr>
              <p:cNvGrpSpPr/>
              <p:nvPr/>
            </p:nvGrpSpPr>
            <p:grpSpPr>
              <a:xfrm>
                <a:off x="8679873" y="4115085"/>
                <a:ext cx="817756" cy="593686"/>
                <a:chOff x="8802537" y="4268246"/>
                <a:chExt cx="817756" cy="593686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EB42AD02-4B49-477D-14AE-3531BC3DC7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0293" y="4294265"/>
                  <a:ext cx="0" cy="567667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AA31A24-EA55-8A71-36C2-048111BD43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294265"/>
                  <a:ext cx="0" cy="567667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E43970C2-5B9B-3B61-DD2B-85013C8B72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861932"/>
                  <a:ext cx="817756" cy="0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DEF5A90-837E-1303-8E08-9FF6517CC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268246"/>
                  <a:ext cx="817756" cy="0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FBD8E4D-6E7B-3A6C-F1FE-36CA51CF9B28}"/>
                  </a:ext>
                </a:extLst>
              </p:cNvPr>
              <p:cNvCxnSpPr/>
              <p:nvPr/>
            </p:nvCxnSpPr>
            <p:spPr>
              <a:xfrm flipH="1">
                <a:off x="7527073" y="4385385"/>
                <a:ext cx="1152800" cy="323386"/>
              </a:xfrm>
              <a:prstGeom prst="straightConnector1">
                <a:avLst/>
              </a:prstGeom>
              <a:ln w="38100">
                <a:solidFill>
                  <a:srgbClr val="B55355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0E8EFF-2554-C322-F189-02FFBAC61B9C}"/>
                </a:ext>
              </a:extLst>
            </p:cNvPr>
            <p:cNvSpPr/>
            <p:nvPr/>
          </p:nvSpPr>
          <p:spPr>
            <a:xfrm>
              <a:off x="4279147" y="3813717"/>
              <a:ext cx="3502971" cy="2129883"/>
            </a:xfrm>
            <a:prstGeom prst="rect">
              <a:avLst/>
            </a:prstGeom>
            <a:noFill/>
            <a:ln w="57150">
              <a:solidFill>
                <a:srgbClr val="008E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71A614D6-D5E6-524B-9258-C45E9B395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22" name="Date Placeholder 5">
            <a:extLst>
              <a:ext uri="{FF2B5EF4-FFF2-40B4-BE49-F238E27FC236}">
                <a16:creationId xmlns:a16="http://schemas.microsoft.com/office/drawing/2014/main" id="{0D41A675-E594-5142-877E-36E391039B4B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4146FEED-95DF-554B-9568-8BED4C7AB7FB}"/>
              </a:ext>
            </a:extLst>
          </p:cNvPr>
          <p:cNvSpPr/>
          <p:nvPr/>
        </p:nvSpPr>
        <p:spPr>
          <a:xfrm>
            <a:off x="5562968" y="4925961"/>
            <a:ext cx="495759" cy="440675"/>
          </a:xfrm>
          <a:prstGeom prst="star5">
            <a:avLst/>
          </a:prstGeom>
          <a:solidFill>
            <a:srgbClr val="008E40"/>
          </a:solidFill>
          <a:ln>
            <a:solidFill>
              <a:srgbClr val="008E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64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1792E-C6AA-8996-CFF3-CD2FFEC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commissioning - experiments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8E8EA-196B-2B46-8DD2-76AF6506B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974" y="1325517"/>
            <a:ext cx="9834390" cy="4114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Some activities have been </a:t>
            </a:r>
            <a:r>
              <a:rPr lang="en-US" sz="2400" b="1" dirty="0"/>
              <a:t>agreed with LPC</a:t>
            </a:r>
            <a:r>
              <a:rPr lang="en-US" sz="2400" dirty="0"/>
              <a:t>: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Dedicated splashes </a:t>
            </a:r>
            <a:r>
              <a:rPr lang="en-US" sz="2200" dirty="0"/>
              <a:t>around day 3-4 of beam commissioning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First stable beams at injection</a:t>
            </a:r>
            <a:r>
              <a:rPr lang="en-US" sz="2200" dirty="0"/>
              <a:t>, planned to happen before Easter weekend</a:t>
            </a:r>
          </a:p>
          <a:p>
            <a:r>
              <a:rPr lang="en-US" sz="2200" dirty="0"/>
              <a:t>A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few stable beams </a:t>
            </a:r>
            <a:r>
              <a:rPr lang="en-US" sz="2200" dirty="0"/>
              <a:t>shifts during Easter weekend to help cover the 4-day long weekend</a:t>
            </a:r>
          </a:p>
          <a:p>
            <a:r>
              <a:rPr lang="en-GB" sz="2200" dirty="0"/>
              <a:t>ATLAS request for </a:t>
            </a:r>
            <a:r>
              <a:rPr lang="en-GB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horizontal muons </a:t>
            </a:r>
            <a:r>
              <a:rPr lang="en-GB" sz="2200" dirty="0">
                <a:sym typeface="Wingdings" pitchFamily="2" charset="2"/>
              </a:rPr>
              <a:t> </a:t>
            </a:r>
            <a:r>
              <a:rPr lang="en-GB" sz="2200" dirty="0"/>
              <a:t>after Easter, before first stable beams at 6.8 TeV</a:t>
            </a:r>
          </a:p>
          <a:p>
            <a:r>
              <a:rPr lang="en-GB" sz="2200" dirty="0"/>
              <a:t>Gas injection in IP8 (</a:t>
            </a:r>
            <a:r>
              <a:rPr lang="en-GB" sz="22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LHCb</a:t>
            </a:r>
            <a:r>
              <a:rPr lang="en-GB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SMOG</a:t>
            </a:r>
            <a:r>
              <a:rPr lang="en-GB" sz="2200" dirty="0"/>
              <a:t>) to perform parasitic VELO foil tomography</a:t>
            </a:r>
          </a:p>
          <a:p>
            <a:r>
              <a:rPr lang="en-GB" sz="2200" b="1" dirty="0"/>
              <a:t>First stable beams at 6.8 TeV</a:t>
            </a:r>
            <a:r>
              <a:rPr lang="en-GB" sz="2200" dirty="0"/>
              <a:t>: expected on schedule </a:t>
            </a:r>
            <a:r>
              <a:rPr lang="en-GB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during week 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965EE-9B85-C5A0-EBAD-2BEDFA18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465348F-9D0C-5D44-B1B8-BF085155C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F1D84FDA-3E7E-B54B-A203-0688A39ED38B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9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75090-90CC-A5E1-A4DF-7C466DE12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Machine configuration for pp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60CF2-4058-7A79-7471-D853A0F91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44" y="4435700"/>
            <a:ext cx="11345633" cy="14538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b="1" dirty="0"/>
              <a:t>Main differences for experiments </a:t>
            </a:r>
            <a:r>
              <a:rPr lang="en-GB" sz="2200" dirty="0">
                <a:solidFill>
                  <a:schemeClr val="tx2"/>
                </a:solidFill>
              </a:rPr>
              <a:t>between 2022 and 2023 cycles:</a:t>
            </a:r>
          </a:p>
          <a:p>
            <a:r>
              <a:rPr lang="en-GB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IP8 rotation </a:t>
            </a:r>
            <a:r>
              <a:rPr lang="en-GB" sz="2100" dirty="0"/>
              <a:t>to provide same full crossing angle for any </a:t>
            </a:r>
            <a:r>
              <a:rPr lang="en-GB" sz="2100" dirty="0" err="1"/>
              <a:t>LHCb</a:t>
            </a:r>
            <a:r>
              <a:rPr lang="en-GB" sz="2100" dirty="0"/>
              <a:t> polarity – confirmed by </a:t>
            </a:r>
            <a:r>
              <a:rPr lang="en-GB" sz="2100" dirty="0" err="1"/>
              <a:t>LHCb</a:t>
            </a:r>
            <a:endParaRPr lang="en-GB" sz="2100" dirty="0"/>
          </a:p>
          <a:p>
            <a:r>
              <a:rPr lang="en-GB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Much longer </a:t>
            </a:r>
            <a:r>
              <a:rPr lang="en-GB" sz="21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levelling </a:t>
            </a:r>
            <a:r>
              <a:rPr lang="en-GB" sz="2100" dirty="0"/>
              <a:t>from 1.2 m to 0.3 m (2022: 60-30cm) to maximise integrated luminosity - Tuned for bunch intensities of 1.8E</a:t>
            </a:r>
            <a:r>
              <a:rPr lang="en-GB" sz="2100" baseline="30000" dirty="0"/>
              <a:t>11</a:t>
            </a:r>
            <a:r>
              <a:rPr lang="en-GB" sz="2100" dirty="0"/>
              <a:t> ppb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75DE8-2DEA-CA01-CF22-F60C03E9D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ttangolo arrotondato 33">
            <a:extLst>
              <a:ext uri="{FF2B5EF4-FFF2-40B4-BE49-F238E27FC236}">
                <a16:creationId xmlns:a16="http://schemas.microsoft.com/office/drawing/2014/main" id="{BBA74591-087F-0F6D-C671-1BD7D02E8E09}"/>
              </a:ext>
            </a:extLst>
          </p:cNvPr>
          <p:cNvSpPr/>
          <p:nvPr/>
        </p:nvSpPr>
        <p:spPr>
          <a:xfrm>
            <a:off x="1024134" y="1901293"/>
            <a:ext cx="1245114" cy="36089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Injection</a:t>
            </a:r>
            <a:endParaRPr lang="en-GB" b="1" dirty="0"/>
          </a:p>
        </p:txBody>
      </p:sp>
      <p:sp>
        <p:nvSpPr>
          <p:cNvPr id="8" name="Rettangolo arrotondato 9">
            <a:extLst>
              <a:ext uri="{FF2B5EF4-FFF2-40B4-BE49-F238E27FC236}">
                <a16:creationId xmlns:a16="http://schemas.microsoft.com/office/drawing/2014/main" id="{C005939A-E587-1731-714C-5458E42B3A08}"/>
              </a:ext>
            </a:extLst>
          </p:cNvPr>
          <p:cNvSpPr/>
          <p:nvPr/>
        </p:nvSpPr>
        <p:spPr>
          <a:xfrm>
            <a:off x="2423146" y="1631738"/>
            <a:ext cx="2587421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Ramp&amp;Squeeze</a:t>
            </a:r>
            <a:endParaRPr lang="en-GB" b="1" dirty="0"/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= 1.33/10/1.33/2 m</a:t>
            </a:r>
          </a:p>
          <a:p>
            <a:pPr algn="ctr"/>
            <a:r>
              <a:rPr lang="en-GB" b="1" dirty="0"/>
              <a:t>(IP1/2/5/8)</a:t>
            </a:r>
          </a:p>
        </p:txBody>
      </p:sp>
      <p:sp>
        <p:nvSpPr>
          <p:cNvPr id="9" name="Rettangolo arrotondato 10">
            <a:extLst>
              <a:ext uri="{FF2B5EF4-FFF2-40B4-BE49-F238E27FC236}">
                <a16:creationId xmlns:a16="http://schemas.microsoft.com/office/drawing/2014/main" id="{2892A50B-8BE8-3A8B-1B1E-CCD12465513C}"/>
              </a:ext>
            </a:extLst>
          </p:cNvPr>
          <p:cNvSpPr/>
          <p:nvPr/>
        </p:nvSpPr>
        <p:spPr>
          <a:xfrm>
            <a:off x="5164465" y="1631738"/>
            <a:ext cx="1484110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Squeeze to</a:t>
            </a:r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= 0.6 m in IP1&amp;5</a:t>
            </a:r>
          </a:p>
        </p:txBody>
      </p:sp>
      <p:sp>
        <p:nvSpPr>
          <p:cNvPr id="10" name="Rettangolo arrotondato 12">
            <a:extLst>
              <a:ext uri="{FF2B5EF4-FFF2-40B4-BE49-F238E27FC236}">
                <a16:creationId xmlns:a16="http://schemas.microsoft.com/office/drawing/2014/main" id="{87AB2EAD-2F3B-9515-5539-B594C025F87E}"/>
              </a:ext>
            </a:extLst>
          </p:cNvPr>
          <p:cNvSpPr/>
          <p:nvPr/>
        </p:nvSpPr>
        <p:spPr>
          <a:xfrm>
            <a:off x="8643677" y="1631738"/>
            <a:ext cx="2690449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Stable Beams and </a:t>
            </a:r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</a:t>
            </a:r>
          </a:p>
          <a:p>
            <a:pPr algn="ctr"/>
            <a:r>
              <a:rPr lang="en-GB" b="1" dirty="0"/>
              <a:t> levelling down to </a:t>
            </a:r>
          </a:p>
          <a:p>
            <a:pPr algn="ctr"/>
            <a:r>
              <a:rPr lang="en-GB" b="1" dirty="0"/>
              <a:t>0.3 m in IP1&amp;5</a:t>
            </a:r>
          </a:p>
        </p:txBody>
      </p:sp>
      <p:sp>
        <p:nvSpPr>
          <p:cNvPr id="11" name="Rettangolo arrotondato 26">
            <a:extLst>
              <a:ext uri="{FF2B5EF4-FFF2-40B4-BE49-F238E27FC236}">
                <a16:creationId xmlns:a16="http://schemas.microsoft.com/office/drawing/2014/main" id="{60076D42-32BD-4E9C-8EF8-CFE566439FFE}"/>
              </a:ext>
            </a:extLst>
          </p:cNvPr>
          <p:cNvSpPr/>
          <p:nvPr/>
        </p:nvSpPr>
        <p:spPr>
          <a:xfrm>
            <a:off x="6802473" y="1631738"/>
            <a:ext cx="1687306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Establish and optimize collisions</a:t>
            </a:r>
          </a:p>
        </p:txBody>
      </p:sp>
      <p:sp>
        <p:nvSpPr>
          <p:cNvPr id="12" name="CasellaDiTesto 30">
            <a:extLst>
              <a:ext uri="{FF2B5EF4-FFF2-40B4-BE49-F238E27FC236}">
                <a16:creationId xmlns:a16="http://schemas.microsoft.com/office/drawing/2014/main" id="{54BF9BDB-C041-9BC4-F1C5-0BD61C66889E}"/>
              </a:ext>
            </a:extLst>
          </p:cNvPr>
          <p:cNvSpPr txBox="1"/>
          <p:nvPr/>
        </p:nvSpPr>
        <p:spPr>
          <a:xfrm rot="19629510">
            <a:off x="157827" y="1820803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>
                <a:solidFill>
                  <a:schemeClr val="tx1">
                    <a:lumMod val="60000"/>
                    <a:lumOff val="40000"/>
                  </a:schemeClr>
                </a:solidFill>
              </a:rPr>
              <a:t>2022</a:t>
            </a:r>
            <a:endParaRPr lang="en-GB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Connettore 2 8">
            <a:extLst>
              <a:ext uri="{FF2B5EF4-FFF2-40B4-BE49-F238E27FC236}">
                <a16:creationId xmlns:a16="http://schemas.microsoft.com/office/drawing/2014/main" id="{DB12B4C7-8358-D866-997C-5FBFC83C0DF9}"/>
              </a:ext>
            </a:extLst>
          </p:cNvPr>
          <p:cNvCxnSpPr/>
          <p:nvPr/>
        </p:nvCxnSpPr>
        <p:spPr>
          <a:xfrm>
            <a:off x="450852" y="1300155"/>
            <a:ext cx="11376025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28">
            <a:extLst>
              <a:ext uri="{FF2B5EF4-FFF2-40B4-BE49-F238E27FC236}">
                <a16:creationId xmlns:a16="http://schemas.microsoft.com/office/drawing/2014/main" id="{6CFAD53B-89C3-3001-A21C-5B6B71513948}"/>
              </a:ext>
            </a:extLst>
          </p:cNvPr>
          <p:cNvSpPr txBox="1"/>
          <p:nvPr/>
        </p:nvSpPr>
        <p:spPr>
          <a:xfrm>
            <a:off x="11519216" y="953018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time</a:t>
            </a:r>
          </a:p>
        </p:txBody>
      </p:sp>
      <p:sp>
        <p:nvSpPr>
          <p:cNvPr id="15" name="Rettangolo arrotondato 19">
            <a:extLst>
              <a:ext uri="{FF2B5EF4-FFF2-40B4-BE49-F238E27FC236}">
                <a16:creationId xmlns:a16="http://schemas.microsoft.com/office/drawing/2014/main" id="{BE494252-CB73-F980-6A05-8FDAE36D0FD7}"/>
              </a:ext>
            </a:extLst>
          </p:cNvPr>
          <p:cNvSpPr/>
          <p:nvPr/>
        </p:nvSpPr>
        <p:spPr>
          <a:xfrm>
            <a:off x="157165" y="3414201"/>
            <a:ext cx="1245114" cy="36089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Injection</a:t>
            </a:r>
          </a:p>
        </p:txBody>
      </p:sp>
      <p:sp>
        <p:nvSpPr>
          <p:cNvPr id="16" name="Rettangolo arrotondato 20">
            <a:extLst>
              <a:ext uri="{FF2B5EF4-FFF2-40B4-BE49-F238E27FC236}">
                <a16:creationId xmlns:a16="http://schemas.microsoft.com/office/drawing/2014/main" id="{AEDB9F1F-1AA0-46BC-325A-7B85193A5910}"/>
              </a:ext>
            </a:extLst>
          </p:cNvPr>
          <p:cNvSpPr/>
          <p:nvPr/>
        </p:nvSpPr>
        <p:spPr>
          <a:xfrm>
            <a:off x="1531226" y="3143759"/>
            <a:ext cx="2028105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Ramp&amp;Squeeze</a:t>
            </a:r>
            <a:endParaRPr lang="en-GB" b="1" dirty="0"/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= </a:t>
            </a:r>
            <a:r>
              <a:rPr lang="en-GB" b="1" dirty="0">
                <a:solidFill>
                  <a:srgbClr val="C00000"/>
                </a:solidFill>
              </a:rPr>
              <a:t>2</a:t>
            </a:r>
            <a:r>
              <a:rPr lang="en-GB" b="1" dirty="0"/>
              <a:t>/10/</a:t>
            </a:r>
            <a:r>
              <a:rPr lang="en-GB" b="1" dirty="0">
                <a:solidFill>
                  <a:srgbClr val="C00000"/>
                </a:solidFill>
              </a:rPr>
              <a:t>2</a:t>
            </a:r>
            <a:r>
              <a:rPr lang="en-GB" b="1" dirty="0"/>
              <a:t>/2 m</a:t>
            </a:r>
          </a:p>
          <a:p>
            <a:pPr algn="ctr"/>
            <a:r>
              <a:rPr lang="en-GB" b="1" dirty="0"/>
              <a:t>(IP1/2/5/8)</a:t>
            </a:r>
          </a:p>
        </p:txBody>
      </p:sp>
      <p:sp>
        <p:nvSpPr>
          <p:cNvPr id="17" name="Rettangolo arrotondato 21">
            <a:extLst>
              <a:ext uri="{FF2B5EF4-FFF2-40B4-BE49-F238E27FC236}">
                <a16:creationId xmlns:a16="http://schemas.microsoft.com/office/drawing/2014/main" id="{B00362E5-57AB-76AC-2FEA-B18367621DE0}"/>
              </a:ext>
            </a:extLst>
          </p:cNvPr>
          <p:cNvSpPr/>
          <p:nvPr/>
        </p:nvSpPr>
        <p:spPr>
          <a:xfrm>
            <a:off x="3688281" y="3234646"/>
            <a:ext cx="2069896" cy="72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Xing-Sep planes rotation in IP8</a:t>
            </a:r>
          </a:p>
        </p:txBody>
      </p:sp>
      <p:sp>
        <p:nvSpPr>
          <p:cNvPr id="18" name="Rettangolo arrotondato 23">
            <a:extLst>
              <a:ext uri="{FF2B5EF4-FFF2-40B4-BE49-F238E27FC236}">
                <a16:creationId xmlns:a16="http://schemas.microsoft.com/office/drawing/2014/main" id="{7B79AD44-04B9-7030-D5B8-8D0F7D4DAA7C}"/>
              </a:ext>
            </a:extLst>
          </p:cNvPr>
          <p:cNvSpPr/>
          <p:nvPr/>
        </p:nvSpPr>
        <p:spPr>
          <a:xfrm>
            <a:off x="7500183" y="3140541"/>
            <a:ext cx="1687306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Establish and optimize collisions</a:t>
            </a:r>
            <a:endParaRPr lang="en-GB" b="1" dirty="0"/>
          </a:p>
        </p:txBody>
      </p:sp>
      <p:sp>
        <p:nvSpPr>
          <p:cNvPr id="19" name="Rettangolo arrotondato 24">
            <a:extLst>
              <a:ext uri="{FF2B5EF4-FFF2-40B4-BE49-F238E27FC236}">
                <a16:creationId xmlns:a16="http://schemas.microsoft.com/office/drawing/2014/main" id="{EE77EBC6-5870-C6E6-03C7-7AD90E25EFEA}"/>
              </a:ext>
            </a:extLst>
          </p:cNvPr>
          <p:cNvSpPr/>
          <p:nvPr/>
        </p:nvSpPr>
        <p:spPr>
          <a:xfrm>
            <a:off x="5887125" y="3144646"/>
            <a:ext cx="1484110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Squeeze to</a:t>
            </a:r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= </a:t>
            </a:r>
            <a:r>
              <a:rPr lang="en-GB" b="1" dirty="0">
                <a:solidFill>
                  <a:srgbClr val="C00000"/>
                </a:solidFill>
              </a:rPr>
              <a:t>1.2 m</a:t>
            </a:r>
            <a:r>
              <a:rPr lang="en-GB" b="1" dirty="0"/>
              <a:t> in IP1&amp;5</a:t>
            </a:r>
          </a:p>
        </p:txBody>
      </p:sp>
      <p:sp>
        <p:nvSpPr>
          <p:cNvPr id="20" name="Rettangolo arrotondato 25">
            <a:extLst>
              <a:ext uri="{FF2B5EF4-FFF2-40B4-BE49-F238E27FC236}">
                <a16:creationId xmlns:a16="http://schemas.microsoft.com/office/drawing/2014/main" id="{AEEE7051-D1B4-2B36-F043-551452B5834F}"/>
              </a:ext>
            </a:extLst>
          </p:cNvPr>
          <p:cNvSpPr/>
          <p:nvPr/>
        </p:nvSpPr>
        <p:spPr>
          <a:xfrm>
            <a:off x="9316437" y="3144646"/>
            <a:ext cx="2690449" cy="900000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Stable Beams and </a:t>
            </a:r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</a:t>
            </a:r>
          </a:p>
          <a:p>
            <a:pPr algn="ctr"/>
            <a:r>
              <a:rPr lang="en-GB" b="1" dirty="0"/>
              <a:t> levelling down to </a:t>
            </a:r>
          </a:p>
          <a:p>
            <a:pPr algn="ctr"/>
            <a:r>
              <a:rPr lang="en-GB" b="1" dirty="0"/>
              <a:t>0.3 m in IP1&amp;5</a:t>
            </a:r>
          </a:p>
        </p:txBody>
      </p:sp>
      <p:sp>
        <p:nvSpPr>
          <p:cNvPr id="21" name="Freccia circolare a destra 29">
            <a:extLst>
              <a:ext uri="{FF2B5EF4-FFF2-40B4-BE49-F238E27FC236}">
                <a16:creationId xmlns:a16="http://schemas.microsoft.com/office/drawing/2014/main" id="{96A62ACD-6C03-4983-0B9D-BC2F4318F948}"/>
              </a:ext>
            </a:extLst>
          </p:cNvPr>
          <p:cNvSpPr/>
          <p:nvPr/>
        </p:nvSpPr>
        <p:spPr>
          <a:xfrm rot="1573916">
            <a:off x="152064" y="1945056"/>
            <a:ext cx="524485" cy="1458670"/>
          </a:xfrm>
          <a:prstGeom prst="curvedRightArrow">
            <a:avLst>
              <a:gd name="adj1" fmla="val 41786"/>
              <a:gd name="adj2" fmla="val 93136"/>
              <a:gd name="adj3" fmla="val 42244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5400000" scaled="0"/>
            <a:tileRect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6428940E-065E-F940-9986-8AB9B6E26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23" name="Date Placeholder 5">
            <a:extLst>
              <a:ext uri="{FF2B5EF4-FFF2-40B4-BE49-F238E27FC236}">
                <a16:creationId xmlns:a16="http://schemas.microsoft.com/office/drawing/2014/main" id="{B5D8B15A-D574-104E-8CA3-DDFE7A7B8643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867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1AE99-A1CB-48B5-D5FE-A33F2E29D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Machine configurations for special runs &amp; 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E328C-5C7D-FC1F-954D-24C31924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66E51E8-919D-368A-2396-3F550D3F064B}"/>
              </a:ext>
            </a:extLst>
          </p:cNvPr>
          <p:cNvSpPr txBox="1">
            <a:spLocks/>
          </p:cNvSpPr>
          <p:nvPr/>
        </p:nvSpPr>
        <p:spPr>
          <a:xfrm>
            <a:off x="613261" y="1171561"/>
            <a:ext cx="11251637" cy="3653827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sz="2200" dirty="0"/>
              <a:t>In </a:t>
            </a:r>
            <a:r>
              <a:rPr lang="en-US" sz="2200" b="1" dirty="0"/>
              <a:t>parallel to setting up </a:t>
            </a:r>
            <a:r>
              <a:rPr lang="en-US" sz="2200" dirty="0"/>
              <a:t>the nominal pp configuration, we hope to use beam commissioning periods (mostly nights and week-ends) to </a:t>
            </a:r>
            <a:r>
              <a:rPr lang="en-US" sz="2200" b="1" dirty="0"/>
              <a:t>pre-commission </a:t>
            </a:r>
            <a:r>
              <a:rPr lang="en-US" sz="2200" dirty="0"/>
              <a:t>other 2022 configurations</a:t>
            </a:r>
          </a:p>
          <a:p>
            <a:pPr marL="0" indent="0" defTabSz="914400">
              <a:spcBef>
                <a:spcPts val="1200"/>
              </a:spcBef>
              <a:buNone/>
            </a:pPr>
            <a:r>
              <a:rPr lang="en-US" sz="22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Vdm</a:t>
            </a:r>
            <a:r>
              <a:rPr lang="en-US" sz="2200" dirty="0"/>
              <a:t>: based on 2022 settings</a:t>
            </a:r>
          </a:p>
          <a:p>
            <a:pPr lvl="1"/>
            <a:r>
              <a:rPr lang="en-US" sz="2200" dirty="0"/>
              <a:t>Expect a </a:t>
            </a:r>
            <a:r>
              <a:rPr lang="en-US" sz="2200" b="1" dirty="0"/>
              <a:t>quick recommissioning</a:t>
            </a:r>
            <a:r>
              <a:rPr lang="en-US" sz="2200" dirty="0"/>
              <a:t>, mainly orbit and collision point optimization</a:t>
            </a:r>
          </a:p>
          <a:p>
            <a:pPr marL="0" indent="0" defTabSz="914400">
              <a:spcBef>
                <a:spcPts val="600"/>
              </a:spcBef>
              <a:buNone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High-beta 120m, high beta 6km</a:t>
            </a:r>
            <a:r>
              <a:rPr lang="en-US" sz="2200" dirty="0"/>
              <a:t>: </a:t>
            </a:r>
            <a:r>
              <a:rPr lang="en-US" sz="2200" b="1" dirty="0"/>
              <a:t>brand new de-squeezes</a:t>
            </a:r>
          </a:p>
          <a:p>
            <a:pPr lvl="1" defTabSz="914400">
              <a:spcBef>
                <a:spcPts val="600"/>
              </a:spcBef>
            </a:pPr>
            <a:r>
              <a:rPr lang="en-US" sz="2200" dirty="0"/>
              <a:t>Bring probe beams to end of de-squeezes, if time permits first look at optics</a:t>
            </a:r>
          </a:p>
          <a:p>
            <a:pPr marL="0" indent="0" defTabSz="914400">
              <a:spcBef>
                <a:spcPts val="600"/>
              </a:spcBef>
              <a:buNone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Ions</a:t>
            </a:r>
            <a:r>
              <a:rPr lang="en-US" sz="2200" dirty="0"/>
              <a:t>: energy has been defined to be 6.8Z TeV, </a:t>
            </a:r>
            <a:r>
              <a:rPr lang="en-US" sz="2200" b="1" dirty="0"/>
              <a:t>optics available</a:t>
            </a:r>
          </a:p>
          <a:p>
            <a:pPr lvl="1"/>
            <a:r>
              <a:rPr lang="en-US" sz="2200" dirty="0"/>
              <a:t>If time permits, bring probe beams to end of squeeze, first look at optics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B0556-1B49-AA19-5D19-0E496FBAB53B}"/>
              </a:ext>
            </a:extLst>
          </p:cNvPr>
          <p:cNvSpPr txBox="1">
            <a:spLocks/>
          </p:cNvSpPr>
          <p:nvPr/>
        </p:nvSpPr>
        <p:spPr>
          <a:xfrm>
            <a:off x="468350" y="5280995"/>
            <a:ext cx="11251637" cy="1048214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endParaRPr lang="en-US" sz="20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32E581-B77A-CB41-951F-36D975A25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F069827-82E2-514D-A994-C8DD16F87BC7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BDE03A-9FBA-6B49-B231-6CD523BEE4BB}"/>
              </a:ext>
            </a:extLst>
          </p:cNvPr>
          <p:cNvSpPr/>
          <p:nvPr/>
        </p:nvSpPr>
        <p:spPr>
          <a:xfrm>
            <a:off x="110169" y="5071672"/>
            <a:ext cx="116301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1" indent="0" algn="ctr">
              <a:buNone/>
            </a:pPr>
            <a:r>
              <a:rPr lang="en-US" sz="2400" dirty="0"/>
              <a:t>Such strategy proved to be </a:t>
            </a:r>
            <a:r>
              <a:rPr lang="en-US" sz="2400" b="1" dirty="0"/>
              <a:t>very effective </a:t>
            </a:r>
            <a:r>
              <a:rPr lang="en-US" sz="2400" dirty="0"/>
              <a:t>in the past to prevent diverting some shifts of pp production to those tasks and to timely identify possible issues</a:t>
            </a:r>
          </a:p>
        </p:txBody>
      </p:sp>
    </p:spTree>
    <p:extLst>
      <p:ext uri="{BB962C8B-B14F-4D97-AF65-F5344CB8AC3E}">
        <p14:creationId xmlns:p14="http://schemas.microsoft.com/office/powerpoint/2010/main" val="2155190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6A2D-AECC-696E-1B5E-573D2907C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Intensity ramp 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0F009-1B3F-661B-49E0-87FA29F10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10304234" cy="1664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>
                <a:sym typeface="Wingdings" panose="05000000000000000000" pitchFamily="2" charset="2"/>
              </a:rPr>
              <a:t>Intensity ramp up </a:t>
            </a:r>
            <a:r>
              <a:rPr lang="en-US" sz="2200" dirty="0">
                <a:sym typeface="Wingdings" panose="05000000000000000000" pitchFamily="2" charset="2"/>
              </a:rPr>
              <a:t>(to ~1200 bunches) during ~3 weeks</a:t>
            </a:r>
          </a:p>
          <a:p>
            <a:r>
              <a:rPr lang="en-US" sz="2200" dirty="0">
                <a:sym typeface="Wingdings" panose="05000000000000000000" pitchFamily="2" charset="2"/>
              </a:rPr>
              <a:t>Similar steps to 2022, possible optimization is under discussion</a:t>
            </a:r>
          </a:p>
          <a:p>
            <a:r>
              <a:rPr lang="en-US" sz="2200" dirty="0">
                <a:sym typeface="Wingdings" panose="05000000000000000000" pitchFamily="2" charset="2"/>
              </a:rPr>
              <a:t>Start with ~</a:t>
            </a:r>
            <a:r>
              <a:rPr lang="en-US" sz="2200" b="1" dirty="0">
                <a:sym typeface="Wingdings" panose="05000000000000000000" pitchFamily="2" charset="2"/>
              </a:rPr>
              <a:t>1.5E</a:t>
            </a:r>
            <a:r>
              <a:rPr lang="en-US" sz="2200" b="1" baseline="30000" dirty="0">
                <a:sym typeface="Wingdings" panose="05000000000000000000" pitchFamily="2" charset="2"/>
              </a:rPr>
              <a:t>11</a:t>
            </a:r>
            <a:r>
              <a:rPr lang="en-US" sz="2200" b="1" dirty="0">
                <a:sym typeface="Wingdings" panose="05000000000000000000" pitchFamily="2" charset="2"/>
              </a:rPr>
              <a:t> ppb </a:t>
            </a:r>
            <a:r>
              <a:rPr lang="en-US" sz="2200" dirty="0">
                <a:sym typeface="Wingdings" panose="05000000000000000000" pitchFamily="2" charset="2"/>
              </a:rPr>
              <a:t>(bunch intensity used in operation at end of 2022)</a:t>
            </a:r>
          </a:p>
          <a:p>
            <a:r>
              <a:rPr lang="en-US" sz="2200" dirty="0">
                <a:sym typeface="Wingdings" panose="05000000000000000000" pitchFamily="2" charset="2"/>
              </a:rPr>
              <a:t>Insert </a:t>
            </a:r>
            <a:r>
              <a:rPr lang="en-US" sz="2200" b="1" dirty="0">
                <a:sym typeface="Wingdings" panose="05000000000000000000" pitchFamily="2" charset="2"/>
              </a:rPr>
              <a:t>8b4e train </a:t>
            </a:r>
            <a:r>
              <a:rPr lang="en-US" sz="2200" dirty="0">
                <a:sym typeface="Wingdings" panose="05000000000000000000" pitchFamily="2" charset="2"/>
              </a:rPr>
              <a:t>early on, from ~300-600b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E8CF8-B5AF-9478-E97D-F1C5E93E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4F74373-0EB3-6D00-8A90-C80E880FE9F4}"/>
              </a:ext>
            </a:extLst>
          </p:cNvPr>
          <p:cNvGrpSpPr/>
          <p:nvPr/>
        </p:nvGrpSpPr>
        <p:grpSpPr>
          <a:xfrm>
            <a:off x="914379" y="2928552"/>
            <a:ext cx="10298760" cy="3191320"/>
            <a:chOff x="914379" y="2752280"/>
            <a:chExt cx="10298760" cy="319132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703C6F2-9B8E-7FCE-81F7-8B2B5A29737C}"/>
                </a:ext>
              </a:extLst>
            </p:cNvPr>
            <p:cNvGrpSpPr/>
            <p:nvPr/>
          </p:nvGrpSpPr>
          <p:grpSpPr>
            <a:xfrm>
              <a:off x="914379" y="2752280"/>
              <a:ext cx="10298760" cy="3191320"/>
              <a:chOff x="914379" y="2752280"/>
              <a:chExt cx="10298760" cy="319132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ED8050B-0951-D00D-2663-D986AB7D79DA}"/>
                  </a:ext>
                </a:extLst>
              </p:cNvPr>
              <p:cNvGrpSpPr/>
              <p:nvPr/>
            </p:nvGrpSpPr>
            <p:grpSpPr>
              <a:xfrm>
                <a:off x="914379" y="2752280"/>
                <a:ext cx="10298760" cy="3191320"/>
                <a:chOff x="1279979" y="2711362"/>
                <a:chExt cx="10298760" cy="3191320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39ED213D-244D-BF95-7DDC-A625115070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279979" y="2711362"/>
                  <a:ext cx="4591691" cy="3191320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CE6BBEE9-9B1B-C4AA-46B5-66323736D4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515057" y="2919273"/>
                  <a:ext cx="6063682" cy="2983409"/>
                </a:xfrm>
                <a:prstGeom prst="rect">
                  <a:avLst/>
                </a:prstGeom>
              </p:spPr>
            </p:pic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105C3BC-950D-767E-E0BF-BA75253B1AFA}"/>
                  </a:ext>
                </a:extLst>
              </p:cNvPr>
              <p:cNvGrpSpPr/>
              <p:nvPr/>
            </p:nvGrpSpPr>
            <p:grpSpPr>
              <a:xfrm>
                <a:off x="8679873" y="4115085"/>
                <a:ext cx="817756" cy="593686"/>
                <a:chOff x="8802537" y="4268246"/>
                <a:chExt cx="817756" cy="593686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EB42AD02-4B49-477D-14AE-3531BC3DC7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0293" y="4294265"/>
                  <a:ext cx="0" cy="567667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AA31A24-EA55-8A71-36C2-048111BD43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294265"/>
                  <a:ext cx="0" cy="567667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E43970C2-5B9B-3B61-DD2B-85013C8B72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861932"/>
                  <a:ext cx="817756" cy="0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DEF5A90-837E-1303-8E08-9FF6517CC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02537" y="4268246"/>
                  <a:ext cx="817756" cy="0"/>
                </a:xfrm>
                <a:prstGeom prst="line">
                  <a:avLst/>
                </a:prstGeom>
                <a:ln w="28575">
                  <a:solidFill>
                    <a:srgbClr val="B5535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FBD8E4D-6E7B-3A6C-F1FE-36CA51CF9B28}"/>
                  </a:ext>
                </a:extLst>
              </p:cNvPr>
              <p:cNvCxnSpPr/>
              <p:nvPr/>
            </p:nvCxnSpPr>
            <p:spPr>
              <a:xfrm flipH="1">
                <a:off x="7527073" y="4385385"/>
                <a:ext cx="1152800" cy="323386"/>
              </a:xfrm>
              <a:prstGeom prst="straightConnector1">
                <a:avLst/>
              </a:prstGeom>
              <a:ln w="38100">
                <a:solidFill>
                  <a:srgbClr val="B55355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41A3ED9-D7CC-D7F3-5315-FC798DFD8DF6}"/>
                </a:ext>
              </a:extLst>
            </p:cNvPr>
            <p:cNvSpPr/>
            <p:nvPr/>
          </p:nvSpPr>
          <p:spPr>
            <a:xfrm>
              <a:off x="7750098" y="3813717"/>
              <a:ext cx="2620536" cy="2129883"/>
            </a:xfrm>
            <a:prstGeom prst="rect">
              <a:avLst/>
            </a:prstGeom>
            <a:noFill/>
            <a:ln w="57150"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7F55F493-5E6B-1A41-9D01-E9267B67D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22" name="Date Placeholder 5">
            <a:extLst>
              <a:ext uri="{FF2B5EF4-FFF2-40B4-BE49-F238E27FC236}">
                <a16:creationId xmlns:a16="http://schemas.microsoft.com/office/drawing/2014/main" id="{F5973EEE-62B9-0D41-8571-41010EFD47D8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B14E2B32-B64F-CB47-850B-E0812C35F672}"/>
              </a:ext>
            </a:extLst>
          </p:cNvPr>
          <p:cNvSpPr/>
          <p:nvPr/>
        </p:nvSpPr>
        <p:spPr>
          <a:xfrm>
            <a:off x="9505616" y="4885043"/>
            <a:ext cx="495759" cy="440675"/>
          </a:xfrm>
          <a:prstGeom prst="star5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31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E328C-5C7D-FC1F-954D-24C31924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32E581-B77A-CB41-951F-36D975A25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F069827-82E2-514D-A994-C8DD16F87BC7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8A75C3-52C4-0740-BA18-9B8A921CF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15" y="600787"/>
            <a:ext cx="9825668" cy="5557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20A0D0-C557-1640-956F-8AF2B118F987}"/>
              </a:ext>
            </a:extLst>
          </p:cNvPr>
          <p:cNvSpPr txBox="1"/>
          <p:nvPr/>
        </p:nvSpPr>
        <p:spPr>
          <a:xfrm>
            <a:off x="9347678" y="47037"/>
            <a:ext cx="2762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LPC on 27</a:t>
            </a:r>
            <a:r>
              <a:rPr lang="en-US" sz="1600" b="1" i="1" baseline="30000" dirty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 February 2023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2873136-B32E-CD4C-9B29-2AD2BE287E8B}"/>
              </a:ext>
            </a:extLst>
          </p:cNvPr>
          <p:cNvSpPr/>
          <p:nvPr/>
        </p:nvSpPr>
        <p:spPr>
          <a:xfrm>
            <a:off x="9470961" y="3492348"/>
            <a:ext cx="1742501" cy="374573"/>
          </a:xfrm>
          <a:prstGeom prst="roundRect">
            <a:avLst/>
          </a:prstGeom>
          <a:solidFill>
            <a:srgbClr val="008E40"/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CONFIRMED</a:t>
            </a:r>
          </a:p>
        </p:txBody>
      </p:sp>
    </p:spTree>
    <p:extLst>
      <p:ext uri="{BB962C8B-B14F-4D97-AF65-F5344CB8AC3E}">
        <p14:creationId xmlns:p14="http://schemas.microsoft.com/office/powerpoint/2010/main" val="716885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E328C-5C7D-FC1F-954D-24C31924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32E581-B77A-CB41-951F-36D975A25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F069827-82E2-514D-A994-C8DD16F87BC7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D65853E-B6C8-5549-B11A-25952261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CF29E0-A033-F94D-9A9E-5CCA9ED1A854}"/>
              </a:ext>
            </a:extLst>
          </p:cNvPr>
          <p:cNvSpPr txBox="1">
            <a:spLocks/>
          </p:cNvSpPr>
          <p:nvPr/>
        </p:nvSpPr>
        <p:spPr>
          <a:xfrm>
            <a:off x="1081494" y="1496039"/>
            <a:ext cx="10025349" cy="4129612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0"/>
              </a:spcBef>
              <a:spcAft>
                <a:spcPts val="1200"/>
              </a:spcAft>
            </a:pPr>
            <a:r>
              <a:rPr lang="en-US" sz="3500" dirty="0"/>
              <a:t>An intense phase of </a:t>
            </a:r>
            <a:r>
              <a:rPr lang="en-US" sz="3500" b="1" dirty="0"/>
              <a:t>re-commissioning</a:t>
            </a:r>
            <a:r>
              <a:rPr lang="en-US" sz="3500" dirty="0"/>
              <a:t> of the LHC for 2023 run is about to start</a:t>
            </a:r>
          </a:p>
          <a:p>
            <a:pPr lvl="1" defTabSz="914400"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BE/OP will take over the LHC activity coordination on coming Friday 10</a:t>
            </a:r>
            <a:r>
              <a:rPr lang="en-US" sz="2000" baseline="30000" dirty="0"/>
              <a:t>th</a:t>
            </a:r>
            <a:r>
              <a:rPr lang="en-US" sz="2000" dirty="0"/>
              <a:t> March</a:t>
            </a:r>
          </a:p>
          <a:p>
            <a:pPr defTabSz="914400">
              <a:spcBef>
                <a:spcPts val="0"/>
              </a:spcBef>
              <a:spcAft>
                <a:spcPts val="1200"/>
              </a:spcAft>
            </a:pPr>
            <a:r>
              <a:rPr lang="en-US" sz="3500" dirty="0"/>
              <a:t>All activities are on schedule and </a:t>
            </a:r>
            <a:r>
              <a:rPr lang="en-US" sz="3500" b="1" dirty="0"/>
              <a:t>NO showstopper</a:t>
            </a:r>
            <a:r>
              <a:rPr lang="en-US" sz="3500" dirty="0"/>
              <a:t> is identified</a:t>
            </a:r>
          </a:p>
          <a:p>
            <a:pPr defTabSz="914400">
              <a:spcBef>
                <a:spcPts val="0"/>
              </a:spcBef>
              <a:spcAft>
                <a:spcPts val="1200"/>
              </a:spcAft>
            </a:pPr>
            <a:r>
              <a:rPr lang="en-US" sz="3500" b="1" dirty="0"/>
              <a:t>First Stable Beams </a:t>
            </a:r>
            <a:r>
              <a:rPr lang="en-US" sz="3500" dirty="0"/>
              <a:t>@6.8 </a:t>
            </a:r>
            <a:r>
              <a:rPr lang="en-US" sz="3500" dirty="0" err="1"/>
              <a:t>teV</a:t>
            </a:r>
            <a:r>
              <a:rPr lang="en-US" sz="3500" dirty="0"/>
              <a:t> planned to happen sometimes in week 17</a:t>
            </a:r>
          </a:p>
        </p:txBody>
      </p:sp>
    </p:spTree>
    <p:extLst>
      <p:ext uri="{BB962C8B-B14F-4D97-AF65-F5344CB8AC3E}">
        <p14:creationId xmlns:p14="http://schemas.microsoft.com/office/powerpoint/2010/main" val="59963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>
            <a:extLst>
              <a:ext uri="{FF2B5EF4-FFF2-40B4-BE49-F238E27FC236}">
                <a16:creationId xmlns:a16="http://schemas.microsoft.com/office/drawing/2014/main" id="{1A79A496-F9A4-3941-99C1-1F6989A5C500}"/>
              </a:ext>
            </a:extLst>
          </p:cNvPr>
          <p:cNvSpPr/>
          <p:nvPr/>
        </p:nvSpPr>
        <p:spPr>
          <a:xfrm>
            <a:off x="0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38022-23C4-47B3-29B1-7A809022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562A7-ADD4-9E36-2966-9DD17B9E1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F104F8-3784-1E2A-0DBB-2242B582820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097398" y="6373260"/>
            <a:ext cx="2816437" cy="365125"/>
          </a:xfrm>
        </p:spPr>
        <p:txBody>
          <a:bodyPr/>
          <a:lstStyle/>
          <a:p>
            <a:r>
              <a:rPr lang="en-GB" dirty="0"/>
              <a:t>LHCC open session - 8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BCEC63-A3C2-2CA7-1A64-6CE9DC5F7FC2}"/>
              </a:ext>
            </a:extLst>
          </p:cNvPr>
          <p:cNvSpPr txBox="1"/>
          <p:nvPr/>
        </p:nvSpPr>
        <p:spPr>
          <a:xfrm>
            <a:off x="2860750" y="2844561"/>
            <a:ext cx="650049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</a:rPr>
              <a:t>LHC re-commissioning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23E40A-26FF-46FA-5028-4AA2FEFCBC9D}"/>
              </a:ext>
            </a:extLst>
          </p:cNvPr>
          <p:cNvSpPr txBox="1"/>
          <p:nvPr/>
        </p:nvSpPr>
        <p:spPr>
          <a:xfrm>
            <a:off x="2684623" y="5040811"/>
            <a:ext cx="6852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err="1"/>
              <a:t>M.Solfaroli</a:t>
            </a:r>
            <a:r>
              <a:rPr lang="en-US" sz="2400" dirty="0"/>
              <a:t>, </a:t>
            </a:r>
            <a:r>
              <a:rPr lang="en-US" sz="2400" dirty="0" err="1"/>
              <a:t>J.Wenninger</a:t>
            </a:r>
            <a:endParaRPr lang="en-US" sz="2400" u="sng" dirty="0"/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251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38022-23C4-47B3-29B1-7A809022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562A7-ADD4-9E36-2966-9DD17B9E1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F104F8-3784-1E2A-0DBB-2242B582820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097398" y="6373260"/>
            <a:ext cx="2816437" cy="365125"/>
          </a:xfrm>
        </p:spPr>
        <p:txBody>
          <a:bodyPr/>
          <a:lstStyle/>
          <a:p>
            <a:r>
              <a:rPr lang="en-GB" dirty="0"/>
              <a:t>LHCC open session - 8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BCEC63-A3C2-2CA7-1A64-6CE9DC5F7FC2}"/>
              </a:ext>
            </a:extLst>
          </p:cNvPr>
          <p:cNvSpPr txBox="1"/>
          <p:nvPr/>
        </p:nvSpPr>
        <p:spPr>
          <a:xfrm>
            <a:off x="2860750" y="2844561"/>
            <a:ext cx="650049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</a:rPr>
              <a:t>LHC re-commissioning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442A07-B3AA-4245-9EFA-F3477B0DDD42}"/>
              </a:ext>
            </a:extLst>
          </p:cNvPr>
          <p:cNvSpPr txBox="1">
            <a:spLocks/>
          </p:cNvSpPr>
          <p:nvPr/>
        </p:nvSpPr>
        <p:spPr>
          <a:xfrm>
            <a:off x="609600" y="233493"/>
            <a:ext cx="10969139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B79145-CAC2-E34C-A3CE-EDD649B8EF9B}"/>
              </a:ext>
            </a:extLst>
          </p:cNvPr>
          <p:cNvSpPr txBox="1"/>
          <p:nvPr/>
        </p:nvSpPr>
        <p:spPr>
          <a:xfrm>
            <a:off x="1627123" y="2152063"/>
            <a:ext cx="896775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500" dirty="0"/>
              <a:t>A few updates from the YETS period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500" dirty="0"/>
              <a:t>2023 operation and re-commissioning plan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500" dirty="0"/>
              <a:t>Info on 2023 run</a:t>
            </a:r>
          </a:p>
        </p:txBody>
      </p:sp>
    </p:spTree>
    <p:extLst>
      <p:ext uri="{BB962C8B-B14F-4D97-AF65-F5344CB8AC3E}">
        <p14:creationId xmlns:p14="http://schemas.microsoft.com/office/powerpoint/2010/main" val="1955104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6AE1B-33D6-19A7-6309-7007ABF29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LHCb</a:t>
            </a:r>
            <a:r>
              <a:rPr lang="en-US" dirty="0"/>
              <a:t> VELO incident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81503-6626-A924-A561-7453F72DE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697" y="2080116"/>
            <a:ext cx="6487761" cy="37133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Current status:</a:t>
            </a:r>
          </a:p>
          <a:p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deformation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should not be a problem</a:t>
            </a:r>
            <a:r>
              <a:rPr lang="en-US" sz="2000" dirty="0"/>
              <a:t> for beam injection (aperture)</a:t>
            </a:r>
          </a:p>
          <a:p>
            <a:pPr lvl="1"/>
            <a:r>
              <a:rPr lang="en-US" sz="1800" dirty="0"/>
              <a:t>Aperture checks around IR8 to be done with beam for confirmation</a:t>
            </a:r>
          </a:p>
          <a:p>
            <a:r>
              <a:rPr lang="en-US" sz="2000" dirty="0"/>
              <a:t>No problem expected in terms of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impedance and heating</a:t>
            </a:r>
          </a:p>
          <a:p>
            <a:r>
              <a:rPr lang="en-US" sz="2000" dirty="0"/>
              <a:t>To define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limits on VELO closure</a:t>
            </a:r>
            <a:r>
              <a:rPr lang="en-US" sz="2000" dirty="0"/>
              <a:t>, the edge of VELO must be reconstructed with beam tomography, possibly completed by beam aperture scans</a:t>
            </a:r>
          </a:p>
          <a:p>
            <a:pPr lvl="1"/>
            <a:r>
              <a:rPr lang="en-US" sz="1800" dirty="0" err="1"/>
              <a:t>LHCb</a:t>
            </a:r>
            <a:r>
              <a:rPr lang="en-US" sz="1800" dirty="0"/>
              <a:t> is investigating what can be determined parasitically to beam operation using SMOG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918E3-1E70-3EB3-957E-EF7E1253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5E66E3D-7AF8-CF4B-B68A-855C66578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093E3D-E157-BF4D-AB42-F7A4B766C12D}"/>
              </a:ext>
            </a:extLst>
          </p:cNvPr>
          <p:cNvSpPr/>
          <p:nvPr/>
        </p:nvSpPr>
        <p:spPr>
          <a:xfrm>
            <a:off x="1558240" y="1164020"/>
            <a:ext cx="9071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The evaluation of the </a:t>
            </a:r>
            <a:r>
              <a:rPr lang="en-US" sz="2400" b="1" dirty="0"/>
              <a:t>impact</a:t>
            </a:r>
            <a:r>
              <a:rPr lang="en-US" sz="2400" dirty="0"/>
              <a:t> of the VELO vacuum incident on the LHC machine and VELO operation is </a:t>
            </a:r>
            <a:r>
              <a:rPr lang="en-US" sz="2400" b="1" dirty="0"/>
              <a:t>still in progress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897B06-85C3-8842-A54D-83AA75B33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505" y="2911448"/>
            <a:ext cx="5029200" cy="2476500"/>
          </a:xfrm>
          <a:prstGeom prst="rect">
            <a:avLst/>
          </a:prstGeom>
        </p:spPr>
      </p:pic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7571D408-896F-384E-BE67-09E189A03600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69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CDF12-85B7-676A-B6E3-63A32CAF3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 radial IP shift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FA448-A3B6-CF51-3833-51776F965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611" y="1009486"/>
            <a:ext cx="6229351" cy="50684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100" dirty="0"/>
              <a:t>At the end of 2022 run, CMS requested a </a:t>
            </a:r>
            <a:r>
              <a:rPr lang="en-US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radial shift </a:t>
            </a:r>
            <a:r>
              <a:rPr lang="en-US" sz="2100" dirty="0"/>
              <a:t>of the beamline by </a:t>
            </a:r>
            <a:r>
              <a:rPr lang="en-US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1.1 mm </a:t>
            </a:r>
            <a:r>
              <a:rPr lang="en-US" sz="2100" dirty="0"/>
              <a:t>to center the beam spot within the CMS pixel.</a:t>
            </a:r>
          </a:p>
          <a:p>
            <a:pPr marL="0" indent="0">
              <a:buNone/>
            </a:pPr>
            <a:r>
              <a:rPr lang="en-US" sz="2100" dirty="0"/>
              <a:t>In order to </a:t>
            </a:r>
            <a:r>
              <a:rPr lang="en-US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limit the mechanical stress</a:t>
            </a:r>
            <a:r>
              <a:rPr lang="en-US" sz="2100" dirty="0"/>
              <a:t> on the HW components, it was decided to separate the correction:</a:t>
            </a:r>
          </a:p>
          <a:p>
            <a:r>
              <a:rPr lang="en-US" sz="2100" dirty="0"/>
              <a:t>50% by </a:t>
            </a:r>
            <a:r>
              <a:rPr lang="en-US" sz="2100" b="1" dirty="0"/>
              <a:t>beam line movement </a:t>
            </a:r>
          </a:p>
          <a:p>
            <a:r>
              <a:rPr lang="en-US" sz="2100" dirty="0"/>
              <a:t>50% by introduction of a </a:t>
            </a:r>
            <a:r>
              <a:rPr lang="en-US" sz="2100" b="1" dirty="0"/>
              <a:t>magnetic bump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100" b="1" dirty="0"/>
              <a:t>Today:</a:t>
            </a:r>
          </a:p>
          <a:p>
            <a:r>
              <a:rPr lang="en-US" sz="2100" dirty="0"/>
              <a:t>LSS5 beam line was shifted by </a:t>
            </a:r>
            <a:r>
              <a:rPr lang="en-US" sz="2100" b="1" dirty="0"/>
              <a:t>0.5 mm radially</a:t>
            </a:r>
          </a:p>
          <a:p>
            <a:r>
              <a:rPr lang="en-US" sz="2100" dirty="0"/>
              <a:t>It was estimated that the magnetic bump would induce </a:t>
            </a:r>
            <a:r>
              <a:rPr lang="en-US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~10% increase</a:t>
            </a:r>
            <a:r>
              <a:rPr lang="en-US" sz="2100" dirty="0"/>
              <a:t> of radiation to the triplet magnets </a:t>
            </a:r>
            <a:r>
              <a:rPr lang="en-US" sz="2100" dirty="0">
                <a:sym typeface="Wingdings" pitchFamily="2" charset="2"/>
              </a:rPr>
              <a:t></a:t>
            </a:r>
            <a:r>
              <a:rPr lang="en-US" sz="2100" dirty="0"/>
              <a:t> IT task-force recommended to </a:t>
            </a:r>
            <a:r>
              <a:rPr lang="en-US" sz="2100" b="1" dirty="0"/>
              <a:t>not apply </a:t>
            </a:r>
            <a:r>
              <a:rPr lang="en-US" sz="2100" dirty="0"/>
              <a:t>this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0E789-F641-1143-EBFA-EE5B8CD8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A2F9A3-4121-9BDA-BA28-555CA8CA7FF6}"/>
              </a:ext>
            </a:extLst>
          </p:cNvPr>
          <p:cNvGrpSpPr/>
          <p:nvPr/>
        </p:nvGrpSpPr>
        <p:grpSpPr>
          <a:xfrm>
            <a:off x="6685935" y="3582870"/>
            <a:ext cx="5361041" cy="2190119"/>
            <a:chOff x="481831" y="2317512"/>
            <a:chExt cx="7848131" cy="3626088"/>
          </a:xfrm>
        </p:grpSpPr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E76AF037-41D9-8A08-332E-8D16963B7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1831" y="2317512"/>
              <a:ext cx="7848131" cy="362608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CE716-E3E5-B73A-DC8D-05A0DB3B60A0}"/>
                </a:ext>
              </a:extLst>
            </p:cNvPr>
            <p:cNvSpPr txBox="1"/>
            <p:nvPr/>
          </p:nvSpPr>
          <p:spPr>
            <a:xfrm>
              <a:off x="914379" y="2774249"/>
              <a:ext cx="11766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chemeClr val="accent6"/>
                  </a:solidFill>
                </a:rPr>
                <a:t>J.F. Fuchs</a:t>
              </a:r>
              <a:endParaRPr lang="en-GB" sz="1600" b="1" i="1" dirty="0">
                <a:solidFill>
                  <a:schemeClr val="accent6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7243205-AA20-5902-9C4F-E922452CDE61}"/>
                </a:ext>
              </a:extLst>
            </p:cNvPr>
            <p:cNvCxnSpPr>
              <a:cxnSpLocks/>
            </p:cNvCxnSpPr>
            <p:nvPr/>
          </p:nvCxnSpPr>
          <p:spPr>
            <a:xfrm>
              <a:off x="3920714" y="4638907"/>
              <a:ext cx="0" cy="236023"/>
            </a:xfrm>
            <a:prstGeom prst="straightConnector1">
              <a:avLst/>
            </a:prstGeom>
            <a:ln w="19050">
              <a:solidFill>
                <a:srgbClr val="F21AD3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A009F38-57FB-A44D-903F-6C3DA59C2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6A26E5D-1620-2242-A12E-088118668FA9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3C4967-E236-1547-84C9-CBC3735D4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14" y="402084"/>
            <a:ext cx="5459785" cy="271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3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346F-9F9E-067E-75C2-3A3DA775C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ATLAS luminosity scale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2FEF5-6341-6318-BC8E-2310A8F8C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825" y="928688"/>
            <a:ext cx="7891462" cy="3936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ATLAS recently corrected their 2022 luminosity scale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down by 5.4%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600" dirty="0"/>
              <a:t>After update of the visible X-section from </a:t>
            </a:r>
            <a:r>
              <a:rPr lang="en-US" sz="1600" dirty="0" err="1"/>
              <a:t>vdm</a:t>
            </a:r>
            <a:r>
              <a:rPr lang="en-US" sz="1600" dirty="0"/>
              <a:t> scans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lower ATLAS </a:t>
            </a:r>
            <a:r>
              <a:rPr lang="en-US" sz="2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lumi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is in agreement with the observed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difference of luminous region</a:t>
            </a:r>
            <a:r>
              <a:rPr lang="en-US" sz="2000" dirty="0"/>
              <a:t>. This could be explained by a </a:t>
            </a:r>
            <a:r>
              <a:rPr lang="en-US" sz="2000" b="1" dirty="0"/>
              <a:t>~10 microrad </a:t>
            </a:r>
            <a:r>
              <a:rPr lang="en-US" sz="2000" dirty="0"/>
              <a:t>larger half-Xing angle in ATLAS than in CMS</a:t>
            </a:r>
          </a:p>
          <a:p>
            <a:pPr>
              <a:spcBef>
                <a:spcPts val="600"/>
              </a:spcBef>
            </a:pPr>
            <a:r>
              <a:rPr lang="en-US" dirty="0"/>
              <a:t>Some indications of such a difference visible on the DOROS BPM data, but it’s at the edge of the BPM accuracy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We will feed this information </a:t>
            </a:r>
            <a:r>
              <a:rPr lang="en-US" sz="2000" b="1" dirty="0"/>
              <a:t>into the 2023 setup </a:t>
            </a:r>
            <a:r>
              <a:rPr lang="en-US" sz="2000" dirty="0">
                <a:sym typeface="Wingdings" pitchFamily="2" charset="2"/>
              </a:rPr>
              <a:t> </a:t>
            </a:r>
            <a:r>
              <a:rPr lang="en-US" sz="2000" dirty="0"/>
              <a:t>Collisions at injection might be used to reconstruct the luminous regions to </a:t>
            </a:r>
            <a:r>
              <a:rPr lang="en-US" sz="2000" b="1" dirty="0"/>
              <a:t>guide the machine setup at 6.8 TeV</a:t>
            </a:r>
            <a:endParaRPr lang="en-GB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05B43-139E-A800-3CA8-DE23749E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D6EA53-0C41-8581-6D4B-C03CA6886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550" y="335421"/>
            <a:ext cx="3684800" cy="29945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98CFCA-DB6B-7A7E-2693-821AED07F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7691" y="3382274"/>
            <a:ext cx="3406659" cy="2715158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1A26363-9179-5349-92D3-32FDD625FE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E211AB69-AB9F-0D46-BB1B-FE00A0DE4348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80527D-B04B-164D-87FD-0B37223F2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25" y="4404915"/>
            <a:ext cx="2809648" cy="1392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9AE42B-2E87-304F-8AF3-172A2A131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9464" y="4404915"/>
            <a:ext cx="2809648" cy="1392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4061F0-9247-434C-8074-8A5C3D5F2C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5340" y="4404915"/>
            <a:ext cx="2809648" cy="139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DD69B4-2A77-CE48-8936-6B280D9B27C6}"/>
              </a:ext>
            </a:extLst>
          </p:cNvPr>
          <p:cNvSpPr txBox="1"/>
          <p:nvPr/>
        </p:nvSpPr>
        <p:spPr>
          <a:xfrm>
            <a:off x="883319" y="5786873"/>
            <a:ext cx="6853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Examples of reconstruction of Xing angle with DOROS BPM data</a:t>
            </a:r>
          </a:p>
        </p:txBody>
      </p:sp>
    </p:spTree>
    <p:extLst>
      <p:ext uri="{BB962C8B-B14F-4D97-AF65-F5344CB8AC3E}">
        <p14:creationId xmlns:p14="http://schemas.microsoft.com/office/powerpoint/2010/main" val="204885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E328C-5C7D-FC1F-954D-24C31924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32E581-B77A-CB41-951F-36D975A25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F069827-82E2-514D-A994-C8DD16F87BC7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3A5B70-3145-DD4A-8441-92095CA49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04" y="495518"/>
            <a:ext cx="9968533" cy="5589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0DDED3-A44D-1C44-9352-521F09EF497D}"/>
              </a:ext>
            </a:extLst>
          </p:cNvPr>
          <p:cNvSpPr txBox="1"/>
          <p:nvPr/>
        </p:nvSpPr>
        <p:spPr>
          <a:xfrm>
            <a:off x="10173942" y="120468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LPC @Chamonix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25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63C04-BC22-75A7-BC1F-C475E6C38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 to re-start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B6B9-DB57-A6C4-A106-725BAAD14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38FA073-B9F1-144B-AEB8-65BFECEE4ABC}"/>
              </a:ext>
            </a:extLst>
          </p:cNvPr>
          <p:cNvGrpSpPr/>
          <p:nvPr/>
        </p:nvGrpSpPr>
        <p:grpSpPr>
          <a:xfrm>
            <a:off x="8097398" y="2628901"/>
            <a:ext cx="3804670" cy="2900362"/>
            <a:chOff x="7630683" y="2818936"/>
            <a:chExt cx="4271385" cy="31246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588B964-392E-4FC6-D57B-B2D46996205E}"/>
                </a:ext>
              </a:extLst>
            </p:cNvPr>
            <p:cNvGrpSpPr/>
            <p:nvPr/>
          </p:nvGrpSpPr>
          <p:grpSpPr>
            <a:xfrm>
              <a:off x="7630683" y="2818936"/>
              <a:ext cx="4271385" cy="3124664"/>
              <a:chOff x="7630683" y="2818936"/>
              <a:chExt cx="4271385" cy="312466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9991E81-1C72-F9F3-D4E3-8A4B8AEB0B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30683" y="2818936"/>
                <a:ext cx="4271385" cy="3124664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4D0B6F37-B5FC-6795-70C9-2B6B1F88AD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74122" y="5303592"/>
                <a:ext cx="0" cy="61797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31DE739-D020-46E8-5AC0-CE80BCC6A1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74122" y="5921566"/>
                <a:ext cx="1643271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D5B8A16-E498-2BF3-D8F9-E6DB899D59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7392" y="4460756"/>
                <a:ext cx="0" cy="146081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E723B69-4F33-C857-2385-2EB942368B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79674" y="3891776"/>
                <a:ext cx="0" cy="141181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27D7088-9EF5-AE7C-D75C-552FE10927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75049" y="3869742"/>
                <a:ext cx="164980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5B724F1-FCA4-EBD2-CD0A-276C4FBDB0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52" y="3869742"/>
                <a:ext cx="7435" cy="59101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12BD4A9-DF5F-65E5-D845-2E39BEAD29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117392" y="4460756"/>
                <a:ext cx="80746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A9ED55F-F82C-8B32-6A79-6A0E6D6C50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41071" y="5303592"/>
                <a:ext cx="87165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C552858-977A-6F30-0118-EEA64021E3FD}"/>
                </a:ext>
              </a:extLst>
            </p:cNvPr>
            <p:cNvCxnSpPr>
              <a:cxnSpLocks/>
            </p:cNvCxnSpPr>
            <p:nvPr/>
          </p:nvCxnSpPr>
          <p:spPr>
            <a:xfrm>
              <a:off x="10913835" y="4486789"/>
              <a:ext cx="7435" cy="1412743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C2F8EC7-C45D-77B9-D743-CDAC853E3350}"/>
                </a:ext>
              </a:extLst>
            </p:cNvPr>
            <p:cNvCxnSpPr>
              <a:cxnSpLocks/>
            </p:cNvCxnSpPr>
            <p:nvPr/>
          </p:nvCxnSpPr>
          <p:spPr>
            <a:xfrm>
              <a:off x="10134949" y="4491552"/>
              <a:ext cx="0" cy="1430014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2B39132-FFCF-012A-0BED-452A6A0FD1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4949" y="4486789"/>
              <a:ext cx="786321" cy="4763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CD14832-C522-8CC9-32CC-A15EAF2BB2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58762" y="5899532"/>
              <a:ext cx="755073" cy="0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1A0416F-D0D7-3D49-BBFD-E6F99A222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27" name="Date Placeholder 5">
            <a:extLst>
              <a:ext uri="{FF2B5EF4-FFF2-40B4-BE49-F238E27FC236}">
                <a16:creationId xmlns:a16="http://schemas.microsoft.com/office/drawing/2014/main" id="{E97DF49B-9E9E-4746-B875-022C5FC6AA86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C23745-DD83-864C-B250-DC42A8147AEC}"/>
              </a:ext>
            </a:extLst>
          </p:cNvPr>
          <p:cNvSpPr/>
          <p:nvPr/>
        </p:nvSpPr>
        <p:spPr>
          <a:xfrm>
            <a:off x="1680604" y="961261"/>
            <a:ext cx="9369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With the Departmental Safety Officer (DSO) tests, </a:t>
            </a:r>
            <a:r>
              <a:rPr lang="en-US" sz="2400" b="1" dirty="0"/>
              <a:t>BE-OP</a:t>
            </a:r>
            <a:r>
              <a:rPr lang="en-US" sz="2400" dirty="0"/>
              <a:t> takes over </a:t>
            </a:r>
            <a:r>
              <a:rPr lang="en-US" sz="2400" b="1" dirty="0"/>
              <a:t>LHC machine coordination </a:t>
            </a:r>
            <a:r>
              <a:rPr lang="en-US" sz="2400" dirty="0"/>
              <a:t>from EN-ACE on </a:t>
            </a:r>
            <a:r>
              <a:rPr lang="en-US" sz="2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March 10</a:t>
            </a:r>
            <a:r>
              <a:rPr lang="en-US" sz="24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endParaRPr lang="en-US" sz="2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EB852A7-293C-B642-8570-747C9148DCC8}"/>
              </a:ext>
            </a:extLst>
          </p:cNvPr>
          <p:cNvSpPr/>
          <p:nvPr/>
        </p:nvSpPr>
        <p:spPr>
          <a:xfrm>
            <a:off x="138323" y="1823957"/>
            <a:ext cx="804179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DSO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Global safety tests, including access system and </a:t>
            </a:r>
            <a:r>
              <a:rPr lang="en-US" sz="2000" dirty="0" err="1"/>
              <a:t>EiS</a:t>
            </a:r>
            <a:r>
              <a:rPr lang="en-US" sz="2000" dirty="0"/>
              <a:t> (</a:t>
            </a:r>
            <a:r>
              <a:rPr lang="en-US" sz="2000" i="1" dirty="0"/>
              <a:t>Element Important de </a:t>
            </a:r>
            <a:r>
              <a:rPr lang="en-US" sz="2000" i="1" dirty="0" err="1"/>
              <a:t>Securite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Preparation for the tests on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Thursday 9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dirty="0"/>
              <a:t> end of the day - LHC and experimental caverns </a:t>
            </a:r>
            <a:r>
              <a:rPr lang="en-US" sz="2000" b="1" dirty="0"/>
              <a:t>closed</a:t>
            </a:r>
            <a:r>
              <a:rPr lang="en-US" sz="2000" dirty="0"/>
              <a:t> </a:t>
            </a:r>
            <a:r>
              <a:rPr lang="en-US" sz="2000" b="1" dirty="0"/>
              <a:t>&amp;</a:t>
            </a:r>
            <a:r>
              <a:rPr lang="en-US" sz="2000" dirty="0"/>
              <a:t> </a:t>
            </a:r>
            <a:r>
              <a:rPr lang="en-US" sz="2000" b="1" dirty="0"/>
              <a:t>patrolled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@4pm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Full day tests on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Friday 10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- LHC and experimental caverns </a:t>
            </a:r>
            <a:r>
              <a:rPr lang="en-US" sz="2000" b="1" dirty="0"/>
              <a:t>closed</a:t>
            </a:r>
            <a:r>
              <a:rPr lang="en-US" sz="2000" dirty="0"/>
              <a:t> </a:t>
            </a:r>
            <a:r>
              <a:rPr lang="en-US" sz="2000" b="1" dirty="0"/>
              <a:t>&amp;</a:t>
            </a:r>
            <a:r>
              <a:rPr lang="en-US" sz="2000" dirty="0"/>
              <a:t> </a:t>
            </a:r>
            <a:r>
              <a:rPr lang="en-US" sz="2000" b="1" dirty="0"/>
              <a:t>patrolled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until completion</a:t>
            </a:r>
          </a:p>
          <a:p>
            <a:endParaRPr lang="en-US" sz="1000" b="1" dirty="0"/>
          </a:p>
          <a:p>
            <a:r>
              <a:rPr lang="en-US" sz="2400" b="1" dirty="0"/>
              <a:t>Powering tests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10512 tests </a:t>
            </a:r>
            <a:r>
              <a:rPr lang="en-US" sz="2000" dirty="0"/>
              <a:t>to prepare </a:t>
            </a:r>
            <a:r>
              <a:rPr lang="en-US" sz="2000" dirty="0" err="1"/>
              <a:t>sc</a:t>
            </a:r>
            <a:r>
              <a:rPr lang="en-US" sz="2000" dirty="0"/>
              <a:t> circuits for 6.8 TeV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First low current tests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6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- 9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 </a:t>
            </a:r>
            <a:r>
              <a:rPr lang="en-US" sz="2000" dirty="0"/>
              <a:t>– </a:t>
            </a:r>
            <a:r>
              <a:rPr lang="en-US" sz="2000" b="1" dirty="0"/>
              <a:t>evenings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11 days period bet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22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nd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</a:t>
            </a:r>
            <a:r>
              <a:rPr lang="en-US" sz="2000" dirty="0"/>
              <a:t> – </a:t>
            </a:r>
            <a:r>
              <a:rPr lang="en-US" sz="2000" b="1" dirty="0"/>
              <a:t>NO access in LHC, access possible in the experimental caverns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Start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individual equipment checkout </a:t>
            </a:r>
            <a:r>
              <a:rPr lang="en-US" sz="2000" dirty="0"/>
              <a:t>in parallel to powering tests</a:t>
            </a:r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E9A6F3A5-B9D9-4449-AF3F-1E039EAC8D53}"/>
              </a:ext>
            </a:extLst>
          </p:cNvPr>
          <p:cNvSpPr/>
          <p:nvPr/>
        </p:nvSpPr>
        <p:spPr>
          <a:xfrm>
            <a:off x="9652426" y="4188883"/>
            <a:ext cx="495759" cy="440675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28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63C04-BC22-75A7-BC1F-C475E6C38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 to re-start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B6B9-DB57-A6C4-A106-725BAAD14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1A0416F-D0D7-3D49-BBFD-E6F99A222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</p:spPr>
        <p:txBody>
          <a:bodyPr/>
          <a:lstStyle/>
          <a:p>
            <a:r>
              <a:rPr lang="en-GB" dirty="0"/>
              <a:t>LHC recommissioning – Matteo Solfaroli</a:t>
            </a:r>
            <a:endParaRPr lang="en-US" dirty="0"/>
          </a:p>
        </p:txBody>
      </p:sp>
      <p:sp>
        <p:nvSpPr>
          <p:cNvPr id="27" name="Date Placeholder 5">
            <a:extLst>
              <a:ext uri="{FF2B5EF4-FFF2-40B4-BE49-F238E27FC236}">
                <a16:creationId xmlns:a16="http://schemas.microsoft.com/office/drawing/2014/main" id="{E97DF49B-9E9E-4746-B875-022C5FC6AA86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35891D4-CB84-784A-A85C-ED0E45F4D427}"/>
              </a:ext>
            </a:extLst>
          </p:cNvPr>
          <p:cNvGrpSpPr/>
          <p:nvPr/>
        </p:nvGrpSpPr>
        <p:grpSpPr>
          <a:xfrm>
            <a:off x="7920615" y="1664239"/>
            <a:ext cx="4271385" cy="3124664"/>
            <a:chOff x="7630683" y="2818936"/>
            <a:chExt cx="4271385" cy="312466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6E1859-ED62-7C4D-B575-E5E31F9C27B2}"/>
                </a:ext>
              </a:extLst>
            </p:cNvPr>
            <p:cNvGrpSpPr/>
            <p:nvPr/>
          </p:nvGrpSpPr>
          <p:grpSpPr>
            <a:xfrm>
              <a:off x="7630683" y="2818936"/>
              <a:ext cx="4271385" cy="3124664"/>
              <a:chOff x="7630683" y="2818936"/>
              <a:chExt cx="4271385" cy="3124664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AC2CEBD8-D247-6A4A-A0E3-B735CBFF43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30683" y="2818936"/>
                <a:ext cx="4271385" cy="3124664"/>
              </a:xfrm>
              <a:prstGeom prst="rect">
                <a:avLst/>
              </a:prstGeom>
            </p:spPr>
          </p:pic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B5D8877-3F11-9645-AE88-73B2FEDD80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74122" y="5303592"/>
                <a:ext cx="0" cy="61797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ADF4C58-F6A2-4440-BE23-930A5958AA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74122" y="5921566"/>
                <a:ext cx="1643271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B627084E-B1C0-8541-AFC9-8F6A2DBC99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7392" y="4460756"/>
                <a:ext cx="0" cy="146081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450988F-5408-CD4C-955E-CF61327C1C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79674" y="3891776"/>
                <a:ext cx="0" cy="141181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02EDB1C-45AA-D64A-B1C3-26474D6FC9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75049" y="3869742"/>
                <a:ext cx="164980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13B40BD-08B0-024F-8BEB-DF4BF022F0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52" y="3869742"/>
                <a:ext cx="7435" cy="59101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45FDC33D-65A6-134A-971F-E637AC69FF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117392" y="4460756"/>
                <a:ext cx="80746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E02868CC-15DE-0C4B-9C19-9B7CBCC74D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41071" y="5303592"/>
                <a:ext cx="87165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34BC433-FD13-4743-A613-CD60124C996D}"/>
                </a:ext>
              </a:extLst>
            </p:cNvPr>
            <p:cNvCxnSpPr>
              <a:cxnSpLocks/>
            </p:cNvCxnSpPr>
            <p:nvPr/>
          </p:nvCxnSpPr>
          <p:spPr>
            <a:xfrm>
              <a:off x="10913835" y="4486789"/>
              <a:ext cx="7435" cy="1412743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B5B1E5A-C48B-004C-B7DD-297A96FFC6D8}"/>
                </a:ext>
              </a:extLst>
            </p:cNvPr>
            <p:cNvCxnSpPr>
              <a:cxnSpLocks/>
            </p:cNvCxnSpPr>
            <p:nvPr/>
          </p:nvCxnSpPr>
          <p:spPr>
            <a:xfrm>
              <a:off x="10134949" y="4491552"/>
              <a:ext cx="0" cy="1430014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DA1BDA3-AA75-A74E-A593-FB83A5E4EC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4949" y="4486789"/>
              <a:ext cx="786321" cy="4763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E18B278-63EA-0D4C-9CFE-04B0C4C41E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58762" y="5899532"/>
              <a:ext cx="755073" cy="0"/>
            </a:xfrm>
            <a:prstGeom prst="line">
              <a:avLst/>
            </a:prstGeom>
            <a:ln w="285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7AD726C-7D22-B344-9750-E84D4D6545A5}"/>
              </a:ext>
            </a:extLst>
          </p:cNvPr>
          <p:cNvSpPr/>
          <p:nvPr/>
        </p:nvSpPr>
        <p:spPr>
          <a:xfrm>
            <a:off x="168513" y="908202"/>
            <a:ext cx="760730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2400" dirty="0"/>
              <a:t>5-day period of </a:t>
            </a:r>
            <a:r>
              <a:rPr lang="en-US" sz="2400" b="1" dirty="0"/>
              <a:t>global machine checkout</a:t>
            </a:r>
          </a:p>
          <a:p>
            <a:pPr defTabSz="914400"/>
            <a:endParaRPr lang="en-US" sz="500" dirty="0"/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/>
              <a:t>Start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delayed</a:t>
            </a:r>
            <a:r>
              <a:rPr lang="en-US" sz="2000" dirty="0"/>
              <a:t> by 24-36 hours (</a:t>
            </a:r>
            <a:r>
              <a:rPr lang="en-US" sz="2000" dirty="0" err="1"/>
              <a:t>LHCb</a:t>
            </a:r>
            <a:r>
              <a:rPr lang="en-US" sz="2000" dirty="0"/>
              <a:t>) </a:t>
            </a:r>
            <a:r>
              <a:rPr lang="en-US" sz="2000" dirty="0">
                <a:sym typeface="Wingdings" pitchFamily="2" charset="2"/>
              </a:rPr>
              <a:t>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23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rd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/>
              <a:t>LHC machine and experimental caverns </a:t>
            </a:r>
            <a:r>
              <a:rPr lang="en-US" sz="2000" b="1" dirty="0"/>
              <a:t>patrolled &amp; closed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on 22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nd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 2023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/>
              <a:t>If delay </a:t>
            </a:r>
            <a:r>
              <a:rPr lang="en-US" sz="2000" b="1" dirty="0"/>
              <a:t>limited to 24 hours </a:t>
            </a:r>
            <a:r>
              <a:rPr lang="en-US" sz="2000" dirty="0"/>
              <a:t>and </a:t>
            </a:r>
            <a:r>
              <a:rPr lang="en-US" sz="2000" b="1" dirty="0"/>
              <a:t>no issue encountered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</a:pPr>
            <a:r>
              <a:rPr lang="en-US" sz="2000" dirty="0"/>
              <a:t>Three days should be sufficient (provided powering test are completed)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 </a:t>
            </a:r>
            <a:r>
              <a:rPr lang="en-US" sz="2000" dirty="0"/>
              <a:t>we should be able to stay on track to get beam during weekend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25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26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</a:t>
            </a:r>
          </a:p>
          <a:p>
            <a:pPr defTabSz="914400"/>
            <a:endParaRPr lang="en-US" sz="1000" dirty="0"/>
          </a:p>
          <a:p>
            <a:r>
              <a:rPr lang="en-US" sz="2000" dirty="0"/>
              <a:t>At the end of check-out we plan a </a:t>
            </a:r>
            <a:r>
              <a:rPr lang="en-US" sz="2400" b="1" dirty="0"/>
              <a:t>Transfer Lines test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Beam extraction </a:t>
            </a:r>
            <a:r>
              <a:rPr lang="en-US" sz="2000" dirty="0"/>
              <a:t>from SPS until downstream dumps at the end of the TI2 and TI8 transfer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Fundamental activity </a:t>
            </a:r>
            <a:r>
              <a:rPr lang="en-US" sz="2000" dirty="0"/>
              <a:t>that allows testing the full extraction chain, anticipating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Tentatively scheduled on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Friday 24</a:t>
            </a:r>
            <a:r>
              <a:rPr lang="en-US" sz="20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March</a:t>
            </a:r>
            <a:r>
              <a:rPr lang="en-US" sz="2000" dirty="0"/>
              <a:t> in the evening</a:t>
            </a:r>
          </a:p>
        </p:txBody>
      </p:sp>
      <p:sp>
        <p:nvSpPr>
          <p:cNvPr id="56" name="5-Point Star 55">
            <a:extLst>
              <a:ext uri="{FF2B5EF4-FFF2-40B4-BE49-F238E27FC236}">
                <a16:creationId xmlns:a16="http://schemas.microsoft.com/office/drawing/2014/main" id="{27CD4EEA-C62D-6843-88C4-A970A114A302}"/>
              </a:ext>
            </a:extLst>
          </p:cNvPr>
          <p:cNvSpPr/>
          <p:nvPr/>
        </p:nvSpPr>
        <p:spPr>
          <a:xfrm>
            <a:off x="10578350" y="4138907"/>
            <a:ext cx="495759" cy="440675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957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73612</TotalTime>
  <Words>1339</Words>
  <Application>Microsoft Macintosh PowerPoint</Application>
  <PresentationFormat>Widescreen</PresentationFormat>
  <Paragraphs>164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Symbol</vt:lpstr>
      <vt:lpstr>Wingdings</vt:lpstr>
      <vt:lpstr>CERNCorporate4-3</vt:lpstr>
      <vt:lpstr>1_Custom Design</vt:lpstr>
      <vt:lpstr>Custom Design</vt:lpstr>
      <vt:lpstr>PowerPoint Presentation</vt:lpstr>
      <vt:lpstr>PowerPoint Presentation</vt:lpstr>
      <vt:lpstr>PowerPoint Presentation</vt:lpstr>
      <vt:lpstr>LHCb VELO incident</vt:lpstr>
      <vt:lpstr>CMS radial IP shift</vt:lpstr>
      <vt:lpstr>ATLAS luminosity scale</vt:lpstr>
      <vt:lpstr>PowerPoint Presentation</vt:lpstr>
      <vt:lpstr>Plan to re-start</vt:lpstr>
      <vt:lpstr>Plan to re-start</vt:lpstr>
      <vt:lpstr>Beam commissioning</vt:lpstr>
      <vt:lpstr>Beam commissioning - experiments</vt:lpstr>
      <vt:lpstr>Machine configuration for pp production</vt:lpstr>
      <vt:lpstr>Machine configurations for special runs &amp; ions</vt:lpstr>
      <vt:lpstr>Intensity ramp up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Microsoft Office User</cp:lastModifiedBy>
  <cp:revision>3959</cp:revision>
  <dcterms:created xsi:type="dcterms:W3CDTF">2013-08-27T13:15:14Z</dcterms:created>
  <dcterms:modified xsi:type="dcterms:W3CDTF">2023-03-08T06:27:06Z</dcterms:modified>
</cp:coreProperties>
</file>