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778" r:id="rId5"/>
    <p:sldMasterId id="2147483760" r:id="rId6"/>
  </p:sldMasterIdLst>
  <p:notesMasterIdLst>
    <p:notesMasterId r:id="rId31"/>
  </p:notesMasterIdLst>
  <p:handoutMasterIdLst>
    <p:handoutMasterId r:id="rId32"/>
  </p:handoutMasterIdLst>
  <p:sldIdLst>
    <p:sldId id="549" r:id="rId7"/>
    <p:sldId id="726" r:id="rId8"/>
    <p:sldId id="786" r:id="rId9"/>
    <p:sldId id="787" r:id="rId10"/>
    <p:sldId id="788" r:id="rId11"/>
    <p:sldId id="782" r:id="rId12"/>
    <p:sldId id="789" r:id="rId13"/>
    <p:sldId id="740" r:id="rId14"/>
    <p:sldId id="790" r:id="rId15"/>
    <p:sldId id="770" r:id="rId16"/>
    <p:sldId id="771" r:id="rId17"/>
    <p:sldId id="757" r:id="rId18"/>
    <p:sldId id="743" r:id="rId19"/>
    <p:sldId id="749" r:id="rId20"/>
    <p:sldId id="763" r:id="rId21"/>
    <p:sldId id="744" r:id="rId22"/>
    <p:sldId id="764" r:id="rId23"/>
    <p:sldId id="765" r:id="rId24"/>
    <p:sldId id="766" r:id="rId25"/>
    <p:sldId id="767" r:id="rId26"/>
    <p:sldId id="768" r:id="rId27"/>
    <p:sldId id="769" r:id="rId28"/>
    <p:sldId id="772" r:id="rId29"/>
    <p:sldId id="773" r:id="rId30"/>
  </p:sldIdLst>
  <p:sldSz cx="12192000" cy="6858000"/>
  <p:notesSz cx="7104063" cy="10234613"/>
  <p:defaultTextStyle>
    <a:defPPr>
      <a:defRPr lang="it-IT"/>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extLst>
    <p:ext uri="{EFAFB233-063F-42B5-8137-9DF3F51BA10A}">
      <p15:sldGuideLst xmlns:p15="http://schemas.microsoft.com/office/powerpoint/2012/main">
        <p15:guide id="1" orient="horz" pos="2160" userDrawn="1">
          <p15:clr>
            <a:srgbClr val="A4A3A4"/>
          </p15:clr>
        </p15:guide>
        <p15:guide id="2" pos="3885" userDrawn="1">
          <p15:clr>
            <a:srgbClr val="A4A3A4"/>
          </p15:clr>
        </p15:guide>
      </p15:sldGuideLst>
    </p:ext>
    <p:ext uri="{2D200454-40CA-4A62-9FC3-DE9A4176ACB9}">
      <p15:notesGuideLst xmlns:p15="http://schemas.microsoft.com/office/powerpoint/2012/main">
        <p15:guide id="1" orient="horz" pos="3222" userDrawn="1">
          <p15:clr>
            <a:srgbClr val="A4A3A4"/>
          </p15:clr>
        </p15:guide>
        <p15:guide id="2" pos="223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 id="1" name="Laura Magni" initials="u"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CC"/>
    <a:srgbClr val="FFFF00"/>
    <a:srgbClr val="008000"/>
    <a:srgbClr val="D4FCF8"/>
    <a:srgbClr val="D8F8F2"/>
    <a:srgbClr val="006600"/>
    <a:srgbClr val="E2EBF2"/>
    <a:srgbClr val="FF9999"/>
    <a:srgbClr val="99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E924A5E-76B6-4C4A-9189-B2C02FD16A87}" v="164" dt="2021-01-15T08:22:20.60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Stile con tema 1 - Colore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8A107856-5554-42FB-B03E-39F5DBC370BA}" styleName="Stile medio 4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577" autoAdjust="0"/>
    <p:restoredTop sz="99871" autoAdjust="0"/>
  </p:normalViewPr>
  <p:slideViewPr>
    <p:cSldViewPr>
      <p:cViewPr>
        <p:scale>
          <a:sx n="59" d="100"/>
          <a:sy n="59" d="100"/>
        </p:scale>
        <p:origin x="980" y="268"/>
      </p:cViewPr>
      <p:guideLst>
        <p:guide orient="horz" pos="2160"/>
        <p:guide pos="3885"/>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notesViewPr>
    <p:cSldViewPr>
      <p:cViewPr varScale="1">
        <p:scale>
          <a:sx n="77" d="100"/>
          <a:sy n="77" d="100"/>
        </p:scale>
        <p:origin x="-2070" y="-108"/>
      </p:cViewPr>
      <p:guideLst>
        <p:guide orient="horz" pos="3222"/>
        <p:guide pos="223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54"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handoutMaster" Target="handoutMasters/handoutMaster1.xml"/><Relationship Id="rId37" Type="http://schemas.openxmlformats.org/officeDocument/2006/relationships/tableStyles" Target="tableStyles.xml"/><Relationship Id="rId53"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chele Mura" userId="S::michele_mura@saes-group.com::1bfce281-9e01-42fc-b835-bbc7778b4725" providerId="AD" clId="Web-{DE924A5E-76B6-4C4A-9189-B2C02FD16A87}"/>
    <pc:docChg chg="modSld">
      <pc:chgData name="Michele Mura" userId="S::michele_mura@saes-group.com::1bfce281-9e01-42fc-b835-bbc7778b4725" providerId="AD" clId="Web-{DE924A5E-76B6-4C4A-9189-B2C02FD16A87}" dt="2021-01-15T08:22:16.138" v="79" actId="20577"/>
      <pc:docMkLst>
        <pc:docMk/>
      </pc:docMkLst>
      <pc:sldChg chg="modSp">
        <pc:chgData name="Michele Mura" userId="S::michele_mura@saes-group.com::1bfce281-9e01-42fc-b835-bbc7778b4725" providerId="AD" clId="Web-{DE924A5E-76B6-4C4A-9189-B2C02FD16A87}" dt="2021-01-15T08:21:07.966" v="75" actId="20577"/>
        <pc:sldMkLst>
          <pc:docMk/>
          <pc:sldMk cId="2288421815" sldId="566"/>
        </pc:sldMkLst>
        <pc:spChg chg="mod">
          <ac:chgData name="Michele Mura" userId="S::michele_mura@saes-group.com::1bfce281-9e01-42fc-b835-bbc7778b4725" providerId="AD" clId="Web-{DE924A5E-76B6-4C4A-9189-B2C02FD16A87}" dt="2021-01-15T08:21:07.966" v="75" actId="20577"/>
          <ac:spMkLst>
            <pc:docMk/>
            <pc:sldMk cId="2288421815" sldId="566"/>
            <ac:spMk id="3" creationId="{00000000-0000-0000-0000-000000000000}"/>
          </ac:spMkLst>
        </pc:spChg>
        <pc:picChg chg="mod">
          <ac:chgData name="Michele Mura" userId="S::michele_mura@saes-group.com::1bfce281-9e01-42fc-b835-bbc7778b4725" providerId="AD" clId="Web-{DE924A5E-76B6-4C4A-9189-B2C02FD16A87}" dt="2021-01-15T07:51:37.051" v="19" actId="1076"/>
          <ac:picMkLst>
            <pc:docMk/>
            <pc:sldMk cId="2288421815" sldId="566"/>
            <ac:picMk id="1026" creationId="{00000000-0000-0000-0000-000000000000}"/>
          </ac:picMkLst>
        </pc:picChg>
      </pc:sldChg>
      <pc:sldChg chg="modSp">
        <pc:chgData name="Michele Mura" userId="S::michele_mura@saes-group.com::1bfce281-9e01-42fc-b835-bbc7778b4725" providerId="AD" clId="Web-{DE924A5E-76B6-4C4A-9189-B2C02FD16A87}" dt="2021-01-15T08:22:16.138" v="79" actId="20577"/>
        <pc:sldMkLst>
          <pc:docMk/>
          <pc:sldMk cId="2901183059" sldId="569"/>
        </pc:sldMkLst>
        <pc:spChg chg="mod">
          <ac:chgData name="Michele Mura" userId="S::michele_mura@saes-group.com::1bfce281-9e01-42fc-b835-bbc7778b4725" providerId="AD" clId="Web-{DE924A5E-76B6-4C4A-9189-B2C02FD16A87}" dt="2021-01-15T08:22:16.138" v="79" actId="20577"/>
          <ac:spMkLst>
            <pc:docMk/>
            <pc:sldMk cId="2901183059" sldId="569"/>
            <ac:spMk id="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5" y="4"/>
            <a:ext cx="3079202" cy="510990"/>
          </a:xfrm>
          <a:prstGeom prst="rect">
            <a:avLst/>
          </a:prstGeom>
        </p:spPr>
        <p:txBody>
          <a:bodyPr vert="horz" lIns="94774" tIns="47388" rIns="94774" bIns="47388" rtlCol="0"/>
          <a:lstStyle>
            <a:lvl1pPr algn="l">
              <a:defRPr sz="1100"/>
            </a:lvl1pPr>
          </a:lstStyle>
          <a:p>
            <a:endParaRPr lang="it-IT" dirty="0"/>
          </a:p>
        </p:txBody>
      </p:sp>
      <p:sp>
        <p:nvSpPr>
          <p:cNvPr id="3" name="Segnaposto data 2"/>
          <p:cNvSpPr>
            <a:spLocks noGrp="1"/>
          </p:cNvSpPr>
          <p:nvPr>
            <p:ph type="dt" sz="quarter" idx="1"/>
          </p:nvPr>
        </p:nvSpPr>
        <p:spPr>
          <a:xfrm>
            <a:off x="4023209" y="4"/>
            <a:ext cx="3079202" cy="510990"/>
          </a:xfrm>
          <a:prstGeom prst="rect">
            <a:avLst/>
          </a:prstGeom>
        </p:spPr>
        <p:txBody>
          <a:bodyPr vert="horz" lIns="94774" tIns="47388" rIns="94774" bIns="47388" rtlCol="0"/>
          <a:lstStyle>
            <a:lvl1pPr algn="r">
              <a:defRPr sz="1100"/>
            </a:lvl1pPr>
          </a:lstStyle>
          <a:p>
            <a:r>
              <a:rPr lang="it-IT" smtClean="0"/>
              <a:t>12/04/2021</a:t>
            </a:r>
            <a:endParaRPr lang="it-IT" dirty="0"/>
          </a:p>
        </p:txBody>
      </p:sp>
      <p:sp>
        <p:nvSpPr>
          <p:cNvPr id="5" name="Segnaposto numero diapositiva 4"/>
          <p:cNvSpPr>
            <a:spLocks noGrp="1"/>
          </p:cNvSpPr>
          <p:nvPr>
            <p:ph type="sldNum" sz="quarter" idx="3"/>
          </p:nvPr>
        </p:nvSpPr>
        <p:spPr>
          <a:xfrm>
            <a:off x="4023209" y="9720334"/>
            <a:ext cx="3079202" cy="512637"/>
          </a:xfrm>
          <a:prstGeom prst="rect">
            <a:avLst/>
          </a:prstGeom>
        </p:spPr>
        <p:txBody>
          <a:bodyPr vert="horz" lIns="94774" tIns="47388" rIns="94774" bIns="47388" rtlCol="0" anchor="b"/>
          <a:lstStyle>
            <a:lvl1pPr algn="r">
              <a:defRPr sz="1100"/>
            </a:lvl1pPr>
          </a:lstStyle>
          <a:p>
            <a:fld id="{A5D1DC91-FD7B-492B-9F24-CE89ED0CDF61}" type="slidenum">
              <a:rPr lang="it-IT" smtClean="0"/>
              <a:t>‹#›</a:t>
            </a:fld>
            <a:endParaRPr lang="it-IT" dirty="0"/>
          </a:p>
        </p:txBody>
      </p:sp>
    </p:spTree>
    <p:extLst>
      <p:ext uri="{BB962C8B-B14F-4D97-AF65-F5344CB8AC3E}">
        <p14:creationId xmlns:p14="http://schemas.microsoft.com/office/powerpoint/2010/main" val="2965941239"/>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5" y="4"/>
            <a:ext cx="3079202" cy="510990"/>
          </a:xfrm>
          <a:prstGeom prst="rect">
            <a:avLst/>
          </a:prstGeom>
        </p:spPr>
        <p:txBody>
          <a:bodyPr vert="horz" lIns="94774" tIns="47388" rIns="94774" bIns="47388" rtlCol="0"/>
          <a:lstStyle>
            <a:lvl1pPr algn="l" fontAlgn="auto">
              <a:spcBef>
                <a:spcPts val="0"/>
              </a:spcBef>
              <a:spcAft>
                <a:spcPts val="0"/>
              </a:spcAft>
              <a:defRPr sz="1100">
                <a:latin typeface="+mn-lt"/>
                <a:cs typeface="+mn-cs"/>
              </a:defRPr>
            </a:lvl1pPr>
          </a:lstStyle>
          <a:p>
            <a:pPr>
              <a:defRPr/>
            </a:pPr>
            <a:endParaRPr lang="it-IT" dirty="0"/>
          </a:p>
        </p:txBody>
      </p:sp>
      <p:sp>
        <p:nvSpPr>
          <p:cNvPr id="3" name="Segnaposto data 2"/>
          <p:cNvSpPr>
            <a:spLocks noGrp="1"/>
          </p:cNvSpPr>
          <p:nvPr>
            <p:ph type="dt" idx="1"/>
          </p:nvPr>
        </p:nvSpPr>
        <p:spPr>
          <a:xfrm>
            <a:off x="4023209" y="4"/>
            <a:ext cx="3079202" cy="510990"/>
          </a:xfrm>
          <a:prstGeom prst="rect">
            <a:avLst/>
          </a:prstGeom>
        </p:spPr>
        <p:txBody>
          <a:bodyPr vert="horz" lIns="94774" tIns="47388" rIns="94774" bIns="47388" rtlCol="0"/>
          <a:lstStyle>
            <a:lvl1pPr algn="r" fontAlgn="auto">
              <a:spcBef>
                <a:spcPts val="0"/>
              </a:spcBef>
              <a:spcAft>
                <a:spcPts val="0"/>
              </a:spcAft>
              <a:defRPr sz="1100">
                <a:latin typeface="+mn-lt"/>
                <a:cs typeface="+mn-cs"/>
              </a:defRPr>
            </a:lvl1pPr>
          </a:lstStyle>
          <a:p>
            <a:pPr>
              <a:defRPr/>
            </a:pPr>
            <a:r>
              <a:rPr lang="it-IT" smtClean="0"/>
              <a:t>12/04/2021</a:t>
            </a:r>
            <a:endParaRPr lang="it-IT" dirty="0"/>
          </a:p>
        </p:txBody>
      </p:sp>
      <p:sp>
        <p:nvSpPr>
          <p:cNvPr id="4" name="Segnaposto immagine diapositiva 3"/>
          <p:cNvSpPr>
            <a:spLocks noGrp="1" noRot="1" noChangeAspect="1"/>
          </p:cNvSpPr>
          <p:nvPr>
            <p:ph type="sldImg" idx="2"/>
          </p:nvPr>
        </p:nvSpPr>
        <p:spPr>
          <a:xfrm>
            <a:off x="141288" y="768350"/>
            <a:ext cx="6821487" cy="3836988"/>
          </a:xfrm>
          <a:prstGeom prst="rect">
            <a:avLst/>
          </a:prstGeom>
          <a:noFill/>
          <a:ln w="12700">
            <a:solidFill>
              <a:prstClr val="black"/>
            </a:solidFill>
          </a:ln>
        </p:spPr>
        <p:txBody>
          <a:bodyPr vert="horz" lIns="94774" tIns="47388" rIns="94774" bIns="47388" rtlCol="0" anchor="ctr"/>
          <a:lstStyle/>
          <a:p>
            <a:pPr lvl="0"/>
            <a:endParaRPr lang="it-IT" noProof="0" dirty="0"/>
          </a:p>
        </p:txBody>
      </p:sp>
      <p:sp>
        <p:nvSpPr>
          <p:cNvPr id="5" name="Segnaposto note 4"/>
          <p:cNvSpPr>
            <a:spLocks noGrp="1"/>
          </p:cNvSpPr>
          <p:nvPr>
            <p:ph type="body" sz="quarter" idx="3"/>
          </p:nvPr>
        </p:nvSpPr>
        <p:spPr>
          <a:xfrm>
            <a:off x="710082" y="4860997"/>
            <a:ext cx="5683914" cy="4605493"/>
          </a:xfrm>
          <a:prstGeom prst="rect">
            <a:avLst/>
          </a:prstGeom>
        </p:spPr>
        <p:txBody>
          <a:bodyPr vert="horz" lIns="94774" tIns="47388" rIns="94774" bIns="47388" rtlCol="0"/>
          <a:lstStyle/>
          <a:p>
            <a:pPr lvl="0"/>
            <a:r>
              <a:rPr lang="it-IT" noProof="0"/>
              <a:t>Fare clic per modificare stili del testo dello schema</a:t>
            </a:r>
          </a:p>
          <a:p>
            <a:pPr lvl="1"/>
            <a:r>
              <a:rPr lang="it-IT" noProof="0"/>
              <a:t>Secondo livello</a:t>
            </a:r>
          </a:p>
          <a:p>
            <a:pPr lvl="2"/>
            <a:r>
              <a:rPr lang="it-IT" noProof="0"/>
              <a:t>Terzo livello</a:t>
            </a:r>
          </a:p>
          <a:p>
            <a:pPr lvl="3"/>
            <a:r>
              <a:rPr lang="it-IT" noProof="0"/>
              <a:t>Quarto livello</a:t>
            </a:r>
          </a:p>
          <a:p>
            <a:pPr lvl="4"/>
            <a:r>
              <a:rPr lang="it-IT" noProof="0"/>
              <a:t>Quinto livello</a:t>
            </a:r>
          </a:p>
        </p:txBody>
      </p:sp>
      <p:sp>
        <p:nvSpPr>
          <p:cNvPr id="6" name="Segnaposto piè di pagina 5"/>
          <p:cNvSpPr>
            <a:spLocks noGrp="1"/>
          </p:cNvSpPr>
          <p:nvPr>
            <p:ph type="ftr" sz="quarter" idx="4"/>
          </p:nvPr>
        </p:nvSpPr>
        <p:spPr>
          <a:xfrm>
            <a:off x="5" y="9720334"/>
            <a:ext cx="3079202" cy="512637"/>
          </a:xfrm>
          <a:prstGeom prst="rect">
            <a:avLst/>
          </a:prstGeom>
        </p:spPr>
        <p:txBody>
          <a:bodyPr vert="horz" lIns="94774" tIns="47388" rIns="94774" bIns="47388" rtlCol="0" anchor="b"/>
          <a:lstStyle>
            <a:lvl1pPr algn="l" fontAlgn="auto">
              <a:spcBef>
                <a:spcPts val="0"/>
              </a:spcBef>
              <a:spcAft>
                <a:spcPts val="0"/>
              </a:spcAft>
              <a:defRPr sz="1100">
                <a:latin typeface="+mn-lt"/>
                <a:cs typeface="+mn-cs"/>
              </a:defRPr>
            </a:lvl1pPr>
          </a:lstStyle>
          <a:p>
            <a:pPr>
              <a:defRPr/>
            </a:pPr>
            <a:r>
              <a:rPr lang="it-IT" smtClean="0"/>
              <a:t>12/4/2021</a:t>
            </a:r>
            <a:endParaRPr lang="it-IT" dirty="0"/>
          </a:p>
        </p:txBody>
      </p:sp>
      <p:sp>
        <p:nvSpPr>
          <p:cNvPr id="7" name="Segnaposto numero diapositiva 6"/>
          <p:cNvSpPr>
            <a:spLocks noGrp="1"/>
          </p:cNvSpPr>
          <p:nvPr>
            <p:ph type="sldNum" sz="quarter" idx="5"/>
          </p:nvPr>
        </p:nvSpPr>
        <p:spPr>
          <a:xfrm>
            <a:off x="4023209" y="9720334"/>
            <a:ext cx="3079202" cy="512637"/>
          </a:xfrm>
          <a:prstGeom prst="rect">
            <a:avLst/>
          </a:prstGeom>
        </p:spPr>
        <p:txBody>
          <a:bodyPr vert="horz" lIns="94774" tIns="47388" rIns="94774" bIns="47388" rtlCol="0" anchor="b"/>
          <a:lstStyle>
            <a:lvl1pPr algn="r" fontAlgn="auto">
              <a:spcBef>
                <a:spcPts val="0"/>
              </a:spcBef>
              <a:spcAft>
                <a:spcPts val="0"/>
              </a:spcAft>
              <a:defRPr sz="1100">
                <a:latin typeface="+mn-lt"/>
                <a:cs typeface="+mn-cs"/>
              </a:defRPr>
            </a:lvl1pPr>
          </a:lstStyle>
          <a:p>
            <a:pPr>
              <a:defRPr/>
            </a:pPr>
            <a:fld id="{66EAEB97-C1FB-479C-B5B4-03351AE1BEEF}" type="slidenum">
              <a:rPr lang="it-IT"/>
              <a:pPr>
                <a:defRPr/>
              </a:pPr>
              <a:t>‹#›</a:t>
            </a:fld>
            <a:endParaRPr lang="it-IT" dirty="0"/>
          </a:p>
        </p:txBody>
      </p:sp>
    </p:spTree>
    <p:extLst>
      <p:ext uri="{BB962C8B-B14F-4D97-AF65-F5344CB8AC3E}">
        <p14:creationId xmlns:p14="http://schemas.microsoft.com/office/powerpoint/2010/main" val="1533710756"/>
      </p:ext>
    </p:extLst>
  </p:cSld>
  <p:clrMap bg1="lt1" tx1="dk1" bg2="lt2" tx2="dk2" accent1="accent1" accent2="accent2" accent3="accent3" accent4="accent4" accent5="accent5" accent6="accent6" hlink="hlink" folHlink="folHlink"/>
  <p:hf hd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E34C525-9FA6-4C24-98DD-0B32D17F55E2}" type="slidenum">
              <a:rPr lang="en-US" smtClean="0"/>
              <a:t>3</a:t>
            </a:fld>
            <a:endParaRPr lang="en-US" dirty="0"/>
          </a:p>
        </p:txBody>
      </p:sp>
    </p:spTree>
    <p:extLst>
      <p:ext uri="{BB962C8B-B14F-4D97-AF65-F5344CB8AC3E}">
        <p14:creationId xmlns:p14="http://schemas.microsoft.com/office/powerpoint/2010/main" val="2168421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grpSp>
        <p:nvGrpSpPr>
          <p:cNvPr id="3" name="Gruppo 7"/>
          <p:cNvGrpSpPr>
            <a:grpSpLocks/>
          </p:cNvGrpSpPr>
          <p:nvPr userDrawn="1"/>
        </p:nvGrpSpPr>
        <p:grpSpPr bwMode="auto">
          <a:xfrm>
            <a:off x="239184" y="6451600"/>
            <a:ext cx="6536267" cy="192088"/>
            <a:chOff x="179512" y="6309318"/>
            <a:chExt cx="4902210" cy="367454"/>
          </a:xfrm>
        </p:grpSpPr>
        <p:sp>
          <p:nvSpPr>
            <p:cNvPr id="4" name="Rettangolo 8"/>
            <p:cNvSpPr/>
            <p:nvPr/>
          </p:nvSpPr>
          <p:spPr>
            <a:xfrm rot="10800000">
              <a:off x="3059243" y="6309318"/>
              <a:ext cx="2022479" cy="367454"/>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dirty="0"/>
            </a:p>
          </p:txBody>
        </p:sp>
        <p:sp>
          <p:nvSpPr>
            <p:cNvPr id="5" name="Rettangolo 9"/>
            <p:cNvSpPr/>
            <p:nvPr/>
          </p:nvSpPr>
          <p:spPr>
            <a:xfrm rot="10800000">
              <a:off x="179512" y="6309318"/>
              <a:ext cx="2520955" cy="367454"/>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dirty="0"/>
            </a:p>
          </p:txBody>
        </p:sp>
      </p:grpSp>
      <p:sp>
        <p:nvSpPr>
          <p:cNvPr id="14" name="Segnaposto testo 13"/>
          <p:cNvSpPr>
            <a:spLocks noGrp="1"/>
          </p:cNvSpPr>
          <p:nvPr>
            <p:ph idx="1"/>
          </p:nvPr>
        </p:nvSpPr>
        <p:spPr>
          <a:xfrm>
            <a:off x="609600" y="1600201"/>
            <a:ext cx="10972800" cy="4525963"/>
          </a:xfrm>
          <a:prstGeom prst="rect">
            <a:avLst/>
          </a:prstGeom>
        </p:spPr>
        <p:txBody>
          <a:bodyPr rtlCol="0">
            <a:normAutofit/>
          </a:body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10" name="CasellaDiTesto 9"/>
          <p:cNvSpPr txBox="1"/>
          <p:nvPr userDrawn="1"/>
        </p:nvSpPr>
        <p:spPr>
          <a:xfrm>
            <a:off x="4355108" y="6421996"/>
            <a:ext cx="2208245" cy="261610"/>
          </a:xfrm>
          <a:prstGeom prst="rect">
            <a:avLst/>
          </a:prstGeom>
          <a:noFill/>
        </p:spPr>
        <p:txBody>
          <a:bodyPr wrap="square" rtlCol="0">
            <a:spAutoFit/>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GB" sz="1100" dirty="0">
                <a:solidFill>
                  <a:schemeClr val="tx1">
                    <a:lumMod val="65000"/>
                    <a:lumOff val="35000"/>
                  </a:schemeClr>
                </a:solidFill>
              </a:rPr>
              <a:t>©SAES Group</a:t>
            </a:r>
          </a:p>
        </p:txBody>
      </p:sp>
      <p:sp>
        <p:nvSpPr>
          <p:cNvPr id="12" name="CasellaDiTesto 11"/>
          <p:cNvSpPr txBox="1"/>
          <p:nvPr userDrawn="1"/>
        </p:nvSpPr>
        <p:spPr>
          <a:xfrm>
            <a:off x="239185" y="6421996"/>
            <a:ext cx="3274900" cy="261610"/>
          </a:xfrm>
          <a:prstGeom prst="rect">
            <a:avLst/>
          </a:prstGeom>
          <a:noFill/>
        </p:spPr>
        <p:txBody>
          <a:bodyPr wrap="square" rtlCol="0">
            <a:spAutoFit/>
          </a:bodyPr>
          <a:lstStyle/>
          <a:p>
            <a:pPr algn="ctr"/>
            <a:fld id="{8490D2BB-2CC5-4A80-A907-54F8431D7DF7}" type="datetime1">
              <a:rPr lang="en-US" sz="1100" smtClean="0">
                <a:solidFill>
                  <a:schemeClr val="tx1">
                    <a:lumMod val="65000"/>
                    <a:lumOff val="35000"/>
                  </a:schemeClr>
                </a:solidFill>
              </a:rPr>
              <a:t>2/16/2023</a:t>
            </a:fld>
            <a:endParaRPr lang="en-GB" sz="1100" dirty="0">
              <a:solidFill>
                <a:schemeClr val="tx1">
                  <a:lumMod val="65000"/>
                  <a:lumOff val="35000"/>
                </a:schemeClr>
              </a:solidFill>
            </a:endParaRPr>
          </a:p>
        </p:txBody>
      </p:sp>
      <p:sp>
        <p:nvSpPr>
          <p:cNvPr id="8" name="Segnaposto titolo 2"/>
          <p:cNvSpPr>
            <a:spLocks noGrp="1"/>
          </p:cNvSpPr>
          <p:nvPr>
            <p:ph type="title"/>
          </p:nvPr>
        </p:nvSpPr>
        <p:spPr>
          <a:xfrm>
            <a:off x="983432" y="260350"/>
            <a:ext cx="10681519" cy="566738"/>
          </a:xfrm>
          <a:prstGeom prst="rect">
            <a:avLst/>
          </a:prstGeom>
        </p:spPr>
        <p:txBody>
          <a:bodyPr vert="horz" lIns="91440" tIns="45720" rIns="91440" bIns="45720" rtlCol="0" anchor="ctr">
            <a:normAutofit/>
          </a:bodyPr>
          <a:lstStyle/>
          <a:p>
            <a:r>
              <a:rPr lang="it-IT" dirty="0"/>
              <a:t>Fare clic per modificare lo stile del titolo</a:t>
            </a:r>
          </a:p>
        </p:txBody>
      </p:sp>
    </p:spTree>
    <p:extLst>
      <p:ext uri="{BB962C8B-B14F-4D97-AF65-F5344CB8AC3E}">
        <p14:creationId xmlns:p14="http://schemas.microsoft.com/office/powerpoint/2010/main" val="30069412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
        <p:nvSpPr>
          <p:cNvPr id="7" name="Segnaposto testo 13"/>
          <p:cNvSpPr>
            <a:spLocks noGrp="1"/>
          </p:cNvSpPr>
          <p:nvPr>
            <p:ph idx="1"/>
          </p:nvPr>
        </p:nvSpPr>
        <p:spPr>
          <a:xfrm>
            <a:off x="609600" y="1600201"/>
            <a:ext cx="10972800" cy="4525963"/>
          </a:xfrm>
          <a:prstGeom prst="rect">
            <a:avLst/>
          </a:prstGeom>
        </p:spPr>
        <p:txBody>
          <a:bodyPr rtlCol="0">
            <a:normAutofit/>
          </a:body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3" name="Segnaposto titolo 2"/>
          <p:cNvSpPr>
            <a:spLocks noGrp="1"/>
          </p:cNvSpPr>
          <p:nvPr>
            <p:ph type="title"/>
          </p:nvPr>
        </p:nvSpPr>
        <p:spPr>
          <a:xfrm>
            <a:off x="983432" y="260350"/>
            <a:ext cx="10681519" cy="566738"/>
          </a:xfrm>
          <a:prstGeom prst="rect">
            <a:avLst/>
          </a:prstGeom>
        </p:spPr>
        <p:txBody>
          <a:bodyPr vert="horz" lIns="91440" tIns="45720" rIns="91440" bIns="45720" rtlCol="0" anchor="ctr">
            <a:normAutofit/>
          </a:bodyPr>
          <a:lstStyle/>
          <a:p>
            <a:r>
              <a:rPr lang="it-IT" dirty="0"/>
              <a:t>Fare clic per modificare lo stile del titolo</a:t>
            </a:r>
          </a:p>
        </p:txBody>
      </p:sp>
    </p:spTree>
    <p:extLst>
      <p:ext uri="{BB962C8B-B14F-4D97-AF65-F5344CB8AC3E}">
        <p14:creationId xmlns:p14="http://schemas.microsoft.com/office/powerpoint/2010/main" val="13032851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Titolo e contenuto">
    <p:spTree>
      <p:nvGrpSpPr>
        <p:cNvPr id="1" name=""/>
        <p:cNvGrpSpPr/>
        <p:nvPr/>
      </p:nvGrpSpPr>
      <p:grpSpPr>
        <a:xfrm>
          <a:off x="0" y="0"/>
          <a:ext cx="0" cy="0"/>
          <a:chOff x="0" y="0"/>
          <a:chExt cx="0" cy="0"/>
        </a:xfrm>
      </p:grpSpPr>
      <p:sp>
        <p:nvSpPr>
          <p:cNvPr id="3" name="Segnaposto contenuto 2"/>
          <p:cNvSpPr>
            <a:spLocks noGrp="1"/>
          </p:cNvSpPr>
          <p:nvPr>
            <p:ph idx="1"/>
          </p:nvPr>
        </p:nvSpPr>
        <p:spPr>
          <a:xfrm>
            <a:off x="609600" y="1600201"/>
            <a:ext cx="10972800" cy="4525963"/>
          </a:xfrm>
          <a:prstGeom prst="rect">
            <a:avLst/>
          </a:prstGeom>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GB"/>
          </a:p>
        </p:txBody>
      </p:sp>
      <p:sp>
        <p:nvSpPr>
          <p:cNvPr id="7" name="Segnaposto titolo 2"/>
          <p:cNvSpPr>
            <a:spLocks noGrp="1"/>
          </p:cNvSpPr>
          <p:nvPr>
            <p:ph type="title"/>
          </p:nvPr>
        </p:nvSpPr>
        <p:spPr>
          <a:xfrm>
            <a:off x="983432" y="260350"/>
            <a:ext cx="10681519" cy="566738"/>
          </a:xfrm>
          <a:prstGeom prst="rect">
            <a:avLst/>
          </a:prstGeom>
        </p:spPr>
        <p:txBody>
          <a:bodyPr vert="horz" lIns="91440" tIns="45720" rIns="91440" bIns="45720" rtlCol="0" anchor="ctr">
            <a:normAutofit/>
          </a:bodyPr>
          <a:lstStyle/>
          <a:p>
            <a:r>
              <a:rPr lang="it-IT" dirty="0"/>
              <a:t>Fare clic per modificare lo stile del titolo</a:t>
            </a:r>
          </a:p>
        </p:txBody>
      </p:sp>
    </p:spTree>
    <p:extLst>
      <p:ext uri="{BB962C8B-B14F-4D97-AF65-F5344CB8AC3E}">
        <p14:creationId xmlns:p14="http://schemas.microsoft.com/office/powerpoint/2010/main" val="39572611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2_Layout personalizzato">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6606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4_Layout personalizzato">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9288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5_Layout personalizzato">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9288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t-IT"/>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t-IT"/>
          </a:p>
        </p:txBody>
      </p:sp>
      <p:sp>
        <p:nvSpPr>
          <p:cNvPr id="4" name="Rectangle 6"/>
          <p:cNvSpPr>
            <a:spLocks noGrp="1" noChangeArrowheads="1"/>
          </p:cNvSpPr>
          <p:nvPr>
            <p:ph type="sldNum" sz="quarter" idx="10"/>
          </p:nvPr>
        </p:nvSpPr>
        <p:spPr>
          <a:xfrm>
            <a:off x="588433" y="6115050"/>
            <a:ext cx="2844800" cy="476250"/>
          </a:xfrm>
          <a:prstGeom prst="rect">
            <a:avLst/>
          </a:prstGeom>
          <a:ln/>
        </p:spPr>
        <p:txBody>
          <a:bodyPr/>
          <a:lstStyle>
            <a:lvl1pPr>
              <a:defRPr/>
            </a:lvl1pPr>
          </a:lstStyle>
          <a:p>
            <a:pPr>
              <a:defRPr/>
            </a:pPr>
            <a:fld id="{C1F17F15-5187-4EC9-BEE5-A15E9FBD99D7}" type="slidenum">
              <a:rPr lang="it-IT" altLang="it-IT"/>
              <a:pPr>
                <a:defRPr/>
              </a:pPr>
              <a:t>‹#›</a:t>
            </a:fld>
            <a:endParaRPr lang="it-IT" altLang="it-IT"/>
          </a:p>
        </p:txBody>
      </p:sp>
    </p:spTree>
    <p:extLst>
      <p:ext uri="{BB962C8B-B14F-4D97-AF65-F5344CB8AC3E}">
        <p14:creationId xmlns:p14="http://schemas.microsoft.com/office/powerpoint/2010/main" val="22314369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87847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yout personalizzato">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97999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8.xml"/><Relationship Id="rId5" Type="http://schemas.openxmlformats.org/officeDocument/2006/relationships/image" Target="../media/image5.jpeg"/><Relationship Id="rId4" Type="http://schemas.openxmlformats.org/officeDocument/2006/relationships/image" Target="../media/image4.jp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theme" Target="../theme/theme3.xml"/><Relationship Id="rId1" Type="http://schemas.openxmlformats.org/officeDocument/2006/relationships/slideLayout" Target="../slideLayouts/slideLayout9.xml"/><Relationship Id="rId4" Type="http://schemas.openxmlformats.org/officeDocument/2006/relationships/image" Target="../media/image4.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ttangolo 6"/>
          <p:cNvSpPr/>
          <p:nvPr/>
        </p:nvSpPr>
        <p:spPr>
          <a:xfrm rot="10800000">
            <a:off x="950309" y="238125"/>
            <a:ext cx="10714642" cy="611188"/>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dirty="0"/>
          </a:p>
        </p:txBody>
      </p:sp>
      <p:cxnSp>
        <p:nvCxnSpPr>
          <p:cNvPr id="9" name="Connettore 1 8"/>
          <p:cNvCxnSpPr/>
          <p:nvPr/>
        </p:nvCxnSpPr>
        <p:spPr>
          <a:xfrm>
            <a:off x="6959601" y="6462713"/>
            <a:ext cx="4897967"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0" name="CasellaDiTesto 9"/>
          <p:cNvSpPr txBox="1"/>
          <p:nvPr/>
        </p:nvSpPr>
        <p:spPr>
          <a:xfrm>
            <a:off x="6714068" y="6453188"/>
            <a:ext cx="5185833" cy="277812"/>
          </a:xfrm>
          <a:prstGeom prst="rect">
            <a:avLst/>
          </a:prstGeom>
          <a:noFill/>
        </p:spPr>
        <p:txBody>
          <a:bodyPr>
            <a:spAutoFit/>
          </a:bodyPr>
          <a:lstStyle/>
          <a:p>
            <a:pPr algn="r" fontAlgn="auto">
              <a:spcBef>
                <a:spcPts val="0"/>
              </a:spcBef>
              <a:spcAft>
                <a:spcPts val="0"/>
              </a:spcAft>
              <a:defRPr/>
            </a:pPr>
            <a:r>
              <a:rPr lang="it-IT" sz="1200" spc="300" dirty="0">
                <a:solidFill>
                  <a:schemeClr val="bg1">
                    <a:lumMod val="50000"/>
                  </a:schemeClr>
                </a:solidFill>
                <a:latin typeface="+mn-lt"/>
                <a:cs typeface="+mn-cs"/>
              </a:rPr>
              <a:t>making </a:t>
            </a:r>
            <a:r>
              <a:rPr lang="it-IT" sz="1200" spc="300" dirty="0">
                <a:solidFill>
                  <a:srgbClr val="FF0000"/>
                </a:solidFill>
                <a:latin typeface="+mn-lt"/>
                <a:cs typeface="+mn-cs"/>
              </a:rPr>
              <a:t>innovation happen</a:t>
            </a:r>
            <a:r>
              <a:rPr lang="it-IT" sz="1200" spc="300" dirty="0">
                <a:solidFill>
                  <a:schemeClr val="bg1">
                    <a:lumMod val="50000"/>
                  </a:schemeClr>
                </a:solidFill>
                <a:latin typeface="+mn-lt"/>
                <a:cs typeface="+mn-cs"/>
              </a:rPr>
              <a:t>, together</a:t>
            </a:r>
          </a:p>
        </p:txBody>
      </p:sp>
      <p:grpSp>
        <p:nvGrpSpPr>
          <p:cNvPr id="2055" name="Gruppo 10"/>
          <p:cNvGrpSpPr>
            <a:grpSpLocks/>
          </p:cNvGrpSpPr>
          <p:nvPr/>
        </p:nvGrpSpPr>
        <p:grpSpPr bwMode="auto">
          <a:xfrm>
            <a:off x="239184" y="6451600"/>
            <a:ext cx="6536267" cy="192088"/>
            <a:chOff x="179512" y="6309318"/>
            <a:chExt cx="4902210" cy="367454"/>
          </a:xfrm>
        </p:grpSpPr>
        <p:sp>
          <p:nvSpPr>
            <p:cNvPr id="12" name="Rettangolo 11"/>
            <p:cNvSpPr/>
            <p:nvPr/>
          </p:nvSpPr>
          <p:spPr>
            <a:xfrm rot="10800000">
              <a:off x="3059243" y="6309318"/>
              <a:ext cx="2022479" cy="367454"/>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dirty="0"/>
            </a:p>
          </p:txBody>
        </p:sp>
        <p:sp>
          <p:nvSpPr>
            <p:cNvPr id="13" name="Rettangolo 12"/>
            <p:cNvSpPr/>
            <p:nvPr/>
          </p:nvSpPr>
          <p:spPr>
            <a:xfrm rot="10800000">
              <a:off x="179512" y="6309318"/>
              <a:ext cx="2520955" cy="367454"/>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dirty="0"/>
            </a:p>
          </p:txBody>
        </p:sp>
      </p:grpSp>
      <p:sp>
        <p:nvSpPr>
          <p:cNvPr id="15" name="Segnaposto data 13"/>
          <p:cNvSpPr txBox="1">
            <a:spLocks/>
          </p:cNvSpPr>
          <p:nvPr/>
        </p:nvSpPr>
        <p:spPr>
          <a:xfrm>
            <a:off x="3922184" y="6351589"/>
            <a:ext cx="2844800" cy="365125"/>
          </a:xfrm>
          <a:prstGeom prst="rect">
            <a:avLst/>
          </a:prstGeom>
        </p:spPr>
        <p:txBody>
          <a:bodyPr anchor="ctr"/>
          <a:lstStyle>
            <a:defPPr>
              <a:defRPr lang="it-IT"/>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auto">
              <a:spcBef>
                <a:spcPts val="0"/>
              </a:spcBef>
              <a:spcAft>
                <a:spcPts val="0"/>
              </a:spcAft>
              <a:defRPr/>
            </a:pPr>
            <a:endParaRPr lang="it-IT" sz="1200" dirty="0"/>
          </a:p>
        </p:txBody>
      </p:sp>
      <p:cxnSp>
        <p:nvCxnSpPr>
          <p:cNvPr id="16" name="Connettore 1 15"/>
          <p:cNvCxnSpPr/>
          <p:nvPr/>
        </p:nvCxnSpPr>
        <p:spPr>
          <a:xfrm>
            <a:off x="11859684" y="238125"/>
            <a:ext cx="0" cy="6224588"/>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 name="Segnaposto titolo 2"/>
          <p:cNvSpPr>
            <a:spLocks noGrp="1"/>
          </p:cNvSpPr>
          <p:nvPr>
            <p:ph type="title"/>
          </p:nvPr>
        </p:nvSpPr>
        <p:spPr>
          <a:xfrm>
            <a:off x="950309" y="260350"/>
            <a:ext cx="10714642" cy="566738"/>
          </a:xfrm>
          <a:prstGeom prst="rect">
            <a:avLst/>
          </a:prstGeom>
        </p:spPr>
        <p:txBody>
          <a:bodyPr vert="horz" lIns="91440" tIns="45720" rIns="91440" bIns="45720" rtlCol="0" anchor="ctr">
            <a:normAutofit/>
          </a:bodyPr>
          <a:lstStyle/>
          <a:p>
            <a:r>
              <a:rPr lang="it-IT" dirty="0"/>
              <a:t>Fare clic per modificare lo stile del titolo</a:t>
            </a:r>
          </a:p>
        </p:txBody>
      </p:sp>
      <p:sp>
        <p:nvSpPr>
          <p:cNvPr id="2060" name="Segnaposto testo 13"/>
          <p:cNvSpPr>
            <a:spLocks noGrp="1"/>
          </p:cNvSpPr>
          <p:nvPr>
            <p:ph type="body" idx="1"/>
          </p:nvPr>
        </p:nvSpPr>
        <p:spPr bwMode="auto">
          <a:xfrm>
            <a:off x="648759" y="1556793"/>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21" name="CasellaDiTesto 9"/>
          <p:cNvSpPr txBox="1"/>
          <p:nvPr/>
        </p:nvSpPr>
        <p:spPr>
          <a:xfrm>
            <a:off x="4355108" y="6421996"/>
            <a:ext cx="2208245" cy="261610"/>
          </a:xfrm>
          <a:prstGeom prst="rect">
            <a:avLst/>
          </a:prstGeom>
          <a:noFill/>
        </p:spPr>
        <p:txBody>
          <a:bodyPr wrap="square" rtlCol="0">
            <a:spAutoFit/>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GB" sz="1100" dirty="0">
                <a:solidFill>
                  <a:schemeClr val="tx1">
                    <a:lumMod val="65000"/>
                    <a:lumOff val="35000"/>
                  </a:schemeClr>
                </a:solidFill>
              </a:rPr>
              <a:t>©SAES Group</a:t>
            </a:r>
          </a:p>
        </p:txBody>
      </p:sp>
      <p:sp>
        <p:nvSpPr>
          <p:cNvPr id="23" name="CasellaDiTesto 11"/>
          <p:cNvSpPr txBox="1"/>
          <p:nvPr/>
        </p:nvSpPr>
        <p:spPr>
          <a:xfrm>
            <a:off x="237069" y="6421996"/>
            <a:ext cx="3277016" cy="261610"/>
          </a:xfrm>
          <a:prstGeom prst="rect">
            <a:avLst/>
          </a:prstGeom>
          <a:noFill/>
        </p:spPr>
        <p:txBody>
          <a:bodyPr wrap="square" rtlCol="0">
            <a:spAutoFit/>
          </a:bodyPr>
          <a:lstStyle/>
          <a:p>
            <a:pPr algn="ctr"/>
            <a:fld id="{8490D2BB-2CC5-4A80-A907-54F8431D7DF7}" type="datetime1">
              <a:rPr lang="en-US" sz="1100" smtClean="0">
                <a:solidFill>
                  <a:schemeClr val="tx1">
                    <a:lumMod val="65000"/>
                    <a:lumOff val="35000"/>
                  </a:schemeClr>
                </a:solidFill>
              </a:rPr>
              <a:t>2/16/2023</a:t>
            </a:fld>
            <a:endParaRPr lang="en-GB" sz="1100" dirty="0">
              <a:solidFill>
                <a:schemeClr val="tx1">
                  <a:lumMod val="65000"/>
                  <a:lumOff val="35000"/>
                </a:schemeClr>
              </a:solidFill>
            </a:endParaRPr>
          </a:p>
        </p:txBody>
      </p:sp>
      <p:sp>
        <p:nvSpPr>
          <p:cNvPr id="2" name="TextBox 1"/>
          <p:cNvSpPr txBox="1"/>
          <p:nvPr/>
        </p:nvSpPr>
        <p:spPr>
          <a:xfrm>
            <a:off x="3600451" y="6421996"/>
            <a:ext cx="478367" cy="261610"/>
          </a:xfrm>
          <a:prstGeom prst="rect">
            <a:avLst/>
          </a:prstGeom>
          <a:noFill/>
        </p:spPr>
        <p:txBody>
          <a:bodyPr wrap="square" rtlCol="0">
            <a:spAutoFit/>
          </a:bodyPr>
          <a:lstStyle/>
          <a:p>
            <a:fld id="{ECF64451-4759-42FB-8F30-66997E3C3B58}" type="slidenum">
              <a:rPr lang="en-US" sz="1100" smtClean="0">
                <a:solidFill>
                  <a:schemeClr val="tx1">
                    <a:lumMod val="65000"/>
                    <a:lumOff val="35000"/>
                  </a:schemeClr>
                </a:solidFill>
              </a:rPr>
              <a:t>‹#›</a:t>
            </a:fld>
            <a:endParaRPr lang="en-US" sz="1100" dirty="0">
              <a:solidFill>
                <a:schemeClr val="tx1">
                  <a:lumMod val="65000"/>
                  <a:lumOff val="35000"/>
                </a:schemeClr>
              </a:solidFill>
            </a:endParaRPr>
          </a:p>
        </p:txBody>
      </p:sp>
      <p:pic>
        <p:nvPicPr>
          <p:cNvPr id="17" name="Immagine 17"/>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140030" y="230535"/>
            <a:ext cx="615546" cy="613972"/>
          </a:xfrm>
          <a:prstGeom prst="rect">
            <a:avLst/>
          </a:prstGeom>
          <a:effectLst>
            <a:outerShdw blurRad="50800" dist="38100" dir="2700000" algn="tl" rotWithShape="0">
              <a:prstClr val="black">
                <a:alpha val="40000"/>
              </a:prstClr>
            </a:outerShdw>
          </a:effectLst>
        </p:spPr>
      </p:pic>
    </p:spTree>
  </p:cSld>
  <p:clrMap bg1="lt1" tx1="dk1" bg2="lt2" tx2="dk2" accent1="accent1" accent2="accent2" accent3="accent3" accent4="accent4" accent5="accent5" accent6="accent6" hlink="hlink" folHlink="folHlink"/>
  <p:sldLayoutIdLst>
    <p:sldLayoutId id="2147483753" r:id="rId1"/>
    <p:sldLayoutId id="2147483754" r:id="rId2"/>
    <p:sldLayoutId id="2147483780" r:id="rId3"/>
    <p:sldLayoutId id="2147483784" r:id="rId4"/>
    <p:sldLayoutId id="2147483785" r:id="rId5"/>
    <p:sldLayoutId id="2147483786" r:id="rId6"/>
    <p:sldLayoutId id="2147483788" r:id="rId7"/>
  </p:sldLayoutIdLst>
  <p:hf sldNum="0" hdr="0" ftr="0"/>
  <p:txStyles>
    <p:titleStyle>
      <a:lvl1pPr algn="ctr" rtl="0" eaLnBrk="0" fontAlgn="base" hangingPunct="0">
        <a:spcBef>
          <a:spcPct val="0"/>
        </a:spcBef>
        <a:spcAft>
          <a:spcPct val="0"/>
        </a:spcAft>
        <a:defRPr sz="3000" kern="1200">
          <a:solidFill>
            <a:srgbClr val="FF0000"/>
          </a:solidFill>
          <a:effectLst>
            <a:outerShdw blurRad="38100" dist="38100" dir="2700000" algn="tl">
              <a:srgbClr val="000000">
                <a:alpha val="43137"/>
              </a:srgbClr>
            </a:outerShdw>
          </a:effectLst>
          <a:latin typeface="+mn-lt"/>
          <a:ea typeface="+mj-ea"/>
          <a:cs typeface="+mj-cs"/>
        </a:defRPr>
      </a:lvl1pPr>
      <a:lvl2pPr algn="ctr" rtl="0" eaLnBrk="0" fontAlgn="base" hangingPunct="0">
        <a:spcBef>
          <a:spcPct val="0"/>
        </a:spcBef>
        <a:spcAft>
          <a:spcPct val="0"/>
        </a:spcAft>
        <a:defRPr sz="3000">
          <a:solidFill>
            <a:srgbClr val="FF0000"/>
          </a:solidFill>
          <a:latin typeface="Calibri" pitchFamily="34" charset="0"/>
        </a:defRPr>
      </a:lvl2pPr>
      <a:lvl3pPr algn="ctr" rtl="0" eaLnBrk="0" fontAlgn="base" hangingPunct="0">
        <a:spcBef>
          <a:spcPct val="0"/>
        </a:spcBef>
        <a:spcAft>
          <a:spcPct val="0"/>
        </a:spcAft>
        <a:defRPr sz="3000">
          <a:solidFill>
            <a:srgbClr val="FF0000"/>
          </a:solidFill>
          <a:latin typeface="Calibri" pitchFamily="34" charset="0"/>
        </a:defRPr>
      </a:lvl3pPr>
      <a:lvl4pPr algn="ctr" rtl="0" eaLnBrk="0" fontAlgn="base" hangingPunct="0">
        <a:spcBef>
          <a:spcPct val="0"/>
        </a:spcBef>
        <a:spcAft>
          <a:spcPct val="0"/>
        </a:spcAft>
        <a:defRPr sz="3000">
          <a:solidFill>
            <a:srgbClr val="FF0000"/>
          </a:solidFill>
          <a:latin typeface="Calibri" pitchFamily="34" charset="0"/>
        </a:defRPr>
      </a:lvl4pPr>
      <a:lvl5pPr algn="ctr" rtl="0" eaLnBrk="0" fontAlgn="base" hangingPunct="0">
        <a:spcBef>
          <a:spcPct val="0"/>
        </a:spcBef>
        <a:spcAft>
          <a:spcPct val="0"/>
        </a:spcAft>
        <a:defRPr sz="3000">
          <a:solidFill>
            <a:srgbClr val="FF0000"/>
          </a:solidFill>
          <a:latin typeface="Calibri" pitchFamily="34" charset="0"/>
        </a:defRPr>
      </a:lvl5pPr>
      <a:lvl6pPr marL="457200" algn="ctr" rtl="0" fontAlgn="base">
        <a:spcBef>
          <a:spcPct val="0"/>
        </a:spcBef>
        <a:spcAft>
          <a:spcPct val="0"/>
        </a:spcAft>
        <a:defRPr sz="3000">
          <a:solidFill>
            <a:srgbClr val="FF0000"/>
          </a:solidFill>
          <a:latin typeface="Calibri" pitchFamily="34" charset="0"/>
        </a:defRPr>
      </a:lvl6pPr>
      <a:lvl7pPr marL="914400" algn="ctr" rtl="0" fontAlgn="base">
        <a:spcBef>
          <a:spcPct val="0"/>
        </a:spcBef>
        <a:spcAft>
          <a:spcPct val="0"/>
        </a:spcAft>
        <a:defRPr sz="3000">
          <a:solidFill>
            <a:srgbClr val="FF0000"/>
          </a:solidFill>
          <a:latin typeface="Calibri" pitchFamily="34" charset="0"/>
        </a:defRPr>
      </a:lvl7pPr>
      <a:lvl8pPr marL="1371600" algn="ctr" rtl="0" fontAlgn="base">
        <a:spcBef>
          <a:spcPct val="0"/>
        </a:spcBef>
        <a:spcAft>
          <a:spcPct val="0"/>
        </a:spcAft>
        <a:defRPr sz="3000">
          <a:solidFill>
            <a:srgbClr val="FF0000"/>
          </a:solidFill>
          <a:latin typeface="Calibri" pitchFamily="34" charset="0"/>
        </a:defRPr>
      </a:lvl8pPr>
      <a:lvl9pPr marL="1828800" algn="ctr" rtl="0" fontAlgn="base">
        <a:spcBef>
          <a:spcPct val="0"/>
        </a:spcBef>
        <a:spcAft>
          <a:spcPct val="0"/>
        </a:spcAft>
        <a:defRPr sz="3000">
          <a:solidFill>
            <a:srgbClr val="FF0000"/>
          </a:solidFill>
          <a:latin typeface="Calibri" pitchFamily="34" charset="0"/>
        </a:defRPr>
      </a:lvl9pPr>
    </p:titleStyle>
    <p:bodyStyle>
      <a:lvl1pPr marL="342900" indent="-342900" algn="l" rtl="0" eaLnBrk="0" fontAlgn="base" hangingPunct="0">
        <a:spcBef>
          <a:spcPct val="20000"/>
        </a:spcBef>
        <a:spcAft>
          <a:spcPct val="0"/>
        </a:spcAft>
        <a:buBlip>
          <a:blip r:embed="rId10"/>
        </a:buBlip>
        <a:defRPr sz="2300" kern="1200">
          <a:solidFill>
            <a:srgbClr val="595959"/>
          </a:solidFill>
          <a:latin typeface="+mn-lt"/>
          <a:ea typeface="+mn-ea"/>
          <a:cs typeface="+mn-cs"/>
        </a:defRPr>
      </a:lvl1pPr>
      <a:lvl2pPr marL="742950" indent="-285750" algn="l" rtl="0" eaLnBrk="0" fontAlgn="base" hangingPunct="0">
        <a:spcBef>
          <a:spcPct val="20000"/>
        </a:spcBef>
        <a:spcAft>
          <a:spcPct val="0"/>
        </a:spcAft>
        <a:buBlip>
          <a:blip r:embed="rId10"/>
        </a:buBlip>
        <a:defRPr sz="2100" kern="1200">
          <a:solidFill>
            <a:srgbClr val="595959"/>
          </a:solidFill>
          <a:latin typeface="+mn-lt"/>
          <a:ea typeface="+mn-ea"/>
          <a:cs typeface="+mn-cs"/>
        </a:defRPr>
      </a:lvl2pPr>
      <a:lvl3pPr marL="1143000" indent="-228600" algn="l" rtl="0" eaLnBrk="0" fontAlgn="base" hangingPunct="0">
        <a:spcBef>
          <a:spcPct val="20000"/>
        </a:spcBef>
        <a:spcAft>
          <a:spcPct val="0"/>
        </a:spcAft>
        <a:buBlip>
          <a:blip r:embed="rId10"/>
        </a:buBlip>
        <a:defRPr sz="1900" kern="1200">
          <a:solidFill>
            <a:srgbClr val="595959"/>
          </a:solidFill>
          <a:latin typeface="+mn-lt"/>
          <a:ea typeface="+mn-ea"/>
          <a:cs typeface="+mn-cs"/>
        </a:defRPr>
      </a:lvl3pPr>
      <a:lvl4pPr marL="1600200" indent="-228600" algn="l" rtl="0" eaLnBrk="0" fontAlgn="base" hangingPunct="0">
        <a:spcBef>
          <a:spcPct val="20000"/>
        </a:spcBef>
        <a:spcAft>
          <a:spcPct val="0"/>
        </a:spcAft>
        <a:buBlip>
          <a:blip r:embed="rId10"/>
        </a:buBlip>
        <a:defRPr sz="1700" kern="1200">
          <a:solidFill>
            <a:srgbClr val="595959"/>
          </a:solidFill>
          <a:latin typeface="+mn-lt"/>
          <a:ea typeface="+mn-ea"/>
          <a:cs typeface="+mn-cs"/>
        </a:defRPr>
      </a:lvl4pPr>
      <a:lvl5pPr marL="2057400" indent="-228600" algn="l" rtl="0" eaLnBrk="0" fontAlgn="base" hangingPunct="0">
        <a:spcBef>
          <a:spcPct val="20000"/>
        </a:spcBef>
        <a:spcAft>
          <a:spcPct val="0"/>
        </a:spcAft>
        <a:buBlip>
          <a:blip r:embed="rId10"/>
        </a:buBlip>
        <a:defRPr sz="1500" kern="120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Sottotitolo 2"/>
          <p:cNvSpPr txBox="1">
            <a:spLocks/>
          </p:cNvSpPr>
          <p:nvPr/>
        </p:nvSpPr>
        <p:spPr>
          <a:xfrm>
            <a:off x="335360" y="260648"/>
            <a:ext cx="11493333" cy="6336704"/>
          </a:xfrm>
          <a:prstGeom prst="rect">
            <a:avLst/>
          </a:prstGeom>
          <a:solidFill>
            <a:srgbClr val="B2B2B2"/>
          </a:solidFill>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it-IT" sz="3200" dirty="0">
              <a:solidFill>
                <a:srgbClr val="B2B2B2"/>
              </a:solidFill>
            </a:endParaRPr>
          </a:p>
          <a:p>
            <a:endParaRPr lang="it-IT" sz="3200" dirty="0">
              <a:solidFill>
                <a:srgbClr val="B2B2B2"/>
              </a:solidFill>
            </a:endParaRPr>
          </a:p>
          <a:p>
            <a:endParaRPr lang="it-IT" sz="3200" dirty="0">
              <a:solidFill>
                <a:srgbClr val="B2B2B2"/>
              </a:solidFill>
            </a:endParaRPr>
          </a:p>
          <a:p>
            <a:endParaRPr lang="it-IT" sz="3200" dirty="0">
              <a:solidFill>
                <a:srgbClr val="B2B2B2"/>
              </a:solidFill>
            </a:endParaRPr>
          </a:p>
          <a:p>
            <a:endParaRPr lang="it-IT" sz="3200" dirty="0">
              <a:solidFill>
                <a:srgbClr val="B2B2B2"/>
              </a:solidFill>
            </a:endParaRPr>
          </a:p>
          <a:p>
            <a:endParaRPr lang="it-IT" sz="3200" dirty="0">
              <a:solidFill>
                <a:srgbClr val="B2B2B2"/>
              </a:solidFill>
            </a:endParaRPr>
          </a:p>
          <a:p>
            <a:endParaRPr lang="it-IT" sz="3200" dirty="0">
              <a:solidFill>
                <a:srgbClr val="B2B2B2"/>
              </a:solidFill>
            </a:endParaRPr>
          </a:p>
          <a:p>
            <a:endParaRPr lang="it-IT" sz="3200" dirty="0">
              <a:solidFill>
                <a:srgbClr val="B2B2B2"/>
              </a:solidFill>
            </a:endParaRPr>
          </a:p>
        </p:txBody>
      </p:sp>
      <p:sp>
        <p:nvSpPr>
          <p:cNvPr id="10" name="CasellaDiTesto 9"/>
          <p:cNvSpPr txBox="1"/>
          <p:nvPr/>
        </p:nvSpPr>
        <p:spPr>
          <a:xfrm>
            <a:off x="1775884" y="6092825"/>
            <a:ext cx="9313333" cy="369332"/>
          </a:xfrm>
          <a:prstGeom prst="rect">
            <a:avLst/>
          </a:prstGeom>
          <a:noFill/>
        </p:spPr>
        <p:txBody>
          <a:bodyPr>
            <a:spAutoFit/>
          </a:bodyPr>
          <a:lstStyle/>
          <a:p>
            <a:pPr algn="ctr" fontAlgn="auto">
              <a:spcBef>
                <a:spcPts val="0"/>
              </a:spcBef>
              <a:spcAft>
                <a:spcPts val="0"/>
              </a:spcAft>
              <a:defRPr/>
            </a:pPr>
            <a:r>
              <a:rPr lang="it-IT" b="1" spc="300" dirty="0">
                <a:solidFill>
                  <a:srgbClr val="FF0000"/>
                </a:solidFill>
                <a:cs typeface="Calibri" pitchFamily="34" charset="0"/>
              </a:rPr>
              <a:t>www.saesgroup.com</a:t>
            </a:r>
          </a:p>
        </p:txBody>
      </p:sp>
      <p:sp>
        <p:nvSpPr>
          <p:cNvPr id="2" name="Rettangolo 1"/>
          <p:cNvSpPr/>
          <p:nvPr/>
        </p:nvSpPr>
        <p:spPr>
          <a:xfrm>
            <a:off x="911424" y="3140968"/>
            <a:ext cx="8640960" cy="630942"/>
          </a:xfrm>
          <a:prstGeom prst="rect">
            <a:avLst/>
          </a:prstGeom>
        </p:spPr>
        <p:txBody>
          <a:bodyPr wrap="square">
            <a:spAutoFit/>
          </a:bodyPr>
          <a:lstStyle/>
          <a:p>
            <a:pPr algn="r"/>
            <a:r>
              <a:rPr lang="it-IT" sz="3500" spc="300" dirty="0" err="1">
                <a:solidFill>
                  <a:schemeClr val="bg1"/>
                </a:solidFill>
                <a:cs typeface="Aharoni" pitchFamily="2" charset="-79"/>
              </a:rPr>
              <a:t>Thank</a:t>
            </a:r>
            <a:r>
              <a:rPr lang="it-IT" sz="3500" spc="300" baseline="0" dirty="0">
                <a:solidFill>
                  <a:schemeClr val="bg1"/>
                </a:solidFill>
                <a:cs typeface="Aharoni" pitchFamily="2" charset="-79"/>
              </a:rPr>
              <a:t> </a:t>
            </a:r>
            <a:r>
              <a:rPr lang="it-IT" sz="3500" spc="300" baseline="0" dirty="0" err="1">
                <a:solidFill>
                  <a:schemeClr val="bg1"/>
                </a:solidFill>
                <a:cs typeface="Aharoni" pitchFamily="2" charset="-79"/>
              </a:rPr>
              <a:t>you</a:t>
            </a:r>
            <a:r>
              <a:rPr lang="it-IT" sz="3500" spc="300" dirty="0">
                <a:solidFill>
                  <a:schemeClr val="bg1"/>
                </a:solidFill>
                <a:cs typeface="Aharoni" pitchFamily="2" charset="-79"/>
              </a:rPr>
              <a:t> for</a:t>
            </a:r>
            <a:r>
              <a:rPr lang="it-IT" sz="3500" spc="300" baseline="0" dirty="0">
                <a:solidFill>
                  <a:schemeClr val="bg1"/>
                </a:solidFill>
                <a:cs typeface="Aharoni" pitchFamily="2" charset="-79"/>
              </a:rPr>
              <a:t> </a:t>
            </a:r>
            <a:r>
              <a:rPr lang="it-IT" sz="3500" spc="300" baseline="0" dirty="0" err="1">
                <a:solidFill>
                  <a:schemeClr val="bg1"/>
                </a:solidFill>
                <a:cs typeface="Aharoni" pitchFamily="2" charset="-79"/>
              </a:rPr>
              <a:t>your</a:t>
            </a:r>
            <a:r>
              <a:rPr lang="it-IT" sz="3500" spc="300" baseline="0" dirty="0">
                <a:solidFill>
                  <a:schemeClr val="bg1"/>
                </a:solidFill>
                <a:cs typeface="Aharoni" pitchFamily="2" charset="-79"/>
              </a:rPr>
              <a:t> </a:t>
            </a:r>
            <a:r>
              <a:rPr lang="it-IT" sz="3500" spc="300" baseline="0" dirty="0" err="1">
                <a:solidFill>
                  <a:schemeClr val="bg1"/>
                </a:solidFill>
                <a:cs typeface="Aharoni" pitchFamily="2" charset="-79"/>
              </a:rPr>
              <a:t>attention</a:t>
            </a:r>
            <a:endParaRPr lang="it-IT" sz="3500" spc="300" dirty="0">
              <a:solidFill>
                <a:schemeClr val="bg1"/>
              </a:solidFill>
            </a:endParaRPr>
          </a:p>
        </p:txBody>
      </p:sp>
      <p:pic>
        <p:nvPicPr>
          <p:cNvPr id="6" name="Immagin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44406" y="2927355"/>
            <a:ext cx="1416655" cy="1059775"/>
          </a:xfrm>
          <a:prstGeom prst="rect">
            <a:avLst/>
          </a:prstGeom>
          <a:effectLst>
            <a:outerShdw blurRad="50800" dist="38100" dir="2700000" algn="tl" rotWithShape="0">
              <a:prstClr val="black">
                <a:alpha val="40000"/>
              </a:prstClr>
            </a:outerShdw>
          </a:effectLst>
        </p:spPr>
      </p:pic>
      <p:pic>
        <p:nvPicPr>
          <p:cNvPr id="4098" name="Picture 2"/>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CasellaDiTesto 10"/>
          <p:cNvSpPr txBox="1"/>
          <p:nvPr/>
        </p:nvSpPr>
        <p:spPr>
          <a:xfrm>
            <a:off x="3743986" y="6211441"/>
            <a:ext cx="8160907" cy="400110"/>
          </a:xfrm>
          <a:prstGeom prst="rect">
            <a:avLst/>
          </a:prstGeom>
          <a:noFill/>
        </p:spPr>
        <p:txBody>
          <a:bodyPr wrap="square" rtlCol="0">
            <a:spAutoFit/>
          </a:bodyPr>
          <a:lstStyle/>
          <a:p>
            <a:pPr algn="r"/>
            <a:r>
              <a:rPr lang="en-GB" sz="2000" spc="300" dirty="0">
                <a:solidFill>
                  <a:schemeClr val="tx1">
                    <a:lumMod val="75000"/>
                    <a:lumOff val="25000"/>
                  </a:schemeClr>
                </a:solidFill>
                <a:latin typeface="Calibri"/>
                <a:cs typeface="Arial" pitchFamily="34" charset="0"/>
              </a:rPr>
              <a:t>making</a:t>
            </a:r>
            <a:r>
              <a:rPr lang="en-GB" sz="2000" spc="300" dirty="0">
                <a:solidFill>
                  <a:prstClr val="black"/>
                </a:solidFill>
                <a:latin typeface="Calibri"/>
                <a:cs typeface="Arial" pitchFamily="34" charset="0"/>
              </a:rPr>
              <a:t> </a:t>
            </a:r>
            <a:r>
              <a:rPr lang="en-GB" sz="2000" spc="300" dirty="0">
                <a:solidFill>
                  <a:srgbClr val="FF0000"/>
                </a:solidFill>
                <a:latin typeface="Calibri"/>
                <a:cs typeface="Arial" pitchFamily="34" charset="0"/>
              </a:rPr>
              <a:t>innovation happen</a:t>
            </a:r>
            <a:r>
              <a:rPr lang="en-GB" sz="2000" spc="300" dirty="0">
                <a:solidFill>
                  <a:schemeClr val="tx1">
                    <a:lumMod val="75000"/>
                    <a:lumOff val="25000"/>
                  </a:schemeClr>
                </a:solidFill>
                <a:latin typeface="Calibri"/>
                <a:cs typeface="Arial" pitchFamily="34" charset="0"/>
              </a:rPr>
              <a:t>, together</a:t>
            </a:r>
          </a:p>
        </p:txBody>
      </p:sp>
      <p:pic>
        <p:nvPicPr>
          <p:cNvPr id="9" name="Immagine 6"/>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10366757" y="4704859"/>
            <a:ext cx="1443851" cy="144016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019547363"/>
      </p:ext>
    </p:extLst>
  </p:cSld>
  <p:clrMap bg1="lt1" tx1="dk1" bg2="lt2" tx2="dk2" accent1="accent1" accent2="accent2" accent3="accent3" accent4="accent4" accent5="accent5" accent6="accent6" hlink="hlink" folHlink="folHlink"/>
  <p:sldLayoutIdLst>
    <p:sldLayoutId id="2147483779" r:id="rId1"/>
  </p:sldLayoutIdLst>
  <p:hf sldNum="0" hdr="0" ftr="0"/>
  <p:txStyles>
    <p:titleStyle>
      <a:lvl1pPr algn="ctr" defTabSz="914400" rtl="0" eaLnBrk="1" latinLnBrk="0" hangingPunct="1">
        <a:spcBef>
          <a:spcPct val="0"/>
        </a:spcBef>
        <a:buNone/>
        <a:defRPr sz="3000" kern="1200">
          <a:solidFill>
            <a:srgbClr val="FF0000"/>
          </a:solidFill>
          <a:effectLst>
            <a:outerShdw blurRad="38100" dist="38100" dir="2700000" algn="tl">
              <a:srgbClr val="000000">
                <a:alpha val="43137"/>
              </a:srgb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Sottotitolo 2"/>
          <p:cNvSpPr txBox="1">
            <a:spLocks/>
          </p:cNvSpPr>
          <p:nvPr/>
        </p:nvSpPr>
        <p:spPr>
          <a:xfrm>
            <a:off x="335360" y="260648"/>
            <a:ext cx="11493333" cy="6336704"/>
          </a:xfrm>
          <a:prstGeom prst="rect">
            <a:avLst/>
          </a:prstGeom>
          <a:solidFill>
            <a:srgbClr val="B2B2B2"/>
          </a:solidFill>
        </p:spPr>
        <p:txBody>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it-IT" sz="3200" dirty="0">
              <a:solidFill>
                <a:srgbClr val="B2B2B2"/>
              </a:solidFill>
            </a:endParaRPr>
          </a:p>
          <a:p>
            <a:endParaRPr lang="it-IT" sz="3200" dirty="0">
              <a:solidFill>
                <a:srgbClr val="B2B2B2"/>
              </a:solidFill>
            </a:endParaRPr>
          </a:p>
          <a:p>
            <a:endParaRPr lang="it-IT" sz="3200" dirty="0">
              <a:solidFill>
                <a:srgbClr val="B2B2B2"/>
              </a:solidFill>
            </a:endParaRPr>
          </a:p>
          <a:p>
            <a:endParaRPr lang="it-IT" sz="3200" dirty="0">
              <a:solidFill>
                <a:srgbClr val="B2B2B2"/>
              </a:solidFill>
            </a:endParaRPr>
          </a:p>
          <a:p>
            <a:endParaRPr lang="it-IT" sz="3200" dirty="0">
              <a:solidFill>
                <a:srgbClr val="B2B2B2"/>
              </a:solidFill>
            </a:endParaRPr>
          </a:p>
          <a:p>
            <a:endParaRPr lang="it-IT" sz="3200" dirty="0">
              <a:solidFill>
                <a:srgbClr val="B2B2B2"/>
              </a:solidFill>
            </a:endParaRPr>
          </a:p>
          <a:p>
            <a:endParaRPr lang="it-IT" sz="3200" dirty="0">
              <a:solidFill>
                <a:srgbClr val="B2B2B2"/>
              </a:solidFill>
            </a:endParaRPr>
          </a:p>
          <a:p>
            <a:endParaRPr lang="it-IT" sz="3200" dirty="0">
              <a:solidFill>
                <a:srgbClr val="B2B2B2"/>
              </a:solidFill>
            </a:endParaRPr>
          </a:p>
        </p:txBody>
      </p:sp>
      <p:sp>
        <p:nvSpPr>
          <p:cNvPr id="10" name="CasellaDiTesto 9"/>
          <p:cNvSpPr txBox="1"/>
          <p:nvPr/>
        </p:nvSpPr>
        <p:spPr>
          <a:xfrm>
            <a:off x="1775884" y="6092825"/>
            <a:ext cx="9313333" cy="369332"/>
          </a:xfrm>
          <a:prstGeom prst="rect">
            <a:avLst/>
          </a:prstGeom>
          <a:noFill/>
        </p:spPr>
        <p:txBody>
          <a:bodyPr>
            <a:spAutoFit/>
          </a:bodyPr>
          <a:lstStyle/>
          <a:p>
            <a:pPr algn="ctr" fontAlgn="auto">
              <a:spcBef>
                <a:spcPts val="0"/>
              </a:spcBef>
              <a:spcAft>
                <a:spcPts val="0"/>
              </a:spcAft>
              <a:defRPr/>
            </a:pPr>
            <a:r>
              <a:rPr lang="it-IT" b="1" spc="300" dirty="0">
                <a:solidFill>
                  <a:srgbClr val="FF0000"/>
                </a:solidFill>
                <a:cs typeface="Calibri" pitchFamily="34" charset="0"/>
              </a:rPr>
              <a:t>www.saesgroup.com</a:t>
            </a:r>
          </a:p>
        </p:txBody>
      </p:sp>
      <p:sp>
        <p:nvSpPr>
          <p:cNvPr id="2" name="Rettangolo 1"/>
          <p:cNvSpPr/>
          <p:nvPr/>
        </p:nvSpPr>
        <p:spPr>
          <a:xfrm>
            <a:off x="911424" y="3140968"/>
            <a:ext cx="8640960" cy="630942"/>
          </a:xfrm>
          <a:prstGeom prst="rect">
            <a:avLst/>
          </a:prstGeom>
        </p:spPr>
        <p:txBody>
          <a:bodyPr wrap="square">
            <a:spAutoFit/>
          </a:bodyPr>
          <a:lstStyle/>
          <a:p>
            <a:pPr algn="r"/>
            <a:r>
              <a:rPr lang="it-IT" sz="3500" spc="300" dirty="0" err="1">
                <a:solidFill>
                  <a:schemeClr val="bg1"/>
                </a:solidFill>
                <a:cs typeface="Aharoni" pitchFamily="2" charset="-79"/>
              </a:rPr>
              <a:t>Thank</a:t>
            </a:r>
            <a:r>
              <a:rPr lang="it-IT" sz="3500" spc="300" baseline="0" dirty="0">
                <a:solidFill>
                  <a:schemeClr val="bg1"/>
                </a:solidFill>
                <a:cs typeface="Aharoni" pitchFamily="2" charset="-79"/>
              </a:rPr>
              <a:t> </a:t>
            </a:r>
            <a:r>
              <a:rPr lang="it-IT" sz="3500" spc="300" baseline="0" dirty="0" err="1">
                <a:solidFill>
                  <a:schemeClr val="bg1"/>
                </a:solidFill>
                <a:cs typeface="Aharoni" pitchFamily="2" charset="-79"/>
              </a:rPr>
              <a:t>you</a:t>
            </a:r>
            <a:r>
              <a:rPr lang="it-IT" sz="3500" spc="300" dirty="0">
                <a:solidFill>
                  <a:schemeClr val="bg1"/>
                </a:solidFill>
                <a:cs typeface="Aharoni" pitchFamily="2" charset="-79"/>
              </a:rPr>
              <a:t> for</a:t>
            </a:r>
            <a:r>
              <a:rPr lang="it-IT" sz="3500" spc="300" baseline="0" dirty="0">
                <a:solidFill>
                  <a:schemeClr val="bg1"/>
                </a:solidFill>
                <a:cs typeface="Aharoni" pitchFamily="2" charset="-79"/>
              </a:rPr>
              <a:t> </a:t>
            </a:r>
            <a:r>
              <a:rPr lang="it-IT" sz="3500" spc="300" baseline="0" dirty="0" err="1">
                <a:solidFill>
                  <a:schemeClr val="bg1"/>
                </a:solidFill>
                <a:cs typeface="Aharoni" pitchFamily="2" charset="-79"/>
              </a:rPr>
              <a:t>your</a:t>
            </a:r>
            <a:r>
              <a:rPr lang="it-IT" sz="3500" spc="300" baseline="0" dirty="0">
                <a:solidFill>
                  <a:schemeClr val="bg1"/>
                </a:solidFill>
                <a:cs typeface="Aharoni" pitchFamily="2" charset="-79"/>
              </a:rPr>
              <a:t> </a:t>
            </a:r>
            <a:r>
              <a:rPr lang="it-IT" sz="3500" spc="300" baseline="0" dirty="0" err="1">
                <a:solidFill>
                  <a:schemeClr val="bg1"/>
                </a:solidFill>
                <a:cs typeface="Aharoni" pitchFamily="2" charset="-79"/>
              </a:rPr>
              <a:t>attention</a:t>
            </a:r>
            <a:endParaRPr lang="it-IT" sz="3500" spc="300" dirty="0">
              <a:solidFill>
                <a:schemeClr val="bg1"/>
              </a:solidFill>
            </a:endParaRPr>
          </a:p>
        </p:txBody>
      </p:sp>
      <p:pic>
        <p:nvPicPr>
          <p:cNvPr id="6" name="Immagin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744406" y="2927355"/>
            <a:ext cx="1416655" cy="1059775"/>
          </a:xfrm>
          <a:prstGeom prst="rect">
            <a:avLst/>
          </a:prstGeom>
          <a:effectLst>
            <a:outerShdw blurRad="50800" dist="38100" dir="2700000" algn="tl" rotWithShape="0">
              <a:prstClr val="black">
                <a:alpha val="40000"/>
              </a:prstClr>
            </a:outerShdw>
          </a:effectLst>
        </p:spPr>
      </p:pic>
      <p:pic>
        <p:nvPicPr>
          <p:cNvPr id="4098" name="Picture 2"/>
          <p:cNvPicPr>
            <a:picLocks noChangeAspect="1" noChangeArrowheads="1"/>
          </p:cNvPicPr>
          <p:nvPr/>
        </p:nvPicPr>
        <p:blipFill>
          <a:blip r:embed="rId4">
            <a:extLst>
              <a:ext uri="{28A0092B-C50C-407E-A947-70E740481C1C}">
                <a14:useLocalDpi xmlns:a14="http://schemas.microsoft.com/office/drawing/2010/main"/>
              </a:ext>
            </a:extLst>
          </a:blip>
          <a:stretch>
            <a:fillRect/>
          </a:stretch>
        </p:blipFill>
        <p:spPr bwMode="auto">
          <a:xfrm>
            <a:off x="0" y="-1"/>
            <a:ext cx="12192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3063353"/>
      </p:ext>
    </p:extLst>
  </p:cSld>
  <p:clrMap bg1="lt1" tx1="dk1" bg2="lt2" tx2="dk2" accent1="accent1" accent2="accent2" accent3="accent3" accent4="accent4" accent5="accent5" accent6="accent6" hlink="hlink" folHlink="folHlink"/>
  <p:sldLayoutIdLst>
    <p:sldLayoutId id="2147483761" r:id="rId1"/>
  </p:sldLayoutIdLst>
  <p:hf sldNum="0" hdr="0" ftr="0"/>
  <p:txStyles>
    <p:titleStyle>
      <a:lvl1pPr algn="ctr" defTabSz="914400" rtl="0" eaLnBrk="1" latinLnBrk="0" hangingPunct="1">
        <a:spcBef>
          <a:spcPct val="0"/>
        </a:spcBef>
        <a:buNone/>
        <a:defRPr sz="3000" kern="1200">
          <a:solidFill>
            <a:srgbClr val="FF0000"/>
          </a:solidFill>
          <a:effectLst>
            <a:outerShdw blurRad="38100" dist="38100" dir="2700000" algn="tl">
              <a:srgbClr val="000000">
                <a:alpha val="43137"/>
              </a:srgbClr>
            </a:outerShdw>
          </a:effectLst>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xml"/><Relationship Id="rId5" Type="http://schemas.openxmlformats.org/officeDocument/2006/relationships/image" Target="../media/image28.png"/><Relationship Id="rId4" Type="http://schemas.openxmlformats.org/officeDocument/2006/relationships/image" Target="../media/image31.png"/></Relationships>
</file>

<file path=ppt/slides/_rels/slide11.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3.png"/><Relationship Id="rId7" Type="http://schemas.openxmlformats.org/officeDocument/2006/relationships/image" Target="../media/image36.png"/><Relationship Id="rId2" Type="http://schemas.openxmlformats.org/officeDocument/2006/relationships/image" Target="../media/image32.png"/><Relationship Id="rId1" Type="http://schemas.openxmlformats.org/officeDocument/2006/relationships/slideLayout" Target="../slideLayouts/slideLayout3.xml"/><Relationship Id="rId6" Type="http://schemas.openxmlformats.org/officeDocument/2006/relationships/image" Target="../media/image35.png"/><Relationship Id="rId5" Type="http://schemas.openxmlformats.org/officeDocument/2006/relationships/image" Target="../media/image34.jpeg"/><Relationship Id="rId4" Type="http://schemas.openxmlformats.org/officeDocument/2006/relationships/image" Target="../media/image28.png"/><Relationship Id="rId9" Type="http://schemas.openxmlformats.org/officeDocument/2006/relationships/image" Target="../media/image38.png"/></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9.png"/><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41.jpeg"/><Relationship Id="rId7" Type="http://schemas.openxmlformats.org/officeDocument/2006/relationships/image" Target="../media/image44.png"/><Relationship Id="rId2" Type="http://schemas.openxmlformats.org/officeDocument/2006/relationships/image" Target="../media/image40.jpeg"/><Relationship Id="rId1" Type="http://schemas.openxmlformats.org/officeDocument/2006/relationships/slideLayout" Target="../slideLayouts/slideLayout3.xml"/><Relationship Id="rId6" Type="http://schemas.openxmlformats.org/officeDocument/2006/relationships/image" Target="../media/image2.png"/><Relationship Id="rId5" Type="http://schemas.openxmlformats.org/officeDocument/2006/relationships/image" Target="../media/image43.png"/><Relationship Id="rId4" Type="http://schemas.openxmlformats.org/officeDocument/2006/relationships/image" Target="../media/image42.png"/><Relationship Id="rId9" Type="http://schemas.openxmlformats.org/officeDocument/2006/relationships/image" Target="../media/image46.png"/></Relationships>
</file>

<file path=ppt/slides/_rels/slide14.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jpeg"/><Relationship Id="rId12" Type="http://schemas.openxmlformats.org/officeDocument/2006/relationships/image" Target="../media/image2.png"/><Relationship Id="rId2" Type="http://schemas.openxmlformats.org/officeDocument/2006/relationships/image" Target="../media/image47.png"/><Relationship Id="rId1" Type="http://schemas.openxmlformats.org/officeDocument/2006/relationships/slideLayout" Target="../slideLayouts/slideLayout3.xml"/><Relationship Id="rId6" Type="http://schemas.openxmlformats.org/officeDocument/2006/relationships/image" Target="../media/image51.png"/><Relationship Id="rId11" Type="http://schemas.openxmlformats.org/officeDocument/2006/relationships/image" Target="../media/image56.png"/><Relationship Id="rId5" Type="http://schemas.openxmlformats.org/officeDocument/2006/relationships/image" Target="../media/image50.png"/><Relationship Id="rId10" Type="http://schemas.openxmlformats.org/officeDocument/2006/relationships/image" Target="../media/image55.png"/><Relationship Id="rId4" Type="http://schemas.openxmlformats.org/officeDocument/2006/relationships/image" Target="../media/image49.jpeg"/><Relationship Id="rId9" Type="http://schemas.openxmlformats.org/officeDocument/2006/relationships/image" Target="../media/image54.png"/></Relationships>
</file>

<file path=ppt/slides/_rels/slide1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3.xml"/><Relationship Id="rId5" Type="http://schemas.openxmlformats.org/officeDocument/2006/relationships/image" Target="../media/image60.png"/><Relationship Id="rId4" Type="http://schemas.openxmlformats.org/officeDocument/2006/relationships/image" Target="../media/image59.jpeg"/></Relationships>
</file>

<file path=ppt/slides/_rels/slide16.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3.xml"/><Relationship Id="rId6" Type="http://schemas.openxmlformats.org/officeDocument/2006/relationships/image" Target="../media/image65.emf"/><Relationship Id="rId5" Type="http://schemas.openxmlformats.org/officeDocument/2006/relationships/image" Target="../media/image64.png"/><Relationship Id="rId4" Type="http://schemas.openxmlformats.org/officeDocument/2006/relationships/image" Target="../media/image63.jpeg"/></Relationships>
</file>

<file path=ppt/slides/_rels/slide17.xml.rels><?xml version="1.0" encoding="UTF-8" standalone="yes"?>
<Relationships xmlns="http://schemas.openxmlformats.org/package/2006/relationships"><Relationship Id="rId3" Type="http://schemas.openxmlformats.org/officeDocument/2006/relationships/image" Target="../media/image67.jpeg"/><Relationship Id="rId7" Type="http://schemas.openxmlformats.org/officeDocument/2006/relationships/image" Target="../media/image71.png"/><Relationship Id="rId2" Type="http://schemas.openxmlformats.org/officeDocument/2006/relationships/image" Target="../media/image66.png"/><Relationship Id="rId1" Type="http://schemas.openxmlformats.org/officeDocument/2006/relationships/slideLayout" Target="../slideLayouts/slideLayout3.xml"/><Relationship Id="rId6" Type="http://schemas.openxmlformats.org/officeDocument/2006/relationships/image" Target="../media/image70.png"/><Relationship Id="rId5" Type="http://schemas.openxmlformats.org/officeDocument/2006/relationships/image" Target="../media/image69.jpeg"/><Relationship Id="rId4" Type="http://schemas.openxmlformats.org/officeDocument/2006/relationships/image" Target="../media/image68.jpeg"/></Relationships>
</file>

<file path=ppt/slides/_rels/slide18.xml.rels><?xml version="1.0" encoding="UTF-8" standalone="yes"?>
<Relationships xmlns="http://schemas.openxmlformats.org/package/2006/relationships"><Relationship Id="rId3" Type="http://schemas.openxmlformats.org/officeDocument/2006/relationships/image" Target="../media/image73.jpeg"/><Relationship Id="rId7" Type="http://schemas.openxmlformats.org/officeDocument/2006/relationships/image" Target="../media/image77.jpeg"/><Relationship Id="rId2" Type="http://schemas.openxmlformats.org/officeDocument/2006/relationships/image" Target="../media/image72.jpeg"/><Relationship Id="rId1" Type="http://schemas.openxmlformats.org/officeDocument/2006/relationships/slideLayout" Target="../slideLayouts/slideLayout3.xml"/><Relationship Id="rId6" Type="http://schemas.openxmlformats.org/officeDocument/2006/relationships/image" Target="../media/image76.png"/><Relationship Id="rId5" Type="http://schemas.openxmlformats.org/officeDocument/2006/relationships/image" Target="../media/image75.png"/><Relationship Id="rId4" Type="http://schemas.openxmlformats.org/officeDocument/2006/relationships/image" Target="../media/image74.jpeg"/></Relationships>
</file>

<file path=ppt/slides/_rels/slide1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jpeg"/><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80.png"/></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jpeg"/><Relationship Id="rId1" Type="http://schemas.openxmlformats.org/officeDocument/2006/relationships/slideLayout" Target="../slideLayouts/slideLayout3.xml"/><Relationship Id="rId6" Type="http://schemas.openxmlformats.org/officeDocument/2006/relationships/image" Target="../media/image85.png"/><Relationship Id="rId5" Type="http://schemas.openxmlformats.org/officeDocument/2006/relationships/image" Target="../media/image84.jpeg"/><Relationship Id="rId4" Type="http://schemas.openxmlformats.org/officeDocument/2006/relationships/image" Target="../media/image83.emf"/></Relationships>
</file>

<file path=ppt/slides/_rels/slide21.xml.rels><?xml version="1.0" encoding="UTF-8" standalone="yes"?>
<Relationships xmlns="http://schemas.openxmlformats.org/package/2006/relationships"><Relationship Id="rId3" Type="http://schemas.openxmlformats.org/officeDocument/2006/relationships/image" Target="../media/image87.png"/><Relationship Id="rId7" Type="http://schemas.openxmlformats.org/officeDocument/2006/relationships/image" Target="../media/image91.png"/><Relationship Id="rId2" Type="http://schemas.openxmlformats.org/officeDocument/2006/relationships/image" Target="../media/image86.png"/><Relationship Id="rId1" Type="http://schemas.openxmlformats.org/officeDocument/2006/relationships/slideLayout" Target="../slideLayouts/slideLayout3.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jpeg"/></Relationships>
</file>

<file path=ppt/slides/_rels/slide2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9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8.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g"/><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jpeg"/></Relationships>
</file>

<file path=ppt/slides/_rels/slide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3.xml"/><Relationship Id="rId5" Type="http://schemas.openxmlformats.org/officeDocument/2006/relationships/image" Target="../media/image28.png"/><Relationship Id="rId4" Type="http://schemas.openxmlformats.org/officeDocument/2006/relationships/image" Target="../media/image2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03412" y="692696"/>
            <a:ext cx="10729192" cy="2123658"/>
          </a:xfrm>
          <a:prstGeom prst="rect">
            <a:avLst/>
          </a:prstGeom>
          <a:noFill/>
        </p:spPr>
        <p:txBody>
          <a:bodyPr wrap="square" rtlCol="0">
            <a:spAutoFit/>
          </a:bodyPr>
          <a:lstStyle>
            <a:defPPr>
              <a:defRPr lang="it-IT"/>
            </a:defPPr>
            <a:lvl1pPr>
              <a:defRPr sz="2400" b="1" spc="-150">
                <a:solidFill>
                  <a:srgbClr val="C00000"/>
                </a:solidFill>
                <a:latin typeface="Raleway Black"/>
                <a:cs typeface="Segoe UI Semibold" panose="020B0702040204020203" pitchFamily="34" charset="0"/>
              </a:defRPr>
            </a:lvl1pPr>
          </a:lstStyle>
          <a:p>
            <a:pPr algn="ctr"/>
            <a:r>
              <a:rPr lang="en-GB" sz="4400" dirty="0"/>
              <a:t>Fabrication of the High Order Corrector Magnets for Hi-</a:t>
            </a:r>
            <a:r>
              <a:rPr lang="en-GB" sz="4400" dirty="0" err="1"/>
              <a:t>Lumi</a:t>
            </a:r>
            <a:r>
              <a:rPr lang="en-GB" sz="4400" dirty="0"/>
              <a:t> </a:t>
            </a:r>
            <a:r>
              <a:rPr lang="en-GB" sz="4400" dirty="0" smtClean="0"/>
              <a:t>LHC</a:t>
            </a:r>
          </a:p>
          <a:p>
            <a:pPr algn="ctr"/>
            <a:r>
              <a:rPr lang="en-GB" sz="4400" dirty="0" smtClean="0"/>
              <a:t>Experience from the Industry Production</a:t>
            </a:r>
          </a:p>
        </p:txBody>
      </p:sp>
      <p:sp>
        <p:nvSpPr>
          <p:cNvPr id="6" name="TextBox 5"/>
          <p:cNvSpPr txBox="1"/>
          <p:nvPr/>
        </p:nvSpPr>
        <p:spPr>
          <a:xfrm>
            <a:off x="2104008" y="4725144"/>
            <a:ext cx="8128000" cy="830997"/>
          </a:xfrm>
          <a:prstGeom prst="rect">
            <a:avLst/>
          </a:prstGeom>
          <a:noFill/>
        </p:spPr>
        <p:txBody>
          <a:bodyPr wrap="square" rtlCol="0">
            <a:spAutoFit/>
          </a:bodyPr>
          <a:lstStyle>
            <a:defPPr>
              <a:defRPr lang="it-IT"/>
            </a:defPPr>
            <a:lvl1pPr>
              <a:defRPr sz="2400" b="1" spc="-150">
                <a:solidFill>
                  <a:srgbClr val="C00000"/>
                </a:solidFill>
                <a:latin typeface="Raleway Black"/>
                <a:cs typeface="Segoe UI Semibold" panose="020B0702040204020203" pitchFamily="34" charset="0"/>
              </a:defRPr>
            </a:lvl1pPr>
          </a:lstStyle>
          <a:p>
            <a:pPr algn="ctr"/>
            <a:r>
              <a:rPr lang="en-US" b="0" dirty="0" smtClean="0"/>
              <a:t>HIGH ORDER CORRECTORS END OF PRODUCTION </a:t>
            </a:r>
          </a:p>
          <a:p>
            <a:pPr algn="ctr"/>
            <a:r>
              <a:rPr lang="en-US" b="0" dirty="0" smtClean="0"/>
              <a:t>NFN LASA (Feb 17 2023)</a:t>
            </a:r>
          </a:p>
        </p:txBody>
      </p:sp>
      <p:sp>
        <p:nvSpPr>
          <p:cNvPr id="7" name="TextBox 6"/>
          <p:cNvSpPr txBox="1"/>
          <p:nvPr/>
        </p:nvSpPr>
        <p:spPr>
          <a:xfrm>
            <a:off x="1199456" y="3232720"/>
            <a:ext cx="9937104" cy="830997"/>
          </a:xfrm>
          <a:prstGeom prst="rect">
            <a:avLst/>
          </a:prstGeom>
          <a:noFill/>
        </p:spPr>
        <p:txBody>
          <a:bodyPr wrap="square" rtlCol="0">
            <a:spAutoFit/>
          </a:bodyPr>
          <a:lstStyle>
            <a:defPPr>
              <a:defRPr lang="it-IT"/>
            </a:defPPr>
            <a:lvl1pPr>
              <a:defRPr sz="2400" b="1" spc="-150">
                <a:solidFill>
                  <a:srgbClr val="C00000"/>
                </a:solidFill>
                <a:latin typeface="Raleway Black"/>
                <a:cs typeface="Segoe UI Semibold" panose="020B0702040204020203" pitchFamily="34" charset="0"/>
              </a:defRPr>
            </a:lvl1pPr>
          </a:lstStyle>
          <a:p>
            <a:pPr algn="ctr"/>
            <a:r>
              <a:rPr lang="en-US" i="1" dirty="0"/>
              <a:t>P. </a:t>
            </a:r>
            <a:r>
              <a:rPr lang="en-US" i="1" dirty="0" smtClean="0"/>
              <a:t>Manini</a:t>
            </a:r>
            <a:r>
              <a:rPr lang="en-US" b="0" i="1" dirty="0" smtClean="0"/>
              <a:t>, M. Campaniello, </a:t>
            </a:r>
            <a:r>
              <a:rPr lang="en-US" b="0" i="1" dirty="0"/>
              <a:t>C. </a:t>
            </a:r>
            <a:r>
              <a:rPr lang="en-US" b="0" i="1" dirty="0" smtClean="0"/>
              <a:t>Santini, F. Veronelli (</a:t>
            </a:r>
            <a:r>
              <a:rPr lang="en-US" b="0" i="1" dirty="0"/>
              <a:t>SAES </a:t>
            </a:r>
            <a:r>
              <a:rPr lang="en-US" b="0" i="1" dirty="0" smtClean="0"/>
              <a:t>Getters)</a:t>
            </a:r>
          </a:p>
          <a:p>
            <a:pPr algn="ctr"/>
            <a:r>
              <a:rPr lang="en-US" b="0" i="1" dirty="0" smtClean="0"/>
              <a:t>M. Canetti, L. Corradini, F. Gangini (SAES RIAL Vacuum)</a:t>
            </a:r>
          </a:p>
        </p:txBody>
      </p:sp>
    </p:spTree>
    <p:extLst>
      <p:ext uri="{BB962C8B-B14F-4D97-AF65-F5344CB8AC3E}">
        <p14:creationId xmlns:p14="http://schemas.microsoft.com/office/powerpoint/2010/main" val="34881115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4872" y="-27384"/>
            <a:ext cx="8229600" cy="1143000"/>
          </a:xfrm>
        </p:spPr>
        <p:txBody>
          <a:bodyPr>
            <a:normAutofit/>
          </a:bodyPr>
          <a:lstStyle/>
          <a:p>
            <a:r>
              <a:rPr lang="en-US" dirty="0" smtClean="0"/>
              <a:t>Some Challenges: Project Starting</a:t>
            </a:r>
            <a:endParaRPr lang="it-IT" dirty="0"/>
          </a:p>
        </p:txBody>
      </p:sp>
      <p:sp>
        <p:nvSpPr>
          <p:cNvPr id="3" name="Content Placeholder 2"/>
          <p:cNvSpPr>
            <a:spLocks noGrp="1"/>
          </p:cNvSpPr>
          <p:nvPr>
            <p:ph idx="1"/>
          </p:nvPr>
        </p:nvSpPr>
        <p:spPr>
          <a:xfrm>
            <a:off x="-244026" y="966500"/>
            <a:ext cx="10337672" cy="5544616"/>
          </a:xfrm>
        </p:spPr>
        <p:txBody>
          <a:bodyPr/>
          <a:lstStyle/>
          <a:p>
            <a:pPr lvl="1"/>
            <a:r>
              <a:rPr lang="it-IT" sz="2000" dirty="0" err="1" smtClean="0"/>
              <a:t>During</a:t>
            </a:r>
            <a:r>
              <a:rPr lang="it-IT" sz="2000" dirty="0" smtClean="0"/>
              <a:t> the first 6 </a:t>
            </a:r>
            <a:r>
              <a:rPr lang="it-IT" sz="2000" dirty="0" err="1" smtClean="0"/>
              <a:t>months</a:t>
            </a:r>
            <a:r>
              <a:rPr lang="it-IT" sz="2000" dirty="0" smtClean="0"/>
              <a:t> </a:t>
            </a:r>
            <a:r>
              <a:rPr lang="it-IT" sz="2000" dirty="0" err="1" smtClean="0"/>
              <a:t>after</a:t>
            </a:r>
            <a:r>
              <a:rPr lang="it-IT" sz="2000" dirty="0" smtClean="0"/>
              <a:t> the </a:t>
            </a:r>
            <a:r>
              <a:rPr lang="it-IT" sz="2000" dirty="0" err="1" smtClean="0"/>
              <a:t>project’s</a:t>
            </a:r>
            <a:r>
              <a:rPr lang="it-IT" sz="2000" dirty="0" smtClean="0"/>
              <a:t> start, </a:t>
            </a:r>
            <a:r>
              <a:rPr lang="it-IT" sz="2000" dirty="0" err="1" smtClean="0"/>
              <a:t>several</a:t>
            </a:r>
            <a:r>
              <a:rPr lang="it-IT" sz="2000" dirty="0" smtClean="0"/>
              <a:t> design </a:t>
            </a:r>
            <a:r>
              <a:rPr lang="it-IT" sz="2000" dirty="0" err="1" smtClean="0"/>
              <a:t>changes</a:t>
            </a:r>
            <a:r>
              <a:rPr lang="it-IT" sz="2000" dirty="0" smtClean="0"/>
              <a:t> </a:t>
            </a:r>
            <a:r>
              <a:rPr lang="it-IT" sz="2000" dirty="0" err="1" smtClean="0"/>
              <a:t>were</a:t>
            </a:r>
            <a:r>
              <a:rPr lang="it-IT" sz="2000" dirty="0" smtClean="0"/>
              <a:t> </a:t>
            </a:r>
            <a:r>
              <a:rPr lang="it-IT" sz="2000" dirty="0" err="1" smtClean="0"/>
              <a:t>required</a:t>
            </a:r>
            <a:r>
              <a:rPr lang="it-IT" sz="2000" dirty="0" smtClean="0"/>
              <a:t> by INFN/CERN to </a:t>
            </a:r>
            <a:r>
              <a:rPr lang="it-IT" sz="2000" dirty="0" err="1" smtClean="0"/>
              <a:t>improve</a:t>
            </a:r>
            <a:r>
              <a:rPr lang="it-IT" sz="2000" dirty="0" smtClean="0"/>
              <a:t> the </a:t>
            </a:r>
            <a:r>
              <a:rPr lang="it-IT" sz="2000" dirty="0" err="1" smtClean="0"/>
              <a:t>magnets</a:t>
            </a:r>
            <a:r>
              <a:rPr lang="it-IT" sz="2000" dirty="0" smtClean="0"/>
              <a:t> reliability and </a:t>
            </a:r>
            <a:r>
              <a:rPr lang="it-IT" sz="2000" dirty="0" err="1" smtClean="0"/>
              <a:t>mechanical</a:t>
            </a:r>
            <a:r>
              <a:rPr lang="it-IT" sz="2000" dirty="0" smtClean="0"/>
              <a:t> </a:t>
            </a:r>
            <a:r>
              <a:rPr lang="it-IT" sz="2000" dirty="0" err="1" smtClean="0"/>
              <a:t>features</a:t>
            </a:r>
            <a:endParaRPr lang="it-IT" sz="2000" dirty="0" smtClean="0"/>
          </a:p>
          <a:p>
            <a:pPr lvl="2"/>
            <a:r>
              <a:rPr lang="it-IT" sz="2200" dirty="0" smtClean="0"/>
              <a:t> </a:t>
            </a:r>
            <a:r>
              <a:rPr lang="it-IT" sz="2200" b="1" dirty="0" err="1" smtClean="0"/>
              <a:t>Closing</a:t>
            </a:r>
            <a:r>
              <a:rPr lang="it-IT" sz="2200" b="1" dirty="0" smtClean="0"/>
              <a:t> </a:t>
            </a:r>
            <a:r>
              <a:rPr lang="it-IT" sz="2200" b="1" dirty="0" err="1" smtClean="0"/>
              <a:t>Plate</a:t>
            </a:r>
            <a:r>
              <a:rPr lang="it-IT" sz="2200" b="1" dirty="0" smtClean="0"/>
              <a:t> </a:t>
            </a:r>
            <a:r>
              <a:rPr lang="it-IT" sz="2200" dirty="0" smtClean="0"/>
              <a:t>– </a:t>
            </a:r>
            <a:r>
              <a:rPr lang="it-IT" sz="2000" dirty="0" err="1" smtClean="0"/>
              <a:t>tighter</a:t>
            </a:r>
            <a:r>
              <a:rPr lang="it-IT" sz="2000" dirty="0" smtClean="0"/>
              <a:t> </a:t>
            </a:r>
            <a:r>
              <a:rPr lang="it-IT" sz="2000" dirty="0" err="1" smtClean="0"/>
              <a:t>tolerances</a:t>
            </a:r>
            <a:r>
              <a:rPr lang="it-IT" sz="2000" dirty="0" smtClean="0"/>
              <a:t> for the </a:t>
            </a:r>
            <a:r>
              <a:rPr lang="it-IT" sz="2000" dirty="0" err="1" smtClean="0"/>
              <a:t>cryostat</a:t>
            </a:r>
            <a:r>
              <a:rPr lang="it-IT" sz="2000" dirty="0" smtClean="0"/>
              <a:t> and </a:t>
            </a:r>
            <a:r>
              <a:rPr lang="it-IT" sz="2000" dirty="0" err="1" smtClean="0"/>
              <a:t>beampipe</a:t>
            </a:r>
            <a:r>
              <a:rPr lang="it-IT" sz="2000" dirty="0" smtClean="0"/>
              <a:t> </a:t>
            </a:r>
            <a:r>
              <a:rPr lang="it-IT" sz="2000" dirty="0" err="1" smtClean="0"/>
              <a:t>interface</a:t>
            </a:r>
            <a:r>
              <a:rPr lang="it-IT" sz="2000" dirty="0" smtClean="0"/>
              <a:t>  </a:t>
            </a:r>
            <a:r>
              <a:rPr lang="it-IT" sz="2000" dirty="0" err="1" smtClean="0"/>
              <a:t>required</a:t>
            </a:r>
            <a:r>
              <a:rPr lang="it-IT" sz="2000" dirty="0" smtClean="0"/>
              <a:t>.</a:t>
            </a:r>
          </a:p>
          <a:p>
            <a:pPr lvl="3"/>
            <a:r>
              <a:rPr lang="it-IT" sz="2000" dirty="0" smtClean="0"/>
              <a:t> </a:t>
            </a:r>
            <a:r>
              <a:rPr lang="it-IT" sz="1800" dirty="0" err="1"/>
              <a:t>Closing</a:t>
            </a:r>
            <a:r>
              <a:rPr lang="it-IT" sz="1800" dirty="0"/>
              <a:t> </a:t>
            </a:r>
            <a:r>
              <a:rPr lang="it-IT" sz="1800" dirty="0" err="1"/>
              <a:t>Plate</a:t>
            </a:r>
            <a:r>
              <a:rPr lang="it-IT" sz="1800" dirty="0"/>
              <a:t> re-</a:t>
            </a:r>
            <a:r>
              <a:rPr lang="it-IT" sz="1800" dirty="0" err="1"/>
              <a:t>designed</a:t>
            </a:r>
            <a:r>
              <a:rPr lang="it-IT" sz="1800" dirty="0"/>
              <a:t> by INFN with the </a:t>
            </a:r>
            <a:r>
              <a:rPr lang="it-IT" sz="1800" dirty="0" err="1"/>
              <a:t>collaboration</a:t>
            </a:r>
            <a:r>
              <a:rPr lang="it-IT" sz="1800" dirty="0"/>
              <a:t> of SRV and </a:t>
            </a:r>
            <a:r>
              <a:rPr lang="it-IT" sz="1800" dirty="0" err="1"/>
              <a:t>Rodofil</a:t>
            </a:r>
            <a:r>
              <a:rPr lang="it-IT" sz="1800" dirty="0"/>
              <a:t> (</a:t>
            </a:r>
            <a:r>
              <a:rPr lang="it-IT" sz="1800" dirty="0" err="1"/>
              <a:t>feasibility</a:t>
            </a:r>
            <a:r>
              <a:rPr lang="it-IT" sz="1800" dirty="0"/>
              <a:t> </a:t>
            </a:r>
            <a:r>
              <a:rPr lang="it-IT" sz="1800" dirty="0" err="1"/>
              <a:t>study</a:t>
            </a:r>
            <a:r>
              <a:rPr lang="it-IT" sz="1800" dirty="0"/>
              <a:t>)</a:t>
            </a:r>
          </a:p>
          <a:p>
            <a:pPr lvl="3"/>
            <a:r>
              <a:rPr lang="it-IT" sz="1800" dirty="0" smtClean="0"/>
              <a:t> </a:t>
            </a:r>
            <a:r>
              <a:rPr lang="it-IT" sz="1800" dirty="0" err="1" smtClean="0"/>
              <a:t>After</a:t>
            </a:r>
            <a:r>
              <a:rPr lang="it-IT" sz="1800" dirty="0" smtClean="0"/>
              <a:t> </a:t>
            </a:r>
            <a:r>
              <a:rPr lang="it-IT" sz="1800" dirty="0" err="1" smtClean="0"/>
              <a:t>finalization</a:t>
            </a:r>
            <a:r>
              <a:rPr lang="it-IT" sz="1800" dirty="0" smtClean="0"/>
              <a:t> the </a:t>
            </a:r>
            <a:r>
              <a:rPr lang="it-IT" sz="1800" dirty="0" err="1" smtClean="0"/>
              <a:t>solution</a:t>
            </a:r>
            <a:r>
              <a:rPr lang="it-IT" sz="1800" dirty="0" smtClean="0"/>
              <a:t> </a:t>
            </a:r>
            <a:r>
              <a:rPr lang="it-IT" sz="1800" dirty="0" err="1" smtClean="0"/>
              <a:t>was</a:t>
            </a:r>
            <a:r>
              <a:rPr lang="it-IT" sz="1800" dirty="0" smtClean="0"/>
              <a:t> re-</a:t>
            </a:r>
            <a:r>
              <a:rPr lang="it-IT" sz="1800" dirty="0" err="1" smtClean="0"/>
              <a:t>tested</a:t>
            </a:r>
            <a:r>
              <a:rPr lang="it-IT" sz="1800" dirty="0" smtClean="0"/>
              <a:t> and </a:t>
            </a:r>
            <a:r>
              <a:rPr lang="it-IT" sz="1800" dirty="0" err="1" smtClean="0"/>
              <a:t>qualified</a:t>
            </a:r>
            <a:r>
              <a:rPr lang="it-IT" sz="1800" dirty="0" smtClean="0"/>
              <a:t>.</a:t>
            </a:r>
          </a:p>
          <a:p>
            <a:pPr lvl="2"/>
            <a:r>
              <a:rPr lang="it-IT" sz="2200" dirty="0" smtClean="0"/>
              <a:t> </a:t>
            </a:r>
            <a:r>
              <a:rPr lang="it-IT" sz="2200" b="1" dirty="0" smtClean="0"/>
              <a:t>PCB Box</a:t>
            </a:r>
            <a:r>
              <a:rPr lang="it-IT" sz="2200" dirty="0" smtClean="0"/>
              <a:t> – </a:t>
            </a:r>
            <a:r>
              <a:rPr lang="it-IT" sz="2000" dirty="0" err="1" smtClean="0"/>
              <a:t>need</a:t>
            </a:r>
            <a:r>
              <a:rPr lang="it-IT" sz="2000" dirty="0" smtClean="0"/>
              <a:t> to </a:t>
            </a:r>
            <a:r>
              <a:rPr lang="it-IT" sz="2000" dirty="0" err="1" smtClean="0"/>
              <a:t>protect</a:t>
            </a:r>
            <a:r>
              <a:rPr lang="it-IT" sz="2000" dirty="0" smtClean="0"/>
              <a:t> the </a:t>
            </a:r>
            <a:r>
              <a:rPr lang="it-IT" sz="2000" dirty="0" err="1" smtClean="0"/>
              <a:t>brazed</a:t>
            </a:r>
            <a:r>
              <a:rPr lang="it-IT" sz="2000" dirty="0" smtClean="0"/>
              <a:t> </a:t>
            </a:r>
            <a:r>
              <a:rPr lang="it-IT" sz="2000" dirty="0" err="1" smtClean="0"/>
              <a:t>components</a:t>
            </a:r>
            <a:r>
              <a:rPr lang="it-IT" sz="2000" dirty="0" smtClean="0"/>
              <a:t> on the PCB  </a:t>
            </a:r>
            <a:r>
              <a:rPr lang="it-IT" sz="2000" dirty="0" err="1" smtClean="0"/>
              <a:t>board</a:t>
            </a:r>
            <a:r>
              <a:rPr lang="it-IT" sz="2000" dirty="0" smtClean="0"/>
              <a:t> </a:t>
            </a:r>
            <a:r>
              <a:rPr lang="it-IT" sz="2000" dirty="0" err="1" smtClean="0"/>
              <a:t>against</a:t>
            </a:r>
            <a:r>
              <a:rPr lang="it-IT" sz="2000" dirty="0" smtClean="0"/>
              <a:t> shorts </a:t>
            </a:r>
            <a:r>
              <a:rPr lang="it-IT" sz="2000" dirty="0" err="1" smtClean="0"/>
              <a:t>caused</a:t>
            </a:r>
            <a:r>
              <a:rPr lang="it-IT" sz="2000" dirty="0" smtClean="0"/>
              <a:t> by </a:t>
            </a:r>
            <a:r>
              <a:rPr lang="it-IT" sz="2000" dirty="0" err="1" smtClean="0"/>
              <a:t>metallic</a:t>
            </a:r>
            <a:r>
              <a:rPr lang="it-IT" sz="2000" dirty="0" smtClean="0"/>
              <a:t> chips </a:t>
            </a:r>
            <a:r>
              <a:rPr lang="it-IT" sz="2000" dirty="0" err="1" smtClean="0"/>
              <a:t>coming</a:t>
            </a:r>
            <a:r>
              <a:rPr lang="it-IT" sz="2000" dirty="0" smtClean="0"/>
              <a:t> from LHC </a:t>
            </a:r>
            <a:r>
              <a:rPr lang="it-IT" sz="2000" dirty="0" err="1" smtClean="0"/>
              <a:t>cryostats</a:t>
            </a:r>
            <a:r>
              <a:rPr lang="it-IT" sz="2000" dirty="0" smtClean="0"/>
              <a:t>.</a:t>
            </a:r>
          </a:p>
          <a:p>
            <a:pPr lvl="3"/>
            <a:r>
              <a:rPr lang="it-IT" sz="1800" dirty="0" smtClean="0"/>
              <a:t>Box </a:t>
            </a:r>
            <a:r>
              <a:rPr lang="it-IT" sz="1800" dirty="0" err="1" smtClean="0"/>
              <a:t>designed</a:t>
            </a:r>
            <a:r>
              <a:rPr lang="it-IT" sz="1800" dirty="0" smtClean="0"/>
              <a:t> by INFN with SRV </a:t>
            </a:r>
            <a:r>
              <a:rPr lang="it-IT" sz="1800" dirty="0" err="1" smtClean="0"/>
              <a:t>support</a:t>
            </a:r>
            <a:r>
              <a:rPr lang="it-IT" sz="1800" dirty="0" smtClean="0"/>
              <a:t>.</a:t>
            </a:r>
          </a:p>
          <a:p>
            <a:pPr lvl="3"/>
            <a:r>
              <a:rPr lang="it-IT" sz="1800" dirty="0" smtClean="0"/>
              <a:t>First PCB Box (M10) </a:t>
            </a:r>
            <a:r>
              <a:rPr lang="it-IT" sz="1800" dirty="0" err="1" smtClean="0"/>
              <a:t>produced</a:t>
            </a:r>
            <a:r>
              <a:rPr lang="it-IT" sz="1800" dirty="0" smtClean="0"/>
              <a:t> and </a:t>
            </a:r>
            <a:r>
              <a:rPr lang="it-IT" sz="1800" dirty="0" err="1" smtClean="0"/>
              <a:t>tested</a:t>
            </a:r>
            <a:r>
              <a:rPr lang="it-IT" sz="1800" dirty="0" smtClean="0"/>
              <a:t> </a:t>
            </a:r>
            <a:r>
              <a:rPr lang="it-IT" sz="1800" dirty="0" err="1" smtClean="0"/>
              <a:t>at</a:t>
            </a:r>
            <a:r>
              <a:rPr lang="it-IT" sz="1800" dirty="0" smtClean="0"/>
              <a:t> SRV. </a:t>
            </a:r>
            <a:r>
              <a:rPr lang="it-IT" sz="1800" dirty="0" err="1" smtClean="0"/>
              <a:t>Excellent</a:t>
            </a:r>
            <a:r>
              <a:rPr lang="it-IT" sz="1800" dirty="0" smtClean="0"/>
              <a:t> </a:t>
            </a:r>
            <a:r>
              <a:rPr lang="it-IT" sz="1800" dirty="0" err="1" smtClean="0"/>
              <a:t>mechanical</a:t>
            </a:r>
            <a:r>
              <a:rPr lang="it-IT" sz="1800" dirty="0" smtClean="0"/>
              <a:t> </a:t>
            </a:r>
            <a:r>
              <a:rPr lang="it-IT" sz="1800" dirty="0" err="1" smtClean="0"/>
              <a:t>features</a:t>
            </a:r>
            <a:r>
              <a:rPr lang="it-IT" sz="1800" dirty="0" smtClean="0"/>
              <a:t> </a:t>
            </a:r>
            <a:r>
              <a:rPr lang="it-IT" sz="1800" dirty="0" err="1" smtClean="0"/>
              <a:t>but</a:t>
            </a:r>
            <a:r>
              <a:rPr lang="it-IT" sz="1800" dirty="0" smtClean="0"/>
              <a:t> </a:t>
            </a:r>
            <a:r>
              <a:rPr lang="it-IT" sz="1800" dirty="0" err="1" smtClean="0"/>
              <a:t>insufficient</a:t>
            </a:r>
            <a:r>
              <a:rPr lang="it-IT" sz="1800" dirty="0" smtClean="0"/>
              <a:t> </a:t>
            </a:r>
            <a:r>
              <a:rPr lang="it-IT" sz="1800" dirty="0" err="1" smtClean="0"/>
              <a:t>electric</a:t>
            </a:r>
            <a:r>
              <a:rPr lang="it-IT" sz="1800" dirty="0" smtClean="0"/>
              <a:t> design.</a:t>
            </a:r>
          </a:p>
          <a:p>
            <a:pPr lvl="3"/>
            <a:r>
              <a:rPr lang="it-IT" sz="1800" dirty="0" err="1" smtClean="0"/>
              <a:t>Identified</a:t>
            </a:r>
            <a:r>
              <a:rPr lang="it-IT" sz="1800" dirty="0" smtClean="0"/>
              <a:t> and </a:t>
            </a:r>
            <a:r>
              <a:rPr lang="it-IT" sz="1800" dirty="0" err="1" smtClean="0"/>
              <a:t>qualified</a:t>
            </a:r>
            <a:r>
              <a:rPr lang="it-IT" sz="1800" dirty="0" smtClean="0"/>
              <a:t> a </a:t>
            </a:r>
            <a:r>
              <a:rPr lang="it-IT" sz="1800" dirty="0" err="1" smtClean="0"/>
              <a:t>different</a:t>
            </a:r>
            <a:r>
              <a:rPr lang="it-IT" sz="1800" dirty="0" smtClean="0"/>
              <a:t> </a:t>
            </a:r>
            <a:r>
              <a:rPr lang="it-IT" sz="1800" dirty="0" err="1" smtClean="0"/>
              <a:t>fluxant</a:t>
            </a:r>
            <a:r>
              <a:rPr lang="it-IT" sz="1800" dirty="0" smtClean="0"/>
              <a:t> Mob-39, </a:t>
            </a:r>
            <a:r>
              <a:rPr lang="it-IT" sz="1800" dirty="0" err="1" smtClean="0"/>
              <a:t>which</a:t>
            </a:r>
            <a:r>
              <a:rPr lang="it-IT" sz="1800" dirty="0" smtClean="0"/>
              <a:t>  </a:t>
            </a:r>
            <a:r>
              <a:rPr lang="it-IT" sz="1800" dirty="0" err="1" smtClean="0"/>
              <a:t>ensured</a:t>
            </a:r>
            <a:r>
              <a:rPr lang="it-IT" sz="1800" dirty="0" smtClean="0"/>
              <a:t> </a:t>
            </a:r>
            <a:r>
              <a:rPr lang="it-IT" sz="1800" dirty="0" err="1" smtClean="0"/>
              <a:t>adequate</a:t>
            </a:r>
            <a:r>
              <a:rPr lang="it-IT" sz="1800" dirty="0" smtClean="0"/>
              <a:t> </a:t>
            </a:r>
            <a:r>
              <a:rPr lang="it-IT" sz="1800" dirty="0" err="1" smtClean="0"/>
              <a:t>insulation</a:t>
            </a:r>
            <a:r>
              <a:rPr lang="it-IT" sz="1800" dirty="0" smtClean="0"/>
              <a:t>.</a:t>
            </a:r>
          </a:p>
          <a:p>
            <a:pPr lvl="2"/>
            <a:r>
              <a:rPr lang="it-IT" sz="2200" dirty="0" smtClean="0"/>
              <a:t> </a:t>
            </a:r>
            <a:r>
              <a:rPr lang="it-IT" sz="2200" b="1" dirty="0" err="1" smtClean="0"/>
              <a:t>Wedges</a:t>
            </a:r>
            <a:r>
              <a:rPr lang="it-IT" sz="2200" b="1" dirty="0" smtClean="0"/>
              <a:t> </a:t>
            </a:r>
            <a:r>
              <a:rPr lang="it-IT" sz="2200" b="1" dirty="0" err="1" smtClean="0"/>
              <a:t>additional</a:t>
            </a:r>
            <a:r>
              <a:rPr lang="it-IT" sz="2200" b="1" dirty="0" smtClean="0"/>
              <a:t> </a:t>
            </a:r>
            <a:r>
              <a:rPr lang="it-IT" sz="2200" b="1" dirty="0" err="1" smtClean="0"/>
              <a:t>supports</a:t>
            </a:r>
            <a:r>
              <a:rPr lang="it-IT" sz="2200" b="1" dirty="0" smtClean="0"/>
              <a:t> quadrupole </a:t>
            </a:r>
            <a:r>
              <a:rPr lang="it-IT" sz="2200" dirty="0" smtClean="0"/>
              <a:t>– </a:t>
            </a:r>
            <a:r>
              <a:rPr lang="it-IT" sz="2000" dirty="0" err="1" smtClean="0"/>
              <a:t>Added</a:t>
            </a:r>
            <a:r>
              <a:rPr lang="it-IT" sz="2000" dirty="0" smtClean="0"/>
              <a:t> to </a:t>
            </a:r>
            <a:r>
              <a:rPr lang="it-IT" sz="2000" dirty="0" err="1" smtClean="0"/>
              <a:t>increase</a:t>
            </a:r>
            <a:r>
              <a:rPr lang="it-IT" sz="2000" dirty="0" smtClean="0"/>
              <a:t> </a:t>
            </a:r>
            <a:r>
              <a:rPr lang="it-IT" sz="2000" dirty="0" err="1" smtClean="0"/>
              <a:t>magnet</a:t>
            </a:r>
            <a:r>
              <a:rPr lang="it-IT" sz="2000" dirty="0" smtClean="0"/>
              <a:t> </a:t>
            </a:r>
            <a:r>
              <a:rPr lang="it-IT" sz="2000" dirty="0" err="1" smtClean="0"/>
              <a:t>robustness</a:t>
            </a:r>
            <a:r>
              <a:rPr lang="it-IT" sz="2000" dirty="0" smtClean="0"/>
              <a:t> and </a:t>
            </a:r>
            <a:r>
              <a:rPr lang="it-IT" sz="2000" dirty="0" err="1" smtClean="0"/>
              <a:t>avoid</a:t>
            </a:r>
            <a:r>
              <a:rPr lang="it-IT" sz="2000" dirty="0" smtClean="0"/>
              <a:t> coils </a:t>
            </a:r>
            <a:r>
              <a:rPr lang="it-IT" sz="2000" dirty="0" err="1" smtClean="0"/>
              <a:t>movement</a:t>
            </a:r>
            <a:r>
              <a:rPr lang="it-IT" sz="2000" dirty="0" smtClean="0"/>
              <a:t>. </a:t>
            </a:r>
          </a:p>
          <a:p>
            <a:pPr lvl="3"/>
            <a:r>
              <a:rPr lang="it-IT" sz="2000" dirty="0" smtClean="0"/>
              <a:t> </a:t>
            </a:r>
            <a:r>
              <a:rPr lang="it-IT" sz="1800" dirty="0" err="1" smtClean="0"/>
              <a:t>Prototype</a:t>
            </a:r>
            <a:r>
              <a:rPr lang="it-IT" sz="1800" dirty="0" smtClean="0"/>
              <a:t> </a:t>
            </a:r>
            <a:r>
              <a:rPr lang="it-IT" sz="1800" dirty="0" err="1" smtClean="0"/>
              <a:t>modified</a:t>
            </a:r>
            <a:r>
              <a:rPr lang="it-IT" sz="1800" dirty="0" smtClean="0"/>
              <a:t> and </a:t>
            </a:r>
            <a:r>
              <a:rPr lang="it-IT" sz="1800" dirty="0" err="1" smtClean="0"/>
              <a:t>tested</a:t>
            </a:r>
            <a:endParaRPr lang="it-IT" sz="1800" dirty="0" smtClean="0"/>
          </a:p>
          <a:p>
            <a:pPr lvl="3"/>
            <a:r>
              <a:rPr lang="it-IT" sz="1800" dirty="0" smtClean="0"/>
              <a:t> </a:t>
            </a:r>
            <a:r>
              <a:rPr lang="it-IT" sz="1800" dirty="0" err="1" smtClean="0"/>
              <a:t>Resulting</a:t>
            </a:r>
            <a:r>
              <a:rPr lang="it-IT" sz="1800" dirty="0" smtClean="0"/>
              <a:t> design </a:t>
            </a:r>
            <a:r>
              <a:rPr lang="it-IT" sz="1800" dirty="0" err="1" smtClean="0"/>
              <a:t>implemented</a:t>
            </a:r>
            <a:r>
              <a:rPr lang="it-IT" sz="1800" dirty="0" smtClean="0"/>
              <a:t> in the serial production.</a:t>
            </a:r>
            <a:endParaRPr lang="en-US" sz="1800" dirty="0"/>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837414" y="2747575"/>
            <a:ext cx="1934885" cy="1997658"/>
          </a:xfrm>
          <a:prstGeom prst="rect">
            <a:avLst/>
          </a:prstGeom>
        </p:spPr>
      </p:pic>
      <p:pic>
        <p:nvPicPr>
          <p:cNvPr id="1026" name="Immagine 2" descr="image002"/>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913861" y="4868720"/>
            <a:ext cx="1937309" cy="1366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Immagine 4" descr="image00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093646" y="988491"/>
            <a:ext cx="1776608" cy="1614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magine 2">
            <a:extLst>
              <a:ext uri="{FF2B5EF4-FFF2-40B4-BE49-F238E27FC236}">
                <a16:creationId xmlns:a16="http://schemas.microsoft.com/office/drawing/2014/main" id="{5BDBF0D3-10BA-4CC1-B26A-A44E2D3ADFE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471263" y="178220"/>
            <a:ext cx="1385377" cy="810271"/>
          </a:xfrm>
          <a:prstGeom prst="rect">
            <a:avLst/>
          </a:prstGeom>
        </p:spPr>
      </p:pic>
    </p:spTree>
    <p:extLst>
      <p:ext uri="{BB962C8B-B14F-4D97-AF65-F5344CB8AC3E}">
        <p14:creationId xmlns:p14="http://schemas.microsoft.com/office/powerpoint/2010/main" val="20865364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magine 8"/>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10800000">
            <a:off x="6808223" y="4891595"/>
            <a:ext cx="1595488" cy="1407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Immagine 19"/>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5400000">
            <a:off x="6823816" y="3554461"/>
            <a:ext cx="1456624" cy="1329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114872" y="-27384"/>
            <a:ext cx="8229600" cy="1143000"/>
          </a:xfrm>
        </p:spPr>
        <p:txBody>
          <a:bodyPr>
            <a:normAutofit/>
          </a:bodyPr>
          <a:lstStyle/>
          <a:p>
            <a:r>
              <a:rPr lang="en-US" dirty="0"/>
              <a:t>Some </a:t>
            </a:r>
            <a:r>
              <a:rPr lang="en-US" dirty="0" smtClean="0"/>
              <a:t>Challenges: Project Ongoing</a:t>
            </a:r>
            <a:endParaRPr lang="it-IT" dirty="0"/>
          </a:p>
        </p:txBody>
      </p:sp>
      <p:sp>
        <p:nvSpPr>
          <p:cNvPr id="6" name="Content Placeholder 2"/>
          <p:cNvSpPr>
            <a:spLocks noGrp="1"/>
          </p:cNvSpPr>
          <p:nvPr>
            <p:ph idx="1"/>
          </p:nvPr>
        </p:nvSpPr>
        <p:spPr>
          <a:xfrm>
            <a:off x="263352" y="1052736"/>
            <a:ext cx="6768751" cy="5544616"/>
          </a:xfrm>
        </p:spPr>
        <p:txBody>
          <a:bodyPr/>
          <a:lstStyle/>
          <a:p>
            <a:r>
              <a:rPr lang="en-US" sz="1600" b="1" u="sng" dirty="0">
                <a:effectLst>
                  <a:outerShdw blurRad="38100" dist="38100" dir="2700000" algn="tl">
                    <a:srgbClr val="000000">
                      <a:alpha val="43137"/>
                    </a:srgbClr>
                  </a:outerShdw>
                </a:effectLst>
              </a:rPr>
              <a:t>Magnets Assembly</a:t>
            </a:r>
            <a:endParaRPr lang="it-IT" sz="1600" b="1" u="sng" dirty="0">
              <a:effectLst>
                <a:outerShdw blurRad="38100" dist="38100" dir="2700000" algn="tl">
                  <a:srgbClr val="000000">
                    <a:alpha val="43137"/>
                  </a:srgbClr>
                </a:outerShdw>
              </a:effectLst>
            </a:endParaRPr>
          </a:p>
          <a:p>
            <a:pPr lvl="1"/>
            <a:r>
              <a:rPr lang="en-US" sz="1600" dirty="0"/>
              <a:t>The soldering process can bend the PCB boards. This may cause a gap between the PCB Box layers once tightened with </a:t>
            </a:r>
            <a:r>
              <a:rPr lang="en-US" sz="1600" dirty="0" err="1"/>
              <a:t>D</a:t>
            </a:r>
            <a:r>
              <a:rPr lang="en-US" sz="1600" dirty="0" err="1" smtClean="0"/>
              <a:t>uratron</a:t>
            </a:r>
            <a:r>
              <a:rPr lang="en-US" sz="1600" dirty="0" smtClean="0"/>
              <a:t> </a:t>
            </a:r>
            <a:r>
              <a:rPr lang="en-US" sz="1600" dirty="0"/>
              <a:t>screws.</a:t>
            </a:r>
          </a:p>
          <a:p>
            <a:pPr lvl="2"/>
            <a:r>
              <a:rPr lang="en-US" sz="1400" b="1" dirty="0"/>
              <a:t>Supporting structures </a:t>
            </a:r>
            <a:r>
              <a:rPr lang="en-US" sz="1400" dirty="0"/>
              <a:t>designed and realized for each magnet to ensure PCB boards being properly supported during soldering.</a:t>
            </a:r>
          </a:p>
          <a:p>
            <a:pPr lvl="2"/>
            <a:r>
              <a:rPr lang="en-US" sz="1400" b="1" dirty="0" err="1"/>
              <a:t>Duratron</a:t>
            </a:r>
            <a:r>
              <a:rPr lang="en-US" sz="1400" b="1" dirty="0"/>
              <a:t> M4 bolts</a:t>
            </a:r>
            <a:r>
              <a:rPr lang="en-US" sz="1400" dirty="0"/>
              <a:t> added in the PCB Box to make the closing pressure more uniform in order to close the gap between layers (SRV feasibility study).</a:t>
            </a:r>
          </a:p>
          <a:p>
            <a:pPr lvl="1"/>
            <a:r>
              <a:rPr lang="en-US" sz="1600" dirty="0"/>
              <a:t>Problems during magnet closing. The </a:t>
            </a:r>
            <a:r>
              <a:rPr lang="en-US" sz="1600" dirty="0" err="1" smtClean="0"/>
              <a:t>Duratron</a:t>
            </a:r>
            <a:r>
              <a:rPr lang="en-US" sz="1600" dirty="0" smtClean="0"/>
              <a:t> </a:t>
            </a:r>
            <a:r>
              <a:rPr lang="en-US" sz="1600" dirty="0"/>
              <a:t>screws that fix the PCB box interfere with the “closing sheet” during the magnet tightening.</a:t>
            </a:r>
          </a:p>
          <a:p>
            <a:pPr lvl="2"/>
            <a:r>
              <a:rPr lang="en-US" sz="1400" b="1" dirty="0"/>
              <a:t>Closing sheets machined with holes </a:t>
            </a:r>
            <a:r>
              <a:rPr lang="en-US" sz="1400" dirty="0"/>
              <a:t>to avoid mechanical interference with the </a:t>
            </a:r>
            <a:r>
              <a:rPr lang="en-US" sz="1400" dirty="0" err="1"/>
              <a:t>D</a:t>
            </a:r>
            <a:r>
              <a:rPr lang="en-US" sz="1400" dirty="0" err="1" smtClean="0"/>
              <a:t>uratron</a:t>
            </a:r>
            <a:r>
              <a:rPr lang="en-US" sz="1400" dirty="0" smtClean="0"/>
              <a:t> screws</a:t>
            </a:r>
            <a:endParaRPr lang="it-IT" sz="1400" dirty="0"/>
          </a:p>
          <a:p>
            <a:endParaRPr lang="en-US" sz="1600" b="1" u="sng" dirty="0" smtClean="0">
              <a:effectLst>
                <a:outerShdw blurRad="38100" dist="38100" dir="2700000" algn="tl">
                  <a:srgbClr val="000000">
                    <a:alpha val="43137"/>
                  </a:srgbClr>
                </a:outerShdw>
              </a:effectLst>
            </a:endParaRPr>
          </a:p>
          <a:p>
            <a:r>
              <a:rPr lang="en-US" sz="1600" b="1" u="sng" dirty="0" smtClean="0">
                <a:effectLst>
                  <a:outerShdw blurRad="38100" dist="38100" dir="2700000" algn="tl">
                    <a:srgbClr val="000000">
                      <a:alpha val="43137"/>
                    </a:srgbClr>
                  </a:outerShdw>
                </a:effectLst>
              </a:rPr>
              <a:t>Cryogenic </a:t>
            </a:r>
            <a:r>
              <a:rPr lang="en-US" sz="1600" b="1" u="sng" dirty="0">
                <a:effectLst>
                  <a:outerShdw blurRad="38100" dist="38100" dir="2700000" algn="tl">
                    <a:srgbClr val="000000">
                      <a:alpha val="43137"/>
                    </a:srgbClr>
                  </a:outerShdw>
                </a:effectLst>
              </a:rPr>
              <a:t>tests</a:t>
            </a:r>
          </a:p>
          <a:p>
            <a:pPr lvl="1"/>
            <a:r>
              <a:rPr lang="it-IT" sz="1600" dirty="0"/>
              <a:t>The </a:t>
            </a:r>
            <a:r>
              <a:rPr lang="it-IT" sz="1600" dirty="0" err="1"/>
              <a:t>wedges</a:t>
            </a:r>
            <a:r>
              <a:rPr lang="it-IT" sz="1600" dirty="0"/>
              <a:t> </a:t>
            </a:r>
            <a:r>
              <a:rPr lang="it-IT" sz="1600" dirty="0" err="1"/>
              <a:t>move</a:t>
            </a:r>
            <a:r>
              <a:rPr lang="it-IT" sz="1600" dirty="0"/>
              <a:t> </a:t>
            </a:r>
            <a:r>
              <a:rPr lang="it-IT" sz="1600" dirty="0" err="1"/>
              <a:t>after</a:t>
            </a:r>
            <a:r>
              <a:rPr lang="it-IT" sz="1600" dirty="0"/>
              <a:t> the </a:t>
            </a:r>
            <a:r>
              <a:rPr lang="it-IT" sz="1600" dirty="0" err="1"/>
              <a:t>cryogenic</a:t>
            </a:r>
            <a:r>
              <a:rPr lang="it-IT" sz="1600" dirty="0"/>
              <a:t> trials on </a:t>
            </a:r>
            <a:r>
              <a:rPr lang="it-IT" sz="1600" dirty="0" err="1" smtClean="0"/>
              <a:t>Octupoles</a:t>
            </a:r>
            <a:r>
              <a:rPr lang="it-IT" sz="1600" dirty="0" smtClean="0"/>
              <a:t> and </a:t>
            </a:r>
            <a:r>
              <a:rPr lang="it-IT" sz="1600" dirty="0" err="1" smtClean="0"/>
              <a:t>Dodecapoles</a:t>
            </a:r>
            <a:r>
              <a:rPr lang="it-IT" sz="1600" dirty="0" smtClean="0"/>
              <a:t> </a:t>
            </a:r>
            <a:r>
              <a:rPr lang="it-IT" sz="1600" dirty="0" err="1" smtClean="0"/>
              <a:t>magnets</a:t>
            </a:r>
            <a:r>
              <a:rPr lang="it-IT" sz="1600" dirty="0" smtClean="0"/>
              <a:t>. </a:t>
            </a:r>
            <a:endParaRPr lang="it-IT" sz="1600" dirty="0"/>
          </a:p>
          <a:p>
            <a:pPr lvl="2"/>
            <a:r>
              <a:rPr lang="it-IT" sz="1400" dirty="0" smtClean="0"/>
              <a:t>The </a:t>
            </a:r>
            <a:r>
              <a:rPr lang="it-IT" sz="1400" b="1" dirty="0" err="1"/>
              <a:t>tightening</a:t>
            </a:r>
            <a:r>
              <a:rPr lang="it-IT" sz="1400" b="1" dirty="0"/>
              <a:t> torque </a:t>
            </a:r>
            <a:r>
              <a:rPr lang="it-IT" sz="1400" b="1" dirty="0" err="1"/>
              <a:t>is</a:t>
            </a:r>
            <a:r>
              <a:rPr lang="it-IT" sz="1400" b="1" dirty="0"/>
              <a:t> </a:t>
            </a:r>
            <a:r>
              <a:rPr lang="it-IT" sz="1400" b="1" dirty="0" err="1"/>
              <a:t>increased</a:t>
            </a:r>
            <a:r>
              <a:rPr lang="it-IT" sz="1400" b="1" dirty="0"/>
              <a:t> </a:t>
            </a:r>
          </a:p>
          <a:p>
            <a:pPr lvl="3"/>
            <a:r>
              <a:rPr lang="it-IT" sz="1200" dirty="0" smtClean="0"/>
              <a:t>First batch </a:t>
            </a:r>
            <a:r>
              <a:rPr lang="it-IT" sz="1200" dirty="0" err="1" smtClean="0"/>
              <a:t>magnets</a:t>
            </a:r>
            <a:r>
              <a:rPr lang="it-IT" sz="1200" dirty="0" smtClean="0"/>
              <a:t> </a:t>
            </a:r>
            <a:r>
              <a:rPr lang="it-IT" sz="1200" dirty="0" err="1" smtClean="0"/>
              <a:t>returned</a:t>
            </a:r>
            <a:r>
              <a:rPr lang="it-IT" sz="1200" dirty="0" smtClean="0"/>
              <a:t> to SRV for </a:t>
            </a:r>
            <a:r>
              <a:rPr lang="it-IT" sz="1200" dirty="0" err="1" smtClean="0"/>
              <a:t>reworking</a:t>
            </a:r>
            <a:r>
              <a:rPr lang="it-IT" sz="1200" dirty="0" smtClean="0"/>
              <a:t>, </a:t>
            </a:r>
            <a:r>
              <a:rPr lang="it-IT" sz="1200" dirty="0" err="1" smtClean="0"/>
              <a:t>cleaning</a:t>
            </a:r>
            <a:r>
              <a:rPr lang="it-IT" sz="1200" dirty="0" smtClean="0"/>
              <a:t> and </a:t>
            </a:r>
            <a:r>
              <a:rPr lang="it-IT" sz="1200" dirty="0" err="1" smtClean="0"/>
              <a:t>tightening</a:t>
            </a:r>
            <a:r>
              <a:rPr lang="it-IT" sz="1200" dirty="0" smtClean="0"/>
              <a:t> with </a:t>
            </a:r>
            <a:r>
              <a:rPr lang="it-IT" sz="1200" dirty="0" err="1" smtClean="0"/>
              <a:t>higher</a:t>
            </a:r>
            <a:r>
              <a:rPr lang="it-IT" sz="1200" dirty="0" smtClean="0"/>
              <a:t> torque. </a:t>
            </a:r>
            <a:r>
              <a:rPr lang="it-IT" sz="1200" dirty="0" err="1" smtClean="0"/>
              <a:t>Intrinsically</a:t>
            </a:r>
            <a:r>
              <a:rPr lang="it-IT" sz="1200" dirty="0" smtClean="0"/>
              <a:t> </a:t>
            </a:r>
            <a:r>
              <a:rPr lang="it-IT" sz="1200" dirty="0" err="1" smtClean="0"/>
              <a:t>critical</a:t>
            </a:r>
            <a:r>
              <a:rPr lang="it-IT" sz="1200" dirty="0" smtClean="0"/>
              <a:t> </a:t>
            </a:r>
            <a:r>
              <a:rPr lang="it-IT" sz="1200" dirty="0" err="1" smtClean="0"/>
              <a:t>operation</a:t>
            </a:r>
            <a:r>
              <a:rPr lang="it-IT" sz="1200" dirty="0" smtClean="0"/>
              <a:t> due to the </a:t>
            </a:r>
            <a:r>
              <a:rPr lang="it-IT" sz="1200" dirty="0" err="1" smtClean="0"/>
              <a:t>risk</a:t>
            </a:r>
            <a:r>
              <a:rPr lang="it-IT" sz="1200" dirty="0" smtClean="0"/>
              <a:t> of </a:t>
            </a:r>
            <a:r>
              <a:rPr lang="it-IT" sz="1200" dirty="0" err="1" smtClean="0"/>
              <a:t>damaging</a:t>
            </a:r>
            <a:r>
              <a:rPr lang="it-IT" sz="1200" dirty="0" smtClean="0"/>
              <a:t> SC </a:t>
            </a:r>
            <a:r>
              <a:rPr lang="it-IT" sz="1200" dirty="0" err="1" smtClean="0"/>
              <a:t>wires</a:t>
            </a:r>
            <a:r>
              <a:rPr lang="it-IT" sz="1200" dirty="0" smtClean="0"/>
              <a:t> and coils.</a:t>
            </a:r>
          </a:p>
          <a:p>
            <a:pPr lvl="2"/>
            <a:r>
              <a:rPr lang="it-IT" sz="1400" dirty="0" err="1" smtClean="0"/>
              <a:t>Added</a:t>
            </a:r>
            <a:r>
              <a:rPr lang="it-IT" sz="1400" dirty="0" smtClean="0"/>
              <a:t> </a:t>
            </a:r>
            <a:r>
              <a:rPr lang="it-IT" sz="1400" b="1" dirty="0" err="1" smtClean="0"/>
              <a:t>counter</a:t>
            </a:r>
            <a:r>
              <a:rPr lang="it-IT" sz="1400" b="1" dirty="0" smtClean="0"/>
              <a:t> </a:t>
            </a:r>
            <a:r>
              <a:rPr lang="it-IT" sz="1400" b="1" dirty="0" err="1" smtClean="0"/>
              <a:t>wedges</a:t>
            </a:r>
            <a:r>
              <a:rPr lang="it-IT" sz="1400" b="1" dirty="0" smtClean="0"/>
              <a:t> </a:t>
            </a:r>
            <a:r>
              <a:rPr lang="it-IT" sz="1400" dirty="0" smtClean="0"/>
              <a:t>in </a:t>
            </a:r>
            <a:r>
              <a:rPr lang="it-IT" sz="1400" dirty="0" err="1" smtClean="0"/>
              <a:t>Octupoles</a:t>
            </a:r>
            <a:endParaRPr lang="it-IT" sz="1800" dirty="0"/>
          </a:p>
          <a:p>
            <a:pPr marL="0" indent="0">
              <a:buNone/>
            </a:pPr>
            <a:r>
              <a:rPr lang="it-IT" sz="2000" dirty="0"/>
              <a:t> </a:t>
            </a:r>
            <a:endParaRPr lang="en-US" sz="1400" dirty="0"/>
          </a:p>
        </p:txBody>
      </p:sp>
      <p:pic>
        <p:nvPicPr>
          <p:cNvPr id="5" name="Immagine 2">
            <a:extLst>
              <a:ext uri="{FF2B5EF4-FFF2-40B4-BE49-F238E27FC236}">
                <a16:creationId xmlns:a16="http://schemas.microsoft.com/office/drawing/2014/main" id="{5BDBF0D3-10BA-4CC1-B26A-A44E2D3ADFE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471263" y="170521"/>
            <a:ext cx="1385377" cy="810271"/>
          </a:xfrm>
          <a:prstGeom prst="rect">
            <a:avLst/>
          </a:prstGeom>
        </p:spPr>
      </p:pic>
      <p:pic>
        <p:nvPicPr>
          <p:cNvPr id="7" name="Immagine 39"/>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188836" y="1319232"/>
            <a:ext cx="2605087" cy="186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360226" y="1207108"/>
            <a:ext cx="1779707" cy="2084799"/>
          </a:xfrm>
          <a:prstGeom prst="rect">
            <a:avLst/>
          </a:prstGeom>
        </p:spPr>
      </p:pic>
      <p:pic>
        <p:nvPicPr>
          <p:cNvPr id="15" name="Picture 14"/>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9766906" y="3789039"/>
            <a:ext cx="2022323" cy="2160241"/>
          </a:xfrm>
          <a:prstGeom prst="rect">
            <a:avLst/>
          </a:prstGeom>
        </p:spPr>
      </p:pic>
      <p:pic>
        <p:nvPicPr>
          <p:cNvPr id="16" name="Immagine 9"/>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rot="5400000">
            <a:off x="8348140" y="3509041"/>
            <a:ext cx="1409585" cy="1427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Immagine 14"/>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8384023" y="4974840"/>
            <a:ext cx="1402571" cy="1277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137393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1"/>
          <p:cNvPicPr>
            <a:picLocks noChangeAspect="1" noChangeArrowheads="1"/>
          </p:cNvPicPr>
          <p:nvPr/>
        </p:nvPicPr>
        <p:blipFill>
          <a:blip r:embed="rId2" cstate="print">
            <a:duotone>
              <a:schemeClr val="bg2">
                <a:shade val="45000"/>
                <a:satMod val="135000"/>
              </a:schemeClr>
              <a:prstClr val="white"/>
            </a:duotone>
            <a:extLst>
              <a:ext uri="{BEBA8EAE-BF5A-486C-A8C5-ECC9F3942E4B}">
                <a14:imgProps xmlns:a14="http://schemas.microsoft.com/office/drawing/2010/main">
                  <a14:imgLayer r:embed="rId3"/>
                </a14:imgProps>
              </a:ext>
              <a:ext uri="{28A0092B-C50C-407E-A947-70E740481C1C}">
                <a14:useLocalDpi xmlns:a14="http://schemas.microsoft.com/office/drawing/2010/main"/>
              </a:ext>
            </a:extLst>
          </a:blip>
          <a:srcRect/>
          <a:stretch>
            <a:fillRect/>
          </a:stretch>
        </p:blipFill>
        <p:spPr bwMode="auto">
          <a:xfrm>
            <a:off x="479376" y="908720"/>
            <a:ext cx="11385624" cy="5505072"/>
          </a:xfrm>
          <a:prstGeom prst="rect">
            <a:avLst/>
          </a:prstGeom>
          <a:noFill/>
          <a:ln>
            <a:noFill/>
          </a:ln>
          <a:effectLst>
            <a:outerShdw blurRad="50800" dist="50800" dir="5400000" algn="ctr" rotWithShape="0">
              <a:srgbClr val="000000">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ontent Placeholder 1"/>
          <p:cNvSpPr>
            <a:spLocks noGrp="1"/>
          </p:cNvSpPr>
          <p:nvPr>
            <p:ph idx="1"/>
          </p:nvPr>
        </p:nvSpPr>
        <p:spPr>
          <a:xfrm>
            <a:off x="767408" y="1927373"/>
            <a:ext cx="10972800" cy="4525963"/>
          </a:xfrm>
        </p:spPr>
        <p:txBody>
          <a:bodyPr/>
          <a:lstStyle/>
          <a:p>
            <a:pPr marL="857250" lvl="2" indent="0" algn="just">
              <a:buNone/>
            </a:pPr>
            <a:r>
              <a:rPr lang="en-US" sz="3000" b="1" dirty="0">
                <a:solidFill>
                  <a:srgbClr val="000000"/>
                </a:solidFill>
              </a:rPr>
              <a:t>Components fabrication</a:t>
            </a:r>
          </a:p>
          <a:p>
            <a:pPr lvl="2" algn="just">
              <a:buSzPct val="67000"/>
            </a:pPr>
            <a:r>
              <a:rPr lang="en-US" sz="2400" b="1" dirty="0">
                <a:solidFill>
                  <a:srgbClr val="000000"/>
                </a:solidFill>
              </a:rPr>
              <a:t>Coils</a:t>
            </a:r>
          </a:p>
          <a:p>
            <a:pPr lvl="2" algn="just">
              <a:buSzPct val="67000"/>
            </a:pPr>
            <a:r>
              <a:rPr lang="en-US" sz="2400" b="1" dirty="0">
                <a:solidFill>
                  <a:srgbClr val="000000"/>
                </a:solidFill>
              </a:rPr>
              <a:t>Laminations</a:t>
            </a:r>
          </a:p>
          <a:p>
            <a:pPr lvl="2" algn="just">
              <a:buSzPct val="67000"/>
            </a:pPr>
            <a:r>
              <a:rPr lang="en-US" sz="2400" b="1" dirty="0">
                <a:solidFill>
                  <a:srgbClr val="000000"/>
                </a:solidFill>
              </a:rPr>
              <a:t>Mechanical parts</a:t>
            </a:r>
          </a:p>
          <a:p>
            <a:pPr lvl="2" algn="just">
              <a:buSzPct val="67000"/>
            </a:pPr>
            <a:r>
              <a:rPr lang="en-US" sz="2400" b="1" dirty="0" smtClean="0">
                <a:solidFill>
                  <a:srgbClr val="000000"/>
                </a:solidFill>
              </a:rPr>
              <a:t>Electrical/Insulation parts</a:t>
            </a:r>
            <a:endParaRPr lang="en-US" sz="2400" b="1" dirty="0">
              <a:solidFill>
                <a:srgbClr val="000000"/>
              </a:solidFill>
            </a:endParaRPr>
          </a:p>
        </p:txBody>
      </p:sp>
      <p:sp>
        <p:nvSpPr>
          <p:cNvPr id="3" name="Title 2"/>
          <p:cNvSpPr>
            <a:spLocks noGrp="1"/>
          </p:cNvSpPr>
          <p:nvPr>
            <p:ph type="title"/>
          </p:nvPr>
        </p:nvSpPr>
        <p:spPr/>
        <p:txBody>
          <a:bodyPr/>
          <a:lstStyle/>
          <a:p>
            <a:r>
              <a:rPr lang="it-IT" dirty="0" err="1" smtClean="0"/>
              <a:t>Magnets</a:t>
            </a:r>
            <a:r>
              <a:rPr lang="it-IT" dirty="0" smtClean="0"/>
              <a:t> </a:t>
            </a:r>
            <a:r>
              <a:rPr lang="it-IT" dirty="0"/>
              <a:t>S</a:t>
            </a:r>
            <a:r>
              <a:rPr lang="it-IT" dirty="0" smtClean="0"/>
              <a:t>eries </a:t>
            </a:r>
            <a:r>
              <a:rPr lang="it-IT" dirty="0"/>
              <a:t>P</a:t>
            </a:r>
            <a:r>
              <a:rPr lang="it-IT" dirty="0" smtClean="0"/>
              <a:t>roduction</a:t>
            </a:r>
            <a:endParaRPr lang="it-IT" dirty="0"/>
          </a:p>
        </p:txBody>
      </p:sp>
      <p:sp>
        <p:nvSpPr>
          <p:cNvPr id="6" name="Content Placeholder 1"/>
          <p:cNvSpPr txBox="1">
            <a:spLocks/>
          </p:cNvSpPr>
          <p:nvPr/>
        </p:nvSpPr>
        <p:spPr bwMode="auto">
          <a:xfrm>
            <a:off x="6165668" y="1927373"/>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Blip>
                <a:blip r:embed="rId4"/>
              </a:buBlip>
              <a:defRPr sz="2300" kern="1200">
                <a:solidFill>
                  <a:srgbClr val="595959"/>
                </a:solidFill>
                <a:latin typeface="+mn-lt"/>
                <a:ea typeface="+mn-ea"/>
                <a:cs typeface="+mn-cs"/>
              </a:defRPr>
            </a:lvl1pPr>
            <a:lvl2pPr marL="742950" indent="-285750" algn="l" rtl="0" eaLnBrk="0" fontAlgn="base" hangingPunct="0">
              <a:spcBef>
                <a:spcPct val="20000"/>
              </a:spcBef>
              <a:spcAft>
                <a:spcPct val="0"/>
              </a:spcAft>
              <a:buBlip>
                <a:blip r:embed="rId4"/>
              </a:buBlip>
              <a:defRPr sz="2100" kern="1200">
                <a:solidFill>
                  <a:srgbClr val="595959"/>
                </a:solidFill>
                <a:latin typeface="+mn-lt"/>
                <a:ea typeface="+mn-ea"/>
                <a:cs typeface="+mn-cs"/>
              </a:defRPr>
            </a:lvl2pPr>
            <a:lvl3pPr marL="1143000" indent="-228600" algn="l" rtl="0" eaLnBrk="0" fontAlgn="base" hangingPunct="0">
              <a:spcBef>
                <a:spcPct val="20000"/>
              </a:spcBef>
              <a:spcAft>
                <a:spcPct val="0"/>
              </a:spcAft>
              <a:buBlip>
                <a:blip r:embed="rId4"/>
              </a:buBlip>
              <a:defRPr sz="1900" kern="1200">
                <a:solidFill>
                  <a:srgbClr val="595959"/>
                </a:solidFill>
                <a:latin typeface="+mn-lt"/>
                <a:ea typeface="+mn-ea"/>
                <a:cs typeface="+mn-cs"/>
              </a:defRPr>
            </a:lvl3pPr>
            <a:lvl4pPr marL="1600200" indent="-228600" algn="l" rtl="0" eaLnBrk="0" fontAlgn="base" hangingPunct="0">
              <a:spcBef>
                <a:spcPct val="20000"/>
              </a:spcBef>
              <a:spcAft>
                <a:spcPct val="0"/>
              </a:spcAft>
              <a:buBlip>
                <a:blip r:embed="rId4"/>
              </a:buBlip>
              <a:defRPr sz="1700" kern="1200">
                <a:solidFill>
                  <a:srgbClr val="595959"/>
                </a:solidFill>
                <a:latin typeface="+mn-lt"/>
                <a:ea typeface="+mn-ea"/>
                <a:cs typeface="+mn-cs"/>
              </a:defRPr>
            </a:lvl4pPr>
            <a:lvl5pPr marL="2057400" indent="-228600" algn="l" rtl="0" eaLnBrk="0" fontAlgn="base" hangingPunct="0">
              <a:spcBef>
                <a:spcPct val="20000"/>
              </a:spcBef>
              <a:spcAft>
                <a:spcPct val="0"/>
              </a:spcAft>
              <a:buBlip>
                <a:blip r:embed="rId4"/>
              </a:buBlip>
              <a:defRPr sz="1500" kern="120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857250" lvl="2" indent="0" algn="just">
              <a:buSzPct val="100000"/>
              <a:buNone/>
            </a:pPr>
            <a:r>
              <a:rPr lang="en-US" sz="3000" b="1" dirty="0">
                <a:solidFill>
                  <a:srgbClr val="000000"/>
                </a:solidFill>
              </a:rPr>
              <a:t>Magnet assembly</a:t>
            </a:r>
          </a:p>
          <a:p>
            <a:pPr lvl="2" algn="just">
              <a:buSzPct val="67000"/>
            </a:pPr>
            <a:r>
              <a:rPr lang="en-US" sz="2400" b="1" dirty="0">
                <a:solidFill>
                  <a:srgbClr val="000000"/>
                </a:solidFill>
              </a:rPr>
              <a:t>Cores Assembling</a:t>
            </a:r>
          </a:p>
          <a:p>
            <a:pPr lvl="2" algn="just">
              <a:buSzPct val="67000"/>
            </a:pPr>
            <a:r>
              <a:rPr lang="en-US" sz="2400" b="1" dirty="0">
                <a:solidFill>
                  <a:srgbClr val="000000"/>
                </a:solidFill>
              </a:rPr>
              <a:t>Coils Insertion</a:t>
            </a:r>
          </a:p>
          <a:p>
            <a:pPr lvl="2" algn="just">
              <a:buSzPct val="67000"/>
            </a:pPr>
            <a:r>
              <a:rPr lang="en-US" sz="2400" b="1" dirty="0">
                <a:solidFill>
                  <a:srgbClr val="000000"/>
                </a:solidFill>
              </a:rPr>
              <a:t>SC Cables Soldering</a:t>
            </a:r>
          </a:p>
          <a:p>
            <a:pPr lvl="2" algn="just">
              <a:buSzPct val="67000"/>
            </a:pPr>
            <a:r>
              <a:rPr lang="en-US" sz="2400" b="1" dirty="0">
                <a:solidFill>
                  <a:srgbClr val="000000"/>
                </a:solidFill>
              </a:rPr>
              <a:t>Magnets Closing</a:t>
            </a:r>
          </a:p>
          <a:p>
            <a:pPr lvl="2" algn="just">
              <a:buSzPct val="67000"/>
            </a:pPr>
            <a:r>
              <a:rPr lang="en-US" sz="2400" b="1" dirty="0">
                <a:solidFill>
                  <a:srgbClr val="000000"/>
                </a:solidFill>
              </a:rPr>
              <a:t>Magnets Testing</a:t>
            </a:r>
          </a:p>
          <a:p>
            <a:pPr lvl="2" algn="just">
              <a:buSzPct val="67000"/>
            </a:pPr>
            <a:r>
              <a:rPr lang="en-US" sz="2400" b="1" dirty="0">
                <a:solidFill>
                  <a:srgbClr val="000000"/>
                </a:solidFill>
              </a:rPr>
              <a:t>Magnets Shipping</a:t>
            </a:r>
          </a:p>
        </p:txBody>
      </p:sp>
    </p:spTree>
    <p:extLst>
      <p:ext uri="{BB962C8B-B14F-4D97-AF65-F5344CB8AC3E}">
        <p14:creationId xmlns:p14="http://schemas.microsoft.com/office/powerpoint/2010/main" val="397846653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dirty="0" smtClean="0"/>
              <a:t>Components: </a:t>
            </a:r>
            <a:r>
              <a:rPr lang="it-IT" dirty="0" err="1" smtClean="0"/>
              <a:t>NbTi</a:t>
            </a:r>
            <a:r>
              <a:rPr lang="it-IT" dirty="0" smtClean="0"/>
              <a:t> Coils</a:t>
            </a:r>
            <a:endParaRPr lang="it-IT" dirty="0"/>
          </a:p>
        </p:txBody>
      </p:sp>
      <p:pic>
        <p:nvPicPr>
          <p:cNvPr id="7" name="Immagine 6" descr="Immagine che contiene interni, sedendo, tavolo, sedia&#10;&#10;Descrizione generata automaticamente">
            <a:extLst>
              <a:ext uri="{FF2B5EF4-FFF2-40B4-BE49-F238E27FC236}">
                <a16:creationId xmlns:a16="http://schemas.microsoft.com/office/drawing/2014/main" id="{1E25DD52-DBF4-45D3-BB9B-0E08AEAC811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633055" y="966670"/>
            <a:ext cx="3558945" cy="2299889"/>
          </a:xfrm>
          <a:prstGeom prst="rect">
            <a:avLst/>
          </a:prstGeom>
        </p:spPr>
      </p:pic>
      <p:sp>
        <p:nvSpPr>
          <p:cNvPr id="11" name="Content Placeholder 10"/>
          <p:cNvSpPr>
            <a:spLocks noGrp="1"/>
          </p:cNvSpPr>
          <p:nvPr>
            <p:ph idx="1"/>
          </p:nvPr>
        </p:nvSpPr>
        <p:spPr>
          <a:xfrm>
            <a:off x="119336" y="941763"/>
            <a:ext cx="4990261" cy="2928861"/>
          </a:xfrm>
        </p:spPr>
        <p:txBody>
          <a:bodyPr/>
          <a:lstStyle/>
          <a:p>
            <a:r>
              <a:rPr lang="en-US" sz="1600" dirty="0" smtClean="0"/>
              <a:t>SAES Getters </a:t>
            </a:r>
            <a:r>
              <a:rPr lang="en-US" sz="1600" dirty="0"/>
              <a:t>realized more than 500 superconducting coils within six families of different geometrical dimensions and winding number using two </a:t>
            </a:r>
            <a:r>
              <a:rPr lang="en-US" sz="1600" dirty="0" err="1"/>
              <a:t>NbTi</a:t>
            </a:r>
            <a:r>
              <a:rPr lang="en-US" sz="1600" dirty="0"/>
              <a:t> wires </a:t>
            </a:r>
            <a:r>
              <a:rPr lang="en-US" sz="1600" dirty="0" smtClean="0"/>
              <a:t>dimensions: 0.5 </a:t>
            </a:r>
            <a:r>
              <a:rPr lang="en-US" sz="1600" dirty="0"/>
              <a:t>mm and 0.7 </a:t>
            </a:r>
            <a:r>
              <a:rPr lang="en-US" sz="1600" dirty="0" smtClean="0"/>
              <a:t>mm</a:t>
            </a:r>
            <a:endParaRPr lang="it-IT" sz="1600" dirty="0"/>
          </a:p>
          <a:p>
            <a:r>
              <a:rPr lang="en-US" sz="1600" dirty="0"/>
              <a:t>Internal electrical isolation was guaranteed by a S2 fiberglass on the wire while dedicated inserts of BT-S2 guarantees the ground insulation. The mechanical stability of the coils was obtained by the impregnation and curing of a high performance epoxy resin </a:t>
            </a:r>
            <a:r>
              <a:rPr lang="en-US" sz="1600" dirty="0" smtClean="0"/>
              <a:t>for</a:t>
            </a:r>
          </a:p>
        </p:txBody>
      </p:sp>
      <p:pic>
        <p:nvPicPr>
          <p:cNvPr id="17" name="Immagine 11" descr="Immagine che contiene interni, finestra, specchio, stanza&#10;&#10;Descrizione generata automaticamente">
            <a:extLst>
              <a:ext uri="{FF2B5EF4-FFF2-40B4-BE49-F238E27FC236}">
                <a16:creationId xmlns:a16="http://schemas.microsoft.com/office/drawing/2014/main" id="{0A548289-2491-477C-976B-93BD33B8995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159896" y="936299"/>
            <a:ext cx="3446230" cy="2337098"/>
          </a:xfrm>
          <a:prstGeom prst="rect">
            <a:avLst/>
          </a:prstGeom>
        </p:spPr>
      </p:pic>
      <p:pic>
        <p:nvPicPr>
          <p:cNvPr id="18" name="Picture 46"/>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647004" y="4885581"/>
            <a:ext cx="1818878" cy="1368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523976" y="3346051"/>
            <a:ext cx="2718050" cy="1422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Content Placeholder 1"/>
          <p:cNvSpPr txBox="1">
            <a:spLocks/>
          </p:cNvSpPr>
          <p:nvPr/>
        </p:nvSpPr>
        <p:spPr bwMode="auto">
          <a:xfrm>
            <a:off x="85434" y="4509120"/>
            <a:ext cx="4354382"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Blip>
                <a:blip r:embed="rId6"/>
              </a:buBlip>
              <a:defRPr sz="2300" kern="1200">
                <a:solidFill>
                  <a:srgbClr val="595959"/>
                </a:solidFill>
                <a:latin typeface="+mn-lt"/>
                <a:ea typeface="+mn-ea"/>
                <a:cs typeface="+mn-cs"/>
              </a:defRPr>
            </a:lvl1pPr>
            <a:lvl2pPr marL="742950" indent="-285750" algn="l" rtl="0" eaLnBrk="0" fontAlgn="base" hangingPunct="0">
              <a:spcBef>
                <a:spcPct val="20000"/>
              </a:spcBef>
              <a:spcAft>
                <a:spcPct val="0"/>
              </a:spcAft>
              <a:buBlip>
                <a:blip r:embed="rId6"/>
              </a:buBlip>
              <a:defRPr sz="2100" kern="1200">
                <a:solidFill>
                  <a:srgbClr val="595959"/>
                </a:solidFill>
                <a:latin typeface="+mn-lt"/>
                <a:ea typeface="+mn-ea"/>
                <a:cs typeface="+mn-cs"/>
              </a:defRPr>
            </a:lvl2pPr>
            <a:lvl3pPr marL="1143000" indent="-228600" algn="l" rtl="0" eaLnBrk="0" fontAlgn="base" hangingPunct="0">
              <a:spcBef>
                <a:spcPct val="20000"/>
              </a:spcBef>
              <a:spcAft>
                <a:spcPct val="0"/>
              </a:spcAft>
              <a:buBlip>
                <a:blip r:embed="rId6"/>
              </a:buBlip>
              <a:defRPr sz="1900" kern="1200">
                <a:solidFill>
                  <a:srgbClr val="595959"/>
                </a:solidFill>
                <a:latin typeface="+mn-lt"/>
                <a:ea typeface="+mn-ea"/>
                <a:cs typeface="+mn-cs"/>
              </a:defRPr>
            </a:lvl3pPr>
            <a:lvl4pPr marL="1600200" indent="-228600" algn="l" rtl="0" eaLnBrk="0" fontAlgn="base" hangingPunct="0">
              <a:spcBef>
                <a:spcPct val="20000"/>
              </a:spcBef>
              <a:spcAft>
                <a:spcPct val="0"/>
              </a:spcAft>
              <a:buBlip>
                <a:blip r:embed="rId6"/>
              </a:buBlip>
              <a:defRPr sz="1700" kern="1200">
                <a:solidFill>
                  <a:srgbClr val="595959"/>
                </a:solidFill>
                <a:latin typeface="+mn-lt"/>
                <a:ea typeface="+mn-ea"/>
                <a:cs typeface="+mn-cs"/>
              </a:defRPr>
            </a:lvl4pPr>
            <a:lvl5pPr marL="2057400" indent="-228600" algn="l" rtl="0" eaLnBrk="0" fontAlgn="base" hangingPunct="0">
              <a:spcBef>
                <a:spcPct val="20000"/>
              </a:spcBef>
              <a:spcAft>
                <a:spcPct val="0"/>
              </a:spcAft>
              <a:buBlip>
                <a:blip r:embed="rId6"/>
              </a:buBlip>
              <a:defRPr sz="1500" kern="120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1600" dirty="0" smtClean="0"/>
              <a:t>The main process steps of the coils production including the </a:t>
            </a:r>
            <a:r>
              <a:rPr lang="en-GB" sz="1600" b="1" dirty="0" smtClean="0"/>
              <a:t>winding of superconductive wire</a:t>
            </a:r>
            <a:r>
              <a:rPr lang="en-GB" sz="1600" dirty="0" smtClean="0"/>
              <a:t>, the </a:t>
            </a:r>
            <a:r>
              <a:rPr lang="en-GB" sz="1600" b="1" dirty="0" smtClean="0"/>
              <a:t>impregnation of the coils</a:t>
            </a:r>
            <a:r>
              <a:rPr lang="en-GB" sz="1600" dirty="0" smtClean="0"/>
              <a:t> and the quality control: </a:t>
            </a:r>
            <a:r>
              <a:rPr lang="en-GB" sz="1600" b="1" dirty="0" smtClean="0"/>
              <a:t>visual inspection</a:t>
            </a:r>
            <a:r>
              <a:rPr lang="en-GB" sz="1600" dirty="0" smtClean="0"/>
              <a:t>, </a:t>
            </a:r>
            <a:r>
              <a:rPr lang="en-GB" sz="1600" b="1" dirty="0" smtClean="0"/>
              <a:t>coil dimensional check</a:t>
            </a:r>
            <a:r>
              <a:rPr lang="en-GB" sz="1600" dirty="0" smtClean="0"/>
              <a:t>, </a:t>
            </a:r>
            <a:r>
              <a:rPr lang="en-GB" sz="1600" b="1" dirty="0" smtClean="0"/>
              <a:t>coil ground</a:t>
            </a:r>
            <a:r>
              <a:rPr lang="en-GB" sz="1600" dirty="0" smtClean="0"/>
              <a:t> and </a:t>
            </a:r>
            <a:r>
              <a:rPr lang="en-GB" sz="1600" b="1" dirty="0" smtClean="0"/>
              <a:t>internal insulation</a:t>
            </a:r>
            <a:r>
              <a:rPr lang="en-GB" sz="1600" dirty="0" smtClean="0"/>
              <a:t> measure and coil electromagnetic comparison to verify the number of winding.</a:t>
            </a:r>
            <a:endParaRPr lang="it-IT" sz="1600" dirty="0"/>
          </a:p>
        </p:txBody>
      </p:sp>
      <p:pic>
        <p:nvPicPr>
          <p:cNvPr id="21" name="Picture 20"/>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763707" y="4898549"/>
            <a:ext cx="2907953" cy="1544596"/>
          </a:xfrm>
          <a:prstGeom prst="rect">
            <a:avLst/>
          </a:prstGeom>
        </p:spPr>
      </p:pic>
      <p:sp>
        <p:nvSpPr>
          <p:cNvPr id="22" name="Content Placeholder 1"/>
          <p:cNvSpPr txBox="1">
            <a:spLocks/>
          </p:cNvSpPr>
          <p:nvPr/>
        </p:nvSpPr>
        <p:spPr bwMode="auto">
          <a:xfrm>
            <a:off x="444854" y="3212976"/>
            <a:ext cx="4292787"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Blip>
                <a:blip r:embed="rId6"/>
              </a:buBlip>
              <a:defRPr sz="2300" kern="1200">
                <a:solidFill>
                  <a:srgbClr val="595959"/>
                </a:solidFill>
                <a:latin typeface="+mn-lt"/>
                <a:ea typeface="+mn-ea"/>
                <a:cs typeface="+mn-cs"/>
              </a:defRPr>
            </a:lvl1pPr>
            <a:lvl2pPr marL="742950" indent="-285750" algn="l" rtl="0" eaLnBrk="0" fontAlgn="base" hangingPunct="0">
              <a:spcBef>
                <a:spcPct val="20000"/>
              </a:spcBef>
              <a:spcAft>
                <a:spcPct val="0"/>
              </a:spcAft>
              <a:buBlip>
                <a:blip r:embed="rId6"/>
              </a:buBlip>
              <a:defRPr sz="2100" kern="1200">
                <a:solidFill>
                  <a:srgbClr val="595959"/>
                </a:solidFill>
                <a:latin typeface="+mn-lt"/>
                <a:ea typeface="+mn-ea"/>
                <a:cs typeface="+mn-cs"/>
              </a:defRPr>
            </a:lvl2pPr>
            <a:lvl3pPr marL="1143000" indent="-228600" algn="l" rtl="0" eaLnBrk="0" fontAlgn="base" hangingPunct="0">
              <a:spcBef>
                <a:spcPct val="20000"/>
              </a:spcBef>
              <a:spcAft>
                <a:spcPct val="0"/>
              </a:spcAft>
              <a:buBlip>
                <a:blip r:embed="rId6"/>
              </a:buBlip>
              <a:defRPr sz="1900" kern="1200">
                <a:solidFill>
                  <a:srgbClr val="595959"/>
                </a:solidFill>
                <a:latin typeface="+mn-lt"/>
                <a:ea typeface="+mn-ea"/>
                <a:cs typeface="+mn-cs"/>
              </a:defRPr>
            </a:lvl3pPr>
            <a:lvl4pPr marL="1600200" indent="-228600" algn="l" rtl="0" eaLnBrk="0" fontAlgn="base" hangingPunct="0">
              <a:spcBef>
                <a:spcPct val="20000"/>
              </a:spcBef>
              <a:spcAft>
                <a:spcPct val="0"/>
              </a:spcAft>
              <a:buBlip>
                <a:blip r:embed="rId6"/>
              </a:buBlip>
              <a:defRPr sz="1700" kern="1200">
                <a:solidFill>
                  <a:srgbClr val="595959"/>
                </a:solidFill>
                <a:latin typeface="+mn-lt"/>
                <a:ea typeface="+mn-ea"/>
                <a:cs typeface="+mn-cs"/>
              </a:defRPr>
            </a:lvl4pPr>
            <a:lvl5pPr marL="2057400" indent="-228600" algn="l" rtl="0" eaLnBrk="0" fontAlgn="base" hangingPunct="0">
              <a:spcBef>
                <a:spcPct val="20000"/>
              </a:spcBef>
              <a:spcAft>
                <a:spcPct val="0"/>
              </a:spcAft>
              <a:buBlip>
                <a:blip r:embed="rId6"/>
              </a:buBlip>
              <a:defRPr sz="1500" kern="120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600" dirty="0" smtClean="0"/>
              <a:t>cryogenic </a:t>
            </a:r>
            <a:r>
              <a:rPr lang="en-US" sz="1600" dirty="0"/>
              <a:t>and radiation applications (CTD-101K). A dedicated set of molds were internally designed and realized to obtain the specific geometrical dimensions and </a:t>
            </a:r>
            <a:r>
              <a:rPr lang="en-US" sz="1600" dirty="0" smtClean="0"/>
              <a:t>the </a:t>
            </a:r>
            <a:r>
              <a:rPr lang="en-US" sz="1600" dirty="0"/>
              <a:t>required tolerance.</a:t>
            </a:r>
          </a:p>
        </p:txBody>
      </p:sp>
      <p:pic>
        <p:nvPicPr>
          <p:cNvPr id="13" name="Picture 12"/>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9969485" y="4400104"/>
            <a:ext cx="1667107" cy="2457896"/>
          </a:xfrm>
          <a:prstGeom prst="rect">
            <a:avLst/>
          </a:prstGeom>
        </p:spPr>
      </p:pic>
      <p:pic>
        <p:nvPicPr>
          <p:cNvPr id="16" name="Picture 15"/>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7238180" y="3355390"/>
            <a:ext cx="4836563" cy="1413137"/>
          </a:xfrm>
          <a:prstGeom prst="rect">
            <a:avLst/>
          </a:prstGeom>
        </p:spPr>
      </p:pic>
    </p:spTree>
    <p:extLst>
      <p:ext uri="{BB962C8B-B14F-4D97-AF65-F5344CB8AC3E}">
        <p14:creationId xmlns:p14="http://schemas.microsoft.com/office/powerpoint/2010/main" val="21927133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7" name="Picture 226"/>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701190" y="4537861"/>
            <a:ext cx="1403849" cy="14847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ontent Placeholder 1"/>
          <p:cNvSpPr>
            <a:spLocks noGrp="1"/>
          </p:cNvSpPr>
          <p:nvPr>
            <p:ph idx="1"/>
          </p:nvPr>
        </p:nvSpPr>
        <p:spPr>
          <a:xfrm>
            <a:off x="329465" y="1046506"/>
            <a:ext cx="2880000" cy="4525963"/>
          </a:xfrm>
        </p:spPr>
        <p:txBody>
          <a:bodyPr/>
          <a:lstStyle/>
          <a:p>
            <a:pPr marL="0" indent="0">
              <a:buNone/>
            </a:pPr>
            <a:r>
              <a:rPr lang="en-US" sz="1400" b="1" dirty="0"/>
              <a:t>L</a:t>
            </a:r>
            <a:r>
              <a:rPr lang="en-US" sz="1400" b="1" dirty="0" smtClean="0"/>
              <a:t>aminations (ARMCO)</a:t>
            </a:r>
          </a:p>
          <a:p>
            <a:pPr marL="0" indent="0">
              <a:buNone/>
            </a:pPr>
            <a:r>
              <a:rPr lang="en-US" sz="1200" dirty="0" smtClean="0"/>
              <a:t>With </a:t>
            </a:r>
            <a:r>
              <a:rPr lang="en-US" sz="1200" dirty="0"/>
              <a:t>a combination of water jet cutting, for the raw parts, milling and EDM cutting SRV </a:t>
            </a:r>
            <a:r>
              <a:rPr lang="en-US" sz="1200" dirty="0" smtClean="0"/>
              <a:t>realized more than 3000 </a:t>
            </a:r>
            <a:r>
              <a:rPr lang="en-US" sz="1200" dirty="0"/>
              <a:t>high precision ARMCO Pure Iron laminations that have been controlled with CMM machine to validate the high tolerance required (0,03mm shape tolerance on the internal figure and assembling and positioning slots</a:t>
            </a:r>
            <a:r>
              <a:rPr lang="en-US" sz="1200" dirty="0" smtClean="0"/>
              <a:t>).</a:t>
            </a:r>
            <a:endParaRPr lang="it-IT" sz="1200" dirty="0"/>
          </a:p>
        </p:txBody>
      </p:sp>
      <p:sp>
        <p:nvSpPr>
          <p:cNvPr id="3" name="Title 2"/>
          <p:cNvSpPr>
            <a:spLocks noGrp="1"/>
          </p:cNvSpPr>
          <p:nvPr>
            <p:ph type="title"/>
          </p:nvPr>
        </p:nvSpPr>
        <p:spPr/>
        <p:txBody>
          <a:bodyPr/>
          <a:lstStyle/>
          <a:p>
            <a:r>
              <a:rPr lang="it-IT" dirty="0" smtClean="0"/>
              <a:t>Components</a:t>
            </a:r>
            <a:r>
              <a:rPr lang="it-IT" dirty="0"/>
              <a:t>: </a:t>
            </a:r>
            <a:r>
              <a:rPr lang="it-IT" dirty="0" err="1"/>
              <a:t>Mechanical</a:t>
            </a:r>
            <a:r>
              <a:rPr lang="it-IT" dirty="0"/>
              <a:t> </a:t>
            </a:r>
            <a:r>
              <a:rPr lang="it-IT" dirty="0" err="1"/>
              <a:t>Parts</a:t>
            </a:r>
            <a:endParaRPr lang="it-IT" dirty="0"/>
          </a:p>
        </p:txBody>
      </p:sp>
      <p:pic>
        <p:nvPicPr>
          <p:cNvPr id="3074" name="Picture 21"/>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735806" y="2947567"/>
            <a:ext cx="1479874" cy="1345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6" name="Picture 3" descr="https://lh3.googleusercontent.com/pw/AL9nZEV7SEt96BsrIK9yGaH25XIkbH3jGF1aNyJRP8fSfyaT2bpncTPNu4QW4jJlEQIiuuJ8mUAtrdPNqU4c36T6h5t5AA9ScQzc1meR2VcYs_dzbdwvKolniBCiRvf0_M-E9xsntOjqY11TjbYIk4pnSwePVw=w546-h969-no?authuser=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9444" y="3919794"/>
            <a:ext cx="1661613" cy="2461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3225" y="3033254"/>
            <a:ext cx="1716984" cy="658684"/>
          </a:xfrm>
          <a:prstGeom prst="rect">
            <a:avLst/>
          </a:prstGeom>
        </p:spPr>
      </p:pic>
      <p:pic>
        <p:nvPicPr>
          <p:cNvPr id="9" name="Picture 30"/>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5400000">
            <a:off x="4303911" y="1824520"/>
            <a:ext cx="684893" cy="28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5" descr="https://lh3.googleusercontent.com/pw/AL9nZEV9vhHCrxTNXywlj90HYrjA_H8rQTym9CdOQ-H9665awRruhSpLvPCe0VYdzKuhS_YAqyvFmxMEMacI0zH15Zc_qZOPFmk1j8WysfXHn9sPHBqa210GExlyZA2byiO7tRPUYEdWQBlgHCBk9nUMiqY5bw=w1723-h970-no?authuser=0"/>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3294223" y="3970075"/>
            <a:ext cx="2729769" cy="1619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8"/>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rot="5400000">
            <a:off x="6804570" y="2243605"/>
            <a:ext cx="1440390" cy="2224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6"/>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a:stretch/>
        </p:blipFill>
        <p:spPr bwMode="auto">
          <a:xfrm>
            <a:off x="6436163" y="4171901"/>
            <a:ext cx="2148971" cy="215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9"/>
          <p:cNvPicPr>
            <a:picLocks noChangeAspect="1" noChangeArrowheads="1"/>
          </p:cNvPicPr>
          <p:nvPr/>
        </p:nvPicPr>
        <p:blipFill rotWithShape="1">
          <a:blip r:embed="rId10" cstate="screen">
            <a:extLst>
              <a:ext uri="{28A0092B-C50C-407E-A947-70E740481C1C}">
                <a14:useLocalDpi xmlns:a14="http://schemas.microsoft.com/office/drawing/2010/main"/>
              </a:ext>
            </a:extLst>
          </a:blip>
          <a:srcRect/>
          <a:stretch/>
        </p:blipFill>
        <p:spPr bwMode="auto">
          <a:xfrm rot="-5400000">
            <a:off x="9422035" y="2481495"/>
            <a:ext cx="1783911" cy="2159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Immagine 1"/>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rot="-5400000">
            <a:off x="9350491" y="4287799"/>
            <a:ext cx="1977577" cy="23085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Content Placeholder 1"/>
          <p:cNvSpPr txBox="1">
            <a:spLocks/>
          </p:cNvSpPr>
          <p:nvPr/>
        </p:nvSpPr>
        <p:spPr bwMode="auto">
          <a:xfrm>
            <a:off x="3189044" y="1046184"/>
            <a:ext cx="2880000" cy="143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Blip>
                <a:blip r:embed="rId12"/>
              </a:buBlip>
              <a:defRPr sz="2300" kern="1200">
                <a:solidFill>
                  <a:srgbClr val="595959"/>
                </a:solidFill>
                <a:latin typeface="+mn-lt"/>
                <a:ea typeface="+mn-ea"/>
                <a:cs typeface="+mn-cs"/>
              </a:defRPr>
            </a:lvl1pPr>
            <a:lvl2pPr marL="742950" indent="-285750" algn="l" rtl="0" eaLnBrk="0" fontAlgn="base" hangingPunct="0">
              <a:spcBef>
                <a:spcPct val="20000"/>
              </a:spcBef>
              <a:spcAft>
                <a:spcPct val="0"/>
              </a:spcAft>
              <a:buBlip>
                <a:blip r:embed="rId12"/>
              </a:buBlip>
              <a:defRPr sz="2100" kern="1200">
                <a:solidFill>
                  <a:srgbClr val="595959"/>
                </a:solidFill>
                <a:latin typeface="+mn-lt"/>
                <a:ea typeface="+mn-ea"/>
                <a:cs typeface="+mn-cs"/>
              </a:defRPr>
            </a:lvl2pPr>
            <a:lvl3pPr marL="1143000" indent="-228600" algn="l" rtl="0" eaLnBrk="0" fontAlgn="base" hangingPunct="0">
              <a:spcBef>
                <a:spcPct val="20000"/>
              </a:spcBef>
              <a:spcAft>
                <a:spcPct val="0"/>
              </a:spcAft>
              <a:buBlip>
                <a:blip r:embed="rId12"/>
              </a:buBlip>
              <a:defRPr sz="1900" kern="1200">
                <a:solidFill>
                  <a:srgbClr val="595959"/>
                </a:solidFill>
                <a:latin typeface="+mn-lt"/>
                <a:ea typeface="+mn-ea"/>
                <a:cs typeface="+mn-cs"/>
              </a:defRPr>
            </a:lvl3pPr>
            <a:lvl4pPr marL="1600200" indent="-228600" algn="l" rtl="0" eaLnBrk="0" fontAlgn="base" hangingPunct="0">
              <a:spcBef>
                <a:spcPct val="20000"/>
              </a:spcBef>
              <a:spcAft>
                <a:spcPct val="0"/>
              </a:spcAft>
              <a:buBlip>
                <a:blip r:embed="rId12"/>
              </a:buBlip>
              <a:defRPr sz="1700" kern="1200">
                <a:solidFill>
                  <a:srgbClr val="595959"/>
                </a:solidFill>
                <a:latin typeface="+mn-lt"/>
                <a:ea typeface="+mn-ea"/>
                <a:cs typeface="+mn-cs"/>
              </a:defRPr>
            </a:lvl4pPr>
            <a:lvl5pPr marL="2057400" indent="-228600" algn="l" rtl="0" eaLnBrk="0" fontAlgn="base" hangingPunct="0">
              <a:spcBef>
                <a:spcPct val="20000"/>
              </a:spcBef>
              <a:spcAft>
                <a:spcPct val="0"/>
              </a:spcAft>
              <a:buBlip>
                <a:blip r:embed="rId12"/>
              </a:buBlip>
              <a:defRPr sz="1500" kern="120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400" b="1" dirty="0" smtClean="0"/>
              <a:t>Tie Rods (Copper Beryllium)</a:t>
            </a:r>
            <a:endParaRPr lang="it-IT" sz="1400" dirty="0"/>
          </a:p>
          <a:p>
            <a:pPr marL="0" indent="0">
              <a:buNone/>
            </a:pPr>
            <a:r>
              <a:rPr lang="en-US" sz="1200" dirty="0" smtClean="0"/>
              <a:t>This component, redesigned partially by SRV to facilitate the tightening operations, is fundamental to hold in place (longitudinal compression) the core and the final magnet.</a:t>
            </a:r>
          </a:p>
          <a:p>
            <a:endParaRPr lang="en-US" sz="1600" b="1" dirty="0" smtClean="0"/>
          </a:p>
          <a:p>
            <a:pPr marL="0" indent="0">
              <a:buFontTx/>
              <a:buNone/>
            </a:pPr>
            <a:endParaRPr lang="it-IT" dirty="0" smtClean="0"/>
          </a:p>
          <a:p>
            <a:pPr marL="0" indent="0">
              <a:buFontTx/>
              <a:buNone/>
            </a:pPr>
            <a:endParaRPr lang="it-IT" dirty="0"/>
          </a:p>
        </p:txBody>
      </p:sp>
      <p:sp>
        <p:nvSpPr>
          <p:cNvPr id="16" name="Content Placeholder 1"/>
          <p:cNvSpPr txBox="1">
            <a:spLocks/>
          </p:cNvSpPr>
          <p:nvPr/>
        </p:nvSpPr>
        <p:spPr bwMode="auto">
          <a:xfrm>
            <a:off x="8899279" y="1040663"/>
            <a:ext cx="2880000" cy="17234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Blip>
                <a:blip r:embed="rId12"/>
              </a:buBlip>
              <a:defRPr sz="2300" kern="1200">
                <a:solidFill>
                  <a:srgbClr val="595959"/>
                </a:solidFill>
                <a:latin typeface="+mn-lt"/>
                <a:ea typeface="+mn-ea"/>
                <a:cs typeface="+mn-cs"/>
              </a:defRPr>
            </a:lvl1pPr>
            <a:lvl2pPr marL="742950" indent="-285750" algn="l" rtl="0" eaLnBrk="0" fontAlgn="base" hangingPunct="0">
              <a:spcBef>
                <a:spcPct val="20000"/>
              </a:spcBef>
              <a:spcAft>
                <a:spcPct val="0"/>
              </a:spcAft>
              <a:buBlip>
                <a:blip r:embed="rId12"/>
              </a:buBlip>
              <a:defRPr sz="2100" kern="1200">
                <a:solidFill>
                  <a:srgbClr val="595959"/>
                </a:solidFill>
                <a:latin typeface="+mn-lt"/>
                <a:ea typeface="+mn-ea"/>
                <a:cs typeface="+mn-cs"/>
              </a:defRPr>
            </a:lvl2pPr>
            <a:lvl3pPr marL="1143000" indent="-228600" algn="l" rtl="0" eaLnBrk="0" fontAlgn="base" hangingPunct="0">
              <a:spcBef>
                <a:spcPct val="20000"/>
              </a:spcBef>
              <a:spcAft>
                <a:spcPct val="0"/>
              </a:spcAft>
              <a:buBlip>
                <a:blip r:embed="rId12"/>
              </a:buBlip>
              <a:defRPr sz="1900" kern="1200">
                <a:solidFill>
                  <a:srgbClr val="595959"/>
                </a:solidFill>
                <a:latin typeface="+mn-lt"/>
                <a:ea typeface="+mn-ea"/>
                <a:cs typeface="+mn-cs"/>
              </a:defRPr>
            </a:lvl3pPr>
            <a:lvl4pPr marL="1600200" indent="-228600" algn="l" rtl="0" eaLnBrk="0" fontAlgn="base" hangingPunct="0">
              <a:spcBef>
                <a:spcPct val="20000"/>
              </a:spcBef>
              <a:spcAft>
                <a:spcPct val="0"/>
              </a:spcAft>
              <a:buBlip>
                <a:blip r:embed="rId12"/>
              </a:buBlip>
              <a:defRPr sz="1700" kern="1200">
                <a:solidFill>
                  <a:srgbClr val="595959"/>
                </a:solidFill>
                <a:latin typeface="+mn-lt"/>
                <a:ea typeface="+mn-ea"/>
                <a:cs typeface="+mn-cs"/>
              </a:defRPr>
            </a:lvl4pPr>
            <a:lvl5pPr marL="2057400" indent="-228600" algn="l" rtl="0" eaLnBrk="0" fontAlgn="base" hangingPunct="0">
              <a:spcBef>
                <a:spcPct val="20000"/>
              </a:spcBef>
              <a:spcAft>
                <a:spcPct val="0"/>
              </a:spcAft>
              <a:buBlip>
                <a:blip r:embed="rId12"/>
              </a:buBlip>
              <a:defRPr sz="1500" kern="120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400" b="1" dirty="0"/>
              <a:t>Closing plate (SS </a:t>
            </a:r>
            <a:r>
              <a:rPr lang="en-US" sz="1400" b="1" dirty="0" smtClean="0"/>
              <a:t>316)</a:t>
            </a:r>
            <a:endParaRPr lang="it-IT" sz="1400" dirty="0"/>
          </a:p>
          <a:p>
            <a:pPr marL="0" indent="0">
              <a:buNone/>
            </a:pPr>
            <a:r>
              <a:rPr lang="en-US" sz="1200" dirty="0" smtClean="0"/>
              <a:t>High </a:t>
            </a:r>
            <a:r>
              <a:rPr lang="en-US" sz="1200" dirty="0"/>
              <a:t>precision turning components (0.03mm shape tolerances on internal and external circumferences and positioning slots). These are the boundaries between the magnets and the </a:t>
            </a:r>
            <a:r>
              <a:rPr lang="en-US" sz="1200" dirty="0" err="1"/>
              <a:t>cryo</a:t>
            </a:r>
            <a:r>
              <a:rPr lang="en-US" sz="1200" dirty="0"/>
              <a:t> system at CERN. This component was CMM controlled before assembling.</a:t>
            </a:r>
            <a:endParaRPr lang="it-IT" sz="1200" dirty="0"/>
          </a:p>
          <a:p>
            <a:pPr marL="0" indent="0">
              <a:buNone/>
            </a:pPr>
            <a:endParaRPr lang="en-US" sz="1600" b="1" dirty="0" smtClean="0"/>
          </a:p>
          <a:p>
            <a:endParaRPr lang="it-IT" dirty="0" smtClean="0"/>
          </a:p>
          <a:p>
            <a:pPr marL="0" indent="0">
              <a:buFontTx/>
              <a:buNone/>
            </a:pPr>
            <a:endParaRPr lang="it-IT" dirty="0"/>
          </a:p>
        </p:txBody>
      </p:sp>
      <p:sp>
        <p:nvSpPr>
          <p:cNvPr id="17" name="Content Placeholder 1"/>
          <p:cNvSpPr txBox="1">
            <a:spLocks/>
          </p:cNvSpPr>
          <p:nvPr/>
        </p:nvSpPr>
        <p:spPr bwMode="auto">
          <a:xfrm>
            <a:off x="6019279" y="1046184"/>
            <a:ext cx="2880000" cy="14616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Blip>
                <a:blip r:embed="rId12"/>
              </a:buBlip>
              <a:defRPr sz="2300" kern="1200">
                <a:solidFill>
                  <a:srgbClr val="595959"/>
                </a:solidFill>
                <a:latin typeface="+mn-lt"/>
                <a:ea typeface="+mn-ea"/>
                <a:cs typeface="+mn-cs"/>
              </a:defRPr>
            </a:lvl1pPr>
            <a:lvl2pPr marL="742950" indent="-285750" algn="l" rtl="0" eaLnBrk="0" fontAlgn="base" hangingPunct="0">
              <a:spcBef>
                <a:spcPct val="20000"/>
              </a:spcBef>
              <a:spcAft>
                <a:spcPct val="0"/>
              </a:spcAft>
              <a:buBlip>
                <a:blip r:embed="rId12"/>
              </a:buBlip>
              <a:defRPr sz="2100" kern="1200">
                <a:solidFill>
                  <a:srgbClr val="595959"/>
                </a:solidFill>
                <a:latin typeface="+mn-lt"/>
                <a:ea typeface="+mn-ea"/>
                <a:cs typeface="+mn-cs"/>
              </a:defRPr>
            </a:lvl2pPr>
            <a:lvl3pPr marL="1143000" indent="-228600" algn="l" rtl="0" eaLnBrk="0" fontAlgn="base" hangingPunct="0">
              <a:spcBef>
                <a:spcPct val="20000"/>
              </a:spcBef>
              <a:spcAft>
                <a:spcPct val="0"/>
              </a:spcAft>
              <a:buBlip>
                <a:blip r:embed="rId12"/>
              </a:buBlip>
              <a:defRPr sz="1900" kern="1200">
                <a:solidFill>
                  <a:srgbClr val="595959"/>
                </a:solidFill>
                <a:latin typeface="+mn-lt"/>
                <a:ea typeface="+mn-ea"/>
                <a:cs typeface="+mn-cs"/>
              </a:defRPr>
            </a:lvl3pPr>
            <a:lvl4pPr marL="1600200" indent="-228600" algn="l" rtl="0" eaLnBrk="0" fontAlgn="base" hangingPunct="0">
              <a:spcBef>
                <a:spcPct val="20000"/>
              </a:spcBef>
              <a:spcAft>
                <a:spcPct val="0"/>
              </a:spcAft>
              <a:buBlip>
                <a:blip r:embed="rId12"/>
              </a:buBlip>
              <a:defRPr sz="1700" kern="1200">
                <a:solidFill>
                  <a:srgbClr val="595959"/>
                </a:solidFill>
                <a:latin typeface="+mn-lt"/>
                <a:ea typeface="+mn-ea"/>
                <a:cs typeface="+mn-cs"/>
              </a:defRPr>
            </a:lvl4pPr>
            <a:lvl5pPr marL="2057400" indent="-228600" algn="l" rtl="0" eaLnBrk="0" fontAlgn="base" hangingPunct="0">
              <a:spcBef>
                <a:spcPct val="20000"/>
              </a:spcBef>
              <a:spcAft>
                <a:spcPct val="0"/>
              </a:spcAft>
              <a:buBlip>
                <a:blip r:embed="rId12"/>
              </a:buBlip>
              <a:defRPr sz="1500" kern="120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US" sz="1400" b="1" dirty="0"/>
              <a:t>Wedges (SS </a:t>
            </a:r>
            <a:r>
              <a:rPr lang="en-US" sz="1400" b="1" dirty="0" smtClean="0"/>
              <a:t>316)</a:t>
            </a:r>
            <a:endParaRPr lang="it-IT" sz="1400" b="1" dirty="0"/>
          </a:p>
          <a:p>
            <a:pPr marL="0" indent="0">
              <a:buNone/>
            </a:pPr>
            <a:r>
              <a:rPr lang="en-US" sz="1200" dirty="0" smtClean="0"/>
              <a:t>Important component to fix the coils in the core: to have the required straightness value, SRV proceeded </a:t>
            </a:r>
            <a:r>
              <a:rPr lang="en-US" sz="1200" dirty="0"/>
              <a:t>with </a:t>
            </a:r>
            <a:r>
              <a:rPr lang="en-US" sz="1200" dirty="0" smtClean="0"/>
              <a:t>thermal </a:t>
            </a:r>
            <a:r>
              <a:rPr lang="en-US" sz="1200" dirty="0"/>
              <a:t>treatment and a subsequent final milling. CMM control after this phase was required</a:t>
            </a:r>
            <a:r>
              <a:rPr lang="en-US" sz="1200" dirty="0" smtClean="0"/>
              <a:t>.</a:t>
            </a:r>
            <a:endParaRPr lang="en-US" sz="1200" dirty="0"/>
          </a:p>
        </p:txBody>
      </p:sp>
      <p:cxnSp>
        <p:nvCxnSpPr>
          <p:cNvPr id="6" name="Straight Connector 5"/>
          <p:cNvCxnSpPr/>
          <p:nvPr/>
        </p:nvCxnSpPr>
        <p:spPr>
          <a:xfrm>
            <a:off x="3206357" y="1124744"/>
            <a:ext cx="11409" cy="5184576"/>
          </a:xfrm>
          <a:prstGeom prst="line">
            <a:avLst/>
          </a:prstGeom>
        </p:spPr>
        <p:style>
          <a:lnRef idx="1">
            <a:schemeClr val="dk1"/>
          </a:lnRef>
          <a:fillRef idx="0">
            <a:schemeClr val="dk1"/>
          </a:fillRef>
          <a:effectRef idx="0">
            <a:schemeClr val="dk1"/>
          </a:effectRef>
          <a:fontRef idx="minor">
            <a:schemeClr val="tx1"/>
          </a:fontRef>
        </p:style>
      </p:cxnSp>
      <p:cxnSp>
        <p:nvCxnSpPr>
          <p:cNvPr id="20" name="Straight Connector 19"/>
          <p:cNvCxnSpPr/>
          <p:nvPr/>
        </p:nvCxnSpPr>
        <p:spPr>
          <a:xfrm>
            <a:off x="6048001" y="1124744"/>
            <a:ext cx="11409" cy="5184576"/>
          </a:xfrm>
          <a:prstGeom prst="line">
            <a:avLst/>
          </a:prstGeom>
        </p:spPr>
        <p:style>
          <a:lnRef idx="1">
            <a:schemeClr val="dk1"/>
          </a:lnRef>
          <a:fillRef idx="0">
            <a:schemeClr val="dk1"/>
          </a:fillRef>
          <a:effectRef idx="0">
            <a:schemeClr val="dk1"/>
          </a:effectRef>
          <a:fontRef idx="minor">
            <a:schemeClr val="tx1"/>
          </a:fontRef>
        </p:style>
      </p:cxnSp>
      <p:cxnSp>
        <p:nvCxnSpPr>
          <p:cNvPr id="21" name="Straight Connector 20"/>
          <p:cNvCxnSpPr/>
          <p:nvPr/>
        </p:nvCxnSpPr>
        <p:spPr>
          <a:xfrm>
            <a:off x="8916593" y="1124744"/>
            <a:ext cx="11409" cy="5184576"/>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485722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1440" y="1038436"/>
            <a:ext cx="4633409" cy="1756791"/>
          </a:xfrm>
        </p:spPr>
        <p:txBody>
          <a:bodyPr/>
          <a:lstStyle/>
          <a:p>
            <a:r>
              <a:rPr lang="en-US" sz="1800" b="1" dirty="0"/>
              <a:t>Printed Circuit Board and PCB Box (Arlon, Copper</a:t>
            </a:r>
            <a:r>
              <a:rPr lang="en-US" sz="1800" b="1" dirty="0" smtClean="0"/>
              <a:t>)</a:t>
            </a:r>
            <a:endParaRPr lang="en-US" sz="1800" dirty="0" smtClean="0"/>
          </a:p>
          <a:p>
            <a:pPr marL="400050" lvl="1" indent="0">
              <a:buNone/>
            </a:pPr>
            <a:r>
              <a:rPr lang="en-US" sz="1800" dirty="0" smtClean="0"/>
              <a:t>PCB </a:t>
            </a:r>
            <a:r>
              <a:rPr lang="en-US" sz="1800" dirty="0"/>
              <a:t>production on Arlon disks to have the path to solder all the SC wire </a:t>
            </a:r>
            <a:r>
              <a:rPr lang="en-US" sz="1800" dirty="0" smtClean="0"/>
              <a:t>connection close to the coil’s ends. </a:t>
            </a:r>
          </a:p>
          <a:p>
            <a:pPr marL="0" indent="0">
              <a:buNone/>
            </a:pPr>
            <a:endParaRPr lang="it-IT" sz="1800" dirty="0"/>
          </a:p>
          <a:p>
            <a:r>
              <a:rPr lang="en-US" sz="1800" b="1" dirty="0"/>
              <a:t>Insulation Components </a:t>
            </a:r>
            <a:r>
              <a:rPr lang="en-US" sz="1800" b="1" dirty="0" smtClean="0"/>
              <a:t>(Arlon, DURATRON</a:t>
            </a:r>
            <a:r>
              <a:rPr lang="en-US" sz="1800" b="1" dirty="0"/>
              <a:t>)</a:t>
            </a:r>
            <a:endParaRPr lang="it-IT" sz="1800" b="1" dirty="0"/>
          </a:p>
          <a:p>
            <a:pPr marL="400050" lvl="1" indent="0">
              <a:buNone/>
            </a:pPr>
            <a:r>
              <a:rPr lang="en-US" sz="1800" dirty="0" smtClean="0"/>
              <a:t>To </a:t>
            </a:r>
            <a:r>
              <a:rPr lang="en-US" sz="1800" dirty="0"/>
              <a:t>prevent accidental shorts during operation, a system called PCB Box was designed and produced to </a:t>
            </a:r>
            <a:r>
              <a:rPr lang="en-US" sz="1800" dirty="0" smtClean="0"/>
              <a:t>cover with Arlon layers </a:t>
            </a:r>
            <a:r>
              <a:rPr lang="en-US" sz="1800" dirty="0"/>
              <a:t>the PCB once </a:t>
            </a:r>
            <a:r>
              <a:rPr lang="en-US" sz="1800" dirty="0" smtClean="0"/>
              <a:t>soldered.</a:t>
            </a:r>
            <a:endParaRPr lang="it-IT" sz="1800" dirty="0"/>
          </a:p>
          <a:p>
            <a:pPr marL="400050" lvl="1" indent="0">
              <a:buNone/>
            </a:pPr>
            <a:r>
              <a:rPr lang="en-US" sz="1800" dirty="0"/>
              <a:t>DURATRON raw material have been worked (milled and turned) to obtain parts close to the electrical connections. With this material SRV produced bolts and nuts (M4 and M6) separator washers and structures to accommodate magnets’ electrical exits.</a:t>
            </a:r>
            <a:endParaRPr lang="it-IT" sz="1800" dirty="0"/>
          </a:p>
          <a:p>
            <a:endParaRPr lang="it-IT" sz="1800" dirty="0"/>
          </a:p>
        </p:txBody>
      </p:sp>
      <p:sp>
        <p:nvSpPr>
          <p:cNvPr id="3" name="Title 2"/>
          <p:cNvSpPr>
            <a:spLocks noGrp="1"/>
          </p:cNvSpPr>
          <p:nvPr>
            <p:ph type="title"/>
          </p:nvPr>
        </p:nvSpPr>
        <p:spPr/>
        <p:txBody>
          <a:bodyPr/>
          <a:lstStyle/>
          <a:p>
            <a:r>
              <a:rPr lang="it-IT" dirty="0" smtClean="0"/>
              <a:t>Components: </a:t>
            </a:r>
            <a:r>
              <a:rPr lang="it-IT" dirty="0" err="1" smtClean="0"/>
              <a:t>Electrical</a:t>
            </a:r>
            <a:r>
              <a:rPr lang="it-IT" dirty="0" smtClean="0"/>
              <a:t>/</a:t>
            </a:r>
            <a:r>
              <a:rPr lang="it-IT" dirty="0" err="1" smtClean="0"/>
              <a:t>Insulation</a:t>
            </a:r>
            <a:r>
              <a:rPr lang="it-IT" dirty="0" smtClean="0"/>
              <a:t> </a:t>
            </a:r>
            <a:r>
              <a:rPr lang="it-IT" dirty="0" err="1" smtClean="0"/>
              <a:t>Parts</a:t>
            </a:r>
            <a:endParaRPr lang="it-IT" dirty="0"/>
          </a:p>
        </p:txBody>
      </p:sp>
      <p:pic>
        <p:nvPicPr>
          <p:cNvPr id="5124" name="Immagine 2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324999" y="3670557"/>
            <a:ext cx="1544072" cy="2722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2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69071" y="3593116"/>
            <a:ext cx="2573574" cy="2582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Immagine 20"/>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l="-1"/>
          <a:stretch/>
        </p:blipFill>
        <p:spPr bwMode="auto">
          <a:xfrm>
            <a:off x="9608258" y="1897399"/>
            <a:ext cx="2221348" cy="3063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974849" y="1196752"/>
            <a:ext cx="4451493" cy="2016224"/>
          </a:xfrm>
          <a:prstGeom prst="rect">
            <a:avLst/>
          </a:prstGeom>
        </p:spPr>
      </p:pic>
    </p:spTree>
    <p:extLst>
      <p:ext uri="{BB962C8B-B14F-4D97-AF65-F5344CB8AC3E}">
        <p14:creationId xmlns:p14="http://schemas.microsoft.com/office/powerpoint/2010/main" val="2802730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34736" y="1052736"/>
            <a:ext cx="7557688" cy="4525963"/>
          </a:xfrm>
        </p:spPr>
        <p:txBody>
          <a:bodyPr/>
          <a:lstStyle/>
          <a:p>
            <a:pPr marL="400050" lvl="1" indent="0">
              <a:buNone/>
            </a:pPr>
            <a:r>
              <a:rPr lang="en-US" sz="1800" dirty="0"/>
              <a:t>One lamination at time was carefully added to the </a:t>
            </a:r>
            <a:r>
              <a:rPr lang="en-US" sz="1800" dirty="0" smtClean="0"/>
              <a:t>piling alignment </a:t>
            </a:r>
            <a:r>
              <a:rPr lang="en-US" sz="1800" dirty="0"/>
              <a:t>structure and checked on the database (each lamination had a specific code). Every 5 laminations added the procedure called for a check for straightness (done closing the upper part of the structure). Finally, the core was pressed with a hydraulic pump and closed tightening the </a:t>
            </a:r>
            <a:r>
              <a:rPr lang="en-US" sz="1800" dirty="0" err="1"/>
              <a:t>CuBe</a:t>
            </a:r>
            <a:r>
              <a:rPr lang="en-US" sz="1800" dirty="0"/>
              <a:t> tie rods with </a:t>
            </a:r>
            <a:r>
              <a:rPr lang="en-US" sz="1800" dirty="0" err="1"/>
              <a:t>CuBe</a:t>
            </a:r>
            <a:r>
              <a:rPr lang="en-US" sz="1800" dirty="0"/>
              <a:t> </a:t>
            </a:r>
            <a:r>
              <a:rPr lang="en-US" sz="1800" dirty="0" smtClean="0"/>
              <a:t>nuts and washers.</a:t>
            </a:r>
            <a:endParaRPr lang="it-IT" sz="1800" dirty="0"/>
          </a:p>
        </p:txBody>
      </p:sp>
      <p:sp>
        <p:nvSpPr>
          <p:cNvPr id="3" name="Title 2"/>
          <p:cNvSpPr>
            <a:spLocks noGrp="1"/>
          </p:cNvSpPr>
          <p:nvPr>
            <p:ph type="title"/>
          </p:nvPr>
        </p:nvSpPr>
        <p:spPr/>
        <p:txBody>
          <a:bodyPr/>
          <a:lstStyle/>
          <a:p>
            <a:r>
              <a:rPr lang="it-IT" dirty="0" err="1" smtClean="0"/>
              <a:t>Magnet</a:t>
            </a:r>
            <a:r>
              <a:rPr lang="it-IT" dirty="0" smtClean="0"/>
              <a:t> Assembly: Core</a:t>
            </a:r>
            <a:endParaRPr lang="it-IT" dirty="0"/>
          </a:p>
        </p:txBody>
      </p:sp>
      <p:pic>
        <p:nvPicPr>
          <p:cNvPr id="7171" name="Immagine 383" descr="C:\Users\Rial06\Dropbox\17-189 MAGNETI MAGIX - INFN LASA\QUALITY RECORDS\FOTO ASSEMBLAGGIO MX-12P GIANPIERO\Foto 30-08-18, 11 03 45.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5400000">
            <a:off x="7101685" y="1235449"/>
            <a:ext cx="2555942" cy="1913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Immagine 377" descr="C:\Users\Rial06\Dropbox\17-189 MAGNETI MAGIX - INFN LASA\QUALITY RECORDS\FOTO ASSEMBLAGGIO MX-12P GIANPIERO\Foto 30-08-18, 16 50 41.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rot="5400000">
            <a:off x="9227821" y="1214020"/>
            <a:ext cx="2580668" cy="1931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Immagine 2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210080" y="3784549"/>
            <a:ext cx="4513622" cy="2539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Immagine 37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102723" y="2626370"/>
            <a:ext cx="1891334" cy="331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51"/>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21792" y="2977530"/>
            <a:ext cx="4313618" cy="3880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413734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Immagine 37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179655" y="1049204"/>
            <a:ext cx="3245695" cy="199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ontent Placeholder 1"/>
          <p:cNvSpPr>
            <a:spLocks noGrp="1"/>
          </p:cNvSpPr>
          <p:nvPr>
            <p:ph idx="1"/>
          </p:nvPr>
        </p:nvSpPr>
        <p:spPr>
          <a:xfrm>
            <a:off x="273829" y="1017341"/>
            <a:ext cx="3891911" cy="4525963"/>
          </a:xfrm>
        </p:spPr>
        <p:txBody>
          <a:bodyPr/>
          <a:lstStyle/>
          <a:p>
            <a:r>
              <a:rPr lang="en-US" sz="2000" dirty="0"/>
              <a:t>Once the core passed the CMM control, it was inserted in the rotating structure to allow the </a:t>
            </a:r>
            <a:r>
              <a:rPr lang="en-US" sz="2000" dirty="0" smtClean="0"/>
              <a:t>coil </a:t>
            </a:r>
            <a:r>
              <a:rPr lang="en-US" sz="2000" dirty="0"/>
              <a:t>insertion. Handle with care and introducing the wedges (tight with </a:t>
            </a:r>
            <a:r>
              <a:rPr lang="en-US" sz="2000" dirty="0" smtClean="0"/>
              <a:t>low range precise </a:t>
            </a:r>
            <a:r>
              <a:rPr lang="en-US" sz="2000" dirty="0"/>
              <a:t>torque wrench) to hold everything in place.</a:t>
            </a:r>
            <a:endParaRPr lang="it-IT" sz="2000" dirty="0"/>
          </a:p>
          <a:p>
            <a:r>
              <a:rPr lang="en-US" sz="2000" dirty="0"/>
              <a:t>SRV designed and </a:t>
            </a:r>
            <a:r>
              <a:rPr lang="en-US" sz="2000" dirty="0" smtClean="0"/>
              <a:t>produced </a:t>
            </a:r>
            <a:r>
              <a:rPr lang="en-US" sz="2000" dirty="0"/>
              <a:t>a ring device to help holding coils and wedges in position during assembly.</a:t>
            </a:r>
            <a:endParaRPr lang="it-IT" sz="2000" dirty="0"/>
          </a:p>
          <a:p>
            <a:r>
              <a:rPr lang="en-US" sz="2000" dirty="0"/>
              <a:t>Coils and wedges positions needed to be checked measuring the gaps (0.1mm tolerances).</a:t>
            </a:r>
            <a:endParaRPr lang="it-IT" sz="2000" dirty="0"/>
          </a:p>
          <a:p>
            <a:endParaRPr lang="it-IT" sz="2000" dirty="0"/>
          </a:p>
        </p:txBody>
      </p:sp>
      <p:sp>
        <p:nvSpPr>
          <p:cNvPr id="3" name="Title 2"/>
          <p:cNvSpPr>
            <a:spLocks noGrp="1"/>
          </p:cNvSpPr>
          <p:nvPr>
            <p:ph type="title"/>
          </p:nvPr>
        </p:nvSpPr>
        <p:spPr/>
        <p:txBody>
          <a:bodyPr/>
          <a:lstStyle/>
          <a:p>
            <a:r>
              <a:rPr lang="it-IT" dirty="0" err="1" smtClean="0"/>
              <a:t>Magnet</a:t>
            </a:r>
            <a:r>
              <a:rPr lang="it-IT" dirty="0" smtClean="0"/>
              <a:t> Assembly: Coils </a:t>
            </a:r>
            <a:r>
              <a:rPr lang="it-IT" dirty="0" err="1" smtClean="0"/>
              <a:t>Insertion</a:t>
            </a:r>
            <a:endParaRPr lang="it-IT" dirty="0"/>
          </a:p>
        </p:txBody>
      </p:sp>
      <p:pic>
        <p:nvPicPr>
          <p:cNvPr id="8194" name="Immagine 8"/>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872318" y="997106"/>
            <a:ext cx="1792633" cy="2839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5" name="Picture 9" descr="https://lh3.googleusercontent.com/pw/AL9nZEWcjDK_EEH4YkJFle8pu0c8OADVdNp6G5TK9fDUPd5ClCqZv29UKJCFpVbspiQtJpLTnYet_OEnjUInTqgmHx1fd8bvtAWo8uoCYEDu8ivOW6c-ZaRN1_J_paj543gIczcRKwS-HYBL_X1uajRdcYeEmg=w1723-h970-no?authuser=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759784" y="4149080"/>
            <a:ext cx="4045340" cy="2271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Immagine 1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553428" y="1196752"/>
            <a:ext cx="2197661" cy="23617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229779" y="4516475"/>
            <a:ext cx="3291305" cy="1849209"/>
          </a:xfrm>
          <a:prstGeom prst="rect">
            <a:avLst/>
          </a:prstGeom>
        </p:spPr>
      </p:pic>
      <p:pic>
        <p:nvPicPr>
          <p:cNvPr id="9" name="Picture 8"/>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rot="16200000">
            <a:off x="5233957" y="2560292"/>
            <a:ext cx="1355481" cy="2398158"/>
          </a:xfrm>
          <a:prstGeom prst="rect">
            <a:avLst/>
          </a:prstGeom>
        </p:spPr>
      </p:pic>
    </p:spTree>
    <p:extLst>
      <p:ext uri="{BB962C8B-B14F-4D97-AF65-F5344CB8AC3E}">
        <p14:creationId xmlns:p14="http://schemas.microsoft.com/office/powerpoint/2010/main" val="29954070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0065" y="968460"/>
            <a:ext cx="4613601" cy="4525963"/>
          </a:xfrm>
        </p:spPr>
        <p:txBody>
          <a:bodyPr/>
          <a:lstStyle/>
          <a:p>
            <a:r>
              <a:rPr lang="en-US" sz="2000" dirty="0"/>
              <a:t>This was a very sensitive phase. Wires in the holes of the PCB and solder. For </a:t>
            </a:r>
            <a:r>
              <a:rPr lang="en-US" sz="2000" dirty="0" err="1"/>
              <a:t>Octupoles</a:t>
            </a:r>
            <a:r>
              <a:rPr lang="en-US" sz="2000" dirty="0"/>
              <a:t>, </a:t>
            </a:r>
            <a:r>
              <a:rPr lang="en-US" sz="2000" dirty="0" err="1"/>
              <a:t>Decapoles</a:t>
            </a:r>
            <a:r>
              <a:rPr lang="en-US" sz="2000" dirty="0"/>
              <a:t> and </a:t>
            </a:r>
            <a:r>
              <a:rPr lang="en-US" sz="2000" dirty="0" err="1"/>
              <a:t>Dodecapoles</a:t>
            </a:r>
            <a:r>
              <a:rPr lang="en-US" sz="2000" dirty="0"/>
              <a:t> magnets a pair of PCB was needed to have enough space for soldering. </a:t>
            </a:r>
            <a:r>
              <a:rPr lang="en-US" sz="2000" dirty="0" err="1"/>
              <a:t>NbTi</a:t>
            </a:r>
            <a:r>
              <a:rPr lang="en-US" sz="2000" dirty="0"/>
              <a:t> cables are very fragile and delicate. This operation had to be done with no mistakes at the first try</a:t>
            </a:r>
            <a:r>
              <a:rPr lang="en-US" sz="2000" dirty="0" smtClean="0"/>
              <a:t>.</a:t>
            </a:r>
            <a:endParaRPr lang="it-IT" sz="2000" dirty="0"/>
          </a:p>
        </p:txBody>
      </p:sp>
      <p:sp>
        <p:nvSpPr>
          <p:cNvPr id="3" name="Title 2"/>
          <p:cNvSpPr>
            <a:spLocks noGrp="1"/>
          </p:cNvSpPr>
          <p:nvPr>
            <p:ph type="title"/>
          </p:nvPr>
        </p:nvSpPr>
        <p:spPr/>
        <p:txBody>
          <a:bodyPr/>
          <a:lstStyle/>
          <a:p>
            <a:r>
              <a:rPr lang="it-IT" dirty="0" err="1" smtClean="0"/>
              <a:t>Magnet</a:t>
            </a:r>
            <a:r>
              <a:rPr lang="it-IT" dirty="0" smtClean="0"/>
              <a:t> Assembly: </a:t>
            </a:r>
            <a:r>
              <a:rPr lang="it-IT" dirty="0" err="1" smtClean="0"/>
              <a:t>Cables</a:t>
            </a:r>
            <a:r>
              <a:rPr lang="it-IT" dirty="0" smtClean="0"/>
              <a:t> </a:t>
            </a:r>
            <a:r>
              <a:rPr lang="it-IT" dirty="0" err="1" smtClean="0"/>
              <a:t>Soldering</a:t>
            </a:r>
            <a:endParaRPr lang="it-IT" dirty="0"/>
          </a:p>
        </p:txBody>
      </p:sp>
      <p:pic>
        <p:nvPicPr>
          <p:cNvPr id="9218" name="Immagine 14"/>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7586113" y="908720"/>
            <a:ext cx="2135155" cy="2599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9" name="Immagine 36"/>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9768408" y="944726"/>
            <a:ext cx="2030026" cy="2563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Immagine 35"/>
          <p:cNvPicPr/>
          <p:nvPr/>
        </p:nvPicPr>
        <p:blipFill rotWithShape="1">
          <a:blip r:embed="rId4" cstate="screen">
            <a:extLst>
              <a:ext uri="{28A0092B-C50C-407E-A947-70E740481C1C}">
                <a14:useLocalDpi xmlns:a14="http://schemas.microsoft.com/office/drawing/2010/main"/>
              </a:ext>
            </a:extLst>
          </a:blip>
          <a:srcRect/>
          <a:stretch/>
        </p:blipFill>
        <p:spPr bwMode="auto">
          <a:xfrm>
            <a:off x="5539039" y="908720"/>
            <a:ext cx="2023504" cy="2599267"/>
          </a:xfrm>
          <a:prstGeom prst="rect">
            <a:avLst/>
          </a:prstGeom>
          <a:noFill/>
          <a:ln>
            <a:noFill/>
          </a:ln>
        </p:spPr>
      </p:pic>
      <p:pic>
        <p:nvPicPr>
          <p:cNvPr id="4" name="Picture 3"/>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132079" y="3993929"/>
            <a:ext cx="4078224" cy="1944313"/>
          </a:xfrm>
          <a:prstGeom prst="rect">
            <a:avLst/>
          </a:prstGeom>
        </p:spPr>
      </p:pic>
      <p:pic>
        <p:nvPicPr>
          <p:cNvPr id="12" name="Picture 11"/>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568927" y="3870913"/>
            <a:ext cx="3203128" cy="2190346"/>
          </a:xfrm>
          <a:prstGeom prst="rect">
            <a:avLst/>
          </a:prstGeom>
        </p:spPr>
      </p:pic>
      <p:pic>
        <p:nvPicPr>
          <p:cNvPr id="13" name="Immagine 34"/>
          <p:cNvPicPr/>
          <p:nvPr/>
        </p:nvPicPr>
        <p:blipFill rotWithShape="1">
          <a:blip r:embed="rId7" cstate="screen">
            <a:extLst>
              <a:ext uri="{28A0092B-C50C-407E-A947-70E740481C1C}">
                <a14:useLocalDpi xmlns:a14="http://schemas.microsoft.com/office/drawing/2010/main"/>
              </a:ext>
            </a:extLst>
          </a:blip>
          <a:srcRect/>
          <a:stretch/>
        </p:blipFill>
        <p:spPr bwMode="auto">
          <a:xfrm>
            <a:off x="876047" y="3870913"/>
            <a:ext cx="2897409" cy="217170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29482269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91544" y="1196752"/>
            <a:ext cx="2822138" cy="4525963"/>
          </a:xfrm>
        </p:spPr>
        <p:txBody>
          <a:bodyPr/>
          <a:lstStyle/>
          <a:p>
            <a:pPr marL="400050" lvl="1" indent="0">
              <a:buNone/>
            </a:pPr>
            <a:r>
              <a:rPr lang="en-US" sz="1400" dirty="0"/>
              <a:t>In this final assembly phase, the last electrical </a:t>
            </a:r>
            <a:r>
              <a:rPr lang="en-US" sz="1400" dirty="0" smtClean="0"/>
              <a:t>connection and laminations were inserted in the structure before the </a:t>
            </a:r>
            <a:r>
              <a:rPr lang="en-US" sz="1400" dirty="0"/>
              <a:t>closing plate installation and tie </a:t>
            </a:r>
            <a:r>
              <a:rPr lang="en-US" sz="1400" dirty="0" smtClean="0"/>
              <a:t>rods </a:t>
            </a:r>
            <a:r>
              <a:rPr lang="en-US" sz="1400" dirty="0"/>
              <a:t>final tightening</a:t>
            </a:r>
            <a:r>
              <a:rPr lang="en-US" sz="1400" dirty="0" smtClean="0"/>
              <a:t>.</a:t>
            </a:r>
          </a:p>
          <a:p>
            <a:pPr marL="400050" lvl="1" indent="0">
              <a:buNone/>
            </a:pPr>
            <a:r>
              <a:rPr lang="en-US" sz="1400" dirty="0"/>
              <a:t>The very last assembling phase before shipment was the testing.</a:t>
            </a:r>
            <a:endParaRPr lang="en-US" sz="1400" dirty="0" smtClean="0"/>
          </a:p>
        </p:txBody>
      </p:sp>
      <p:sp>
        <p:nvSpPr>
          <p:cNvPr id="3" name="Title 2"/>
          <p:cNvSpPr>
            <a:spLocks noGrp="1"/>
          </p:cNvSpPr>
          <p:nvPr>
            <p:ph type="title"/>
          </p:nvPr>
        </p:nvSpPr>
        <p:spPr/>
        <p:txBody>
          <a:bodyPr/>
          <a:lstStyle/>
          <a:p>
            <a:r>
              <a:rPr lang="it-IT" dirty="0" err="1" smtClean="0"/>
              <a:t>Magnet</a:t>
            </a:r>
            <a:r>
              <a:rPr lang="it-IT" dirty="0" smtClean="0"/>
              <a:t> Assembly: </a:t>
            </a:r>
            <a:r>
              <a:rPr lang="it-IT" dirty="0" err="1" smtClean="0"/>
              <a:t>Dimensional</a:t>
            </a:r>
            <a:r>
              <a:rPr lang="it-IT" dirty="0" smtClean="0"/>
              <a:t> </a:t>
            </a:r>
            <a:r>
              <a:rPr lang="it-IT" dirty="0"/>
              <a:t>Control</a:t>
            </a:r>
          </a:p>
        </p:txBody>
      </p:sp>
      <p:pic>
        <p:nvPicPr>
          <p:cNvPr id="4" name="Immagine 23"/>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81177" y="1243515"/>
            <a:ext cx="1898398" cy="2119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263352" y="4079476"/>
            <a:ext cx="3463072" cy="231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4"/>
          <a:stretch>
            <a:fillRect/>
          </a:stretch>
        </p:blipFill>
        <p:spPr>
          <a:xfrm>
            <a:off x="4914553" y="1052736"/>
            <a:ext cx="6870079" cy="5406315"/>
          </a:xfrm>
          <a:prstGeom prst="rect">
            <a:avLst/>
          </a:prstGeom>
        </p:spPr>
      </p:pic>
      <p:sp>
        <p:nvSpPr>
          <p:cNvPr id="8" name="Content Placeholder 1"/>
          <p:cNvSpPr txBox="1">
            <a:spLocks/>
          </p:cNvSpPr>
          <p:nvPr/>
        </p:nvSpPr>
        <p:spPr bwMode="auto">
          <a:xfrm>
            <a:off x="-240704" y="3439541"/>
            <a:ext cx="5184576"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Blip>
                <a:blip r:embed="rId5"/>
              </a:buBlip>
              <a:defRPr sz="2300" kern="1200">
                <a:solidFill>
                  <a:srgbClr val="595959"/>
                </a:solidFill>
                <a:latin typeface="+mn-lt"/>
                <a:ea typeface="+mn-ea"/>
                <a:cs typeface="+mn-cs"/>
              </a:defRPr>
            </a:lvl1pPr>
            <a:lvl2pPr marL="742950" indent="-285750" algn="l" rtl="0" eaLnBrk="0" fontAlgn="base" hangingPunct="0">
              <a:spcBef>
                <a:spcPct val="20000"/>
              </a:spcBef>
              <a:spcAft>
                <a:spcPct val="0"/>
              </a:spcAft>
              <a:buBlip>
                <a:blip r:embed="rId5"/>
              </a:buBlip>
              <a:defRPr sz="2100" kern="1200">
                <a:solidFill>
                  <a:srgbClr val="595959"/>
                </a:solidFill>
                <a:latin typeface="+mn-lt"/>
                <a:ea typeface="+mn-ea"/>
                <a:cs typeface="+mn-cs"/>
              </a:defRPr>
            </a:lvl2pPr>
            <a:lvl3pPr marL="1143000" indent="-228600" algn="l" rtl="0" eaLnBrk="0" fontAlgn="base" hangingPunct="0">
              <a:spcBef>
                <a:spcPct val="20000"/>
              </a:spcBef>
              <a:spcAft>
                <a:spcPct val="0"/>
              </a:spcAft>
              <a:buBlip>
                <a:blip r:embed="rId5"/>
              </a:buBlip>
              <a:defRPr sz="1900" kern="1200">
                <a:solidFill>
                  <a:srgbClr val="595959"/>
                </a:solidFill>
                <a:latin typeface="+mn-lt"/>
                <a:ea typeface="+mn-ea"/>
                <a:cs typeface="+mn-cs"/>
              </a:defRPr>
            </a:lvl3pPr>
            <a:lvl4pPr marL="1600200" indent="-228600" algn="l" rtl="0" eaLnBrk="0" fontAlgn="base" hangingPunct="0">
              <a:spcBef>
                <a:spcPct val="20000"/>
              </a:spcBef>
              <a:spcAft>
                <a:spcPct val="0"/>
              </a:spcAft>
              <a:buBlip>
                <a:blip r:embed="rId5"/>
              </a:buBlip>
              <a:defRPr sz="1700" kern="1200">
                <a:solidFill>
                  <a:srgbClr val="595959"/>
                </a:solidFill>
                <a:latin typeface="+mn-lt"/>
                <a:ea typeface="+mn-ea"/>
                <a:cs typeface="+mn-cs"/>
              </a:defRPr>
            </a:lvl4pPr>
            <a:lvl5pPr marL="2057400" indent="-228600" algn="l" rtl="0" eaLnBrk="0" fontAlgn="base" hangingPunct="0">
              <a:spcBef>
                <a:spcPct val="20000"/>
              </a:spcBef>
              <a:spcAft>
                <a:spcPct val="0"/>
              </a:spcAft>
              <a:buBlip>
                <a:blip r:embed="rId5"/>
              </a:buBlip>
              <a:defRPr sz="1500" kern="120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0050" lvl="1" indent="0">
              <a:buNone/>
            </a:pPr>
            <a:r>
              <a:rPr lang="en-US" sz="1400" b="1" dirty="0" smtClean="0"/>
              <a:t>The first control </a:t>
            </a:r>
            <a:r>
              <a:rPr lang="en-US" sz="1400" dirty="0" smtClean="0"/>
              <a:t>was the dimensional one: a final CMM to insure slots positions accuracy.</a:t>
            </a:r>
            <a:endParaRPr lang="it-IT" sz="1400" dirty="0"/>
          </a:p>
        </p:txBody>
      </p:sp>
    </p:spTree>
    <p:extLst>
      <p:ext uri="{BB962C8B-B14F-4D97-AF65-F5344CB8AC3E}">
        <p14:creationId xmlns:p14="http://schemas.microsoft.com/office/powerpoint/2010/main" val="21134261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a:bodyPr>
          <a:lstStyle/>
          <a:p>
            <a:r>
              <a:rPr lang="it-IT" sz="2800" dirty="0" err="1"/>
              <a:t>Outline</a:t>
            </a:r>
            <a:endParaRPr lang="en-US" sz="2800" dirty="0"/>
          </a:p>
        </p:txBody>
      </p:sp>
      <p:sp>
        <p:nvSpPr>
          <p:cNvPr id="6" name="Content Placeholder 1"/>
          <p:cNvSpPr txBox="1">
            <a:spLocks/>
          </p:cNvSpPr>
          <p:nvPr/>
        </p:nvSpPr>
        <p:spPr bwMode="auto">
          <a:xfrm>
            <a:off x="263352" y="692696"/>
            <a:ext cx="4968552" cy="280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Blip>
                <a:blip r:embed="rId2"/>
              </a:buBlip>
              <a:defRPr sz="2300" kern="1200">
                <a:solidFill>
                  <a:srgbClr val="595959"/>
                </a:solidFill>
                <a:latin typeface="+mn-lt"/>
                <a:ea typeface="+mn-ea"/>
                <a:cs typeface="+mn-cs"/>
              </a:defRPr>
            </a:lvl1pPr>
            <a:lvl2pPr marL="742950" indent="-285750" algn="l" rtl="0" eaLnBrk="0" fontAlgn="base" hangingPunct="0">
              <a:spcBef>
                <a:spcPct val="20000"/>
              </a:spcBef>
              <a:spcAft>
                <a:spcPct val="0"/>
              </a:spcAft>
              <a:buBlip>
                <a:blip r:embed="rId2"/>
              </a:buBlip>
              <a:defRPr sz="2100" kern="1200">
                <a:solidFill>
                  <a:srgbClr val="595959"/>
                </a:solidFill>
                <a:latin typeface="+mn-lt"/>
                <a:ea typeface="+mn-ea"/>
                <a:cs typeface="+mn-cs"/>
              </a:defRPr>
            </a:lvl2pPr>
            <a:lvl3pPr marL="1143000" indent="-228600" algn="l" rtl="0" eaLnBrk="0" fontAlgn="base" hangingPunct="0">
              <a:spcBef>
                <a:spcPct val="20000"/>
              </a:spcBef>
              <a:spcAft>
                <a:spcPct val="0"/>
              </a:spcAft>
              <a:buBlip>
                <a:blip r:embed="rId2"/>
              </a:buBlip>
              <a:defRPr sz="1900" kern="1200">
                <a:solidFill>
                  <a:srgbClr val="595959"/>
                </a:solidFill>
                <a:latin typeface="+mn-lt"/>
                <a:ea typeface="+mn-ea"/>
                <a:cs typeface="+mn-cs"/>
              </a:defRPr>
            </a:lvl3pPr>
            <a:lvl4pPr marL="1600200" indent="-228600" algn="l" rtl="0" eaLnBrk="0" fontAlgn="base" hangingPunct="0">
              <a:spcBef>
                <a:spcPct val="20000"/>
              </a:spcBef>
              <a:spcAft>
                <a:spcPct val="0"/>
              </a:spcAft>
              <a:buBlip>
                <a:blip r:embed="rId2"/>
              </a:buBlip>
              <a:defRPr sz="1700" kern="1200">
                <a:solidFill>
                  <a:srgbClr val="595959"/>
                </a:solidFill>
                <a:latin typeface="+mn-lt"/>
                <a:ea typeface="+mn-ea"/>
                <a:cs typeface="+mn-cs"/>
              </a:defRPr>
            </a:lvl4pPr>
            <a:lvl5pPr marL="2057400" indent="-228600" algn="l" rtl="0" eaLnBrk="0" fontAlgn="base" hangingPunct="0">
              <a:spcBef>
                <a:spcPct val="20000"/>
              </a:spcBef>
              <a:spcAft>
                <a:spcPct val="0"/>
              </a:spcAft>
              <a:buBlip>
                <a:blip r:embed="rId2"/>
              </a:buBlip>
              <a:defRPr sz="1500" kern="1200">
                <a:solidFill>
                  <a:srgbClr val="595959"/>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Tx/>
              <a:buNone/>
            </a:pPr>
            <a:endParaRPr lang="it-IT" sz="2400" dirty="0"/>
          </a:p>
          <a:p>
            <a:pPr lvl="1" algn="just"/>
            <a:r>
              <a:rPr lang="en-US" sz="2200" dirty="0" smtClean="0"/>
              <a:t>SAES Group</a:t>
            </a:r>
          </a:p>
          <a:p>
            <a:pPr lvl="1" algn="just"/>
            <a:r>
              <a:rPr lang="en-US" sz="2200" dirty="0" smtClean="0"/>
              <a:t>High Order Corrector Magnets for Hi-LUMI LHC – Context:</a:t>
            </a:r>
          </a:p>
          <a:p>
            <a:pPr lvl="2" algn="just"/>
            <a:r>
              <a:rPr lang="en-US" sz="1800" dirty="0" smtClean="0"/>
              <a:t>Design by INFN LASA</a:t>
            </a:r>
          </a:p>
          <a:p>
            <a:pPr lvl="2" algn="just"/>
            <a:r>
              <a:rPr lang="en-US" sz="1800" dirty="0" smtClean="0"/>
              <a:t>Fabrication by SAES (Coils) and SAES RIAL Vacuum (Magnets)</a:t>
            </a:r>
          </a:p>
          <a:p>
            <a:pPr lvl="2" algn="just"/>
            <a:endParaRPr lang="en-US" sz="1800" dirty="0"/>
          </a:p>
          <a:p>
            <a:pPr lvl="1" algn="just"/>
            <a:r>
              <a:rPr lang="en-US" sz="2200" dirty="0"/>
              <a:t>Challenges</a:t>
            </a:r>
          </a:p>
          <a:p>
            <a:pPr lvl="1" algn="just"/>
            <a:r>
              <a:rPr lang="en-US" sz="2200" dirty="0" smtClean="0"/>
              <a:t>Magnets production:</a:t>
            </a:r>
          </a:p>
          <a:p>
            <a:pPr lvl="2" algn="just"/>
            <a:r>
              <a:rPr lang="en-US" sz="1800" dirty="0" smtClean="0"/>
              <a:t>Components </a:t>
            </a:r>
            <a:r>
              <a:rPr lang="en-US" sz="1800" dirty="0"/>
              <a:t>fabrication</a:t>
            </a:r>
          </a:p>
          <a:p>
            <a:pPr lvl="2" algn="just">
              <a:buSzPct val="100000"/>
            </a:pPr>
            <a:r>
              <a:rPr lang="en-US" sz="1800" dirty="0" smtClean="0"/>
              <a:t>Magnet assembly</a:t>
            </a:r>
          </a:p>
          <a:p>
            <a:pPr lvl="1" algn="just"/>
            <a:r>
              <a:rPr lang="en-US" sz="2200" dirty="0" smtClean="0"/>
              <a:t>Magnets </a:t>
            </a:r>
            <a:r>
              <a:rPr lang="en-US" sz="2200" dirty="0" err="1" smtClean="0"/>
              <a:t>cryo</a:t>
            </a:r>
            <a:r>
              <a:rPr lang="en-US" sz="2200" dirty="0" smtClean="0"/>
              <a:t>-test (@LASA)</a:t>
            </a:r>
          </a:p>
          <a:p>
            <a:pPr lvl="1" algn="just"/>
            <a:r>
              <a:rPr lang="en-US" sz="2200" dirty="0" smtClean="0"/>
              <a:t>Lessons learned and Conclusions</a:t>
            </a:r>
          </a:p>
        </p:txBody>
      </p:sp>
      <p:pic>
        <p:nvPicPr>
          <p:cNvPr id="1026" name="Picture 7"/>
          <p:cNvPicPr>
            <a:picLocks noChangeAspect="1" noChangeArrowheads="1"/>
          </p:cNvPicPr>
          <p:nvPr/>
        </p:nvPicPr>
        <p:blipFill>
          <a:blip r:embed="rId3">
            <a:extLst>
              <a:ext uri="{28A0092B-C50C-407E-A947-70E740481C1C}">
                <a14:useLocalDpi xmlns:a14="http://schemas.microsoft.com/office/drawing/2010/main"/>
              </a:ext>
            </a:extLst>
          </a:blip>
          <a:stretch>
            <a:fillRect/>
          </a:stretch>
        </p:blipFill>
        <p:spPr bwMode="auto">
          <a:xfrm>
            <a:off x="5375920" y="1340863"/>
            <a:ext cx="6115050" cy="45908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5976147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10669" y="1196752"/>
            <a:ext cx="3597099" cy="4525963"/>
          </a:xfrm>
        </p:spPr>
        <p:txBody>
          <a:bodyPr/>
          <a:lstStyle/>
          <a:p>
            <a:r>
              <a:rPr lang="en-US" sz="1800" b="1" dirty="0" smtClean="0"/>
              <a:t>The second </a:t>
            </a:r>
            <a:r>
              <a:rPr lang="en-US" sz="1800" b="1" dirty="0"/>
              <a:t>important control </a:t>
            </a:r>
            <a:r>
              <a:rPr lang="en-US" sz="1800" dirty="0" smtClean="0"/>
              <a:t>was the electrical one carried out </a:t>
            </a:r>
            <a:r>
              <a:rPr lang="en-US" sz="1800" dirty="0"/>
              <a:t>with High Potential Test (done with a Megger machine): pushing magnets (Coils VS Ground) to 1500V and 2000V, the insulation was verified (never exceeded 0.1 µA).</a:t>
            </a:r>
            <a:endParaRPr lang="it-IT" sz="1800" dirty="0"/>
          </a:p>
          <a:p>
            <a:endParaRPr lang="it-IT" dirty="0"/>
          </a:p>
        </p:txBody>
      </p:sp>
      <p:sp>
        <p:nvSpPr>
          <p:cNvPr id="3" name="Title 2"/>
          <p:cNvSpPr>
            <a:spLocks noGrp="1"/>
          </p:cNvSpPr>
          <p:nvPr>
            <p:ph type="title"/>
          </p:nvPr>
        </p:nvSpPr>
        <p:spPr/>
        <p:txBody>
          <a:bodyPr/>
          <a:lstStyle/>
          <a:p>
            <a:r>
              <a:rPr lang="it-IT" dirty="0" err="1" smtClean="0"/>
              <a:t>Magnet</a:t>
            </a:r>
            <a:r>
              <a:rPr lang="it-IT" dirty="0" smtClean="0"/>
              <a:t> Assembly: </a:t>
            </a:r>
            <a:r>
              <a:rPr lang="it-IT" dirty="0" err="1" smtClean="0"/>
              <a:t>Electrical</a:t>
            </a:r>
            <a:r>
              <a:rPr lang="it-IT" dirty="0" smtClean="0"/>
              <a:t> </a:t>
            </a:r>
            <a:r>
              <a:rPr lang="it-IT" dirty="0" err="1" smtClean="0"/>
              <a:t>Tests</a:t>
            </a:r>
            <a:endParaRPr lang="it-IT" dirty="0"/>
          </a:p>
        </p:txBody>
      </p:sp>
      <p:pic>
        <p:nvPicPr>
          <p:cNvPr id="11272" name="Picture 55" descr="https://lh3.googleusercontent.com/pw/AL9nZEUGRDjBKa8tvvmR9WtOLZvGSiHVRSq0LZFmqcnBcD1J9coq7qUypRIPh-A1KPjTK1v5N6amjEsyF4f3AFHgEs1JUBxTaM-6zYk4014L906UkMWTY46DXhk2g-5oJ5nwRHieu_5msCeWlmIowGmOIA2XKQ=w546-h969-no?authuser=0"/>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911424" y="3755603"/>
            <a:ext cx="2584450" cy="262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3" name="Picture 22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104388" y="3785694"/>
            <a:ext cx="3317875" cy="2328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4" name="Picture 62"/>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752184" y="908720"/>
            <a:ext cx="4018530" cy="5477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Immagine 37"/>
          <p:cNvPicPr/>
          <p:nvPr/>
        </p:nvPicPr>
        <p:blipFill rotWithShape="1">
          <a:blip r:embed="rId5" cstate="screen">
            <a:extLst>
              <a:ext uri="{28A0092B-C50C-407E-A947-70E740481C1C}">
                <a14:useLocalDpi xmlns:a14="http://schemas.microsoft.com/office/drawing/2010/main"/>
              </a:ext>
            </a:extLst>
          </a:blip>
          <a:srcRect/>
          <a:stretch/>
        </p:blipFill>
        <p:spPr bwMode="auto">
          <a:xfrm>
            <a:off x="4238989" y="1196752"/>
            <a:ext cx="1710214" cy="2304257"/>
          </a:xfrm>
          <a:prstGeom prst="rect">
            <a:avLst/>
          </a:prstGeom>
          <a:noFill/>
          <a:ln>
            <a:noFill/>
          </a:ln>
        </p:spPr>
      </p:pic>
      <p:pic>
        <p:nvPicPr>
          <p:cNvPr id="5" name="Picture 4"/>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16293" y="1256761"/>
            <a:ext cx="1667248" cy="2113832"/>
          </a:xfrm>
          <a:prstGeom prst="rect">
            <a:avLst/>
          </a:prstGeom>
        </p:spPr>
      </p:pic>
    </p:spTree>
    <p:extLst>
      <p:ext uri="{BB962C8B-B14F-4D97-AF65-F5344CB8AC3E}">
        <p14:creationId xmlns:p14="http://schemas.microsoft.com/office/powerpoint/2010/main" val="16272270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354308" y="836712"/>
            <a:ext cx="2897898" cy="3127438"/>
          </a:xfrm>
          <a:prstGeom prst="rect">
            <a:avLst/>
          </a:prstGeom>
        </p:spPr>
      </p:pic>
      <p:sp>
        <p:nvSpPr>
          <p:cNvPr id="2" name="Content Placeholder 1"/>
          <p:cNvSpPr>
            <a:spLocks noGrp="1"/>
          </p:cNvSpPr>
          <p:nvPr>
            <p:ph idx="1"/>
          </p:nvPr>
        </p:nvSpPr>
        <p:spPr>
          <a:xfrm>
            <a:off x="551384" y="1341227"/>
            <a:ext cx="5980295" cy="4525963"/>
          </a:xfrm>
        </p:spPr>
        <p:txBody>
          <a:bodyPr/>
          <a:lstStyle/>
          <a:p>
            <a:r>
              <a:rPr lang="en-US" sz="2000" dirty="0"/>
              <a:t>SRV designed wooden </a:t>
            </a:r>
            <a:r>
              <a:rPr lang="en-US" sz="2000" dirty="0" smtClean="0"/>
              <a:t>crates to ensure safe shipments with no damages to the finished magnets. </a:t>
            </a:r>
          </a:p>
          <a:p>
            <a:r>
              <a:rPr lang="en-US" sz="2000" dirty="0" smtClean="0"/>
              <a:t>Shock indicators and </a:t>
            </a:r>
            <a:r>
              <a:rPr lang="en-US" sz="2000" dirty="0"/>
              <a:t>a</a:t>
            </a:r>
            <a:r>
              <a:rPr lang="en-US" sz="2000" dirty="0" smtClean="0"/>
              <a:t>ccelerometers </a:t>
            </a:r>
            <a:r>
              <a:rPr lang="en-US" sz="2000" dirty="0"/>
              <a:t>were </a:t>
            </a:r>
            <a:r>
              <a:rPr lang="en-US" sz="2000" dirty="0" smtClean="0"/>
              <a:t>added for extra safety reasons and to collect data regarding the shipment’s shock history (threshold </a:t>
            </a:r>
            <a:r>
              <a:rPr lang="en-US" sz="2000" dirty="0"/>
              <a:t>5g).</a:t>
            </a:r>
            <a:endParaRPr lang="it-IT" sz="2000" dirty="0"/>
          </a:p>
          <a:p>
            <a:endParaRPr lang="it-IT" dirty="0"/>
          </a:p>
        </p:txBody>
      </p:sp>
      <p:sp>
        <p:nvSpPr>
          <p:cNvPr id="3" name="Title 2"/>
          <p:cNvSpPr>
            <a:spLocks noGrp="1"/>
          </p:cNvSpPr>
          <p:nvPr>
            <p:ph type="title"/>
          </p:nvPr>
        </p:nvSpPr>
        <p:spPr/>
        <p:txBody>
          <a:bodyPr/>
          <a:lstStyle/>
          <a:p>
            <a:r>
              <a:rPr lang="it-IT" dirty="0" err="1" smtClean="0"/>
              <a:t>Magnet</a:t>
            </a:r>
            <a:r>
              <a:rPr lang="it-IT" dirty="0" smtClean="0"/>
              <a:t> Assembly: </a:t>
            </a:r>
            <a:r>
              <a:rPr lang="it-IT" dirty="0" err="1" smtClean="0"/>
              <a:t>Shipping</a:t>
            </a:r>
            <a:endParaRPr lang="it-IT" dirty="0"/>
          </a:p>
        </p:txBody>
      </p:sp>
      <p:pic>
        <p:nvPicPr>
          <p:cNvPr id="4" name="Content Placeholder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bwMode="auto">
          <a:xfrm>
            <a:off x="8256240" y="3911971"/>
            <a:ext cx="3584623" cy="2520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magine 27"/>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b="-1"/>
          <a:stretch/>
        </p:blipFill>
        <p:spPr bwMode="auto">
          <a:xfrm>
            <a:off x="983432" y="4974765"/>
            <a:ext cx="3146425" cy="1368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2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983432" y="3356992"/>
            <a:ext cx="2881313" cy="153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9120336" y="955493"/>
            <a:ext cx="2616524" cy="2664297"/>
          </a:xfrm>
          <a:prstGeom prst="rect">
            <a:avLst/>
          </a:prstGeom>
        </p:spPr>
      </p:pic>
      <p:pic>
        <p:nvPicPr>
          <p:cNvPr id="7" name="Picture 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698475" y="3522559"/>
            <a:ext cx="2909693" cy="2909693"/>
          </a:xfrm>
          <a:prstGeom prst="rect">
            <a:avLst/>
          </a:prstGeom>
        </p:spPr>
      </p:pic>
    </p:spTree>
    <p:extLst>
      <p:ext uri="{BB962C8B-B14F-4D97-AF65-F5344CB8AC3E}">
        <p14:creationId xmlns:p14="http://schemas.microsoft.com/office/powerpoint/2010/main" val="13619288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D629E9F3-7C33-4EA7-999E-27A7B686C38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78162" y="3638842"/>
            <a:ext cx="5103265" cy="2851902"/>
          </a:xfrm>
          <a:prstGeom prst="rect">
            <a:avLst/>
          </a:prstGeom>
        </p:spPr>
      </p:pic>
      <p:sp>
        <p:nvSpPr>
          <p:cNvPr id="2" name="Titolo 1">
            <a:extLst>
              <a:ext uri="{FF2B5EF4-FFF2-40B4-BE49-F238E27FC236}">
                <a16:creationId xmlns:a16="http://schemas.microsoft.com/office/drawing/2014/main" id="{BE72F416-9447-4EFA-BE46-C973D3D78EBC}"/>
              </a:ext>
            </a:extLst>
          </p:cNvPr>
          <p:cNvSpPr>
            <a:spLocks noGrp="1"/>
          </p:cNvSpPr>
          <p:nvPr>
            <p:ph type="title"/>
          </p:nvPr>
        </p:nvSpPr>
        <p:spPr>
          <a:xfrm>
            <a:off x="407368" y="-53952"/>
            <a:ext cx="10977510" cy="1144800"/>
          </a:xfrm>
        </p:spPr>
        <p:txBody>
          <a:bodyPr/>
          <a:lstStyle/>
          <a:p>
            <a:r>
              <a:rPr lang="it-IT" dirty="0" err="1" smtClean="0"/>
              <a:t>Cryo-Testing</a:t>
            </a:r>
            <a:r>
              <a:rPr lang="it-IT" dirty="0" smtClean="0"/>
              <a:t> and </a:t>
            </a:r>
            <a:r>
              <a:rPr lang="it-IT" dirty="0"/>
              <a:t>P</a:t>
            </a:r>
            <a:r>
              <a:rPr lang="it-IT" dirty="0" smtClean="0"/>
              <a:t>roject Status</a:t>
            </a:r>
            <a:endParaRPr lang="it-IT" dirty="0"/>
          </a:p>
        </p:txBody>
      </p:sp>
      <p:sp>
        <p:nvSpPr>
          <p:cNvPr id="3" name="Segnaposto contenuto 2">
            <a:extLst>
              <a:ext uri="{FF2B5EF4-FFF2-40B4-BE49-F238E27FC236}">
                <a16:creationId xmlns:a16="http://schemas.microsoft.com/office/drawing/2014/main" id="{38649BC5-C4DC-44AE-B863-E6378AD820AE}"/>
              </a:ext>
            </a:extLst>
          </p:cNvPr>
          <p:cNvSpPr>
            <a:spLocks noGrp="1"/>
          </p:cNvSpPr>
          <p:nvPr>
            <p:ph idx="1"/>
          </p:nvPr>
        </p:nvSpPr>
        <p:spPr>
          <a:xfrm>
            <a:off x="551384" y="1771795"/>
            <a:ext cx="9790136" cy="2642355"/>
          </a:xfrm>
        </p:spPr>
        <p:txBody>
          <a:bodyPr>
            <a:normAutofit/>
          </a:bodyPr>
          <a:lstStyle/>
          <a:p>
            <a:r>
              <a:rPr lang="it-IT" dirty="0"/>
              <a:t>4 </a:t>
            </a:r>
            <a:r>
              <a:rPr lang="it-IT" dirty="0" err="1"/>
              <a:t>magnets</a:t>
            </a:r>
            <a:r>
              <a:rPr lang="it-IT" dirty="0"/>
              <a:t> </a:t>
            </a:r>
            <a:r>
              <a:rPr lang="it-IT" dirty="0" err="1"/>
              <a:t>cooled</a:t>
            </a:r>
            <a:r>
              <a:rPr lang="it-IT" dirty="0"/>
              <a:t> </a:t>
            </a:r>
            <a:r>
              <a:rPr lang="it-IT" dirty="0" err="1"/>
              <a:t>each</a:t>
            </a:r>
            <a:r>
              <a:rPr lang="it-IT" dirty="0"/>
              <a:t> test (2 </a:t>
            </a:r>
            <a:r>
              <a:rPr lang="it-IT" dirty="0" err="1"/>
              <a:t>thermal</a:t>
            </a:r>
            <a:r>
              <a:rPr lang="it-IT" dirty="0"/>
              <a:t> </a:t>
            </a:r>
            <a:r>
              <a:rPr lang="it-IT" dirty="0" err="1"/>
              <a:t>cycles</a:t>
            </a:r>
            <a:r>
              <a:rPr lang="it-IT" dirty="0"/>
              <a:t>), </a:t>
            </a:r>
            <a:r>
              <a:rPr lang="it-IT" dirty="0" err="1"/>
              <a:t>powered</a:t>
            </a:r>
            <a:r>
              <a:rPr lang="it-IT" dirty="0"/>
              <a:t> </a:t>
            </a:r>
            <a:r>
              <a:rPr lang="it-IT" dirty="0" err="1"/>
              <a:t>individually</a:t>
            </a:r>
            <a:endParaRPr lang="it-IT" dirty="0"/>
          </a:p>
          <a:p>
            <a:pPr lvl="1"/>
            <a:r>
              <a:rPr lang="it-IT" sz="1800" dirty="0"/>
              <a:t>Full </a:t>
            </a:r>
            <a:r>
              <a:rPr lang="it-IT" sz="1800" dirty="0" err="1"/>
              <a:t>characterization</a:t>
            </a:r>
            <a:r>
              <a:rPr lang="it-IT" sz="1800" dirty="0"/>
              <a:t>: training , </a:t>
            </a:r>
            <a:r>
              <a:rPr lang="it-IT" sz="1800" dirty="0" err="1"/>
              <a:t>quench</a:t>
            </a:r>
            <a:r>
              <a:rPr lang="it-IT" sz="1800" dirty="0"/>
              <a:t> </a:t>
            </a:r>
            <a:r>
              <a:rPr lang="it-IT" sz="1800" dirty="0" err="1"/>
              <a:t>memory</a:t>
            </a:r>
            <a:r>
              <a:rPr lang="it-IT" sz="1800" dirty="0"/>
              <a:t>, </a:t>
            </a:r>
            <a:r>
              <a:rPr lang="it-IT" sz="1800" dirty="0" err="1"/>
              <a:t>field</a:t>
            </a:r>
            <a:r>
              <a:rPr lang="it-IT" sz="1800" dirty="0"/>
              <a:t> </a:t>
            </a:r>
            <a:r>
              <a:rPr lang="it-IT" sz="1800" dirty="0" err="1"/>
              <a:t>quality</a:t>
            </a:r>
            <a:r>
              <a:rPr lang="it-IT" sz="1800" dirty="0"/>
              <a:t> and transfer </a:t>
            </a:r>
            <a:r>
              <a:rPr lang="it-IT" sz="1800" dirty="0" err="1" smtClean="0"/>
              <a:t>function</a:t>
            </a:r>
            <a:endParaRPr lang="it-IT" sz="1800" dirty="0" smtClean="0"/>
          </a:p>
          <a:p>
            <a:r>
              <a:rPr lang="it-IT" dirty="0" smtClean="0"/>
              <a:t>46 </a:t>
            </a:r>
            <a:r>
              <a:rPr lang="it-IT" dirty="0" err="1"/>
              <a:t>magnets</a:t>
            </a:r>
            <a:r>
              <a:rPr lang="it-IT" dirty="0"/>
              <a:t> </a:t>
            </a:r>
            <a:r>
              <a:rPr lang="it-IT" dirty="0" err="1"/>
              <a:t>succesfully</a:t>
            </a:r>
            <a:r>
              <a:rPr lang="it-IT" dirty="0"/>
              <a:t> </a:t>
            </a:r>
            <a:r>
              <a:rPr lang="it-IT" dirty="0" err="1"/>
              <a:t>cryo</a:t>
            </a:r>
            <a:r>
              <a:rPr lang="it-IT" dirty="0"/>
              <a:t> </a:t>
            </a:r>
            <a:r>
              <a:rPr lang="it-IT" dirty="0" err="1"/>
              <a:t>tested</a:t>
            </a:r>
            <a:r>
              <a:rPr lang="it-IT" dirty="0"/>
              <a:t> </a:t>
            </a:r>
            <a:r>
              <a:rPr lang="it-IT" dirty="0" err="1"/>
              <a:t>at</a:t>
            </a:r>
            <a:r>
              <a:rPr lang="it-IT" dirty="0"/>
              <a:t> LASA and 8 </a:t>
            </a:r>
            <a:r>
              <a:rPr lang="it-IT" dirty="0" err="1"/>
              <a:t>at</a:t>
            </a:r>
            <a:r>
              <a:rPr lang="it-IT" dirty="0"/>
              <a:t> </a:t>
            </a:r>
            <a:r>
              <a:rPr lang="it-IT" dirty="0" smtClean="0"/>
              <a:t>CERN</a:t>
            </a:r>
            <a:endParaRPr lang="it-IT" dirty="0">
              <a:solidFill>
                <a:srgbClr val="FF0000"/>
              </a:solidFill>
            </a:endParaRPr>
          </a:p>
          <a:p>
            <a:endParaRPr lang="it-IT" dirty="0"/>
          </a:p>
        </p:txBody>
      </p:sp>
      <p:sp>
        <p:nvSpPr>
          <p:cNvPr id="9" name="CasellaDiTesto 8">
            <a:extLst>
              <a:ext uri="{FF2B5EF4-FFF2-40B4-BE49-F238E27FC236}">
                <a16:creationId xmlns:a16="http://schemas.microsoft.com/office/drawing/2014/main" id="{78E05795-9B3E-42EF-9B15-38EC3E8C320E}"/>
              </a:ext>
            </a:extLst>
          </p:cNvPr>
          <p:cNvSpPr txBox="1"/>
          <p:nvPr/>
        </p:nvSpPr>
        <p:spPr>
          <a:xfrm>
            <a:off x="1634151" y="3427110"/>
            <a:ext cx="1308371" cy="369332"/>
          </a:xfrm>
          <a:prstGeom prst="rect">
            <a:avLst/>
          </a:prstGeom>
          <a:noFill/>
        </p:spPr>
        <p:txBody>
          <a:bodyPr wrap="none" rtlCol="0">
            <a:spAutoFit/>
          </a:bodyPr>
          <a:lstStyle/>
          <a:p>
            <a:r>
              <a:rPr lang="it-IT" dirty="0" smtClean="0">
                <a:solidFill>
                  <a:schemeClr val="bg2">
                    <a:lumMod val="25000"/>
                  </a:schemeClr>
                </a:solidFill>
              </a:rPr>
              <a:t>Quadrupole</a:t>
            </a:r>
            <a:endParaRPr lang="it-IT" dirty="0">
              <a:solidFill>
                <a:srgbClr val="FFC000"/>
              </a:solidFill>
            </a:endParaRPr>
          </a:p>
        </p:txBody>
      </p:sp>
      <p:sp>
        <p:nvSpPr>
          <p:cNvPr id="10" name="CasellaDiTesto 9">
            <a:extLst>
              <a:ext uri="{FF2B5EF4-FFF2-40B4-BE49-F238E27FC236}">
                <a16:creationId xmlns:a16="http://schemas.microsoft.com/office/drawing/2014/main" id="{43887954-5749-4402-8D8E-7489BF1B52DA}"/>
              </a:ext>
            </a:extLst>
          </p:cNvPr>
          <p:cNvSpPr txBox="1"/>
          <p:nvPr/>
        </p:nvSpPr>
        <p:spPr>
          <a:xfrm>
            <a:off x="6446269" y="3427110"/>
            <a:ext cx="1304844" cy="369332"/>
          </a:xfrm>
          <a:prstGeom prst="rect">
            <a:avLst/>
          </a:prstGeom>
          <a:noFill/>
        </p:spPr>
        <p:txBody>
          <a:bodyPr wrap="none" rtlCol="0">
            <a:spAutoFit/>
          </a:bodyPr>
          <a:lstStyle/>
          <a:p>
            <a:r>
              <a:rPr lang="it-IT" dirty="0" err="1" smtClean="0">
                <a:solidFill>
                  <a:schemeClr val="bg2">
                    <a:lumMod val="25000"/>
                  </a:schemeClr>
                </a:solidFill>
              </a:rPr>
              <a:t>Dodecapole</a:t>
            </a:r>
            <a:endParaRPr lang="it-IT" dirty="0">
              <a:solidFill>
                <a:schemeClr val="bg2">
                  <a:lumMod val="25000"/>
                </a:schemeClr>
              </a:solidFill>
            </a:endParaRPr>
          </a:p>
        </p:txBody>
      </p:sp>
      <p:pic>
        <p:nvPicPr>
          <p:cNvPr id="5" name="Picture 4"/>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929017" y="1700808"/>
            <a:ext cx="2160240" cy="4462659"/>
          </a:xfrm>
          <a:prstGeom prst="rect">
            <a:avLst/>
          </a:prstGeom>
        </p:spPr>
      </p:pic>
      <p:pic>
        <p:nvPicPr>
          <p:cNvPr id="11" name="Immagine 10" descr="Immagine che contiene scuro, sedendo, portatile, stanza&#10;&#10;Descrizione generata automaticamente">
            <a:extLst>
              <a:ext uri="{FF2B5EF4-FFF2-40B4-BE49-F238E27FC236}">
                <a16:creationId xmlns:a16="http://schemas.microsoft.com/office/drawing/2014/main" id="{7F483334-F911-47A4-A7F1-2F36A4A7D9AA}"/>
              </a:ext>
            </a:extLst>
          </p:cNvPr>
          <p:cNvPicPr>
            <a:picLocks noChangeAspect="1"/>
          </p:cNvPicPr>
          <p:nvPr/>
        </p:nvPicPr>
        <p:blipFill rotWithShape="1">
          <a:blip r:embed="rId4" cstate="screen">
            <a:extLst>
              <a:ext uri="{28A0092B-C50C-407E-A947-70E740481C1C}">
                <a14:useLocalDpi xmlns:a14="http://schemas.microsoft.com/office/drawing/2010/main"/>
              </a:ext>
            </a:extLst>
          </a:blip>
          <a:stretch/>
        </p:blipFill>
        <p:spPr>
          <a:xfrm>
            <a:off x="167983" y="3670723"/>
            <a:ext cx="5225562" cy="2782613"/>
          </a:xfrm>
          <a:prstGeom prst="rect">
            <a:avLst/>
          </a:prstGeom>
          <a:noFill/>
        </p:spPr>
      </p:pic>
      <p:pic>
        <p:nvPicPr>
          <p:cNvPr id="13" name="Immagine 2">
            <a:extLst>
              <a:ext uri="{FF2B5EF4-FFF2-40B4-BE49-F238E27FC236}">
                <a16:creationId xmlns:a16="http://schemas.microsoft.com/office/drawing/2014/main" id="{5BDBF0D3-10BA-4CC1-B26A-A44E2D3ADFE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471263" y="178220"/>
            <a:ext cx="1385377" cy="810271"/>
          </a:xfrm>
          <a:prstGeom prst="rect">
            <a:avLst/>
          </a:prstGeom>
        </p:spPr>
      </p:pic>
    </p:spTree>
    <p:extLst>
      <p:ext uri="{BB962C8B-B14F-4D97-AF65-F5344CB8AC3E}">
        <p14:creationId xmlns:p14="http://schemas.microsoft.com/office/powerpoint/2010/main" val="338316325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4872" y="-27384"/>
            <a:ext cx="8229600" cy="1143000"/>
          </a:xfrm>
        </p:spPr>
        <p:txBody>
          <a:bodyPr>
            <a:normAutofit/>
          </a:bodyPr>
          <a:lstStyle/>
          <a:p>
            <a:r>
              <a:rPr lang="en-US" dirty="0"/>
              <a:t>Lessons l</a:t>
            </a:r>
            <a:r>
              <a:rPr lang="en-US" dirty="0" smtClean="0"/>
              <a:t>earned and Conclusions</a:t>
            </a:r>
            <a:endParaRPr lang="it-IT" dirty="0"/>
          </a:p>
        </p:txBody>
      </p:sp>
      <p:sp>
        <p:nvSpPr>
          <p:cNvPr id="3" name="Content Placeholder 2"/>
          <p:cNvSpPr>
            <a:spLocks noGrp="1"/>
          </p:cNvSpPr>
          <p:nvPr>
            <p:ph idx="1"/>
          </p:nvPr>
        </p:nvSpPr>
        <p:spPr>
          <a:xfrm>
            <a:off x="407368" y="980728"/>
            <a:ext cx="11148666" cy="3274664"/>
          </a:xfrm>
        </p:spPr>
        <p:txBody>
          <a:bodyPr/>
          <a:lstStyle/>
          <a:p>
            <a:r>
              <a:rPr lang="en-US" sz="1800" dirty="0" smtClean="0"/>
              <a:t>High Order corrector SC magnets are complex objects. </a:t>
            </a:r>
          </a:p>
          <a:p>
            <a:pPr lvl="1"/>
            <a:r>
              <a:rPr lang="en-US" sz="1800" dirty="0" smtClean="0"/>
              <a:t>Several </a:t>
            </a:r>
            <a:r>
              <a:rPr lang="en-US" sz="1800" dirty="0"/>
              <a:t>modifications of the magnets design were </a:t>
            </a:r>
            <a:r>
              <a:rPr lang="en-US" sz="1800" dirty="0" smtClean="0"/>
              <a:t>required to finalize the serial production. </a:t>
            </a:r>
          </a:p>
          <a:p>
            <a:pPr lvl="1"/>
            <a:r>
              <a:rPr lang="en-US" sz="1800" dirty="0" smtClean="0"/>
              <a:t>Design changes were also introduced during the manufacturing activity to improve specific technical features </a:t>
            </a:r>
          </a:p>
          <a:p>
            <a:pPr lvl="1"/>
            <a:r>
              <a:rPr lang="en-US" sz="1800" dirty="0" smtClean="0"/>
              <a:t>These changes had </a:t>
            </a:r>
            <a:r>
              <a:rPr lang="en-US" sz="1800" dirty="0"/>
              <a:t>to be addressed, tested and </a:t>
            </a:r>
            <a:r>
              <a:rPr lang="en-US" sz="1800" dirty="0" smtClean="0"/>
              <a:t>finalized under time pressure.</a:t>
            </a:r>
          </a:p>
          <a:p>
            <a:pPr marL="0" indent="0">
              <a:buNone/>
            </a:pPr>
            <a:endParaRPr lang="en-US" sz="1800" dirty="0"/>
          </a:p>
          <a:p>
            <a:r>
              <a:rPr lang="en-US" sz="1800" dirty="0" smtClean="0"/>
              <a:t>The goal was achieved thanks to the close cooperation between INFN and SRV/SAES. </a:t>
            </a:r>
          </a:p>
          <a:p>
            <a:pPr lvl="1"/>
            <a:r>
              <a:rPr lang="en-US" sz="1800" dirty="0" smtClean="0"/>
              <a:t>SRV/SAES : High flexibility and willingness to deploy resources  to address new requirements</a:t>
            </a:r>
          </a:p>
          <a:p>
            <a:pPr lvl="1"/>
            <a:r>
              <a:rPr lang="en-US" sz="1800" dirty="0" smtClean="0"/>
              <a:t>INFN : Openness to understand and accommodate our needs in term of financial and planning schedule </a:t>
            </a:r>
          </a:p>
          <a:p>
            <a:pPr lvl="1"/>
            <a:endParaRPr lang="en-US" sz="1800" dirty="0" smtClean="0"/>
          </a:p>
          <a:p>
            <a:r>
              <a:rPr lang="en-US" sz="1800" dirty="0" smtClean="0"/>
              <a:t>After </a:t>
            </a:r>
            <a:r>
              <a:rPr lang="en-US" sz="1800" dirty="0"/>
              <a:t>an initial period (“learning curve”) the manufacturing efficiency significantly </a:t>
            </a:r>
            <a:r>
              <a:rPr lang="en-US" sz="1800" dirty="0" smtClean="0"/>
              <a:t>improved with very low </a:t>
            </a:r>
            <a:r>
              <a:rPr lang="en-US" sz="1800" dirty="0" err="1" smtClean="0"/>
              <a:t>defectivity</a:t>
            </a:r>
            <a:r>
              <a:rPr lang="en-US" sz="1800" dirty="0" smtClean="0"/>
              <a:t> rates. </a:t>
            </a:r>
          </a:p>
          <a:p>
            <a:endParaRPr lang="en-US" sz="1800" dirty="0"/>
          </a:p>
          <a:p>
            <a:r>
              <a:rPr lang="en-US" sz="1800" dirty="0"/>
              <a:t>The expertize gathered on </a:t>
            </a:r>
            <a:r>
              <a:rPr lang="en-US" sz="1800" dirty="0" smtClean="0"/>
              <a:t>SC </a:t>
            </a:r>
            <a:r>
              <a:rPr lang="en-US" sz="1800" dirty="0"/>
              <a:t>magnets has opened to </a:t>
            </a:r>
            <a:r>
              <a:rPr lang="en-US" sz="1800" dirty="0" smtClean="0"/>
              <a:t>SAES/SRV </a:t>
            </a:r>
            <a:r>
              <a:rPr lang="en-US" sz="1800" dirty="0"/>
              <a:t>the possibility to explore new business opportunities and to increase the technology portfolio</a:t>
            </a:r>
            <a:r>
              <a:rPr lang="en-US" sz="1800" dirty="0" smtClean="0"/>
              <a:t>.</a:t>
            </a:r>
          </a:p>
          <a:p>
            <a:endParaRPr lang="en-US" sz="1800" dirty="0" smtClean="0"/>
          </a:p>
          <a:p>
            <a:r>
              <a:rPr lang="en-US" sz="1800" dirty="0" smtClean="0"/>
              <a:t>Through </a:t>
            </a:r>
            <a:r>
              <a:rPr lang="en-US" sz="1800" dirty="0"/>
              <a:t>the collaboration, INFN has disseminated information and know how to the industrial partners, which is also one of the statutory missions of this Research Institute. Several scientific papers published on the subject.</a:t>
            </a:r>
          </a:p>
          <a:p>
            <a:endParaRPr lang="en-US" sz="1800" dirty="0"/>
          </a:p>
          <a:p>
            <a:endParaRPr lang="en-US" sz="1800" dirty="0"/>
          </a:p>
          <a:p>
            <a:endParaRPr lang="en-US" sz="1800" dirty="0"/>
          </a:p>
          <a:p>
            <a:pPr marL="0" indent="0">
              <a:buNone/>
            </a:pPr>
            <a:endParaRPr lang="en-US" sz="1800" dirty="0"/>
          </a:p>
        </p:txBody>
      </p:sp>
    </p:spTree>
    <p:extLst>
      <p:ext uri="{BB962C8B-B14F-4D97-AF65-F5344CB8AC3E}">
        <p14:creationId xmlns:p14="http://schemas.microsoft.com/office/powerpoint/2010/main" val="2894368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431705" y="2924945"/>
            <a:ext cx="5675272" cy="646331"/>
          </a:xfrm>
          <a:prstGeom prst="rect">
            <a:avLst/>
          </a:prstGeom>
          <a:noFill/>
        </p:spPr>
        <p:txBody>
          <a:bodyPr wrap="none" rtlCol="0">
            <a:spAutoFit/>
          </a:bodyPr>
          <a:lstStyle/>
          <a:p>
            <a:r>
              <a:rPr lang="en-US" sz="3600" i="1" dirty="0">
                <a:solidFill>
                  <a:srgbClr val="FF0000"/>
                </a:solidFill>
                <a:effectLst>
                  <a:outerShdw blurRad="38100" dist="38100" dir="2700000" algn="tl">
                    <a:srgbClr val="000000">
                      <a:alpha val="43137"/>
                    </a:srgbClr>
                  </a:outerShdw>
                </a:effectLst>
              </a:rPr>
              <a:t>Thank you for </a:t>
            </a:r>
            <a:r>
              <a:rPr lang="en-US" sz="3600" i="1" dirty="0" smtClean="0">
                <a:solidFill>
                  <a:srgbClr val="FF0000"/>
                </a:solidFill>
                <a:effectLst>
                  <a:outerShdw blurRad="38100" dist="38100" dir="2700000" algn="tl">
                    <a:srgbClr val="000000">
                      <a:alpha val="43137"/>
                    </a:srgbClr>
                  </a:outerShdw>
                </a:effectLst>
              </a:rPr>
              <a:t>your attention!</a:t>
            </a:r>
            <a:endParaRPr lang="en-US" sz="3600" i="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695482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127425" y="935847"/>
            <a:ext cx="11449272" cy="1477328"/>
          </a:xfrm>
          <a:prstGeom prst="rect">
            <a:avLst/>
          </a:prstGeom>
          <a:noFill/>
        </p:spPr>
        <p:txBody>
          <a:bodyPr wrap="square">
            <a:spAutoFit/>
          </a:bodyPr>
          <a:lstStyle/>
          <a:p>
            <a:pPr algn="just"/>
            <a:r>
              <a:rPr lang="en-US" b="1" dirty="0">
                <a:solidFill>
                  <a:schemeClr val="tx1">
                    <a:lumMod val="65000"/>
                    <a:lumOff val="35000"/>
                  </a:schemeClr>
                </a:solidFill>
                <a:latin typeface="+mn-lt"/>
                <a:cs typeface="Arial" panose="020B0604020202020204" pitchFamily="34" charset="0"/>
              </a:rPr>
              <a:t>SAES</a:t>
            </a:r>
            <a:r>
              <a:rPr lang="en-US" b="1" dirty="0">
                <a:latin typeface="+mn-lt"/>
              </a:rPr>
              <a:t>®</a:t>
            </a:r>
            <a:r>
              <a:rPr lang="en-US" dirty="0">
                <a:solidFill>
                  <a:schemeClr val="tx1">
                    <a:lumMod val="65000"/>
                    <a:lumOff val="35000"/>
                  </a:schemeClr>
                </a:solidFill>
                <a:latin typeface="+mn-lt"/>
                <a:cs typeface="Arial" panose="020B0604020202020204" pitchFamily="34" charset="0"/>
              </a:rPr>
              <a:t> is an </a:t>
            </a:r>
            <a:r>
              <a:rPr lang="en-US" dirty="0" smtClean="0">
                <a:solidFill>
                  <a:schemeClr val="tx1">
                    <a:lumMod val="65000"/>
                    <a:lumOff val="35000"/>
                  </a:schemeClr>
                </a:solidFill>
                <a:latin typeface="+mn-lt"/>
                <a:cs typeface="Arial" panose="020B0604020202020204" pitchFamily="34" charset="0"/>
              </a:rPr>
              <a:t>Italian Company, which </a:t>
            </a:r>
            <a:r>
              <a:rPr lang="en-US" b="1" dirty="0" smtClean="0">
                <a:solidFill>
                  <a:schemeClr val="tx1">
                    <a:lumMod val="65000"/>
                    <a:lumOff val="35000"/>
                  </a:schemeClr>
                </a:solidFill>
                <a:latin typeface="+mn-lt"/>
                <a:cs typeface="Arial" panose="020B0604020202020204" pitchFamily="34" charset="0"/>
              </a:rPr>
              <a:t>develops and produce engineered solutions </a:t>
            </a:r>
            <a:r>
              <a:rPr lang="en-US" dirty="0">
                <a:solidFill>
                  <a:schemeClr val="tx1">
                    <a:lumMod val="65000"/>
                    <a:lumOff val="35000"/>
                  </a:schemeClr>
                </a:solidFill>
                <a:latin typeface="+mn-lt"/>
                <a:cs typeface="Arial" panose="020B0604020202020204" pitchFamily="34" charset="0"/>
              </a:rPr>
              <a:t>(components and systems) for many industrial and scientific </a:t>
            </a:r>
            <a:r>
              <a:rPr lang="en-US" dirty="0" smtClean="0">
                <a:solidFill>
                  <a:schemeClr val="tx1">
                    <a:lumMod val="65000"/>
                    <a:lumOff val="35000"/>
                  </a:schemeClr>
                </a:solidFill>
                <a:latin typeface="+mn-lt"/>
                <a:cs typeface="Arial" panose="020B0604020202020204" pitchFamily="34" charset="0"/>
              </a:rPr>
              <a:t>applications: Getters </a:t>
            </a:r>
            <a:r>
              <a:rPr lang="en-US" dirty="0">
                <a:solidFill>
                  <a:schemeClr val="tx1">
                    <a:lumMod val="65000"/>
                    <a:lumOff val="35000"/>
                  </a:schemeClr>
                </a:solidFill>
                <a:latin typeface="+mn-lt"/>
                <a:cs typeface="Arial" panose="020B0604020202020204" pitchFamily="34" charset="0"/>
              </a:rPr>
              <a:t>components and </a:t>
            </a:r>
            <a:r>
              <a:rPr lang="en-US" dirty="0" smtClean="0">
                <a:solidFill>
                  <a:schemeClr val="tx1">
                    <a:lumMod val="65000"/>
                    <a:lumOff val="35000"/>
                  </a:schemeClr>
                </a:solidFill>
                <a:latin typeface="+mn-lt"/>
                <a:cs typeface="Arial" panose="020B0604020202020204" pitchFamily="34" charset="0"/>
              </a:rPr>
              <a:t>pumps, </a:t>
            </a:r>
            <a:r>
              <a:rPr lang="en-US" dirty="0" err="1" smtClean="0">
                <a:solidFill>
                  <a:schemeClr val="tx1">
                    <a:lumMod val="65000"/>
                    <a:lumOff val="35000"/>
                  </a:schemeClr>
                </a:solidFill>
                <a:latin typeface="+mn-lt"/>
                <a:cs typeface="Arial" panose="020B0604020202020204" pitchFamily="34" charset="0"/>
              </a:rPr>
              <a:t>Nitinol</a:t>
            </a:r>
            <a:r>
              <a:rPr lang="en-US" dirty="0" smtClean="0">
                <a:solidFill>
                  <a:schemeClr val="tx1">
                    <a:lumMod val="65000"/>
                    <a:lumOff val="35000"/>
                  </a:schemeClr>
                </a:solidFill>
                <a:latin typeface="+mn-lt"/>
                <a:cs typeface="Arial" panose="020B0604020202020204" pitchFamily="34" charset="0"/>
              </a:rPr>
              <a:t> </a:t>
            </a:r>
            <a:r>
              <a:rPr lang="en-US" dirty="0">
                <a:solidFill>
                  <a:schemeClr val="tx1">
                    <a:lumMod val="65000"/>
                    <a:lumOff val="35000"/>
                  </a:schemeClr>
                </a:solidFill>
                <a:latin typeface="+mn-lt"/>
                <a:cs typeface="Arial" panose="020B0604020202020204" pitchFamily="34" charset="0"/>
              </a:rPr>
              <a:t>based </a:t>
            </a:r>
            <a:r>
              <a:rPr lang="en-US" dirty="0" smtClean="0">
                <a:solidFill>
                  <a:schemeClr val="tx1">
                    <a:lumMod val="65000"/>
                    <a:lumOff val="35000"/>
                  </a:schemeClr>
                </a:solidFill>
                <a:latin typeface="+mn-lt"/>
                <a:cs typeface="Arial" panose="020B0604020202020204" pitchFamily="34" charset="0"/>
              </a:rPr>
              <a:t>components,  </a:t>
            </a:r>
            <a:r>
              <a:rPr lang="en-US" dirty="0">
                <a:solidFill>
                  <a:schemeClr val="tx1">
                    <a:lumMod val="65000"/>
                    <a:lumOff val="35000"/>
                  </a:schemeClr>
                </a:solidFill>
                <a:latin typeface="+mn-lt"/>
                <a:cs typeface="Arial" panose="020B0604020202020204" pitchFamily="34" charset="0"/>
              </a:rPr>
              <a:t>Shape memory </a:t>
            </a:r>
            <a:r>
              <a:rPr lang="en-US" dirty="0" smtClean="0">
                <a:solidFill>
                  <a:schemeClr val="tx1">
                    <a:lumMod val="65000"/>
                    <a:lumOff val="35000"/>
                  </a:schemeClr>
                </a:solidFill>
                <a:latin typeface="+mn-lt"/>
                <a:cs typeface="Arial" panose="020B0604020202020204" pitchFamily="34" charset="0"/>
              </a:rPr>
              <a:t>devices, composite materials </a:t>
            </a:r>
            <a:r>
              <a:rPr lang="en-US" dirty="0">
                <a:solidFill>
                  <a:schemeClr val="tx1">
                    <a:lumMod val="65000"/>
                    <a:lumOff val="35000"/>
                  </a:schemeClr>
                </a:solidFill>
                <a:latin typeface="+mn-lt"/>
                <a:cs typeface="Arial" panose="020B0604020202020204" pitchFamily="34" charset="0"/>
              </a:rPr>
              <a:t>and coated </a:t>
            </a:r>
            <a:r>
              <a:rPr lang="en-US" dirty="0" smtClean="0">
                <a:solidFill>
                  <a:schemeClr val="tx1">
                    <a:lumMod val="65000"/>
                    <a:lumOff val="35000"/>
                  </a:schemeClr>
                </a:solidFill>
                <a:latin typeface="+mn-lt"/>
                <a:cs typeface="Arial" panose="020B0604020202020204" pitchFamily="34" charset="0"/>
              </a:rPr>
              <a:t>films</a:t>
            </a:r>
            <a:r>
              <a:rPr lang="en-US" dirty="0">
                <a:solidFill>
                  <a:schemeClr val="tx1">
                    <a:lumMod val="65000"/>
                    <a:lumOff val="35000"/>
                  </a:schemeClr>
                </a:solidFill>
                <a:latin typeface="+mn-lt"/>
                <a:cs typeface="Arial" panose="020B0604020202020204" pitchFamily="34" charset="0"/>
              </a:rPr>
              <a:t>.</a:t>
            </a:r>
          </a:p>
          <a:p>
            <a:pPr algn="just"/>
            <a:endParaRPr lang="en-US" dirty="0">
              <a:solidFill>
                <a:schemeClr val="tx1">
                  <a:lumMod val="65000"/>
                  <a:lumOff val="35000"/>
                </a:schemeClr>
              </a:solidFill>
              <a:latin typeface="+mn-lt"/>
            </a:endParaRPr>
          </a:p>
          <a:p>
            <a:pPr algn="just"/>
            <a:endParaRPr lang="en-US" dirty="0">
              <a:solidFill>
                <a:schemeClr val="tx1">
                  <a:lumMod val="65000"/>
                  <a:lumOff val="35000"/>
                </a:schemeClr>
              </a:solidFill>
              <a:latin typeface="+mn-lt"/>
            </a:endParaRPr>
          </a:p>
        </p:txBody>
      </p:sp>
      <p:sp>
        <p:nvSpPr>
          <p:cNvPr id="12" name="TextBox 11"/>
          <p:cNvSpPr txBox="1"/>
          <p:nvPr/>
        </p:nvSpPr>
        <p:spPr>
          <a:xfrm>
            <a:off x="263352" y="1844824"/>
            <a:ext cx="11593288" cy="1610697"/>
          </a:xfrm>
          <a:prstGeom prst="rect">
            <a:avLst/>
          </a:prstGeom>
          <a:noFill/>
        </p:spPr>
        <p:txBody>
          <a:bodyPr wrap="square">
            <a:spAutoFit/>
          </a:bodyPr>
          <a:lstStyle/>
          <a:p>
            <a:pPr fontAlgn="auto">
              <a:spcBef>
                <a:spcPts val="0"/>
              </a:spcBef>
              <a:spcAft>
                <a:spcPts val="400"/>
              </a:spcAft>
              <a:defRPr/>
            </a:pPr>
            <a:endParaRPr lang="en-US" sz="200" dirty="0">
              <a:solidFill>
                <a:schemeClr val="tx1">
                  <a:lumMod val="65000"/>
                  <a:lumOff val="35000"/>
                </a:schemeClr>
              </a:solidFill>
            </a:endParaRPr>
          </a:p>
          <a:p>
            <a:pPr marL="285750" indent="-285750" fontAlgn="auto">
              <a:spcBef>
                <a:spcPts val="0"/>
              </a:spcBef>
              <a:spcAft>
                <a:spcPts val="400"/>
              </a:spcAft>
              <a:buBlip>
                <a:blip r:embed="rId3"/>
              </a:buBlip>
              <a:defRPr/>
            </a:pPr>
            <a:r>
              <a:rPr lang="en-US" sz="1600" b="1" dirty="0" smtClean="0">
                <a:solidFill>
                  <a:srgbClr val="FF0000"/>
                </a:solidFill>
                <a:latin typeface="Istok Web"/>
              </a:rPr>
              <a:t>Founded in 1947</a:t>
            </a:r>
          </a:p>
          <a:p>
            <a:pPr marL="285750" indent="-285750" fontAlgn="auto">
              <a:spcBef>
                <a:spcPts val="0"/>
              </a:spcBef>
              <a:spcAft>
                <a:spcPts val="400"/>
              </a:spcAft>
              <a:buBlip>
                <a:blip r:embed="rId3"/>
              </a:buBlip>
              <a:defRPr/>
            </a:pPr>
            <a:r>
              <a:rPr lang="en-US" sz="1600" b="1" dirty="0" smtClean="0">
                <a:solidFill>
                  <a:srgbClr val="FF0000"/>
                </a:solidFill>
                <a:latin typeface="Istok Web"/>
              </a:rPr>
              <a:t>10 Production Site WW, </a:t>
            </a:r>
            <a:r>
              <a:rPr lang="en-US" sz="1600" b="1" dirty="0">
                <a:solidFill>
                  <a:srgbClr val="FF0000"/>
                </a:solidFill>
                <a:latin typeface="Istok Web"/>
              </a:rPr>
              <a:t>HQ in Milano</a:t>
            </a:r>
          </a:p>
          <a:p>
            <a:pPr marL="285750" indent="-285750" fontAlgn="auto">
              <a:spcBef>
                <a:spcPts val="0"/>
              </a:spcBef>
              <a:spcAft>
                <a:spcPts val="400"/>
              </a:spcAft>
              <a:buBlip>
                <a:blip r:embed="rId3"/>
              </a:buBlip>
              <a:defRPr/>
            </a:pPr>
            <a:r>
              <a:rPr lang="en-US" sz="1600" b="1" dirty="0" smtClean="0">
                <a:solidFill>
                  <a:srgbClr val="FF0000"/>
                </a:solidFill>
                <a:latin typeface="Istok Web"/>
              </a:rPr>
              <a:t>&gt;1100 employees</a:t>
            </a:r>
          </a:p>
          <a:p>
            <a:pPr marL="285750" indent="-285750" fontAlgn="auto">
              <a:spcBef>
                <a:spcPts val="0"/>
              </a:spcBef>
              <a:spcAft>
                <a:spcPts val="400"/>
              </a:spcAft>
              <a:buBlip>
                <a:blip r:embed="rId3"/>
              </a:buBlip>
              <a:defRPr/>
            </a:pPr>
            <a:r>
              <a:rPr lang="en-US" sz="1600" b="1" dirty="0" smtClean="0">
                <a:solidFill>
                  <a:srgbClr val="FF0000"/>
                </a:solidFill>
                <a:latin typeface="Istok Web"/>
              </a:rPr>
              <a:t>Total revenues 220M</a:t>
            </a:r>
            <a:r>
              <a:rPr lang="en-US" sz="1600" b="1" dirty="0">
                <a:solidFill>
                  <a:srgbClr val="FF0000"/>
                </a:solidFill>
                <a:latin typeface="Istok Web"/>
              </a:rPr>
              <a:t>€ (</a:t>
            </a:r>
            <a:r>
              <a:rPr lang="en-US" sz="1600" b="1" dirty="0" smtClean="0">
                <a:solidFill>
                  <a:srgbClr val="FF0000"/>
                </a:solidFill>
                <a:latin typeface="Istok Web"/>
              </a:rPr>
              <a:t>2022)</a:t>
            </a:r>
          </a:p>
          <a:p>
            <a:pPr marL="285750" indent="-285750" fontAlgn="auto">
              <a:spcBef>
                <a:spcPts val="0"/>
              </a:spcBef>
              <a:spcAft>
                <a:spcPts val="400"/>
              </a:spcAft>
              <a:buBlip>
                <a:blip r:embed="rId3"/>
              </a:buBlip>
              <a:defRPr/>
            </a:pPr>
            <a:r>
              <a:rPr lang="en-US" sz="1600" b="1" dirty="0" smtClean="0">
                <a:solidFill>
                  <a:srgbClr val="FF0000"/>
                </a:solidFill>
                <a:latin typeface="Istok Web"/>
              </a:rPr>
              <a:t>≈ 10% revenues allocated to R&amp;D activity every year</a:t>
            </a:r>
          </a:p>
        </p:txBody>
      </p:sp>
      <p:sp>
        <p:nvSpPr>
          <p:cNvPr id="6" name="Title 2"/>
          <p:cNvSpPr>
            <a:spLocks noGrp="1"/>
          </p:cNvSpPr>
          <p:nvPr>
            <p:ph type="title"/>
          </p:nvPr>
        </p:nvSpPr>
        <p:spPr>
          <a:xfrm>
            <a:off x="983432" y="260350"/>
            <a:ext cx="10681519" cy="566738"/>
          </a:xfrm>
        </p:spPr>
        <p:txBody>
          <a:bodyPr>
            <a:normAutofit/>
          </a:bodyPr>
          <a:lstStyle/>
          <a:p>
            <a:pPr lvl="0"/>
            <a:r>
              <a:rPr lang="it-IT" dirty="0" err="1" smtClean="0"/>
              <a:t>Quick</a:t>
            </a:r>
            <a:r>
              <a:rPr lang="it-IT" dirty="0" smtClean="0"/>
              <a:t> </a:t>
            </a:r>
            <a:r>
              <a:rPr lang="it-IT" dirty="0" err="1" smtClean="0"/>
              <a:t>introduction</a:t>
            </a:r>
            <a:r>
              <a:rPr lang="it-IT" dirty="0" smtClean="0"/>
              <a:t> to SAES Group and the High </a:t>
            </a:r>
            <a:r>
              <a:rPr lang="it-IT" dirty="0" err="1" smtClean="0"/>
              <a:t>Vacuum</a:t>
            </a:r>
            <a:r>
              <a:rPr lang="it-IT" dirty="0" smtClean="0"/>
              <a:t> </a:t>
            </a:r>
            <a:r>
              <a:rPr lang="it-IT" dirty="0" err="1" smtClean="0"/>
              <a:t>Division</a:t>
            </a:r>
            <a:endParaRPr lang="it-IT" dirty="0"/>
          </a:p>
        </p:txBody>
      </p:sp>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l="5351" t="12746" r="10168" b="7140"/>
          <a:stretch/>
        </p:blipFill>
        <p:spPr>
          <a:xfrm>
            <a:off x="6240015" y="1756594"/>
            <a:ext cx="5424935" cy="3616623"/>
          </a:xfrm>
          <a:prstGeom prst="rect">
            <a:avLst/>
          </a:prstGeom>
        </p:spPr>
      </p:pic>
      <p:sp>
        <p:nvSpPr>
          <p:cNvPr id="8" name="TextBox 7"/>
          <p:cNvSpPr txBox="1"/>
          <p:nvPr/>
        </p:nvSpPr>
        <p:spPr>
          <a:xfrm>
            <a:off x="132260" y="3599537"/>
            <a:ext cx="6368893" cy="3139321"/>
          </a:xfrm>
          <a:prstGeom prst="rect">
            <a:avLst/>
          </a:prstGeom>
          <a:solidFill>
            <a:srgbClr val="FFFF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wrap="square" rtlCol="0">
            <a:spAutoFit/>
          </a:bodyPr>
          <a:lstStyle/>
          <a:p>
            <a:r>
              <a:rPr lang="it-IT" dirty="0" smtClean="0"/>
              <a:t>The High </a:t>
            </a:r>
            <a:r>
              <a:rPr lang="it-IT" dirty="0" err="1" smtClean="0"/>
              <a:t>Vacuum</a:t>
            </a:r>
            <a:r>
              <a:rPr lang="it-IT" dirty="0" smtClean="0"/>
              <a:t> </a:t>
            </a:r>
            <a:r>
              <a:rPr lang="it-IT" dirty="0" err="1" smtClean="0"/>
              <a:t>Division</a:t>
            </a:r>
            <a:r>
              <a:rPr lang="it-IT" dirty="0" smtClean="0"/>
              <a:t> </a:t>
            </a:r>
            <a:r>
              <a:rPr lang="it-IT" dirty="0" err="1" smtClean="0"/>
              <a:t>is</a:t>
            </a:r>
            <a:r>
              <a:rPr lang="it-IT" dirty="0" smtClean="0"/>
              <a:t> </a:t>
            </a:r>
            <a:r>
              <a:rPr lang="it-IT" dirty="0" err="1" smtClean="0"/>
              <a:t>specifically</a:t>
            </a:r>
            <a:r>
              <a:rPr lang="it-IT" dirty="0" smtClean="0"/>
              <a:t> </a:t>
            </a:r>
            <a:r>
              <a:rPr lang="it-IT" dirty="0" err="1" smtClean="0"/>
              <a:t>focused</a:t>
            </a:r>
            <a:r>
              <a:rPr lang="it-IT" dirty="0" smtClean="0"/>
              <a:t> on </a:t>
            </a:r>
            <a:r>
              <a:rPr lang="it-IT" dirty="0" err="1" smtClean="0"/>
              <a:t>providing</a:t>
            </a:r>
            <a:r>
              <a:rPr lang="it-IT" dirty="0" smtClean="0"/>
              <a:t> </a:t>
            </a:r>
            <a:r>
              <a:rPr lang="it-IT" dirty="0" err="1" smtClean="0"/>
              <a:t>products</a:t>
            </a:r>
            <a:r>
              <a:rPr lang="it-IT" dirty="0" smtClean="0"/>
              <a:t> and </a:t>
            </a:r>
            <a:r>
              <a:rPr lang="it-IT" dirty="0" err="1" smtClean="0"/>
              <a:t>solutions</a:t>
            </a:r>
            <a:r>
              <a:rPr lang="it-IT" dirty="0" smtClean="0"/>
              <a:t> to the </a:t>
            </a:r>
            <a:r>
              <a:rPr lang="it-IT" dirty="0" err="1" smtClean="0"/>
              <a:t>accelerator</a:t>
            </a:r>
            <a:r>
              <a:rPr lang="it-IT" dirty="0" smtClean="0"/>
              <a:t> community </a:t>
            </a:r>
            <a:r>
              <a:rPr lang="it-IT" dirty="0" err="1" smtClean="0"/>
              <a:t>through</a:t>
            </a:r>
            <a:r>
              <a:rPr lang="it-IT" dirty="0" smtClean="0"/>
              <a:t> :   </a:t>
            </a:r>
          </a:p>
          <a:p>
            <a:endParaRPr lang="it-IT" dirty="0"/>
          </a:p>
          <a:p>
            <a:pPr marL="285750" indent="-285750">
              <a:buFont typeface="Arial" panose="020B0604020202020204" pitchFamily="34" charset="0"/>
              <a:buChar char="•"/>
            </a:pPr>
            <a:r>
              <a:rPr lang="it-IT" b="1" u="sng" dirty="0" smtClean="0">
                <a:solidFill>
                  <a:srgbClr val="FF0000"/>
                </a:solidFill>
              </a:rPr>
              <a:t>SAES </a:t>
            </a:r>
            <a:r>
              <a:rPr lang="it-IT" b="1" u="sng" dirty="0" err="1" smtClean="0">
                <a:solidFill>
                  <a:srgbClr val="FF0000"/>
                </a:solidFill>
              </a:rPr>
              <a:t>getters</a:t>
            </a:r>
            <a:r>
              <a:rPr lang="it-IT" dirty="0" smtClean="0"/>
              <a:t> : NEG </a:t>
            </a:r>
            <a:r>
              <a:rPr lang="it-IT" dirty="0" err="1" smtClean="0"/>
              <a:t>solutions</a:t>
            </a:r>
            <a:r>
              <a:rPr lang="it-IT" dirty="0" smtClean="0"/>
              <a:t> </a:t>
            </a:r>
            <a:r>
              <a:rPr lang="it-IT" dirty="0"/>
              <a:t>for high and ultra-high </a:t>
            </a:r>
            <a:r>
              <a:rPr lang="it-IT" dirty="0" err="1"/>
              <a:t>vacuum</a:t>
            </a:r>
            <a:r>
              <a:rPr lang="it-IT" dirty="0"/>
              <a:t> </a:t>
            </a:r>
            <a:r>
              <a:rPr lang="it-IT" dirty="0" err="1" smtClean="0"/>
              <a:t>applications</a:t>
            </a:r>
            <a:r>
              <a:rPr lang="it-IT" dirty="0" smtClean="0"/>
              <a:t> </a:t>
            </a:r>
          </a:p>
          <a:p>
            <a:pPr marL="285750" indent="-285750">
              <a:buFont typeface="Arial" panose="020B0604020202020204" pitchFamily="34" charset="0"/>
              <a:buChar char="•"/>
            </a:pPr>
            <a:endParaRPr lang="it-IT" dirty="0" smtClean="0"/>
          </a:p>
          <a:p>
            <a:pPr marL="285750" indent="-285750">
              <a:buFont typeface="Arial" panose="020B0604020202020204" pitchFamily="34" charset="0"/>
              <a:buChar char="•"/>
            </a:pPr>
            <a:r>
              <a:rPr lang="it-IT" b="1" u="sng" dirty="0" smtClean="0">
                <a:solidFill>
                  <a:srgbClr val="FF0000"/>
                </a:solidFill>
              </a:rPr>
              <a:t>SAES RIAL </a:t>
            </a:r>
            <a:r>
              <a:rPr lang="it-IT" b="1" u="sng" dirty="0" err="1" smtClean="0">
                <a:solidFill>
                  <a:srgbClr val="FF0000"/>
                </a:solidFill>
              </a:rPr>
              <a:t>Vacuum</a:t>
            </a:r>
            <a:r>
              <a:rPr lang="it-IT" b="1" u="sng" dirty="0" smtClean="0">
                <a:solidFill>
                  <a:srgbClr val="FF0000"/>
                </a:solidFill>
              </a:rPr>
              <a:t> </a:t>
            </a:r>
            <a:r>
              <a:rPr lang="it-IT" dirty="0" smtClean="0"/>
              <a:t>: </a:t>
            </a:r>
            <a:r>
              <a:rPr lang="it-IT" dirty="0" err="1" smtClean="0"/>
              <a:t>v</a:t>
            </a:r>
            <a:r>
              <a:rPr lang="it-IT" dirty="0" err="1" smtClean="0">
                <a:solidFill>
                  <a:schemeClr val="tx1">
                    <a:lumMod val="65000"/>
                    <a:lumOff val="35000"/>
                  </a:schemeClr>
                </a:solidFill>
              </a:rPr>
              <a:t>acuum</a:t>
            </a:r>
            <a:r>
              <a:rPr lang="it-IT" dirty="0" smtClean="0">
                <a:solidFill>
                  <a:schemeClr val="tx1">
                    <a:lumMod val="65000"/>
                    <a:lumOff val="35000"/>
                  </a:schemeClr>
                </a:solidFill>
              </a:rPr>
              <a:t> </a:t>
            </a:r>
            <a:r>
              <a:rPr lang="it-IT" dirty="0" err="1" smtClean="0">
                <a:solidFill>
                  <a:schemeClr val="tx1">
                    <a:lumMod val="65000"/>
                    <a:lumOff val="35000"/>
                  </a:schemeClr>
                </a:solidFill>
              </a:rPr>
              <a:t>chambers</a:t>
            </a:r>
            <a:r>
              <a:rPr lang="it-IT" dirty="0" smtClean="0">
                <a:solidFill>
                  <a:schemeClr val="tx1">
                    <a:lumMod val="65000"/>
                    <a:lumOff val="35000"/>
                  </a:schemeClr>
                </a:solidFill>
              </a:rPr>
              <a:t>, </a:t>
            </a:r>
            <a:r>
              <a:rPr lang="it-IT" dirty="0" err="1" smtClean="0">
                <a:solidFill>
                  <a:schemeClr val="tx1">
                    <a:lumMod val="65000"/>
                    <a:lumOff val="35000"/>
                  </a:schemeClr>
                </a:solidFill>
              </a:rPr>
              <a:t>components</a:t>
            </a:r>
            <a:r>
              <a:rPr lang="it-IT" dirty="0" smtClean="0">
                <a:solidFill>
                  <a:schemeClr val="tx1">
                    <a:lumMod val="65000"/>
                    <a:lumOff val="35000"/>
                  </a:schemeClr>
                </a:solidFill>
              </a:rPr>
              <a:t> &amp; </a:t>
            </a:r>
            <a:r>
              <a:rPr lang="it-IT" dirty="0" err="1" smtClean="0">
                <a:solidFill>
                  <a:schemeClr val="tx1">
                    <a:lumMod val="65000"/>
                    <a:lumOff val="35000"/>
                  </a:schemeClr>
                </a:solidFill>
              </a:rPr>
              <a:t>systems</a:t>
            </a:r>
            <a:endParaRPr lang="it-IT" dirty="0" smtClean="0">
              <a:solidFill>
                <a:schemeClr val="tx1">
                  <a:lumMod val="65000"/>
                  <a:lumOff val="35000"/>
                </a:schemeClr>
              </a:solidFill>
            </a:endParaRPr>
          </a:p>
          <a:p>
            <a:pPr marL="285750" indent="-285750">
              <a:buFont typeface="Arial" panose="020B0604020202020204" pitchFamily="34" charset="0"/>
              <a:buChar char="•"/>
            </a:pPr>
            <a:endParaRPr lang="it-IT" dirty="0" smtClean="0">
              <a:solidFill>
                <a:schemeClr val="tx1">
                  <a:lumMod val="65000"/>
                  <a:lumOff val="35000"/>
                </a:schemeClr>
              </a:solidFill>
            </a:endParaRPr>
          </a:p>
          <a:p>
            <a:pPr marL="285750" indent="-285750">
              <a:buFont typeface="Arial" panose="020B0604020202020204" pitchFamily="34" charset="0"/>
              <a:buChar char="•"/>
            </a:pPr>
            <a:r>
              <a:rPr lang="it-IT" b="1" u="sng" dirty="0" smtClean="0">
                <a:solidFill>
                  <a:srgbClr val="FF0000"/>
                </a:solidFill>
              </a:rPr>
              <a:t>CINEL </a:t>
            </a:r>
            <a:r>
              <a:rPr lang="it-IT" dirty="0" smtClean="0">
                <a:solidFill>
                  <a:schemeClr val="tx1">
                    <a:lumMod val="65000"/>
                    <a:lumOff val="35000"/>
                  </a:schemeClr>
                </a:solidFill>
              </a:rPr>
              <a:t>: </a:t>
            </a:r>
            <a:r>
              <a:rPr lang="it-IT" dirty="0" err="1" smtClean="0"/>
              <a:t>monochromators</a:t>
            </a:r>
            <a:r>
              <a:rPr lang="it-IT" dirty="0"/>
              <a:t>, </a:t>
            </a:r>
            <a:r>
              <a:rPr lang="it-IT" dirty="0" err="1"/>
              <a:t>mirror</a:t>
            </a:r>
            <a:r>
              <a:rPr lang="it-IT" dirty="0"/>
              <a:t> </a:t>
            </a:r>
            <a:r>
              <a:rPr lang="it-IT" dirty="0" err="1"/>
              <a:t>systems</a:t>
            </a:r>
            <a:r>
              <a:rPr lang="it-IT" dirty="0"/>
              <a:t>, front end, </a:t>
            </a:r>
            <a:r>
              <a:rPr lang="it-IT" dirty="0" err="1"/>
              <a:t>beamlines</a:t>
            </a:r>
            <a:r>
              <a:rPr lang="it-IT" dirty="0"/>
              <a:t> and </a:t>
            </a:r>
            <a:r>
              <a:rPr lang="it-IT" dirty="0" err="1"/>
              <a:t>scientific</a:t>
            </a:r>
            <a:r>
              <a:rPr lang="it-IT" dirty="0"/>
              <a:t> </a:t>
            </a:r>
            <a:r>
              <a:rPr lang="it-IT" dirty="0" err="1" smtClean="0"/>
              <a:t>instrumentations</a:t>
            </a:r>
            <a:r>
              <a:rPr lang="it-IT" dirty="0" smtClean="0"/>
              <a:t>.</a:t>
            </a:r>
            <a:endParaRPr lang="en-US" dirty="0"/>
          </a:p>
          <a:p>
            <a:pPr marL="285750" indent="-285750">
              <a:buFont typeface="Arial" panose="020B0604020202020204" pitchFamily="34" charset="0"/>
              <a:buChar char="•"/>
            </a:pPr>
            <a:endParaRPr lang="it-IT" dirty="0"/>
          </a:p>
        </p:txBody>
      </p:sp>
    </p:spTree>
    <p:extLst>
      <p:ext uri="{BB962C8B-B14F-4D97-AF65-F5344CB8AC3E}">
        <p14:creationId xmlns:p14="http://schemas.microsoft.com/office/powerpoint/2010/main" val="878249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SAES </a:t>
            </a:r>
            <a:r>
              <a:rPr lang="it-IT" dirty="0" err="1" smtClean="0"/>
              <a:t>Getters</a:t>
            </a:r>
            <a:r>
              <a:rPr lang="it-IT" dirty="0" smtClean="0"/>
              <a:t> : NEG </a:t>
            </a:r>
            <a:r>
              <a:rPr lang="it-IT" dirty="0" err="1" smtClean="0"/>
              <a:t>solution</a:t>
            </a:r>
            <a:r>
              <a:rPr lang="it-IT" dirty="0" smtClean="0"/>
              <a:t> for </a:t>
            </a:r>
            <a:r>
              <a:rPr lang="it-IT" dirty="0" err="1" smtClean="0"/>
              <a:t>accelerators</a:t>
            </a:r>
            <a:r>
              <a:rPr lang="it-IT" dirty="0" smtClean="0"/>
              <a:t> &amp; </a:t>
            </a:r>
            <a:r>
              <a:rPr lang="it-IT" dirty="0" err="1" smtClean="0"/>
              <a:t>research</a:t>
            </a:r>
            <a:endParaRPr lang="it-IT" dirty="0"/>
          </a:p>
        </p:txBody>
      </p:sp>
      <p:pic>
        <p:nvPicPr>
          <p:cNvPr id="3" name="Picture 2"/>
          <p:cNvPicPr>
            <a:picLocks noChangeAspect="1"/>
          </p:cNvPicPr>
          <p:nvPr/>
        </p:nvPicPr>
        <p:blipFill>
          <a:blip r:embed="rId2"/>
          <a:stretch>
            <a:fillRect/>
          </a:stretch>
        </p:blipFill>
        <p:spPr>
          <a:xfrm>
            <a:off x="191344" y="1124744"/>
            <a:ext cx="7787683" cy="5033248"/>
          </a:xfrm>
          <a:prstGeom prst="rect">
            <a:avLst/>
          </a:prstGeom>
        </p:spPr>
      </p:pic>
      <p:sp>
        <p:nvSpPr>
          <p:cNvPr id="10" name="TextBox 9"/>
          <p:cNvSpPr txBox="1"/>
          <p:nvPr/>
        </p:nvSpPr>
        <p:spPr>
          <a:xfrm>
            <a:off x="3503712" y="1196752"/>
            <a:ext cx="748456" cy="307777"/>
          </a:xfrm>
          <a:prstGeom prst="rect">
            <a:avLst/>
          </a:prstGeom>
          <a:noFill/>
        </p:spPr>
        <p:txBody>
          <a:bodyPr wrap="square" rtlCol="0">
            <a:spAutoFit/>
          </a:bodyPr>
          <a:lstStyle/>
          <a:p>
            <a:pPr>
              <a:defRPr/>
            </a:pPr>
            <a:r>
              <a:rPr lang="it-IT" sz="1400" b="1" dirty="0" smtClean="0">
                <a:solidFill>
                  <a:srgbClr val="FF0000"/>
                </a:solidFill>
              </a:rPr>
              <a:t>St172</a:t>
            </a:r>
            <a:endParaRPr lang="it-IT" sz="1400" b="1" dirty="0">
              <a:solidFill>
                <a:srgbClr val="FF0000"/>
              </a:solidFill>
            </a:endParaRPr>
          </a:p>
        </p:txBody>
      </p:sp>
      <p:pic>
        <p:nvPicPr>
          <p:cNvPr id="12" name="Grafik 35"/>
          <p:cNvPicPr>
            <a:picLocks noChangeAspect="1"/>
          </p:cNvPicPr>
          <p:nvPr/>
        </p:nvPicPr>
        <p:blipFill rotWithShape="1">
          <a:blip r:embed="rId3" cstate="print">
            <a:extLst>
              <a:ext uri="{28A0092B-C50C-407E-A947-70E740481C1C}">
                <a14:useLocalDpi xmlns:a14="http://schemas.microsoft.com/office/drawing/2010/main" val="0"/>
              </a:ext>
            </a:extLst>
          </a:blip>
          <a:srcRect t="7143" b="16380"/>
          <a:stretch/>
        </p:blipFill>
        <p:spPr>
          <a:xfrm>
            <a:off x="8544272" y="1377116"/>
            <a:ext cx="3073559" cy="4178808"/>
          </a:xfrm>
          <a:prstGeom prst="rect">
            <a:avLst/>
          </a:prstGeom>
        </p:spPr>
      </p:pic>
      <p:sp>
        <p:nvSpPr>
          <p:cNvPr id="13" name="TextBox 12"/>
          <p:cNvSpPr txBox="1"/>
          <p:nvPr/>
        </p:nvSpPr>
        <p:spPr>
          <a:xfrm>
            <a:off x="8400256" y="5661248"/>
            <a:ext cx="3264695" cy="738664"/>
          </a:xfrm>
          <a:prstGeom prst="rect">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3500000" scaled="1"/>
            <a:tileRect/>
          </a:gradFill>
          <a:effectLst>
            <a:outerShdw blurRad="50800" dist="38100" dir="2700000" algn="tl" rotWithShape="0">
              <a:prstClr val="black">
                <a:alpha val="40000"/>
              </a:prstClr>
            </a:outerShdw>
          </a:effectLst>
        </p:spPr>
        <p:txBody>
          <a:bodyPr wrap="square" rtlCol="0">
            <a:spAutoFit/>
          </a:bodyPr>
          <a:lstStyle/>
          <a:p>
            <a:r>
              <a:rPr lang="it-IT" sz="1400" dirty="0" smtClean="0"/>
              <a:t>Small scale </a:t>
            </a:r>
            <a:r>
              <a:rPr lang="it-IT" sz="1400" dirty="0" err="1" smtClean="0"/>
              <a:t>prototype</a:t>
            </a:r>
            <a:r>
              <a:rPr lang="it-IT" sz="1400" dirty="0" smtClean="0"/>
              <a:t> (1:20 ) of the </a:t>
            </a:r>
            <a:r>
              <a:rPr lang="it-IT" sz="1400" dirty="0" err="1" smtClean="0"/>
              <a:t>pump</a:t>
            </a:r>
            <a:r>
              <a:rPr lang="it-IT" sz="1400" dirty="0" smtClean="0"/>
              <a:t> </a:t>
            </a:r>
            <a:r>
              <a:rPr lang="it-IT" sz="1400" dirty="0" err="1" smtClean="0"/>
              <a:t>delivered</a:t>
            </a:r>
            <a:r>
              <a:rPr lang="it-IT" sz="1400" dirty="0" smtClean="0"/>
              <a:t> to SPIDER </a:t>
            </a:r>
            <a:r>
              <a:rPr lang="it-IT" sz="1400" dirty="0" err="1" smtClean="0"/>
              <a:t>ion</a:t>
            </a:r>
            <a:r>
              <a:rPr lang="it-IT" sz="1400" dirty="0" smtClean="0"/>
              <a:t> source @RFX  (ITER </a:t>
            </a:r>
            <a:r>
              <a:rPr lang="it-IT" sz="1400" dirty="0" err="1" smtClean="0"/>
              <a:t>project</a:t>
            </a:r>
            <a:r>
              <a:rPr lang="it-IT" sz="1400" dirty="0" smtClean="0"/>
              <a:t>)</a:t>
            </a:r>
            <a:endParaRPr lang="it-IT" sz="1400" dirty="0"/>
          </a:p>
        </p:txBody>
      </p:sp>
    </p:spTree>
    <p:extLst>
      <p:ext uri="{BB962C8B-B14F-4D97-AF65-F5344CB8AC3E}">
        <p14:creationId xmlns:p14="http://schemas.microsoft.com/office/powerpoint/2010/main" val="3036132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4546" name="Rectangle 2"/>
          <p:cNvSpPr>
            <a:spLocks noGrp="1" noChangeArrowheads="1"/>
          </p:cNvSpPr>
          <p:nvPr>
            <p:ph type="title"/>
          </p:nvPr>
        </p:nvSpPr>
        <p:spPr>
          <a:xfrm>
            <a:off x="1774825" y="-99392"/>
            <a:ext cx="8642350" cy="1143000"/>
          </a:xfrm>
        </p:spPr>
        <p:txBody>
          <a:bodyPr/>
          <a:lstStyle/>
          <a:p>
            <a:pPr eaLnBrk="1" hangingPunct="1">
              <a:defRPr/>
            </a:pPr>
            <a:r>
              <a:rPr lang="it-IT" altLang="it-IT" sz="3200" dirty="0" smtClean="0"/>
              <a:t>SRV : </a:t>
            </a:r>
            <a:r>
              <a:rPr lang="it-IT" altLang="it-IT" sz="3200" dirty="0" err="1" smtClean="0"/>
              <a:t>vacuum</a:t>
            </a:r>
            <a:r>
              <a:rPr lang="it-IT" altLang="it-IT" sz="3200" dirty="0" smtClean="0"/>
              <a:t> </a:t>
            </a:r>
            <a:r>
              <a:rPr lang="it-IT" altLang="it-IT" sz="3200" dirty="0" err="1" smtClean="0"/>
              <a:t>chambers</a:t>
            </a:r>
            <a:r>
              <a:rPr lang="it-IT" altLang="it-IT" sz="3200" dirty="0" smtClean="0"/>
              <a:t> &amp; </a:t>
            </a:r>
            <a:r>
              <a:rPr lang="it-IT" altLang="it-IT" sz="3200" dirty="0" err="1" smtClean="0"/>
              <a:t>components</a:t>
            </a:r>
            <a:endParaRPr lang="it-IT" altLang="it-IT" sz="3200" dirty="0"/>
          </a:p>
        </p:txBody>
      </p:sp>
      <p:sp>
        <p:nvSpPr>
          <p:cNvPr id="40964" name="Rectangle 6"/>
          <p:cNvSpPr>
            <a:spLocks noChangeArrowheads="1"/>
          </p:cNvSpPr>
          <p:nvPr/>
        </p:nvSpPr>
        <p:spPr bwMode="auto">
          <a:xfrm>
            <a:off x="263353" y="764704"/>
            <a:ext cx="5904086"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lgn="just" eaLnBrk="0" hangingPunct="0">
              <a:spcBef>
                <a:spcPct val="20000"/>
              </a:spcBef>
              <a:buClr>
                <a:srgbClr val="FF0000"/>
              </a:buClr>
              <a:buFont typeface="Wingdings" pitchFamily="2" charset="2"/>
              <a:defRPr sz="2400">
                <a:solidFill>
                  <a:schemeClr val="tx1"/>
                </a:solidFill>
                <a:latin typeface="Univers 55" pitchFamily="34" charset="0"/>
              </a:defRPr>
            </a:lvl1pPr>
            <a:lvl2pPr marL="917575" indent="-381000" algn="l" eaLnBrk="0" hangingPunct="0">
              <a:spcBef>
                <a:spcPct val="20000"/>
              </a:spcBef>
              <a:buClr>
                <a:srgbClr val="FF0000"/>
              </a:buClr>
              <a:buFont typeface="Wingdings" pitchFamily="2" charset="2"/>
              <a:buChar char="¨"/>
              <a:defRPr sz="2000">
                <a:solidFill>
                  <a:schemeClr val="tx1"/>
                </a:solidFill>
                <a:latin typeface="Univers 55" pitchFamily="34" charset="0"/>
              </a:defRPr>
            </a:lvl2pPr>
            <a:lvl3pPr marL="1344613" indent="-342900" algn="l" eaLnBrk="0" hangingPunct="0">
              <a:spcBef>
                <a:spcPct val="20000"/>
              </a:spcBef>
              <a:buClr>
                <a:srgbClr val="FF0000"/>
              </a:buClr>
              <a:buFont typeface="Wingdings" pitchFamily="2" charset="2"/>
              <a:buChar char="¨"/>
              <a:defRPr>
                <a:solidFill>
                  <a:schemeClr val="tx1"/>
                </a:solidFill>
                <a:latin typeface="Univers 55" pitchFamily="34" charset="0"/>
              </a:defRPr>
            </a:lvl3pPr>
            <a:lvl4pPr marL="1714500" indent="-304800" algn="l" eaLnBrk="0" hangingPunct="0">
              <a:spcBef>
                <a:spcPct val="20000"/>
              </a:spcBef>
              <a:buClr>
                <a:srgbClr val="FF0000"/>
              </a:buClr>
              <a:buFont typeface="Wingdings" pitchFamily="2" charset="2"/>
              <a:buChar char="¨"/>
              <a:defRPr sz="1600">
                <a:solidFill>
                  <a:schemeClr val="tx1"/>
                </a:solidFill>
                <a:latin typeface="Univers 55" pitchFamily="34" charset="0"/>
              </a:defRPr>
            </a:lvl4pPr>
            <a:lvl5pPr marL="2095500" indent="-266700" algn="l" eaLnBrk="0" hangingPunct="0">
              <a:spcBef>
                <a:spcPct val="20000"/>
              </a:spcBef>
              <a:buClr>
                <a:srgbClr val="FF0000"/>
              </a:buClr>
              <a:buFont typeface="Wingdings" pitchFamily="2" charset="2"/>
              <a:buChar char="¨"/>
              <a:defRPr sz="1400">
                <a:solidFill>
                  <a:schemeClr val="tx1"/>
                </a:solidFill>
                <a:latin typeface="Univers 55" pitchFamily="34" charset="0"/>
              </a:defRPr>
            </a:lvl5pPr>
            <a:lvl6pPr marL="2552700" indent="-266700" eaLnBrk="0" fontAlgn="base" hangingPunct="0">
              <a:spcBef>
                <a:spcPct val="20000"/>
              </a:spcBef>
              <a:spcAft>
                <a:spcPct val="0"/>
              </a:spcAft>
              <a:buClr>
                <a:srgbClr val="FF0000"/>
              </a:buClr>
              <a:buFont typeface="Wingdings" pitchFamily="2" charset="2"/>
              <a:buChar char="¨"/>
              <a:defRPr sz="1400">
                <a:solidFill>
                  <a:schemeClr val="tx1"/>
                </a:solidFill>
                <a:latin typeface="Univers 55" pitchFamily="34" charset="0"/>
              </a:defRPr>
            </a:lvl6pPr>
            <a:lvl7pPr marL="3009900" indent="-266700" eaLnBrk="0" fontAlgn="base" hangingPunct="0">
              <a:spcBef>
                <a:spcPct val="20000"/>
              </a:spcBef>
              <a:spcAft>
                <a:spcPct val="0"/>
              </a:spcAft>
              <a:buClr>
                <a:srgbClr val="FF0000"/>
              </a:buClr>
              <a:buFont typeface="Wingdings" pitchFamily="2" charset="2"/>
              <a:buChar char="¨"/>
              <a:defRPr sz="1400">
                <a:solidFill>
                  <a:schemeClr val="tx1"/>
                </a:solidFill>
                <a:latin typeface="Univers 55" pitchFamily="34" charset="0"/>
              </a:defRPr>
            </a:lvl7pPr>
            <a:lvl8pPr marL="3467100" indent="-266700" eaLnBrk="0" fontAlgn="base" hangingPunct="0">
              <a:spcBef>
                <a:spcPct val="20000"/>
              </a:spcBef>
              <a:spcAft>
                <a:spcPct val="0"/>
              </a:spcAft>
              <a:buClr>
                <a:srgbClr val="FF0000"/>
              </a:buClr>
              <a:buFont typeface="Wingdings" pitchFamily="2" charset="2"/>
              <a:buChar char="¨"/>
              <a:defRPr sz="1400">
                <a:solidFill>
                  <a:schemeClr val="tx1"/>
                </a:solidFill>
                <a:latin typeface="Univers 55" pitchFamily="34" charset="0"/>
              </a:defRPr>
            </a:lvl8pPr>
            <a:lvl9pPr marL="3924300" indent="-266700" eaLnBrk="0" fontAlgn="base" hangingPunct="0">
              <a:spcBef>
                <a:spcPct val="20000"/>
              </a:spcBef>
              <a:spcAft>
                <a:spcPct val="0"/>
              </a:spcAft>
              <a:buClr>
                <a:srgbClr val="FF0000"/>
              </a:buClr>
              <a:buFont typeface="Wingdings" pitchFamily="2" charset="2"/>
              <a:buChar char="¨"/>
              <a:defRPr sz="1400">
                <a:solidFill>
                  <a:schemeClr val="tx1"/>
                </a:solidFill>
                <a:latin typeface="Univers 55" pitchFamily="34" charset="0"/>
              </a:defRPr>
            </a:lvl9pPr>
          </a:lstStyle>
          <a:p>
            <a:pPr eaLnBrk="1" hangingPunct="1">
              <a:buFont typeface="Wingdings" pitchFamily="2" charset="2"/>
              <a:buChar char="¨"/>
              <a:defRPr/>
            </a:pPr>
            <a:endParaRPr lang="it-IT" altLang="it-IT" sz="1600" dirty="0"/>
          </a:p>
          <a:p>
            <a:pPr eaLnBrk="1" hangingPunct="1">
              <a:buFont typeface="Wingdings" pitchFamily="2" charset="2"/>
              <a:buChar char="¨"/>
              <a:defRPr/>
            </a:pPr>
            <a:r>
              <a:rPr lang="it-IT" altLang="it-IT" sz="1600" dirty="0" smtClean="0"/>
              <a:t>SAES RIAL </a:t>
            </a:r>
            <a:r>
              <a:rPr lang="it-IT" altLang="it-IT" sz="1600" dirty="0" err="1" smtClean="0"/>
              <a:t>Vacuum</a:t>
            </a:r>
            <a:r>
              <a:rPr lang="it-IT" altLang="it-IT" sz="1600" dirty="0" smtClean="0"/>
              <a:t> (SRV) </a:t>
            </a:r>
            <a:r>
              <a:rPr lang="it-IT" altLang="it-IT" sz="1600" dirty="0" err="1" smtClean="0"/>
              <a:t>was</a:t>
            </a:r>
            <a:r>
              <a:rPr lang="it-IT" altLang="it-IT" sz="1600" dirty="0" smtClean="0"/>
              <a:t> </a:t>
            </a:r>
            <a:r>
              <a:rPr lang="it-IT" altLang="it-IT" sz="1600" dirty="0" err="1" smtClean="0"/>
              <a:t>established</a:t>
            </a:r>
            <a:r>
              <a:rPr lang="it-IT" altLang="it-IT" sz="1600" dirty="0" smtClean="0"/>
              <a:t> in 2015</a:t>
            </a:r>
          </a:p>
          <a:p>
            <a:pPr eaLnBrk="1" hangingPunct="1">
              <a:buFont typeface="Wingdings" pitchFamily="2" charset="2"/>
              <a:buChar char="¨"/>
              <a:defRPr/>
            </a:pPr>
            <a:r>
              <a:rPr lang="it-IT" altLang="it-IT" sz="1600" dirty="0" err="1" smtClean="0"/>
              <a:t>Since</a:t>
            </a:r>
            <a:r>
              <a:rPr lang="it-IT" altLang="it-IT" sz="1600" dirty="0" smtClean="0"/>
              <a:t> </a:t>
            </a:r>
            <a:r>
              <a:rPr lang="it-IT" altLang="it-IT" sz="1600" dirty="0" err="1" smtClean="0"/>
              <a:t>May</a:t>
            </a:r>
            <a:r>
              <a:rPr lang="it-IT" altLang="it-IT" sz="1600" dirty="0" smtClean="0"/>
              <a:t> 2022 </a:t>
            </a:r>
            <a:r>
              <a:rPr lang="it-IT" altLang="it-IT" sz="1600" dirty="0" err="1" smtClean="0"/>
              <a:t>is</a:t>
            </a:r>
            <a:r>
              <a:rPr lang="it-IT" altLang="it-IT" sz="1600" dirty="0" smtClean="0"/>
              <a:t> 100% part of the SAES Group</a:t>
            </a:r>
          </a:p>
          <a:p>
            <a:pPr eaLnBrk="1" hangingPunct="1">
              <a:buFont typeface="Wingdings" pitchFamily="2" charset="2"/>
              <a:buChar char="¨"/>
              <a:defRPr/>
            </a:pPr>
            <a:r>
              <a:rPr lang="it-IT" altLang="it-IT" sz="1600" dirty="0" smtClean="0"/>
              <a:t>30 </a:t>
            </a:r>
            <a:r>
              <a:rPr lang="it-IT" altLang="it-IT" sz="1600" dirty="0" err="1" smtClean="0"/>
              <a:t>employees</a:t>
            </a:r>
            <a:r>
              <a:rPr lang="it-IT" altLang="it-IT" sz="1600" dirty="0" smtClean="0"/>
              <a:t> </a:t>
            </a:r>
          </a:p>
          <a:p>
            <a:pPr eaLnBrk="1" hangingPunct="1">
              <a:buFont typeface="Wingdings" pitchFamily="2" charset="2"/>
              <a:buChar char="¨"/>
              <a:defRPr/>
            </a:pPr>
            <a:r>
              <a:rPr lang="it-IT" altLang="it-IT" sz="1600" dirty="0" smtClean="0"/>
              <a:t>7M€ Turnover (2022) </a:t>
            </a:r>
          </a:p>
          <a:p>
            <a:pPr eaLnBrk="1" hangingPunct="1">
              <a:buFont typeface="Wingdings" pitchFamily="2" charset="2"/>
              <a:buChar char="¨"/>
              <a:defRPr/>
            </a:pPr>
            <a:r>
              <a:rPr lang="it-IT" altLang="it-IT" sz="1600" dirty="0" smtClean="0"/>
              <a:t>HQ in Parma</a:t>
            </a:r>
          </a:p>
          <a:p>
            <a:pPr eaLnBrk="1" hangingPunct="1">
              <a:buFont typeface="Wingdings" pitchFamily="2" charset="2"/>
              <a:buChar char="¨"/>
              <a:defRPr/>
            </a:pPr>
            <a:endParaRPr lang="it-IT" altLang="it-IT" sz="1600" dirty="0"/>
          </a:p>
          <a:p>
            <a:pPr eaLnBrk="1" hangingPunct="1">
              <a:buFont typeface="Wingdings" pitchFamily="2" charset="2"/>
              <a:buChar char="¨"/>
              <a:defRPr/>
            </a:pPr>
            <a:endParaRPr lang="it-IT" altLang="it-IT" sz="1600" dirty="0"/>
          </a:p>
          <a:p>
            <a:pPr eaLnBrk="1" hangingPunct="1">
              <a:buFont typeface="Wingdings" pitchFamily="2" charset="2"/>
              <a:buChar char="¨"/>
              <a:defRPr/>
            </a:pPr>
            <a:endParaRPr lang="it-IT" altLang="it-IT" sz="1600" dirty="0"/>
          </a:p>
          <a:p>
            <a:pPr eaLnBrk="1" hangingPunct="1">
              <a:buFont typeface="Wingdings" pitchFamily="2" charset="2"/>
              <a:buChar char="¨"/>
              <a:defRPr/>
            </a:pPr>
            <a:endParaRPr lang="it-IT" altLang="it-IT" sz="1600" dirty="0"/>
          </a:p>
          <a:p>
            <a:pPr eaLnBrk="1" hangingPunct="1">
              <a:buFont typeface="Wingdings" pitchFamily="2" charset="2"/>
              <a:buChar char="¨"/>
              <a:defRPr/>
            </a:pPr>
            <a:endParaRPr lang="it-IT" altLang="it-IT" sz="1600" dirty="0"/>
          </a:p>
          <a:p>
            <a:pPr eaLnBrk="1" hangingPunct="1">
              <a:buFont typeface="Wingdings" pitchFamily="2" charset="2"/>
              <a:buChar char="¨"/>
              <a:defRPr/>
            </a:pPr>
            <a:endParaRPr lang="it-IT" altLang="it-IT" sz="1600" dirty="0"/>
          </a:p>
          <a:p>
            <a:pPr lvl="1" eaLnBrk="1" hangingPunct="1">
              <a:defRPr/>
            </a:pPr>
            <a:endParaRPr lang="it-IT" altLang="it-IT" sz="1600"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35209" y="1811725"/>
            <a:ext cx="4188614" cy="24551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6397620" y="980728"/>
            <a:ext cx="5350045" cy="830997"/>
          </a:xfrm>
          <a:prstGeom prst="rect">
            <a:avLst/>
          </a:prstGeom>
        </p:spPr>
        <p:txBody>
          <a:bodyPr wrap="square">
            <a:spAutoFit/>
          </a:bodyPr>
          <a:lstStyle/>
          <a:p>
            <a:r>
              <a:rPr lang="it-IT" altLang="it-IT" sz="1600" dirty="0" smtClean="0"/>
              <a:t>RIAL VACUUM </a:t>
            </a:r>
            <a:r>
              <a:rPr lang="it-IT" altLang="it-IT" sz="1600" dirty="0" err="1" smtClean="0"/>
              <a:t>has</a:t>
            </a:r>
            <a:r>
              <a:rPr lang="it-IT" altLang="it-IT" sz="1600" dirty="0" smtClean="0"/>
              <a:t> </a:t>
            </a:r>
            <a:r>
              <a:rPr lang="it-IT" altLang="it-IT" sz="1600" dirty="0" err="1" smtClean="0"/>
              <a:t>been</a:t>
            </a:r>
            <a:r>
              <a:rPr lang="it-IT" altLang="it-IT" sz="1600" dirty="0" smtClean="0"/>
              <a:t> </a:t>
            </a:r>
            <a:r>
              <a:rPr lang="it-IT" altLang="it-IT" sz="1600" dirty="0" err="1" smtClean="0"/>
              <a:t>recipient</a:t>
            </a:r>
            <a:r>
              <a:rPr lang="it-IT" altLang="it-IT" sz="1600" dirty="0" smtClean="0"/>
              <a:t> </a:t>
            </a:r>
            <a:r>
              <a:rPr lang="it-IT" altLang="it-IT" sz="1600" dirty="0"/>
              <a:t>of the </a:t>
            </a:r>
            <a:r>
              <a:rPr lang="it-IT" altLang="it-IT" sz="1600" b="1" dirty="0">
                <a:solidFill>
                  <a:srgbClr val="FF0000"/>
                </a:solidFill>
              </a:rPr>
              <a:t>GOLDEN HADRON </a:t>
            </a:r>
            <a:r>
              <a:rPr lang="it-IT" altLang="it-IT" sz="1600" dirty="0"/>
              <a:t>from  CERN </a:t>
            </a:r>
            <a:r>
              <a:rPr lang="it-IT" altLang="it-IT" sz="1600" dirty="0" err="1"/>
              <a:t>as</a:t>
            </a:r>
            <a:r>
              <a:rPr lang="it-IT" altLang="it-IT" sz="1600" dirty="0"/>
              <a:t> a </a:t>
            </a:r>
            <a:r>
              <a:rPr lang="it-IT" altLang="it-IT" sz="1600" dirty="0" err="1"/>
              <a:t>recognition</a:t>
            </a:r>
            <a:r>
              <a:rPr lang="it-IT" altLang="it-IT" sz="1600" dirty="0"/>
              <a:t> for </a:t>
            </a:r>
            <a:r>
              <a:rPr lang="it-IT" altLang="it-IT" sz="1600" dirty="0" err="1"/>
              <a:t>quality</a:t>
            </a:r>
            <a:r>
              <a:rPr lang="it-IT" altLang="it-IT" sz="1600" dirty="0"/>
              <a:t> </a:t>
            </a:r>
            <a:r>
              <a:rPr lang="it-IT" altLang="it-IT" sz="1600" dirty="0" err="1"/>
              <a:t>excellence</a:t>
            </a:r>
            <a:r>
              <a:rPr lang="it-IT" altLang="it-IT" sz="1600" dirty="0"/>
              <a:t> in the </a:t>
            </a:r>
            <a:r>
              <a:rPr lang="it-IT" altLang="it-IT" sz="1600" dirty="0" err="1"/>
              <a:t>supply</a:t>
            </a:r>
            <a:r>
              <a:rPr lang="it-IT" altLang="it-IT" sz="1600" dirty="0"/>
              <a:t> of UHV </a:t>
            </a:r>
            <a:r>
              <a:rPr lang="it-IT" altLang="it-IT" sz="1600" dirty="0" err="1"/>
              <a:t>products</a:t>
            </a:r>
            <a:endParaRPr lang="it-IT" sz="1600" dirty="0"/>
          </a:p>
        </p:txBody>
      </p:sp>
      <p:pic>
        <p:nvPicPr>
          <p:cNvPr id="7" name="Picture 8" descr="RFbellow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310872" y="5035014"/>
            <a:ext cx="1379246" cy="1434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15880" y="3774534"/>
            <a:ext cx="3816424" cy="2851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prstDash val="sysDot"/>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Immagine 10" descr="Z:\Rial Database\ARCHIVIO FOTOGRAFICO\Prodotti SPECIALI rial\17-082 ESRF PHOTON ABSORBERS\0000005 pulita.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792186" y="4639389"/>
            <a:ext cx="1955479" cy="917010"/>
          </a:xfrm>
          <a:prstGeom prst="rect">
            <a:avLst/>
          </a:prstGeom>
          <a:noFill/>
          <a:ln>
            <a:noFill/>
          </a:ln>
        </p:spPr>
      </p:pic>
      <p:pic>
        <p:nvPicPr>
          <p:cNvPr id="12" name="Immagine 2" descr="U:\Rial Database\ARCHIVIO FOTOGRAFICO\Prodotti SPECIALI rial\13-412 DANFYSIK - Taper section\pulita.JPG"/>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45987" y="2848172"/>
            <a:ext cx="1918934" cy="1632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945" y="2759595"/>
            <a:ext cx="4947935" cy="3709933"/>
          </a:xfrm>
          <a:prstGeom prst="rect">
            <a:avLst/>
          </a:prstGeom>
        </p:spPr>
      </p:pic>
    </p:spTree>
    <p:extLst>
      <p:ext uri="{BB962C8B-B14F-4D97-AF65-F5344CB8AC3E}">
        <p14:creationId xmlns:p14="http://schemas.microsoft.com/office/powerpoint/2010/main" val="1799427952"/>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47851" y="260648"/>
            <a:ext cx="8424863" cy="566738"/>
          </a:xfrm>
        </p:spPr>
        <p:txBody>
          <a:bodyPr>
            <a:normAutofit/>
          </a:bodyPr>
          <a:lstStyle/>
          <a:p>
            <a:pPr eaLnBrk="1" hangingPunct="1">
              <a:defRPr/>
            </a:pPr>
            <a:r>
              <a:rPr kumimoji="1" lang="en-US" altLang="ja-JP" dirty="0" smtClean="0"/>
              <a:t>Cinel : BL and instrumentation for synchrotrons</a:t>
            </a:r>
            <a:endParaRPr kumimoji="1" lang="ja-JP" altLang="en-US" dirty="0"/>
          </a:p>
        </p:txBody>
      </p:sp>
      <p:pic>
        <p:nvPicPr>
          <p:cNvPr id="54278" name="Picture 8"/>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888088" y="3543812"/>
            <a:ext cx="4889713" cy="31745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prstDash val="sysDot"/>
                <a:miter lim="800000"/>
                <a:headEnd/>
                <a:tailEnd/>
              </a14:hiddenLine>
            </a:ext>
          </a:extLst>
        </p:spPr>
      </p:pic>
      <p:pic>
        <p:nvPicPr>
          <p:cNvPr id="54281" name="Picture 1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83308" y="3936504"/>
            <a:ext cx="3065672" cy="2952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prstDash val="sysDot"/>
                <a:miter lim="800000"/>
                <a:headEnd/>
                <a:tailEnd/>
              </a14:hiddenLine>
            </a:ext>
          </a:extLst>
        </p:spPr>
      </p:pic>
      <p:pic>
        <p:nvPicPr>
          <p:cNvPr id="9" name="Picture 8"/>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000960" y="980728"/>
            <a:ext cx="4741480" cy="2448272"/>
          </a:xfrm>
          <a:prstGeom prst="rect">
            <a:avLst/>
          </a:prstGeom>
          <a:noFill/>
          <a:ln w="9360">
            <a:solidFill>
              <a:srgbClr val="FFFFFF"/>
            </a:solidFill>
            <a:miter lim="800000"/>
            <a:headEnd/>
            <a:tailEnd/>
          </a:ln>
          <a:extLst>
            <a:ext uri="{909E8E84-426E-40DD-AFC4-6F175D3DCCD1}">
              <a14:hiddenFill xmlns:a14="http://schemas.microsoft.com/office/drawing/2010/main">
                <a:solidFill>
                  <a:srgbClr val="FFFFFF"/>
                </a:solidFill>
              </a14:hiddenFill>
            </a:ext>
          </a:extLst>
        </p:spPr>
      </p:pic>
      <p:pic>
        <p:nvPicPr>
          <p:cNvPr id="10" name="Segnaposto contenuto 3"/>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bwMode="auto">
          <a:xfrm>
            <a:off x="252316" y="4240243"/>
            <a:ext cx="2747340" cy="2577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9"/>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84324" y="2456227"/>
            <a:ext cx="5977185" cy="17648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prstDash val="sysDot"/>
                <a:miter lim="800000"/>
                <a:headEnd/>
                <a:tailEnd/>
              </a14:hiddenLine>
            </a:ext>
          </a:extLst>
        </p:spPr>
      </p:pic>
      <p:sp>
        <p:nvSpPr>
          <p:cNvPr id="13" name="Rectangle 6"/>
          <p:cNvSpPr>
            <a:spLocks noChangeArrowheads="1"/>
          </p:cNvSpPr>
          <p:nvPr/>
        </p:nvSpPr>
        <p:spPr bwMode="auto">
          <a:xfrm>
            <a:off x="263353" y="764704"/>
            <a:ext cx="5328591" cy="2160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457200" indent="-457200" algn="just" eaLnBrk="0" hangingPunct="0">
              <a:spcBef>
                <a:spcPct val="20000"/>
              </a:spcBef>
              <a:buClr>
                <a:srgbClr val="FF0000"/>
              </a:buClr>
              <a:buFont typeface="Wingdings" pitchFamily="2" charset="2"/>
              <a:defRPr sz="2400">
                <a:solidFill>
                  <a:schemeClr val="tx1"/>
                </a:solidFill>
                <a:latin typeface="Univers 55" pitchFamily="34" charset="0"/>
              </a:defRPr>
            </a:lvl1pPr>
            <a:lvl2pPr marL="917575" indent="-381000" algn="l" eaLnBrk="0" hangingPunct="0">
              <a:spcBef>
                <a:spcPct val="20000"/>
              </a:spcBef>
              <a:buClr>
                <a:srgbClr val="FF0000"/>
              </a:buClr>
              <a:buFont typeface="Wingdings" pitchFamily="2" charset="2"/>
              <a:buChar char="¨"/>
              <a:defRPr sz="2000">
                <a:solidFill>
                  <a:schemeClr val="tx1"/>
                </a:solidFill>
                <a:latin typeface="Univers 55" pitchFamily="34" charset="0"/>
              </a:defRPr>
            </a:lvl2pPr>
            <a:lvl3pPr marL="1344613" indent="-342900" algn="l" eaLnBrk="0" hangingPunct="0">
              <a:spcBef>
                <a:spcPct val="20000"/>
              </a:spcBef>
              <a:buClr>
                <a:srgbClr val="FF0000"/>
              </a:buClr>
              <a:buFont typeface="Wingdings" pitchFamily="2" charset="2"/>
              <a:buChar char="¨"/>
              <a:defRPr>
                <a:solidFill>
                  <a:schemeClr val="tx1"/>
                </a:solidFill>
                <a:latin typeface="Univers 55" pitchFamily="34" charset="0"/>
              </a:defRPr>
            </a:lvl3pPr>
            <a:lvl4pPr marL="1714500" indent="-304800" algn="l" eaLnBrk="0" hangingPunct="0">
              <a:spcBef>
                <a:spcPct val="20000"/>
              </a:spcBef>
              <a:buClr>
                <a:srgbClr val="FF0000"/>
              </a:buClr>
              <a:buFont typeface="Wingdings" pitchFamily="2" charset="2"/>
              <a:buChar char="¨"/>
              <a:defRPr sz="1600">
                <a:solidFill>
                  <a:schemeClr val="tx1"/>
                </a:solidFill>
                <a:latin typeface="Univers 55" pitchFamily="34" charset="0"/>
              </a:defRPr>
            </a:lvl4pPr>
            <a:lvl5pPr marL="2095500" indent="-266700" algn="l" eaLnBrk="0" hangingPunct="0">
              <a:spcBef>
                <a:spcPct val="20000"/>
              </a:spcBef>
              <a:buClr>
                <a:srgbClr val="FF0000"/>
              </a:buClr>
              <a:buFont typeface="Wingdings" pitchFamily="2" charset="2"/>
              <a:buChar char="¨"/>
              <a:defRPr sz="1400">
                <a:solidFill>
                  <a:schemeClr val="tx1"/>
                </a:solidFill>
                <a:latin typeface="Univers 55" pitchFamily="34" charset="0"/>
              </a:defRPr>
            </a:lvl5pPr>
            <a:lvl6pPr marL="2552700" indent="-266700" eaLnBrk="0" fontAlgn="base" hangingPunct="0">
              <a:spcBef>
                <a:spcPct val="20000"/>
              </a:spcBef>
              <a:spcAft>
                <a:spcPct val="0"/>
              </a:spcAft>
              <a:buClr>
                <a:srgbClr val="FF0000"/>
              </a:buClr>
              <a:buFont typeface="Wingdings" pitchFamily="2" charset="2"/>
              <a:buChar char="¨"/>
              <a:defRPr sz="1400">
                <a:solidFill>
                  <a:schemeClr val="tx1"/>
                </a:solidFill>
                <a:latin typeface="Univers 55" pitchFamily="34" charset="0"/>
              </a:defRPr>
            </a:lvl6pPr>
            <a:lvl7pPr marL="3009900" indent="-266700" eaLnBrk="0" fontAlgn="base" hangingPunct="0">
              <a:spcBef>
                <a:spcPct val="20000"/>
              </a:spcBef>
              <a:spcAft>
                <a:spcPct val="0"/>
              </a:spcAft>
              <a:buClr>
                <a:srgbClr val="FF0000"/>
              </a:buClr>
              <a:buFont typeface="Wingdings" pitchFamily="2" charset="2"/>
              <a:buChar char="¨"/>
              <a:defRPr sz="1400">
                <a:solidFill>
                  <a:schemeClr val="tx1"/>
                </a:solidFill>
                <a:latin typeface="Univers 55" pitchFamily="34" charset="0"/>
              </a:defRPr>
            </a:lvl7pPr>
            <a:lvl8pPr marL="3467100" indent="-266700" eaLnBrk="0" fontAlgn="base" hangingPunct="0">
              <a:spcBef>
                <a:spcPct val="20000"/>
              </a:spcBef>
              <a:spcAft>
                <a:spcPct val="0"/>
              </a:spcAft>
              <a:buClr>
                <a:srgbClr val="FF0000"/>
              </a:buClr>
              <a:buFont typeface="Wingdings" pitchFamily="2" charset="2"/>
              <a:buChar char="¨"/>
              <a:defRPr sz="1400">
                <a:solidFill>
                  <a:schemeClr val="tx1"/>
                </a:solidFill>
                <a:latin typeface="Univers 55" pitchFamily="34" charset="0"/>
              </a:defRPr>
            </a:lvl8pPr>
            <a:lvl9pPr marL="3924300" indent="-266700" eaLnBrk="0" fontAlgn="base" hangingPunct="0">
              <a:spcBef>
                <a:spcPct val="20000"/>
              </a:spcBef>
              <a:spcAft>
                <a:spcPct val="0"/>
              </a:spcAft>
              <a:buClr>
                <a:srgbClr val="FF0000"/>
              </a:buClr>
              <a:buFont typeface="Wingdings" pitchFamily="2" charset="2"/>
              <a:buChar char="¨"/>
              <a:defRPr sz="1400">
                <a:solidFill>
                  <a:schemeClr val="tx1"/>
                </a:solidFill>
                <a:latin typeface="Univers 55" pitchFamily="34" charset="0"/>
              </a:defRPr>
            </a:lvl9pPr>
          </a:lstStyle>
          <a:p>
            <a:pPr eaLnBrk="1" hangingPunct="1">
              <a:buFont typeface="Wingdings" pitchFamily="2" charset="2"/>
              <a:buChar char="¨"/>
              <a:defRPr/>
            </a:pPr>
            <a:endParaRPr lang="it-IT" altLang="it-IT" sz="1600" dirty="0"/>
          </a:p>
          <a:p>
            <a:pPr eaLnBrk="1" hangingPunct="1">
              <a:buFont typeface="Wingdings" pitchFamily="2" charset="2"/>
              <a:buChar char="¨"/>
              <a:defRPr/>
            </a:pPr>
            <a:r>
              <a:rPr lang="it-IT" altLang="it-IT" sz="1600" dirty="0" smtClean="0"/>
              <a:t>CINEL </a:t>
            </a:r>
            <a:r>
              <a:rPr lang="it-IT" altLang="it-IT" sz="1600" dirty="0" err="1" smtClean="0"/>
              <a:t>was</a:t>
            </a:r>
            <a:r>
              <a:rPr lang="it-IT" altLang="it-IT" sz="1600" dirty="0" smtClean="0"/>
              <a:t> </a:t>
            </a:r>
            <a:r>
              <a:rPr lang="it-IT" altLang="it-IT" sz="1600" dirty="0" err="1" smtClean="0"/>
              <a:t>established</a:t>
            </a:r>
            <a:r>
              <a:rPr lang="it-IT" altLang="it-IT" sz="1600" dirty="0" smtClean="0"/>
              <a:t> in 1970</a:t>
            </a:r>
          </a:p>
          <a:p>
            <a:pPr eaLnBrk="1" hangingPunct="1">
              <a:buFont typeface="Wingdings" pitchFamily="2" charset="2"/>
              <a:buChar char="¨"/>
              <a:defRPr/>
            </a:pPr>
            <a:r>
              <a:rPr lang="it-IT" altLang="it-IT" sz="1600" dirty="0" err="1" smtClean="0"/>
              <a:t>Since</a:t>
            </a:r>
            <a:r>
              <a:rPr lang="it-IT" altLang="it-IT" sz="1600" dirty="0" smtClean="0"/>
              <a:t> </a:t>
            </a:r>
            <a:r>
              <a:rPr lang="it-IT" altLang="it-IT" sz="1600" dirty="0" err="1" smtClean="0"/>
              <a:t>July</a:t>
            </a:r>
            <a:r>
              <a:rPr lang="it-IT" altLang="it-IT" sz="1600" dirty="0" smtClean="0"/>
              <a:t> 2021 </a:t>
            </a:r>
            <a:r>
              <a:rPr lang="it-IT" altLang="it-IT" sz="1600" dirty="0" err="1" smtClean="0"/>
              <a:t>is</a:t>
            </a:r>
            <a:r>
              <a:rPr lang="it-IT" altLang="it-IT" sz="1600" dirty="0" smtClean="0"/>
              <a:t> 100% part of the SAES Group</a:t>
            </a:r>
          </a:p>
          <a:p>
            <a:pPr eaLnBrk="1" hangingPunct="1">
              <a:buFont typeface="Wingdings" pitchFamily="2" charset="2"/>
              <a:buChar char="¨"/>
              <a:defRPr/>
            </a:pPr>
            <a:r>
              <a:rPr lang="it-IT" altLang="it-IT" sz="1600" dirty="0" smtClean="0"/>
              <a:t>35 </a:t>
            </a:r>
            <a:r>
              <a:rPr lang="it-IT" altLang="it-IT" sz="1600" dirty="0" err="1" smtClean="0"/>
              <a:t>employees</a:t>
            </a:r>
            <a:r>
              <a:rPr lang="it-IT" altLang="it-IT" sz="1600" dirty="0" smtClean="0"/>
              <a:t> </a:t>
            </a:r>
          </a:p>
          <a:p>
            <a:pPr eaLnBrk="1" hangingPunct="1">
              <a:buFont typeface="Wingdings" pitchFamily="2" charset="2"/>
              <a:buChar char="¨"/>
              <a:defRPr/>
            </a:pPr>
            <a:r>
              <a:rPr lang="it-IT" altLang="it-IT" sz="1600" dirty="0" smtClean="0"/>
              <a:t>6 M€ Turnover (2022) </a:t>
            </a:r>
          </a:p>
          <a:p>
            <a:pPr eaLnBrk="1" hangingPunct="1">
              <a:buFont typeface="Wingdings" pitchFamily="2" charset="2"/>
              <a:buChar char="¨"/>
              <a:defRPr/>
            </a:pPr>
            <a:r>
              <a:rPr lang="it-IT" altLang="it-IT" sz="1600" dirty="0" smtClean="0"/>
              <a:t>HQ in Vigonza</a:t>
            </a:r>
          </a:p>
          <a:p>
            <a:pPr eaLnBrk="1" hangingPunct="1">
              <a:buFont typeface="Wingdings" pitchFamily="2" charset="2"/>
              <a:buChar char="¨"/>
              <a:defRPr/>
            </a:pPr>
            <a:endParaRPr lang="it-IT" altLang="it-IT" sz="1600" dirty="0"/>
          </a:p>
          <a:p>
            <a:pPr eaLnBrk="1" hangingPunct="1">
              <a:buFont typeface="Wingdings" pitchFamily="2" charset="2"/>
              <a:buChar char="¨"/>
              <a:defRPr/>
            </a:pPr>
            <a:endParaRPr lang="it-IT" altLang="it-IT" sz="1600" dirty="0"/>
          </a:p>
          <a:p>
            <a:pPr eaLnBrk="1" hangingPunct="1">
              <a:buFont typeface="Wingdings" pitchFamily="2" charset="2"/>
              <a:buChar char="¨"/>
              <a:defRPr/>
            </a:pPr>
            <a:endParaRPr lang="it-IT" altLang="it-IT" sz="1600" dirty="0"/>
          </a:p>
          <a:p>
            <a:pPr eaLnBrk="1" hangingPunct="1">
              <a:buFont typeface="Wingdings" pitchFamily="2" charset="2"/>
              <a:buChar char="¨"/>
              <a:defRPr/>
            </a:pPr>
            <a:endParaRPr lang="it-IT" altLang="it-IT" sz="1600" dirty="0"/>
          </a:p>
          <a:p>
            <a:pPr eaLnBrk="1" hangingPunct="1">
              <a:buFont typeface="Wingdings" pitchFamily="2" charset="2"/>
              <a:buChar char="¨"/>
              <a:defRPr/>
            </a:pPr>
            <a:endParaRPr lang="it-IT" altLang="it-IT" sz="1600" dirty="0"/>
          </a:p>
          <a:p>
            <a:pPr eaLnBrk="1" hangingPunct="1">
              <a:buFont typeface="Wingdings" pitchFamily="2" charset="2"/>
              <a:buChar char="¨"/>
              <a:defRPr/>
            </a:pPr>
            <a:endParaRPr lang="it-IT" altLang="it-IT" sz="1600" u="sng" dirty="0"/>
          </a:p>
          <a:p>
            <a:pPr lvl="1" eaLnBrk="1" hangingPunct="1">
              <a:defRPr/>
            </a:pPr>
            <a:endParaRPr lang="it-IT" altLang="it-IT" sz="1600" dirty="0"/>
          </a:p>
        </p:txBody>
      </p:sp>
    </p:spTree>
    <p:extLst>
      <p:ext uri="{BB962C8B-B14F-4D97-AF65-F5344CB8AC3E}">
        <p14:creationId xmlns:p14="http://schemas.microsoft.com/office/powerpoint/2010/main" val="2259710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it-IT" dirty="0" smtClean="0"/>
              <a:t>High </a:t>
            </a:r>
            <a:r>
              <a:rPr lang="it-IT" dirty="0" err="1" smtClean="0"/>
              <a:t>Vacuum</a:t>
            </a:r>
            <a:r>
              <a:rPr lang="it-IT" dirty="0" smtClean="0"/>
              <a:t> </a:t>
            </a:r>
            <a:r>
              <a:rPr lang="it-IT" dirty="0" err="1" smtClean="0"/>
              <a:t>Division</a:t>
            </a:r>
            <a:r>
              <a:rPr lang="it-IT" dirty="0" smtClean="0"/>
              <a:t> for the </a:t>
            </a:r>
            <a:r>
              <a:rPr lang="it-IT" dirty="0" err="1" smtClean="0"/>
              <a:t>accelerator</a:t>
            </a:r>
            <a:r>
              <a:rPr lang="it-IT" dirty="0" smtClean="0"/>
              <a:t> community</a:t>
            </a:r>
            <a:endParaRPr lang="it-IT" dirty="0"/>
          </a:p>
        </p:txBody>
      </p:sp>
      <p:sp>
        <p:nvSpPr>
          <p:cNvPr id="4" name="Text Placeholder 2"/>
          <p:cNvSpPr txBox="1">
            <a:spLocks/>
          </p:cNvSpPr>
          <p:nvPr/>
        </p:nvSpPr>
        <p:spPr>
          <a:xfrm>
            <a:off x="623392" y="1268760"/>
            <a:ext cx="11185160" cy="144520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1" i="0" u="sng" strike="noStrike" kern="1200" cap="none" spc="0" normalizeH="0" baseline="0" noProof="0" dirty="0" smtClean="0">
                <a:ln>
                  <a:noFill/>
                </a:ln>
                <a:solidFill>
                  <a:srgbClr val="FF0000"/>
                </a:solidFill>
                <a:effectLst/>
                <a:uLnTx/>
                <a:uFillTx/>
                <a:latin typeface="Calibri"/>
                <a:ea typeface="+mn-ea"/>
                <a:cs typeface="+mn-cs"/>
              </a:rPr>
              <a:t>MISSION</a:t>
            </a:r>
            <a:r>
              <a:rPr kumimoji="0" lang="en-US" sz="2800" b="0" i="0" u="none" strike="noStrike" kern="1200" cap="none" spc="0" normalizeH="0" baseline="0" noProof="0" dirty="0" smtClean="0">
                <a:ln>
                  <a:noFill/>
                </a:ln>
                <a:solidFill>
                  <a:prstClr val="black"/>
                </a:solidFill>
                <a:effectLst/>
                <a:uLnTx/>
                <a:uFillTx/>
                <a:latin typeface="Calibri"/>
                <a:ea typeface="+mn-ea"/>
                <a:cs typeface="+mn-cs"/>
              </a:rPr>
              <a:t>: </a:t>
            </a:r>
            <a:r>
              <a:rPr kumimoji="0" lang="it-IT" sz="2800" b="0" i="0" u="none" strike="noStrike" kern="1200" cap="none" spc="0" normalizeH="0" baseline="0" noProof="0" dirty="0" smtClean="0">
                <a:ln>
                  <a:noFill/>
                </a:ln>
                <a:solidFill>
                  <a:prstClr val="black"/>
                </a:solidFill>
                <a:effectLst/>
                <a:uLnTx/>
                <a:uFillTx/>
                <a:latin typeface="Calibri"/>
                <a:ea typeface="+mn-ea"/>
                <a:cs typeface="+mn-cs"/>
              </a:rPr>
              <a:t>create a </a:t>
            </a:r>
            <a:r>
              <a:rPr kumimoji="0" lang="it-IT" sz="2800" b="0" i="0" u="none" strike="noStrike" kern="1200" cap="none" spc="0" normalizeH="0" baseline="0" noProof="0" dirty="0" err="1" smtClean="0">
                <a:ln>
                  <a:noFill/>
                </a:ln>
                <a:solidFill>
                  <a:prstClr val="black"/>
                </a:solidFill>
                <a:effectLst/>
                <a:uLnTx/>
                <a:uFillTx/>
                <a:latin typeface="Calibri"/>
                <a:ea typeface="+mn-ea"/>
                <a:cs typeface="+mn-cs"/>
              </a:rPr>
              <a:t>technological</a:t>
            </a:r>
            <a:r>
              <a:rPr kumimoji="0" lang="it-IT" sz="2800" b="0" i="0" u="none" strike="noStrike" kern="1200" cap="none" spc="0" normalizeH="0" baseline="0" noProof="0" dirty="0" smtClean="0">
                <a:ln>
                  <a:noFill/>
                </a:ln>
                <a:solidFill>
                  <a:prstClr val="black"/>
                </a:solidFill>
                <a:effectLst/>
                <a:uLnTx/>
                <a:uFillTx/>
                <a:latin typeface="Calibri"/>
                <a:ea typeface="+mn-ea"/>
                <a:cs typeface="+mn-cs"/>
              </a:rPr>
              <a:t> </a:t>
            </a:r>
            <a:r>
              <a:rPr kumimoji="0" lang="it-IT" sz="2800" b="0" i="0" u="none" strike="noStrike" kern="1200" cap="none" spc="0" normalizeH="0" baseline="0" noProof="0" dirty="0" err="1" smtClean="0">
                <a:ln>
                  <a:noFill/>
                </a:ln>
                <a:solidFill>
                  <a:prstClr val="black"/>
                </a:solidFill>
                <a:effectLst/>
                <a:uLnTx/>
                <a:uFillTx/>
                <a:latin typeface="Calibri"/>
                <a:ea typeface="+mn-ea"/>
                <a:cs typeface="+mn-cs"/>
              </a:rPr>
              <a:t>Italian</a:t>
            </a:r>
            <a:r>
              <a:rPr kumimoji="0" lang="it-IT" sz="2800" b="0" i="0" u="none" strike="noStrike" kern="1200" cap="none" spc="0" normalizeH="0" baseline="0" noProof="0" dirty="0" smtClean="0">
                <a:ln>
                  <a:noFill/>
                </a:ln>
                <a:solidFill>
                  <a:prstClr val="black"/>
                </a:solidFill>
                <a:effectLst/>
                <a:uLnTx/>
                <a:uFillTx/>
                <a:latin typeface="Calibri"/>
                <a:ea typeface="+mn-ea"/>
                <a:cs typeface="+mn-cs"/>
              </a:rPr>
              <a:t> pole </a:t>
            </a:r>
            <a:r>
              <a:rPr kumimoji="0" lang="it-IT" sz="2800" b="0" i="0" u="none" strike="noStrike" kern="1200" cap="none" spc="0" normalizeH="0" baseline="0" noProof="0" dirty="0" err="1" smtClean="0">
                <a:ln>
                  <a:noFill/>
                </a:ln>
                <a:solidFill>
                  <a:prstClr val="black"/>
                </a:solidFill>
                <a:effectLst/>
                <a:uLnTx/>
                <a:uFillTx/>
                <a:latin typeface="Calibri"/>
                <a:ea typeface="+mn-ea"/>
                <a:cs typeface="+mn-cs"/>
              </a:rPr>
              <a:t>able</a:t>
            </a:r>
            <a:r>
              <a:rPr kumimoji="0" lang="it-IT" sz="2800" b="0" i="0" u="none" strike="noStrike" kern="1200" cap="none" spc="0" normalizeH="0" baseline="0" noProof="0" dirty="0" smtClean="0">
                <a:ln>
                  <a:noFill/>
                </a:ln>
                <a:solidFill>
                  <a:prstClr val="black"/>
                </a:solidFill>
                <a:effectLst/>
                <a:uLnTx/>
                <a:uFillTx/>
                <a:latin typeface="Calibri"/>
                <a:ea typeface="+mn-ea"/>
                <a:cs typeface="+mn-cs"/>
              </a:rPr>
              <a:t> to work for and </a:t>
            </a:r>
            <a:r>
              <a:rPr kumimoji="0" lang="it-IT" sz="2800" b="0" i="0" u="none" strike="noStrike" kern="1200" cap="none" spc="0" normalizeH="0" baseline="0" noProof="0" dirty="0" err="1" smtClean="0">
                <a:ln>
                  <a:noFill/>
                </a:ln>
                <a:solidFill>
                  <a:prstClr val="black"/>
                </a:solidFill>
                <a:effectLst/>
                <a:uLnTx/>
                <a:uFillTx/>
                <a:latin typeface="Calibri"/>
                <a:ea typeface="+mn-ea"/>
                <a:cs typeface="+mn-cs"/>
              </a:rPr>
              <a:t>support</a:t>
            </a:r>
            <a:r>
              <a:rPr kumimoji="0" lang="it-IT" sz="2800" b="0" i="0" u="none" strike="noStrike" kern="1200" cap="none" spc="0" normalizeH="0" baseline="0" noProof="0" dirty="0" smtClean="0">
                <a:ln>
                  <a:noFill/>
                </a:ln>
                <a:solidFill>
                  <a:prstClr val="black"/>
                </a:solidFill>
                <a:effectLst/>
                <a:uLnTx/>
                <a:uFillTx/>
                <a:latin typeface="Calibri"/>
                <a:ea typeface="+mn-ea"/>
                <a:cs typeface="+mn-cs"/>
              </a:rPr>
              <a:t> the </a:t>
            </a:r>
            <a:r>
              <a:rPr kumimoji="0" lang="it-IT" sz="2800" b="0" i="0" u="none" strike="noStrike" kern="1200" cap="none" spc="0" normalizeH="0" baseline="0" noProof="0" dirty="0" err="1" smtClean="0">
                <a:ln>
                  <a:noFill/>
                </a:ln>
                <a:solidFill>
                  <a:prstClr val="black"/>
                </a:solidFill>
                <a:effectLst/>
                <a:uLnTx/>
                <a:uFillTx/>
                <a:latin typeface="Calibri"/>
                <a:ea typeface="+mn-ea"/>
                <a:cs typeface="+mn-cs"/>
              </a:rPr>
              <a:t>international</a:t>
            </a:r>
            <a:r>
              <a:rPr kumimoji="0" lang="it-IT" sz="2800" b="0" i="0" u="none" strike="noStrike" kern="1200" cap="none" spc="0" normalizeH="0" baseline="0" noProof="0" dirty="0" smtClean="0">
                <a:ln>
                  <a:noFill/>
                </a:ln>
                <a:solidFill>
                  <a:prstClr val="black"/>
                </a:solidFill>
                <a:effectLst/>
                <a:uLnTx/>
                <a:uFillTx/>
                <a:latin typeface="Calibri"/>
                <a:ea typeface="+mn-ea"/>
                <a:cs typeface="+mn-cs"/>
              </a:rPr>
              <a:t> </a:t>
            </a:r>
            <a:r>
              <a:rPr kumimoji="0" lang="it-IT" sz="2800" b="0" i="0" u="none" strike="noStrike" kern="1200" cap="none" spc="0" normalizeH="0" baseline="0" noProof="0" dirty="0" err="1" smtClean="0">
                <a:ln>
                  <a:noFill/>
                </a:ln>
                <a:solidFill>
                  <a:prstClr val="black"/>
                </a:solidFill>
                <a:effectLst/>
                <a:uLnTx/>
                <a:uFillTx/>
                <a:latin typeface="Calibri"/>
                <a:ea typeface="+mn-ea"/>
                <a:cs typeface="+mn-cs"/>
              </a:rPr>
              <a:t>accelerator</a:t>
            </a:r>
            <a:r>
              <a:rPr kumimoji="0" lang="it-IT" sz="2800" b="0" i="0" u="none" strike="noStrike" kern="1200" cap="none" spc="0" normalizeH="0" baseline="0" noProof="0" dirty="0" smtClean="0">
                <a:ln>
                  <a:noFill/>
                </a:ln>
                <a:solidFill>
                  <a:prstClr val="black"/>
                </a:solidFill>
                <a:effectLst/>
                <a:uLnTx/>
                <a:uFillTx/>
                <a:latin typeface="Calibri"/>
                <a:ea typeface="+mn-ea"/>
                <a:cs typeface="+mn-cs"/>
              </a:rPr>
              <a:t> and </a:t>
            </a:r>
            <a:r>
              <a:rPr kumimoji="0" lang="it-IT" sz="2800" b="0" i="0" u="none" strike="noStrike" kern="1200" cap="none" spc="0" normalizeH="0" baseline="0" noProof="0" dirty="0" err="1" smtClean="0">
                <a:ln>
                  <a:noFill/>
                </a:ln>
                <a:solidFill>
                  <a:prstClr val="black"/>
                </a:solidFill>
                <a:effectLst/>
                <a:uLnTx/>
                <a:uFillTx/>
                <a:latin typeface="Calibri"/>
                <a:ea typeface="+mn-ea"/>
                <a:cs typeface="+mn-cs"/>
              </a:rPr>
              <a:t>research</a:t>
            </a:r>
            <a:r>
              <a:rPr kumimoji="0" lang="it-IT" sz="2800" b="0" i="0" u="none" strike="noStrike" kern="1200" cap="none" spc="0" normalizeH="0" baseline="0" noProof="0" dirty="0" smtClean="0">
                <a:ln>
                  <a:noFill/>
                </a:ln>
                <a:solidFill>
                  <a:prstClr val="black"/>
                </a:solidFill>
                <a:effectLst/>
                <a:uLnTx/>
                <a:uFillTx/>
                <a:latin typeface="Calibri"/>
                <a:ea typeface="+mn-ea"/>
                <a:cs typeface="+mn-cs"/>
              </a:rPr>
              <a:t> community</a:t>
            </a:r>
            <a:endParaRPr kumimoji="0" lang="en-US" sz="2800" b="0" i="0" u="none" strike="noStrike" kern="1200" cap="none" spc="0" normalizeH="0" baseline="0" noProof="0" dirty="0" smtClean="0">
              <a:ln>
                <a:noFill/>
              </a:ln>
              <a:solidFill>
                <a:prstClr val="black"/>
              </a:solidFill>
              <a:effectLst/>
              <a:uLnTx/>
              <a:uFillTx/>
              <a:latin typeface="Calibri"/>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Rounded Rectangle 4"/>
          <p:cNvSpPr/>
          <p:nvPr/>
        </p:nvSpPr>
        <p:spPr>
          <a:xfrm>
            <a:off x="335360" y="5034700"/>
            <a:ext cx="2093453" cy="1034785"/>
          </a:xfrm>
          <a:prstGeom prst="roundRect">
            <a:avLst/>
          </a:prstGeom>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sz="1800" b="0" i="0" u="none" strike="noStrike" kern="1200" cap="none" spc="0" normalizeH="0" baseline="0" noProof="0" dirty="0" err="1" smtClean="0">
                <a:ln>
                  <a:noFill/>
                </a:ln>
                <a:solidFill>
                  <a:prstClr val="white"/>
                </a:solidFill>
                <a:effectLst/>
                <a:uLnTx/>
                <a:uFillTx/>
                <a:latin typeface="Calibri"/>
                <a:ea typeface="+mn-ea"/>
                <a:cs typeface="+mn-cs"/>
              </a:rPr>
              <a:t>Technological</a:t>
            </a:r>
            <a:r>
              <a:rPr kumimoji="0" lang="it-IT" sz="1800" b="0" i="0" u="none" strike="noStrike" kern="1200" cap="none" spc="0" normalizeH="0" baseline="0" noProof="0" dirty="0" smtClean="0">
                <a:ln>
                  <a:noFill/>
                </a:ln>
                <a:solidFill>
                  <a:prstClr val="white"/>
                </a:solidFill>
                <a:effectLst/>
                <a:uLnTx/>
                <a:uFillTx/>
                <a:latin typeface="Calibri"/>
                <a:ea typeface="+mn-ea"/>
                <a:cs typeface="+mn-cs"/>
              </a:rPr>
              <a:t> </a:t>
            </a:r>
            <a:r>
              <a:rPr kumimoji="0" lang="it-IT" sz="1800" b="0" i="0" u="none" strike="noStrike" kern="1200" cap="none" spc="0" normalizeH="0" baseline="0" noProof="0" dirty="0" err="1" smtClean="0">
                <a:ln>
                  <a:noFill/>
                </a:ln>
                <a:solidFill>
                  <a:prstClr val="white"/>
                </a:solidFill>
                <a:effectLst/>
                <a:uLnTx/>
                <a:uFillTx/>
                <a:latin typeface="Calibri"/>
                <a:ea typeface="+mn-ea"/>
                <a:cs typeface="+mn-cs"/>
              </a:rPr>
              <a:t>competences</a:t>
            </a: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6" name="Rounded Rectangle 5"/>
          <p:cNvSpPr/>
          <p:nvPr/>
        </p:nvSpPr>
        <p:spPr>
          <a:xfrm>
            <a:off x="2553581" y="5058508"/>
            <a:ext cx="2093453" cy="1034785"/>
          </a:xfrm>
          <a:prstGeom prst="roundRect">
            <a:avLst/>
          </a:prstGeom>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sz="1800" b="0" i="0" u="none" strike="noStrike" kern="1200" cap="none" spc="0" normalizeH="0" baseline="0" noProof="0" dirty="0" err="1" smtClean="0">
                <a:ln>
                  <a:noFill/>
                </a:ln>
                <a:solidFill>
                  <a:prstClr val="white"/>
                </a:solidFill>
                <a:effectLst/>
                <a:uLnTx/>
                <a:uFillTx/>
                <a:latin typeface="Calibri"/>
                <a:ea typeface="+mn-ea"/>
                <a:cs typeface="+mn-cs"/>
              </a:rPr>
              <a:t>Engineering</a:t>
            </a:r>
            <a:r>
              <a:rPr kumimoji="0" lang="it-IT" sz="1800" b="0" i="0" u="none" strike="noStrike" kern="1200" cap="none" spc="0" normalizeH="0" baseline="0" noProof="0" dirty="0" smtClean="0">
                <a:ln>
                  <a:noFill/>
                </a:ln>
                <a:solidFill>
                  <a:prstClr val="white"/>
                </a:solidFill>
                <a:effectLst/>
                <a:uLnTx/>
                <a:uFillTx/>
                <a:latin typeface="Calibri"/>
                <a:ea typeface="+mn-ea"/>
                <a:cs typeface="+mn-cs"/>
              </a:rPr>
              <a:t> &amp; Design</a:t>
            </a: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7" name="Rounded Rectangle 6"/>
          <p:cNvSpPr/>
          <p:nvPr/>
        </p:nvSpPr>
        <p:spPr>
          <a:xfrm>
            <a:off x="4752051" y="5065037"/>
            <a:ext cx="2256612" cy="1034785"/>
          </a:xfrm>
          <a:prstGeom prst="roundRect">
            <a:avLst/>
          </a:prstGeom>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sz="1800" b="0" i="0" u="none" strike="noStrike" kern="1200" cap="none" spc="0" normalizeH="0" baseline="0" noProof="0" dirty="0" smtClean="0">
                <a:ln>
                  <a:noFill/>
                </a:ln>
                <a:solidFill>
                  <a:prstClr val="white"/>
                </a:solidFill>
                <a:effectLst/>
                <a:uLnTx/>
                <a:uFillTx/>
                <a:latin typeface="Calibri"/>
                <a:ea typeface="+mn-ea"/>
                <a:cs typeface="+mn-cs"/>
              </a:rPr>
              <a:t>Production </a:t>
            </a:r>
            <a:r>
              <a:rPr kumimoji="0" lang="it-IT" sz="1800" b="0" i="0" u="none" strike="noStrike" kern="1200" cap="none" spc="0" normalizeH="0" baseline="0" noProof="0" dirty="0" err="1" smtClean="0">
                <a:ln>
                  <a:noFill/>
                </a:ln>
                <a:solidFill>
                  <a:prstClr val="white"/>
                </a:solidFill>
                <a:effectLst/>
                <a:uLnTx/>
                <a:uFillTx/>
                <a:latin typeface="Calibri"/>
                <a:ea typeface="+mn-ea"/>
                <a:cs typeface="+mn-cs"/>
              </a:rPr>
              <a:t>capacity</a:t>
            </a:r>
            <a:r>
              <a:rPr kumimoji="0" lang="it-IT" sz="1800" b="0" i="0" u="none" strike="noStrike" kern="1200" cap="none" spc="0" normalizeH="0" baseline="0" noProof="0" dirty="0" smtClean="0">
                <a:ln>
                  <a:noFill/>
                </a:ln>
                <a:solidFill>
                  <a:prstClr val="white"/>
                </a:solidFill>
                <a:effectLst/>
                <a:uLnTx/>
                <a:uFillTx/>
                <a:latin typeface="Calibri"/>
                <a:ea typeface="+mn-ea"/>
                <a:cs typeface="+mn-cs"/>
              </a:rPr>
              <a:t>, manufacturing </a:t>
            </a:r>
            <a:r>
              <a:rPr kumimoji="0" lang="it-IT" sz="1800" b="0" i="0" u="none" strike="noStrike" kern="1200" cap="none" spc="0" normalizeH="0" baseline="0" noProof="0" dirty="0" err="1" smtClean="0">
                <a:ln>
                  <a:noFill/>
                </a:ln>
                <a:solidFill>
                  <a:prstClr val="white"/>
                </a:solidFill>
                <a:effectLst/>
                <a:uLnTx/>
                <a:uFillTx/>
                <a:latin typeface="Calibri"/>
                <a:ea typeface="+mn-ea"/>
                <a:cs typeface="+mn-cs"/>
              </a:rPr>
              <a:t>equipment</a:t>
            </a: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8" name="Rounded Rectangle 7"/>
          <p:cNvSpPr/>
          <p:nvPr/>
        </p:nvSpPr>
        <p:spPr>
          <a:xfrm>
            <a:off x="7113680" y="5058508"/>
            <a:ext cx="2606245" cy="1034785"/>
          </a:xfrm>
          <a:prstGeom prst="roundRect">
            <a:avLst/>
          </a:prstGeom>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it-IT" sz="1800" b="0" i="0" u="none" strike="noStrike" kern="1200" cap="none" spc="0" normalizeH="0" baseline="0" noProof="0" dirty="0" smtClean="0">
                <a:ln>
                  <a:noFill/>
                </a:ln>
                <a:solidFill>
                  <a:prstClr val="white"/>
                </a:solidFill>
                <a:effectLst/>
                <a:uLnTx/>
                <a:uFillTx/>
                <a:latin typeface="Calibri"/>
                <a:ea typeface="+mn-ea"/>
                <a:cs typeface="+mn-cs"/>
              </a:rPr>
              <a:t>NEG </a:t>
            </a:r>
            <a:r>
              <a:rPr kumimoji="0" lang="it-IT" sz="1800" b="0" i="0" u="none" strike="noStrike" kern="1200" cap="none" spc="0" normalizeH="0" baseline="0" noProof="0" dirty="0" err="1" smtClean="0">
                <a:ln>
                  <a:noFill/>
                </a:ln>
                <a:solidFill>
                  <a:prstClr val="white"/>
                </a:solidFill>
                <a:effectLst/>
                <a:uLnTx/>
                <a:uFillTx/>
                <a:latin typeface="Calibri"/>
                <a:ea typeface="+mn-ea"/>
                <a:cs typeface="+mn-cs"/>
              </a:rPr>
              <a:t>pumps</a:t>
            </a:r>
            <a:r>
              <a:rPr kumimoji="0" lang="it-IT" sz="1800" b="0" i="0" u="none" strike="noStrike" kern="1200" cap="none" spc="0" normalizeH="0" baseline="0" noProof="0" dirty="0" smtClean="0">
                <a:ln>
                  <a:noFill/>
                </a:ln>
                <a:solidFill>
                  <a:prstClr val="white"/>
                </a:solidFill>
                <a:effectLst/>
                <a:uLnTx/>
                <a:uFillTx/>
                <a:latin typeface="Calibri"/>
                <a:ea typeface="+mn-ea"/>
                <a:cs typeface="+mn-cs"/>
              </a:rPr>
              <a:t>, NEG </a:t>
            </a:r>
            <a:r>
              <a:rPr kumimoji="0" lang="it-IT" sz="1800" b="0" i="0" u="none" strike="noStrike" kern="1200" cap="none" spc="0" normalizeH="0" baseline="0" noProof="0" dirty="0" err="1" smtClean="0">
                <a:ln>
                  <a:noFill/>
                </a:ln>
                <a:solidFill>
                  <a:prstClr val="white"/>
                </a:solidFill>
                <a:effectLst/>
                <a:uLnTx/>
                <a:uFillTx/>
                <a:latin typeface="Calibri"/>
                <a:ea typeface="+mn-ea"/>
                <a:cs typeface="+mn-cs"/>
              </a:rPr>
              <a:t>coating</a:t>
            </a:r>
            <a:r>
              <a:rPr kumimoji="0" lang="it-IT" sz="1800" b="0" i="0" u="none" strike="noStrike" kern="1200" cap="none" spc="0" normalizeH="0" baseline="0" noProof="0" dirty="0" smtClean="0">
                <a:ln>
                  <a:noFill/>
                </a:ln>
                <a:solidFill>
                  <a:prstClr val="white"/>
                </a:solidFill>
                <a:effectLst/>
                <a:uLnTx/>
                <a:uFillTx/>
                <a:latin typeface="Calibri"/>
                <a:ea typeface="+mn-ea"/>
                <a:cs typeface="+mn-cs"/>
              </a:rPr>
              <a:t>, </a:t>
            </a:r>
            <a:r>
              <a:rPr kumimoji="0" lang="it-IT" sz="1800" b="0" i="0" u="none" strike="noStrike" kern="1200" cap="none" spc="0" normalizeH="0" baseline="0" noProof="0" dirty="0" err="1" smtClean="0">
                <a:ln>
                  <a:noFill/>
                </a:ln>
                <a:solidFill>
                  <a:prstClr val="white"/>
                </a:solidFill>
                <a:effectLst/>
                <a:uLnTx/>
                <a:uFillTx/>
                <a:latin typeface="Calibri"/>
                <a:ea typeface="+mn-ea"/>
                <a:cs typeface="+mn-cs"/>
              </a:rPr>
              <a:t>instrumentation</a:t>
            </a:r>
            <a:r>
              <a:rPr kumimoji="0" lang="it-IT" sz="1800" b="0" i="0" u="none" strike="noStrike" kern="1200" cap="none" spc="0" normalizeH="0" baseline="0" noProof="0" dirty="0" smtClean="0">
                <a:ln>
                  <a:noFill/>
                </a:ln>
                <a:solidFill>
                  <a:prstClr val="white"/>
                </a:solidFill>
                <a:effectLst/>
                <a:uLnTx/>
                <a:uFillTx/>
                <a:latin typeface="Calibri"/>
                <a:ea typeface="+mn-ea"/>
                <a:cs typeface="+mn-cs"/>
              </a:rPr>
              <a:t> R&amp;D, </a:t>
            </a:r>
            <a:r>
              <a:rPr kumimoji="0" lang="it-IT" sz="1800" b="0" i="0" u="none" strike="noStrike" kern="1200" cap="none" spc="0" normalizeH="0" baseline="0" noProof="0" dirty="0" err="1" smtClean="0">
                <a:ln>
                  <a:noFill/>
                </a:ln>
                <a:solidFill>
                  <a:prstClr val="white"/>
                </a:solidFill>
                <a:effectLst/>
                <a:uLnTx/>
                <a:uFillTx/>
                <a:latin typeface="Calibri"/>
                <a:ea typeface="+mn-ea"/>
                <a:cs typeface="+mn-cs"/>
              </a:rPr>
              <a:t>physical</a:t>
            </a:r>
            <a:r>
              <a:rPr kumimoji="0" lang="it-IT" sz="1800" b="0" i="0" u="none" strike="noStrike" kern="1200" cap="none" spc="0" normalizeH="0" baseline="0" noProof="0" dirty="0" smtClean="0">
                <a:ln>
                  <a:noFill/>
                </a:ln>
                <a:solidFill>
                  <a:prstClr val="white"/>
                </a:solidFill>
                <a:effectLst/>
                <a:uLnTx/>
                <a:uFillTx/>
                <a:latin typeface="Calibri"/>
                <a:ea typeface="+mn-ea"/>
                <a:cs typeface="+mn-cs"/>
              </a:rPr>
              <a:t> </a:t>
            </a:r>
            <a:r>
              <a:rPr kumimoji="0" lang="it-IT" sz="1800" b="0" i="0" u="none" strike="noStrike" kern="1200" cap="none" spc="0" normalizeH="0" baseline="0" noProof="0" dirty="0" err="1" smtClean="0">
                <a:ln>
                  <a:noFill/>
                </a:ln>
                <a:solidFill>
                  <a:prstClr val="white"/>
                </a:solidFill>
                <a:effectLst/>
                <a:uLnTx/>
                <a:uFillTx/>
                <a:latin typeface="Calibri"/>
                <a:ea typeface="+mn-ea"/>
                <a:cs typeface="+mn-cs"/>
              </a:rPr>
              <a:t>modeling</a:t>
            </a: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9" name="Rounded Rectangle 8"/>
          <p:cNvSpPr/>
          <p:nvPr/>
        </p:nvSpPr>
        <p:spPr>
          <a:xfrm>
            <a:off x="9824942" y="5058508"/>
            <a:ext cx="1983610" cy="1034785"/>
          </a:xfrm>
          <a:prstGeom prst="roundRect">
            <a:avLst/>
          </a:prstGeom>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smtClean="0">
                <a:ln>
                  <a:noFill/>
                </a:ln>
                <a:solidFill>
                  <a:prstClr val="white"/>
                </a:solidFill>
                <a:effectLst/>
                <a:uLnTx/>
                <a:uFillTx/>
                <a:latin typeface="Calibri"/>
                <a:ea typeface="+mn-ea"/>
                <a:cs typeface="+mn-cs"/>
              </a:rPr>
              <a:t>Financial solidity,</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smtClean="0">
                <a:ln>
                  <a:noFill/>
                </a:ln>
                <a:solidFill>
                  <a:prstClr val="white"/>
                </a:solidFill>
                <a:effectLst/>
                <a:uLnTx/>
                <a:uFillTx/>
                <a:latin typeface="Calibri"/>
                <a:ea typeface="+mn-ea"/>
                <a:cs typeface="+mn-cs"/>
              </a:rPr>
              <a:t>Entrepreneurial vision</a:t>
            </a: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10" name="Picture 9"/>
          <p:cNvPicPr>
            <a:picLocks noChangeAspect="1"/>
          </p:cNvPicPr>
          <p:nvPr/>
        </p:nvPicPr>
        <p:blipFill>
          <a:blip r:embed="rId2"/>
          <a:stretch>
            <a:fillRect/>
          </a:stretch>
        </p:blipFill>
        <p:spPr>
          <a:xfrm>
            <a:off x="933957" y="3241653"/>
            <a:ext cx="3184744" cy="1028727"/>
          </a:xfrm>
          <a:prstGeom prst="rect">
            <a:avLst/>
          </a:prstGeom>
        </p:spPr>
      </p:pic>
      <p:pic>
        <p:nvPicPr>
          <p:cNvPr id="11" name="Picture 2" descr="Saes Getters S.p.A. A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37570" y="3144354"/>
            <a:ext cx="1229576" cy="1229576"/>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8" descr="SAES RIAL Vacuum S.r.l."/>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789" t="11102" r="5601" b="14264"/>
          <a:stretch/>
        </p:blipFill>
        <p:spPr bwMode="auto">
          <a:xfrm>
            <a:off x="8104006" y="3019169"/>
            <a:ext cx="3409407" cy="152228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1775520" y="2507992"/>
            <a:ext cx="1152880" cy="369332"/>
          </a:xfrm>
          <a:prstGeom prst="rect">
            <a:avLst/>
          </a:prstGeom>
          <a:solidFill>
            <a:srgbClr val="FFFF00"/>
          </a:solidFill>
          <a:effectLst>
            <a:outerShdw blurRad="50800" dist="38100" dir="18900000" algn="bl" rotWithShape="0">
              <a:prstClr val="black">
                <a:alpha val="40000"/>
              </a:prstClr>
            </a:outerShdw>
          </a:effectLst>
        </p:spPr>
        <p:txBody>
          <a:bodyPr wrap="none" rtlCol="0">
            <a:spAutoFit/>
          </a:bodyPr>
          <a:lstStyle/>
          <a:p>
            <a:r>
              <a:rPr lang="it-IT" dirty="0" err="1" smtClean="0"/>
              <a:t>Beamlines</a:t>
            </a:r>
            <a:endParaRPr lang="it-IT" dirty="0"/>
          </a:p>
        </p:txBody>
      </p:sp>
      <p:sp>
        <p:nvSpPr>
          <p:cNvPr id="14" name="TextBox 13"/>
          <p:cNvSpPr txBox="1"/>
          <p:nvPr/>
        </p:nvSpPr>
        <p:spPr>
          <a:xfrm>
            <a:off x="5370480" y="2529303"/>
            <a:ext cx="1280479" cy="369332"/>
          </a:xfrm>
          <a:prstGeom prst="rect">
            <a:avLst/>
          </a:prstGeom>
          <a:solidFill>
            <a:srgbClr val="FFFF00"/>
          </a:solidFill>
          <a:effectLst>
            <a:outerShdw blurRad="50800" dist="38100" dir="18900000" algn="bl" rotWithShape="0">
              <a:prstClr val="black">
                <a:alpha val="40000"/>
              </a:prstClr>
            </a:outerShdw>
          </a:effectLst>
        </p:spPr>
        <p:txBody>
          <a:bodyPr wrap="none" rtlCol="0">
            <a:spAutoFit/>
          </a:bodyPr>
          <a:lstStyle/>
          <a:p>
            <a:r>
              <a:rPr lang="it-IT" dirty="0" smtClean="0"/>
              <a:t>NEG </a:t>
            </a:r>
            <a:r>
              <a:rPr lang="it-IT" dirty="0" err="1" smtClean="0"/>
              <a:t>pumps</a:t>
            </a:r>
            <a:endParaRPr lang="it-IT" dirty="0"/>
          </a:p>
        </p:txBody>
      </p:sp>
      <p:sp>
        <p:nvSpPr>
          <p:cNvPr id="15" name="TextBox 14"/>
          <p:cNvSpPr txBox="1"/>
          <p:nvPr/>
        </p:nvSpPr>
        <p:spPr>
          <a:xfrm>
            <a:off x="8787097" y="2480715"/>
            <a:ext cx="1910331" cy="369332"/>
          </a:xfrm>
          <a:prstGeom prst="rect">
            <a:avLst/>
          </a:prstGeom>
          <a:solidFill>
            <a:srgbClr val="FFFF00"/>
          </a:solidFill>
          <a:effectLst>
            <a:outerShdw blurRad="50800" dist="38100" dir="18900000" algn="bl" rotWithShape="0">
              <a:prstClr val="black">
                <a:alpha val="40000"/>
              </a:prstClr>
            </a:outerShdw>
          </a:effectLst>
        </p:spPr>
        <p:txBody>
          <a:bodyPr wrap="none" rtlCol="0">
            <a:spAutoFit/>
          </a:bodyPr>
          <a:lstStyle/>
          <a:p>
            <a:r>
              <a:rPr lang="it-IT" dirty="0" err="1" smtClean="0"/>
              <a:t>Vacuum</a:t>
            </a:r>
            <a:r>
              <a:rPr lang="it-IT" dirty="0" smtClean="0"/>
              <a:t> </a:t>
            </a:r>
            <a:r>
              <a:rPr lang="it-IT" dirty="0" err="1" smtClean="0"/>
              <a:t>chambers</a:t>
            </a:r>
            <a:endParaRPr lang="it-IT" dirty="0"/>
          </a:p>
        </p:txBody>
      </p:sp>
      <p:sp>
        <p:nvSpPr>
          <p:cNvPr id="16" name="TextBox 15"/>
          <p:cNvSpPr txBox="1"/>
          <p:nvPr/>
        </p:nvSpPr>
        <p:spPr>
          <a:xfrm>
            <a:off x="1796024" y="2506915"/>
            <a:ext cx="1152880" cy="369332"/>
          </a:xfrm>
          <a:prstGeom prst="rect">
            <a:avLst/>
          </a:prstGeom>
          <a:solidFill>
            <a:srgbClr val="FFFF00"/>
          </a:solidFill>
          <a:effectLst>
            <a:outerShdw blurRad="50800" dist="38100" dir="2700000" algn="tl" rotWithShape="0">
              <a:prstClr val="black">
                <a:alpha val="40000"/>
              </a:prstClr>
            </a:outerShdw>
          </a:effectLst>
        </p:spPr>
        <p:txBody>
          <a:bodyPr wrap="none" rtlCol="0">
            <a:spAutoFit/>
          </a:bodyPr>
          <a:lstStyle/>
          <a:p>
            <a:r>
              <a:rPr lang="it-IT" dirty="0" err="1" smtClean="0"/>
              <a:t>Beamlines</a:t>
            </a:r>
            <a:endParaRPr lang="it-IT" dirty="0"/>
          </a:p>
        </p:txBody>
      </p:sp>
      <p:sp>
        <p:nvSpPr>
          <p:cNvPr id="17" name="TextBox 16"/>
          <p:cNvSpPr txBox="1"/>
          <p:nvPr/>
        </p:nvSpPr>
        <p:spPr>
          <a:xfrm>
            <a:off x="5390984" y="2528226"/>
            <a:ext cx="1280479" cy="369332"/>
          </a:xfrm>
          <a:prstGeom prst="rect">
            <a:avLst/>
          </a:prstGeom>
          <a:solidFill>
            <a:srgbClr val="FFFF00"/>
          </a:solidFill>
          <a:effectLst>
            <a:outerShdw blurRad="50800" dist="38100" dir="2700000" algn="tl" rotWithShape="0">
              <a:prstClr val="black">
                <a:alpha val="40000"/>
              </a:prstClr>
            </a:outerShdw>
          </a:effectLst>
        </p:spPr>
        <p:txBody>
          <a:bodyPr wrap="none" rtlCol="0">
            <a:spAutoFit/>
          </a:bodyPr>
          <a:lstStyle/>
          <a:p>
            <a:r>
              <a:rPr lang="it-IT" dirty="0" smtClean="0"/>
              <a:t>NEG </a:t>
            </a:r>
            <a:r>
              <a:rPr lang="it-IT" dirty="0" err="1" smtClean="0"/>
              <a:t>pumps</a:t>
            </a:r>
            <a:endParaRPr lang="it-IT" dirty="0"/>
          </a:p>
        </p:txBody>
      </p:sp>
      <p:sp>
        <p:nvSpPr>
          <p:cNvPr id="18" name="TextBox 17"/>
          <p:cNvSpPr txBox="1"/>
          <p:nvPr/>
        </p:nvSpPr>
        <p:spPr>
          <a:xfrm>
            <a:off x="8807601" y="2479638"/>
            <a:ext cx="1910331" cy="369332"/>
          </a:xfrm>
          <a:prstGeom prst="rect">
            <a:avLst/>
          </a:prstGeom>
          <a:solidFill>
            <a:srgbClr val="FFFF00"/>
          </a:solidFill>
          <a:effectLst>
            <a:outerShdw blurRad="50800" dist="38100" dir="2700000" algn="tl" rotWithShape="0">
              <a:prstClr val="black">
                <a:alpha val="40000"/>
              </a:prstClr>
            </a:outerShdw>
          </a:effectLst>
        </p:spPr>
        <p:txBody>
          <a:bodyPr wrap="none" rtlCol="0">
            <a:spAutoFit/>
          </a:bodyPr>
          <a:lstStyle/>
          <a:p>
            <a:r>
              <a:rPr lang="it-IT" dirty="0" err="1" smtClean="0"/>
              <a:t>Vacuum</a:t>
            </a:r>
            <a:r>
              <a:rPr lang="it-IT" dirty="0" smtClean="0"/>
              <a:t> </a:t>
            </a:r>
            <a:r>
              <a:rPr lang="it-IT" dirty="0" err="1" smtClean="0"/>
              <a:t>chambers</a:t>
            </a:r>
            <a:endParaRPr lang="it-IT" dirty="0"/>
          </a:p>
        </p:txBody>
      </p:sp>
    </p:spTree>
    <p:extLst>
      <p:ext uri="{BB962C8B-B14F-4D97-AF65-F5344CB8AC3E}">
        <p14:creationId xmlns:p14="http://schemas.microsoft.com/office/powerpoint/2010/main" val="667353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9376" y="-27384"/>
            <a:ext cx="10801200" cy="1143000"/>
          </a:xfrm>
        </p:spPr>
        <p:txBody>
          <a:bodyPr>
            <a:normAutofit/>
          </a:bodyPr>
          <a:lstStyle/>
          <a:p>
            <a:r>
              <a:rPr lang="en-US" dirty="0" smtClean="0"/>
              <a:t>Corrector </a:t>
            </a:r>
            <a:r>
              <a:rPr lang="en-US" dirty="0"/>
              <a:t>magnets for the </a:t>
            </a:r>
            <a:r>
              <a:rPr lang="en-US" dirty="0" smtClean="0"/>
              <a:t>Hi-</a:t>
            </a:r>
            <a:r>
              <a:rPr lang="en-US" dirty="0" err="1" smtClean="0"/>
              <a:t>Lumi</a:t>
            </a:r>
            <a:r>
              <a:rPr lang="en-US" dirty="0" smtClean="0"/>
              <a:t> LHC upgrade: INFN LASA</a:t>
            </a:r>
            <a:endParaRPr lang="it-IT" dirty="0"/>
          </a:p>
        </p:txBody>
      </p:sp>
      <p:sp>
        <p:nvSpPr>
          <p:cNvPr id="3" name="Content Placeholder 2"/>
          <p:cNvSpPr>
            <a:spLocks noGrp="1"/>
          </p:cNvSpPr>
          <p:nvPr>
            <p:ph idx="1"/>
          </p:nvPr>
        </p:nvSpPr>
        <p:spPr>
          <a:xfrm>
            <a:off x="0" y="1078581"/>
            <a:ext cx="4797082" cy="2494435"/>
          </a:xfrm>
        </p:spPr>
        <p:txBody>
          <a:bodyPr/>
          <a:lstStyle/>
          <a:p>
            <a:r>
              <a:rPr lang="en-US" sz="1600" b="1" dirty="0" smtClean="0">
                <a:solidFill>
                  <a:schemeClr val="tx1"/>
                </a:solidFill>
              </a:rPr>
              <a:t>The </a:t>
            </a:r>
            <a:r>
              <a:rPr lang="en-US" sz="1600" b="1" dirty="0">
                <a:solidFill>
                  <a:schemeClr val="tx1"/>
                </a:solidFill>
              </a:rPr>
              <a:t>P</a:t>
            </a:r>
            <a:r>
              <a:rPr lang="en-US" sz="1600" b="1" dirty="0" smtClean="0">
                <a:solidFill>
                  <a:schemeClr val="tx1"/>
                </a:solidFill>
              </a:rPr>
              <a:t>roject</a:t>
            </a:r>
            <a:r>
              <a:rPr lang="en-US" sz="1600" dirty="0" smtClean="0">
                <a:solidFill>
                  <a:schemeClr val="tx1"/>
                </a:solidFill>
              </a:rPr>
              <a:t>: </a:t>
            </a:r>
            <a:r>
              <a:rPr lang="en-US" sz="1600" dirty="0">
                <a:solidFill>
                  <a:schemeClr val="tx1"/>
                </a:solidFill>
              </a:rPr>
              <a:t>INFN-LASA in kind contribution  to LHC upgrade:</a:t>
            </a:r>
          </a:p>
          <a:p>
            <a:pPr lvl="1"/>
            <a:r>
              <a:rPr lang="en-US" sz="1600" dirty="0" smtClean="0">
                <a:solidFill>
                  <a:schemeClr val="tx1"/>
                </a:solidFill>
              </a:rPr>
              <a:t>Design, </a:t>
            </a:r>
            <a:r>
              <a:rPr lang="en-US" sz="1600" dirty="0">
                <a:solidFill>
                  <a:schemeClr val="tx1"/>
                </a:solidFill>
              </a:rPr>
              <a:t>construction and test of </a:t>
            </a:r>
            <a:r>
              <a:rPr lang="en-US" sz="1600" b="1" dirty="0">
                <a:solidFill>
                  <a:schemeClr val="tx1"/>
                </a:solidFill>
              </a:rPr>
              <a:t>5 different prototypes</a:t>
            </a:r>
          </a:p>
          <a:p>
            <a:pPr lvl="1"/>
            <a:r>
              <a:rPr lang="en-US" sz="1600" b="1" dirty="0">
                <a:solidFill>
                  <a:schemeClr val="tx1"/>
                </a:solidFill>
              </a:rPr>
              <a:t>Series production of 54 </a:t>
            </a:r>
            <a:r>
              <a:rPr lang="en-US" sz="1600" dirty="0">
                <a:solidFill>
                  <a:schemeClr val="tx1"/>
                </a:solidFill>
              </a:rPr>
              <a:t>High Order </a:t>
            </a:r>
            <a:r>
              <a:rPr lang="en-US" sz="1600" dirty="0" smtClean="0">
                <a:solidFill>
                  <a:schemeClr val="tx1"/>
                </a:solidFill>
              </a:rPr>
              <a:t>Correctors</a:t>
            </a:r>
            <a:r>
              <a:rPr lang="en-US" sz="1600" dirty="0">
                <a:solidFill>
                  <a:schemeClr val="tx1"/>
                </a:solidFill>
              </a:rPr>
              <a:t>:</a:t>
            </a:r>
            <a:r>
              <a:rPr lang="en-US" sz="1600" dirty="0" smtClean="0">
                <a:solidFill>
                  <a:schemeClr val="tx1"/>
                </a:solidFill>
              </a:rPr>
              <a:t> </a:t>
            </a:r>
          </a:p>
          <a:p>
            <a:pPr marL="457200" lvl="1" indent="0">
              <a:buNone/>
            </a:pPr>
            <a:r>
              <a:rPr lang="en-US" sz="1200" dirty="0" smtClean="0">
                <a:solidFill>
                  <a:schemeClr val="tx1"/>
                </a:solidFill>
              </a:rPr>
              <a:t>	12 </a:t>
            </a:r>
            <a:r>
              <a:rPr lang="en-US" sz="1200" dirty="0" err="1" smtClean="0">
                <a:solidFill>
                  <a:schemeClr val="tx1"/>
                </a:solidFill>
              </a:rPr>
              <a:t>Sextupoles</a:t>
            </a:r>
            <a:r>
              <a:rPr lang="en-US" sz="1200" dirty="0" smtClean="0">
                <a:solidFill>
                  <a:schemeClr val="tx1"/>
                </a:solidFill>
              </a:rPr>
              <a:t>, 12 </a:t>
            </a:r>
            <a:r>
              <a:rPr lang="en-US" sz="1200" dirty="0" err="1" smtClean="0">
                <a:solidFill>
                  <a:schemeClr val="tx1"/>
                </a:solidFill>
              </a:rPr>
              <a:t>Octupoles</a:t>
            </a:r>
            <a:r>
              <a:rPr lang="en-US" sz="1200" dirty="0" smtClean="0">
                <a:solidFill>
                  <a:schemeClr val="tx1"/>
                </a:solidFill>
              </a:rPr>
              <a:t>, 12 </a:t>
            </a:r>
            <a:r>
              <a:rPr lang="en-US" sz="1200" dirty="0" err="1" smtClean="0">
                <a:solidFill>
                  <a:schemeClr val="tx1"/>
                </a:solidFill>
              </a:rPr>
              <a:t>Decapoles</a:t>
            </a:r>
            <a:r>
              <a:rPr lang="en-US" sz="1200" dirty="0" smtClean="0">
                <a:solidFill>
                  <a:schemeClr val="tx1"/>
                </a:solidFill>
              </a:rPr>
              <a:t>, 6 Skew 	</a:t>
            </a:r>
            <a:r>
              <a:rPr lang="en-US" sz="1200" dirty="0" err="1" smtClean="0">
                <a:solidFill>
                  <a:schemeClr val="tx1"/>
                </a:solidFill>
              </a:rPr>
              <a:t>Dodecapoles</a:t>
            </a:r>
            <a:r>
              <a:rPr lang="en-US" sz="1200" dirty="0" smtClean="0">
                <a:solidFill>
                  <a:schemeClr val="tx1"/>
                </a:solidFill>
              </a:rPr>
              <a:t>, 6 Normal </a:t>
            </a:r>
            <a:r>
              <a:rPr lang="en-US" sz="1200" dirty="0" err="1" smtClean="0">
                <a:solidFill>
                  <a:schemeClr val="tx1"/>
                </a:solidFill>
              </a:rPr>
              <a:t>Dodecapoles</a:t>
            </a:r>
            <a:r>
              <a:rPr lang="en-US" sz="1200" dirty="0" smtClean="0">
                <a:solidFill>
                  <a:schemeClr val="tx1"/>
                </a:solidFill>
              </a:rPr>
              <a:t>, 6 Quadrupoles</a:t>
            </a:r>
            <a:endParaRPr lang="en-US" sz="1600" dirty="0">
              <a:solidFill>
                <a:schemeClr val="tx1"/>
              </a:solidFill>
            </a:endParaRPr>
          </a:p>
          <a:p>
            <a:r>
              <a:rPr lang="en-US" sz="1600" dirty="0">
                <a:solidFill>
                  <a:schemeClr val="tx1"/>
                </a:solidFill>
              </a:rPr>
              <a:t>Magnets specification and challenges:</a:t>
            </a:r>
          </a:p>
          <a:p>
            <a:pPr lvl="1"/>
            <a:r>
              <a:rPr lang="it-IT" sz="1600" dirty="0" err="1">
                <a:solidFill>
                  <a:schemeClr val="tx1"/>
                </a:solidFill>
                <a:cs typeface="Arial" panose="020B0604020202020204" pitchFamily="34" charset="0"/>
              </a:rPr>
              <a:t>NbTi</a:t>
            </a:r>
            <a:r>
              <a:rPr lang="it-IT" sz="1600" dirty="0">
                <a:solidFill>
                  <a:schemeClr val="tx1"/>
                </a:solidFill>
                <a:cs typeface="Arial" panose="020B0604020202020204" pitchFamily="34" charset="0"/>
              </a:rPr>
              <a:t> </a:t>
            </a:r>
            <a:r>
              <a:rPr lang="it-IT" sz="1600" dirty="0" err="1">
                <a:solidFill>
                  <a:schemeClr val="tx1"/>
                </a:solidFill>
                <a:cs typeface="Arial" panose="020B0604020202020204" pitchFamily="34" charset="0"/>
              </a:rPr>
              <a:t>superconducting</a:t>
            </a:r>
            <a:r>
              <a:rPr lang="it-IT" sz="1600" dirty="0">
                <a:solidFill>
                  <a:schemeClr val="tx1"/>
                </a:solidFill>
                <a:cs typeface="Arial" panose="020B0604020202020204" pitchFamily="34" charset="0"/>
              </a:rPr>
              <a:t> coils</a:t>
            </a:r>
          </a:p>
          <a:p>
            <a:pPr lvl="1"/>
            <a:r>
              <a:rPr lang="it-IT" sz="1600" dirty="0" err="1">
                <a:solidFill>
                  <a:schemeClr val="tx1"/>
                </a:solidFill>
                <a:cs typeface="Arial" panose="020B0604020202020204" pitchFamily="34" charset="0"/>
              </a:rPr>
              <a:t>superferric</a:t>
            </a:r>
            <a:r>
              <a:rPr lang="it-IT" sz="1600" dirty="0">
                <a:solidFill>
                  <a:schemeClr val="tx1"/>
                </a:solidFill>
                <a:cs typeface="Arial" panose="020B0604020202020204" pitchFamily="34" charset="0"/>
              </a:rPr>
              <a:t> design (first time  in LHC)</a:t>
            </a:r>
          </a:p>
          <a:p>
            <a:pPr lvl="1"/>
            <a:r>
              <a:rPr lang="it-IT" sz="1600" dirty="0">
                <a:solidFill>
                  <a:schemeClr val="tx1"/>
                </a:solidFill>
                <a:cs typeface="Arial" panose="020B0604020202020204" pitchFamily="34" charset="0"/>
              </a:rPr>
              <a:t>150 mm bore</a:t>
            </a:r>
          </a:p>
          <a:p>
            <a:pPr lvl="1"/>
            <a:r>
              <a:rPr lang="it-IT" sz="1600" dirty="0">
                <a:solidFill>
                  <a:schemeClr val="tx1"/>
                </a:solidFill>
                <a:cs typeface="Arial" panose="020B0604020202020204" pitchFamily="34" charset="0"/>
              </a:rPr>
              <a:t>60% </a:t>
            </a:r>
            <a:r>
              <a:rPr lang="it-IT" sz="1600" dirty="0" err="1">
                <a:solidFill>
                  <a:schemeClr val="tx1"/>
                </a:solidFill>
                <a:cs typeface="Arial" panose="020B0604020202020204" pitchFamily="34" charset="0"/>
              </a:rPr>
              <a:t>margin</a:t>
            </a:r>
            <a:r>
              <a:rPr lang="it-IT" sz="1600" dirty="0">
                <a:solidFill>
                  <a:schemeClr val="tx1"/>
                </a:solidFill>
                <a:cs typeface="Arial" panose="020B0604020202020204" pitchFamily="34" charset="0"/>
              </a:rPr>
              <a:t> @ 1.9 K</a:t>
            </a:r>
          </a:p>
          <a:p>
            <a:pPr lvl="1"/>
            <a:r>
              <a:rPr lang="it-IT" sz="1600" dirty="0">
                <a:solidFill>
                  <a:schemeClr val="tx1"/>
                </a:solidFill>
                <a:cs typeface="Arial" panose="020B0604020202020204" pitchFamily="34" charset="0"/>
              </a:rPr>
              <a:t>200 mm - 600 mm </a:t>
            </a:r>
            <a:r>
              <a:rPr lang="it-IT" sz="1600" dirty="0" err="1">
                <a:solidFill>
                  <a:schemeClr val="tx1"/>
                </a:solidFill>
                <a:cs typeface="Arial" panose="020B0604020202020204" pitchFamily="34" charset="0"/>
              </a:rPr>
              <a:t>length</a:t>
            </a:r>
            <a:endParaRPr lang="it-IT" sz="1600" dirty="0">
              <a:solidFill>
                <a:schemeClr val="tx1"/>
              </a:solidFill>
              <a:cs typeface="Arial" panose="020B0604020202020204" pitchFamily="34" charset="0"/>
            </a:endParaRPr>
          </a:p>
          <a:p>
            <a:pPr lvl="1"/>
            <a:r>
              <a:rPr lang="it-IT" sz="1600" dirty="0" err="1">
                <a:solidFill>
                  <a:schemeClr val="tx1"/>
                </a:solidFill>
                <a:cs typeface="Arial" panose="020B0604020202020204" pitchFamily="34" charset="0"/>
              </a:rPr>
              <a:t>Radiation</a:t>
            </a:r>
            <a:r>
              <a:rPr lang="it-IT" sz="1600" dirty="0">
                <a:solidFill>
                  <a:schemeClr val="tx1"/>
                </a:solidFill>
                <a:cs typeface="Arial" panose="020B0604020202020204" pitchFamily="34" charset="0"/>
              </a:rPr>
              <a:t> </a:t>
            </a:r>
            <a:r>
              <a:rPr lang="it-IT" sz="1600" dirty="0" err="1">
                <a:solidFill>
                  <a:schemeClr val="tx1"/>
                </a:solidFill>
                <a:cs typeface="Arial" panose="020B0604020202020204" pitchFamily="34" charset="0"/>
              </a:rPr>
              <a:t>hardndess</a:t>
            </a:r>
            <a:r>
              <a:rPr lang="it-IT" sz="1600" dirty="0">
                <a:solidFill>
                  <a:schemeClr val="tx1"/>
                </a:solidFill>
                <a:cs typeface="Arial" panose="020B0604020202020204" pitchFamily="34" charset="0"/>
              </a:rPr>
              <a:t>: 15 </a:t>
            </a:r>
            <a:r>
              <a:rPr lang="it-IT" sz="1600" dirty="0" err="1">
                <a:solidFill>
                  <a:schemeClr val="tx1"/>
                </a:solidFill>
                <a:cs typeface="Arial" panose="020B0604020202020204" pitchFamily="34" charset="0"/>
              </a:rPr>
              <a:t>MGy</a:t>
            </a:r>
            <a:endParaRPr lang="it-IT" sz="1600" dirty="0">
              <a:solidFill>
                <a:schemeClr val="tx1"/>
              </a:solidFill>
              <a:cs typeface="Arial" panose="020B0604020202020204" pitchFamily="34" charset="0"/>
            </a:endParaRPr>
          </a:p>
          <a:p>
            <a:endParaRPr lang="en-US" sz="1600" dirty="0"/>
          </a:p>
          <a:p>
            <a:endParaRPr lang="en-US" sz="1600" dirty="0"/>
          </a:p>
          <a:p>
            <a:endParaRPr lang="en-US" sz="1600" dirty="0"/>
          </a:p>
          <a:p>
            <a:endParaRPr lang="en-US" sz="1600" dirty="0"/>
          </a:p>
          <a:p>
            <a:endParaRPr lang="en-US" sz="1600" dirty="0"/>
          </a:p>
          <a:p>
            <a:endParaRPr lang="it-IT" sz="1600" b="1" dirty="0">
              <a:solidFill>
                <a:srgbClr val="002060"/>
              </a:solidFill>
              <a:cs typeface="Arial" panose="020B0604020202020204" pitchFamily="34" charset="0"/>
            </a:endParaRPr>
          </a:p>
          <a:p>
            <a:endParaRPr lang="en-US" sz="1600" dirty="0"/>
          </a:p>
          <a:p>
            <a:endParaRPr lang="en-US" sz="1600" dirty="0"/>
          </a:p>
          <a:p>
            <a:pPr marL="257175" indent="-257175" defTabSz="685800">
              <a:lnSpc>
                <a:spcPct val="90000"/>
              </a:lnSpc>
              <a:spcBef>
                <a:spcPts val="750"/>
              </a:spcBef>
              <a:buFont typeface="Arial" charset="0"/>
              <a:buChar char="•"/>
              <a:defRPr/>
            </a:pPr>
            <a:endParaRPr lang="it-IT" sz="1600" b="1" dirty="0">
              <a:solidFill>
                <a:srgbClr val="002060"/>
              </a:solidFill>
              <a:cs typeface="Arial" panose="020B0604020202020204" pitchFamily="34" charset="0"/>
            </a:endParaRPr>
          </a:p>
          <a:p>
            <a:pPr lvl="1"/>
            <a:endParaRPr lang="en-US" sz="1600" dirty="0"/>
          </a:p>
          <a:p>
            <a:pPr lvl="1"/>
            <a:endParaRPr lang="en-US" sz="1600" dirty="0"/>
          </a:p>
          <a:p>
            <a:pPr lvl="1"/>
            <a:endParaRPr lang="en-US" sz="1600" dirty="0"/>
          </a:p>
          <a:p>
            <a:pPr lvl="1"/>
            <a:endParaRPr lang="en-US" sz="1600" dirty="0"/>
          </a:p>
          <a:p>
            <a:pPr marL="914400" lvl="2" indent="0">
              <a:buNone/>
            </a:pPr>
            <a:endParaRPr lang="en-US" sz="1600" dirty="0"/>
          </a:p>
        </p:txBody>
      </p:sp>
      <p:pic>
        <p:nvPicPr>
          <p:cNvPr id="5" name="Picture 4"/>
          <p:cNvPicPr>
            <a:picLocks noChangeAspect="1"/>
          </p:cNvPicPr>
          <p:nvPr/>
        </p:nvPicPr>
        <p:blipFill>
          <a:blip r:embed="rId2"/>
          <a:stretch>
            <a:fillRect/>
          </a:stretch>
        </p:blipFill>
        <p:spPr>
          <a:xfrm>
            <a:off x="4702212" y="895896"/>
            <a:ext cx="7082420" cy="1813024"/>
          </a:xfrm>
          <a:prstGeom prst="rect">
            <a:avLst/>
          </a:prstGeom>
        </p:spPr>
      </p:pic>
      <p:sp>
        <p:nvSpPr>
          <p:cNvPr id="9" name="Rectangle 8"/>
          <p:cNvSpPr/>
          <p:nvPr/>
        </p:nvSpPr>
        <p:spPr>
          <a:xfrm>
            <a:off x="263352" y="5057339"/>
            <a:ext cx="7648369" cy="1400383"/>
          </a:xfrm>
          <a:prstGeom prst="rect">
            <a:avLst/>
          </a:prstGeom>
        </p:spPr>
        <p:txBody>
          <a:bodyPr wrap="square">
            <a:spAutoFit/>
          </a:bodyPr>
          <a:lstStyle/>
          <a:p>
            <a:r>
              <a:rPr lang="en-US" sz="1700" dirty="0">
                <a:latin typeface="+mn-lt"/>
              </a:rPr>
              <a:t>INFN –LASA has vast competences in magnets design, prototyping and testing. Serial production of magnets is not the core activity of INFN which has rather the mission to transfer technology to the industry, </a:t>
            </a:r>
            <a:r>
              <a:rPr lang="en-US" sz="1700" dirty="0" smtClean="0">
                <a:latin typeface="+mn-lt"/>
              </a:rPr>
              <a:t>beside fundamental research.</a:t>
            </a:r>
            <a:endParaRPr lang="en-US" sz="1700" dirty="0">
              <a:latin typeface="+mn-lt"/>
            </a:endParaRPr>
          </a:p>
          <a:p>
            <a:endParaRPr lang="en-US" sz="1700" dirty="0" smtClean="0">
              <a:latin typeface="+mn-lt"/>
            </a:endParaRPr>
          </a:p>
          <a:p>
            <a:r>
              <a:rPr lang="en-US" sz="1700" dirty="0" smtClean="0">
                <a:latin typeface="+mn-lt"/>
              </a:rPr>
              <a:t>Since </a:t>
            </a:r>
            <a:r>
              <a:rPr lang="en-US" sz="1700" dirty="0">
                <a:latin typeface="+mn-lt"/>
              </a:rPr>
              <a:t>2015 INFN looked into </a:t>
            </a:r>
            <a:r>
              <a:rPr lang="en-US" sz="1700" dirty="0" smtClean="0">
                <a:latin typeface="+mn-lt"/>
              </a:rPr>
              <a:t>the market for an industrial supplier.</a:t>
            </a:r>
            <a:endParaRPr lang="en-US" sz="1700" dirty="0">
              <a:latin typeface="+mn-lt"/>
            </a:endParaRPr>
          </a:p>
        </p:txBody>
      </p:sp>
      <p:pic>
        <p:nvPicPr>
          <p:cNvPr id="7" name="Picture 6"/>
          <p:cNvPicPr>
            <a:picLocks noChangeAspect="1"/>
          </p:cNvPicPr>
          <p:nvPr/>
        </p:nvPicPr>
        <p:blipFill>
          <a:blip r:embed="rId3"/>
          <a:stretch>
            <a:fillRect/>
          </a:stretch>
        </p:blipFill>
        <p:spPr>
          <a:xfrm>
            <a:off x="4655840" y="2729437"/>
            <a:ext cx="3488484" cy="2372981"/>
          </a:xfrm>
          <a:prstGeom prst="rect">
            <a:avLst/>
          </a:prstGeom>
        </p:spPr>
      </p:pic>
      <p:pic>
        <p:nvPicPr>
          <p:cNvPr id="10" name="Picture 9"/>
          <p:cNvPicPr>
            <a:picLocks noChangeAspect="1"/>
          </p:cNvPicPr>
          <p:nvPr/>
        </p:nvPicPr>
        <p:blipFill>
          <a:blip r:embed="rId4"/>
          <a:stretch>
            <a:fillRect/>
          </a:stretch>
        </p:blipFill>
        <p:spPr>
          <a:xfrm>
            <a:off x="7896200" y="2996952"/>
            <a:ext cx="4080066" cy="3460770"/>
          </a:xfrm>
          <a:prstGeom prst="rect">
            <a:avLst/>
          </a:prstGeom>
        </p:spPr>
      </p:pic>
      <p:pic>
        <p:nvPicPr>
          <p:cNvPr id="12" name="Immagine 2">
            <a:extLst>
              <a:ext uri="{FF2B5EF4-FFF2-40B4-BE49-F238E27FC236}">
                <a16:creationId xmlns:a16="http://schemas.microsoft.com/office/drawing/2014/main" id="{5BDBF0D3-10BA-4CC1-B26A-A44E2D3ADFE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471263" y="178220"/>
            <a:ext cx="1385377" cy="810271"/>
          </a:xfrm>
          <a:prstGeom prst="rect">
            <a:avLst/>
          </a:prstGeom>
        </p:spPr>
      </p:pic>
    </p:spTree>
    <p:extLst>
      <p:ext uri="{BB962C8B-B14F-4D97-AF65-F5344CB8AC3E}">
        <p14:creationId xmlns:p14="http://schemas.microsoft.com/office/powerpoint/2010/main" val="40918600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4872" y="-27384"/>
            <a:ext cx="8229600" cy="1143000"/>
          </a:xfrm>
        </p:spPr>
        <p:txBody>
          <a:bodyPr>
            <a:normAutofit/>
          </a:bodyPr>
          <a:lstStyle/>
          <a:p>
            <a:r>
              <a:rPr lang="en-US" dirty="0" smtClean="0"/>
              <a:t>A bit of history…</a:t>
            </a:r>
            <a:endParaRPr lang="it-IT" dirty="0"/>
          </a:p>
        </p:txBody>
      </p:sp>
      <p:sp>
        <p:nvSpPr>
          <p:cNvPr id="3" name="Content Placeholder 2"/>
          <p:cNvSpPr>
            <a:spLocks noGrp="1"/>
          </p:cNvSpPr>
          <p:nvPr>
            <p:ph idx="1"/>
          </p:nvPr>
        </p:nvSpPr>
        <p:spPr>
          <a:xfrm>
            <a:off x="0" y="1080522"/>
            <a:ext cx="11784632" cy="5544616"/>
          </a:xfrm>
        </p:spPr>
        <p:txBody>
          <a:bodyPr/>
          <a:lstStyle/>
          <a:p>
            <a:pPr marL="0" indent="0">
              <a:buNone/>
            </a:pPr>
            <a:endParaRPr lang="en-US" sz="2000" dirty="0"/>
          </a:p>
          <a:p>
            <a:pPr lvl="1"/>
            <a:r>
              <a:rPr lang="en-US" sz="2000" b="1" u="sng" dirty="0" smtClean="0">
                <a:effectLst>
                  <a:outerShdw blurRad="38100" dist="38100" dir="2700000" algn="tl">
                    <a:srgbClr val="000000">
                      <a:alpha val="43137"/>
                    </a:srgbClr>
                  </a:outerShdw>
                </a:effectLst>
              </a:rPr>
              <a:t>2015</a:t>
            </a:r>
            <a:r>
              <a:rPr lang="en-US" sz="2000" dirty="0" smtClean="0"/>
              <a:t>: </a:t>
            </a:r>
            <a:r>
              <a:rPr lang="en-US" sz="2000" dirty="0"/>
              <a:t>SRV </a:t>
            </a:r>
            <a:r>
              <a:rPr lang="en-US" sz="2000" dirty="0" smtClean="0"/>
              <a:t>produced </a:t>
            </a:r>
            <a:r>
              <a:rPr lang="en-US" sz="2000" dirty="0"/>
              <a:t>the mechanical </a:t>
            </a:r>
            <a:r>
              <a:rPr lang="en-US" sz="2000" dirty="0" smtClean="0"/>
              <a:t>components of </a:t>
            </a:r>
            <a:r>
              <a:rPr lang="en-US" sz="2000" dirty="0"/>
              <a:t>the </a:t>
            </a:r>
            <a:r>
              <a:rPr lang="en-US" sz="2000" b="1" dirty="0" err="1" smtClean="0">
                <a:solidFill>
                  <a:srgbClr val="FF0000"/>
                </a:solidFill>
                <a:effectLst>
                  <a:outerShdw blurRad="38100" dist="38100" dir="2700000" algn="tl">
                    <a:srgbClr val="000000">
                      <a:alpha val="43137"/>
                    </a:srgbClr>
                  </a:outerShdw>
                </a:effectLst>
              </a:rPr>
              <a:t>Sextupole</a:t>
            </a:r>
            <a:r>
              <a:rPr lang="en-US" sz="2000" b="1" dirty="0" smtClean="0">
                <a:solidFill>
                  <a:srgbClr val="FF0000"/>
                </a:solidFill>
                <a:effectLst>
                  <a:outerShdw blurRad="38100" dist="38100" dir="2700000" algn="tl">
                    <a:srgbClr val="000000">
                      <a:alpha val="43137"/>
                    </a:srgbClr>
                  </a:outerShdw>
                </a:effectLst>
              </a:rPr>
              <a:t> </a:t>
            </a:r>
            <a:r>
              <a:rPr lang="en-US" sz="2000" dirty="0"/>
              <a:t>and </a:t>
            </a:r>
            <a:r>
              <a:rPr lang="en-US" sz="2000" b="1" dirty="0" err="1" smtClean="0">
                <a:solidFill>
                  <a:srgbClr val="FF0000"/>
                </a:solidFill>
                <a:effectLst>
                  <a:outerShdw blurRad="38100" dist="38100" dir="2700000" algn="tl">
                    <a:srgbClr val="000000">
                      <a:alpha val="43137"/>
                    </a:srgbClr>
                  </a:outerShdw>
                </a:effectLst>
              </a:rPr>
              <a:t>Octupole</a:t>
            </a:r>
            <a:r>
              <a:rPr lang="en-US" sz="2000" dirty="0" smtClean="0"/>
              <a:t> prototype magnets</a:t>
            </a:r>
            <a:r>
              <a:rPr lang="en-US" sz="2000" dirty="0" smtClean="0">
                <a:solidFill>
                  <a:schemeClr val="tx1"/>
                </a:solidFill>
              </a:rPr>
              <a:t>.</a:t>
            </a:r>
          </a:p>
          <a:p>
            <a:pPr marL="457200" lvl="1" indent="0">
              <a:buNone/>
            </a:pPr>
            <a:endParaRPr lang="en-US" sz="2000" b="1" u="sng" dirty="0" smtClean="0">
              <a:effectLst>
                <a:outerShdw blurRad="38100" dist="38100" dir="2700000" algn="tl">
                  <a:srgbClr val="000000">
                    <a:alpha val="43137"/>
                  </a:srgbClr>
                </a:outerShdw>
              </a:effectLst>
            </a:endParaRPr>
          </a:p>
          <a:p>
            <a:pPr lvl="1"/>
            <a:r>
              <a:rPr lang="en-US" sz="2000" b="1" u="sng" dirty="0" smtClean="0">
                <a:effectLst>
                  <a:outerShdw blurRad="38100" dist="38100" dir="2700000" algn="tl">
                    <a:srgbClr val="000000">
                      <a:alpha val="43137"/>
                    </a:srgbClr>
                  </a:outerShdw>
                </a:effectLst>
              </a:rPr>
              <a:t>2017</a:t>
            </a:r>
            <a:r>
              <a:rPr lang="en-US" sz="2000" dirty="0" smtClean="0"/>
              <a:t>: SRV won the tender </a:t>
            </a:r>
            <a:r>
              <a:rPr lang="en-US" sz="2000" dirty="0"/>
              <a:t>for the manufacturing of the prototype of the </a:t>
            </a:r>
            <a:r>
              <a:rPr lang="en-US" sz="2000" b="1" dirty="0" smtClean="0">
                <a:solidFill>
                  <a:srgbClr val="FF0000"/>
                </a:solidFill>
                <a:effectLst>
                  <a:outerShdw blurRad="38100" dist="38100" dir="2700000" algn="tl">
                    <a:srgbClr val="000000">
                      <a:alpha val="43137"/>
                    </a:srgbClr>
                  </a:outerShdw>
                </a:effectLst>
              </a:rPr>
              <a:t>Quadrupole</a:t>
            </a:r>
            <a:r>
              <a:rPr lang="en-US" sz="2000" dirty="0" smtClean="0"/>
              <a:t> and the </a:t>
            </a:r>
            <a:r>
              <a:rPr lang="en-US" sz="2000" b="1" dirty="0" smtClean="0">
                <a:solidFill>
                  <a:srgbClr val="FF0000"/>
                </a:solidFill>
                <a:effectLst>
                  <a:outerShdw blurRad="38100" dist="38100" dir="2700000" algn="tl">
                    <a:srgbClr val="000000">
                      <a:alpha val="43137"/>
                    </a:srgbClr>
                  </a:outerShdw>
                </a:effectLst>
              </a:rPr>
              <a:t>Normal </a:t>
            </a:r>
            <a:r>
              <a:rPr lang="en-US" sz="2000" b="1" dirty="0" err="1" smtClean="0">
                <a:solidFill>
                  <a:srgbClr val="FF0000"/>
                </a:solidFill>
                <a:effectLst>
                  <a:outerShdw blurRad="38100" dist="38100" dir="2700000" algn="tl">
                    <a:srgbClr val="000000">
                      <a:alpha val="43137"/>
                    </a:srgbClr>
                  </a:outerShdw>
                </a:effectLst>
              </a:rPr>
              <a:t>Dodecapole</a:t>
            </a:r>
            <a:r>
              <a:rPr lang="en-US" sz="2000" b="1" dirty="0" smtClean="0">
                <a:solidFill>
                  <a:srgbClr val="FF0000"/>
                </a:solidFill>
                <a:effectLst>
                  <a:outerShdw blurRad="38100" dist="38100" dir="2700000" algn="tl">
                    <a:srgbClr val="000000">
                      <a:alpha val="43137"/>
                    </a:srgbClr>
                  </a:outerShdw>
                </a:effectLst>
              </a:rPr>
              <a:t> </a:t>
            </a:r>
            <a:r>
              <a:rPr lang="en-US" sz="2000" dirty="0" smtClean="0"/>
              <a:t>magnets and for the development of </a:t>
            </a:r>
            <a:r>
              <a:rPr lang="en-US" sz="2000" dirty="0"/>
              <a:t>the </a:t>
            </a:r>
            <a:r>
              <a:rPr lang="en-US" sz="2000" b="1" dirty="0" smtClean="0">
                <a:solidFill>
                  <a:srgbClr val="FF0000"/>
                </a:solidFill>
                <a:effectLst>
                  <a:outerShdw blurRad="38100" dist="38100" dir="2700000" algn="tl">
                    <a:srgbClr val="000000">
                      <a:alpha val="43137"/>
                    </a:srgbClr>
                  </a:outerShdw>
                </a:effectLst>
              </a:rPr>
              <a:t>winding &amp; impregnation </a:t>
            </a:r>
            <a:r>
              <a:rPr lang="en-US" sz="2000" b="1" dirty="0">
                <a:solidFill>
                  <a:srgbClr val="FF0000"/>
                </a:solidFill>
                <a:effectLst>
                  <a:outerShdw blurRad="38100" dist="38100" dir="2700000" algn="tl">
                    <a:srgbClr val="000000">
                      <a:alpha val="43137"/>
                    </a:srgbClr>
                  </a:outerShdw>
                </a:effectLst>
              </a:rPr>
              <a:t>special tools</a:t>
            </a:r>
            <a:r>
              <a:rPr lang="en-US" sz="2000" dirty="0" smtClean="0"/>
              <a:t>.</a:t>
            </a:r>
          </a:p>
          <a:p>
            <a:pPr lvl="1"/>
            <a:endParaRPr lang="en-US" sz="2000" dirty="0" smtClean="0"/>
          </a:p>
          <a:p>
            <a:pPr lvl="2"/>
            <a:r>
              <a:rPr lang="en-US" sz="2000" b="1" dirty="0">
                <a:solidFill>
                  <a:srgbClr val="FF0000"/>
                </a:solidFill>
              </a:rPr>
              <a:t>SRV role: machining and EDM mechanical cutting of components, magnet assembling and testing</a:t>
            </a:r>
          </a:p>
          <a:p>
            <a:pPr lvl="2"/>
            <a:r>
              <a:rPr lang="en-US" sz="2000" b="1" dirty="0">
                <a:solidFill>
                  <a:srgbClr val="FF0000"/>
                </a:solidFill>
              </a:rPr>
              <a:t>SAES role: production of the SC coils, leveraging on core expertize in precise handling of SMA wires </a:t>
            </a:r>
          </a:p>
          <a:p>
            <a:pPr lvl="1"/>
            <a:endParaRPr lang="en-US" sz="2000" b="1" u="sng" dirty="0" smtClean="0">
              <a:solidFill>
                <a:srgbClr val="FF0000"/>
              </a:solidFill>
              <a:effectLst>
                <a:outerShdw blurRad="38100" dist="38100" dir="2700000" algn="tl">
                  <a:srgbClr val="000000">
                    <a:alpha val="43137"/>
                  </a:srgbClr>
                </a:outerShdw>
              </a:effectLst>
            </a:endParaRPr>
          </a:p>
          <a:p>
            <a:pPr lvl="1"/>
            <a:r>
              <a:rPr lang="en-US" sz="2000" b="1" u="sng" dirty="0" smtClean="0">
                <a:effectLst>
                  <a:outerShdw blurRad="38100" dist="38100" dir="2700000" algn="tl">
                    <a:srgbClr val="000000">
                      <a:alpha val="43137"/>
                    </a:srgbClr>
                  </a:outerShdw>
                </a:effectLst>
              </a:rPr>
              <a:t>2018</a:t>
            </a:r>
            <a:r>
              <a:rPr lang="en-US" sz="2000" dirty="0" smtClean="0"/>
              <a:t>: Winding/impregnation tools developed. Both </a:t>
            </a:r>
            <a:r>
              <a:rPr lang="en-US" sz="2000" dirty="0"/>
              <a:t>prototypes </a:t>
            </a:r>
            <a:r>
              <a:rPr lang="en-US" sz="2000" dirty="0" smtClean="0"/>
              <a:t>manufactured </a:t>
            </a:r>
            <a:r>
              <a:rPr lang="en-US" sz="2000" dirty="0"/>
              <a:t>and </a:t>
            </a:r>
            <a:r>
              <a:rPr lang="en-US" sz="2000" dirty="0" smtClean="0"/>
              <a:t>successfully </a:t>
            </a:r>
            <a:r>
              <a:rPr lang="en-US" sz="2000" dirty="0"/>
              <a:t>tested </a:t>
            </a:r>
            <a:r>
              <a:rPr lang="en-US" sz="2000" dirty="0" smtClean="0"/>
              <a:t>with </a:t>
            </a:r>
            <a:r>
              <a:rPr lang="en-US" sz="2000" dirty="0"/>
              <a:t>expected </a:t>
            </a:r>
            <a:r>
              <a:rPr lang="en-US" sz="2000" dirty="0" smtClean="0"/>
              <a:t>performances. </a:t>
            </a:r>
            <a:endParaRPr lang="en-US" sz="2000" dirty="0"/>
          </a:p>
          <a:p>
            <a:pPr lvl="1"/>
            <a:endParaRPr lang="en-US" sz="2000" b="1" u="sng" dirty="0" smtClean="0">
              <a:effectLst>
                <a:outerShdw blurRad="38100" dist="38100" dir="2700000" algn="tl">
                  <a:srgbClr val="000000">
                    <a:alpha val="43137"/>
                  </a:srgbClr>
                </a:outerShdw>
              </a:effectLst>
            </a:endParaRPr>
          </a:p>
          <a:p>
            <a:pPr lvl="1"/>
            <a:r>
              <a:rPr lang="en-US" sz="2000" b="1" u="sng" dirty="0" smtClean="0">
                <a:effectLst>
                  <a:outerShdw blurRad="38100" dist="38100" dir="2700000" algn="tl">
                    <a:srgbClr val="000000">
                      <a:alpha val="43137"/>
                    </a:srgbClr>
                  </a:outerShdw>
                </a:effectLst>
              </a:rPr>
              <a:t>2019</a:t>
            </a:r>
            <a:r>
              <a:rPr lang="en-US" sz="2000" dirty="0" smtClean="0"/>
              <a:t>: </a:t>
            </a:r>
            <a:r>
              <a:rPr lang="en-US" sz="2000" dirty="0"/>
              <a:t>SRV </a:t>
            </a:r>
            <a:r>
              <a:rPr lang="en-US" sz="2000" dirty="0" smtClean="0"/>
              <a:t>won the tender for </a:t>
            </a:r>
            <a:r>
              <a:rPr lang="en-US" sz="2000" dirty="0"/>
              <a:t>the </a:t>
            </a:r>
            <a:r>
              <a:rPr lang="en-US" sz="2000" b="1" dirty="0">
                <a:solidFill>
                  <a:srgbClr val="FF0000"/>
                </a:solidFill>
                <a:effectLst>
                  <a:outerShdw blurRad="38100" dist="38100" dir="2700000" algn="tl">
                    <a:srgbClr val="000000">
                      <a:alpha val="43137"/>
                    </a:srgbClr>
                  </a:outerShdw>
                </a:effectLst>
              </a:rPr>
              <a:t>series production </a:t>
            </a:r>
            <a:r>
              <a:rPr lang="en-US" sz="2000" dirty="0" smtClean="0"/>
              <a:t>(54 high order corrector </a:t>
            </a:r>
            <a:r>
              <a:rPr lang="en-US" sz="2000" dirty="0"/>
              <a:t>magnets) </a:t>
            </a:r>
          </a:p>
          <a:p>
            <a:pPr marL="457200" lvl="1" indent="0">
              <a:buNone/>
            </a:pPr>
            <a:r>
              <a:rPr lang="en-US" sz="2000" dirty="0" smtClean="0"/>
              <a:t>	The </a:t>
            </a:r>
            <a:r>
              <a:rPr lang="en-US" sz="2000" dirty="0"/>
              <a:t>manufacturing activity started in the second half of </a:t>
            </a:r>
            <a:r>
              <a:rPr lang="en-US" sz="2000" dirty="0" smtClean="0"/>
              <a:t>2019 and finished on October 2021.</a:t>
            </a:r>
            <a:endParaRPr lang="en-US" sz="2000" dirty="0"/>
          </a:p>
        </p:txBody>
      </p:sp>
      <p:sp>
        <p:nvSpPr>
          <p:cNvPr id="4" name="Rectangle 3"/>
          <p:cNvSpPr/>
          <p:nvPr/>
        </p:nvSpPr>
        <p:spPr>
          <a:xfrm>
            <a:off x="263352" y="3212976"/>
            <a:ext cx="11521280"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77787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Slide Maste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RIMA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Ultima slid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DEF94C7BF205E42B0FB1D8798DD8588" ma:contentTypeVersion="2" ma:contentTypeDescription="Create a new document." ma:contentTypeScope="" ma:versionID="c0734b9181b119c07fbfed80ea4bf3bb">
  <xsd:schema xmlns:xsd="http://www.w3.org/2001/XMLSchema" xmlns:xs="http://www.w3.org/2001/XMLSchema" xmlns:p="http://schemas.microsoft.com/office/2006/metadata/properties" xmlns:ns2="659c3e69-a054-48f3-9ab4-2a40bce60c42" targetNamespace="http://schemas.microsoft.com/office/2006/metadata/properties" ma:root="true" ma:fieldsID="9067d801a4560ca715799f515ae0630c" ns2:_="">
    <xsd:import namespace="659c3e69-a054-48f3-9ab4-2a40bce60c42"/>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59c3e69-a054-48f3-9ab4-2a40bce60c4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0B3F5524-965A-49CD-9399-AFEA9228A641}">
  <ds:schemaRefs>
    <ds:schemaRef ds:uri="http://schemas.microsoft.com/sharepoint/v3/contenttype/forms"/>
  </ds:schemaRefs>
</ds:datastoreItem>
</file>

<file path=customXml/itemProps2.xml><?xml version="1.0" encoding="utf-8"?>
<ds:datastoreItem xmlns:ds="http://schemas.openxmlformats.org/officeDocument/2006/customXml" ds:itemID="{9670613C-B354-46DB-963A-33355E458AD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59c3e69-a054-48f3-9ab4-2a40bce60c4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98D3FC9-DEDD-498A-92F3-0A7177BDE692}">
  <ds:schemaRefs>
    <ds:schemaRef ds:uri="http://purl.org/dc/dcmitype/"/>
    <ds:schemaRef ds:uri="http://schemas.microsoft.com/office/infopath/2007/PartnerControls"/>
    <ds:schemaRef ds:uri="http://purl.org/dc/elements/1.1/"/>
    <ds:schemaRef ds:uri="http://schemas.microsoft.com/office/2006/metadata/properties"/>
    <ds:schemaRef ds:uri="659c3e69-a054-48f3-9ab4-2a40bce60c42"/>
    <ds:schemaRef ds:uri="http://purl.org/dc/terms/"/>
    <ds:schemaRef ds:uri="http://schemas.microsoft.com/office/2006/documentManagement/type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Template presentazione SAES 2012</Template>
  <TotalTime>34065</TotalTime>
  <Words>2135</Words>
  <Application>Microsoft Office PowerPoint</Application>
  <PresentationFormat>Widescreen</PresentationFormat>
  <Paragraphs>220</Paragraphs>
  <Slides>24</Slides>
  <Notes>1</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24</vt:i4>
      </vt:variant>
    </vt:vector>
  </HeadingPairs>
  <TitlesOfParts>
    <vt:vector size="36" baseType="lpstr">
      <vt:lpstr>ＭＳ Ｐゴシック</vt:lpstr>
      <vt:lpstr>Aharoni</vt:lpstr>
      <vt:lpstr>Arial</vt:lpstr>
      <vt:lpstr>Calibri</vt:lpstr>
      <vt:lpstr>Istok Web</vt:lpstr>
      <vt:lpstr>Raleway Black</vt:lpstr>
      <vt:lpstr>Segoe UI Semibold</vt:lpstr>
      <vt:lpstr>Univers 55</vt:lpstr>
      <vt:lpstr>Wingdings</vt:lpstr>
      <vt:lpstr>Slide Master</vt:lpstr>
      <vt:lpstr>PRIMA SLIDE</vt:lpstr>
      <vt:lpstr>Ultima slide</vt:lpstr>
      <vt:lpstr>PowerPoint Presentation</vt:lpstr>
      <vt:lpstr>Outline</vt:lpstr>
      <vt:lpstr>Quick introduction to SAES Group and the High Vacuum Division</vt:lpstr>
      <vt:lpstr>SAES Getters : NEG solution for accelerators &amp; research</vt:lpstr>
      <vt:lpstr>SRV : vacuum chambers &amp; components</vt:lpstr>
      <vt:lpstr>Cinel : BL and instrumentation for synchrotrons</vt:lpstr>
      <vt:lpstr>High Vacuum Division for the accelerator community</vt:lpstr>
      <vt:lpstr>Corrector magnets for the Hi-Lumi LHC upgrade: INFN LASA</vt:lpstr>
      <vt:lpstr>A bit of history…</vt:lpstr>
      <vt:lpstr>Some Challenges: Project Starting</vt:lpstr>
      <vt:lpstr>Some Challenges: Project Ongoing</vt:lpstr>
      <vt:lpstr>Magnets Series Production</vt:lpstr>
      <vt:lpstr>Components: NbTi Coils</vt:lpstr>
      <vt:lpstr>Components: Mechanical Parts</vt:lpstr>
      <vt:lpstr>Components: Electrical/Insulation Parts</vt:lpstr>
      <vt:lpstr>Magnet Assembly: Core</vt:lpstr>
      <vt:lpstr>Magnet Assembly: Coils Insertion</vt:lpstr>
      <vt:lpstr>Magnet Assembly: Cables Soldering</vt:lpstr>
      <vt:lpstr>Magnet Assembly: Dimensional Control</vt:lpstr>
      <vt:lpstr>Magnet Assembly: Electrical Tests</vt:lpstr>
      <vt:lpstr>Magnet Assembly: Shipping</vt:lpstr>
      <vt:lpstr>Cryo-Testing and Project Status</vt:lpstr>
      <vt:lpstr>Lessons learned and Conclusions</vt:lpstr>
      <vt:lpstr>PowerPoint Presentation</vt:lpstr>
    </vt:vector>
  </TitlesOfParts>
  <Company>Saes Getters S.p.A.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SAES GROUP Presentation_2017</dc:title>
  <dc:creator>Laura Magni</dc:creator>
  <cp:lastModifiedBy>Paolo Manini</cp:lastModifiedBy>
  <cp:revision>2041</cp:revision>
  <cp:lastPrinted>2021-05-26T15:49:07Z</cp:lastPrinted>
  <dcterms:created xsi:type="dcterms:W3CDTF">2012-04-05T09:52:55Z</dcterms:created>
  <dcterms:modified xsi:type="dcterms:W3CDTF">2023-02-16T15:16:51Z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0x0101006DEF94C7BF205E42B0FB1D8798DD8588</vt:lpwstr>
  </property>
</Properties>
</file>