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63" r:id="rId5"/>
    <p:sldId id="2997" r:id="rId6"/>
    <p:sldId id="2995" r:id="rId7"/>
    <p:sldId id="2992" r:id="rId8"/>
    <p:sldId id="499" r:id="rId9"/>
    <p:sldId id="310" r:id="rId10"/>
    <p:sldId id="2544" r:id="rId11"/>
    <p:sldId id="2537" r:id="rId12"/>
    <p:sldId id="327" r:id="rId13"/>
    <p:sldId id="518" r:id="rId14"/>
    <p:sldId id="2962" r:id="rId15"/>
    <p:sldId id="2541" r:id="rId16"/>
    <p:sldId id="1101" r:id="rId17"/>
    <p:sldId id="2958" r:id="rId18"/>
    <p:sldId id="2446" r:id="rId19"/>
    <p:sldId id="2987" r:id="rId20"/>
    <p:sldId id="2988" r:id="rId21"/>
    <p:sldId id="785" r:id="rId22"/>
    <p:sldId id="2999" r:id="rId23"/>
    <p:sldId id="2996" r:id="rId24"/>
    <p:sldId id="2983" r:id="rId25"/>
    <p:sldId id="2954" r:id="rId26"/>
    <p:sldId id="2955" r:id="rId27"/>
    <p:sldId id="268" r:id="rId28"/>
    <p:sldId id="2968" r:id="rId29"/>
    <p:sldId id="271" r:id="rId30"/>
    <p:sldId id="265" r:id="rId31"/>
    <p:sldId id="2969" r:id="rId32"/>
    <p:sldId id="270" r:id="rId33"/>
    <p:sldId id="272" r:id="rId34"/>
    <p:sldId id="2998" r:id="rId35"/>
    <p:sldId id="2966" r:id="rId36"/>
    <p:sldId id="359" r:id="rId37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2" clrIdx="0">
    <p:extLst>
      <p:ext uri="{19B8F6BF-5375-455C-9EA6-DF929625EA0E}">
        <p15:presenceInfo xmlns:p15="http://schemas.microsoft.com/office/powerpoint/2012/main" userId="S-1-5-21-1526224874-1540688658-1361462980-20053" providerId="AD"/>
      </p:ext>
    </p:extLst>
  </p:cmAuthor>
  <p:cmAuthor id="2" name="Markus Zerlauth" initials="MZ" lastIdx="2" clrIdx="1">
    <p:extLst>
      <p:ext uri="{19B8F6BF-5375-455C-9EA6-DF929625EA0E}">
        <p15:presenceInfo xmlns:p15="http://schemas.microsoft.com/office/powerpoint/2012/main" userId="S::markus.zerlauth@cern.ch::5f12ab63-b3c0-438f-8c94-e72fc022f9fe" providerId="AD"/>
      </p:ext>
    </p:extLst>
  </p:cmAuthor>
  <p:cmAuthor id="3" name="Marta Bajko" initials="MB" lastIdx="1" clrIdx="2">
    <p:extLst>
      <p:ext uri="{19B8F6BF-5375-455C-9EA6-DF929625EA0E}">
        <p15:presenceInfo xmlns:p15="http://schemas.microsoft.com/office/powerpoint/2012/main" userId="S::marta.bajko@cern.ch::b34ed40b-3462-4588-ad0e-49be5e461cb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C996"/>
    <a:srgbClr val="FFFFFF"/>
    <a:srgbClr val="5A5A5A"/>
    <a:srgbClr val="111F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2"/>
    <p:restoredTop sz="86056" autoAdjust="0"/>
  </p:normalViewPr>
  <p:slideViewPr>
    <p:cSldViewPr snapToObjects="1" showGuides="1">
      <p:cViewPr varScale="1">
        <p:scale>
          <a:sx n="84" d="100"/>
          <a:sy n="84" d="100"/>
        </p:scale>
        <p:origin x="208" y="5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30/01/2023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830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30/01/2023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366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74106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76453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6641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6555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3038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D3884-39FE-884A-BB22-153FDED8A5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7466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be updated with latest plans for Ceremony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5208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3536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be updated in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955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684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2322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Pictures and updates to be implemented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7345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087A0F-06F5-2F2F-F30F-E4A40992F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83832" y="6525384"/>
            <a:ext cx="576064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O. Brüning @ </a:t>
            </a:r>
            <a:r>
              <a:rPr lang="en-US" dirty="0"/>
              <a:t>CMS Upgrade days at CERN – February 6</a:t>
            </a:r>
            <a:r>
              <a:rPr lang="en-US" baseline="30000" dirty="0"/>
              <a:t>th</a:t>
            </a:r>
            <a:r>
              <a:rPr lang="en-US" dirty="0"/>
              <a:t> to 8</a:t>
            </a:r>
            <a:r>
              <a:rPr lang="en-US" baseline="30000" dirty="0"/>
              <a:t>th </a:t>
            </a:r>
            <a:r>
              <a:rPr lang="en-US" dirty="0"/>
              <a:t>2023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938644-2358-7773-D197-EE3873529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9936" y="6525384"/>
            <a:ext cx="576064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O. Brüning @ </a:t>
            </a:r>
            <a:r>
              <a:rPr lang="en-US" dirty="0"/>
              <a:t>CMS Upgrade days at CERN – February 6</a:t>
            </a:r>
            <a:r>
              <a:rPr lang="en-US" baseline="30000" dirty="0"/>
              <a:t>th</a:t>
            </a:r>
            <a:r>
              <a:rPr lang="en-US" dirty="0"/>
              <a:t> to 8</a:t>
            </a:r>
            <a:r>
              <a:rPr lang="en-US" baseline="30000" dirty="0"/>
              <a:t>th </a:t>
            </a:r>
            <a:r>
              <a:rPr lang="en-US" dirty="0"/>
              <a:t>2023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3A4842F1-E3AF-A3F7-49FA-ED0C8701D1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9936" y="6525384"/>
            <a:ext cx="576064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O. Brüning @ </a:t>
            </a:r>
            <a:r>
              <a:rPr lang="en-US" dirty="0"/>
              <a:t>CMS Upgrade days at CERN – February 6</a:t>
            </a:r>
            <a:r>
              <a:rPr lang="en-US" baseline="30000" dirty="0"/>
              <a:t>th</a:t>
            </a:r>
            <a:r>
              <a:rPr lang="en-US" dirty="0"/>
              <a:t> to 8</a:t>
            </a:r>
            <a:r>
              <a:rPr lang="en-US" baseline="30000" dirty="0"/>
              <a:t>th </a:t>
            </a:r>
            <a:r>
              <a:rPr lang="en-US" dirty="0"/>
              <a:t>2023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A3F7B9B2-E7BE-E5B8-8ACF-147C97B25B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9936" y="6525384"/>
            <a:ext cx="576064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O. Brüning @ </a:t>
            </a:r>
            <a:r>
              <a:rPr lang="en-US" dirty="0"/>
              <a:t>CMS Upgrade days at CERN – February 6</a:t>
            </a:r>
            <a:r>
              <a:rPr lang="en-US" baseline="30000" dirty="0"/>
              <a:t>th</a:t>
            </a:r>
            <a:r>
              <a:rPr lang="en-US" dirty="0"/>
              <a:t> to 8</a:t>
            </a:r>
            <a:r>
              <a:rPr lang="en-US" baseline="30000" dirty="0"/>
              <a:t>th </a:t>
            </a:r>
            <a:r>
              <a:rPr lang="en-US" dirty="0"/>
              <a:t>2023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1AF5D85C-2AB6-04F7-E8CB-B27EFBD79D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11824" y="6525384"/>
            <a:ext cx="576064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O. Brüning @ </a:t>
            </a:r>
            <a:r>
              <a:rPr lang="en-US" dirty="0"/>
              <a:t>CMS Upgrade days at CERN – February 6</a:t>
            </a:r>
            <a:r>
              <a:rPr lang="en-US" baseline="30000" dirty="0"/>
              <a:t>th</a:t>
            </a:r>
            <a:r>
              <a:rPr lang="en-US" dirty="0"/>
              <a:t> to 8</a:t>
            </a:r>
            <a:r>
              <a:rPr lang="en-US" baseline="30000" dirty="0"/>
              <a:t>th </a:t>
            </a:r>
            <a:r>
              <a:rPr lang="en-US" dirty="0"/>
              <a:t>2023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D4FBA-0095-B693-3F04-002823509F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6D5203-42B7-B9A0-93E0-43B045063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EAEED-3E23-689C-5830-BC65381B4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0F608-472D-4E5F-92E9-10DAFED99871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6D2C1-C380-B30B-B7B0-71E172885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8BCEA-EED0-76C5-B66A-55A0D11E1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8A4A5-B8ED-42CC-B660-9FD03CBE6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628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F2597D-A70B-74DC-79BF-118B3CFF27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9936" y="6525384"/>
            <a:ext cx="5760640" cy="360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O. Brüning @ </a:t>
            </a:r>
            <a:r>
              <a:rPr lang="en-US" dirty="0"/>
              <a:t>CMS Upgrade days at CERN – February 6</a:t>
            </a:r>
            <a:r>
              <a:rPr lang="en-US" baseline="30000" dirty="0"/>
              <a:t>th</a:t>
            </a:r>
            <a:r>
              <a:rPr lang="en-US" dirty="0"/>
              <a:t> to 8</a:t>
            </a:r>
            <a:r>
              <a:rPr lang="en-US" baseline="30000" dirty="0"/>
              <a:t>th </a:t>
            </a:r>
            <a:r>
              <a:rPr lang="en-US" dirty="0"/>
              <a:t>2023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8" r:id="rId5"/>
    <p:sldLayoutId id="2147483659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jpeg"/><Relationship Id="rId5" Type="http://schemas.openxmlformats.org/officeDocument/2006/relationships/image" Target="../media/image53.emf"/><Relationship Id="rId4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8.jpeg"/><Relationship Id="rId4" Type="http://schemas.openxmlformats.org/officeDocument/2006/relationships/image" Target="../media/image6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0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8.jp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hyperlink" Target="http://www.iconarchive.com/show/flag-icons-by-gosquared/United-Kingdom-icon.html" TargetMode="External"/><Relationship Id="rId3" Type="http://schemas.openxmlformats.org/officeDocument/2006/relationships/image" Target="../media/image79.emf"/><Relationship Id="rId7" Type="http://schemas.openxmlformats.org/officeDocument/2006/relationships/hyperlink" Target="http://www.iconarchive.com/show/flag-icons-by-gosquared/Spain-icon.html" TargetMode="External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11" Type="http://schemas.openxmlformats.org/officeDocument/2006/relationships/hyperlink" Target="http://www.iconarchive.com/show/flag-icons-by-gosquared/Japan-icon.html" TargetMode="External"/><Relationship Id="rId5" Type="http://schemas.openxmlformats.org/officeDocument/2006/relationships/image" Target="../media/image24.png"/><Relationship Id="rId15" Type="http://schemas.openxmlformats.org/officeDocument/2006/relationships/image" Target="../media/image30.tiff"/><Relationship Id="rId10" Type="http://schemas.openxmlformats.org/officeDocument/2006/relationships/image" Target="../media/image26.png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hyperlink" Target="http://www.iconarchive.com/show/flag-icons-by-gosquared/Italy-icon.html" TargetMode="External"/><Relationship Id="rId1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9.png"/><Relationship Id="rId3" Type="http://schemas.openxmlformats.org/officeDocument/2006/relationships/image" Target="../media/image81.png"/><Relationship Id="rId7" Type="http://schemas.openxmlformats.org/officeDocument/2006/relationships/image" Target="../media/image83.png"/><Relationship Id="rId12" Type="http://schemas.openxmlformats.org/officeDocument/2006/relationships/image" Target="../media/image88.png"/><Relationship Id="rId17" Type="http://schemas.openxmlformats.org/officeDocument/2006/relationships/image" Target="../media/image93.png"/><Relationship Id="rId2" Type="http://schemas.openxmlformats.org/officeDocument/2006/relationships/image" Target="../media/image80.jpeg"/><Relationship Id="rId16" Type="http://schemas.openxmlformats.org/officeDocument/2006/relationships/image" Target="../media/image9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2.png"/><Relationship Id="rId11" Type="http://schemas.openxmlformats.org/officeDocument/2006/relationships/image" Target="../media/image87.png"/><Relationship Id="rId5" Type="http://schemas.openxmlformats.org/officeDocument/2006/relationships/image" Target="../media/image24.png"/><Relationship Id="rId15" Type="http://schemas.openxmlformats.org/officeDocument/2006/relationships/image" Target="../media/image91.png"/><Relationship Id="rId10" Type="http://schemas.openxmlformats.org/officeDocument/2006/relationships/image" Target="../media/image86.png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image" Target="../media/image85.png"/><Relationship Id="rId14" Type="http://schemas.openxmlformats.org/officeDocument/2006/relationships/image" Target="../media/image9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onarchive.com/show/flag-icons-by-gosquared/Spain-icon.html" TargetMode="External"/><Relationship Id="rId13" Type="http://schemas.openxmlformats.org/officeDocument/2006/relationships/hyperlink" Target="http://www.iconarchive.com/show/flag-icons-by-gosquared/Japan-icon.html" TargetMode="External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openxmlformats.org/officeDocument/2006/relationships/image" Target="../media/image27.png"/><Relationship Id="rId17" Type="http://schemas.openxmlformats.org/officeDocument/2006/relationships/image" Target="../media/image30.tiff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iconarchive.com/show/flag-icons-by-gosquared/United-States-icon.html" TargetMode="External"/><Relationship Id="rId11" Type="http://schemas.openxmlformats.org/officeDocument/2006/relationships/image" Target="../media/image26.png"/><Relationship Id="rId5" Type="http://schemas.openxmlformats.org/officeDocument/2006/relationships/image" Target="../media/image23.png"/><Relationship Id="rId15" Type="http://schemas.openxmlformats.org/officeDocument/2006/relationships/hyperlink" Target="http://www.iconarchive.com/show/flag-icons-by-gosquared/United-Kingdom-icon.html" TargetMode="External"/><Relationship Id="rId10" Type="http://schemas.openxmlformats.org/officeDocument/2006/relationships/hyperlink" Target="http://www.iconarchive.com/show/flag-icons-by-gosquared/Italy-icon.html" TargetMode="External"/><Relationship Id="rId4" Type="http://schemas.openxmlformats.org/officeDocument/2006/relationships/image" Target="../media/image22.png"/><Relationship Id="rId9" Type="http://schemas.openxmlformats.org/officeDocument/2006/relationships/image" Target="../media/image25.png"/><Relationship Id="rId1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71464" y="2986982"/>
            <a:ext cx="5040354" cy="1331625"/>
          </a:xfrm>
        </p:spPr>
        <p:txBody>
          <a:bodyPr/>
          <a:lstStyle/>
          <a:p>
            <a:r>
              <a:rPr lang="en-GB" sz="3200" dirty="0"/>
              <a:t>The HL-LHC Plan</a:t>
            </a:r>
            <a:br>
              <a:rPr lang="en-GB" sz="3200" dirty="0"/>
            </a:br>
            <a:br>
              <a:rPr lang="en-GB" sz="3200" dirty="0"/>
            </a:br>
            <a:endParaRPr lang="en-GB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15480" y="3877586"/>
            <a:ext cx="3887712" cy="441021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Oliver Brüning – CERN – Project Leader</a:t>
            </a:r>
          </a:p>
          <a:p>
            <a:r>
              <a:rPr lang="en-GB" dirty="0"/>
              <a:t>On behalf of the HL-LHC project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E3F50B-BF27-834E-BF95-8060CDB26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5360" y="6237312"/>
            <a:ext cx="10152922" cy="44102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Ceremony for the delivery of the last High Order Corrector Magnet by INFN to CERN for the HL‐LHC project,</a:t>
            </a:r>
          </a:p>
          <a:p>
            <a:r>
              <a:rPr lang="en-US" dirty="0"/>
              <a:t>LASA 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text&#10;&#10;Description automatically generated">
            <a:extLst>
              <a:ext uri="{FF2B5EF4-FFF2-40B4-BE49-F238E27FC236}">
                <a16:creationId xmlns:a16="http://schemas.microsoft.com/office/drawing/2014/main" id="{1F1A7645-97FC-4884-A9E3-3D9B6F5680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89" r="20528" b="30166"/>
          <a:stretch/>
        </p:blipFill>
        <p:spPr>
          <a:xfrm rot="5400000">
            <a:off x="6623156" y="1642230"/>
            <a:ext cx="3745633" cy="343074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430BBF-1DC9-4491-AA9A-BFA7F60AC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447E038-B2BA-4604-82F3-2FEC6753D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28" y="3097751"/>
            <a:ext cx="2469794" cy="470457"/>
          </a:xfrm>
        </p:spPr>
        <p:txBody>
          <a:bodyPr>
            <a:noAutofit/>
          </a:bodyPr>
          <a:lstStyle/>
          <a:p>
            <a:r>
              <a:rPr lang="en-US" sz="2400" dirty="0" err="1"/>
              <a:t>Cryostated</a:t>
            </a:r>
            <a:r>
              <a:rPr lang="en-US" sz="2400" dirty="0"/>
              <a:t> Assembly LMQXFA-01</a:t>
            </a:r>
          </a:p>
        </p:txBody>
      </p:sp>
      <p:pic>
        <p:nvPicPr>
          <p:cNvPr id="15" name="Picture 14" descr="A person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A8DFF902-06B4-4C78-8240-868920F1DB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201" t="30705" r="2621" b="29455"/>
          <a:stretch/>
        </p:blipFill>
        <p:spPr>
          <a:xfrm>
            <a:off x="1840999" y="1457823"/>
            <a:ext cx="4766884" cy="1652777"/>
          </a:xfrm>
          <a:prstGeom prst="rect">
            <a:avLst/>
          </a:prstGeom>
        </p:spPr>
      </p:pic>
      <p:pic>
        <p:nvPicPr>
          <p:cNvPr id="27" name="Picture 26" descr="A picture containing indoor, rack&#10;&#10;Description automatically generated">
            <a:extLst>
              <a:ext uri="{FF2B5EF4-FFF2-40B4-BE49-F238E27FC236}">
                <a16:creationId xmlns:a16="http://schemas.microsoft.com/office/drawing/2014/main" id="{8A0C8252-B3EB-4A8A-B4A8-A4E899FAE1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850" r="7315"/>
          <a:stretch/>
        </p:blipFill>
        <p:spPr>
          <a:xfrm rot="5400000">
            <a:off x="2850314" y="3181945"/>
            <a:ext cx="2627085" cy="294803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9312E84-1B06-4C0D-B9A4-35102305A78F}"/>
              </a:ext>
            </a:extLst>
          </p:cNvPr>
          <p:cNvSpPr txBox="1"/>
          <p:nvPr/>
        </p:nvSpPr>
        <p:spPr>
          <a:xfrm>
            <a:off x="4809627" y="2759714"/>
            <a:ext cx="172790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Magnet Pair Alignment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A8B207-08DA-43D9-803F-48816A3C73B6}"/>
              </a:ext>
            </a:extLst>
          </p:cNvPr>
          <p:cNvSpPr txBox="1"/>
          <p:nvPr/>
        </p:nvSpPr>
        <p:spPr>
          <a:xfrm>
            <a:off x="3531766" y="5661249"/>
            <a:ext cx="206017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Heat Exchanger Installation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A290B9F-C594-4FAF-A012-C3EE274CB900}"/>
              </a:ext>
            </a:extLst>
          </p:cNvPr>
          <p:cNvSpPr txBox="1"/>
          <p:nvPr/>
        </p:nvSpPr>
        <p:spPr>
          <a:xfrm>
            <a:off x="7584077" y="4876557"/>
            <a:ext cx="247260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Shell Longitudinal Seam Welding </a:t>
            </a:r>
          </a:p>
        </p:txBody>
      </p:sp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C85D98B3-5888-AD80-6883-C8C708DD5D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898" y="2519124"/>
            <a:ext cx="7865710" cy="35252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BCDE40-1885-700B-7036-5500BB7BEEBC}"/>
              </a:ext>
            </a:extLst>
          </p:cNvPr>
          <p:cNvSpPr txBox="1"/>
          <p:nvPr/>
        </p:nvSpPr>
        <p:spPr>
          <a:xfrm>
            <a:off x="7713835" y="6123035"/>
            <a:ext cx="226170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/>
              <a:t>Cryostated</a:t>
            </a:r>
            <a:r>
              <a:rPr lang="en-US" sz="1200" dirty="0"/>
              <a:t> Assembly @ FNAL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D1D9C6C4-B50B-8355-3AF9-00E999387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47928" y="6525384"/>
            <a:ext cx="5832648" cy="360000"/>
          </a:xfrm>
        </p:spPr>
        <p:txBody>
          <a:bodyPr/>
          <a:lstStyle/>
          <a:p>
            <a:r>
              <a:rPr lang="en-GB" noProof="0" dirty="0"/>
              <a:t>O. Brüning @ </a:t>
            </a:r>
            <a:r>
              <a:rPr lang="en-US" dirty="0"/>
              <a:t>CMS Upgrade days at CERN – February 6</a:t>
            </a:r>
            <a:r>
              <a:rPr lang="en-US" baseline="30000" dirty="0"/>
              <a:t>th</a:t>
            </a:r>
            <a:r>
              <a:rPr lang="en-US" dirty="0"/>
              <a:t> to 8</a:t>
            </a:r>
            <a:r>
              <a:rPr lang="en-US" baseline="30000" dirty="0"/>
              <a:t>th </a:t>
            </a:r>
            <a:r>
              <a:rPr lang="en-US" dirty="0"/>
              <a:t>2023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0F287F-88AB-6F4C-8A44-443DB6566911}"/>
              </a:ext>
            </a:extLst>
          </p:cNvPr>
          <p:cNvSpPr txBox="1"/>
          <p:nvPr/>
        </p:nvSpPr>
        <p:spPr>
          <a:xfrm>
            <a:off x="1761627" y="611923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57239" lvl="1" indent="-457189" algn="l" defTabSz="609585">
              <a:buClr>
                <a:srgbClr val="FB963C"/>
              </a:buClr>
            </a:pP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800" b="1" baseline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irst AUP horizontal</a:t>
            </a: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test </a:t>
            </a: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spring 2023</a:t>
            </a:r>
            <a:endParaRPr lang="en-US" sz="1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Update on crystal collimation">
            <a:extLst>
              <a:ext uri="{FF2B5EF4-FFF2-40B4-BE49-F238E27FC236}">
                <a16:creationId xmlns:a16="http://schemas.microsoft.com/office/drawing/2014/main" id="{1D38B58F-B9F8-5DF0-DC56-951FD40E0CF7}"/>
              </a:ext>
            </a:extLst>
          </p:cNvPr>
          <p:cNvSpPr txBox="1"/>
          <p:nvPr/>
        </p:nvSpPr>
        <p:spPr>
          <a:xfrm>
            <a:off x="1320290" y="99597"/>
            <a:ext cx="9638808" cy="547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 fontScale="77500" lnSpcReduction="20000"/>
          </a:bodyPr>
          <a:lstStyle>
            <a:lvl1pPr defTabSz="650240">
              <a:lnSpc>
                <a:spcPct val="90000"/>
              </a:lnSpc>
              <a:defRPr sz="4400" b="1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3094" u="sng" dirty="0"/>
              <a:t>Update on </a:t>
            </a:r>
            <a:r>
              <a:rPr lang="en-US" sz="3094" u="sng" dirty="0"/>
              <a:t>MQXFA – Q1 &amp; Q3: Cryo-Module Assembly in the USA</a:t>
            </a:r>
            <a:endParaRPr sz="3094" u="sng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4976D1-8ACB-AEFA-2283-F10C86C9674F}"/>
              </a:ext>
            </a:extLst>
          </p:cNvPr>
          <p:cNvSpPr txBox="1"/>
          <p:nvPr/>
        </p:nvSpPr>
        <p:spPr>
          <a:xfrm>
            <a:off x="551384" y="1052736"/>
            <a:ext cx="10887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May 2022: Endurance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Test on MQXFA05: 50 quenches, 5 TC 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 magnet remains @ nominal!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✓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5C7482-B3EC-FB87-47BB-2A64C07B26CF}"/>
              </a:ext>
            </a:extLst>
          </p:cNvPr>
          <p:cNvSpPr txBox="1"/>
          <p:nvPr/>
        </p:nvSpPr>
        <p:spPr>
          <a:xfrm>
            <a:off x="529680" y="636561"/>
            <a:ext cx="10887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magnets constructed and validated 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 ready for </a:t>
            </a:r>
            <a:r>
              <a:rPr kumimoji="0" lang="en-US" sz="1800" b="1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Coldmass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 construction [2 / </a:t>
            </a:r>
            <a:r>
              <a:rPr kumimoji="0" lang="en-US" sz="1800" b="1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Coldmass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]!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✓</a:t>
            </a:r>
          </a:p>
        </p:txBody>
      </p:sp>
    </p:spTree>
    <p:extLst>
      <p:ext uri="{BB962C8B-B14F-4D97-AF65-F5344CB8AC3E}">
        <p14:creationId xmlns:p14="http://schemas.microsoft.com/office/powerpoint/2010/main" val="2637089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28" grpId="0" animBg="1"/>
      <p:bldP spid="30" grpId="0" animBg="1"/>
      <p:bldP spid="31" grpId="0" animBg="1"/>
      <p:bldP spid="7" grpId="0" animBg="1"/>
      <p:bldP spid="9" grpId="0"/>
      <p:bldP spid="14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FB5A4-0E86-EF4D-99FC-185C061902DE}"/>
              </a:ext>
            </a:extLst>
          </p:cNvPr>
          <p:cNvSpPr/>
          <p:nvPr/>
        </p:nvSpPr>
        <p:spPr>
          <a:xfrm>
            <a:off x="0" y="5877272"/>
            <a:ext cx="1847528" cy="980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D10DB-2983-3F43-90DF-B28B4A450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 descr="A picture containing building, platform, yellow, station&#10;&#10;Description automatically generated">
            <a:extLst>
              <a:ext uri="{FF2B5EF4-FFF2-40B4-BE49-F238E27FC236}">
                <a16:creationId xmlns:a16="http://schemas.microsoft.com/office/drawing/2014/main" id="{30B87409-2D10-4A2C-16F0-F84857ED17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408" y="1296503"/>
            <a:ext cx="7368232" cy="5526174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A9B35AC8-7535-EBA9-133A-F11B697DA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 Rossi &amp; O. Brüning @ Director review for CD2 - 18 July 2018</a:t>
            </a:r>
            <a:endParaRPr lang="en-GB" noProof="0" dirty="0"/>
          </a:p>
        </p:txBody>
      </p:sp>
      <p:sp>
        <p:nvSpPr>
          <p:cNvPr id="12" name="Update on crystal collimation">
            <a:extLst>
              <a:ext uri="{FF2B5EF4-FFF2-40B4-BE49-F238E27FC236}">
                <a16:creationId xmlns:a16="http://schemas.microsoft.com/office/drawing/2014/main" id="{FE146DFD-D99B-8DA2-4B2D-D420FC81EC6E}"/>
              </a:ext>
            </a:extLst>
          </p:cNvPr>
          <p:cNvSpPr txBox="1"/>
          <p:nvPr/>
        </p:nvSpPr>
        <p:spPr>
          <a:xfrm>
            <a:off x="2366570" y="144799"/>
            <a:ext cx="8466904" cy="547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 fontScale="77500" lnSpcReduction="20000"/>
          </a:bodyPr>
          <a:lstStyle>
            <a:lvl1pPr defTabSz="650240">
              <a:lnSpc>
                <a:spcPct val="90000"/>
              </a:lnSpc>
              <a:defRPr sz="4400" b="1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3094" dirty="0"/>
              <a:t>Update on </a:t>
            </a:r>
            <a:r>
              <a:rPr lang="en-US" sz="3094" dirty="0"/>
              <a:t>MQXFB – Q2: Cryo-Module Assembly at CERN</a:t>
            </a:r>
            <a:endParaRPr sz="3094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BDB2779-7131-0E9B-0887-354B7EF01FE9}"/>
              </a:ext>
            </a:extLst>
          </p:cNvPr>
          <p:cNvSpPr txBox="1">
            <a:spLocks/>
          </p:cNvSpPr>
          <p:nvPr/>
        </p:nvSpPr>
        <p:spPr>
          <a:xfrm>
            <a:off x="6152" y="598457"/>
            <a:ext cx="11928648" cy="5734309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39" lvl="1" indent="-457189" algn="l" defTabSz="609585">
              <a:buClr>
                <a:srgbClr val="FB963C"/>
              </a:buClr>
            </a:pP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MQXFBP3 test at CERN </a:t>
            </a: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nominal + 300 and TC </a:t>
            </a:r>
            <a:r>
              <a:rPr lang="en-US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✓</a:t>
            </a:r>
            <a:endParaRPr lang="en-US" sz="1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39" lvl="1" indent="-457189" algn="l" defTabSz="609585">
              <a:buClr>
                <a:srgbClr val="FB963C"/>
              </a:buClr>
            </a:pP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MQXFB02 test @ CERN </a:t>
            </a: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nominal +300A and TC </a:t>
            </a: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still ongoing </a:t>
            </a:r>
            <a:r>
              <a:rPr lang="en-US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✓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D3981AA-0986-1918-5640-EE16A33B6653}"/>
              </a:ext>
            </a:extLst>
          </p:cNvPr>
          <p:cNvSpPr/>
          <p:nvPr/>
        </p:nvSpPr>
        <p:spPr>
          <a:xfrm>
            <a:off x="560646" y="1495790"/>
            <a:ext cx="3015074" cy="5040560"/>
          </a:xfrm>
          <a:prstGeom prst="roundRect">
            <a:avLst/>
          </a:prstGeom>
          <a:gradFill>
            <a:gsLst>
              <a:gs pos="0">
                <a:schemeClr val="accent6"/>
              </a:gs>
              <a:gs pos="100000">
                <a:srgbClr val="FFC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tx1"/>
              </a:solidFill>
            </a:endParaRPr>
          </a:p>
          <a:p>
            <a:pPr algn="ctr"/>
            <a:r>
              <a:rPr lang="en-CH" dirty="0">
                <a:solidFill>
                  <a:schemeClr val="tx1"/>
                </a:solidFill>
              </a:rPr>
              <a:t>P3 and MQXFB02 satisfy the CERN acceptance criteria </a:t>
            </a:r>
            <a:r>
              <a:rPr lang="en-US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✓</a:t>
            </a:r>
            <a:endParaRPr lang="en-CH" dirty="0">
              <a:solidFill>
                <a:schemeClr val="tx1"/>
              </a:solidFill>
            </a:endParaRPr>
          </a:p>
          <a:p>
            <a:pPr algn="ctr"/>
            <a:endParaRPr lang="en-CH" dirty="0">
              <a:solidFill>
                <a:schemeClr val="tx1"/>
              </a:solidFill>
            </a:endParaRPr>
          </a:p>
          <a:p>
            <a:pPr algn="ctr"/>
            <a:r>
              <a:rPr lang="en-CH" dirty="0">
                <a:solidFill>
                  <a:schemeClr val="tx1"/>
                </a:solidFill>
              </a:rPr>
              <a:t>Limitation @ 4.5K, but Temperature margins compatible with nominal operation: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P3 &amp; 02 reached nominal +300A, 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P3 went through 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TC without degradation; 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MQXFB02 through 2 TC -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tests ongoing</a:t>
            </a:r>
            <a:endParaRPr lang="en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32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FB5A4-0E86-EF4D-99FC-185C061902DE}"/>
              </a:ext>
            </a:extLst>
          </p:cNvPr>
          <p:cNvSpPr/>
          <p:nvPr/>
        </p:nvSpPr>
        <p:spPr>
          <a:xfrm>
            <a:off x="0" y="5877272"/>
            <a:ext cx="1847528" cy="980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D10DB-2983-3F43-90DF-B28B4A450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1E6E58B-C8F7-6D48-9114-2DF73A690984}"/>
              </a:ext>
            </a:extLst>
          </p:cNvPr>
          <p:cNvSpPr txBox="1">
            <a:spLocks/>
          </p:cNvSpPr>
          <p:nvPr/>
        </p:nvSpPr>
        <p:spPr>
          <a:xfrm>
            <a:off x="263352" y="609661"/>
            <a:ext cx="11928648" cy="613170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algn="l" defTabSz="609585">
              <a:buClr>
                <a:srgbClr val="FB963C"/>
              </a:buClr>
              <a:defRPr/>
            </a:pPr>
            <a:r>
              <a:rPr lang="en-US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November 2021: HO corrector manufacturing and assembly completed </a:t>
            </a:r>
            <a:r>
              <a:rPr lang="en-US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✓</a:t>
            </a:r>
            <a:r>
              <a:rPr lang="en-US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189" lvl="0" indent="-457189" algn="l" defTabSz="609585">
              <a:buClr>
                <a:srgbClr val="FB963C"/>
              </a:buClr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AE73F59-3E5D-694D-BE08-70E5A2F15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-99392"/>
            <a:ext cx="10560000" cy="720000"/>
          </a:xfrm>
        </p:spPr>
        <p:txBody>
          <a:bodyPr/>
          <a:lstStyle/>
          <a:p>
            <a:r>
              <a:rPr lang="en-US" dirty="0"/>
              <a:t>Corrector Package Production</a:t>
            </a:r>
          </a:p>
        </p:txBody>
      </p:sp>
      <p:pic>
        <p:nvPicPr>
          <p:cNvPr id="7170" name="Picture 2" descr="Fig. 1: The sequence of poles in the corrector package (left) and the nine high order correctors preassembled in the cold mass (right)">
            <a:extLst>
              <a:ext uri="{FF2B5EF4-FFF2-40B4-BE49-F238E27FC236}">
                <a16:creationId xmlns:a16="http://schemas.microsoft.com/office/drawing/2014/main" id="{3A649F0C-2825-C53E-BB3C-2F4B24D7B6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0259"/>
            <a:ext cx="12192000" cy="502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ro-reflectors of interferometer">
            <a:extLst>
              <a:ext uri="{FF2B5EF4-FFF2-40B4-BE49-F238E27FC236}">
                <a16:creationId xmlns:a16="http://schemas.microsoft.com/office/drawing/2014/main" id="{3956304F-85B1-9DC0-9F62-9E26819A6E47}"/>
              </a:ext>
            </a:extLst>
          </p:cNvPr>
          <p:cNvSpPr txBox="1"/>
          <p:nvPr/>
        </p:nvSpPr>
        <p:spPr>
          <a:xfrm>
            <a:off x="141432" y="6195422"/>
            <a:ext cx="10934952" cy="3228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457200">
              <a:lnSpc>
                <a:spcPct val="90000"/>
              </a:lnSpc>
              <a:defRPr sz="2200" i="1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GB" sz="1800" b="1" i="0" dirty="0">
                <a:solidFill>
                  <a:srgbClr val="00B050"/>
                </a:solidFill>
                <a:latin typeface="Helvetica" pitchFamily="2" charset="0"/>
              </a:rPr>
              <a:t>T</a:t>
            </a:r>
            <a:r>
              <a:rPr lang="en-GB" sz="1800" b="1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he last High Order Corrector Magnet by INFN has been delivered to CERN for the HL‐LHC project</a:t>
            </a:r>
            <a:endParaRPr sz="1800" dirty="0">
              <a:solidFill>
                <a:srgbClr val="00B050"/>
              </a:solidFill>
            </a:endParaRP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7B6FDB9A-6D09-C7CA-E3DD-1D989BF827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C97C6F-AF44-C052-43F0-C4F0FE8CF770}"/>
              </a:ext>
            </a:extLst>
          </p:cNvPr>
          <p:cNvSpPr/>
          <p:nvPr/>
        </p:nvSpPr>
        <p:spPr>
          <a:xfrm>
            <a:off x="2423592" y="3234232"/>
            <a:ext cx="7056784" cy="19442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Excellent performance of the delivered magnets!!!</a:t>
            </a:r>
          </a:p>
        </p:txBody>
      </p:sp>
    </p:spTree>
    <p:extLst>
      <p:ext uri="{BB962C8B-B14F-4D97-AF65-F5344CB8AC3E}">
        <p14:creationId xmlns:p14="http://schemas.microsoft.com/office/powerpoint/2010/main" val="114215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10E4BB-B67B-6545-A207-EA26A0D06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7645" y="0"/>
            <a:ext cx="6199629" cy="720000"/>
          </a:xfrm>
        </p:spPr>
        <p:txBody>
          <a:bodyPr/>
          <a:lstStyle/>
          <a:p>
            <a:r>
              <a:rPr lang="en-US" altLang="ja-JP" sz="3600" dirty="0">
                <a:latin typeface="Calibri" panose="020F0502020204030204" pitchFamily="34" charset="0"/>
                <a:cs typeface="Calibri" panose="020F0502020204030204" pitchFamily="34" charset="0"/>
              </a:rPr>
              <a:t>D1 Prototype at KEK</a:t>
            </a:r>
            <a:endParaRPr lang="ja-JP" altLang="en-US" sz="3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BFB3A76-CE15-B04B-954F-F8FA7F9914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4178" y="706058"/>
            <a:ext cx="3642342" cy="294038"/>
          </a:xfrm>
        </p:spPr>
        <p:txBody>
          <a:bodyPr>
            <a:noAutofit/>
          </a:bodyPr>
          <a:lstStyle/>
          <a:p>
            <a:pPr algn="just"/>
            <a:r>
              <a:rPr lang="en-US" altLang="ja-JP" sz="1600" dirty="0"/>
              <a:t>Insertion into vertical cryostat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6821C50-3A42-384A-8EAB-0FD36A251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200"/>
              <a:t>13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09D4646-389D-5C4F-A03B-07D1EA020BCA}"/>
              </a:ext>
            </a:extLst>
          </p:cNvPr>
          <p:cNvSpPr txBox="1"/>
          <p:nvPr/>
        </p:nvSpPr>
        <p:spPr>
          <a:xfrm>
            <a:off x="4635238" y="59068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kumimoji="1" lang="ja-JP" altLang="en-US">
              <a:solidFill>
                <a:prstClr val="black"/>
              </a:solidFill>
              <a:latin typeface="Arial"/>
              <a:ea typeface="ＭＳ Ｐゴシック" panose="020B0600070205080204" pitchFamily="34" charset="-128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79A2F194-72D5-FB40-84AD-1DB91F9838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08214" y="1972206"/>
            <a:ext cx="5832650" cy="3888433"/>
          </a:xfrm>
          <a:prstGeom prst="rect">
            <a:avLst/>
          </a:prstGeom>
        </p:spPr>
      </p:pic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B0C89484-E244-3C43-9092-920647046919}"/>
              </a:ext>
            </a:extLst>
          </p:cNvPr>
          <p:cNvSpPr txBox="1">
            <a:spLocks/>
          </p:cNvSpPr>
          <p:nvPr/>
        </p:nvSpPr>
        <p:spPr>
          <a:xfrm>
            <a:off x="1942219" y="672873"/>
            <a:ext cx="3460681" cy="3693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FB963C"/>
              </a:buClr>
            </a:pPr>
            <a:r>
              <a:rPr lang="en-US" altLang="ja-JP" sz="1600" dirty="0">
                <a:solidFill>
                  <a:srgbClr val="5A5A5A"/>
                </a:solidFill>
                <a:latin typeface="Arial"/>
                <a:ea typeface="ＭＳ Ｐゴシック" panose="020B0600070205080204" pitchFamily="34" charset="-128"/>
              </a:rPr>
              <a:t>Lifting up the D1 magnet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EF7B45B8-15B4-F148-9587-1CEC0C7006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1504" y="1000095"/>
            <a:ext cx="3888432" cy="58326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EFE3BB-F9DC-FDD2-F291-8D47E5285A7E}"/>
              </a:ext>
            </a:extLst>
          </p:cNvPr>
          <p:cNvSpPr txBox="1"/>
          <p:nvPr/>
        </p:nvSpPr>
        <p:spPr>
          <a:xfrm>
            <a:off x="2551630" y="3270187"/>
            <a:ext cx="677378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Prototype passed acceptance criteria and is now on its way to CERN</a:t>
            </a:r>
            <a:endParaRPr lang="en-FR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47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Update on crystal collimation"/>
          <p:cNvSpPr txBox="1"/>
          <p:nvPr/>
        </p:nvSpPr>
        <p:spPr>
          <a:xfrm>
            <a:off x="1492382" y="249185"/>
            <a:ext cx="7920001" cy="547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defTabSz="650240">
              <a:lnSpc>
                <a:spcPct val="90000"/>
              </a:lnSpc>
              <a:defRPr sz="4400" b="1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3094" dirty="0"/>
              <a:t>D2 Cold-Mass Assembly</a:t>
            </a:r>
            <a:endParaRPr sz="3094" dirty="0"/>
          </a:p>
        </p:txBody>
      </p:sp>
      <p:sp>
        <p:nvSpPr>
          <p:cNvPr id="212" name="Cryogenics by-pass"/>
          <p:cNvSpPr txBox="1"/>
          <p:nvPr/>
        </p:nvSpPr>
        <p:spPr>
          <a:xfrm>
            <a:off x="7716082" y="699277"/>
            <a:ext cx="1965283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sz="1687"/>
              <a:t>Cryogenics by-pass</a:t>
            </a:r>
          </a:p>
        </p:txBody>
      </p:sp>
      <p:sp>
        <p:nvSpPr>
          <p:cNvPr id="219" name="Retro-reflectors of interferometer"/>
          <p:cNvSpPr txBox="1"/>
          <p:nvPr/>
        </p:nvSpPr>
        <p:spPr>
          <a:xfrm>
            <a:off x="623393" y="983602"/>
            <a:ext cx="11246242" cy="287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457200">
              <a:lnSpc>
                <a:spcPct val="90000"/>
              </a:lnSpc>
              <a:defRPr sz="2200" i="1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547" dirty="0"/>
              <a:t>D2 Prototype Cold-Mass @ CERN in Hall 180</a:t>
            </a:r>
            <a:endParaRPr sz="1547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C691FF56-8153-6A4F-81EC-782C22343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</p:spPr>
        <p:txBody>
          <a:bodyPr/>
          <a:lstStyle/>
          <a:p>
            <a:pPr defTabSz="6858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85800"/>
              <a:t>14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8194" name="Picture 2" descr="Fig. 2: Left: the D2 cold mass, including the D2 prototype dipole (in the forefront) and the D2 correctors from China and from CERN (in the background). Right: the D2 magnets and the D2 correctors before the orbital welding">
            <a:extLst>
              <a:ext uri="{FF2B5EF4-FFF2-40B4-BE49-F238E27FC236}">
                <a16:creationId xmlns:a16="http://schemas.microsoft.com/office/drawing/2014/main" id="{48E1E41E-6411-176A-A226-E96F02912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" y="1247174"/>
            <a:ext cx="12192000" cy="505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ro-reflectors of interferometer">
            <a:extLst>
              <a:ext uri="{FF2B5EF4-FFF2-40B4-BE49-F238E27FC236}">
                <a16:creationId xmlns:a16="http://schemas.microsoft.com/office/drawing/2014/main" id="{6E442096-9067-141E-7E69-18B66D0CDAD9}"/>
              </a:ext>
            </a:extLst>
          </p:cNvPr>
          <p:cNvSpPr txBox="1"/>
          <p:nvPr/>
        </p:nvSpPr>
        <p:spPr>
          <a:xfrm>
            <a:off x="7611794" y="312397"/>
            <a:ext cx="4580206" cy="501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457200">
              <a:lnSpc>
                <a:spcPct val="90000"/>
              </a:lnSpc>
              <a:defRPr sz="2200" i="1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547" dirty="0"/>
              <a:t>D2 Prototype on the test bench in SM18: reached ultimate current after TC without quench</a:t>
            </a:r>
            <a:endParaRPr sz="1547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4D5B574-264D-D7F0-7BF8-94BCFC9BE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398" y="985432"/>
            <a:ext cx="7807478" cy="585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picture containing indoor, station, yellow, platform&#10;&#10;Description automatically generated">
            <a:extLst>
              <a:ext uri="{FF2B5EF4-FFF2-40B4-BE49-F238E27FC236}">
                <a16:creationId xmlns:a16="http://schemas.microsoft.com/office/drawing/2014/main" id="{C7EC8719-FBA5-EC66-A8A1-DEFCD273E0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820" y="983602"/>
            <a:ext cx="7812360" cy="585927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154C5C-3915-C495-084C-AE63B323D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3754010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29615" y="1189277"/>
            <a:ext cx="24087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MgB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cable: 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  90 mm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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Itot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 &gt; 100 kA @ 25 K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7856214" y="4343018"/>
            <a:ext cx="1216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L= 60 m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386447" y="3025937"/>
            <a:ext cx="5220050" cy="3027095"/>
            <a:chOff x="5103705" y="2849673"/>
            <a:chExt cx="6500756" cy="3769773"/>
          </a:xfrm>
        </p:grpSpPr>
        <p:pic>
          <p:nvPicPr>
            <p:cNvPr id="13" name="Picture 2" descr="https://cds.cern.ch/record/2710559/files/202002-032_01.jpg?subformat=icon-640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103705" y="2849673"/>
              <a:ext cx="6500756" cy="3769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 flipH="1">
              <a:off x="9016300" y="3248854"/>
              <a:ext cx="1141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MgB</a:t>
              </a:r>
              <a:r>
                <a:rPr lang="en-US" b="1" baseline="-25000" dirty="0">
                  <a:solidFill>
                    <a:schemeClr val="bg1"/>
                  </a:solidFill>
                </a:rPr>
                <a:t>2</a:t>
              </a:r>
              <a:endParaRPr lang="en-GB" b="1" baseline="-25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27381" y="806395"/>
            <a:ext cx="50540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Demonstration of 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x 20kA +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x 7kA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 June’20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 MgB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@ 30K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 flexible cryostat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over 60m [54kA total] 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re 2">
            <a:extLst>
              <a:ext uri="{FF2B5EF4-FFF2-40B4-BE49-F238E27FC236}">
                <a16:creationId xmlns:a16="http://schemas.microsoft.com/office/drawing/2014/main" id="{FB6C8C37-F8BE-23DF-90A8-F4B057CF2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381" y="0"/>
            <a:ext cx="10766400" cy="720000"/>
          </a:xfrm>
        </p:spPr>
        <p:txBody>
          <a:bodyPr/>
          <a:lstStyle/>
          <a:p>
            <a:r>
              <a:rPr lang="en-GB" u="sng" dirty="0"/>
              <a:t>Flexible MgB</a:t>
            </a:r>
            <a:r>
              <a:rPr lang="en-GB" u="sng" baseline="-25000" dirty="0"/>
              <a:t>2</a:t>
            </a:r>
            <a:r>
              <a:rPr lang="en-GB" u="sng" dirty="0"/>
              <a:t> superconducting links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E196E7C-3368-27D0-EF1C-892C94553324}"/>
              </a:ext>
            </a:extLst>
          </p:cNvPr>
          <p:cNvGrpSpPr/>
          <p:nvPr/>
        </p:nvGrpSpPr>
        <p:grpSpPr>
          <a:xfrm>
            <a:off x="4032725" y="867676"/>
            <a:ext cx="3505429" cy="1920721"/>
            <a:chOff x="4970379" y="915566"/>
            <a:chExt cx="3531569" cy="194092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A4C487C-527E-C731-708F-F4BCB2628F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70379" y="915566"/>
              <a:ext cx="3531569" cy="165618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A6BF19D-C501-124E-8329-911603EFC446}"/>
                </a:ext>
              </a:extLst>
            </p:cNvPr>
            <p:cNvSpPr txBox="1"/>
            <p:nvPr/>
          </p:nvSpPr>
          <p:spPr>
            <a:xfrm>
              <a:off x="6372200" y="2571750"/>
              <a:ext cx="970458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67" dirty="0">
                  <a:sym typeface="Symbol" panose="05050102010706020507" pitchFamily="18" charset="2"/>
                </a:rPr>
                <a:t> 90 mm</a:t>
              </a:r>
              <a:endParaRPr lang="en-GB" sz="1867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1EC8C1E-14E3-369F-B7A2-897D46FD790A}"/>
              </a:ext>
            </a:extLst>
          </p:cNvPr>
          <p:cNvGrpSpPr/>
          <p:nvPr/>
        </p:nvGrpSpPr>
        <p:grpSpPr>
          <a:xfrm>
            <a:off x="6158377" y="3025937"/>
            <a:ext cx="4899498" cy="3532109"/>
            <a:chOff x="338531" y="931980"/>
            <a:chExt cx="4304021" cy="299197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6D43FDC-2BA4-CBDD-BA94-7F63643382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8531" y="931980"/>
              <a:ext cx="4304021" cy="2576861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0C663FA-ECED-21C9-EE2C-A9244F341DC0}"/>
                </a:ext>
              </a:extLst>
            </p:cNvPr>
            <p:cNvSpPr txBox="1"/>
            <p:nvPr/>
          </p:nvSpPr>
          <p:spPr>
            <a:xfrm>
              <a:off x="369417" y="3576776"/>
              <a:ext cx="4271018" cy="347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2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012DEB64-63AA-5536-1604-522462DA7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218E7936-C6AF-1032-79E6-6D22EFFB89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3947928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403" y="1988840"/>
            <a:ext cx="11041227" cy="3456385"/>
          </a:xfrm>
          <a:prstGeom prst="rect">
            <a:avLst/>
          </a:prstGeom>
        </p:spPr>
      </p:pic>
      <p:sp>
        <p:nvSpPr>
          <p:cNvPr id="60" name="Title 1"/>
          <p:cNvSpPr txBox="1">
            <a:spLocks/>
          </p:cNvSpPr>
          <p:nvPr/>
        </p:nvSpPr>
        <p:spPr>
          <a:xfrm>
            <a:off x="816000" y="180000"/>
            <a:ext cx="11136649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33" dirty="0"/>
              <a:t>Next Milestone: HL-LHC IT STRING: P5L</a:t>
            </a:r>
          </a:p>
        </p:txBody>
      </p:sp>
      <p:pic>
        <p:nvPicPr>
          <p:cNvPr id="61" name="Picture 60" descr="CERN-log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2789" y="6073775"/>
            <a:ext cx="671964" cy="67085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C753A3E-9199-2086-9C54-BB55919C9A4B}"/>
              </a:ext>
            </a:extLst>
          </p:cNvPr>
          <p:cNvSpPr txBox="1"/>
          <p:nvPr/>
        </p:nvSpPr>
        <p:spPr>
          <a:xfrm>
            <a:off x="6682372" y="1350341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P5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6C5FAA6-926D-BFD9-BAA3-BD4917015A74}"/>
              </a:ext>
            </a:extLst>
          </p:cNvPr>
          <p:cNvSpPr txBox="1"/>
          <p:nvPr/>
        </p:nvSpPr>
        <p:spPr>
          <a:xfrm>
            <a:off x="4689655" y="3085352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accent3"/>
                </a:solidFill>
              </a:rPr>
              <a:t>P5L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F883602-3F17-6435-8B40-AEDEC6A7ED10}"/>
              </a:ext>
            </a:extLst>
          </p:cNvPr>
          <p:cNvSpPr txBox="1"/>
          <p:nvPr/>
        </p:nvSpPr>
        <p:spPr>
          <a:xfrm>
            <a:off x="7687540" y="2280900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P5R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7DE70FA-307B-0A68-82C2-142FC3196A65}"/>
              </a:ext>
            </a:extLst>
          </p:cNvPr>
          <p:cNvSpPr/>
          <p:nvPr/>
        </p:nvSpPr>
        <p:spPr>
          <a:xfrm rot="20722481">
            <a:off x="4850943" y="3720960"/>
            <a:ext cx="1277376" cy="445893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20BCE980-9B24-DAB6-3F2B-743BE7F1E6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184" y="1889045"/>
            <a:ext cx="10945216" cy="3648407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DDD3ACE3-E577-0FD6-BF49-14DFC5631541}"/>
              </a:ext>
            </a:extLst>
          </p:cNvPr>
          <p:cNvGrpSpPr/>
          <p:nvPr/>
        </p:nvGrpSpPr>
        <p:grpSpPr>
          <a:xfrm>
            <a:off x="420174" y="894316"/>
            <a:ext cx="3744416" cy="2867505"/>
            <a:chOff x="315130" y="670736"/>
            <a:chExt cx="2808312" cy="215062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4F69011-A360-D79D-6A91-AE4275A0253D}"/>
                </a:ext>
              </a:extLst>
            </p:cNvPr>
            <p:cNvGrpSpPr/>
            <p:nvPr/>
          </p:nvGrpSpPr>
          <p:grpSpPr>
            <a:xfrm>
              <a:off x="315130" y="670736"/>
              <a:ext cx="2808312" cy="2150629"/>
              <a:chOff x="3419872" y="1131590"/>
              <a:chExt cx="4968552" cy="3324508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601D1E4-8238-A419-2727-884C28880B5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419872" y="1131590"/>
                <a:ext cx="4968552" cy="3324508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B212D85-3A3E-4846-EB68-06797717E5DD}"/>
                  </a:ext>
                </a:extLst>
              </p:cNvPr>
              <p:cNvSpPr txBox="1"/>
              <p:nvPr/>
            </p:nvSpPr>
            <p:spPr>
              <a:xfrm>
                <a:off x="5438267" y="3060166"/>
                <a:ext cx="742771" cy="368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467" dirty="0">
                    <a:solidFill>
                      <a:schemeClr val="bg1"/>
                    </a:solidFill>
                  </a:rPr>
                  <a:t>SPS</a:t>
                </a:r>
                <a:endParaRPr lang="en-US" sz="1467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9D80D4-D690-999B-D723-21EB9A63F67F}"/>
                  </a:ext>
                </a:extLst>
              </p:cNvPr>
              <p:cNvSpPr txBox="1"/>
              <p:nvPr/>
            </p:nvSpPr>
            <p:spPr>
              <a:xfrm>
                <a:off x="5662866" y="2379966"/>
                <a:ext cx="1146912" cy="368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467" dirty="0">
                    <a:solidFill>
                      <a:schemeClr val="bg1"/>
                    </a:solidFill>
                  </a:rPr>
                  <a:t>HL-LHC</a:t>
                </a:r>
                <a:endParaRPr lang="en-US" sz="1467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24E1202-E3D9-C1EA-2F65-5AFFCEDA5114}"/>
                  </a:ext>
                </a:extLst>
              </p:cNvPr>
              <p:cNvSpPr txBox="1"/>
              <p:nvPr/>
            </p:nvSpPr>
            <p:spPr>
              <a:xfrm>
                <a:off x="4170219" y="3642486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</a:rPr>
                  <a:t>P1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8A0485D-6066-8CEE-31AC-33CFB5EE082F}"/>
                  </a:ext>
                </a:extLst>
              </p:cNvPr>
              <p:cNvSpPr txBox="1"/>
              <p:nvPr/>
            </p:nvSpPr>
            <p:spPr>
              <a:xfrm>
                <a:off x="3645537" y="2413020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</a:rPr>
                  <a:t>P2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28DC079-7740-E50F-5321-929B90CD1C08}"/>
                  </a:ext>
                </a:extLst>
              </p:cNvPr>
              <p:cNvSpPr txBox="1"/>
              <p:nvPr/>
            </p:nvSpPr>
            <p:spPr>
              <a:xfrm>
                <a:off x="4148707" y="1779662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</a:rPr>
                  <a:t>P3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1EBA2E7-028A-C31D-CBDC-1AE91DC4A175}"/>
                  </a:ext>
                </a:extLst>
              </p:cNvPr>
              <p:cNvSpPr txBox="1"/>
              <p:nvPr/>
            </p:nvSpPr>
            <p:spPr>
              <a:xfrm>
                <a:off x="5275402" y="1347904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</a:rPr>
                  <a:t>P4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B35AB9E-C68B-CEBE-1456-A23279D7376F}"/>
                  </a:ext>
                </a:extLst>
              </p:cNvPr>
              <p:cNvSpPr txBox="1"/>
              <p:nvPr/>
            </p:nvSpPr>
            <p:spPr>
              <a:xfrm>
                <a:off x="7096154" y="1610201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</a:rPr>
                  <a:t>P5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EF853B1-1006-49B2-5D4A-27122C697EF5}"/>
                  </a:ext>
                </a:extLst>
              </p:cNvPr>
              <p:cNvSpPr txBox="1"/>
              <p:nvPr/>
            </p:nvSpPr>
            <p:spPr>
              <a:xfrm>
                <a:off x="7740916" y="2267626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</a:rPr>
                  <a:t>P6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A0F6EA6-82FB-AB5D-5F0E-BF21958227A1}"/>
                  </a:ext>
                </a:extLst>
              </p:cNvPr>
              <p:cNvSpPr txBox="1"/>
              <p:nvPr/>
            </p:nvSpPr>
            <p:spPr>
              <a:xfrm>
                <a:off x="7601904" y="3206360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</a:rPr>
                  <a:t>P7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A9256DE-43A7-E18B-061B-0C3F4E1FF8ED}"/>
                  </a:ext>
                </a:extLst>
              </p:cNvPr>
              <p:cNvSpPr txBox="1"/>
              <p:nvPr/>
            </p:nvSpPr>
            <p:spPr>
              <a:xfrm>
                <a:off x="6084168" y="4011910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</a:rPr>
                  <a:t>P8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C761866C-8E2C-F452-4E93-F71C148F418D}"/>
                </a:ext>
              </a:extLst>
            </p:cNvPr>
            <p:cNvSpPr/>
            <p:nvPr/>
          </p:nvSpPr>
          <p:spPr>
            <a:xfrm rot="965036">
              <a:off x="1877252" y="859209"/>
              <a:ext cx="811410" cy="373365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408671A3-FB4F-D199-B74C-3E003FFD44B5}"/>
              </a:ext>
            </a:extLst>
          </p:cNvPr>
          <p:cNvSpPr/>
          <p:nvPr/>
        </p:nvSpPr>
        <p:spPr>
          <a:xfrm rot="20722481">
            <a:off x="253159" y="2066597"/>
            <a:ext cx="11942167" cy="3560640"/>
          </a:xfrm>
          <a:prstGeom prst="ellipse">
            <a:avLst/>
          </a:prstGeom>
          <a:noFill/>
          <a:ln w="381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BAB6C8-72D5-B333-6FD2-76869AA189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271154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5" grpId="0"/>
      <p:bldP spid="56" grpId="0"/>
      <p:bldP spid="63" grpId="0" animBg="1"/>
      <p:bldP spid="5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FD89FA6-6968-EE8A-58DA-51C4158961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16" y="2611077"/>
            <a:ext cx="12170784" cy="35672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4F55358-F3B4-4C35-AECE-BEB0DBC67F05}"/>
              </a:ext>
            </a:extLst>
          </p:cNvPr>
          <p:cNvSpPr txBox="1"/>
          <p:nvPr/>
        </p:nvSpPr>
        <p:spPr>
          <a:xfrm>
            <a:off x="5861021" y="5615270"/>
            <a:ext cx="5626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IT </a:t>
            </a:r>
            <a:r>
              <a:rPr lang="en-US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STRING</a:t>
            </a:r>
            <a:r>
              <a:rPr lang="en-US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will deliver </a:t>
            </a:r>
            <a:r>
              <a:rPr lang="en-US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first complete experience </a:t>
            </a:r>
            <a:r>
              <a:rPr lang="en-US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installing and operating the IT zone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8AA6ACB-62DA-DF48-A608-8A2186160EAA}"/>
              </a:ext>
            </a:extLst>
          </p:cNvPr>
          <p:cNvSpPr txBox="1">
            <a:spLocks/>
          </p:cNvSpPr>
          <p:nvPr/>
        </p:nvSpPr>
        <p:spPr>
          <a:xfrm>
            <a:off x="335361" y="821267"/>
            <a:ext cx="11487040" cy="1455606"/>
          </a:xfrm>
          <a:prstGeom prst="rect">
            <a:avLst/>
          </a:prstGeom>
        </p:spPr>
        <p:txBody>
          <a:bodyPr>
            <a:norm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600" dirty="0"/>
              <a:t>The </a:t>
            </a:r>
            <a:r>
              <a:rPr lang="en-US" sz="1600" b="1" i="1" dirty="0"/>
              <a:t>scope</a:t>
            </a:r>
            <a:r>
              <a:rPr lang="en-US" sz="1600" b="1" dirty="0"/>
              <a:t> </a:t>
            </a:r>
            <a:r>
              <a:rPr lang="en-US" sz="1600" dirty="0"/>
              <a:t>of the IT STRING is to represent, as best as reasonably achievable in a surface building, the various operation modes </a:t>
            </a:r>
            <a:r>
              <a:rPr lang="en-GB" sz="1600" dirty="0"/>
              <a:t>to </a:t>
            </a:r>
            <a:r>
              <a:rPr lang="en-GB" sz="1600" b="1" u="sng" dirty="0">
                <a:solidFill>
                  <a:schemeClr val="accent3">
                    <a:lumMod val="75000"/>
                  </a:schemeClr>
                </a:solidFill>
              </a:rPr>
              <a:t>STUDY and VALIDATE the COLLECTIVE BEHAVIOUR </a:t>
            </a:r>
            <a:r>
              <a:rPr lang="en-GB" sz="1600" dirty="0"/>
              <a:t>of the different systems of the HL-LHC’s IT zone (magnets, magnet protection, cryogenics of the magnets </a:t>
            </a:r>
            <a:r>
              <a:rPr lang="en-GB" sz="1600" dirty="0" err="1"/>
              <a:t>andof</a:t>
            </a:r>
            <a:r>
              <a:rPr lang="en-GB" sz="1600" dirty="0"/>
              <a:t>  the superconducting link, magnet powering, vacuum, alignment, interconnections between magnets, and the superconducting link itself).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E17CD0-44EB-46D4-9A38-367C8A41A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17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5B37D7EA-4BA0-E0EE-B03E-875488740C95}"/>
              </a:ext>
            </a:extLst>
          </p:cNvPr>
          <p:cNvSpPr txBox="1">
            <a:spLocks/>
          </p:cNvSpPr>
          <p:nvPr/>
        </p:nvSpPr>
        <p:spPr>
          <a:xfrm>
            <a:off x="431371" y="11238"/>
            <a:ext cx="5448605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33" dirty="0"/>
              <a:t>The IT STRING Scope</a:t>
            </a:r>
            <a:endParaRPr lang="en-GB" sz="3733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E9D9D3C-44C0-8FA4-7400-9BB803655B84}"/>
              </a:ext>
            </a:extLst>
          </p:cNvPr>
          <p:cNvSpPr/>
          <p:nvPr/>
        </p:nvSpPr>
        <p:spPr>
          <a:xfrm>
            <a:off x="8020109" y="3632267"/>
            <a:ext cx="914400" cy="914400"/>
          </a:xfrm>
          <a:prstGeom prst="roundRect">
            <a:avLst/>
          </a:prstGeom>
          <a:noFill/>
          <a:ln w="1016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C3C0D3A6-CDCF-5183-9253-4AD7535AB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88795B-96CD-BE34-F322-AC72C54F33D5}"/>
              </a:ext>
            </a:extLst>
          </p:cNvPr>
          <p:cNvSpPr txBox="1"/>
          <p:nvPr/>
        </p:nvSpPr>
        <p:spPr>
          <a:xfrm>
            <a:off x="194598" y="2132856"/>
            <a:ext cx="70711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Installation of IT-String started and will proceed throughout 2023</a:t>
            </a:r>
          </a:p>
          <a:p>
            <a:endParaRPr lang="en-US" dirty="0"/>
          </a:p>
          <a:p>
            <a:r>
              <a:rPr lang="en-US" dirty="0"/>
              <a:t>and will continue in 2024. Hardware Commissioning to start in 2024</a:t>
            </a:r>
          </a:p>
        </p:txBody>
      </p:sp>
    </p:spTree>
    <p:extLst>
      <p:ext uri="{BB962C8B-B14F-4D97-AF65-F5344CB8AC3E}">
        <p14:creationId xmlns:p14="http://schemas.microsoft.com/office/powerpoint/2010/main" val="309423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BCD408FD-38CD-7A4A-96DA-1CC746DA08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25" t="34631" r="9486" b="42335"/>
          <a:stretch/>
        </p:blipFill>
        <p:spPr>
          <a:xfrm>
            <a:off x="143339" y="1923677"/>
            <a:ext cx="12192000" cy="490427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92E32DC4-071F-D64C-B46F-AA40A3139C84}"/>
              </a:ext>
            </a:extLst>
          </p:cNvPr>
          <p:cNvGrpSpPr/>
          <p:nvPr/>
        </p:nvGrpSpPr>
        <p:grpSpPr>
          <a:xfrm>
            <a:off x="8450276" y="4293096"/>
            <a:ext cx="3639984" cy="2437248"/>
            <a:chOff x="453658" y="564284"/>
            <a:chExt cx="2446184" cy="1630789"/>
          </a:xfrm>
        </p:grpSpPr>
        <p:pic>
          <p:nvPicPr>
            <p:cNvPr id="14" name="Picture 13" descr="A picture containing building, station, platform, indoor&#10;&#10;Description automatically generated">
              <a:extLst>
                <a:ext uri="{FF2B5EF4-FFF2-40B4-BE49-F238E27FC236}">
                  <a16:creationId xmlns:a16="http://schemas.microsoft.com/office/drawing/2014/main" id="{DBE6FFAC-09AB-D74A-BE9E-AB15AA3B29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3658" y="564284"/>
              <a:ext cx="2446184" cy="163078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5" name="Subtitle 2">
              <a:extLst>
                <a:ext uri="{FF2B5EF4-FFF2-40B4-BE49-F238E27FC236}">
                  <a16:creationId xmlns:a16="http://schemas.microsoft.com/office/drawing/2014/main" id="{8FC9603B-EB0E-4E44-946F-1C4F5638A954}"/>
                </a:ext>
              </a:extLst>
            </p:cNvPr>
            <p:cNvSpPr txBox="1">
              <a:spLocks/>
            </p:cNvSpPr>
            <p:nvPr/>
          </p:nvSpPr>
          <p:spPr>
            <a:xfrm>
              <a:off x="1199223" y="1760965"/>
              <a:ext cx="1209921" cy="307850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Under the metallic structure</a:t>
              </a:r>
              <a:endParaRPr lang="en-GB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BF86362-81CA-EC4D-B25F-FD43CF313EF6}"/>
              </a:ext>
            </a:extLst>
          </p:cNvPr>
          <p:cNvGrpSpPr/>
          <p:nvPr/>
        </p:nvGrpSpPr>
        <p:grpSpPr>
          <a:xfrm>
            <a:off x="434524" y="731320"/>
            <a:ext cx="5615947" cy="3614443"/>
            <a:chOff x="1729378" y="1882963"/>
            <a:chExt cx="2771800" cy="1847867"/>
          </a:xfrm>
        </p:grpSpPr>
        <p:pic>
          <p:nvPicPr>
            <p:cNvPr id="17" name="Picture 16" descr="A group of people standing in a factory&#10;&#10;Description automatically generated with low confidence">
              <a:extLst>
                <a:ext uri="{FF2B5EF4-FFF2-40B4-BE49-F238E27FC236}">
                  <a16:creationId xmlns:a16="http://schemas.microsoft.com/office/drawing/2014/main" id="{31E7FEAE-3A33-7E4A-90B8-7FC9CAF04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29378" y="1882963"/>
              <a:ext cx="2771800" cy="184786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8" name="Subtitle 2">
              <a:extLst>
                <a:ext uri="{FF2B5EF4-FFF2-40B4-BE49-F238E27FC236}">
                  <a16:creationId xmlns:a16="http://schemas.microsoft.com/office/drawing/2014/main" id="{4FBED8FB-236A-6C41-892E-C74ED9AF5D8B}"/>
                </a:ext>
              </a:extLst>
            </p:cNvPr>
            <p:cNvSpPr txBox="1">
              <a:spLocks/>
            </p:cNvSpPr>
            <p:nvPr/>
          </p:nvSpPr>
          <p:spPr>
            <a:xfrm>
              <a:off x="1985297" y="3353888"/>
              <a:ext cx="1209921" cy="307850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133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On top of the metallic structure</a:t>
              </a:r>
              <a:endParaRPr lang="en-GB" sz="213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B7B020D1-F7E5-3540-874E-DF6F69F5A7CF}"/>
              </a:ext>
            </a:extLst>
          </p:cNvPr>
          <p:cNvSpPr txBox="1">
            <a:spLocks/>
          </p:cNvSpPr>
          <p:nvPr/>
        </p:nvSpPr>
        <p:spPr>
          <a:xfrm>
            <a:off x="816000" y="11320"/>
            <a:ext cx="10560000" cy="72000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5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dirty="0"/>
              <a:t>Status in pictures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5AE1AC-2912-BF3F-32F2-A5A4DF9108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5880" y="6444285"/>
            <a:ext cx="3619500" cy="381000"/>
          </a:xfrm>
          <a:prstGeom prst="rect">
            <a:avLst/>
          </a:prstGeom>
        </p:spPr>
      </p:pic>
      <p:pic>
        <p:nvPicPr>
          <p:cNvPr id="2" name="Picture 1" descr="Cryogenic distribution line">
            <a:extLst>
              <a:ext uri="{FF2B5EF4-FFF2-40B4-BE49-F238E27FC236}">
                <a16:creationId xmlns:a16="http://schemas.microsoft.com/office/drawing/2014/main" id="{FBF4333B-817E-CC9A-BA15-1538E346AE8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9426" y="721448"/>
            <a:ext cx="4555592" cy="341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08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indoor, yellow&#10;&#10;Description automatically generated">
            <a:extLst>
              <a:ext uri="{FF2B5EF4-FFF2-40B4-BE49-F238E27FC236}">
                <a16:creationId xmlns:a16="http://schemas.microsoft.com/office/drawing/2014/main" id="{BDC2FCC9-880E-0F32-C225-2A78F7304D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288" y="0"/>
            <a:ext cx="9624392" cy="721829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DB8212-4B0A-7B55-6DD3-568404C0C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C715BE1E-FA96-625E-0439-C9E083407A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A448E25-A320-A0FF-1C34-BD145A117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603354"/>
            <a:ext cx="2147900" cy="5544616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70C0"/>
                </a:solidFill>
              </a:rPr>
              <a:t>HL-LHC is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ready for Series production of most components</a:t>
            </a:r>
            <a:br>
              <a:rPr lang="en-GB" dirty="0">
                <a:solidFill>
                  <a:srgbClr val="0070C0"/>
                </a:solidFill>
              </a:rPr>
            </a:br>
            <a:br>
              <a:rPr lang="en-GB" dirty="0">
                <a:solidFill>
                  <a:srgbClr val="0070C0"/>
                </a:solidFill>
              </a:rPr>
            </a:b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We are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getting ready for installation: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B050"/>
                </a:solidFill>
                <a:sym typeface="Wingdings" pitchFamily="2" charset="2"/>
              </a:rPr>
              <a:t> </a:t>
            </a:r>
            <a:r>
              <a:rPr lang="en-GB" dirty="0">
                <a:solidFill>
                  <a:srgbClr val="00B050"/>
                </a:solidFill>
              </a:rPr>
              <a:t>IT-String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8CF2D5-A40A-EE6E-744D-30E8FCCF17BE}"/>
              </a:ext>
            </a:extLst>
          </p:cNvPr>
          <p:cNvSpPr/>
          <p:nvPr/>
        </p:nvSpPr>
        <p:spPr>
          <a:xfrm>
            <a:off x="3876092" y="4205242"/>
            <a:ext cx="7056784" cy="19442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LASA the first to finish magnet production!!!</a:t>
            </a:r>
          </a:p>
        </p:txBody>
      </p:sp>
    </p:spTree>
    <p:extLst>
      <p:ext uri="{BB962C8B-B14F-4D97-AF65-F5344CB8AC3E}">
        <p14:creationId xmlns:p14="http://schemas.microsoft.com/office/powerpoint/2010/main" val="216388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95145"/>
            <a:ext cx="10560000" cy="720000"/>
          </a:xfrm>
        </p:spPr>
        <p:txBody>
          <a:bodyPr/>
          <a:lstStyle/>
          <a:p>
            <a:r>
              <a:rPr lang="en-GB" sz="3200" dirty="0"/>
              <a:t>Reminder of the HL-LHC Goals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1847528" y="1295794"/>
            <a:ext cx="8546152" cy="3508653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GB" sz="2000" kern="0" dirty="0">
                <a:solidFill>
                  <a:prstClr val="black"/>
                </a:solidFill>
                <a:latin typeface="Calibri"/>
              </a:rPr>
              <a:t>The main objective of </a:t>
            </a:r>
            <a:r>
              <a:rPr lang="en-GB" sz="2000" kern="0" dirty="0" err="1">
                <a:solidFill>
                  <a:prstClr val="black"/>
                </a:solidFill>
                <a:latin typeface="Calibri"/>
              </a:rPr>
              <a:t>HiLumi</a:t>
            </a:r>
            <a:r>
              <a:rPr lang="en-GB" sz="2000" kern="0" dirty="0">
                <a:solidFill>
                  <a:prstClr val="black"/>
                </a:solidFill>
                <a:latin typeface="Calibri"/>
              </a:rPr>
              <a:t> LHC Design Study is to extend the LHC lifetime by </a:t>
            </a:r>
            <a:r>
              <a:rPr lang="en-GB" sz="2000" b="1" kern="0" dirty="0">
                <a:solidFill>
                  <a:prstClr val="black"/>
                </a:solidFill>
                <a:latin typeface="Calibri"/>
              </a:rPr>
              <a:t>another decade </a:t>
            </a:r>
            <a:r>
              <a:rPr lang="en-GB" sz="2000" kern="0" dirty="0">
                <a:solidFill>
                  <a:prstClr val="black"/>
                </a:solidFill>
                <a:latin typeface="Calibri"/>
              </a:rPr>
              <a:t>and to determine a hardware configuration and a set of beam parameters that will allow the LHC to reach the following targets:</a:t>
            </a:r>
          </a:p>
          <a:p>
            <a:pPr defTabSz="914400">
              <a:defRPr/>
            </a:pPr>
            <a:endParaRPr lang="en-GB" kern="0" dirty="0">
              <a:solidFill>
                <a:prstClr val="black"/>
              </a:solidFill>
              <a:latin typeface="Calibri"/>
            </a:endParaRPr>
          </a:p>
          <a:p>
            <a:pPr defTabSz="914400">
              <a:defRPr/>
            </a:pPr>
            <a:r>
              <a:rPr lang="en-GB" sz="2400" kern="0" dirty="0">
                <a:solidFill>
                  <a:prstClr val="black"/>
                </a:solidFill>
                <a:latin typeface="Calibri"/>
              </a:rPr>
              <a:t>A peak luminosity of </a:t>
            </a:r>
            <a:r>
              <a:rPr lang="en-GB" sz="2400" kern="0" dirty="0" err="1">
                <a:solidFill>
                  <a:prstClr val="black"/>
                </a:solidFill>
                <a:latin typeface="Calibri"/>
              </a:rPr>
              <a:t>L</a:t>
            </a:r>
            <a:r>
              <a:rPr lang="en-GB" sz="2400" kern="0" baseline="-25000" dirty="0" err="1">
                <a:solidFill>
                  <a:prstClr val="black"/>
                </a:solidFill>
                <a:latin typeface="Calibri"/>
              </a:rPr>
              <a:t>peak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 = 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5×10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34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 cm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-2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s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 with levelling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, allowing:</a:t>
            </a:r>
          </a:p>
          <a:p>
            <a:pPr defTabSz="914400">
              <a:defRPr/>
            </a:pPr>
            <a:br>
              <a:rPr lang="en-GB" sz="2400" kern="0" dirty="0">
                <a:solidFill>
                  <a:prstClr val="black"/>
                </a:solidFill>
                <a:latin typeface="Calibri"/>
              </a:rPr>
            </a:br>
            <a:r>
              <a:rPr lang="en-GB" sz="2400" kern="0" dirty="0">
                <a:solidFill>
                  <a:prstClr val="black"/>
                </a:solidFill>
                <a:latin typeface="Calibri"/>
              </a:rPr>
              <a:t>An integrated luminosity of 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250 fb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 per year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, enabling the goal of 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L</a:t>
            </a:r>
            <a:r>
              <a:rPr lang="en-GB" sz="2400" b="1" kern="0" baseline="-25000" dirty="0">
                <a:solidFill>
                  <a:prstClr val="black"/>
                </a:solidFill>
                <a:latin typeface="Calibri"/>
              </a:rPr>
              <a:t>int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 = 3000 fb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 twelve years after the upgrade. </a:t>
            </a:r>
            <a:br>
              <a:rPr lang="en-GB" sz="2400" kern="0" dirty="0">
                <a:solidFill>
                  <a:prstClr val="black"/>
                </a:solidFill>
                <a:latin typeface="Calibri"/>
              </a:rPr>
            </a:br>
            <a:r>
              <a:rPr lang="en-GB" sz="2400" kern="0" dirty="0">
                <a:solidFill>
                  <a:prstClr val="black"/>
                </a:solidFill>
                <a:latin typeface="Calibri"/>
              </a:rPr>
              <a:t>This luminosity is more than ten times the luminosity reach of the first 10 years of the LHC lifetime.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95700" y="908720"/>
            <a:ext cx="5400600" cy="369332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fr-CH" kern="0" err="1">
                <a:solidFill>
                  <a:prstClr val="black"/>
                </a:solidFill>
                <a:latin typeface="Calibri"/>
              </a:rPr>
              <a:t>From</a:t>
            </a:r>
            <a:r>
              <a:rPr lang="fr-CH" kern="0">
                <a:solidFill>
                  <a:prstClr val="black"/>
                </a:solidFill>
                <a:latin typeface="Calibri"/>
              </a:rPr>
              <a:t> FP7 HiLumi LHC Design </a:t>
            </a:r>
            <a:r>
              <a:rPr lang="fr-CH" kern="0" err="1">
                <a:solidFill>
                  <a:prstClr val="black"/>
                </a:solidFill>
                <a:latin typeface="Calibri"/>
              </a:rPr>
              <a:t>Study</a:t>
            </a:r>
            <a:r>
              <a:rPr lang="fr-CH" kern="0">
                <a:solidFill>
                  <a:prstClr val="black"/>
                </a:solidFill>
                <a:latin typeface="Calibri"/>
              </a:rPr>
              <a:t> application in 2010</a:t>
            </a:r>
            <a:endParaRPr lang="en-GB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07568" y="4863309"/>
            <a:ext cx="7704856" cy="1200329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1002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b="1" kern="0">
                <a:solidFill>
                  <a:prstClr val="black"/>
                </a:solidFill>
                <a:latin typeface="Calibri"/>
              </a:rPr>
              <a:t>Ultimate</a:t>
            </a:r>
            <a:r>
              <a:rPr lang="en-US" kern="0">
                <a:solidFill>
                  <a:prstClr val="black"/>
                </a:solidFill>
                <a:latin typeface="Calibri"/>
              </a:rPr>
              <a:t> performance established 2015-2016. With same hardware </a:t>
            </a:r>
            <a:br>
              <a:rPr lang="en-US" kern="0">
                <a:solidFill>
                  <a:prstClr val="black"/>
                </a:solidFill>
                <a:latin typeface="Calibri"/>
              </a:rPr>
            </a:br>
            <a:r>
              <a:rPr lang="en-US" kern="0">
                <a:solidFill>
                  <a:prstClr val="black"/>
                </a:solidFill>
                <a:latin typeface="Calibri"/>
              </a:rPr>
              <a:t>and same beam parameters, by using </a:t>
            </a:r>
            <a:r>
              <a:rPr lang="en-US" b="1" kern="0">
                <a:solidFill>
                  <a:prstClr val="black"/>
                </a:solidFill>
                <a:latin typeface="Calibri"/>
              </a:rPr>
              <a:t>engineering margins:</a:t>
            </a:r>
          </a:p>
          <a:p>
            <a:pPr algn="ctr" defTabSz="914400">
              <a:defRPr/>
            </a:pPr>
            <a:r>
              <a:rPr lang="en-US" b="1" kern="0" err="1">
                <a:solidFill>
                  <a:prstClr val="black"/>
                </a:solidFill>
                <a:latin typeface="Calibri"/>
              </a:rPr>
              <a:t>L</a:t>
            </a:r>
            <a:r>
              <a:rPr lang="en-US" b="1" kern="0" baseline="-25000" err="1">
                <a:solidFill>
                  <a:prstClr val="black"/>
                </a:solidFill>
                <a:latin typeface="Calibri"/>
              </a:rPr>
              <a:t>peak</a:t>
            </a:r>
            <a:r>
              <a:rPr lang="en-US" b="1" kern="0" baseline="-25000">
                <a:solidFill>
                  <a:prstClr val="black"/>
                </a:solidFill>
                <a:latin typeface="Calibri"/>
              </a:rPr>
              <a:t> </a:t>
            </a:r>
            <a:r>
              <a:rPr lang="en-US" b="1" kern="0" baseline="-25000" err="1">
                <a:solidFill>
                  <a:prstClr val="black"/>
                </a:solidFill>
                <a:latin typeface="Calibri"/>
              </a:rPr>
              <a:t>ult</a:t>
            </a:r>
            <a:r>
              <a:rPr lang="en-US" b="1" kern="0">
                <a:solidFill>
                  <a:prstClr val="black"/>
                </a:solidFill>
                <a:latin typeface="Calibri"/>
              </a:rPr>
              <a:t> </a:t>
            </a:r>
            <a:r>
              <a:rPr lang="en-US" b="1" kern="0">
                <a:solidFill>
                  <a:prstClr val="black"/>
                </a:solidFill>
                <a:latin typeface="Calibri"/>
                <a:sym typeface="Symbol"/>
              </a:rPr>
              <a:t> 7.5 10</a:t>
            </a:r>
            <a:r>
              <a:rPr lang="en-US" b="1" kern="0" baseline="30000">
                <a:solidFill>
                  <a:prstClr val="black"/>
                </a:solidFill>
                <a:latin typeface="Calibri"/>
                <a:sym typeface="Symbol"/>
              </a:rPr>
              <a:t>34</a:t>
            </a:r>
            <a:r>
              <a:rPr lang="en-US" b="1" kern="0">
                <a:solidFill>
                  <a:prstClr val="black"/>
                </a:solidFill>
                <a:latin typeface="Calibri"/>
                <a:sym typeface="Symbol"/>
              </a:rPr>
              <a:t> cm</a:t>
            </a:r>
            <a:r>
              <a:rPr lang="en-US" b="1" kern="0" baseline="30000">
                <a:solidFill>
                  <a:prstClr val="black"/>
                </a:solidFill>
                <a:latin typeface="Calibri"/>
                <a:sym typeface="Symbol"/>
              </a:rPr>
              <a:t>-2</a:t>
            </a:r>
            <a:r>
              <a:rPr lang="en-US" b="1" kern="0">
                <a:solidFill>
                  <a:prstClr val="black"/>
                </a:solidFill>
                <a:latin typeface="Calibri"/>
                <a:sym typeface="Symbol"/>
              </a:rPr>
              <a:t>s</a:t>
            </a:r>
            <a:r>
              <a:rPr lang="en-US" b="1" kern="0" baseline="30000">
                <a:solidFill>
                  <a:prstClr val="black"/>
                </a:solidFill>
                <a:latin typeface="Calibri"/>
                <a:sym typeface="Symbol"/>
              </a:rPr>
              <a:t>-1</a:t>
            </a:r>
            <a:r>
              <a:rPr lang="en-US" kern="0">
                <a:solidFill>
                  <a:prstClr val="black"/>
                </a:solidFill>
                <a:latin typeface="Calibri"/>
                <a:sym typeface="Symbol"/>
              </a:rPr>
              <a:t>  and   </a:t>
            </a:r>
            <a:r>
              <a:rPr lang="en-US" b="1" kern="0">
                <a:solidFill>
                  <a:prstClr val="black"/>
                </a:solidFill>
                <a:latin typeface="Calibri"/>
                <a:sym typeface="Symbol"/>
              </a:rPr>
              <a:t>Ultimate Integrated L</a:t>
            </a:r>
            <a:r>
              <a:rPr lang="en-US" b="1" kern="0" baseline="-25000">
                <a:solidFill>
                  <a:prstClr val="black"/>
                </a:solidFill>
                <a:latin typeface="Calibri"/>
                <a:sym typeface="Symbol"/>
              </a:rPr>
              <a:t>int </a:t>
            </a:r>
            <a:r>
              <a:rPr lang="en-US" b="1" kern="0" baseline="-25000" err="1">
                <a:solidFill>
                  <a:prstClr val="black"/>
                </a:solidFill>
                <a:latin typeface="Calibri"/>
                <a:sym typeface="Symbol"/>
              </a:rPr>
              <a:t>ult</a:t>
            </a:r>
            <a:r>
              <a:rPr lang="en-US" b="1" kern="0">
                <a:solidFill>
                  <a:prstClr val="black"/>
                </a:solidFill>
                <a:latin typeface="Calibri"/>
                <a:sym typeface="Symbol"/>
              </a:rPr>
              <a:t>  4000 fb</a:t>
            </a:r>
            <a:r>
              <a:rPr lang="en-US" b="1" kern="0" baseline="30000">
                <a:solidFill>
                  <a:prstClr val="black"/>
                </a:solidFill>
                <a:latin typeface="Calibri"/>
                <a:sym typeface="Symbol"/>
              </a:rPr>
              <a:t>-1</a:t>
            </a:r>
            <a:r>
              <a:rPr lang="en-US" b="1" kern="0">
                <a:solidFill>
                  <a:prstClr val="black"/>
                </a:solidFill>
                <a:latin typeface="Calibri"/>
                <a:sym typeface="Symbol"/>
              </a:rPr>
              <a:t> </a:t>
            </a:r>
            <a:r>
              <a:rPr lang="en-US" kern="0">
                <a:solidFill>
                  <a:prstClr val="black"/>
                </a:solidFill>
                <a:latin typeface="Calibri"/>
                <a:sym typeface="Symbol"/>
              </a:rPr>
              <a:t> </a:t>
            </a:r>
          </a:p>
          <a:p>
            <a:pPr algn="ctr" defTabSz="914400">
              <a:defRPr/>
            </a:pPr>
            <a:r>
              <a:rPr lang="en-US" kern="0">
                <a:solidFill>
                  <a:prstClr val="black"/>
                </a:solidFill>
                <a:latin typeface="Calibri"/>
                <a:sym typeface="Symbol"/>
              </a:rPr>
              <a:t>LHC should not be the limit, would Physics require more than nominal</a:t>
            </a: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26E045-C7D6-374C-B63F-846217863BCE}"/>
              </a:ext>
            </a:extLst>
          </p:cNvPr>
          <p:cNvSpPr/>
          <p:nvPr/>
        </p:nvSpPr>
        <p:spPr>
          <a:xfrm>
            <a:off x="2592212" y="1236932"/>
            <a:ext cx="7056784" cy="2421238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Goals in a nutshell: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Extend the LHC lifetime by 15+ years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Prepare the machine for producing in that period 10 times more data as compared to the nominal LHC operation period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397C9EE8-421E-A685-FD2C-3293994B93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2DAA0D-DAD6-36B2-8952-30E510EBCB5B}"/>
              </a:ext>
            </a:extLst>
          </p:cNvPr>
          <p:cNvSpPr/>
          <p:nvPr/>
        </p:nvSpPr>
        <p:spPr>
          <a:xfrm>
            <a:off x="2567608" y="3717032"/>
            <a:ext cx="7056784" cy="19442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Transition from </a:t>
            </a:r>
            <a:r>
              <a:rPr lang="en-US" dirty="0">
                <a:sym typeface="Wingdings" pitchFamily="2" charset="2"/>
              </a:rPr>
              <a:t>Prototype tests to Series production!!!</a:t>
            </a:r>
          </a:p>
          <a:p>
            <a:pPr algn="ctr"/>
            <a:endParaRPr lang="en-US" dirty="0">
              <a:sym typeface="Wingdings" pitchFamily="2" charset="2"/>
            </a:endParaRPr>
          </a:p>
          <a:p>
            <a:pPr algn="ctr"/>
            <a:r>
              <a:rPr lang="en-US" dirty="0">
                <a:sym typeface="Wingdings" pitchFamily="2" charset="2"/>
              </a:rPr>
              <a:t>And preparing for installation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363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D0F427-AB64-1EDE-8E5A-F589AF116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CD60E6-2EE0-A804-9498-D5B339A4C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24116511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FB5A4-0E86-EF4D-99FC-185C061902DE}"/>
              </a:ext>
            </a:extLst>
          </p:cNvPr>
          <p:cNvSpPr/>
          <p:nvPr/>
        </p:nvSpPr>
        <p:spPr>
          <a:xfrm>
            <a:off x="0" y="5877272"/>
            <a:ext cx="1847528" cy="980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D10DB-2983-3F43-90DF-B28B4A450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1E6E58B-C8F7-6D48-9114-2DF73A690984}"/>
              </a:ext>
            </a:extLst>
          </p:cNvPr>
          <p:cNvSpPr txBox="1">
            <a:spLocks/>
          </p:cNvSpPr>
          <p:nvPr/>
        </p:nvSpPr>
        <p:spPr>
          <a:xfrm>
            <a:off x="263352" y="692696"/>
            <a:ext cx="11928648" cy="5734309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39" lvl="1" indent="-457189" algn="l" defTabSz="609585">
              <a:buClr>
                <a:srgbClr val="FB963C"/>
              </a:buClr>
            </a:pP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MQXFBP3 test at CERN </a:t>
            </a: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nominal + 300 and TC </a:t>
            </a:r>
            <a:r>
              <a:rPr lang="en-US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✓</a:t>
            </a:r>
            <a:endParaRPr lang="en-US" sz="1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39" lvl="1" indent="-457189" algn="l" defTabSz="609585">
              <a:buClr>
                <a:srgbClr val="FB963C"/>
              </a:buClr>
            </a:pP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MQXFB02 test @ CERN </a:t>
            </a: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nominal +300A and TC </a:t>
            </a: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still ongoing </a:t>
            </a:r>
            <a:r>
              <a:rPr lang="en-US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✓</a:t>
            </a: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A6C2045E-8788-AE85-A25E-A471B34EBD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78" y="1767623"/>
            <a:ext cx="8821728" cy="4962222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91F26F0-7093-ACA8-9773-5BE76AD057D0}"/>
              </a:ext>
            </a:extLst>
          </p:cNvPr>
          <p:cNvSpPr/>
          <p:nvPr/>
        </p:nvSpPr>
        <p:spPr>
          <a:xfrm>
            <a:off x="9624392" y="980728"/>
            <a:ext cx="2418164" cy="5040560"/>
          </a:xfrm>
          <a:prstGeom prst="roundRect">
            <a:avLst/>
          </a:prstGeom>
          <a:gradFill>
            <a:gsLst>
              <a:gs pos="0">
                <a:schemeClr val="accent6"/>
              </a:gs>
              <a:gs pos="100000">
                <a:srgbClr val="FFC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tx1"/>
              </a:solidFill>
            </a:endParaRPr>
          </a:p>
          <a:p>
            <a:pPr algn="ctr"/>
            <a:r>
              <a:rPr lang="en-CH" dirty="0">
                <a:solidFill>
                  <a:schemeClr val="tx1"/>
                </a:solidFill>
              </a:rPr>
              <a:t>P3 and MQXFB02 satisfy the CERN acceptance criteria</a:t>
            </a:r>
          </a:p>
          <a:p>
            <a:pPr algn="ctr"/>
            <a:endParaRPr lang="en-CH" dirty="0">
              <a:solidFill>
                <a:schemeClr val="tx1"/>
              </a:solidFill>
            </a:endParaRPr>
          </a:p>
          <a:p>
            <a:pPr algn="ctr"/>
            <a:r>
              <a:rPr lang="en-CH" dirty="0">
                <a:solidFill>
                  <a:schemeClr val="tx1"/>
                </a:solidFill>
              </a:rPr>
              <a:t>Limitation @ 4.5K But Temperature margins compatible with nominal operation: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P3 &amp; 02 reached nominal +300A, 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P3 went through 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TC without degradation; 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B02 through 2 TC -</a:t>
            </a:r>
          </a:p>
          <a:p>
            <a:pPr algn="ctr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B02 tests ongoing</a:t>
            </a:r>
            <a:endParaRPr lang="en-CH" dirty="0">
              <a:solidFill>
                <a:schemeClr val="tx1"/>
              </a:solidFill>
            </a:endParaRP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C32B62F2-F154-D93F-5B13-5CD79DE800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1944" y="6525384"/>
            <a:ext cx="5688632" cy="360000"/>
          </a:xfrm>
        </p:spPr>
        <p:txBody>
          <a:bodyPr/>
          <a:lstStyle/>
          <a:p>
            <a:r>
              <a:rPr lang="en-GB" noProof="0" dirty="0"/>
              <a:t>O. Brüning @ </a:t>
            </a:r>
            <a:r>
              <a:rPr lang="en-US" dirty="0"/>
              <a:t>CMS Upgrade days at CERN – February 6</a:t>
            </a:r>
            <a:r>
              <a:rPr lang="en-US" baseline="30000" dirty="0"/>
              <a:t>th</a:t>
            </a:r>
            <a:r>
              <a:rPr lang="en-US" dirty="0"/>
              <a:t> to 8</a:t>
            </a:r>
            <a:r>
              <a:rPr lang="en-US" baseline="30000" dirty="0"/>
              <a:t>th </a:t>
            </a:r>
            <a:r>
              <a:rPr lang="en-US" dirty="0"/>
              <a:t>2023 </a:t>
            </a:r>
          </a:p>
        </p:txBody>
      </p:sp>
      <p:sp>
        <p:nvSpPr>
          <p:cNvPr id="12" name="Update on crystal collimation">
            <a:extLst>
              <a:ext uri="{FF2B5EF4-FFF2-40B4-BE49-F238E27FC236}">
                <a16:creationId xmlns:a16="http://schemas.microsoft.com/office/drawing/2014/main" id="{3DE7ABB5-4E6D-AAD6-9F89-293E8CFDDDC2}"/>
              </a:ext>
            </a:extLst>
          </p:cNvPr>
          <p:cNvSpPr txBox="1"/>
          <p:nvPr/>
        </p:nvSpPr>
        <p:spPr>
          <a:xfrm>
            <a:off x="2366570" y="144799"/>
            <a:ext cx="8466904" cy="547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 fontScale="77500" lnSpcReduction="20000"/>
          </a:bodyPr>
          <a:lstStyle>
            <a:lvl1pPr defTabSz="650240">
              <a:lnSpc>
                <a:spcPct val="90000"/>
              </a:lnSpc>
              <a:defRPr sz="4400" b="1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3094" dirty="0"/>
              <a:t>Update on </a:t>
            </a:r>
            <a:r>
              <a:rPr lang="en-US" sz="3094" dirty="0"/>
              <a:t>MQXFB – Q2: Cryo-Module Assembly at CERN</a:t>
            </a:r>
            <a:endParaRPr sz="3094" dirty="0"/>
          </a:p>
        </p:txBody>
      </p:sp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FAC0EA05-F86E-B6AD-25C1-4DC0C43BAF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1479590"/>
            <a:ext cx="7811307" cy="500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895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Update on crystal collimation"/>
          <p:cNvSpPr txBox="1"/>
          <p:nvPr/>
        </p:nvSpPr>
        <p:spPr>
          <a:xfrm>
            <a:off x="1320290" y="99597"/>
            <a:ext cx="9638808" cy="547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 fontScale="77500" lnSpcReduction="20000"/>
          </a:bodyPr>
          <a:lstStyle>
            <a:lvl1pPr defTabSz="650240">
              <a:lnSpc>
                <a:spcPct val="90000"/>
              </a:lnSpc>
              <a:defRPr sz="4400" b="1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3094" u="sng" dirty="0"/>
              <a:t>Update on </a:t>
            </a:r>
            <a:r>
              <a:rPr lang="en-US" sz="3094" u="sng" dirty="0"/>
              <a:t>MQXFA – Q1 &amp; Q3: Cryo-Module Assembly in the USA</a:t>
            </a:r>
            <a:endParaRPr sz="3094" u="sng" dirty="0"/>
          </a:p>
        </p:txBody>
      </p:sp>
      <p:sp>
        <p:nvSpPr>
          <p:cNvPr id="212" name="Cryogenics by-pass"/>
          <p:cNvSpPr txBox="1"/>
          <p:nvPr/>
        </p:nvSpPr>
        <p:spPr>
          <a:xfrm>
            <a:off x="7716082" y="699277"/>
            <a:ext cx="1965283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sz="1687"/>
              <a:t>Cryogenics by-pass</a:t>
            </a:r>
          </a:p>
        </p:txBody>
      </p:sp>
      <p:sp>
        <p:nvSpPr>
          <p:cNvPr id="219" name="Retro-reflectors of interferometer"/>
          <p:cNvSpPr txBox="1"/>
          <p:nvPr/>
        </p:nvSpPr>
        <p:spPr>
          <a:xfrm>
            <a:off x="1816670" y="6453336"/>
            <a:ext cx="4927402" cy="287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457200">
              <a:lnSpc>
                <a:spcPct val="90000"/>
              </a:lnSpc>
              <a:defRPr sz="2200" i="1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547" dirty="0"/>
              <a:t>Fitting of bottom SS shell and longitudinal welding</a:t>
            </a:r>
            <a:endParaRPr sz="1547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C691FF56-8153-6A4F-81EC-782C22343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</p:spPr>
        <p:txBody>
          <a:bodyPr/>
          <a:lstStyle/>
          <a:p>
            <a:pPr defTabSz="6858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85800"/>
              <a:t>22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3074" name="Picture 2" descr="figure 1">
            <a:extLst>
              <a:ext uri="{FF2B5EF4-FFF2-40B4-BE49-F238E27FC236}">
                <a16:creationId xmlns:a16="http://schemas.microsoft.com/office/drawing/2014/main" id="{186A58DF-B00F-D7BC-B580-F6AA95F90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4" y="1865461"/>
            <a:ext cx="12192000" cy="458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B5B9F72-0519-982B-A8AC-09C65D162476}"/>
              </a:ext>
            </a:extLst>
          </p:cNvPr>
          <p:cNvSpPr txBox="1"/>
          <p:nvPr/>
        </p:nvSpPr>
        <p:spPr>
          <a:xfrm>
            <a:off x="551384" y="1052736"/>
            <a:ext cx="10887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May 2022: Endurance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Test on MQXFA05: 50 quenches, 5 TC 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 magnet remains @ nominal!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✓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754BD7-99CE-34E0-530A-55A64AFDED59}"/>
              </a:ext>
            </a:extLst>
          </p:cNvPr>
          <p:cNvSpPr txBox="1"/>
          <p:nvPr/>
        </p:nvSpPr>
        <p:spPr>
          <a:xfrm>
            <a:off x="529680" y="1475492"/>
            <a:ext cx="10887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Coldmass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assembly of long magnet [2 of the 4.2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meter long magnets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] ongoing @ FNAL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6EF33E-FADC-7A81-DB1B-DC08A2DFD4BC}"/>
              </a:ext>
            </a:extLst>
          </p:cNvPr>
          <p:cNvSpPr txBox="1"/>
          <p:nvPr/>
        </p:nvSpPr>
        <p:spPr>
          <a:xfrm>
            <a:off x="529680" y="636561"/>
            <a:ext cx="10887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magnets constructed and validated 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 ready for </a:t>
            </a:r>
            <a:r>
              <a:rPr kumimoji="0" lang="en-US" sz="1800" b="1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Coldmass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 construction [2 / </a:t>
            </a:r>
            <a:r>
              <a:rPr kumimoji="0" lang="en-US" sz="1800" b="1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Coldmass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]!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✓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D5A8920D-4F36-E98F-CDE4-7E32AE22F4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4194137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" grpId="0" animBg="1"/>
      <p:bldP spid="4" grpId="0"/>
      <p:bldP spid="5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ryogenics by-pass"/>
          <p:cNvSpPr txBox="1"/>
          <p:nvPr/>
        </p:nvSpPr>
        <p:spPr>
          <a:xfrm>
            <a:off x="7716082" y="699277"/>
            <a:ext cx="1965283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sz="1687"/>
              <a:t>Cryogenics by-pass</a:t>
            </a:r>
          </a:p>
        </p:txBody>
      </p:sp>
      <p:sp>
        <p:nvSpPr>
          <p:cNvPr id="219" name="Retro-reflectors of interferometer"/>
          <p:cNvSpPr txBox="1"/>
          <p:nvPr/>
        </p:nvSpPr>
        <p:spPr>
          <a:xfrm>
            <a:off x="444565" y="836160"/>
            <a:ext cx="11390258" cy="287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457200">
              <a:lnSpc>
                <a:spcPct val="90000"/>
              </a:lnSpc>
              <a:defRPr sz="2200" i="1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547" dirty="0"/>
              <a:t>Integration of the Cold-Mass components and installation of end plates and pipes</a:t>
            </a:r>
            <a:endParaRPr sz="1547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C691FF56-8153-6A4F-81EC-782C22343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</p:spPr>
        <p:txBody>
          <a:bodyPr/>
          <a:lstStyle/>
          <a:p>
            <a:pPr defTabSz="6858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85800"/>
              <a:t>23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AA677ED0-1E1E-BF48-8D3A-D71649552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75167" y="6463029"/>
            <a:ext cx="8605409" cy="360000"/>
          </a:xfrm>
        </p:spPr>
        <p:txBody>
          <a:bodyPr/>
          <a:lstStyle/>
          <a:p>
            <a:r>
              <a:rPr lang="en-GB" noProof="0" dirty="0"/>
              <a:t>O. Brüning @ Annual meeting 19</a:t>
            </a:r>
            <a:r>
              <a:rPr lang="en-GB" baseline="30000" noProof="0" dirty="0"/>
              <a:t>th</a:t>
            </a:r>
            <a:r>
              <a:rPr lang="en-GB" noProof="0" dirty="0"/>
              <a:t> October 2021</a:t>
            </a:r>
          </a:p>
        </p:txBody>
      </p:sp>
      <p:pic>
        <p:nvPicPr>
          <p:cNvPr id="3078" name="Picture 6" descr="figure 2">
            <a:extLst>
              <a:ext uri="{FF2B5EF4-FFF2-40B4-BE49-F238E27FC236}">
                <a16:creationId xmlns:a16="http://schemas.microsoft.com/office/drawing/2014/main" id="{F4F9FF1F-F34B-3E89-16F3-5F9F66CE3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09" y="1132656"/>
            <a:ext cx="12192000" cy="5719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0271CDF4-2B63-BF0B-C540-4C46AE3CE27C}"/>
              </a:ext>
            </a:extLst>
          </p:cNvPr>
          <p:cNvSpPr txBox="1">
            <a:spLocks/>
          </p:cNvSpPr>
          <p:nvPr/>
        </p:nvSpPr>
        <p:spPr>
          <a:xfrm>
            <a:off x="11582400" y="6381368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2" name="Update on crystal collimation">
            <a:extLst>
              <a:ext uri="{FF2B5EF4-FFF2-40B4-BE49-F238E27FC236}">
                <a16:creationId xmlns:a16="http://schemas.microsoft.com/office/drawing/2014/main" id="{3D0DD4B1-91D3-5D23-E2CD-55939B7581B6}"/>
              </a:ext>
            </a:extLst>
          </p:cNvPr>
          <p:cNvSpPr txBox="1"/>
          <p:nvPr/>
        </p:nvSpPr>
        <p:spPr>
          <a:xfrm>
            <a:off x="1320290" y="99597"/>
            <a:ext cx="9638808" cy="547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 fontScale="77500" lnSpcReduction="20000"/>
          </a:bodyPr>
          <a:lstStyle>
            <a:lvl1pPr defTabSz="650240">
              <a:lnSpc>
                <a:spcPct val="90000"/>
              </a:lnSpc>
              <a:defRPr sz="4400" b="1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3094" u="sng" dirty="0"/>
              <a:t>Update on </a:t>
            </a:r>
            <a:r>
              <a:rPr lang="en-US" sz="3094" u="sng" dirty="0"/>
              <a:t>MQXFA – Q1 &amp; Q3: Cryo-Module Assembly in the USA</a:t>
            </a:r>
            <a:endParaRPr sz="3094" u="sng" dirty="0"/>
          </a:p>
        </p:txBody>
      </p:sp>
    </p:spTree>
    <p:extLst>
      <p:ext uri="{BB962C8B-B14F-4D97-AF65-F5344CB8AC3E}">
        <p14:creationId xmlns:p14="http://schemas.microsoft.com/office/powerpoint/2010/main" val="18248808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4DCD3359-F2C9-5DC7-D7AB-6FFE2EDEC4A4}"/>
              </a:ext>
            </a:extLst>
          </p:cNvPr>
          <p:cNvSpPr txBox="1">
            <a:spLocks/>
          </p:cNvSpPr>
          <p:nvPr/>
        </p:nvSpPr>
        <p:spPr>
          <a:xfrm>
            <a:off x="896566" y="65904"/>
            <a:ext cx="10515600" cy="7002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Main civil engineering work at Point 1 (ATLAS)</a:t>
            </a:r>
            <a:endParaRPr lang="en-GB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1E992DD6-C7EB-7686-581B-070D5226C8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2144"/>
            <a:ext cx="5629070" cy="422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054490-D7B0-683E-B56B-00F5C09C31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412"/>
          <a:stretch/>
        </p:blipFill>
        <p:spPr>
          <a:xfrm>
            <a:off x="6361888" y="4019106"/>
            <a:ext cx="4457019" cy="2563189"/>
          </a:xfrm>
          <a:prstGeom prst="rect">
            <a:avLst/>
          </a:prstGeom>
          <a:ln>
            <a:noFill/>
          </a:ln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5575028-49BA-2310-4EE2-4ABC24B425AB}"/>
              </a:ext>
            </a:extLst>
          </p:cNvPr>
          <p:cNvCxnSpPr>
            <a:cxnSpLocks/>
          </p:cNvCxnSpPr>
          <p:nvPr/>
        </p:nvCxnSpPr>
        <p:spPr>
          <a:xfrm>
            <a:off x="4901514" y="4324865"/>
            <a:ext cx="2627870" cy="4777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>
            <a:extLst>
              <a:ext uri="{FF2B5EF4-FFF2-40B4-BE49-F238E27FC236}">
                <a16:creationId xmlns:a16="http://schemas.microsoft.com/office/drawing/2014/main" id="{73345609-AA14-175B-8A32-AB2A8F134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811" y="741405"/>
            <a:ext cx="4481384" cy="336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5A9C2C4-5EC3-8E80-2A73-4A71E3AAF16B}"/>
              </a:ext>
            </a:extLst>
          </p:cNvPr>
          <p:cNvCxnSpPr>
            <a:cxnSpLocks/>
          </p:cNvCxnSpPr>
          <p:nvPr/>
        </p:nvCxnSpPr>
        <p:spPr>
          <a:xfrm flipH="1">
            <a:off x="8954530" y="4127157"/>
            <a:ext cx="354227" cy="124391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2801F5B-3B82-2B88-91C1-0CB225B41D91}"/>
              </a:ext>
            </a:extLst>
          </p:cNvPr>
          <p:cNvSpPr txBox="1"/>
          <p:nvPr/>
        </p:nvSpPr>
        <p:spPr>
          <a:xfrm>
            <a:off x="572356" y="176035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US17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B78977-511D-CBEA-5EA0-BEB10B57BF94}"/>
              </a:ext>
            </a:extLst>
          </p:cNvPr>
          <p:cNvSpPr txBox="1"/>
          <p:nvPr/>
        </p:nvSpPr>
        <p:spPr>
          <a:xfrm>
            <a:off x="9481577" y="940692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UR15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0028C127-5740-0A46-8395-9F14F2DBB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957BB0-F324-CC79-EC20-2306EEC687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27090099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4DCD3359-F2C9-5DC7-D7AB-6FFE2EDEC4A4}"/>
              </a:ext>
            </a:extLst>
          </p:cNvPr>
          <p:cNvSpPr txBox="1">
            <a:spLocks/>
          </p:cNvSpPr>
          <p:nvPr/>
        </p:nvSpPr>
        <p:spPr>
          <a:xfrm>
            <a:off x="896566" y="65904"/>
            <a:ext cx="10960074" cy="7002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Main civil engineering work at Point 1 (ATLAS)</a:t>
            </a:r>
            <a:endParaRPr lang="en-GB" sz="40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801EC6B-E2DA-07C9-EE30-6C20681C4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5332"/>
            <a:ext cx="114300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1D9BAC0-8B21-8C69-4830-DA27333D1576}"/>
              </a:ext>
            </a:extLst>
          </p:cNvPr>
          <p:cNvSpPr txBox="1"/>
          <p:nvPr/>
        </p:nvSpPr>
        <p:spPr>
          <a:xfrm>
            <a:off x="9358009" y="1731524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SF17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53B5F-87A8-A940-A53D-2D77CD2B5228}"/>
              </a:ext>
            </a:extLst>
          </p:cNvPr>
          <p:cNvSpPr txBox="1"/>
          <p:nvPr/>
        </p:nvSpPr>
        <p:spPr>
          <a:xfrm>
            <a:off x="7961696" y="1892161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SHM17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20703A-944C-EC66-C48E-D28CD9F298F0}"/>
              </a:ext>
            </a:extLst>
          </p:cNvPr>
          <p:cNvSpPr txBox="1"/>
          <p:nvPr/>
        </p:nvSpPr>
        <p:spPr>
          <a:xfrm>
            <a:off x="4197003" y="205691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SU17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2C8ED1-95C6-A5BD-9B8A-9B26EA067B75}"/>
              </a:ext>
            </a:extLst>
          </p:cNvPr>
          <p:cNvSpPr txBox="1"/>
          <p:nvPr/>
        </p:nvSpPr>
        <p:spPr>
          <a:xfrm>
            <a:off x="1733890" y="2098108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SE17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3CBB49-1B55-9F69-ADD1-38D6904E5DA3}"/>
              </a:ext>
            </a:extLst>
          </p:cNvPr>
          <p:cNvSpPr txBox="1"/>
          <p:nvPr/>
        </p:nvSpPr>
        <p:spPr>
          <a:xfrm>
            <a:off x="5193782" y="1472033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SD17</a:t>
            </a:r>
            <a:endParaRPr lang="en-GB" dirty="0">
              <a:highlight>
                <a:srgbClr val="FFFF00"/>
              </a:highlight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1DFCBF-FB79-4CA0-5C4E-B6519E65C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642" y="4547518"/>
            <a:ext cx="3953915" cy="2310481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94DC09E-55A4-7309-1E8C-9052250C32D3}"/>
              </a:ext>
            </a:extLst>
          </p:cNvPr>
          <p:cNvCxnSpPr>
            <a:cxnSpLocks/>
          </p:cNvCxnSpPr>
          <p:nvPr/>
        </p:nvCxnSpPr>
        <p:spPr>
          <a:xfrm flipH="1">
            <a:off x="5329881" y="4621427"/>
            <a:ext cx="164757" cy="29656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365B471E-CDF3-F977-F2FF-25571C2B6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321B23C9-290E-5BE6-AEF9-22D51F154F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39816841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4DCD3359-F2C9-5DC7-D7AB-6FFE2EDEC4A4}"/>
              </a:ext>
            </a:extLst>
          </p:cNvPr>
          <p:cNvSpPr txBox="1">
            <a:spLocks/>
          </p:cNvSpPr>
          <p:nvPr/>
        </p:nvSpPr>
        <p:spPr>
          <a:xfrm>
            <a:off x="896566" y="65904"/>
            <a:ext cx="10515600" cy="7002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Main civil engineering work at Point 5 (CMS)</a:t>
            </a:r>
            <a:endParaRPr lang="en-GB" dirty="0"/>
          </a:p>
        </p:txBody>
      </p:sp>
      <p:pic>
        <p:nvPicPr>
          <p:cNvPr id="9" name="Picture 8" descr="A picture containing indoor, blue&#10;&#10;Description automatically generated">
            <a:extLst>
              <a:ext uri="{FF2B5EF4-FFF2-40B4-BE49-F238E27FC236}">
                <a16:creationId xmlns:a16="http://schemas.microsoft.com/office/drawing/2014/main" id="{F9CE2CB0-0786-3395-57EE-B8DF07E10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262" y="810972"/>
            <a:ext cx="2981408" cy="3975211"/>
          </a:xfrm>
          <a:prstGeom prst="rect">
            <a:avLst/>
          </a:prstGeom>
        </p:spPr>
      </p:pic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1088FDE1-BD71-4D1C-9D16-559C73624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227" y="840259"/>
            <a:ext cx="4525320" cy="33939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893B9B9-30EA-93BD-2F5F-57C2AC9434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671"/>
          <a:stretch/>
        </p:blipFill>
        <p:spPr>
          <a:xfrm>
            <a:off x="7908324" y="4321654"/>
            <a:ext cx="4283676" cy="2536346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5A9C2C4-5EC3-8E80-2A73-4A71E3AAF16B}"/>
              </a:ext>
            </a:extLst>
          </p:cNvPr>
          <p:cNvCxnSpPr>
            <a:cxnSpLocks/>
          </p:cNvCxnSpPr>
          <p:nvPr/>
        </p:nvCxnSpPr>
        <p:spPr>
          <a:xfrm flipH="1">
            <a:off x="10495006" y="4234249"/>
            <a:ext cx="271848" cy="1524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5575028-49BA-2310-4EE2-4ABC24B425AB}"/>
              </a:ext>
            </a:extLst>
          </p:cNvPr>
          <p:cNvCxnSpPr>
            <a:cxnSpLocks/>
          </p:cNvCxnSpPr>
          <p:nvPr/>
        </p:nvCxnSpPr>
        <p:spPr>
          <a:xfrm>
            <a:off x="7051589" y="4110681"/>
            <a:ext cx="1812324" cy="76611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516E34-7FF6-8606-1265-75008DEEE39F}"/>
              </a:ext>
            </a:extLst>
          </p:cNvPr>
          <p:cNvCxnSpPr>
            <a:cxnSpLocks/>
          </p:cNvCxnSpPr>
          <p:nvPr/>
        </p:nvCxnSpPr>
        <p:spPr>
          <a:xfrm flipV="1">
            <a:off x="3550508" y="5140411"/>
            <a:ext cx="5469924" cy="104620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>
            <a:extLst>
              <a:ext uri="{FF2B5EF4-FFF2-40B4-BE49-F238E27FC236}">
                <a16:creationId xmlns:a16="http://schemas.microsoft.com/office/drawing/2014/main" id="{04FD1451-4775-3F07-7869-95B14DEBB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38832"/>
            <a:ext cx="4025557" cy="301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67B5F0F-E969-7634-1626-60F60688A605}"/>
              </a:ext>
            </a:extLst>
          </p:cNvPr>
          <p:cNvSpPr txBox="1"/>
          <p:nvPr/>
        </p:nvSpPr>
        <p:spPr>
          <a:xfrm>
            <a:off x="2994280" y="454474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US57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53B04C-E9BA-3D07-CCA9-146237A58DE2}"/>
              </a:ext>
            </a:extLst>
          </p:cNvPr>
          <p:cNvSpPr txBox="1"/>
          <p:nvPr/>
        </p:nvSpPr>
        <p:spPr>
          <a:xfrm>
            <a:off x="4810723" y="891266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PM57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8A33E6-131E-576F-A6FC-FA5E048D4CFD}"/>
              </a:ext>
            </a:extLst>
          </p:cNvPr>
          <p:cNvSpPr txBox="1"/>
          <p:nvPr/>
        </p:nvSpPr>
        <p:spPr>
          <a:xfrm>
            <a:off x="10239458" y="1080736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UR55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C0047CCD-8342-2849-9FED-EA07F9B1E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10E962-276A-EB9D-754B-0CA2D0A3C8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41747128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215258B-B830-A561-EF29-AF8D1584F7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412"/>
          <a:stretch/>
        </p:blipFill>
        <p:spPr>
          <a:xfrm>
            <a:off x="0" y="1020708"/>
            <a:ext cx="5458968" cy="3139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79746" y="613246"/>
            <a:ext cx="31646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2000" b="1" dirty="0">
                <a:solidFill>
                  <a:srgbClr val="0C377B"/>
                </a:solidFill>
                <a:latin typeface="Arial"/>
              </a:rPr>
              <a:t>Underground</a:t>
            </a:r>
          </a:p>
          <a:p>
            <a:pPr algn="ctr">
              <a:defRPr/>
            </a:pPr>
            <a:r>
              <a:rPr lang="en-GB" sz="1600" b="1" dirty="0">
                <a:solidFill>
                  <a:srgbClr val="0C377B"/>
                </a:solidFill>
                <a:latin typeface="Arial"/>
              </a:rPr>
              <a:t>(Fully completed on 25 Oct’21)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8D21E4-C7FE-4248-B30B-3DD6A65D48E1}"/>
              </a:ext>
            </a:extLst>
          </p:cNvPr>
          <p:cNvSpPr/>
          <p:nvPr/>
        </p:nvSpPr>
        <p:spPr>
          <a:xfrm>
            <a:off x="8800427" y="705788"/>
            <a:ext cx="11256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 dirty="0">
                <a:solidFill>
                  <a:srgbClr val="0C377B"/>
                </a:solidFill>
                <a:latin typeface="Arial"/>
              </a:rPr>
              <a:t>Surface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9B6A530C-33B9-B6A7-5DE1-6F8B639A6990}"/>
              </a:ext>
            </a:extLst>
          </p:cNvPr>
          <p:cNvSpPr txBox="1">
            <a:spLocks/>
          </p:cNvSpPr>
          <p:nvPr/>
        </p:nvSpPr>
        <p:spPr>
          <a:xfrm>
            <a:off x="839416" y="65904"/>
            <a:ext cx="11240074" cy="7002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Main civil engineering work at Point 1 (ATLAS)</a:t>
            </a:r>
            <a:endParaRPr lang="en-GB" sz="4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49A2AC4-9ABF-8D0D-D792-E4A0D62273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58515"/>
            <a:ext cx="4532376" cy="229971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F64596-34CA-1544-725E-3BBD5F289F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780"/>
          <a:stretch/>
        </p:blipFill>
        <p:spPr>
          <a:xfrm>
            <a:off x="6170141" y="1116515"/>
            <a:ext cx="5909349" cy="342237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D6456B0-388A-6033-91E3-0F8EB5F4C533}"/>
              </a:ext>
            </a:extLst>
          </p:cNvPr>
          <p:cNvSpPr txBox="1"/>
          <p:nvPr/>
        </p:nvSpPr>
        <p:spPr>
          <a:xfrm>
            <a:off x="6977449" y="1054444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SF17</a:t>
            </a:r>
            <a:endParaRPr lang="en-GB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9463757-CD46-F776-133A-0017B1F54594}"/>
              </a:ext>
            </a:extLst>
          </p:cNvPr>
          <p:cNvSpPr txBox="1"/>
          <p:nvPr/>
        </p:nvSpPr>
        <p:spPr>
          <a:xfrm>
            <a:off x="6116596" y="2994456"/>
            <a:ext cx="715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SHM17</a:t>
            </a:r>
            <a:endParaRPr lang="en-GB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28CF9C-3AE4-B1A2-CF34-F2CC4CA80B3F}"/>
              </a:ext>
            </a:extLst>
          </p:cNvPr>
          <p:cNvSpPr txBox="1"/>
          <p:nvPr/>
        </p:nvSpPr>
        <p:spPr>
          <a:xfrm>
            <a:off x="7928919" y="1577547"/>
            <a:ext cx="6054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SU17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9C28082-0844-58C7-A6F3-5201B5777852}"/>
              </a:ext>
            </a:extLst>
          </p:cNvPr>
          <p:cNvSpPr txBox="1"/>
          <p:nvPr/>
        </p:nvSpPr>
        <p:spPr>
          <a:xfrm>
            <a:off x="8806249" y="2034747"/>
            <a:ext cx="6054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SE17</a:t>
            </a: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F2F7121-98D8-63D7-15FA-C2394ABD0CD8}"/>
              </a:ext>
            </a:extLst>
          </p:cNvPr>
          <p:cNvSpPr txBox="1"/>
          <p:nvPr/>
        </p:nvSpPr>
        <p:spPr>
          <a:xfrm>
            <a:off x="6903308" y="3113904"/>
            <a:ext cx="6054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SD17</a:t>
            </a:r>
            <a:endParaRPr lang="en-GB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866E52-EBE7-58F4-B6F7-C29B41EEA5FE}"/>
              </a:ext>
            </a:extLst>
          </p:cNvPr>
          <p:cNvSpPr txBox="1"/>
          <p:nvPr/>
        </p:nvSpPr>
        <p:spPr>
          <a:xfrm>
            <a:off x="5663952" y="5095904"/>
            <a:ext cx="5278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Fully completed and delivered by Sep’22 </a:t>
            </a:r>
          </a:p>
          <a:p>
            <a:r>
              <a:rPr lang="en-US" b="1" dirty="0">
                <a:solidFill>
                  <a:srgbClr val="FF0000"/>
                </a:solidFill>
              </a:rPr>
              <a:t>(+ ~1 months w/r to the initial contractual date)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2D72AFD-3701-FCD3-481C-74A3929EE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FA060058-BC93-C855-1739-305CC67D28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23528144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68D21E4-C7FE-4248-B30B-3DD6A65D48E1}"/>
              </a:ext>
            </a:extLst>
          </p:cNvPr>
          <p:cNvSpPr/>
          <p:nvPr/>
        </p:nvSpPr>
        <p:spPr>
          <a:xfrm>
            <a:off x="8800427" y="705788"/>
            <a:ext cx="11256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 dirty="0">
                <a:solidFill>
                  <a:srgbClr val="0C377B"/>
                </a:solidFill>
                <a:latin typeface="Arial"/>
              </a:rPr>
              <a:t>Surface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9B6A530C-33B9-B6A7-5DE1-6F8B639A6990}"/>
              </a:ext>
            </a:extLst>
          </p:cNvPr>
          <p:cNvSpPr txBox="1">
            <a:spLocks/>
          </p:cNvSpPr>
          <p:nvPr/>
        </p:nvSpPr>
        <p:spPr>
          <a:xfrm>
            <a:off x="896566" y="65904"/>
            <a:ext cx="10515600" cy="7002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Main civil engineering work at Point 5 (CMS)</a:t>
            </a:r>
            <a:endParaRPr lang="en-GB" sz="4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7047AE-BD38-C4FF-7AE7-3B2C9F7129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71"/>
          <a:stretch/>
        </p:blipFill>
        <p:spPr>
          <a:xfrm>
            <a:off x="0" y="1270680"/>
            <a:ext cx="5301845" cy="313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30A575-DE0C-D480-B7D7-60440C146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15283"/>
            <a:ext cx="4547258" cy="230679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16ADF8E-FA71-87EC-9DB2-E4897DDCE4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4"/>
          <a:stretch/>
        </p:blipFill>
        <p:spPr bwMode="auto">
          <a:xfrm>
            <a:off x="6219568" y="1156921"/>
            <a:ext cx="5932226" cy="318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E44A517-D8CC-B7CF-921F-3ED0AA1EA9F8}"/>
              </a:ext>
            </a:extLst>
          </p:cNvPr>
          <p:cNvSpPr txBox="1"/>
          <p:nvPr/>
        </p:nvSpPr>
        <p:spPr>
          <a:xfrm>
            <a:off x="8641492" y="1062681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SF57</a:t>
            </a:r>
            <a:endParaRPr lang="en-GB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69BDB3-675B-AB2B-BC63-35AB209F7AAB}"/>
              </a:ext>
            </a:extLst>
          </p:cNvPr>
          <p:cNvSpPr txBox="1"/>
          <p:nvPr/>
        </p:nvSpPr>
        <p:spPr>
          <a:xfrm>
            <a:off x="10177849" y="934996"/>
            <a:ext cx="715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SHM57</a:t>
            </a:r>
            <a:endParaRPr lang="en-GB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5E9BAD-D838-CAD9-86C4-29F6D8D1701D}"/>
              </a:ext>
            </a:extLst>
          </p:cNvPr>
          <p:cNvSpPr txBox="1"/>
          <p:nvPr/>
        </p:nvSpPr>
        <p:spPr>
          <a:xfrm>
            <a:off x="7517027" y="2977979"/>
            <a:ext cx="6054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SU57</a:t>
            </a:r>
            <a:endParaRPr lang="en-GB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86A89DC-5AA7-C090-B6E1-37D838D745DE}"/>
              </a:ext>
            </a:extLst>
          </p:cNvPr>
          <p:cNvSpPr txBox="1"/>
          <p:nvPr/>
        </p:nvSpPr>
        <p:spPr>
          <a:xfrm>
            <a:off x="6614983" y="1795850"/>
            <a:ext cx="6054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SE57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E48A6F-99E2-7953-1D71-A5B9DA7A7D1D}"/>
              </a:ext>
            </a:extLst>
          </p:cNvPr>
          <p:cNvSpPr txBox="1"/>
          <p:nvPr/>
        </p:nvSpPr>
        <p:spPr>
          <a:xfrm>
            <a:off x="8188410" y="2331309"/>
            <a:ext cx="6054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SD57</a:t>
            </a:r>
            <a:endParaRPr lang="en-GB" sz="1400" dirty="0"/>
          </a:p>
        </p:txBody>
      </p:sp>
      <p:sp>
        <p:nvSpPr>
          <p:cNvPr id="6" name="Rectangle 5"/>
          <p:cNvSpPr/>
          <p:nvPr/>
        </p:nvSpPr>
        <p:spPr>
          <a:xfrm>
            <a:off x="918697" y="629722"/>
            <a:ext cx="31293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2000" b="1" dirty="0">
                <a:solidFill>
                  <a:srgbClr val="0C377B"/>
                </a:solidFill>
                <a:latin typeface="Arial"/>
              </a:rPr>
              <a:t>Underground</a:t>
            </a:r>
          </a:p>
          <a:p>
            <a:pPr algn="ctr">
              <a:defRPr/>
            </a:pPr>
            <a:r>
              <a:rPr lang="en-GB" sz="1600" b="1" dirty="0">
                <a:solidFill>
                  <a:srgbClr val="0C377B"/>
                </a:solidFill>
                <a:latin typeface="Arial"/>
              </a:rPr>
              <a:t>(fully completed on 25 Feb’22)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86C5D1-5E2D-27FC-4F90-0406B1AA0FA0}"/>
              </a:ext>
            </a:extLst>
          </p:cNvPr>
          <p:cNvSpPr txBox="1"/>
          <p:nvPr/>
        </p:nvSpPr>
        <p:spPr>
          <a:xfrm>
            <a:off x="5301845" y="5058270"/>
            <a:ext cx="6289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Fully completed and delivered by Jan’23 </a:t>
            </a:r>
          </a:p>
          <a:p>
            <a:r>
              <a:rPr lang="en-US" b="1" dirty="0">
                <a:solidFill>
                  <a:srgbClr val="FF0000"/>
                </a:solidFill>
              </a:rPr>
              <a:t>(+ ~2 months w/r to the initial contractual date)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B431F92D-F509-20B4-D816-07EBE2FB2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C32DEE-6CEE-4897-C908-6ED2829D7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6869292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A4A8025F-0096-4263-3340-C4F33EF12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5" y="1746421"/>
            <a:ext cx="5640860" cy="376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0FBF219-2C29-784D-F23B-66D141055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6636" y="4182137"/>
            <a:ext cx="3882084" cy="2235139"/>
          </a:xfrm>
          <a:prstGeom prst="rect">
            <a:avLst/>
          </a:prstGeom>
        </p:spPr>
      </p:pic>
      <p:sp>
        <p:nvSpPr>
          <p:cNvPr id="3" name="Title 3">
            <a:extLst>
              <a:ext uri="{FF2B5EF4-FFF2-40B4-BE49-F238E27FC236}">
                <a16:creationId xmlns:a16="http://schemas.microsoft.com/office/drawing/2014/main" id="{4DCD3359-F2C9-5DC7-D7AB-6FFE2EDEC4A4}"/>
              </a:ext>
            </a:extLst>
          </p:cNvPr>
          <p:cNvSpPr txBox="1">
            <a:spLocks/>
          </p:cNvSpPr>
          <p:nvPr/>
        </p:nvSpPr>
        <p:spPr>
          <a:xfrm>
            <a:off x="896566" y="65904"/>
            <a:ext cx="10515600" cy="7002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Main civil engineering work at Point 5 (CMS)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5A9C2C4-5EC3-8E80-2A73-4A71E3AAF16B}"/>
              </a:ext>
            </a:extLst>
          </p:cNvPr>
          <p:cNvCxnSpPr>
            <a:cxnSpLocks/>
          </p:cNvCxnSpPr>
          <p:nvPr/>
        </p:nvCxnSpPr>
        <p:spPr>
          <a:xfrm flipH="1">
            <a:off x="10495006" y="4234249"/>
            <a:ext cx="271848" cy="1524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8D4B8FC-4E1C-B871-6918-4C5644EDEE8A}"/>
              </a:ext>
            </a:extLst>
          </p:cNvPr>
          <p:cNvSpPr txBox="1"/>
          <p:nvPr/>
        </p:nvSpPr>
        <p:spPr>
          <a:xfrm>
            <a:off x="2705955" y="1620314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SE57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A4293C-583C-3BCB-30B4-2C20C8DBF8B5}"/>
              </a:ext>
            </a:extLst>
          </p:cNvPr>
          <p:cNvSpPr txBox="1"/>
          <p:nvPr/>
        </p:nvSpPr>
        <p:spPr>
          <a:xfrm>
            <a:off x="1392020" y="150086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SU57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9C436A-63A5-F93D-1A12-00FE91F94454}"/>
              </a:ext>
            </a:extLst>
          </p:cNvPr>
          <p:cNvSpPr txBox="1"/>
          <p:nvPr/>
        </p:nvSpPr>
        <p:spPr>
          <a:xfrm>
            <a:off x="1787436" y="3255525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SD57</a:t>
            </a:r>
            <a:endParaRPr lang="en-GB" dirty="0">
              <a:highlight>
                <a:srgbClr val="FFFF00"/>
              </a:highlight>
            </a:endParaRPr>
          </a:p>
        </p:txBody>
      </p:sp>
      <p:pic>
        <p:nvPicPr>
          <p:cNvPr id="9" name="Picture 8" descr="A picture containing outdoor&#10;&#10;Description automatically generated">
            <a:extLst>
              <a:ext uri="{FF2B5EF4-FFF2-40B4-BE49-F238E27FC236}">
                <a16:creationId xmlns:a16="http://schemas.microsoft.com/office/drawing/2014/main" id="{DA4AAE8E-5D11-6479-AACA-DC8D6BB2242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49" t="15255" r="32062" b="63603"/>
          <a:stretch/>
        </p:blipFill>
        <p:spPr>
          <a:xfrm>
            <a:off x="6051071" y="955589"/>
            <a:ext cx="5898520" cy="290795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F190F9F-CE89-BBD6-A600-9CDDEA577BA7}"/>
              </a:ext>
            </a:extLst>
          </p:cNvPr>
          <p:cNvSpPr txBox="1"/>
          <p:nvPr/>
        </p:nvSpPr>
        <p:spPr>
          <a:xfrm>
            <a:off x="7385047" y="1331990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SF57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0B6D63-CDF1-4BF8-A82F-679FBF0D15CF}"/>
              </a:ext>
            </a:extLst>
          </p:cNvPr>
          <p:cNvSpPr txBox="1"/>
          <p:nvPr/>
        </p:nvSpPr>
        <p:spPr>
          <a:xfrm>
            <a:off x="9885231" y="1319634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SHM57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8F2AB063-4DC3-911C-9CAF-77AEAB30A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08A10882-695E-F072-0658-91F6B93F09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2427920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D939B6-C10B-5C4D-6E58-F22FB8927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26" name="Picture 2" descr="Graphics,LHC,HL-LHC,Accelerators">
            <a:extLst>
              <a:ext uri="{FF2B5EF4-FFF2-40B4-BE49-F238E27FC236}">
                <a16:creationId xmlns:a16="http://schemas.microsoft.com/office/drawing/2014/main" id="{21CFB778-AE88-3EAD-8376-CC35C7616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0"/>
            <a:ext cx="8002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409981-C557-4867-37DC-9AEE47313A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96200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5C5E83-E3C5-96A5-ED2D-C80338FBD475}"/>
              </a:ext>
            </a:extLst>
          </p:cNvPr>
          <p:cNvSpPr txBox="1"/>
          <p:nvPr/>
        </p:nvSpPr>
        <p:spPr>
          <a:xfrm>
            <a:off x="4896" y="0"/>
            <a:ext cx="2058656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45720" rIns="45720" rtlCol="0">
            <a:spAutoFit/>
          </a:bodyPr>
          <a:lstStyle/>
          <a:p>
            <a:endParaRPr lang="fr-CH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Technology</a:t>
            </a:r>
          </a:p>
          <a:p>
            <a:pPr algn="ctr"/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Landmarks</a:t>
            </a:r>
          </a:p>
          <a:p>
            <a:endParaRPr lang="en-GB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2" descr="MBXF_cross-section.jpg">
            <a:extLst>
              <a:ext uri="{FF2B5EF4-FFF2-40B4-BE49-F238E27FC236}">
                <a16:creationId xmlns:a16="http://schemas.microsoft.com/office/drawing/2014/main" id="{F64D3920-14E9-1753-0C14-935B834808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0812" y="3789040"/>
            <a:ext cx="2257900" cy="16934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F07E90-6C71-6020-C403-91158FC1A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6400" y="2132856"/>
            <a:ext cx="2349614" cy="14110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751A0E-0AFF-1B28-C13E-979331B271A1}"/>
              </a:ext>
            </a:extLst>
          </p:cNvPr>
          <p:cNvSpPr txBox="1"/>
          <p:nvPr/>
        </p:nvSpPr>
        <p:spPr>
          <a:xfrm>
            <a:off x="8987784" y="1124744"/>
            <a:ext cx="3300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Separation / Recombination </a:t>
            </a:r>
          </a:p>
          <a:p>
            <a:r>
              <a:rPr lang="en-US" b="1" dirty="0"/>
              <a:t>dipole magnets: D1 &amp; D2</a:t>
            </a:r>
          </a:p>
        </p:txBody>
      </p:sp>
    </p:spTree>
    <p:extLst>
      <p:ext uri="{BB962C8B-B14F-4D97-AF65-F5344CB8AC3E}">
        <p14:creationId xmlns:p14="http://schemas.microsoft.com/office/powerpoint/2010/main" val="158328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53879-437C-B76D-0724-0F201F7A4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566" y="261830"/>
            <a:ext cx="10515600" cy="823784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/>
              <a:t>Technical infrastructures in the delivered buildings</a:t>
            </a:r>
            <a:endParaRPr lang="en-GB" sz="4000" dirty="0"/>
          </a:p>
        </p:txBody>
      </p:sp>
      <p:pic>
        <p:nvPicPr>
          <p:cNvPr id="3" name="Image 3" descr="Une image contenant intérieur, bâtiment&#10;&#10;Description générée automatiquement">
            <a:extLst>
              <a:ext uri="{FF2B5EF4-FFF2-40B4-BE49-F238E27FC236}">
                <a16:creationId xmlns:a16="http://schemas.microsoft.com/office/drawing/2014/main" id="{CECBD7E6-505D-471D-2B57-7B4447FC6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6433" y="749029"/>
            <a:ext cx="5120001" cy="2880000"/>
          </a:xfrm>
          <a:prstGeom prst="rect">
            <a:avLst/>
          </a:prstGeom>
        </p:spPr>
      </p:pic>
      <p:pic>
        <p:nvPicPr>
          <p:cNvPr id="4" name="Image 9">
            <a:extLst>
              <a:ext uri="{FF2B5EF4-FFF2-40B4-BE49-F238E27FC236}">
                <a16:creationId xmlns:a16="http://schemas.microsoft.com/office/drawing/2014/main" id="{317000C5-9069-12E7-1B9A-101AE11ED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711" y="3826599"/>
            <a:ext cx="5120000" cy="2880000"/>
          </a:xfrm>
          <a:prstGeom prst="rect">
            <a:avLst/>
          </a:prstGeom>
        </p:spPr>
      </p:pic>
      <p:pic>
        <p:nvPicPr>
          <p:cNvPr id="5" name="Image 3" descr="Une image contenant terrain&#10;&#10;Description générée automatiquement">
            <a:extLst>
              <a:ext uri="{FF2B5EF4-FFF2-40B4-BE49-F238E27FC236}">
                <a16:creationId xmlns:a16="http://schemas.microsoft.com/office/drawing/2014/main" id="{651D250D-6E31-49C3-B06C-F3F7420DD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2391" y="3820500"/>
            <a:ext cx="5120000" cy="288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7F84A2-F4AD-DEF2-3FEF-2EA137F1FF1E}"/>
              </a:ext>
            </a:extLst>
          </p:cNvPr>
          <p:cNvSpPr txBox="1"/>
          <p:nvPr/>
        </p:nvSpPr>
        <p:spPr>
          <a:xfrm>
            <a:off x="10079609" y="4055735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SL172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7BB9EB-7525-7981-AC22-7EA428C45C0A}"/>
              </a:ext>
            </a:extLst>
          </p:cNvPr>
          <p:cNvSpPr txBox="1"/>
          <p:nvPr/>
        </p:nvSpPr>
        <p:spPr>
          <a:xfrm>
            <a:off x="8571822" y="3258068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SHM57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D9A65F-80BA-0E27-F5D8-AF94163D5641}"/>
              </a:ext>
            </a:extLst>
          </p:cNvPr>
          <p:cNvSpPr txBox="1"/>
          <p:nvPr/>
        </p:nvSpPr>
        <p:spPr>
          <a:xfrm>
            <a:off x="3539380" y="5822927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SF57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A9A7B8-E325-3B46-48B9-F37BDBC96D8D}"/>
              </a:ext>
            </a:extLst>
          </p:cNvPr>
          <p:cNvSpPr txBox="1"/>
          <p:nvPr/>
        </p:nvSpPr>
        <p:spPr>
          <a:xfrm>
            <a:off x="1171837" y="1319076"/>
            <a:ext cx="317644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Sectional doors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Cranes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Cable trays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Lighting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Ventilation system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Primary water system</a:t>
            </a:r>
            <a:endParaRPr lang="en-GB" sz="2400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1BED345B-22E7-1CD2-CC0C-789289859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D929822C-BCAB-583E-B5C0-5B602F2BB9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18919565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indoor, yellow&#10;&#10;Description automatically generated">
            <a:extLst>
              <a:ext uri="{FF2B5EF4-FFF2-40B4-BE49-F238E27FC236}">
                <a16:creationId xmlns:a16="http://schemas.microsoft.com/office/drawing/2014/main" id="{BDC2FCC9-880E-0F32-C225-2A78F7304D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192" y="0"/>
            <a:ext cx="9624392" cy="72182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848C55-73EB-B059-C676-FC549E905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-23916"/>
            <a:ext cx="10560000" cy="720000"/>
          </a:xfrm>
        </p:spPr>
        <p:txBody>
          <a:bodyPr/>
          <a:lstStyle/>
          <a:p>
            <a:r>
              <a:rPr lang="en-US" dirty="0"/>
              <a:t>Cryostat Preparation @ CERN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DB8212-4B0A-7B55-6DD3-568404C0C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C715BE1E-FA96-625E-0439-C9E083407A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7260941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6000" y="-13439"/>
            <a:ext cx="7920000" cy="1034143"/>
          </a:xfrm>
        </p:spPr>
        <p:txBody>
          <a:bodyPr/>
          <a:lstStyle/>
          <a:p>
            <a:r>
              <a:rPr lang="en-US" sz="3200" dirty="0"/>
              <a:t>International Collaboration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8A98192-0901-7D47-87B3-630DB9DDEB8E}"/>
              </a:ext>
            </a:extLst>
          </p:cNvPr>
          <p:cNvGrpSpPr/>
          <p:nvPr/>
        </p:nvGrpSpPr>
        <p:grpSpPr>
          <a:xfrm>
            <a:off x="1480088" y="1016732"/>
            <a:ext cx="9487391" cy="4824536"/>
            <a:chOff x="1801688" y="1412776"/>
            <a:chExt cx="8597127" cy="431398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01688" y="1412776"/>
              <a:ext cx="8542784" cy="431398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215680" y="3584050"/>
              <a:ext cx="9096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SC Links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3071664" y="3275319"/>
              <a:ext cx="476280" cy="288032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7" idx="2"/>
            </p:cNvCxnSpPr>
            <p:nvPr/>
          </p:nvCxnSpPr>
          <p:spPr>
            <a:xfrm flipH="1">
              <a:off x="3386864" y="3861048"/>
              <a:ext cx="283654" cy="648072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370496" y="4581129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D1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32914" y="4653137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DFX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76349" y="4439196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CP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589880" y="4308766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Q3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80176" y="4153101"/>
              <a:ext cx="4844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Q2b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501000" y="4031767"/>
              <a:ext cx="4748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Q2a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321824" y="3933057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Q1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439816" y="2276873"/>
              <a:ext cx="19442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Service </a:t>
              </a:r>
              <a:r>
                <a:rPr lang="fr-CH" sz="1200" b="1" err="1">
                  <a:solidFill>
                    <a:srgbClr val="FFFF00"/>
                  </a:solidFill>
                </a:rPr>
                <a:t>gallery</a:t>
              </a:r>
              <a:r>
                <a:rPr lang="fr-CH" sz="1200" b="1">
                  <a:solidFill>
                    <a:srgbClr val="FFFF00"/>
                  </a:solidFill>
                </a:rPr>
                <a:t> (UR)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991545" y="2132857"/>
              <a:ext cx="20227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Connection to LHC (UL)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2351584" y="2409855"/>
              <a:ext cx="0" cy="413466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9815194" y="3933057"/>
              <a:ext cx="5836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 dirty="0">
                  <a:solidFill>
                    <a:srgbClr val="FFFF00"/>
                  </a:solidFill>
                </a:rPr>
                <a:t>TAXS</a:t>
              </a:r>
              <a:endParaRPr lang="en-GB" sz="1200" b="1" dirty="0">
                <a:solidFill>
                  <a:srgbClr val="FFFF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035822" y="4944036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DFM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pic>
          <p:nvPicPr>
            <p:cNvPr id="34" name="Picture 54" descr="United States icon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1824" y="3485912"/>
              <a:ext cx="348738" cy="348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28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6033" y="3601961"/>
              <a:ext cx="321414" cy="321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62" descr="Spain icon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2717" y="3537573"/>
              <a:ext cx="386328" cy="3863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8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8866" y="3666874"/>
              <a:ext cx="321414" cy="321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54" descr="United States icon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8746" y="3813026"/>
              <a:ext cx="348738" cy="348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4" descr="Italy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3985" y="3990352"/>
              <a:ext cx="384262" cy="3842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6" descr="Japan icon">
              <a:hlinkClick r:id="rId11"/>
            </p:cNvPr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9488" y="4048242"/>
              <a:ext cx="380222" cy="3802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52" descr="United Kingdom icon">
              <a:hlinkClick r:id="rId13"/>
              <a:extLst>
                <a:ext uri="{FF2B5EF4-FFF2-40B4-BE49-F238E27FC236}">
                  <a16:creationId xmlns:a16="http://schemas.microsoft.com/office/drawing/2014/main" id="{83AEA888-38C1-854F-8C71-5EB6E633C3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1018" y="4094615"/>
              <a:ext cx="360027" cy="3600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28">
              <a:extLst>
                <a:ext uri="{FF2B5EF4-FFF2-40B4-BE49-F238E27FC236}">
                  <a16:creationId xmlns:a16="http://schemas.microsoft.com/office/drawing/2014/main" id="{01C9E551-AEEB-AD4A-9F21-9CBD5ACA08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8550" y="4639550"/>
              <a:ext cx="321414" cy="321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52" descr="United Kingdom icon">
              <a:hlinkClick r:id="rId13"/>
              <a:extLst>
                <a:ext uri="{FF2B5EF4-FFF2-40B4-BE49-F238E27FC236}">
                  <a16:creationId xmlns:a16="http://schemas.microsoft.com/office/drawing/2014/main" id="{3B78CDDF-86EE-4C49-990B-9EC02D2D91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9042" y="4361244"/>
              <a:ext cx="360027" cy="3600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4340788-39C6-7B43-A1E0-6A23A4DB62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8250" y="2568388"/>
              <a:ext cx="372405" cy="231828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BA650DDF-AA76-E64F-B19C-2521264B8D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54886" y="2633966"/>
              <a:ext cx="372405" cy="231828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E3472E8-DABC-6848-AEBE-F3B26AB61DD9}"/>
                </a:ext>
              </a:extLst>
            </p:cNvPr>
            <p:cNvSpPr txBox="1"/>
            <p:nvPr/>
          </p:nvSpPr>
          <p:spPr>
            <a:xfrm>
              <a:off x="4008541" y="2886644"/>
              <a:ext cx="6286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DFHM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FC627B7-1AE4-454A-A047-64C3C316F90D}"/>
                </a:ext>
              </a:extLst>
            </p:cNvPr>
            <p:cNvSpPr txBox="1"/>
            <p:nvPr/>
          </p:nvSpPr>
          <p:spPr>
            <a:xfrm>
              <a:off x="5235965" y="2874383"/>
              <a:ext cx="6030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DFHX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pic>
          <p:nvPicPr>
            <p:cNvPr id="48" name="Picture 28">
              <a:extLst>
                <a:ext uri="{FF2B5EF4-FFF2-40B4-BE49-F238E27FC236}">
                  <a16:creationId xmlns:a16="http://schemas.microsoft.com/office/drawing/2014/main" id="{D28B2A4E-1A35-EA4F-9430-5F046CF12E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5763" y="2801804"/>
              <a:ext cx="321414" cy="321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" name="Picture 62" descr="Spain icon">
            <a:hlinkClick r:id="rId7"/>
            <a:extLst>
              <a:ext uri="{FF2B5EF4-FFF2-40B4-BE49-F238E27FC236}">
                <a16:creationId xmlns:a16="http://schemas.microsoft.com/office/drawing/2014/main" id="{6FDC79A1-A732-D649-81FA-4A39E9E50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3882" y="4077071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62" descr="Spain icon">
            <a:hlinkClick r:id="rId7"/>
            <a:extLst>
              <a:ext uri="{FF2B5EF4-FFF2-40B4-BE49-F238E27FC236}">
                <a16:creationId xmlns:a16="http://schemas.microsoft.com/office/drawing/2014/main" id="{71CDBC78-9FC8-2A41-8FA6-F6F30D54E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3992" y="4365103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36EC852-0068-F9AB-4881-2E9746E7A917}"/>
              </a:ext>
            </a:extLst>
          </p:cNvPr>
          <p:cNvSpPr/>
          <p:nvPr/>
        </p:nvSpPr>
        <p:spPr>
          <a:xfrm>
            <a:off x="5094766" y="3810744"/>
            <a:ext cx="914400" cy="914400"/>
          </a:xfrm>
          <a:prstGeom prst="roundRect">
            <a:avLst/>
          </a:prstGeom>
          <a:noFill/>
          <a:ln w="1016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5897E1A9-0C87-D784-CE73-F872FDE550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364270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/>
        </p:nvSpPr>
        <p:spPr>
          <a:xfrm>
            <a:off x="8998429" y="3884741"/>
            <a:ext cx="3115804" cy="2541105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4004676"/>
            <a:ext cx="727021" cy="727021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4269963" y="663575"/>
            <a:ext cx="4608520" cy="6010015"/>
            <a:chOff x="1012147" y="664068"/>
            <a:chExt cx="4608629" cy="6010333"/>
          </a:xfrm>
        </p:grpSpPr>
        <p:sp>
          <p:nvSpPr>
            <p:cNvPr id="45" name="TextBox 2"/>
            <p:cNvSpPr txBox="1"/>
            <p:nvPr/>
          </p:nvSpPr>
          <p:spPr>
            <a:xfrm>
              <a:off x="2388374" y="2724530"/>
              <a:ext cx="1007745" cy="1200393"/>
            </a:xfrm>
            <a:prstGeom prst="rect">
              <a:avLst/>
            </a:prstGeom>
            <a:noFill/>
          </p:spPr>
          <p:txBody>
            <a:bodyPr wrap="square" lIns="60960" rIns="60960" rtlCol="0">
              <a:spAutoFit/>
            </a:bodyPr>
            <a:lstStyle/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FP7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EuCARD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HiField Dip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1156280" y="3040332"/>
              <a:ext cx="3312368" cy="1872208"/>
            </a:xfrm>
            <a:prstGeom prst="ellipse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  <a:effectLst>
              <a:outerShdw blurRad="50800" dist="50800" dir="5400000" sx="71000" sy="71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60" rIns="60960" rtlCol="0" anchor="ctr"/>
            <a:lstStyle/>
            <a:p>
              <a:endParaRPr lang="en-GB"/>
            </a:p>
          </p:txBody>
        </p:sp>
        <p:sp>
          <p:nvSpPr>
            <p:cNvPr id="47" name="Flowchart: Process 46"/>
            <p:cNvSpPr/>
            <p:nvPr/>
          </p:nvSpPr>
          <p:spPr>
            <a:xfrm>
              <a:off x="1012264" y="1600172"/>
              <a:ext cx="914400" cy="864096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60" rIns="60960" rtlCol="0" anchor="ctr"/>
            <a:lstStyle/>
            <a:p>
              <a:endParaRPr lang="en-GB"/>
            </a:p>
          </p:txBody>
        </p:sp>
        <p:sp>
          <p:nvSpPr>
            <p:cNvPr id="48" name="TextBox 5"/>
            <p:cNvSpPr txBox="1"/>
            <p:nvPr/>
          </p:nvSpPr>
          <p:spPr>
            <a:xfrm>
              <a:off x="1012264" y="1672180"/>
              <a:ext cx="936103" cy="646365"/>
            </a:xfrm>
            <a:prstGeom prst="rect">
              <a:avLst/>
            </a:prstGeom>
            <a:noFill/>
          </p:spPr>
          <p:txBody>
            <a:bodyPr wrap="square" lIns="60960" rIns="60960" rtlCol="0">
              <a:spAutoFit/>
            </a:bodyPr>
            <a:lstStyle/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LARP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generic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9" name="Flowchart: Process 48"/>
            <p:cNvSpPr/>
            <p:nvPr/>
          </p:nvSpPr>
          <p:spPr>
            <a:xfrm>
              <a:off x="2380416" y="1600172"/>
              <a:ext cx="914400" cy="936104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60" rIns="60960" rtlCol="0" anchor="ctr"/>
            <a:lstStyle/>
            <a:p>
              <a:endParaRPr lang="en-GB"/>
            </a:p>
          </p:txBody>
        </p:sp>
        <p:sp>
          <p:nvSpPr>
            <p:cNvPr id="50" name="TextBox 7"/>
            <p:cNvSpPr txBox="1"/>
            <p:nvPr/>
          </p:nvSpPr>
          <p:spPr>
            <a:xfrm>
              <a:off x="2452390" y="1600122"/>
              <a:ext cx="935990" cy="923379"/>
            </a:xfrm>
            <a:prstGeom prst="rect">
              <a:avLst/>
            </a:prstGeom>
            <a:noFill/>
          </p:spPr>
          <p:txBody>
            <a:bodyPr wrap="square" lIns="60960" rIns="60960" rtlCol="0">
              <a:spAutoFit/>
            </a:bodyPr>
            <a:lstStyle/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FP6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CARE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Nb3Sn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" name="Flowchart: Process 50"/>
            <p:cNvSpPr/>
            <p:nvPr/>
          </p:nvSpPr>
          <p:spPr>
            <a:xfrm>
              <a:off x="1012264" y="664068"/>
              <a:ext cx="914400" cy="900680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60" rIns="60960" rtlCol="0" anchor="ctr"/>
            <a:lstStyle/>
            <a:p>
              <a:endParaRPr lang="en-GB"/>
            </a:p>
          </p:txBody>
        </p:sp>
        <p:sp>
          <p:nvSpPr>
            <p:cNvPr id="52" name="TextBox 9"/>
            <p:cNvSpPr txBox="1"/>
            <p:nvPr/>
          </p:nvSpPr>
          <p:spPr>
            <a:xfrm>
              <a:off x="1012264" y="664068"/>
              <a:ext cx="863600" cy="923379"/>
            </a:xfrm>
            <a:prstGeom prst="rect">
              <a:avLst/>
            </a:prstGeom>
            <a:noFill/>
          </p:spPr>
          <p:txBody>
            <a:bodyPr wrap="square" lIns="60960" rIns="60960" rtlCol="0">
              <a:spAutoFit/>
            </a:bodyPr>
            <a:lstStyle/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DOE Nb3Sn R&amp;D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3" name="Flowchart: Process 52"/>
            <p:cNvSpPr/>
            <p:nvPr/>
          </p:nvSpPr>
          <p:spPr>
            <a:xfrm>
              <a:off x="1012264" y="2536276"/>
              <a:ext cx="914400" cy="864096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60" rIns="60960" rtlCol="0" anchor="ctr"/>
            <a:lstStyle/>
            <a:p>
              <a:endParaRPr lang="en-GB"/>
            </a:p>
          </p:txBody>
        </p:sp>
        <p:sp>
          <p:nvSpPr>
            <p:cNvPr id="54" name="TextBox 11"/>
            <p:cNvSpPr txBox="1"/>
            <p:nvPr/>
          </p:nvSpPr>
          <p:spPr>
            <a:xfrm>
              <a:off x="1012264" y="2536176"/>
              <a:ext cx="863600" cy="923379"/>
            </a:xfrm>
            <a:prstGeom prst="rect">
              <a:avLst/>
            </a:prstGeom>
            <a:noFill/>
          </p:spPr>
          <p:txBody>
            <a:bodyPr wrap="square" lIns="60960" rIns="60960" rtlCol="0">
              <a:spAutoFit/>
            </a:bodyPr>
            <a:lstStyle/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LARP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HiField quads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5" name="Flowchart: Process 54"/>
            <p:cNvSpPr/>
            <p:nvPr/>
          </p:nvSpPr>
          <p:spPr>
            <a:xfrm>
              <a:off x="2350168" y="2805283"/>
              <a:ext cx="914400" cy="1080120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60" rIns="60960" rtlCol="0" anchor="ctr"/>
            <a:lstStyle/>
            <a:p>
              <a:endParaRPr lang="en-GB"/>
            </a:p>
          </p:txBody>
        </p:sp>
        <p:sp>
          <p:nvSpPr>
            <p:cNvPr id="56" name="Flowchart: Process 55"/>
            <p:cNvSpPr/>
            <p:nvPr/>
          </p:nvSpPr>
          <p:spPr>
            <a:xfrm>
              <a:off x="1012264" y="3472380"/>
              <a:ext cx="914400" cy="864096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60" rIns="60960" rtlCol="0" anchor="ctr"/>
            <a:lstStyle/>
            <a:p>
              <a:endParaRPr lang="en-GB"/>
            </a:p>
          </p:txBody>
        </p:sp>
        <p:sp>
          <p:nvSpPr>
            <p:cNvPr id="57" name="TextBox 14"/>
            <p:cNvSpPr txBox="1"/>
            <p:nvPr/>
          </p:nvSpPr>
          <p:spPr>
            <a:xfrm>
              <a:off x="1084271" y="3544390"/>
              <a:ext cx="792088" cy="646365"/>
            </a:xfrm>
            <a:prstGeom prst="rect">
              <a:avLst/>
            </a:prstGeom>
            <a:noFill/>
          </p:spPr>
          <p:txBody>
            <a:bodyPr wrap="square" lIns="60960" rIns="60960" rtlCol="0">
              <a:spAutoFit/>
            </a:bodyPr>
            <a:lstStyle/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LARP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Demo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8" name="Flowchart: Process 57"/>
            <p:cNvSpPr/>
            <p:nvPr/>
          </p:nvSpPr>
          <p:spPr>
            <a:xfrm>
              <a:off x="3679855" y="2500272"/>
              <a:ext cx="914400" cy="936104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60" rIns="60960" rtlCol="0" anchor="ctr"/>
            <a:lstStyle/>
            <a:p>
              <a:endParaRPr lang="en-GB"/>
            </a:p>
          </p:txBody>
        </p:sp>
        <p:sp>
          <p:nvSpPr>
            <p:cNvPr id="59" name="TextBox 16"/>
            <p:cNvSpPr txBox="1"/>
            <p:nvPr/>
          </p:nvSpPr>
          <p:spPr>
            <a:xfrm>
              <a:off x="3722960" y="2466711"/>
              <a:ext cx="792480" cy="831041"/>
            </a:xfrm>
            <a:prstGeom prst="rect">
              <a:avLst/>
            </a:prstGeom>
            <a:noFill/>
          </p:spPr>
          <p:txBody>
            <a:bodyPr wrap="square" lIns="60960" rIns="60960" rtlCol="0">
              <a:spAutoFit/>
            </a:bodyPr>
            <a:lstStyle/>
            <a:p>
              <a:r>
                <a:rPr lang="fr-CH" sz="160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FP7</a:t>
              </a:r>
              <a:br>
                <a:rPr lang="fr-CH" sz="160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CH" sz="160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sLHC PP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fr-CH" sz="160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(INJ)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0" name="Flowchart: Process 59"/>
            <p:cNvSpPr/>
            <p:nvPr/>
          </p:nvSpPr>
          <p:spPr>
            <a:xfrm>
              <a:off x="3684117" y="3492921"/>
              <a:ext cx="914400" cy="864096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60" rIns="60960" rtlCol="0" anchor="ctr"/>
            <a:lstStyle/>
            <a:p>
              <a:endParaRPr lang="en-GB"/>
            </a:p>
          </p:txBody>
        </p:sp>
        <p:sp>
          <p:nvSpPr>
            <p:cNvPr id="61" name="TextBox 18"/>
            <p:cNvSpPr txBox="1"/>
            <p:nvPr/>
          </p:nvSpPr>
          <p:spPr>
            <a:xfrm>
              <a:off x="3676559" y="3472379"/>
              <a:ext cx="1008112" cy="646365"/>
            </a:xfrm>
            <a:prstGeom prst="rect">
              <a:avLst/>
            </a:prstGeom>
            <a:noFill/>
          </p:spPr>
          <p:txBody>
            <a:bodyPr wrap="square" lIns="60960" rIns="60960" rtlCol="0">
              <a:spAutoFit/>
            </a:bodyPr>
            <a:lstStyle/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sLHC INJ implem.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2" name="TextBox 19"/>
            <p:cNvSpPr txBox="1"/>
            <p:nvPr/>
          </p:nvSpPr>
          <p:spPr>
            <a:xfrm>
              <a:off x="2020376" y="3820497"/>
              <a:ext cx="1512168" cy="646365"/>
            </a:xfrm>
            <a:prstGeom prst="rect">
              <a:avLst/>
            </a:prstGeom>
            <a:noFill/>
          </p:spPr>
          <p:txBody>
            <a:bodyPr wrap="square" lIns="60960" rIns="60960" rtlCol="0">
              <a:spAutoFit/>
            </a:bodyPr>
            <a:lstStyle/>
            <a:p>
              <a:pPr algn="ctr"/>
              <a:r>
                <a:rPr lang="fr-CH" b="1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FP7 DS </a:t>
              </a:r>
              <a:br>
                <a:rPr lang="fr-CH" b="1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CH" b="1" dirty="0" err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Hi-Lumi</a:t>
              </a:r>
              <a:r>
                <a:rPr lang="fr-CH" b="1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LHC</a:t>
              </a:r>
              <a:endParaRPr lang="en-GB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3" name="Left-Right-Up Arrow 62"/>
            <p:cNvSpPr/>
            <p:nvPr/>
          </p:nvSpPr>
          <p:spPr>
            <a:xfrm flipV="1">
              <a:off x="1588328" y="4408483"/>
              <a:ext cx="2448272" cy="1412204"/>
            </a:xfrm>
            <a:prstGeom prst="leftRightUpArrow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60" rIns="60960" rtlCol="0" anchor="ctr"/>
            <a:lstStyle/>
            <a:p>
              <a:endParaRPr lang="en-GB"/>
            </a:p>
          </p:txBody>
        </p:sp>
        <p:sp>
          <p:nvSpPr>
            <p:cNvPr id="64" name="Right Triangle 63"/>
            <p:cNvSpPr>
              <a:spLocks noChangeAspect="1"/>
            </p:cNvSpPr>
            <p:nvPr/>
          </p:nvSpPr>
          <p:spPr>
            <a:xfrm>
              <a:off x="1012263" y="4336475"/>
              <a:ext cx="1566670" cy="1484212"/>
            </a:xfrm>
            <a:prstGeom prst="rtTriangle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60" rIns="60960" rtlCol="0" anchor="ctr"/>
            <a:lstStyle/>
            <a:p>
              <a:endParaRPr lang="en-GB"/>
            </a:p>
          </p:txBody>
        </p:sp>
        <p:sp>
          <p:nvSpPr>
            <p:cNvPr id="65" name="TextBox 22"/>
            <p:cNvSpPr txBox="1"/>
            <p:nvPr/>
          </p:nvSpPr>
          <p:spPr>
            <a:xfrm>
              <a:off x="1012147" y="5186208"/>
              <a:ext cx="1440243" cy="646365"/>
            </a:xfrm>
            <a:prstGeom prst="rect">
              <a:avLst/>
            </a:prstGeom>
            <a:noFill/>
          </p:spPr>
          <p:txBody>
            <a:bodyPr wrap="square" lIns="60960" rIns="60960" rtlCol="0">
              <a:spAutoFit/>
            </a:bodyPr>
            <a:lstStyle/>
            <a:p>
              <a:r>
                <a:rPr lang="en-US" b="1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HL-LHC Construction</a:t>
              </a:r>
              <a:endPara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6" name="Right Triangle 65"/>
            <p:cNvSpPr>
              <a:spLocks noChangeAspect="1"/>
            </p:cNvSpPr>
            <p:nvPr/>
          </p:nvSpPr>
          <p:spPr>
            <a:xfrm flipH="1">
              <a:off x="3460618" y="4264469"/>
              <a:ext cx="1152045" cy="1152045"/>
            </a:xfrm>
            <a:prstGeom prst="rtTriangle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60" rIns="60960" rtlCol="0" anchor="ctr"/>
            <a:lstStyle/>
            <a:p>
              <a:pPr algn="ctr"/>
              <a:r>
                <a:rPr lang="fr-CH">
                  <a:solidFill>
                    <a:srgbClr val="FFFFFF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7" name="TextBox 24"/>
            <p:cNvSpPr txBox="1"/>
            <p:nvPr/>
          </p:nvSpPr>
          <p:spPr>
            <a:xfrm>
              <a:off x="3751249" y="4838918"/>
              <a:ext cx="899050" cy="646365"/>
            </a:xfrm>
            <a:prstGeom prst="rect">
              <a:avLst/>
            </a:prstGeom>
            <a:noFill/>
          </p:spPr>
          <p:txBody>
            <a:bodyPr wrap="none" lIns="60960" rIns="60960" rtlCol="0">
              <a:spAutoFit/>
            </a:bodyPr>
            <a:lstStyle/>
            <a:p>
              <a:r>
                <a:rPr lang="fr-CH" dirty="0" err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Injector</a:t>
              </a:r>
              <a:endParaRPr lang="en-GB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fr-CH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upgrade</a:t>
              </a:r>
              <a:endParaRPr lang="en-GB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8" name="Flowchart: Terminator 67"/>
            <p:cNvSpPr/>
            <p:nvPr/>
          </p:nvSpPr>
          <p:spPr>
            <a:xfrm>
              <a:off x="1870323" y="5844460"/>
              <a:ext cx="2088232" cy="829941"/>
            </a:xfrm>
            <a:prstGeom prst="flowChartTerminator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60" rIns="60960" rtlCol="0" anchor="ctr"/>
            <a:lstStyle/>
            <a:p>
              <a:endParaRPr lang="en-GB"/>
            </a:p>
          </p:txBody>
        </p:sp>
        <p:sp>
          <p:nvSpPr>
            <p:cNvPr id="69" name="TextBox 26"/>
            <p:cNvSpPr txBox="1"/>
            <p:nvPr/>
          </p:nvSpPr>
          <p:spPr>
            <a:xfrm>
              <a:off x="2014340" y="5882311"/>
              <a:ext cx="1872208" cy="687468"/>
            </a:xfrm>
            <a:prstGeom prst="rect">
              <a:avLst/>
            </a:prstGeom>
            <a:noFill/>
          </p:spPr>
          <p:txBody>
            <a:bodyPr wrap="square" lIns="60960" rIns="60960" rtlCol="0">
              <a:spAutoFit/>
            </a:bodyPr>
            <a:lstStyle/>
            <a:p>
              <a:pPr algn="ctr"/>
              <a:r>
                <a:rPr lang="fr-CH" sz="2000" b="1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HL-LHC </a:t>
              </a:r>
              <a:br>
                <a:rPr lang="fr-CH" sz="2000" b="1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CH" sz="1867" b="1" dirty="0" err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install</a:t>
              </a:r>
              <a:r>
                <a:rPr lang="fr-CH" sz="1867" b="1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.&amp; </a:t>
              </a:r>
              <a:r>
                <a:rPr lang="fr-CH" sz="1867" b="1" dirty="0" err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comm</a:t>
              </a:r>
              <a:r>
                <a:rPr lang="fr-CH" sz="1867" b="1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GB" sz="1867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0" name="Pentagon 69"/>
            <p:cNvSpPr/>
            <p:nvPr/>
          </p:nvSpPr>
          <p:spPr>
            <a:xfrm rot="5400000">
              <a:off x="2369659" y="3339121"/>
              <a:ext cx="5854162" cy="648072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960" rIns="60960" rtlCol="0" anchor="ctr"/>
            <a:lstStyle/>
            <a:p>
              <a:endParaRPr lang="en-GB"/>
            </a:p>
          </p:txBody>
        </p:sp>
        <p:sp>
          <p:nvSpPr>
            <p:cNvPr id="71" name="TextBox 28"/>
            <p:cNvSpPr txBox="1"/>
            <p:nvPr/>
          </p:nvSpPr>
          <p:spPr>
            <a:xfrm>
              <a:off x="4972703" y="808084"/>
              <a:ext cx="648073" cy="369352"/>
            </a:xfrm>
            <a:prstGeom prst="rect">
              <a:avLst/>
            </a:prstGeom>
            <a:noFill/>
          </p:spPr>
          <p:txBody>
            <a:bodyPr wrap="square" lIns="60960" rIns="60960" rtlCol="0">
              <a:spAutoFit/>
            </a:bodyPr>
            <a:lstStyle/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2000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2" name="TextBox 29"/>
            <p:cNvSpPr txBox="1"/>
            <p:nvPr/>
          </p:nvSpPr>
          <p:spPr>
            <a:xfrm>
              <a:off x="4972703" y="1960211"/>
              <a:ext cx="648073" cy="369352"/>
            </a:xfrm>
            <a:prstGeom prst="rect">
              <a:avLst/>
            </a:prstGeom>
            <a:noFill/>
          </p:spPr>
          <p:txBody>
            <a:bodyPr wrap="square" lIns="60960" rIns="60960" rtlCol="0">
              <a:spAutoFit/>
            </a:bodyPr>
            <a:lstStyle/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2005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3" name="TextBox 30"/>
            <p:cNvSpPr txBox="1"/>
            <p:nvPr/>
          </p:nvSpPr>
          <p:spPr>
            <a:xfrm>
              <a:off x="4972703" y="3040331"/>
              <a:ext cx="648073" cy="369352"/>
            </a:xfrm>
            <a:prstGeom prst="rect">
              <a:avLst/>
            </a:prstGeom>
            <a:noFill/>
          </p:spPr>
          <p:txBody>
            <a:bodyPr wrap="square" lIns="60960" rIns="60960" rtlCol="0">
              <a:spAutoFit/>
            </a:bodyPr>
            <a:lstStyle/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2010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4" name="TextBox 31"/>
            <p:cNvSpPr txBox="1"/>
            <p:nvPr/>
          </p:nvSpPr>
          <p:spPr>
            <a:xfrm>
              <a:off x="4972703" y="4151810"/>
              <a:ext cx="648073" cy="369352"/>
            </a:xfrm>
            <a:prstGeom prst="rect">
              <a:avLst/>
            </a:prstGeom>
            <a:noFill/>
          </p:spPr>
          <p:txBody>
            <a:bodyPr wrap="square" lIns="60960" rIns="60960" rtlCol="0">
              <a:spAutoFit/>
            </a:bodyPr>
            <a:lstStyle/>
            <a:p>
              <a:r>
                <a:rPr lang="fr-CH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2015</a:t>
              </a:r>
              <a:endParaRPr lang="en-GB" sz="120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5" name="TextBox 32"/>
            <p:cNvSpPr txBox="1"/>
            <p:nvPr/>
          </p:nvSpPr>
          <p:spPr>
            <a:xfrm>
              <a:off x="4972703" y="5983605"/>
              <a:ext cx="648073" cy="369352"/>
            </a:xfrm>
            <a:prstGeom prst="rect">
              <a:avLst/>
            </a:prstGeom>
            <a:noFill/>
          </p:spPr>
          <p:txBody>
            <a:bodyPr wrap="square" lIns="60960" rIns="60960" rtlCol="0">
              <a:spAutoFit/>
            </a:bodyPr>
            <a:lstStyle/>
            <a:p>
              <a:r>
                <a:rPr lang="fr-CH" b="1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2024</a:t>
              </a:r>
              <a:endParaRPr lang="en-GB" sz="12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41" name="TextBox 33"/>
          <p:cNvSpPr txBox="1"/>
          <p:nvPr/>
        </p:nvSpPr>
        <p:spPr>
          <a:xfrm>
            <a:off x="3261908" y="2562861"/>
            <a:ext cx="863600" cy="830997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25400">
            <a:solidFill>
              <a:srgbClr val="002060"/>
            </a:solidFill>
          </a:ln>
        </p:spPr>
        <p:txBody>
          <a:bodyPr wrap="square" lIns="60960" rIns="60960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CERN-KEK R&amp;D</a:t>
            </a:r>
          </a:p>
          <a:p>
            <a:endParaRPr lang="en-GB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2" name="TextBox 34"/>
          <p:cNvSpPr txBox="1"/>
          <p:nvPr/>
        </p:nvSpPr>
        <p:spPr>
          <a:xfrm>
            <a:off x="3261908" y="3498216"/>
            <a:ext cx="863600" cy="1569660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25400">
            <a:solidFill>
              <a:srgbClr val="002060"/>
            </a:solidFill>
          </a:ln>
        </p:spPr>
        <p:txBody>
          <a:bodyPr wrap="square" lIns="60960" rIns="60960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KEK D1 </a:t>
            </a:r>
            <a:r>
              <a:rPr lang="en-US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GB" sz="1600" dirty="0">
                <a:ea typeface="Times New Roman" panose="02020603050405020304" pitchFamily="18" charset="0"/>
              </a:rPr>
              <a:t> and construction</a:t>
            </a:r>
          </a:p>
          <a:p>
            <a:endParaRPr lang="en-US" sz="160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3" name="Picture 4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099" y="1696720"/>
            <a:ext cx="785495" cy="791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3" descr="United States icon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108" y="0"/>
            <a:ext cx="69532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7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157" y="909925"/>
            <a:ext cx="1459865" cy="621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1961" y="3821265"/>
            <a:ext cx="941315" cy="4706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306" y="3812709"/>
            <a:ext cx="721975" cy="48173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41426" y="3794886"/>
            <a:ext cx="721044" cy="481111"/>
          </a:xfrm>
          <a:prstGeom prst="rect">
            <a:avLst/>
          </a:prstGeom>
        </p:spPr>
      </p:pic>
      <p:sp>
        <p:nvSpPr>
          <p:cNvPr id="76" name="TextBox 34"/>
          <p:cNvSpPr txBox="1"/>
          <p:nvPr/>
        </p:nvSpPr>
        <p:spPr>
          <a:xfrm>
            <a:off x="2263145" y="4330385"/>
            <a:ext cx="863600" cy="800219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25400">
            <a:solidFill>
              <a:srgbClr val="002060"/>
            </a:solidFill>
          </a:ln>
        </p:spPr>
        <p:txBody>
          <a:bodyPr wrap="square" lIns="60960" rIns="60960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IHEP</a:t>
            </a:r>
          </a:p>
          <a:p>
            <a:r>
              <a:rPr lang="en-US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CCT </a:t>
            </a:r>
            <a:r>
              <a:rPr lang="en-US" sz="1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corrector</a:t>
            </a:r>
          </a:p>
        </p:txBody>
      </p:sp>
      <p:sp>
        <p:nvSpPr>
          <p:cNvPr id="77" name="TextBox 34"/>
          <p:cNvSpPr txBox="1"/>
          <p:nvPr/>
        </p:nvSpPr>
        <p:spPr>
          <a:xfrm>
            <a:off x="1201961" y="4356328"/>
            <a:ext cx="961083" cy="1077218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25400">
            <a:solidFill>
              <a:srgbClr val="002060"/>
            </a:solidFill>
          </a:ln>
        </p:spPr>
        <p:txBody>
          <a:bodyPr wrap="square" lIns="60960" rIns="60960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TRIUMF CC cryostat </a:t>
            </a:r>
            <a:br>
              <a:rPr lang="en-US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TextBox 34"/>
          <p:cNvSpPr txBox="1"/>
          <p:nvPr/>
        </p:nvSpPr>
        <p:spPr>
          <a:xfrm>
            <a:off x="157018" y="4356329"/>
            <a:ext cx="941001" cy="584775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25400">
            <a:solidFill>
              <a:srgbClr val="002060"/>
            </a:solidFill>
          </a:ln>
        </p:spPr>
        <p:txBody>
          <a:bodyPr wrap="square" lIns="60960" rIns="60960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Crystals, …</a:t>
            </a:r>
            <a:r>
              <a:rPr lang="en-US" sz="1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64656" y="5589240"/>
            <a:ext cx="8813827" cy="0"/>
          </a:xfrm>
          <a:prstGeom prst="line">
            <a:avLst/>
          </a:prstGeom>
          <a:ln w="317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701110" y="5147900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>
                <a:solidFill>
                  <a:srgbClr val="C00000"/>
                </a:solidFill>
              </a:rPr>
              <a:t>today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368" y="4794017"/>
            <a:ext cx="881581" cy="50719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257" y="5505069"/>
            <a:ext cx="887343" cy="5882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558886" y="5517232"/>
            <a:ext cx="939866" cy="5882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828040" y="4822912"/>
            <a:ext cx="956592" cy="478296"/>
          </a:xfrm>
          <a:prstGeom prst="rect">
            <a:avLst/>
          </a:prstGeom>
        </p:spPr>
      </p:pic>
      <p:sp>
        <p:nvSpPr>
          <p:cNvPr id="80" name="Oval 79"/>
          <p:cNvSpPr/>
          <p:nvPr/>
        </p:nvSpPr>
        <p:spPr>
          <a:xfrm>
            <a:off x="607216" y="716581"/>
            <a:ext cx="2688299" cy="1952676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133" b="1" dirty="0">
                <a:solidFill>
                  <a:schemeClr val="accent1">
                    <a:lumMod val="50000"/>
                  </a:schemeClr>
                </a:solidFill>
              </a:rPr>
              <a:t>Personnel!</a:t>
            </a:r>
            <a:endParaRPr lang="fr-CH" sz="2133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fr-CH" sz="24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fr-CH" sz="24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fr-CH" sz="24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20754" y="1213864"/>
            <a:ext cx="848060" cy="517609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64549" y="1873852"/>
            <a:ext cx="775744" cy="517609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988759" y="1196230"/>
            <a:ext cx="871951" cy="545721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020310" y="1864844"/>
            <a:ext cx="808847" cy="539697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cxnSp>
        <p:nvCxnSpPr>
          <p:cNvPr id="17" name="Straight Connector 16"/>
          <p:cNvCxnSpPr/>
          <p:nvPr/>
        </p:nvCxnSpPr>
        <p:spPr>
          <a:xfrm>
            <a:off x="5303680" y="3399735"/>
            <a:ext cx="3600315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416989" y="3111347"/>
            <a:ext cx="2948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rgbClr val="FB963C"/>
                </a:solidFill>
              </a:rPr>
              <a:t>Project DS </a:t>
            </a:r>
            <a:r>
              <a:rPr lang="fr-CH" sz="1600" b="1" dirty="0" err="1">
                <a:solidFill>
                  <a:srgbClr val="FB963C"/>
                </a:solidFill>
              </a:rPr>
              <a:t>started</a:t>
            </a:r>
            <a:r>
              <a:rPr lang="fr-CH" sz="1600" b="1" dirty="0">
                <a:solidFill>
                  <a:srgbClr val="FB963C"/>
                </a:solidFill>
              </a:rPr>
              <a:t> </a:t>
            </a:r>
            <a:endParaRPr lang="en-GB" sz="1600" b="1" dirty="0">
              <a:solidFill>
                <a:srgbClr val="FB963C"/>
              </a:solidFill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7A9C113C-78AD-A20E-4B62-BAEEA71ED1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134673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78" grpId="0" animBg="1"/>
      <p:bldP spid="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828923FA-AB49-D746-8A43-D29A7E28F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680" y="-287010"/>
            <a:ext cx="12192000" cy="684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5BA8BA4-7503-7E47-A7A9-F205AA4064AB}"/>
              </a:ext>
            </a:extLst>
          </p:cNvPr>
          <p:cNvCxnSpPr/>
          <p:nvPr/>
        </p:nvCxnSpPr>
        <p:spPr>
          <a:xfrm>
            <a:off x="6672064" y="913123"/>
            <a:ext cx="0" cy="480053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4A4260F-2E52-9A49-8085-BDB8E94055F2}"/>
              </a:ext>
            </a:extLst>
          </p:cNvPr>
          <p:cNvSpPr txBox="1"/>
          <p:nvPr/>
        </p:nvSpPr>
        <p:spPr>
          <a:xfrm flipH="1">
            <a:off x="5855975" y="4615277"/>
            <a:ext cx="268829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Run3  operation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301163C2-1C1A-7143-BBAA-83E212135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2000" y="649800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lang="fr-FR" smtClean="0"/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A297DD-3F8D-EC40-958F-5D0D26D79097}"/>
              </a:ext>
            </a:extLst>
          </p:cNvPr>
          <p:cNvSpPr txBox="1"/>
          <p:nvPr/>
        </p:nvSpPr>
        <p:spPr>
          <a:xfrm>
            <a:off x="3215680" y="1009134"/>
            <a:ext cx="1439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Approval of </a:t>
            </a:r>
          </a:p>
          <a:p>
            <a:r>
              <a:rPr lang="en-US" sz="1400" dirty="0"/>
              <a:t>HL-LHC Project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07762C-DF95-8B45-8F7B-44D0AF5B9EFA}"/>
              </a:ext>
            </a:extLst>
          </p:cNvPr>
          <p:cNvCxnSpPr/>
          <p:nvPr/>
        </p:nvCxnSpPr>
        <p:spPr>
          <a:xfrm>
            <a:off x="3143672" y="913123"/>
            <a:ext cx="0" cy="480053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E5083B5-70E5-7E44-8353-87021E97C7BF}"/>
              </a:ext>
            </a:extLst>
          </p:cNvPr>
          <p:cNvCxnSpPr/>
          <p:nvPr/>
        </p:nvCxnSpPr>
        <p:spPr>
          <a:xfrm>
            <a:off x="623392" y="919456"/>
            <a:ext cx="0" cy="480053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CF64E8C-560F-6840-BCF9-F089A648EB5D}"/>
              </a:ext>
            </a:extLst>
          </p:cNvPr>
          <p:cNvSpPr txBox="1"/>
          <p:nvPr/>
        </p:nvSpPr>
        <p:spPr>
          <a:xfrm>
            <a:off x="599392" y="1035556"/>
            <a:ext cx="16385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EU funded </a:t>
            </a:r>
            <a:r>
              <a:rPr lang="en-US" sz="1400" dirty="0" err="1"/>
              <a:t>HiLumi</a:t>
            </a:r>
            <a:endParaRPr lang="en-US" sz="1400" dirty="0"/>
          </a:p>
          <a:p>
            <a:r>
              <a:rPr lang="en-US" sz="1400" dirty="0"/>
              <a:t>Design Study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931B3E-1D74-0669-E0D2-C95615855BDC}"/>
              </a:ext>
            </a:extLst>
          </p:cNvPr>
          <p:cNvSpPr/>
          <p:nvPr/>
        </p:nvSpPr>
        <p:spPr>
          <a:xfrm>
            <a:off x="6521496" y="5320108"/>
            <a:ext cx="3387038" cy="1250194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Transition from Prototype development to </a:t>
            </a:r>
          </a:p>
          <a:p>
            <a:pPr algn="ctr"/>
            <a:r>
              <a:rPr lang="en-US" dirty="0"/>
              <a:t>Series production is well underway!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78A5286-010B-1769-01C5-3699D371A185}"/>
              </a:ext>
            </a:extLst>
          </p:cNvPr>
          <p:cNvCxnSpPr/>
          <p:nvPr/>
        </p:nvCxnSpPr>
        <p:spPr>
          <a:xfrm>
            <a:off x="9890836" y="1028733"/>
            <a:ext cx="0" cy="480053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FED925B-BCB7-B8B9-61F2-DD1708A06D90}"/>
              </a:ext>
            </a:extLst>
          </p:cNvPr>
          <p:cNvSpPr/>
          <p:nvPr/>
        </p:nvSpPr>
        <p:spPr>
          <a:xfrm>
            <a:off x="3141011" y="5320108"/>
            <a:ext cx="3387037" cy="122692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 Half Way!</a:t>
            </a:r>
          </a:p>
          <a:p>
            <a:pPr algn="ctr"/>
            <a:r>
              <a:rPr lang="en-US" dirty="0"/>
              <a:t> 6 years since project approval</a:t>
            </a:r>
          </a:p>
          <a:p>
            <a:pPr algn="ctr"/>
            <a:r>
              <a:rPr lang="en-US" dirty="0"/>
              <a:t>6 years until start Run4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55E500-5337-36D8-0F0C-9284763BA859}"/>
              </a:ext>
            </a:extLst>
          </p:cNvPr>
          <p:cNvSpPr txBox="1"/>
          <p:nvPr/>
        </p:nvSpPr>
        <p:spPr>
          <a:xfrm>
            <a:off x="9950686" y="1143277"/>
            <a:ext cx="1667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HL-LHC Operation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CCAFDC-7348-9D64-DA21-8B969B49F8B8}"/>
              </a:ext>
            </a:extLst>
          </p:cNvPr>
          <p:cNvSpPr txBox="1"/>
          <p:nvPr/>
        </p:nvSpPr>
        <p:spPr>
          <a:xfrm>
            <a:off x="6802568" y="1124502"/>
            <a:ext cx="1165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We are here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1B51C-CA39-C91D-F04A-B55F3CD660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97352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2678327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17" grpId="0"/>
      <p:bldP spid="11" grpId="0" animBg="1"/>
      <p:bldP spid="16" grpId="0" animBg="1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bicycle&#10;&#10;Description automatically generated">
            <a:extLst>
              <a:ext uri="{FF2B5EF4-FFF2-40B4-BE49-F238E27FC236}">
                <a16:creationId xmlns:a16="http://schemas.microsoft.com/office/drawing/2014/main" id="{E39AE046-52F0-4A34-BF7A-0E5BC70063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633" y="765993"/>
            <a:ext cx="11385359" cy="566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09873C-D792-4723-B198-78F8319D5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7068" y="61643"/>
            <a:ext cx="7462775" cy="720000"/>
          </a:xfrm>
        </p:spPr>
        <p:txBody>
          <a:bodyPr/>
          <a:lstStyle/>
          <a:p>
            <a:r>
              <a:rPr lang="en-US" dirty="0"/>
              <a:t>HL-LHC Scope in 1R and 5R 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98AD87-9C67-452E-AF49-A8213ACB66B5}"/>
              </a:ext>
            </a:extLst>
          </p:cNvPr>
          <p:cNvSpPr txBox="1"/>
          <p:nvPr/>
        </p:nvSpPr>
        <p:spPr>
          <a:xfrm rot="20974381">
            <a:off x="4313389" y="4357527"/>
            <a:ext cx="568239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UA57</a:t>
            </a:r>
            <a:endParaRPr lang="fr-FR" sz="1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14DEFE-218C-4209-8205-11502A6E49E6}"/>
              </a:ext>
            </a:extLst>
          </p:cNvPr>
          <p:cNvSpPr txBox="1"/>
          <p:nvPr/>
        </p:nvSpPr>
        <p:spPr>
          <a:xfrm>
            <a:off x="2855640" y="2678723"/>
            <a:ext cx="604068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US57</a:t>
            </a:r>
            <a:endParaRPr lang="fr-FR" sz="1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D0B939-5CCF-4632-BD33-BA8D02C04602}"/>
              </a:ext>
            </a:extLst>
          </p:cNvPr>
          <p:cNvSpPr txBox="1"/>
          <p:nvPr/>
        </p:nvSpPr>
        <p:spPr>
          <a:xfrm rot="20762707">
            <a:off x="10957565" y="1265273"/>
            <a:ext cx="647752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UR55</a:t>
            </a:r>
            <a:endParaRPr lang="fr-FR" sz="10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36E04F-42D6-4B36-87A9-FDED13338EC0}"/>
              </a:ext>
            </a:extLst>
          </p:cNvPr>
          <p:cNvSpPr txBox="1"/>
          <p:nvPr/>
        </p:nvSpPr>
        <p:spPr>
          <a:xfrm rot="1872273">
            <a:off x="6732367" y="3775984"/>
            <a:ext cx="580343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FCEDF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UL57</a:t>
            </a:r>
            <a:endParaRPr lang="fr-FR" sz="10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AFD8B1-A593-4397-A11C-AAA39339BF6F}"/>
              </a:ext>
            </a:extLst>
          </p:cNvPr>
          <p:cNvSpPr txBox="1"/>
          <p:nvPr/>
        </p:nvSpPr>
        <p:spPr>
          <a:xfrm>
            <a:off x="1997228" y="5058717"/>
            <a:ext cx="659235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UPR57</a:t>
            </a:r>
            <a:endParaRPr lang="fr-FR" sz="100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18F8348-3FDE-488D-8E99-551AA84B584A}"/>
              </a:ext>
            </a:extLst>
          </p:cNvPr>
          <p:cNvGrpSpPr/>
          <p:nvPr/>
        </p:nvGrpSpPr>
        <p:grpSpPr>
          <a:xfrm>
            <a:off x="7342486" y="2774420"/>
            <a:ext cx="490709" cy="509131"/>
            <a:chOff x="6340100" y="2733610"/>
            <a:chExt cx="368032" cy="381848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81381E44-0293-4F95-8DCD-A0B09236195D}"/>
                </a:ext>
              </a:extLst>
            </p:cNvPr>
            <p:cNvSpPr/>
            <p:nvPr/>
          </p:nvSpPr>
          <p:spPr>
            <a:xfrm>
              <a:off x="6340100" y="2939845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PC IT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66ABDC4-CF24-45CE-92B9-7704BEBD9233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H="1" flipV="1">
              <a:off x="6522560" y="2733610"/>
              <a:ext cx="1556" cy="20623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51DE9B0-927C-4E09-9F4A-627E1BE4545B}"/>
              </a:ext>
            </a:extLst>
          </p:cNvPr>
          <p:cNvGrpSpPr/>
          <p:nvPr/>
        </p:nvGrpSpPr>
        <p:grpSpPr>
          <a:xfrm>
            <a:off x="7966663" y="2688373"/>
            <a:ext cx="866744" cy="520825"/>
            <a:chOff x="6499279" y="2713124"/>
            <a:chExt cx="650058" cy="390619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50574D71-A8D5-45A8-AC87-A2B4F2E8446B}"/>
                </a:ext>
              </a:extLst>
            </p:cNvPr>
            <p:cNvSpPr/>
            <p:nvPr/>
          </p:nvSpPr>
          <p:spPr>
            <a:xfrm>
              <a:off x="6499279" y="2928130"/>
              <a:ext cx="650058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PCs IT Trims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E678CA5A-9152-467A-BF70-C0AD5797063B}"/>
                </a:ext>
              </a:extLst>
            </p:cNvPr>
            <p:cNvCxnSpPr>
              <a:cxnSpLocks/>
              <a:stCxn id="57" idx="0"/>
            </p:cNvCxnSpPr>
            <p:nvPr/>
          </p:nvCxnSpPr>
          <p:spPr>
            <a:xfrm flipH="1" flipV="1">
              <a:off x="6562570" y="2713124"/>
              <a:ext cx="261738" cy="21500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6AA214-6A28-4A79-B2CC-CE9B49D965A9}"/>
              </a:ext>
            </a:extLst>
          </p:cNvPr>
          <p:cNvGrpSpPr/>
          <p:nvPr/>
        </p:nvGrpSpPr>
        <p:grpSpPr>
          <a:xfrm>
            <a:off x="7399603" y="4529565"/>
            <a:ext cx="653879" cy="653665"/>
            <a:chOff x="6430650" y="2751004"/>
            <a:chExt cx="490409" cy="490249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D479BA23-F9EA-4826-B200-98E2BE6C447F}"/>
                </a:ext>
              </a:extLst>
            </p:cNvPr>
            <p:cNvSpPr/>
            <p:nvPr/>
          </p:nvSpPr>
          <p:spPr>
            <a:xfrm>
              <a:off x="6430650" y="3065640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DFX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2758161-1861-45F9-B40E-C6FB7D2DA84E}"/>
                </a:ext>
              </a:extLst>
            </p:cNvPr>
            <p:cNvCxnSpPr>
              <a:cxnSpLocks/>
              <a:stCxn id="77" idx="0"/>
            </p:cNvCxnSpPr>
            <p:nvPr/>
          </p:nvCxnSpPr>
          <p:spPr>
            <a:xfrm flipV="1">
              <a:off x="6614666" y="2751004"/>
              <a:ext cx="306393" cy="314636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26ED332-6887-4C14-871B-92352DD0B7D5}"/>
              </a:ext>
            </a:extLst>
          </p:cNvPr>
          <p:cNvGrpSpPr/>
          <p:nvPr/>
        </p:nvGrpSpPr>
        <p:grpSpPr>
          <a:xfrm>
            <a:off x="7890312" y="3478087"/>
            <a:ext cx="562251" cy="426828"/>
            <a:chOff x="6548464" y="2545544"/>
            <a:chExt cx="421688" cy="320121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52F5566D-7471-4CD0-92BA-9877982E7648}"/>
                </a:ext>
              </a:extLst>
            </p:cNvPr>
            <p:cNvSpPr/>
            <p:nvPr/>
          </p:nvSpPr>
          <p:spPr>
            <a:xfrm>
              <a:off x="6602120" y="2545544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DSHX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FA78012A-27A6-45BE-A426-60BB283AAA15}"/>
                </a:ext>
              </a:extLst>
            </p:cNvPr>
            <p:cNvCxnSpPr>
              <a:cxnSpLocks/>
              <a:stCxn id="82" idx="2"/>
            </p:cNvCxnSpPr>
            <p:nvPr/>
          </p:nvCxnSpPr>
          <p:spPr>
            <a:xfrm flipH="1">
              <a:off x="6548464" y="2721157"/>
              <a:ext cx="237672" cy="144508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F998062-48D6-4B63-B444-F4C8A2132CAB}"/>
              </a:ext>
            </a:extLst>
          </p:cNvPr>
          <p:cNvGrpSpPr/>
          <p:nvPr/>
        </p:nvGrpSpPr>
        <p:grpSpPr>
          <a:xfrm>
            <a:off x="6640570" y="2039442"/>
            <a:ext cx="490709" cy="536332"/>
            <a:chOff x="6225257" y="2628881"/>
            <a:chExt cx="368032" cy="402249"/>
          </a:xfrm>
        </p:grpSpPr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E0EE9C46-75EF-4B9E-9D1A-31629DD5A4B7}"/>
                </a:ext>
              </a:extLst>
            </p:cNvPr>
            <p:cNvSpPr/>
            <p:nvPr/>
          </p:nvSpPr>
          <p:spPr>
            <a:xfrm>
              <a:off x="6225257" y="2628881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DFHX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40BC892B-3D8F-4CAD-90F1-3D26E955C306}"/>
                </a:ext>
              </a:extLst>
            </p:cNvPr>
            <p:cNvCxnSpPr>
              <a:cxnSpLocks/>
              <a:stCxn id="86" idx="2"/>
            </p:cNvCxnSpPr>
            <p:nvPr/>
          </p:nvCxnSpPr>
          <p:spPr>
            <a:xfrm>
              <a:off x="6409273" y="2804494"/>
              <a:ext cx="0" cy="226636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667C76D-F2A4-400E-8D37-F6AAFF2D003C}"/>
              </a:ext>
            </a:extLst>
          </p:cNvPr>
          <p:cNvGrpSpPr/>
          <p:nvPr/>
        </p:nvGrpSpPr>
        <p:grpSpPr>
          <a:xfrm>
            <a:off x="6989531" y="1713771"/>
            <a:ext cx="490709" cy="820144"/>
            <a:chOff x="5998348" y="2398890"/>
            <a:chExt cx="368032" cy="615108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83420B85-4F39-41CF-8754-D51E55A35B59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CDBs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D795F0D6-0DB7-4A29-BA74-3FFB7D306206}"/>
                </a:ext>
              </a:extLst>
            </p:cNvPr>
            <p:cNvCxnSpPr>
              <a:cxnSpLocks/>
              <a:stCxn id="90" idx="2"/>
            </p:cNvCxnSpPr>
            <p:nvPr/>
          </p:nvCxnSpPr>
          <p:spPr>
            <a:xfrm>
              <a:off x="6182364" y="2574503"/>
              <a:ext cx="0" cy="43949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95F7A7C-EB6B-4B1E-A293-4B296FA2D50D}"/>
              </a:ext>
            </a:extLst>
          </p:cNvPr>
          <p:cNvGrpSpPr/>
          <p:nvPr/>
        </p:nvGrpSpPr>
        <p:grpSpPr>
          <a:xfrm>
            <a:off x="9886376" y="1467764"/>
            <a:ext cx="775739" cy="571677"/>
            <a:chOff x="7302354" y="2909014"/>
            <a:chExt cx="581804" cy="428758"/>
          </a:xfrm>
        </p:grpSpPr>
        <p:sp>
          <p:nvSpPr>
            <p:cNvPr id="118" name="Rectangle: Rounded Corners 117">
              <a:extLst>
                <a:ext uri="{FF2B5EF4-FFF2-40B4-BE49-F238E27FC236}">
                  <a16:creationId xmlns:a16="http://schemas.microsoft.com/office/drawing/2014/main" id="{8A1A0D3B-8C81-441F-8B77-C4678383E543}"/>
                </a:ext>
              </a:extLst>
            </p:cNvPr>
            <p:cNvSpPr/>
            <p:nvPr/>
          </p:nvSpPr>
          <p:spPr>
            <a:xfrm>
              <a:off x="7302354" y="2909014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 err="1">
                  <a:solidFill>
                    <a:schemeClr val="bg1"/>
                  </a:solidFill>
                </a:rPr>
                <a:t>PIC,BIS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A908D334-AE4D-464B-A93F-A9A9710EE3D8}"/>
                </a:ext>
              </a:extLst>
            </p:cNvPr>
            <p:cNvCxnSpPr>
              <a:cxnSpLocks/>
              <a:stCxn id="118" idx="2"/>
            </p:cNvCxnSpPr>
            <p:nvPr/>
          </p:nvCxnSpPr>
          <p:spPr>
            <a:xfrm flipH="1">
              <a:off x="7319718" y="3084627"/>
              <a:ext cx="273538" cy="253145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FB85FDB-A6C8-4272-B9F9-9B7FB666B44F}"/>
              </a:ext>
            </a:extLst>
          </p:cNvPr>
          <p:cNvGrpSpPr/>
          <p:nvPr/>
        </p:nvGrpSpPr>
        <p:grpSpPr>
          <a:xfrm>
            <a:off x="9390687" y="1271310"/>
            <a:ext cx="424504" cy="736113"/>
            <a:chOff x="6859184" y="2944699"/>
            <a:chExt cx="318378" cy="552085"/>
          </a:xfrm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C518B50B-9EDD-4C4D-B31B-E7D249FF5F96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QDS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A1FF1411-2BC9-4040-9D7F-3B9E6BD137E7}"/>
                </a:ext>
              </a:extLst>
            </p:cNvPr>
            <p:cNvCxnSpPr>
              <a:cxnSpLocks/>
              <a:stCxn id="123" idx="2"/>
            </p:cNvCxnSpPr>
            <p:nvPr/>
          </p:nvCxnSpPr>
          <p:spPr>
            <a:xfrm>
              <a:off x="7018373" y="3120312"/>
              <a:ext cx="49466" cy="37647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7FBD49B5-60DB-423C-A83C-EE3394CC0933}"/>
              </a:ext>
            </a:extLst>
          </p:cNvPr>
          <p:cNvGrpSpPr/>
          <p:nvPr/>
        </p:nvGrpSpPr>
        <p:grpSpPr>
          <a:xfrm>
            <a:off x="8937800" y="1536723"/>
            <a:ext cx="424504" cy="609327"/>
            <a:chOff x="6859184" y="2944699"/>
            <a:chExt cx="318378" cy="456995"/>
          </a:xfrm>
        </p:grpSpPr>
        <p:sp>
          <p:nvSpPr>
            <p:cNvPr id="130" name="Rectangle: Rounded Corners 129">
              <a:extLst>
                <a:ext uri="{FF2B5EF4-FFF2-40B4-BE49-F238E27FC236}">
                  <a16:creationId xmlns:a16="http://schemas.microsoft.com/office/drawing/2014/main" id="{2EA74BBA-1A89-40CA-8CD7-5AB581FE6EA5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CLIQ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17ABF7EC-F37F-4143-BFF9-4D0FDAA10D55}"/>
                </a:ext>
              </a:extLst>
            </p:cNvPr>
            <p:cNvCxnSpPr>
              <a:cxnSpLocks/>
            </p:cNvCxnSpPr>
            <p:nvPr/>
          </p:nvCxnSpPr>
          <p:spPr>
            <a:xfrm>
              <a:off x="7013753" y="3120312"/>
              <a:ext cx="155393" cy="28138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83EACCEF-C5CA-4DE8-9DB0-0287291B1481}"/>
              </a:ext>
            </a:extLst>
          </p:cNvPr>
          <p:cNvGrpSpPr/>
          <p:nvPr/>
        </p:nvGrpSpPr>
        <p:grpSpPr>
          <a:xfrm>
            <a:off x="7517286" y="1415059"/>
            <a:ext cx="898756" cy="987136"/>
            <a:chOff x="6320545" y="2599650"/>
            <a:chExt cx="674067" cy="740352"/>
          </a:xfrm>
        </p:grpSpPr>
        <p:sp>
          <p:nvSpPr>
            <p:cNvPr id="135" name="Rectangle: Rounded Corners 134">
              <a:extLst>
                <a:ext uri="{FF2B5EF4-FFF2-40B4-BE49-F238E27FC236}">
                  <a16:creationId xmlns:a16="http://schemas.microsoft.com/office/drawing/2014/main" id="{55E48BBC-4729-459C-A6CD-21B735440AD7}"/>
                </a:ext>
              </a:extLst>
            </p:cNvPr>
            <p:cNvSpPr/>
            <p:nvPr/>
          </p:nvSpPr>
          <p:spPr>
            <a:xfrm>
              <a:off x="6320545" y="2599650"/>
              <a:ext cx="674067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Warm Diodes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BF4025A5-67EB-454C-9DB8-0F720C80C389}"/>
                </a:ext>
              </a:extLst>
            </p:cNvPr>
            <p:cNvCxnSpPr>
              <a:cxnSpLocks/>
              <a:stCxn id="135" idx="2"/>
            </p:cNvCxnSpPr>
            <p:nvPr/>
          </p:nvCxnSpPr>
          <p:spPr>
            <a:xfrm>
              <a:off x="6657579" y="2775263"/>
              <a:ext cx="2635" cy="564739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5C69951D-B54E-445D-BA0E-70C95756E97B}"/>
              </a:ext>
            </a:extLst>
          </p:cNvPr>
          <p:cNvSpPr/>
          <p:nvPr/>
        </p:nvSpPr>
        <p:spPr>
          <a:xfrm>
            <a:off x="8287631" y="4785896"/>
            <a:ext cx="384043" cy="19202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DCM</a:t>
            </a:r>
            <a:endParaRPr lang="en-GB" sz="1067">
              <a:solidFill>
                <a:schemeClr val="bg1"/>
              </a:solidFill>
            </a:endParaRP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05AB1912-3BDD-4BB8-AF8A-7ED4C936CAFC}"/>
              </a:ext>
            </a:extLst>
          </p:cNvPr>
          <p:cNvCxnSpPr>
            <a:cxnSpLocks/>
            <a:stCxn id="160" idx="0"/>
          </p:cNvCxnSpPr>
          <p:nvPr/>
        </p:nvCxnSpPr>
        <p:spPr>
          <a:xfrm flipV="1">
            <a:off x="8479652" y="4565608"/>
            <a:ext cx="0" cy="22028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B1A95CD-0114-4B3E-88C7-92A18247FA38}"/>
              </a:ext>
            </a:extLst>
          </p:cNvPr>
          <p:cNvGrpSpPr/>
          <p:nvPr/>
        </p:nvGrpSpPr>
        <p:grpSpPr>
          <a:xfrm rot="20831218">
            <a:off x="8784524" y="4331510"/>
            <a:ext cx="2814296" cy="204365"/>
            <a:chOff x="6920847" y="3372095"/>
            <a:chExt cx="2205757" cy="160936"/>
          </a:xfrm>
        </p:grpSpPr>
        <p:sp>
          <p:nvSpPr>
            <p:cNvPr id="167" name="Rectangle: Rounded Corners 166">
              <a:extLst>
                <a:ext uri="{FF2B5EF4-FFF2-40B4-BE49-F238E27FC236}">
                  <a16:creationId xmlns:a16="http://schemas.microsoft.com/office/drawing/2014/main" id="{7D3BA8E7-7A34-4678-853D-9F5900DF21E6}"/>
                </a:ext>
              </a:extLst>
            </p:cNvPr>
            <p:cNvSpPr/>
            <p:nvPr/>
          </p:nvSpPr>
          <p:spPr>
            <a:xfrm rot="21600000">
              <a:off x="8838572" y="3381499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Q1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68" name="Rectangle: Rounded Corners 167">
              <a:extLst>
                <a:ext uri="{FF2B5EF4-FFF2-40B4-BE49-F238E27FC236}">
                  <a16:creationId xmlns:a16="http://schemas.microsoft.com/office/drawing/2014/main" id="{2F5C0B07-4C80-4F12-8120-F0B44DEB3004}"/>
                </a:ext>
              </a:extLst>
            </p:cNvPr>
            <p:cNvSpPr/>
            <p:nvPr/>
          </p:nvSpPr>
          <p:spPr>
            <a:xfrm>
              <a:off x="8476019" y="3381177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Q2A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BEC4971E-CBF3-429F-8425-371ADFCC5D2B}"/>
                </a:ext>
              </a:extLst>
            </p:cNvPr>
            <p:cNvSpPr/>
            <p:nvPr/>
          </p:nvSpPr>
          <p:spPr>
            <a:xfrm>
              <a:off x="8108312" y="3372095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Q2B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9563C15D-3FBB-42F3-87EF-C86E3076BDDE}"/>
                </a:ext>
              </a:extLst>
            </p:cNvPr>
            <p:cNvSpPr/>
            <p:nvPr/>
          </p:nvSpPr>
          <p:spPr>
            <a:xfrm>
              <a:off x="7726661" y="3373204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Q3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1" name="Rectangle: Rounded Corners 170">
              <a:extLst>
                <a:ext uri="{FF2B5EF4-FFF2-40B4-BE49-F238E27FC236}">
                  <a16:creationId xmlns:a16="http://schemas.microsoft.com/office/drawing/2014/main" id="{8089278C-4D8E-4436-9D40-66998CC44A5A}"/>
                </a:ext>
              </a:extLst>
            </p:cNvPr>
            <p:cNvSpPr/>
            <p:nvPr/>
          </p:nvSpPr>
          <p:spPr>
            <a:xfrm>
              <a:off x="7332535" y="3381703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CP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17639AA0-2177-4297-BE6C-185CC7C5D89F}"/>
                </a:ext>
              </a:extLst>
            </p:cNvPr>
            <p:cNvSpPr/>
            <p:nvPr/>
          </p:nvSpPr>
          <p:spPr>
            <a:xfrm>
              <a:off x="6920847" y="3389015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D1</a:t>
              </a:r>
              <a:endParaRPr lang="en-GB" sz="1067">
                <a:solidFill>
                  <a:schemeClr val="bg1"/>
                </a:solidFill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65458E4C-0827-471F-98BA-585A726742CE}"/>
              </a:ext>
            </a:extLst>
          </p:cNvPr>
          <p:cNvGrpSpPr/>
          <p:nvPr/>
        </p:nvGrpSpPr>
        <p:grpSpPr>
          <a:xfrm>
            <a:off x="8934779" y="2564594"/>
            <a:ext cx="1105301" cy="269893"/>
            <a:chOff x="6870843" y="2928546"/>
            <a:chExt cx="1258332" cy="202420"/>
          </a:xfrm>
        </p:grpSpPr>
        <p:sp>
          <p:nvSpPr>
            <p:cNvPr id="190" name="Rectangle: Rounded Corners 189">
              <a:extLst>
                <a:ext uri="{FF2B5EF4-FFF2-40B4-BE49-F238E27FC236}">
                  <a16:creationId xmlns:a16="http://schemas.microsoft.com/office/drawing/2014/main" id="{CEBBD6E5-9FC7-4F3F-BDD1-96389AAF3EE4}"/>
                </a:ext>
              </a:extLst>
            </p:cNvPr>
            <p:cNvSpPr/>
            <p:nvPr/>
          </p:nvSpPr>
          <p:spPr>
            <a:xfrm>
              <a:off x="7479118" y="2955353"/>
              <a:ext cx="650057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OC PCs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D7A16008-EBB9-4EA2-BBE9-81340BC6E3A0}"/>
                </a:ext>
              </a:extLst>
            </p:cNvPr>
            <p:cNvCxnSpPr>
              <a:cxnSpLocks/>
              <a:stCxn id="190" idx="0"/>
            </p:cNvCxnSpPr>
            <p:nvPr/>
          </p:nvCxnSpPr>
          <p:spPr>
            <a:xfrm flipH="1" flipV="1">
              <a:off x="6870843" y="2928546"/>
              <a:ext cx="933304" cy="2680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98699140-CA03-4490-938D-074B8BDF8A4B}"/>
              </a:ext>
            </a:extLst>
          </p:cNvPr>
          <p:cNvGrpSpPr/>
          <p:nvPr/>
        </p:nvGrpSpPr>
        <p:grpSpPr>
          <a:xfrm>
            <a:off x="8381253" y="2682523"/>
            <a:ext cx="930543" cy="249981"/>
            <a:chOff x="6263577" y="2974556"/>
            <a:chExt cx="697907" cy="187486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C1CFE493-BF36-4FBF-8B8B-DF0F9D5D728C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D1 PC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970B0A6E-1862-47D1-A3F3-C1FBBC5BF3AB}"/>
                </a:ext>
              </a:extLst>
            </p:cNvPr>
            <p:cNvCxnSpPr>
              <a:cxnSpLocks/>
              <a:stCxn id="193" idx="1"/>
            </p:cNvCxnSpPr>
            <p:nvPr/>
          </p:nvCxnSpPr>
          <p:spPr>
            <a:xfrm flipH="1" flipV="1">
              <a:off x="6263577" y="2974556"/>
              <a:ext cx="206002" cy="99680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2" name="Rectangle: Rounded Corners 201">
            <a:extLst>
              <a:ext uri="{FF2B5EF4-FFF2-40B4-BE49-F238E27FC236}">
                <a16:creationId xmlns:a16="http://schemas.microsoft.com/office/drawing/2014/main" id="{F3AFAC9E-44BE-41C1-B102-CD9EC8A92919}"/>
              </a:ext>
            </a:extLst>
          </p:cNvPr>
          <p:cNvSpPr/>
          <p:nvPr/>
        </p:nvSpPr>
        <p:spPr>
          <a:xfrm>
            <a:off x="8071427" y="5006175"/>
            <a:ext cx="853440" cy="234151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Cold Diodes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2C9E632-17BD-499A-8B78-A0D7292B7EFC}"/>
              </a:ext>
            </a:extLst>
          </p:cNvPr>
          <p:cNvGrpSpPr/>
          <p:nvPr/>
        </p:nvGrpSpPr>
        <p:grpSpPr>
          <a:xfrm>
            <a:off x="8197046" y="1830846"/>
            <a:ext cx="474628" cy="496381"/>
            <a:chOff x="6810161" y="2715091"/>
            <a:chExt cx="355971" cy="372286"/>
          </a:xfrm>
        </p:grpSpPr>
        <p:sp>
          <p:nvSpPr>
            <p:cNvPr id="204" name="Rectangle: Rounded Corners 203">
              <a:extLst>
                <a:ext uri="{FF2B5EF4-FFF2-40B4-BE49-F238E27FC236}">
                  <a16:creationId xmlns:a16="http://schemas.microsoft.com/office/drawing/2014/main" id="{2B0B5591-3602-464D-9893-B90F1CE5F1CA}"/>
                </a:ext>
              </a:extLst>
            </p:cNvPr>
            <p:cNvSpPr/>
            <p:nvPr/>
          </p:nvSpPr>
          <p:spPr>
            <a:xfrm>
              <a:off x="6810161" y="2715091"/>
              <a:ext cx="355971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OC EE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3381D409-6A74-461C-8CB6-4351EDD02384}"/>
                </a:ext>
              </a:extLst>
            </p:cNvPr>
            <p:cNvCxnSpPr>
              <a:cxnSpLocks/>
              <a:stCxn id="204" idx="2"/>
            </p:cNvCxnSpPr>
            <p:nvPr/>
          </p:nvCxnSpPr>
          <p:spPr>
            <a:xfrm>
              <a:off x="6988147" y="2890704"/>
              <a:ext cx="86396" cy="196673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7762D8B-241D-4CDA-A9B2-0B954775584D}"/>
              </a:ext>
            </a:extLst>
          </p:cNvPr>
          <p:cNvGrpSpPr/>
          <p:nvPr/>
        </p:nvGrpSpPr>
        <p:grpSpPr>
          <a:xfrm>
            <a:off x="7188651" y="3834288"/>
            <a:ext cx="490709" cy="446867"/>
            <a:chOff x="5981929" y="2898599"/>
            <a:chExt cx="368032" cy="335150"/>
          </a:xfrm>
        </p:grpSpPr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8E33F454-593E-4CC0-87E0-7E231941E2FD}"/>
                </a:ext>
              </a:extLst>
            </p:cNvPr>
            <p:cNvSpPr/>
            <p:nvPr/>
          </p:nvSpPr>
          <p:spPr>
            <a:xfrm>
              <a:off x="5981929" y="3058136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DSHM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87B6DB66-8266-4FC3-9FED-5BE18DCA26F3}"/>
                </a:ext>
              </a:extLst>
            </p:cNvPr>
            <p:cNvCxnSpPr>
              <a:cxnSpLocks/>
              <a:stCxn id="126" idx="0"/>
            </p:cNvCxnSpPr>
            <p:nvPr/>
          </p:nvCxnSpPr>
          <p:spPr>
            <a:xfrm flipV="1">
              <a:off x="6165945" y="2898599"/>
              <a:ext cx="158214" cy="159537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5287BFD-734D-4F7B-88CA-70103DAF3087}"/>
              </a:ext>
            </a:extLst>
          </p:cNvPr>
          <p:cNvGrpSpPr/>
          <p:nvPr/>
        </p:nvGrpSpPr>
        <p:grpSpPr>
          <a:xfrm>
            <a:off x="4238425" y="2619635"/>
            <a:ext cx="813232" cy="690053"/>
            <a:chOff x="2645158" y="2640325"/>
            <a:chExt cx="925824" cy="517540"/>
          </a:xfrm>
        </p:grpSpPr>
        <p:sp>
          <p:nvSpPr>
            <p:cNvPr id="137" name="Rectangle: Rounded Corners 136">
              <a:extLst>
                <a:ext uri="{FF2B5EF4-FFF2-40B4-BE49-F238E27FC236}">
                  <a16:creationId xmlns:a16="http://schemas.microsoft.com/office/drawing/2014/main" id="{4F73B2AD-15A8-47CE-85F6-DBE88C04C36E}"/>
                </a:ext>
              </a:extLst>
            </p:cNvPr>
            <p:cNvSpPr/>
            <p:nvPr/>
          </p:nvSpPr>
          <p:spPr>
            <a:xfrm>
              <a:off x="2645158" y="2640325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PC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651621EA-348A-4C9A-BEF8-D1DB426EC1E5}"/>
                </a:ext>
              </a:extLst>
            </p:cNvPr>
            <p:cNvCxnSpPr>
              <a:cxnSpLocks/>
              <a:stCxn id="137" idx="2"/>
            </p:cNvCxnSpPr>
            <p:nvPr/>
          </p:nvCxnSpPr>
          <p:spPr>
            <a:xfrm>
              <a:off x="3084706" y="2815938"/>
              <a:ext cx="486276" cy="34192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6AC0262-D489-4E8A-90E1-0193BC361F41}"/>
              </a:ext>
            </a:extLst>
          </p:cNvPr>
          <p:cNvGrpSpPr/>
          <p:nvPr/>
        </p:nvGrpSpPr>
        <p:grpSpPr>
          <a:xfrm>
            <a:off x="4957942" y="3257426"/>
            <a:ext cx="690401" cy="632575"/>
            <a:chOff x="6022653" y="2545276"/>
            <a:chExt cx="517801" cy="474431"/>
          </a:xfrm>
        </p:grpSpPr>
        <p:sp>
          <p:nvSpPr>
            <p:cNvPr id="143" name="Rectangle: Rounded Corners 142">
              <a:extLst>
                <a:ext uri="{FF2B5EF4-FFF2-40B4-BE49-F238E27FC236}">
                  <a16:creationId xmlns:a16="http://schemas.microsoft.com/office/drawing/2014/main" id="{D6CADB22-D4A4-46AE-B691-B23EDEF8FE9D}"/>
                </a:ext>
              </a:extLst>
            </p:cNvPr>
            <p:cNvSpPr/>
            <p:nvPr/>
          </p:nvSpPr>
          <p:spPr>
            <a:xfrm>
              <a:off x="6022653" y="2845746"/>
              <a:ext cx="517801" cy="173961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OC EE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04902B16-6042-4FF1-8369-39BA9B13AEAB}"/>
                </a:ext>
              </a:extLst>
            </p:cNvPr>
            <p:cNvCxnSpPr>
              <a:cxnSpLocks/>
              <a:stCxn id="143" idx="0"/>
            </p:cNvCxnSpPr>
            <p:nvPr/>
          </p:nvCxnSpPr>
          <p:spPr>
            <a:xfrm flipV="1">
              <a:off x="6281554" y="2545276"/>
              <a:ext cx="0" cy="30047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34191587-F68F-4638-82A9-3AED4DCC4BE5}"/>
              </a:ext>
            </a:extLst>
          </p:cNvPr>
          <p:cNvGrpSpPr/>
          <p:nvPr/>
        </p:nvGrpSpPr>
        <p:grpSpPr>
          <a:xfrm>
            <a:off x="3572870" y="3790065"/>
            <a:ext cx="897140" cy="462833"/>
            <a:chOff x="5555959" y="3617162"/>
            <a:chExt cx="672855" cy="347125"/>
          </a:xfrm>
        </p:grpSpPr>
        <p:sp>
          <p:nvSpPr>
            <p:cNvPr id="150" name="Rectangle: Rounded Corners 149">
              <a:extLst>
                <a:ext uri="{FF2B5EF4-FFF2-40B4-BE49-F238E27FC236}">
                  <a16:creationId xmlns:a16="http://schemas.microsoft.com/office/drawing/2014/main" id="{21BA9B01-6FDD-400C-94A1-6D5CBFCE17C8}"/>
                </a:ext>
              </a:extLst>
            </p:cNvPr>
            <p:cNvSpPr/>
            <p:nvPr/>
          </p:nvSpPr>
          <p:spPr>
            <a:xfrm>
              <a:off x="5736909" y="3788674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C</a:t>
              </a:r>
              <a:r>
                <a:rPr lang="en-US" sz="1067">
                  <a:solidFill>
                    <a:schemeClr val="bg1"/>
                  </a:solidFill>
                </a:rPr>
                <a:t>old box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E8DDFFAE-0AC3-455C-B131-04EE639AE277}"/>
                </a:ext>
              </a:extLst>
            </p:cNvPr>
            <p:cNvCxnSpPr>
              <a:cxnSpLocks/>
              <a:stCxn id="150" idx="0"/>
            </p:cNvCxnSpPr>
            <p:nvPr/>
          </p:nvCxnSpPr>
          <p:spPr>
            <a:xfrm flipH="1" flipV="1">
              <a:off x="5555959" y="3617162"/>
              <a:ext cx="426903" cy="171512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D79B2F47-C43E-4419-9C17-C37CB730920A}"/>
              </a:ext>
            </a:extLst>
          </p:cNvPr>
          <p:cNvGrpSpPr/>
          <p:nvPr/>
        </p:nvGrpSpPr>
        <p:grpSpPr>
          <a:xfrm>
            <a:off x="5501267" y="3232874"/>
            <a:ext cx="697715" cy="445823"/>
            <a:chOff x="5843094" y="2240136"/>
            <a:chExt cx="523286" cy="334367"/>
          </a:xfrm>
        </p:grpSpPr>
        <p:sp>
          <p:nvSpPr>
            <p:cNvPr id="153" name="Rectangle: Rounded Corners 152">
              <a:extLst>
                <a:ext uri="{FF2B5EF4-FFF2-40B4-BE49-F238E27FC236}">
                  <a16:creationId xmlns:a16="http://schemas.microsoft.com/office/drawing/2014/main" id="{AF4C3180-5EB1-4ECE-B359-F846F9E092F1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CDBs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D9D5F4E0-0816-403D-A7F2-B18D50EC0167}"/>
                </a:ext>
              </a:extLst>
            </p:cNvPr>
            <p:cNvCxnSpPr>
              <a:cxnSpLocks/>
              <a:stCxn id="153" idx="0"/>
            </p:cNvCxnSpPr>
            <p:nvPr/>
          </p:nvCxnSpPr>
          <p:spPr>
            <a:xfrm flipH="1" flipV="1">
              <a:off x="5843094" y="2240136"/>
              <a:ext cx="339270" cy="158754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1C06A1D9-BF12-460A-98B0-3845DD34D1D5}"/>
              </a:ext>
            </a:extLst>
          </p:cNvPr>
          <p:cNvGrpSpPr/>
          <p:nvPr/>
        </p:nvGrpSpPr>
        <p:grpSpPr>
          <a:xfrm>
            <a:off x="5407987" y="2447519"/>
            <a:ext cx="559135" cy="2647692"/>
            <a:chOff x="5163581" y="2410950"/>
            <a:chExt cx="419351" cy="1985769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66A94A3-9A03-42EE-B3EC-20CA9FF18E64}"/>
                </a:ext>
              </a:extLst>
            </p:cNvPr>
            <p:cNvGrpSpPr/>
            <p:nvPr/>
          </p:nvGrpSpPr>
          <p:grpSpPr>
            <a:xfrm>
              <a:off x="5163581" y="4068197"/>
              <a:ext cx="368032" cy="328522"/>
              <a:chOff x="6335802" y="3227938"/>
              <a:chExt cx="368032" cy="328522"/>
            </a:xfrm>
          </p:grpSpPr>
          <p:sp>
            <p:nvSpPr>
              <p:cNvPr id="179" name="Rectangle: Rounded Corners 178">
                <a:extLst>
                  <a:ext uri="{FF2B5EF4-FFF2-40B4-BE49-F238E27FC236}">
                    <a16:creationId xmlns:a16="http://schemas.microsoft.com/office/drawing/2014/main" id="{2A9DCBFD-F13B-4305-9B0E-5E429BD2F444}"/>
                  </a:ext>
                </a:extLst>
              </p:cNvPr>
              <p:cNvSpPr/>
              <p:nvPr/>
            </p:nvSpPr>
            <p:spPr>
              <a:xfrm>
                <a:off x="6335802" y="3227938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DFM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95" name="Straight Arrow Connector 194">
                <a:extLst>
                  <a:ext uri="{FF2B5EF4-FFF2-40B4-BE49-F238E27FC236}">
                    <a16:creationId xmlns:a16="http://schemas.microsoft.com/office/drawing/2014/main" id="{154406ED-CDD4-4272-A94A-A540AB52DFE9}"/>
                  </a:ext>
                </a:extLst>
              </p:cNvPr>
              <p:cNvCxnSpPr>
                <a:cxnSpLocks/>
                <a:stCxn id="179" idx="2"/>
              </p:cNvCxnSpPr>
              <p:nvPr/>
            </p:nvCxnSpPr>
            <p:spPr>
              <a:xfrm flipH="1">
                <a:off x="6464458" y="3403551"/>
                <a:ext cx="55360" cy="152909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D35FACF7-2A06-476D-960F-0D42812E77F6}"/>
                </a:ext>
              </a:extLst>
            </p:cNvPr>
            <p:cNvGrpSpPr/>
            <p:nvPr/>
          </p:nvGrpSpPr>
          <p:grpSpPr>
            <a:xfrm>
              <a:off x="5214900" y="2410950"/>
              <a:ext cx="368032" cy="445557"/>
              <a:chOff x="6477407" y="2559857"/>
              <a:chExt cx="368032" cy="445557"/>
            </a:xfrm>
          </p:grpSpPr>
          <p:sp>
            <p:nvSpPr>
              <p:cNvPr id="158" name="Rectangle: Rounded Corners 157">
                <a:extLst>
                  <a:ext uri="{FF2B5EF4-FFF2-40B4-BE49-F238E27FC236}">
                    <a16:creationId xmlns:a16="http://schemas.microsoft.com/office/drawing/2014/main" id="{DD066492-9B71-4B14-AF12-5E9C21073E10}"/>
                  </a:ext>
                </a:extLst>
              </p:cNvPr>
              <p:cNvSpPr/>
              <p:nvPr/>
            </p:nvSpPr>
            <p:spPr>
              <a:xfrm>
                <a:off x="6477407" y="2559857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DFHM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59" name="Straight Arrow Connector 158">
                <a:extLst>
                  <a:ext uri="{FF2B5EF4-FFF2-40B4-BE49-F238E27FC236}">
                    <a16:creationId xmlns:a16="http://schemas.microsoft.com/office/drawing/2014/main" id="{D855FEA6-12A2-4F6D-88C9-1FE1300D282A}"/>
                  </a:ext>
                </a:extLst>
              </p:cNvPr>
              <p:cNvCxnSpPr>
                <a:cxnSpLocks/>
                <a:stCxn id="158" idx="2"/>
              </p:cNvCxnSpPr>
              <p:nvPr/>
            </p:nvCxnSpPr>
            <p:spPr>
              <a:xfrm flipH="1">
                <a:off x="6651302" y="2735470"/>
                <a:ext cx="10121" cy="269944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52F06387-E2B0-4181-88E3-CA7E9AEB705D}"/>
              </a:ext>
            </a:extLst>
          </p:cNvPr>
          <p:cNvGrpSpPr/>
          <p:nvPr/>
        </p:nvGrpSpPr>
        <p:grpSpPr>
          <a:xfrm>
            <a:off x="63180" y="5707718"/>
            <a:ext cx="775739" cy="623927"/>
            <a:chOff x="357915" y="4883927"/>
            <a:chExt cx="581804" cy="467945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4BD99641-B73B-41CF-997C-26BD06E31FFE}"/>
                </a:ext>
              </a:extLst>
            </p:cNvPr>
            <p:cNvSpPr/>
            <p:nvPr/>
          </p:nvSpPr>
          <p:spPr>
            <a:xfrm>
              <a:off x="357915" y="4883927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DQHDS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F3E3E898-2E6A-4689-8484-981C0B2AFB99}"/>
                </a:ext>
              </a:extLst>
            </p:cNvPr>
            <p:cNvCxnSpPr>
              <a:cxnSpLocks/>
              <a:stCxn id="197" idx="2"/>
            </p:cNvCxnSpPr>
            <p:nvPr/>
          </p:nvCxnSpPr>
          <p:spPr>
            <a:xfrm>
              <a:off x="648817" y="5059540"/>
              <a:ext cx="0" cy="29233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B815D97F-5A3B-45FF-96BA-E6DBA0E6F2E9}"/>
              </a:ext>
            </a:extLst>
          </p:cNvPr>
          <p:cNvSpPr/>
          <p:nvPr/>
        </p:nvSpPr>
        <p:spPr>
          <a:xfrm rot="20831218">
            <a:off x="5325072" y="5475992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D2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0" name="Rectangle: Rounded Corners 199">
            <a:extLst>
              <a:ext uri="{FF2B5EF4-FFF2-40B4-BE49-F238E27FC236}">
                <a16:creationId xmlns:a16="http://schemas.microsoft.com/office/drawing/2014/main" id="{3ED865BB-47C1-464F-819C-F4FB82B44CE9}"/>
              </a:ext>
            </a:extLst>
          </p:cNvPr>
          <p:cNvSpPr/>
          <p:nvPr/>
        </p:nvSpPr>
        <p:spPr>
          <a:xfrm rot="20831218">
            <a:off x="3552583" y="5870653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Q4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1" name="Rectangle: Rounded Corners 200">
            <a:extLst>
              <a:ext uri="{FF2B5EF4-FFF2-40B4-BE49-F238E27FC236}">
                <a16:creationId xmlns:a16="http://schemas.microsoft.com/office/drawing/2014/main" id="{12318EF6-4A9B-4F01-BF96-CB49EE081B63}"/>
              </a:ext>
            </a:extLst>
          </p:cNvPr>
          <p:cNvSpPr/>
          <p:nvPr/>
        </p:nvSpPr>
        <p:spPr>
          <a:xfrm rot="20831218">
            <a:off x="1976893" y="6205440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1067">
                <a:solidFill>
                  <a:schemeClr val="bg1"/>
                </a:solidFill>
              </a:rPr>
              <a:t>Q5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7" name="Rectangle: Rounded Corners 206">
            <a:extLst>
              <a:ext uri="{FF2B5EF4-FFF2-40B4-BE49-F238E27FC236}">
                <a16:creationId xmlns:a16="http://schemas.microsoft.com/office/drawing/2014/main" id="{B96ECD14-BC6E-47F9-B191-4E0637B741AC}"/>
              </a:ext>
            </a:extLst>
          </p:cNvPr>
          <p:cNvSpPr/>
          <p:nvPr/>
        </p:nvSpPr>
        <p:spPr>
          <a:xfrm rot="20831218">
            <a:off x="836100" y="6447903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Q6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B3FF559E-B26F-46DF-9BA3-B86071A67A64}"/>
              </a:ext>
            </a:extLst>
          </p:cNvPr>
          <p:cNvGrpSpPr/>
          <p:nvPr/>
        </p:nvGrpSpPr>
        <p:grpSpPr>
          <a:xfrm>
            <a:off x="5782242" y="1980035"/>
            <a:ext cx="655873" cy="999951"/>
            <a:chOff x="6469579" y="2986429"/>
            <a:chExt cx="491905" cy="749963"/>
          </a:xfrm>
        </p:grpSpPr>
        <p:sp>
          <p:nvSpPr>
            <p:cNvPr id="210" name="Rectangle: Rounded Corners 209">
              <a:extLst>
                <a:ext uri="{FF2B5EF4-FFF2-40B4-BE49-F238E27FC236}">
                  <a16:creationId xmlns:a16="http://schemas.microsoft.com/office/drawing/2014/main" id="{A307CC1D-2763-46B2-8802-9142D0054280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Valve</a:t>
              </a:r>
              <a:r>
                <a:rPr lang="en-US" sz="1067">
                  <a:solidFill>
                    <a:schemeClr val="bg1"/>
                  </a:solidFill>
                </a:rPr>
                <a:t> box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1" name="Straight Arrow Connector 210">
              <a:extLst>
                <a:ext uri="{FF2B5EF4-FFF2-40B4-BE49-F238E27FC236}">
                  <a16:creationId xmlns:a16="http://schemas.microsoft.com/office/drawing/2014/main" id="{A89C63C3-31DF-49E0-96D0-94FA12A89F7D}"/>
                </a:ext>
              </a:extLst>
            </p:cNvPr>
            <p:cNvCxnSpPr>
              <a:cxnSpLocks/>
              <a:stCxn id="210" idx="2"/>
            </p:cNvCxnSpPr>
            <p:nvPr/>
          </p:nvCxnSpPr>
          <p:spPr>
            <a:xfrm>
              <a:off x="6715532" y="3162042"/>
              <a:ext cx="147329" cy="57435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9D862683-DAED-420B-87F3-AE41A0360182}"/>
              </a:ext>
            </a:extLst>
          </p:cNvPr>
          <p:cNvGrpSpPr/>
          <p:nvPr/>
        </p:nvGrpSpPr>
        <p:grpSpPr>
          <a:xfrm>
            <a:off x="4644669" y="2235666"/>
            <a:ext cx="772187" cy="901439"/>
            <a:chOff x="942988" y="1412238"/>
            <a:chExt cx="879096" cy="676079"/>
          </a:xfrm>
        </p:grpSpPr>
        <p:sp>
          <p:nvSpPr>
            <p:cNvPr id="213" name="Rectangle: Rounded Corners 212">
              <a:extLst>
                <a:ext uri="{FF2B5EF4-FFF2-40B4-BE49-F238E27FC236}">
                  <a16:creationId xmlns:a16="http://schemas.microsoft.com/office/drawing/2014/main" id="{6888FBD8-DE05-4DCE-8131-D53858DCFD25}"/>
                </a:ext>
              </a:extLst>
            </p:cNvPr>
            <p:cNvSpPr/>
            <p:nvPr/>
          </p:nvSpPr>
          <p:spPr>
            <a:xfrm>
              <a:off x="942988" y="1412238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OC PCs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4" name="Straight Arrow Connector 213">
              <a:extLst>
                <a:ext uri="{FF2B5EF4-FFF2-40B4-BE49-F238E27FC236}">
                  <a16:creationId xmlns:a16="http://schemas.microsoft.com/office/drawing/2014/main" id="{E5C5D547-A2DA-43ED-83F5-D9EFA74C397E}"/>
                </a:ext>
              </a:extLst>
            </p:cNvPr>
            <p:cNvCxnSpPr>
              <a:cxnSpLocks/>
              <a:stCxn id="213" idx="2"/>
            </p:cNvCxnSpPr>
            <p:nvPr/>
          </p:nvCxnSpPr>
          <p:spPr>
            <a:xfrm>
              <a:off x="1382536" y="1587851"/>
              <a:ext cx="279435" cy="50046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6" name="Rectangle: Rounded Corners 215">
            <a:extLst>
              <a:ext uri="{FF2B5EF4-FFF2-40B4-BE49-F238E27FC236}">
                <a16:creationId xmlns:a16="http://schemas.microsoft.com/office/drawing/2014/main" id="{5020F9DC-AA39-47AD-BE1D-EE2793FF8485}"/>
              </a:ext>
            </a:extLst>
          </p:cNvPr>
          <p:cNvSpPr/>
          <p:nvPr/>
        </p:nvSpPr>
        <p:spPr>
          <a:xfrm rot="20831218">
            <a:off x="4376588" y="5644465"/>
            <a:ext cx="737349" cy="379827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1067">
                <a:solidFill>
                  <a:schemeClr val="bg1"/>
                </a:solidFill>
              </a:rPr>
              <a:t>Crab</a:t>
            </a:r>
          </a:p>
          <a:p>
            <a:pPr algn="ctr"/>
            <a:r>
              <a:rPr lang="pt-PT" sz="1067">
                <a:solidFill>
                  <a:schemeClr val="bg1"/>
                </a:solidFill>
              </a:rPr>
              <a:t>Cavities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D7456E8F-22C8-43B7-8DFC-39DE95065868}"/>
              </a:ext>
            </a:extLst>
          </p:cNvPr>
          <p:cNvGrpSpPr/>
          <p:nvPr/>
        </p:nvGrpSpPr>
        <p:grpSpPr>
          <a:xfrm>
            <a:off x="1633553" y="4715757"/>
            <a:ext cx="1726143" cy="225411"/>
            <a:chOff x="5500259" y="3788675"/>
            <a:chExt cx="1294607" cy="169058"/>
          </a:xfrm>
        </p:grpSpPr>
        <p:sp>
          <p:nvSpPr>
            <p:cNvPr id="218" name="Rectangle: Rounded Corners 217">
              <a:extLst>
                <a:ext uri="{FF2B5EF4-FFF2-40B4-BE49-F238E27FC236}">
                  <a16:creationId xmlns:a16="http://schemas.microsoft.com/office/drawing/2014/main" id="{C34C9CEA-AD01-44EA-B56A-39073381950B}"/>
                </a:ext>
              </a:extLst>
            </p:cNvPr>
            <p:cNvSpPr/>
            <p:nvPr/>
          </p:nvSpPr>
          <p:spPr>
            <a:xfrm>
              <a:off x="5500259" y="3788675"/>
              <a:ext cx="728556" cy="16905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RF Powering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9" name="Straight Arrow Connector 218">
              <a:extLst>
                <a:ext uri="{FF2B5EF4-FFF2-40B4-BE49-F238E27FC236}">
                  <a16:creationId xmlns:a16="http://schemas.microsoft.com/office/drawing/2014/main" id="{EA3175D6-253E-4D5F-86DE-D797B75889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8815" y="3810093"/>
              <a:ext cx="566051" cy="793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64299BA9-423D-4AEF-9680-58E178F82BEF}"/>
              </a:ext>
            </a:extLst>
          </p:cNvPr>
          <p:cNvSpPr txBox="1"/>
          <p:nvPr/>
        </p:nvSpPr>
        <p:spPr>
          <a:xfrm>
            <a:off x="397215" y="3084097"/>
            <a:ext cx="604068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UW57</a:t>
            </a:r>
            <a:endParaRPr lang="fr-FR" sz="1000"/>
          </a:p>
        </p:txBody>
      </p:sp>
      <p:pic>
        <p:nvPicPr>
          <p:cNvPr id="108" name="Picture 107">
            <a:extLst>
              <a:ext uri="{FF2B5EF4-FFF2-40B4-BE49-F238E27FC236}">
                <a16:creationId xmlns:a16="http://schemas.microsoft.com/office/drawing/2014/main" id="{11890C2B-E7C2-ED49-84CD-96568692FF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3868">
            <a:off x="10566369" y="2571038"/>
            <a:ext cx="1654617" cy="1107675"/>
          </a:xfrm>
          <a:prstGeom prst="ellipse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901B6332-15AF-8B41-AAF0-3F76319B9B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89288">
            <a:off x="10687221" y="4452735"/>
            <a:ext cx="1569065" cy="1050365"/>
          </a:xfrm>
          <a:prstGeom prst="ellipse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63F882A6-1E18-3B44-972A-7A8C0FE91BC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9644" y="-161306"/>
            <a:ext cx="5702594" cy="2094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CF647E2B-A48C-EA43-A568-A23C35A4CC58}"/>
              </a:ext>
            </a:extLst>
          </p:cNvPr>
          <p:cNvCxnSpPr>
            <a:cxnSpLocks/>
          </p:cNvCxnSpPr>
          <p:nvPr/>
        </p:nvCxnSpPr>
        <p:spPr>
          <a:xfrm>
            <a:off x="2055627" y="1549170"/>
            <a:ext cx="1880156" cy="920647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3ED37B2E-B98D-6543-8319-34E2FED5E51F}"/>
              </a:ext>
            </a:extLst>
          </p:cNvPr>
          <p:cNvSpPr txBox="1"/>
          <p:nvPr/>
        </p:nvSpPr>
        <p:spPr>
          <a:xfrm rot="20905595">
            <a:off x="5847789" y="5269392"/>
            <a:ext cx="693383" cy="23083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dk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solidFill>
                  <a:srgbClr val="FF0000"/>
                </a:solidFill>
              </a:defRPr>
            </a:lvl1pPr>
          </a:lstStyle>
          <a:p>
            <a:r>
              <a:rPr lang="en-US" sz="900"/>
              <a:t>TAXN</a:t>
            </a:r>
            <a:endParaRPr lang="fr-FR" sz="90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CF0566E-1965-484B-A49E-6A52CBB9D021}"/>
              </a:ext>
            </a:extLst>
          </p:cNvPr>
          <p:cNvSpPr txBox="1"/>
          <p:nvPr/>
        </p:nvSpPr>
        <p:spPr>
          <a:xfrm>
            <a:off x="3935782" y="6186790"/>
            <a:ext cx="7676873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/>
              <a:t>Underground Civil Engineering Excavation work was completed during LS2!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BEC77BE-A4DD-704A-8298-5403A407C01B}"/>
              </a:ext>
            </a:extLst>
          </p:cNvPr>
          <p:cNvSpPr txBox="1"/>
          <p:nvPr/>
        </p:nvSpPr>
        <p:spPr>
          <a:xfrm>
            <a:off x="232286" y="4829090"/>
            <a:ext cx="919741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Cooling and Ventilation</a:t>
            </a:r>
            <a:endParaRPr lang="fr-FR" sz="1000"/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181D0B53-9510-F14A-9725-9A32E544E6C2}"/>
              </a:ext>
            </a:extLst>
          </p:cNvPr>
          <p:cNvCxnSpPr/>
          <p:nvPr/>
        </p:nvCxnSpPr>
        <p:spPr>
          <a:xfrm flipV="1">
            <a:off x="1102314" y="4180802"/>
            <a:ext cx="97142" cy="61635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Slide Number Placeholder 4">
            <a:extLst>
              <a:ext uri="{FF2B5EF4-FFF2-40B4-BE49-F238E27FC236}">
                <a16:creationId xmlns:a16="http://schemas.microsoft.com/office/drawing/2014/main" id="{34A40EF7-CC10-F85D-DF83-345E06DB5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4EBC63-54A6-94E8-BA74-7D01C53914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80603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597" y="189650"/>
            <a:ext cx="10560000" cy="720000"/>
          </a:xfrm>
        </p:spPr>
        <p:txBody>
          <a:bodyPr/>
          <a:lstStyle/>
          <a:p>
            <a:r>
              <a:rPr lang="en-GB" sz="3200" u="sng" dirty="0"/>
              <a:t>Completion of the civil engineering works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405E89C-39A1-B198-C9C3-D42477DF28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1323206"/>
            <a:ext cx="5880067" cy="44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3B87673D-88E4-3FA2-695E-DF4B75F70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597" y="1323206"/>
            <a:ext cx="5880067" cy="44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F8AE0A3-F6BC-8827-5DAB-9A7A1A06A939}"/>
              </a:ext>
            </a:extLst>
          </p:cNvPr>
          <p:cNvSpPr txBox="1"/>
          <p:nvPr/>
        </p:nvSpPr>
        <p:spPr>
          <a:xfrm rot="16200000">
            <a:off x="6750711" y="2500774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SF17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697277-B3E2-4223-A99C-CBC10B7FBF9C}"/>
              </a:ext>
            </a:extLst>
          </p:cNvPr>
          <p:cNvSpPr txBox="1"/>
          <p:nvPr/>
        </p:nvSpPr>
        <p:spPr>
          <a:xfrm rot="16200000">
            <a:off x="8406768" y="3076965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SHM17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9733E0-A4E3-D0E1-2E46-2F10457D793A}"/>
              </a:ext>
            </a:extLst>
          </p:cNvPr>
          <p:cNvSpPr txBox="1"/>
          <p:nvPr/>
        </p:nvSpPr>
        <p:spPr>
          <a:xfrm rot="16200000">
            <a:off x="10271089" y="3797045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SD17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2FE23C-3D62-B8EA-010E-3A86A053A569}"/>
              </a:ext>
            </a:extLst>
          </p:cNvPr>
          <p:cNvSpPr txBox="1"/>
          <p:nvPr/>
        </p:nvSpPr>
        <p:spPr>
          <a:xfrm rot="16200000">
            <a:off x="10851159" y="2792814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SE17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31101-9C2F-C3EE-AF88-4BFBCB4785A8}"/>
              </a:ext>
            </a:extLst>
          </p:cNvPr>
          <p:cNvSpPr txBox="1"/>
          <p:nvPr/>
        </p:nvSpPr>
        <p:spPr>
          <a:xfrm rot="16200000">
            <a:off x="9839039" y="2864822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SU17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C2DC79-2ECE-6CD3-C8C4-94467E98FF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298026-AA13-FCDB-0C8C-0647FB647A5F}"/>
              </a:ext>
            </a:extLst>
          </p:cNvPr>
          <p:cNvSpPr txBox="1"/>
          <p:nvPr/>
        </p:nvSpPr>
        <p:spPr>
          <a:xfrm>
            <a:off x="2783632" y="6093296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Point 1</a:t>
            </a:r>
          </a:p>
        </p:txBody>
      </p:sp>
    </p:spTree>
    <p:extLst>
      <p:ext uri="{BB962C8B-B14F-4D97-AF65-F5344CB8AC3E}">
        <p14:creationId xmlns:p14="http://schemas.microsoft.com/office/powerpoint/2010/main" val="3009285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55507-C89C-A548-B97A-3CEE921AE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78" y="24245"/>
            <a:ext cx="10032527" cy="758349"/>
          </a:xfrm>
        </p:spPr>
        <p:txBody>
          <a:bodyPr/>
          <a:lstStyle/>
          <a:p>
            <a:r>
              <a:rPr lang="en-US" dirty="0"/>
              <a:t>Ceremony for completion of CE on January</a:t>
            </a:r>
            <a:r>
              <a:rPr lang="en-CH" dirty="0"/>
              <a:t> </a:t>
            </a:r>
            <a:r>
              <a:rPr lang="en-US" dirty="0"/>
              <a:t>20</a:t>
            </a:r>
            <a:r>
              <a:rPr lang="en-US" baseline="30000" dirty="0"/>
              <a:t>th </a:t>
            </a:r>
            <a:r>
              <a:rPr lang="en-CH" dirty="0"/>
              <a:t>202</a:t>
            </a:r>
            <a:r>
              <a:rPr lang="en-US" dirty="0"/>
              <a:t>3</a:t>
            </a:r>
            <a:endParaRPr lang="en-CH" dirty="0"/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79617E45-E0F0-D540-8AA3-F819743DC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370" y="749528"/>
            <a:ext cx="3815697" cy="286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637A5F5-527F-732F-6094-4277DCA3209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7829" y="749528"/>
            <a:ext cx="3786976" cy="28402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F343398-30F1-D19D-AED2-E8B63375844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370" y="4044462"/>
            <a:ext cx="3888393" cy="2511642"/>
          </a:xfrm>
          <a:prstGeom prst="rect">
            <a:avLst/>
          </a:prstGeom>
        </p:spPr>
      </p:pic>
      <p:pic>
        <p:nvPicPr>
          <p:cNvPr id="6" name="Picture 5" descr="A picture containing indoor, blue&#10;&#10;Description automatically generated">
            <a:extLst>
              <a:ext uri="{FF2B5EF4-FFF2-40B4-BE49-F238E27FC236}">
                <a16:creationId xmlns:a16="http://schemas.microsoft.com/office/drawing/2014/main" id="{AD0E861E-32D4-48F0-A31F-7BC11774549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0227" y="782594"/>
            <a:ext cx="3060534" cy="4080711"/>
          </a:xfrm>
          <a:prstGeom prst="rect">
            <a:avLst/>
          </a:prstGeom>
        </p:spPr>
      </p:pic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047A2E87-DAFF-ED90-32C4-9DCB70E44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BEC52E1C-03F7-69B8-8D51-7F1FCCDC6A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25DA0D7-E398-C692-1C27-89E1897888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76120" y="3166840"/>
            <a:ext cx="5015880" cy="334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968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A99083-16AF-B949-8397-329FE0B73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EA3339-373C-BE44-960D-802FE66E3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8732" y="-5527"/>
            <a:ext cx="8879904" cy="914400"/>
          </a:xfrm>
        </p:spPr>
        <p:txBody>
          <a:bodyPr>
            <a:noAutofit/>
          </a:bodyPr>
          <a:lstStyle/>
          <a:p>
            <a:r>
              <a:rPr lang="fr-CH" sz="3600" u="sng" dirty="0">
                <a:solidFill>
                  <a:srgbClr val="FF0000"/>
                </a:solidFill>
                <a:latin typeface="Garamond"/>
                <a:cs typeface="Garamond"/>
              </a:rPr>
              <a:t>New HL-LHC Triplet </a:t>
            </a:r>
            <a:r>
              <a:rPr lang="fr-CH" sz="3600" u="sng" dirty="0" err="1">
                <a:solidFill>
                  <a:srgbClr val="FF0000"/>
                </a:solidFill>
                <a:latin typeface="Garamond"/>
                <a:cs typeface="Garamond"/>
              </a:rPr>
              <a:t>Layout</a:t>
            </a:r>
            <a:r>
              <a:rPr lang="fr-CH" sz="3600" u="sng" dirty="0">
                <a:solidFill>
                  <a:srgbClr val="FF0000"/>
                </a:solidFill>
                <a:latin typeface="Garamond"/>
                <a:cs typeface="Garamond"/>
              </a:rPr>
              <a:t>:</a:t>
            </a:r>
            <a:endParaRPr lang="en-GB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9" name="Curved Left Arrow 8">
            <a:extLst>
              <a:ext uri="{FF2B5EF4-FFF2-40B4-BE49-F238E27FC236}">
                <a16:creationId xmlns:a16="http://schemas.microsoft.com/office/drawing/2014/main" id="{E7291111-A1C4-AF48-91CD-47C782C9D604}"/>
              </a:ext>
            </a:extLst>
          </p:cNvPr>
          <p:cNvSpPr/>
          <p:nvPr/>
        </p:nvSpPr>
        <p:spPr>
          <a:xfrm>
            <a:off x="10783711" y="2291937"/>
            <a:ext cx="798689" cy="2897579"/>
          </a:xfrm>
          <a:prstGeom prst="curved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71CE38-528C-1942-B711-6ACA717C6B8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42" y="961905"/>
            <a:ext cx="9821193" cy="25531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F581E7D-1A3D-254D-810A-6D27DB5480D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42" y="3693229"/>
            <a:ext cx="9821193" cy="25324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2ED52329-C63F-EB98-21BE-1A142935B0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84DB905-60CD-105A-B766-D23D68C75912}"/>
              </a:ext>
            </a:extLst>
          </p:cNvPr>
          <p:cNvSpPr/>
          <p:nvPr/>
        </p:nvSpPr>
        <p:spPr>
          <a:xfrm>
            <a:off x="3647728" y="4314800"/>
            <a:ext cx="914400" cy="914400"/>
          </a:xfrm>
          <a:prstGeom prst="roundRect">
            <a:avLst/>
          </a:prstGeom>
          <a:noFill/>
          <a:ln w="1016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18CBDD-E673-365D-C00D-31C8AE689C43}"/>
              </a:ext>
            </a:extLst>
          </p:cNvPr>
          <p:cNvSpPr/>
          <p:nvPr/>
        </p:nvSpPr>
        <p:spPr>
          <a:xfrm>
            <a:off x="7824192" y="4303676"/>
            <a:ext cx="914400" cy="914400"/>
          </a:xfrm>
          <a:prstGeom prst="roundRect">
            <a:avLst/>
          </a:prstGeom>
          <a:noFill/>
          <a:ln w="1016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113" y="93287"/>
            <a:ext cx="10560000" cy="720000"/>
          </a:xfrm>
        </p:spPr>
        <p:txBody>
          <a:bodyPr/>
          <a:lstStyle/>
          <a:p>
            <a:r>
              <a:rPr lang="en-US" dirty="0"/>
              <a:t>The Insertion Region (up to Q4)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6222" y="4767262"/>
            <a:ext cx="7511970" cy="342321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Lucio Rossi - HiLumi LHC to the CERN guides - Globe 26 February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304" y="980728"/>
            <a:ext cx="10254874" cy="51125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00306" y="3553271"/>
            <a:ext cx="48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Q1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15440" y="3409255"/>
            <a:ext cx="592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Q2a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1842" y="3129743"/>
            <a:ext cx="592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Q2b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9826" y="3068960"/>
            <a:ext cx="48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Q3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75020" y="2977207"/>
            <a:ext cx="49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CP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32744" y="2935977"/>
            <a:ext cx="431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D1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83632" y="3152001"/>
            <a:ext cx="558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DFX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40371" y="3224009"/>
            <a:ext cx="5872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DFM</a:t>
            </a:r>
            <a:endParaRPr lang="en-GB" sz="1200" dirty="0">
              <a:solidFill>
                <a:srgbClr val="FFFF00"/>
              </a:solidFill>
            </a:endParaRPr>
          </a:p>
        </p:txBody>
      </p:sp>
      <p:cxnSp>
        <p:nvCxnSpPr>
          <p:cNvPr id="24" name="Straight Arrow Connector 23"/>
          <p:cNvCxnSpPr>
            <a:cxnSpLocks/>
          </p:cNvCxnSpPr>
          <p:nvPr/>
        </p:nvCxnSpPr>
        <p:spPr>
          <a:xfrm>
            <a:off x="3490461" y="1253799"/>
            <a:ext cx="0" cy="60587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671524" y="1021341"/>
            <a:ext cx="20645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Connection to LHC (UL)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31464" y="1051093"/>
            <a:ext cx="176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Service </a:t>
            </a:r>
            <a:r>
              <a:rPr lang="fr-CH" sz="1200" dirty="0" err="1">
                <a:solidFill>
                  <a:srgbClr val="FFFF00"/>
                </a:solidFill>
              </a:rPr>
              <a:t>gallery</a:t>
            </a:r>
            <a:r>
              <a:rPr lang="fr-CH" sz="1200" dirty="0">
                <a:solidFill>
                  <a:srgbClr val="FFFF00"/>
                </a:solidFill>
              </a:rPr>
              <a:t> (UR)</a:t>
            </a:r>
          </a:p>
        </p:txBody>
      </p:sp>
      <p:cxnSp>
        <p:nvCxnSpPr>
          <p:cNvPr id="27" name="Straight Arrow Connector 26"/>
          <p:cNvCxnSpPr>
            <a:cxnSpLocks/>
          </p:cNvCxnSpPr>
          <p:nvPr/>
        </p:nvCxnSpPr>
        <p:spPr>
          <a:xfrm>
            <a:off x="7608168" y="1313703"/>
            <a:ext cx="0" cy="60587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905895" y="3548073"/>
            <a:ext cx="726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TAXS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5360" y="2935977"/>
            <a:ext cx="1214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>
                <a:solidFill>
                  <a:srgbClr val="FFFF00"/>
                </a:solidFill>
              </a:rPr>
              <a:t>Crab</a:t>
            </a:r>
            <a:r>
              <a:rPr lang="fr-CH" sz="1200" dirty="0">
                <a:solidFill>
                  <a:srgbClr val="FFFF00"/>
                </a:solidFill>
              </a:rPr>
              <a:t> </a:t>
            </a:r>
            <a:r>
              <a:rPr lang="fr-CH" sz="1200" dirty="0" err="1">
                <a:solidFill>
                  <a:srgbClr val="FFFF00"/>
                </a:solidFill>
              </a:rPr>
              <a:t>cavities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6556" y="1318185"/>
            <a:ext cx="1041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UA </a:t>
            </a:r>
            <a:r>
              <a:rPr lang="fr-CH" sz="1200" dirty="0" err="1">
                <a:solidFill>
                  <a:srgbClr val="FFFF00"/>
                </a:solidFill>
              </a:rPr>
              <a:t>Gallery</a:t>
            </a:r>
            <a:endParaRPr lang="fr-CH" sz="1200" dirty="0">
              <a:solidFill>
                <a:srgbClr val="FFFF00"/>
              </a:solidFill>
            </a:endParaRPr>
          </a:p>
        </p:txBody>
      </p:sp>
      <p:cxnSp>
        <p:nvCxnSpPr>
          <p:cNvPr id="33" name="Straight Arrow Connector 32"/>
          <p:cNvCxnSpPr>
            <a:cxnSpLocks/>
          </p:cNvCxnSpPr>
          <p:nvPr/>
        </p:nvCxnSpPr>
        <p:spPr>
          <a:xfrm>
            <a:off x="877429" y="1552641"/>
            <a:ext cx="0" cy="22698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61508" y="2483719"/>
            <a:ext cx="4219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rgbClr val="FFFF00"/>
                </a:solidFill>
              </a:rPr>
              <a:t>Q4</a:t>
            </a:r>
            <a:endParaRPr lang="en-GB" sz="1100" dirty="0">
              <a:solidFill>
                <a:srgbClr val="FFFF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28962" y="2492896"/>
            <a:ext cx="1010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>
                <a:solidFill>
                  <a:srgbClr val="FFFF00"/>
                </a:solidFill>
              </a:rPr>
              <a:t>Collimators</a:t>
            </a:r>
            <a:endParaRPr lang="en-GB" sz="1100" dirty="0">
              <a:solidFill>
                <a:srgbClr val="FFFF00"/>
              </a:solidFill>
            </a:endParaRPr>
          </a:p>
        </p:txBody>
      </p:sp>
      <p:cxnSp>
        <p:nvCxnSpPr>
          <p:cNvPr id="45" name="Straight Arrow Connector 44"/>
          <p:cNvCxnSpPr>
            <a:cxnSpLocks/>
          </p:cNvCxnSpPr>
          <p:nvPr/>
        </p:nvCxnSpPr>
        <p:spPr>
          <a:xfrm>
            <a:off x="2207568" y="2841972"/>
            <a:ext cx="0" cy="22698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425397" y="3167390"/>
            <a:ext cx="6381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rgbClr val="FFFF00"/>
                </a:solidFill>
              </a:rPr>
              <a:t>TAXN</a:t>
            </a:r>
            <a:endParaRPr lang="en-GB" sz="1100" dirty="0">
              <a:solidFill>
                <a:srgbClr val="FFFF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463253" y="1223215"/>
            <a:ext cx="1359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Service </a:t>
            </a:r>
            <a:r>
              <a:rPr lang="fr-CH" sz="1200" dirty="0" err="1">
                <a:solidFill>
                  <a:srgbClr val="FFFF00"/>
                </a:solidFill>
              </a:rPr>
              <a:t>cavern</a:t>
            </a:r>
            <a:endParaRPr lang="fr-CH" sz="1200" dirty="0">
              <a:solidFill>
                <a:srgbClr val="FFFF00"/>
              </a:solidFill>
            </a:endParaRPr>
          </a:p>
        </p:txBody>
      </p:sp>
      <p:cxnSp>
        <p:nvCxnSpPr>
          <p:cNvPr id="48" name="Straight Arrow Connector 47"/>
          <p:cNvCxnSpPr>
            <a:cxnSpLocks/>
          </p:cNvCxnSpPr>
          <p:nvPr/>
        </p:nvCxnSpPr>
        <p:spPr>
          <a:xfrm>
            <a:off x="2564563" y="1398284"/>
            <a:ext cx="465154" cy="19570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0458" y="4415510"/>
            <a:ext cx="1566990" cy="10458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93615" y="3142240"/>
            <a:ext cx="1603833" cy="10396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" name="Footer Placeholder 3">
            <a:extLst>
              <a:ext uri="{FF2B5EF4-FFF2-40B4-BE49-F238E27FC236}">
                <a16:creationId xmlns:a16="http://schemas.microsoft.com/office/drawing/2014/main" id="{CB99A25D-33A2-B2F5-FB48-185863CD9E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80176" y="6525384"/>
            <a:ext cx="3600400" cy="332616"/>
          </a:xfrm>
        </p:spPr>
        <p:txBody>
          <a:bodyPr/>
          <a:lstStyle/>
          <a:p>
            <a:r>
              <a:rPr lang="en-GB" noProof="0" dirty="0"/>
              <a:t>O. Brüning, LASA </a:t>
            </a:r>
            <a:r>
              <a:rPr lang="en-US" dirty="0"/>
              <a:t>– February 17</a:t>
            </a:r>
            <a:r>
              <a:rPr lang="en-US" baseline="30000" dirty="0"/>
              <a:t>th</a:t>
            </a:r>
            <a:r>
              <a:rPr lang="en-US" dirty="0"/>
              <a:t> 2023 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97C0B1DE-F771-E49B-4543-A79E270A2AE0}"/>
              </a:ext>
            </a:extLst>
          </p:cNvPr>
          <p:cNvSpPr/>
          <p:nvPr/>
        </p:nvSpPr>
        <p:spPr>
          <a:xfrm>
            <a:off x="3554099" y="2895699"/>
            <a:ext cx="914400" cy="914400"/>
          </a:xfrm>
          <a:prstGeom prst="roundRect">
            <a:avLst/>
          </a:prstGeom>
          <a:noFill/>
          <a:ln w="1016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B8E4E72E-A3F5-05B8-8F1A-3879F01AD603}"/>
              </a:ext>
            </a:extLst>
          </p:cNvPr>
          <p:cNvSpPr/>
          <p:nvPr/>
        </p:nvSpPr>
        <p:spPr>
          <a:xfrm>
            <a:off x="872267" y="2404238"/>
            <a:ext cx="914400" cy="914400"/>
          </a:xfrm>
          <a:prstGeom prst="roundRect">
            <a:avLst/>
          </a:prstGeom>
          <a:noFill/>
          <a:ln w="1016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54" descr="United States icon">
            <a:hlinkClick r:id="rId6"/>
            <a:extLst>
              <a:ext uri="{FF2B5EF4-FFF2-40B4-BE49-F238E27FC236}">
                <a16:creationId xmlns:a16="http://schemas.microsoft.com/office/drawing/2014/main" id="{E216E2A2-94FF-D9A2-C160-E91699AE1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5455" y="4293136"/>
            <a:ext cx="384851" cy="39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2" descr="Spain icon">
            <a:hlinkClick r:id="rId8"/>
            <a:extLst>
              <a:ext uri="{FF2B5EF4-FFF2-40B4-BE49-F238E27FC236}">
                <a16:creationId xmlns:a16="http://schemas.microsoft.com/office/drawing/2014/main" id="{A0672A11-21D6-B35F-6811-784FF6E5E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3122" y="4003293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62" descr="Spain icon">
            <a:hlinkClick r:id="rId8"/>
            <a:extLst>
              <a:ext uri="{FF2B5EF4-FFF2-40B4-BE49-F238E27FC236}">
                <a16:creationId xmlns:a16="http://schemas.microsoft.com/office/drawing/2014/main" id="{1703313A-FC84-6CCD-C42F-3FAFC0645F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9626" y="3717031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62" descr="Spain icon">
            <a:hlinkClick r:id="rId8"/>
            <a:extLst>
              <a:ext uri="{FF2B5EF4-FFF2-40B4-BE49-F238E27FC236}">
                <a16:creationId xmlns:a16="http://schemas.microsoft.com/office/drawing/2014/main" id="{F0914955-4294-6B11-D456-83C34FF33B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0146" y="2551692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4" descr="Italy icon">
            <a:hlinkClick r:id="rId10"/>
            <a:extLst>
              <a:ext uri="{FF2B5EF4-FFF2-40B4-BE49-F238E27FC236}">
                <a16:creationId xmlns:a16="http://schemas.microsoft.com/office/drawing/2014/main" id="{D986C2CF-AB4C-2AB6-73EF-4F587417B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9411" y="3380360"/>
            <a:ext cx="424054" cy="42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8">
            <a:extLst>
              <a:ext uri="{FF2B5EF4-FFF2-40B4-BE49-F238E27FC236}">
                <a16:creationId xmlns:a16="http://schemas.microsoft.com/office/drawing/2014/main" id="{70A29DC3-7E42-EEC9-03A0-33123B124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5535" y="3217513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8">
            <a:extLst>
              <a:ext uri="{FF2B5EF4-FFF2-40B4-BE49-F238E27FC236}">
                <a16:creationId xmlns:a16="http://schemas.microsoft.com/office/drawing/2014/main" id="{C4333A14-BC96-B6E0-C3EE-6FBBEE549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8661" y="3123790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54" descr="United States icon">
            <a:hlinkClick r:id="rId6"/>
            <a:extLst>
              <a:ext uri="{FF2B5EF4-FFF2-40B4-BE49-F238E27FC236}">
                <a16:creationId xmlns:a16="http://schemas.microsoft.com/office/drawing/2014/main" id="{4168EB38-162D-64D5-D3C3-BEB3427AB2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8691" y="3563143"/>
            <a:ext cx="384851" cy="39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6" descr="Japan icon">
            <a:hlinkClick r:id="rId13"/>
            <a:extLst>
              <a:ext uri="{FF2B5EF4-FFF2-40B4-BE49-F238E27FC236}">
                <a16:creationId xmlns:a16="http://schemas.microsoft.com/office/drawing/2014/main" id="{E521608B-4D30-26EC-F5E2-107C100C5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4504" y="3356167"/>
            <a:ext cx="419595" cy="42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52" descr="United Kingdom icon">
            <a:hlinkClick r:id="rId15"/>
            <a:extLst>
              <a:ext uri="{FF2B5EF4-FFF2-40B4-BE49-F238E27FC236}">
                <a16:creationId xmlns:a16="http://schemas.microsoft.com/office/drawing/2014/main" id="{52356FB2-BB1C-011A-0B72-25835FD4C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7562" y="2689859"/>
            <a:ext cx="397309" cy="40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534552" y="2575937"/>
            <a:ext cx="90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SC Links</a:t>
            </a:r>
          </a:p>
        </p:txBody>
      </p:sp>
      <p:cxnSp>
        <p:nvCxnSpPr>
          <p:cNvPr id="19" name="Straight Arrow Connector 18"/>
          <p:cNvCxnSpPr>
            <a:cxnSpLocks/>
          </p:cNvCxnSpPr>
          <p:nvPr/>
        </p:nvCxnSpPr>
        <p:spPr>
          <a:xfrm flipH="1">
            <a:off x="3159387" y="2774426"/>
            <a:ext cx="416333" cy="29453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0" name="Picture 52" descr="United Kingdom icon">
            <a:hlinkClick r:id="rId15"/>
            <a:extLst>
              <a:ext uri="{FF2B5EF4-FFF2-40B4-BE49-F238E27FC236}">
                <a16:creationId xmlns:a16="http://schemas.microsoft.com/office/drawing/2014/main" id="{B032BC6A-F1AF-1C3E-3A61-CA837B33B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8909" y="3479044"/>
            <a:ext cx="397309" cy="40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8">
            <a:extLst>
              <a:ext uri="{FF2B5EF4-FFF2-40B4-BE49-F238E27FC236}">
                <a16:creationId xmlns:a16="http://schemas.microsoft.com/office/drawing/2014/main" id="{0CA81618-B6AA-3D09-BCFC-2934D13A7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660" y="2278778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44" descr="Italy icon">
            <a:hlinkClick r:id="rId10"/>
            <a:extLst>
              <a:ext uri="{FF2B5EF4-FFF2-40B4-BE49-F238E27FC236}">
                <a16:creationId xmlns:a16="http://schemas.microsoft.com/office/drawing/2014/main" id="{6650DCA8-E6CC-83C9-2B30-FEAAFF9DE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499" y="2451046"/>
            <a:ext cx="424054" cy="42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1288856" y="2636912"/>
            <a:ext cx="4146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rgbClr val="FFFF00"/>
                </a:solidFill>
              </a:rPr>
              <a:t>D2</a:t>
            </a:r>
            <a:endParaRPr lang="en-GB" sz="1100" dirty="0">
              <a:solidFill>
                <a:srgbClr val="FFFF00"/>
              </a:solidFill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6A1D5EA6-D829-DB10-A838-9D3A6A6F239A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8192" y="1530379"/>
            <a:ext cx="410969" cy="25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33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</documentManagement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FA5F7A-DEF2-4DAA-81D0-964FB86F8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171983</TotalTime>
  <Words>1742</Words>
  <Application>Microsoft Macintosh PowerPoint</Application>
  <PresentationFormat>Widescreen</PresentationFormat>
  <Paragraphs>391</Paragraphs>
  <Slides>33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Garamond</vt:lpstr>
      <vt:lpstr>Helvetica</vt:lpstr>
      <vt:lpstr>Tahoma</vt:lpstr>
      <vt:lpstr>Times New Roman</vt:lpstr>
      <vt:lpstr>Wingdings</vt:lpstr>
      <vt:lpstr>Thème Office</vt:lpstr>
      <vt:lpstr>The HL-LHC Plan  </vt:lpstr>
      <vt:lpstr>Reminder of the HL-LHC Goals</vt:lpstr>
      <vt:lpstr>PowerPoint Presentation</vt:lpstr>
      <vt:lpstr>PowerPoint Presentation</vt:lpstr>
      <vt:lpstr>HL-LHC Scope in 1R and 5R </vt:lpstr>
      <vt:lpstr>Completion of the civil engineering works</vt:lpstr>
      <vt:lpstr>Ceremony for completion of CE on January 20th 2023</vt:lpstr>
      <vt:lpstr>New HL-LHC Triplet Layout:</vt:lpstr>
      <vt:lpstr>The Insertion Region (up to Q4)</vt:lpstr>
      <vt:lpstr>PowerPoint Presentation</vt:lpstr>
      <vt:lpstr>PowerPoint Presentation</vt:lpstr>
      <vt:lpstr>Corrector Package Production</vt:lpstr>
      <vt:lpstr>D1 Prototype at KEK</vt:lpstr>
      <vt:lpstr>PowerPoint Presentation</vt:lpstr>
      <vt:lpstr>Flexible MgB2 superconducting links</vt:lpstr>
      <vt:lpstr>PowerPoint Presentation</vt:lpstr>
      <vt:lpstr>PowerPoint Presentation</vt:lpstr>
      <vt:lpstr>PowerPoint Presentation</vt:lpstr>
      <vt:lpstr>HL-LHC is ready for Series production of most components   We are getting ready for installation:  IT-String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Technical infrastructures in the delivered buildings</vt:lpstr>
      <vt:lpstr>Cryostat Preparation @ CERN</vt:lpstr>
      <vt:lpstr>International Collaboration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Oliver Bruning</cp:lastModifiedBy>
  <cp:revision>463</cp:revision>
  <cp:lastPrinted>2020-07-14T15:51:05Z</cp:lastPrinted>
  <dcterms:created xsi:type="dcterms:W3CDTF">2016-01-11T14:38:10Z</dcterms:created>
  <dcterms:modified xsi:type="dcterms:W3CDTF">2023-02-17T07:08:01Z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