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sldIdLst>
    <p:sldId id="256" r:id="rId5"/>
    <p:sldId id="258" r:id="rId6"/>
    <p:sldId id="261" r:id="rId7"/>
    <p:sldId id="259" r:id="rId8"/>
    <p:sldId id="260" r:id="rId9"/>
    <p:sldId id="262" r:id="rId10"/>
    <p:sldId id="263" r:id="rId11"/>
    <p:sldId id="284" r:id="rId12"/>
    <p:sldId id="304" r:id="rId13"/>
    <p:sldId id="315" r:id="rId14"/>
    <p:sldId id="320" r:id="rId15"/>
    <p:sldId id="305" r:id="rId16"/>
    <p:sldId id="1675" r:id="rId17"/>
    <p:sldId id="1676" r:id="rId18"/>
    <p:sldId id="1677" r:id="rId19"/>
    <p:sldId id="1680" r:id="rId20"/>
    <p:sldId id="1681" r:id="rId21"/>
    <p:sldId id="998" r:id="rId22"/>
    <p:sldId id="308" r:id="rId23"/>
    <p:sldId id="1673" r:id="rId24"/>
    <p:sldId id="1674" r:id="rId25"/>
    <p:sldId id="265" r:id="rId26"/>
    <p:sldId id="1690" r:id="rId27"/>
    <p:sldId id="1692" r:id="rId28"/>
    <p:sldId id="1697" r:id="rId2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8E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9FD138-3D38-42D3-ABF3-F9DCA5C166AE}" v="3" dt="2023-02-17T07:20:29.3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70" autoAdjust="0"/>
    <p:restoredTop sz="94660" autoAdjust="0"/>
  </p:normalViewPr>
  <p:slideViewPr>
    <p:cSldViewPr snapToGrid="0">
      <p:cViewPr varScale="1">
        <p:scale>
          <a:sx n="159" d="100"/>
          <a:sy n="159" d="100"/>
        </p:scale>
        <p:origin x="3042" y="1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io" userId="5f3cad6b-d350-4291-a038-0a9554b355a4" providerId="ADAL" clId="{CE9FD138-3D38-42D3-ABF3-F9DCA5C166AE}"/>
    <pc:docChg chg="custSel delSld modSld">
      <pc:chgData name="Lucio" userId="5f3cad6b-d350-4291-a038-0a9554b355a4" providerId="ADAL" clId="{CE9FD138-3D38-42D3-ABF3-F9DCA5C166AE}" dt="2023-02-17T07:22:46.583" v="256" actId="20577"/>
      <pc:docMkLst>
        <pc:docMk/>
      </pc:docMkLst>
      <pc:sldChg chg="modSp mod">
        <pc:chgData name="Lucio" userId="5f3cad6b-d350-4291-a038-0a9554b355a4" providerId="ADAL" clId="{CE9FD138-3D38-42D3-ABF3-F9DCA5C166AE}" dt="2023-02-17T07:15:15.018" v="67" actId="5793"/>
        <pc:sldMkLst>
          <pc:docMk/>
          <pc:sldMk cId="2416892646" sldId="256"/>
        </pc:sldMkLst>
        <pc:spChg chg="mod">
          <ac:chgData name="Lucio" userId="5f3cad6b-d350-4291-a038-0a9554b355a4" providerId="ADAL" clId="{CE9FD138-3D38-42D3-ABF3-F9DCA5C166AE}" dt="2023-02-17T07:15:15.018" v="67" actId="5793"/>
          <ac:spMkLst>
            <pc:docMk/>
            <pc:sldMk cId="2416892646" sldId="256"/>
            <ac:spMk id="3" creationId="{A0D64716-82ED-36AB-90D0-C047C987A984}"/>
          </ac:spMkLst>
        </pc:spChg>
        <pc:spChg chg="mod">
          <ac:chgData name="Lucio" userId="5f3cad6b-d350-4291-a038-0a9554b355a4" providerId="ADAL" clId="{CE9FD138-3D38-42D3-ABF3-F9DCA5C166AE}" dt="2023-02-17T07:15:01.143" v="59" actId="20577"/>
          <ac:spMkLst>
            <pc:docMk/>
            <pc:sldMk cId="2416892646" sldId="256"/>
            <ac:spMk id="12" creationId="{03842DDB-A454-1ED8-27D9-980A9B09BA55}"/>
          </ac:spMkLst>
        </pc:spChg>
      </pc:sldChg>
      <pc:sldChg chg="del">
        <pc:chgData name="Lucio" userId="5f3cad6b-d350-4291-a038-0a9554b355a4" providerId="ADAL" clId="{CE9FD138-3D38-42D3-ABF3-F9DCA5C166AE}" dt="2023-02-17T07:16:46.154" v="68" actId="47"/>
        <pc:sldMkLst>
          <pc:docMk/>
          <pc:sldMk cId="1052712767" sldId="257"/>
        </pc:sldMkLst>
      </pc:sldChg>
      <pc:sldChg chg="del">
        <pc:chgData name="Lucio" userId="5f3cad6b-d350-4291-a038-0a9554b355a4" providerId="ADAL" clId="{CE9FD138-3D38-42D3-ABF3-F9DCA5C166AE}" dt="2023-02-17T07:18:29.049" v="84" actId="47"/>
        <pc:sldMkLst>
          <pc:docMk/>
          <pc:sldMk cId="1732140113" sldId="264"/>
        </pc:sldMkLst>
      </pc:sldChg>
      <pc:sldChg chg="del">
        <pc:chgData name="Lucio" userId="5f3cad6b-d350-4291-a038-0a9554b355a4" providerId="ADAL" clId="{CE9FD138-3D38-42D3-ABF3-F9DCA5C166AE}" dt="2023-02-17T07:18:46.674" v="85" actId="47"/>
        <pc:sldMkLst>
          <pc:docMk/>
          <pc:sldMk cId="1129654334" sldId="266"/>
        </pc:sldMkLst>
      </pc:sldChg>
      <pc:sldChg chg="del">
        <pc:chgData name="Lucio" userId="5f3cad6b-d350-4291-a038-0a9554b355a4" providerId="ADAL" clId="{CE9FD138-3D38-42D3-ABF3-F9DCA5C166AE}" dt="2023-02-17T07:21:33.126" v="108" actId="47"/>
        <pc:sldMkLst>
          <pc:docMk/>
          <pc:sldMk cId="1969398018" sldId="267"/>
        </pc:sldMkLst>
      </pc:sldChg>
      <pc:sldChg chg="del">
        <pc:chgData name="Lucio" userId="5f3cad6b-d350-4291-a038-0a9554b355a4" providerId="ADAL" clId="{CE9FD138-3D38-42D3-ABF3-F9DCA5C166AE}" dt="2023-02-17T07:21:33.126" v="108" actId="47"/>
        <pc:sldMkLst>
          <pc:docMk/>
          <pc:sldMk cId="1196120614" sldId="268"/>
        </pc:sldMkLst>
      </pc:sldChg>
      <pc:sldChg chg="del">
        <pc:chgData name="Lucio" userId="5f3cad6b-d350-4291-a038-0a9554b355a4" providerId="ADAL" clId="{CE9FD138-3D38-42D3-ABF3-F9DCA5C166AE}" dt="2023-02-17T07:21:33.126" v="108" actId="47"/>
        <pc:sldMkLst>
          <pc:docMk/>
          <pc:sldMk cId="2859374545" sldId="269"/>
        </pc:sldMkLst>
      </pc:sldChg>
      <pc:sldChg chg="del">
        <pc:chgData name="Lucio" userId="5f3cad6b-d350-4291-a038-0a9554b355a4" providerId="ADAL" clId="{CE9FD138-3D38-42D3-ABF3-F9DCA5C166AE}" dt="2023-02-17T07:21:33.126" v="108" actId="47"/>
        <pc:sldMkLst>
          <pc:docMk/>
          <pc:sldMk cId="1264146000" sldId="270"/>
        </pc:sldMkLst>
      </pc:sldChg>
      <pc:sldChg chg="del">
        <pc:chgData name="Lucio" userId="5f3cad6b-d350-4291-a038-0a9554b355a4" providerId="ADAL" clId="{CE9FD138-3D38-42D3-ABF3-F9DCA5C166AE}" dt="2023-02-17T07:21:33.126" v="108" actId="47"/>
        <pc:sldMkLst>
          <pc:docMk/>
          <pc:sldMk cId="2940471354" sldId="271"/>
        </pc:sldMkLst>
      </pc:sldChg>
      <pc:sldChg chg="del">
        <pc:chgData name="Lucio" userId="5f3cad6b-d350-4291-a038-0a9554b355a4" providerId="ADAL" clId="{CE9FD138-3D38-42D3-ABF3-F9DCA5C166AE}" dt="2023-02-17T07:21:33.126" v="108" actId="47"/>
        <pc:sldMkLst>
          <pc:docMk/>
          <pc:sldMk cId="785169262" sldId="272"/>
        </pc:sldMkLst>
      </pc:sldChg>
      <pc:sldChg chg="del">
        <pc:chgData name="Lucio" userId="5f3cad6b-d350-4291-a038-0a9554b355a4" providerId="ADAL" clId="{CE9FD138-3D38-42D3-ABF3-F9DCA5C166AE}" dt="2023-02-17T07:18:47.767" v="86" actId="47"/>
        <pc:sldMkLst>
          <pc:docMk/>
          <pc:sldMk cId="2689293410" sldId="283"/>
        </pc:sldMkLst>
      </pc:sldChg>
      <pc:sldChg chg="del">
        <pc:chgData name="Lucio" userId="5f3cad6b-d350-4291-a038-0a9554b355a4" providerId="ADAL" clId="{CE9FD138-3D38-42D3-ABF3-F9DCA5C166AE}" dt="2023-02-17T07:17:16.700" v="69" actId="47"/>
        <pc:sldMkLst>
          <pc:docMk/>
          <pc:sldMk cId="523696487" sldId="311"/>
        </pc:sldMkLst>
      </pc:sldChg>
      <pc:sldChg chg="del">
        <pc:chgData name="Lucio" userId="5f3cad6b-d350-4291-a038-0a9554b355a4" providerId="ADAL" clId="{CE9FD138-3D38-42D3-ABF3-F9DCA5C166AE}" dt="2023-02-17T07:17:16.700" v="69" actId="47"/>
        <pc:sldMkLst>
          <pc:docMk/>
          <pc:sldMk cId="3368221552" sldId="312"/>
        </pc:sldMkLst>
      </pc:sldChg>
      <pc:sldChg chg="del">
        <pc:chgData name="Lucio" userId="5f3cad6b-d350-4291-a038-0a9554b355a4" providerId="ADAL" clId="{CE9FD138-3D38-42D3-ABF3-F9DCA5C166AE}" dt="2023-02-17T07:17:16.700" v="69" actId="47"/>
        <pc:sldMkLst>
          <pc:docMk/>
          <pc:sldMk cId="2549656056" sldId="313"/>
        </pc:sldMkLst>
      </pc:sldChg>
      <pc:sldChg chg="del">
        <pc:chgData name="Lucio" userId="5f3cad6b-d350-4291-a038-0a9554b355a4" providerId="ADAL" clId="{CE9FD138-3D38-42D3-ABF3-F9DCA5C166AE}" dt="2023-02-17T07:17:24.676" v="70" actId="47"/>
        <pc:sldMkLst>
          <pc:docMk/>
          <pc:sldMk cId="4145179535" sldId="314"/>
        </pc:sldMkLst>
      </pc:sldChg>
      <pc:sldChg chg="del">
        <pc:chgData name="Lucio" userId="5f3cad6b-d350-4291-a038-0a9554b355a4" providerId="ADAL" clId="{CE9FD138-3D38-42D3-ABF3-F9DCA5C166AE}" dt="2023-02-17T07:17:29.253" v="71" actId="47"/>
        <pc:sldMkLst>
          <pc:docMk/>
          <pc:sldMk cId="3915564320" sldId="316"/>
        </pc:sldMkLst>
      </pc:sldChg>
      <pc:sldChg chg="del">
        <pc:chgData name="Lucio" userId="5f3cad6b-d350-4291-a038-0a9554b355a4" providerId="ADAL" clId="{CE9FD138-3D38-42D3-ABF3-F9DCA5C166AE}" dt="2023-02-17T07:17:34.470" v="72" actId="47"/>
        <pc:sldMkLst>
          <pc:docMk/>
          <pc:sldMk cId="3282341162" sldId="319"/>
        </pc:sldMkLst>
      </pc:sldChg>
      <pc:sldChg chg="del">
        <pc:chgData name="Lucio" userId="5f3cad6b-d350-4291-a038-0a9554b355a4" providerId="ADAL" clId="{CE9FD138-3D38-42D3-ABF3-F9DCA5C166AE}" dt="2023-02-17T07:21:05.672" v="103" actId="47"/>
        <pc:sldMkLst>
          <pc:docMk/>
          <pc:sldMk cId="4081866754" sldId="350"/>
        </pc:sldMkLst>
      </pc:sldChg>
      <pc:sldChg chg="del">
        <pc:chgData name="Lucio" userId="5f3cad6b-d350-4291-a038-0a9554b355a4" providerId="ADAL" clId="{CE9FD138-3D38-42D3-ABF3-F9DCA5C166AE}" dt="2023-02-17T07:21:33.126" v="108" actId="47"/>
        <pc:sldMkLst>
          <pc:docMk/>
          <pc:sldMk cId="283944569" sldId="353"/>
        </pc:sldMkLst>
      </pc:sldChg>
      <pc:sldChg chg="del">
        <pc:chgData name="Lucio" userId="5f3cad6b-d350-4291-a038-0a9554b355a4" providerId="ADAL" clId="{CE9FD138-3D38-42D3-ABF3-F9DCA5C166AE}" dt="2023-02-17T07:21:33.126" v="108" actId="47"/>
        <pc:sldMkLst>
          <pc:docMk/>
          <pc:sldMk cId="1575942596" sldId="355"/>
        </pc:sldMkLst>
      </pc:sldChg>
      <pc:sldChg chg="del">
        <pc:chgData name="Lucio" userId="5f3cad6b-d350-4291-a038-0a9554b355a4" providerId="ADAL" clId="{CE9FD138-3D38-42D3-ABF3-F9DCA5C166AE}" dt="2023-02-17T07:21:11.695" v="105" actId="47"/>
        <pc:sldMkLst>
          <pc:docMk/>
          <pc:sldMk cId="942021347" sldId="356"/>
        </pc:sldMkLst>
      </pc:sldChg>
      <pc:sldChg chg="del">
        <pc:chgData name="Lucio" userId="5f3cad6b-d350-4291-a038-0a9554b355a4" providerId="ADAL" clId="{CE9FD138-3D38-42D3-ABF3-F9DCA5C166AE}" dt="2023-02-17T07:21:07.961" v="104" actId="47"/>
        <pc:sldMkLst>
          <pc:docMk/>
          <pc:sldMk cId="161598625" sldId="357"/>
        </pc:sldMkLst>
      </pc:sldChg>
      <pc:sldChg chg="del">
        <pc:chgData name="Lucio" userId="5f3cad6b-d350-4291-a038-0a9554b355a4" providerId="ADAL" clId="{CE9FD138-3D38-42D3-ABF3-F9DCA5C166AE}" dt="2023-02-17T07:21:12.723" v="106" actId="47"/>
        <pc:sldMkLst>
          <pc:docMk/>
          <pc:sldMk cId="934627002" sldId="358"/>
        </pc:sldMkLst>
      </pc:sldChg>
      <pc:sldChg chg="del">
        <pc:chgData name="Lucio" userId="5f3cad6b-d350-4291-a038-0a9554b355a4" providerId="ADAL" clId="{CE9FD138-3D38-42D3-ABF3-F9DCA5C166AE}" dt="2023-02-17T07:21:13.556" v="107" actId="47"/>
        <pc:sldMkLst>
          <pc:docMk/>
          <pc:sldMk cId="1117643556" sldId="359"/>
        </pc:sldMkLst>
      </pc:sldChg>
      <pc:sldChg chg="del">
        <pc:chgData name="Lucio" userId="5f3cad6b-d350-4291-a038-0a9554b355a4" providerId="ADAL" clId="{CE9FD138-3D38-42D3-ABF3-F9DCA5C166AE}" dt="2023-02-17T07:21:33.126" v="108" actId="47"/>
        <pc:sldMkLst>
          <pc:docMk/>
          <pc:sldMk cId="1398504399" sldId="361"/>
        </pc:sldMkLst>
      </pc:sldChg>
      <pc:sldChg chg="del">
        <pc:chgData name="Lucio" userId="5f3cad6b-d350-4291-a038-0a9554b355a4" providerId="ADAL" clId="{CE9FD138-3D38-42D3-ABF3-F9DCA5C166AE}" dt="2023-02-17T07:21:33.126" v="108" actId="47"/>
        <pc:sldMkLst>
          <pc:docMk/>
          <pc:sldMk cId="3920786689" sldId="362"/>
        </pc:sldMkLst>
      </pc:sldChg>
      <pc:sldChg chg="del">
        <pc:chgData name="Lucio" userId="5f3cad6b-d350-4291-a038-0a9554b355a4" providerId="ADAL" clId="{CE9FD138-3D38-42D3-ABF3-F9DCA5C166AE}" dt="2023-02-17T07:21:33.126" v="108" actId="47"/>
        <pc:sldMkLst>
          <pc:docMk/>
          <pc:sldMk cId="2501186016" sldId="364"/>
        </pc:sldMkLst>
      </pc:sldChg>
      <pc:sldChg chg="del">
        <pc:chgData name="Lucio" userId="5f3cad6b-d350-4291-a038-0a9554b355a4" providerId="ADAL" clId="{CE9FD138-3D38-42D3-ABF3-F9DCA5C166AE}" dt="2023-02-17T07:21:33.126" v="108" actId="47"/>
        <pc:sldMkLst>
          <pc:docMk/>
          <pc:sldMk cId="751689793" sldId="365"/>
        </pc:sldMkLst>
      </pc:sldChg>
      <pc:sldChg chg="del">
        <pc:chgData name="Lucio" userId="5f3cad6b-d350-4291-a038-0a9554b355a4" providerId="ADAL" clId="{CE9FD138-3D38-42D3-ABF3-F9DCA5C166AE}" dt="2023-02-17T07:21:33.126" v="108" actId="47"/>
        <pc:sldMkLst>
          <pc:docMk/>
          <pc:sldMk cId="3695943215" sldId="366"/>
        </pc:sldMkLst>
      </pc:sldChg>
      <pc:sldChg chg="del">
        <pc:chgData name="Lucio" userId="5f3cad6b-d350-4291-a038-0a9554b355a4" providerId="ADAL" clId="{CE9FD138-3D38-42D3-ABF3-F9DCA5C166AE}" dt="2023-02-17T07:21:33.126" v="108" actId="47"/>
        <pc:sldMkLst>
          <pc:docMk/>
          <pc:sldMk cId="279525686" sldId="367"/>
        </pc:sldMkLst>
      </pc:sldChg>
      <pc:sldChg chg="del">
        <pc:chgData name="Lucio" userId="5f3cad6b-d350-4291-a038-0a9554b355a4" providerId="ADAL" clId="{CE9FD138-3D38-42D3-ABF3-F9DCA5C166AE}" dt="2023-02-17T07:21:33.126" v="108" actId="47"/>
        <pc:sldMkLst>
          <pc:docMk/>
          <pc:sldMk cId="64290055" sldId="368"/>
        </pc:sldMkLst>
      </pc:sldChg>
      <pc:sldChg chg="del">
        <pc:chgData name="Lucio" userId="5f3cad6b-d350-4291-a038-0a9554b355a4" providerId="ADAL" clId="{CE9FD138-3D38-42D3-ABF3-F9DCA5C166AE}" dt="2023-02-17T07:21:33.126" v="108" actId="47"/>
        <pc:sldMkLst>
          <pc:docMk/>
          <pc:sldMk cId="2212668128" sldId="369"/>
        </pc:sldMkLst>
      </pc:sldChg>
      <pc:sldChg chg="del">
        <pc:chgData name="Lucio" userId="5f3cad6b-d350-4291-a038-0a9554b355a4" providerId="ADAL" clId="{CE9FD138-3D38-42D3-ABF3-F9DCA5C166AE}" dt="2023-02-17T07:21:33.126" v="108" actId="47"/>
        <pc:sldMkLst>
          <pc:docMk/>
          <pc:sldMk cId="4235387068" sldId="370"/>
        </pc:sldMkLst>
      </pc:sldChg>
      <pc:sldChg chg="del">
        <pc:chgData name="Lucio" userId="5f3cad6b-d350-4291-a038-0a9554b355a4" providerId="ADAL" clId="{CE9FD138-3D38-42D3-ABF3-F9DCA5C166AE}" dt="2023-02-17T07:21:33.126" v="108" actId="47"/>
        <pc:sldMkLst>
          <pc:docMk/>
          <pc:sldMk cId="243675914" sldId="371"/>
        </pc:sldMkLst>
      </pc:sldChg>
      <pc:sldChg chg="modSp mod">
        <pc:chgData name="Lucio" userId="5f3cad6b-d350-4291-a038-0a9554b355a4" providerId="ADAL" clId="{CE9FD138-3D38-42D3-ABF3-F9DCA5C166AE}" dt="2023-02-17T07:18:09.493" v="81" actId="20577"/>
        <pc:sldMkLst>
          <pc:docMk/>
          <pc:sldMk cId="1641223129" sldId="998"/>
        </pc:sldMkLst>
        <pc:spChg chg="mod">
          <ac:chgData name="Lucio" userId="5f3cad6b-d350-4291-a038-0a9554b355a4" providerId="ADAL" clId="{CE9FD138-3D38-42D3-ABF3-F9DCA5C166AE}" dt="2023-02-17T07:18:09.493" v="81" actId="20577"/>
          <ac:spMkLst>
            <pc:docMk/>
            <pc:sldMk cId="1641223129" sldId="998"/>
            <ac:spMk id="2" creationId="{00000000-0000-0000-0000-000000000000}"/>
          </ac:spMkLst>
        </pc:spChg>
      </pc:sldChg>
      <pc:sldChg chg="del">
        <pc:chgData name="Lucio" userId="5f3cad6b-d350-4291-a038-0a9554b355a4" providerId="ADAL" clId="{CE9FD138-3D38-42D3-ABF3-F9DCA5C166AE}" dt="2023-02-17T07:18:13.540" v="82" actId="47"/>
        <pc:sldMkLst>
          <pc:docMk/>
          <pc:sldMk cId="420368333" sldId="1667"/>
        </pc:sldMkLst>
      </pc:sldChg>
      <pc:sldChg chg="del">
        <pc:chgData name="Lucio" userId="5f3cad6b-d350-4291-a038-0a9554b355a4" providerId="ADAL" clId="{CE9FD138-3D38-42D3-ABF3-F9DCA5C166AE}" dt="2023-02-17T07:18:03.731" v="74" actId="47"/>
        <pc:sldMkLst>
          <pc:docMk/>
          <pc:sldMk cId="18137758" sldId="1668"/>
        </pc:sldMkLst>
      </pc:sldChg>
      <pc:sldChg chg="del">
        <pc:chgData name="Lucio" userId="5f3cad6b-d350-4291-a038-0a9554b355a4" providerId="ADAL" clId="{CE9FD138-3D38-42D3-ABF3-F9DCA5C166AE}" dt="2023-02-17T07:17:51.838" v="73" actId="47"/>
        <pc:sldMkLst>
          <pc:docMk/>
          <pc:sldMk cId="4159682949" sldId="1682"/>
        </pc:sldMkLst>
      </pc:sldChg>
      <pc:sldChg chg="del">
        <pc:chgData name="Lucio" userId="5f3cad6b-d350-4291-a038-0a9554b355a4" providerId="ADAL" clId="{CE9FD138-3D38-42D3-ABF3-F9DCA5C166AE}" dt="2023-02-17T07:18:24.913" v="83" actId="47"/>
        <pc:sldMkLst>
          <pc:docMk/>
          <pc:sldMk cId="501191984" sldId="1684"/>
        </pc:sldMkLst>
      </pc:sldChg>
      <pc:sldChg chg="del">
        <pc:chgData name="Lucio" userId="5f3cad6b-d350-4291-a038-0a9554b355a4" providerId="ADAL" clId="{CE9FD138-3D38-42D3-ABF3-F9DCA5C166AE}" dt="2023-02-17T07:18:49.046" v="87" actId="47"/>
        <pc:sldMkLst>
          <pc:docMk/>
          <pc:sldMk cId="4072642391" sldId="1685"/>
        </pc:sldMkLst>
      </pc:sldChg>
      <pc:sldChg chg="del">
        <pc:chgData name="Lucio" userId="5f3cad6b-d350-4291-a038-0a9554b355a4" providerId="ADAL" clId="{CE9FD138-3D38-42D3-ABF3-F9DCA5C166AE}" dt="2023-02-17T07:21:33.126" v="108" actId="47"/>
        <pc:sldMkLst>
          <pc:docMk/>
          <pc:sldMk cId="2805278959" sldId="1686"/>
        </pc:sldMkLst>
      </pc:sldChg>
      <pc:sldChg chg="del">
        <pc:chgData name="Lucio" userId="5f3cad6b-d350-4291-a038-0a9554b355a4" providerId="ADAL" clId="{CE9FD138-3D38-42D3-ABF3-F9DCA5C166AE}" dt="2023-02-17T07:18:52.843" v="89" actId="47"/>
        <pc:sldMkLst>
          <pc:docMk/>
          <pc:sldMk cId="2706396613" sldId="1687"/>
        </pc:sldMkLst>
      </pc:sldChg>
      <pc:sldChg chg="del">
        <pc:chgData name="Lucio" userId="5f3cad6b-d350-4291-a038-0a9554b355a4" providerId="ADAL" clId="{CE9FD138-3D38-42D3-ABF3-F9DCA5C166AE}" dt="2023-02-17T07:18:50.496" v="88" actId="47"/>
        <pc:sldMkLst>
          <pc:docMk/>
          <pc:sldMk cId="2675074322" sldId="1688"/>
        </pc:sldMkLst>
      </pc:sldChg>
      <pc:sldChg chg="del">
        <pc:chgData name="Lucio" userId="5f3cad6b-d350-4291-a038-0a9554b355a4" providerId="ADAL" clId="{CE9FD138-3D38-42D3-ABF3-F9DCA5C166AE}" dt="2023-02-17T07:20:18.187" v="94" actId="47"/>
        <pc:sldMkLst>
          <pc:docMk/>
          <pc:sldMk cId="1367998652" sldId="1689"/>
        </pc:sldMkLst>
      </pc:sldChg>
      <pc:sldChg chg="addSp modSp mod">
        <pc:chgData name="Lucio" userId="5f3cad6b-d350-4291-a038-0a9554b355a4" providerId="ADAL" clId="{CE9FD138-3D38-42D3-ABF3-F9DCA5C166AE}" dt="2023-02-17T07:20:32.701" v="97" actId="1076"/>
        <pc:sldMkLst>
          <pc:docMk/>
          <pc:sldMk cId="266116674" sldId="1690"/>
        </pc:sldMkLst>
        <pc:spChg chg="mod">
          <ac:chgData name="Lucio" userId="5f3cad6b-d350-4291-a038-0a9554b355a4" providerId="ADAL" clId="{CE9FD138-3D38-42D3-ABF3-F9DCA5C166AE}" dt="2023-02-17T07:20:09.266" v="93" actId="113"/>
          <ac:spMkLst>
            <pc:docMk/>
            <pc:sldMk cId="266116674" sldId="1690"/>
            <ac:spMk id="7" creationId="{B406F7F5-FC5D-DB75-D9B0-603DBC983A20}"/>
          </ac:spMkLst>
        </pc:spChg>
        <pc:spChg chg="mod">
          <ac:chgData name="Lucio" userId="5f3cad6b-d350-4291-a038-0a9554b355a4" providerId="ADAL" clId="{CE9FD138-3D38-42D3-ABF3-F9DCA5C166AE}" dt="2023-02-17T07:20:24.119" v="95" actId="1076"/>
          <ac:spMkLst>
            <pc:docMk/>
            <pc:sldMk cId="266116674" sldId="1690"/>
            <ac:spMk id="10" creationId="{484E3085-99CA-984B-EEC4-582FB91B385C}"/>
          </ac:spMkLst>
        </pc:spChg>
        <pc:spChg chg="add mod">
          <ac:chgData name="Lucio" userId="5f3cad6b-d350-4291-a038-0a9554b355a4" providerId="ADAL" clId="{CE9FD138-3D38-42D3-ABF3-F9DCA5C166AE}" dt="2023-02-17T07:20:32.701" v="97" actId="1076"/>
          <ac:spMkLst>
            <pc:docMk/>
            <pc:sldMk cId="266116674" sldId="1690"/>
            <ac:spMk id="12" creationId="{EBF387D8-395F-63B3-8196-FAF8CC4C3D0B}"/>
          </ac:spMkLst>
        </pc:spChg>
      </pc:sldChg>
      <pc:sldChg chg="del">
        <pc:chgData name="Lucio" userId="5f3cad6b-d350-4291-a038-0a9554b355a4" providerId="ADAL" clId="{CE9FD138-3D38-42D3-ABF3-F9DCA5C166AE}" dt="2023-02-17T07:20:44.722" v="98" actId="47"/>
        <pc:sldMkLst>
          <pc:docMk/>
          <pc:sldMk cId="1038673257" sldId="1691"/>
        </pc:sldMkLst>
      </pc:sldChg>
      <pc:sldChg chg="del">
        <pc:chgData name="Lucio" userId="5f3cad6b-d350-4291-a038-0a9554b355a4" providerId="ADAL" clId="{CE9FD138-3D38-42D3-ABF3-F9DCA5C166AE}" dt="2023-02-17T07:19:33.306" v="90" actId="47"/>
        <pc:sldMkLst>
          <pc:docMk/>
          <pc:sldMk cId="1544244046" sldId="1693"/>
        </pc:sldMkLst>
      </pc:sldChg>
      <pc:sldChg chg="del">
        <pc:chgData name="Lucio" userId="5f3cad6b-d350-4291-a038-0a9554b355a4" providerId="ADAL" clId="{CE9FD138-3D38-42D3-ABF3-F9DCA5C166AE}" dt="2023-02-17T07:19:36.365" v="91" actId="47"/>
        <pc:sldMkLst>
          <pc:docMk/>
          <pc:sldMk cId="1601818362" sldId="1695"/>
        </pc:sldMkLst>
      </pc:sldChg>
      <pc:sldChg chg="del">
        <pc:chgData name="Lucio" userId="5f3cad6b-d350-4291-a038-0a9554b355a4" providerId="ADAL" clId="{CE9FD138-3D38-42D3-ABF3-F9DCA5C166AE}" dt="2023-02-17T07:19:38.555" v="92" actId="47"/>
        <pc:sldMkLst>
          <pc:docMk/>
          <pc:sldMk cId="3512316175" sldId="1696"/>
        </pc:sldMkLst>
      </pc:sldChg>
      <pc:sldChg chg="modSp mod">
        <pc:chgData name="Lucio" userId="5f3cad6b-d350-4291-a038-0a9554b355a4" providerId="ADAL" clId="{CE9FD138-3D38-42D3-ABF3-F9DCA5C166AE}" dt="2023-02-17T07:22:46.583" v="256" actId="20577"/>
        <pc:sldMkLst>
          <pc:docMk/>
          <pc:sldMk cId="4143601554" sldId="1697"/>
        </pc:sldMkLst>
        <pc:spChg chg="mod">
          <ac:chgData name="Lucio" userId="5f3cad6b-d350-4291-a038-0a9554b355a4" providerId="ADAL" clId="{CE9FD138-3D38-42D3-ABF3-F9DCA5C166AE}" dt="2023-02-17T07:22:46.583" v="256" actId="20577"/>
          <ac:spMkLst>
            <pc:docMk/>
            <pc:sldMk cId="4143601554" sldId="1697"/>
            <ac:spMk id="2" creationId="{A1AF7427-693A-ED97-52AF-2B9B20C9E942}"/>
          </ac:spMkLst>
        </pc:spChg>
      </pc:sldChg>
      <pc:sldChg chg="del">
        <pc:chgData name="Lucio" userId="5f3cad6b-d350-4291-a038-0a9554b355a4" providerId="ADAL" clId="{CE9FD138-3D38-42D3-ABF3-F9DCA5C166AE}" dt="2023-02-17T07:20:49.011" v="99" actId="47"/>
        <pc:sldMkLst>
          <pc:docMk/>
          <pc:sldMk cId="3286242852" sldId="1699"/>
        </pc:sldMkLst>
      </pc:sldChg>
      <pc:sldChg chg="del">
        <pc:chgData name="Lucio" userId="5f3cad6b-d350-4291-a038-0a9554b355a4" providerId="ADAL" clId="{CE9FD138-3D38-42D3-ABF3-F9DCA5C166AE}" dt="2023-02-17T07:20:49.837" v="100" actId="47"/>
        <pc:sldMkLst>
          <pc:docMk/>
          <pc:sldMk cId="3369883967" sldId="1700"/>
        </pc:sldMkLst>
      </pc:sldChg>
      <pc:sldChg chg="del">
        <pc:chgData name="Lucio" userId="5f3cad6b-d350-4291-a038-0a9554b355a4" providerId="ADAL" clId="{CE9FD138-3D38-42D3-ABF3-F9DCA5C166AE}" dt="2023-02-17T07:21:00.875" v="101" actId="47"/>
        <pc:sldMkLst>
          <pc:docMk/>
          <pc:sldMk cId="691049263" sldId="1701"/>
        </pc:sldMkLst>
      </pc:sldChg>
      <pc:sldChg chg="del">
        <pc:chgData name="Lucio" userId="5f3cad6b-d350-4291-a038-0a9554b355a4" providerId="ADAL" clId="{CE9FD138-3D38-42D3-ABF3-F9DCA5C166AE}" dt="2023-02-17T07:21:33.126" v="108" actId="47"/>
        <pc:sldMkLst>
          <pc:docMk/>
          <pc:sldMk cId="3438429876" sldId="1702"/>
        </pc:sldMkLst>
      </pc:sldChg>
      <pc:sldChg chg="del">
        <pc:chgData name="Lucio" userId="5f3cad6b-d350-4291-a038-0a9554b355a4" providerId="ADAL" clId="{CE9FD138-3D38-42D3-ABF3-F9DCA5C166AE}" dt="2023-02-17T07:21:33.126" v="108" actId="47"/>
        <pc:sldMkLst>
          <pc:docMk/>
          <pc:sldMk cId="3430500025" sldId="1703"/>
        </pc:sldMkLst>
      </pc:sldChg>
      <pc:sldChg chg="del">
        <pc:chgData name="Lucio" userId="5f3cad6b-d350-4291-a038-0a9554b355a4" providerId="ADAL" clId="{CE9FD138-3D38-42D3-ABF3-F9DCA5C166AE}" dt="2023-02-17T07:21:03.667" v="102" actId="47"/>
        <pc:sldMkLst>
          <pc:docMk/>
          <pc:sldMk cId="1925416682" sldId="1704"/>
        </pc:sldMkLst>
      </pc:sldChg>
      <pc:sldMasterChg chg="delSldLayout">
        <pc:chgData name="Lucio" userId="5f3cad6b-d350-4291-a038-0a9554b355a4" providerId="ADAL" clId="{CE9FD138-3D38-42D3-ABF3-F9DCA5C166AE}" dt="2023-02-17T07:21:33.126" v="108" actId="47"/>
        <pc:sldMasterMkLst>
          <pc:docMk/>
          <pc:sldMasterMk cId="3591437458" sldId="2147483648"/>
        </pc:sldMasterMkLst>
        <pc:sldLayoutChg chg="del">
          <pc:chgData name="Lucio" userId="5f3cad6b-d350-4291-a038-0a9554b355a4" providerId="ADAL" clId="{CE9FD138-3D38-42D3-ABF3-F9DCA5C166AE}" dt="2023-02-17T07:17:16.700" v="69" actId="47"/>
          <pc:sldLayoutMkLst>
            <pc:docMk/>
            <pc:sldMasterMk cId="3591437458" sldId="2147483648"/>
            <pc:sldLayoutMk cId="1335517389" sldId="2147483661"/>
          </pc:sldLayoutMkLst>
        </pc:sldLayoutChg>
        <pc:sldLayoutChg chg="del">
          <pc:chgData name="Lucio" userId="5f3cad6b-d350-4291-a038-0a9554b355a4" providerId="ADAL" clId="{CE9FD138-3D38-42D3-ABF3-F9DCA5C166AE}" dt="2023-02-17T07:21:33.126" v="108" actId="47"/>
          <pc:sldLayoutMkLst>
            <pc:docMk/>
            <pc:sldMasterMk cId="3591437458" sldId="2147483648"/>
            <pc:sldLayoutMk cId="1797845917" sldId="214748366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AA19FA-41AE-4F2A-8228-3399FEB02D4B}" type="datetimeFigureOut">
              <a:rPr lang="it-IT" smtClean="0"/>
              <a:t>17/02/2023</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1F2187-BD6B-4CD4-8DF4-F350925E52CA}" type="slidenum">
              <a:rPr lang="it-IT" smtClean="0"/>
              <a:t>‹#›</a:t>
            </a:fld>
            <a:endParaRPr lang="it-IT"/>
          </a:p>
        </p:txBody>
      </p:sp>
    </p:spTree>
    <p:extLst>
      <p:ext uri="{BB962C8B-B14F-4D97-AF65-F5344CB8AC3E}">
        <p14:creationId xmlns:p14="http://schemas.microsoft.com/office/powerpoint/2010/main" val="3084720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a:t>
            </a:fld>
            <a:endParaRPr lang="it-IT"/>
          </a:p>
        </p:txBody>
      </p:sp>
    </p:spTree>
    <p:extLst>
      <p:ext uri="{BB962C8B-B14F-4D97-AF65-F5344CB8AC3E}">
        <p14:creationId xmlns:p14="http://schemas.microsoft.com/office/powerpoint/2010/main" val="25908460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10</a:t>
            </a:fld>
            <a:endParaRPr lang="it-IT"/>
          </a:p>
        </p:txBody>
      </p:sp>
    </p:spTree>
    <p:extLst>
      <p:ext uri="{BB962C8B-B14F-4D97-AF65-F5344CB8AC3E}">
        <p14:creationId xmlns:p14="http://schemas.microsoft.com/office/powerpoint/2010/main" val="3978405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11</a:t>
            </a:fld>
            <a:endParaRPr lang="it-IT"/>
          </a:p>
        </p:txBody>
      </p:sp>
    </p:spTree>
    <p:extLst>
      <p:ext uri="{BB962C8B-B14F-4D97-AF65-F5344CB8AC3E}">
        <p14:creationId xmlns:p14="http://schemas.microsoft.com/office/powerpoint/2010/main" val="3783195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12</a:t>
            </a:fld>
            <a:endParaRPr lang="it-IT"/>
          </a:p>
        </p:txBody>
      </p:sp>
    </p:spTree>
    <p:extLst>
      <p:ext uri="{BB962C8B-B14F-4D97-AF65-F5344CB8AC3E}">
        <p14:creationId xmlns:p14="http://schemas.microsoft.com/office/powerpoint/2010/main" val="4265319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13</a:t>
            </a:fld>
            <a:endParaRPr lang="it-IT"/>
          </a:p>
        </p:txBody>
      </p:sp>
    </p:spTree>
    <p:extLst>
      <p:ext uri="{BB962C8B-B14F-4D97-AF65-F5344CB8AC3E}">
        <p14:creationId xmlns:p14="http://schemas.microsoft.com/office/powerpoint/2010/main" val="2150117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14</a:t>
            </a:fld>
            <a:endParaRPr lang="it-IT"/>
          </a:p>
        </p:txBody>
      </p:sp>
    </p:spTree>
    <p:extLst>
      <p:ext uri="{BB962C8B-B14F-4D97-AF65-F5344CB8AC3E}">
        <p14:creationId xmlns:p14="http://schemas.microsoft.com/office/powerpoint/2010/main" val="216984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15</a:t>
            </a:fld>
            <a:endParaRPr lang="it-IT"/>
          </a:p>
        </p:txBody>
      </p:sp>
    </p:spTree>
    <p:extLst>
      <p:ext uri="{BB962C8B-B14F-4D97-AF65-F5344CB8AC3E}">
        <p14:creationId xmlns:p14="http://schemas.microsoft.com/office/powerpoint/2010/main" val="1892587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16</a:t>
            </a:fld>
            <a:endParaRPr lang="it-IT"/>
          </a:p>
        </p:txBody>
      </p:sp>
    </p:spTree>
    <p:extLst>
      <p:ext uri="{BB962C8B-B14F-4D97-AF65-F5344CB8AC3E}">
        <p14:creationId xmlns:p14="http://schemas.microsoft.com/office/powerpoint/2010/main" val="971769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17</a:t>
            </a:fld>
            <a:endParaRPr lang="it-IT"/>
          </a:p>
        </p:txBody>
      </p:sp>
    </p:spTree>
    <p:extLst>
      <p:ext uri="{BB962C8B-B14F-4D97-AF65-F5344CB8AC3E}">
        <p14:creationId xmlns:p14="http://schemas.microsoft.com/office/powerpoint/2010/main" val="2641480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18</a:t>
            </a:fld>
            <a:endParaRPr lang="it-IT"/>
          </a:p>
        </p:txBody>
      </p:sp>
    </p:spTree>
    <p:extLst>
      <p:ext uri="{BB962C8B-B14F-4D97-AF65-F5344CB8AC3E}">
        <p14:creationId xmlns:p14="http://schemas.microsoft.com/office/powerpoint/2010/main" val="3739860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19</a:t>
            </a:fld>
            <a:endParaRPr lang="it-IT"/>
          </a:p>
        </p:txBody>
      </p:sp>
    </p:spTree>
    <p:extLst>
      <p:ext uri="{BB962C8B-B14F-4D97-AF65-F5344CB8AC3E}">
        <p14:creationId xmlns:p14="http://schemas.microsoft.com/office/powerpoint/2010/main" val="420457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a:t>
            </a:fld>
            <a:endParaRPr lang="it-IT"/>
          </a:p>
        </p:txBody>
      </p:sp>
    </p:spTree>
    <p:extLst>
      <p:ext uri="{BB962C8B-B14F-4D97-AF65-F5344CB8AC3E}">
        <p14:creationId xmlns:p14="http://schemas.microsoft.com/office/powerpoint/2010/main" val="1974389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20</a:t>
            </a:fld>
            <a:endParaRPr lang="it-IT"/>
          </a:p>
        </p:txBody>
      </p:sp>
    </p:spTree>
    <p:extLst>
      <p:ext uri="{BB962C8B-B14F-4D97-AF65-F5344CB8AC3E}">
        <p14:creationId xmlns:p14="http://schemas.microsoft.com/office/powerpoint/2010/main" val="23400548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21</a:t>
            </a:fld>
            <a:endParaRPr lang="it-IT"/>
          </a:p>
        </p:txBody>
      </p:sp>
    </p:spTree>
    <p:extLst>
      <p:ext uri="{BB962C8B-B14F-4D97-AF65-F5344CB8AC3E}">
        <p14:creationId xmlns:p14="http://schemas.microsoft.com/office/powerpoint/2010/main" val="2684907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22</a:t>
            </a:fld>
            <a:endParaRPr lang="it-IT"/>
          </a:p>
        </p:txBody>
      </p:sp>
    </p:spTree>
    <p:extLst>
      <p:ext uri="{BB962C8B-B14F-4D97-AF65-F5344CB8AC3E}">
        <p14:creationId xmlns:p14="http://schemas.microsoft.com/office/powerpoint/2010/main" val="588250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23</a:t>
            </a:fld>
            <a:endParaRPr lang="it-IT"/>
          </a:p>
        </p:txBody>
      </p:sp>
    </p:spTree>
    <p:extLst>
      <p:ext uri="{BB962C8B-B14F-4D97-AF65-F5344CB8AC3E}">
        <p14:creationId xmlns:p14="http://schemas.microsoft.com/office/powerpoint/2010/main" val="26707225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70F3873-ED37-473E-BF0C-AFFA6D0F6F4D}" type="slidenum">
              <a:rPr lang="fr-FR" smtClean="0"/>
              <a:t>24</a:t>
            </a:fld>
            <a:endParaRPr lang="fr-FR"/>
          </a:p>
        </p:txBody>
      </p:sp>
    </p:spTree>
    <p:extLst>
      <p:ext uri="{BB962C8B-B14F-4D97-AF65-F5344CB8AC3E}">
        <p14:creationId xmlns:p14="http://schemas.microsoft.com/office/powerpoint/2010/main" val="3704647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25</a:t>
            </a:fld>
            <a:endParaRPr lang="it-IT"/>
          </a:p>
        </p:txBody>
      </p:sp>
    </p:spTree>
    <p:extLst>
      <p:ext uri="{BB962C8B-B14F-4D97-AF65-F5344CB8AC3E}">
        <p14:creationId xmlns:p14="http://schemas.microsoft.com/office/powerpoint/2010/main" val="173305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3</a:t>
            </a:fld>
            <a:endParaRPr lang="it-IT"/>
          </a:p>
        </p:txBody>
      </p:sp>
    </p:spTree>
    <p:extLst>
      <p:ext uri="{BB962C8B-B14F-4D97-AF65-F5344CB8AC3E}">
        <p14:creationId xmlns:p14="http://schemas.microsoft.com/office/powerpoint/2010/main" val="1642400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4</a:t>
            </a:fld>
            <a:endParaRPr lang="it-IT"/>
          </a:p>
        </p:txBody>
      </p:sp>
    </p:spTree>
    <p:extLst>
      <p:ext uri="{BB962C8B-B14F-4D97-AF65-F5344CB8AC3E}">
        <p14:creationId xmlns:p14="http://schemas.microsoft.com/office/powerpoint/2010/main" val="2627725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5</a:t>
            </a:fld>
            <a:endParaRPr lang="it-IT"/>
          </a:p>
        </p:txBody>
      </p:sp>
    </p:spTree>
    <p:extLst>
      <p:ext uri="{BB962C8B-B14F-4D97-AF65-F5344CB8AC3E}">
        <p14:creationId xmlns:p14="http://schemas.microsoft.com/office/powerpoint/2010/main" val="1335150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6</a:t>
            </a:fld>
            <a:endParaRPr lang="it-IT"/>
          </a:p>
        </p:txBody>
      </p:sp>
    </p:spTree>
    <p:extLst>
      <p:ext uri="{BB962C8B-B14F-4D97-AF65-F5344CB8AC3E}">
        <p14:creationId xmlns:p14="http://schemas.microsoft.com/office/powerpoint/2010/main" val="551869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7</a:t>
            </a:fld>
            <a:endParaRPr lang="it-IT"/>
          </a:p>
        </p:txBody>
      </p:sp>
    </p:spTree>
    <p:extLst>
      <p:ext uri="{BB962C8B-B14F-4D97-AF65-F5344CB8AC3E}">
        <p14:creationId xmlns:p14="http://schemas.microsoft.com/office/powerpoint/2010/main" val="2810563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8</a:t>
            </a:fld>
            <a:endParaRPr lang="it-IT"/>
          </a:p>
        </p:txBody>
      </p:sp>
    </p:spTree>
    <p:extLst>
      <p:ext uri="{BB962C8B-B14F-4D97-AF65-F5344CB8AC3E}">
        <p14:creationId xmlns:p14="http://schemas.microsoft.com/office/powerpoint/2010/main" val="2017598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D1F2187-BD6B-4CD4-8DF4-F350925E52CA}" type="slidenum">
              <a:rPr lang="it-IT" smtClean="0"/>
              <a:t>9</a:t>
            </a:fld>
            <a:endParaRPr lang="it-IT"/>
          </a:p>
        </p:txBody>
      </p:sp>
    </p:spTree>
    <p:extLst>
      <p:ext uri="{BB962C8B-B14F-4D97-AF65-F5344CB8AC3E}">
        <p14:creationId xmlns:p14="http://schemas.microsoft.com/office/powerpoint/2010/main" val="21929974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9" name="Immagine 3">
            <a:extLst>
              <a:ext uri="{FF2B5EF4-FFF2-40B4-BE49-F238E27FC236}">
                <a16:creationId xmlns:a16="http://schemas.microsoft.com/office/drawing/2014/main" id="{25F6244B-B1B3-416D-B88B-0FE1D1159F8D}"/>
              </a:ext>
            </a:extLst>
          </p:cNvPr>
          <p:cNvPicPr>
            <a:picLocks noChangeAspect="1"/>
          </p:cNvPicPr>
          <p:nvPr userDrawn="1"/>
        </p:nvPicPr>
        <p:blipFill rotWithShape="1">
          <a:blip r:embed="rId2"/>
          <a:srcRect b="9003"/>
          <a:stretch/>
        </p:blipFill>
        <p:spPr>
          <a:xfrm>
            <a:off x="0" y="1310759"/>
            <a:ext cx="12202758" cy="5038670"/>
          </a:xfrm>
          <a:prstGeom prst="rect">
            <a:avLst/>
          </a:prstGeom>
        </p:spPr>
      </p:pic>
      <p:sp>
        <p:nvSpPr>
          <p:cNvPr id="2" name="Title 1">
            <a:extLst>
              <a:ext uri="{FF2B5EF4-FFF2-40B4-BE49-F238E27FC236}">
                <a16:creationId xmlns:a16="http://schemas.microsoft.com/office/drawing/2014/main" id="{263D0686-F3B6-4B9D-A347-9CE02FFD17B0}"/>
              </a:ext>
            </a:extLst>
          </p:cNvPr>
          <p:cNvSpPr>
            <a:spLocks noGrp="1"/>
          </p:cNvSpPr>
          <p:nvPr>
            <p:ph type="ctrTitle"/>
          </p:nvPr>
        </p:nvSpPr>
        <p:spPr>
          <a:xfrm>
            <a:off x="838200" y="1335636"/>
            <a:ext cx="3795445" cy="2414431"/>
          </a:xfrm>
        </p:spPr>
        <p:txBody>
          <a:bodyPr anchor="b">
            <a:normAutofit/>
          </a:bodyPr>
          <a:lstStyle>
            <a:lvl1pPr algn="l">
              <a:defRPr sz="4500"/>
            </a:lvl1pPr>
          </a:lstStyle>
          <a:p>
            <a:r>
              <a:rPr lang="en-GB"/>
              <a:t>Click to edit Master title style</a:t>
            </a:r>
            <a:endParaRPr lang="it-IT" dirty="0"/>
          </a:p>
        </p:txBody>
      </p:sp>
      <p:sp>
        <p:nvSpPr>
          <p:cNvPr id="3" name="Subtitle 2">
            <a:extLst>
              <a:ext uri="{FF2B5EF4-FFF2-40B4-BE49-F238E27FC236}">
                <a16:creationId xmlns:a16="http://schemas.microsoft.com/office/drawing/2014/main" id="{760DCE23-7D2E-4485-A8A3-6D0DC38C1D3F}"/>
              </a:ext>
            </a:extLst>
          </p:cNvPr>
          <p:cNvSpPr>
            <a:spLocks noGrp="1"/>
          </p:cNvSpPr>
          <p:nvPr>
            <p:ph type="subTitle" idx="1"/>
          </p:nvPr>
        </p:nvSpPr>
        <p:spPr>
          <a:xfrm>
            <a:off x="838200" y="3879437"/>
            <a:ext cx="3795445"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it-IT" dirty="0"/>
          </a:p>
        </p:txBody>
      </p:sp>
      <p:sp>
        <p:nvSpPr>
          <p:cNvPr id="4" name="Date Placeholder 3">
            <a:extLst>
              <a:ext uri="{FF2B5EF4-FFF2-40B4-BE49-F238E27FC236}">
                <a16:creationId xmlns:a16="http://schemas.microsoft.com/office/drawing/2014/main" id="{255F0CEF-51FF-466C-8532-9EF423A4266A}"/>
              </a:ext>
            </a:extLst>
          </p:cNvPr>
          <p:cNvSpPr>
            <a:spLocks noGrp="1"/>
          </p:cNvSpPr>
          <p:nvPr>
            <p:ph type="dt" sz="half" idx="10"/>
          </p:nvPr>
        </p:nvSpPr>
        <p:spPr/>
        <p:txBody>
          <a:bodyPr/>
          <a:lstStyle>
            <a:lvl1pPr>
              <a:defRPr/>
            </a:lvl1pPr>
          </a:lstStyle>
          <a:p>
            <a:r>
              <a:rPr lang="en-US"/>
              <a:t>17-Feb-2023</a:t>
            </a:r>
            <a:endParaRPr lang="it-IT" dirty="0"/>
          </a:p>
        </p:txBody>
      </p:sp>
      <p:sp>
        <p:nvSpPr>
          <p:cNvPr id="5" name="Footer Placeholder 4">
            <a:extLst>
              <a:ext uri="{FF2B5EF4-FFF2-40B4-BE49-F238E27FC236}">
                <a16:creationId xmlns:a16="http://schemas.microsoft.com/office/drawing/2014/main" id="{325040DB-8460-4471-A536-03EED8D2ECE0}"/>
              </a:ext>
            </a:extLst>
          </p:cNvPr>
          <p:cNvSpPr>
            <a:spLocks noGrp="1"/>
          </p:cNvSpPr>
          <p:nvPr>
            <p:ph type="ftr" sz="quarter" idx="11"/>
          </p:nvPr>
        </p:nvSpPr>
        <p:spPr/>
        <p:txBody>
          <a:bodyPr/>
          <a:lstStyle/>
          <a:p>
            <a:r>
              <a:rPr lang="en-US"/>
              <a:t>IRIS - L. Rossi - HL SHOC celebration</a:t>
            </a:r>
            <a:endParaRPr lang="it-IT" dirty="0"/>
          </a:p>
        </p:txBody>
      </p:sp>
      <p:sp>
        <p:nvSpPr>
          <p:cNvPr id="6" name="Slide Number Placeholder 5">
            <a:extLst>
              <a:ext uri="{FF2B5EF4-FFF2-40B4-BE49-F238E27FC236}">
                <a16:creationId xmlns:a16="http://schemas.microsoft.com/office/drawing/2014/main" id="{600264DF-C80E-4A54-97BF-B28A94C1B9DC}"/>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0" name="Picture Placeholder 2">
            <a:extLst>
              <a:ext uri="{FF2B5EF4-FFF2-40B4-BE49-F238E27FC236}">
                <a16:creationId xmlns:a16="http://schemas.microsoft.com/office/drawing/2014/main" id="{27805BB2-49DE-4832-9EF2-DACA471C18BD}"/>
              </a:ext>
            </a:extLst>
          </p:cNvPr>
          <p:cNvSpPr>
            <a:spLocks noGrp="1"/>
          </p:cNvSpPr>
          <p:nvPr>
            <p:ph type="pic" idx="13"/>
          </p:nvPr>
        </p:nvSpPr>
        <p:spPr>
          <a:xfrm>
            <a:off x="5188449" y="2106202"/>
            <a:ext cx="5712431" cy="3754848"/>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it-IT"/>
          </a:p>
        </p:txBody>
      </p:sp>
      <p:sp>
        <p:nvSpPr>
          <p:cNvPr id="8" name="Content Placeholder 7">
            <a:extLst>
              <a:ext uri="{FF2B5EF4-FFF2-40B4-BE49-F238E27FC236}">
                <a16:creationId xmlns:a16="http://schemas.microsoft.com/office/drawing/2014/main" id="{E6A686CD-BC84-4E44-BDAF-161736E81F40}"/>
              </a:ext>
            </a:extLst>
          </p:cNvPr>
          <p:cNvSpPr>
            <a:spLocks noGrp="1"/>
          </p:cNvSpPr>
          <p:nvPr>
            <p:ph sz="quarter" idx="14" hasCustomPrompt="1"/>
          </p:nvPr>
        </p:nvSpPr>
        <p:spPr>
          <a:xfrm>
            <a:off x="838200" y="5681663"/>
            <a:ext cx="3795444" cy="482600"/>
          </a:xfrm>
        </p:spPr>
        <p:txBody>
          <a:bodyPr>
            <a:normAutofit/>
          </a:bodyPr>
          <a:lstStyle>
            <a:lvl1pPr marL="0" indent="0">
              <a:buNone/>
              <a:defRPr sz="1800"/>
            </a:lvl1pPr>
          </a:lstStyle>
          <a:p>
            <a:pPr lvl="0"/>
            <a:r>
              <a:rPr lang="it-IT" dirty="0"/>
              <a:t>Click to </a:t>
            </a:r>
            <a:r>
              <a:rPr lang="it-IT" dirty="0" err="1"/>
              <a:t>edit</a:t>
            </a:r>
            <a:r>
              <a:rPr lang="it-IT" dirty="0"/>
              <a:t> date</a:t>
            </a:r>
          </a:p>
        </p:txBody>
      </p:sp>
    </p:spTree>
    <p:extLst>
      <p:ext uri="{BB962C8B-B14F-4D97-AF65-F5344CB8AC3E}">
        <p14:creationId xmlns:p14="http://schemas.microsoft.com/office/powerpoint/2010/main" val="668521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88D0A-04CF-234F-B9CC-BD2466BBA7B7}"/>
              </a:ext>
            </a:extLst>
          </p:cNvPr>
          <p:cNvSpPr>
            <a:spLocks noGrp="1"/>
          </p:cNvSpPr>
          <p:nvPr>
            <p:ph type="title"/>
          </p:nvPr>
        </p:nvSpPr>
        <p:spPr>
          <a:xfrm>
            <a:off x="3225114" y="321277"/>
            <a:ext cx="8128686" cy="1050324"/>
          </a:xfrm>
        </p:spPr>
        <p:txBody>
          <a:bodyPr/>
          <a:lstStyle>
            <a:lvl1pPr algn="ctr">
              <a:defRPr b="0" i="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7506843-C516-9E4B-BC99-8805CBFB8312}"/>
              </a:ext>
            </a:extLst>
          </p:cNvPr>
          <p:cNvSpPr>
            <a:spLocks noGrp="1"/>
          </p:cNvSpPr>
          <p:nvPr>
            <p:ph idx="1"/>
          </p:nvPr>
        </p:nvSpPr>
        <p:spPr>
          <a:xfrm>
            <a:off x="838200" y="1825625"/>
            <a:ext cx="10515600" cy="4351338"/>
          </a:xfrm>
          <a:prstGeom prst="rect">
            <a:avLst/>
          </a:prstGeom>
        </p:spPr>
        <p:txBody>
          <a:bodyPr/>
          <a:lstStyle>
            <a:lvl1pPr>
              <a:defRPr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B99CA23-8B12-FD48-8AC7-715A21AEF955}"/>
              </a:ext>
            </a:extLst>
          </p:cNvPr>
          <p:cNvSpPr>
            <a:spLocks noGrp="1"/>
          </p:cNvSpPr>
          <p:nvPr>
            <p:ph type="dt" sz="half" idx="10"/>
          </p:nvPr>
        </p:nvSpPr>
        <p:spPr/>
        <p:txBody>
          <a:bodyPr/>
          <a:lstStyle/>
          <a:p>
            <a:r>
              <a:rPr lang="en-US"/>
              <a:t>17-Feb-2023</a:t>
            </a:r>
          </a:p>
        </p:txBody>
      </p:sp>
      <p:sp>
        <p:nvSpPr>
          <p:cNvPr id="5" name="Footer Placeholder 4">
            <a:extLst>
              <a:ext uri="{FF2B5EF4-FFF2-40B4-BE49-F238E27FC236}">
                <a16:creationId xmlns:a16="http://schemas.microsoft.com/office/drawing/2014/main" id="{13062361-1726-A04B-9595-41367915B26A}"/>
              </a:ext>
            </a:extLst>
          </p:cNvPr>
          <p:cNvSpPr>
            <a:spLocks noGrp="1"/>
          </p:cNvSpPr>
          <p:nvPr>
            <p:ph type="ftr" sz="quarter" idx="11"/>
          </p:nvPr>
        </p:nvSpPr>
        <p:spPr/>
        <p:txBody>
          <a:bodyPr/>
          <a:lstStyle/>
          <a:p>
            <a:r>
              <a:rPr lang="en-US"/>
              <a:t>IRIS - L. Rossi - HL SHOC celebration</a:t>
            </a:r>
          </a:p>
        </p:txBody>
      </p:sp>
      <p:sp>
        <p:nvSpPr>
          <p:cNvPr id="6" name="Slide Number Placeholder 5">
            <a:extLst>
              <a:ext uri="{FF2B5EF4-FFF2-40B4-BE49-F238E27FC236}">
                <a16:creationId xmlns:a16="http://schemas.microsoft.com/office/drawing/2014/main" id="{0DA9DF38-3E22-0C44-9DA6-0A50D8AB396E}"/>
              </a:ext>
            </a:extLst>
          </p:cNvPr>
          <p:cNvSpPr>
            <a:spLocks noGrp="1"/>
          </p:cNvSpPr>
          <p:nvPr>
            <p:ph type="sldNum" sz="quarter" idx="12"/>
          </p:nvPr>
        </p:nvSpPr>
        <p:spPr/>
        <p:txBody>
          <a:bodyPr/>
          <a:lstStyle/>
          <a:p>
            <a:fld id="{37892B85-A679-1943-821F-72C61F74835B}" type="slidenum">
              <a:rPr lang="en-US" smtClean="0"/>
              <a:t>‹#›</a:t>
            </a:fld>
            <a:endParaRPr lang="en-US"/>
          </a:p>
        </p:txBody>
      </p:sp>
    </p:spTree>
    <p:extLst>
      <p:ext uri="{BB962C8B-B14F-4D97-AF65-F5344CB8AC3E}">
        <p14:creationId xmlns:p14="http://schemas.microsoft.com/office/powerpoint/2010/main" val="2429985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3DB2AE-D1C9-6C46-AFC1-1395EFA68D18}"/>
              </a:ext>
            </a:extLst>
          </p:cNvPr>
          <p:cNvSpPr>
            <a:spLocks noGrp="1"/>
          </p:cNvSpPr>
          <p:nvPr>
            <p:ph type="dt" sz="half" idx="10"/>
          </p:nvPr>
        </p:nvSpPr>
        <p:spPr/>
        <p:txBody>
          <a:bodyPr/>
          <a:lstStyle/>
          <a:p>
            <a:r>
              <a:rPr lang="en-US"/>
              <a:t>17-Feb-2023</a:t>
            </a:r>
          </a:p>
        </p:txBody>
      </p:sp>
      <p:sp>
        <p:nvSpPr>
          <p:cNvPr id="3" name="Footer Placeholder 2">
            <a:extLst>
              <a:ext uri="{FF2B5EF4-FFF2-40B4-BE49-F238E27FC236}">
                <a16:creationId xmlns:a16="http://schemas.microsoft.com/office/drawing/2014/main" id="{8226AC99-62F4-C84A-B084-E4CB32EDD6C9}"/>
              </a:ext>
            </a:extLst>
          </p:cNvPr>
          <p:cNvSpPr>
            <a:spLocks noGrp="1"/>
          </p:cNvSpPr>
          <p:nvPr>
            <p:ph type="ftr" sz="quarter" idx="11"/>
          </p:nvPr>
        </p:nvSpPr>
        <p:spPr/>
        <p:txBody>
          <a:bodyPr/>
          <a:lstStyle/>
          <a:p>
            <a:r>
              <a:rPr lang="en-US"/>
              <a:t>IRIS - L. Rossi - HL SHOC celebration</a:t>
            </a:r>
          </a:p>
        </p:txBody>
      </p:sp>
      <p:sp>
        <p:nvSpPr>
          <p:cNvPr id="4" name="Slide Number Placeholder 3">
            <a:extLst>
              <a:ext uri="{FF2B5EF4-FFF2-40B4-BE49-F238E27FC236}">
                <a16:creationId xmlns:a16="http://schemas.microsoft.com/office/drawing/2014/main" id="{03118371-B71D-084E-8F4D-96CFB05070B6}"/>
              </a:ext>
            </a:extLst>
          </p:cNvPr>
          <p:cNvSpPr>
            <a:spLocks noGrp="1"/>
          </p:cNvSpPr>
          <p:nvPr>
            <p:ph type="sldNum" sz="quarter" idx="12"/>
          </p:nvPr>
        </p:nvSpPr>
        <p:spPr/>
        <p:txBody>
          <a:bodyPr/>
          <a:lstStyle/>
          <a:p>
            <a:fld id="{37892B85-A679-1943-821F-72C61F74835B}" type="slidenum">
              <a:rPr lang="en-US" smtClean="0"/>
              <a:t>‹#›</a:t>
            </a:fld>
            <a:endParaRPr lang="en-US"/>
          </a:p>
        </p:txBody>
      </p:sp>
      <p:sp>
        <p:nvSpPr>
          <p:cNvPr id="6" name="Title 1">
            <a:extLst>
              <a:ext uri="{FF2B5EF4-FFF2-40B4-BE49-F238E27FC236}">
                <a16:creationId xmlns:a16="http://schemas.microsoft.com/office/drawing/2014/main" id="{6C4B1E20-5FF9-204D-A0EA-37625DFE2124}"/>
              </a:ext>
            </a:extLst>
          </p:cNvPr>
          <p:cNvSpPr>
            <a:spLocks noGrp="1"/>
          </p:cNvSpPr>
          <p:nvPr>
            <p:ph type="title"/>
          </p:nvPr>
        </p:nvSpPr>
        <p:spPr>
          <a:xfrm>
            <a:off x="2949258" y="224983"/>
            <a:ext cx="8404541" cy="1239838"/>
          </a:xfrm>
        </p:spPr>
        <p:txBody>
          <a:bodyPr/>
          <a:lstStyle/>
          <a:p>
            <a:r>
              <a:rPr lang="en-US"/>
              <a:t>Click to edit Master title style</a:t>
            </a:r>
          </a:p>
        </p:txBody>
      </p:sp>
    </p:spTree>
    <p:extLst>
      <p:ext uri="{BB962C8B-B14F-4D97-AF65-F5344CB8AC3E}">
        <p14:creationId xmlns:p14="http://schemas.microsoft.com/office/powerpoint/2010/main" val="216488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olo Testo"/>
          <p:cNvSpPr txBox="1">
            <a:spLocks noGrp="1"/>
          </p:cNvSpPr>
          <p:nvPr>
            <p:ph type="title"/>
          </p:nvPr>
        </p:nvSpPr>
        <p:spPr>
          <a:prstGeom prst="rect">
            <a:avLst/>
          </a:prstGeom>
        </p:spPr>
        <p:txBody>
          <a:bodyPr/>
          <a:lstStyle/>
          <a:p>
            <a:r>
              <a:t>Titolo Testo</a:t>
            </a:r>
          </a:p>
        </p:txBody>
      </p:sp>
      <p:sp>
        <p:nvSpPr>
          <p:cNvPr id="57" name="Corpo livello uno…"/>
          <p:cNvSpPr txBox="1">
            <a:spLocks noGrp="1"/>
          </p:cNvSpPr>
          <p:nvPr>
            <p:ph type="body" idx="1"/>
          </p:nvPr>
        </p:nvSpPr>
        <p:spPr>
          <a:prstGeom prst="rect">
            <a:avLst/>
          </a:prstGeom>
        </p:spPr>
        <p:txBody>
          <a:bodyPr/>
          <a:lstStyle>
            <a:lvl1pPr>
              <a:defRPr sz="2400"/>
            </a:lvl1pPr>
            <a:lvl2pPr>
              <a:defRPr sz="2400"/>
            </a:lvl2pPr>
            <a:lvl3pPr>
              <a:defRPr sz="2400"/>
            </a:lvl3pPr>
            <a:lvl4pPr>
              <a:defRPr sz="2400"/>
            </a:lvl4pPr>
            <a:lvl5pPr>
              <a:defRPr sz="2400"/>
            </a:lvl5pPr>
          </a:lstStyle>
          <a:p>
            <a:r>
              <a:t>Corpo livello uno</a:t>
            </a:r>
          </a:p>
          <a:p>
            <a:pPr lvl="1"/>
            <a:r>
              <a:t>Corpo livello due</a:t>
            </a:r>
          </a:p>
          <a:p>
            <a:pPr lvl="2"/>
            <a:r>
              <a:t>Corpo livello tre</a:t>
            </a:r>
          </a:p>
          <a:p>
            <a:pPr lvl="3"/>
            <a:r>
              <a:t>Corpo livello quattro</a:t>
            </a:r>
          </a:p>
          <a:p>
            <a:pPr lvl="4"/>
            <a:r>
              <a:t>Corpo livello cinque</a:t>
            </a:r>
          </a:p>
        </p:txBody>
      </p:sp>
      <p:sp>
        <p:nvSpPr>
          <p:cNvPr id="58"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018535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olo Testo"/>
          <p:cNvSpPr txBox="1">
            <a:spLocks noGrp="1"/>
          </p:cNvSpPr>
          <p:nvPr>
            <p:ph type="title"/>
          </p:nvPr>
        </p:nvSpPr>
        <p:spPr>
          <a:prstGeom prst="rect">
            <a:avLst/>
          </a:prstGeom>
        </p:spPr>
        <p:txBody>
          <a:bodyPr/>
          <a:lstStyle/>
          <a:p>
            <a:r>
              <a:t>Titolo Testo</a:t>
            </a:r>
          </a:p>
        </p:txBody>
      </p:sp>
      <p:sp>
        <p:nvSpPr>
          <p:cNvPr id="49" name="Numero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8806560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5259"/>
            <a:ext cx="2743200" cy="365125"/>
          </a:xfrm>
          <a:prstGeom prst="rect">
            <a:avLst/>
          </a:prstGeom>
        </p:spPr>
        <p:txBody>
          <a:bodyPr/>
          <a:lstStyle/>
          <a:p>
            <a:pPr>
              <a:defRPr/>
            </a:pPr>
            <a:r>
              <a:rPr lang="en-US">
                <a:solidFill>
                  <a:prstClr val="black">
                    <a:tint val="75000"/>
                  </a:prstClr>
                </a:solidFill>
              </a:rPr>
              <a:t>17-Feb-2023</a:t>
            </a:r>
            <a:endParaRPr lang="it-IT">
              <a:solidFill>
                <a:prstClr val="black">
                  <a:tint val="75000"/>
                </a:prstClr>
              </a:solidFill>
            </a:endParaRPr>
          </a:p>
        </p:txBody>
      </p:sp>
      <p:sp>
        <p:nvSpPr>
          <p:cNvPr id="3" name="Footer Placeholder 2"/>
          <p:cNvSpPr>
            <a:spLocks noGrp="1"/>
          </p:cNvSpPr>
          <p:nvPr>
            <p:ph type="ftr" sz="quarter" idx="11"/>
          </p:nvPr>
        </p:nvSpPr>
        <p:spPr>
          <a:xfrm>
            <a:off x="8873067" y="6280153"/>
            <a:ext cx="3206044" cy="365125"/>
          </a:xfrm>
          <a:prstGeom prst="rect">
            <a:avLst/>
          </a:prstGeom>
        </p:spPr>
        <p:txBody>
          <a:bodyPr/>
          <a:lstStyle>
            <a:lvl1pPr algn="r">
              <a:defRPr/>
            </a:lvl1pPr>
          </a:lstStyle>
          <a:p>
            <a:r>
              <a:rPr lang="en-US" sz="1200">
                <a:solidFill>
                  <a:prstClr val="black">
                    <a:tint val="75000"/>
                  </a:prstClr>
                </a:solidFill>
              </a:rPr>
              <a:t>IRIS - L. Rossi - HL SHOC celebration</a:t>
            </a:r>
            <a:endParaRPr lang="it-IT" sz="1200" dirty="0">
              <a:solidFill>
                <a:prstClr val="black">
                  <a:tint val="75000"/>
                </a:prstClr>
              </a:solidFill>
            </a:endParaRPr>
          </a:p>
        </p:txBody>
      </p:sp>
      <p:sp>
        <p:nvSpPr>
          <p:cNvPr id="4" name="Slide Number Placeholder 3"/>
          <p:cNvSpPr>
            <a:spLocks noGrp="1"/>
          </p:cNvSpPr>
          <p:nvPr>
            <p:ph type="sldNum" sz="quarter" idx="12"/>
          </p:nvPr>
        </p:nvSpPr>
        <p:spPr>
          <a:xfrm>
            <a:off x="9448800" y="5259"/>
            <a:ext cx="2743200" cy="365125"/>
          </a:xfrm>
          <a:prstGeom prst="rect">
            <a:avLst/>
          </a:prstGeom>
        </p:spPr>
        <p:txBody>
          <a:bodyPr/>
          <a:lstStyle/>
          <a:p>
            <a:pPr>
              <a:defRPr/>
            </a:pPr>
            <a:fld id="{33A960DB-5F25-455D-936D-B9E9F6E5114A}" type="slidenum">
              <a:rPr lang="it-IT" smtClean="0">
                <a:solidFill>
                  <a:prstClr val="black">
                    <a:tint val="75000"/>
                  </a:prstClr>
                </a:solidFill>
              </a:rPr>
              <a:pPr>
                <a:defRPr/>
              </a:pPr>
              <a:t>‹#›</a:t>
            </a:fld>
            <a:endParaRPr lang="it-IT">
              <a:solidFill>
                <a:prstClr val="black">
                  <a:tint val="75000"/>
                </a:prstClr>
              </a:solidFill>
            </a:endParaRPr>
          </a:p>
        </p:txBody>
      </p:sp>
      <p:sp>
        <p:nvSpPr>
          <p:cNvPr id="6" name="Titolo 1"/>
          <p:cNvSpPr>
            <a:spLocks noGrp="1"/>
          </p:cNvSpPr>
          <p:nvPr>
            <p:ph type="title" hasCustomPrompt="1"/>
          </p:nvPr>
        </p:nvSpPr>
        <p:spPr>
          <a:xfrm>
            <a:off x="0" y="42336"/>
            <a:ext cx="12192000" cy="657225"/>
          </a:xfrm>
          <a:prstGeom prst="rect">
            <a:avLst/>
          </a:prstGeom>
        </p:spPr>
        <p:txBody>
          <a:bodyPr/>
          <a:lstStyle>
            <a:lvl1pPr algn="ctr">
              <a:defRPr sz="3600" b="1">
                <a:solidFill>
                  <a:schemeClr val="accent5">
                    <a:lumMod val="40000"/>
                    <a:lumOff val="60000"/>
                  </a:schemeClr>
                </a:solidFill>
                <a:latin typeface="Times New Roman" panose="02020603050405020304" pitchFamily="18" charset="0"/>
                <a:cs typeface="Times New Roman" panose="02020603050405020304" pitchFamily="18" charset="0"/>
              </a:defRPr>
            </a:lvl1pPr>
          </a:lstStyle>
          <a:p>
            <a:r>
              <a:rPr lang="it-IT" dirty="0"/>
              <a:t>Titolo</a:t>
            </a:r>
          </a:p>
        </p:txBody>
      </p:sp>
    </p:spTree>
    <p:extLst>
      <p:ext uri="{BB962C8B-B14F-4D97-AF65-F5344CB8AC3E}">
        <p14:creationId xmlns:p14="http://schemas.microsoft.com/office/powerpoint/2010/main" val="4073262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A8B0-F68D-4A0D-8A24-8F78014D6953}"/>
              </a:ext>
            </a:extLst>
          </p:cNvPr>
          <p:cNvSpPr>
            <a:spLocks noGrp="1"/>
          </p:cNvSpPr>
          <p:nvPr>
            <p:ph type="title"/>
          </p:nvPr>
        </p:nvSpPr>
        <p:spPr/>
        <p:txBody>
          <a:bodyPr/>
          <a:lstStyle/>
          <a:p>
            <a:r>
              <a:rPr lang="en-GB"/>
              <a:t>Click to edit Master title style</a:t>
            </a:r>
            <a:endParaRPr lang="it-IT"/>
          </a:p>
        </p:txBody>
      </p:sp>
      <p:sp>
        <p:nvSpPr>
          <p:cNvPr id="3" name="Content Placeholder 2">
            <a:extLst>
              <a:ext uri="{FF2B5EF4-FFF2-40B4-BE49-F238E27FC236}">
                <a16:creationId xmlns:a16="http://schemas.microsoft.com/office/drawing/2014/main" id="{4326570B-BDA4-42C4-922B-A550CE793100}"/>
              </a:ext>
            </a:extLst>
          </p:cNvPr>
          <p:cNvSpPr>
            <a:spLocks noGrp="1"/>
          </p:cNvSpPr>
          <p:nvPr>
            <p:ph sz="half" idx="1"/>
          </p:nvPr>
        </p:nvSpPr>
        <p:spPr>
          <a:xfrm>
            <a:off x="838200" y="2496619"/>
            <a:ext cx="5181600" cy="36803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Content Placeholder 3">
            <a:extLst>
              <a:ext uri="{FF2B5EF4-FFF2-40B4-BE49-F238E27FC236}">
                <a16:creationId xmlns:a16="http://schemas.microsoft.com/office/drawing/2014/main" id="{9E526D08-C78C-4553-A117-1F0011D763A4}"/>
              </a:ext>
            </a:extLst>
          </p:cNvPr>
          <p:cNvSpPr>
            <a:spLocks noGrp="1"/>
          </p:cNvSpPr>
          <p:nvPr>
            <p:ph sz="half" idx="2"/>
          </p:nvPr>
        </p:nvSpPr>
        <p:spPr>
          <a:xfrm>
            <a:off x="6172200" y="2496619"/>
            <a:ext cx="5181600" cy="36803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5" name="Date Placeholder 4">
            <a:extLst>
              <a:ext uri="{FF2B5EF4-FFF2-40B4-BE49-F238E27FC236}">
                <a16:creationId xmlns:a16="http://schemas.microsoft.com/office/drawing/2014/main" id="{B8B81DAE-08F7-4455-BD6C-BE39F64CE254}"/>
              </a:ext>
            </a:extLst>
          </p:cNvPr>
          <p:cNvSpPr>
            <a:spLocks noGrp="1"/>
          </p:cNvSpPr>
          <p:nvPr>
            <p:ph type="dt" sz="half" idx="10"/>
          </p:nvPr>
        </p:nvSpPr>
        <p:spPr/>
        <p:txBody>
          <a:bodyPr/>
          <a:lstStyle/>
          <a:p>
            <a:r>
              <a:rPr lang="en-US"/>
              <a:t>17-Feb-2023</a:t>
            </a:r>
            <a:endParaRPr lang="it-IT"/>
          </a:p>
        </p:txBody>
      </p:sp>
      <p:sp>
        <p:nvSpPr>
          <p:cNvPr id="6" name="Footer Placeholder 5">
            <a:extLst>
              <a:ext uri="{FF2B5EF4-FFF2-40B4-BE49-F238E27FC236}">
                <a16:creationId xmlns:a16="http://schemas.microsoft.com/office/drawing/2014/main" id="{5DED7E12-FA56-48FD-AA8A-F0F91A8E3DB8}"/>
              </a:ext>
            </a:extLst>
          </p:cNvPr>
          <p:cNvSpPr>
            <a:spLocks noGrp="1"/>
          </p:cNvSpPr>
          <p:nvPr>
            <p:ph type="ftr" sz="quarter" idx="11"/>
          </p:nvPr>
        </p:nvSpPr>
        <p:spPr/>
        <p:txBody>
          <a:bodyPr/>
          <a:lstStyle/>
          <a:p>
            <a:r>
              <a:rPr lang="en-US"/>
              <a:t>IRIS - L. Rossi - HL SHOC celebration</a:t>
            </a:r>
            <a:endParaRPr lang="it-IT"/>
          </a:p>
        </p:txBody>
      </p:sp>
      <p:sp>
        <p:nvSpPr>
          <p:cNvPr id="7" name="Slide Number Placeholder 6">
            <a:extLst>
              <a:ext uri="{FF2B5EF4-FFF2-40B4-BE49-F238E27FC236}">
                <a16:creationId xmlns:a16="http://schemas.microsoft.com/office/drawing/2014/main" id="{DB05207B-2CAE-431E-B6E5-F19E2A9F58F8}"/>
              </a:ext>
            </a:extLst>
          </p:cNvPr>
          <p:cNvSpPr>
            <a:spLocks noGrp="1"/>
          </p:cNvSpPr>
          <p:nvPr>
            <p:ph type="sldNum" sz="quarter" idx="12"/>
          </p:nvPr>
        </p:nvSpPr>
        <p:spPr/>
        <p:txBody>
          <a:bodyPr/>
          <a:lstStyle/>
          <a:p>
            <a:fld id="{9B13B172-409A-48BF-92CD-9E808051E234}" type="slidenum">
              <a:rPr lang="it-IT" smtClean="0"/>
              <a:t>‹#›</a:t>
            </a:fld>
            <a:endParaRPr lang="it-IT"/>
          </a:p>
        </p:txBody>
      </p:sp>
    </p:spTree>
    <p:extLst>
      <p:ext uri="{BB962C8B-B14F-4D97-AF65-F5344CB8AC3E}">
        <p14:creationId xmlns:p14="http://schemas.microsoft.com/office/powerpoint/2010/main" val="1222053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4FA8-0EC4-493B-8FF4-DB43442ADC44}"/>
              </a:ext>
            </a:extLst>
          </p:cNvPr>
          <p:cNvSpPr>
            <a:spLocks noGrp="1"/>
          </p:cNvSpPr>
          <p:nvPr>
            <p:ph type="title"/>
          </p:nvPr>
        </p:nvSpPr>
        <p:spPr/>
        <p:txBody>
          <a:bodyPr/>
          <a:lstStyle/>
          <a:p>
            <a:r>
              <a:rPr lang="en-GB"/>
              <a:t>Click to edit Master title style</a:t>
            </a:r>
            <a:endParaRPr lang="it-IT"/>
          </a:p>
        </p:txBody>
      </p:sp>
      <p:sp>
        <p:nvSpPr>
          <p:cNvPr id="3" name="Date Placeholder 2">
            <a:extLst>
              <a:ext uri="{FF2B5EF4-FFF2-40B4-BE49-F238E27FC236}">
                <a16:creationId xmlns:a16="http://schemas.microsoft.com/office/drawing/2014/main" id="{A7EABCFE-413D-4F1C-BAAC-CBBB0BF41604}"/>
              </a:ext>
            </a:extLst>
          </p:cNvPr>
          <p:cNvSpPr>
            <a:spLocks noGrp="1"/>
          </p:cNvSpPr>
          <p:nvPr>
            <p:ph type="dt" sz="half" idx="10"/>
          </p:nvPr>
        </p:nvSpPr>
        <p:spPr/>
        <p:txBody>
          <a:bodyPr/>
          <a:lstStyle/>
          <a:p>
            <a:r>
              <a:rPr lang="en-US"/>
              <a:t>17-Feb-2023</a:t>
            </a:r>
            <a:endParaRPr lang="it-IT"/>
          </a:p>
        </p:txBody>
      </p:sp>
      <p:sp>
        <p:nvSpPr>
          <p:cNvPr id="4" name="Footer Placeholder 3">
            <a:extLst>
              <a:ext uri="{FF2B5EF4-FFF2-40B4-BE49-F238E27FC236}">
                <a16:creationId xmlns:a16="http://schemas.microsoft.com/office/drawing/2014/main" id="{674F461C-019F-49AF-A23C-B47D0FC8E452}"/>
              </a:ext>
            </a:extLst>
          </p:cNvPr>
          <p:cNvSpPr>
            <a:spLocks noGrp="1"/>
          </p:cNvSpPr>
          <p:nvPr>
            <p:ph type="ftr" sz="quarter" idx="11"/>
          </p:nvPr>
        </p:nvSpPr>
        <p:spPr/>
        <p:txBody>
          <a:bodyPr/>
          <a:lstStyle/>
          <a:p>
            <a:r>
              <a:rPr lang="en-US"/>
              <a:t>IRIS - L. Rossi - HL SHOC celebration</a:t>
            </a:r>
            <a:endParaRPr lang="it-IT"/>
          </a:p>
        </p:txBody>
      </p:sp>
      <p:sp>
        <p:nvSpPr>
          <p:cNvPr id="5" name="Slide Number Placeholder 4">
            <a:extLst>
              <a:ext uri="{FF2B5EF4-FFF2-40B4-BE49-F238E27FC236}">
                <a16:creationId xmlns:a16="http://schemas.microsoft.com/office/drawing/2014/main" id="{6EE70EE3-9A44-439E-9280-9267337E5A31}"/>
              </a:ext>
            </a:extLst>
          </p:cNvPr>
          <p:cNvSpPr>
            <a:spLocks noGrp="1"/>
          </p:cNvSpPr>
          <p:nvPr>
            <p:ph type="sldNum" sz="quarter" idx="12"/>
          </p:nvPr>
        </p:nvSpPr>
        <p:spPr/>
        <p:txBody>
          <a:bodyPr/>
          <a:lstStyle/>
          <a:p>
            <a:fld id="{9B13B172-409A-48BF-92CD-9E808051E234}" type="slidenum">
              <a:rPr lang="it-IT" smtClean="0"/>
              <a:t>‹#›</a:t>
            </a:fld>
            <a:endParaRPr lang="it-IT"/>
          </a:p>
        </p:txBody>
      </p:sp>
    </p:spTree>
    <p:extLst>
      <p:ext uri="{BB962C8B-B14F-4D97-AF65-F5344CB8AC3E}">
        <p14:creationId xmlns:p14="http://schemas.microsoft.com/office/powerpoint/2010/main" val="1890870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F67D12-C271-44F1-A874-5C28BCD38B1E}"/>
              </a:ext>
            </a:extLst>
          </p:cNvPr>
          <p:cNvSpPr>
            <a:spLocks noGrp="1"/>
          </p:cNvSpPr>
          <p:nvPr>
            <p:ph type="dt" sz="half" idx="10"/>
          </p:nvPr>
        </p:nvSpPr>
        <p:spPr/>
        <p:txBody>
          <a:bodyPr/>
          <a:lstStyle/>
          <a:p>
            <a:r>
              <a:rPr lang="en-US"/>
              <a:t>17-Feb-2023</a:t>
            </a:r>
            <a:endParaRPr lang="it-IT"/>
          </a:p>
        </p:txBody>
      </p:sp>
      <p:sp>
        <p:nvSpPr>
          <p:cNvPr id="3" name="Footer Placeholder 2">
            <a:extLst>
              <a:ext uri="{FF2B5EF4-FFF2-40B4-BE49-F238E27FC236}">
                <a16:creationId xmlns:a16="http://schemas.microsoft.com/office/drawing/2014/main" id="{B2DA6622-24D6-47F0-9FF2-EB2FC437D361}"/>
              </a:ext>
            </a:extLst>
          </p:cNvPr>
          <p:cNvSpPr>
            <a:spLocks noGrp="1"/>
          </p:cNvSpPr>
          <p:nvPr>
            <p:ph type="ftr" sz="quarter" idx="11"/>
          </p:nvPr>
        </p:nvSpPr>
        <p:spPr/>
        <p:txBody>
          <a:bodyPr/>
          <a:lstStyle/>
          <a:p>
            <a:r>
              <a:rPr lang="en-US"/>
              <a:t>IRIS - L. Rossi - HL SHOC celebration</a:t>
            </a:r>
            <a:endParaRPr lang="it-IT"/>
          </a:p>
        </p:txBody>
      </p:sp>
      <p:sp>
        <p:nvSpPr>
          <p:cNvPr id="4" name="Slide Number Placeholder 3">
            <a:extLst>
              <a:ext uri="{FF2B5EF4-FFF2-40B4-BE49-F238E27FC236}">
                <a16:creationId xmlns:a16="http://schemas.microsoft.com/office/drawing/2014/main" id="{20351582-F7D0-499A-8765-179B26F43FDD}"/>
              </a:ext>
            </a:extLst>
          </p:cNvPr>
          <p:cNvSpPr>
            <a:spLocks noGrp="1"/>
          </p:cNvSpPr>
          <p:nvPr>
            <p:ph type="sldNum" sz="quarter" idx="12"/>
          </p:nvPr>
        </p:nvSpPr>
        <p:spPr/>
        <p:txBody>
          <a:bodyPr/>
          <a:lstStyle/>
          <a:p>
            <a:fld id="{9B13B172-409A-48BF-92CD-9E808051E234}" type="slidenum">
              <a:rPr lang="it-IT" smtClean="0"/>
              <a:t>‹#›</a:t>
            </a:fld>
            <a:endParaRPr lang="it-IT"/>
          </a:p>
        </p:txBody>
      </p:sp>
    </p:spTree>
    <p:extLst>
      <p:ext uri="{BB962C8B-B14F-4D97-AF65-F5344CB8AC3E}">
        <p14:creationId xmlns:p14="http://schemas.microsoft.com/office/powerpoint/2010/main" val="723981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3C25-57A7-422D-B6C7-C275549FF640}"/>
              </a:ext>
            </a:extLst>
          </p:cNvPr>
          <p:cNvSpPr>
            <a:spLocks noGrp="1"/>
          </p:cNvSpPr>
          <p:nvPr>
            <p:ph type="title"/>
          </p:nvPr>
        </p:nvSpPr>
        <p:spPr>
          <a:xfrm>
            <a:off x="838200" y="1335635"/>
            <a:ext cx="10515600" cy="544535"/>
          </a:xfrm>
        </p:spPr>
        <p:txBody>
          <a:bodyPr/>
          <a:lstStyle/>
          <a:p>
            <a:r>
              <a:rPr lang="en-GB"/>
              <a:t>Click to edit Master title style</a:t>
            </a:r>
            <a:endParaRPr lang="it-IT" dirty="0"/>
          </a:p>
        </p:txBody>
      </p:sp>
      <p:sp>
        <p:nvSpPr>
          <p:cNvPr id="3" name="Content Placeholder 2">
            <a:extLst>
              <a:ext uri="{FF2B5EF4-FFF2-40B4-BE49-F238E27FC236}">
                <a16:creationId xmlns:a16="http://schemas.microsoft.com/office/drawing/2014/main" id="{54D1D7BD-5B6C-4729-8C26-EC0268815D31}"/>
              </a:ext>
            </a:extLst>
          </p:cNvPr>
          <p:cNvSpPr>
            <a:spLocks noGrp="1"/>
          </p:cNvSpPr>
          <p:nvPr>
            <p:ph idx="1"/>
          </p:nvPr>
        </p:nvSpPr>
        <p:spPr>
          <a:xfrm>
            <a:off x="838200" y="2496619"/>
            <a:ext cx="10515600" cy="368034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dirty="0"/>
          </a:p>
        </p:txBody>
      </p:sp>
      <p:sp>
        <p:nvSpPr>
          <p:cNvPr id="4" name="Date Placeholder 3">
            <a:extLst>
              <a:ext uri="{FF2B5EF4-FFF2-40B4-BE49-F238E27FC236}">
                <a16:creationId xmlns:a16="http://schemas.microsoft.com/office/drawing/2014/main" id="{B1E677E2-EEEB-4625-AFD0-BA41ADF9EC3A}"/>
              </a:ext>
            </a:extLst>
          </p:cNvPr>
          <p:cNvSpPr>
            <a:spLocks noGrp="1"/>
          </p:cNvSpPr>
          <p:nvPr>
            <p:ph type="dt" sz="half" idx="10"/>
          </p:nvPr>
        </p:nvSpPr>
        <p:spPr/>
        <p:txBody>
          <a:bodyPr/>
          <a:lstStyle/>
          <a:p>
            <a:r>
              <a:rPr lang="en-US"/>
              <a:t>17-Feb-2023</a:t>
            </a:r>
            <a:endParaRPr lang="it-IT"/>
          </a:p>
        </p:txBody>
      </p:sp>
      <p:sp>
        <p:nvSpPr>
          <p:cNvPr id="5" name="Footer Placeholder 4">
            <a:extLst>
              <a:ext uri="{FF2B5EF4-FFF2-40B4-BE49-F238E27FC236}">
                <a16:creationId xmlns:a16="http://schemas.microsoft.com/office/drawing/2014/main" id="{17FDC0B7-3FBE-491C-8FE8-55BD53B99BCD}"/>
              </a:ext>
            </a:extLst>
          </p:cNvPr>
          <p:cNvSpPr>
            <a:spLocks noGrp="1"/>
          </p:cNvSpPr>
          <p:nvPr>
            <p:ph type="ftr" sz="quarter" idx="11"/>
          </p:nvPr>
        </p:nvSpPr>
        <p:spPr/>
        <p:txBody>
          <a:bodyPr/>
          <a:lstStyle/>
          <a:p>
            <a:r>
              <a:rPr lang="en-US"/>
              <a:t>IRIS - L. Rossi - HL SHOC celebration</a:t>
            </a:r>
            <a:endParaRPr lang="it-IT"/>
          </a:p>
        </p:txBody>
      </p:sp>
      <p:sp>
        <p:nvSpPr>
          <p:cNvPr id="6" name="Slide Number Placeholder 5">
            <a:extLst>
              <a:ext uri="{FF2B5EF4-FFF2-40B4-BE49-F238E27FC236}">
                <a16:creationId xmlns:a16="http://schemas.microsoft.com/office/drawing/2014/main" id="{6863BC19-E814-447A-9737-03C21E843360}"/>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1" name="Text Placeholder 10">
            <a:extLst>
              <a:ext uri="{FF2B5EF4-FFF2-40B4-BE49-F238E27FC236}">
                <a16:creationId xmlns:a16="http://schemas.microsoft.com/office/drawing/2014/main" id="{FBC8B6CE-46DE-458F-9FB7-666DF33C8D38}"/>
              </a:ext>
            </a:extLst>
          </p:cNvPr>
          <p:cNvSpPr>
            <a:spLocks noGrp="1"/>
          </p:cNvSpPr>
          <p:nvPr>
            <p:ph type="body" sz="quarter" idx="13" hasCustomPrompt="1"/>
          </p:nvPr>
        </p:nvSpPr>
        <p:spPr>
          <a:xfrm>
            <a:off x="838200" y="1931597"/>
            <a:ext cx="10515600" cy="452007"/>
          </a:xfrm>
        </p:spPr>
        <p:txBody>
          <a:bodyPr vert="horz" lIns="91440" tIns="45720" rIns="91440" bIns="45720" rtlCol="0" anchor="t">
            <a:normAutofit/>
          </a:bodyPr>
          <a:lstStyle>
            <a:lvl1pPr>
              <a:defRPr lang="it-IT" sz="2400" b="1" dirty="0">
                <a:solidFill>
                  <a:srgbClr val="B27F47"/>
                </a:solidFill>
                <a:latin typeface="Titillium Bd" pitchFamily="2" charset="77"/>
              </a:defRPr>
            </a:lvl1pPr>
          </a:lstStyle>
          <a:p>
            <a:pPr marL="0" lvl="0">
              <a:spcBef>
                <a:spcPct val="0"/>
              </a:spcBef>
              <a:buNone/>
            </a:pPr>
            <a:r>
              <a:rPr lang="en-US" dirty="0"/>
              <a:t>Click to edit Master sub-title styles</a:t>
            </a:r>
            <a:endParaRPr lang="it-IT" dirty="0"/>
          </a:p>
        </p:txBody>
      </p:sp>
    </p:spTree>
    <p:extLst>
      <p:ext uri="{BB962C8B-B14F-4D97-AF65-F5344CB8AC3E}">
        <p14:creationId xmlns:p14="http://schemas.microsoft.com/office/powerpoint/2010/main" val="2778974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69DA399C-1B0C-440F-B657-67652B399CD2}"/>
              </a:ext>
            </a:extLst>
          </p:cNvPr>
          <p:cNvSpPr>
            <a:spLocks noGrp="1"/>
          </p:cNvSpPr>
          <p:nvPr>
            <p:ph type="dt" sz="half" idx="10"/>
          </p:nvPr>
        </p:nvSpPr>
        <p:spPr/>
        <p:txBody>
          <a:bodyPr/>
          <a:lstStyle/>
          <a:p>
            <a:r>
              <a:rPr lang="en-US"/>
              <a:t>17-Feb-2023</a:t>
            </a:r>
            <a:endParaRPr lang="it-IT"/>
          </a:p>
        </p:txBody>
      </p:sp>
      <p:sp>
        <p:nvSpPr>
          <p:cNvPr id="8" name="Footer Placeholder 7">
            <a:extLst>
              <a:ext uri="{FF2B5EF4-FFF2-40B4-BE49-F238E27FC236}">
                <a16:creationId xmlns:a16="http://schemas.microsoft.com/office/drawing/2014/main" id="{5B255F85-46AF-4BA1-AF87-BD384DE93224}"/>
              </a:ext>
            </a:extLst>
          </p:cNvPr>
          <p:cNvSpPr>
            <a:spLocks noGrp="1"/>
          </p:cNvSpPr>
          <p:nvPr>
            <p:ph type="ftr" sz="quarter" idx="11"/>
          </p:nvPr>
        </p:nvSpPr>
        <p:spPr/>
        <p:txBody>
          <a:bodyPr/>
          <a:lstStyle/>
          <a:p>
            <a:r>
              <a:rPr lang="en-US"/>
              <a:t>IRIS - L. Rossi - HL SHOC celebration</a:t>
            </a:r>
            <a:endParaRPr lang="it-IT"/>
          </a:p>
        </p:txBody>
      </p:sp>
      <p:sp>
        <p:nvSpPr>
          <p:cNvPr id="9" name="Slide Number Placeholder 8">
            <a:extLst>
              <a:ext uri="{FF2B5EF4-FFF2-40B4-BE49-F238E27FC236}">
                <a16:creationId xmlns:a16="http://schemas.microsoft.com/office/drawing/2014/main" id="{E402AF58-9572-47BE-A27E-675094BA3F36}"/>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0" name="Title 1">
            <a:extLst>
              <a:ext uri="{FF2B5EF4-FFF2-40B4-BE49-F238E27FC236}">
                <a16:creationId xmlns:a16="http://schemas.microsoft.com/office/drawing/2014/main" id="{4170A749-EDF4-4F2E-B347-33EC26320285}"/>
              </a:ext>
            </a:extLst>
          </p:cNvPr>
          <p:cNvSpPr>
            <a:spLocks noGrp="1"/>
          </p:cNvSpPr>
          <p:nvPr>
            <p:ph type="title"/>
          </p:nvPr>
        </p:nvSpPr>
        <p:spPr>
          <a:xfrm>
            <a:off x="838200" y="1335636"/>
            <a:ext cx="10515600" cy="540000"/>
          </a:xfrm>
        </p:spPr>
        <p:txBody>
          <a:bodyPr/>
          <a:lstStyle/>
          <a:p>
            <a:r>
              <a:rPr lang="en-GB"/>
              <a:t>Click to edit Master title style</a:t>
            </a:r>
            <a:endParaRPr lang="it-IT"/>
          </a:p>
        </p:txBody>
      </p:sp>
      <p:sp>
        <p:nvSpPr>
          <p:cNvPr id="11" name="Text Placeholder 10">
            <a:extLst>
              <a:ext uri="{FF2B5EF4-FFF2-40B4-BE49-F238E27FC236}">
                <a16:creationId xmlns:a16="http://schemas.microsoft.com/office/drawing/2014/main" id="{4645C435-9F3C-40A6-BA2D-BD3831F5FA98}"/>
              </a:ext>
            </a:extLst>
          </p:cNvPr>
          <p:cNvSpPr>
            <a:spLocks noGrp="1"/>
          </p:cNvSpPr>
          <p:nvPr>
            <p:ph type="body" sz="quarter" idx="13" hasCustomPrompt="1"/>
          </p:nvPr>
        </p:nvSpPr>
        <p:spPr>
          <a:xfrm>
            <a:off x="838200" y="1931597"/>
            <a:ext cx="10515600" cy="452007"/>
          </a:xfrm>
        </p:spPr>
        <p:txBody>
          <a:bodyPr vert="horz" lIns="91440" tIns="45720" rIns="91440" bIns="45720" rtlCol="0" anchor="t">
            <a:normAutofit/>
          </a:bodyPr>
          <a:lstStyle>
            <a:lvl1pPr>
              <a:defRPr lang="it-IT" sz="2400" b="1" dirty="0">
                <a:solidFill>
                  <a:srgbClr val="B27F47"/>
                </a:solidFill>
                <a:latin typeface="Titillium Bd" pitchFamily="2" charset="77"/>
              </a:defRPr>
            </a:lvl1pPr>
          </a:lstStyle>
          <a:p>
            <a:pPr marL="0" lvl="0">
              <a:spcBef>
                <a:spcPct val="0"/>
              </a:spcBef>
              <a:buNone/>
            </a:pPr>
            <a:r>
              <a:rPr lang="en-US" dirty="0"/>
              <a:t>Click to edit Master sub-title styles</a:t>
            </a:r>
            <a:endParaRPr lang="it-IT" dirty="0"/>
          </a:p>
        </p:txBody>
      </p:sp>
      <p:sp>
        <p:nvSpPr>
          <p:cNvPr id="12" name="Content Placeholder 2">
            <a:extLst>
              <a:ext uri="{FF2B5EF4-FFF2-40B4-BE49-F238E27FC236}">
                <a16:creationId xmlns:a16="http://schemas.microsoft.com/office/drawing/2014/main" id="{03523A13-DF16-439A-A901-D42A74C992BA}"/>
              </a:ext>
            </a:extLst>
          </p:cNvPr>
          <p:cNvSpPr>
            <a:spLocks noGrp="1"/>
          </p:cNvSpPr>
          <p:nvPr>
            <p:ph sz="half" idx="1"/>
          </p:nvPr>
        </p:nvSpPr>
        <p:spPr>
          <a:xfrm>
            <a:off x="838200" y="2496619"/>
            <a:ext cx="5181600" cy="36803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13" name="Content Placeholder 3">
            <a:extLst>
              <a:ext uri="{FF2B5EF4-FFF2-40B4-BE49-F238E27FC236}">
                <a16:creationId xmlns:a16="http://schemas.microsoft.com/office/drawing/2014/main" id="{91548BF4-DA08-4F5A-BD58-1257B92A59D7}"/>
              </a:ext>
            </a:extLst>
          </p:cNvPr>
          <p:cNvSpPr>
            <a:spLocks noGrp="1"/>
          </p:cNvSpPr>
          <p:nvPr>
            <p:ph sz="half" idx="2"/>
          </p:nvPr>
        </p:nvSpPr>
        <p:spPr>
          <a:xfrm>
            <a:off x="6172200" y="2496619"/>
            <a:ext cx="5181600" cy="36803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Tree>
    <p:extLst>
      <p:ext uri="{BB962C8B-B14F-4D97-AF65-F5344CB8AC3E}">
        <p14:creationId xmlns:p14="http://schemas.microsoft.com/office/powerpoint/2010/main" val="13409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3263CD4-4668-4FC6-9FA0-9C78C434250A}"/>
              </a:ext>
            </a:extLst>
          </p:cNvPr>
          <p:cNvSpPr>
            <a:spLocks noGrp="1"/>
          </p:cNvSpPr>
          <p:nvPr>
            <p:ph type="dt" sz="half" idx="10"/>
          </p:nvPr>
        </p:nvSpPr>
        <p:spPr/>
        <p:txBody>
          <a:bodyPr/>
          <a:lstStyle/>
          <a:p>
            <a:r>
              <a:rPr lang="en-US"/>
              <a:t>17-Feb-2023</a:t>
            </a:r>
            <a:endParaRPr lang="it-IT"/>
          </a:p>
        </p:txBody>
      </p:sp>
      <p:sp>
        <p:nvSpPr>
          <p:cNvPr id="5" name="Footer Placeholder 4">
            <a:extLst>
              <a:ext uri="{FF2B5EF4-FFF2-40B4-BE49-F238E27FC236}">
                <a16:creationId xmlns:a16="http://schemas.microsoft.com/office/drawing/2014/main" id="{62280035-87ED-481F-BA20-EE60B0190F75}"/>
              </a:ext>
            </a:extLst>
          </p:cNvPr>
          <p:cNvSpPr>
            <a:spLocks noGrp="1"/>
          </p:cNvSpPr>
          <p:nvPr>
            <p:ph type="ftr" sz="quarter" idx="11"/>
          </p:nvPr>
        </p:nvSpPr>
        <p:spPr/>
        <p:txBody>
          <a:bodyPr/>
          <a:lstStyle/>
          <a:p>
            <a:r>
              <a:rPr lang="en-US"/>
              <a:t>IRIS - L. Rossi - HL SHOC celebration</a:t>
            </a:r>
            <a:endParaRPr lang="it-IT"/>
          </a:p>
        </p:txBody>
      </p:sp>
      <p:sp>
        <p:nvSpPr>
          <p:cNvPr id="6" name="Slide Number Placeholder 5">
            <a:extLst>
              <a:ext uri="{FF2B5EF4-FFF2-40B4-BE49-F238E27FC236}">
                <a16:creationId xmlns:a16="http://schemas.microsoft.com/office/drawing/2014/main" id="{3B3D36F7-444C-4BBE-9901-9D7D2895045E}"/>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1AD4B3F6-6C68-4448-9A54-C6BD041FE18A}"/>
              </a:ext>
            </a:extLst>
          </p:cNvPr>
          <p:cNvSpPr>
            <a:spLocks noGrp="1"/>
          </p:cNvSpPr>
          <p:nvPr>
            <p:ph type="ctrTitle"/>
          </p:nvPr>
        </p:nvSpPr>
        <p:spPr>
          <a:xfrm>
            <a:off x="838200" y="1335636"/>
            <a:ext cx="4925602" cy="2414431"/>
          </a:xfrm>
        </p:spPr>
        <p:txBody>
          <a:bodyPr anchor="b">
            <a:normAutofit/>
          </a:bodyPr>
          <a:lstStyle>
            <a:lvl1pPr algn="l">
              <a:defRPr sz="4500"/>
            </a:lvl1pPr>
          </a:lstStyle>
          <a:p>
            <a:r>
              <a:rPr lang="en-GB"/>
              <a:t>Click to edit Master title style</a:t>
            </a:r>
            <a:endParaRPr lang="it-IT" dirty="0"/>
          </a:p>
        </p:txBody>
      </p:sp>
      <p:sp>
        <p:nvSpPr>
          <p:cNvPr id="9" name="Subtitle 2">
            <a:extLst>
              <a:ext uri="{FF2B5EF4-FFF2-40B4-BE49-F238E27FC236}">
                <a16:creationId xmlns:a16="http://schemas.microsoft.com/office/drawing/2014/main" id="{2C7E8842-6CF4-4239-978C-24793C718D97}"/>
              </a:ext>
            </a:extLst>
          </p:cNvPr>
          <p:cNvSpPr>
            <a:spLocks noGrp="1"/>
          </p:cNvSpPr>
          <p:nvPr>
            <p:ph type="subTitle" idx="1"/>
          </p:nvPr>
        </p:nvSpPr>
        <p:spPr>
          <a:xfrm>
            <a:off x="838200" y="3879437"/>
            <a:ext cx="4925602"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it-IT" dirty="0"/>
          </a:p>
        </p:txBody>
      </p:sp>
      <p:sp>
        <p:nvSpPr>
          <p:cNvPr id="10" name="Picture Placeholder 2">
            <a:extLst>
              <a:ext uri="{FF2B5EF4-FFF2-40B4-BE49-F238E27FC236}">
                <a16:creationId xmlns:a16="http://schemas.microsoft.com/office/drawing/2014/main" id="{0595AC86-47A3-4B03-BA39-81256C7A369C}"/>
              </a:ext>
            </a:extLst>
          </p:cNvPr>
          <p:cNvSpPr>
            <a:spLocks noGrp="1"/>
          </p:cNvSpPr>
          <p:nvPr>
            <p:ph type="pic" idx="13"/>
          </p:nvPr>
        </p:nvSpPr>
        <p:spPr>
          <a:xfrm>
            <a:off x="6096000" y="1335636"/>
            <a:ext cx="5257800" cy="4525414"/>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it-IT"/>
          </a:p>
        </p:txBody>
      </p:sp>
    </p:spTree>
    <p:extLst>
      <p:ext uri="{BB962C8B-B14F-4D97-AF65-F5344CB8AC3E}">
        <p14:creationId xmlns:p14="http://schemas.microsoft.com/office/powerpoint/2010/main" val="303844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5E764F-CF80-49B6-8E4B-C193335C2FEC}"/>
              </a:ext>
            </a:extLst>
          </p:cNvPr>
          <p:cNvSpPr>
            <a:spLocks noGrp="1"/>
          </p:cNvSpPr>
          <p:nvPr>
            <p:ph idx="1"/>
          </p:nvPr>
        </p:nvSpPr>
        <p:spPr>
          <a:xfrm>
            <a:off x="5183188" y="1335636"/>
            <a:ext cx="6172200" cy="48413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Text Placeholder 3">
            <a:extLst>
              <a:ext uri="{FF2B5EF4-FFF2-40B4-BE49-F238E27FC236}">
                <a16:creationId xmlns:a16="http://schemas.microsoft.com/office/drawing/2014/main" id="{3DBF6AB0-1695-409A-92AC-42B69DBF8DC7}"/>
              </a:ext>
            </a:extLst>
          </p:cNvPr>
          <p:cNvSpPr>
            <a:spLocks noGrp="1"/>
          </p:cNvSpPr>
          <p:nvPr>
            <p:ph type="body" sz="half" idx="2"/>
          </p:nvPr>
        </p:nvSpPr>
        <p:spPr>
          <a:xfrm>
            <a:off x="839788" y="2496619"/>
            <a:ext cx="3932237" cy="36803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3A1C334-8129-4545-8C84-46DA06B03D8B}"/>
              </a:ext>
            </a:extLst>
          </p:cNvPr>
          <p:cNvSpPr>
            <a:spLocks noGrp="1"/>
          </p:cNvSpPr>
          <p:nvPr>
            <p:ph type="dt" sz="half" idx="10"/>
          </p:nvPr>
        </p:nvSpPr>
        <p:spPr/>
        <p:txBody>
          <a:bodyPr/>
          <a:lstStyle/>
          <a:p>
            <a:r>
              <a:rPr lang="en-US"/>
              <a:t>17-Feb-2023</a:t>
            </a:r>
            <a:endParaRPr lang="it-IT"/>
          </a:p>
        </p:txBody>
      </p:sp>
      <p:sp>
        <p:nvSpPr>
          <p:cNvPr id="6" name="Footer Placeholder 5">
            <a:extLst>
              <a:ext uri="{FF2B5EF4-FFF2-40B4-BE49-F238E27FC236}">
                <a16:creationId xmlns:a16="http://schemas.microsoft.com/office/drawing/2014/main" id="{3188F4DD-001E-4B6C-BAD4-62C2A6952B28}"/>
              </a:ext>
            </a:extLst>
          </p:cNvPr>
          <p:cNvSpPr>
            <a:spLocks noGrp="1"/>
          </p:cNvSpPr>
          <p:nvPr>
            <p:ph type="ftr" sz="quarter" idx="11"/>
          </p:nvPr>
        </p:nvSpPr>
        <p:spPr/>
        <p:txBody>
          <a:bodyPr/>
          <a:lstStyle/>
          <a:p>
            <a:r>
              <a:rPr lang="en-US"/>
              <a:t>IRIS - L. Rossi - HL SHOC celebration</a:t>
            </a:r>
            <a:endParaRPr lang="it-IT"/>
          </a:p>
        </p:txBody>
      </p:sp>
      <p:sp>
        <p:nvSpPr>
          <p:cNvPr id="7" name="Slide Number Placeholder 6">
            <a:extLst>
              <a:ext uri="{FF2B5EF4-FFF2-40B4-BE49-F238E27FC236}">
                <a16:creationId xmlns:a16="http://schemas.microsoft.com/office/drawing/2014/main" id="{31106F97-3F23-4DEE-B190-0481C29793AA}"/>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39C5567D-41FF-426C-86BB-85B0FAD82684}"/>
              </a:ext>
            </a:extLst>
          </p:cNvPr>
          <p:cNvSpPr>
            <a:spLocks noGrp="1"/>
          </p:cNvSpPr>
          <p:nvPr>
            <p:ph type="title"/>
          </p:nvPr>
        </p:nvSpPr>
        <p:spPr>
          <a:xfrm>
            <a:off x="838200" y="1335636"/>
            <a:ext cx="3932237" cy="780114"/>
          </a:xfrm>
        </p:spPr>
        <p:txBody>
          <a:bodyPr/>
          <a:lstStyle/>
          <a:p>
            <a:r>
              <a:rPr lang="en-GB"/>
              <a:t>Click to edit Master title style</a:t>
            </a:r>
            <a:endParaRPr lang="it-IT"/>
          </a:p>
        </p:txBody>
      </p:sp>
    </p:spTree>
    <p:extLst>
      <p:ext uri="{BB962C8B-B14F-4D97-AF65-F5344CB8AC3E}">
        <p14:creationId xmlns:p14="http://schemas.microsoft.com/office/powerpoint/2010/main" val="3756111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F011955-3DB8-4C70-93FB-7A2C5F5DFAAF}"/>
              </a:ext>
            </a:extLst>
          </p:cNvPr>
          <p:cNvSpPr>
            <a:spLocks noGrp="1"/>
          </p:cNvSpPr>
          <p:nvPr>
            <p:ph type="pic" idx="1"/>
          </p:nvPr>
        </p:nvSpPr>
        <p:spPr>
          <a:xfrm>
            <a:off x="5183188" y="1335636"/>
            <a:ext cx="6172200" cy="484132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it-IT"/>
          </a:p>
        </p:txBody>
      </p:sp>
      <p:sp>
        <p:nvSpPr>
          <p:cNvPr id="5" name="Date Placeholder 4">
            <a:extLst>
              <a:ext uri="{FF2B5EF4-FFF2-40B4-BE49-F238E27FC236}">
                <a16:creationId xmlns:a16="http://schemas.microsoft.com/office/drawing/2014/main" id="{6EAB0AD8-6FDF-4622-85A4-51A8E967EC8D}"/>
              </a:ext>
            </a:extLst>
          </p:cNvPr>
          <p:cNvSpPr>
            <a:spLocks noGrp="1"/>
          </p:cNvSpPr>
          <p:nvPr>
            <p:ph type="dt" sz="half" idx="10"/>
          </p:nvPr>
        </p:nvSpPr>
        <p:spPr/>
        <p:txBody>
          <a:bodyPr/>
          <a:lstStyle/>
          <a:p>
            <a:r>
              <a:rPr lang="en-US"/>
              <a:t>17-Feb-2023</a:t>
            </a:r>
            <a:endParaRPr lang="it-IT"/>
          </a:p>
        </p:txBody>
      </p:sp>
      <p:sp>
        <p:nvSpPr>
          <p:cNvPr id="6" name="Footer Placeholder 5">
            <a:extLst>
              <a:ext uri="{FF2B5EF4-FFF2-40B4-BE49-F238E27FC236}">
                <a16:creationId xmlns:a16="http://schemas.microsoft.com/office/drawing/2014/main" id="{634D2E99-DBA0-4970-ABF3-9596AA57D33E}"/>
              </a:ext>
            </a:extLst>
          </p:cNvPr>
          <p:cNvSpPr>
            <a:spLocks noGrp="1"/>
          </p:cNvSpPr>
          <p:nvPr>
            <p:ph type="ftr" sz="quarter" idx="11"/>
          </p:nvPr>
        </p:nvSpPr>
        <p:spPr/>
        <p:txBody>
          <a:bodyPr/>
          <a:lstStyle/>
          <a:p>
            <a:r>
              <a:rPr lang="en-US"/>
              <a:t>IRIS - L. Rossi - HL SHOC celebration</a:t>
            </a:r>
            <a:endParaRPr lang="it-IT"/>
          </a:p>
        </p:txBody>
      </p:sp>
      <p:sp>
        <p:nvSpPr>
          <p:cNvPr id="7" name="Slide Number Placeholder 6">
            <a:extLst>
              <a:ext uri="{FF2B5EF4-FFF2-40B4-BE49-F238E27FC236}">
                <a16:creationId xmlns:a16="http://schemas.microsoft.com/office/drawing/2014/main" id="{8FADE91F-FFB0-4E6D-8AF8-6FBDBC0DE59D}"/>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ext Placeholder 3">
            <a:extLst>
              <a:ext uri="{FF2B5EF4-FFF2-40B4-BE49-F238E27FC236}">
                <a16:creationId xmlns:a16="http://schemas.microsoft.com/office/drawing/2014/main" id="{27F36783-77AA-4762-A0D4-79CAC387421F}"/>
              </a:ext>
            </a:extLst>
          </p:cNvPr>
          <p:cNvSpPr>
            <a:spLocks noGrp="1"/>
          </p:cNvSpPr>
          <p:nvPr>
            <p:ph type="body" sz="half" idx="2"/>
          </p:nvPr>
        </p:nvSpPr>
        <p:spPr>
          <a:xfrm>
            <a:off x="839788" y="2496619"/>
            <a:ext cx="3932237" cy="36803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Title 1">
            <a:extLst>
              <a:ext uri="{FF2B5EF4-FFF2-40B4-BE49-F238E27FC236}">
                <a16:creationId xmlns:a16="http://schemas.microsoft.com/office/drawing/2014/main" id="{40DBF051-2A17-4A20-A3FC-2B33FE5B757D}"/>
              </a:ext>
            </a:extLst>
          </p:cNvPr>
          <p:cNvSpPr>
            <a:spLocks noGrp="1"/>
          </p:cNvSpPr>
          <p:nvPr>
            <p:ph type="title"/>
          </p:nvPr>
        </p:nvSpPr>
        <p:spPr>
          <a:xfrm>
            <a:off x="838200" y="1335636"/>
            <a:ext cx="3932237" cy="780114"/>
          </a:xfrm>
        </p:spPr>
        <p:txBody>
          <a:bodyPr/>
          <a:lstStyle/>
          <a:p>
            <a:r>
              <a:rPr lang="en-GB"/>
              <a:t>Click to edit Master title style</a:t>
            </a:r>
            <a:endParaRPr lang="it-IT"/>
          </a:p>
        </p:txBody>
      </p:sp>
    </p:spTree>
    <p:extLst>
      <p:ext uri="{BB962C8B-B14F-4D97-AF65-F5344CB8AC3E}">
        <p14:creationId xmlns:p14="http://schemas.microsoft.com/office/powerpoint/2010/main" val="1108499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838A3F9A-B0DF-455D-9D22-F973C5829AD4}"/>
              </a:ext>
            </a:extLst>
          </p:cNvPr>
          <p:cNvPicPr>
            <a:picLocks noChangeAspect="1"/>
          </p:cNvPicPr>
          <p:nvPr userDrawn="1"/>
        </p:nvPicPr>
        <p:blipFill>
          <a:blip r:embed="rId16"/>
          <a:stretch>
            <a:fillRect/>
          </a:stretch>
        </p:blipFill>
        <p:spPr>
          <a:xfrm>
            <a:off x="0" y="6352350"/>
            <a:ext cx="12192000" cy="520700"/>
          </a:xfrm>
          <a:prstGeom prst="rect">
            <a:avLst/>
          </a:prstGeom>
        </p:spPr>
      </p:pic>
      <p:pic>
        <p:nvPicPr>
          <p:cNvPr id="7" name="Immagine 21">
            <a:extLst>
              <a:ext uri="{FF2B5EF4-FFF2-40B4-BE49-F238E27FC236}">
                <a16:creationId xmlns:a16="http://schemas.microsoft.com/office/drawing/2014/main" id="{05C8ED0B-EDF3-4C3A-92D1-A4F9DD64EA11}"/>
              </a:ext>
            </a:extLst>
          </p:cNvPr>
          <p:cNvPicPr>
            <a:picLocks noChangeAspect="1"/>
          </p:cNvPicPr>
          <p:nvPr userDrawn="1"/>
        </p:nvPicPr>
        <p:blipFill>
          <a:blip r:embed="rId17"/>
          <a:stretch>
            <a:fillRect/>
          </a:stretch>
        </p:blipFill>
        <p:spPr>
          <a:xfrm>
            <a:off x="0" y="-25841"/>
            <a:ext cx="12192000" cy="1219200"/>
          </a:xfrm>
          <a:prstGeom prst="rect">
            <a:avLst/>
          </a:prstGeom>
        </p:spPr>
      </p:pic>
      <p:sp>
        <p:nvSpPr>
          <p:cNvPr id="2" name="Title Placeholder 1">
            <a:extLst>
              <a:ext uri="{FF2B5EF4-FFF2-40B4-BE49-F238E27FC236}">
                <a16:creationId xmlns:a16="http://schemas.microsoft.com/office/drawing/2014/main" id="{C15A10E0-2D6B-4598-95E9-DAF7E2001CCC}"/>
              </a:ext>
            </a:extLst>
          </p:cNvPr>
          <p:cNvSpPr>
            <a:spLocks noGrp="1"/>
          </p:cNvSpPr>
          <p:nvPr>
            <p:ph type="title"/>
          </p:nvPr>
        </p:nvSpPr>
        <p:spPr>
          <a:xfrm>
            <a:off x="838200" y="1335636"/>
            <a:ext cx="10515600" cy="780114"/>
          </a:xfrm>
          <a:prstGeom prst="rect">
            <a:avLst/>
          </a:prstGeom>
        </p:spPr>
        <p:txBody>
          <a:bodyPr vert="horz" lIns="91440" tIns="45720" rIns="91440" bIns="45720" rtlCol="0" anchor="t">
            <a:normAutofit/>
          </a:bodyPr>
          <a:lstStyle/>
          <a:p>
            <a:r>
              <a:rPr lang="it-IT"/>
              <a:t>Fare clic per modificare lo stile del titolo dello schema</a:t>
            </a:r>
            <a:endParaRPr lang="it-IT" dirty="0"/>
          </a:p>
        </p:txBody>
      </p:sp>
      <p:sp>
        <p:nvSpPr>
          <p:cNvPr id="3" name="Text Placeholder 2">
            <a:extLst>
              <a:ext uri="{FF2B5EF4-FFF2-40B4-BE49-F238E27FC236}">
                <a16:creationId xmlns:a16="http://schemas.microsoft.com/office/drawing/2014/main" id="{5AD6820F-9E8E-47CA-AD4E-6E99B9E0B8A8}"/>
              </a:ext>
            </a:extLst>
          </p:cNvPr>
          <p:cNvSpPr>
            <a:spLocks noGrp="1"/>
          </p:cNvSpPr>
          <p:nvPr>
            <p:ph type="body" idx="1"/>
          </p:nvPr>
        </p:nvSpPr>
        <p:spPr>
          <a:xfrm>
            <a:off x="838200" y="2291137"/>
            <a:ext cx="10515600" cy="3885826"/>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Date Placeholder 3">
            <a:extLst>
              <a:ext uri="{FF2B5EF4-FFF2-40B4-BE49-F238E27FC236}">
                <a16:creationId xmlns:a16="http://schemas.microsoft.com/office/drawing/2014/main" id="{65169399-BC99-4040-8272-2E03FED919DC}"/>
              </a:ext>
            </a:extLst>
          </p:cNvPr>
          <p:cNvSpPr>
            <a:spLocks noGrp="1"/>
          </p:cNvSpPr>
          <p:nvPr>
            <p:ph type="dt" sz="half" idx="2"/>
          </p:nvPr>
        </p:nvSpPr>
        <p:spPr>
          <a:xfrm>
            <a:off x="838200" y="6430138"/>
            <a:ext cx="2743200" cy="365125"/>
          </a:xfrm>
          <a:prstGeom prst="rect">
            <a:avLst/>
          </a:prstGeom>
        </p:spPr>
        <p:txBody>
          <a:bodyPr vert="horz" lIns="91440" tIns="45720" rIns="91440" bIns="45720" rtlCol="0" anchor="ctr"/>
          <a:lstStyle>
            <a:lvl1pPr algn="l">
              <a:defRPr lang="it-IT" sz="1400" kern="1200" smtClean="0">
                <a:solidFill>
                  <a:schemeClr val="bg1">
                    <a:alpha val="50000"/>
                  </a:schemeClr>
                </a:solidFill>
                <a:latin typeface="Titillium" pitchFamily="2" charset="77"/>
                <a:ea typeface="+mn-ea"/>
                <a:cs typeface="+mn-cs"/>
              </a:defRPr>
            </a:lvl1pPr>
          </a:lstStyle>
          <a:p>
            <a:r>
              <a:rPr lang="en-US"/>
              <a:t>17-Feb-2023</a:t>
            </a:r>
            <a:endParaRPr lang="it-IT" dirty="0"/>
          </a:p>
        </p:txBody>
      </p:sp>
      <p:sp>
        <p:nvSpPr>
          <p:cNvPr id="5" name="Footer Placeholder 4">
            <a:extLst>
              <a:ext uri="{FF2B5EF4-FFF2-40B4-BE49-F238E27FC236}">
                <a16:creationId xmlns:a16="http://schemas.microsoft.com/office/drawing/2014/main" id="{4937EE08-80FA-4652-929B-0973683787A9}"/>
              </a:ext>
            </a:extLst>
          </p:cNvPr>
          <p:cNvSpPr>
            <a:spLocks noGrp="1"/>
          </p:cNvSpPr>
          <p:nvPr>
            <p:ph type="ftr" sz="quarter" idx="3"/>
          </p:nvPr>
        </p:nvSpPr>
        <p:spPr>
          <a:xfrm>
            <a:off x="8610600" y="6430138"/>
            <a:ext cx="2743200" cy="365125"/>
          </a:xfrm>
          <a:prstGeom prst="rect">
            <a:avLst/>
          </a:prstGeom>
        </p:spPr>
        <p:txBody>
          <a:bodyPr vert="horz" lIns="91440" tIns="45720" rIns="91440" bIns="45720" rtlCol="0" anchor="ctr"/>
          <a:lstStyle>
            <a:lvl1pPr algn="r">
              <a:defRPr lang="it-IT" sz="1400" kern="1200" smtClean="0">
                <a:solidFill>
                  <a:schemeClr val="bg1">
                    <a:alpha val="50000"/>
                  </a:schemeClr>
                </a:solidFill>
                <a:latin typeface="Titillium" pitchFamily="2" charset="77"/>
                <a:ea typeface="+mn-ea"/>
                <a:cs typeface="+mn-cs"/>
              </a:defRPr>
            </a:lvl1pPr>
          </a:lstStyle>
          <a:p>
            <a:r>
              <a:rPr lang="en-US"/>
              <a:t>IRIS - L. Rossi - HL SHOC celebration</a:t>
            </a:r>
            <a:endParaRPr lang="it-IT" dirty="0"/>
          </a:p>
        </p:txBody>
      </p:sp>
      <p:sp>
        <p:nvSpPr>
          <p:cNvPr id="6" name="Slide Number Placeholder 5">
            <a:extLst>
              <a:ext uri="{FF2B5EF4-FFF2-40B4-BE49-F238E27FC236}">
                <a16:creationId xmlns:a16="http://schemas.microsoft.com/office/drawing/2014/main" id="{C90B07AC-22DD-4854-AF1C-98DD868E264E}"/>
              </a:ext>
            </a:extLst>
          </p:cNvPr>
          <p:cNvSpPr>
            <a:spLocks noGrp="1"/>
          </p:cNvSpPr>
          <p:nvPr>
            <p:ph type="sldNum" sz="quarter" idx="4"/>
          </p:nvPr>
        </p:nvSpPr>
        <p:spPr>
          <a:xfrm>
            <a:off x="4724400" y="6430138"/>
            <a:ext cx="2743200" cy="365125"/>
          </a:xfrm>
          <a:prstGeom prst="rect">
            <a:avLst/>
          </a:prstGeom>
        </p:spPr>
        <p:txBody>
          <a:bodyPr vert="horz" lIns="91440" tIns="45720" rIns="91440" bIns="45720" rtlCol="0" anchor="ctr"/>
          <a:lstStyle>
            <a:lvl1pPr algn="ctr">
              <a:defRPr lang="it-IT" sz="1400" kern="1200" smtClean="0">
                <a:solidFill>
                  <a:schemeClr val="bg1">
                    <a:alpha val="50000"/>
                  </a:schemeClr>
                </a:solidFill>
                <a:latin typeface="Titillium" pitchFamily="2" charset="77"/>
                <a:ea typeface="+mn-ea"/>
                <a:cs typeface="+mn-cs"/>
              </a:defRPr>
            </a:lvl1pPr>
          </a:lstStyle>
          <a:p>
            <a:fld id="{9B13B172-409A-48BF-92CD-9E808051E234}" type="slidenum">
              <a:rPr lang="it-IT" smtClean="0"/>
              <a:pPr/>
              <a:t>‹#›</a:t>
            </a:fld>
            <a:endParaRPr lang="it-IT" dirty="0"/>
          </a:p>
        </p:txBody>
      </p:sp>
      <p:pic>
        <p:nvPicPr>
          <p:cNvPr id="9" name="Picture 8">
            <a:extLst>
              <a:ext uri="{FF2B5EF4-FFF2-40B4-BE49-F238E27FC236}">
                <a16:creationId xmlns:a16="http://schemas.microsoft.com/office/drawing/2014/main" id="{0A2F70C3-3DA6-4A14-D547-8AA0F60D1B4B}"/>
              </a:ext>
            </a:extLst>
          </p:cNvPr>
          <p:cNvPicPr>
            <a:picLocks noChangeAspect="1"/>
          </p:cNvPicPr>
          <p:nvPr userDrawn="1"/>
        </p:nvPicPr>
        <p:blipFill>
          <a:blip r:embed="rId18"/>
          <a:stretch>
            <a:fillRect/>
          </a:stretch>
        </p:blipFill>
        <p:spPr>
          <a:xfrm>
            <a:off x="9776227" y="55362"/>
            <a:ext cx="1806873" cy="1056793"/>
          </a:xfrm>
          <a:prstGeom prst="rect">
            <a:avLst/>
          </a:prstGeom>
        </p:spPr>
      </p:pic>
      <p:pic>
        <p:nvPicPr>
          <p:cNvPr id="18" name="Picture 17">
            <a:extLst>
              <a:ext uri="{FF2B5EF4-FFF2-40B4-BE49-F238E27FC236}">
                <a16:creationId xmlns:a16="http://schemas.microsoft.com/office/drawing/2014/main" id="{E5D6BF01-1AEF-A9D8-3B3D-BC0B3918007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58764" y="6352350"/>
            <a:ext cx="508900" cy="505650"/>
          </a:xfrm>
          <a:prstGeom prst="rect">
            <a:avLst/>
          </a:prstGeom>
        </p:spPr>
      </p:pic>
    </p:spTree>
    <p:extLst>
      <p:ext uri="{BB962C8B-B14F-4D97-AF65-F5344CB8AC3E}">
        <p14:creationId xmlns:p14="http://schemas.microsoft.com/office/powerpoint/2010/main" val="3591437458"/>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4" r:id="rId3"/>
    <p:sldLayoutId id="2147483655" r:id="rId4"/>
    <p:sldLayoutId id="2147483650" r:id="rId5"/>
    <p:sldLayoutId id="2147483653" r:id="rId6"/>
    <p:sldLayoutId id="2147483651" r:id="rId7"/>
    <p:sldLayoutId id="2147483656" r:id="rId8"/>
    <p:sldLayoutId id="2147483657" r:id="rId9"/>
    <p:sldLayoutId id="2147483659" r:id="rId10"/>
    <p:sldLayoutId id="2147483662" r:id="rId11"/>
    <p:sldLayoutId id="2147483663" r:id="rId12"/>
    <p:sldLayoutId id="2147483664" r:id="rId13"/>
    <p:sldLayoutId id="2147483665" r:id="rId14"/>
  </p:sldLayoutIdLst>
  <p:hf hdr="0"/>
  <p:txStyles>
    <p:titleStyle>
      <a:lvl1pPr marL="0" algn="l" defTabSz="914400" rtl="0" eaLnBrk="1" latinLnBrk="0" hangingPunct="1">
        <a:lnSpc>
          <a:spcPct val="90000"/>
        </a:lnSpc>
        <a:spcBef>
          <a:spcPct val="0"/>
        </a:spcBef>
        <a:buNone/>
        <a:defRPr lang="it-IT" sz="2800" b="1" kern="1200" dirty="0">
          <a:solidFill>
            <a:srgbClr val="B27F47"/>
          </a:solidFill>
          <a:latin typeface="Titillium Bd" pitchFamily="2" charset="77"/>
          <a:ea typeface="+mn-ea"/>
          <a:cs typeface="+mn-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jpeg"/><Relationship Id="rId18" Type="http://schemas.openxmlformats.org/officeDocument/2006/relationships/image" Target="../media/image43.jpeg"/><Relationship Id="rId3" Type="http://schemas.openxmlformats.org/officeDocument/2006/relationships/image" Target="../media/image28.png"/><Relationship Id="rId21" Type="http://schemas.openxmlformats.org/officeDocument/2006/relationships/image" Target="../media/image46.png"/><Relationship Id="rId7" Type="http://schemas.openxmlformats.org/officeDocument/2006/relationships/image" Target="../media/image32.png"/><Relationship Id="rId12" Type="http://schemas.openxmlformats.org/officeDocument/2006/relationships/image" Target="../media/image37.tiff"/><Relationship Id="rId17" Type="http://schemas.openxmlformats.org/officeDocument/2006/relationships/image" Target="../media/image42.png"/><Relationship Id="rId2" Type="http://schemas.openxmlformats.org/officeDocument/2006/relationships/notesSlide" Target="../notesSlides/notesSlide16.xml"/><Relationship Id="rId16" Type="http://schemas.openxmlformats.org/officeDocument/2006/relationships/image" Target="../media/image41.png"/><Relationship Id="rId20" Type="http://schemas.openxmlformats.org/officeDocument/2006/relationships/image" Target="../media/image45.png"/><Relationship Id="rId1" Type="http://schemas.openxmlformats.org/officeDocument/2006/relationships/slideLayout" Target="../slideLayouts/slideLayout12.xml"/><Relationship Id="rId6" Type="http://schemas.openxmlformats.org/officeDocument/2006/relationships/image" Target="../media/image31.png"/><Relationship Id="rId11" Type="http://schemas.openxmlformats.org/officeDocument/2006/relationships/image" Target="../media/image36.jpeg"/><Relationship Id="rId5" Type="http://schemas.openxmlformats.org/officeDocument/2006/relationships/image" Target="../media/image30.png"/><Relationship Id="rId15" Type="http://schemas.openxmlformats.org/officeDocument/2006/relationships/image" Target="../media/image40.png"/><Relationship Id="rId10" Type="http://schemas.openxmlformats.org/officeDocument/2006/relationships/image" Target="../media/image35.png"/><Relationship Id="rId19" Type="http://schemas.openxmlformats.org/officeDocument/2006/relationships/image" Target="../media/image44.png"/><Relationship Id="rId4" Type="http://schemas.openxmlformats.org/officeDocument/2006/relationships/image" Target="../media/image29.jpeg"/><Relationship Id="rId9" Type="http://schemas.openxmlformats.org/officeDocument/2006/relationships/image" Target="../media/image34.png"/><Relationship Id="rId1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tiff"/><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jpeg"/></Relationships>
</file>

<file path=ppt/slides/_rels/slide18.xml.rels><?xml version="1.0" encoding="UTF-8" standalone="yes"?>
<Relationships xmlns="http://schemas.openxmlformats.org/package/2006/relationships"><Relationship Id="rId8" Type="http://schemas.openxmlformats.org/officeDocument/2006/relationships/image" Target="../media/image57.jpeg"/><Relationship Id="rId13" Type="http://schemas.openxmlformats.org/officeDocument/2006/relationships/image" Target="../media/image61.jpeg"/><Relationship Id="rId3" Type="http://schemas.openxmlformats.org/officeDocument/2006/relationships/image" Target="../media/image52.jpeg"/><Relationship Id="rId7" Type="http://schemas.openxmlformats.org/officeDocument/2006/relationships/image" Target="../media/image56.jpeg"/><Relationship Id="rId12" Type="http://schemas.openxmlformats.org/officeDocument/2006/relationships/image" Target="../media/image60.png"/><Relationship Id="rId2" Type="http://schemas.openxmlformats.org/officeDocument/2006/relationships/notesSlide" Target="../notesSlides/notesSlide18.xml"/><Relationship Id="rId16" Type="http://schemas.openxmlformats.org/officeDocument/2006/relationships/image" Target="../media/image64.jpeg"/><Relationship Id="rId1" Type="http://schemas.openxmlformats.org/officeDocument/2006/relationships/slideLayout" Target="../slideLayouts/slideLayout3.xml"/><Relationship Id="rId6" Type="http://schemas.openxmlformats.org/officeDocument/2006/relationships/image" Target="../media/image55.png"/><Relationship Id="rId11" Type="http://schemas.openxmlformats.org/officeDocument/2006/relationships/oleObject" Target="../embeddings/oleObject1.bin"/><Relationship Id="rId5" Type="http://schemas.openxmlformats.org/officeDocument/2006/relationships/image" Target="../media/image54.jpeg"/><Relationship Id="rId15" Type="http://schemas.openxmlformats.org/officeDocument/2006/relationships/image" Target="../media/image63.jpeg"/><Relationship Id="rId10" Type="http://schemas.openxmlformats.org/officeDocument/2006/relationships/image" Target="../media/image59.jpeg"/><Relationship Id="rId4" Type="http://schemas.openxmlformats.org/officeDocument/2006/relationships/image" Target="../media/image53.png"/><Relationship Id="rId9" Type="http://schemas.openxmlformats.org/officeDocument/2006/relationships/image" Target="../media/image58.jpeg"/><Relationship Id="rId14" Type="http://schemas.openxmlformats.org/officeDocument/2006/relationships/image" Target="../media/image6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66.jpg"/></Relationships>
</file>

<file path=ppt/slides/_rels/slide21.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68.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2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4.xml"/><Relationship Id="rId1" Type="http://schemas.openxmlformats.org/officeDocument/2006/relationships/slideLayout" Target="../slideLayouts/slideLayout10.xml"/><Relationship Id="rId5" Type="http://schemas.openxmlformats.org/officeDocument/2006/relationships/image" Target="../media/image73.png"/><Relationship Id="rId4"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7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18.jpeg"/><Relationship Id="rId5" Type="http://schemas.openxmlformats.org/officeDocument/2006/relationships/image" Target="../media/image17.jp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7F622DB5-1DFE-56F0-86FA-09D98C7C7389}"/>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03842DDB-A454-1ED8-27D9-980A9B09BA55}"/>
              </a:ext>
            </a:extLst>
          </p:cNvPr>
          <p:cNvSpPr>
            <a:spLocks noGrp="1"/>
          </p:cNvSpPr>
          <p:nvPr>
            <p:ph type="ctrTitle"/>
          </p:nvPr>
        </p:nvSpPr>
        <p:spPr/>
        <p:txBody>
          <a:bodyPr>
            <a:noAutofit/>
          </a:bodyPr>
          <a:lstStyle/>
          <a:p>
            <a:r>
              <a:rPr lang="en-US" sz="3600" dirty="0"/>
              <a:t>SC from </a:t>
            </a:r>
            <a:r>
              <a:rPr lang="en-US" sz="3600" dirty="0" err="1"/>
              <a:t>paprticle</a:t>
            </a:r>
            <a:r>
              <a:rPr lang="en-US" sz="3600" dirty="0"/>
              <a:t> Physics to societal applications :</a:t>
            </a:r>
            <a:br>
              <a:rPr lang="en-US" sz="3600" dirty="0"/>
            </a:br>
            <a:r>
              <a:rPr lang="en-US" sz="3600" dirty="0"/>
              <a:t>IRIS</a:t>
            </a:r>
            <a:endParaRPr lang="en-CH" sz="3600" dirty="0"/>
          </a:p>
        </p:txBody>
      </p:sp>
      <p:sp>
        <p:nvSpPr>
          <p:cNvPr id="13" name="Subtitle 12">
            <a:extLst>
              <a:ext uri="{FF2B5EF4-FFF2-40B4-BE49-F238E27FC236}">
                <a16:creationId xmlns:a16="http://schemas.microsoft.com/office/drawing/2014/main" id="{1D8383CA-802D-C95B-544B-0844275C2930}"/>
              </a:ext>
            </a:extLst>
          </p:cNvPr>
          <p:cNvSpPr>
            <a:spLocks noGrp="1"/>
          </p:cNvSpPr>
          <p:nvPr>
            <p:ph type="subTitle" idx="1"/>
          </p:nvPr>
        </p:nvSpPr>
        <p:spPr/>
        <p:txBody>
          <a:bodyPr>
            <a:normAutofit lnSpcReduction="10000"/>
          </a:bodyPr>
          <a:lstStyle/>
          <a:p>
            <a:r>
              <a:rPr lang="en-US" b="1" dirty="0"/>
              <a:t>Lucio Rossi</a:t>
            </a:r>
          </a:p>
          <a:p>
            <a:r>
              <a:rPr lang="en-US" dirty="0" err="1"/>
              <a:t>Università</a:t>
            </a:r>
            <a:r>
              <a:rPr lang="en-US" dirty="0"/>
              <a:t> di Milano</a:t>
            </a:r>
          </a:p>
          <a:p>
            <a:r>
              <a:rPr lang="en-US" dirty="0"/>
              <a:t>&amp; INFN – </a:t>
            </a:r>
            <a:r>
              <a:rPr lang="en-US" dirty="0" err="1"/>
              <a:t>sezione</a:t>
            </a:r>
            <a:r>
              <a:rPr lang="en-US" dirty="0"/>
              <a:t> di Milano</a:t>
            </a:r>
          </a:p>
          <a:p>
            <a:r>
              <a:rPr lang="en-US" dirty="0" err="1"/>
              <a:t>Laboratorio</a:t>
            </a:r>
            <a:r>
              <a:rPr lang="en-US" dirty="0"/>
              <a:t> LASA</a:t>
            </a:r>
            <a:endParaRPr lang="en-CH" dirty="0"/>
          </a:p>
        </p:txBody>
      </p:sp>
      <p:pic>
        <p:nvPicPr>
          <p:cNvPr id="6" name="Picture Placeholder 5" descr="Graphical user interface, website&#10;&#10;Description automatically generated">
            <a:extLst>
              <a:ext uri="{FF2B5EF4-FFF2-40B4-BE49-F238E27FC236}">
                <a16:creationId xmlns:a16="http://schemas.microsoft.com/office/drawing/2014/main" id="{EDB77D2B-AE37-8E1E-3278-26F4870BB65D}"/>
              </a:ext>
            </a:extLst>
          </p:cNvPr>
          <p:cNvPicPr>
            <a:picLocks noGrp="1" noChangeAspect="1"/>
          </p:cNvPicPr>
          <p:nvPr>
            <p:ph type="pic" idx="13"/>
          </p:nvPr>
        </p:nvPicPr>
        <p:blipFill>
          <a:blip r:embed="rId3">
            <a:extLst>
              <a:ext uri="{28A0092B-C50C-407E-A947-70E740481C1C}">
                <a14:useLocalDpi xmlns:a14="http://schemas.microsoft.com/office/drawing/2010/main" val="0"/>
              </a:ext>
            </a:extLst>
          </a:blip>
          <a:srcRect t="15126" b="15126"/>
          <a:stretch>
            <a:fillRect/>
          </a:stretch>
        </p:blipFill>
        <p:spPr/>
      </p:pic>
      <p:sp>
        <p:nvSpPr>
          <p:cNvPr id="3" name="Content Placeholder 2">
            <a:extLst>
              <a:ext uri="{FF2B5EF4-FFF2-40B4-BE49-F238E27FC236}">
                <a16:creationId xmlns:a16="http://schemas.microsoft.com/office/drawing/2014/main" id="{A0D64716-82ED-36AB-90D0-C047C987A984}"/>
              </a:ext>
            </a:extLst>
          </p:cNvPr>
          <p:cNvSpPr>
            <a:spLocks noGrp="1"/>
          </p:cNvSpPr>
          <p:nvPr>
            <p:ph sz="quarter" idx="14"/>
          </p:nvPr>
        </p:nvSpPr>
        <p:spPr/>
        <p:txBody>
          <a:bodyPr/>
          <a:lstStyle/>
          <a:p>
            <a:r>
              <a:rPr lang="en-US" dirty="0"/>
              <a:t>17</a:t>
            </a:r>
            <a:r>
              <a:rPr lang="en-US" baseline="30000" dirty="0"/>
              <a:t>th </a:t>
            </a:r>
            <a:r>
              <a:rPr lang="en-US" dirty="0"/>
              <a:t>of February 2023</a:t>
            </a:r>
            <a:endParaRPr lang="en-CH" dirty="0"/>
          </a:p>
        </p:txBody>
      </p:sp>
    </p:spTree>
    <p:extLst>
      <p:ext uri="{BB962C8B-B14F-4D97-AF65-F5344CB8AC3E}">
        <p14:creationId xmlns:p14="http://schemas.microsoft.com/office/powerpoint/2010/main" val="2416892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3C936617-EA28-53E9-1633-A17917014576}"/>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9" name="Immagine 8" descr="Immagine che contiene mugnaio&#10;&#10;Descrizione generata automaticamente">
            <a:extLst>
              <a:ext uri="{FF2B5EF4-FFF2-40B4-BE49-F238E27FC236}">
                <a16:creationId xmlns:a16="http://schemas.microsoft.com/office/drawing/2014/main" id="{E677DBE6-6643-2583-0F90-33FB87B61F0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552871" y="894910"/>
            <a:ext cx="4027875" cy="2462840"/>
          </a:xfrm>
          <a:prstGeom prst="rect">
            <a:avLst/>
          </a:prstGeom>
        </p:spPr>
      </p:pic>
      <p:pic>
        <p:nvPicPr>
          <p:cNvPr id="13" name="Immagine 12" descr="Immagine che contiene interni, sporco&#10;&#10;Descrizione generata automaticamente">
            <a:extLst>
              <a:ext uri="{FF2B5EF4-FFF2-40B4-BE49-F238E27FC236}">
                <a16:creationId xmlns:a16="http://schemas.microsoft.com/office/drawing/2014/main" id="{69EC1070-F6DF-CE70-AE58-57722922603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1200"/>
          <a:stretch/>
        </p:blipFill>
        <p:spPr>
          <a:xfrm rot="5400000">
            <a:off x="1659133" y="2999125"/>
            <a:ext cx="4028970" cy="3042414"/>
          </a:xfrm>
          <a:prstGeom prst="rect">
            <a:avLst/>
          </a:prstGeom>
        </p:spPr>
      </p:pic>
      <p:grpSp>
        <p:nvGrpSpPr>
          <p:cNvPr id="16" name="Gruppo 15">
            <a:extLst>
              <a:ext uri="{FF2B5EF4-FFF2-40B4-BE49-F238E27FC236}">
                <a16:creationId xmlns:a16="http://schemas.microsoft.com/office/drawing/2014/main" id="{A6A8F1C7-1199-7EAF-ED7D-1B53E5F495A8}"/>
              </a:ext>
            </a:extLst>
          </p:cNvPr>
          <p:cNvGrpSpPr/>
          <p:nvPr/>
        </p:nvGrpSpPr>
        <p:grpSpPr>
          <a:xfrm>
            <a:off x="5275978" y="1337026"/>
            <a:ext cx="6726891" cy="5197791"/>
            <a:chOff x="0" y="-405375"/>
            <a:chExt cx="9144000" cy="7065463"/>
          </a:xfrm>
        </p:grpSpPr>
        <p:grpSp>
          <p:nvGrpSpPr>
            <p:cNvPr id="17" name="Gruppo 16">
              <a:extLst>
                <a:ext uri="{FF2B5EF4-FFF2-40B4-BE49-F238E27FC236}">
                  <a16:creationId xmlns:a16="http://schemas.microsoft.com/office/drawing/2014/main" id="{326BAE92-9B18-8498-DA02-972EC2937A08}"/>
                </a:ext>
              </a:extLst>
            </p:cNvPr>
            <p:cNvGrpSpPr/>
            <p:nvPr/>
          </p:nvGrpSpPr>
          <p:grpSpPr>
            <a:xfrm>
              <a:off x="0" y="197911"/>
              <a:ext cx="9144000" cy="6462177"/>
              <a:chOff x="0" y="0"/>
              <a:chExt cx="9144000" cy="6462177"/>
            </a:xfrm>
          </p:grpSpPr>
          <p:pic>
            <p:nvPicPr>
              <p:cNvPr id="19" name="Immagine 18" descr="Immagine che contiene testo, mappa&#10;&#10;Descrizione generata automaticamente">
                <a:extLst>
                  <a:ext uri="{FF2B5EF4-FFF2-40B4-BE49-F238E27FC236}">
                    <a16:creationId xmlns:a16="http://schemas.microsoft.com/office/drawing/2014/main" id="{304D0020-466C-16CC-3815-C96AC47386B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6462177"/>
              </a:xfrm>
              <a:prstGeom prst="rect">
                <a:avLst/>
              </a:prstGeom>
            </p:spPr>
          </p:pic>
          <p:cxnSp>
            <p:nvCxnSpPr>
              <p:cNvPr id="20" name="Connettore 2 19">
                <a:extLst>
                  <a:ext uri="{FF2B5EF4-FFF2-40B4-BE49-F238E27FC236}">
                    <a16:creationId xmlns:a16="http://schemas.microsoft.com/office/drawing/2014/main" id="{11224707-04EA-334E-9AFA-60E5FB251C81}"/>
                  </a:ext>
                </a:extLst>
              </p:cNvPr>
              <p:cNvCxnSpPr/>
              <p:nvPr/>
            </p:nvCxnSpPr>
            <p:spPr bwMode="auto">
              <a:xfrm>
                <a:off x="4291054" y="1476292"/>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1" name="Connettore 2 20">
                <a:extLst>
                  <a:ext uri="{FF2B5EF4-FFF2-40B4-BE49-F238E27FC236}">
                    <a16:creationId xmlns:a16="http://schemas.microsoft.com/office/drawing/2014/main" id="{61452DE1-4BC2-3386-83BB-C8F569EECFCF}"/>
                  </a:ext>
                </a:extLst>
              </p:cNvPr>
              <p:cNvCxnSpPr>
                <a:cxnSpLocks/>
              </p:cNvCxnSpPr>
              <p:nvPr/>
            </p:nvCxnSpPr>
            <p:spPr bwMode="auto">
              <a:xfrm flipV="1">
                <a:off x="4141304" y="1453764"/>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2" name="Rettangolo 21">
                <a:extLst>
                  <a:ext uri="{FF2B5EF4-FFF2-40B4-BE49-F238E27FC236}">
                    <a16:creationId xmlns:a16="http://schemas.microsoft.com/office/drawing/2014/main" id="{D3BEDF14-1F10-5E91-5931-5211BCDFE73F}"/>
                  </a:ext>
                </a:extLst>
              </p:cNvPr>
              <p:cNvSpPr/>
              <p:nvPr/>
            </p:nvSpPr>
            <p:spPr bwMode="auto">
              <a:xfrm>
                <a:off x="6629402" y="254442"/>
                <a:ext cx="2164742" cy="3657600"/>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cxnSp>
            <p:nvCxnSpPr>
              <p:cNvPr id="23" name="Connettore 2 22">
                <a:extLst>
                  <a:ext uri="{FF2B5EF4-FFF2-40B4-BE49-F238E27FC236}">
                    <a16:creationId xmlns:a16="http://schemas.microsoft.com/office/drawing/2014/main" id="{38A96EBA-0C4E-329A-D590-2E859250CAF9}"/>
                  </a:ext>
                </a:extLst>
              </p:cNvPr>
              <p:cNvCxnSpPr>
                <a:cxnSpLocks/>
              </p:cNvCxnSpPr>
              <p:nvPr/>
            </p:nvCxnSpPr>
            <p:spPr bwMode="auto">
              <a:xfrm flipH="1">
                <a:off x="6332552" y="395823"/>
                <a:ext cx="296850"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4" name="Connettore 2 23">
                <a:extLst>
                  <a:ext uri="{FF2B5EF4-FFF2-40B4-BE49-F238E27FC236}">
                    <a16:creationId xmlns:a16="http://schemas.microsoft.com/office/drawing/2014/main" id="{5D467A92-1537-39FA-8528-976C132836C5}"/>
                  </a:ext>
                </a:extLst>
              </p:cNvPr>
              <p:cNvCxnSpPr>
                <a:cxnSpLocks/>
              </p:cNvCxnSpPr>
              <p:nvPr/>
            </p:nvCxnSpPr>
            <p:spPr bwMode="auto">
              <a:xfrm>
                <a:off x="6332552" y="1066800"/>
                <a:ext cx="312751" cy="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5" name="Rettangolo 24">
                <a:extLst>
                  <a:ext uri="{FF2B5EF4-FFF2-40B4-BE49-F238E27FC236}">
                    <a16:creationId xmlns:a16="http://schemas.microsoft.com/office/drawing/2014/main" id="{786721AD-47D5-2644-C336-4EDC1798E677}"/>
                  </a:ext>
                </a:extLst>
              </p:cNvPr>
              <p:cNvSpPr/>
              <p:nvPr/>
            </p:nvSpPr>
            <p:spPr bwMode="auto">
              <a:xfrm>
                <a:off x="5029200" y="254443"/>
                <a:ext cx="1315941" cy="1040958"/>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cxnSp>
            <p:nvCxnSpPr>
              <p:cNvPr id="26" name="Connettore 2 25">
                <a:extLst>
                  <a:ext uri="{FF2B5EF4-FFF2-40B4-BE49-F238E27FC236}">
                    <a16:creationId xmlns:a16="http://schemas.microsoft.com/office/drawing/2014/main" id="{B7E92566-1F79-A33E-68FA-C22949764B27}"/>
                  </a:ext>
                </a:extLst>
              </p:cNvPr>
              <p:cNvCxnSpPr>
                <a:cxnSpLocks/>
              </p:cNvCxnSpPr>
              <p:nvPr/>
            </p:nvCxnSpPr>
            <p:spPr bwMode="auto">
              <a:xfrm flipH="1">
                <a:off x="4732350" y="403357"/>
                <a:ext cx="296850"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7" name="Connettore 2 26">
                <a:extLst>
                  <a:ext uri="{FF2B5EF4-FFF2-40B4-BE49-F238E27FC236}">
                    <a16:creationId xmlns:a16="http://schemas.microsoft.com/office/drawing/2014/main" id="{F930A070-E3CD-BBE1-6672-DBC3F4D23BD4}"/>
                  </a:ext>
                </a:extLst>
              </p:cNvPr>
              <p:cNvCxnSpPr>
                <a:cxnSpLocks/>
              </p:cNvCxnSpPr>
              <p:nvPr/>
            </p:nvCxnSpPr>
            <p:spPr bwMode="auto">
              <a:xfrm>
                <a:off x="4708169" y="1066799"/>
                <a:ext cx="312751" cy="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8" name="CasellaDiTesto 27">
                <a:extLst>
                  <a:ext uri="{FF2B5EF4-FFF2-40B4-BE49-F238E27FC236}">
                    <a16:creationId xmlns:a16="http://schemas.microsoft.com/office/drawing/2014/main" id="{1B8BECB4-A0EF-E5BB-0386-A236FA894064}"/>
                  </a:ext>
                </a:extLst>
              </p:cNvPr>
              <p:cNvSpPr txBox="1"/>
              <p:nvPr/>
            </p:nvSpPr>
            <p:spPr>
              <a:xfrm>
                <a:off x="4965262" y="208722"/>
                <a:ext cx="1643398" cy="313775"/>
              </a:xfrm>
              <a:prstGeom prst="rect">
                <a:avLst/>
              </a:prstGeom>
              <a:noFill/>
            </p:spPr>
            <p:txBody>
              <a:bodyPr wrap="none" rtlCol="0">
                <a:spAutoFit/>
              </a:bodyPr>
              <a:lstStyle/>
              <a:p>
                <a:r>
                  <a:rPr lang="it-IT" sz="900" b="1" dirty="0">
                    <a:solidFill>
                      <a:schemeClr val="tx1"/>
                    </a:solidFill>
                    <a:latin typeface="+mj-lt"/>
                  </a:rPr>
                  <a:t>Pressure control panel</a:t>
                </a:r>
              </a:p>
            </p:txBody>
          </p:sp>
          <p:sp>
            <p:nvSpPr>
              <p:cNvPr id="29" name="CasellaDiTesto 28">
                <a:extLst>
                  <a:ext uri="{FF2B5EF4-FFF2-40B4-BE49-F238E27FC236}">
                    <a16:creationId xmlns:a16="http://schemas.microsoft.com/office/drawing/2014/main" id="{F8D68547-4C88-7BC5-D5F6-007F7E1DA2A6}"/>
                  </a:ext>
                </a:extLst>
              </p:cNvPr>
              <p:cNvSpPr txBox="1"/>
              <p:nvPr/>
            </p:nvSpPr>
            <p:spPr>
              <a:xfrm>
                <a:off x="6629402" y="1896557"/>
                <a:ext cx="915635" cy="261610"/>
              </a:xfrm>
              <a:prstGeom prst="rect">
                <a:avLst/>
              </a:prstGeom>
              <a:noFill/>
            </p:spPr>
            <p:txBody>
              <a:bodyPr wrap="none" rtlCol="0">
                <a:spAutoFit/>
              </a:bodyPr>
              <a:lstStyle/>
              <a:p>
                <a:r>
                  <a:rPr lang="it-IT" sz="1100" b="1" dirty="0" err="1">
                    <a:solidFill>
                      <a:schemeClr val="tx1"/>
                    </a:solidFill>
                    <a:latin typeface="+mj-lt"/>
                  </a:rPr>
                  <a:t>Compressor</a:t>
                </a:r>
                <a:r>
                  <a:rPr lang="it-IT" sz="1100" b="1" dirty="0">
                    <a:solidFill>
                      <a:schemeClr val="tx1"/>
                    </a:solidFill>
                    <a:latin typeface="+mj-lt"/>
                  </a:rPr>
                  <a:t> </a:t>
                </a:r>
              </a:p>
            </p:txBody>
          </p:sp>
          <p:sp>
            <p:nvSpPr>
              <p:cNvPr id="30" name="Rettangolo 29">
                <a:extLst>
                  <a:ext uri="{FF2B5EF4-FFF2-40B4-BE49-F238E27FC236}">
                    <a16:creationId xmlns:a16="http://schemas.microsoft.com/office/drawing/2014/main" id="{E3FA04C2-79BE-3FF6-4F78-3076992FC3EF}"/>
                  </a:ext>
                </a:extLst>
              </p:cNvPr>
              <p:cNvSpPr/>
              <p:nvPr/>
            </p:nvSpPr>
            <p:spPr bwMode="auto">
              <a:xfrm>
                <a:off x="1124058" y="152400"/>
                <a:ext cx="1676461" cy="1040942"/>
              </a:xfrm>
              <a:prstGeom prst="rect">
                <a:avLst/>
              </a:prstGeom>
              <a:solidFill>
                <a:srgbClr val="7878DE">
                  <a:alpha val="50196"/>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1" name="CasellaDiTesto 30">
                <a:extLst>
                  <a:ext uri="{FF2B5EF4-FFF2-40B4-BE49-F238E27FC236}">
                    <a16:creationId xmlns:a16="http://schemas.microsoft.com/office/drawing/2014/main" id="{385598A8-81BA-74C6-ADF7-4622029C18BC}"/>
                  </a:ext>
                </a:extLst>
              </p:cNvPr>
              <p:cNvSpPr txBox="1"/>
              <p:nvPr/>
            </p:nvSpPr>
            <p:spPr>
              <a:xfrm>
                <a:off x="1124058" y="685921"/>
                <a:ext cx="548548" cy="261610"/>
              </a:xfrm>
              <a:prstGeom prst="rect">
                <a:avLst/>
              </a:prstGeom>
              <a:noFill/>
            </p:spPr>
            <p:txBody>
              <a:bodyPr wrap="none" rtlCol="0">
                <a:spAutoFit/>
              </a:bodyPr>
              <a:lstStyle/>
              <a:p>
                <a:r>
                  <a:rPr lang="it-IT" sz="1100" b="1" dirty="0">
                    <a:solidFill>
                      <a:schemeClr val="tx1"/>
                    </a:solidFill>
                    <a:latin typeface="+mj-lt"/>
                  </a:rPr>
                  <a:t>Buffer</a:t>
                </a:r>
              </a:p>
            </p:txBody>
          </p:sp>
          <p:cxnSp>
            <p:nvCxnSpPr>
              <p:cNvPr id="32" name="Connettore 2 31">
                <a:extLst>
                  <a:ext uri="{FF2B5EF4-FFF2-40B4-BE49-F238E27FC236}">
                    <a16:creationId xmlns:a16="http://schemas.microsoft.com/office/drawing/2014/main" id="{CF25FD3F-BFF9-9C94-BF69-2ECDE7E923B8}"/>
                  </a:ext>
                </a:extLst>
              </p:cNvPr>
              <p:cNvCxnSpPr>
                <a:cxnSpLocks/>
              </p:cNvCxnSpPr>
              <p:nvPr/>
            </p:nvCxnSpPr>
            <p:spPr bwMode="auto">
              <a:xfrm flipH="1">
                <a:off x="4300079" y="2829339"/>
                <a:ext cx="252" cy="16712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3" name="Connettore 2 32">
                <a:extLst>
                  <a:ext uri="{FF2B5EF4-FFF2-40B4-BE49-F238E27FC236}">
                    <a16:creationId xmlns:a16="http://schemas.microsoft.com/office/drawing/2014/main" id="{2EFB4BE5-AD95-1C84-C230-39E2BB8EFE0F}"/>
                  </a:ext>
                </a:extLst>
              </p:cNvPr>
              <p:cNvCxnSpPr>
                <a:cxnSpLocks/>
              </p:cNvCxnSpPr>
              <p:nvPr/>
            </p:nvCxnSpPr>
            <p:spPr bwMode="auto">
              <a:xfrm flipV="1">
                <a:off x="4300331" y="2833840"/>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4" name="Connettore 2 33">
                <a:extLst>
                  <a:ext uri="{FF2B5EF4-FFF2-40B4-BE49-F238E27FC236}">
                    <a16:creationId xmlns:a16="http://schemas.microsoft.com/office/drawing/2014/main" id="{7BF4A13D-2C99-63E4-290A-4DD6222AD1EE}"/>
                  </a:ext>
                </a:extLst>
              </p:cNvPr>
              <p:cNvCxnSpPr>
                <a:cxnSpLocks/>
              </p:cNvCxnSpPr>
              <p:nvPr/>
            </p:nvCxnSpPr>
            <p:spPr bwMode="auto">
              <a:xfrm flipV="1">
                <a:off x="4841951" y="2962247"/>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5" name="Connettore 2 34">
                <a:extLst>
                  <a:ext uri="{FF2B5EF4-FFF2-40B4-BE49-F238E27FC236}">
                    <a16:creationId xmlns:a16="http://schemas.microsoft.com/office/drawing/2014/main" id="{9ADF7D9D-EDC8-1225-6E3D-5B7CD0FAFA38}"/>
                  </a:ext>
                </a:extLst>
              </p:cNvPr>
              <p:cNvCxnSpPr>
                <a:cxnSpLocks/>
              </p:cNvCxnSpPr>
              <p:nvPr/>
            </p:nvCxnSpPr>
            <p:spPr bwMode="auto">
              <a:xfrm flipV="1">
                <a:off x="4853059" y="3685148"/>
                <a:ext cx="159702" cy="477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36" name="Trapezio 35">
                <a:extLst>
                  <a:ext uri="{FF2B5EF4-FFF2-40B4-BE49-F238E27FC236}">
                    <a16:creationId xmlns:a16="http://schemas.microsoft.com/office/drawing/2014/main" id="{6A313765-F9C0-9710-1E8A-BDC5CD789C24}"/>
                  </a:ext>
                </a:extLst>
              </p:cNvPr>
              <p:cNvSpPr/>
              <p:nvPr/>
            </p:nvSpPr>
            <p:spPr bwMode="auto">
              <a:xfrm>
                <a:off x="5143534" y="2968597"/>
                <a:ext cx="198689" cy="89178"/>
              </a:xfrm>
              <a:prstGeom prst="trapezoid">
                <a:avLst>
                  <a:gd name="adj" fmla="val 46564"/>
                </a:avLst>
              </a:prstGeom>
              <a:pattFill prst="wdUpDiag">
                <a:fgClr>
                  <a:srgbClr val="000099"/>
                </a:fgClr>
                <a:bgClr>
                  <a:srgbClr val="EB6D35"/>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7" name="Trapezio 36">
                <a:extLst>
                  <a:ext uri="{FF2B5EF4-FFF2-40B4-BE49-F238E27FC236}">
                    <a16:creationId xmlns:a16="http://schemas.microsoft.com/office/drawing/2014/main" id="{434009D6-3610-3615-EC1F-B30EA9E83E18}"/>
                  </a:ext>
                </a:extLst>
              </p:cNvPr>
              <p:cNvSpPr/>
              <p:nvPr/>
            </p:nvSpPr>
            <p:spPr bwMode="auto">
              <a:xfrm>
                <a:off x="5144645" y="3685148"/>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38" name="Trapezio 37">
                <a:extLst>
                  <a:ext uri="{FF2B5EF4-FFF2-40B4-BE49-F238E27FC236}">
                    <a16:creationId xmlns:a16="http://schemas.microsoft.com/office/drawing/2014/main" id="{A6C2BB13-E6C2-1E65-7B12-936DFB8A8BC0}"/>
                  </a:ext>
                </a:extLst>
              </p:cNvPr>
              <p:cNvSpPr/>
              <p:nvPr/>
            </p:nvSpPr>
            <p:spPr bwMode="auto">
              <a:xfrm flipV="1">
                <a:off x="5138830" y="2677040"/>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a:ln>
                    <a:noFill/>
                  </a:ln>
                  <a:solidFill>
                    <a:schemeClr val="bg1"/>
                  </a:solidFill>
                  <a:effectLst/>
                  <a:latin typeface="Verdana" pitchFamily="34" charset="0"/>
                </a:endParaRPr>
              </a:p>
            </p:txBody>
          </p:sp>
          <p:sp>
            <p:nvSpPr>
              <p:cNvPr id="39" name="Trapezio 38">
                <a:extLst>
                  <a:ext uri="{FF2B5EF4-FFF2-40B4-BE49-F238E27FC236}">
                    <a16:creationId xmlns:a16="http://schemas.microsoft.com/office/drawing/2014/main" id="{0D8DAF24-49E4-522B-031B-5AA0998DC480}"/>
                  </a:ext>
                </a:extLst>
              </p:cNvPr>
              <p:cNvSpPr/>
              <p:nvPr/>
            </p:nvSpPr>
            <p:spPr bwMode="auto">
              <a:xfrm flipV="1">
                <a:off x="5143533" y="3384411"/>
                <a:ext cx="198689" cy="89178"/>
              </a:xfrm>
              <a:prstGeom prst="trapezoid">
                <a:avLst>
                  <a:gd name="adj" fmla="val 46564"/>
                </a:avLst>
              </a:prstGeom>
              <a:pattFill prst="wdUpDiag">
                <a:fgClr>
                  <a:srgbClr val="000099"/>
                </a:fgClr>
                <a:bgClr>
                  <a:srgbClr val="E9584D"/>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40" name="CasellaDiTesto 39">
                <a:extLst>
                  <a:ext uri="{FF2B5EF4-FFF2-40B4-BE49-F238E27FC236}">
                    <a16:creationId xmlns:a16="http://schemas.microsoft.com/office/drawing/2014/main" id="{CB9DE96A-99EB-0396-14D2-DD21B45EF2CD}"/>
                  </a:ext>
                </a:extLst>
              </p:cNvPr>
              <p:cNvSpPr txBox="1"/>
              <p:nvPr/>
            </p:nvSpPr>
            <p:spPr>
              <a:xfrm>
                <a:off x="5100512" y="2620347"/>
                <a:ext cx="274434" cy="200055"/>
              </a:xfrm>
              <a:prstGeom prst="rect">
                <a:avLst/>
              </a:prstGeom>
              <a:noFill/>
            </p:spPr>
            <p:txBody>
              <a:bodyPr wrap="none" rtlCol="0">
                <a:spAutoFit/>
              </a:bodyPr>
              <a:lstStyle/>
              <a:p>
                <a:r>
                  <a:rPr lang="it-IT" sz="700" b="1" dirty="0">
                    <a:latin typeface="+mj-lt"/>
                  </a:rPr>
                  <a:t>T1</a:t>
                </a:r>
              </a:p>
            </p:txBody>
          </p:sp>
          <p:sp>
            <p:nvSpPr>
              <p:cNvPr id="41" name="CasellaDiTesto 40">
                <a:extLst>
                  <a:ext uri="{FF2B5EF4-FFF2-40B4-BE49-F238E27FC236}">
                    <a16:creationId xmlns:a16="http://schemas.microsoft.com/office/drawing/2014/main" id="{B90BB599-8316-31D1-7753-560FE68629C9}"/>
                  </a:ext>
                </a:extLst>
              </p:cNvPr>
              <p:cNvSpPr txBox="1"/>
              <p:nvPr/>
            </p:nvSpPr>
            <p:spPr>
              <a:xfrm>
                <a:off x="5110920" y="3328972"/>
                <a:ext cx="274434" cy="200055"/>
              </a:xfrm>
              <a:prstGeom prst="rect">
                <a:avLst/>
              </a:prstGeom>
              <a:noFill/>
            </p:spPr>
            <p:txBody>
              <a:bodyPr wrap="none" rtlCol="0">
                <a:spAutoFit/>
              </a:bodyPr>
              <a:lstStyle/>
              <a:p>
                <a:r>
                  <a:rPr lang="it-IT" sz="700" b="1" dirty="0">
                    <a:latin typeface="+mj-lt"/>
                  </a:rPr>
                  <a:t>T2</a:t>
                </a:r>
              </a:p>
            </p:txBody>
          </p:sp>
          <p:cxnSp>
            <p:nvCxnSpPr>
              <p:cNvPr id="42" name="Connettore 2 41">
                <a:extLst>
                  <a:ext uri="{FF2B5EF4-FFF2-40B4-BE49-F238E27FC236}">
                    <a16:creationId xmlns:a16="http://schemas.microsoft.com/office/drawing/2014/main" id="{B02EF36D-5C5A-8308-16DD-8096782F14D1}"/>
                  </a:ext>
                </a:extLst>
              </p:cNvPr>
              <p:cNvCxnSpPr>
                <a:cxnSpLocks/>
              </p:cNvCxnSpPr>
              <p:nvPr/>
            </p:nvCxnSpPr>
            <p:spPr bwMode="auto">
              <a:xfrm flipV="1">
                <a:off x="4146220" y="2852403"/>
                <a:ext cx="0" cy="9144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3" name="Connettore 2 42">
                <a:extLst>
                  <a:ext uri="{FF2B5EF4-FFF2-40B4-BE49-F238E27FC236}">
                    <a16:creationId xmlns:a16="http://schemas.microsoft.com/office/drawing/2014/main" id="{863768D9-CF8C-CEE7-FCD3-7CC5674CA570}"/>
                  </a:ext>
                </a:extLst>
              </p:cNvPr>
              <p:cNvCxnSpPr>
                <a:cxnSpLocks/>
              </p:cNvCxnSpPr>
              <p:nvPr/>
            </p:nvCxnSpPr>
            <p:spPr bwMode="auto">
              <a:xfrm flipH="1">
                <a:off x="4141304" y="3766803"/>
                <a:ext cx="728427" cy="75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4" name="Connettore 2 43">
                <a:extLst>
                  <a:ext uri="{FF2B5EF4-FFF2-40B4-BE49-F238E27FC236}">
                    <a16:creationId xmlns:a16="http://schemas.microsoft.com/office/drawing/2014/main" id="{CBBD45FE-CB6C-7EDB-B78C-686493A0A5E5}"/>
                  </a:ext>
                </a:extLst>
              </p:cNvPr>
              <p:cNvCxnSpPr>
                <a:cxnSpLocks/>
              </p:cNvCxnSpPr>
              <p:nvPr/>
            </p:nvCxnSpPr>
            <p:spPr bwMode="auto">
              <a:xfrm flipH="1" flipV="1">
                <a:off x="4141304" y="3886200"/>
                <a:ext cx="9298" cy="457199"/>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45" name="Connettore 2 44">
                <a:extLst>
                  <a:ext uri="{FF2B5EF4-FFF2-40B4-BE49-F238E27FC236}">
                    <a16:creationId xmlns:a16="http://schemas.microsoft.com/office/drawing/2014/main" id="{50806463-1734-5670-4FC5-190F961A642E}"/>
                  </a:ext>
                </a:extLst>
              </p:cNvPr>
              <p:cNvCxnSpPr>
                <a:cxnSpLocks/>
              </p:cNvCxnSpPr>
              <p:nvPr/>
            </p:nvCxnSpPr>
            <p:spPr bwMode="auto">
              <a:xfrm>
                <a:off x="4300079" y="3924646"/>
                <a:ext cx="0" cy="44459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46" name="Rettangolo 45">
                <a:extLst>
                  <a:ext uri="{FF2B5EF4-FFF2-40B4-BE49-F238E27FC236}">
                    <a16:creationId xmlns:a16="http://schemas.microsoft.com/office/drawing/2014/main" id="{B47BECEC-F473-A8DE-A24E-228C77A9AF24}"/>
                  </a:ext>
                </a:extLst>
              </p:cNvPr>
              <p:cNvSpPr/>
              <p:nvPr/>
            </p:nvSpPr>
            <p:spPr bwMode="auto">
              <a:xfrm>
                <a:off x="2971800" y="2720374"/>
                <a:ext cx="990702" cy="1669134"/>
              </a:xfrm>
              <a:prstGeom prst="rect">
                <a:avLst/>
              </a:prstGeom>
              <a:solidFill>
                <a:srgbClr val="EB6D35">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47" name="CasellaDiTesto 46">
                <a:extLst>
                  <a:ext uri="{FF2B5EF4-FFF2-40B4-BE49-F238E27FC236}">
                    <a16:creationId xmlns:a16="http://schemas.microsoft.com/office/drawing/2014/main" id="{EE486C32-4AE7-72AA-D3A1-D2941CA19FBD}"/>
                  </a:ext>
                </a:extLst>
              </p:cNvPr>
              <p:cNvSpPr txBox="1"/>
              <p:nvPr/>
            </p:nvSpPr>
            <p:spPr>
              <a:xfrm>
                <a:off x="3413542" y="4193913"/>
                <a:ext cx="652743" cy="261610"/>
              </a:xfrm>
              <a:prstGeom prst="rect">
                <a:avLst/>
              </a:prstGeom>
              <a:noFill/>
            </p:spPr>
            <p:txBody>
              <a:bodyPr wrap="none" rtlCol="0">
                <a:spAutoFit/>
              </a:bodyPr>
              <a:lstStyle/>
              <a:p>
                <a:r>
                  <a:rPr lang="it-IT" sz="1100" b="1" dirty="0" err="1">
                    <a:solidFill>
                      <a:schemeClr val="tx1"/>
                    </a:solidFill>
                    <a:latin typeface="+mj-lt"/>
                  </a:rPr>
                  <a:t>Purifier</a:t>
                </a:r>
                <a:r>
                  <a:rPr lang="it-IT" sz="1100" b="1" dirty="0">
                    <a:solidFill>
                      <a:schemeClr val="tx1"/>
                    </a:solidFill>
                    <a:latin typeface="+mj-lt"/>
                  </a:rPr>
                  <a:t> </a:t>
                </a:r>
              </a:p>
            </p:txBody>
          </p:sp>
          <p:cxnSp>
            <p:nvCxnSpPr>
              <p:cNvPr id="48" name="Connettore a gomito 47">
                <a:extLst>
                  <a:ext uri="{FF2B5EF4-FFF2-40B4-BE49-F238E27FC236}">
                    <a16:creationId xmlns:a16="http://schemas.microsoft.com/office/drawing/2014/main" id="{677559CC-B9EB-603E-A759-2A6006FBB94E}"/>
                  </a:ext>
                </a:extLst>
              </p:cNvPr>
              <p:cNvCxnSpPr/>
              <p:nvPr/>
            </p:nvCxnSpPr>
            <p:spPr bwMode="auto">
              <a:xfrm>
                <a:off x="3962502" y="2720374"/>
                <a:ext cx="914400" cy="914400"/>
              </a:xfrm>
              <a:prstGeom prst="bentConnector3">
                <a:avLst/>
              </a:prstGeom>
              <a:solidFill>
                <a:schemeClr val="accent1"/>
              </a:solidFill>
              <a:ln w="9525" cap="flat" cmpd="sng" algn="ctr">
                <a:solidFill>
                  <a:schemeClr val="tx1"/>
                </a:solidFill>
                <a:prstDash val="solid"/>
                <a:round/>
                <a:headEnd type="none" w="med" len="med"/>
                <a:tailEnd type="none" w="med" len="med"/>
              </a:ln>
              <a:effectLst/>
            </p:spPr>
          </p:cxnSp>
          <p:sp>
            <p:nvSpPr>
              <p:cNvPr id="49" name="Rettangolo 48">
                <a:extLst>
                  <a:ext uri="{FF2B5EF4-FFF2-40B4-BE49-F238E27FC236}">
                    <a16:creationId xmlns:a16="http://schemas.microsoft.com/office/drawing/2014/main" id="{C305589B-E76F-713F-CE6D-37877FBA79FB}"/>
                  </a:ext>
                </a:extLst>
              </p:cNvPr>
              <p:cNvSpPr/>
              <p:nvPr/>
            </p:nvSpPr>
            <p:spPr bwMode="auto">
              <a:xfrm>
                <a:off x="3962502" y="2438400"/>
                <a:ext cx="879449" cy="1970495"/>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0" name="Rettangolo 49">
                <a:extLst>
                  <a:ext uri="{FF2B5EF4-FFF2-40B4-BE49-F238E27FC236}">
                    <a16:creationId xmlns:a16="http://schemas.microsoft.com/office/drawing/2014/main" id="{A59B8542-828B-CC92-86CB-F328386CEE1B}"/>
                  </a:ext>
                </a:extLst>
              </p:cNvPr>
              <p:cNvSpPr/>
              <p:nvPr/>
            </p:nvSpPr>
            <p:spPr bwMode="auto">
              <a:xfrm>
                <a:off x="4853060" y="2865848"/>
                <a:ext cx="579230" cy="261610"/>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1" name="Rettangolo 50">
                <a:extLst>
                  <a:ext uri="{FF2B5EF4-FFF2-40B4-BE49-F238E27FC236}">
                    <a16:creationId xmlns:a16="http://schemas.microsoft.com/office/drawing/2014/main" id="{3AB800FE-FE51-281F-A939-6188F851BC22}"/>
                  </a:ext>
                </a:extLst>
              </p:cNvPr>
              <p:cNvSpPr/>
              <p:nvPr/>
            </p:nvSpPr>
            <p:spPr bwMode="auto">
              <a:xfrm>
                <a:off x="4855858" y="3598932"/>
                <a:ext cx="579230" cy="261610"/>
              </a:xfrm>
              <a:prstGeom prst="rect">
                <a:avLst/>
              </a:prstGeom>
              <a:solidFill>
                <a:srgbClr val="FFC000">
                  <a:alpha val="3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bg1"/>
                  </a:solidFill>
                  <a:effectLst/>
                  <a:latin typeface="Verdana" pitchFamily="34" charset="0"/>
                </a:endParaRPr>
              </a:p>
            </p:txBody>
          </p:sp>
          <p:sp>
            <p:nvSpPr>
              <p:cNvPr id="52" name="CasellaDiTesto 51">
                <a:extLst>
                  <a:ext uri="{FF2B5EF4-FFF2-40B4-BE49-F238E27FC236}">
                    <a16:creationId xmlns:a16="http://schemas.microsoft.com/office/drawing/2014/main" id="{41FACD58-EFF3-5A29-B6BB-03D0CA6D1B4B}"/>
                  </a:ext>
                </a:extLst>
              </p:cNvPr>
              <p:cNvSpPr txBox="1"/>
              <p:nvPr/>
            </p:nvSpPr>
            <p:spPr>
              <a:xfrm>
                <a:off x="4252631" y="4213890"/>
                <a:ext cx="692818" cy="261610"/>
              </a:xfrm>
              <a:prstGeom prst="rect">
                <a:avLst/>
              </a:prstGeom>
              <a:noFill/>
            </p:spPr>
            <p:txBody>
              <a:bodyPr wrap="none" rtlCol="0">
                <a:spAutoFit/>
              </a:bodyPr>
              <a:lstStyle/>
              <a:p>
                <a:pPr algn="ctr"/>
                <a:r>
                  <a:rPr lang="it-IT" sz="1100" b="1" dirty="0" err="1">
                    <a:solidFill>
                      <a:schemeClr val="tx1"/>
                    </a:solidFill>
                    <a:latin typeface="+mj-lt"/>
                  </a:rPr>
                  <a:t>Cold</a:t>
                </a:r>
                <a:r>
                  <a:rPr lang="it-IT" sz="1100" b="1" dirty="0">
                    <a:solidFill>
                      <a:schemeClr val="tx1"/>
                    </a:solidFill>
                    <a:latin typeface="+mj-lt"/>
                  </a:rPr>
                  <a:t> box</a:t>
                </a:r>
              </a:p>
            </p:txBody>
          </p:sp>
          <p:sp>
            <p:nvSpPr>
              <p:cNvPr id="53" name="CasellaDiTesto 52">
                <a:extLst>
                  <a:ext uri="{FF2B5EF4-FFF2-40B4-BE49-F238E27FC236}">
                    <a16:creationId xmlns:a16="http://schemas.microsoft.com/office/drawing/2014/main" id="{3016E627-B02C-828E-DB8F-97E3D13AD061}"/>
                  </a:ext>
                </a:extLst>
              </p:cNvPr>
              <p:cNvSpPr txBox="1"/>
              <p:nvPr/>
            </p:nvSpPr>
            <p:spPr>
              <a:xfrm>
                <a:off x="5217959" y="5791200"/>
                <a:ext cx="665567" cy="430887"/>
              </a:xfrm>
              <a:prstGeom prst="rect">
                <a:avLst/>
              </a:prstGeom>
              <a:noFill/>
            </p:spPr>
            <p:txBody>
              <a:bodyPr wrap="none" rtlCol="0">
                <a:spAutoFit/>
              </a:bodyPr>
              <a:lstStyle/>
              <a:p>
                <a:pPr algn="ctr"/>
                <a:r>
                  <a:rPr lang="it-IT" sz="1100" b="1" dirty="0">
                    <a:solidFill>
                      <a:schemeClr val="tx1"/>
                    </a:solidFill>
                    <a:latin typeface="+mj-lt"/>
                  </a:rPr>
                  <a:t>Storage </a:t>
                </a:r>
              </a:p>
              <a:p>
                <a:pPr algn="ctr"/>
                <a:r>
                  <a:rPr lang="it-IT" sz="1100" b="1" dirty="0" err="1">
                    <a:solidFill>
                      <a:schemeClr val="tx1"/>
                    </a:solidFill>
                    <a:latin typeface="+mj-lt"/>
                  </a:rPr>
                  <a:t>dewar</a:t>
                </a:r>
                <a:endParaRPr lang="it-IT" sz="1100" b="1" dirty="0">
                  <a:solidFill>
                    <a:schemeClr val="tx1"/>
                  </a:solidFill>
                  <a:latin typeface="+mj-lt"/>
                </a:endParaRPr>
              </a:p>
            </p:txBody>
          </p:sp>
          <p:cxnSp>
            <p:nvCxnSpPr>
              <p:cNvPr id="54" name="Connettore 2 53">
                <a:extLst>
                  <a:ext uri="{FF2B5EF4-FFF2-40B4-BE49-F238E27FC236}">
                    <a16:creationId xmlns:a16="http://schemas.microsoft.com/office/drawing/2014/main" id="{49B440D6-13BA-F0D0-8B73-F1229C453125}"/>
                  </a:ext>
                </a:extLst>
              </p:cNvPr>
              <p:cNvCxnSpPr>
                <a:cxnSpLocks/>
              </p:cNvCxnSpPr>
              <p:nvPr/>
            </p:nvCxnSpPr>
            <p:spPr bwMode="auto">
              <a:xfrm>
                <a:off x="5676892" y="5599568"/>
                <a:ext cx="0" cy="26858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55" name="Connettore 2 54">
                <a:extLst>
                  <a:ext uri="{FF2B5EF4-FFF2-40B4-BE49-F238E27FC236}">
                    <a16:creationId xmlns:a16="http://schemas.microsoft.com/office/drawing/2014/main" id="{8E69A163-CC8A-6520-A245-FC88F5DCB3C9}"/>
                  </a:ext>
                </a:extLst>
              </p:cNvPr>
              <p:cNvCxnSpPr>
                <a:cxnSpLocks/>
              </p:cNvCxnSpPr>
              <p:nvPr/>
            </p:nvCxnSpPr>
            <p:spPr bwMode="auto">
              <a:xfrm flipV="1">
                <a:off x="5645204" y="5420008"/>
                <a:ext cx="0" cy="26858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grpSp>
        <p:sp>
          <p:nvSpPr>
            <p:cNvPr id="18" name="CasellaDiTesto 17">
              <a:extLst>
                <a:ext uri="{FF2B5EF4-FFF2-40B4-BE49-F238E27FC236}">
                  <a16:creationId xmlns:a16="http://schemas.microsoft.com/office/drawing/2014/main" id="{4DF95472-A465-84D1-BED3-A25FCD389515}"/>
                </a:ext>
              </a:extLst>
            </p:cNvPr>
            <p:cNvSpPr txBox="1"/>
            <p:nvPr/>
          </p:nvSpPr>
          <p:spPr>
            <a:xfrm>
              <a:off x="1440963" y="-405375"/>
              <a:ext cx="251109" cy="543878"/>
            </a:xfrm>
            <a:prstGeom prst="rect">
              <a:avLst/>
            </a:prstGeom>
            <a:noFill/>
          </p:spPr>
          <p:txBody>
            <a:bodyPr wrap="none" rtlCol="0">
              <a:spAutoFit/>
            </a:bodyPr>
            <a:lstStyle/>
            <a:p>
              <a:endParaRPr lang="it-IT" sz="2000" dirty="0">
                <a:solidFill>
                  <a:schemeClr val="tx1"/>
                </a:solidFill>
                <a:latin typeface="+mj-lt"/>
              </a:endParaRPr>
            </a:p>
          </p:txBody>
        </p:sp>
      </p:grpSp>
      <p:sp>
        <p:nvSpPr>
          <p:cNvPr id="2" name="Date Placeholder 1">
            <a:extLst>
              <a:ext uri="{FF2B5EF4-FFF2-40B4-BE49-F238E27FC236}">
                <a16:creationId xmlns:a16="http://schemas.microsoft.com/office/drawing/2014/main" id="{CA10A7D1-ADAD-608D-181E-009FF59D4EE2}"/>
              </a:ext>
            </a:extLst>
          </p:cNvPr>
          <p:cNvSpPr>
            <a:spLocks noGrp="1"/>
          </p:cNvSpPr>
          <p:nvPr>
            <p:ph type="dt" sz="half" idx="10"/>
          </p:nvPr>
        </p:nvSpPr>
        <p:spPr/>
        <p:txBody>
          <a:bodyPr/>
          <a:lstStyle/>
          <a:p>
            <a:r>
              <a:rPr lang="en-US"/>
              <a:t>17-Feb-2023</a:t>
            </a:r>
            <a:endParaRPr lang="it-IT"/>
          </a:p>
        </p:txBody>
      </p:sp>
      <p:sp>
        <p:nvSpPr>
          <p:cNvPr id="3" name="Footer Placeholder 2">
            <a:extLst>
              <a:ext uri="{FF2B5EF4-FFF2-40B4-BE49-F238E27FC236}">
                <a16:creationId xmlns:a16="http://schemas.microsoft.com/office/drawing/2014/main" id="{C8CC787F-CD35-7E6A-813F-03DBCD88B87C}"/>
              </a:ext>
            </a:extLst>
          </p:cNvPr>
          <p:cNvSpPr>
            <a:spLocks noGrp="1"/>
          </p:cNvSpPr>
          <p:nvPr>
            <p:ph type="ftr" sz="quarter" idx="11"/>
          </p:nvPr>
        </p:nvSpPr>
        <p:spPr/>
        <p:txBody>
          <a:bodyPr/>
          <a:lstStyle/>
          <a:p>
            <a:r>
              <a:rPr lang="en-US"/>
              <a:t>IRIS - L. Rossi - HL SHOC celebration</a:t>
            </a:r>
            <a:endParaRPr lang="it-IT"/>
          </a:p>
        </p:txBody>
      </p:sp>
      <p:sp>
        <p:nvSpPr>
          <p:cNvPr id="4" name="Slide Number Placeholder 3">
            <a:extLst>
              <a:ext uri="{FF2B5EF4-FFF2-40B4-BE49-F238E27FC236}">
                <a16:creationId xmlns:a16="http://schemas.microsoft.com/office/drawing/2014/main" id="{6BFCC1B8-B0A3-FEE8-55E2-9428A06A57E6}"/>
              </a:ext>
            </a:extLst>
          </p:cNvPr>
          <p:cNvSpPr>
            <a:spLocks noGrp="1"/>
          </p:cNvSpPr>
          <p:nvPr>
            <p:ph type="sldNum" sz="quarter" idx="12"/>
          </p:nvPr>
        </p:nvSpPr>
        <p:spPr/>
        <p:txBody>
          <a:bodyPr/>
          <a:lstStyle/>
          <a:p>
            <a:fld id="{998843C0-DCD5-43C2-BEF0-A85E65693D80}" type="slidenum">
              <a:rPr lang="it-IT" smtClean="0"/>
              <a:t>10</a:t>
            </a:fld>
            <a:endParaRPr lang="it-IT"/>
          </a:p>
        </p:txBody>
      </p:sp>
      <p:sp>
        <p:nvSpPr>
          <p:cNvPr id="5" name="Title 32">
            <a:extLst>
              <a:ext uri="{FF2B5EF4-FFF2-40B4-BE49-F238E27FC236}">
                <a16:creationId xmlns:a16="http://schemas.microsoft.com/office/drawing/2014/main" id="{3F3345B6-E5A6-6886-1F0D-E870E679111A}"/>
              </a:ext>
            </a:extLst>
          </p:cNvPr>
          <p:cNvSpPr txBox="1">
            <a:spLocks/>
          </p:cNvSpPr>
          <p:nvPr/>
        </p:nvSpPr>
        <p:spPr>
          <a:xfrm>
            <a:off x="2967641" y="1218877"/>
            <a:ext cx="5559742" cy="556429"/>
          </a:xfrm>
          <a:prstGeom prst="rect">
            <a:avLst/>
          </a:prstGeom>
          <a:solidFill>
            <a:schemeClr val="bg1"/>
          </a:solidFill>
        </p:spPr>
        <p:txBody>
          <a:bodyPr/>
          <a:lstStyle>
            <a:lvl1pPr marL="0" algn="l" defTabSz="914400" rtl="0" eaLnBrk="1" latinLnBrk="0" hangingPunct="1">
              <a:lnSpc>
                <a:spcPct val="90000"/>
              </a:lnSpc>
              <a:spcBef>
                <a:spcPct val="0"/>
              </a:spcBef>
              <a:buNone/>
              <a:defRPr lang="it-IT" sz="2800" b="1" kern="1200" dirty="0">
                <a:solidFill>
                  <a:srgbClr val="B27F47"/>
                </a:solidFill>
                <a:latin typeface="Titillium Bd" pitchFamily="2" charset="77"/>
                <a:ea typeface="+mn-ea"/>
                <a:cs typeface="+mn-cs"/>
              </a:defRPr>
            </a:lvl1pPr>
          </a:lstStyle>
          <a:p>
            <a:r>
              <a:rPr lang="en-US" dirty="0"/>
              <a:t>INFN-GE lab </a:t>
            </a:r>
            <a:r>
              <a:rPr lang="en-US" dirty="0" err="1"/>
              <a:t>LHe</a:t>
            </a:r>
            <a:r>
              <a:rPr lang="en-US" dirty="0"/>
              <a:t> plant</a:t>
            </a:r>
          </a:p>
        </p:txBody>
      </p:sp>
    </p:spTree>
    <p:extLst>
      <p:ext uri="{BB962C8B-B14F-4D97-AF65-F5344CB8AC3E}">
        <p14:creationId xmlns:p14="http://schemas.microsoft.com/office/powerpoint/2010/main" val="188030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1927BDEA-E36A-C09C-CA1B-4D038086F1BD}"/>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3" name="Immagine 2" descr="Immagine che contiene lavagnabianca&#10;&#10;Descrizione generata automaticamente">
            <a:extLst>
              <a:ext uri="{FF2B5EF4-FFF2-40B4-BE49-F238E27FC236}">
                <a16:creationId xmlns:a16="http://schemas.microsoft.com/office/drawing/2014/main" id="{DB8EC8EF-621F-F6EF-451D-0ACCA427A1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23655" y="1758550"/>
            <a:ext cx="4941919" cy="3706440"/>
          </a:xfrm>
          <a:prstGeom prst="rect">
            <a:avLst/>
          </a:prstGeom>
        </p:spPr>
      </p:pic>
      <p:sp>
        <p:nvSpPr>
          <p:cNvPr id="4" name="CasellaDiTesto 3">
            <a:extLst>
              <a:ext uri="{FF2B5EF4-FFF2-40B4-BE49-F238E27FC236}">
                <a16:creationId xmlns:a16="http://schemas.microsoft.com/office/drawing/2014/main" id="{8C0DD896-5766-65CF-27FD-7FDD399198D9}"/>
              </a:ext>
            </a:extLst>
          </p:cNvPr>
          <p:cNvSpPr txBox="1"/>
          <p:nvPr/>
        </p:nvSpPr>
        <p:spPr>
          <a:xfrm>
            <a:off x="650675" y="1967928"/>
            <a:ext cx="6393592" cy="3108543"/>
          </a:xfrm>
          <a:prstGeom prst="rect">
            <a:avLst/>
          </a:prstGeom>
          <a:noFill/>
        </p:spPr>
        <p:txBody>
          <a:bodyPr wrap="square" rtlCol="0">
            <a:spAutoFit/>
          </a:bodyPr>
          <a:lstStyle/>
          <a:p>
            <a:endParaRPr lang="it-IT" sz="2800" dirty="0"/>
          </a:p>
          <a:p>
            <a:r>
              <a:rPr lang="it-IT" sz="2800" dirty="0"/>
              <a:t>UNIGE </a:t>
            </a:r>
            <a:r>
              <a:rPr lang="it-IT" sz="2800" dirty="0" err="1"/>
              <a:t>Physics</a:t>
            </a:r>
            <a:r>
              <a:rPr lang="it-IT" sz="2800" dirty="0"/>
              <a:t> Department:</a:t>
            </a:r>
          </a:p>
          <a:p>
            <a:pPr marL="457200" indent="-457200">
              <a:buFont typeface="Arial" panose="020B0604020202020204" pitchFamily="34" charset="0"/>
              <a:buChar char="•"/>
            </a:pPr>
            <a:r>
              <a:rPr lang="it-IT" sz="2800" dirty="0" err="1"/>
              <a:t>Renewal</a:t>
            </a:r>
            <a:r>
              <a:rPr lang="it-IT" sz="2800" dirty="0"/>
              <a:t> of </a:t>
            </a:r>
            <a:r>
              <a:rPr lang="it-IT" sz="2800" dirty="0" err="1"/>
              <a:t>cryogenic</a:t>
            </a:r>
            <a:r>
              <a:rPr lang="it-IT" sz="2800" dirty="0"/>
              <a:t> </a:t>
            </a:r>
            <a:r>
              <a:rPr lang="it-IT" sz="2800" dirty="0" err="1"/>
              <a:t>plant</a:t>
            </a:r>
            <a:r>
              <a:rPr lang="it-IT" sz="2800" dirty="0"/>
              <a:t> (He gas recovery </a:t>
            </a:r>
            <a:r>
              <a:rPr lang="it-IT" sz="2800" dirty="0" err="1"/>
              <a:t>abd</a:t>
            </a:r>
            <a:r>
              <a:rPr lang="it-IT" sz="2800" dirty="0"/>
              <a:t> LN </a:t>
            </a:r>
            <a:r>
              <a:rPr lang="it-IT" sz="2800" dirty="0" err="1"/>
              <a:t>distribution</a:t>
            </a:r>
            <a:r>
              <a:rPr lang="it-IT" sz="2800" dirty="0"/>
              <a:t>)</a:t>
            </a:r>
          </a:p>
          <a:p>
            <a:pPr marL="457200" indent="-457200">
              <a:buFont typeface="Arial" panose="020B0604020202020204" pitchFamily="34" charset="0"/>
              <a:buChar char="•"/>
            </a:pPr>
            <a:r>
              <a:rPr lang="it-IT" sz="2800" dirty="0"/>
              <a:t>New test station fo </a:t>
            </a:r>
            <a:r>
              <a:rPr lang="it-IT" sz="2800" dirty="0" err="1"/>
              <a:t>thermal</a:t>
            </a:r>
            <a:r>
              <a:rPr lang="it-IT" sz="2800" dirty="0"/>
              <a:t> </a:t>
            </a:r>
            <a:r>
              <a:rPr lang="it-IT" sz="2800" dirty="0" err="1"/>
              <a:t>capacity</a:t>
            </a:r>
            <a:r>
              <a:rPr lang="it-IT" sz="2800" dirty="0"/>
              <a:t> </a:t>
            </a:r>
            <a:r>
              <a:rPr lang="it-IT" sz="2800" dirty="0" err="1"/>
              <a:t>measurements</a:t>
            </a:r>
            <a:r>
              <a:rPr lang="it-IT" sz="2800" dirty="0"/>
              <a:t> in high </a:t>
            </a:r>
            <a:r>
              <a:rPr lang="it-IT" sz="2800" dirty="0" err="1"/>
              <a:t>magnetic</a:t>
            </a:r>
            <a:r>
              <a:rPr lang="it-IT" sz="2800" dirty="0"/>
              <a:t> fields for </a:t>
            </a:r>
            <a:r>
              <a:rPr lang="it-IT" sz="2800" dirty="0" err="1"/>
              <a:t>research</a:t>
            </a:r>
            <a:r>
              <a:rPr lang="it-IT" sz="2800" dirty="0"/>
              <a:t> of new SC </a:t>
            </a:r>
            <a:r>
              <a:rPr lang="it-IT" sz="2800" dirty="0" err="1"/>
              <a:t>materials</a:t>
            </a:r>
            <a:endParaRPr lang="it-IT" sz="2800" dirty="0"/>
          </a:p>
        </p:txBody>
      </p:sp>
      <p:sp>
        <p:nvSpPr>
          <p:cNvPr id="2" name="Title 1">
            <a:extLst>
              <a:ext uri="{FF2B5EF4-FFF2-40B4-BE49-F238E27FC236}">
                <a16:creationId xmlns:a16="http://schemas.microsoft.com/office/drawing/2014/main" id="{9E55308F-44F9-89F8-5D17-4CA386BECE85}"/>
              </a:ext>
            </a:extLst>
          </p:cNvPr>
          <p:cNvSpPr>
            <a:spLocks noGrp="1"/>
          </p:cNvSpPr>
          <p:nvPr>
            <p:ph type="title"/>
          </p:nvPr>
        </p:nvSpPr>
        <p:spPr/>
        <p:txBody>
          <a:bodyPr/>
          <a:lstStyle/>
          <a:p>
            <a:r>
              <a:rPr lang="en-US" dirty="0" err="1"/>
              <a:t>Unige</a:t>
            </a:r>
            <a:r>
              <a:rPr lang="en-US" dirty="0"/>
              <a:t> - DIFI</a:t>
            </a:r>
          </a:p>
        </p:txBody>
      </p:sp>
      <p:sp>
        <p:nvSpPr>
          <p:cNvPr id="5" name="Date Placeholder 4">
            <a:extLst>
              <a:ext uri="{FF2B5EF4-FFF2-40B4-BE49-F238E27FC236}">
                <a16:creationId xmlns:a16="http://schemas.microsoft.com/office/drawing/2014/main" id="{10CEFF25-EE9F-A1B4-5107-7D6FF8D84376}"/>
              </a:ext>
            </a:extLst>
          </p:cNvPr>
          <p:cNvSpPr>
            <a:spLocks noGrp="1"/>
          </p:cNvSpPr>
          <p:nvPr>
            <p:ph type="dt" sz="half" idx="10"/>
          </p:nvPr>
        </p:nvSpPr>
        <p:spPr/>
        <p:txBody>
          <a:bodyPr/>
          <a:lstStyle/>
          <a:p>
            <a:r>
              <a:rPr lang="en-US"/>
              <a:t>17-Feb-2023</a:t>
            </a:r>
          </a:p>
        </p:txBody>
      </p:sp>
      <p:sp>
        <p:nvSpPr>
          <p:cNvPr id="6" name="Footer Placeholder 5">
            <a:extLst>
              <a:ext uri="{FF2B5EF4-FFF2-40B4-BE49-F238E27FC236}">
                <a16:creationId xmlns:a16="http://schemas.microsoft.com/office/drawing/2014/main" id="{89DD07BE-43EB-61F4-ADBF-89BA9D4637E9}"/>
              </a:ext>
            </a:extLst>
          </p:cNvPr>
          <p:cNvSpPr>
            <a:spLocks noGrp="1"/>
          </p:cNvSpPr>
          <p:nvPr>
            <p:ph type="ftr" sz="quarter" idx="11"/>
          </p:nvPr>
        </p:nvSpPr>
        <p:spPr/>
        <p:txBody>
          <a:bodyPr/>
          <a:lstStyle/>
          <a:p>
            <a:r>
              <a:rPr lang="en-US"/>
              <a:t>IRIS - L. Rossi - HL SHOC celebration</a:t>
            </a:r>
          </a:p>
        </p:txBody>
      </p:sp>
      <p:sp>
        <p:nvSpPr>
          <p:cNvPr id="7" name="Slide Number Placeholder 6">
            <a:extLst>
              <a:ext uri="{FF2B5EF4-FFF2-40B4-BE49-F238E27FC236}">
                <a16:creationId xmlns:a16="http://schemas.microsoft.com/office/drawing/2014/main" id="{892540E1-2435-64BA-2B7B-F9641175186B}"/>
              </a:ext>
            </a:extLst>
          </p:cNvPr>
          <p:cNvSpPr>
            <a:spLocks noGrp="1"/>
          </p:cNvSpPr>
          <p:nvPr>
            <p:ph type="sldNum" sz="quarter" idx="12"/>
          </p:nvPr>
        </p:nvSpPr>
        <p:spPr/>
        <p:txBody>
          <a:bodyPr/>
          <a:lstStyle/>
          <a:p>
            <a:fld id="{37892B85-A679-1943-821F-72C61F74835B}" type="slidenum">
              <a:rPr lang="en-US" smtClean="0"/>
              <a:t>11</a:t>
            </a:fld>
            <a:endParaRPr lang="en-US"/>
          </a:p>
        </p:txBody>
      </p:sp>
    </p:spTree>
    <p:extLst>
      <p:ext uri="{BB962C8B-B14F-4D97-AF65-F5344CB8AC3E}">
        <p14:creationId xmlns:p14="http://schemas.microsoft.com/office/powerpoint/2010/main" val="3572181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5D2C667C-2C2B-343C-61CA-7A060AA525FC}"/>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a:xfrm>
            <a:off x="3234266" y="1335636"/>
            <a:ext cx="8119533" cy="780114"/>
          </a:xfrm>
        </p:spPr>
        <p:txBody>
          <a:bodyPr>
            <a:normAutofit/>
          </a:bodyPr>
          <a:lstStyle/>
          <a:p>
            <a:r>
              <a:rPr lang="en-US" dirty="0"/>
              <a:t>WP4 – Milano LASA  - INFN-Milano, UNIMI-DIFI</a:t>
            </a:r>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17-Feb-2023</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en-US"/>
              <a:t>IRIS - L. Rossi - HL SHOC celebration</a:t>
            </a:r>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12</a:t>
            </a:fld>
            <a:endParaRPr lang="en-US"/>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4294967295"/>
          </p:nvPr>
        </p:nvSpPr>
        <p:spPr>
          <a:xfrm>
            <a:off x="0" y="1825625"/>
            <a:ext cx="4545013" cy="4351338"/>
          </a:xfrm>
        </p:spPr>
        <p:txBody>
          <a:bodyPr>
            <a:normAutofit fontScale="70000" lnSpcReduction="20000"/>
          </a:bodyPr>
          <a:lstStyle/>
          <a:p>
            <a:r>
              <a:rPr lang="en-US" dirty="0" err="1"/>
              <a:t>Laboratorio</a:t>
            </a:r>
            <a:r>
              <a:rPr lang="en-US" dirty="0"/>
              <a:t> </a:t>
            </a:r>
            <a:r>
              <a:rPr lang="en-US" dirty="0" err="1"/>
              <a:t>Acceleratori</a:t>
            </a:r>
            <a:r>
              <a:rPr lang="en-US" dirty="0"/>
              <a:t> &amp; </a:t>
            </a:r>
            <a:r>
              <a:rPr lang="en-US" dirty="0" err="1"/>
              <a:t>Superconduttività</a:t>
            </a:r>
            <a:r>
              <a:rPr lang="en-US" dirty="0"/>
              <a:t> </a:t>
            </a:r>
            <a:r>
              <a:rPr lang="en-US" dirty="0" err="1"/>
              <a:t>Applicata</a:t>
            </a:r>
            <a:r>
              <a:rPr lang="en-US" dirty="0"/>
              <a:t> </a:t>
            </a:r>
          </a:p>
          <a:p>
            <a:pPr lvl="1"/>
            <a:r>
              <a:rPr lang="en-US" b="1" dirty="0">
                <a:solidFill>
                  <a:srgbClr val="C00000"/>
                </a:solidFill>
              </a:rPr>
              <a:t>SC magnets and SRF cavities</a:t>
            </a:r>
          </a:p>
          <a:p>
            <a:r>
              <a:rPr lang="en-US" dirty="0"/>
              <a:t>Also photocathodes and other activities (</a:t>
            </a:r>
            <a:r>
              <a:rPr lang="en-US" dirty="0" err="1"/>
              <a:t>BriXino</a:t>
            </a:r>
            <a:r>
              <a:rPr lang="en-US" dirty="0"/>
              <a:t>, radionuclides studies)</a:t>
            </a:r>
          </a:p>
          <a:p>
            <a:r>
              <a:rPr lang="en-US" dirty="0"/>
              <a:t>(old) </a:t>
            </a:r>
            <a:r>
              <a:rPr lang="en-US" dirty="0" err="1"/>
              <a:t>LHe</a:t>
            </a:r>
            <a:r>
              <a:rPr lang="en-US" dirty="0"/>
              <a:t> plant to be renewed in the next 2 years</a:t>
            </a:r>
          </a:p>
          <a:p>
            <a:r>
              <a:rPr lang="en-US" dirty="0"/>
              <a:t>About 25 people active in applied superconductivity</a:t>
            </a:r>
          </a:p>
          <a:p>
            <a:r>
              <a:rPr lang="en-US" dirty="0"/>
              <a:t>It is “only” a building, not an Institution: it belongs to </a:t>
            </a:r>
            <a:r>
              <a:rPr lang="en-US" dirty="0" err="1"/>
              <a:t>Unimi</a:t>
            </a:r>
            <a:r>
              <a:rPr lang="en-US" dirty="0"/>
              <a:t>, co-managed by INFN-Milano and </a:t>
            </a:r>
            <a:r>
              <a:rPr lang="en-US" dirty="0" err="1"/>
              <a:t>Unimi</a:t>
            </a:r>
            <a:r>
              <a:rPr lang="en-US" dirty="0"/>
              <a:t>-DIFI</a:t>
            </a:r>
          </a:p>
          <a:p>
            <a:r>
              <a:rPr lang="en-US" dirty="0"/>
              <a:t>It is National R.I. as INFN infrastructure (in the list of PNIR as medium priority)</a:t>
            </a:r>
          </a:p>
          <a:p>
            <a:endParaRPr lang="en-US" dirty="0"/>
          </a:p>
        </p:txBody>
      </p:sp>
      <p:pic>
        <p:nvPicPr>
          <p:cNvPr id="7" name="Picture 6">
            <a:extLst>
              <a:ext uri="{FF2B5EF4-FFF2-40B4-BE49-F238E27FC236}">
                <a16:creationId xmlns:a16="http://schemas.microsoft.com/office/drawing/2014/main" id="{7010494B-9CED-D0F9-C742-7DECFF49B468}"/>
              </a:ext>
            </a:extLst>
          </p:cNvPr>
          <p:cNvPicPr>
            <a:picLocks noChangeAspect="1"/>
          </p:cNvPicPr>
          <p:nvPr/>
        </p:nvPicPr>
        <p:blipFill>
          <a:blip r:embed="rId3"/>
          <a:stretch>
            <a:fillRect/>
          </a:stretch>
        </p:blipFill>
        <p:spPr>
          <a:xfrm>
            <a:off x="5638726" y="2080741"/>
            <a:ext cx="6023186" cy="3788778"/>
          </a:xfrm>
          <a:prstGeom prst="rect">
            <a:avLst/>
          </a:prstGeom>
        </p:spPr>
      </p:pic>
    </p:spTree>
    <p:extLst>
      <p:ext uri="{BB962C8B-B14F-4D97-AF65-F5344CB8AC3E}">
        <p14:creationId xmlns:p14="http://schemas.microsoft.com/office/powerpoint/2010/main" val="355231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E006DCE4-CB59-104B-9907-ED22FE36D547}"/>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F6DA49E-BE40-B528-1F52-EC92EEF7A261}"/>
              </a:ext>
            </a:extLst>
          </p:cNvPr>
          <p:cNvSpPr>
            <a:spLocks noGrp="1"/>
          </p:cNvSpPr>
          <p:nvPr>
            <p:ph type="title"/>
          </p:nvPr>
        </p:nvSpPr>
        <p:spPr/>
        <p:txBody>
          <a:bodyPr/>
          <a:lstStyle/>
          <a:p>
            <a:r>
              <a:rPr lang="en-US" dirty="0"/>
              <a:t>Main activity WP4</a:t>
            </a:r>
          </a:p>
        </p:txBody>
      </p:sp>
      <p:sp>
        <p:nvSpPr>
          <p:cNvPr id="6" name="Content Placeholder 5">
            <a:extLst>
              <a:ext uri="{FF2B5EF4-FFF2-40B4-BE49-F238E27FC236}">
                <a16:creationId xmlns:a16="http://schemas.microsoft.com/office/drawing/2014/main" id="{2F30C1AB-DD30-C09F-CB0D-344E6F3C322F}"/>
              </a:ext>
            </a:extLst>
          </p:cNvPr>
          <p:cNvSpPr>
            <a:spLocks noGrp="1"/>
          </p:cNvSpPr>
          <p:nvPr>
            <p:ph idx="1"/>
          </p:nvPr>
        </p:nvSpPr>
        <p:spPr/>
        <p:txBody>
          <a:bodyPr>
            <a:normAutofit lnSpcReduction="10000"/>
          </a:bodyPr>
          <a:lstStyle/>
          <a:p>
            <a:r>
              <a:rPr lang="en-US" dirty="0"/>
              <a:t>Re-vamping of the exiting equipment in the main hall for SC magnet test</a:t>
            </a:r>
          </a:p>
          <a:p>
            <a:pPr lvl="1"/>
            <a:r>
              <a:rPr lang="en-US" dirty="0">
                <a:solidFill>
                  <a:schemeClr val="accent1"/>
                </a:solidFill>
              </a:rPr>
              <a:t>(INFN) Revamping of the existing SC magnet test facility (for bare magnets) up top 20+ kA</a:t>
            </a:r>
          </a:p>
          <a:p>
            <a:pPr lvl="1"/>
            <a:r>
              <a:rPr lang="en-US" dirty="0">
                <a:solidFill>
                  <a:schemeClr val="accent1"/>
                </a:solidFill>
              </a:rPr>
              <a:t>(INFN) Addition of VTI for magnet tests, new power lines, </a:t>
            </a:r>
            <a:r>
              <a:rPr lang="en-US" dirty="0" err="1">
                <a:solidFill>
                  <a:schemeClr val="accent1"/>
                </a:solidFill>
              </a:rPr>
              <a:t>etc</a:t>
            </a:r>
            <a:r>
              <a:rPr lang="en-US" dirty="0">
                <a:solidFill>
                  <a:schemeClr val="accent1"/>
                </a:solidFill>
              </a:rPr>
              <a:t>…</a:t>
            </a:r>
          </a:p>
          <a:p>
            <a:r>
              <a:rPr lang="en-US" dirty="0"/>
              <a:t>(DIFI) New building for a Superconducting Magnet Laboratory open to other labs and Industry to support new projects (FCC, </a:t>
            </a:r>
            <a:r>
              <a:rPr lang="en-US" dirty="0" err="1"/>
              <a:t>MuCol</a:t>
            </a:r>
            <a:r>
              <a:rPr lang="en-US" dirty="0"/>
              <a:t>, other) and novel ideas</a:t>
            </a:r>
          </a:p>
          <a:p>
            <a:r>
              <a:rPr lang="en-US" dirty="0"/>
              <a:t>(DIFI) Metal AD equipment to support prototypal activity</a:t>
            </a:r>
          </a:p>
          <a:p>
            <a:r>
              <a:rPr lang="en-US" dirty="0">
                <a:solidFill>
                  <a:schemeClr val="accent1"/>
                </a:solidFill>
              </a:rPr>
              <a:t>(INFN) A complete set of new equipment for manufacturing small/medium size SC magnet</a:t>
            </a:r>
          </a:p>
        </p:txBody>
      </p:sp>
      <p:sp>
        <p:nvSpPr>
          <p:cNvPr id="3" name="Date Placeholder 2">
            <a:extLst>
              <a:ext uri="{FF2B5EF4-FFF2-40B4-BE49-F238E27FC236}">
                <a16:creationId xmlns:a16="http://schemas.microsoft.com/office/drawing/2014/main" id="{E3C94FA8-6CCD-568E-2C0E-22772959AFF4}"/>
              </a:ext>
            </a:extLst>
          </p:cNvPr>
          <p:cNvSpPr>
            <a:spLocks noGrp="1"/>
          </p:cNvSpPr>
          <p:nvPr>
            <p:ph type="dt" sz="half" idx="10"/>
          </p:nvPr>
        </p:nvSpPr>
        <p:spPr/>
        <p:txBody>
          <a:bodyPr/>
          <a:lstStyle/>
          <a:p>
            <a:r>
              <a:rPr lang="en-US"/>
              <a:t>17-Feb-2023</a:t>
            </a:r>
          </a:p>
        </p:txBody>
      </p:sp>
      <p:sp>
        <p:nvSpPr>
          <p:cNvPr id="4" name="Footer Placeholder 3">
            <a:extLst>
              <a:ext uri="{FF2B5EF4-FFF2-40B4-BE49-F238E27FC236}">
                <a16:creationId xmlns:a16="http://schemas.microsoft.com/office/drawing/2014/main" id="{755E4DE5-9E43-7EF5-F141-652B9EA538AF}"/>
              </a:ext>
            </a:extLst>
          </p:cNvPr>
          <p:cNvSpPr>
            <a:spLocks noGrp="1"/>
          </p:cNvSpPr>
          <p:nvPr>
            <p:ph type="ftr" sz="quarter" idx="11"/>
          </p:nvPr>
        </p:nvSpPr>
        <p:spPr/>
        <p:txBody>
          <a:bodyPr/>
          <a:lstStyle/>
          <a:p>
            <a:r>
              <a:rPr lang="en-US"/>
              <a:t>IRIS - L. Rossi - HL SHOC celebration</a:t>
            </a:r>
          </a:p>
        </p:txBody>
      </p:sp>
      <p:sp>
        <p:nvSpPr>
          <p:cNvPr id="5" name="Slide Number Placeholder 4">
            <a:extLst>
              <a:ext uri="{FF2B5EF4-FFF2-40B4-BE49-F238E27FC236}">
                <a16:creationId xmlns:a16="http://schemas.microsoft.com/office/drawing/2014/main" id="{895DBB66-BADA-2EE0-69B9-A74ECCEF05DC}"/>
              </a:ext>
            </a:extLst>
          </p:cNvPr>
          <p:cNvSpPr>
            <a:spLocks noGrp="1"/>
          </p:cNvSpPr>
          <p:nvPr>
            <p:ph type="sldNum" sz="quarter" idx="12"/>
          </p:nvPr>
        </p:nvSpPr>
        <p:spPr/>
        <p:txBody>
          <a:bodyPr/>
          <a:lstStyle/>
          <a:p>
            <a:fld id="{37892B85-A679-1943-821F-72C61F74835B}" type="slidenum">
              <a:rPr lang="en-US" smtClean="0"/>
              <a:t>13</a:t>
            </a:fld>
            <a:endParaRPr lang="en-US"/>
          </a:p>
        </p:txBody>
      </p:sp>
    </p:spTree>
    <p:extLst>
      <p:ext uri="{BB962C8B-B14F-4D97-AF65-F5344CB8AC3E}">
        <p14:creationId xmlns:p14="http://schemas.microsoft.com/office/powerpoint/2010/main" val="98077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7F528B2B-418F-627C-2AEA-C267A2FC494C}"/>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grpSp>
        <p:nvGrpSpPr>
          <p:cNvPr id="11" name="Gruppo 10">
            <a:extLst>
              <a:ext uri="{FF2B5EF4-FFF2-40B4-BE49-F238E27FC236}">
                <a16:creationId xmlns:a16="http://schemas.microsoft.com/office/drawing/2014/main" id="{39026728-7A92-A3FD-C6DE-909149B48E26}"/>
              </a:ext>
            </a:extLst>
          </p:cNvPr>
          <p:cNvGrpSpPr/>
          <p:nvPr/>
        </p:nvGrpSpPr>
        <p:grpSpPr>
          <a:xfrm>
            <a:off x="2504995" y="1135762"/>
            <a:ext cx="9008341" cy="5304085"/>
            <a:chOff x="1383162" y="802801"/>
            <a:chExt cx="9893511" cy="5956915"/>
          </a:xfrm>
        </p:grpSpPr>
        <p:pic>
          <p:nvPicPr>
            <p:cNvPr id="2" name="Immagine 1" descr="Immagine che contiene interni, edificio&#10;&#10;Descrizione generata automaticamente">
              <a:extLst>
                <a:ext uri="{FF2B5EF4-FFF2-40B4-BE49-F238E27FC236}">
                  <a16:creationId xmlns:a16="http://schemas.microsoft.com/office/drawing/2014/main" id="{9FC76CAA-3FBA-9FDA-ED41-A36C52848D5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3351460" y="-1165497"/>
              <a:ext cx="5956915" cy="9893511"/>
            </a:xfrm>
            <a:prstGeom prst="rect">
              <a:avLst/>
            </a:prstGeom>
          </p:spPr>
        </p:pic>
        <p:sp>
          <p:nvSpPr>
            <p:cNvPr id="3" name="Line 6">
              <a:extLst>
                <a:ext uri="{FF2B5EF4-FFF2-40B4-BE49-F238E27FC236}">
                  <a16:creationId xmlns:a16="http://schemas.microsoft.com/office/drawing/2014/main" id="{F18CD97C-E4E1-D4C0-447D-0C06EA8B483E}"/>
                </a:ext>
              </a:extLst>
            </p:cNvPr>
            <p:cNvSpPr>
              <a:spLocks noChangeShapeType="1"/>
            </p:cNvSpPr>
            <p:nvPr/>
          </p:nvSpPr>
          <p:spPr bwMode="auto">
            <a:xfrm flipH="1">
              <a:off x="5839943" y="1960618"/>
              <a:ext cx="2105555" cy="1268286"/>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8">
              <a:extLst>
                <a:ext uri="{FF2B5EF4-FFF2-40B4-BE49-F238E27FC236}">
                  <a16:creationId xmlns:a16="http://schemas.microsoft.com/office/drawing/2014/main" id="{41F97351-E3AF-9205-DDDB-46E72FA11E50}"/>
                </a:ext>
              </a:extLst>
            </p:cNvPr>
            <p:cNvSpPr>
              <a:spLocks noChangeShapeType="1"/>
            </p:cNvSpPr>
            <p:nvPr/>
          </p:nvSpPr>
          <p:spPr bwMode="auto">
            <a:xfrm flipH="1">
              <a:off x="6305530" y="2586954"/>
              <a:ext cx="2480684" cy="841209"/>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Text Box 14">
              <a:extLst>
                <a:ext uri="{FF2B5EF4-FFF2-40B4-BE49-F238E27FC236}">
                  <a16:creationId xmlns:a16="http://schemas.microsoft.com/office/drawing/2014/main" id="{8AFAEC92-24B9-315F-3BC8-7BD5D07007D3}"/>
                </a:ext>
              </a:extLst>
            </p:cNvPr>
            <p:cNvSpPr txBox="1">
              <a:spLocks noChangeArrowheads="1"/>
            </p:cNvSpPr>
            <p:nvPr/>
          </p:nvSpPr>
          <p:spPr bwMode="auto">
            <a:xfrm>
              <a:off x="7023616" y="1700796"/>
              <a:ext cx="1762599"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a:latin typeface="+mn-lt"/>
                </a:rPr>
                <a:t>High field solenoids</a:t>
              </a:r>
              <a:endParaRPr lang="en-US" altLang="it-IT" sz="1600">
                <a:latin typeface="+mn-lt"/>
              </a:endParaRPr>
            </a:p>
          </p:txBody>
        </p:sp>
        <p:sp>
          <p:nvSpPr>
            <p:cNvPr id="6" name="Line 16">
              <a:extLst>
                <a:ext uri="{FF2B5EF4-FFF2-40B4-BE49-F238E27FC236}">
                  <a16:creationId xmlns:a16="http://schemas.microsoft.com/office/drawing/2014/main" id="{9FC1EDCF-19DD-213C-83F4-1C2A5F7D479C}"/>
                </a:ext>
              </a:extLst>
            </p:cNvPr>
            <p:cNvSpPr>
              <a:spLocks noChangeShapeType="1"/>
            </p:cNvSpPr>
            <p:nvPr/>
          </p:nvSpPr>
          <p:spPr bwMode="auto">
            <a:xfrm flipH="1" flipV="1">
              <a:off x="7230819" y="4084178"/>
              <a:ext cx="1380530" cy="351413"/>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Text Box 18">
              <a:extLst>
                <a:ext uri="{FF2B5EF4-FFF2-40B4-BE49-F238E27FC236}">
                  <a16:creationId xmlns:a16="http://schemas.microsoft.com/office/drawing/2014/main" id="{2FAE702C-741A-2B80-5421-EFB68086B9B9}"/>
                </a:ext>
              </a:extLst>
            </p:cNvPr>
            <p:cNvSpPr txBox="1">
              <a:spLocks noChangeArrowheads="1"/>
            </p:cNvSpPr>
            <p:nvPr/>
          </p:nvSpPr>
          <p:spPr bwMode="auto">
            <a:xfrm>
              <a:off x="8015423" y="2304657"/>
              <a:ext cx="1780978"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a:latin typeface="+mn-lt"/>
                </a:rPr>
                <a:t>SC </a:t>
              </a:r>
              <a:r>
                <a:rPr lang="it-IT" altLang="it-IT" sz="1600" err="1">
                  <a:latin typeface="+mn-lt"/>
                </a:rPr>
                <a:t>wire</a:t>
              </a:r>
              <a:r>
                <a:rPr lang="it-IT" altLang="it-IT" sz="1600">
                  <a:latin typeface="+mn-lt"/>
                </a:rPr>
                <a:t> </a:t>
              </a:r>
              <a:r>
                <a:rPr lang="it-IT" altLang="it-IT" sz="1600" err="1">
                  <a:latin typeface="+mn-lt"/>
                </a:rPr>
                <a:t>testing</a:t>
              </a:r>
              <a:r>
                <a:rPr lang="it-IT" altLang="it-IT" sz="1600">
                  <a:latin typeface="+mn-lt"/>
                </a:rPr>
                <a:t> area</a:t>
              </a:r>
              <a:endParaRPr lang="en-US" altLang="it-IT" sz="1600">
                <a:latin typeface="+mn-lt"/>
              </a:endParaRPr>
            </a:p>
          </p:txBody>
        </p:sp>
        <p:sp>
          <p:nvSpPr>
            <p:cNvPr id="8" name="Text Box 19">
              <a:extLst>
                <a:ext uri="{FF2B5EF4-FFF2-40B4-BE49-F238E27FC236}">
                  <a16:creationId xmlns:a16="http://schemas.microsoft.com/office/drawing/2014/main" id="{D6C170DC-4068-3A7A-372A-1BF30E184B93}"/>
                </a:ext>
              </a:extLst>
            </p:cNvPr>
            <p:cNvSpPr txBox="1">
              <a:spLocks noChangeArrowheads="1"/>
            </p:cNvSpPr>
            <p:nvPr/>
          </p:nvSpPr>
          <p:spPr bwMode="auto">
            <a:xfrm>
              <a:off x="8542861" y="4436626"/>
              <a:ext cx="1401669" cy="512959"/>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dirty="0">
                  <a:latin typeface="+mn-lt"/>
                </a:rPr>
                <a:t>High </a:t>
              </a:r>
              <a:r>
                <a:rPr lang="it-IT" altLang="it-IT" sz="1600" dirty="0" err="1">
                  <a:latin typeface="+mn-lt"/>
                </a:rPr>
                <a:t>current</a:t>
              </a:r>
              <a:r>
                <a:rPr lang="it-IT" altLang="it-IT" sz="1600" dirty="0">
                  <a:latin typeface="+mn-lt"/>
                </a:rPr>
                <a:t> PS</a:t>
              </a:r>
              <a:endParaRPr lang="en-US" altLang="it-IT" sz="1600" dirty="0">
                <a:latin typeface="+mn-lt"/>
              </a:endParaRPr>
            </a:p>
          </p:txBody>
        </p:sp>
        <p:sp>
          <p:nvSpPr>
            <p:cNvPr id="9" name="Text Box 19">
              <a:extLst>
                <a:ext uri="{FF2B5EF4-FFF2-40B4-BE49-F238E27FC236}">
                  <a16:creationId xmlns:a16="http://schemas.microsoft.com/office/drawing/2014/main" id="{AFBD5B5C-8431-C5FE-8925-8C1E3B4C1664}"/>
                </a:ext>
              </a:extLst>
            </p:cNvPr>
            <p:cNvSpPr txBox="1">
              <a:spLocks noChangeArrowheads="1"/>
            </p:cNvSpPr>
            <p:nvPr/>
          </p:nvSpPr>
          <p:spPr bwMode="auto">
            <a:xfrm>
              <a:off x="8110656" y="5876033"/>
              <a:ext cx="1599386" cy="759180"/>
            </a:xfrm>
            <a:prstGeom prst="rect">
              <a:avLst/>
            </a:prstGeom>
            <a:solidFill>
              <a:srgbClr val="99FF66"/>
            </a:solidFill>
            <a:ln w="19050">
              <a:solidFill>
                <a:srgbClr val="00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0319" tIns="10159" rIns="20319" bIns="10159">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10160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2032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3048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406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863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1320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1778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2235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it-IT" altLang="it-IT" sz="1600" dirty="0">
                  <a:latin typeface="+mn-lt"/>
                </a:rPr>
                <a:t>Test Station for long </a:t>
              </a:r>
              <a:r>
                <a:rPr lang="it-IT" altLang="it-IT" sz="1600" dirty="0" err="1">
                  <a:latin typeface="+mn-lt"/>
                </a:rPr>
                <a:t>magnets</a:t>
              </a:r>
              <a:r>
                <a:rPr lang="it-IT" altLang="it-IT" sz="1600" dirty="0">
                  <a:latin typeface="+mn-lt"/>
                </a:rPr>
                <a:t>  &amp; High </a:t>
              </a:r>
              <a:r>
                <a:rPr lang="it-IT" altLang="it-IT" sz="1600" dirty="0" err="1">
                  <a:latin typeface="+mn-lt"/>
                </a:rPr>
                <a:t>Current</a:t>
              </a:r>
              <a:endParaRPr lang="en-US" altLang="it-IT" sz="1600" dirty="0">
                <a:latin typeface="+mn-lt"/>
              </a:endParaRPr>
            </a:p>
          </p:txBody>
        </p:sp>
        <p:sp>
          <p:nvSpPr>
            <p:cNvPr id="10" name="Line 16">
              <a:extLst>
                <a:ext uri="{FF2B5EF4-FFF2-40B4-BE49-F238E27FC236}">
                  <a16:creationId xmlns:a16="http://schemas.microsoft.com/office/drawing/2014/main" id="{20D02E7A-DAC3-F75D-00E8-9FD200215BAE}"/>
                </a:ext>
              </a:extLst>
            </p:cNvPr>
            <p:cNvSpPr>
              <a:spLocks noChangeShapeType="1"/>
            </p:cNvSpPr>
            <p:nvPr/>
          </p:nvSpPr>
          <p:spPr bwMode="auto">
            <a:xfrm flipH="1" flipV="1">
              <a:off x="5955414" y="6136887"/>
              <a:ext cx="2233387" cy="184110"/>
            </a:xfrm>
            <a:prstGeom prst="line">
              <a:avLst/>
            </a:prstGeom>
            <a:noFill/>
            <a:ln w="25400">
              <a:solidFill>
                <a:srgbClr val="0099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 name="Title 11">
            <a:extLst>
              <a:ext uri="{FF2B5EF4-FFF2-40B4-BE49-F238E27FC236}">
                <a16:creationId xmlns:a16="http://schemas.microsoft.com/office/drawing/2014/main" id="{4C035E66-DE9D-A383-EFF5-914ECEB56D93}"/>
              </a:ext>
            </a:extLst>
          </p:cNvPr>
          <p:cNvSpPr>
            <a:spLocks noGrp="1"/>
          </p:cNvSpPr>
          <p:nvPr>
            <p:ph type="title"/>
          </p:nvPr>
        </p:nvSpPr>
        <p:spPr>
          <a:xfrm>
            <a:off x="405038" y="1437722"/>
            <a:ext cx="10447867" cy="869156"/>
          </a:xfrm>
        </p:spPr>
        <p:txBody>
          <a:bodyPr/>
          <a:lstStyle/>
          <a:p>
            <a:r>
              <a:rPr lang="en-US" dirty="0"/>
              <a:t>LASA Hall </a:t>
            </a:r>
          </a:p>
        </p:txBody>
      </p:sp>
      <p:sp>
        <p:nvSpPr>
          <p:cNvPr id="13" name="Date Placeholder 12">
            <a:extLst>
              <a:ext uri="{FF2B5EF4-FFF2-40B4-BE49-F238E27FC236}">
                <a16:creationId xmlns:a16="http://schemas.microsoft.com/office/drawing/2014/main" id="{48D521F3-6542-6A52-8825-22540E6C699B}"/>
              </a:ext>
            </a:extLst>
          </p:cNvPr>
          <p:cNvSpPr>
            <a:spLocks noGrp="1"/>
          </p:cNvSpPr>
          <p:nvPr>
            <p:ph type="dt" sz="half" idx="10"/>
          </p:nvPr>
        </p:nvSpPr>
        <p:spPr/>
        <p:txBody>
          <a:bodyPr/>
          <a:lstStyle/>
          <a:p>
            <a:r>
              <a:rPr lang="en-US"/>
              <a:t>17-Feb-2023</a:t>
            </a:r>
            <a:endParaRPr lang="it-IT"/>
          </a:p>
        </p:txBody>
      </p:sp>
      <p:sp>
        <p:nvSpPr>
          <p:cNvPr id="14" name="Footer Placeholder 13">
            <a:extLst>
              <a:ext uri="{FF2B5EF4-FFF2-40B4-BE49-F238E27FC236}">
                <a16:creationId xmlns:a16="http://schemas.microsoft.com/office/drawing/2014/main" id="{E4C1B9BA-5C9E-1023-76F9-B4DA2FB8D23D}"/>
              </a:ext>
            </a:extLst>
          </p:cNvPr>
          <p:cNvSpPr>
            <a:spLocks noGrp="1"/>
          </p:cNvSpPr>
          <p:nvPr>
            <p:ph type="ftr" sz="quarter" idx="11"/>
          </p:nvPr>
        </p:nvSpPr>
        <p:spPr/>
        <p:txBody>
          <a:bodyPr/>
          <a:lstStyle/>
          <a:p>
            <a:r>
              <a:rPr lang="en-US"/>
              <a:t>IRIS - L. Rossi - HL SHOC celebration</a:t>
            </a:r>
            <a:endParaRPr lang="it-IT"/>
          </a:p>
        </p:txBody>
      </p:sp>
      <p:sp>
        <p:nvSpPr>
          <p:cNvPr id="15" name="Slide Number Placeholder 14">
            <a:extLst>
              <a:ext uri="{FF2B5EF4-FFF2-40B4-BE49-F238E27FC236}">
                <a16:creationId xmlns:a16="http://schemas.microsoft.com/office/drawing/2014/main" id="{19CFE462-5965-7E2C-1DD2-196E49AEEAB7}"/>
              </a:ext>
            </a:extLst>
          </p:cNvPr>
          <p:cNvSpPr>
            <a:spLocks noGrp="1"/>
          </p:cNvSpPr>
          <p:nvPr>
            <p:ph type="sldNum" sz="quarter" idx="12"/>
          </p:nvPr>
        </p:nvSpPr>
        <p:spPr/>
        <p:txBody>
          <a:bodyPr/>
          <a:lstStyle/>
          <a:p>
            <a:fld id="{9B13B172-409A-48BF-92CD-9E808051E234}" type="slidenum">
              <a:rPr lang="it-IT" smtClean="0"/>
              <a:t>14</a:t>
            </a:fld>
            <a:endParaRPr lang="it-IT"/>
          </a:p>
        </p:txBody>
      </p:sp>
    </p:spTree>
    <p:extLst>
      <p:ext uri="{BB962C8B-B14F-4D97-AF65-F5344CB8AC3E}">
        <p14:creationId xmlns:p14="http://schemas.microsoft.com/office/powerpoint/2010/main" val="2725045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2BDC5331-122C-D970-19E9-93A271B7E360}"/>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D5BFA80-AD65-06AA-F81C-C6B46D894A50}"/>
              </a:ext>
            </a:extLst>
          </p:cNvPr>
          <p:cNvSpPr>
            <a:spLocks noGrp="1"/>
          </p:cNvSpPr>
          <p:nvPr>
            <p:ph type="title"/>
          </p:nvPr>
        </p:nvSpPr>
        <p:spPr/>
        <p:txBody>
          <a:bodyPr>
            <a:normAutofit fontScale="90000"/>
          </a:bodyPr>
          <a:lstStyle/>
          <a:p>
            <a:r>
              <a:rPr lang="en-US" dirty="0"/>
              <a:t>400 m2 surface building</a:t>
            </a:r>
            <a:br>
              <a:rPr lang="en-US" dirty="0"/>
            </a:br>
            <a:r>
              <a:rPr lang="en-US" dirty="0"/>
              <a:t>2 floors (+ underground bunker)</a:t>
            </a:r>
          </a:p>
        </p:txBody>
      </p:sp>
      <p:pic>
        <p:nvPicPr>
          <p:cNvPr id="4" name="Picture 3" descr="A picture containing road, way, highway, city&#10;&#10;Description automatically generated">
            <a:extLst>
              <a:ext uri="{FF2B5EF4-FFF2-40B4-BE49-F238E27FC236}">
                <a16:creationId xmlns:a16="http://schemas.microsoft.com/office/drawing/2014/main" id="{FF01963E-7D07-9671-0FE3-2D753251E6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3578" y="1306001"/>
            <a:ext cx="6158422" cy="3731419"/>
          </a:xfrm>
          <a:prstGeom prst="rect">
            <a:avLst/>
          </a:prstGeom>
        </p:spPr>
      </p:pic>
      <p:pic>
        <p:nvPicPr>
          <p:cNvPr id="7" name="Picture 6" descr="A picture containing tree, outdoor&#10;&#10;Description automatically generated">
            <a:extLst>
              <a:ext uri="{FF2B5EF4-FFF2-40B4-BE49-F238E27FC236}">
                <a16:creationId xmlns:a16="http://schemas.microsoft.com/office/drawing/2014/main" id="{27C5BF53-2F21-C4EB-3031-0C24CAF7D7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68698"/>
            <a:ext cx="6633633" cy="3731419"/>
          </a:xfrm>
          <a:prstGeom prst="rect">
            <a:avLst/>
          </a:prstGeom>
        </p:spPr>
      </p:pic>
      <p:sp>
        <p:nvSpPr>
          <p:cNvPr id="3" name="Date Placeholder 2">
            <a:extLst>
              <a:ext uri="{FF2B5EF4-FFF2-40B4-BE49-F238E27FC236}">
                <a16:creationId xmlns:a16="http://schemas.microsoft.com/office/drawing/2014/main" id="{E3362AA1-0EA0-E77A-DE88-10B93F03811A}"/>
              </a:ext>
            </a:extLst>
          </p:cNvPr>
          <p:cNvSpPr>
            <a:spLocks noGrp="1"/>
          </p:cNvSpPr>
          <p:nvPr>
            <p:ph type="dt" sz="half" idx="10"/>
          </p:nvPr>
        </p:nvSpPr>
        <p:spPr/>
        <p:txBody>
          <a:bodyPr/>
          <a:lstStyle/>
          <a:p>
            <a:r>
              <a:rPr lang="en-US"/>
              <a:t>17-Feb-2023</a:t>
            </a:r>
            <a:endParaRPr lang="it-IT"/>
          </a:p>
        </p:txBody>
      </p:sp>
      <p:sp>
        <p:nvSpPr>
          <p:cNvPr id="5" name="Footer Placeholder 4">
            <a:extLst>
              <a:ext uri="{FF2B5EF4-FFF2-40B4-BE49-F238E27FC236}">
                <a16:creationId xmlns:a16="http://schemas.microsoft.com/office/drawing/2014/main" id="{CD9C9F96-393A-6B35-E964-018B5B796551}"/>
              </a:ext>
            </a:extLst>
          </p:cNvPr>
          <p:cNvSpPr>
            <a:spLocks noGrp="1"/>
          </p:cNvSpPr>
          <p:nvPr>
            <p:ph type="ftr" sz="quarter" idx="11"/>
          </p:nvPr>
        </p:nvSpPr>
        <p:spPr/>
        <p:txBody>
          <a:bodyPr/>
          <a:lstStyle/>
          <a:p>
            <a:r>
              <a:rPr lang="en-US"/>
              <a:t>IRIS - L. Rossi - HL SHOC celebration</a:t>
            </a:r>
            <a:endParaRPr lang="it-IT"/>
          </a:p>
        </p:txBody>
      </p:sp>
      <p:sp>
        <p:nvSpPr>
          <p:cNvPr id="6" name="Slide Number Placeholder 5">
            <a:extLst>
              <a:ext uri="{FF2B5EF4-FFF2-40B4-BE49-F238E27FC236}">
                <a16:creationId xmlns:a16="http://schemas.microsoft.com/office/drawing/2014/main" id="{B0425BFB-7226-D83E-6161-199C6A410207}"/>
              </a:ext>
            </a:extLst>
          </p:cNvPr>
          <p:cNvSpPr>
            <a:spLocks noGrp="1"/>
          </p:cNvSpPr>
          <p:nvPr>
            <p:ph type="sldNum" sz="quarter" idx="12"/>
          </p:nvPr>
        </p:nvSpPr>
        <p:spPr/>
        <p:txBody>
          <a:bodyPr/>
          <a:lstStyle/>
          <a:p>
            <a:fld id="{9B13B172-409A-48BF-92CD-9E808051E234}" type="slidenum">
              <a:rPr lang="it-IT" smtClean="0"/>
              <a:t>15</a:t>
            </a:fld>
            <a:endParaRPr lang="it-IT"/>
          </a:p>
        </p:txBody>
      </p:sp>
    </p:spTree>
    <p:extLst>
      <p:ext uri="{BB962C8B-B14F-4D97-AF65-F5344CB8AC3E}">
        <p14:creationId xmlns:p14="http://schemas.microsoft.com/office/powerpoint/2010/main" val="2158207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040E49CE-3484-905D-243D-8A746EA8C2A2}"/>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5" name="Titolo 4">
            <a:extLst>
              <a:ext uri="{FF2B5EF4-FFF2-40B4-BE49-F238E27FC236}">
                <a16:creationId xmlns:a16="http://schemas.microsoft.com/office/drawing/2014/main" id="{D46F8BCF-AFA7-7FE5-D081-9571478279D9}"/>
              </a:ext>
            </a:extLst>
          </p:cNvPr>
          <p:cNvSpPr>
            <a:spLocks noGrp="1"/>
          </p:cNvSpPr>
          <p:nvPr>
            <p:ph type="title"/>
          </p:nvPr>
        </p:nvSpPr>
        <p:spPr>
          <a:xfrm>
            <a:off x="5747530" y="1074602"/>
            <a:ext cx="3926752" cy="853807"/>
          </a:xfrm>
        </p:spPr>
        <p:txBody>
          <a:bodyPr>
            <a:normAutofit fontScale="90000"/>
          </a:bodyPr>
          <a:lstStyle/>
          <a:p>
            <a:pPr algn="l"/>
            <a:r>
              <a:rPr lang="it-IT" dirty="0"/>
              <a:t>WP5 – Napoli – CIRMIS  IMPALAB expertise</a:t>
            </a:r>
          </a:p>
        </p:txBody>
      </p:sp>
      <p:pic>
        <p:nvPicPr>
          <p:cNvPr id="2" name="Picture 3">
            <a:extLst>
              <a:ext uri="{FF2B5EF4-FFF2-40B4-BE49-F238E27FC236}">
                <a16:creationId xmlns:a16="http://schemas.microsoft.com/office/drawing/2014/main" id="{F73FBC7A-1258-A741-39B3-4A291B9625FA}"/>
              </a:ext>
            </a:extLst>
          </p:cNvPr>
          <p:cNvPicPr>
            <a:picLocks noChangeAspect="1"/>
          </p:cNvPicPr>
          <p:nvPr/>
        </p:nvPicPr>
        <p:blipFill>
          <a:blip r:embed="rId3"/>
          <a:stretch>
            <a:fillRect/>
          </a:stretch>
        </p:blipFill>
        <p:spPr>
          <a:xfrm>
            <a:off x="8467752" y="375809"/>
            <a:ext cx="3347988" cy="746983"/>
          </a:xfrm>
          <a:prstGeom prst="rect">
            <a:avLst/>
          </a:prstGeom>
        </p:spPr>
      </p:pic>
      <p:pic>
        <p:nvPicPr>
          <p:cNvPr id="3" name="Picture 2" descr="Logo: CERN (EIROforum member) | ESO">
            <a:extLst>
              <a:ext uri="{FF2B5EF4-FFF2-40B4-BE49-F238E27FC236}">
                <a16:creationId xmlns:a16="http://schemas.microsoft.com/office/drawing/2014/main" id="{A924F229-13EF-D4C0-7539-35B48396D3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8743" y="1387600"/>
            <a:ext cx="1145031" cy="1119886"/>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28">
            <a:extLst>
              <a:ext uri="{FF2B5EF4-FFF2-40B4-BE49-F238E27FC236}">
                <a16:creationId xmlns:a16="http://schemas.microsoft.com/office/drawing/2014/main" id="{1A1425CB-5B0D-D36C-4ADD-D151B34E4415}"/>
              </a:ext>
            </a:extLst>
          </p:cNvPr>
          <p:cNvGrpSpPr/>
          <p:nvPr/>
        </p:nvGrpSpPr>
        <p:grpSpPr>
          <a:xfrm>
            <a:off x="8721866" y="4862287"/>
            <a:ext cx="1830693" cy="533400"/>
            <a:chOff x="6912542" y="4989983"/>
            <a:chExt cx="1830693" cy="533400"/>
          </a:xfrm>
        </p:grpSpPr>
        <p:pic>
          <p:nvPicPr>
            <p:cNvPr id="8" name="Picture 29">
              <a:extLst>
                <a:ext uri="{FF2B5EF4-FFF2-40B4-BE49-F238E27FC236}">
                  <a16:creationId xmlns:a16="http://schemas.microsoft.com/office/drawing/2014/main" id="{1BA1B635-5380-4F7F-A8FA-9CA165A190FF}"/>
                </a:ext>
              </a:extLst>
            </p:cNvPr>
            <p:cNvPicPr>
              <a:picLocks noChangeAspect="1"/>
            </p:cNvPicPr>
            <p:nvPr/>
          </p:nvPicPr>
          <p:blipFill>
            <a:blip r:embed="rId5"/>
            <a:stretch>
              <a:fillRect/>
            </a:stretch>
          </p:blipFill>
          <p:spPr>
            <a:xfrm>
              <a:off x="7231935" y="4989983"/>
              <a:ext cx="1511300" cy="533400"/>
            </a:xfrm>
            <a:prstGeom prst="rect">
              <a:avLst/>
            </a:prstGeom>
          </p:spPr>
        </p:pic>
        <p:sp>
          <p:nvSpPr>
            <p:cNvPr id="9" name="TextBox 30">
              <a:extLst>
                <a:ext uri="{FF2B5EF4-FFF2-40B4-BE49-F238E27FC236}">
                  <a16:creationId xmlns:a16="http://schemas.microsoft.com/office/drawing/2014/main" id="{6672F4A1-99BA-075D-1FBC-BD21A48868D2}"/>
                </a:ext>
              </a:extLst>
            </p:cNvPr>
            <p:cNvSpPr txBox="1"/>
            <p:nvPr/>
          </p:nvSpPr>
          <p:spPr>
            <a:xfrm>
              <a:off x="6912542" y="5030764"/>
              <a:ext cx="292068" cy="230832"/>
            </a:xfrm>
            <a:prstGeom prst="rect">
              <a:avLst/>
            </a:prstGeom>
            <a:noFill/>
          </p:spPr>
          <p:txBody>
            <a:bodyPr wrap="none" rtlCol="0">
              <a:spAutoFit/>
            </a:bodyPr>
            <a:lstStyle/>
            <a:p>
              <a:r>
                <a:rPr lang="en-US" sz="900" dirty="0"/>
                <a:t>7x</a:t>
              </a:r>
            </a:p>
          </p:txBody>
        </p:sp>
      </p:grpSp>
      <p:grpSp>
        <p:nvGrpSpPr>
          <p:cNvPr id="10" name="Group 31">
            <a:extLst>
              <a:ext uri="{FF2B5EF4-FFF2-40B4-BE49-F238E27FC236}">
                <a16:creationId xmlns:a16="http://schemas.microsoft.com/office/drawing/2014/main" id="{718849E0-A45B-4287-5AA0-BAF187084737}"/>
              </a:ext>
            </a:extLst>
          </p:cNvPr>
          <p:cNvGrpSpPr/>
          <p:nvPr/>
        </p:nvGrpSpPr>
        <p:grpSpPr>
          <a:xfrm>
            <a:off x="8835135" y="5615234"/>
            <a:ext cx="3221195" cy="378812"/>
            <a:chOff x="8829400" y="5111446"/>
            <a:chExt cx="3221195" cy="378812"/>
          </a:xfrm>
        </p:grpSpPr>
        <p:pic>
          <p:nvPicPr>
            <p:cNvPr id="11" name="Picture 32">
              <a:extLst>
                <a:ext uri="{FF2B5EF4-FFF2-40B4-BE49-F238E27FC236}">
                  <a16:creationId xmlns:a16="http://schemas.microsoft.com/office/drawing/2014/main" id="{61EC188E-1C3C-A718-6E00-E9E767220C1D}"/>
                </a:ext>
              </a:extLst>
            </p:cNvPr>
            <p:cNvPicPr>
              <a:picLocks noChangeAspect="1"/>
            </p:cNvPicPr>
            <p:nvPr/>
          </p:nvPicPr>
          <p:blipFill>
            <a:blip r:embed="rId6"/>
            <a:stretch>
              <a:fillRect/>
            </a:stretch>
          </p:blipFill>
          <p:spPr>
            <a:xfrm>
              <a:off x="9274851" y="5123743"/>
              <a:ext cx="2775744" cy="366515"/>
            </a:xfrm>
            <a:prstGeom prst="rect">
              <a:avLst/>
            </a:prstGeom>
          </p:spPr>
        </p:pic>
        <p:sp>
          <p:nvSpPr>
            <p:cNvPr id="12" name="TextBox 33">
              <a:extLst>
                <a:ext uri="{FF2B5EF4-FFF2-40B4-BE49-F238E27FC236}">
                  <a16:creationId xmlns:a16="http://schemas.microsoft.com/office/drawing/2014/main" id="{4A60549D-ED97-7ECE-8338-B7A02F557950}"/>
                </a:ext>
              </a:extLst>
            </p:cNvPr>
            <p:cNvSpPr txBox="1"/>
            <p:nvPr/>
          </p:nvSpPr>
          <p:spPr>
            <a:xfrm>
              <a:off x="8829400" y="5111446"/>
              <a:ext cx="349776" cy="230832"/>
            </a:xfrm>
            <a:prstGeom prst="rect">
              <a:avLst/>
            </a:prstGeom>
            <a:noFill/>
          </p:spPr>
          <p:txBody>
            <a:bodyPr wrap="none" rtlCol="0">
              <a:spAutoFit/>
            </a:bodyPr>
            <a:lstStyle/>
            <a:p>
              <a:r>
                <a:rPr lang="en-US" sz="900" dirty="0"/>
                <a:t>13x</a:t>
              </a:r>
            </a:p>
          </p:txBody>
        </p:sp>
      </p:grpSp>
      <p:pic>
        <p:nvPicPr>
          <p:cNvPr id="13" name="Picture 34">
            <a:extLst>
              <a:ext uri="{FF2B5EF4-FFF2-40B4-BE49-F238E27FC236}">
                <a16:creationId xmlns:a16="http://schemas.microsoft.com/office/drawing/2014/main" id="{D8842E8E-F7FE-94B4-577E-B011BFCFC386}"/>
              </a:ext>
            </a:extLst>
          </p:cNvPr>
          <p:cNvPicPr>
            <a:picLocks noChangeAspect="1"/>
          </p:cNvPicPr>
          <p:nvPr/>
        </p:nvPicPr>
        <p:blipFill>
          <a:blip r:embed="rId7"/>
          <a:stretch>
            <a:fillRect/>
          </a:stretch>
        </p:blipFill>
        <p:spPr>
          <a:xfrm>
            <a:off x="11120523" y="4102793"/>
            <a:ext cx="1011845" cy="1391287"/>
          </a:xfrm>
          <a:prstGeom prst="rect">
            <a:avLst/>
          </a:prstGeom>
        </p:spPr>
      </p:pic>
      <p:grpSp>
        <p:nvGrpSpPr>
          <p:cNvPr id="14" name="Group 36">
            <a:extLst>
              <a:ext uri="{FF2B5EF4-FFF2-40B4-BE49-F238E27FC236}">
                <a16:creationId xmlns:a16="http://schemas.microsoft.com/office/drawing/2014/main" id="{E200E091-AA20-6E66-9B9A-34581BB9CF5F}"/>
              </a:ext>
            </a:extLst>
          </p:cNvPr>
          <p:cNvGrpSpPr/>
          <p:nvPr/>
        </p:nvGrpSpPr>
        <p:grpSpPr>
          <a:xfrm>
            <a:off x="10399793" y="1920077"/>
            <a:ext cx="1603940" cy="746984"/>
            <a:chOff x="6872820" y="2300786"/>
            <a:chExt cx="1603940" cy="746984"/>
          </a:xfrm>
        </p:grpSpPr>
        <p:pic>
          <p:nvPicPr>
            <p:cNvPr id="15" name="Picture 37">
              <a:extLst>
                <a:ext uri="{FF2B5EF4-FFF2-40B4-BE49-F238E27FC236}">
                  <a16:creationId xmlns:a16="http://schemas.microsoft.com/office/drawing/2014/main" id="{F8499752-7B35-244A-4DBB-C49F10CCC746}"/>
                </a:ext>
              </a:extLst>
            </p:cNvPr>
            <p:cNvPicPr>
              <a:picLocks noChangeAspect="1"/>
            </p:cNvPicPr>
            <p:nvPr/>
          </p:nvPicPr>
          <p:blipFill rotWithShape="1">
            <a:blip r:embed="rId8"/>
            <a:srcRect r="61175" b="66491"/>
            <a:stretch/>
          </p:blipFill>
          <p:spPr>
            <a:xfrm>
              <a:off x="7199593" y="2300786"/>
              <a:ext cx="1277167" cy="746984"/>
            </a:xfrm>
            <a:prstGeom prst="rect">
              <a:avLst/>
            </a:prstGeom>
          </p:spPr>
        </p:pic>
        <p:sp>
          <p:nvSpPr>
            <p:cNvPr id="16" name="TextBox 38">
              <a:extLst>
                <a:ext uri="{FF2B5EF4-FFF2-40B4-BE49-F238E27FC236}">
                  <a16:creationId xmlns:a16="http://schemas.microsoft.com/office/drawing/2014/main" id="{0260AA11-1DD3-43FF-076B-94D3ADBE4E9B}"/>
                </a:ext>
              </a:extLst>
            </p:cNvPr>
            <p:cNvSpPr txBox="1"/>
            <p:nvPr/>
          </p:nvSpPr>
          <p:spPr>
            <a:xfrm>
              <a:off x="6872820" y="2503548"/>
              <a:ext cx="292068" cy="230832"/>
            </a:xfrm>
            <a:prstGeom prst="rect">
              <a:avLst/>
            </a:prstGeom>
            <a:noFill/>
          </p:spPr>
          <p:txBody>
            <a:bodyPr wrap="none" rtlCol="0">
              <a:spAutoFit/>
            </a:bodyPr>
            <a:lstStyle/>
            <a:p>
              <a:r>
                <a:rPr lang="en-US" sz="900" dirty="0"/>
                <a:t>2x</a:t>
              </a:r>
            </a:p>
          </p:txBody>
        </p:sp>
      </p:grpSp>
      <p:grpSp>
        <p:nvGrpSpPr>
          <p:cNvPr id="17" name="Group 39">
            <a:extLst>
              <a:ext uri="{FF2B5EF4-FFF2-40B4-BE49-F238E27FC236}">
                <a16:creationId xmlns:a16="http://schemas.microsoft.com/office/drawing/2014/main" id="{9D9AC0B3-05C0-F124-C2D7-599BC1A8F824}"/>
              </a:ext>
            </a:extLst>
          </p:cNvPr>
          <p:cNvGrpSpPr/>
          <p:nvPr/>
        </p:nvGrpSpPr>
        <p:grpSpPr>
          <a:xfrm>
            <a:off x="9322011" y="4074887"/>
            <a:ext cx="1682159" cy="533400"/>
            <a:chOff x="8980599" y="5303838"/>
            <a:chExt cx="1682159" cy="533400"/>
          </a:xfrm>
        </p:grpSpPr>
        <p:pic>
          <p:nvPicPr>
            <p:cNvPr id="18" name="Picture 2" descr="ICE4CT 2019 I Publications">
              <a:extLst>
                <a:ext uri="{FF2B5EF4-FFF2-40B4-BE49-F238E27FC236}">
                  <a16:creationId xmlns:a16="http://schemas.microsoft.com/office/drawing/2014/main" id="{0FDE1E1B-11B8-2E96-83F1-35811677FBF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51668"/>
            <a:stretch/>
          </p:blipFill>
          <p:spPr bwMode="auto">
            <a:xfrm>
              <a:off x="9283222" y="5303838"/>
              <a:ext cx="1379536" cy="53340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41">
              <a:extLst>
                <a:ext uri="{FF2B5EF4-FFF2-40B4-BE49-F238E27FC236}">
                  <a16:creationId xmlns:a16="http://schemas.microsoft.com/office/drawing/2014/main" id="{963A89B7-889E-62FF-9B59-1C3BC10CA3B6}"/>
                </a:ext>
              </a:extLst>
            </p:cNvPr>
            <p:cNvSpPr txBox="1"/>
            <p:nvPr/>
          </p:nvSpPr>
          <p:spPr>
            <a:xfrm>
              <a:off x="8980599" y="5403075"/>
              <a:ext cx="292068" cy="230832"/>
            </a:xfrm>
            <a:prstGeom prst="rect">
              <a:avLst/>
            </a:prstGeom>
            <a:noFill/>
          </p:spPr>
          <p:txBody>
            <a:bodyPr wrap="none" rtlCol="0">
              <a:spAutoFit/>
            </a:bodyPr>
            <a:lstStyle/>
            <a:p>
              <a:r>
                <a:rPr lang="en-US" sz="900" dirty="0"/>
                <a:t>3x</a:t>
              </a:r>
            </a:p>
          </p:txBody>
        </p:sp>
      </p:grpSp>
      <p:grpSp>
        <p:nvGrpSpPr>
          <p:cNvPr id="20" name="Group 42">
            <a:extLst>
              <a:ext uri="{FF2B5EF4-FFF2-40B4-BE49-F238E27FC236}">
                <a16:creationId xmlns:a16="http://schemas.microsoft.com/office/drawing/2014/main" id="{108DC7EA-EDB3-FF65-AFB4-9C46EC714055}"/>
              </a:ext>
            </a:extLst>
          </p:cNvPr>
          <p:cNvGrpSpPr/>
          <p:nvPr/>
        </p:nvGrpSpPr>
        <p:grpSpPr>
          <a:xfrm>
            <a:off x="9061841" y="2766298"/>
            <a:ext cx="1654097" cy="962767"/>
            <a:chOff x="4863708" y="3798797"/>
            <a:chExt cx="1654097" cy="962767"/>
          </a:xfrm>
        </p:grpSpPr>
        <p:pic>
          <p:nvPicPr>
            <p:cNvPr id="21" name="Picture 43">
              <a:extLst>
                <a:ext uri="{FF2B5EF4-FFF2-40B4-BE49-F238E27FC236}">
                  <a16:creationId xmlns:a16="http://schemas.microsoft.com/office/drawing/2014/main" id="{453C8833-6D63-A49B-5221-5DA8D6EA3FEA}"/>
                </a:ext>
              </a:extLst>
            </p:cNvPr>
            <p:cNvPicPr>
              <a:picLocks noChangeAspect="1"/>
            </p:cNvPicPr>
            <p:nvPr/>
          </p:nvPicPr>
          <p:blipFill rotWithShape="1">
            <a:blip r:embed="rId10"/>
            <a:srcRect b="46160"/>
            <a:stretch/>
          </p:blipFill>
          <p:spPr>
            <a:xfrm>
              <a:off x="5171853" y="3798797"/>
              <a:ext cx="1345952" cy="962767"/>
            </a:xfrm>
            <a:prstGeom prst="rect">
              <a:avLst/>
            </a:prstGeom>
          </p:spPr>
        </p:pic>
        <p:sp>
          <p:nvSpPr>
            <p:cNvPr id="22" name="TextBox 44">
              <a:extLst>
                <a:ext uri="{FF2B5EF4-FFF2-40B4-BE49-F238E27FC236}">
                  <a16:creationId xmlns:a16="http://schemas.microsoft.com/office/drawing/2014/main" id="{D2837FDD-105C-57DE-F133-BA201E0B57B9}"/>
                </a:ext>
              </a:extLst>
            </p:cNvPr>
            <p:cNvSpPr txBox="1"/>
            <p:nvPr/>
          </p:nvSpPr>
          <p:spPr>
            <a:xfrm>
              <a:off x="4863708" y="4282348"/>
              <a:ext cx="292068" cy="230832"/>
            </a:xfrm>
            <a:prstGeom prst="rect">
              <a:avLst/>
            </a:prstGeom>
            <a:noFill/>
          </p:spPr>
          <p:txBody>
            <a:bodyPr wrap="none" rtlCol="0">
              <a:spAutoFit/>
            </a:bodyPr>
            <a:lstStyle/>
            <a:p>
              <a:r>
                <a:rPr lang="en-US" sz="900" dirty="0"/>
                <a:t>3x</a:t>
              </a:r>
            </a:p>
          </p:txBody>
        </p:sp>
      </p:grpSp>
      <p:grpSp>
        <p:nvGrpSpPr>
          <p:cNvPr id="23" name="Group 45">
            <a:extLst>
              <a:ext uri="{FF2B5EF4-FFF2-40B4-BE49-F238E27FC236}">
                <a16:creationId xmlns:a16="http://schemas.microsoft.com/office/drawing/2014/main" id="{15AB5660-B8FC-ED9E-D665-33A369076D50}"/>
              </a:ext>
            </a:extLst>
          </p:cNvPr>
          <p:cNvGrpSpPr/>
          <p:nvPr/>
        </p:nvGrpSpPr>
        <p:grpSpPr>
          <a:xfrm>
            <a:off x="10762205" y="2832125"/>
            <a:ext cx="1227536" cy="1105604"/>
            <a:chOff x="6318536" y="2807328"/>
            <a:chExt cx="1227536" cy="1105604"/>
          </a:xfrm>
        </p:grpSpPr>
        <p:pic>
          <p:nvPicPr>
            <p:cNvPr id="24" name="Picture 2" descr="Go to journal home page - Sensors and Actuators A: Physical">
              <a:extLst>
                <a:ext uri="{FF2B5EF4-FFF2-40B4-BE49-F238E27FC236}">
                  <a16:creationId xmlns:a16="http://schemas.microsoft.com/office/drawing/2014/main" id="{B4F6060A-98C1-6946-FA5C-957DB1CF2D0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722499" y="2807328"/>
              <a:ext cx="823573" cy="110560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47">
              <a:extLst>
                <a:ext uri="{FF2B5EF4-FFF2-40B4-BE49-F238E27FC236}">
                  <a16:creationId xmlns:a16="http://schemas.microsoft.com/office/drawing/2014/main" id="{2B2F36F2-6DDF-097B-AC2D-7DAB4F54DD72}"/>
                </a:ext>
              </a:extLst>
            </p:cNvPr>
            <p:cNvSpPr txBox="1"/>
            <p:nvPr/>
          </p:nvSpPr>
          <p:spPr>
            <a:xfrm>
              <a:off x="6318536" y="3170221"/>
              <a:ext cx="292068" cy="230832"/>
            </a:xfrm>
            <a:prstGeom prst="rect">
              <a:avLst/>
            </a:prstGeom>
            <a:noFill/>
          </p:spPr>
          <p:txBody>
            <a:bodyPr wrap="none" rtlCol="0">
              <a:spAutoFit/>
            </a:bodyPr>
            <a:lstStyle/>
            <a:p>
              <a:r>
                <a:rPr lang="en-US" sz="900" dirty="0"/>
                <a:t>2x</a:t>
              </a:r>
            </a:p>
          </p:txBody>
        </p:sp>
      </p:grpSp>
      <p:pic>
        <p:nvPicPr>
          <p:cNvPr id="26" name="Immagine 25">
            <a:extLst>
              <a:ext uri="{FF2B5EF4-FFF2-40B4-BE49-F238E27FC236}">
                <a16:creationId xmlns:a16="http://schemas.microsoft.com/office/drawing/2014/main" id="{E2E28E7D-DE0C-807A-2C29-7A6607471A30}"/>
              </a:ext>
            </a:extLst>
          </p:cNvPr>
          <p:cNvPicPr>
            <a:picLocks noChangeAspect="1"/>
          </p:cNvPicPr>
          <p:nvPr/>
        </p:nvPicPr>
        <p:blipFill>
          <a:blip r:embed="rId12"/>
          <a:stretch>
            <a:fillRect/>
          </a:stretch>
        </p:blipFill>
        <p:spPr>
          <a:xfrm>
            <a:off x="11141206" y="1149917"/>
            <a:ext cx="732485" cy="732485"/>
          </a:xfrm>
          <a:prstGeom prst="rect">
            <a:avLst/>
          </a:prstGeom>
        </p:spPr>
      </p:pic>
      <p:pic>
        <p:nvPicPr>
          <p:cNvPr id="27" name="Picture 4" descr="New open access article published in Scientific Reports, the technical  section of the well-known journal NATURE - Eliosoft">
            <a:extLst>
              <a:ext uri="{FF2B5EF4-FFF2-40B4-BE49-F238E27FC236}">
                <a16:creationId xmlns:a16="http://schemas.microsoft.com/office/drawing/2014/main" id="{BD6B99C4-23EF-5E62-0834-225F04304DF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767772" y="1333097"/>
            <a:ext cx="958794" cy="59924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LAC | Bold People. Visionary Science. Real Impact.">
            <a:extLst>
              <a:ext uri="{FF2B5EF4-FFF2-40B4-BE49-F238E27FC236}">
                <a16:creationId xmlns:a16="http://schemas.microsoft.com/office/drawing/2014/main" id="{835DF7B6-A9C6-F121-3839-F9F1239384B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27450" y="6076152"/>
            <a:ext cx="1966913" cy="581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of California, Berkeley - Wikipedia">
            <a:extLst>
              <a:ext uri="{FF2B5EF4-FFF2-40B4-BE49-F238E27FC236}">
                <a16:creationId xmlns:a16="http://schemas.microsoft.com/office/drawing/2014/main" id="{43860C13-6E63-6B5D-3FD3-6BC8CFFE21B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80076" y="5892233"/>
            <a:ext cx="888305" cy="8883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ermilab | Graphics Standards at Fermilab | Logo and usage">
            <a:extLst>
              <a:ext uri="{FF2B5EF4-FFF2-40B4-BE49-F238E27FC236}">
                <a16:creationId xmlns:a16="http://schemas.microsoft.com/office/drawing/2014/main" id="{DB69DF33-37FA-5D67-6510-F1D969EFC38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89881" y="6111224"/>
            <a:ext cx="2314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9" name="Slide Number Placeholder 28">
            <a:extLst>
              <a:ext uri="{FF2B5EF4-FFF2-40B4-BE49-F238E27FC236}">
                <a16:creationId xmlns:a16="http://schemas.microsoft.com/office/drawing/2014/main" id="{E319ECD1-C78A-1432-BE0F-AD3B366BF162}"/>
              </a:ext>
            </a:extLst>
          </p:cNvPr>
          <p:cNvSpPr>
            <a:spLocks noGrp="1"/>
          </p:cNvSpPr>
          <p:nvPr>
            <p:ph type="sldNum" sz="quarter" idx="2"/>
          </p:nvPr>
        </p:nvSpPr>
        <p:spPr/>
        <p:txBody>
          <a:bodyPr/>
          <a:lstStyle/>
          <a:p>
            <a:fld id="{86CB4B4D-7CA3-9044-876B-883B54F8677D}" type="slidenum">
              <a:rPr lang="en-US" smtClean="0"/>
              <a:t>16</a:t>
            </a:fld>
            <a:endParaRPr lang="en-US"/>
          </a:p>
        </p:txBody>
      </p:sp>
      <p:sp>
        <p:nvSpPr>
          <p:cNvPr id="30" name="Rectangle 29">
            <a:extLst>
              <a:ext uri="{FF2B5EF4-FFF2-40B4-BE49-F238E27FC236}">
                <a16:creationId xmlns:a16="http://schemas.microsoft.com/office/drawing/2014/main" id="{174D7198-691C-3218-EEAF-D798EBA9BE59}"/>
              </a:ext>
            </a:extLst>
          </p:cNvPr>
          <p:cNvSpPr/>
          <p:nvPr/>
        </p:nvSpPr>
        <p:spPr>
          <a:xfrm>
            <a:off x="7345279" y="275727"/>
            <a:ext cx="994836" cy="9420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a:extLst>
              <a:ext uri="{FF2B5EF4-FFF2-40B4-BE49-F238E27FC236}">
                <a16:creationId xmlns:a16="http://schemas.microsoft.com/office/drawing/2014/main" id="{113E7378-0A41-813E-AEE4-224082AFBFF6}"/>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7370576" y="264502"/>
            <a:ext cx="946811" cy="942077"/>
          </a:xfrm>
          <a:prstGeom prst="rect">
            <a:avLst/>
          </a:prstGeom>
          <a:noFill/>
          <a:extLst>
            <a:ext uri="{909E8E84-426E-40DD-AFC4-6F175D3DCCD1}">
              <a14:hiddenFill xmlns:a14="http://schemas.microsoft.com/office/drawing/2010/main">
                <a:solidFill>
                  <a:srgbClr val="FFFFFF"/>
                </a:solidFill>
              </a14:hiddenFill>
            </a:ext>
          </a:extLst>
        </p:spPr>
      </p:pic>
      <p:pic>
        <p:nvPicPr>
          <p:cNvPr id="31" name="Immagine 4" descr="Immagine 4">
            <a:extLst>
              <a:ext uri="{FF2B5EF4-FFF2-40B4-BE49-F238E27FC236}">
                <a16:creationId xmlns:a16="http://schemas.microsoft.com/office/drawing/2014/main" id="{3367B13A-86F4-F60C-47C4-58575B63D226}"/>
              </a:ext>
            </a:extLst>
          </p:cNvPr>
          <p:cNvPicPr>
            <a:picLocks noChangeAspect="1"/>
          </p:cNvPicPr>
          <p:nvPr/>
        </p:nvPicPr>
        <p:blipFill>
          <a:blip r:embed="rId18"/>
          <a:stretch>
            <a:fillRect/>
          </a:stretch>
        </p:blipFill>
        <p:spPr>
          <a:xfrm>
            <a:off x="5611461" y="3632309"/>
            <a:ext cx="2772349" cy="2772349"/>
          </a:xfrm>
          <a:prstGeom prst="rect">
            <a:avLst/>
          </a:prstGeom>
          <a:ln w="12700">
            <a:miter lim="400000"/>
          </a:ln>
        </p:spPr>
      </p:pic>
      <p:grpSp>
        <p:nvGrpSpPr>
          <p:cNvPr id="32" name="Raggruppa">
            <a:extLst>
              <a:ext uri="{FF2B5EF4-FFF2-40B4-BE49-F238E27FC236}">
                <a16:creationId xmlns:a16="http://schemas.microsoft.com/office/drawing/2014/main" id="{E2B4E117-1B9F-9A67-325E-5A2D3EA091EE}"/>
              </a:ext>
            </a:extLst>
          </p:cNvPr>
          <p:cNvGrpSpPr/>
          <p:nvPr/>
        </p:nvGrpSpPr>
        <p:grpSpPr>
          <a:xfrm>
            <a:off x="873849" y="3656771"/>
            <a:ext cx="4601105" cy="2492594"/>
            <a:chOff x="0" y="0"/>
            <a:chExt cx="15004315" cy="9156307"/>
          </a:xfrm>
        </p:grpSpPr>
        <p:pic>
          <p:nvPicPr>
            <p:cNvPr id="33" name="Immagine 7" descr="Immagine 7">
              <a:extLst>
                <a:ext uri="{FF2B5EF4-FFF2-40B4-BE49-F238E27FC236}">
                  <a16:creationId xmlns:a16="http://schemas.microsoft.com/office/drawing/2014/main" id="{BBF0E50E-C3EA-CF33-5B38-3727F9B4B7A1}"/>
                </a:ext>
              </a:extLst>
            </p:cNvPr>
            <p:cNvPicPr>
              <a:picLocks noChangeAspect="1"/>
            </p:cNvPicPr>
            <p:nvPr/>
          </p:nvPicPr>
          <p:blipFill>
            <a:blip r:embed="rId19"/>
            <a:srcRect l="27346" t="20833" r="24366" b="27292"/>
            <a:stretch>
              <a:fillRect/>
            </a:stretch>
          </p:blipFill>
          <p:spPr>
            <a:xfrm>
              <a:off x="0" y="0"/>
              <a:ext cx="11432616" cy="8679032"/>
            </a:xfrm>
            <a:prstGeom prst="rect">
              <a:avLst/>
            </a:prstGeom>
            <a:ln w="12700" cap="flat">
              <a:noFill/>
              <a:miter lim="400000"/>
            </a:ln>
            <a:effectLst/>
          </p:spPr>
        </p:pic>
        <p:sp>
          <p:nvSpPr>
            <p:cNvPr id="34" name="Connettore 2 11">
              <a:extLst>
                <a:ext uri="{FF2B5EF4-FFF2-40B4-BE49-F238E27FC236}">
                  <a16:creationId xmlns:a16="http://schemas.microsoft.com/office/drawing/2014/main" id="{B11E232E-A1C4-8E62-90C5-11CA42BA11AD}"/>
                </a:ext>
              </a:extLst>
            </p:cNvPr>
            <p:cNvSpPr/>
            <p:nvPr/>
          </p:nvSpPr>
          <p:spPr>
            <a:xfrm>
              <a:off x="4599192" y="3229425"/>
              <a:ext cx="10405123" cy="2777309"/>
            </a:xfrm>
            <a:prstGeom prst="line">
              <a:avLst/>
            </a:prstGeom>
            <a:noFill/>
            <a:ln w="88900" cap="flat">
              <a:solidFill>
                <a:srgbClr val="FF0000"/>
              </a:solidFill>
              <a:prstDash val="solid"/>
              <a:miter lim="800000"/>
              <a:tailEnd type="triangle" w="med" len="med"/>
            </a:ln>
            <a:effectLst/>
          </p:spPr>
          <p:txBody>
            <a:bodyPr wrap="square" lIns="45720" tIns="45720" rIns="45720" bIns="45720" numCol="1" anchor="t">
              <a:noAutofit/>
            </a:bodyPr>
            <a:lstStyle/>
            <a:p>
              <a:pPr>
                <a:defRPr sz="3600" b="0">
                  <a:latin typeface="Calibri"/>
                  <a:ea typeface="Calibri"/>
                  <a:cs typeface="Calibri"/>
                  <a:sym typeface="Calibri"/>
                </a:defRPr>
              </a:pPr>
              <a:endParaRPr/>
            </a:p>
          </p:txBody>
        </p:sp>
        <p:sp>
          <p:nvSpPr>
            <p:cNvPr id="35" name="17.6 m">
              <a:extLst>
                <a:ext uri="{FF2B5EF4-FFF2-40B4-BE49-F238E27FC236}">
                  <a16:creationId xmlns:a16="http://schemas.microsoft.com/office/drawing/2014/main" id="{C4F7ACBE-6F23-F867-6278-5165DE21F7C6}"/>
                </a:ext>
              </a:extLst>
            </p:cNvPr>
            <p:cNvSpPr txBox="1"/>
            <p:nvPr/>
          </p:nvSpPr>
          <p:spPr>
            <a:xfrm rot="3240000">
              <a:off x="918620" y="5744474"/>
              <a:ext cx="1788952" cy="7672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noAutofit/>
            </a:bodyPr>
            <a:lstStyle/>
            <a:p>
              <a:r>
                <a:rPr sz="900"/>
                <a:t>17.6 m</a:t>
              </a:r>
            </a:p>
          </p:txBody>
        </p:sp>
        <p:pic>
          <p:nvPicPr>
            <p:cNvPr id="36" name="Linea Linea" descr="Linea Linea">
              <a:extLst>
                <a:ext uri="{FF2B5EF4-FFF2-40B4-BE49-F238E27FC236}">
                  <a16:creationId xmlns:a16="http://schemas.microsoft.com/office/drawing/2014/main" id="{DD8052B3-F284-AD0C-933A-82A430259E20}"/>
                </a:ext>
              </a:extLst>
            </p:cNvPr>
            <p:cNvPicPr>
              <a:picLocks/>
            </p:cNvPicPr>
            <p:nvPr/>
          </p:nvPicPr>
          <p:blipFill>
            <a:blip r:embed="rId20"/>
            <a:stretch>
              <a:fillRect/>
            </a:stretch>
          </p:blipFill>
          <p:spPr>
            <a:xfrm rot="13972646">
              <a:off x="-1410080" y="5192094"/>
              <a:ext cx="7469871" cy="458556"/>
            </a:xfrm>
            <a:prstGeom prst="rect">
              <a:avLst/>
            </a:prstGeom>
            <a:effectLst/>
          </p:spPr>
        </p:pic>
        <p:pic>
          <p:nvPicPr>
            <p:cNvPr id="37" name="Linea Linea" descr="Linea Linea">
              <a:extLst>
                <a:ext uri="{FF2B5EF4-FFF2-40B4-BE49-F238E27FC236}">
                  <a16:creationId xmlns:a16="http://schemas.microsoft.com/office/drawing/2014/main" id="{08D32B6F-5907-1BFE-EBE0-F102551CFC64}"/>
                </a:ext>
              </a:extLst>
            </p:cNvPr>
            <p:cNvPicPr>
              <a:picLocks/>
            </p:cNvPicPr>
            <p:nvPr/>
          </p:nvPicPr>
          <p:blipFill>
            <a:blip r:embed="rId21"/>
            <a:stretch>
              <a:fillRect/>
            </a:stretch>
          </p:blipFill>
          <p:spPr>
            <a:xfrm rot="9174187">
              <a:off x="5633398" y="7200031"/>
              <a:ext cx="5579140" cy="458555"/>
            </a:xfrm>
            <a:prstGeom prst="rect">
              <a:avLst/>
            </a:prstGeom>
            <a:effectLst/>
          </p:spPr>
        </p:pic>
        <p:sp>
          <p:nvSpPr>
            <p:cNvPr id="38" name="11.4 m">
              <a:extLst>
                <a:ext uri="{FF2B5EF4-FFF2-40B4-BE49-F238E27FC236}">
                  <a16:creationId xmlns:a16="http://schemas.microsoft.com/office/drawing/2014/main" id="{AE63464C-4585-E5E8-C351-7B399CA6386F}"/>
                </a:ext>
              </a:extLst>
            </p:cNvPr>
            <p:cNvSpPr txBox="1"/>
            <p:nvPr/>
          </p:nvSpPr>
          <p:spPr>
            <a:xfrm rot="19975082">
              <a:off x="6987415" y="7431705"/>
              <a:ext cx="4082971" cy="7672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noAutofit/>
            </a:bodyPr>
            <a:lstStyle/>
            <a:p>
              <a:r>
                <a:rPr sz="900"/>
                <a:t>11.4 m</a:t>
              </a:r>
            </a:p>
          </p:txBody>
        </p:sp>
      </p:grpSp>
      <p:sp>
        <p:nvSpPr>
          <p:cNvPr id="6" name="Segnaposto testo 5">
            <a:extLst>
              <a:ext uri="{FF2B5EF4-FFF2-40B4-BE49-F238E27FC236}">
                <a16:creationId xmlns:a16="http://schemas.microsoft.com/office/drawing/2014/main" id="{34FD8606-5A28-D3C6-BD84-CFB1E2421847}"/>
              </a:ext>
            </a:extLst>
          </p:cNvPr>
          <p:cNvSpPr>
            <a:spLocks noGrp="1"/>
          </p:cNvSpPr>
          <p:nvPr>
            <p:ph type="body" idx="1"/>
          </p:nvPr>
        </p:nvSpPr>
        <p:spPr>
          <a:xfrm>
            <a:off x="85582" y="1229029"/>
            <a:ext cx="7502917" cy="2962749"/>
          </a:xfrm>
        </p:spPr>
        <p:txBody>
          <a:bodyPr>
            <a:normAutofit/>
          </a:bodyPr>
          <a:lstStyle/>
          <a:p>
            <a:pPr>
              <a:spcBef>
                <a:spcPts val="0"/>
              </a:spcBef>
            </a:pPr>
            <a:r>
              <a:rPr lang="it-IT" dirty="0" err="1"/>
              <a:t>Magnetic</a:t>
            </a:r>
            <a:r>
              <a:rPr lang="it-IT" dirty="0"/>
              <a:t> </a:t>
            </a:r>
            <a:r>
              <a:rPr lang="it-IT" dirty="0" err="1"/>
              <a:t>measurements</a:t>
            </a:r>
            <a:endParaRPr lang="it-IT" dirty="0"/>
          </a:p>
          <a:p>
            <a:pPr>
              <a:spcBef>
                <a:spcPts val="0"/>
              </a:spcBef>
            </a:pPr>
            <a:r>
              <a:rPr lang="it-IT" dirty="0" err="1"/>
              <a:t>Measurements</a:t>
            </a:r>
            <a:r>
              <a:rPr lang="it-IT" dirty="0"/>
              <a:t> on </a:t>
            </a:r>
            <a:r>
              <a:rPr lang="it-IT" dirty="0" err="1"/>
              <a:t>superconducting</a:t>
            </a:r>
            <a:r>
              <a:rPr lang="it-IT" dirty="0"/>
              <a:t> </a:t>
            </a:r>
            <a:r>
              <a:rPr lang="it-IT" dirty="0" err="1"/>
              <a:t>cables</a:t>
            </a:r>
            <a:endParaRPr lang="it-IT" dirty="0"/>
          </a:p>
          <a:p>
            <a:pPr>
              <a:spcBef>
                <a:spcPts val="0"/>
              </a:spcBef>
            </a:pPr>
            <a:r>
              <a:rPr lang="it-IT" dirty="0" err="1"/>
              <a:t>Cryogenics</a:t>
            </a:r>
            <a:endParaRPr lang="it-IT" dirty="0"/>
          </a:p>
          <a:p>
            <a:pPr>
              <a:spcBef>
                <a:spcPts val="0"/>
              </a:spcBef>
            </a:pPr>
            <a:r>
              <a:rPr lang="en-US" dirty="0"/>
              <a:t>Aims new lab</a:t>
            </a:r>
          </a:p>
          <a:p>
            <a:pPr lvl="1">
              <a:spcBef>
                <a:spcPts val="0"/>
              </a:spcBef>
            </a:pPr>
            <a:r>
              <a:rPr lang="en-US" sz="1800" dirty="0"/>
              <a:t>Extend the current instrumentation and measurement procedure for superconducting magnets and cable </a:t>
            </a:r>
          </a:p>
          <a:p>
            <a:pPr lvl="1">
              <a:spcBef>
                <a:spcPts val="0"/>
              </a:spcBef>
            </a:pPr>
            <a:r>
              <a:rPr lang="en-US" sz="1800" dirty="0"/>
              <a:t>Improve the metrological feature of the measure </a:t>
            </a:r>
          </a:p>
          <a:p>
            <a:pPr lvl="1">
              <a:spcBef>
                <a:spcPts val="0"/>
              </a:spcBef>
            </a:pPr>
            <a:r>
              <a:rPr lang="en-US" sz="1800" dirty="0"/>
              <a:t>Develop new procedures for facing the state of the hard challenge for LTS and HTS</a:t>
            </a:r>
          </a:p>
          <a:p>
            <a:pPr marL="0" indent="0">
              <a:spcBef>
                <a:spcPts val="0"/>
              </a:spcBef>
              <a:buNone/>
            </a:pPr>
            <a:endParaRPr lang="it-IT" dirty="0"/>
          </a:p>
        </p:txBody>
      </p:sp>
    </p:spTree>
    <p:extLst>
      <p:ext uri="{BB962C8B-B14F-4D97-AF65-F5344CB8AC3E}">
        <p14:creationId xmlns:p14="http://schemas.microsoft.com/office/powerpoint/2010/main" val="355323462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51EFE3C6-C91F-E6FA-8C71-F4EED2798B14}"/>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39" name="CRYOLAB Infrastructure"/>
          <p:cNvSpPr txBox="1">
            <a:spLocks noGrp="1"/>
          </p:cNvSpPr>
          <p:nvPr>
            <p:ph type="title"/>
          </p:nvPr>
        </p:nvSpPr>
        <p:spPr>
          <a:xfrm>
            <a:off x="3795221" y="1172312"/>
            <a:ext cx="6059879" cy="1143001"/>
          </a:xfrm>
          <a:prstGeom prst="rect">
            <a:avLst/>
          </a:prstGeom>
        </p:spPr>
        <p:txBody>
          <a:bodyPr>
            <a:normAutofit/>
          </a:bodyPr>
          <a:lstStyle/>
          <a:p>
            <a:pPr algn="l"/>
            <a:r>
              <a:rPr dirty="0"/>
              <a:t>WP5 </a:t>
            </a:r>
            <a:r>
              <a:rPr lang="en-US" dirty="0"/>
              <a:t>–</a:t>
            </a:r>
            <a:r>
              <a:rPr dirty="0"/>
              <a:t> </a:t>
            </a:r>
            <a:r>
              <a:rPr dirty="0" err="1"/>
              <a:t>Naples</a:t>
            </a:r>
            <a:r>
              <a:rPr dirty="0"/>
              <a:t> CRYOLAB</a:t>
            </a:r>
          </a:p>
        </p:txBody>
      </p:sp>
      <p:pic>
        <p:nvPicPr>
          <p:cNvPr id="140" name="IMG_20220801_124219.jpg" descr="IMG_20220801_124219.jpg"/>
          <p:cNvPicPr>
            <a:picLocks noChangeAspect="1"/>
          </p:cNvPicPr>
          <p:nvPr/>
        </p:nvPicPr>
        <p:blipFill>
          <a:blip r:embed="rId3"/>
          <a:stretch>
            <a:fillRect/>
          </a:stretch>
        </p:blipFill>
        <p:spPr>
          <a:xfrm>
            <a:off x="958503" y="3759851"/>
            <a:ext cx="3944827" cy="2958621"/>
          </a:xfrm>
          <a:prstGeom prst="rect">
            <a:avLst/>
          </a:prstGeom>
          <a:ln w="12700">
            <a:miter lim="400000"/>
          </a:ln>
        </p:spPr>
      </p:pic>
      <p:sp>
        <p:nvSpPr>
          <p:cNvPr id="141" name="Outside: Cryogenic liquids storage plant with double wall vacuum insulated lines that delivers Liquid Nitrogen (77K) and Liquid Argon (86K) inside the clean room. Dedicated UTA system to filter, recirculate and keep under desired conditions (temperature "/>
          <p:cNvSpPr txBox="1"/>
          <p:nvPr/>
        </p:nvSpPr>
        <p:spPr>
          <a:xfrm>
            <a:off x="627701" y="1149411"/>
            <a:ext cx="8735579" cy="30367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marL="228600" indent="-228600">
              <a:buFont typeface="Arial" panose="020B0604020202020204" pitchFamily="34" charset="0"/>
              <a:buChar char="•"/>
              <a:defRPr sz="2800" b="0"/>
            </a:pPr>
            <a:r>
              <a:rPr lang="it-IT" sz="2400" dirty="0"/>
              <a:t>Light Detectors Test</a:t>
            </a:r>
          </a:p>
          <a:p>
            <a:pPr marL="228600" indent="-228600">
              <a:buFont typeface="Arial" panose="020B0604020202020204" pitchFamily="34" charset="0"/>
              <a:buChar char="•"/>
              <a:defRPr sz="2800" b="0"/>
            </a:pPr>
            <a:r>
              <a:rPr lang="it-IT" sz="2400" dirty="0"/>
              <a:t>Stand alone </a:t>
            </a:r>
            <a:r>
              <a:rPr lang="it-IT" sz="2400" dirty="0" err="1"/>
              <a:t>cryo</a:t>
            </a:r>
            <a:r>
              <a:rPr lang="it-IT" sz="2400" dirty="0"/>
              <a:t> system</a:t>
            </a:r>
          </a:p>
          <a:p>
            <a:pPr marL="228600" indent="-228600">
              <a:buFont typeface="Arial" panose="020B0604020202020204" pitchFamily="34" charset="0"/>
              <a:buChar char="•"/>
              <a:defRPr sz="2800" b="0"/>
            </a:pPr>
            <a:r>
              <a:rPr lang="it-IT" sz="2400" dirty="0"/>
              <a:t>Vacuum and </a:t>
            </a:r>
            <a:r>
              <a:rPr lang="it-IT" sz="2400" dirty="0" err="1"/>
              <a:t>cryogenic</a:t>
            </a:r>
            <a:r>
              <a:rPr lang="it-IT" sz="2400" dirty="0"/>
              <a:t> </a:t>
            </a:r>
            <a:r>
              <a:rPr lang="it-IT" sz="2400" dirty="0" err="1"/>
              <a:t>equipment</a:t>
            </a:r>
            <a:endParaRPr lang="it-IT" sz="2400" dirty="0"/>
          </a:p>
          <a:p>
            <a:pPr marL="228600" indent="-228600">
              <a:buFont typeface="Arial" panose="020B0604020202020204" pitchFamily="34" charset="0"/>
              <a:buChar char="•"/>
              <a:defRPr sz="2800" b="0"/>
            </a:pPr>
            <a:r>
              <a:rPr lang="it-IT" sz="2400" dirty="0"/>
              <a:t>New</a:t>
            </a:r>
          </a:p>
          <a:p>
            <a:pPr marL="685800" lvl="1" indent="-228600">
              <a:buFont typeface="Arial" panose="020B0604020202020204" pitchFamily="34" charset="0"/>
              <a:buChar char="•"/>
              <a:defRPr sz="2800" b="0"/>
            </a:pPr>
            <a:r>
              <a:rPr lang="it-IT" sz="1400" dirty="0" err="1"/>
              <a:t>Clean</a:t>
            </a:r>
            <a:r>
              <a:rPr lang="it-IT" sz="1400" dirty="0"/>
              <a:t> area for vacuum system and </a:t>
            </a:r>
            <a:r>
              <a:rPr lang="it-IT" sz="1400" dirty="0" err="1"/>
              <a:t>material</a:t>
            </a:r>
            <a:r>
              <a:rPr lang="it-IT" sz="1400" dirty="0"/>
              <a:t> </a:t>
            </a:r>
            <a:r>
              <a:rPr lang="it-IT" sz="1400" dirty="0" err="1"/>
              <a:t>deposition</a:t>
            </a:r>
            <a:r>
              <a:rPr lang="it-IT" sz="1400" dirty="0"/>
              <a:t> (</a:t>
            </a:r>
            <a:r>
              <a:rPr lang="it-IT" sz="1400" dirty="0" err="1"/>
              <a:t>Hardwall</a:t>
            </a:r>
            <a:r>
              <a:rPr lang="it-IT" sz="1400" dirty="0"/>
              <a:t> </a:t>
            </a:r>
            <a:r>
              <a:rPr lang="it-IT" sz="1400" dirty="0" err="1"/>
              <a:t>clean</a:t>
            </a:r>
            <a:r>
              <a:rPr lang="it-IT" sz="1400" dirty="0"/>
              <a:t> room </a:t>
            </a:r>
            <a:r>
              <a:rPr lang="it-IT" sz="1400" dirty="0" err="1"/>
              <a:t>approx</a:t>
            </a:r>
            <a:r>
              <a:rPr lang="it-IT" sz="1400" dirty="0"/>
              <a:t>. 6x4 m2)</a:t>
            </a:r>
          </a:p>
          <a:p>
            <a:pPr marL="685800" lvl="1" indent="-228600">
              <a:buFont typeface="Arial" panose="020B0604020202020204" pitchFamily="34" charset="0"/>
              <a:buChar char="•"/>
              <a:defRPr sz="2800" b="0"/>
            </a:pPr>
            <a:r>
              <a:rPr lang="it-IT" sz="1400" dirty="0"/>
              <a:t>Liquid </a:t>
            </a:r>
            <a:r>
              <a:rPr lang="it-IT" sz="1400" dirty="0" err="1"/>
              <a:t>nitrogen</a:t>
            </a:r>
            <a:r>
              <a:rPr lang="it-IT" sz="1400" dirty="0"/>
              <a:t> </a:t>
            </a:r>
            <a:r>
              <a:rPr lang="it-IT" sz="1400" dirty="0" err="1"/>
              <a:t>cryostat</a:t>
            </a:r>
            <a:endParaRPr lang="it-IT" sz="1400" dirty="0"/>
          </a:p>
          <a:p>
            <a:pPr marL="685800" lvl="1" indent="-228600">
              <a:buFont typeface="Arial" panose="020B0604020202020204" pitchFamily="34" charset="0"/>
              <a:buChar char="•"/>
              <a:defRPr sz="2800" b="0"/>
            </a:pPr>
            <a:r>
              <a:rPr lang="it-IT" sz="1400" dirty="0" err="1"/>
              <a:t>Cryoprobe</a:t>
            </a:r>
            <a:endParaRPr lang="it-IT" sz="1400" dirty="0"/>
          </a:p>
          <a:p>
            <a:pPr marL="685800" lvl="1" indent="-228600">
              <a:buFont typeface="Arial" panose="020B0604020202020204" pitchFamily="34" charset="0"/>
              <a:buChar char="•"/>
              <a:defRPr sz="2800" b="0"/>
            </a:pPr>
            <a:r>
              <a:rPr lang="it-IT" sz="1400" dirty="0"/>
              <a:t>Low-temperature </a:t>
            </a:r>
            <a:r>
              <a:rPr lang="it-IT" sz="1400" dirty="0" err="1"/>
              <a:t>calibration</a:t>
            </a:r>
            <a:r>
              <a:rPr lang="it-IT" sz="1400" dirty="0"/>
              <a:t> system</a:t>
            </a:r>
          </a:p>
          <a:p>
            <a:pPr marL="685800" lvl="1" indent="-228600">
              <a:buFont typeface="Arial" panose="020B0604020202020204" pitchFamily="34" charset="0"/>
              <a:buChar char="•"/>
              <a:defRPr sz="2800" b="0"/>
            </a:pPr>
            <a:r>
              <a:rPr lang="it-IT" sz="1400" dirty="0"/>
              <a:t>Dry system for low-temperature </a:t>
            </a:r>
            <a:r>
              <a:rPr lang="it-IT" sz="1400" dirty="0" err="1"/>
              <a:t>characterisation</a:t>
            </a:r>
            <a:endParaRPr lang="it-IT" sz="1400" dirty="0"/>
          </a:p>
          <a:p>
            <a:pPr marL="685800" lvl="1" indent="-228600">
              <a:buFont typeface="Arial" panose="020B0604020202020204" pitchFamily="34" charset="0"/>
              <a:buChar char="•"/>
              <a:defRPr sz="2800" b="0"/>
            </a:pPr>
            <a:endParaRPr lang="it-IT" sz="1400" dirty="0"/>
          </a:p>
          <a:p>
            <a:pPr marL="228600" indent="-228600">
              <a:buFont typeface="Arial" panose="020B0604020202020204" pitchFamily="34" charset="0"/>
              <a:buChar char="•"/>
              <a:defRPr sz="2800" b="0"/>
            </a:pPr>
            <a:endParaRPr sz="1400" dirty="0"/>
          </a:p>
        </p:txBody>
      </p:sp>
      <p:pic>
        <p:nvPicPr>
          <p:cNvPr id="142" name="IMG_20220929_104232.jpg" descr="IMG_20220929_104232.jpg"/>
          <p:cNvPicPr>
            <a:picLocks noChangeAspect="1"/>
          </p:cNvPicPr>
          <p:nvPr/>
        </p:nvPicPr>
        <p:blipFill>
          <a:blip r:embed="rId4"/>
          <a:stretch>
            <a:fillRect/>
          </a:stretch>
        </p:blipFill>
        <p:spPr>
          <a:xfrm>
            <a:off x="4995491" y="3759851"/>
            <a:ext cx="2218966" cy="2958621"/>
          </a:xfrm>
          <a:prstGeom prst="rect">
            <a:avLst/>
          </a:prstGeom>
          <a:ln w="12700">
            <a:miter lim="400000"/>
          </a:ln>
        </p:spPr>
      </p:pic>
      <p:pic>
        <p:nvPicPr>
          <p:cNvPr id="143" name="IMG_20220929_104148.jpg" descr="IMG_20220929_104148.jpg"/>
          <p:cNvPicPr>
            <a:picLocks noChangeAspect="1"/>
          </p:cNvPicPr>
          <p:nvPr/>
        </p:nvPicPr>
        <p:blipFill>
          <a:blip r:embed="rId5"/>
          <a:stretch>
            <a:fillRect/>
          </a:stretch>
        </p:blipFill>
        <p:spPr>
          <a:xfrm>
            <a:off x="7306619" y="3766581"/>
            <a:ext cx="3926879" cy="2945160"/>
          </a:xfrm>
          <a:prstGeom prst="rect">
            <a:avLst/>
          </a:prstGeom>
          <a:ln w="12700">
            <a:miter lim="400000"/>
          </a:ln>
        </p:spPr>
      </p:pic>
      <p:pic>
        <p:nvPicPr>
          <p:cNvPr id="144" name="2022-09-29_17-57-44.png" descr="2022-09-29_17-57-44.png"/>
          <p:cNvPicPr>
            <a:picLocks noChangeAspect="1"/>
          </p:cNvPicPr>
          <p:nvPr/>
        </p:nvPicPr>
        <p:blipFill>
          <a:blip r:embed="rId6"/>
          <a:stretch>
            <a:fillRect/>
          </a:stretch>
        </p:blipFill>
        <p:spPr>
          <a:xfrm>
            <a:off x="9203920" y="218066"/>
            <a:ext cx="2928626" cy="3120425"/>
          </a:xfrm>
          <a:prstGeom prst="rect">
            <a:avLst/>
          </a:prstGeom>
          <a:ln w="12700">
            <a:miter lim="400000"/>
          </a:ln>
        </p:spPr>
      </p:pic>
      <p:sp>
        <p:nvSpPr>
          <p:cNvPr id="3" name="CasellaDiTesto 2">
            <a:extLst>
              <a:ext uri="{FF2B5EF4-FFF2-40B4-BE49-F238E27FC236}">
                <a16:creationId xmlns:a16="http://schemas.microsoft.com/office/drawing/2014/main" id="{249E90DD-9043-BDB5-E88F-F43EFFAB1AF9}"/>
              </a:ext>
            </a:extLst>
          </p:cNvPr>
          <p:cNvSpPr txBox="1"/>
          <p:nvPr/>
        </p:nvSpPr>
        <p:spPr>
          <a:xfrm>
            <a:off x="1345956" y="3900101"/>
            <a:ext cx="3169920" cy="2308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900">
                <a:solidFill>
                  <a:srgbClr val="FFFF00"/>
                </a:solidFill>
              </a:rPr>
              <a:t>Cryogenic liquids storage </a:t>
            </a:r>
          </a:p>
        </p:txBody>
      </p:sp>
      <p:pic>
        <p:nvPicPr>
          <p:cNvPr id="4" name="Immagine 3">
            <a:extLst>
              <a:ext uri="{FF2B5EF4-FFF2-40B4-BE49-F238E27FC236}">
                <a16:creationId xmlns:a16="http://schemas.microsoft.com/office/drawing/2014/main" id="{27DC6FCF-C4A6-08FC-1B82-F45651295AFD}"/>
              </a:ext>
            </a:extLst>
          </p:cNvPr>
          <p:cNvPicPr>
            <a:picLocks noChangeAspect="1"/>
          </p:cNvPicPr>
          <p:nvPr/>
        </p:nvPicPr>
        <p:blipFill rotWithShape="1">
          <a:blip r:embed="rId7"/>
          <a:srcRect l="9681" r="13799" b="48393"/>
          <a:stretch/>
        </p:blipFill>
        <p:spPr>
          <a:xfrm>
            <a:off x="5684290" y="1561161"/>
            <a:ext cx="3244659" cy="1051925"/>
          </a:xfrm>
          <a:prstGeom prst="rect">
            <a:avLst/>
          </a:prstGeom>
        </p:spPr>
      </p:pic>
      <p:sp>
        <p:nvSpPr>
          <p:cNvPr id="2" name="Slide Number Placeholder 1">
            <a:extLst>
              <a:ext uri="{FF2B5EF4-FFF2-40B4-BE49-F238E27FC236}">
                <a16:creationId xmlns:a16="http://schemas.microsoft.com/office/drawing/2014/main" id="{00C4A95F-150B-52DE-0F7B-8B7D9DFDACE2}"/>
              </a:ext>
            </a:extLst>
          </p:cNvPr>
          <p:cNvSpPr>
            <a:spLocks noGrp="1"/>
          </p:cNvSpPr>
          <p:nvPr>
            <p:ph type="sldNum" sz="quarter" idx="2"/>
          </p:nvPr>
        </p:nvSpPr>
        <p:spPr/>
        <p:txBody>
          <a:bodyPr/>
          <a:lstStyle/>
          <a:p>
            <a:fld id="{86CB4B4D-7CA3-9044-876B-883B54F8677D}" type="slidenum">
              <a:rPr lang="en-US" smtClean="0"/>
              <a:t>17</a:t>
            </a:fld>
            <a:endParaRPr lang="en-US"/>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F82A177C-71DC-680F-C5E1-A2911B310930}"/>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28" name="Immagine 54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12747" y="7003964"/>
            <a:ext cx="3300044" cy="34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Immagine 54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99677" y="617662"/>
            <a:ext cx="3005942" cy="299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Rettangolo 546"/>
          <p:cNvSpPr>
            <a:spLocks noChangeArrowheads="1"/>
          </p:cNvSpPr>
          <p:nvPr/>
        </p:nvSpPr>
        <p:spPr bwMode="auto">
          <a:xfrm>
            <a:off x="6874202" y="1622794"/>
            <a:ext cx="474244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7700">
                <a:solidFill>
                  <a:schemeClr val="tx1"/>
                </a:solidFill>
                <a:latin typeface="Arial" pitchFamily="34" charset="0"/>
              </a:defRPr>
            </a:lvl1pPr>
            <a:lvl2pPr marL="742950" indent="-285750" eaLnBrk="0" hangingPunct="0">
              <a:defRPr sz="7700">
                <a:solidFill>
                  <a:schemeClr val="tx1"/>
                </a:solidFill>
                <a:latin typeface="Arial" pitchFamily="34" charset="0"/>
              </a:defRPr>
            </a:lvl2pPr>
            <a:lvl3pPr marL="1143000" indent="-228600" eaLnBrk="0" hangingPunct="0">
              <a:defRPr sz="7700">
                <a:solidFill>
                  <a:schemeClr val="tx1"/>
                </a:solidFill>
                <a:latin typeface="Arial" pitchFamily="34" charset="0"/>
              </a:defRPr>
            </a:lvl3pPr>
            <a:lvl4pPr marL="1600200" indent="-228600" eaLnBrk="0" hangingPunct="0">
              <a:defRPr sz="7700">
                <a:solidFill>
                  <a:schemeClr val="tx1"/>
                </a:solidFill>
                <a:latin typeface="Arial" pitchFamily="34" charset="0"/>
              </a:defRPr>
            </a:lvl4pPr>
            <a:lvl5pPr marL="2057400" indent="-228600" eaLnBrk="0" hangingPunct="0">
              <a:defRPr sz="7700">
                <a:solidFill>
                  <a:schemeClr val="tx1"/>
                </a:solidFill>
                <a:latin typeface="Arial" pitchFamily="34" charset="0"/>
              </a:defRPr>
            </a:lvl5pPr>
            <a:lvl6pPr marL="2514600" indent="-228600" eaLnBrk="0" fontAlgn="base" hangingPunct="0">
              <a:spcBef>
                <a:spcPct val="0"/>
              </a:spcBef>
              <a:spcAft>
                <a:spcPct val="0"/>
              </a:spcAft>
              <a:defRPr sz="7700">
                <a:solidFill>
                  <a:schemeClr val="tx1"/>
                </a:solidFill>
                <a:latin typeface="Arial" pitchFamily="34" charset="0"/>
              </a:defRPr>
            </a:lvl6pPr>
            <a:lvl7pPr marL="2971800" indent="-228600" eaLnBrk="0" fontAlgn="base" hangingPunct="0">
              <a:spcBef>
                <a:spcPct val="0"/>
              </a:spcBef>
              <a:spcAft>
                <a:spcPct val="0"/>
              </a:spcAft>
              <a:defRPr sz="7700">
                <a:solidFill>
                  <a:schemeClr val="tx1"/>
                </a:solidFill>
                <a:latin typeface="Arial" pitchFamily="34" charset="0"/>
              </a:defRPr>
            </a:lvl7pPr>
            <a:lvl8pPr marL="3429000" indent="-228600" eaLnBrk="0" fontAlgn="base" hangingPunct="0">
              <a:spcBef>
                <a:spcPct val="0"/>
              </a:spcBef>
              <a:spcAft>
                <a:spcPct val="0"/>
              </a:spcAft>
              <a:defRPr sz="7700">
                <a:solidFill>
                  <a:schemeClr val="tx1"/>
                </a:solidFill>
                <a:latin typeface="Arial" pitchFamily="34" charset="0"/>
              </a:defRPr>
            </a:lvl8pPr>
            <a:lvl9pPr marL="3886200" indent="-228600" eaLnBrk="0" fontAlgn="base" hangingPunct="0">
              <a:spcBef>
                <a:spcPct val="0"/>
              </a:spcBef>
              <a:spcAft>
                <a:spcPct val="0"/>
              </a:spcAft>
              <a:defRPr sz="7700">
                <a:solidFill>
                  <a:schemeClr val="tx1"/>
                </a:solidFill>
                <a:latin typeface="Arial" pitchFamily="34" charset="0"/>
              </a:defRPr>
            </a:lvl9pPr>
          </a:lstStyle>
          <a:p>
            <a:pPr eaLnBrk="1" hangingPunct="1">
              <a:buFont typeface="Wingdings" pitchFamily="2" charset="2"/>
              <a:buChar char="Ø"/>
            </a:pPr>
            <a:r>
              <a:rPr lang="en-GB" altLang="it-IT" sz="1400" dirty="0">
                <a:solidFill>
                  <a:prstClr val="black"/>
                </a:solidFill>
                <a:latin typeface="Times New Roman"/>
              </a:rPr>
              <a:t>Cryogenic superconducting magnet (10.5 T, 0.3-300 K) </a:t>
            </a:r>
          </a:p>
          <a:p>
            <a:pPr eaLnBrk="1" hangingPunct="1">
              <a:buFont typeface="Wingdings" pitchFamily="2" charset="2"/>
              <a:buChar char="Ø"/>
            </a:pPr>
            <a:r>
              <a:rPr lang="en-GB" altLang="it-IT" sz="1400" dirty="0">
                <a:solidFill>
                  <a:prstClr val="black"/>
                </a:solidFill>
                <a:latin typeface="Times New Roman"/>
              </a:rPr>
              <a:t>Oxford dilution refrigerator (down to 10 </a:t>
            </a:r>
            <a:r>
              <a:rPr lang="en-GB" altLang="it-IT" sz="1400" dirty="0" err="1">
                <a:solidFill>
                  <a:prstClr val="black"/>
                </a:solidFill>
                <a:latin typeface="Times New Roman"/>
              </a:rPr>
              <a:t>mK</a:t>
            </a:r>
            <a:r>
              <a:rPr lang="en-GB" altLang="it-IT" sz="1400" dirty="0">
                <a:solidFill>
                  <a:prstClr val="black"/>
                </a:solidFill>
                <a:latin typeface="Times New Roman"/>
              </a:rPr>
              <a:t>, vector magnet 6T/1T/1T) </a:t>
            </a:r>
          </a:p>
          <a:p>
            <a:pPr eaLnBrk="1" hangingPunct="1">
              <a:buFont typeface="Wingdings" pitchFamily="2" charset="2"/>
              <a:buChar char="Ø"/>
            </a:pPr>
            <a:r>
              <a:rPr lang="en-GB" altLang="it-IT" sz="1400" dirty="0">
                <a:solidFill>
                  <a:prstClr val="black"/>
                </a:solidFill>
                <a:latin typeface="Times New Roman"/>
              </a:rPr>
              <a:t>Lakeshore Cryogenic RF probe station (down to 8 K and up to 0.5 T and 70 GHz).</a:t>
            </a:r>
            <a:endParaRPr lang="it-IT" altLang="it-IT" sz="1400" dirty="0">
              <a:solidFill>
                <a:prstClr val="black"/>
              </a:solidFill>
              <a:latin typeface="Times New Roman"/>
            </a:endParaRPr>
          </a:p>
        </p:txBody>
      </p:sp>
      <p:pic>
        <p:nvPicPr>
          <p:cNvPr id="42" name="Immagine 41" descr="loghi_12mm.jpg"/>
          <p:cNvPicPr/>
          <p:nvPr/>
        </p:nvPicPr>
        <p:blipFill rotWithShape="1">
          <a:blip r:embed="rId5" cstate="email">
            <a:extLst>
              <a:ext uri="{28A0092B-C50C-407E-A947-70E740481C1C}">
                <a14:useLocalDpi xmlns:a14="http://schemas.microsoft.com/office/drawing/2010/main" val="0"/>
              </a:ext>
            </a:extLst>
          </a:blip>
          <a:srcRect/>
          <a:stretch/>
        </p:blipFill>
        <p:spPr>
          <a:xfrm>
            <a:off x="9144001" y="35675888"/>
            <a:ext cx="2994025" cy="788987"/>
          </a:xfrm>
          <a:prstGeom prst="rect">
            <a:avLst/>
          </a:prstGeom>
          <a:ln>
            <a:noFill/>
          </a:ln>
          <a:effectLst>
            <a:outerShdw blurRad="292100" dist="139700" dir="2700000" algn="tl" rotWithShape="0">
              <a:srgbClr val="333333">
                <a:alpha val="65000"/>
              </a:srgbClr>
            </a:outerShdw>
          </a:effectLst>
        </p:spPr>
      </p:pic>
      <p:pic>
        <p:nvPicPr>
          <p:cNvPr id="12"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114800" y="1559751"/>
            <a:ext cx="3739969" cy="29263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magine 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148325" y="4583011"/>
            <a:ext cx="3773493" cy="2122590"/>
          </a:xfrm>
          <a:prstGeom prst="rect">
            <a:avLst/>
          </a:prstGeom>
        </p:spPr>
      </p:pic>
      <p:pic>
        <p:nvPicPr>
          <p:cNvPr id="4" name="Immagine 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531032" y="-1408812"/>
            <a:ext cx="5156200" cy="2900363"/>
          </a:xfrm>
          <a:prstGeom prst="rect">
            <a:avLst/>
          </a:prstGeom>
        </p:spPr>
      </p:pic>
      <p:sp>
        <p:nvSpPr>
          <p:cNvPr id="2" name="Titolo 1"/>
          <p:cNvSpPr>
            <a:spLocks noGrp="1"/>
          </p:cNvSpPr>
          <p:nvPr>
            <p:ph type="title"/>
          </p:nvPr>
        </p:nvSpPr>
        <p:spPr>
          <a:xfrm>
            <a:off x="1468966" y="1020493"/>
            <a:ext cx="10515600" cy="780114"/>
          </a:xfrm>
          <a:noFill/>
          <a:ln w="9525">
            <a:noFill/>
            <a:miter lim="800000"/>
            <a:headEnd/>
            <a:tailEnd/>
          </a:ln>
        </p:spPr>
        <p:txBody>
          <a:bodyPr/>
          <a:lstStyle/>
          <a:p>
            <a:r>
              <a:rPr lang="it-IT" sz="3200" dirty="0"/>
              <a:t>WP6 - Laboratorio di Superconduttività e Magnetismo -LECCE</a:t>
            </a:r>
          </a:p>
        </p:txBody>
      </p:sp>
      <p:sp>
        <p:nvSpPr>
          <p:cNvPr id="10" name="Date Placeholder 9">
            <a:extLst>
              <a:ext uri="{FF2B5EF4-FFF2-40B4-BE49-F238E27FC236}">
                <a16:creationId xmlns:a16="http://schemas.microsoft.com/office/drawing/2014/main" id="{13BCAC3B-411E-671A-D6A9-11878D44FD77}"/>
              </a:ext>
            </a:extLst>
          </p:cNvPr>
          <p:cNvSpPr>
            <a:spLocks noGrp="1"/>
          </p:cNvSpPr>
          <p:nvPr>
            <p:ph type="dt" sz="half" idx="10"/>
          </p:nvPr>
        </p:nvSpPr>
        <p:spPr/>
        <p:txBody>
          <a:bodyPr/>
          <a:lstStyle/>
          <a:p>
            <a:pPr>
              <a:defRPr/>
            </a:pPr>
            <a:r>
              <a:rPr lang="en-US">
                <a:solidFill>
                  <a:prstClr val="black">
                    <a:tint val="75000"/>
                  </a:prstClr>
                </a:solidFill>
              </a:rPr>
              <a:t>17-Feb-2023</a:t>
            </a:r>
            <a:endParaRPr lang="it-IT">
              <a:solidFill>
                <a:prstClr val="black">
                  <a:tint val="75000"/>
                </a:prstClr>
              </a:solidFill>
            </a:endParaRPr>
          </a:p>
        </p:txBody>
      </p:sp>
      <p:sp>
        <p:nvSpPr>
          <p:cNvPr id="11" name="Footer Placeholder 10">
            <a:extLst>
              <a:ext uri="{FF2B5EF4-FFF2-40B4-BE49-F238E27FC236}">
                <a16:creationId xmlns:a16="http://schemas.microsoft.com/office/drawing/2014/main" id="{790333CE-233B-8F83-9159-18CE6A106A7E}"/>
              </a:ext>
            </a:extLst>
          </p:cNvPr>
          <p:cNvSpPr>
            <a:spLocks noGrp="1"/>
          </p:cNvSpPr>
          <p:nvPr>
            <p:ph type="ftr" sz="quarter" idx="11"/>
          </p:nvPr>
        </p:nvSpPr>
        <p:spPr/>
        <p:txBody>
          <a:bodyPr/>
          <a:lstStyle/>
          <a:p>
            <a:r>
              <a:rPr lang="en-US" sz="1200">
                <a:solidFill>
                  <a:prstClr val="black">
                    <a:tint val="75000"/>
                  </a:prstClr>
                </a:solidFill>
              </a:rPr>
              <a:t>IRIS - L. Rossi - HL SHOC celebration</a:t>
            </a:r>
            <a:endParaRPr lang="it-IT" sz="1200" dirty="0">
              <a:solidFill>
                <a:prstClr val="black">
                  <a:tint val="75000"/>
                </a:prstClr>
              </a:solidFill>
            </a:endParaRPr>
          </a:p>
        </p:txBody>
      </p:sp>
      <p:sp>
        <p:nvSpPr>
          <p:cNvPr id="13" name="Slide Number Placeholder 12">
            <a:extLst>
              <a:ext uri="{FF2B5EF4-FFF2-40B4-BE49-F238E27FC236}">
                <a16:creationId xmlns:a16="http://schemas.microsoft.com/office/drawing/2014/main" id="{C3A601F7-615A-BACA-637F-341536E4F523}"/>
              </a:ext>
            </a:extLst>
          </p:cNvPr>
          <p:cNvSpPr>
            <a:spLocks noGrp="1"/>
          </p:cNvSpPr>
          <p:nvPr>
            <p:ph type="sldNum" sz="quarter" idx="12"/>
          </p:nvPr>
        </p:nvSpPr>
        <p:spPr/>
        <p:txBody>
          <a:bodyPr/>
          <a:lstStyle/>
          <a:p>
            <a:pPr>
              <a:defRPr/>
            </a:pPr>
            <a:fld id="{33A960DB-5F25-455D-936D-B9E9F6E5114A}" type="slidenum">
              <a:rPr lang="it-IT" smtClean="0">
                <a:solidFill>
                  <a:prstClr val="black">
                    <a:tint val="75000"/>
                  </a:prstClr>
                </a:solidFill>
              </a:rPr>
              <a:pPr>
                <a:defRPr/>
              </a:pPr>
              <a:t>18</a:t>
            </a:fld>
            <a:endParaRPr lang="it-IT">
              <a:solidFill>
                <a:prstClr val="black">
                  <a:tint val="75000"/>
                </a:prstClr>
              </a:solidFill>
            </a:endParaRPr>
          </a:p>
        </p:txBody>
      </p:sp>
      <p:pic>
        <p:nvPicPr>
          <p:cNvPr id="6" name="Immagin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17170" y="3809857"/>
            <a:ext cx="4143803" cy="2330889"/>
          </a:xfrm>
          <a:prstGeom prst="rect">
            <a:avLst/>
          </a:prstGeom>
        </p:spPr>
      </p:pic>
      <p:pic>
        <p:nvPicPr>
          <p:cNvPr id="7" name="Immagine 6"/>
          <p:cNvPicPr>
            <a:picLocks noChangeAspect="1"/>
          </p:cNvPicPr>
          <p:nvPr/>
        </p:nvPicPr>
        <p:blipFill rotWithShape="1">
          <a:blip r:embed="rId10" cstate="print">
            <a:extLst>
              <a:ext uri="{28A0092B-C50C-407E-A947-70E740481C1C}">
                <a14:useLocalDpi xmlns:a14="http://schemas.microsoft.com/office/drawing/2010/main" val="0"/>
              </a:ext>
            </a:extLst>
          </a:blip>
          <a:srcRect l="4182"/>
          <a:stretch/>
        </p:blipFill>
        <p:spPr>
          <a:xfrm>
            <a:off x="1657104" y="1491551"/>
            <a:ext cx="3189264" cy="2266882"/>
          </a:xfrm>
          <a:prstGeom prst="rect">
            <a:avLst/>
          </a:prstGeom>
        </p:spPr>
      </p:pic>
      <p:graphicFrame>
        <p:nvGraphicFramePr>
          <p:cNvPr id="19" name="Oggetto 547"/>
          <p:cNvGraphicFramePr>
            <a:graphicFrameLocks noChangeAspect="1"/>
          </p:cNvGraphicFramePr>
          <p:nvPr>
            <p:extLst>
              <p:ext uri="{D42A27DB-BD31-4B8C-83A1-F6EECF244321}">
                <p14:modId xmlns:p14="http://schemas.microsoft.com/office/powerpoint/2010/main" val="719554348"/>
              </p:ext>
            </p:extLst>
          </p:nvPr>
        </p:nvGraphicFramePr>
        <p:xfrm>
          <a:off x="3934108" y="1542950"/>
          <a:ext cx="1321968" cy="2164083"/>
        </p:xfrm>
        <a:graphic>
          <a:graphicData uri="http://schemas.openxmlformats.org/presentationml/2006/ole">
            <mc:AlternateContent xmlns:mc="http://schemas.openxmlformats.org/markup-compatibility/2006">
              <mc:Choice xmlns:v="urn:schemas-microsoft-com:vml" Requires="v">
                <p:oleObj r:id="rId11" imgW="2660684" imgH="4464951" progId="CorelPHOTOPAINT.Image.15">
                  <p:embed/>
                </p:oleObj>
              </mc:Choice>
              <mc:Fallback>
                <p:oleObj r:id="rId11" imgW="2660684" imgH="4464951" progId="CorelPHOTOPAINT.Image.15">
                  <p:embed/>
                  <p:pic>
                    <p:nvPicPr>
                      <p:cNvPr id="19" name="Oggetto 54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34108" y="1542950"/>
                        <a:ext cx="1321968" cy="2164083"/>
                      </a:xfrm>
                      <a:prstGeom prst="rect">
                        <a:avLst/>
                      </a:prstGeom>
                      <a:noFill/>
                      <a:ln>
                        <a:noFill/>
                      </a:ln>
                    </p:spPr>
                  </p:pic>
                </p:oleObj>
              </mc:Fallback>
            </mc:AlternateContent>
          </a:graphicData>
        </a:graphic>
      </p:graphicFrame>
      <p:pic>
        <p:nvPicPr>
          <p:cNvPr id="8" name="Immagine 7"/>
          <p:cNvPicPr>
            <a:picLocks noChangeAspect="1"/>
          </p:cNvPicPr>
          <p:nvPr/>
        </p:nvPicPr>
        <p:blipFill rotWithShape="1">
          <a:blip r:embed="rId13" cstate="print">
            <a:extLst>
              <a:ext uri="{28A0092B-C50C-407E-A947-70E740481C1C}">
                <a14:useLocalDpi xmlns:a14="http://schemas.microsoft.com/office/drawing/2010/main" val="0"/>
              </a:ext>
            </a:extLst>
          </a:blip>
          <a:srcRect l="12697" r="14674" b="8242"/>
          <a:stretch/>
        </p:blipFill>
        <p:spPr>
          <a:xfrm>
            <a:off x="14357395" y="1921589"/>
            <a:ext cx="3370617" cy="3193807"/>
          </a:xfrm>
          <a:prstGeom prst="rect">
            <a:avLst/>
          </a:prstGeom>
        </p:spPr>
      </p:pic>
      <p:pic>
        <p:nvPicPr>
          <p:cNvPr id="24" name="Immagine 23"/>
          <p:cNvPicPr>
            <a:picLocks noChangeAspect="1"/>
          </p:cNvPicPr>
          <p:nvPr/>
        </p:nvPicPr>
        <p:blipFill rotWithShape="1">
          <a:blip r:embed="rId14" cstate="print">
            <a:extLst>
              <a:ext uri="{28A0092B-C50C-407E-A947-70E740481C1C}">
                <a14:useLocalDpi xmlns:a14="http://schemas.microsoft.com/office/drawing/2010/main" val="0"/>
              </a:ext>
            </a:extLst>
          </a:blip>
          <a:srcRect t="23523" r="7232" b="6196"/>
          <a:stretch/>
        </p:blipFill>
        <p:spPr>
          <a:xfrm>
            <a:off x="2580196" y="7020318"/>
            <a:ext cx="2263080" cy="2286000"/>
          </a:xfrm>
          <a:prstGeom prst="rect">
            <a:avLst/>
          </a:prstGeom>
        </p:spPr>
      </p:pic>
      <p:sp>
        <p:nvSpPr>
          <p:cNvPr id="25" name="Rettangolo 24"/>
          <p:cNvSpPr/>
          <p:nvPr/>
        </p:nvSpPr>
        <p:spPr>
          <a:xfrm rot="16200000" flipV="1">
            <a:off x="2580105" y="7025841"/>
            <a:ext cx="2275974" cy="22757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695561" y="2524652"/>
            <a:ext cx="2807613" cy="3743484"/>
          </a:xfrm>
          <a:prstGeom prst="rect">
            <a:avLst/>
          </a:prstGeom>
        </p:spPr>
      </p:pic>
      <p:pic>
        <p:nvPicPr>
          <p:cNvPr id="27" name="Immagine 2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781278" y="2670526"/>
            <a:ext cx="1890976" cy="3344139"/>
          </a:xfrm>
          <a:prstGeom prst="rect">
            <a:avLst/>
          </a:prstGeom>
        </p:spPr>
      </p:pic>
      <p:sp>
        <p:nvSpPr>
          <p:cNvPr id="5" name="Rettangolo 4"/>
          <p:cNvSpPr/>
          <p:nvPr/>
        </p:nvSpPr>
        <p:spPr>
          <a:xfrm>
            <a:off x="5781277" y="5274974"/>
            <a:ext cx="6222966"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b="1" dirty="0">
                <a:solidFill>
                  <a:srgbClr val="FFFF00"/>
                </a:solidFill>
                <a:latin typeface="Times New Roman" panose="02020603050405020304" pitchFamily="18" charset="0"/>
                <a:ea typeface="Calibri" panose="020F0502020204030204" pitchFamily="34" charset="0"/>
              </a:rPr>
              <a:t>Italian node of the European Infrastructure on Magnetism EMHFL-ISABEL (funded within ISABEL project, H2020-INFRADEV-2018-2020, Grant No. 871106).</a:t>
            </a:r>
            <a:endParaRPr lang="it-IT" b="1" dirty="0">
              <a:solidFill>
                <a:srgbClr val="FFFF00"/>
              </a:solidFill>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64122312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331394F4-9AE0-1BE6-28D5-21C5993F5117}"/>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a:xfrm>
            <a:off x="1075800" y="1175844"/>
            <a:ext cx="10190922" cy="1050324"/>
          </a:xfrm>
          <a:solidFill>
            <a:srgbClr val="C48E48"/>
          </a:solidFill>
        </p:spPr>
        <p:txBody>
          <a:bodyPr>
            <a:normAutofit/>
          </a:bodyPr>
          <a:lstStyle/>
          <a:p>
            <a:r>
              <a:rPr lang="en-US" dirty="0"/>
              <a:t>WP6 – Salerno</a:t>
            </a:r>
            <a:br>
              <a:rPr lang="en-US" dirty="0"/>
            </a:br>
            <a:r>
              <a:rPr lang="en-US" dirty="0"/>
              <a:t>INFN-NA-</a:t>
            </a:r>
            <a:r>
              <a:rPr lang="en-US" dirty="0" err="1"/>
              <a:t>G.C.Salerno</a:t>
            </a:r>
            <a:r>
              <a:rPr lang="en-US" dirty="0"/>
              <a:t>, CNR-SPIN- UNISA</a:t>
            </a:r>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1"/>
          </p:nvPr>
        </p:nvSpPr>
        <p:spPr>
          <a:xfrm>
            <a:off x="838200" y="2247331"/>
            <a:ext cx="10515600" cy="3929632"/>
          </a:xfrm>
        </p:spPr>
        <p:txBody>
          <a:bodyPr/>
          <a:lstStyle/>
          <a:p>
            <a:r>
              <a:rPr lang="en-US" dirty="0"/>
              <a:t>INFN-Salerno with UNISA has built and commissioned a new SC Magnet test facility in the last 5 year, THOR</a:t>
            </a:r>
          </a:p>
          <a:p>
            <a:r>
              <a:rPr lang="en-US" dirty="0"/>
              <a:t>It is used at present for testing GSI – SIS100 SC </a:t>
            </a:r>
            <a:r>
              <a:rPr lang="en-US" dirty="0" err="1"/>
              <a:t>multiplets</a:t>
            </a:r>
            <a:endParaRPr lang="en-US" dirty="0"/>
          </a:p>
          <a:p>
            <a:r>
              <a:rPr lang="en-US" dirty="0"/>
              <a:t>With IRIS the INFN/Unisa facility will evolve by:</a:t>
            </a:r>
          </a:p>
          <a:p>
            <a:pPr lvl="1"/>
            <a:r>
              <a:rPr lang="en-US" dirty="0"/>
              <a:t>Increasing the cryogenic power for SC magnets</a:t>
            </a:r>
          </a:p>
          <a:p>
            <a:pPr lvl="1"/>
            <a:r>
              <a:rPr lang="en-US" dirty="0"/>
              <a:t>Ability to test magnets not only at Supercritical He flow and ability to test magnets of LHC/</a:t>
            </a:r>
            <a:r>
              <a:rPr lang="en-US" dirty="0" err="1"/>
              <a:t>Hilumi</a:t>
            </a:r>
            <a:r>
              <a:rPr lang="en-US" dirty="0"/>
              <a:t>/FCC size (however, no HEII at </a:t>
            </a:r>
            <a:r>
              <a:rPr lang="en-US" dirty="0" err="1"/>
              <a:t>te</a:t>
            </a:r>
            <a:r>
              <a:rPr lang="en-US" dirty="0"/>
              <a:t> moment)</a:t>
            </a:r>
          </a:p>
          <a:p>
            <a:pPr lvl="1"/>
            <a:r>
              <a:rPr lang="en-US" dirty="0"/>
              <a:t>Adding a new test facility for  Green SC Lines : up to 25 kV – 40 kA (1 GW),20 K He gas, with a dugout for cable as long as 140 m</a:t>
            </a:r>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17-Feb-2023</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en-US"/>
              <a:t>IRIS - L. Rossi - HL SHOC celebration</a:t>
            </a:r>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19</a:t>
            </a:fld>
            <a:endParaRPr lang="en-US"/>
          </a:p>
        </p:txBody>
      </p:sp>
    </p:spTree>
    <p:extLst>
      <p:ext uri="{BB962C8B-B14F-4D97-AF65-F5344CB8AC3E}">
        <p14:creationId xmlns:p14="http://schemas.microsoft.com/office/powerpoint/2010/main" val="2306173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37A28687-5DC1-667C-BE53-63EE0D19BB32}"/>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ADA70A-070B-EC21-F91C-99D8EDBE112C}"/>
              </a:ext>
            </a:extLst>
          </p:cNvPr>
          <p:cNvSpPr>
            <a:spLocks noGrp="1"/>
          </p:cNvSpPr>
          <p:nvPr>
            <p:ph type="title"/>
          </p:nvPr>
        </p:nvSpPr>
        <p:spPr/>
        <p:txBody>
          <a:bodyPr/>
          <a:lstStyle/>
          <a:p>
            <a:r>
              <a:rPr lang="en-US" dirty="0"/>
              <a:t>The Program IRIS</a:t>
            </a:r>
          </a:p>
        </p:txBody>
      </p:sp>
      <p:sp>
        <p:nvSpPr>
          <p:cNvPr id="3" name="Content Placeholder 2">
            <a:extLst>
              <a:ext uri="{FF2B5EF4-FFF2-40B4-BE49-F238E27FC236}">
                <a16:creationId xmlns:a16="http://schemas.microsoft.com/office/drawing/2014/main" id="{B3240266-6F7A-8E81-EC29-6B1B085CD956}"/>
              </a:ext>
            </a:extLst>
          </p:cNvPr>
          <p:cNvSpPr>
            <a:spLocks noGrp="1"/>
          </p:cNvSpPr>
          <p:nvPr>
            <p:ph idx="1"/>
          </p:nvPr>
        </p:nvSpPr>
        <p:spPr/>
        <p:txBody>
          <a:bodyPr>
            <a:normAutofit lnSpcReduction="10000"/>
          </a:bodyPr>
          <a:lstStyle/>
          <a:p>
            <a:r>
              <a:rPr lang="en-US" dirty="0"/>
              <a:t>Response to a call by the Ministry for Research under the “</a:t>
            </a:r>
            <a:r>
              <a:rPr lang="en-US" b="1" dirty="0"/>
              <a:t>Recovery Funds</a:t>
            </a:r>
            <a:r>
              <a:rPr lang="en-US" dirty="0"/>
              <a:t>” (PNRR)</a:t>
            </a:r>
          </a:p>
          <a:p>
            <a:r>
              <a:rPr lang="en-US" dirty="0"/>
              <a:t>To form a new distributed infrastructure in </a:t>
            </a:r>
            <a:r>
              <a:rPr lang="en-US" b="1" dirty="0">
                <a:solidFill>
                  <a:schemeClr val="bg2">
                    <a:lumMod val="50000"/>
                  </a:schemeClr>
                </a:solidFill>
              </a:rPr>
              <a:t>applied superconductivity (AS) </a:t>
            </a:r>
            <a:r>
              <a:rPr lang="en-US" dirty="0"/>
              <a:t>in Italy by mutualizing existing infrastructures, competences, skills and by expanding them with new laboratories</a:t>
            </a:r>
          </a:p>
          <a:p>
            <a:r>
              <a:rPr lang="en-US" b="1" dirty="0"/>
              <a:t>6 poles </a:t>
            </a:r>
            <a:r>
              <a:rPr lang="en-US" dirty="0"/>
              <a:t>for  the new or renewed infrastructures: Frascati (INFN), Genova (INFN, CNR-Spin, </a:t>
            </a:r>
            <a:r>
              <a:rPr lang="en-US" dirty="0" err="1"/>
              <a:t>Unige</a:t>
            </a:r>
            <a:r>
              <a:rPr lang="en-US" dirty="0"/>
              <a:t>), Milano (INFN, </a:t>
            </a:r>
            <a:r>
              <a:rPr lang="en-US" dirty="0" err="1"/>
              <a:t>Unimi</a:t>
            </a:r>
            <a:r>
              <a:rPr lang="en-US" dirty="0"/>
              <a:t> – LASA lab), Napoli (</a:t>
            </a:r>
            <a:r>
              <a:rPr lang="en-US" dirty="0" err="1"/>
              <a:t>Unina</a:t>
            </a:r>
            <a:r>
              <a:rPr lang="en-US" dirty="0"/>
              <a:t>), Salento (</a:t>
            </a:r>
            <a:r>
              <a:rPr lang="en-US" dirty="0" err="1"/>
              <a:t>Unisalento</a:t>
            </a:r>
            <a:r>
              <a:rPr lang="en-US" dirty="0"/>
              <a:t>) e Salerno (INFN e Unisa)</a:t>
            </a:r>
          </a:p>
          <a:p>
            <a:pPr lvl="1"/>
            <a:r>
              <a:rPr lang="en-US" dirty="0"/>
              <a:t>LASA (Milano) is the hub and coordinates the activity</a:t>
            </a:r>
          </a:p>
          <a:p>
            <a:endParaRPr lang="en-US" dirty="0">
              <a:sym typeface="Wingdings" panose="05000000000000000000" pitchFamily="2" charset="2"/>
            </a:endParaRPr>
          </a:p>
          <a:p>
            <a:pPr marL="0" indent="0">
              <a:buNone/>
            </a:pPr>
            <a:endParaRPr lang="en-US" dirty="0"/>
          </a:p>
        </p:txBody>
      </p:sp>
      <p:sp>
        <p:nvSpPr>
          <p:cNvPr id="4" name="Footer Placeholder 3">
            <a:extLst>
              <a:ext uri="{FF2B5EF4-FFF2-40B4-BE49-F238E27FC236}">
                <a16:creationId xmlns:a16="http://schemas.microsoft.com/office/drawing/2014/main" id="{63EE8EC6-8134-392B-B014-7C2B339FC3CE}"/>
              </a:ext>
            </a:extLst>
          </p:cNvPr>
          <p:cNvSpPr>
            <a:spLocks noGrp="1"/>
          </p:cNvSpPr>
          <p:nvPr>
            <p:ph type="ftr" sz="quarter" idx="11"/>
          </p:nvPr>
        </p:nvSpPr>
        <p:spPr/>
        <p:txBody>
          <a:bodyPr/>
          <a:lstStyle/>
          <a:p>
            <a:r>
              <a:rPr lang="en-US"/>
              <a:t>IRIS - L. Rossi - HL SHOC celebration</a:t>
            </a:r>
            <a:endParaRPr lang="it-IT"/>
          </a:p>
        </p:txBody>
      </p:sp>
      <p:sp>
        <p:nvSpPr>
          <p:cNvPr id="5" name="Text Placeholder 4">
            <a:extLst>
              <a:ext uri="{FF2B5EF4-FFF2-40B4-BE49-F238E27FC236}">
                <a16:creationId xmlns:a16="http://schemas.microsoft.com/office/drawing/2014/main" id="{96BC8B1A-4577-6273-DD9E-CEEAB75DCB81}"/>
              </a:ext>
            </a:extLst>
          </p:cNvPr>
          <p:cNvSpPr>
            <a:spLocks noGrp="1"/>
          </p:cNvSpPr>
          <p:nvPr>
            <p:ph type="body" sz="quarter" idx="13"/>
          </p:nvPr>
        </p:nvSpPr>
        <p:spPr/>
        <p:txBody>
          <a:bodyPr/>
          <a:lstStyle/>
          <a:p>
            <a:endParaRPr lang="en-US"/>
          </a:p>
        </p:txBody>
      </p:sp>
      <p:sp>
        <p:nvSpPr>
          <p:cNvPr id="6" name="Date Placeholder 5">
            <a:extLst>
              <a:ext uri="{FF2B5EF4-FFF2-40B4-BE49-F238E27FC236}">
                <a16:creationId xmlns:a16="http://schemas.microsoft.com/office/drawing/2014/main" id="{40F4D27F-49E9-816B-B9DD-2EB1E50462C9}"/>
              </a:ext>
            </a:extLst>
          </p:cNvPr>
          <p:cNvSpPr>
            <a:spLocks noGrp="1"/>
          </p:cNvSpPr>
          <p:nvPr>
            <p:ph type="dt" sz="half" idx="10"/>
          </p:nvPr>
        </p:nvSpPr>
        <p:spPr/>
        <p:txBody>
          <a:bodyPr/>
          <a:lstStyle/>
          <a:p>
            <a:r>
              <a:rPr lang="en-US"/>
              <a:t>17-Feb-2023</a:t>
            </a:r>
            <a:endParaRPr lang="it-IT"/>
          </a:p>
        </p:txBody>
      </p:sp>
      <p:sp>
        <p:nvSpPr>
          <p:cNvPr id="7" name="Slide Number Placeholder 6">
            <a:extLst>
              <a:ext uri="{FF2B5EF4-FFF2-40B4-BE49-F238E27FC236}">
                <a16:creationId xmlns:a16="http://schemas.microsoft.com/office/drawing/2014/main" id="{9C3BC00C-8EB2-3EA7-D282-E44F4FA22293}"/>
              </a:ext>
            </a:extLst>
          </p:cNvPr>
          <p:cNvSpPr>
            <a:spLocks noGrp="1"/>
          </p:cNvSpPr>
          <p:nvPr>
            <p:ph type="sldNum" sz="quarter" idx="12"/>
          </p:nvPr>
        </p:nvSpPr>
        <p:spPr/>
        <p:txBody>
          <a:bodyPr/>
          <a:lstStyle/>
          <a:p>
            <a:fld id="{9B13B172-409A-48BF-92CD-9E808051E234}" type="slidenum">
              <a:rPr lang="it-IT" smtClean="0"/>
              <a:t>2</a:t>
            </a:fld>
            <a:endParaRPr lang="it-IT"/>
          </a:p>
        </p:txBody>
      </p:sp>
    </p:spTree>
    <p:extLst>
      <p:ext uri="{BB962C8B-B14F-4D97-AF65-F5344CB8AC3E}">
        <p14:creationId xmlns:p14="http://schemas.microsoft.com/office/powerpoint/2010/main" val="436198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AA903A5F-E825-0B70-F8E7-B42B2DA2F0D9}"/>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9CF5846-4667-F5C7-9D11-147D4DE455F7}"/>
              </a:ext>
            </a:extLst>
          </p:cNvPr>
          <p:cNvSpPr>
            <a:spLocks noGrp="1"/>
          </p:cNvSpPr>
          <p:nvPr>
            <p:ph type="title"/>
          </p:nvPr>
        </p:nvSpPr>
        <p:spPr/>
        <p:txBody>
          <a:bodyPr/>
          <a:lstStyle/>
          <a:p>
            <a:r>
              <a:rPr lang="en-US" dirty="0"/>
              <a:t>THOR Lab </a:t>
            </a:r>
          </a:p>
        </p:txBody>
      </p:sp>
      <p:sp>
        <p:nvSpPr>
          <p:cNvPr id="3" name="Date Placeholder 2">
            <a:extLst>
              <a:ext uri="{FF2B5EF4-FFF2-40B4-BE49-F238E27FC236}">
                <a16:creationId xmlns:a16="http://schemas.microsoft.com/office/drawing/2014/main" id="{61FB7496-4305-0822-CF7A-309BB0DE1095}"/>
              </a:ext>
            </a:extLst>
          </p:cNvPr>
          <p:cNvSpPr>
            <a:spLocks noGrp="1"/>
          </p:cNvSpPr>
          <p:nvPr>
            <p:ph type="dt" sz="half" idx="10"/>
          </p:nvPr>
        </p:nvSpPr>
        <p:spPr/>
        <p:txBody>
          <a:bodyPr/>
          <a:lstStyle/>
          <a:p>
            <a:r>
              <a:rPr lang="en-US"/>
              <a:t>17-Feb-2023</a:t>
            </a:r>
          </a:p>
        </p:txBody>
      </p:sp>
      <p:sp>
        <p:nvSpPr>
          <p:cNvPr id="4" name="Footer Placeholder 3">
            <a:extLst>
              <a:ext uri="{FF2B5EF4-FFF2-40B4-BE49-F238E27FC236}">
                <a16:creationId xmlns:a16="http://schemas.microsoft.com/office/drawing/2014/main" id="{A4FF53E6-1240-336D-C6E8-1C0DCBB6ABC8}"/>
              </a:ext>
            </a:extLst>
          </p:cNvPr>
          <p:cNvSpPr>
            <a:spLocks noGrp="1"/>
          </p:cNvSpPr>
          <p:nvPr>
            <p:ph type="ftr" sz="quarter" idx="11"/>
          </p:nvPr>
        </p:nvSpPr>
        <p:spPr/>
        <p:txBody>
          <a:bodyPr/>
          <a:lstStyle/>
          <a:p>
            <a:r>
              <a:rPr lang="en-US"/>
              <a:t>IRIS - L. Rossi - HL SHOC celebration</a:t>
            </a:r>
          </a:p>
        </p:txBody>
      </p:sp>
      <p:sp>
        <p:nvSpPr>
          <p:cNvPr id="5" name="Slide Number Placeholder 4">
            <a:extLst>
              <a:ext uri="{FF2B5EF4-FFF2-40B4-BE49-F238E27FC236}">
                <a16:creationId xmlns:a16="http://schemas.microsoft.com/office/drawing/2014/main" id="{38418A26-A6D5-1516-0906-3F25E806763B}"/>
              </a:ext>
            </a:extLst>
          </p:cNvPr>
          <p:cNvSpPr>
            <a:spLocks noGrp="1"/>
          </p:cNvSpPr>
          <p:nvPr>
            <p:ph type="sldNum" sz="quarter" idx="12"/>
          </p:nvPr>
        </p:nvSpPr>
        <p:spPr/>
        <p:txBody>
          <a:bodyPr/>
          <a:lstStyle/>
          <a:p>
            <a:fld id="{37892B85-A679-1943-821F-72C61F74835B}" type="slidenum">
              <a:rPr lang="en-US" smtClean="0"/>
              <a:t>20</a:t>
            </a:fld>
            <a:endParaRPr lang="en-US"/>
          </a:p>
        </p:txBody>
      </p:sp>
      <p:pic>
        <p:nvPicPr>
          <p:cNvPr id="7" name="Picture 6">
            <a:extLst>
              <a:ext uri="{FF2B5EF4-FFF2-40B4-BE49-F238E27FC236}">
                <a16:creationId xmlns:a16="http://schemas.microsoft.com/office/drawing/2014/main" id="{6EFD4DB9-C11A-0EC8-96EC-F2464B222A80}"/>
              </a:ext>
            </a:extLst>
          </p:cNvPr>
          <p:cNvPicPr>
            <a:picLocks noChangeAspect="1"/>
          </p:cNvPicPr>
          <p:nvPr/>
        </p:nvPicPr>
        <p:blipFill>
          <a:blip r:embed="rId3"/>
          <a:stretch>
            <a:fillRect/>
          </a:stretch>
        </p:blipFill>
        <p:spPr>
          <a:xfrm>
            <a:off x="351588" y="1876926"/>
            <a:ext cx="5850023" cy="3290638"/>
          </a:xfrm>
          <a:prstGeom prst="rect">
            <a:avLst/>
          </a:prstGeom>
        </p:spPr>
      </p:pic>
      <p:pic>
        <p:nvPicPr>
          <p:cNvPr id="11" name="Picture 10">
            <a:extLst>
              <a:ext uri="{FF2B5EF4-FFF2-40B4-BE49-F238E27FC236}">
                <a16:creationId xmlns:a16="http://schemas.microsoft.com/office/drawing/2014/main" id="{18B17C7B-1D99-14A2-86F7-AA9D5039DE5D}"/>
              </a:ext>
            </a:extLst>
          </p:cNvPr>
          <p:cNvPicPr>
            <a:picLocks noChangeAspect="1"/>
          </p:cNvPicPr>
          <p:nvPr/>
        </p:nvPicPr>
        <p:blipFill>
          <a:blip r:embed="rId4"/>
          <a:stretch>
            <a:fillRect/>
          </a:stretch>
        </p:blipFill>
        <p:spPr>
          <a:xfrm>
            <a:off x="6293852" y="1876926"/>
            <a:ext cx="5850021" cy="3290637"/>
          </a:xfrm>
          <a:prstGeom prst="rect">
            <a:avLst/>
          </a:prstGeom>
        </p:spPr>
      </p:pic>
    </p:spTree>
    <p:extLst>
      <p:ext uri="{BB962C8B-B14F-4D97-AF65-F5344CB8AC3E}">
        <p14:creationId xmlns:p14="http://schemas.microsoft.com/office/powerpoint/2010/main" val="2948049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5EC5B13B-E328-16A2-01A1-4A7EBDACC89D}"/>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9A8BCEF-69B2-BE82-049F-99CBCB65243D}"/>
              </a:ext>
            </a:extLst>
          </p:cNvPr>
          <p:cNvSpPr>
            <a:spLocks noGrp="1"/>
          </p:cNvSpPr>
          <p:nvPr>
            <p:ph type="title"/>
          </p:nvPr>
        </p:nvSpPr>
        <p:spPr/>
        <p:txBody>
          <a:bodyPr>
            <a:normAutofit/>
          </a:bodyPr>
          <a:lstStyle/>
          <a:p>
            <a:r>
              <a:rPr lang="en-US" dirty="0"/>
              <a:t>WP7 – Salerno – INFN &amp; DIFI lab : present and IRIS extension </a:t>
            </a:r>
          </a:p>
        </p:txBody>
      </p:sp>
      <p:sp>
        <p:nvSpPr>
          <p:cNvPr id="3" name="Date Placeholder 2">
            <a:extLst>
              <a:ext uri="{FF2B5EF4-FFF2-40B4-BE49-F238E27FC236}">
                <a16:creationId xmlns:a16="http://schemas.microsoft.com/office/drawing/2014/main" id="{06ECC0E1-B257-FA1A-300C-2EDC702D9C02}"/>
              </a:ext>
            </a:extLst>
          </p:cNvPr>
          <p:cNvSpPr>
            <a:spLocks noGrp="1"/>
          </p:cNvSpPr>
          <p:nvPr>
            <p:ph type="dt" sz="half" idx="10"/>
          </p:nvPr>
        </p:nvSpPr>
        <p:spPr/>
        <p:txBody>
          <a:bodyPr/>
          <a:lstStyle/>
          <a:p>
            <a:r>
              <a:rPr lang="en-US"/>
              <a:t>17-Feb-2023</a:t>
            </a:r>
          </a:p>
        </p:txBody>
      </p:sp>
      <p:sp>
        <p:nvSpPr>
          <p:cNvPr id="4" name="Footer Placeholder 3">
            <a:extLst>
              <a:ext uri="{FF2B5EF4-FFF2-40B4-BE49-F238E27FC236}">
                <a16:creationId xmlns:a16="http://schemas.microsoft.com/office/drawing/2014/main" id="{D3415A0F-5B3F-4F62-48FC-C92D9100400E}"/>
              </a:ext>
            </a:extLst>
          </p:cNvPr>
          <p:cNvSpPr>
            <a:spLocks noGrp="1"/>
          </p:cNvSpPr>
          <p:nvPr>
            <p:ph type="ftr" sz="quarter" idx="11"/>
          </p:nvPr>
        </p:nvSpPr>
        <p:spPr/>
        <p:txBody>
          <a:bodyPr/>
          <a:lstStyle/>
          <a:p>
            <a:r>
              <a:rPr lang="en-US"/>
              <a:t>IRIS - L. Rossi - HL SHOC celebration</a:t>
            </a:r>
          </a:p>
        </p:txBody>
      </p:sp>
      <p:sp>
        <p:nvSpPr>
          <p:cNvPr id="5" name="Slide Number Placeholder 4">
            <a:extLst>
              <a:ext uri="{FF2B5EF4-FFF2-40B4-BE49-F238E27FC236}">
                <a16:creationId xmlns:a16="http://schemas.microsoft.com/office/drawing/2014/main" id="{3AABF8AD-F84A-643B-9574-26C484170D3F}"/>
              </a:ext>
            </a:extLst>
          </p:cNvPr>
          <p:cNvSpPr>
            <a:spLocks noGrp="1"/>
          </p:cNvSpPr>
          <p:nvPr>
            <p:ph type="sldNum" sz="quarter" idx="12"/>
          </p:nvPr>
        </p:nvSpPr>
        <p:spPr/>
        <p:txBody>
          <a:bodyPr/>
          <a:lstStyle/>
          <a:p>
            <a:fld id="{37892B85-A679-1943-821F-72C61F74835B}" type="slidenum">
              <a:rPr lang="en-US" smtClean="0"/>
              <a:t>21</a:t>
            </a:fld>
            <a:endParaRPr lang="en-US"/>
          </a:p>
        </p:txBody>
      </p:sp>
      <p:pic>
        <p:nvPicPr>
          <p:cNvPr id="7" name="Picture 6">
            <a:extLst>
              <a:ext uri="{FF2B5EF4-FFF2-40B4-BE49-F238E27FC236}">
                <a16:creationId xmlns:a16="http://schemas.microsoft.com/office/drawing/2014/main" id="{6FAFB94F-2A8C-BD58-83B8-3EBCCABF4919}"/>
              </a:ext>
            </a:extLst>
          </p:cNvPr>
          <p:cNvPicPr>
            <a:picLocks noChangeAspect="1"/>
          </p:cNvPicPr>
          <p:nvPr/>
        </p:nvPicPr>
        <p:blipFill>
          <a:blip r:embed="rId3"/>
          <a:stretch>
            <a:fillRect/>
          </a:stretch>
        </p:blipFill>
        <p:spPr>
          <a:xfrm>
            <a:off x="263984" y="2465759"/>
            <a:ext cx="5433965" cy="3056605"/>
          </a:xfrm>
          <a:prstGeom prst="rect">
            <a:avLst/>
          </a:prstGeom>
        </p:spPr>
      </p:pic>
      <p:pic>
        <p:nvPicPr>
          <p:cNvPr id="8" name="Picture 7">
            <a:extLst>
              <a:ext uri="{FF2B5EF4-FFF2-40B4-BE49-F238E27FC236}">
                <a16:creationId xmlns:a16="http://schemas.microsoft.com/office/drawing/2014/main" id="{EFD79B68-FBB5-6AA7-AF27-9648E91E2314}"/>
              </a:ext>
            </a:extLst>
          </p:cNvPr>
          <p:cNvPicPr>
            <a:picLocks noChangeAspect="1"/>
          </p:cNvPicPr>
          <p:nvPr/>
        </p:nvPicPr>
        <p:blipFill>
          <a:blip r:embed="rId4"/>
          <a:stretch>
            <a:fillRect/>
          </a:stretch>
        </p:blipFill>
        <p:spPr>
          <a:xfrm>
            <a:off x="6330218" y="2465759"/>
            <a:ext cx="5597798" cy="3534328"/>
          </a:xfrm>
          <a:prstGeom prst="rect">
            <a:avLst/>
          </a:prstGeom>
        </p:spPr>
      </p:pic>
      <p:sp>
        <p:nvSpPr>
          <p:cNvPr id="13" name="TextBox 12">
            <a:extLst>
              <a:ext uri="{FF2B5EF4-FFF2-40B4-BE49-F238E27FC236}">
                <a16:creationId xmlns:a16="http://schemas.microsoft.com/office/drawing/2014/main" id="{CBFAE5E1-3E43-812F-7931-0B9F3EF4BA9E}"/>
              </a:ext>
            </a:extLst>
          </p:cNvPr>
          <p:cNvSpPr txBox="1"/>
          <p:nvPr/>
        </p:nvSpPr>
        <p:spPr>
          <a:xfrm>
            <a:off x="1981201" y="2004094"/>
            <a:ext cx="1205266" cy="46166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2400" dirty="0"/>
              <a:t>Present </a:t>
            </a:r>
          </a:p>
        </p:txBody>
      </p:sp>
      <p:sp>
        <p:nvSpPr>
          <p:cNvPr id="14" name="TextBox 13">
            <a:extLst>
              <a:ext uri="{FF2B5EF4-FFF2-40B4-BE49-F238E27FC236}">
                <a16:creationId xmlns:a16="http://schemas.microsoft.com/office/drawing/2014/main" id="{D56BE12A-2925-DFA0-E075-6FF26A4F3C33}"/>
              </a:ext>
            </a:extLst>
          </p:cNvPr>
          <p:cNvSpPr txBox="1"/>
          <p:nvPr/>
        </p:nvSpPr>
        <p:spPr>
          <a:xfrm>
            <a:off x="8204201" y="1949061"/>
            <a:ext cx="2301399" cy="46166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sz="2400" dirty="0"/>
              <a:t>Future with IRIS </a:t>
            </a:r>
          </a:p>
        </p:txBody>
      </p:sp>
    </p:spTree>
    <p:extLst>
      <p:ext uri="{BB962C8B-B14F-4D97-AF65-F5344CB8AC3E}">
        <p14:creationId xmlns:p14="http://schemas.microsoft.com/office/powerpoint/2010/main" val="429501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EE277D35-2EAC-68A0-1874-A5744B1D0EE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27322D-5969-54A3-D7F1-2A40352A2F4B}"/>
              </a:ext>
            </a:extLst>
          </p:cNvPr>
          <p:cNvSpPr>
            <a:spLocks noGrp="1"/>
          </p:cNvSpPr>
          <p:nvPr>
            <p:ph type="title"/>
          </p:nvPr>
        </p:nvSpPr>
        <p:spPr>
          <a:xfrm>
            <a:off x="838200" y="1335636"/>
            <a:ext cx="10625553" cy="1255164"/>
          </a:xfrm>
        </p:spPr>
        <p:txBody>
          <a:bodyPr>
            <a:normAutofit fontScale="90000"/>
          </a:bodyPr>
          <a:lstStyle/>
          <a:p>
            <a:r>
              <a:rPr lang="en-US" dirty="0"/>
              <a:t>We need to reduce  the project in 3 days (not easy with a distributed infrastructure over 6 poles)</a:t>
            </a:r>
            <a:br>
              <a:rPr lang="en-US" dirty="0"/>
            </a:br>
            <a:r>
              <a:rPr lang="en-US" dirty="0">
                <a:sym typeface="Wingdings" panose="05000000000000000000" pitchFamily="2" charset="2"/>
              </a:rPr>
              <a:t>75  </a:t>
            </a:r>
            <a:r>
              <a:rPr lang="en-US" dirty="0">
                <a:solidFill>
                  <a:srgbClr val="00B050"/>
                </a:solidFill>
                <a:sym typeface="Wingdings" panose="05000000000000000000" pitchFamily="2" charset="2"/>
              </a:rPr>
              <a:t>60 M€</a:t>
            </a:r>
            <a:r>
              <a:rPr lang="en-US" dirty="0">
                <a:sym typeface="Wingdings" panose="05000000000000000000" pitchFamily="2" charset="2"/>
              </a:rPr>
              <a:t>: keep all poles/partners, 60 M€ include taxes  </a:t>
            </a:r>
            <a:r>
              <a:rPr lang="en-US" dirty="0">
                <a:solidFill>
                  <a:srgbClr val="C00000"/>
                </a:solidFill>
                <a:sym typeface="Wingdings" panose="05000000000000000000" pitchFamily="2" charset="2"/>
              </a:rPr>
              <a:t>50 M€</a:t>
            </a:r>
            <a:r>
              <a:rPr lang="en-US" dirty="0">
                <a:sym typeface="Wingdings" panose="05000000000000000000" pitchFamily="2" charset="2"/>
              </a:rPr>
              <a:t> net budget</a:t>
            </a:r>
            <a:endParaRPr lang="en-US" dirty="0"/>
          </a:p>
        </p:txBody>
      </p:sp>
      <p:sp>
        <p:nvSpPr>
          <p:cNvPr id="3" name="Footer Placeholder 2">
            <a:extLst>
              <a:ext uri="{FF2B5EF4-FFF2-40B4-BE49-F238E27FC236}">
                <a16:creationId xmlns:a16="http://schemas.microsoft.com/office/drawing/2014/main" id="{8C12CAC3-88D5-1E5C-72CF-F505B9954157}"/>
              </a:ext>
            </a:extLst>
          </p:cNvPr>
          <p:cNvSpPr>
            <a:spLocks noGrp="1"/>
          </p:cNvSpPr>
          <p:nvPr>
            <p:ph type="ftr" sz="quarter" idx="11"/>
          </p:nvPr>
        </p:nvSpPr>
        <p:spPr/>
        <p:txBody>
          <a:bodyPr/>
          <a:lstStyle/>
          <a:p>
            <a:r>
              <a:rPr lang="en-US"/>
              <a:t>IRIS - L. Rossi - HL SHOC celebration</a:t>
            </a:r>
            <a:endParaRPr lang="it-IT"/>
          </a:p>
        </p:txBody>
      </p:sp>
      <p:sp>
        <p:nvSpPr>
          <p:cNvPr id="5" name="TextBox 4">
            <a:extLst>
              <a:ext uri="{FF2B5EF4-FFF2-40B4-BE49-F238E27FC236}">
                <a16:creationId xmlns:a16="http://schemas.microsoft.com/office/drawing/2014/main" id="{C4938AF9-AC54-0008-7541-9C6EDB2059B7}"/>
              </a:ext>
            </a:extLst>
          </p:cNvPr>
          <p:cNvSpPr txBox="1"/>
          <p:nvPr/>
        </p:nvSpPr>
        <p:spPr>
          <a:xfrm>
            <a:off x="567266" y="2708407"/>
            <a:ext cx="10549467" cy="3170099"/>
          </a:xfrm>
          <a:prstGeom prst="rect">
            <a:avLst/>
          </a:prstGeom>
          <a:noFill/>
        </p:spPr>
        <p:txBody>
          <a:bodyPr wrap="square">
            <a:spAutoFit/>
          </a:bodyPr>
          <a:lstStyle/>
          <a:p>
            <a:pPr marL="285750" indent="-285750">
              <a:buFont typeface="Arial" panose="020B0604020202020204" pitchFamily="34" charset="0"/>
              <a:buChar char="•"/>
            </a:pPr>
            <a:r>
              <a:rPr lang="en-US" sz="2000" dirty="0"/>
              <a:t>To cope with requested reduction:</a:t>
            </a:r>
          </a:p>
          <a:p>
            <a:pPr marL="285750" indent="-285750">
              <a:buFont typeface="Arial" panose="020B0604020202020204" pitchFamily="34" charset="0"/>
              <a:buChar char="•"/>
            </a:pPr>
            <a:r>
              <a:rPr lang="en-US" sz="2000" dirty="0"/>
              <a:t>We have considered to modify part of the  scope of </a:t>
            </a:r>
            <a:r>
              <a:rPr lang="en-US" sz="2000" dirty="0" err="1"/>
              <a:t>demosntrators</a:t>
            </a:r>
            <a:r>
              <a:rPr lang="en-US" sz="2000" dirty="0"/>
              <a:t>:</a:t>
            </a:r>
          </a:p>
          <a:p>
            <a:pPr marL="285750" indent="-285750">
              <a:buFont typeface="Arial" panose="020B0604020202020204" pitchFamily="34" charset="0"/>
              <a:buChar char="•"/>
            </a:pPr>
            <a:r>
              <a:rPr lang="en-US" sz="2000" dirty="0"/>
              <a:t>Reducing the current from 50 to 40 kA, compensated by an increase of voltage from 20 to 25 kV, which make it easier and allows for a small reduction of the budget, </a:t>
            </a:r>
            <a:r>
              <a:rPr lang="en-US" sz="2000" b="1" dirty="0"/>
              <a:t>at constant goal of P= 1 GW</a:t>
            </a:r>
          </a:p>
          <a:p>
            <a:pPr marL="285750" indent="-285750">
              <a:buFont typeface="Arial" panose="020B0604020202020204" pitchFamily="34" charset="0"/>
              <a:buChar char="•"/>
            </a:pPr>
            <a:r>
              <a:rPr lang="en-US" sz="2000" dirty="0"/>
              <a:t>Energy saving HTS Magnets: it is a difficult goal, given the time frame. To help a budget cut we changed the scope. From 10 T - 150 mm </a:t>
            </a:r>
            <a:r>
              <a:rPr lang="en-US" sz="2000" dirty="0">
                <a:sym typeface="Wingdings" panose="05000000000000000000" pitchFamily="2" charset="2"/>
              </a:rPr>
              <a:t></a:t>
            </a:r>
            <a:r>
              <a:rPr lang="en-US" sz="2000" dirty="0"/>
              <a:t> 8 T – 80 mm; </a:t>
            </a:r>
            <a:r>
              <a:rPr lang="en-US" sz="2000" b="1" dirty="0"/>
              <a:t>preserving the aspect of energy saving </a:t>
            </a:r>
            <a:r>
              <a:rPr lang="en-US" sz="2000" dirty="0"/>
              <a:t>(10-20 K) </a:t>
            </a:r>
          </a:p>
          <a:p>
            <a:pPr marL="285750" indent="-285750">
              <a:buFont typeface="Arial" panose="020B0604020202020204" pitchFamily="34" charset="0"/>
              <a:buChar char="•"/>
            </a:pPr>
            <a:r>
              <a:rPr lang="en-US" sz="2000" dirty="0"/>
              <a:t>Civil Engineering. The new constructions are in Milano and Salerno. In Milano we have re-modulated the project and considered a simple industrial  building (a “hangar” ). Salerno will simplify the C.E. scope, too, with one building only instead of two. </a:t>
            </a:r>
          </a:p>
        </p:txBody>
      </p:sp>
      <p:sp>
        <p:nvSpPr>
          <p:cNvPr id="4" name="Date Placeholder 3">
            <a:extLst>
              <a:ext uri="{FF2B5EF4-FFF2-40B4-BE49-F238E27FC236}">
                <a16:creationId xmlns:a16="http://schemas.microsoft.com/office/drawing/2014/main" id="{729BEF60-6E28-A8A0-0A15-A39CEEDDCE64}"/>
              </a:ext>
            </a:extLst>
          </p:cNvPr>
          <p:cNvSpPr>
            <a:spLocks noGrp="1"/>
          </p:cNvSpPr>
          <p:nvPr>
            <p:ph type="dt" sz="half" idx="10"/>
          </p:nvPr>
        </p:nvSpPr>
        <p:spPr/>
        <p:txBody>
          <a:bodyPr/>
          <a:lstStyle/>
          <a:p>
            <a:r>
              <a:rPr lang="en-US"/>
              <a:t>17-Feb-2023</a:t>
            </a:r>
            <a:endParaRPr lang="it-IT"/>
          </a:p>
        </p:txBody>
      </p:sp>
      <p:sp>
        <p:nvSpPr>
          <p:cNvPr id="6" name="Slide Number Placeholder 5">
            <a:extLst>
              <a:ext uri="{FF2B5EF4-FFF2-40B4-BE49-F238E27FC236}">
                <a16:creationId xmlns:a16="http://schemas.microsoft.com/office/drawing/2014/main" id="{77A3C32C-E944-97D7-A9F4-EB3183C88F97}"/>
              </a:ext>
            </a:extLst>
          </p:cNvPr>
          <p:cNvSpPr>
            <a:spLocks noGrp="1"/>
          </p:cNvSpPr>
          <p:nvPr>
            <p:ph type="sldNum" sz="quarter" idx="12"/>
          </p:nvPr>
        </p:nvSpPr>
        <p:spPr/>
        <p:txBody>
          <a:bodyPr/>
          <a:lstStyle/>
          <a:p>
            <a:fld id="{9B13B172-409A-48BF-92CD-9E808051E234}" type="slidenum">
              <a:rPr lang="it-IT" smtClean="0"/>
              <a:t>22</a:t>
            </a:fld>
            <a:endParaRPr lang="it-IT"/>
          </a:p>
        </p:txBody>
      </p:sp>
    </p:spTree>
    <p:extLst>
      <p:ext uri="{BB962C8B-B14F-4D97-AF65-F5344CB8AC3E}">
        <p14:creationId xmlns:p14="http://schemas.microsoft.com/office/powerpoint/2010/main" val="8675091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5DC4F4FE-39E5-6A6D-E156-4E88D27C34F9}"/>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57A4FDA6-38FD-2764-1DB8-699D62969C6E}"/>
              </a:ext>
            </a:extLst>
          </p:cNvPr>
          <p:cNvSpPr>
            <a:spLocks noGrp="1"/>
          </p:cNvSpPr>
          <p:nvPr>
            <p:ph type="dt" sz="half" idx="10"/>
          </p:nvPr>
        </p:nvSpPr>
        <p:spPr/>
        <p:txBody>
          <a:bodyPr/>
          <a:lstStyle/>
          <a:p>
            <a:r>
              <a:rPr lang="en-US"/>
              <a:t>17-Feb-2023</a:t>
            </a:r>
            <a:endParaRPr lang="it-IT"/>
          </a:p>
        </p:txBody>
      </p:sp>
      <p:sp>
        <p:nvSpPr>
          <p:cNvPr id="3" name="Footer Placeholder 2">
            <a:extLst>
              <a:ext uri="{FF2B5EF4-FFF2-40B4-BE49-F238E27FC236}">
                <a16:creationId xmlns:a16="http://schemas.microsoft.com/office/drawing/2014/main" id="{A98396AD-C85F-718D-1BCA-0EE90BA034D9}"/>
              </a:ext>
            </a:extLst>
          </p:cNvPr>
          <p:cNvSpPr>
            <a:spLocks noGrp="1"/>
          </p:cNvSpPr>
          <p:nvPr>
            <p:ph type="ftr" sz="quarter" idx="11"/>
          </p:nvPr>
        </p:nvSpPr>
        <p:spPr/>
        <p:txBody>
          <a:bodyPr/>
          <a:lstStyle/>
          <a:p>
            <a:r>
              <a:rPr lang="en-US"/>
              <a:t>IRIS - L. Rossi - HL SHOC celebration</a:t>
            </a:r>
            <a:endParaRPr lang="it-IT"/>
          </a:p>
        </p:txBody>
      </p:sp>
      <p:sp>
        <p:nvSpPr>
          <p:cNvPr id="4" name="Slide Number Placeholder 3">
            <a:extLst>
              <a:ext uri="{FF2B5EF4-FFF2-40B4-BE49-F238E27FC236}">
                <a16:creationId xmlns:a16="http://schemas.microsoft.com/office/drawing/2014/main" id="{F9380583-AC23-C71A-BE3D-8340F938AC0D}"/>
              </a:ext>
            </a:extLst>
          </p:cNvPr>
          <p:cNvSpPr>
            <a:spLocks noGrp="1"/>
          </p:cNvSpPr>
          <p:nvPr>
            <p:ph type="sldNum" sz="quarter" idx="12"/>
          </p:nvPr>
        </p:nvSpPr>
        <p:spPr/>
        <p:txBody>
          <a:bodyPr/>
          <a:lstStyle/>
          <a:p>
            <a:fld id="{9B13B172-409A-48BF-92CD-9E808051E234}" type="slidenum">
              <a:rPr lang="it-IT" smtClean="0"/>
              <a:t>23</a:t>
            </a:fld>
            <a:endParaRPr lang="it-IT"/>
          </a:p>
        </p:txBody>
      </p:sp>
      <p:pic>
        <p:nvPicPr>
          <p:cNvPr id="5" name="Picture 4" descr="A high angle view of a factory&#10;&#10;Description automatically generated with medium confidence">
            <a:extLst>
              <a:ext uri="{FF2B5EF4-FFF2-40B4-BE49-F238E27FC236}">
                <a16:creationId xmlns:a16="http://schemas.microsoft.com/office/drawing/2014/main" id="{CE6FA6EB-0573-F222-0DBA-D4584C659E7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1101" y="738339"/>
            <a:ext cx="3565058" cy="5691799"/>
          </a:xfrm>
          <a:prstGeom prst="rect">
            <a:avLst/>
          </a:prstGeom>
        </p:spPr>
      </p:pic>
      <p:sp>
        <p:nvSpPr>
          <p:cNvPr id="6" name="TextBox 5">
            <a:extLst>
              <a:ext uri="{FF2B5EF4-FFF2-40B4-BE49-F238E27FC236}">
                <a16:creationId xmlns:a16="http://schemas.microsoft.com/office/drawing/2014/main" id="{51B1A8AC-6D64-6F54-98CF-17172A08206A}"/>
              </a:ext>
            </a:extLst>
          </p:cNvPr>
          <p:cNvSpPr txBox="1"/>
          <p:nvPr/>
        </p:nvSpPr>
        <p:spPr>
          <a:xfrm>
            <a:off x="3522874" y="1495472"/>
            <a:ext cx="5029199" cy="92333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just"/>
            <a:r>
              <a:rPr lang="it-IT" b="1" dirty="0"/>
              <a:t>Left:</a:t>
            </a:r>
            <a:r>
              <a:rPr lang="it-IT" dirty="0"/>
              <a:t> </a:t>
            </a:r>
            <a:r>
              <a:rPr lang="it-IT" dirty="0" err="1"/>
              <a:t>Superconducting</a:t>
            </a:r>
            <a:r>
              <a:rPr lang="it-IT" dirty="0"/>
              <a:t> Line, in </a:t>
            </a:r>
            <a:r>
              <a:rPr lang="it-IT" dirty="0" err="1"/>
              <a:t>its</a:t>
            </a:r>
            <a:r>
              <a:rPr lang="it-IT" dirty="0"/>
              <a:t> </a:t>
            </a:r>
            <a:r>
              <a:rPr lang="it-IT" dirty="0" err="1"/>
              <a:t>flexible</a:t>
            </a:r>
            <a:r>
              <a:rPr lang="it-IT" dirty="0"/>
              <a:t> </a:t>
            </a:r>
            <a:r>
              <a:rPr lang="it-IT" dirty="0" err="1"/>
              <a:t>cryostat</a:t>
            </a:r>
            <a:r>
              <a:rPr lang="it-IT" dirty="0"/>
              <a:t>, 60 m , 100 </a:t>
            </a:r>
            <a:r>
              <a:rPr lang="it-IT" dirty="0" err="1"/>
              <a:t>kA</a:t>
            </a:r>
            <a:r>
              <a:rPr lang="it-IT" dirty="0"/>
              <a:t> – 3 kV, </a:t>
            </a:r>
            <a:r>
              <a:rPr lang="it-IT" dirty="0" err="1"/>
              <a:t>during</a:t>
            </a:r>
            <a:r>
              <a:rPr lang="it-IT" dirty="0"/>
              <a:t> </a:t>
            </a:r>
            <a:r>
              <a:rPr lang="it-IT" dirty="0" err="1"/>
              <a:t>successful</a:t>
            </a:r>
            <a:r>
              <a:rPr lang="it-IT" dirty="0"/>
              <a:t> test in 2020 </a:t>
            </a:r>
            <a:r>
              <a:rPr lang="it-IT" dirty="0" err="1"/>
              <a:t>at</a:t>
            </a:r>
            <a:r>
              <a:rPr lang="it-IT" dirty="0"/>
              <a:t> CERN for the High </a:t>
            </a:r>
            <a:r>
              <a:rPr lang="it-IT" dirty="0" err="1"/>
              <a:t>Luminosity</a:t>
            </a:r>
            <a:r>
              <a:rPr lang="it-IT" dirty="0"/>
              <a:t> LHC Project</a:t>
            </a:r>
          </a:p>
        </p:txBody>
      </p:sp>
      <p:sp>
        <p:nvSpPr>
          <p:cNvPr id="7" name="TextBox 6">
            <a:extLst>
              <a:ext uri="{FF2B5EF4-FFF2-40B4-BE49-F238E27FC236}">
                <a16:creationId xmlns:a16="http://schemas.microsoft.com/office/drawing/2014/main" id="{B406F7F5-FC5D-DB75-D9B0-603DBC983A20}"/>
              </a:ext>
            </a:extLst>
          </p:cNvPr>
          <p:cNvSpPr txBox="1"/>
          <p:nvPr/>
        </p:nvSpPr>
        <p:spPr>
          <a:xfrm>
            <a:off x="3738519" y="3291129"/>
            <a:ext cx="8092035" cy="2862322"/>
          </a:xfrm>
          <a:prstGeom prst="rect">
            <a:avLst/>
          </a:prstGeom>
          <a:noFill/>
        </p:spPr>
        <p:txBody>
          <a:bodyPr wrap="square" rtlCol="0">
            <a:spAutoFit/>
          </a:bodyPr>
          <a:lstStyle/>
          <a:p>
            <a:r>
              <a:rPr lang="en-US" dirty="0"/>
              <a:t>Scope: Manufacturing a demonstrator capable of 1 GW DC, operated at 20 K and test it in “operative” conditions in a test facility that will then be available for other projects</a:t>
            </a:r>
            <a:r>
              <a:rPr lang="en-US" b="1" dirty="0"/>
              <a:t>. 25 kV-40kA, 20 K;</a:t>
            </a:r>
            <a:r>
              <a:rPr lang="en-US" b="1" dirty="0">
                <a:solidFill>
                  <a:srgbClr val="C00000"/>
                </a:solidFill>
              </a:rPr>
              <a:t> </a:t>
            </a:r>
            <a:r>
              <a:rPr lang="en-US" b="1" dirty="0"/>
              <a:t>(50+ kV testing) </a:t>
            </a:r>
            <a:r>
              <a:rPr lang="en-US" b="1" dirty="0">
                <a:solidFill>
                  <a:srgbClr val="C00000"/>
                </a:solidFill>
              </a:rPr>
              <a:t>- use of round wire MgB</a:t>
            </a:r>
            <a:r>
              <a:rPr lang="en-US" b="1" baseline="-25000" dirty="0">
                <a:solidFill>
                  <a:srgbClr val="C00000"/>
                </a:solidFill>
              </a:rPr>
              <a:t>2</a:t>
            </a:r>
          </a:p>
          <a:p>
            <a:endParaRPr lang="en-US" dirty="0"/>
          </a:p>
          <a:p>
            <a:r>
              <a:rPr lang="en-US" dirty="0"/>
              <a:t>Use: </a:t>
            </a:r>
            <a:r>
              <a:rPr lang="en-US" b="1" dirty="0"/>
              <a:t>beside long-distance large electrical power transmission, significant place in the electric system for HVDC back-to-back system </a:t>
            </a:r>
            <a:r>
              <a:rPr lang="en-US" dirty="0"/>
              <a:t>(study for placing the demonstrator in an Italian facility after the PNRR).</a:t>
            </a:r>
          </a:p>
          <a:p>
            <a:endParaRPr lang="en-US" dirty="0"/>
          </a:p>
          <a:p>
            <a:r>
              <a:rPr lang="en-US" dirty="0"/>
              <a:t>We will design the facility and this demo for cooling with He gas; however, </a:t>
            </a:r>
            <a:r>
              <a:rPr lang="en-US" b="1" dirty="0"/>
              <a:t>in second stage after IRIS,</a:t>
            </a:r>
            <a:r>
              <a:rPr lang="en-US" dirty="0"/>
              <a:t> compatibility with LH cooling will be investigated, too.</a:t>
            </a:r>
          </a:p>
        </p:txBody>
      </p:sp>
      <p:pic>
        <p:nvPicPr>
          <p:cNvPr id="8" name="Picture 7">
            <a:extLst>
              <a:ext uri="{FF2B5EF4-FFF2-40B4-BE49-F238E27FC236}">
                <a16:creationId xmlns:a16="http://schemas.microsoft.com/office/drawing/2014/main" id="{D41FA24E-C538-044A-FDB7-A147F85C193A}"/>
              </a:ext>
            </a:extLst>
          </p:cNvPr>
          <p:cNvPicPr>
            <a:picLocks noChangeAspect="1"/>
          </p:cNvPicPr>
          <p:nvPr/>
        </p:nvPicPr>
        <p:blipFill>
          <a:blip r:embed="rId4"/>
          <a:stretch>
            <a:fillRect/>
          </a:stretch>
        </p:blipFill>
        <p:spPr>
          <a:xfrm>
            <a:off x="8582640" y="1277053"/>
            <a:ext cx="3609360" cy="1926170"/>
          </a:xfrm>
          <a:prstGeom prst="rect">
            <a:avLst/>
          </a:prstGeom>
        </p:spPr>
      </p:pic>
      <p:sp>
        <p:nvSpPr>
          <p:cNvPr id="9" name="TextBox 8">
            <a:extLst>
              <a:ext uri="{FF2B5EF4-FFF2-40B4-BE49-F238E27FC236}">
                <a16:creationId xmlns:a16="http://schemas.microsoft.com/office/drawing/2014/main" id="{539A089F-E797-9A28-99B6-403EE6396BEC}"/>
              </a:ext>
            </a:extLst>
          </p:cNvPr>
          <p:cNvSpPr txBox="1"/>
          <p:nvPr/>
        </p:nvSpPr>
        <p:spPr>
          <a:xfrm>
            <a:off x="4681147" y="2526259"/>
            <a:ext cx="3973286" cy="646331"/>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r"/>
            <a:r>
              <a:rPr lang="en-US" b="1" dirty="0"/>
              <a:t>Right</a:t>
            </a:r>
            <a:r>
              <a:rPr lang="en-US" dirty="0"/>
              <a:t>: cabling a sub-element of a MgB</a:t>
            </a:r>
            <a:r>
              <a:rPr lang="en-US" baseline="-25000" dirty="0"/>
              <a:t>2</a:t>
            </a:r>
            <a:r>
              <a:rPr lang="en-US" dirty="0"/>
              <a:t> cable for High Luminosity LHC Project</a:t>
            </a:r>
          </a:p>
        </p:txBody>
      </p:sp>
      <p:sp>
        <p:nvSpPr>
          <p:cNvPr id="10" name="TextBox 9">
            <a:extLst>
              <a:ext uri="{FF2B5EF4-FFF2-40B4-BE49-F238E27FC236}">
                <a16:creationId xmlns:a16="http://schemas.microsoft.com/office/drawing/2014/main" id="{484E3085-99CA-984B-EEC4-582FB91B385C}"/>
              </a:ext>
            </a:extLst>
          </p:cNvPr>
          <p:cNvSpPr txBox="1"/>
          <p:nvPr/>
        </p:nvSpPr>
        <p:spPr>
          <a:xfrm>
            <a:off x="8919633" y="1341583"/>
            <a:ext cx="3201266" cy="307777"/>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sz="1400" b="1" dirty="0"/>
              <a:t>(courtesy of A. Ballarino,  CERN, archive)</a:t>
            </a:r>
          </a:p>
        </p:txBody>
      </p:sp>
      <p:sp>
        <p:nvSpPr>
          <p:cNvPr id="12" name="TextBox 11">
            <a:extLst>
              <a:ext uri="{FF2B5EF4-FFF2-40B4-BE49-F238E27FC236}">
                <a16:creationId xmlns:a16="http://schemas.microsoft.com/office/drawing/2014/main" id="{EBF387D8-395F-63B3-8196-FAF8CC4C3D0B}"/>
              </a:ext>
            </a:extLst>
          </p:cNvPr>
          <p:cNvSpPr txBox="1"/>
          <p:nvPr/>
        </p:nvSpPr>
        <p:spPr>
          <a:xfrm>
            <a:off x="321608" y="6065013"/>
            <a:ext cx="3201266" cy="307777"/>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sz="1400" b="1" dirty="0"/>
              <a:t>(courtesy of A. Ballarino,  CERN, archive)</a:t>
            </a:r>
          </a:p>
        </p:txBody>
      </p:sp>
    </p:spTree>
    <p:extLst>
      <p:ext uri="{BB962C8B-B14F-4D97-AF65-F5344CB8AC3E}">
        <p14:creationId xmlns:p14="http://schemas.microsoft.com/office/powerpoint/2010/main" val="266116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Connector 24">
            <a:extLst>
              <a:ext uri="{FF2B5EF4-FFF2-40B4-BE49-F238E27FC236}">
                <a16:creationId xmlns:a16="http://schemas.microsoft.com/office/drawing/2014/main" id="{E00E4642-DF51-5E4A-7901-630B2B42B95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grpSp>
        <p:nvGrpSpPr>
          <p:cNvPr id="20" name="Groupe 19">
            <a:extLst>
              <a:ext uri="{FF2B5EF4-FFF2-40B4-BE49-F238E27FC236}">
                <a16:creationId xmlns:a16="http://schemas.microsoft.com/office/drawing/2014/main" id="{BB9D0605-00D7-5A84-5B26-A0A7445E5544}"/>
              </a:ext>
            </a:extLst>
          </p:cNvPr>
          <p:cNvGrpSpPr/>
          <p:nvPr/>
        </p:nvGrpSpPr>
        <p:grpSpPr>
          <a:xfrm>
            <a:off x="8133033" y="2338769"/>
            <a:ext cx="3352460" cy="3333146"/>
            <a:chOff x="5262612" y="3732534"/>
            <a:chExt cx="2673439" cy="2573643"/>
          </a:xfrm>
        </p:grpSpPr>
        <p:sp>
          <p:nvSpPr>
            <p:cNvPr id="18" name="Ellipse 17">
              <a:extLst>
                <a:ext uri="{FF2B5EF4-FFF2-40B4-BE49-F238E27FC236}">
                  <a16:creationId xmlns:a16="http://schemas.microsoft.com/office/drawing/2014/main" id="{A498FF9D-9D2D-5703-9E99-520472C217C0}"/>
                </a:ext>
              </a:extLst>
            </p:cNvPr>
            <p:cNvSpPr/>
            <p:nvPr/>
          </p:nvSpPr>
          <p:spPr>
            <a:xfrm>
              <a:off x="5262612" y="3732534"/>
              <a:ext cx="2673439" cy="2573643"/>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a:extLst>
                <a:ext uri="{FF2B5EF4-FFF2-40B4-BE49-F238E27FC236}">
                  <a16:creationId xmlns:a16="http://schemas.microsoft.com/office/drawing/2014/main" id="{5F56DC25-A99B-0E5B-A84B-EDA372824F9E}"/>
                </a:ext>
              </a:extLst>
            </p:cNvPr>
            <p:cNvSpPr/>
            <p:nvPr/>
          </p:nvSpPr>
          <p:spPr>
            <a:xfrm>
              <a:off x="5413084" y="3859702"/>
              <a:ext cx="2404085" cy="2319306"/>
            </a:xfrm>
            <a:prstGeom prst="ellipse">
              <a:avLst/>
            </a:prstGeom>
            <a:pattFill prst="zigZag">
              <a:fgClr>
                <a:schemeClr val="bg1">
                  <a:lumMod val="50000"/>
                </a:schemeClr>
              </a:fgClr>
              <a:bgClr>
                <a:schemeClr val="bg1"/>
              </a:bgClr>
            </a:patt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Ellipse 15">
            <a:extLst>
              <a:ext uri="{FF2B5EF4-FFF2-40B4-BE49-F238E27FC236}">
                <a16:creationId xmlns:a16="http://schemas.microsoft.com/office/drawing/2014/main" id="{77A7B3AE-4B9F-7860-4E06-2BC93E5DCFDD}"/>
              </a:ext>
            </a:extLst>
          </p:cNvPr>
          <p:cNvSpPr/>
          <p:nvPr/>
        </p:nvSpPr>
        <p:spPr>
          <a:xfrm>
            <a:off x="8483936" y="2718977"/>
            <a:ext cx="2673439" cy="2573643"/>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CC149B84-B2FC-F4E2-C058-75F45A937598}"/>
              </a:ext>
            </a:extLst>
          </p:cNvPr>
          <p:cNvSpPr/>
          <p:nvPr/>
        </p:nvSpPr>
        <p:spPr>
          <a:xfrm>
            <a:off x="8600890" y="2849880"/>
            <a:ext cx="2404085" cy="2319306"/>
          </a:xfrm>
          <a:prstGeom prst="ellipse">
            <a:avLst/>
          </a:prstGeom>
          <a:blipFill>
            <a:blip r:embed="rId3"/>
            <a:tile tx="0" ty="0" sx="100000" sy="100000" flip="none" algn="tl"/>
          </a:bli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 name="Groupe 3">
            <a:extLst>
              <a:ext uri="{FF2B5EF4-FFF2-40B4-BE49-F238E27FC236}">
                <a16:creationId xmlns:a16="http://schemas.microsoft.com/office/drawing/2014/main" id="{C171E586-2C28-34F8-85CB-130FC60EDAE2}"/>
              </a:ext>
            </a:extLst>
          </p:cNvPr>
          <p:cNvGrpSpPr/>
          <p:nvPr/>
        </p:nvGrpSpPr>
        <p:grpSpPr>
          <a:xfrm>
            <a:off x="8935133" y="3259368"/>
            <a:ext cx="1735597" cy="1762392"/>
            <a:chOff x="347331" y="2530232"/>
            <a:chExt cx="3688034" cy="3260398"/>
          </a:xfrm>
        </p:grpSpPr>
        <p:pic>
          <p:nvPicPr>
            <p:cNvPr id="5" name="Image 4">
              <a:extLst>
                <a:ext uri="{FF2B5EF4-FFF2-40B4-BE49-F238E27FC236}">
                  <a16:creationId xmlns:a16="http://schemas.microsoft.com/office/drawing/2014/main" id="{4462E010-C6ED-A4BF-F725-917A174B7175}"/>
                </a:ext>
              </a:extLst>
            </p:cNvPr>
            <p:cNvPicPr>
              <a:picLocks noChangeAspect="1"/>
            </p:cNvPicPr>
            <p:nvPr/>
          </p:nvPicPr>
          <p:blipFill>
            <a:blip r:embed="rId4"/>
            <a:stretch>
              <a:fillRect/>
            </a:stretch>
          </p:blipFill>
          <p:spPr>
            <a:xfrm>
              <a:off x="2162715" y="4177864"/>
              <a:ext cx="1816152" cy="1612766"/>
            </a:xfrm>
            <a:prstGeom prst="rect">
              <a:avLst/>
            </a:prstGeom>
          </p:spPr>
        </p:pic>
        <p:pic>
          <p:nvPicPr>
            <p:cNvPr id="6" name="Image 5">
              <a:extLst>
                <a:ext uri="{FF2B5EF4-FFF2-40B4-BE49-F238E27FC236}">
                  <a16:creationId xmlns:a16="http://schemas.microsoft.com/office/drawing/2014/main" id="{0A782A69-4585-72D0-D2F3-AF835EEC3151}"/>
                </a:ext>
              </a:extLst>
            </p:cNvPr>
            <p:cNvPicPr>
              <a:picLocks noChangeAspect="1"/>
            </p:cNvPicPr>
            <p:nvPr/>
          </p:nvPicPr>
          <p:blipFill>
            <a:blip r:embed="rId5"/>
            <a:stretch>
              <a:fillRect/>
            </a:stretch>
          </p:blipFill>
          <p:spPr>
            <a:xfrm>
              <a:off x="2218600" y="2571587"/>
              <a:ext cx="1816765" cy="1615580"/>
            </a:xfrm>
            <a:prstGeom prst="rect">
              <a:avLst/>
            </a:prstGeom>
          </p:spPr>
        </p:pic>
        <p:pic>
          <p:nvPicPr>
            <p:cNvPr id="7" name="Image 6">
              <a:extLst>
                <a:ext uri="{FF2B5EF4-FFF2-40B4-BE49-F238E27FC236}">
                  <a16:creationId xmlns:a16="http://schemas.microsoft.com/office/drawing/2014/main" id="{D4F8381A-0A05-91F0-1C6A-C122C99F70C0}"/>
                </a:ext>
              </a:extLst>
            </p:cNvPr>
            <p:cNvPicPr>
              <a:picLocks noChangeAspect="1"/>
            </p:cNvPicPr>
            <p:nvPr/>
          </p:nvPicPr>
          <p:blipFill>
            <a:blip r:embed="rId4"/>
            <a:stretch>
              <a:fillRect/>
            </a:stretch>
          </p:blipFill>
          <p:spPr>
            <a:xfrm>
              <a:off x="402448" y="2530232"/>
              <a:ext cx="1816152" cy="1612766"/>
            </a:xfrm>
            <a:prstGeom prst="rect">
              <a:avLst/>
            </a:prstGeom>
          </p:spPr>
        </p:pic>
        <p:pic>
          <p:nvPicPr>
            <p:cNvPr id="8" name="Image 7">
              <a:extLst>
                <a:ext uri="{FF2B5EF4-FFF2-40B4-BE49-F238E27FC236}">
                  <a16:creationId xmlns:a16="http://schemas.microsoft.com/office/drawing/2014/main" id="{51D5662A-9387-743C-7C6F-6197864D570D}"/>
                </a:ext>
              </a:extLst>
            </p:cNvPr>
            <p:cNvPicPr>
              <a:picLocks noChangeAspect="1"/>
            </p:cNvPicPr>
            <p:nvPr/>
          </p:nvPicPr>
          <p:blipFill>
            <a:blip r:embed="rId4"/>
            <a:stretch>
              <a:fillRect/>
            </a:stretch>
          </p:blipFill>
          <p:spPr>
            <a:xfrm>
              <a:off x="351611" y="4154532"/>
              <a:ext cx="1816152" cy="1612766"/>
            </a:xfrm>
            <a:prstGeom prst="rect">
              <a:avLst/>
            </a:prstGeom>
          </p:spPr>
        </p:pic>
        <p:sp>
          <p:nvSpPr>
            <p:cNvPr id="9" name="Ellipse 8">
              <a:extLst>
                <a:ext uri="{FF2B5EF4-FFF2-40B4-BE49-F238E27FC236}">
                  <a16:creationId xmlns:a16="http://schemas.microsoft.com/office/drawing/2014/main" id="{6635FA39-C7D7-1672-61CC-4AA7B94DBBE2}"/>
                </a:ext>
              </a:extLst>
            </p:cNvPr>
            <p:cNvSpPr/>
            <p:nvPr/>
          </p:nvSpPr>
          <p:spPr>
            <a:xfrm>
              <a:off x="1840367" y="3818983"/>
              <a:ext cx="685974" cy="6778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DB31B538-8B31-D17D-4455-34270AF4FE06}"/>
                </a:ext>
              </a:extLst>
            </p:cNvPr>
            <p:cNvSpPr/>
            <p:nvPr/>
          </p:nvSpPr>
          <p:spPr>
            <a:xfrm>
              <a:off x="2028751" y="2566017"/>
              <a:ext cx="379698" cy="4057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A0658435-802C-514D-A033-0C4BE7440BB3}"/>
                </a:ext>
              </a:extLst>
            </p:cNvPr>
            <p:cNvSpPr/>
            <p:nvPr/>
          </p:nvSpPr>
          <p:spPr>
            <a:xfrm>
              <a:off x="3605682" y="4016778"/>
              <a:ext cx="379698" cy="3788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a:extLst>
                <a:ext uri="{FF2B5EF4-FFF2-40B4-BE49-F238E27FC236}">
                  <a16:creationId xmlns:a16="http://schemas.microsoft.com/office/drawing/2014/main" id="{8F81A9F3-C804-29B5-71F7-893398ED9B28}"/>
                </a:ext>
              </a:extLst>
            </p:cNvPr>
            <p:cNvSpPr/>
            <p:nvPr/>
          </p:nvSpPr>
          <p:spPr>
            <a:xfrm>
              <a:off x="1972866" y="5353188"/>
              <a:ext cx="379698" cy="3700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551AFA6C-1530-479E-13FB-607D867D002D}"/>
                </a:ext>
              </a:extLst>
            </p:cNvPr>
            <p:cNvSpPr/>
            <p:nvPr/>
          </p:nvSpPr>
          <p:spPr>
            <a:xfrm>
              <a:off x="401835" y="3965879"/>
              <a:ext cx="379698" cy="4057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 coins arrondis 13">
              <a:extLst>
                <a:ext uri="{FF2B5EF4-FFF2-40B4-BE49-F238E27FC236}">
                  <a16:creationId xmlns:a16="http://schemas.microsoft.com/office/drawing/2014/main" id="{836E975F-38DF-0E22-B594-7AC4E7CFFC92}"/>
                </a:ext>
              </a:extLst>
            </p:cNvPr>
            <p:cNvSpPr/>
            <p:nvPr/>
          </p:nvSpPr>
          <p:spPr>
            <a:xfrm>
              <a:off x="347331" y="2530232"/>
              <a:ext cx="3688034" cy="3255951"/>
            </a:xfrm>
            <a:prstGeom prst="roundRect">
              <a:avLst>
                <a:gd name="adj" fmla="val 27640"/>
              </a:avLst>
            </a:prstGeom>
            <a:no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1" name="Titre 1">
            <a:extLst>
              <a:ext uri="{FF2B5EF4-FFF2-40B4-BE49-F238E27FC236}">
                <a16:creationId xmlns:a16="http://schemas.microsoft.com/office/drawing/2014/main" id="{B2A133F1-C984-A476-58B8-E48940E01FFB}"/>
              </a:ext>
            </a:extLst>
          </p:cNvPr>
          <p:cNvSpPr>
            <a:spLocks noGrp="1"/>
          </p:cNvSpPr>
          <p:nvPr>
            <p:ph type="title"/>
          </p:nvPr>
        </p:nvSpPr>
        <p:spPr>
          <a:xfrm>
            <a:off x="1807547" y="1124243"/>
            <a:ext cx="10515600" cy="1325563"/>
          </a:xfrm>
        </p:spPr>
        <p:txBody>
          <a:bodyPr>
            <a:normAutofit/>
          </a:bodyPr>
          <a:lstStyle/>
          <a:p>
            <a:r>
              <a:rPr lang="it-IT" sz="2800" dirty="0"/>
              <a:t>Iris project design: 4x40 kA -25kV 20 K </a:t>
            </a:r>
            <a:endParaRPr lang="fr-FR" sz="2800" dirty="0"/>
          </a:p>
        </p:txBody>
      </p:sp>
      <p:graphicFrame>
        <p:nvGraphicFramePr>
          <p:cNvPr id="22" name="Tableau 4">
            <a:extLst>
              <a:ext uri="{FF2B5EF4-FFF2-40B4-BE49-F238E27FC236}">
                <a16:creationId xmlns:a16="http://schemas.microsoft.com/office/drawing/2014/main" id="{B0F16FCC-A9C8-728A-A242-C3C6D6FA3B40}"/>
              </a:ext>
            </a:extLst>
          </p:cNvPr>
          <p:cNvGraphicFramePr>
            <a:graphicFrameLocks/>
          </p:cNvGraphicFramePr>
          <p:nvPr/>
        </p:nvGraphicFramePr>
        <p:xfrm>
          <a:off x="485542" y="1654449"/>
          <a:ext cx="6227984" cy="3080716"/>
        </p:xfrm>
        <a:graphic>
          <a:graphicData uri="http://schemas.openxmlformats.org/drawingml/2006/table">
            <a:tbl>
              <a:tblPr firstRow="1" bandRow="1">
                <a:tableStyleId>{5C22544A-7EE6-4342-B048-85BDC9FD1C3A}</a:tableStyleId>
              </a:tblPr>
              <a:tblGrid>
                <a:gridCol w="3414373">
                  <a:extLst>
                    <a:ext uri="{9D8B030D-6E8A-4147-A177-3AD203B41FA5}">
                      <a16:colId xmlns:a16="http://schemas.microsoft.com/office/drawing/2014/main" val="352612581"/>
                    </a:ext>
                  </a:extLst>
                </a:gridCol>
                <a:gridCol w="2813611">
                  <a:extLst>
                    <a:ext uri="{9D8B030D-6E8A-4147-A177-3AD203B41FA5}">
                      <a16:colId xmlns:a16="http://schemas.microsoft.com/office/drawing/2014/main" val="3132568208"/>
                    </a:ext>
                  </a:extLst>
                </a:gridCol>
              </a:tblGrid>
              <a:tr h="370840">
                <a:tc>
                  <a:txBody>
                    <a:bodyPr/>
                    <a:lstStyle/>
                    <a:p>
                      <a:r>
                        <a:rPr lang="fr-FR" dirty="0" err="1"/>
                        <a:t>Characteristics</a:t>
                      </a:r>
                      <a:endParaRPr lang="fr-FR" dirty="0"/>
                    </a:p>
                  </a:txBody>
                  <a:tcPr/>
                </a:tc>
                <a:tc>
                  <a:txBody>
                    <a:bodyPr/>
                    <a:lstStyle/>
                    <a:p>
                      <a:endParaRPr lang="fr-FR" dirty="0"/>
                    </a:p>
                  </a:txBody>
                  <a:tcPr/>
                </a:tc>
                <a:extLst>
                  <a:ext uri="{0D108BD9-81ED-4DB2-BD59-A6C34878D82A}">
                    <a16:rowId xmlns:a16="http://schemas.microsoft.com/office/drawing/2014/main" val="4203826869"/>
                  </a:ext>
                </a:extLst>
              </a:tr>
              <a:tr h="370840">
                <a:tc>
                  <a:txBody>
                    <a:bodyPr/>
                    <a:lstStyle/>
                    <a:p>
                      <a:r>
                        <a:rPr lang="en-GB" noProof="0" dirty="0"/>
                        <a:t>Length (m)</a:t>
                      </a:r>
                    </a:p>
                  </a:txBody>
                  <a:tcPr/>
                </a:tc>
                <a:tc>
                  <a:txBody>
                    <a:bodyPr/>
                    <a:lstStyle/>
                    <a:p>
                      <a:r>
                        <a:rPr lang="en-GB" i="0" noProof="0" dirty="0"/>
                        <a:t>75 m</a:t>
                      </a:r>
                    </a:p>
                  </a:txBody>
                  <a:tcPr/>
                </a:tc>
                <a:extLst>
                  <a:ext uri="{0D108BD9-81ED-4DB2-BD59-A6C34878D82A}">
                    <a16:rowId xmlns:a16="http://schemas.microsoft.com/office/drawing/2014/main" val="1981682047"/>
                  </a:ext>
                </a:extLst>
              </a:tr>
              <a:tr h="370840">
                <a:tc>
                  <a:txBody>
                    <a:bodyPr/>
                    <a:lstStyle/>
                    <a:p>
                      <a:r>
                        <a:rPr lang="en-GB" noProof="0" dirty="0"/>
                        <a:t>Inner envelope diameter (mm)</a:t>
                      </a:r>
                    </a:p>
                  </a:txBody>
                  <a:tcPr/>
                </a:tc>
                <a:tc>
                  <a:txBody>
                    <a:bodyPr/>
                    <a:lstStyle/>
                    <a:p>
                      <a:r>
                        <a:rPr lang="en-GB" i="0" noProof="0" dirty="0"/>
                        <a:t>127/143</a:t>
                      </a:r>
                    </a:p>
                  </a:txBody>
                  <a:tcPr/>
                </a:tc>
                <a:extLst>
                  <a:ext uri="{0D108BD9-81ED-4DB2-BD59-A6C34878D82A}">
                    <a16:rowId xmlns:a16="http://schemas.microsoft.com/office/drawing/2014/main" val="3100353358"/>
                  </a:ext>
                </a:extLst>
              </a:tr>
              <a:tr h="330371">
                <a:tc>
                  <a:txBody>
                    <a:bodyPr/>
                    <a:lstStyle/>
                    <a:p>
                      <a:r>
                        <a:rPr lang="en-GB" noProof="0" dirty="0"/>
                        <a:t>Outer envelope diameter (mm)</a:t>
                      </a:r>
                    </a:p>
                  </a:txBody>
                  <a:tcPr/>
                </a:tc>
                <a:tc>
                  <a:txBody>
                    <a:bodyPr/>
                    <a:lstStyle/>
                    <a:p>
                      <a:r>
                        <a:rPr lang="en-GB" i="0" noProof="0" dirty="0"/>
                        <a:t>198/220</a:t>
                      </a:r>
                    </a:p>
                  </a:txBody>
                  <a:tcPr/>
                </a:tc>
                <a:extLst>
                  <a:ext uri="{0D108BD9-81ED-4DB2-BD59-A6C34878D82A}">
                    <a16:rowId xmlns:a16="http://schemas.microsoft.com/office/drawing/2014/main" val="2971211415"/>
                  </a:ext>
                </a:extLst>
              </a:tr>
              <a:tr h="364956">
                <a:tc>
                  <a:txBody>
                    <a:bodyPr/>
                    <a:lstStyle/>
                    <a:p>
                      <a:r>
                        <a:rPr lang="en-GB" noProof="0" dirty="0"/>
                        <a:t>Bending radius (m)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noProof="0" dirty="0"/>
                        <a:t>2,2 m</a:t>
                      </a:r>
                    </a:p>
                  </a:txBody>
                  <a:tcPr/>
                </a:tc>
                <a:extLst>
                  <a:ext uri="{0D108BD9-81ED-4DB2-BD59-A6C34878D82A}">
                    <a16:rowId xmlns:a16="http://schemas.microsoft.com/office/drawing/2014/main" val="3838957926"/>
                  </a:ext>
                </a:extLst>
              </a:tr>
              <a:tr h="364956">
                <a:tc>
                  <a:txBody>
                    <a:bodyPr/>
                    <a:lstStyle/>
                    <a:p>
                      <a:r>
                        <a:rPr lang="en-GB" noProof="0" dirty="0"/>
                        <a:t>Expected losses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noProof="0" dirty="0"/>
                        <a:t>2,5 W/m at 20K </a:t>
                      </a:r>
                      <a:r>
                        <a:rPr lang="en-GB" i="1" noProof="0" dirty="0"/>
                        <a:t>(187,5 W)</a:t>
                      </a:r>
                    </a:p>
                  </a:txBody>
                  <a:tcPr/>
                </a:tc>
                <a:extLst>
                  <a:ext uri="{0D108BD9-81ED-4DB2-BD59-A6C34878D82A}">
                    <a16:rowId xmlns:a16="http://schemas.microsoft.com/office/drawing/2014/main" val="3126595379"/>
                  </a:ext>
                </a:extLst>
              </a:tr>
              <a:tr h="435458">
                <a:tc>
                  <a:txBody>
                    <a:bodyPr/>
                    <a:lstStyle/>
                    <a:p>
                      <a:r>
                        <a:rPr lang="en-GB" noProof="0" dirty="0"/>
                        <a:t>P in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noProof="0" dirty="0"/>
                        <a:t>20 bar</a:t>
                      </a:r>
                    </a:p>
                  </a:txBody>
                  <a:tcPr/>
                </a:tc>
                <a:extLst>
                  <a:ext uri="{0D108BD9-81ED-4DB2-BD59-A6C34878D82A}">
                    <a16:rowId xmlns:a16="http://schemas.microsoft.com/office/drawing/2014/main" val="3728419254"/>
                  </a:ext>
                </a:extLst>
              </a:tr>
              <a:tr h="435458">
                <a:tc>
                  <a:txBody>
                    <a:bodyPr/>
                    <a:lstStyle/>
                    <a:p>
                      <a:r>
                        <a:rPr lang="en-GB" noProof="0" dirty="0"/>
                        <a:t>T In/T out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noProof="0" dirty="0"/>
                        <a:t>18K/20K</a:t>
                      </a:r>
                    </a:p>
                  </a:txBody>
                  <a:tcPr/>
                </a:tc>
                <a:extLst>
                  <a:ext uri="{0D108BD9-81ED-4DB2-BD59-A6C34878D82A}">
                    <a16:rowId xmlns:a16="http://schemas.microsoft.com/office/drawing/2014/main" val="527525667"/>
                  </a:ext>
                </a:extLst>
              </a:tr>
            </a:tbl>
          </a:graphicData>
        </a:graphic>
      </p:graphicFrame>
      <p:sp>
        <p:nvSpPr>
          <p:cNvPr id="24" name="Rectangle 23">
            <a:extLst>
              <a:ext uri="{FF2B5EF4-FFF2-40B4-BE49-F238E27FC236}">
                <a16:creationId xmlns:a16="http://schemas.microsoft.com/office/drawing/2014/main" id="{74ECB543-500F-AF96-1E96-F6F0C6E015D9}"/>
              </a:ext>
            </a:extLst>
          </p:cNvPr>
          <p:cNvSpPr/>
          <p:nvPr/>
        </p:nvSpPr>
        <p:spPr>
          <a:xfrm>
            <a:off x="11145126" y="3695254"/>
            <a:ext cx="151317" cy="156024"/>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a16="http://schemas.microsoft.com/office/drawing/2014/main" id="{34965885-8996-7671-D451-AE1FD1DFD416}"/>
              </a:ext>
            </a:extLst>
          </p:cNvPr>
          <p:cNvSpPr/>
          <p:nvPr/>
        </p:nvSpPr>
        <p:spPr>
          <a:xfrm>
            <a:off x="9809263" y="2526452"/>
            <a:ext cx="151317" cy="156024"/>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A01AEB81-C547-B988-665F-F27C03FEE45E}"/>
              </a:ext>
            </a:extLst>
          </p:cNvPr>
          <p:cNvSpPr/>
          <p:nvPr/>
        </p:nvSpPr>
        <p:spPr>
          <a:xfrm>
            <a:off x="8408277" y="3498025"/>
            <a:ext cx="151317" cy="156024"/>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a:extLst>
              <a:ext uri="{FF2B5EF4-FFF2-40B4-BE49-F238E27FC236}">
                <a16:creationId xmlns:a16="http://schemas.microsoft.com/office/drawing/2014/main" id="{21F31CCB-6A06-36BD-5E78-26B80736877E}"/>
              </a:ext>
            </a:extLst>
          </p:cNvPr>
          <p:cNvSpPr/>
          <p:nvPr/>
        </p:nvSpPr>
        <p:spPr>
          <a:xfrm>
            <a:off x="9050126" y="5168029"/>
            <a:ext cx="151317" cy="156024"/>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DC372FF4-D055-8427-7906-8006E308DB99}"/>
              </a:ext>
            </a:extLst>
          </p:cNvPr>
          <p:cNvSpPr/>
          <p:nvPr/>
        </p:nvSpPr>
        <p:spPr>
          <a:xfrm>
            <a:off x="10392861" y="5156757"/>
            <a:ext cx="151317" cy="156024"/>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avec flèche 30">
            <a:extLst>
              <a:ext uri="{FF2B5EF4-FFF2-40B4-BE49-F238E27FC236}">
                <a16:creationId xmlns:a16="http://schemas.microsoft.com/office/drawing/2014/main" id="{76390A16-E86F-6996-DD37-B7C143BC5848}"/>
              </a:ext>
            </a:extLst>
          </p:cNvPr>
          <p:cNvCxnSpPr>
            <a:cxnSpLocks/>
            <a:stCxn id="37" idx="2"/>
          </p:cNvCxnSpPr>
          <p:nvPr/>
        </p:nvCxnSpPr>
        <p:spPr>
          <a:xfrm flipH="1">
            <a:off x="10567070" y="2116339"/>
            <a:ext cx="528626" cy="938285"/>
          </a:xfrm>
          <a:prstGeom prst="straightConnector1">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11FBB572-01C7-7FAF-2F50-60E53DB5B5AB}"/>
              </a:ext>
            </a:extLst>
          </p:cNvPr>
          <p:cNvCxnSpPr>
            <a:cxnSpLocks/>
            <a:stCxn id="39" idx="2"/>
          </p:cNvCxnSpPr>
          <p:nvPr/>
        </p:nvCxnSpPr>
        <p:spPr>
          <a:xfrm>
            <a:off x="8061948" y="2023781"/>
            <a:ext cx="644780" cy="822515"/>
          </a:xfrm>
          <a:prstGeom prst="straightConnector1">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3DBE2115-2906-36E1-5CB9-DE5305871AF0}"/>
              </a:ext>
            </a:extLst>
          </p:cNvPr>
          <p:cNvCxnSpPr>
            <a:cxnSpLocks/>
            <a:stCxn id="42" idx="0"/>
          </p:cNvCxnSpPr>
          <p:nvPr/>
        </p:nvCxnSpPr>
        <p:spPr>
          <a:xfrm flipV="1">
            <a:off x="8586106" y="5262783"/>
            <a:ext cx="530867" cy="516450"/>
          </a:xfrm>
          <a:prstGeom prst="straightConnector1">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3DC97F05-9CED-A814-BC3D-52BA76582906}"/>
              </a:ext>
            </a:extLst>
          </p:cNvPr>
          <p:cNvSpPr txBox="1"/>
          <p:nvPr/>
        </p:nvSpPr>
        <p:spPr>
          <a:xfrm>
            <a:off x="10450916" y="1377675"/>
            <a:ext cx="1289560" cy="738664"/>
          </a:xfrm>
          <a:prstGeom prst="rect">
            <a:avLst/>
          </a:prstGeom>
          <a:noFill/>
        </p:spPr>
        <p:txBody>
          <a:bodyPr wrap="square" rtlCol="0">
            <a:spAutoFit/>
          </a:bodyPr>
          <a:lstStyle/>
          <a:p>
            <a:r>
              <a:rPr lang="fr-FR" sz="1400" dirty="0" err="1"/>
              <a:t>Inner</a:t>
            </a:r>
            <a:r>
              <a:rPr lang="fr-FR" sz="1400" dirty="0"/>
              <a:t> </a:t>
            </a:r>
            <a:r>
              <a:rPr lang="fr-FR" sz="1400" dirty="0" err="1"/>
              <a:t>Cryogenic</a:t>
            </a:r>
            <a:r>
              <a:rPr lang="fr-FR" sz="1400" dirty="0"/>
              <a:t> </a:t>
            </a:r>
            <a:r>
              <a:rPr lang="fr-FR" sz="1400" dirty="0" err="1"/>
              <a:t>wall</a:t>
            </a:r>
            <a:r>
              <a:rPr lang="fr-FR" sz="1400" dirty="0"/>
              <a:t> ID 127/OD 143</a:t>
            </a:r>
          </a:p>
        </p:txBody>
      </p:sp>
      <p:sp>
        <p:nvSpPr>
          <p:cNvPr id="39" name="ZoneTexte 38">
            <a:extLst>
              <a:ext uri="{FF2B5EF4-FFF2-40B4-BE49-F238E27FC236}">
                <a16:creationId xmlns:a16="http://schemas.microsoft.com/office/drawing/2014/main" id="{5F562663-3ED6-55DA-AD38-4318D18715D8}"/>
              </a:ext>
            </a:extLst>
          </p:cNvPr>
          <p:cNvSpPr txBox="1"/>
          <p:nvPr/>
        </p:nvSpPr>
        <p:spPr>
          <a:xfrm>
            <a:off x="7417168" y="1285117"/>
            <a:ext cx="1289560" cy="738664"/>
          </a:xfrm>
          <a:prstGeom prst="rect">
            <a:avLst/>
          </a:prstGeom>
          <a:noFill/>
        </p:spPr>
        <p:txBody>
          <a:bodyPr wrap="square" rtlCol="0">
            <a:spAutoFit/>
          </a:bodyPr>
          <a:lstStyle/>
          <a:p>
            <a:r>
              <a:rPr lang="fr-FR" sz="1400" dirty="0"/>
              <a:t>Outer </a:t>
            </a:r>
            <a:r>
              <a:rPr lang="fr-FR" sz="1400" dirty="0" err="1"/>
              <a:t>Cryogenic</a:t>
            </a:r>
            <a:r>
              <a:rPr lang="fr-FR" sz="1400" dirty="0"/>
              <a:t> </a:t>
            </a:r>
            <a:r>
              <a:rPr lang="fr-FR" sz="1400" dirty="0" err="1"/>
              <a:t>wall</a:t>
            </a:r>
            <a:r>
              <a:rPr lang="fr-FR" sz="1400" dirty="0"/>
              <a:t> ID 198/OD 220</a:t>
            </a:r>
          </a:p>
        </p:txBody>
      </p:sp>
      <p:sp>
        <p:nvSpPr>
          <p:cNvPr id="41" name="ZoneTexte 40">
            <a:extLst>
              <a:ext uri="{FF2B5EF4-FFF2-40B4-BE49-F238E27FC236}">
                <a16:creationId xmlns:a16="http://schemas.microsoft.com/office/drawing/2014/main" id="{1F75A6DF-0B11-EAB7-FCCE-682E1B9746C3}"/>
              </a:ext>
            </a:extLst>
          </p:cNvPr>
          <p:cNvSpPr txBox="1"/>
          <p:nvPr/>
        </p:nvSpPr>
        <p:spPr>
          <a:xfrm>
            <a:off x="216991" y="4939821"/>
            <a:ext cx="8577991" cy="1477328"/>
          </a:xfrm>
          <a:prstGeom prst="rect">
            <a:avLst/>
          </a:prstGeom>
          <a:noFill/>
        </p:spPr>
        <p:txBody>
          <a:bodyPr wrap="square" rtlCol="0">
            <a:spAutoFit/>
          </a:bodyPr>
          <a:lstStyle/>
          <a:p>
            <a:pPr marL="342900" indent="-342900">
              <a:buFont typeface="+mj-lt"/>
              <a:buAutoNum type="arabicPeriod"/>
            </a:pPr>
            <a:r>
              <a:rPr lang="en-GB" dirty="0"/>
              <a:t>Expected cooling power at 18 K</a:t>
            </a:r>
            <a:r>
              <a:rPr lang="en-GB" dirty="0">
                <a:sym typeface="Symbol" panose="05050102010706020507" pitchFamily="18" charset="2"/>
              </a:rPr>
              <a:t></a:t>
            </a:r>
            <a:r>
              <a:rPr lang="en-GB" dirty="0"/>
              <a:t>330-370  W including the 2 </a:t>
            </a:r>
            <a:r>
              <a:rPr lang="en-GB" dirty="0" err="1"/>
              <a:t>terminaisons</a:t>
            </a:r>
            <a:r>
              <a:rPr lang="en-GB" dirty="0"/>
              <a:t>, </a:t>
            </a:r>
            <a:r>
              <a:rPr lang="en-GB" dirty="0" err="1"/>
              <a:t>cryo</a:t>
            </a:r>
            <a:r>
              <a:rPr lang="en-GB" dirty="0"/>
              <a:t> ends…</a:t>
            </a:r>
          </a:p>
          <a:p>
            <a:pPr marL="342900" indent="-342900">
              <a:buFont typeface="+mj-lt"/>
              <a:buAutoNum type="arabicPeriod"/>
            </a:pPr>
            <a:r>
              <a:rPr lang="en-GB" dirty="0"/>
              <a:t>Mass flow: </a:t>
            </a:r>
            <a:r>
              <a:rPr lang="en-GB" dirty="0">
                <a:sym typeface="Symbol" panose="05050102010706020507" pitchFamily="18" charset="2"/>
              </a:rPr>
              <a:t></a:t>
            </a:r>
            <a:r>
              <a:rPr lang="en-GB" dirty="0"/>
              <a:t>15 g/s </a:t>
            </a:r>
          </a:p>
          <a:p>
            <a:pPr marL="342900" indent="-342900">
              <a:buFont typeface="+mj-lt"/>
              <a:buAutoNum type="arabicPeriod"/>
            </a:pPr>
            <a:r>
              <a:rPr lang="en-GB" dirty="0"/>
              <a:t>Pressure drop </a:t>
            </a:r>
            <a:r>
              <a:rPr lang="en-GB" dirty="0">
                <a:sym typeface="Symbol" panose="05050102010706020507" pitchFamily="18" charset="2"/>
              </a:rPr>
              <a:t></a:t>
            </a:r>
            <a:r>
              <a:rPr lang="en-GB" dirty="0"/>
              <a:t> 0,4 mbar.</a:t>
            </a:r>
          </a:p>
          <a:p>
            <a:pPr marL="342900" indent="-342900">
              <a:buFont typeface="+mj-lt"/>
              <a:buAutoNum type="arabicPeriod"/>
            </a:pPr>
            <a:r>
              <a:rPr lang="en-GB" dirty="0"/>
              <a:t>LN</a:t>
            </a:r>
            <a:r>
              <a:rPr lang="en-GB" baseline="-25000" dirty="0"/>
              <a:t>2</a:t>
            </a:r>
            <a:r>
              <a:rPr lang="en-GB" dirty="0"/>
              <a:t> required for the current leads of the terminations. </a:t>
            </a:r>
          </a:p>
          <a:p>
            <a:pPr marL="342900" indent="-342900">
              <a:buFont typeface="+mj-lt"/>
              <a:buAutoNum type="arabicPeriod"/>
            </a:pPr>
            <a:r>
              <a:rPr lang="en-GB" dirty="0"/>
              <a:t>Drum for envelope maximum diameter of 4,5 m </a:t>
            </a:r>
          </a:p>
        </p:txBody>
      </p:sp>
      <p:sp>
        <p:nvSpPr>
          <p:cNvPr id="42" name="ZoneTexte 41">
            <a:extLst>
              <a:ext uri="{FF2B5EF4-FFF2-40B4-BE49-F238E27FC236}">
                <a16:creationId xmlns:a16="http://schemas.microsoft.com/office/drawing/2014/main" id="{99CDC43D-0542-5D78-E42F-9844C89D23A9}"/>
              </a:ext>
            </a:extLst>
          </p:cNvPr>
          <p:cNvSpPr txBox="1"/>
          <p:nvPr/>
        </p:nvSpPr>
        <p:spPr>
          <a:xfrm>
            <a:off x="7755256" y="5779233"/>
            <a:ext cx="1661699" cy="523220"/>
          </a:xfrm>
          <a:prstGeom prst="rect">
            <a:avLst/>
          </a:prstGeom>
          <a:noFill/>
        </p:spPr>
        <p:txBody>
          <a:bodyPr wrap="square" rtlCol="0">
            <a:spAutoFit/>
          </a:bodyPr>
          <a:lstStyle/>
          <a:p>
            <a:r>
              <a:rPr lang="fr-FR" sz="1400" dirty="0"/>
              <a:t>Low thermal conduction </a:t>
            </a:r>
            <a:r>
              <a:rPr lang="fr-FR" sz="1400" dirty="0" err="1"/>
              <a:t>spacer</a:t>
            </a:r>
            <a:endParaRPr lang="fr-FR" sz="1400" dirty="0"/>
          </a:p>
        </p:txBody>
      </p:sp>
      <p:sp>
        <p:nvSpPr>
          <p:cNvPr id="45" name="ZoneTexte 44">
            <a:extLst>
              <a:ext uri="{FF2B5EF4-FFF2-40B4-BE49-F238E27FC236}">
                <a16:creationId xmlns:a16="http://schemas.microsoft.com/office/drawing/2014/main" id="{A37C8FB4-A487-6DA9-7F44-548FF4337EEE}"/>
              </a:ext>
            </a:extLst>
          </p:cNvPr>
          <p:cNvSpPr txBox="1"/>
          <p:nvPr/>
        </p:nvSpPr>
        <p:spPr>
          <a:xfrm>
            <a:off x="10607736" y="5512039"/>
            <a:ext cx="1661699" cy="307777"/>
          </a:xfrm>
          <a:prstGeom prst="rect">
            <a:avLst/>
          </a:prstGeom>
          <a:noFill/>
        </p:spPr>
        <p:txBody>
          <a:bodyPr wrap="square" rtlCol="0">
            <a:spAutoFit/>
          </a:bodyPr>
          <a:lstStyle/>
          <a:p>
            <a:r>
              <a:rPr lang="fr-FR" sz="1400" dirty="0"/>
              <a:t>Vacuum </a:t>
            </a:r>
            <a:r>
              <a:rPr lang="fr-FR" sz="1400" dirty="0" err="1"/>
              <a:t>chamber</a:t>
            </a:r>
            <a:endParaRPr lang="fr-FR" sz="1400" dirty="0"/>
          </a:p>
        </p:txBody>
      </p:sp>
      <p:cxnSp>
        <p:nvCxnSpPr>
          <p:cNvPr id="46" name="Connecteur droit avec flèche 45">
            <a:extLst>
              <a:ext uri="{FF2B5EF4-FFF2-40B4-BE49-F238E27FC236}">
                <a16:creationId xmlns:a16="http://schemas.microsoft.com/office/drawing/2014/main" id="{8428511D-BA2E-34DD-5BB8-F51CCE96B41B}"/>
              </a:ext>
            </a:extLst>
          </p:cNvPr>
          <p:cNvCxnSpPr>
            <a:cxnSpLocks/>
          </p:cNvCxnSpPr>
          <p:nvPr/>
        </p:nvCxnSpPr>
        <p:spPr>
          <a:xfrm flipH="1" flipV="1">
            <a:off x="10838493" y="4923227"/>
            <a:ext cx="569008" cy="601746"/>
          </a:xfrm>
          <a:prstGeom prst="straightConnector1">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7165C791-A50E-9754-8151-93B0ECF1D6D4}"/>
              </a:ext>
            </a:extLst>
          </p:cNvPr>
          <p:cNvCxnSpPr>
            <a:cxnSpLocks/>
          </p:cNvCxnSpPr>
          <p:nvPr/>
        </p:nvCxnSpPr>
        <p:spPr>
          <a:xfrm>
            <a:off x="9635692" y="1027906"/>
            <a:ext cx="92371" cy="2049356"/>
          </a:xfrm>
          <a:prstGeom prst="straightConnector1">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0" name="ZoneTexte 49">
            <a:extLst>
              <a:ext uri="{FF2B5EF4-FFF2-40B4-BE49-F238E27FC236}">
                <a16:creationId xmlns:a16="http://schemas.microsoft.com/office/drawing/2014/main" id="{96D01F45-B8C6-B89A-B2A1-BA9F1CE159C0}"/>
              </a:ext>
            </a:extLst>
          </p:cNvPr>
          <p:cNvSpPr txBox="1"/>
          <p:nvPr/>
        </p:nvSpPr>
        <p:spPr>
          <a:xfrm>
            <a:off x="9230305" y="789424"/>
            <a:ext cx="810773" cy="307777"/>
          </a:xfrm>
          <a:prstGeom prst="rect">
            <a:avLst/>
          </a:prstGeom>
          <a:noFill/>
        </p:spPr>
        <p:txBody>
          <a:bodyPr wrap="square" rtlCol="0">
            <a:spAutoFit/>
          </a:bodyPr>
          <a:lstStyle/>
          <a:p>
            <a:r>
              <a:rPr lang="fr-FR" sz="1400" dirty="0"/>
              <a:t>Gaz He</a:t>
            </a:r>
          </a:p>
        </p:txBody>
      </p:sp>
      <p:sp>
        <p:nvSpPr>
          <p:cNvPr id="2" name="ZoneTexte 1">
            <a:extLst>
              <a:ext uri="{FF2B5EF4-FFF2-40B4-BE49-F238E27FC236}">
                <a16:creationId xmlns:a16="http://schemas.microsoft.com/office/drawing/2014/main" id="{96ED447F-C789-E8AB-8E29-6FC881D23217}"/>
              </a:ext>
            </a:extLst>
          </p:cNvPr>
          <p:cNvSpPr txBox="1"/>
          <p:nvPr/>
        </p:nvSpPr>
        <p:spPr>
          <a:xfrm>
            <a:off x="404342" y="1199831"/>
            <a:ext cx="3088089" cy="461665"/>
          </a:xfrm>
          <a:prstGeom prst="rect">
            <a:avLst/>
          </a:prstGeom>
          <a:noFill/>
        </p:spPr>
        <p:txBody>
          <a:bodyPr wrap="square" rtlCol="0">
            <a:spAutoFit/>
          </a:bodyPr>
          <a:lstStyle/>
          <a:p>
            <a:r>
              <a:rPr lang="it-IT" sz="2400" dirty="0" err="1"/>
              <a:t>Cryogenic</a:t>
            </a:r>
            <a:endParaRPr lang="fr-FR" sz="2400" dirty="0"/>
          </a:p>
        </p:txBody>
      </p:sp>
      <p:sp>
        <p:nvSpPr>
          <p:cNvPr id="3" name="Date Placeholder 2">
            <a:extLst>
              <a:ext uri="{FF2B5EF4-FFF2-40B4-BE49-F238E27FC236}">
                <a16:creationId xmlns:a16="http://schemas.microsoft.com/office/drawing/2014/main" id="{591DD2F9-7D55-06D6-04E2-1BD844D5E642}"/>
              </a:ext>
            </a:extLst>
          </p:cNvPr>
          <p:cNvSpPr>
            <a:spLocks noGrp="1"/>
          </p:cNvSpPr>
          <p:nvPr>
            <p:ph type="dt" sz="half" idx="10"/>
          </p:nvPr>
        </p:nvSpPr>
        <p:spPr/>
        <p:txBody>
          <a:bodyPr/>
          <a:lstStyle/>
          <a:p>
            <a:r>
              <a:rPr lang="en-US"/>
              <a:t>17-Feb-2023</a:t>
            </a:r>
            <a:endParaRPr lang="fr-FR"/>
          </a:p>
        </p:txBody>
      </p:sp>
      <p:sp>
        <p:nvSpPr>
          <p:cNvPr id="17" name="Footer Placeholder 16">
            <a:extLst>
              <a:ext uri="{FF2B5EF4-FFF2-40B4-BE49-F238E27FC236}">
                <a16:creationId xmlns:a16="http://schemas.microsoft.com/office/drawing/2014/main" id="{7BF5C4B9-39F6-A633-F3E8-B8974E486CA8}"/>
              </a:ext>
            </a:extLst>
          </p:cNvPr>
          <p:cNvSpPr>
            <a:spLocks noGrp="1"/>
          </p:cNvSpPr>
          <p:nvPr>
            <p:ph type="ftr" sz="quarter" idx="11"/>
          </p:nvPr>
        </p:nvSpPr>
        <p:spPr/>
        <p:txBody>
          <a:bodyPr/>
          <a:lstStyle/>
          <a:p>
            <a:r>
              <a:rPr lang="en-US"/>
              <a:t>IRIS - L. Rossi - HL SHOC celebration</a:t>
            </a:r>
            <a:endParaRPr lang="fr-FR"/>
          </a:p>
        </p:txBody>
      </p:sp>
      <p:sp>
        <p:nvSpPr>
          <p:cNvPr id="23" name="Slide Number Placeholder 22">
            <a:extLst>
              <a:ext uri="{FF2B5EF4-FFF2-40B4-BE49-F238E27FC236}">
                <a16:creationId xmlns:a16="http://schemas.microsoft.com/office/drawing/2014/main" id="{19EE6786-1DFB-2B40-C1B4-DC18CFCD0BCA}"/>
              </a:ext>
            </a:extLst>
          </p:cNvPr>
          <p:cNvSpPr>
            <a:spLocks noGrp="1"/>
          </p:cNvSpPr>
          <p:nvPr>
            <p:ph type="sldNum" sz="quarter" idx="12"/>
          </p:nvPr>
        </p:nvSpPr>
        <p:spPr/>
        <p:txBody>
          <a:bodyPr/>
          <a:lstStyle/>
          <a:p>
            <a:fld id="{162EBF01-B441-4373-8F62-CEEB530EB9E9}" type="slidenum">
              <a:rPr lang="fr-FR" smtClean="0"/>
              <a:t>24</a:t>
            </a:fld>
            <a:endParaRPr lang="fr-FR"/>
          </a:p>
        </p:txBody>
      </p:sp>
    </p:spTree>
    <p:extLst>
      <p:ext uri="{BB962C8B-B14F-4D97-AF65-F5344CB8AC3E}">
        <p14:creationId xmlns:p14="http://schemas.microsoft.com/office/powerpoint/2010/main" val="7844640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CFADA2DE-346F-75AA-2D8E-9B17BC0C2B2B}"/>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1AF7427-693A-ED97-52AF-2B9B20C9E942}"/>
              </a:ext>
            </a:extLst>
          </p:cNvPr>
          <p:cNvSpPr>
            <a:spLocks noGrp="1"/>
          </p:cNvSpPr>
          <p:nvPr>
            <p:ph type="title"/>
          </p:nvPr>
        </p:nvSpPr>
        <p:spPr>
          <a:xfrm>
            <a:off x="838200" y="1217101"/>
            <a:ext cx="10515600" cy="1250931"/>
          </a:xfrm>
        </p:spPr>
        <p:txBody>
          <a:bodyPr>
            <a:normAutofit fontScale="90000"/>
          </a:bodyPr>
          <a:lstStyle/>
          <a:p>
            <a:r>
              <a:rPr lang="en-US" dirty="0"/>
              <a:t>Dipole of 50x80 mm aperture, 8-10 T , used as background field </a:t>
            </a:r>
            <a:r>
              <a:rPr lang="en-US"/>
              <a:t>for cable test</a:t>
            </a:r>
            <a:r>
              <a:rPr lang="en-US" dirty="0"/>
              <a:t>:</a:t>
            </a:r>
            <a:br>
              <a:rPr lang="en-US" dirty="0"/>
            </a:br>
            <a:r>
              <a:rPr lang="en-US" dirty="0"/>
              <a:t>1) operation of dipole with cryogen-free technology</a:t>
            </a:r>
            <a:br>
              <a:rPr lang="en-US" dirty="0"/>
            </a:br>
            <a:r>
              <a:rPr lang="en-US" dirty="0"/>
              <a:t>2) non-insulated (better: Controlled-Insulation) technology in dipoles</a:t>
            </a:r>
          </a:p>
        </p:txBody>
      </p:sp>
      <p:sp>
        <p:nvSpPr>
          <p:cNvPr id="3" name="Date Placeholder 2">
            <a:extLst>
              <a:ext uri="{FF2B5EF4-FFF2-40B4-BE49-F238E27FC236}">
                <a16:creationId xmlns:a16="http://schemas.microsoft.com/office/drawing/2014/main" id="{8A61C870-4BB5-3C32-AF30-A3CE288BF3CA}"/>
              </a:ext>
            </a:extLst>
          </p:cNvPr>
          <p:cNvSpPr>
            <a:spLocks noGrp="1"/>
          </p:cNvSpPr>
          <p:nvPr>
            <p:ph type="dt" sz="half" idx="10"/>
          </p:nvPr>
        </p:nvSpPr>
        <p:spPr/>
        <p:txBody>
          <a:bodyPr/>
          <a:lstStyle/>
          <a:p>
            <a:r>
              <a:rPr lang="en-US"/>
              <a:t>17-Feb-2023</a:t>
            </a:r>
            <a:endParaRPr lang="it-IT"/>
          </a:p>
        </p:txBody>
      </p:sp>
      <p:sp>
        <p:nvSpPr>
          <p:cNvPr id="4" name="Footer Placeholder 3">
            <a:extLst>
              <a:ext uri="{FF2B5EF4-FFF2-40B4-BE49-F238E27FC236}">
                <a16:creationId xmlns:a16="http://schemas.microsoft.com/office/drawing/2014/main" id="{265797F3-647C-1A32-86B2-7E4857AE1CA5}"/>
              </a:ext>
            </a:extLst>
          </p:cNvPr>
          <p:cNvSpPr>
            <a:spLocks noGrp="1"/>
          </p:cNvSpPr>
          <p:nvPr>
            <p:ph type="ftr" sz="quarter" idx="11"/>
          </p:nvPr>
        </p:nvSpPr>
        <p:spPr/>
        <p:txBody>
          <a:bodyPr/>
          <a:lstStyle/>
          <a:p>
            <a:r>
              <a:rPr lang="en-US"/>
              <a:t>IRIS - L. Rossi - HL SHOC celebration</a:t>
            </a:r>
            <a:endParaRPr lang="it-IT"/>
          </a:p>
        </p:txBody>
      </p:sp>
      <p:sp>
        <p:nvSpPr>
          <p:cNvPr id="5" name="Slide Number Placeholder 4">
            <a:extLst>
              <a:ext uri="{FF2B5EF4-FFF2-40B4-BE49-F238E27FC236}">
                <a16:creationId xmlns:a16="http://schemas.microsoft.com/office/drawing/2014/main" id="{99CD7973-BD3C-50E3-F173-237270447A15}"/>
              </a:ext>
            </a:extLst>
          </p:cNvPr>
          <p:cNvSpPr>
            <a:spLocks noGrp="1"/>
          </p:cNvSpPr>
          <p:nvPr>
            <p:ph type="sldNum" sz="quarter" idx="12"/>
          </p:nvPr>
        </p:nvSpPr>
        <p:spPr/>
        <p:txBody>
          <a:bodyPr/>
          <a:lstStyle/>
          <a:p>
            <a:fld id="{9B13B172-409A-48BF-92CD-9E808051E234}" type="slidenum">
              <a:rPr lang="it-IT" smtClean="0"/>
              <a:t>25</a:t>
            </a:fld>
            <a:endParaRPr lang="it-IT"/>
          </a:p>
        </p:txBody>
      </p:sp>
      <p:pic>
        <p:nvPicPr>
          <p:cNvPr id="7" name="Picture 6">
            <a:extLst>
              <a:ext uri="{FF2B5EF4-FFF2-40B4-BE49-F238E27FC236}">
                <a16:creationId xmlns:a16="http://schemas.microsoft.com/office/drawing/2014/main" id="{072DBB3E-D225-A089-A293-399E1F5143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5" y="2151298"/>
            <a:ext cx="4643965" cy="4643965"/>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AE9B9576-1747-0EFD-7BE1-E64C15F38C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4500" y="2907969"/>
            <a:ext cx="5880100" cy="3402770"/>
          </a:xfrm>
          <a:prstGeom prst="rect">
            <a:avLst/>
          </a:prstGeom>
        </p:spPr>
      </p:pic>
      <p:sp>
        <p:nvSpPr>
          <p:cNvPr id="8" name="TextBox 7">
            <a:extLst>
              <a:ext uri="{FF2B5EF4-FFF2-40B4-BE49-F238E27FC236}">
                <a16:creationId xmlns:a16="http://schemas.microsoft.com/office/drawing/2014/main" id="{F05974B5-3EEF-5321-3B58-47D094B9D8CA}"/>
              </a:ext>
            </a:extLst>
          </p:cNvPr>
          <p:cNvSpPr txBox="1"/>
          <p:nvPr/>
        </p:nvSpPr>
        <p:spPr>
          <a:xfrm>
            <a:off x="2770908" y="2468032"/>
            <a:ext cx="7638473"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400" b="1" dirty="0"/>
              <a:t>The dipole will be installed in Genova – IRIS WP3 facility</a:t>
            </a:r>
          </a:p>
        </p:txBody>
      </p:sp>
    </p:spTree>
    <p:extLst>
      <p:ext uri="{BB962C8B-B14F-4D97-AF65-F5344CB8AC3E}">
        <p14:creationId xmlns:p14="http://schemas.microsoft.com/office/powerpoint/2010/main" val="4143601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89E6724-C607-E655-B0D2-93BF39EFD730}"/>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ADA70A-070B-EC21-F91C-99D8EDBE112C}"/>
              </a:ext>
            </a:extLst>
          </p:cNvPr>
          <p:cNvSpPr>
            <a:spLocks noGrp="1"/>
          </p:cNvSpPr>
          <p:nvPr>
            <p:ph type="title"/>
          </p:nvPr>
        </p:nvSpPr>
        <p:spPr/>
        <p:txBody>
          <a:bodyPr/>
          <a:lstStyle/>
          <a:p>
            <a:r>
              <a:rPr lang="en-US" dirty="0"/>
              <a:t>Scope of IRIS</a:t>
            </a:r>
          </a:p>
        </p:txBody>
      </p:sp>
      <p:sp>
        <p:nvSpPr>
          <p:cNvPr id="3" name="Content Placeholder 2">
            <a:extLst>
              <a:ext uri="{FF2B5EF4-FFF2-40B4-BE49-F238E27FC236}">
                <a16:creationId xmlns:a16="http://schemas.microsoft.com/office/drawing/2014/main" id="{B3240266-6F7A-8E81-EC29-6B1B085CD956}"/>
              </a:ext>
            </a:extLst>
          </p:cNvPr>
          <p:cNvSpPr>
            <a:spLocks noGrp="1"/>
          </p:cNvSpPr>
          <p:nvPr>
            <p:ph idx="1"/>
          </p:nvPr>
        </p:nvSpPr>
        <p:spPr/>
        <p:txBody>
          <a:bodyPr>
            <a:normAutofit fontScale="85000" lnSpcReduction="20000"/>
          </a:bodyPr>
          <a:lstStyle/>
          <a:p>
            <a:r>
              <a:rPr lang="en-US" dirty="0">
                <a:sym typeface="Wingdings" panose="05000000000000000000" pitchFamily="2" charset="2"/>
              </a:rPr>
              <a:t></a:t>
            </a:r>
            <a:r>
              <a:rPr lang="en-US" dirty="0"/>
              <a:t> contribute to </a:t>
            </a:r>
            <a:r>
              <a:rPr lang="en-US" dirty="0">
                <a:solidFill>
                  <a:srgbClr val="FF0000"/>
                </a:solidFill>
              </a:rPr>
              <a:t>Fundamental Physics instrumentation </a:t>
            </a:r>
            <a:r>
              <a:rPr lang="en-US" dirty="0"/>
              <a:t>(particle accelerators for post-LHC era) and to </a:t>
            </a:r>
            <a:r>
              <a:rPr lang="en-US" b="1" dirty="0">
                <a:solidFill>
                  <a:srgbClr val="00B050"/>
                </a:solidFill>
              </a:rPr>
              <a:t>Societal Applications for green energy and medicine</a:t>
            </a:r>
            <a:r>
              <a:rPr lang="en-US" dirty="0"/>
              <a:t>.</a:t>
            </a:r>
          </a:p>
          <a:p>
            <a:r>
              <a:rPr lang="en-US" dirty="0"/>
              <a:t>Superconductivity has been instrumental for the discovery of the Higgs boson and its development will be critical for future accelerators and we  need of adequate infrastructure to sustain this. But the infrastructure will be devoted also to societal applications. In the domain of energy will be fundamental for a future green economy but also will allow a step toward sustainable infrastructure for fundamental physics.</a:t>
            </a:r>
          </a:p>
          <a:p>
            <a:r>
              <a:rPr lang="en-US" dirty="0"/>
              <a:t>Method: trying to cluster applied physicists with material scientists and magnet engineers. Therefore, we have also teams working on basic science and materials. </a:t>
            </a:r>
          </a:p>
          <a:p>
            <a:r>
              <a:rPr lang="en-US" b="1" dirty="0"/>
              <a:t>Industry are not allowed to be partner, rather they must be contractors. </a:t>
            </a:r>
          </a:p>
          <a:p>
            <a:pPr marL="0" indent="0">
              <a:buNone/>
            </a:pPr>
            <a:endParaRPr lang="en-US" dirty="0"/>
          </a:p>
        </p:txBody>
      </p:sp>
      <p:sp>
        <p:nvSpPr>
          <p:cNvPr id="4" name="Footer Placeholder 3">
            <a:extLst>
              <a:ext uri="{FF2B5EF4-FFF2-40B4-BE49-F238E27FC236}">
                <a16:creationId xmlns:a16="http://schemas.microsoft.com/office/drawing/2014/main" id="{63EE8EC6-8134-392B-B014-7C2B339FC3CE}"/>
              </a:ext>
            </a:extLst>
          </p:cNvPr>
          <p:cNvSpPr>
            <a:spLocks noGrp="1"/>
          </p:cNvSpPr>
          <p:nvPr>
            <p:ph type="ftr" sz="quarter" idx="11"/>
          </p:nvPr>
        </p:nvSpPr>
        <p:spPr/>
        <p:txBody>
          <a:bodyPr/>
          <a:lstStyle/>
          <a:p>
            <a:r>
              <a:rPr lang="en-US"/>
              <a:t>IRIS - L. Rossi - HL SHOC celebration</a:t>
            </a:r>
            <a:endParaRPr lang="it-IT"/>
          </a:p>
        </p:txBody>
      </p:sp>
      <p:sp>
        <p:nvSpPr>
          <p:cNvPr id="5" name="Text Placeholder 4">
            <a:extLst>
              <a:ext uri="{FF2B5EF4-FFF2-40B4-BE49-F238E27FC236}">
                <a16:creationId xmlns:a16="http://schemas.microsoft.com/office/drawing/2014/main" id="{96BC8B1A-4577-6273-DD9E-CEEAB75DCB81}"/>
              </a:ext>
            </a:extLst>
          </p:cNvPr>
          <p:cNvSpPr>
            <a:spLocks noGrp="1"/>
          </p:cNvSpPr>
          <p:nvPr>
            <p:ph type="body" sz="quarter" idx="13"/>
          </p:nvPr>
        </p:nvSpPr>
        <p:spPr/>
        <p:txBody>
          <a:bodyPr/>
          <a:lstStyle/>
          <a:p>
            <a:endParaRPr lang="en-US"/>
          </a:p>
        </p:txBody>
      </p:sp>
      <p:sp>
        <p:nvSpPr>
          <p:cNvPr id="6" name="Date Placeholder 5">
            <a:extLst>
              <a:ext uri="{FF2B5EF4-FFF2-40B4-BE49-F238E27FC236}">
                <a16:creationId xmlns:a16="http://schemas.microsoft.com/office/drawing/2014/main" id="{AAB82277-DFF6-5609-32F5-21F6611DC5FE}"/>
              </a:ext>
            </a:extLst>
          </p:cNvPr>
          <p:cNvSpPr>
            <a:spLocks noGrp="1"/>
          </p:cNvSpPr>
          <p:nvPr>
            <p:ph type="dt" sz="half" idx="10"/>
          </p:nvPr>
        </p:nvSpPr>
        <p:spPr/>
        <p:txBody>
          <a:bodyPr/>
          <a:lstStyle/>
          <a:p>
            <a:r>
              <a:rPr lang="en-US"/>
              <a:t>17-Feb-2023</a:t>
            </a:r>
            <a:endParaRPr lang="it-IT"/>
          </a:p>
        </p:txBody>
      </p:sp>
      <p:sp>
        <p:nvSpPr>
          <p:cNvPr id="7" name="Slide Number Placeholder 6">
            <a:extLst>
              <a:ext uri="{FF2B5EF4-FFF2-40B4-BE49-F238E27FC236}">
                <a16:creationId xmlns:a16="http://schemas.microsoft.com/office/drawing/2014/main" id="{FC1890FF-0292-C0D2-A6EB-EF929D181E29}"/>
              </a:ext>
            </a:extLst>
          </p:cNvPr>
          <p:cNvSpPr>
            <a:spLocks noGrp="1"/>
          </p:cNvSpPr>
          <p:nvPr>
            <p:ph type="sldNum" sz="quarter" idx="12"/>
          </p:nvPr>
        </p:nvSpPr>
        <p:spPr/>
        <p:txBody>
          <a:bodyPr/>
          <a:lstStyle/>
          <a:p>
            <a:fld id="{9B13B172-409A-48BF-92CD-9E808051E234}" type="slidenum">
              <a:rPr lang="it-IT" smtClean="0"/>
              <a:t>3</a:t>
            </a:fld>
            <a:endParaRPr lang="it-IT"/>
          </a:p>
        </p:txBody>
      </p:sp>
    </p:spTree>
    <p:extLst>
      <p:ext uri="{BB962C8B-B14F-4D97-AF65-F5344CB8AC3E}">
        <p14:creationId xmlns:p14="http://schemas.microsoft.com/office/powerpoint/2010/main" val="2009350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B9EFE78C-B435-1AD1-1348-0C66F42EAD8F}"/>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33FF3CC-A199-F02E-3C9F-B63C639EDBEF}"/>
              </a:ext>
            </a:extLst>
          </p:cNvPr>
          <p:cNvSpPr>
            <a:spLocks noGrp="1"/>
          </p:cNvSpPr>
          <p:nvPr>
            <p:ph type="title"/>
          </p:nvPr>
        </p:nvSpPr>
        <p:spPr/>
        <p:txBody>
          <a:bodyPr/>
          <a:lstStyle/>
          <a:p>
            <a:r>
              <a:rPr lang="en-US" dirty="0"/>
              <a:t>IRIS timeline</a:t>
            </a:r>
          </a:p>
        </p:txBody>
      </p:sp>
      <p:sp>
        <p:nvSpPr>
          <p:cNvPr id="3" name="Content Placeholder 2">
            <a:extLst>
              <a:ext uri="{FF2B5EF4-FFF2-40B4-BE49-F238E27FC236}">
                <a16:creationId xmlns:a16="http://schemas.microsoft.com/office/drawing/2014/main" id="{6F06E0E2-7AF1-9722-8E47-B9246AFAB3A1}"/>
              </a:ext>
            </a:extLst>
          </p:cNvPr>
          <p:cNvSpPr>
            <a:spLocks noGrp="1"/>
          </p:cNvSpPr>
          <p:nvPr>
            <p:ph idx="1"/>
          </p:nvPr>
        </p:nvSpPr>
        <p:spPr/>
        <p:txBody>
          <a:bodyPr>
            <a:normAutofit fontScale="92500" lnSpcReduction="10000"/>
          </a:bodyPr>
          <a:lstStyle/>
          <a:p>
            <a:r>
              <a:rPr lang="it-IT" i="1" dirty="0"/>
              <a:t>Avviso MUR n. 3264 del 28-12-20221</a:t>
            </a:r>
          </a:p>
          <a:p>
            <a:r>
              <a:rPr lang="en-US" dirty="0"/>
              <a:t>Application on 25 February 2022</a:t>
            </a:r>
          </a:p>
          <a:p>
            <a:r>
              <a:rPr lang="en-US" dirty="0"/>
              <a:t>Negotiation phase with MUR:  10 June 2022 (resubmission new proposal : 17 June 2022)</a:t>
            </a:r>
          </a:p>
          <a:p>
            <a:r>
              <a:rPr lang="en-US" dirty="0"/>
              <a:t>Decree of approval: n. 124 of 21.06.2022</a:t>
            </a:r>
          </a:p>
          <a:p>
            <a:r>
              <a:rPr lang="en-US" dirty="0"/>
              <a:t>Start date of the project: 1 November 2022 (however early expenditure may be admissible for reimbursement)</a:t>
            </a:r>
          </a:p>
          <a:p>
            <a:r>
              <a:rPr lang="en-US" dirty="0"/>
              <a:t>End of project: 28 February 2025 </a:t>
            </a:r>
            <a:br>
              <a:rPr lang="en-US" dirty="0"/>
            </a:br>
            <a:r>
              <a:rPr lang="en-US" dirty="0">
                <a:sym typeface="Wingdings" panose="05000000000000000000" pitchFamily="2" charset="2"/>
              </a:rPr>
              <a:t> 6 month extension to 30 October 2025 (mentioned in the call)</a:t>
            </a:r>
            <a:endParaRPr lang="en-US" dirty="0"/>
          </a:p>
          <a:p>
            <a:endParaRPr lang="en-US" dirty="0"/>
          </a:p>
        </p:txBody>
      </p:sp>
      <p:sp>
        <p:nvSpPr>
          <p:cNvPr id="4" name="Footer Placeholder 3">
            <a:extLst>
              <a:ext uri="{FF2B5EF4-FFF2-40B4-BE49-F238E27FC236}">
                <a16:creationId xmlns:a16="http://schemas.microsoft.com/office/drawing/2014/main" id="{B032804C-B74F-E01B-E477-4869FE270FEE}"/>
              </a:ext>
            </a:extLst>
          </p:cNvPr>
          <p:cNvSpPr>
            <a:spLocks noGrp="1"/>
          </p:cNvSpPr>
          <p:nvPr>
            <p:ph type="ftr" sz="quarter" idx="11"/>
          </p:nvPr>
        </p:nvSpPr>
        <p:spPr/>
        <p:txBody>
          <a:bodyPr/>
          <a:lstStyle/>
          <a:p>
            <a:r>
              <a:rPr lang="en-US"/>
              <a:t>IRIS - L. Rossi - HL SHOC celebration</a:t>
            </a:r>
            <a:endParaRPr lang="it-IT"/>
          </a:p>
        </p:txBody>
      </p:sp>
      <p:sp>
        <p:nvSpPr>
          <p:cNvPr id="5" name="Text Placeholder 4">
            <a:extLst>
              <a:ext uri="{FF2B5EF4-FFF2-40B4-BE49-F238E27FC236}">
                <a16:creationId xmlns:a16="http://schemas.microsoft.com/office/drawing/2014/main" id="{339ACFCF-2EF6-1DE3-7D9F-0BF8DFDCA76C}"/>
              </a:ext>
            </a:extLst>
          </p:cNvPr>
          <p:cNvSpPr>
            <a:spLocks noGrp="1"/>
          </p:cNvSpPr>
          <p:nvPr>
            <p:ph type="body" sz="quarter" idx="13"/>
          </p:nvPr>
        </p:nvSpPr>
        <p:spPr/>
        <p:txBody>
          <a:bodyPr/>
          <a:lstStyle/>
          <a:p>
            <a:endParaRPr lang="en-US"/>
          </a:p>
        </p:txBody>
      </p:sp>
      <p:sp>
        <p:nvSpPr>
          <p:cNvPr id="6" name="Date Placeholder 5">
            <a:extLst>
              <a:ext uri="{FF2B5EF4-FFF2-40B4-BE49-F238E27FC236}">
                <a16:creationId xmlns:a16="http://schemas.microsoft.com/office/drawing/2014/main" id="{77446533-1F3E-FED4-A773-02EAADC06156}"/>
              </a:ext>
            </a:extLst>
          </p:cNvPr>
          <p:cNvSpPr>
            <a:spLocks noGrp="1"/>
          </p:cNvSpPr>
          <p:nvPr>
            <p:ph type="dt" sz="half" idx="10"/>
          </p:nvPr>
        </p:nvSpPr>
        <p:spPr/>
        <p:txBody>
          <a:bodyPr/>
          <a:lstStyle/>
          <a:p>
            <a:r>
              <a:rPr lang="en-US"/>
              <a:t>17-Feb-2023</a:t>
            </a:r>
            <a:endParaRPr lang="it-IT"/>
          </a:p>
        </p:txBody>
      </p:sp>
      <p:sp>
        <p:nvSpPr>
          <p:cNvPr id="7" name="Slide Number Placeholder 6">
            <a:extLst>
              <a:ext uri="{FF2B5EF4-FFF2-40B4-BE49-F238E27FC236}">
                <a16:creationId xmlns:a16="http://schemas.microsoft.com/office/drawing/2014/main" id="{FCA81D81-4899-4BCF-ABE5-C157E829C21E}"/>
              </a:ext>
            </a:extLst>
          </p:cNvPr>
          <p:cNvSpPr>
            <a:spLocks noGrp="1"/>
          </p:cNvSpPr>
          <p:nvPr>
            <p:ph type="sldNum" sz="quarter" idx="12"/>
          </p:nvPr>
        </p:nvSpPr>
        <p:spPr/>
        <p:txBody>
          <a:bodyPr/>
          <a:lstStyle/>
          <a:p>
            <a:fld id="{9B13B172-409A-48BF-92CD-9E808051E234}" type="slidenum">
              <a:rPr lang="it-IT" smtClean="0"/>
              <a:t>4</a:t>
            </a:fld>
            <a:endParaRPr lang="it-IT"/>
          </a:p>
        </p:txBody>
      </p:sp>
    </p:spTree>
    <p:extLst>
      <p:ext uri="{BB962C8B-B14F-4D97-AF65-F5344CB8AC3E}">
        <p14:creationId xmlns:p14="http://schemas.microsoft.com/office/powerpoint/2010/main" val="2300855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9B4E5BEC-37B1-B4DA-DF38-AD256D39595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D976480A-8781-C62D-0600-04A5CC9DB0AA}"/>
              </a:ext>
            </a:extLst>
          </p:cNvPr>
          <p:cNvSpPr>
            <a:spLocks noGrp="1"/>
          </p:cNvSpPr>
          <p:nvPr>
            <p:ph type="ftr" sz="quarter" idx="11"/>
          </p:nvPr>
        </p:nvSpPr>
        <p:spPr/>
        <p:txBody>
          <a:bodyPr/>
          <a:lstStyle/>
          <a:p>
            <a:r>
              <a:rPr lang="en-US"/>
              <a:t>IRIS - L. Rossi - HL SHOC celebration</a:t>
            </a:r>
            <a:endParaRPr lang="it-IT"/>
          </a:p>
        </p:txBody>
      </p:sp>
      <p:pic>
        <p:nvPicPr>
          <p:cNvPr id="10" name="Content Placeholder 9" descr="Diagram&#10;&#10;Description automatically generated">
            <a:extLst>
              <a:ext uri="{FF2B5EF4-FFF2-40B4-BE49-F238E27FC236}">
                <a16:creationId xmlns:a16="http://schemas.microsoft.com/office/drawing/2014/main" id="{FCF9A9E8-6B60-41B0-03E8-01ABA733985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67919" y="1232240"/>
            <a:ext cx="10201516" cy="4957401"/>
          </a:xfrm>
        </p:spPr>
      </p:pic>
      <p:sp>
        <p:nvSpPr>
          <p:cNvPr id="2" name="Title 1">
            <a:extLst>
              <a:ext uri="{FF2B5EF4-FFF2-40B4-BE49-F238E27FC236}">
                <a16:creationId xmlns:a16="http://schemas.microsoft.com/office/drawing/2014/main" id="{3A2420CA-A86F-FF23-EEE6-9BD7A962CD31}"/>
              </a:ext>
            </a:extLst>
          </p:cNvPr>
          <p:cNvSpPr>
            <a:spLocks noGrp="1"/>
          </p:cNvSpPr>
          <p:nvPr>
            <p:ph type="title"/>
          </p:nvPr>
        </p:nvSpPr>
        <p:spPr/>
        <p:txBody>
          <a:bodyPr/>
          <a:lstStyle/>
          <a:p>
            <a:r>
              <a:rPr lang="en-US" dirty="0"/>
              <a:t>IRIS Structure</a:t>
            </a:r>
          </a:p>
        </p:txBody>
      </p:sp>
      <p:sp>
        <p:nvSpPr>
          <p:cNvPr id="3" name="Date Placeholder 2">
            <a:extLst>
              <a:ext uri="{FF2B5EF4-FFF2-40B4-BE49-F238E27FC236}">
                <a16:creationId xmlns:a16="http://schemas.microsoft.com/office/drawing/2014/main" id="{F5884B2C-549B-842A-0278-AB3D2499332E}"/>
              </a:ext>
            </a:extLst>
          </p:cNvPr>
          <p:cNvSpPr>
            <a:spLocks noGrp="1"/>
          </p:cNvSpPr>
          <p:nvPr>
            <p:ph type="dt" sz="half" idx="10"/>
          </p:nvPr>
        </p:nvSpPr>
        <p:spPr/>
        <p:txBody>
          <a:bodyPr/>
          <a:lstStyle/>
          <a:p>
            <a:r>
              <a:rPr lang="en-US"/>
              <a:t>17-Feb-2023</a:t>
            </a:r>
            <a:endParaRPr lang="it-IT"/>
          </a:p>
        </p:txBody>
      </p:sp>
      <p:sp>
        <p:nvSpPr>
          <p:cNvPr id="5" name="Slide Number Placeholder 4">
            <a:extLst>
              <a:ext uri="{FF2B5EF4-FFF2-40B4-BE49-F238E27FC236}">
                <a16:creationId xmlns:a16="http://schemas.microsoft.com/office/drawing/2014/main" id="{B456D362-E578-D476-9C40-120659AD4A60}"/>
              </a:ext>
            </a:extLst>
          </p:cNvPr>
          <p:cNvSpPr>
            <a:spLocks noGrp="1"/>
          </p:cNvSpPr>
          <p:nvPr>
            <p:ph type="sldNum" sz="quarter" idx="12"/>
          </p:nvPr>
        </p:nvSpPr>
        <p:spPr/>
        <p:txBody>
          <a:bodyPr/>
          <a:lstStyle/>
          <a:p>
            <a:fld id="{9B13B172-409A-48BF-92CD-9E808051E234}" type="slidenum">
              <a:rPr lang="it-IT" smtClean="0"/>
              <a:t>5</a:t>
            </a:fld>
            <a:endParaRPr lang="it-IT"/>
          </a:p>
        </p:txBody>
      </p:sp>
    </p:spTree>
    <p:extLst>
      <p:ext uri="{BB962C8B-B14F-4D97-AF65-F5344CB8AC3E}">
        <p14:creationId xmlns:p14="http://schemas.microsoft.com/office/powerpoint/2010/main" val="2825845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0FE11CC0-7FE5-5700-3598-9252BEB68688}"/>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B8D8F7A-BFD0-BE4D-AF93-099283590A61}"/>
              </a:ext>
            </a:extLst>
          </p:cNvPr>
          <p:cNvSpPr>
            <a:spLocks noGrp="1"/>
          </p:cNvSpPr>
          <p:nvPr>
            <p:ph type="title"/>
          </p:nvPr>
        </p:nvSpPr>
        <p:spPr>
          <a:xfrm>
            <a:off x="622741" y="1310704"/>
            <a:ext cx="10731059" cy="780114"/>
          </a:xfrm>
        </p:spPr>
        <p:txBody>
          <a:bodyPr>
            <a:normAutofit fontScale="90000"/>
          </a:bodyPr>
          <a:lstStyle/>
          <a:p>
            <a:r>
              <a:rPr lang="en-US" dirty="0"/>
              <a:t>IRIS project scope -1 </a:t>
            </a:r>
            <a:br>
              <a:rPr lang="en-US" dirty="0"/>
            </a:br>
            <a:r>
              <a:rPr lang="en-US" dirty="0"/>
              <a:t>Fundamental Physics instrumentation</a:t>
            </a:r>
          </a:p>
        </p:txBody>
      </p:sp>
      <p:sp>
        <p:nvSpPr>
          <p:cNvPr id="3" name="Footer Placeholder 2">
            <a:extLst>
              <a:ext uri="{FF2B5EF4-FFF2-40B4-BE49-F238E27FC236}">
                <a16:creationId xmlns:a16="http://schemas.microsoft.com/office/drawing/2014/main" id="{C549ABFC-068A-C618-7C43-5C3B27FB67D2}"/>
              </a:ext>
            </a:extLst>
          </p:cNvPr>
          <p:cNvSpPr>
            <a:spLocks noGrp="1"/>
          </p:cNvSpPr>
          <p:nvPr>
            <p:ph type="ftr" sz="quarter" idx="11"/>
          </p:nvPr>
        </p:nvSpPr>
        <p:spPr/>
        <p:txBody>
          <a:bodyPr/>
          <a:lstStyle/>
          <a:p>
            <a:r>
              <a:rPr lang="en-US"/>
              <a:t>IRIS - L. Rossi - HL SHOC celebration</a:t>
            </a:r>
            <a:endParaRPr lang="it-IT"/>
          </a:p>
        </p:txBody>
      </p:sp>
      <p:sp>
        <p:nvSpPr>
          <p:cNvPr id="4" name="Content Placeholder 2">
            <a:extLst>
              <a:ext uri="{FF2B5EF4-FFF2-40B4-BE49-F238E27FC236}">
                <a16:creationId xmlns:a16="http://schemas.microsoft.com/office/drawing/2014/main" id="{F34BB3FA-45EE-34CB-14CE-FAA7F5232F28}"/>
              </a:ext>
            </a:extLst>
          </p:cNvPr>
          <p:cNvSpPr txBox="1">
            <a:spLocks/>
          </p:cNvSpPr>
          <p:nvPr/>
        </p:nvSpPr>
        <p:spPr>
          <a:xfrm>
            <a:off x="511147" y="2503597"/>
            <a:ext cx="7689114" cy="925403"/>
          </a:xfrm>
          <a:prstGeom prst="rect">
            <a:avLst/>
          </a:prstGeom>
        </p:spPr>
        <p:style>
          <a:lnRef idx="1">
            <a:schemeClr val="accent4"/>
          </a:lnRef>
          <a:fillRef idx="2">
            <a:schemeClr val="accent4"/>
          </a:fillRef>
          <a:effectRef idx="1">
            <a:schemeClr val="accent4"/>
          </a:effectRef>
          <a:fontRef idx="minor">
            <a:schemeClr val="dk1"/>
          </a:fontRef>
        </p:style>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t>Superconductivity has been instrumental for the discovery of the Higgs boson </a:t>
            </a:r>
            <a:r>
              <a:rPr lang="en-US" sz="2000" dirty="0"/>
              <a:t>and its development will be critical for future accelerators and we  need of adequate infrastructure to sustain this. </a:t>
            </a:r>
          </a:p>
        </p:txBody>
      </p:sp>
      <p:pic>
        <p:nvPicPr>
          <p:cNvPr id="5" name="Picture 4" descr="A picture containing subway&#10;&#10;Description automatically generated">
            <a:extLst>
              <a:ext uri="{FF2B5EF4-FFF2-40B4-BE49-F238E27FC236}">
                <a16:creationId xmlns:a16="http://schemas.microsoft.com/office/drawing/2014/main" id="{4AC0F011-05BE-233B-BE32-49C2221FB751}"/>
              </a:ext>
            </a:extLst>
          </p:cNvPr>
          <p:cNvPicPr>
            <a:picLocks noChangeAspect="1"/>
          </p:cNvPicPr>
          <p:nvPr/>
        </p:nvPicPr>
        <p:blipFill rotWithShape="1">
          <a:blip r:embed="rId3"/>
          <a:srcRect l="15151" t="18060" b="14481"/>
          <a:stretch/>
        </p:blipFill>
        <p:spPr>
          <a:xfrm>
            <a:off x="671105" y="3693224"/>
            <a:ext cx="3731235" cy="1974595"/>
          </a:xfrm>
          <a:prstGeom prst="rect">
            <a:avLst/>
          </a:prstGeom>
        </p:spPr>
      </p:pic>
      <p:pic>
        <p:nvPicPr>
          <p:cNvPr id="6" name="Picture 5">
            <a:extLst>
              <a:ext uri="{FF2B5EF4-FFF2-40B4-BE49-F238E27FC236}">
                <a16:creationId xmlns:a16="http://schemas.microsoft.com/office/drawing/2014/main" id="{C710749A-F5F6-FC33-3D7C-7F2196F44067}"/>
              </a:ext>
            </a:extLst>
          </p:cNvPr>
          <p:cNvPicPr>
            <a:picLocks noChangeAspect="1"/>
          </p:cNvPicPr>
          <p:nvPr/>
        </p:nvPicPr>
        <p:blipFill rotWithShape="1">
          <a:blip r:embed="rId4"/>
          <a:srcRect t="-10320" r="7359" b="-20348"/>
          <a:stretch/>
        </p:blipFill>
        <p:spPr>
          <a:xfrm>
            <a:off x="4567992" y="3499100"/>
            <a:ext cx="3585408" cy="2580149"/>
          </a:xfrm>
          <a:prstGeom prst="rect">
            <a:avLst/>
          </a:prstGeom>
        </p:spPr>
      </p:pic>
      <p:pic>
        <p:nvPicPr>
          <p:cNvPr id="7" name="Picture 6">
            <a:extLst>
              <a:ext uri="{FF2B5EF4-FFF2-40B4-BE49-F238E27FC236}">
                <a16:creationId xmlns:a16="http://schemas.microsoft.com/office/drawing/2014/main" id="{D14E4DED-0494-B33A-1CFA-E0959B10879E}"/>
              </a:ext>
            </a:extLst>
          </p:cNvPr>
          <p:cNvPicPr>
            <a:picLocks noChangeAspect="1"/>
          </p:cNvPicPr>
          <p:nvPr/>
        </p:nvPicPr>
        <p:blipFill>
          <a:blip r:embed="rId5"/>
          <a:stretch>
            <a:fillRect/>
          </a:stretch>
        </p:blipFill>
        <p:spPr>
          <a:xfrm>
            <a:off x="8826059" y="1482311"/>
            <a:ext cx="2743200" cy="2466363"/>
          </a:xfrm>
          <a:prstGeom prst="rect">
            <a:avLst/>
          </a:prstGeom>
        </p:spPr>
      </p:pic>
      <p:pic>
        <p:nvPicPr>
          <p:cNvPr id="8" name="Picture 7">
            <a:extLst>
              <a:ext uri="{FF2B5EF4-FFF2-40B4-BE49-F238E27FC236}">
                <a16:creationId xmlns:a16="http://schemas.microsoft.com/office/drawing/2014/main" id="{C42DD936-97EC-E4CA-9DEC-2677EC94EAAD}"/>
              </a:ext>
            </a:extLst>
          </p:cNvPr>
          <p:cNvPicPr>
            <a:picLocks noChangeAspect="1"/>
          </p:cNvPicPr>
          <p:nvPr/>
        </p:nvPicPr>
        <p:blipFill>
          <a:blip r:embed="rId6"/>
          <a:stretch>
            <a:fillRect/>
          </a:stretch>
        </p:blipFill>
        <p:spPr>
          <a:xfrm>
            <a:off x="8836922" y="3962061"/>
            <a:ext cx="2721474" cy="1817120"/>
          </a:xfrm>
          <a:prstGeom prst="rect">
            <a:avLst/>
          </a:prstGeom>
        </p:spPr>
      </p:pic>
      <p:sp>
        <p:nvSpPr>
          <p:cNvPr id="9" name="TextBox 8">
            <a:extLst>
              <a:ext uri="{FF2B5EF4-FFF2-40B4-BE49-F238E27FC236}">
                <a16:creationId xmlns:a16="http://schemas.microsoft.com/office/drawing/2014/main" id="{B8F5E6CF-DB2F-42EA-3E83-6885F1BD20BB}"/>
              </a:ext>
            </a:extLst>
          </p:cNvPr>
          <p:cNvSpPr txBox="1"/>
          <p:nvPr/>
        </p:nvSpPr>
        <p:spPr>
          <a:xfrm>
            <a:off x="1020417" y="5805955"/>
            <a:ext cx="3052439"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b="1" dirty="0"/>
              <a:t>LHC dipoles (8 T) in the tunnel</a:t>
            </a:r>
          </a:p>
        </p:txBody>
      </p:sp>
      <p:sp>
        <p:nvSpPr>
          <p:cNvPr id="10" name="TextBox 9">
            <a:extLst>
              <a:ext uri="{FF2B5EF4-FFF2-40B4-BE49-F238E27FC236}">
                <a16:creationId xmlns:a16="http://schemas.microsoft.com/office/drawing/2014/main" id="{D636ED39-189E-B825-51E1-C88CFCDF8A8D}"/>
              </a:ext>
            </a:extLst>
          </p:cNvPr>
          <p:cNvSpPr txBox="1"/>
          <p:nvPr/>
        </p:nvSpPr>
        <p:spPr>
          <a:xfrm>
            <a:off x="4926706" y="5809904"/>
            <a:ext cx="2632900"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b="1" dirty="0" err="1"/>
              <a:t>HiLumi</a:t>
            </a:r>
            <a:r>
              <a:rPr lang="en-US" b="1" dirty="0"/>
              <a:t> MQXF quad (12 T)</a:t>
            </a:r>
          </a:p>
        </p:txBody>
      </p:sp>
      <p:sp>
        <p:nvSpPr>
          <p:cNvPr id="11" name="TextBox 10">
            <a:extLst>
              <a:ext uri="{FF2B5EF4-FFF2-40B4-BE49-F238E27FC236}">
                <a16:creationId xmlns:a16="http://schemas.microsoft.com/office/drawing/2014/main" id="{56F849A5-7B26-F7D1-DDA0-160F3E9214F9}"/>
              </a:ext>
            </a:extLst>
          </p:cNvPr>
          <p:cNvSpPr txBox="1"/>
          <p:nvPr/>
        </p:nvSpPr>
        <p:spPr>
          <a:xfrm>
            <a:off x="9481181" y="5805955"/>
            <a:ext cx="143295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b="1" dirty="0"/>
              <a:t>FCC (12-16 T)</a:t>
            </a:r>
          </a:p>
        </p:txBody>
      </p:sp>
      <p:sp>
        <p:nvSpPr>
          <p:cNvPr id="12" name="Date Placeholder 11">
            <a:extLst>
              <a:ext uri="{FF2B5EF4-FFF2-40B4-BE49-F238E27FC236}">
                <a16:creationId xmlns:a16="http://schemas.microsoft.com/office/drawing/2014/main" id="{10475C14-FE48-DD89-FBA7-A9D6F88CD166}"/>
              </a:ext>
            </a:extLst>
          </p:cNvPr>
          <p:cNvSpPr>
            <a:spLocks noGrp="1"/>
          </p:cNvSpPr>
          <p:nvPr>
            <p:ph type="dt" sz="half" idx="10"/>
          </p:nvPr>
        </p:nvSpPr>
        <p:spPr/>
        <p:txBody>
          <a:bodyPr/>
          <a:lstStyle/>
          <a:p>
            <a:r>
              <a:rPr lang="en-US"/>
              <a:t>17-Feb-2023</a:t>
            </a:r>
            <a:endParaRPr lang="it-IT"/>
          </a:p>
        </p:txBody>
      </p:sp>
      <p:sp>
        <p:nvSpPr>
          <p:cNvPr id="13" name="Slide Number Placeholder 12">
            <a:extLst>
              <a:ext uri="{FF2B5EF4-FFF2-40B4-BE49-F238E27FC236}">
                <a16:creationId xmlns:a16="http://schemas.microsoft.com/office/drawing/2014/main" id="{72C47B67-EC22-7E46-4C3A-A8EA33409A60}"/>
              </a:ext>
            </a:extLst>
          </p:cNvPr>
          <p:cNvSpPr>
            <a:spLocks noGrp="1"/>
          </p:cNvSpPr>
          <p:nvPr>
            <p:ph type="sldNum" sz="quarter" idx="12"/>
          </p:nvPr>
        </p:nvSpPr>
        <p:spPr/>
        <p:txBody>
          <a:bodyPr/>
          <a:lstStyle/>
          <a:p>
            <a:fld id="{9B13B172-409A-48BF-92CD-9E808051E234}" type="slidenum">
              <a:rPr lang="it-IT" smtClean="0"/>
              <a:t>6</a:t>
            </a:fld>
            <a:endParaRPr lang="it-IT"/>
          </a:p>
        </p:txBody>
      </p:sp>
    </p:spTree>
    <p:extLst>
      <p:ext uri="{BB962C8B-B14F-4D97-AF65-F5344CB8AC3E}">
        <p14:creationId xmlns:p14="http://schemas.microsoft.com/office/powerpoint/2010/main" val="3464205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6B5DCBDC-5AE3-B929-8EE2-CAE03D8C3CC8}"/>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4318692-5FC8-9683-A82B-1363069C8FFD}"/>
              </a:ext>
            </a:extLst>
          </p:cNvPr>
          <p:cNvSpPr>
            <a:spLocks noGrp="1"/>
          </p:cNvSpPr>
          <p:nvPr>
            <p:ph type="title"/>
          </p:nvPr>
        </p:nvSpPr>
        <p:spPr/>
        <p:txBody>
          <a:bodyPr>
            <a:normAutofit fontScale="90000"/>
          </a:bodyPr>
          <a:lstStyle/>
          <a:p>
            <a:r>
              <a:rPr lang="en-US" dirty="0"/>
              <a:t>IRIS project scope -2 </a:t>
            </a:r>
            <a:br>
              <a:rPr lang="en-US" dirty="0"/>
            </a:br>
            <a:r>
              <a:rPr lang="en-US" dirty="0"/>
              <a:t>Societal Applications</a:t>
            </a:r>
          </a:p>
        </p:txBody>
      </p:sp>
      <p:sp>
        <p:nvSpPr>
          <p:cNvPr id="3" name="Footer Placeholder 2">
            <a:extLst>
              <a:ext uri="{FF2B5EF4-FFF2-40B4-BE49-F238E27FC236}">
                <a16:creationId xmlns:a16="http://schemas.microsoft.com/office/drawing/2014/main" id="{E88279E2-AC8D-88D1-74BC-4B0C58763F31}"/>
              </a:ext>
            </a:extLst>
          </p:cNvPr>
          <p:cNvSpPr>
            <a:spLocks noGrp="1"/>
          </p:cNvSpPr>
          <p:nvPr>
            <p:ph type="ftr" sz="quarter" idx="11"/>
          </p:nvPr>
        </p:nvSpPr>
        <p:spPr/>
        <p:txBody>
          <a:bodyPr/>
          <a:lstStyle/>
          <a:p>
            <a:r>
              <a:rPr lang="en-US"/>
              <a:t>IRIS - L. Rossi - HL SHOC celebration</a:t>
            </a:r>
            <a:endParaRPr lang="it-IT"/>
          </a:p>
        </p:txBody>
      </p:sp>
      <p:sp>
        <p:nvSpPr>
          <p:cNvPr id="4" name="Content Placeholder 8">
            <a:extLst>
              <a:ext uri="{FF2B5EF4-FFF2-40B4-BE49-F238E27FC236}">
                <a16:creationId xmlns:a16="http://schemas.microsoft.com/office/drawing/2014/main" id="{3697DCFC-B210-D7D0-A47E-B68F18D6DBEF}"/>
              </a:ext>
            </a:extLst>
          </p:cNvPr>
          <p:cNvSpPr txBox="1">
            <a:spLocks/>
          </p:cNvSpPr>
          <p:nvPr/>
        </p:nvSpPr>
        <p:spPr>
          <a:xfrm>
            <a:off x="393700" y="2810932"/>
            <a:ext cx="7751233" cy="36816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rgbClr val="00B050"/>
                </a:solidFill>
              </a:rPr>
              <a:t>Green Energy </a:t>
            </a:r>
            <a:r>
              <a:rPr lang="en-US" dirty="0"/>
              <a:t>and </a:t>
            </a:r>
            <a:r>
              <a:rPr lang="en-US" b="1" dirty="0">
                <a:solidFill>
                  <a:srgbClr val="0070C0"/>
                </a:solidFill>
              </a:rPr>
              <a:t>Medical</a:t>
            </a:r>
          </a:p>
          <a:p>
            <a:r>
              <a:rPr lang="en-US" dirty="0">
                <a:solidFill>
                  <a:srgbClr val="00B050"/>
                </a:solidFill>
              </a:rPr>
              <a:t>Green</a:t>
            </a:r>
            <a:r>
              <a:rPr lang="en-US" dirty="0"/>
              <a:t> :  energy transport at zero emission and energy saving magnets.</a:t>
            </a:r>
          </a:p>
          <a:p>
            <a:pPr lvl="1"/>
            <a:r>
              <a:rPr lang="en-US" dirty="0"/>
              <a:t>important for society but also for the sustainability of our research infrastructure</a:t>
            </a:r>
          </a:p>
          <a:p>
            <a:r>
              <a:rPr lang="en-US" dirty="0">
                <a:solidFill>
                  <a:schemeClr val="accent1"/>
                </a:solidFill>
              </a:rPr>
              <a:t>Medical</a:t>
            </a:r>
            <a:r>
              <a:rPr lang="en-US" dirty="0"/>
              <a:t>: Superconductivity could play a key role in heavy ion therapy by enabling a rotatable gantry</a:t>
            </a:r>
          </a:p>
        </p:txBody>
      </p:sp>
      <p:pic>
        <p:nvPicPr>
          <p:cNvPr id="5" name="Picture 4" descr="A picture containing toy, automaton&#10;&#10;Description automatically generated">
            <a:extLst>
              <a:ext uri="{FF2B5EF4-FFF2-40B4-BE49-F238E27FC236}">
                <a16:creationId xmlns:a16="http://schemas.microsoft.com/office/drawing/2014/main" id="{691EF117-2A34-9B6B-8E3F-49D6A6D693C9}"/>
              </a:ext>
            </a:extLst>
          </p:cNvPr>
          <p:cNvPicPr>
            <a:picLocks noChangeAspect="1"/>
          </p:cNvPicPr>
          <p:nvPr/>
        </p:nvPicPr>
        <p:blipFill>
          <a:blip r:embed="rId3"/>
          <a:stretch>
            <a:fillRect/>
          </a:stretch>
        </p:blipFill>
        <p:spPr>
          <a:xfrm>
            <a:off x="8498338" y="3586410"/>
            <a:ext cx="3376161" cy="3062308"/>
          </a:xfrm>
          <a:prstGeom prst="rect">
            <a:avLst/>
          </a:prstGeom>
        </p:spPr>
      </p:pic>
      <p:pic>
        <p:nvPicPr>
          <p:cNvPr id="6" name="Picture 5" descr="People working in a factory&#10;&#10;Description automatically generated with medium confidence">
            <a:extLst>
              <a:ext uri="{FF2B5EF4-FFF2-40B4-BE49-F238E27FC236}">
                <a16:creationId xmlns:a16="http://schemas.microsoft.com/office/drawing/2014/main" id="{6D1BB1AF-66EA-87D9-92A0-9C01173BEBC0}"/>
              </a:ext>
            </a:extLst>
          </p:cNvPr>
          <p:cNvPicPr>
            <a:picLocks noChangeAspect="1"/>
          </p:cNvPicPr>
          <p:nvPr/>
        </p:nvPicPr>
        <p:blipFill>
          <a:blip r:embed="rId4"/>
          <a:stretch>
            <a:fillRect/>
          </a:stretch>
        </p:blipFill>
        <p:spPr>
          <a:xfrm>
            <a:off x="8498339" y="1266115"/>
            <a:ext cx="3376161" cy="2250774"/>
          </a:xfrm>
          <a:prstGeom prst="rect">
            <a:avLst/>
          </a:prstGeom>
        </p:spPr>
      </p:pic>
      <p:sp>
        <p:nvSpPr>
          <p:cNvPr id="7" name="TextBox 6">
            <a:extLst>
              <a:ext uri="{FF2B5EF4-FFF2-40B4-BE49-F238E27FC236}">
                <a16:creationId xmlns:a16="http://schemas.microsoft.com/office/drawing/2014/main" id="{3DAEE07D-DA37-DDFB-C0A3-92E9169D8A8A}"/>
              </a:ext>
            </a:extLst>
          </p:cNvPr>
          <p:cNvSpPr txBox="1"/>
          <p:nvPr/>
        </p:nvSpPr>
        <p:spPr>
          <a:xfrm>
            <a:off x="8610600" y="6276249"/>
            <a:ext cx="2933047" cy="338554"/>
          </a:xfrm>
          <a:prstGeom prst="rect">
            <a:avLst/>
          </a:prstGeom>
          <a:noFill/>
        </p:spPr>
        <p:txBody>
          <a:bodyPr wrap="none" rtlCol="0">
            <a:spAutoFit/>
          </a:bodyPr>
          <a:lstStyle/>
          <a:p>
            <a:r>
              <a:rPr lang="en-US" sz="1600" b="1" dirty="0">
                <a:solidFill>
                  <a:schemeClr val="bg1"/>
                </a:solidFill>
              </a:rPr>
              <a:t>Courtesy M. Pullia (CNAO –Italy)</a:t>
            </a:r>
          </a:p>
        </p:txBody>
      </p:sp>
      <p:sp>
        <p:nvSpPr>
          <p:cNvPr id="8" name="TextBox 7">
            <a:extLst>
              <a:ext uri="{FF2B5EF4-FFF2-40B4-BE49-F238E27FC236}">
                <a16:creationId xmlns:a16="http://schemas.microsoft.com/office/drawing/2014/main" id="{5E48D90B-9828-430B-AB5A-6F62837283EC}"/>
              </a:ext>
            </a:extLst>
          </p:cNvPr>
          <p:cNvSpPr txBox="1"/>
          <p:nvPr/>
        </p:nvSpPr>
        <p:spPr>
          <a:xfrm>
            <a:off x="8830828" y="3182318"/>
            <a:ext cx="2879506" cy="369332"/>
          </a:xfrm>
          <a:prstGeom prst="rect">
            <a:avLst/>
          </a:prstGeom>
          <a:noFill/>
        </p:spPr>
        <p:txBody>
          <a:bodyPr wrap="none" rtlCol="0">
            <a:spAutoFit/>
          </a:bodyPr>
          <a:lstStyle/>
          <a:p>
            <a:r>
              <a:rPr lang="en-US" b="1" dirty="0"/>
              <a:t>Courtesy A. Ballarino - CERN</a:t>
            </a:r>
          </a:p>
        </p:txBody>
      </p:sp>
      <p:sp>
        <p:nvSpPr>
          <p:cNvPr id="9" name="Date Placeholder 8">
            <a:extLst>
              <a:ext uri="{FF2B5EF4-FFF2-40B4-BE49-F238E27FC236}">
                <a16:creationId xmlns:a16="http://schemas.microsoft.com/office/drawing/2014/main" id="{873B2B2A-BAFF-A35B-ED9E-CC21AF52AB20}"/>
              </a:ext>
            </a:extLst>
          </p:cNvPr>
          <p:cNvSpPr>
            <a:spLocks noGrp="1"/>
          </p:cNvSpPr>
          <p:nvPr>
            <p:ph type="dt" sz="half" idx="10"/>
          </p:nvPr>
        </p:nvSpPr>
        <p:spPr/>
        <p:txBody>
          <a:bodyPr/>
          <a:lstStyle/>
          <a:p>
            <a:r>
              <a:rPr lang="en-US"/>
              <a:t>17-Feb-2023</a:t>
            </a:r>
            <a:endParaRPr lang="it-IT"/>
          </a:p>
        </p:txBody>
      </p:sp>
      <p:sp>
        <p:nvSpPr>
          <p:cNvPr id="10" name="Slide Number Placeholder 9">
            <a:extLst>
              <a:ext uri="{FF2B5EF4-FFF2-40B4-BE49-F238E27FC236}">
                <a16:creationId xmlns:a16="http://schemas.microsoft.com/office/drawing/2014/main" id="{6BD1E29B-7B3C-FD04-48CC-40696C3F6767}"/>
              </a:ext>
            </a:extLst>
          </p:cNvPr>
          <p:cNvSpPr>
            <a:spLocks noGrp="1"/>
          </p:cNvSpPr>
          <p:nvPr>
            <p:ph type="sldNum" sz="quarter" idx="12"/>
          </p:nvPr>
        </p:nvSpPr>
        <p:spPr/>
        <p:txBody>
          <a:bodyPr/>
          <a:lstStyle/>
          <a:p>
            <a:fld id="{9B13B172-409A-48BF-92CD-9E808051E234}" type="slidenum">
              <a:rPr lang="it-IT" smtClean="0"/>
              <a:t>7</a:t>
            </a:fld>
            <a:endParaRPr lang="it-IT"/>
          </a:p>
        </p:txBody>
      </p:sp>
    </p:spTree>
    <p:extLst>
      <p:ext uri="{BB962C8B-B14F-4D97-AF65-F5344CB8AC3E}">
        <p14:creationId xmlns:p14="http://schemas.microsoft.com/office/powerpoint/2010/main" val="3347159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C1E8ED11-4858-966A-92BF-CF8399073B65}"/>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F7BABB5-86E7-01F0-091E-AADF266BF533}"/>
              </a:ext>
            </a:extLst>
          </p:cNvPr>
          <p:cNvSpPr>
            <a:spLocks noGrp="1"/>
          </p:cNvSpPr>
          <p:nvPr>
            <p:ph type="title"/>
          </p:nvPr>
        </p:nvSpPr>
        <p:spPr/>
        <p:txBody>
          <a:bodyPr>
            <a:normAutofit/>
          </a:bodyPr>
          <a:lstStyle/>
          <a:p>
            <a:r>
              <a:rPr lang="en-US" dirty="0"/>
              <a:t>WP2 – Frascati</a:t>
            </a:r>
            <a:br>
              <a:rPr lang="en-US" dirty="0"/>
            </a:br>
            <a:r>
              <a:rPr lang="en-US" dirty="0"/>
              <a:t>INFN-LNF</a:t>
            </a:r>
          </a:p>
        </p:txBody>
      </p:sp>
      <p:sp>
        <p:nvSpPr>
          <p:cNvPr id="3" name="Segnaposto contenuto 2"/>
          <p:cNvSpPr>
            <a:spLocks noGrp="1"/>
          </p:cNvSpPr>
          <p:nvPr>
            <p:ph idx="1"/>
          </p:nvPr>
        </p:nvSpPr>
        <p:spPr>
          <a:xfrm>
            <a:off x="364067" y="1441523"/>
            <a:ext cx="11743266" cy="2704042"/>
          </a:xfrm>
        </p:spPr>
        <p:txBody>
          <a:bodyPr>
            <a:normAutofit fontScale="70000" lnSpcReduction="20000"/>
          </a:bodyPr>
          <a:lstStyle/>
          <a:p>
            <a:pPr marL="0" indent="0" algn="ctr">
              <a:lnSpc>
                <a:spcPct val="120000"/>
              </a:lnSpc>
              <a:buNone/>
            </a:pPr>
            <a:r>
              <a:rPr lang="it-IT" sz="3400" b="1" dirty="0"/>
              <a:t>WP2- </a:t>
            </a:r>
            <a:r>
              <a:rPr lang="it-IT" sz="3400" b="1" dirty="0" err="1"/>
              <a:t>Magnetic</a:t>
            </a:r>
            <a:r>
              <a:rPr lang="it-IT" sz="3400" b="1" dirty="0"/>
              <a:t> </a:t>
            </a:r>
            <a:r>
              <a:rPr lang="it-IT" sz="3400" b="1" dirty="0" err="1"/>
              <a:t>Measurements</a:t>
            </a:r>
            <a:r>
              <a:rPr lang="it-IT" sz="3400" b="1" dirty="0"/>
              <a:t> </a:t>
            </a:r>
            <a:r>
              <a:rPr lang="it-IT" sz="3400" b="1" dirty="0" err="1"/>
              <a:t>Laboratory</a:t>
            </a:r>
            <a:r>
              <a:rPr lang="it-IT" sz="3400" b="1" dirty="0"/>
              <a:t> @ LNF</a:t>
            </a:r>
            <a:endParaRPr lang="en-GB" sz="3400" b="1" dirty="0"/>
          </a:p>
          <a:p>
            <a:pPr marL="0" indent="0">
              <a:lnSpc>
                <a:spcPct val="120000"/>
              </a:lnSpc>
              <a:buNone/>
            </a:pPr>
            <a:r>
              <a:rPr lang="en-GB" dirty="0"/>
              <a:t>The INFN-LNF magnetic measurements laboratory, about 200 m</a:t>
            </a:r>
            <a:r>
              <a:rPr lang="en-GB" baseline="30000" dirty="0"/>
              <a:t>2</a:t>
            </a:r>
            <a:r>
              <a:rPr lang="en-GB" dirty="0"/>
              <a:t>, with 15 T crane has already : </a:t>
            </a:r>
          </a:p>
          <a:p>
            <a:pPr>
              <a:lnSpc>
                <a:spcPct val="120000"/>
              </a:lnSpc>
            </a:pPr>
            <a:r>
              <a:rPr lang="en-GB" dirty="0"/>
              <a:t>a Hall effect digital </a:t>
            </a:r>
            <a:r>
              <a:rPr lang="en-GB" dirty="0" err="1"/>
              <a:t>teslameter</a:t>
            </a:r>
            <a:r>
              <a:rPr lang="en-GB" dirty="0"/>
              <a:t> with a 5-axes movement device on a granite bench;</a:t>
            </a:r>
          </a:p>
          <a:p>
            <a:pPr>
              <a:lnSpc>
                <a:spcPct val="120000"/>
              </a:lnSpc>
            </a:pPr>
            <a:r>
              <a:rPr lang="en-GB" dirty="0"/>
              <a:t>a stretched wire bench for integral measurements of fields and mechanical </a:t>
            </a:r>
            <a:r>
              <a:rPr lang="en-GB" dirty="0" err="1"/>
              <a:t>fiducialization</a:t>
            </a:r>
            <a:r>
              <a:rPr lang="en-GB" dirty="0"/>
              <a:t>;</a:t>
            </a:r>
          </a:p>
          <a:p>
            <a:pPr>
              <a:lnSpc>
                <a:spcPct val="120000"/>
              </a:lnSpc>
            </a:pPr>
            <a:r>
              <a:rPr lang="en-GB" dirty="0"/>
              <a:t>a rotating coil multipole measurement system; an NMR </a:t>
            </a:r>
            <a:r>
              <a:rPr lang="en-GB" dirty="0" err="1"/>
              <a:t>teslameter</a:t>
            </a:r>
            <a:r>
              <a:rPr lang="en-GB" dirty="0"/>
              <a:t>.</a:t>
            </a:r>
          </a:p>
          <a:p>
            <a:pPr marL="0" indent="0">
              <a:lnSpc>
                <a:spcPct val="120000"/>
              </a:lnSpc>
              <a:buNone/>
            </a:pPr>
            <a:r>
              <a:rPr lang="en-GB" dirty="0"/>
              <a:t>Several other ancillary instruments are available, such as gaussmeters, integrators, etc…</a:t>
            </a:r>
          </a:p>
        </p:txBody>
      </p:sp>
      <p:pic>
        <p:nvPicPr>
          <p:cNvPr id="4" name="Segnaposto contenuto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75" y="4290028"/>
            <a:ext cx="2140240" cy="2531784"/>
          </a:xfrm>
          <a:prstGeom prst="rect">
            <a:avLst/>
          </a:prstGeom>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3800" y="4290028"/>
            <a:ext cx="1900401" cy="2531784"/>
          </a:xfrm>
          <a:prstGeom prst="rect">
            <a:avLst/>
          </a:prstGeom>
        </p:spPr>
      </p:pic>
      <p:pic>
        <p:nvPicPr>
          <p:cNvPr id="6" name="Immagine 5"/>
          <p:cNvPicPr>
            <a:picLocks noChangeAspect="1"/>
          </p:cNvPicPr>
          <p:nvPr/>
        </p:nvPicPr>
        <p:blipFill rotWithShape="1">
          <a:blip r:embed="rId5">
            <a:extLst>
              <a:ext uri="{28A0092B-C50C-407E-A947-70E740481C1C}">
                <a14:useLocalDpi xmlns:a14="http://schemas.microsoft.com/office/drawing/2010/main" val="0"/>
              </a:ext>
            </a:extLst>
          </a:blip>
          <a:srcRect l="3161" t="2975" r="2663" b="3679"/>
          <a:stretch/>
        </p:blipFill>
        <p:spPr>
          <a:xfrm>
            <a:off x="6921124" y="5012261"/>
            <a:ext cx="2261937" cy="1809551"/>
          </a:xfrm>
          <a:prstGeom prst="rect">
            <a:avLst/>
          </a:prstGeom>
        </p:spPr>
      </p:pic>
      <p:pic>
        <p:nvPicPr>
          <p:cNvPr id="7" name="Immagin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58668" y="5015071"/>
            <a:ext cx="2710113" cy="1806742"/>
          </a:xfrm>
          <a:prstGeom prst="rect">
            <a:avLst/>
          </a:prstGeom>
        </p:spPr>
      </p:pic>
      <p:pic>
        <p:nvPicPr>
          <p:cNvPr id="9" name="Immagine 8"/>
          <p:cNvPicPr>
            <a:picLocks noChangeAspect="1"/>
          </p:cNvPicPr>
          <p:nvPr/>
        </p:nvPicPr>
        <p:blipFill rotWithShape="1">
          <a:blip r:embed="rId7" cstate="print">
            <a:extLst>
              <a:ext uri="{28A0092B-C50C-407E-A947-70E740481C1C}">
                <a14:useLocalDpi xmlns:a14="http://schemas.microsoft.com/office/drawing/2010/main" val="0"/>
              </a:ext>
            </a:extLst>
          </a:blip>
          <a:srcRect l="5350" t="12329" r="8196" b="7763"/>
          <a:stretch/>
        </p:blipFill>
        <p:spPr>
          <a:xfrm>
            <a:off x="9230627" y="5012983"/>
            <a:ext cx="2935471" cy="1808829"/>
          </a:xfrm>
          <a:prstGeom prst="rect">
            <a:avLst/>
          </a:prstGeom>
        </p:spPr>
      </p:pic>
      <p:sp>
        <p:nvSpPr>
          <p:cNvPr id="11" name="CasellaDiTesto 10"/>
          <p:cNvSpPr txBox="1"/>
          <p:nvPr/>
        </p:nvSpPr>
        <p:spPr>
          <a:xfrm>
            <a:off x="6967521" y="4642929"/>
            <a:ext cx="2423626" cy="369332"/>
          </a:xfrm>
          <a:prstGeom prst="rect">
            <a:avLst/>
          </a:prstGeom>
          <a:noFill/>
        </p:spPr>
        <p:txBody>
          <a:bodyPr wrap="square" rtlCol="0">
            <a:spAutoFit/>
          </a:bodyPr>
          <a:lstStyle/>
          <a:p>
            <a:r>
              <a:rPr lang="it-IT" dirty="0" err="1"/>
              <a:t>Stretched</a:t>
            </a:r>
            <a:r>
              <a:rPr lang="it-IT" dirty="0"/>
              <a:t> </a:t>
            </a:r>
            <a:r>
              <a:rPr lang="it-IT" dirty="0" err="1"/>
              <a:t>wire</a:t>
            </a:r>
            <a:r>
              <a:rPr lang="it-IT" dirty="0"/>
              <a:t> </a:t>
            </a:r>
            <a:r>
              <a:rPr lang="it-IT" dirty="0" err="1"/>
              <a:t>bench</a:t>
            </a:r>
            <a:endParaRPr lang="en-GB" dirty="0"/>
          </a:p>
        </p:txBody>
      </p:sp>
      <p:sp>
        <p:nvSpPr>
          <p:cNvPr id="12" name="CasellaDiTesto 11"/>
          <p:cNvSpPr txBox="1"/>
          <p:nvPr/>
        </p:nvSpPr>
        <p:spPr>
          <a:xfrm>
            <a:off x="4164460" y="4414695"/>
            <a:ext cx="2696835" cy="646331"/>
          </a:xfrm>
          <a:prstGeom prst="rect">
            <a:avLst/>
          </a:prstGeom>
          <a:noFill/>
        </p:spPr>
        <p:txBody>
          <a:bodyPr wrap="square" rtlCol="0">
            <a:spAutoFit/>
          </a:bodyPr>
          <a:lstStyle/>
          <a:p>
            <a:pPr algn="ctr"/>
            <a:r>
              <a:rPr lang="it-IT" dirty="0"/>
              <a:t>Hall probe </a:t>
            </a:r>
            <a:r>
              <a:rPr lang="it-IT" dirty="0" err="1"/>
              <a:t>mounted</a:t>
            </a:r>
            <a:r>
              <a:rPr lang="it-IT" dirty="0"/>
              <a:t> on the </a:t>
            </a:r>
            <a:r>
              <a:rPr lang="it-IT" dirty="0" err="1"/>
              <a:t>coordinatometer</a:t>
            </a:r>
            <a:endParaRPr lang="en-GB" dirty="0"/>
          </a:p>
        </p:txBody>
      </p:sp>
      <p:sp>
        <p:nvSpPr>
          <p:cNvPr id="14" name="CasellaDiTesto 13"/>
          <p:cNvSpPr txBox="1"/>
          <p:nvPr/>
        </p:nvSpPr>
        <p:spPr>
          <a:xfrm>
            <a:off x="9779267" y="4642929"/>
            <a:ext cx="2079057" cy="369332"/>
          </a:xfrm>
          <a:prstGeom prst="rect">
            <a:avLst/>
          </a:prstGeom>
          <a:noFill/>
        </p:spPr>
        <p:txBody>
          <a:bodyPr wrap="square" rtlCol="0">
            <a:spAutoFit/>
          </a:bodyPr>
          <a:lstStyle/>
          <a:p>
            <a:r>
              <a:rPr lang="it-IT" dirty="0" err="1"/>
              <a:t>Rotating</a:t>
            </a:r>
            <a:r>
              <a:rPr lang="it-IT" dirty="0"/>
              <a:t> coil </a:t>
            </a:r>
            <a:r>
              <a:rPr lang="it-IT" dirty="0" err="1"/>
              <a:t>bench</a:t>
            </a:r>
            <a:endParaRPr lang="en-GB" dirty="0"/>
          </a:p>
        </p:txBody>
      </p:sp>
      <p:sp>
        <p:nvSpPr>
          <p:cNvPr id="8" name="Date Placeholder 7">
            <a:extLst>
              <a:ext uri="{FF2B5EF4-FFF2-40B4-BE49-F238E27FC236}">
                <a16:creationId xmlns:a16="http://schemas.microsoft.com/office/drawing/2014/main" id="{0F7FC1D0-60D0-840B-EB95-7C05DFCAC39A}"/>
              </a:ext>
            </a:extLst>
          </p:cNvPr>
          <p:cNvSpPr>
            <a:spLocks noGrp="1"/>
          </p:cNvSpPr>
          <p:nvPr>
            <p:ph type="dt" sz="half" idx="10"/>
          </p:nvPr>
        </p:nvSpPr>
        <p:spPr/>
        <p:txBody>
          <a:bodyPr/>
          <a:lstStyle/>
          <a:p>
            <a:r>
              <a:rPr lang="en-US"/>
              <a:t>17-Feb-2023</a:t>
            </a:r>
          </a:p>
        </p:txBody>
      </p:sp>
      <p:sp>
        <p:nvSpPr>
          <p:cNvPr id="10" name="Footer Placeholder 9">
            <a:extLst>
              <a:ext uri="{FF2B5EF4-FFF2-40B4-BE49-F238E27FC236}">
                <a16:creationId xmlns:a16="http://schemas.microsoft.com/office/drawing/2014/main" id="{DA903AD0-ED62-5D52-2C2B-07CE7C06FEAB}"/>
              </a:ext>
            </a:extLst>
          </p:cNvPr>
          <p:cNvSpPr>
            <a:spLocks noGrp="1"/>
          </p:cNvSpPr>
          <p:nvPr>
            <p:ph type="ftr" sz="quarter" idx="11"/>
          </p:nvPr>
        </p:nvSpPr>
        <p:spPr/>
        <p:txBody>
          <a:bodyPr/>
          <a:lstStyle/>
          <a:p>
            <a:r>
              <a:rPr lang="en-US"/>
              <a:t>IRIS - L. Rossi - HL SHOC celebration</a:t>
            </a:r>
          </a:p>
        </p:txBody>
      </p:sp>
      <p:sp>
        <p:nvSpPr>
          <p:cNvPr id="13" name="Slide Number Placeholder 12">
            <a:extLst>
              <a:ext uri="{FF2B5EF4-FFF2-40B4-BE49-F238E27FC236}">
                <a16:creationId xmlns:a16="http://schemas.microsoft.com/office/drawing/2014/main" id="{525D37D8-C277-29AE-B8DB-0996FBC29ADE}"/>
              </a:ext>
            </a:extLst>
          </p:cNvPr>
          <p:cNvSpPr>
            <a:spLocks noGrp="1"/>
          </p:cNvSpPr>
          <p:nvPr>
            <p:ph type="sldNum" sz="quarter" idx="12"/>
          </p:nvPr>
        </p:nvSpPr>
        <p:spPr/>
        <p:txBody>
          <a:bodyPr/>
          <a:lstStyle/>
          <a:p>
            <a:fld id="{37892B85-A679-1943-821F-72C61F74835B}" type="slidenum">
              <a:rPr lang="en-US" smtClean="0"/>
              <a:t>8</a:t>
            </a:fld>
            <a:endParaRPr lang="en-US"/>
          </a:p>
        </p:txBody>
      </p:sp>
    </p:spTree>
    <p:extLst>
      <p:ext uri="{BB962C8B-B14F-4D97-AF65-F5344CB8AC3E}">
        <p14:creationId xmlns:p14="http://schemas.microsoft.com/office/powerpoint/2010/main" val="429316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76D4EC0-B5C1-86D4-AB99-C2CF081E636E}"/>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A9F634E-A9B7-BD5F-D6DE-6E81EBE51C9C}"/>
              </a:ext>
            </a:extLst>
          </p:cNvPr>
          <p:cNvSpPr>
            <a:spLocks noGrp="1"/>
          </p:cNvSpPr>
          <p:nvPr>
            <p:ph type="title"/>
          </p:nvPr>
        </p:nvSpPr>
        <p:spPr>
          <a:xfrm>
            <a:off x="935566" y="1111270"/>
            <a:ext cx="10515600" cy="780114"/>
          </a:xfrm>
        </p:spPr>
        <p:txBody>
          <a:bodyPr>
            <a:normAutofit/>
          </a:bodyPr>
          <a:lstStyle/>
          <a:p>
            <a:r>
              <a:rPr lang="en-US" dirty="0"/>
              <a:t>WP3 – Genova  INFN, CNR-SPIN, UNIGE-DIFI</a:t>
            </a:r>
          </a:p>
        </p:txBody>
      </p:sp>
      <p:sp>
        <p:nvSpPr>
          <p:cNvPr id="4" name="Date Placeholder 3">
            <a:extLst>
              <a:ext uri="{FF2B5EF4-FFF2-40B4-BE49-F238E27FC236}">
                <a16:creationId xmlns:a16="http://schemas.microsoft.com/office/drawing/2014/main" id="{294D5DB4-B9E0-68D6-62C3-AD387F8A5160}"/>
              </a:ext>
            </a:extLst>
          </p:cNvPr>
          <p:cNvSpPr>
            <a:spLocks noGrp="1"/>
          </p:cNvSpPr>
          <p:nvPr>
            <p:ph type="dt" sz="half" idx="10"/>
          </p:nvPr>
        </p:nvSpPr>
        <p:spPr/>
        <p:txBody>
          <a:bodyPr/>
          <a:lstStyle/>
          <a:p>
            <a:r>
              <a:rPr lang="en-US"/>
              <a:t>17-Feb-2023</a:t>
            </a:r>
          </a:p>
        </p:txBody>
      </p:sp>
      <p:sp>
        <p:nvSpPr>
          <p:cNvPr id="5" name="Footer Placeholder 4">
            <a:extLst>
              <a:ext uri="{FF2B5EF4-FFF2-40B4-BE49-F238E27FC236}">
                <a16:creationId xmlns:a16="http://schemas.microsoft.com/office/drawing/2014/main" id="{19792632-3747-8E44-0DF3-C7D6C936145A}"/>
              </a:ext>
            </a:extLst>
          </p:cNvPr>
          <p:cNvSpPr>
            <a:spLocks noGrp="1"/>
          </p:cNvSpPr>
          <p:nvPr>
            <p:ph type="ftr" sz="quarter" idx="11"/>
          </p:nvPr>
        </p:nvSpPr>
        <p:spPr/>
        <p:txBody>
          <a:bodyPr/>
          <a:lstStyle/>
          <a:p>
            <a:r>
              <a:rPr lang="en-US"/>
              <a:t>IRIS - L. Rossi - HL SHOC celebration</a:t>
            </a:r>
          </a:p>
        </p:txBody>
      </p:sp>
      <p:sp>
        <p:nvSpPr>
          <p:cNvPr id="6" name="Slide Number Placeholder 5">
            <a:extLst>
              <a:ext uri="{FF2B5EF4-FFF2-40B4-BE49-F238E27FC236}">
                <a16:creationId xmlns:a16="http://schemas.microsoft.com/office/drawing/2014/main" id="{A07D5204-6272-6E17-6B73-B6DF3BD44EE7}"/>
              </a:ext>
            </a:extLst>
          </p:cNvPr>
          <p:cNvSpPr>
            <a:spLocks noGrp="1"/>
          </p:cNvSpPr>
          <p:nvPr>
            <p:ph type="sldNum" sz="quarter" idx="12"/>
          </p:nvPr>
        </p:nvSpPr>
        <p:spPr/>
        <p:txBody>
          <a:bodyPr/>
          <a:lstStyle/>
          <a:p>
            <a:fld id="{37892B85-A679-1943-821F-72C61F74835B}" type="slidenum">
              <a:rPr lang="en-US" smtClean="0"/>
              <a:t>9</a:t>
            </a:fld>
            <a:endParaRPr lang="en-US"/>
          </a:p>
        </p:txBody>
      </p:sp>
      <p:sp>
        <p:nvSpPr>
          <p:cNvPr id="3" name="Content Placeholder 2">
            <a:extLst>
              <a:ext uri="{FF2B5EF4-FFF2-40B4-BE49-F238E27FC236}">
                <a16:creationId xmlns:a16="http://schemas.microsoft.com/office/drawing/2014/main" id="{3E4BFBAD-CA51-84CE-0F04-84240F8038B8}"/>
              </a:ext>
            </a:extLst>
          </p:cNvPr>
          <p:cNvSpPr>
            <a:spLocks noGrp="1"/>
          </p:cNvSpPr>
          <p:nvPr>
            <p:ph idx="4294967295"/>
          </p:nvPr>
        </p:nvSpPr>
        <p:spPr>
          <a:xfrm>
            <a:off x="533400" y="1939925"/>
            <a:ext cx="10515600" cy="4351338"/>
          </a:xfrm>
        </p:spPr>
        <p:txBody>
          <a:bodyPr>
            <a:normAutofit fontScale="92500" lnSpcReduction="20000"/>
          </a:bodyPr>
          <a:lstStyle/>
          <a:p>
            <a:r>
              <a:rPr lang="en-US" dirty="0"/>
              <a:t>Collaboration among the three </a:t>
            </a:r>
            <a:r>
              <a:rPr lang="en-US" dirty="0" err="1"/>
              <a:t>Insitutes</a:t>
            </a:r>
            <a:r>
              <a:rPr lang="en-US" dirty="0"/>
              <a:t> ha </a:t>
            </a:r>
            <a:r>
              <a:rPr lang="en-US" dirty="0" err="1"/>
              <a:t>sbeen</a:t>
            </a:r>
            <a:r>
              <a:rPr lang="en-US" dirty="0"/>
              <a:t> formalized (ante-IRIS) with  a new </a:t>
            </a:r>
            <a:r>
              <a:rPr lang="en-US" b="1" dirty="0"/>
              <a:t>Joint Research Lab : </a:t>
            </a:r>
            <a:r>
              <a:rPr lang="en-US" b="1" dirty="0" err="1"/>
              <a:t>LabCoR</a:t>
            </a:r>
            <a:endParaRPr lang="en-US" b="1" dirty="0"/>
          </a:p>
          <a:p>
            <a:r>
              <a:rPr lang="en-US" dirty="0"/>
              <a:t>INFN</a:t>
            </a:r>
          </a:p>
          <a:p>
            <a:pPr lvl="1"/>
            <a:r>
              <a:rPr lang="en-US" dirty="0"/>
              <a:t>Characterization of very high current cable</a:t>
            </a:r>
          </a:p>
          <a:p>
            <a:pPr lvl="1"/>
            <a:r>
              <a:rPr lang="en-US" dirty="0"/>
              <a:t>Design of SC </a:t>
            </a:r>
            <a:r>
              <a:rPr lang="en-US" dirty="0" err="1"/>
              <a:t>magest</a:t>
            </a:r>
            <a:r>
              <a:rPr lang="en-US" dirty="0"/>
              <a:t> for accelerators and Detectors</a:t>
            </a:r>
          </a:p>
          <a:p>
            <a:pPr lvl="1"/>
            <a:r>
              <a:rPr lang="en-US" dirty="0"/>
              <a:t>Industrial </a:t>
            </a:r>
            <a:r>
              <a:rPr lang="en-US" dirty="0" err="1"/>
              <a:t>Folow-ip</a:t>
            </a:r>
            <a:r>
              <a:rPr lang="en-US" dirty="0"/>
              <a:t> of the SC magnets Construction</a:t>
            </a:r>
          </a:p>
          <a:p>
            <a:pPr lvl="1"/>
            <a:r>
              <a:rPr lang="en-US" dirty="0"/>
              <a:t>R&amp;D on future Magnets</a:t>
            </a:r>
          </a:p>
          <a:p>
            <a:r>
              <a:rPr lang="en-US" dirty="0"/>
              <a:t>CNR-SPIN</a:t>
            </a:r>
          </a:p>
          <a:p>
            <a:pPr lvl="1"/>
            <a:r>
              <a:rPr lang="en-US" dirty="0"/>
              <a:t>Study of Sc </a:t>
            </a:r>
            <a:r>
              <a:rPr lang="en-US" dirty="0" err="1"/>
              <a:t>materia</a:t>
            </a:r>
            <a:r>
              <a:rPr lang="en-US" dirty="0"/>
              <a:t> for application</a:t>
            </a:r>
          </a:p>
          <a:p>
            <a:pPr lvl="1"/>
            <a:r>
              <a:rPr lang="en-US" dirty="0"/>
              <a:t>Development of SC wires</a:t>
            </a:r>
          </a:p>
          <a:p>
            <a:r>
              <a:rPr lang="en-US" dirty="0" err="1"/>
              <a:t>UniGe</a:t>
            </a:r>
            <a:r>
              <a:rPr lang="en-US" dirty="0"/>
              <a:t> – </a:t>
            </a:r>
            <a:r>
              <a:rPr lang="en-US" dirty="0" err="1"/>
              <a:t>Phsics</a:t>
            </a:r>
            <a:r>
              <a:rPr lang="en-US" dirty="0"/>
              <a:t> Dept.</a:t>
            </a:r>
          </a:p>
          <a:p>
            <a:pPr lvl="1"/>
            <a:r>
              <a:rPr lang="en-US" dirty="0"/>
              <a:t>Research on SC material</a:t>
            </a:r>
          </a:p>
        </p:txBody>
      </p:sp>
    </p:spTree>
    <p:extLst>
      <p:ext uri="{BB962C8B-B14F-4D97-AF65-F5344CB8AC3E}">
        <p14:creationId xmlns:p14="http://schemas.microsoft.com/office/powerpoint/2010/main" val="408288965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 IRIS" id="{5672FA09-EC2D-5942-9581-DD1E2ACE7710}" vid="{15CEEC1C-6EC8-E143-8D54-00D7C92B21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B5E434A8755C949AA121474ADF4DE04" ma:contentTypeVersion="12" ma:contentTypeDescription="Create a new document." ma:contentTypeScope="" ma:versionID="b3e264a76285c0f3a17af8a141fdc265">
  <xsd:schema xmlns:xsd="http://www.w3.org/2001/XMLSchema" xmlns:xs="http://www.w3.org/2001/XMLSchema" xmlns:p="http://schemas.microsoft.com/office/2006/metadata/properties" xmlns:ns2="f619200c-25d8-4fd8-9a7d-93078850b615" xmlns:ns3="2875eef3-af9c-4ceb-8dfd-ceb1e4bba251" targetNamespace="http://schemas.microsoft.com/office/2006/metadata/properties" ma:root="true" ma:fieldsID="a3be2b4e7c0664815cd4f0367905e8d6" ns2:_="" ns3:_="">
    <xsd:import namespace="f619200c-25d8-4fd8-9a7d-93078850b615"/>
    <xsd:import namespace="2875eef3-af9c-4ceb-8dfd-ceb1e4bba25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19200c-25d8-4fd8-9a7d-93078850b6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75eef3-af9c-4ceb-8dfd-ceb1e4bba2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511a53fd-bbcd-4fcd-9907-f66f50b4e8d4}" ma:internalName="TaxCatchAll" ma:showField="CatchAllData" ma:web="2875eef3-af9c-4ceb-8dfd-ceb1e4bba25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619200c-25d8-4fd8-9a7d-93078850b615">
      <Terms xmlns="http://schemas.microsoft.com/office/infopath/2007/PartnerControls"/>
    </lcf76f155ced4ddcb4097134ff3c332f>
    <TaxCatchAll xmlns="2875eef3-af9c-4ceb-8dfd-ceb1e4bba251" xsi:nil="true"/>
  </documentManagement>
</p:properties>
</file>

<file path=customXml/itemProps1.xml><?xml version="1.0" encoding="utf-8"?>
<ds:datastoreItem xmlns:ds="http://schemas.openxmlformats.org/officeDocument/2006/customXml" ds:itemID="{90BE24F4-7EB1-434B-8205-B2D5D6584867}">
  <ds:schemaRefs>
    <ds:schemaRef ds:uri="http://schemas.microsoft.com/sharepoint/v3/contenttype/forms"/>
  </ds:schemaRefs>
</ds:datastoreItem>
</file>

<file path=customXml/itemProps2.xml><?xml version="1.0" encoding="utf-8"?>
<ds:datastoreItem xmlns:ds="http://schemas.openxmlformats.org/officeDocument/2006/customXml" ds:itemID="{2D51E42E-9D2A-4DB3-B1C0-F87AC4DCF1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19200c-25d8-4fd8-9a7d-93078850b615"/>
    <ds:schemaRef ds:uri="2875eef3-af9c-4ceb-8dfd-ceb1e4bba2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3467FBC-AEAE-4EC2-BF36-9EF027E22BDD}">
  <ds:schemaRefs>
    <ds:schemaRef ds:uri="http://purl.org/dc/dcmitype/"/>
    <ds:schemaRef ds:uri="http://schemas.microsoft.com/office/2006/metadata/properties"/>
    <ds:schemaRef ds:uri="http://www.w3.org/XML/1998/namespace"/>
    <ds:schemaRef ds:uri="http://purl.org/dc/terms/"/>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d2b3df68-07b5-4773-aba1-bd9b51ecb5e8"/>
    <ds:schemaRef ds:uri="f619200c-25d8-4fd8-9a7d-93078850b615"/>
    <ds:schemaRef ds:uri="2875eef3-af9c-4ceb-8dfd-ceb1e4bba251"/>
  </ds:schemaRefs>
</ds:datastoreItem>
</file>

<file path=docProps/app.xml><?xml version="1.0" encoding="utf-8"?>
<Properties xmlns="http://schemas.openxmlformats.org/officeDocument/2006/extended-properties" xmlns:vt="http://schemas.openxmlformats.org/officeDocument/2006/docPropsVTypes">
  <Template>Tema di Office</Template>
  <TotalTime>0</TotalTime>
  <Words>2111</Words>
  <Application>Microsoft Office PowerPoint</Application>
  <PresentationFormat>Widescreen</PresentationFormat>
  <Paragraphs>274</Paragraphs>
  <Slides>25</Slides>
  <Notes>25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6" baseType="lpstr">
      <vt:lpstr>Arial</vt:lpstr>
      <vt:lpstr>Calibri</vt:lpstr>
      <vt:lpstr>Calibri Light</vt:lpstr>
      <vt:lpstr>Helvetica Neue Medium</vt:lpstr>
      <vt:lpstr>Times New Roman</vt:lpstr>
      <vt:lpstr>Titillium</vt:lpstr>
      <vt:lpstr>Titillium Bd</vt:lpstr>
      <vt:lpstr>Verdana</vt:lpstr>
      <vt:lpstr>Wingdings</vt:lpstr>
      <vt:lpstr>Tema di Office</vt:lpstr>
      <vt:lpstr>CorelPHOTOPAINT.Image.15</vt:lpstr>
      <vt:lpstr>SC from paprticle Physics to societal applications : IRIS</vt:lpstr>
      <vt:lpstr>The Program IRIS</vt:lpstr>
      <vt:lpstr>Scope of IRIS</vt:lpstr>
      <vt:lpstr>IRIS timeline</vt:lpstr>
      <vt:lpstr>IRIS Structure</vt:lpstr>
      <vt:lpstr>IRIS project scope -1  Fundamental Physics instrumentation</vt:lpstr>
      <vt:lpstr>IRIS project scope -2  Societal Applications</vt:lpstr>
      <vt:lpstr>WP2 – Frascati INFN-LNF</vt:lpstr>
      <vt:lpstr>WP3 – Genova  INFN, CNR-SPIN, UNIGE-DIFI</vt:lpstr>
      <vt:lpstr>PowerPoint Presentation</vt:lpstr>
      <vt:lpstr>Unige - DIFI</vt:lpstr>
      <vt:lpstr>WP4 – Milano LASA  - INFN-Milano, UNIMI-DIFI</vt:lpstr>
      <vt:lpstr>Main activity WP4</vt:lpstr>
      <vt:lpstr>LASA Hall </vt:lpstr>
      <vt:lpstr>400 m2 surface building 2 floors (+ underground bunker)</vt:lpstr>
      <vt:lpstr>WP5 – Napoli – CIRMIS  IMPALAB expertise</vt:lpstr>
      <vt:lpstr>WP5 – Naples CRYOLAB</vt:lpstr>
      <vt:lpstr>WP6 - Laboratorio di Superconduttività e Magnetismo -LECCE</vt:lpstr>
      <vt:lpstr>WP6 – Salerno INFN-NA-G.C.Salerno, CNR-SPIN- UNISA</vt:lpstr>
      <vt:lpstr>THOR Lab </vt:lpstr>
      <vt:lpstr>WP7 – Salerno – INFN &amp; DIFI lab : present and IRIS extension </vt:lpstr>
      <vt:lpstr>We need to reduce  the project in 3 days (not easy with a distributed infrastructure over 6 poles) 75  60 M€: keep all poles/partners, 60 M€ include taxes  50 M€ net budget</vt:lpstr>
      <vt:lpstr>PowerPoint Presentation</vt:lpstr>
      <vt:lpstr>Iris project design: 4x40 kA -25kV 20 K </vt:lpstr>
      <vt:lpstr>Dipole of 50x80 mm aperture, 8-10 T , used as background field for cable test: 1) operation of dipole with cryogen-free technology 2) non-insulated (better: Controlled-Insulation) technology in dipoles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Tiina Benson</dc:creator>
  <cp:lastModifiedBy>Lucio</cp:lastModifiedBy>
  <cp:revision>4</cp:revision>
  <dcterms:created xsi:type="dcterms:W3CDTF">2022-11-09T11:12:29Z</dcterms:created>
  <dcterms:modified xsi:type="dcterms:W3CDTF">2023-02-17T07:22:52Z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0x0101006B5E434A8755C949AA121474ADF4DE04</vt:lpwstr>
  </property>
</Properties>
</file>