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26.jpg" ContentType="image/jpeg"/>
  <Override PartName="/ppt/media/image30.jpg" ContentType="image/jpeg"/>
  <Override PartName="/ppt/media/image44.jpg" ContentType="image/jpeg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36"/>
  </p:notesMasterIdLst>
  <p:handoutMasterIdLst>
    <p:handoutMasterId r:id="rId37"/>
  </p:handoutMasterIdLst>
  <p:sldIdLst>
    <p:sldId id="363" r:id="rId6"/>
    <p:sldId id="350" r:id="rId7"/>
    <p:sldId id="351" r:id="rId8"/>
    <p:sldId id="353" r:id="rId9"/>
    <p:sldId id="352" r:id="rId10"/>
    <p:sldId id="355" r:id="rId11"/>
    <p:sldId id="357" r:id="rId12"/>
    <p:sldId id="358" r:id="rId13"/>
    <p:sldId id="359" r:id="rId14"/>
    <p:sldId id="360" r:id="rId15"/>
    <p:sldId id="361" r:id="rId16"/>
    <p:sldId id="364" r:id="rId17"/>
    <p:sldId id="371" r:id="rId18"/>
    <p:sldId id="366" r:id="rId19"/>
    <p:sldId id="367" r:id="rId20"/>
    <p:sldId id="378" r:id="rId21"/>
    <p:sldId id="370" r:id="rId22"/>
    <p:sldId id="368" r:id="rId23"/>
    <p:sldId id="369" r:id="rId24"/>
    <p:sldId id="372" r:id="rId25"/>
    <p:sldId id="383" r:id="rId26"/>
    <p:sldId id="380" r:id="rId27"/>
    <p:sldId id="381" r:id="rId28"/>
    <p:sldId id="382" r:id="rId29"/>
    <p:sldId id="373" r:id="rId30"/>
    <p:sldId id="374" r:id="rId31"/>
    <p:sldId id="375" r:id="rId32"/>
    <p:sldId id="379" r:id="rId33"/>
    <p:sldId id="377" r:id="rId34"/>
    <p:sldId id="376" r:id="rId3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E4A83"/>
    <a:srgbClr val="E60019"/>
    <a:srgbClr val="BD987A"/>
    <a:srgbClr val="A558A0"/>
    <a:srgbClr val="993D3F"/>
    <a:srgbClr val="E18B76"/>
    <a:srgbClr val="D18B8B"/>
    <a:srgbClr val="009099"/>
    <a:srgbClr val="6B1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979" autoAdjust="0"/>
  </p:normalViewPr>
  <p:slideViewPr>
    <p:cSldViewPr snapToGrid="0">
      <p:cViewPr varScale="1">
        <p:scale>
          <a:sx n="92" d="100"/>
          <a:sy n="92" d="100"/>
        </p:scale>
        <p:origin x="115" y="1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8" d="100"/>
          <a:sy n="58" d="100"/>
        </p:scale>
        <p:origin x="228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90F2FF-5299-406E-9DD0-C6E2B468888F}" type="doc">
      <dgm:prSet loTypeId="urn:microsoft.com/office/officeart/2005/8/layout/list1" loCatId="list" qsTypeId="urn:microsoft.com/office/officeart/2005/8/quickstyle/simple4" qsCatId="simple" csTypeId="urn:microsoft.com/office/officeart/2005/8/colors/accent5_4" csCatId="accent5" phldr="1"/>
      <dgm:spPr/>
      <dgm:t>
        <a:bodyPr/>
        <a:lstStyle/>
        <a:p>
          <a:endParaRPr lang="fr-FR"/>
        </a:p>
      </dgm:t>
    </dgm:pt>
    <dgm:pt modelId="{288C733E-CB29-4502-896A-A1C099F090D4}">
      <dgm:prSet phldrT="[Texte]" custT="1"/>
      <dgm:spPr/>
      <dgm:t>
        <a:bodyPr/>
        <a:lstStyle/>
        <a:p>
          <a:r>
            <a:rPr lang="fr-FR" sz="1400" dirty="0"/>
            <a:t>WP1 MANAGEMENT [B. CROS and D. MINENNA]</a:t>
          </a:r>
        </a:p>
      </dgm:t>
    </dgm:pt>
    <dgm:pt modelId="{E46F6B11-94C3-46B6-B8EB-236AA0F04194}" type="parTrans" cxnId="{383C39D9-22E2-431E-9B27-94746673B794}">
      <dgm:prSet/>
      <dgm:spPr/>
      <dgm:t>
        <a:bodyPr/>
        <a:lstStyle/>
        <a:p>
          <a:endParaRPr lang="fr-FR" sz="1200"/>
        </a:p>
      </dgm:t>
    </dgm:pt>
    <dgm:pt modelId="{271872B6-7181-4E08-A2D2-4B2CC2AF73AC}" type="sibTrans" cxnId="{383C39D9-22E2-431E-9B27-94746673B794}">
      <dgm:prSet/>
      <dgm:spPr/>
      <dgm:t>
        <a:bodyPr/>
        <a:lstStyle/>
        <a:p>
          <a:endParaRPr lang="fr-FR" sz="1200"/>
        </a:p>
      </dgm:t>
    </dgm:pt>
    <dgm:pt modelId="{C325E714-5A45-456D-B5BD-2726EF5F80A9}">
      <dgm:prSet phldrT="[Texte]" custT="1"/>
      <dgm:spPr/>
      <dgm:t>
        <a:bodyPr/>
        <a:lstStyle/>
        <a:p>
          <a:r>
            <a:rPr lang="fr-FR" sz="1400" dirty="0"/>
            <a:t>WP2 BEAM SIMULATION [</a:t>
          </a:r>
          <a:r>
            <a:rPr lang="fr-FR" sz="1400" dirty="0" smtClean="0"/>
            <a:t>CEA/IRFU</a:t>
          </a:r>
          <a:r>
            <a:rPr lang="fr-FR" sz="1400" dirty="0"/>
            <a:t>]</a:t>
          </a:r>
        </a:p>
      </dgm:t>
    </dgm:pt>
    <dgm:pt modelId="{CFF7E979-53C6-4B41-ACD7-7652C5A9D023}" type="parTrans" cxnId="{654B6E13-E0EE-4116-99B4-234C1A84AC92}">
      <dgm:prSet/>
      <dgm:spPr/>
      <dgm:t>
        <a:bodyPr/>
        <a:lstStyle/>
        <a:p>
          <a:endParaRPr lang="fr-FR" sz="1200"/>
        </a:p>
      </dgm:t>
    </dgm:pt>
    <dgm:pt modelId="{DB1B76BB-9221-4F4C-856E-BB2DD067E0A1}" type="sibTrans" cxnId="{654B6E13-E0EE-4116-99B4-234C1A84AC92}">
      <dgm:prSet/>
      <dgm:spPr/>
      <dgm:t>
        <a:bodyPr/>
        <a:lstStyle/>
        <a:p>
          <a:endParaRPr lang="fr-FR" sz="1200"/>
        </a:p>
      </dgm:t>
    </dgm:pt>
    <dgm:pt modelId="{C8BBA1F8-BE64-4D08-80FF-12A0D2EA3908}">
      <dgm:prSet phldrT="[Texte]" custT="1"/>
      <dgm:spPr/>
      <dgm:t>
        <a:bodyPr/>
        <a:lstStyle/>
        <a:p>
          <a:r>
            <a:rPr lang="fr-FR" sz="1200" dirty="0"/>
            <a:t>Laser-plasma simulations</a:t>
          </a:r>
          <a:endParaRPr lang="fr-FR" sz="1200" b="0" dirty="0"/>
        </a:p>
      </dgm:t>
    </dgm:pt>
    <dgm:pt modelId="{80C226D6-0D5C-4530-8BF2-DA74144315A7}" type="parTrans" cxnId="{E3A7D2BF-874C-488B-961F-1C44EA563924}">
      <dgm:prSet/>
      <dgm:spPr/>
      <dgm:t>
        <a:bodyPr/>
        <a:lstStyle/>
        <a:p>
          <a:endParaRPr lang="fr-FR" sz="1200"/>
        </a:p>
      </dgm:t>
    </dgm:pt>
    <dgm:pt modelId="{E7CCB863-0F39-4176-AB4A-34B2C5D3903E}" type="sibTrans" cxnId="{E3A7D2BF-874C-488B-961F-1C44EA563924}">
      <dgm:prSet/>
      <dgm:spPr/>
      <dgm:t>
        <a:bodyPr/>
        <a:lstStyle/>
        <a:p>
          <a:endParaRPr lang="fr-FR" sz="1200"/>
        </a:p>
      </dgm:t>
    </dgm:pt>
    <dgm:pt modelId="{9DDF4D80-F62F-4641-A08B-562BFE602ED8}">
      <dgm:prSet phldrT="[Texte]" custT="1"/>
      <dgm:spPr/>
      <dgm:t>
        <a:bodyPr/>
        <a:lstStyle/>
        <a:p>
          <a:r>
            <a:rPr lang="fr-FR" sz="1400" dirty="0"/>
            <a:t>WP3 PLASMA CELL DESIGN AND TEST </a:t>
          </a:r>
          <a:r>
            <a:rPr lang="fr-FR" sz="1400" dirty="0" smtClean="0"/>
            <a:t>[LPGP/CNRS]</a:t>
          </a:r>
          <a:endParaRPr lang="fr-FR" sz="1400" dirty="0"/>
        </a:p>
      </dgm:t>
    </dgm:pt>
    <dgm:pt modelId="{B1F24C83-F515-4689-ABC4-288B2DA901C9}" type="parTrans" cxnId="{BE19880E-247D-40F5-89BD-A32954B6A56C}">
      <dgm:prSet/>
      <dgm:spPr/>
      <dgm:t>
        <a:bodyPr/>
        <a:lstStyle/>
        <a:p>
          <a:endParaRPr lang="fr-FR" sz="1200"/>
        </a:p>
      </dgm:t>
    </dgm:pt>
    <dgm:pt modelId="{0E9B90B5-D47D-4E13-B70C-E971F23DCACA}" type="sibTrans" cxnId="{BE19880E-247D-40F5-89BD-A32954B6A56C}">
      <dgm:prSet/>
      <dgm:spPr/>
      <dgm:t>
        <a:bodyPr/>
        <a:lstStyle/>
        <a:p>
          <a:endParaRPr lang="fr-FR" sz="1200"/>
        </a:p>
      </dgm:t>
    </dgm:pt>
    <dgm:pt modelId="{6B977B3B-BC2D-4AB2-A316-79A8F79492C8}">
      <dgm:prSet phldrT="[Texte]" custT="1"/>
      <dgm:spPr/>
      <dgm:t>
        <a:bodyPr/>
        <a:lstStyle/>
        <a:p>
          <a:r>
            <a:rPr lang="fr-FR" sz="1200" dirty="0"/>
            <a:t>Plasma </a:t>
          </a:r>
          <a:r>
            <a:rPr lang="fr-FR" sz="1200" dirty="0" err="1"/>
            <a:t>cell</a:t>
          </a:r>
          <a:r>
            <a:rPr lang="fr-FR" sz="1200" dirty="0"/>
            <a:t> </a:t>
          </a:r>
          <a:r>
            <a:rPr lang="fr-FR" sz="1200" dirty="0" smtClean="0"/>
            <a:t>design </a:t>
          </a:r>
          <a:r>
            <a:rPr lang="fr-FR" sz="1200" dirty="0"/>
            <a:t>and </a:t>
          </a:r>
          <a:r>
            <a:rPr lang="fr-FR" sz="1200" dirty="0" err="1"/>
            <a:t>manufacturing</a:t>
          </a:r>
          <a:endParaRPr lang="fr-FR" sz="1200" dirty="0"/>
        </a:p>
      </dgm:t>
    </dgm:pt>
    <dgm:pt modelId="{3E1F87F6-5010-4497-9E05-F3B443F8EF66}" type="parTrans" cxnId="{5B0D3102-6C03-4341-8B9E-D1B52403D768}">
      <dgm:prSet/>
      <dgm:spPr/>
      <dgm:t>
        <a:bodyPr/>
        <a:lstStyle/>
        <a:p>
          <a:endParaRPr lang="fr-FR" sz="1200"/>
        </a:p>
      </dgm:t>
    </dgm:pt>
    <dgm:pt modelId="{327FA211-EE52-400E-9C20-D794A8A3DC81}" type="sibTrans" cxnId="{5B0D3102-6C03-4341-8B9E-D1B52403D768}">
      <dgm:prSet/>
      <dgm:spPr/>
      <dgm:t>
        <a:bodyPr/>
        <a:lstStyle/>
        <a:p>
          <a:endParaRPr lang="fr-FR" sz="1200"/>
        </a:p>
      </dgm:t>
    </dgm:pt>
    <dgm:pt modelId="{075991C7-0E0B-4931-84C8-3CBB49B53245}">
      <dgm:prSet phldrT="[Texte]" custT="1"/>
      <dgm:spPr/>
      <dgm:t>
        <a:bodyPr/>
        <a:lstStyle/>
        <a:p>
          <a:r>
            <a:rPr lang="fr-FR" sz="1400" dirty="0"/>
            <a:t>WP4 LASER SYSTEM DESIGN [Thales </a:t>
          </a:r>
          <a:r>
            <a:rPr lang="fr-FR" sz="1400" dirty="0" smtClean="0"/>
            <a:t>LAS]</a:t>
          </a:r>
          <a:endParaRPr lang="fr-FR" sz="1400" dirty="0"/>
        </a:p>
      </dgm:t>
    </dgm:pt>
    <dgm:pt modelId="{1362D036-59DE-4CCF-84C9-95CE1BF58153}" type="parTrans" cxnId="{2677DADD-EC17-4702-A17C-55AA556CE998}">
      <dgm:prSet/>
      <dgm:spPr/>
      <dgm:t>
        <a:bodyPr/>
        <a:lstStyle/>
        <a:p>
          <a:endParaRPr lang="fr-FR" sz="1200"/>
        </a:p>
      </dgm:t>
    </dgm:pt>
    <dgm:pt modelId="{DC6ECAD4-EE5A-41C5-8C12-FFFA022EF6DB}" type="sibTrans" cxnId="{2677DADD-EC17-4702-A17C-55AA556CE998}">
      <dgm:prSet/>
      <dgm:spPr/>
      <dgm:t>
        <a:bodyPr/>
        <a:lstStyle/>
        <a:p>
          <a:endParaRPr lang="fr-FR" sz="1200"/>
        </a:p>
      </dgm:t>
    </dgm:pt>
    <dgm:pt modelId="{8244D036-7327-4681-8DA3-1B4ADFFA0337}">
      <dgm:prSet phldrT="[Texte]" custT="1"/>
      <dgm:spPr/>
      <dgm:t>
        <a:bodyPr/>
        <a:lstStyle/>
        <a:p>
          <a:r>
            <a:rPr lang="en-US" sz="1200" b="0" dirty="0"/>
            <a:t>Transfer line design, diagnostics and beam </a:t>
          </a:r>
          <a:r>
            <a:rPr lang="en-US" sz="1200" b="0" dirty="0" smtClean="0"/>
            <a:t>commissioning</a:t>
          </a:r>
          <a:endParaRPr lang="fr-FR" sz="1200" b="0" dirty="0"/>
        </a:p>
      </dgm:t>
    </dgm:pt>
    <dgm:pt modelId="{364436E4-72ED-4C97-8728-1991C3B8D652}" type="parTrans" cxnId="{8A18B2EF-AEA9-4973-B2C9-28FE1817CB76}">
      <dgm:prSet/>
      <dgm:spPr/>
      <dgm:t>
        <a:bodyPr/>
        <a:lstStyle/>
        <a:p>
          <a:endParaRPr lang="fr-FR" sz="1200"/>
        </a:p>
      </dgm:t>
    </dgm:pt>
    <dgm:pt modelId="{68C51784-70BE-4D00-A389-3BD5DC643AC3}" type="sibTrans" cxnId="{8A18B2EF-AEA9-4973-B2C9-28FE1817CB76}">
      <dgm:prSet/>
      <dgm:spPr/>
      <dgm:t>
        <a:bodyPr/>
        <a:lstStyle/>
        <a:p>
          <a:endParaRPr lang="fr-FR" sz="1200"/>
        </a:p>
      </dgm:t>
    </dgm:pt>
    <dgm:pt modelId="{FDA9B921-73ED-4627-BBB1-3B4E9B64A530}">
      <dgm:prSet phldrT="[Texte]" custT="1"/>
      <dgm:spPr/>
      <dgm:t>
        <a:bodyPr/>
        <a:lstStyle/>
        <a:p>
          <a:r>
            <a:rPr lang="fr-FR" sz="1200" dirty="0"/>
            <a:t>Laser system design and </a:t>
          </a:r>
          <a:r>
            <a:rPr lang="fr-FR" sz="1200" dirty="0" err="1"/>
            <a:t>manufacturing</a:t>
          </a:r>
          <a:endParaRPr lang="fr-FR" sz="1200" dirty="0"/>
        </a:p>
      </dgm:t>
    </dgm:pt>
    <dgm:pt modelId="{B1266BAD-EA88-4FD7-8DE9-86CC30CCC1AB}" type="parTrans" cxnId="{D093DD68-8EF3-49F4-A603-708407766579}">
      <dgm:prSet/>
      <dgm:spPr/>
      <dgm:t>
        <a:bodyPr/>
        <a:lstStyle/>
        <a:p>
          <a:endParaRPr lang="fr-FR" sz="1200"/>
        </a:p>
      </dgm:t>
    </dgm:pt>
    <dgm:pt modelId="{A35F723C-4AC6-472E-B8DE-A3C1F9D7EA12}" type="sibTrans" cxnId="{D093DD68-8EF3-49F4-A603-708407766579}">
      <dgm:prSet/>
      <dgm:spPr/>
      <dgm:t>
        <a:bodyPr/>
        <a:lstStyle/>
        <a:p>
          <a:endParaRPr lang="fr-FR" sz="1200"/>
        </a:p>
      </dgm:t>
    </dgm:pt>
    <dgm:pt modelId="{84E475D5-C118-4AC4-B393-148928EF35BF}">
      <dgm:prSet phldrT="[Texte]" custT="1"/>
      <dgm:spPr/>
      <dgm:t>
        <a:bodyPr/>
        <a:lstStyle/>
        <a:p>
          <a:r>
            <a:rPr lang="fr-FR" sz="1200" dirty="0" err="1"/>
            <a:t>Experimental</a:t>
          </a:r>
          <a:r>
            <a:rPr lang="fr-FR" sz="1200" dirty="0"/>
            <a:t> tests on </a:t>
          </a:r>
          <a:r>
            <a:rPr lang="fr-FR" sz="1200" dirty="0" err="1"/>
            <a:t>existing</a:t>
          </a:r>
          <a:r>
            <a:rPr lang="fr-FR" sz="1200" dirty="0"/>
            <a:t> laser </a:t>
          </a:r>
          <a:r>
            <a:rPr lang="fr-FR" sz="1200" dirty="0" err="1"/>
            <a:t>facilities</a:t>
          </a:r>
          <a:endParaRPr lang="fr-FR" sz="1200" dirty="0"/>
        </a:p>
      </dgm:t>
    </dgm:pt>
    <dgm:pt modelId="{A3852EA8-51E9-4834-B4CF-4CBF450D94BF}" type="parTrans" cxnId="{6CF98B35-A67D-4769-B3E3-397EA0EA5369}">
      <dgm:prSet/>
      <dgm:spPr/>
      <dgm:t>
        <a:bodyPr/>
        <a:lstStyle/>
        <a:p>
          <a:endParaRPr lang="fr-FR" sz="1200"/>
        </a:p>
      </dgm:t>
    </dgm:pt>
    <dgm:pt modelId="{7664E9F4-414E-4F1C-B698-D84C368976C9}" type="sibTrans" cxnId="{6CF98B35-A67D-4769-B3E3-397EA0EA5369}">
      <dgm:prSet/>
      <dgm:spPr/>
      <dgm:t>
        <a:bodyPr/>
        <a:lstStyle/>
        <a:p>
          <a:endParaRPr lang="fr-FR" sz="1200"/>
        </a:p>
      </dgm:t>
    </dgm:pt>
    <dgm:pt modelId="{0FBF7087-2E2F-4A9C-8C30-769543B7076F}">
      <dgm:prSet phldrT="[Texte]" custT="1"/>
      <dgm:spPr/>
      <dgm:t>
        <a:bodyPr/>
        <a:lstStyle/>
        <a:p>
          <a:r>
            <a:rPr lang="fr-FR" sz="1200" dirty="0"/>
            <a:t>Laser </a:t>
          </a:r>
          <a:r>
            <a:rPr lang="fr-FR" sz="1200" dirty="0" err="1"/>
            <a:t>reliability</a:t>
          </a:r>
          <a:r>
            <a:rPr lang="fr-FR" sz="1200" dirty="0"/>
            <a:t> and </a:t>
          </a:r>
          <a:r>
            <a:rPr lang="fr-FR" sz="1200" dirty="0" err="1"/>
            <a:t>remote</a:t>
          </a:r>
          <a:r>
            <a:rPr lang="fr-FR" sz="1200" dirty="0"/>
            <a:t> control</a:t>
          </a:r>
        </a:p>
      </dgm:t>
    </dgm:pt>
    <dgm:pt modelId="{21991A57-2949-4E13-A1D4-664004017DC6}" type="parTrans" cxnId="{121927B9-9FC3-485A-84F5-8CD6D1912B18}">
      <dgm:prSet/>
      <dgm:spPr/>
      <dgm:t>
        <a:bodyPr/>
        <a:lstStyle/>
        <a:p>
          <a:endParaRPr lang="fr-FR" sz="1200"/>
        </a:p>
      </dgm:t>
    </dgm:pt>
    <dgm:pt modelId="{5A021377-ED16-40D7-93C7-303CA0E367F7}" type="sibTrans" cxnId="{121927B9-9FC3-485A-84F5-8CD6D1912B18}">
      <dgm:prSet/>
      <dgm:spPr/>
      <dgm:t>
        <a:bodyPr/>
        <a:lstStyle/>
        <a:p>
          <a:endParaRPr lang="fr-FR" sz="1200"/>
        </a:p>
      </dgm:t>
    </dgm:pt>
    <dgm:pt modelId="{8F793C42-1C92-411B-8EC8-7401145FAF5C}">
      <dgm:prSet phldrT="[Texte]" custT="1"/>
      <dgm:spPr/>
      <dgm:t>
        <a:bodyPr/>
        <a:lstStyle/>
        <a:p>
          <a:r>
            <a:rPr lang="fr-FR" sz="1200" dirty="0" smtClean="0"/>
            <a:t>Project management (</a:t>
          </a:r>
          <a:r>
            <a:rPr lang="fr-FR" sz="1200" dirty="0" err="1" smtClean="0"/>
            <a:t>WPs</a:t>
          </a:r>
          <a:r>
            <a:rPr lang="fr-FR" sz="1200" dirty="0" smtClean="0"/>
            <a:t> coordination, </a:t>
          </a:r>
          <a:r>
            <a:rPr lang="fr-FR" sz="1200" dirty="0" err="1" smtClean="0"/>
            <a:t>Funding</a:t>
          </a:r>
          <a:r>
            <a:rPr lang="fr-FR" sz="1200" dirty="0" smtClean="0"/>
            <a:t>)</a:t>
          </a:r>
          <a:endParaRPr lang="fr-FR" sz="1200" dirty="0"/>
        </a:p>
      </dgm:t>
    </dgm:pt>
    <dgm:pt modelId="{44746D11-E329-4720-8513-C81980CCC971}" type="parTrans" cxnId="{257E53D0-4CBF-4899-A000-19902807774D}">
      <dgm:prSet/>
      <dgm:spPr/>
      <dgm:t>
        <a:bodyPr/>
        <a:lstStyle/>
        <a:p>
          <a:endParaRPr lang="fr-FR" sz="1200"/>
        </a:p>
      </dgm:t>
    </dgm:pt>
    <dgm:pt modelId="{FC35AB93-C41C-44A5-9664-756FD98DC8ED}" type="sibTrans" cxnId="{257E53D0-4CBF-4899-A000-19902807774D}">
      <dgm:prSet/>
      <dgm:spPr/>
      <dgm:t>
        <a:bodyPr/>
        <a:lstStyle/>
        <a:p>
          <a:endParaRPr lang="fr-FR" sz="1200"/>
        </a:p>
      </dgm:t>
    </dgm:pt>
    <dgm:pt modelId="{7CCF0220-D29E-4D5E-9289-5EA1F7FD624B}">
      <dgm:prSet phldrT="[Texte]" custT="1"/>
      <dgm:spPr/>
      <dgm:t>
        <a:bodyPr/>
        <a:lstStyle/>
        <a:p>
          <a:r>
            <a:rPr lang="fr-FR" sz="1200" dirty="0" smtClean="0"/>
            <a:t>Communications</a:t>
          </a:r>
          <a:endParaRPr lang="fr-FR" sz="1200" dirty="0"/>
        </a:p>
      </dgm:t>
    </dgm:pt>
    <dgm:pt modelId="{79111F56-22B4-4BC8-9E0A-6E4F7A4BF151}" type="sibTrans" cxnId="{D852CCFE-DF60-46B6-86BE-F0E5CB7378F6}">
      <dgm:prSet/>
      <dgm:spPr/>
      <dgm:t>
        <a:bodyPr/>
        <a:lstStyle/>
        <a:p>
          <a:endParaRPr lang="fr-FR" sz="1200"/>
        </a:p>
      </dgm:t>
    </dgm:pt>
    <dgm:pt modelId="{D54107EF-30C0-42B6-A43E-EE4D00A6267C}" type="parTrans" cxnId="{D852CCFE-DF60-46B6-86BE-F0E5CB7378F6}">
      <dgm:prSet/>
      <dgm:spPr/>
      <dgm:t>
        <a:bodyPr/>
        <a:lstStyle/>
        <a:p>
          <a:endParaRPr lang="fr-FR" sz="1200"/>
        </a:p>
      </dgm:t>
    </dgm:pt>
    <dgm:pt modelId="{C78248A8-968A-40A8-9513-5238402F2114}">
      <dgm:prSet phldrT="[Texte]" custT="1"/>
      <dgm:spPr/>
      <dgm:t>
        <a:bodyPr/>
        <a:lstStyle/>
        <a:p>
          <a:r>
            <a:rPr lang="fr-FR" sz="1200" dirty="0" smtClean="0"/>
            <a:t>Management of the </a:t>
          </a:r>
          <a:r>
            <a:rPr lang="fr-FR" sz="1200" dirty="0" err="1" smtClean="0"/>
            <a:t>requirements</a:t>
          </a:r>
          <a:endParaRPr lang="fr-FR" sz="1200" dirty="0"/>
        </a:p>
      </dgm:t>
    </dgm:pt>
    <dgm:pt modelId="{A0193021-CBDA-42C6-83DB-C4CA566F9B8D}" type="parTrans" cxnId="{35370C17-5414-410A-830E-4C29C86F8F75}">
      <dgm:prSet/>
      <dgm:spPr/>
      <dgm:t>
        <a:bodyPr/>
        <a:lstStyle/>
        <a:p>
          <a:endParaRPr lang="fr-FR" sz="1200"/>
        </a:p>
      </dgm:t>
    </dgm:pt>
    <dgm:pt modelId="{4F0ED2AB-863E-4079-8918-9F5E07746437}" type="sibTrans" cxnId="{35370C17-5414-410A-830E-4C29C86F8F75}">
      <dgm:prSet/>
      <dgm:spPr/>
      <dgm:t>
        <a:bodyPr/>
        <a:lstStyle/>
        <a:p>
          <a:endParaRPr lang="fr-FR" sz="1200"/>
        </a:p>
      </dgm:t>
    </dgm:pt>
    <dgm:pt modelId="{51D476A6-B6CC-4C6C-882E-4619317B0EF8}">
      <dgm:prSet phldrT="[Texte]" custT="1"/>
      <dgm:spPr/>
      <dgm:t>
        <a:bodyPr/>
        <a:lstStyle/>
        <a:p>
          <a:r>
            <a:rPr lang="fr-FR" sz="1200" dirty="0" smtClean="0"/>
            <a:t>Management of the configuration</a:t>
          </a:r>
          <a:endParaRPr lang="fr-FR" sz="1200" dirty="0"/>
        </a:p>
      </dgm:t>
    </dgm:pt>
    <dgm:pt modelId="{B6D6FEDE-A33F-40A4-BA51-23B887046415}" type="parTrans" cxnId="{1BDC6774-D875-4BC3-96F5-5374B7AD1484}">
      <dgm:prSet/>
      <dgm:spPr/>
      <dgm:t>
        <a:bodyPr/>
        <a:lstStyle/>
        <a:p>
          <a:endParaRPr lang="fr-FR" sz="1200"/>
        </a:p>
      </dgm:t>
    </dgm:pt>
    <dgm:pt modelId="{3379255E-9B69-4646-B4AE-EB4596D6E240}" type="sibTrans" cxnId="{1BDC6774-D875-4BC3-96F5-5374B7AD1484}">
      <dgm:prSet/>
      <dgm:spPr/>
      <dgm:t>
        <a:bodyPr/>
        <a:lstStyle/>
        <a:p>
          <a:endParaRPr lang="fr-FR" sz="1200"/>
        </a:p>
      </dgm:t>
    </dgm:pt>
    <dgm:pt modelId="{D708AE6D-AC9B-470D-8141-02C255BC68A9}">
      <dgm:prSet phldrT="[Texte]" custT="1"/>
      <dgm:spPr/>
      <dgm:t>
        <a:bodyPr/>
        <a:lstStyle/>
        <a:p>
          <a:r>
            <a:rPr lang="fr-FR" sz="1200" b="0" dirty="0" smtClean="0"/>
            <a:t>Start-to-end </a:t>
          </a:r>
          <a:r>
            <a:rPr lang="fr-FR" sz="1200" b="0" dirty="0" err="1" smtClean="0"/>
            <a:t>beam</a:t>
          </a:r>
          <a:r>
            <a:rPr lang="fr-FR" sz="1200" b="0" dirty="0" smtClean="0"/>
            <a:t> </a:t>
          </a:r>
          <a:r>
            <a:rPr lang="fr-FR" sz="1200" b="0" dirty="0" err="1" smtClean="0"/>
            <a:t>dynamics</a:t>
          </a:r>
          <a:endParaRPr lang="fr-FR" sz="1200" b="0" dirty="0"/>
        </a:p>
      </dgm:t>
    </dgm:pt>
    <dgm:pt modelId="{FAD2F3CB-9D87-4115-8691-DFC81EA71B6A}" type="parTrans" cxnId="{9046FF16-42F1-4728-8F0F-DAAE34F26340}">
      <dgm:prSet/>
      <dgm:spPr/>
      <dgm:t>
        <a:bodyPr/>
        <a:lstStyle/>
        <a:p>
          <a:endParaRPr lang="fr-FR" sz="1200"/>
        </a:p>
      </dgm:t>
    </dgm:pt>
    <dgm:pt modelId="{8B402E27-A51D-438E-A362-FE079842A0C1}" type="sibTrans" cxnId="{9046FF16-42F1-4728-8F0F-DAAE34F26340}">
      <dgm:prSet/>
      <dgm:spPr/>
      <dgm:t>
        <a:bodyPr/>
        <a:lstStyle/>
        <a:p>
          <a:endParaRPr lang="fr-FR" sz="1200"/>
        </a:p>
      </dgm:t>
    </dgm:pt>
    <dgm:pt modelId="{9BDFAAB8-F259-46DD-88DB-D609AB248E99}">
      <dgm:prSet phldrT="[Texte]" custT="1"/>
      <dgm:spPr/>
      <dgm:t>
        <a:bodyPr/>
        <a:lstStyle/>
        <a:p>
          <a:r>
            <a:rPr lang="fr-FR" sz="1200" dirty="0" err="1" smtClean="0"/>
            <a:t>Steering</a:t>
          </a:r>
          <a:r>
            <a:rPr lang="fr-FR" sz="1200" dirty="0" smtClean="0"/>
            <a:t> </a:t>
          </a:r>
          <a:r>
            <a:rPr lang="fr-FR" sz="1200" dirty="0" err="1" smtClean="0"/>
            <a:t>committee</a:t>
          </a:r>
          <a:r>
            <a:rPr lang="fr-FR" sz="1200" dirty="0" smtClean="0"/>
            <a:t> </a:t>
          </a:r>
          <a:r>
            <a:rPr lang="fr-FR" sz="1200" dirty="0" err="1" smtClean="0"/>
            <a:t>from</a:t>
          </a:r>
          <a:r>
            <a:rPr lang="fr-FR" sz="1200" dirty="0" smtClean="0"/>
            <a:t> </a:t>
          </a:r>
          <a:r>
            <a:rPr lang="fr-FR" sz="1200" dirty="0" err="1" smtClean="0"/>
            <a:t>each</a:t>
          </a:r>
          <a:r>
            <a:rPr lang="fr-FR" sz="1200" dirty="0" smtClean="0"/>
            <a:t> </a:t>
          </a:r>
          <a:r>
            <a:rPr lang="fr-FR" sz="1200" dirty="0" err="1" smtClean="0"/>
            <a:t>organization</a:t>
          </a:r>
          <a:endParaRPr lang="fr-FR" sz="1200" dirty="0"/>
        </a:p>
      </dgm:t>
    </dgm:pt>
    <dgm:pt modelId="{3BA71635-BA88-4C90-AEEE-371EB1CF2C48}" type="parTrans" cxnId="{F5D68053-EDF5-44B8-B4F4-EF681F50337A}">
      <dgm:prSet/>
      <dgm:spPr/>
      <dgm:t>
        <a:bodyPr/>
        <a:lstStyle/>
        <a:p>
          <a:endParaRPr lang="fr-FR"/>
        </a:p>
      </dgm:t>
    </dgm:pt>
    <dgm:pt modelId="{EB5DA86F-9470-4BC9-AFA6-BD87760BEAB4}" type="sibTrans" cxnId="{F5D68053-EDF5-44B8-B4F4-EF681F50337A}">
      <dgm:prSet/>
      <dgm:spPr/>
      <dgm:t>
        <a:bodyPr/>
        <a:lstStyle/>
        <a:p>
          <a:endParaRPr lang="fr-FR"/>
        </a:p>
      </dgm:t>
    </dgm:pt>
    <dgm:pt modelId="{A88F56A9-DB6D-4076-9BBF-2DF366B35CB4}" type="pres">
      <dgm:prSet presAssocID="{4090F2FF-5299-406E-9DD0-C6E2B46888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7DBEB8F-ED29-4C58-99B7-977CF0947C51}" type="pres">
      <dgm:prSet presAssocID="{288C733E-CB29-4502-896A-A1C099F090D4}" presName="parentLin" presStyleCnt="0"/>
      <dgm:spPr/>
      <dgm:t>
        <a:bodyPr/>
        <a:lstStyle/>
        <a:p>
          <a:endParaRPr lang="fr-FR"/>
        </a:p>
      </dgm:t>
    </dgm:pt>
    <dgm:pt modelId="{1609BCDA-6BD2-4F9D-8941-F38541B592BD}" type="pres">
      <dgm:prSet presAssocID="{288C733E-CB29-4502-896A-A1C099F090D4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B475D3B0-D5B4-49B2-972C-726502A370BB}" type="pres">
      <dgm:prSet presAssocID="{288C733E-CB29-4502-896A-A1C099F090D4}" presName="parentText" presStyleLbl="node1" presStyleIdx="0" presStyleCnt="4" custScaleX="125177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6B5060C-9A90-4784-AEB5-F53B997BFEED}" type="pres">
      <dgm:prSet presAssocID="{288C733E-CB29-4502-896A-A1C099F090D4}" presName="negativeSpace" presStyleCnt="0"/>
      <dgm:spPr/>
      <dgm:t>
        <a:bodyPr/>
        <a:lstStyle/>
        <a:p>
          <a:endParaRPr lang="fr-FR"/>
        </a:p>
      </dgm:t>
    </dgm:pt>
    <dgm:pt modelId="{42D4810E-3724-49FA-86CF-E37D1714C4C2}" type="pres">
      <dgm:prSet presAssocID="{288C733E-CB29-4502-896A-A1C099F090D4}" presName="childText" presStyleLbl="conFgAcc1" presStyleIdx="0" presStyleCnt="4" custScaleY="95247" custLinFactNeighborX="-156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988B8BA-769F-405F-AD75-22A26D55006C}" type="pres">
      <dgm:prSet presAssocID="{271872B6-7181-4E08-A2D2-4B2CC2AF73AC}" presName="spaceBetweenRectangles" presStyleCnt="0"/>
      <dgm:spPr/>
      <dgm:t>
        <a:bodyPr/>
        <a:lstStyle/>
        <a:p>
          <a:endParaRPr lang="fr-FR"/>
        </a:p>
      </dgm:t>
    </dgm:pt>
    <dgm:pt modelId="{EE5AE9AF-035B-427B-863D-5C7A13BF1E8C}" type="pres">
      <dgm:prSet presAssocID="{C325E714-5A45-456D-B5BD-2726EF5F80A9}" presName="parentLin" presStyleCnt="0"/>
      <dgm:spPr/>
      <dgm:t>
        <a:bodyPr/>
        <a:lstStyle/>
        <a:p>
          <a:endParaRPr lang="fr-FR"/>
        </a:p>
      </dgm:t>
    </dgm:pt>
    <dgm:pt modelId="{6661C24E-01F6-4D5B-A8AE-7D5F790057D3}" type="pres">
      <dgm:prSet presAssocID="{C325E714-5A45-456D-B5BD-2726EF5F80A9}" presName="parentLeftMargin" presStyleLbl="node1" presStyleIdx="0" presStyleCnt="4"/>
      <dgm:spPr/>
      <dgm:t>
        <a:bodyPr/>
        <a:lstStyle/>
        <a:p>
          <a:endParaRPr lang="fr-FR"/>
        </a:p>
      </dgm:t>
    </dgm:pt>
    <dgm:pt modelId="{CCC6AD05-AF1E-47A6-9C12-BD6AA4F1F2BE}" type="pres">
      <dgm:prSet presAssocID="{C325E714-5A45-456D-B5BD-2726EF5F80A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86E67A4-C5AA-48CA-A02E-A23A8EF9C405}" type="pres">
      <dgm:prSet presAssocID="{C325E714-5A45-456D-B5BD-2726EF5F80A9}" presName="negativeSpace" presStyleCnt="0"/>
      <dgm:spPr/>
      <dgm:t>
        <a:bodyPr/>
        <a:lstStyle/>
        <a:p>
          <a:endParaRPr lang="fr-FR"/>
        </a:p>
      </dgm:t>
    </dgm:pt>
    <dgm:pt modelId="{2D9BB7EC-2202-4786-928F-699976B72973}" type="pres">
      <dgm:prSet presAssocID="{C325E714-5A45-456D-B5BD-2726EF5F80A9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9832937-CE37-4875-A60F-2B000469BD49}" type="pres">
      <dgm:prSet presAssocID="{DB1B76BB-9221-4F4C-856E-BB2DD067E0A1}" presName="spaceBetweenRectangles" presStyleCnt="0"/>
      <dgm:spPr/>
      <dgm:t>
        <a:bodyPr/>
        <a:lstStyle/>
        <a:p>
          <a:endParaRPr lang="fr-FR"/>
        </a:p>
      </dgm:t>
    </dgm:pt>
    <dgm:pt modelId="{6E2B259E-3D06-4CE0-91F4-81B356B2B46D}" type="pres">
      <dgm:prSet presAssocID="{9DDF4D80-F62F-4641-A08B-562BFE602ED8}" presName="parentLin" presStyleCnt="0"/>
      <dgm:spPr/>
      <dgm:t>
        <a:bodyPr/>
        <a:lstStyle/>
        <a:p>
          <a:endParaRPr lang="fr-FR"/>
        </a:p>
      </dgm:t>
    </dgm:pt>
    <dgm:pt modelId="{D21A7B81-6080-4A09-B4C3-3A21BB52EABB}" type="pres">
      <dgm:prSet presAssocID="{9DDF4D80-F62F-4641-A08B-562BFE602ED8}" presName="parentLeftMargin" presStyleLbl="node1" presStyleIdx="1" presStyleCnt="4"/>
      <dgm:spPr/>
      <dgm:t>
        <a:bodyPr/>
        <a:lstStyle/>
        <a:p>
          <a:endParaRPr lang="fr-FR"/>
        </a:p>
      </dgm:t>
    </dgm:pt>
    <dgm:pt modelId="{D25C1A80-7ACC-4786-BB59-50C8137660DB}" type="pres">
      <dgm:prSet presAssocID="{9DDF4D80-F62F-4641-A08B-562BFE602ED8}" presName="parentText" presStyleLbl="node1" presStyleIdx="2" presStyleCnt="4" custScaleX="128798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BA585B-C449-4B78-9531-B8620D2D35B1}" type="pres">
      <dgm:prSet presAssocID="{9DDF4D80-F62F-4641-A08B-562BFE602ED8}" presName="negativeSpace" presStyleCnt="0"/>
      <dgm:spPr/>
      <dgm:t>
        <a:bodyPr/>
        <a:lstStyle/>
        <a:p>
          <a:endParaRPr lang="fr-FR"/>
        </a:p>
      </dgm:t>
    </dgm:pt>
    <dgm:pt modelId="{9E9A8775-B05C-4495-9E47-ED0946F32C78}" type="pres">
      <dgm:prSet presAssocID="{9DDF4D80-F62F-4641-A08B-562BFE602ED8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4B2BC3B-CE8B-41D5-BFC4-26998C905911}" type="pres">
      <dgm:prSet presAssocID="{0E9B90B5-D47D-4E13-B70C-E971F23DCACA}" presName="spaceBetweenRectangles" presStyleCnt="0"/>
      <dgm:spPr/>
      <dgm:t>
        <a:bodyPr/>
        <a:lstStyle/>
        <a:p>
          <a:endParaRPr lang="fr-FR"/>
        </a:p>
      </dgm:t>
    </dgm:pt>
    <dgm:pt modelId="{BE718B34-2958-48D2-8C48-C97B2658AFC1}" type="pres">
      <dgm:prSet presAssocID="{075991C7-0E0B-4931-84C8-3CBB49B53245}" presName="parentLin" presStyleCnt="0"/>
      <dgm:spPr/>
      <dgm:t>
        <a:bodyPr/>
        <a:lstStyle/>
        <a:p>
          <a:endParaRPr lang="fr-FR"/>
        </a:p>
      </dgm:t>
    </dgm:pt>
    <dgm:pt modelId="{C486A3D3-BD21-428B-A433-8BFD2DD1C0BE}" type="pres">
      <dgm:prSet presAssocID="{075991C7-0E0B-4931-84C8-3CBB49B53245}" presName="parentLeftMargin" presStyleLbl="node1" presStyleIdx="2" presStyleCnt="4"/>
      <dgm:spPr/>
      <dgm:t>
        <a:bodyPr/>
        <a:lstStyle/>
        <a:p>
          <a:endParaRPr lang="fr-FR"/>
        </a:p>
      </dgm:t>
    </dgm:pt>
    <dgm:pt modelId="{98F3FC10-8BC0-4C44-B39E-4DEB049F9D23}" type="pres">
      <dgm:prSet presAssocID="{075991C7-0E0B-4931-84C8-3CBB49B53245}" presName="parentText" presStyleLbl="node1" presStyleIdx="3" presStyleCnt="4" custScaleX="114368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7BADDF-5D88-4218-AA2C-BA78472BB109}" type="pres">
      <dgm:prSet presAssocID="{075991C7-0E0B-4931-84C8-3CBB49B53245}" presName="negativeSpace" presStyleCnt="0"/>
      <dgm:spPr/>
      <dgm:t>
        <a:bodyPr/>
        <a:lstStyle/>
        <a:p>
          <a:endParaRPr lang="fr-FR"/>
        </a:p>
      </dgm:t>
    </dgm:pt>
    <dgm:pt modelId="{FCC027C7-BA4E-49F3-A31B-C781CE74F42C}" type="pres">
      <dgm:prSet presAssocID="{075991C7-0E0B-4931-84C8-3CBB49B53245}" presName="childText" presStyleLbl="conFgAcc1" presStyleIdx="3" presStyleCnt="4" custLinFactNeighborY="23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852CCFE-DF60-46B6-86BE-F0E5CB7378F6}" srcId="{288C733E-CB29-4502-896A-A1C099F090D4}" destId="{7CCF0220-D29E-4D5E-9289-5EA1F7FD624B}" srcOrd="4" destOrd="0" parTransId="{D54107EF-30C0-42B6-A43E-EE4D00A6267C}" sibTransId="{79111F56-22B4-4BC8-9E0A-6E4F7A4BF151}"/>
    <dgm:cxn modelId="{D9ADA9DE-5F77-43D7-9006-4E9B1E64535E}" type="presOf" srcId="{9DDF4D80-F62F-4641-A08B-562BFE602ED8}" destId="{D25C1A80-7ACC-4786-BB59-50C8137660DB}" srcOrd="1" destOrd="0" presId="urn:microsoft.com/office/officeart/2005/8/layout/list1"/>
    <dgm:cxn modelId="{EB2F9B58-C62E-4A79-8E96-F528D3375BF5}" type="presOf" srcId="{288C733E-CB29-4502-896A-A1C099F090D4}" destId="{1609BCDA-6BD2-4F9D-8941-F38541B592BD}" srcOrd="0" destOrd="0" presId="urn:microsoft.com/office/officeart/2005/8/layout/list1"/>
    <dgm:cxn modelId="{6E27D52F-0C2C-4B65-BCE0-12CF04DB82AF}" type="presOf" srcId="{7CCF0220-D29E-4D5E-9289-5EA1F7FD624B}" destId="{42D4810E-3724-49FA-86CF-E37D1714C4C2}" srcOrd="0" destOrd="4" presId="urn:microsoft.com/office/officeart/2005/8/layout/list1"/>
    <dgm:cxn modelId="{6A0B4C08-C124-4D37-9A3A-00A3389C3553}" type="presOf" srcId="{9BDFAAB8-F259-46DD-88DB-D609AB248E99}" destId="{42D4810E-3724-49FA-86CF-E37D1714C4C2}" srcOrd="0" destOrd="0" presId="urn:microsoft.com/office/officeart/2005/8/layout/list1"/>
    <dgm:cxn modelId="{2677DADD-EC17-4702-A17C-55AA556CE998}" srcId="{4090F2FF-5299-406E-9DD0-C6E2B468888F}" destId="{075991C7-0E0B-4931-84C8-3CBB49B53245}" srcOrd="3" destOrd="0" parTransId="{1362D036-59DE-4CCF-84C9-95CE1BF58153}" sibTransId="{DC6ECAD4-EE5A-41C5-8C12-FFFA022EF6DB}"/>
    <dgm:cxn modelId="{35370C17-5414-410A-830E-4C29C86F8F75}" srcId="{288C733E-CB29-4502-896A-A1C099F090D4}" destId="{C78248A8-968A-40A8-9513-5238402F2114}" srcOrd="2" destOrd="0" parTransId="{A0193021-CBDA-42C6-83DB-C4CA566F9B8D}" sibTransId="{4F0ED2AB-863E-4079-8918-9F5E07746437}"/>
    <dgm:cxn modelId="{AFE6C05F-2E3A-498F-81AA-4F4246AF3925}" type="presOf" srcId="{4090F2FF-5299-406E-9DD0-C6E2B468888F}" destId="{A88F56A9-DB6D-4076-9BBF-2DF366B35CB4}" srcOrd="0" destOrd="0" presId="urn:microsoft.com/office/officeart/2005/8/layout/list1"/>
    <dgm:cxn modelId="{9046FF16-42F1-4728-8F0F-DAAE34F26340}" srcId="{C325E714-5A45-456D-B5BD-2726EF5F80A9}" destId="{D708AE6D-AC9B-470D-8141-02C255BC68A9}" srcOrd="0" destOrd="0" parTransId="{FAD2F3CB-9D87-4115-8691-DFC81EA71B6A}" sibTransId="{8B402E27-A51D-438E-A362-FE079842A0C1}"/>
    <dgm:cxn modelId="{1BDC6774-D875-4BC3-96F5-5374B7AD1484}" srcId="{288C733E-CB29-4502-896A-A1C099F090D4}" destId="{51D476A6-B6CC-4C6C-882E-4619317B0EF8}" srcOrd="3" destOrd="0" parTransId="{B6D6FEDE-A33F-40A4-BA51-23B887046415}" sibTransId="{3379255E-9B69-4646-B4AE-EB4596D6E240}"/>
    <dgm:cxn modelId="{E3A7D2BF-874C-488B-961F-1C44EA563924}" srcId="{C325E714-5A45-456D-B5BD-2726EF5F80A9}" destId="{C8BBA1F8-BE64-4D08-80FF-12A0D2EA3908}" srcOrd="1" destOrd="0" parTransId="{80C226D6-0D5C-4530-8BF2-DA74144315A7}" sibTransId="{E7CCB863-0F39-4176-AB4A-34B2C5D3903E}"/>
    <dgm:cxn modelId="{D093DD68-8EF3-49F4-A603-708407766579}" srcId="{075991C7-0E0B-4931-84C8-3CBB49B53245}" destId="{FDA9B921-73ED-4627-BBB1-3B4E9B64A530}" srcOrd="0" destOrd="0" parTransId="{B1266BAD-EA88-4FD7-8DE9-86CC30CCC1AB}" sibTransId="{A35F723C-4AC6-472E-B8DE-A3C1F9D7EA12}"/>
    <dgm:cxn modelId="{E25A6A3A-FF30-4B84-B1F5-14540D492464}" type="presOf" srcId="{C78248A8-968A-40A8-9513-5238402F2114}" destId="{42D4810E-3724-49FA-86CF-E37D1714C4C2}" srcOrd="0" destOrd="2" presId="urn:microsoft.com/office/officeart/2005/8/layout/list1"/>
    <dgm:cxn modelId="{104D4373-E78F-4D47-9ABC-95EA5682F196}" type="presOf" srcId="{6B977B3B-BC2D-4AB2-A316-79A8F79492C8}" destId="{9E9A8775-B05C-4495-9E47-ED0946F32C78}" srcOrd="0" destOrd="0" presId="urn:microsoft.com/office/officeart/2005/8/layout/list1"/>
    <dgm:cxn modelId="{9849C547-B4DF-49C0-8BF2-AE6DA69BECA1}" type="presOf" srcId="{FDA9B921-73ED-4627-BBB1-3B4E9B64A530}" destId="{FCC027C7-BA4E-49F3-A31B-C781CE74F42C}" srcOrd="0" destOrd="0" presId="urn:microsoft.com/office/officeart/2005/8/layout/list1"/>
    <dgm:cxn modelId="{654B6E13-E0EE-4116-99B4-234C1A84AC92}" srcId="{4090F2FF-5299-406E-9DD0-C6E2B468888F}" destId="{C325E714-5A45-456D-B5BD-2726EF5F80A9}" srcOrd="1" destOrd="0" parTransId="{CFF7E979-53C6-4B41-ACD7-7652C5A9D023}" sibTransId="{DB1B76BB-9221-4F4C-856E-BB2DD067E0A1}"/>
    <dgm:cxn modelId="{03A10C04-0F1E-470C-ABAF-636BA9C75F2A}" type="presOf" srcId="{0FBF7087-2E2F-4A9C-8C30-769543B7076F}" destId="{FCC027C7-BA4E-49F3-A31B-C781CE74F42C}" srcOrd="0" destOrd="1" presId="urn:microsoft.com/office/officeart/2005/8/layout/list1"/>
    <dgm:cxn modelId="{5E8C5FA6-B8BD-4A58-9B9B-6654945273A0}" type="presOf" srcId="{8244D036-7327-4681-8DA3-1B4ADFFA0337}" destId="{2D9BB7EC-2202-4786-928F-699976B72973}" srcOrd="0" destOrd="2" presId="urn:microsoft.com/office/officeart/2005/8/layout/list1"/>
    <dgm:cxn modelId="{5B0D3102-6C03-4341-8B9E-D1B52403D768}" srcId="{9DDF4D80-F62F-4641-A08B-562BFE602ED8}" destId="{6B977B3B-BC2D-4AB2-A316-79A8F79492C8}" srcOrd="0" destOrd="0" parTransId="{3E1F87F6-5010-4497-9E05-F3B443F8EF66}" sibTransId="{327FA211-EE52-400E-9C20-D794A8A3DC81}"/>
    <dgm:cxn modelId="{7299C650-B12E-4458-A8B7-E7EB0337A8C1}" type="presOf" srcId="{51D476A6-B6CC-4C6C-882E-4619317B0EF8}" destId="{42D4810E-3724-49FA-86CF-E37D1714C4C2}" srcOrd="0" destOrd="3" presId="urn:microsoft.com/office/officeart/2005/8/layout/list1"/>
    <dgm:cxn modelId="{8E122686-E207-40AA-97FA-B52816B0EB73}" type="presOf" srcId="{84E475D5-C118-4AC4-B393-148928EF35BF}" destId="{9E9A8775-B05C-4495-9E47-ED0946F32C78}" srcOrd="0" destOrd="1" presId="urn:microsoft.com/office/officeart/2005/8/layout/list1"/>
    <dgm:cxn modelId="{6CF98B35-A67D-4769-B3E3-397EA0EA5369}" srcId="{9DDF4D80-F62F-4641-A08B-562BFE602ED8}" destId="{84E475D5-C118-4AC4-B393-148928EF35BF}" srcOrd="1" destOrd="0" parTransId="{A3852EA8-51E9-4834-B4CF-4CBF450D94BF}" sibTransId="{7664E9F4-414E-4F1C-B698-D84C368976C9}"/>
    <dgm:cxn modelId="{0F7F793B-F910-4BF2-A93E-BD4B200B1DB6}" type="presOf" srcId="{288C733E-CB29-4502-896A-A1C099F090D4}" destId="{B475D3B0-D5B4-49B2-972C-726502A370BB}" srcOrd="1" destOrd="0" presId="urn:microsoft.com/office/officeart/2005/8/layout/list1"/>
    <dgm:cxn modelId="{257E53D0-4CBF-4899-A000-19902807774D}" srcId="{288C733E-CB29-4502-896A-A1C099F090D4}" destId="{8F793C42-1C92-411B-8EC8-7401145FAF5C}" srcOrd="1" destOrd="0" parTransId="{44746D11-E329-4720-8513-C81980CCC971}" sibTransId="{FC35AB93-C41C-44A5-9664-756FD98DC8ED}"/>
    <dgm:cxn modelId="{C3A81D39-513B-4AB1-9F59-527F40F40311}" type="presOf" srcId="{075991C7-0E0B-4931-84C8-3CBB49B53245}" destId="{98F3FC10-8BC0-4C44-B39E-4DEB049F9D23}" srcOrd="1" destOrd="0" presId="urn:microsoft.com/office/officeart/2005/8/layout/list1"/>
    <dgm:cxn modelId="{7EDF8A3D-80B1-4FD9-882D-E8B1D3877A45}" type="presOf" srcId="{075991C7-0E0B-4931-84C8-3CBB49B53245}" destId="{C486A3D3-BD21-428B-A433-8BFD2DD1C0BE}" srcOrd="0" destOrd="0" presId="urn:microsoft.com/office/officeart/2005/8/layout/list1"/>
    <dgm:cxn modelId="{80C2988F-2526-4D33-8EE8-A8E660C1A5A2}" type="presOf" srcId="{8F793C42-1C92-411B-8EC8-7401145FAF5C}" destId="{42D4810E-3724-49FA-86CF-E37D1714C4C2}" srcOrd="0" destOrd="1" presId="urn:microsoft.com/office/officeart/2005/8/layout/list1"/>
    <dgm:cxn modelId="{BE19880E-247D-40F5-89BD-A32954B6A56C}" srcId="{4090F2FF-5299-406E-9DD0-C6E2B468888F}" destId="{9DDF4D80-F62F-4641-A08B-562BFE602ED8}" srcOrd="2" destOrd="0" parTransId="{B1F24C83-F515-4689-ABC4-288B2DA901C9}" sibTransId="{0E9B90B5-D47D-4E13-B70C-E971F23DCACA}"/>
    <dgm:cxn modelId="{383C39D9-22E2-431E-9B27-94746673B794}" srcId="{4090F2FF-5299-406E-9DD0-C6E2B468888F}" destId="{288C733E-CB29-4502-896A-A1C099F090D4}" srcOrd="0" destOrd="0" parTransId="{E46F6B11-94C3-46B6-B8EB-236AA0F04194}" sibTransId="{271872B6-7181-4E08-A2D2-4B2CC2AF73AC}"/>
    <dgm:cxn modelId="{F5D68053-EDF5-44B8-B4F4-EF681F50337A}" srcId="{288C733E-CB29-4502-896A-A1C099F090D4}" destId="{9BDFAAB8-F259-46DD-88DB-D609AB248E99}" srcOrd="0" destOrd="0" parTransId="{3BA71635-BA88-4C90-AEEE-371EB1CF2C48}" sibTransId="{EB5DA86F-9470-4BC9-AFA6-BD87760BEAB4}"/>
    <dgm:cxn modelId="{C9B760C7-49D4-4A5B-AB4E-6FECFB019A5A}" type="presOf" srcId="{D708AE6D-AC9B-470D-8141-02C255BC68A9}" destId="{2D9BB7EC-2202-4786-928F-699976B72973}" srcOrd="0" destOrd="0" presId="urn:microsoft.com/office/officeart/2005/8/layout/list1"/>
    <dgm:cxn modelId="{3622F11B-D8C4-4390-BA1D-1D1EB9D22144}" type="presOf" srcId="{C8BBA1F8-BE64-4D08-80FF-12A0D2EA3908}" destId="{2D9BB7EC-2202-4786-928F-699976B72973}" srcOrd="0" destOrd="1" presId="urn:microsoft.com/office/officeart/2005/8/layout/list1"/>
    <dgm:cxn modelId="{802876E2-2160-4DB2-828F-F6AE4D2AAF88}" type="presOf" srcId="{C325E714-5A45-456D-B5BD-2726EF5F80A9}" destId="{CCC6AD05-AF1E-47A6-9C12-BD6AA4F1F2BE}" srcOrd="1" destOrd="0" presId="urn:microsoft.com/office/officeart/2005/8/layout/list1"/>
    <dgm:cxn modelId="{8A18B2EF-AEA9-4973-B2C9-28FE1817CB76}" srcId="{C325E714-5A45-456D-B5BD-2726EF5F80A9}" destId="{8244D036-7327-4681-8DA3-1B4ADFFA0337}" srcOrd="2" destOrd="0" parTransId="{364436E4-72ED-4C97-8728-1991C3B8D652}" sibTransId="{68C51784-70BE-4D00-A389-3BD5DC643AC3}"/>
    <dgm:cxn modelId="{909B6072-1103-42EC-9BBA-1AC3F075F785}" type="presOf" srcId="{C325E714-5A45-456D-B5BD-2726EF5F80A9}" destId="{6661C24E-01F6-4D5B-A8AE-7D5F790057D3}" srcOrd="0" destOrd="0" presId="urn:microsoft.com/office/officeart/2005/8/layout/list1"/>
    <dgm:cxn modelId="{B55F4FE6-25DF-432F-B651-7A53986CF7E5}" type="presOf" srcId="{9DDF4D80-F62F-4641-A08B-562BFE602ED8}" destId="{D21A7B81-6080-4A09-B4C3-3A21BB52EABB}" srcOrd="0" destOrd="0" presId="urn:microsoft.com/office/officeart/2005/8/layout/list1"/>
    <dgm:cxn modelId="{121927B9-9FC3-485A-84F5-8CD6D1912B18}" srcId="{075991C7-0E0B-4931-84C8-3CBB49B53245}" destId="{0FBF7087-2E2F-4A9C-8C30-769543B7076F}" srcOrd="1" destOrd="0" parTransId="{21991A57-2949-4E13-A1D4-664004017DC6}" sibTransId="{5A021377-ED16-40D7-93C7-303CA0E367F7}"/>
    <dgm:cxn modelId="{F202D866-105A-4F8E-BC8D-12C89EE35373}" type="presParOf" srcId="{A88F56A9-DB6D-4076-9BBF-2DF366B35CB4}" destId="{F7DBEB8F-ED29-4C58-99B7-977CF0947C51}" srcOrd="0" destOrd="0" presId="urn:microsoft.com/office/officeart/2005/8/layout/list1"/>
    <dgm:cxn modelId="{7CEB1197-F98E-4480-A789-ABBC4FAB641A}" type="presParOf" srcId="{F7DBEB8F-ED29-4C58-99B7-977CF0947C51}" destId="{1609BCDA-6BD2-4F9D-8941-F38541B592BD}" srcOrd="0" destOrd="0" presId="urn:microsoft.com/office/officeart/2005/8/layout/list1"/>
    <dgm:cxn modelId="{AB825023-E445-4147-B6CC-80F9C037C8D2}" type="presParOf" srcId="{F7DBEB8F-ED29-4C58-99B7-977CF0947C51}" destId="{B475D3B0-D5B4-49B2-972C-726502A370BB}" srcOrd="1" destOrd="0" presId="urn:microsoft.com/office/officeart/2005/8/layout/list1"/>
    <dgm:cxn modelId="{4DD4B09D-A502-46FB-AF6C-C8E1C49E51DC}" type="presParOf" srcId="{A88F56A9-DB6D-4076-9BBF-2DF366B35CB4}" destId="{F6B5060C-9A90-4784-AEB5-F53B997BFEED}" srcOrd="1" destOrd="0" presId="urn:microsoft.com/office/officeart/2005/8/layout/list1"/>
    <dgm:cxn modelId="{88389A97-62F3-4310-BB97-261916419658}" type="presParOf" srcId="{A88F56A9-DB6D-4076-9BBF-2DF366B35CB4}" destId="{42D4810E-3724-49FA-86CF-E37D1714C4C2}" srcOrd="2" destOrd="0" presId="urn:microsoft.com/office/officeart/2005/8/layout/list1"/>
    <dgm:cxn modelId="{500E846E-C0B7-4BC0-9536-F1FD3185DF35}" type="presParOf" srcId="{A88F56A9-DB6D-4076-9BBF-2DF366B35CB4}" destId="{A988B8BA-769F-405F-AD75-22A26D55006C}" srcOrd="3" destOrd="0" presId="urn:microsoft.com/office/officeart/2005/8/layout/list1"/>
    <dgm:cxn modelId="{A59543E9-485D-4590-BCA6-897A07655E65}" type="presParOf" srcId="{A88F56A9-DB6D-4076-9BBF-2DF366B35CB4}" destId="{EE5AE9AF-035B-427B-863D-5C7A13BF1E8C}" srcOrd="4" destOrd="0" presId="urn:microsoft.com/office/officeart/2005/8/layout/list1"/>
    <dgm:cxn modelId="{507DFB7C-A979-4421-A261-3EDCF0F688CE}" type="presParOf" srcId="{EE5AE9AF-035B-427B-863D-5C7A13BF1E8C}" destId="{6661C24E-01F6-4D5B-A8AE-7D5F790057D3}" srcOrd="0" destOrd="0" presId="urn:microsoft.com/office/officeart/2005/8/layout/list1"/>
    <dgm:cxn modelId="{081957BB-3649-402F-B749-2CA8AED2DC23}" type="presParOf" srcId="{EE5AE9AF-035B-427B-863D-5C7A13BF1E8C}" destId="{CCC6AD05-AF1E-47A6-9C12-BD6AA4F1F2BE}" srcOrd="1" destOrd="0" presId="urn:microsoft.com/office/officeart/2005/8/layout/list1"/>
    <dgm:cxn modelId="{FD577182-4760-4A3E-991B-ECF98468C82A}" type="presParOf" srcId="{A88F56A9-DB6D-4076-9BBF-2DF366B35CB4}" destId="{586E67A4-C5AA-48CA-A02E-A23A8EF9C405}" srcOrd="5" destOrd="0" presId="urn:microsoft.com/office/officeart/2005/8/layout/list1"/>
    <dgm:cxn modelId="{094C523E-11F4-43BC-94B6-4F1DFDDB49AF}" type="presParOf" srcId="{A88F56A9-DB6D-4076-9BBF-2DF366B35CB4}" destId="{2D9BB7EC-2202-4786-928F-699976B72973}" srcOrd="6" destOrd="0" presId="urn:microsoft.com/office/officeart/2005/8/layout/list1"/>
    <dgm:cxn modelId="{790DE182-DD93-4132-83D4-134E4B70AE12}" type="presParOf" srcId="{A88F56A9-DB6D-4076-9BBF-2DF366B35CB4}" destId="{69832937-CE37-4875-A60F-2B000469BD49}" srcOrd="7" destOrd="0" presId="urn:microsoft.com/office/officeart/2005/8/layout/list1"/>
    <dgm:cxn modelId="{DC04C7E3-65A4-44B0-9C35-2AFE337FD3BA}" type="presParOf" srcId="{A88F56A9-DB6D-4076-9BBF-2DF366B35CB4}" destId="{6E2B259E-3D06-4CE0-91F4-81B356B2B46D}" srcOrd="8" destOrd="0" presId="urn:microsoft.com/office/officeart/2005/8/layout/list1"/>
    <dgm:cxn modelId="{9669B05C-DF4F-4DDB-A86E-6190319EAE54}" type="presParOf" srcId="{6E2B259E-3D06-4CE0-91F4-81B356B2B46D}" destId="{D21A7B81-6080-4A09-B4C3-3A21BB52EABB}" srcOrd="0" destOrd="0" presId="urn:microsoft.com/office/officeart/2005/8/layout/list1"/>
    <dgm:cxn modelId="{9F991E91-A8E0-4332-BA02-66F512678B33}" type="presParOf" srcId="{6E2B259E-3D06-4CE0-91F4-81B356B2B46D}" destId="{D25C1A80-7ACC-4786-BB59-50C8137660DB}" srcOrd="1" destOrd="0" presId="urn:microsoft.com/office/officeart/2005/8/layout/list1"/>
    <dgm:cxn modelId="{66488DC7-F775-404A-B0CB-B7381D3DCB94}" type="presParOf" srcId="{A88F56A9-DB6D-4076-9BBF-2DF366B35CB4}" destId="{45BA585B-C449-4B78-9531-B8620D2D35B1}" srcOrd="9" destOrd="0" presId="urn:microsoft.com/office/officeart/2005/8/layout/list1"/>
    <dgm:cxn modelId="{7CA7C73C-DCA8-4615-8F0B-F18F61C560F8}" type="presParOf" srcId="{A88F56A9-DB6D-4076-9BBF-2DF366B35CB4}" destId="{9E9A8775-B05C-4495-9E47-ED0946F32C78}" srcOrd="10" destOrd="0" presId="urn:microsoft.com/office/officeart/2005/8/layout/list1"/>
    <dgm:cxn modelId="{ADF0A1C8-D4C8-451D-9F7F-687087942153}" type="presParOf" srcId="{A88F56A9-DB6D-4076-9BBF-2DF366B35CB4}" destId="{B4B2BC3B-CE8B-41D5-BFC4-26998C905911}" srcOrd="11" destOrd="0" presId="urn:microsoft.com/office/officeart/2005/8/layout/list1"/>
    <dgm:cxn modelId="{6A9DC3D0-4F07-4809-8F89-334CC4910D0A}" type="presParOf" srcId="{A88F56A9-DB6D-4076-9BBF-2DF366B35CB4}" destId="{BE718B34-2958-48D2-8C48-C97B2658AFC1}" srcOrd="12" destOrd="0" presId="urn:microsoft.com/office/officeart/2005/8/layout/list1"/>
    <dgm:cxn modelId="{B0AF007A-DD25-40D4-8BD8-74A847FA647B}" type="presParOf" srcId="{BE718B34-2958-48D2-8C48-C97B2658AFC1}" destId="{C486A3D3-BD21-428B-A433-8BFD2DD1C0BE}" srcOrd="0" destOrd="0" presId="urn:microsoft.com/office/officeart/2005/8/layout/list1"/>
    <dgm:cxn modelId="{7C4784B4-3FA7-431D-9732-6A81AD26F190}" type="presParOf" srcId="{BE718B34-2958-48D2-8C48-C97B2658AFC1}" destId="{98F3FC10-8BC0-4C44-B39E-4DEB049F9D23}" srcOrd="1" destOrd="0" presId="urn:microsoft.com/office/officeart/2005/8/layout/list1"/>
    <dgm:cxn modelId="{E9FFAADE-8189-475E-A537-EBF357B988CB}" type="presParOf" srcId="{A88F56A9-DB6D-4076-9BBF-2DF366B35CB4}" destId="{CE7BADDF-5D88-4218-AA2C-BA78472BB109}" srcOrd="13" destOrd="0" presId="urn:microsoft.com/office/officeart/2005/8/layout/list1"/>
    <dgm:cxn modelId="{32313AE3-EADE-4C2C-B9A9-1250A61238E1}" type="presParOf" srcId="{A88F56A9-DB6D-4076-9BBF-2DF366B35CB4}" destId="{FCC027C7-BA4E-49F3-A31B-C781CE74F42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4810E-3724-49FA-86CF-E37D1714C4C2}">
      <dsp:nvSpPr>
        <dsp:cNvPr id="0" name=""/>
        <dsp:cNvSpPr/>
      </dsp:nvSpPr>
      <dsp:spPr>
        <a:xfrm>
          <a:off x="0" y="248413"/>
          <a:ext cx="6156685" cy="11551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7827" tIns="166624" rIns="477827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err="1" smtClean="0"/>
            <a:t>Steering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committee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from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each</a:t>
          </a:r>
          <a:r>
            <a:rPr lang="fr-FR" sz="1200" kern="1200" dirty="0" smtClean="0"/>
            <a:t> </a:t>
          </a:r>
          <a:r>
            <a:rPr lang="fr-FR" sz="1200" kern="1200" dirty="0" err="1" smtClean="0"/>
            <a:t>organization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Project management (</a:t>
          </a:r>
          <a:r>
            <a:rPr lang="fr-FR" sz="1200" kern="1200" dirty="0" err="1" smtClean="0"/>
            <a:t>WPs</a:t>
          </a:r>
          <a:r>
            <a:rPr lang="fr-FR" sz="1200" kern="1200" dirty="0" smtClean="0"/>
            <a:t> coordination, </a:t>
          </a:r>
          <a:r>
            <a:rPr lang="fr-FR" sz="1200" kern="1200" dirty="0" err="1" smtClean="0"/>
            <a:t>Funding</a:t>
          </a:r>
          <a:r>
            <a:rPr lang="fr-FR" sz="1200" kern="1200" dirty="0" smtClean="0"/>
            <a:t>)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Management of the </a:t>
          </a:r>
          <a:r>
            <a:rPr lang="fr-FR" sz="1200" kern="1200" dirty="0" err="1" smtClean="0"/>
            <a:t>requirements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Management of the configuration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smtClean="0"/>
            <a:t>Communications</a:t>
          </a:r>
          <a:endParaRPr lang="fr-FR" sz="1200" kern="1200" dirty="0"/>
        </a:p>
      </dsp:txBody>
      <dsp:txXfrm>
        <a:off x="0" y="248413"/>
        <a:ext cx="6156685" cy="1155107"/>
      </dsp:txXfrm>
    </dsp:sp>
    <dsp:sp modelId="{B475D3B0-D5B4-49B2-972C-726502A370BB}">
      <dsp:nvSpPr>
        <dsp:cNvPr id="0" name=""/>
        <dsp:cNvSpPr/>
      </dsp:nvSpPr>
      <dsp:spPr>
        <a:xfrm>
          <a:off x="307834" y="86053"/>
          <a:ext cx="5394727" cy="32472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896" tIns="0" rIns="1628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WP1 MANAGEMENT [B. CROS and D. MINENNA]</a:t>
          </a:r>
        </a:p>
      </dsp:txBody>
      <dsp:txXfrm>
        <a:off x="323686" y="101905"/>
        <a:ext cx="5363023" cy="293016"/>
      </dsp:txXfrm>
    </dsp:sp>
    <dsp:sp modelId="{2D9BB7EC-2202-4786-928F-699976B72973}">
      <dsp:nvSpPr>
        <dsp:cNvPr id="0" name=""/>
        <dsp:cNvSpPr/>
      </dsp:nvSpPr>
      <dsp:spPr>
        <a:xfrm>
          <a:off x="0" y="1625281"/>
          <a:ext cx="6156685" cy="848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50000"/>
              <a:hueOff val="183671"/>
              <a:satOff val="-35772"/>
              <a:lumOff val="2645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7827" tIns="166624" rIns="477827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b="0" kern="1200" dirty="0" smtClean="0"/>
            <a:t>Start-to-end </a:t>
          </a:r>
          <a:r>
            <a:rPr lang="fr-FR" sz="1200" b="0" kern="1200" dirty="0" err="1" smtClean="0"/>
            <a:t>beam</a:t>
          </a:r>
          <a:r>
            <a:rPr lang="fr-FR" sz="1200" b="0" kern="1200" dirty="0" smtClean="0"/>
            <a:t> </a:t>
          </a:r>
          <a:r>
            <a:rPr lang="fr-FR" sz="1200" b="0" kern="1200" dirty="0" err="1" smtClean="0"/>
            <a:t>dynamics</a:t>
          </a:r>
          <a:endParaRPr lang="fr-FR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/>
            <a:t>Laser-plasma simulations</a:t>
          </a:r>
          <a:endParaRPr lang="fr-FR" sz="1200" b="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dirty="0"/>
            <a:t>Transfer line design, diagnostics and beam </a:t>
          </a:r>
          <a:r>
            <a:rPr lang="en-US" sz="1200" b="0" kern="1200" dirty="0" smtClean="0"/>
            <a:t>commissioning</a:t>
          </a:r>
          <a:endParaRPr lang="fr-FR" sz="1200" b="0" kern="1200" dirty="0"/>
        </a:p>
      </dsp:txBody>
      <dsp:txXfrm>
        <a:off x="0" y="1625281"/>
        <a:ext cx="6156685" cy="848925"/>
      </dsp:txXfrm>
    </dsp:sp>
    <dsp:sp modelId="{CCC6AD05-AF1E-47A6-9C12-BD6AA4F1F2BE}">
      <dsp:nvSpPr>
        <dsp:cNvPr id="0" name=""/>
        <dsp:cNvSpPr/>
      </dsp:nvSpPr>
      <dsp:spPr>
        <a:xfrm>
          <a:off x="307834" y="1462921"/>
          <a:ext cx="4309679" cy="32472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183671"/>
                <a:satOff val="-35772"/>
                <a:lumOff val="2645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183671"/>
                <a:satOff val="-35772"/>
                <a:lumOff val="2645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183671"/>
                <a:satOff val="-35772"/>
                <a:lumOff val="2645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896" tIns="0" rIns="1628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WP2 BEAM SIMULATION [</a:t>
          </a:r>
          <a:r>
            <a:rPr lang="fr-FR" sz="1400" kern="1200" dirty="0" smtClean="0"/>
            <a:t>CEA/IRFU</a:t>
          </a:r>
          <a:r>
            <a:rPr lang="fr-FR" sz="1400" kern="1200" dirty="0"/>
            <a:t>]</a:t>
          </a:r>
        </a:p>
      </dsp:txBody>
      <dsp:txXfrm>
        <a:off x="323686" y="1478773"/>
        <a:ext cx="4277975" cy="293016"/>
      </dsp:txXfrm>
    </dsp:sp>
    <dsp:sp modelId="{9E9A8775-B05C-4495-9E47-ED0946F32C78}">
      <dsp:nvSpPr>
        <dsp:cNvPr id="0" name=""/>
        <dsp:cNvSpPr/>
      </dsp:nvSpPr>
      <dsp:spPr>
        <a:xfrm>
          <a:off x="0" y="2695966"/>
          <a:ext cx="6156685" cy="658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50000"/>
              <a:hueOff val="367342"/>
              <a:satOff val="-71543"/>
              <a:lumOff val="5291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7827" tIns="166624" rIns="477827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/>
            <a:t>Plasma </a:t>
          </a:r>
          <a:r>
            <a:rPr lang="fr-FR" sz="1200" kern="1200" dirty="0" err="1"/>
            <a:t>cell</a:t>
          </a:r>
          <a:r>
            <a:rPr lang="fr-FR" sz="1200" kern="1200" dirty="0"/>
            <a:t> </a:t>
          </a:r>
          <a:r>
            <a:rPr lang="fr-FR" sz="1200" kern="1200" dirty="0" smtClean="0"/>
            <a:t>design </a:t>
          </a:r>
          <a:r>
            <a:rPr lang="fr-FR" sz="1200" kern="1200" dirty="0"/>
            <a:t>and </a:t>
          </a:r>
          <a:r>
            <a:rPr lang="fr-FR" sz="1200" kern="1200" dirty="0" err="1"/>
            <a:t>manufacturing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 err="1"/>
            <a:t>Experimental</a:t>
          </a:r>
          <a:r>
            <a:rPr lang="fr-FR" sz="1200" kern="1200" dirty="0"/>
            <a:t> tests on </a:t>
          </a:r>
          <a:r>
            <a:rPr lang="fr-FR" sz="1200" kern="1200" dirty="0" err="1"/>
            <a:t>existing</a:t>
          </a:r>
          <a:r>
            <a:rPr lang="fr-FR" sz="1200" kern="1200" dirty="0"/>
            <a:t> laser </a:t>
          </a:r>
          <a:r>
            <a:rPr lang="fr-FR" sz="1200" kern="1200" dirty="0" err="1"/>
            <a:t>facilities</a:t>
          </a:r>
          <a:endParaRPr lang="fr-FR" sz="1200" kern="1200" dirty="0"/>
        </a:p>
      </dsp:txBody>
      <dsp:txXfrm>
        <a:off x="0" y="2695966"/>
        <a:ext cx="6156685" cy="658349"/>
      </dsp:txXfrm>
    </dsp:sp>
    <dsp:sp modelId="{D25C1A80-7ACC-4786-BB59-50C8137660DB}">
      <dsp:nvSpPr>
        <dsp:cNvPr id="0" name=""/>
        <dsp:cNvSpPr/>
      </dsp:nvSpPr>
      <dsp:spPr>
        <a:xfrm>
          <a:off x="307834" y="2533606"/>
          <a:ext cx="5550781" cy="32472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367342"/>
                <a:satOff val="-71543"/>
                <a:lumOff val="529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367342"/>
                <a:satOff val="-71543"/>
                <a:lumOff val="529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367342"/>
                <a:satOff val="-71543"/>
                <a:lumOff val="529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896" tIns="0" rIns="1628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WP3 PLASMA CELL DESIGN AND TEST </a:t>
          </a:r>
          <a:r>
            <a:rPr lang="fr-FR" sz="1400" kern="1200" dirty="0" smtClean="0"/>
            <a:t>[LPGP/CNRS]</a:t>
          </a:r>
          <a:endParaRPr lang="fr-FR" sz="1400" kern="1200" dirty="0"/>
        </a:p>
      </dsp:txBody>
      <dsp:txXfrm>
        <a:off x="323686" y="2549458"/>
        <a:ext cx="5519077" cy="293016"/>
      </dsp:txXfrm>
    </dsp:sp>
    <dsp:sp modelId="{FCC027C7-BA4E-49F3-A31B-C781CE74F42C}">
      <dsp:nvSpPr>
        <dsp:cNvPr id="0" name=""/>
        <dsp:cNvSpPr/>
      </dsp:nvSpPr>
      <dsp:spPr>
        <a:xfrm>
          <a:off x="0" y="3576456"/>
          <a:ext cx="6156685" cy="658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50000"/>
              <a:hueOff val="183671"/>
              <a:satOff val="-35772"/>
              <a:lumOff val="2645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7827" tIns="166624" rIns="477827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/>
            <a:t>Laser system design and </a:t>
          </a:r>
          <a:r>
            <a:rPr lang="fr-FR" sz="1200" kern="1200" dirty="0" err="1"/>
            <a:t>manufacturing</a:t>
          </a:r>
          <a:endParaRPr lang="fr-FR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/>
            <a:t>Laser </a:t>
          </a:r>
          <a:r>
            <a:rPr lang="fr-FR" sz="1200" kern="1200" dirty="0" err="1"/>
            <a:t>reliability</a:t>
          </a:r>
          <a:r>
            <a:rPr lang="fr-FR" sz="1200" kern="1200" dirty="0"/>
            <a:t> and </a:t>
          </a:r>
          <a:r>
            <a:rPr lang="fr-FR" sz="1200" kern="1200" dirty="0" err="1"/>
            <a:t>remote</a:t>
          </a:r>
          <a:r>
            <a:rPr lang="fr-FR" sz="1200" kern="1200" dirty="0"/>
            <a:t> control</a:t>
          </a:r>
        </a:p>
      </dsp:txBody>
      <dsp:txXfrm>
        <a:off x="0" y="3576456"/>
        <a:ext cx="6156685" cy="658349"/>
      </dsp:txXfrm>
    </dsp:sp>
    <dsp:sp modelId="{98F3FC10-8BC0-4C44-B39E-4DEB049F9D23}">
      <dsp:nvSpPr>
        <dsp:cNvPr id="0" name=""/>
        <dsp:cNvSpPr/>
      </dsp:nvSpPr>
      <dsp:spPr>
        <a:xfrm>
          <a:off x="307834" y="3413716"/>
          <a:ext cx="4928894" cy="32472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183671"/>
                <a:satOff val="-35772"/>
                <a:lumOff val="2645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183671"/>
                <a:satOff val="-35772"/>
                <a:lumOff val="2645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183671"/>
                <a:satOff val="-35772"/>
                <a:lumOff val="2645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896" tIns="0" rIns="16289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WP4 LASER SYSTEM DESIGN [Thales </a:t>
          </a:r>
          <a:r>
            <a:rPr lang="fr-FR" sz="1400" kern="1200" dirty="0" smtClean="0"/>
            <a:t>LAS]</a:t>
          </a:r>
          <a:endParaRPr lang="fr-FR" sz="1400" kern="1200" dirty="0"/>
        </a:p>
      </dsp:txBody>
      <dsp:txXfrm>
        <a:off x="323686" y="3429568"/>
        <a:ext cx="4897190" cy="293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2" name="Picture 4" descr="16th International Conference on the Physics of Non-Ideal Plasmas -  Sciencesconf.or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12" y="6013937"/>
            <a:ext cx="763421" cy="56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Fichier:Centre national de la recherche scientifique.svg — Wikipédia"/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187" y="6013939"/>
            <a:ext cx="564394" cy="56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Logo NAME: histoire et signification | PNG"/>
          <p:cNvPicPr>
            <a:picLocks noChangeAspect="1" noChangeArrowheads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004" y="6008844"/>
            <a:ext cx="1007035" cy="56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Publication du décret de création de l'établissement université Paris-Saclay  - IHES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064" y="6013937"/>
            <a:ext cx="850520" cy="56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Google Shape;10;p1"/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1838" y="6005814"/>
            <a:ext cx="1059385" cy="56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9;p1"/>
          <p:cNvPicPr preferRelativeResize="0"/>
          <p:nvPr userDrawn="1"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45719" y="6005814"/>
            <a:ext cx="548664" cy="56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257" y="6013939"/>
            <a:ext cx="1183399" cy="564394"/>
          </a:xfrm>
          <a:prstGeom prst="rect">
            <a:avLst/>
          </a:prstGeom>
        </p:spPr>
      </p:pic>
      <p:pic>
        <p:nvPicPr>
          <p:cNvPr id="1026" name="Picture 2" descr="https://indico.mpp.mpg.de/images/logo_indico_bw.png"/>
          <p:cNvPicPr>
            <a:picLocks noChangeAspect="1" noChangeArrowheads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158" y="5925001"/>
            <a:ext cx="2939019" cy="66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50E9-E168-4F89-9F93-921A6648DE11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1D30699-5B39-4EF1-B41E-C077B116F8DE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E7AE-9623-45B2-AEE9-261688CF4FEB}" type="datetime1">
              <a:rPr lang="fr-FR" smtClean="0"/>
              <a:t>21/02/2023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608B05-95F1-4598-A202-EFD775129CF5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BA8DAA-99C7-4D94-9A84-CFB1D29E3092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BA8DAA-99C7-4D94-9A84-CFB1D29E3092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86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C037-2482-49CD-93B1-E74311022AE8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50472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226725 w 5305156"/>
              <a:gd name="connsiteY150" fmla="*/ 0 h 6858000"/>
              <a:gd name="connsiteX151" fmla="*/ 1318308 w 5305156"/>
              <a:gd name="connsiteY151" fmla="*/ 0 h 6858000"/>
              <a:gd name="connsiteX152" fmla="*/ 1245701 w 5305156"/>
              <a:gd name="connsiteY152" fmla="*/ 0 h 6858000"/>
              <a:gd name="connsiteX153" fmla="*/ 1228232 w 5305156"/>
              <a:gd name="connsiteY153" fmla="*/ 15255 h 6858000"/>
              <a:gd name="connsiteX154" fmla="*/ 995930 w 5305156"/>
              <a:gd name="connsiteY154" fmla="*/ 218113 h 6858000"/>
              <a:gd name="connsiteX155" fmla="*/ 995930 w 5305156"/>
              <a:gd name="connsiteY155" fmla="*/ 564292 h 6858000"/>
              <a:gd name="connsiteX156" fmla="*/ 1318308 w 5305156"/>
              <a:gd name="connsiteY156" fmla="*/ 283564 h 6858000"/>
              <a:gd name="connsiteX157" fmla="*/ 1318308 w 5305156"/>
              <a:gd name="connsiteY157" fmla="*/ 84404 h 6858000"/>
              <a:gd name="connsiteX158" fmla="*/ 1318308 w 5305156"/>
              <a:gd name="connsiteY158" fmla="*/ 0 h 6858000"/>
              <a:gd name="connsiteX159" fmla="*/ 5305156 w 5305156"/>
              <a:gd name="connsiteY159" fmla="*/ 0 h 6858000"/>
              <a:gd name="connsiteX160" fmla="*/ 1329545 w 5305156"/>
              <a:gd name="connsiteY160" fmla="*/ 0 h 6858000"/>
              <a:gd name="connsiteX161" fmla="*/ 1329545 w 5305156"/>
              <a:gd name="connsiteY161" fmla="*/ 1953 h 6858000"/>
              <a:gd name="connsiteX162" fmla="*/ 1329545 w 5305156"/>
              <a:gd name="connsiteY162" fmla="*/ 283564 h 6858000"/>
              <a:gd name="connsiteX163" fmla="*/ 1343592 w 5305156"/>
              <a:gd name="connsiteY163" fmla="*/ 295392 h 6858000"/>
              <a:gd name="connsiteX164" fmla="*/ 1334462 w 5305156"/>
              <a:gd name="connsiteY164" fmla="*/ 304066 h 6858000"/>
              <a:gd name="connsiteX165" fmla="*/ 1344294 w 5305156"/>
              <a:gd name="connsiteY165" fmla="*/ 295392 h 6858000"/>
              <a:gd name="connsiteX166" fmla="*/ 1665970 w 5305156"/>
              <a:gd name="connsiteY166" fmla="*/ 570600 h 6858000"/>
              <a:gd name="connsiteX167" fmla="*/ 1665970 w 5305156"/>
              <a:gd name="connsiteY167" fmla="*/ 589526 h 6858000"/>
              <a:gd name="connsiteX168" fmla="*/ 1654030 w 5305156"/>
              <a:gd name="connsiteY168" fmla="*/ 599777 h 6858000"/>
              <a:gd name="connsiteX169" fmla="*/ 1654030 w 5305156"/>
              <a:gd name="connsiteY169" fmla="*/ 587160 h 6858000"/>
              <a:gd name="connsiteX170" fmla="*/ 1332355 w 5305156"/>
              <a:gd name="connsiteY170" fmla="*/ 867888 h 6858000"/>
              <a:gd name="connsiteX171" fmla="*/ 1332355 w 5305156"/>
              <a:gd name="connsiteY171" fmla="*/ 1214067 h 6858000"/>
              <a:gd name="connsiteX172" fmla="*/ 1654030 w 5305156"/>
              <a:gd name="connsiteY172" fmla="*/ 933339 h 6858000"/>
              <a:gd name="connsiteX173" fmla="*/ 1654030 w 5305156"/>
              <a:gd name="connsiteY173" fmla="*/ 600566 h 6858000"/>
              <a:gd name="connsiteX174" fmla="*/ 1665970 w 5305156"/>
              <a:gd name="connsiteY174" fmla="*/ 590314 h 6858000"/>
              <a:gd name="connsiteX175" fmla="*/ 1665970 w 5305156"/>
              <a:gd name="connsiteY175" fmla="*/ 938859 h 6858000"/>
              <a:gd name="connsiteX176" fmla="*/ 1998180 w 5305156"/>
              <a:gd name="connsiteY176" fmla="*/ 1221952 h 6858000"/>
              <a:gd name="connsiteX177" fmla="*/ 1998180 w 5305156"/>
              <a:gd name="connsiteY177" fmla="*/ 1591788 h 6858000"/>
              <a:gd name="connsiteX178" fmla="*/ 1680718 w 5305156"/>
              <a:gd name="connsiteY178" fmla="*/ 1867785 h 6858000"/>
              <a:gd name="connsiteX179" fmla="*/ 1680718 w 5305156"/>
              <a:gd name="connsiteY179" fmla="*/ 1851225 h 6858000"/>
              <a:gd name="connsiteX180" fmla="*/ 1986942 w 5305156"/>
              <a:gd name="connsiteY180" fmla="*/ 1585480 h 6858000"/>
              <a:gd name="connsiteX181" fmla="*/ 1986942 w 5305156"/>
              <a:gd name="connsiteY181" fmla="*/ 1238512 h 6858000"/>
              <a:gd name="connsiteX182" fmla="*/ 1680718 w 5305156"/>
              <a:gd name="connsiteY182" fmla="*/ 1505046 h 6858000"/>
              <a:gd name="connsiteX183" fmla="*/ 1680718 w 5305156"/>
              <a:gd name="connsiteY183" fmla="*/ 1488487 h 6858000"/>
              <a:gd name="connsiteX184" fmla="*/ 1982728 w 5305156"/>
              <a:gd name="connsiteY184" fmla="*/ 1225107 h 6858000"/>
              <a:gd name="connsiteX185" fmla="*/ 1657541 w 5305156"/>
              <a:gd name="connsiteY185" fmla="*/ 947533 h 6858000"/>
              <a:gd name="connsiteX186" fmla="*/ 1333056 w 5305156"/>
              <a:gd name="connsiteY186" fmla="*/ 1230627 h 6858000"/>
              <a:gd name="connsiteX187" fmla="*/ 1658244 w 5305156"/>
              <a:gd name="connsiteY187" fmla="*/ 1508201 h 6858000"/>
              <a:gd name="connsiteX188" fmla="*/ 1680017 w 5305156"/>
              <a:gd name="connsiteY188" fmla="*/ 1489275 h 6858000"/>
              <a:gd name="connsiteX189" fmla="*/ 1680017 w 5305156"/>
              <a:gd name="connsiteY189" fmla="*/ 1505835 h 6858000"/>
              <a:gd name="connsiteX190" fmla="*/ 1664565 w 5305156"/>
              <a:gd name="connsiteY190" fmla="*/ 1519240 h 6858000"/>
              <a:gd name="connsiteX191" fmla="*/ 1664565 w 5305156"/>
              <a:gd name="connsiteY191" fmla="*/ 1865419 h 6858000"/>
              <a:gd name="connsiteX192" fmla="*/ 1680017 w 5305156"/>
              <a:gd name="connsiteY192" fmla="*/ 1852014 h 6858000"/>
              <a:gd name="connsiteX193" fmla="*/ 1680017 w 5305156"/>
              <a:gd name="connsiteY193" fmla="*/ 1868573 h 6858000"/>
              <a:gd name="connsiteX194" fmla="*/ 1665970 w 5305156"/>
              <a:gd name="connsiteY194" fmla="*/ 1881190 h 6858000"/>
              <a:gd name="connsiteX195" fmla="*/ 1665970 w 5305156"/>
              <a:gd name="connsiteY195" fmla="*/ 2058617 h 6858000"/>
              <a:gd name="connsiteX196" fmla="*/ 1654030 w 5305156"/>
              <a:gd name="connsiteY196" fmla="*/ 2060194 h 6858000"/>
              <a:gd name="connsiteX197" fmla="*/ 1654030 w 5305156"/>
              <a:gd name="connsiteY197" fmla="*/ 1885922 h 6858000"/>
              <a:gd name="connsiteX198" fmla="*/ 1484061 w 5305156"/>
              <a:gd name="connsiteY198" fmla="*/ 2034172 h 6858000"/>
              <a:gd name="connsiteX199" fmla="*/ 1477038 w 5305156"/>
              <a:gd name="connsiteY199" fmla="*/ 2023920 h 6858000"/>
              <a:gd name="connsiteX200" fmla="*/ 1484061 w 5305156"/>
              <a:gd name="connsiteY200" fmla="*/ 2034960 h 6858000"/>
              <a:gd name="connsiteX201" fmla="*/ 1332355 w 5305156"/>
              <a:gd name="connsiteY201" fmla="*/ 2166650 h 6858000"/>
              <a:gd name="connsiteX202" fmla="*/ 1332355 w 5305156"/>
              <a:gd name="connsiteY202" fmla="*/ 2513617 h 6858000"/>
              <a:gd name="connsiteX203" fmla="*/ 1654030 w 5305156"/>
              <a:gd name="connsiteY203" fmla="*/ 2232889 h 6858000"/>
              <a:gd name="connsiteX204" fmla="*/ 1654030 w 5305156"/>
              <a:gd name="connsiteY204" fmla="*/ 2060983 h 6858000"/>
              <a:gd name="connsiteX205" fmla="*/ 1665970 w 5305156"/>
              <a:gd name="connsiteY205" fmla="*/ 2059405 h 6858000"/>
              <a:gd name="connsiteX206" fmla="*/ 1665970 w 5305156"/>
              <a:gd name="connsiteY206" fmla="*/ 2238409 h 6858000"/>
              <a:gd name="connsiteX207" fmla="*/ 1881590 w 5305156"/>
              <a:gd name="connsiteY207" fmla="*/ 2422144 h 6858000"/>
              <a:gd name="connsiteX208" fmla="*/ 1869650 w 5305156"/>
              <a:gd name="connsiteY208" fmla="*/ 2428452 h 6858000"/>
              <a:gd name="connsiteX209" fmla="*/ 1657541 w 5305156"/>
              <a:gd name="connsiteY209" fmla="*/ 2247872 h 6858000"/>
              <a:gd name="connsiteX210" fmla="*/ 1333056 w 5305156"/>
              <a:gd name="connsiteY210" fmla="*/ 2530177 h 6858000"/>
              <a:gd name="connsiteX211" fmla="*/ 1658244 w 5305156"/>
              <a:gd name="connsiteY211" fmla="*/ 2807751 h 6858000"/>
              <a:gd name="connsiteX212" fmla="*/ 1982728 w 5305156"/>
              <a:gd name="connsiteY212" fmla="*/ 2525446 h 6858000"/>
              <a:gd name="connsiteX213" fmla="*/ 1870353 w 5305156"/>
              <a:gd name="connsiteY213" fmla="*/ 2429241 h 6858000"/>
              <a:gd name="connsiteX214" fmla="*/ 1882293 w 5305156"/>
              <a:gd name="connsiteY214" fmla="*/ 2422933 h 6858000"/>
              <a:gd name="connsiteX215" fmla="*/ 1998180 w 5305156"/>
              <a:gd name="connsiteY215" fmla="*/ 2522291 h 6858000"/>
              <a:gd name="connsiteX216" fmla="*/ 1998180 w 5305156"/>
              <a:gd name="connsiteY216" fmla="*/ 2773054 h 6858000"/>
              <a:gd name="connsiteX217" fmla="*/ 1986942 w 5305156"/>
              <a:gd name="connsiteY217" fmla="*/ 2778574 h 6858000"/>
              <a:gd name="connsiteX218" fmla="*/ 1986942 w 5305156"/>
              <a:gd name="connsiteY218" fmla="*/ 2538851 h 6858000"/>
              <a:gd name="connsiteX219" fmla="*/ 1664565 w 5305156"/>
              <a:gd name="connsiteY219" fmla="*/ 2819579 h 6858000"/>
              <a:gd name="connsiteX220" fmla="*/ 1664565 w 5305156"/>
              <a:gd name="connsiteY220" fmla="*/ 3165758 h 6858000"/>
              <a:gd name="connsiteX221" fmla="*/ 1986942 w 5305156"/>
              <a:gd name="connsiteY221" fmla="*/ 2885030 h 6858000"/>
              <a:gd name="connsiteX222" fmla="*/ 1986942 w 5305156"/>
              <a:gd name="connsiteY222" fmla="*/ 2779363 h 6858000"/>
              <a:gd name="connsiteX223" fmla="*/ 1998180 w 5305156"/>
              <a:gd name="connsiteY223" fmla="*/ 2773843 h 6858000"/>
              <a:gd name="connsiteX224" fmla="*/ 1998180 w 5305156"/>
              <a:gd name="connsiteY224" fmla="*/ 2891339 h 6858000"/>
              <a:gd name="connsiteX225" fmla="*/ 1658946 w 5305156"/>
              <a:gd name="connsiteY225" fmla="*/ 3187049 h 6858000"/>
              <a:gd name="connsiteX226" fmla="*/ 1321116 w 5305156"/>
              <a:gd name="connsiteY226" fmla="*/ 2899224 h 6858000"/>
              <a:gd name="connsiteX227" fmla="*/ 1240347 w 5305156"/>
              <a:gd name="connsiteY227" fmla="*/ 2969406 h 6858000"/>
              <a:gd name="connsiteX228" fmla="*/ 997334 w 5305156"/>
              <a:gd name="connsiteY228" fmla="*/ 3180741 h 6858000"/>
              <a:gd name="connsiteX229" fmla="*/ 997334 w 5305156"/>
              <a:gd name="connsiteY229" fmla="*/ 3519034 h 6858000"/>
              <a:gd name="connsiteX230" fmla="*/ 985394 w 5305156"/>
              <a:gd name="connsiteY230" fmla="*/ 3519034 h 6858000"/>
              <a:gd name="connsiteX231" fmla="*/ 985394 w 5305156"/>
              <a:gd name="connsiteY231" fmla="*/ 3500109 h 6858000"/>
              <a:gd name="connsiteX232" fmla="*/ 985394 w 5305156"/>
              <a:gd name="connsiteY232" fmla="*/ 3186261 h 6858000"/>
              <a:gd name="connsiteX233" fmla="*/ 663017 w 5305156"/>
              <a:gd name="connsiteY233" fmla="*/ 3466989 h 6858000"/>
              <a:gd name="connsiteX234" fmla="*/ 663017 w 5305156"/>
              <a:gd name="connsiteY234" fmla="*/ 3495377 h 6858000"/>
              <a:gd name="connsiteX235" fmla="*/ 663017 w 5305156"/>
              <a:gd name="connsiteY235" fmla="*/ 3812379 h 6858000"/>
              <a:gd name="connsiteX236" fmla="*/ 985394 w 5305156"/>
              <a:gd name="connsiteY236" fmla="*/ 3532439 h 6858000"/>
              <a:gd name="connsiteX237" fmla="*/ 985394 w 5305156"/>
              <a:gd name="connsiteY237" fmla="*/ 3519822 h 6858000"/>
              <a:gd name="connsiteX238" fmla="*/ 997334 w 5305156"/>
              <a:gd name="connsiteY238" fmla="*/ 3519822 h 6858000"/>
              <a:gd name="connsiteX239" fmla="*/ 997334 w 5305156"/>
              <a:gd name="connsiteY239" fmla="*/ 3531651 h 6858000"/>
              <a:gd name="connsiteX240" fmla="*/ 1011381 w 5305156"/>
              <a:gd name="connsiteY240" fmla="*/ 3543479 h 6858000"/>
              <a:gd name="connsiteX241" fmla="*/ 1002251 w 5305156"/>
              <a:gd name="connsiteY241" fmla="*/ 3552154 h 6858000"/>
              <a:gd name="connsiteX242" fmla="*/ 1012084 w 5305156"/>
              <a:gd name="connsiteY242" fmla="*/ 3544268 h 6858000"/>
              <a:gd name="connsiteX243" fmla="*/ 1333759 w 5305156"/>
              <a:gd name="connsiteY243" fmla="*/ 3818688 h 6858000"/>
              <a:gd name="connsiteX244" fmla="*/ 1333759 w 5305156"/>
              <a:gd name="connsiteY244" fmla="*/ 3838402 h 6858000"/>
              <a:gd name="connsiteX245" fmla="*/ 1321819 w 5305156"/>
              <a:gd name="connsiteY245" fmla="*/ 3848653 h 6858000"/>
              <a:gd name="connsiteX246" fmla="*/ 1321819 w 5305156"/>
              <a:gd name="connsiteY246" fmla="*/ 3835248 h 6858000"/>
              <a:gd name="connsiteX247" fmla="*/ 999441 w 5305156"/>
              <a:gd name="connsiteY247" fmla="*/ 4115975 h 6858000"/>
              <a:gd name="connsiteX248" fmla="*/ 999441 w 5305156"/>
              <a:gd name="connsiteY248" fmla="*/ 4462154 h 6858000"/>
              <a:gd name="connsiteX249" fmla="*/ 1321819 w 5305156"/>
              <a:gd name="connsiteY249" fmla="*/ 4182215 h 6858000"/>
              <a:gd name="connsiteX250" fmla="*/ 1321819 w 5305156"/>
              <a:gd name="connsiteY250" fmla="*/ 3849441 h 6858000"/>
              <a:gd name="connsiteX251" fmla="*/ 1333759 w 5305156"/>
              <a:gd name="connsiteY251" fmla="*/ 3839190 h 6858000"/>
              <a:gd name="connsiteX252" fmla="*/ 1333759 w 5305156"/>
              <a:gd name="connsiteY252" fmla="*/ 4186946 h 6858000"/>
              <a:gd name="connsiteX253" fmla="*/ 1665970 w 5305156"/>
              <a:gd name="connsiteY253" fmla="*/ 4470828 h 6858000"/>
              <a:gd name="connsiteX254" fmla="*/ 1665970 w 5305156"/>
              <a:gd name="connsiteY254" fmla="*/ 4839875 h 6858000"/>
              <a:gd name="connsiteX255" fmla="*/ 1348509 w 5305156"/>
              <a:gd name="connsiteY255" fmla="*/ 5116661 h 6858000"/>
              <a:gd name="connsiteX256" fmla="*/ 1348509 w 5305156"/>
              <a:gd name="connsiteY256" fmla="*/ 5100101 h 6858000"/>
              <a:gd name="connsiteX257" fmla="*/ 1654030 w 5305156"/>
              <a:gd name="connsiteY257" fmla="*/ 4833567 h 6858000"/>
              <a:gd name="connsiteX258" fmla="*/ 1654030 w 5305156"/>
              <a:gd name="connsiteY258" fmla="*/ 4487388 h 6858000"/>
              <a:gd name="connsiteX259" fmla="*/ 1348509 w 5305156"/>
              <a:gd name="connsiteY259" fmla="*/ 4753134 h 6858000"/>
              <a:gd name="connsiteX260" fmla="*/ 1348509 w 5305156"/>
              <a:gd name="connsiteY260" fmla="*/ 4737362 h 6858000"/>
              <a:gd name="connsiteX261" fmla="*/ 1650518 w 5305156"/>
              <a:gd name="connsiteY261" fmla="*/ 4473983 h 6858000"/>
              <a:gd name="connsiteX262" fmla="*/ 1325331 w 5305156"/>
              <a:gd name="connsiteY262" fmla="*/ 4196409 h 6858000"/>
              <a:gd name="connsiteX263" fmla="*/ 1000847 w 5305156"/>
              <a:gd name="connsiteY263" fmla="*/ 4478714 h 6858000"/>
              <a:gd name="connsiteX264" fmla="*/ 1326033 w 5305156"/>
              <a:gd name="connsiteY264" fmla="*/ 4756288 h 6858000"/>
              <a:gd name="connsiteX265" fmla="*/ 1347806 w 5305156"/>
              <a:gd name="connsiteY265" fmla="*/ 4737362 h 6858000"/>
              <a:gd name="connsiteX266" fmla="*/ 1347806 w 5305156"/>
              <a:gd name="connsiteY266" fmla="*/ 4753922 h 6858000"/>
              <a:gd name="connsiteX267" fmla="*/ 1331652 w 5305156"/>
              <a:gd name="connsiteY267" fmla="*/ 4768116 h 6858000"/>
              <a:gd name="connsiteX268" fmla="*/ 1331652 w 5305156"/>
              <a:gd name="connsiteY268" fmla="*/ 5114295 h 6858000"/>
              <a:gd name="connsiteX269" fmla="*/ 1347806 w 5305156"/>
              <a:gd name="connsiteY269" fmla="*/ 5100101 h 6858000"/>
              <a:gd name="connsiteX270" fmla="*/ 1347806 w 5305156"/>
              <a:gd name="connsiteY270" fmla="*/ 5116661 h 6858000"/>
              <a:gd name="connsiteX271" fmla="*/ 1333759 w 5305156"/>
              <a:gd name="connsiteY271" fmla="*/ 5129278 h 6858000"/>
              <a:gd name="connsiteX272" fmla="*/ 1333759 w 5305156"/>
              <a:gd name="connsiteY272" fmla="*/ 5306704 h 6858000"/>
              <a:gd name="connsiteX273" fmla="*/ 1321819 w 5305156"/>
              <a:gd name="connsiteY273" fmla="*/ 5309070 h 6858000"/>
              <a:gd name="connsiteX274" fmla="*/ 1321819 w 5305156"/>
              <a:gd name="connsiteY274" fmla="*/ 5134798 h 6858000"/>
              <a:gd name="connsiteX275" fmla="*/ 1151851 w 5305156"/>
              <a:gd name="connsiteY275" fmla="*/ 5283047 h 6858000"/>
              <a:gd name="connsiteX276" fmla="*/ 1144827 w 5305156"/>
              <a:gd name="connsiteY276" fmla="*/ 5272008 h 6858000"/>
              <a:gd name="connsiteX277" fmla="*/ 1314093 w 5305156"/>
              <a:gd name="connsiteY277" fmla="*/ 5125335 h 6858000"/>
              <a:gd name="connsiteX278" fmla="*/ 988907 w 5305156"/>
              <a:gd name="connsiteY278" fmla="*/ 4847761 h 6858000"/>
              <a:gd name="connsiteX279" fmla="*/ 913053 w 5305156"/>
              <a:gd name="connsiteY279" fmla="*/ 4913212 h 6858000"/>
              <a:gd name="connsiteX280" fmla="*/ 668636 w 5305156"/>
              <a:gd name="connsiteY280" fmla="*/ 5126124 h 6858000"/>
              <a:gd name="connsiteX281" fmla="*/ 993823 w 5305156"/>
              <a:gd name="connsiteY281" fmla="*/ 5403697 h 6858000"/>
              <a:gd name="connsiteX282" fmla="*/ 1144827 w 5305156"/>
              <a:gd name="connsiteY282" fmla="*/ 5272796 h 6858000"/>
              <a:gd name="connsiteX283" fmla="*/ 1151149 w 5305156"/>
              <a:gd name="connsiteY283" fmla="*/ 5283047 h 6858000"/>
              <a:gd name="connsiteX284" fmla="*/ 999441 w 5305156"/>
              <a:gd name="connsiteY284" fmla="*/ 5415526 h 6858000"/>
              <a:gd name="connsiteX285" fmla="*/ 999441 w 5305156"/>
              <a:gd name="connsiteY285" fmla="*/ 5761705 h 6858000"/>
              <a:gd name="connsiteX286" fmla="*/ 1321819 w 5305156"/>
              <a:gd name="connsiteY286" fmla="*/ 5480976 h 6858000"/>
              <a:gd name="connsiteX287" fmla="*/ 1321819 w 5305156"/>
              <a:gd name="connsiteY287" fmla="*/ 5309858 h 6858000"/>
              <a:gd name="connsiteX288" fmla="*/ 1333759 w 5305156"/>
              <a:gd name="connsiteY288" fmla="*/ 5307493 h 6858000"/>
              <a:gd name="connsiteX289" fmla="*/ 1333759 w 5305156"/>
              <a:gd name="connsiteY289" fmla="*/ 5487285 h 6858000"/>
              <a:gd name="connsiteX290" fmla="*/ 1549380 w 5305156"/>
              <a:gd name="connsiteY290" fmla="*/ 5671020 h 6858000"/>
              <a:gd name="connsiteX291" fmla="*/ 1665970 w 5305156"/>
              <a:gd name="connsiteY291" fmla="*/ 5770379 h 6858000"/>
              <a:gd name="connsiteX292" fmla="*/ 1665970 w 5305156"/>
              <a:gd name="connsiteY292" fmla="*/ 6021141 h 6858000"/>
              <a:gd name="connsiteX293" fmla="*/ 1654030 w 5305156"/>
              <a:gd name="connsiteY293" fmla="*/ 6026661 h 6858000"/>
              <a:gd name="connsiteX294" fmla="*/ 1654030 w 5305156"/>
              <a:gd name="connsiteY294" fmla="*/ 5786939 h 6858000"/>
              <a:gd name="connsiteX295" fmla="*/ 1331652 w 5305156"/>
              <a:gd name="connsiteY295" fmla="*/ 6067667 h 6858000"/>
              <a:gd name="connsiteX296" fmla="*/ 1331652 w 5305156"/>
              <a:gd name="connsiteY296" fmla="*/ 6413845 h 6858000"/>
              <a:gd name="connsiteX297" fmla="*/ 1654030 w 5305156"/>
              <a:gd name="connsiteY297" fmla="*/ 6133906 h 6858000"/>
              <a:gd name="connsiteX298" fmla="*/ 1654030 w 5305156"/>
              <a:gd name="connsiteY298" fmla="*/ 6027450 h 6858000"/>
              <a:gd name="connsiteX299" fmla="*/ 1665970 w 5305156"/>
              <a:gd name="connsiteY299" fmla="*/ 6021930 h 6858000"/>
              <a:gd name="connsiteX300" fmla="*/ 1665970 w 5305156"/>
              <a:gd name="connsiteY300" fmla="*/ 6140214 h 6858000"/>
              <a:gd name="connsiteX301" fmla="*/ 1326033 w 5305156"/>
              <a:gd name="connsiteY301" fmla="*/ 6435925 h 6858000"/>
              <a:gd name="connsiteX302" fmla="*/ 988907 w 5305156"/>
              <a:gd name="connsiteY302" fmla="*/ 6147311 h 6858000"/>
              <a:gd name="connsiteX303" fmla="*/ 908136 w 5305156"/>
              <a:gd name="connsiteY303" fmla="*/ 6217493 h 6858000"/>
              <a:gd name="connsiteX304" fmla="*/ 901815 w 5305156"/>
              <a:gd name="connsiteY304" fmla="*/ 6206454 h 6858000"/>
              <a:gd name="connsiteX305" fmla="*/ 907434 w 5305156"/>
              <a:gd name="connsiteY305" fmla="*/ 6218282 h 6858000"/>
              <a:gd name="connsiteX306" fmla="*/ 665124 w 5305156"/>
              <a:gd name="connsiteY306" fmla="*/ 6429617 h 6858000"/>
              <a:gd name="connsiteX307" fmla="*/ 665124 w 5305156"/>
              <a:gd name="connsiteY307" fmla="*/ 6784470 h 6858000"/>
              <a:gd name="connsiteX308" fmla="*/ 722014 w 5305156"/>
              <a:gd name="connsiteY308" fmla="*/ 6833040 h 6858000"/>
              <a:gd name="connsiteX309" fmla="*/ 751249 w 5305156"/>
              <a:gd name="connsiteY309" fmla="*/ 6858000 h 6858000"/>
              <a:gd name="connsiteX310" fmla="*/ 5305156 w 5305156"/>
              <a:gd name="connsiteY310" fmla="*/ 6858000 h 6858000"/>
              <a:gd name="connsiteX311" fmla="*/ 5305156 w 5305156"/>
              <a:gd name="connsiteY311" fmla="*/ 0 h 6858000"/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4683659 w 5305156"/>
              <a:gd name="connsiteY16" fmla="*/ 67072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985394 w 5305156"/>
              <a:gd name="connsiteY19" fmla="*/ 5786939 h 6858000"/>
              <a:gd name="connsiteX20" fmla="*/ 777500 w 5305156"/>
              <a:gd name="connsiteY20" fmla="*/ 5968308 h 6858000"/>
              <a:gd name="connsiteX21" fmla="*/ 663017 w 5305156"/>
              <a:gd name="connsiteY21" fmla="*/ 6067667 h 6858000"/>
              <a:gd name="connsiteX22" fmla="*/ 663017 w 5305156"/>
              <a:gd name="connsiteY22" fmla="*/ 6413845 h 6858000"/>
              <a:gd name="connsiteX23" fmla="*/ 901815 w 5305156"/>
              <a:gd name="connsiteY23" fmla="*/ 6206454 h 6858000"/>
              <a:gd name="connsiteX24" fmla="*/ 985394 w 5305156"/>
              <a:gd name="connsiteY24" fmla="*/ 6133906 h 6858000"/>
              <a:gd name="connsiteX25" fmla="*/ 985394 w 5305156"/>
              <a:gd name="connsiteY25" fmla="*/ 5786939 h 6858000"/>
              <a:gd name="connsiteX26" fmla="*/ 1549380 w 5305156"/>
              <a:gd name="connsiteY26" fmla="*/ 5671020 h 6858000"/>
              <a:gd name="connsiteX27" fmla="*/ 1537440 w 5305156"/>
              <a:gd name="connsiteY27" fmla="*/ 5677328 h 6858000"/>
              <a:gd name="connsiteX28" fmla="*/ 1549380 w 5305156"/>
              <a:gd name="connsiteY28" fmla="*/ 5671020 h 6858000"/>
              <a:gd name="connsiteX29" fmla="*/ 1325331 w 5305156"/>
              <a:gd name="connsiteY29" fmla="*/ 5495959 h 6858000"/>
              <a:gd name="connsiteX30" fmla="*/ 1000847 w 5305156"/>
              <a:gd name="connsiteY30" fmla="*/ 5779053 h 6858000"/>
              <a:gd name="connsiteX31" fmla="*/ 1326033 w 5305156"/>
              <a:gd name="connsiteY31" fmla="*/ 6056627 h 6858000"/>
              <a:gd name="connsiteX32" fmla="*/ 1650518 w 5305156"/>
              <a:gd name="connsiteY32" fmla="*/ 5773533 h 6858000"/>
              <a:gd name="connsiteX33" fmla="*/ 1537440 w 5305156"/>
              <a:gd name="connsiteY33" fmla="*/ 5677328 h 6858000"/>
              <a:gd name="connsiteX34" fmla="*/ 1325331 w 5305156"/>
              <a:gd name="connsiteY34" fmla="*/ 5495959 h 6858000"/>
              <a:gd name="connsiteX35" fmla="*/ 320271 w 5305156"/>
              <a:gd name="connsiteY35" fmla="*/ 4847761 h 6858000"/>
              <a:gd name="connsiteX36" fmla="*/ 0 w 5305156"/>
              <a:gd name="connsiteY36" fmla="*/ 5126124 h 6858000"/>
              <a:gd name="connsiteX37" fmla="*/ 325188 w 5305156"/>
              <a:gd name="connsiteY37" fmla="*/ 5403697 h 6858000"/>
              <a:gd name="connsiteX38" fmla="*/ 433349 w 5305156"/>
              <a:gd name="connsiteY38" fmla="*/ 5309070 h 6858000"/>
              <a:gd name="connsiteX39" fmla="*/ 439670 w 5305156"/>
              <a:gd name="connsiteY39" fmla="*/ 5320898 h 6858000"/>
              <a:gd name="connsiteX40" fmla="*/ 330807 w 5305156"/>
              <a:gd name="connsiteY40" fmla="*/ 5415526 h 6858000"/>
              <a:gd name="connsiteX41" fmla="*/ 330807 w 5305156"/>
              <a:gd name="connsiteY41" fmla="*/ 5761705 h 6858000"/>
              <a:gd name="connsiteX42" fmla="*/ 563986 w 5305156"/>
              <a:gd name="connsiteY42" fmla="*/ 5559044 h 6858000"/>
              <a:gd name="connsiteX43" fmla="*/ 570307 w 5305156"/>
              <a:gd name="connsiteY43" fmla="*/ 5571661 h 6858000"/>
              <a:gd name="connsiteX44" fmla="*/ 332211 w 5305156"/>
              <a:gd name="connsiteY44" fmla="*/ 5779053 h 6858000"/>
              <a:gd name="connsiteX45" fmla="*/ 657398 w 5305156"/>
              <a:gd name="connsiteY45" fmla="*/ 6056627 h 6858000"/>
              <a:gd name="connsiteX46" fmla="*/ 771178 w 5305156"/>
              <a:gd name="connsiteY46" fmla="*/ 5957268 h 6858000"/>
              <a:gd name="connsiteX47" fmla="*/ 777500 w 5305156"/>
              <a:gd name="connsiteY47" fmla="*/ 5968308 h 6858000"/>
              <a:gd name="connsiteX48" fmla="*/ 771881 w 5305156"/>
              <a:gd name="connsiteY48" fmla="*/ 5956479 h 6858000"/>
              <a:gd name="connsiteX49" fmla="*/ 981883 w 5305156"/>
              <a:gd name="connsiteY49" fmla="*/ 5773533 h 6858000"/>
              <a:gd name="connsiteX50" fmla="*/ 656696 w 5305156"/>
              <a:gd name="connsiteY50" fmla="*/ 5495959 h 6858000"/>
              <a:gd name="connsiteX51" fmla="*/ 571010 w 5305156"/>
              <a:gd name="connsiteY51" fmla="*/ 5570873 h 6858000"/>
              <a:gd name="connsiteX52" fmla="*/ 563986 w 5305156"/>
              <a:gd name="connsiteY52" fmla="*/ 5558256 h 6858000"/>
              <a:gd name="connsiteX53" fmla="*/ 653184 w 5305156"/>
              <a:gd name="connsiteY53" fmla="*/ 5480976 h 6858000"/>
              <a:gd name="connsiteX54" fmla="*/ 653184 w 5305156"/>
              <a:gd name="connsiteY54" fmla="*/ 5134798 h 6858000"/>
              <a:gd name="connsiteX55" fmla="*/ 439670 w 5305156"/>
              <a:gd name="connsiteY55" fmla="*/ 5320110 h 6858000"/>
              <a:gd name="connsiteX56" fmla="*/ 434052 w 5305156"/>
              <a:gd name="connsiteY56" fmla="*/ 5309070 h 6858000"/>
              <a:gd name="connsiteX57" fmla="*/ 645458 w 5305156"/>
              <a:gd name="connsiteY57" fmla="*/ 5125335 h 6858000"/>
              <a:gd name="connsiteX58" fmla="*/ 320271 w 5305156"/>
              <a:gd name="connsiteY58" fmla="*/ 4847761 h 6858000"/>
              <a:gd name="connsiteX59" fmla="*/ 985394 w 5305156"/>
              <a:gd name="connsiteY59" fmla="*/ 4487388 h 6858000"/>
              <a:gd name="connsiteX60" fmla="*/ 763453 w 5305156"/>
              <a:gd name="connsiteY60" fmla="*/ 4680586 h 6858000"/>
              <a:gd name="connsiteX61" fmla="*/ 756430 w 5305156"/>
              <a:gd name="connsiteY61" fmla="*/ 4670335 h 6858000"/>
              <a:gd name="connsiteX62" fmla="*/ 762750 w 5305156"/>
              <a:gd name="connsiteY62" fmla="*/ 4680586 h 6858000"/>
              <a:gd name="connsiteX63" fmla="*/ 663017 w 5305156"/>
              <a:gd name="connsiteY63" fmla="*/ 4768116 h 6858000"/>
              <a:gd name="connsiteX64" fmla="*/ 663017 w 5305156"/>
              <a:gd name="connsiteY64" fmla="*/ 5114295 h 6858000"/>
              <a:gd name="connsiteX65" fmla="*/ 906029 w 5305156"/>
              <a:gd name="connsiteY65" fmla="*/ 4902960 h 6858000"/>
              <a:gd name="connsiteX66" fmla="*/ 913053 w 5305156"/>
              <a:gd name="connsiteY66" fmla="*/ 4913212 h 6858000"/>
              <a:gd name="connsiteX67" fmla="*/ 906732 w 5305156"/>
              <a:gd name="connsiteY67" fmla="*/ 4902172 h 6858000"/>
              <a:gd name="connsiteX68" fmla="*/ 985394 w 5305156"/>
              <a:gd name="connsiteY68" fmla="*/ 4833567 h 6858000"/>
              <a:gd name="connsiteX69" fmla="*/ 985394 w 5305156"/>
              <a:gd name="connsiteY69" fmla="*/ 4487388 h 6858000"/>
              <a:gd name="connsiteX70" fmla="*/ 656696 w 5305156"/>
              <a:gd name="connsiteY70" fmla="*/ 4196409 h 6858000"/>
              <a:gd name="connsiteX71" fmla="*/ 332211 w 5305156"/>
              <a:gd name="connsiteY71" fmla="*/ 4478714 h 6858000"/>
              <a:gd name="connsiteX72" fmla="*/ 657398 w 5305156"/>
              <a:gd name="connsiteY72" fmla="*/ 4756288 h 6858000"/>
              <a:gd name="connsiteX73" fmla="*/ 756430 w 5305156"/>
              <a:gd name="connsiteY73" fmla="*/ 4670335 h 6858000"/>
              <a:gd name="connsiteX74" fmla="*/ 981883 w 5305156"/>
              <a:gd name="connsiteY74" fmla="*/ 4473983 h 6858000"/>
              <a:gd name="connsiteX75" fmla="*/ 656696 w 5305156"/>
              <a:gd name="connsiteY75" fmla="*/ 4196409 h 6858000"/>
              <a:gd name="connsiteX76" fmla="*/ 993120 w 5305156"/>
              <a:gd name="connsiteY76" fmla="*/ 3544268 h 6858000"/>
              <a:gd name="connsiteX77" fmla="*/ 668636 w 5305156"/>
              <a:gd name="connsiteY77" fmla="*/ 3826573 h 6858000"/>
              <a:gd name="connsiteX78" fmla="*/ 993823 w 5305156"/>
              <a:gd name="connsiteY78" fmla="*/ 4104935 h 6858000"/>
              <a:gd name="connsiteX79" fmla="*/ 1318308 w 5305156"/>
              <a:gd name="connsiteY79" fmla="*/ 3821842 h 6858000"/>
              <a:gd name="connsiteX80" fmla="*/ 1002251 w 5305156"/>
              <a:gd name="connsiteY80" fmla="*/ 3552154 h 6858000"/>
              <a:gd name="connsiteX81" fmla="*/ 993120 w 5305156"/>
              <a:gd name="connsiteY81" fmla="*/ 3544268 h 6858000"/>
              <a:gd name="connsiteX82" fmla="*/ 1318308 w 5305156"/>
              <a:gd name="connsiteY82" fmla="*/ 2538851 h 6858000"/>
              <a:gd name="connsiteX83" fmla="*/ 1110412 w 5305156"/>
              <a:gd name="connsiteY83" fmla="*/ 2719432 h 6858000"/>
              <a:gd name="connsiteX84" fmla="*/ 1104092 w 5305156"/>
              <a:gd name="connsiteY84" fmla="*/ 2708392 h 6858000"/>
              <a:gd name="connsiteX85" fmla="*/ 1109710 w 5305156"/>
              <a:gd name="connsiteY85" fmla="*/ 2720221 h 6858000"/>
              <a:gd name="connsiteX86" fmla="*/ 995930 w 5305156"/>
              <a:gd name="connsiteY86" fmla="*/ 2819579 h 6858000"/>
              <a:gd name="connsiteX87" fmla="*/ 995930 w 5305156"/>
              <a:gd name="connsiteY87" fmla="*/ 3165758 h 6858000"/>
              <a:gd name="connsiteX88" fmla="*/ 1234025 w 5305156"/>
              <a:gd name="connsiteY88" fmla="*/ 2958366 h 6858000"/>
              <a:gd name="connsiteX89" fmla="*/ 1240347 w 5305156"/>
              <a:gd name="connsiteY89" fmla="*/ 2969406 h 6858000"/>
              <a:gd name="connsiteX90" fmla="*/ 1234728 w 5305156"/>
              <a:gd name="connsiteY90" fmla="*/ 2957578 h 6858000"/>
              <a:gd name="connsiteX91" fmla="*/ 1318308 w 5305156"/>
              <a:gd name="connsiteY91" fmla="*/ 2885030 h 6858000"/>
              <a:gd name="connsiteX92" fmla="*/ 1318308 w 5305156"/>
              <a:gd name="connsiteY92" fmla="*/ 2538851 h 6858000"/>
              <a:gd name="connsiteX93" fmla="*/ 652482 w 5305156"/>
              <a:gd name="connsiteY93" fmla="*/ 1598885 h 6858000"/>
              <a:gd name="connsiteX94" fmla="*/ 332211 w 5305156"/>
              <a:gd name="connsiteY94" fmla="*/ 1878036 h 6858000"/>
              <a:gd name="connsiteX95" fmla="*/ 657398 w 5305156"/>
              <a:gd name="connsiteY95" fmla="*/ 2155610 h 6858000"/>
              <a:gd name="connsiteX96" fmla="*/ 766262 w 5305156"/>
              <a:gd name="connsiteY96" fmla="*/ 2060983 h 6858000"/>
              <a:gd name="connsiteX97" fmla="*/ 771881 w 5305156"/>
              <a:gd name="connsiteY97" fmla="*/ 2072022 h 6858000"/>
              <a:gd name="connsiteX98" fmla="*/ 663017 w 5305156"/>
              <a:gd name="connsiteY98" fmla="*/ 2166650 h 6858000"/>
              <a:gd name="connsiteX99" fmla="*/ 663017 w 5305156"/>
              <a:gd name="connsiteY99" fmla="*/ 2513617 h 6858000"/>
              <a:gd name="connsiteX100" fmla="*/ 896196 w 5305156"/>
              <a:gd name="connsiteY100" fmla="*/ 2310168 h 6858000"/>
              <a:gd name="connsiteX101" fmla="*/ 902517 w 5305156"/>
              <a:gd name="connsiteY101" fmla="*/ 2322785 h 6858000"/>
              <a:gd name="connsiteX102" fmla="*/ 665124 w 5305156"/>
              <a:gd name="connsiteY102" fmla="*/ 2530177 h 6858000"/>
              <a:gd name="connsiteX103" fmla="*/ 990311 w 5305156"/>
              <a:gd name="connsiteY103" fmla="*/ 2807751 h 6858000"/>
              <a:gd name="connsiteX104" fmla="*/ 1104092 w 5305156"/>
              <a:gd name="connsiteY104" fmla="*/ 2708392 h 6858000"/>
              <a:gd name="connsiteX105" fmla="*/ 1314093 w 5305156"/>
              <a:gd name="connsiteY105" fmla="*/ 2525446 h 6858000"/>
              <a:gd name="connsiteX106" fmla="*/ 988907 w 5305156"/>
              <a:gd name="connsiteY106" fmla="*/ 2247872 h 6858000"/>
              <a:gd name="connsiteX107" fmla="*/ 903220 w 5305156"/>
              <a:gd name="connsiteY107" fmla="*/ 2322785 h 6858000"/>
              <a:gd name="connsiteX108" fmla="*/ 896899 w 5305156"/>
              <a:gd name="connsiteY108" fmla="*/ 2310168 h 6858000"/>
              <a:gd name="connsiteX109" fmla="*/ 985394 w 5305156"/>
              <a:gd name="connsiteY109" fmla="*/ 2232889 h 6858000"/>
              <a:gd name="connsiteX110" fmla="*/ 985394 w 5305156"/>
              <a:gd name="connsiteY110" fmla="*/ 1885922 h 6858000"/>
              <a:gd name="connsiteX111" fmla="*/ 772583 w 5305156"/>
              <a:gd name="connsiteY111" fmla="*/ 2072022 h 6858000"/>
              <a:gd name="connsiteX112" fmla="*/ 766262 w 5305156"/>
              <a:gd name="connsiteY112" fmla="*/ 2060194 h 6858000"/>
              <a:gd name="connsiteX113" fmla="*/ 977669 w 5305156"/>
              <a:gd name="connsiteY113" fmla="*/ 1876459 h 6858000"/>
              <a:gd name="connsiteX114" fmla="*/ 652482 w 5305156"/>
              <a:gd name="connsiteY114" fmla="*/ 1598885 h 6858000"/>
              <a:gd name="connsiteX115" fmla="*/ 1318308 w 5305156"/>
              <a:gd name="connsiteY115" fmla="*/ 1238512 h 6858000"/>
              <a:gd name="connsiteX116" fmla="*/ 1095663 w 5305156"/>
              <a:gd name="connsiteY116" fmla="*/ 1432499 h 6858000"/>
              <a:gd name="connsiteX117" fmla="*/ 995930 w 5305156"/>
              <a:gd name="connsiteY117" fmla="*/ 1519240 h 6858000"/>
              <a:gd name="connsiteX118" fmla="*/ 995930 w 5305156"/>
              <a:gd name="connsiteY118" fmla="*/ 1865419 h 6858000"/>
              <a:gd name="connsiteX119" fmla="*/ 1238240 w 5305156"/>
              <a:gd name="connsiteY119" fmla="*/ 1654085 h 6858000"/>
              <a:gd name="connsiteX120" fmla="*/ 1245264 w 5305156"/>
              <a:gd name="connsiteY120" fmla="*/ 1665124 h 6858000"/>
              <a:gd name="connsiteX121" fmla="*/ 1000847 w 5305156"/>
              <a:gd name="connsiteY121" fmla="*/ 1878036 h 6858000"/>
              <a:gd name="connsiteX122" fmla="*/ 1326033 w 5305156"/>
              <a:gd name="connsiteY122" fmla="*/ 2155610 h 6858000"/>
              <a:gd name="connsiteX123" fmla="*/ 1477038 w 5305156"/>
              <a:gd name="connsiteY123" fmla="*/ 2023920 h 6858000"/>
              <a:gd name="connsiteX124" fmla="*/ 1646304 w 5305156"/>
              <a:gd name="connsiteY124" fmla="*/ 1876459 h 6858000"/>
              <a:gd name="connsiteX125" fmla="*/ 1321116 w 5305156"/>
              <a:gd name="connsiteY125" fmla="*/ 1598885 h 6858000"/>
              <a:gd name="connsiteX126" fmla="*/ 1245965 w 5305156"/>
              <a:gd name="connsiteY126" fmla="*/ 1664336 h 6858000"/>
              <a:gd name="connsiteX127" fmla="*/ 1238942 w 5305156"/>
              <a:gd name="connsiteY127" fmla="*/ 1654085 h 6858000"/>
              <a:gd name="connsiteX128" fmla="*/ 1318308 w 5305156"/>
              <a:gd name="connsiteY128" fmla="*/ 1585480 h 6858000"/>
              <a:gd name="connsiteX129" fmla="*/ 1318308 w 5305156"/>
              <a:gd name="connsiteY129" fmla="*/ 1238512 h 6858000"/>
              <a:gd name="connsiteX130" fmla="*/ 988907 w 5305156"/>
              <a:gd name="connsiteY130" fmla="*/ 947533 h 6858000"/>
              <a:gd name="connsiteX131" fmla="*/ 665124 w 5305156"/>
              <a:gd name="connsiteY131" fmla="*/ 1230627 h 6858000"/>
              <a:gd name="connsiteX132" fmla="*/ 990311 w 5305156"/>
              <a:gd name="connsiteY132" fmla="*/ 1508201 h 6858000"/>
              <a:gd name="connsiteX133" fmla="*/ 1088639 w 5305156"/>
              <a:gd name="connsiteY133" fmla="*/ 1422247 h 6858000"/>
              <a:gd name="connsiteX134" fmla="*/ 1095663 w 5305156"/>
              <a:gd name="connsiteY134" fmla="*/ 1432499 h 6858000"/>
              <a:gd name="connsiteX135" fmla="*/ 1089342 w 5305156"/>
              <a:gd name="connsiteY135" fmla="*/ 1421459 h 6858000"/>
              <a:gd name="connsiteX136" fmla="*/ 1314093 w 5305156"/>
              <a:gd name="connsiteY136" fmla="*/ 1225107 h 6858000"/>
              <a:gd name="connsiteX137" fmla="*/ 988907 w 5305156"/>
              <a:gd name="connsiteY137" fmla="*/ 947533 h 6858000"/>
              <a:gd name="connsiteX138" fmla="*/ 1325331 w 5305156"/>
              <a:gd name="connsiteY138" fmla="*/ 296181 h 6858000"/>
              <a:gd name="connsiteX139" fmla="*/ 1000847 w 5305156"/>
              <a:gd name="connsiteY139" fmla="*/ 578486 h 6858000"/>
              <a:gd name="connsiteX140" fmla="*/ 1326033 w 5305156"/>
              <a:gd name="connsiteY140" fmla="*/ 856060 h 6858000"/>
              <a:gd name="connsiteX141" fmla="*/ 1650518 w 5305156"/>
              <a:gd name="connsiteY141" fmla="*/ 573754 h 6858000"/>
              <a:gd name="connsiteX142" fmla="*/ 1334462 w 5305156"/>
              <a:gd name="connsiteY142" fmla="*/ 304066 h 6858000"/>
              <a:gd name="connsiteX143" fmla="*/ 1325331 w 5305156"/>
              <a:gd name="connsiteY143" fmla="*/ 296181 h 6858000"/>
              <a:gd name="connsiteX144" fmla="*/ 1226725 w 5305156"/>
              <a:gd name="connsiteY144" fmla="*/ 0 h 6858000"/>
              <a:gd name="connsiteX145" fmla="*/ 748180 w 5305156"/>
              <a:gd name="connsiteY145" fmla="*/ 0 h 6858000"/>
              <a:gd name="connsiteX146" fmla="*/ 763540 w 5305156"/>
              <a:gd name="connsiteY146" fmla="*/ 13087 h 6858000"/>
              <a:gd name="connsiteX147" fmla="*/ 990311 w 5305156"/>
              <a:gd name="connsiteY147" fmla="*/ 206284 h 6858000"/>
              <a:gd name="connsiteX148" fmla="*/ 1159227 w 5305156"/>
              <a:gd name="connsiteY148" fmla="*/ 58896 h 6858000"/>
              <a:gd name="connsiteX149" fmla="*/ 1226725 w 5305156"/>
              <a:gd name="connsiteY149" fmla="*/ 0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1318308 w 5305156"/>
              <a:gd name="connsiteY157" fmla="*/ 0 h 6858000"/>
              <a:gd name="connsiteX158" fmla="*/ 5305156 w 5305156"/>
              <a:gd name="connsiteY158" fmla="*/ 0 h 6858000"/>
              <a:gd name="connsiteX159" fmla="*/ 1329545 w 5305156"/>
              <a:gd name="connsiteY159" fmla="*/ 0 h 6858000"/>
              <a:gd name="connsiteX160" fmla="*/ 1329545 w 5305156"/>
              <a:gd name="connsiteY160" fmla="*/ 1953 h 6858000"/>
              <a:gd name="connsiteX161" fmla="*/ 1329545 w 5305156"/>
              <a:gd name="connsiteY161" fmla="*/ 283564 h 6858000"/>
              <a:gd name="connsiteX162" fmla="*/ 1343592 w 5305156"/>
              <a:gd name="connsiteY162" fmla="*/ 295392 h 6858000"/>
              <a:gd name="connsiteX163" fmla="*/ 1334462 w 5305156"/>
              <a:gd name="connsiteY163" fmla="*/ 304066 h 6858000"/>
              <a:gd name="connsiteX164" fmla="*/ 1344294 w 5305156"/>
              <a:gd name="connsiteY164" fmla="*/ 295392 h 6858000"/>
              <a:gd name="connsiteX165" fmla="*/ 1665970 w 5305156"/>
              <a:gd name="connsiteY165" fmla="*/ 570600 h 6858000"/>
              <a:gd name="connsiteX166" fmla="*/ 1665970 w 5305156"/>
              <a:gd name="connsiteY166" fmla="*/ 589526 h 6858000"/>
              <a:gd name="connsiteX167" fmla="*/ 1654030 w 5305156"/>
              <a:gd name="connsiteY167" fmla="*/ 599777 h 6858000"/>
              <a:gd name="connsiteX168" fmla="*/ 1654030 w 5305156"/>
              <a:gd name="connsiteY168" fmla="*/ 587160 h 6858000"/>
              <a:gd name="connsiteX169" fmla="*/ 1332355 w 5305156"/>
              <a:gd name="connsiteY169" fmla="*/ 867888 h 6858000"/>
              <a:gd name="connsiteX170" fmla="*/ 1332355 w 5305156"/>
              <a:gd name="connsiteY170" fmla="*/ 1214067 h 6858000"/>
              <a:gd name="connsiteX171" fmla="*/ 1654030 w 5305156"/>
              <a:gd name="connsiteY171" fmla="*/ 933339 h 6858000"/>
              <a:gd name="connsiteX172" fmla="*/ 1654030 w 5305156"/>
              <a:gd name="connsiteY172" fmla="*/ 600566 h 6858000"/>
              <a:gd name="connsiteX173" fmla="*/ 1665970 w 5305156"/>
              <a:gd name="connsiteY173" fmla="*/ 590314 h 6858000"/>
              <a:gd name="connsiteX174" fmla="*/ 1665970 w 5305156"/>
              <a:gd name="connsiteY174" fmla="*/ 938859 h 6858000"/>
              <a:gd name="connsiteX175" fmla="*/ 1998180 w 5305156"/>
              <a:gd name="connsiteY175" fmla="*/ 1221952 h 6858000"/>
              <a:gd name="connsiteX176" fmla="*/ 1998180 w 5305156"/>
              <a:gd name="connsiteY176" fmla="*/ 1591788 h 6858000"/>
              <a:gd name="connsiteX177" fmla="*/ 1680718 w 5305156"/>
              <a:gd name="connsiteY177" fmla="*/ 1867785 h 6858000"/>
              <a:gd name="connsiteX178" fmla="*/ 1680718 w 5305156"/>
              <a:gd name="connsiteY178" fmla="*/ 1851225 h 6858000"/>
              <a:gd name="connsiteX179" fmla="*/ 1986942 w 5305156"/>
              <a:gd name="connsiteY179" fmla="*/ 1585480 h 6858000"/>
              <a:gd name="connsiteX180" fmla="*/ 1986942 w 5305156"/>
              <a:gd name="connsiteY180" fmla="*/ 1238512 h 6858000"/>
              <a:gd name="connsiteX181" fmla="*/ 1680718 w 5305156"/>
              <a:gd name="connsiteY181" fmla="*/ 1505046 h 6858000"/>
              <a:gd name="connsiteX182" fmla="*/ 1680718 w 5305156"/>
              <a:gd name="connsiteY182" fmla="*/ 1488487 h 6858000"/>
              <a:gd name="connsiteX183" fmla="*/ 1982728 w 5305156"/>
              <a:gd name="connsiteY183" fmla="*/ 1225107 h 6858000"/>
              <a:gd name="connsiteX184" fmla="*/ 1657541 w 5305156"/>
              <a:gd name="connsiteY184" fmla="*/ 947533 h 6858000"/>
              <a:gd name="connsiteX185" fmla="*/ 1333056 w 5305156"/>
              <a:gd name="connsiteY185" fmla="*/ 1230627 h 6858000"/>
              <a:gd name="connsiteX186" fmla="*/ 1658244 w 5305156"/>
              <a:gd name="connsiteY186" fmla="*/ 1508201 h 6858000"/>
              <a:gd name="connsiteX187" fmla="*/ 1680017 w 5305156"/>
              <a:gd name="connsiteY187" fmla="*/ 1489275 h 6858000"/>
              <a:gd name="connsiteX188" fmla="*/ 1680017 w 5305156"/>
              <a:gd name="connsiteY188" fmla="*/ 1505835 h 6858000"/>
              <a:gd name="connsiteX189" fmla="*/ 1664565 w 5305156"/>
              <a:gd name="connsiteY189" fmla="*/ 1519240 h 6858000"/>
              <a:gd name="connsiteX190" fmla="*/ 1664565 w 5305156"/>
              <a:gd name="connsiteY190" fmla="*/ 1865419 h 6858000"/>
              <a:gd name="connsiteX191" fmla="*/ 1680017 w 5305156"/>
              <a:gd name="connsiteY191" fmla="*/ 1852014 h 6858000"/>
              <a:gd name="connsiteX192" fmla="*/ 1680017 w 5305156"/>
              <a:gd name="connsiteY192" fmla="*/ 1868573 h 6858000"/>
              <a:gd name="connsiteX193" fmla="*/ 1665970 w 5305156"/>
              <a:gd name="connsiteY193" fmla="*/ 1881190 h 6858000"/>
              <a:gd name="connsiteX194" fmla="*/ 1665970 w 5305156"/>
              <a:gd name="connsiteY194" fmla="*/ 2058617 h 6858000"/>
              <a:gd name="connsiteX195" fmla="*/ 1654030 w 5305156"/>
              <a:gd name="connsiteY195" fmla="*/ 2060194 h 6858000"/>
              <a:gd name="connsiteX196" fmla="*/ 1654030 w 5305156"/>
              <a:gd name="connsiteY196" fmla="*/ 1885922 h 6858000"/>
              <a:gd name="connsiteX197" fmla="*/ 1484061 w 5305156"/>
              <a:gd name="connsiteY197" fmla="*/ 2034172 h 6858000"/>
              <a:gd name="connsiteX198" fmla="*/ 1477038 w 5305156"/>
              <a:gd name="connsiteY198" fmla="*/ 2023920 h 6858000"/>
              <a:gd name="connsiteX199" fmla="*/ 1484061 w 5305156"/>
              <a:gd name="connsiteY199" fmla="*/ 2034960 h 6858000"/>
              <a:gd name="connsiteX200" fmla="*/ 1332355 w 5305156"/>
              <a:gd name="connsiteY200" fmla="*/ 2166650 h 6858000"/>
              <a:gd name="connsiteX201" fmla="*/ 1332355 w 5305156"/>
              <a:gd name="connsiteY201" fmla="*/ 2513617 h 6858000"/>
              <a:gd name="connsiteX202" fmla="*/ 1654030 w 5305156"/>
              <a:gd name="connsiteY202" fmla="*/ 2232889 h 6858000"/>
              <a:gd name="connsiteX203" fmla="*/ 1654030 w 5305156"/>
              <a:gd name="connsiteY203" fmla="*/ 2060983 h 6858000"/>
              <a:gd name="connsiteX204" fmla="*/ 1665970 w 5305156"/>
              <a:gd name="connsiteY204" fmla="*/ 2059405 h 6858000"/>
              <a:gd name="connsiteX205" fmla="*/ 1665970 w 5305156"/>
              <a:gd name="connsiteY205" fmla="*/ 2238409 h 6858000"/>
              <a:gd name="connsiteX206" fmla="*/ 1881590 w 5305156"/>
              <a:gd name="connsiteY206" fmla="*/ 2422144 h 6858000"/>
              <a:gd name="connsiteX207" fmla="*/ 1869650 w 5305156"/>
              <a:gd name="connsiteY207" fmla="*/ 2428452 h 6858000"/>
              <a:gd name="connsiteX208" fmla="*/ 1657541 w 5305156"/>
              <a:gd name="connsiteY208" fmla="*/ 2247872 h 6858000"/>
              <a:gd name="connsiteX209" fmla="*/ 1333056 w 5305156"/>
              <a:gd name="connsiteY209" fmla="*/ 2530177 h 6858000"/>
              <a:gd name="connsiteX210" fmla="*/ 1658244 w 5305156"/>
              <a:gd name="connsiteY210" fmla="*/ 2807751 h 6858000"/>
              <a:gd name="connsiteX211" fmla="*/ 1982728 w 5305156"/>
              <a:gd name="connsiteY211" fmla="*/ 2525446 h 6858000"/>
              <a:gd name="connsiteX212" fmla="*/ 1870353 w 5305156"/>
              <a:gd name="connsiteY212" fmla="*/ 2429241 h 6858000"/>
              <a:gd name="connsiteX213" fmla="*/ 1882293 w 5305156"/>
              <a:gd name="connsiteY213" fmla="*/ 2422933 h 6858000"/>
              <a:gd name="connsiteX214" fmla="*/ 1998180 w 5305156"/>
              <a:gd name="connsiteY214" fmla="*/ 2522291 h 6858000"/>
              <a:gd name="connsiteX215" fmla="*/ 1998180 w 5305156"/>
              <a:gd name="connsiteY215" fmla="*/ 2773054 h 6858000"/>
              <a:gd name="connsiteX216" fmla="*/ 1986942 w 5305156"/>
              <a:gd name="connsiteY216" fmla="*/ 2778574 h 6858000"/>
              <a:gd name="connsiteX217" fmla="*/ 1986942 w 5305156"/>
              <a:gd name="connsiteY217" fmla="*/ 2538851 h 6858000"/>
              <a:gd name="connsiteX218" fmla="*/ 1664565 w 5305156"/>
              <a:gd name="connsiteY218" fmla="*/ 2819579 h 6858000"/>
              <a:gd name="connsiteX219" fmla="*/ 1664565 w 5305156"/>
              <a:gd name="connsiteY219" fmla="*/ 3165758 h 6858000"/>
              <a:gd name="connsiteX220" fmla="*/ 1986942 w 5305156"/>
              <a:gd name="connsiteY220" fmla="*/ 2885030 h 6858000"/>
              <a:gd name="connsiteX221" fmla="*/ 1986942 w 5305156"/>
              <a:gd name="connsiteY221" fmla="*/ 2779363 h 6858000"/>
              <a:gd name="connsiteX222" fmla="*/ 1998180 w 5305156"/>
              <a:gd name="connsiteY222" fmla="*/ 2773843 h 6858000"/>
              <a:gd name="connsiteX223" fmla="*/ 1998180 w 5305156"/>
              <a:gd name="connsiteY223" fmla="*/ 2891339 h 6858000"/>
              <a:gd name="connsiteX224" fmla="*/ 1658946 w 5305156"/>
              <a:gd name="connsiteY224" fmla="*/ 3187049 h 6858000"/>
              <a:gd name="connsiteX225" fmla="*/ 1321116 w 5305156"/>
              <a:gd name="connsiteY225" fmla="*/ 2899224 h 6858000"/>
              <a:gd name="connsiteX226" fmla="*/ 1240347 w 5305156"/>
              <a:gd name="connsiteY226" fmla="*/ 2969406 h 6858000"/>
              <a:gd name="connsiteX227" fmla="*/ 997334 w 5305156"/>
              <a:gd name="connsiteY227" fmla="*/ 3180741 h 6858000"/>
              <a:gd name="connsiteX228" fmla="*/ 997334 w 5305156"/>
              <a:gd name="connsiteY228" fmla="*/ 3519034 h 6858000"/>
              <a:gd name="connsiteX229" fmla="*/ 985394 w 5305156"/>
              <a:gd name="connsiteY229" fmla="*/ 3519034 h 6858000"/>
              <a:gd name="connsiteX230" fmla="*/ 985394 w 5305156"/>
              <a:gd name="connsiteY230" fmla="*/ 3500109 h 6858000"/>
              <a:gd name="connsiteX231" fmla="*/ 985394 w 5305156"/>
              <a:gd name="connsiteY231" fmla="*/ 3186261 h 6858000"/>
              <a:gd name="connsiteX232" fmla="*/ 663017 w 5305156"/>
              <a:gd name="connsiteY232" fmla="*/ 3466989 h 6858000"/>
              <a:gd name="connsiteX233" fmla="*/ 663017 w 5305156"/>
              <a:gd name="connsiteY233" fmla="*/ 3495377 h 6858000"/>
              <a:gd name="connsiteX234" fmla="*/ 663017 w 5305156"/>
              <a:gd name="connsiteY234" fmla="*/ 3812379 h 6858000"/>
              <a:gd name="connsiteX235" fmla="*/ 985394 w 5305156"/>
              <a:gd name="connsiteY235" fmla="*/ 3532439 h 6858000"/>
              <a:gd name="connsiteX236" fmla="*/ 985394 w 5305156"/>
              <a:gd name="connsiteY236" fmla="*/ 3519822 h 6858000"/>
              <a:gd name="connsiteX237" fmla="*/ 997334 w 5305156"/>
              <a:gd name="connsiteY237" fmla="*/ 3519822 h 6858000"/>
              <a:gd name="connsiteX238" fmla="*/ 997334 w 5305156"/>
              <a:gd name="connsiteY238" fmla="*/ 3531651 h 6858000"/>
              <a:gd name="connsiteX239" fmla="*/ 1011381 w 5305156"/>
              <a:gd name="connsiteY239" fmla="*/ 3543479 h 6858000"/>
              <a:gd name="connsiteX240" fmla="*/ 1002251 w 5305156"/>
              <a:gd name="connsiteY240" fmla="*/ 3552154 h 6858000"/>
              <a:gd name="connsiteX241" fmla="*/ 1012084 w 5305156"/>
              <a:gd name="connsiteY241" fmla="*/ 3544268 h 6858000"/>
              <a:gd name="connsiteX242" fmla="*/ 1333759 w 5305156"/>
              <a:gd name="connsiteY242" fmla="*/ 3818688 h 6858000"/>
              <a:gd name="connsiteX243" fmla="*/ 1333759 w 5305156"/>
              <a:gd name="connsiteY243" fmla="*/ 3838402 h 6858000"/>
              <a:gd name="connsiteX244" fmla="*/ 1321819 w 5305156"/>
              <a:gd name="connsiteY244" fmla="*/ 3848653 h 6858000"/>
              <a:gd name="connsiteX245" fmla="*/ 1321819 w 5305156"/>
              <a:gd name="connsiteY245" fmla="*/ 3835248 h 6858000"/>
              <a:gd name="connsiteX246" fmla="*/ 999441 w 5305156"/>
              <a:gd name="connsiteY246" fmla="*/ 4115975 h 6858000"/>
              <a:gd name="connsiteX247" fmla="*/ 999441 w 5305156"/>
              <a:gd name="connsiteY247" fmla="*/ 4462154 h 6858000"/>
              <a:gd name="connsiteX248" fmla="*/ 1321819 w 5305156"/>
              <a:gd name="connsiteY248" fmla="*/ 4182215 h 6858000"/>
              <a:gd name="connsiteX249" fmla="*/ 1321819 w 5305156"/>
              <a:gd name="connsiteY249" fmla="*/ 3849441 h 6858000"/>
              <a:gd name="connsiteX250" fmla="*/ 1333759 w 5305156"/>
              <a:gd name="connsiteY250" fmla="*/ 3839190 h 6858000"/>
              <a:gd name="connsiteX251" fmla="*/ 1333759 w 5305156"/>
              <a:gd name="connsiteY251" fmla="*/ 4186946 h 6858000"/>
              <a:gd name="connsiteX252" fmla="*/ 1665970 w 5305156"/>
              <a:gd name="connsiteY252" fmla="*/ 4470828 h 6858000"/>
              <a:gd name="connsiteX253" fmla="*/ 1665970 w 5305156"/>
              <a:gd name="connsiteY253" fmla="*/ 4839875 h 6858000"/>
              <a:gd name="connsiteX254" fmla="*/ 1348509 w 5305156"/>
              <a:gd name="connsiteY254" fmla="*/ 5116661 h 6858000"/>
              <a:gd name="connsiteX255" fmla="*/ 1348509 w 5305156"/>
              <a:gd name="connsiteY255" fmla="*/ 5100101 h 6858000"/>
              <a:gd name="connsiteX256" fmla="*/ 1654030 w 5305156"/>
              <a:gd name="connsiteY256" fmla="*/ 4833567 h 6858000"/>
              <a:gd name="connsiteX257" fmla="*/ 1654030 w 5305156"/>
              <a:gd name="connsiteY257" fmla="*/ 4487388 h 6858000"/>
              <a:gd name="connsiteX258" fmla="*/ 1348509 w 5305156"/>
              <a:gd name="connsiteY258" fmla="*/ 4753134 h 6858000"/>
              <a:gd name="connsiteX259" fmla="*/ 1348509 w 5305156"/>
              <a:gd name="connsiteY259" fmla="*/ 4737362 h 6858000"/>
              <a:gd name="connsiteX260" fmla="*/ 1650518 w 5305156"/>
              <a:gd name="connsiteY260" fmla="*/ 4473983 h 6858000"/>
              <a:gd name="connsiteX261" fmla="*/ 1325331 w 5305156"/>
              <a:gd name="connsiteY261" fmla="*/ 4196409 h 6858000"/>
              <a:gd name="connsiteX262" fmla="*/ 1000847 w 5305156"/>
              <a:gd name="connsiteY262" fmla="*/ 4478714 h 6858000"/>
              <a:gd name="connsiteX263" fmla="*/ 1326033 w 5305156"/>
              <a:gd name="connsiteY263" fmla="*/ 4756288 h 6858000"/>
              <a:gd name="connsiteX264" fmla="*/ 1347806 w 5305156"/>
              <a:gd name="connsiteY264" fmla="*/ 4737362 h 6858000"/>
              <a:gd name="connsiteX265" fmla="*/ 1347806 w 5305156"/>
              <a:gd name="connsiteY265" fmla="*/ 4753922 h 6858000"/>
              <a:gd name="connsiteX266" fmla="*/ 1331652 w 5305156"/>
              <a:gd name="connsiteY266" fmla="*/ 4768116 h 6858000"/>
              <a:gd name="connsiteX267" fmla="*/ 1331652 w 5305156"/>
              <a:gd name="connsiteY267" fmla="*/ 5114295 h 6858000"/>
              <a:gd name="connsiteX268" fmla="*/ 1347806 w 5305156"/>
              <a:gd name="connsiteY268" fmla="*/ 5100101 h 6858000"/>
              <a:gd name="connsiteX269" fmla="*/ 1347806 w 5305156"/>
              <a:gd name="connsiteY269" fmla="*/ 5116661 h 6858000"/>
              <a:gd name="connsiteX270" fmla="*/ 1333759 w 5305156"/>
              <a:gd name="connsiteY270" fmla="*/ 5129278 h 6858000"/>
              <a:gd name="connsiteX271" fmla="*/ 1333759 w 5305156"/>
              <a:gd name="connsiteY271" fmla="*/ 5306704 h 6858000"/>
              <a:gd name="connsiteX272" fmla="*/ 1321819 w 5305156"/>
              <a:gd name="connsiteY272" fmla="*/ 5309070 h 6858000"/>
              <a:gd name="connsiteX273" fmla="*/ 1321819 w 5305156"/>
              <a:gd name="connsiteY273" fmla="*/ 5134798 h 6858000"/>
              <a:gd name="connsiteX274" fmla="*/ 1151851 w 5305156"/>
              <a:gd name="connsiteY274" fmla="*/ 5283047 h 6858000"/>
              <a:gd name="connsiteX275" fmla="*/ 1144827 w 5305156"/>
              <a:gd name="connsiteY275" fmla="*/ 5272008 h 6858000"/>
              <a:gd name="connsiteX276" fmla="*/ 1314093 w 5305156"/>
              <a:gd name="connsiteY276" fmla="*/ 5125335 h 6858000"/>
              <a:gd name="connsiteX277" fmla="*/ 988907 w 5305156"/>
              <a:gd name="connsiteY277" fmla="*/ 4847761 h 6858000"/>
              <a:gd name="connsiteX278" fmla="*/ 913053 w 5305156"/>
              <a:gd name="connsiteY278" fmla="*/ 4913212 h 6858000"/>
              <a:gd name="connsiteX279" fmla="*/ 668636 w 5305156"/>
              <a:gd name="connsiteY279" fmla="*/ 5126124 h 6858000"/>
              <a:gd name="connsiteX280" fmla="*/ 993823 w 5305156"/>
              <a:gd name="connsiteY280" fmla="*/ 5403697 h 6858000"/>
              <a:gd name="connsiteX281" fmla="*/ 1144827 w 5305156"/>
              <a:gd name="connsiteY281" fmla="*/ 5272796 h 6858000"/>
              <a:gd name="connsiteX282" fmla="*/ 1151149 w 5305156"/>
              <a:gd name="connsiteY282" fmla="*/ 5283047 h 6858000"/>
              <a:gd name="connsiteX283" fmla="*/ 999441 w 5305156"/>
              <a:gd name="connsiteY283" fmla="*/ 5415526 h 6858000"/>
              <a:gd name="connsiteX284" fmla="*/ 999441 w 5305156"/>
              <a:gd name="connsiteY284" fmla="*/ 5761705 h 6858000"/>
              <a:gd name="connsiteX285" fmla="*/ 1321819 w 5305156"/>
              <a:gd name="connsiteY285" fmla="*/ 5480976 h 6858000"/>
              <a:gd name="connsiteX286" fmla="*/ 1321819 w 5305156"/>
              <a:gd name="connsiteY286" fmla="*/ 5309858 h 6858000"/>
              <a:gd name="connsiteX287" fmla="*/ 1333759 w 5305156"/>
              <a:gd name="connsiteY287" fmla="*/ 5307493 h 6858000"/>
              <a:gd name="connsiteX288" fmla="*/ 1333759 w 5305156"/>
              <a:gd name="connsiteY288" fmla="*/ 5487285 h 6858000"/>
              <a:gd name="connsiteX289" fmla="*/ 1549380 w 5305156"/>
              <a:gd name="connsiteY289" fmla="*/ 5671020 h 6858000"/>
              <a:gd name="connsiteX290" fmla="*/ 1665970 w 5305156"/>
              <a:gd name="connsiteY290" fmla="*/ 5770379 h 6858000"/>
              <a:gd name="connsiteX291" fmla="*/ 1665970 w 5305156"/>
              <a:gd name="connsiteY291" fmla="*/ 6021141 h 6858000"/>
              <a:gd name="connsiteX292" fmla="*/ 1654030 w 5305156"/>
              <a:gd name="connsiteY292" fmla="*/ 6026661 h 6858000"/>
              <a:gd name="connsiteX293" fmla="*/ 1654030 w 5305156"/>
              <a:gd name="connsiteY293" fmla="*/ 5786939 h 6858000"/>
              <a:gd name="connsiteX294" fmla="*/ 1331652 w 5305156"/>
              <a:gd name="connsiteY294" fmla="*/ 6067667 h 6858000"/>
              <a:gd name="connsiteX295" fmla="*/ 1331652 w 5305156"/>
              <a:gd name="connsiteY295" fmla="*/ 6413845 h 6858000"/>
              <a:gd name="connsiteX296" fmla="*/ 1654030 w 5305156"/>
              <a:gd name="connsiteY296" fmla="*/ 6133906 h 6858000"/>
              <a:gd name="connsiteX297" fmla="*/ 1654030 w 5305156"/>
              <a:gd name="connsiteY297" fmla="*/ 6027450 h 6858000"/>
              <a:gd name="connsiteX298" fmla="*/ 1665970 w 5305156"/>
              <a:gd name="connsiteY298" fmla="*/ 6021930 h 6858000"/>
              <a:gd name="connsiteX299" fmla="*/ 1665970 w 5305156"/>
              <a:gd name="connsiteY299" fmla="*/ 6140214 h 6858000"/>
              <a:gd name="connsiteX300" fmla="*/ 1326033 w 5305156"/>
              <a:gd name="connsiteY300" fmla="*/ 6435925 h 6858000"/>
              <a:gd name="connsiteX301" fmla="*/ 988907 w 5305156"/>
              <a:gd name="connsiteY301" fmla="*/ 6147311 h 6858000"/>
              <a:gd name="connsiteX302" fmla="*/ 908136 w 5305156"/>
              <a:gd name="connsiteY302" fmla="*/ 6217493 h 6858000"/>
              <a:gd name="connsiteX303" fmla="*/ 901815 w 5305156"/>
              <a:gd name="connsiteY303" fmla="*/ 6206454 h 6858000"/>
              <a:gd name="connsiteX304" fmla="*/ 907434 w 5305156"/>
              <a:gd name="connsiteY304" fmla="*/ 6218282 h 6858000"/>
              <a:gd name="connsiteX305" fmla="*/ 665124 w 5305156"/>
              <a:gd name="connsiteY305" fmla="*/ 6429617 h 6858000"/>
              <a:gd name="connsiteX306" fmla="*/ 665124 w 5305156"/>
              <a:gd name="connsiteY306" fmla="*/ 6784470 h 6858000"/>
              <a:gd name="connsiteX307" fmla="*/ 722014 w 5305156"/>
              <a:gd name="connsiteY307" fmla="*/ 6833040 h 6858000"/>
              <a:gd name="connsiteX308" fmla="*/ 751249 w 5305156"/>
              <a:gd name="connsiteY308" fmla="*/ 6858000 h 6858000"/>
              <a:gd name="connsiteX309" fmla="*/ 5305156 w 5305156"/>
              <a:gd name="connsiteY309" fmla="*/ 6858000 h 6858000"/>
              <a:gd name="connsiteX310" fmla="*/ 5305156 w 5305156"/>
              <a:gd name="connsiteY310" fmla="*/ 0 h 6858000"/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985394 w 5305156"/>
              <a:gd name="connsiteY16" fmla="*/ 5786939 h 6858000"/>
              <a:gd name="connsiteX17" fmla="*/ 777500 w 5305156"/>
              <a:gd name="connsiteY17" fmla="*/ 5968308 h 6858000"/>
              <a:gd name="connsiteX18" fmla="*/ 663017 w 5305156"/>
              <a:gd name="connsiteY18" fmla="*/ 6067667 h 6858000"/>
              <a:gd name="connsiteX19" fmla="*/ 663017 w 5305156"/>
              <a:gd name="connsiteY19" fmla="*/ 6413845 h 6858000"/>
              <a:gd name="connsiteX20" fmla="*/ 901815 w 5305156"/>
              <a:gd name="connsiteY20" fmla="*/ 6206454 h 6858000"/>
              <a:gd name="connsiteX21" fmla="*/ 985394 w 5305156"/>
              <a:gd name="connsiteY21" fmla="*/ 6133906 h 6858000"/>
              <a:gd name="connsiteX22" fmla="*/ 985394 w 5305156"/>
              <a:gd name="connsiteY22" fmla="*/ 5786939 h 6858000"/>
              <a:gd name="connsiteX23" fmla="*/ 1549380 w 5305156"/>
              <a:gd name="connsiteY23" fmla="*/ 5671020 h 6858000"/>
              <a:gd name="connsiteX24" fmla="*/ 1537440 w 5305156"/>
              <a:gd name="connsiteY24" fmla="*/ 5677328 h 6858000"/>
              <a:gd name="connsiteX25" fmla="*/ 1549380 w 5305156"/>
              <a:gd name="connsiteY25" fmla="*/ 5671020 h 6858000"/>
              <a:gd name="connsiteX26" fmla="*/ 1325331 w 5305156"/>
              <a:gd name="connsiteY26" fmla="*/ 5495959 h 6858000"/>
              <a:gd name="connsiteX27" fmla="*/ 1000847 w 5305156"/>
              <a:gd name="connsiteY27" fmla="*/ 5779053 h 6858000"/>
              <a:gd name="connsiteX28" fmla="*/ 1326033 w 5305156"/>
              <a:gd name="connsiteY28" fmla="*/ 6056627 h 6858000"/>
              <a:gd name="connsiteX29" fmla="*/ 1650518 w 5305156"/>
              <a:gd name="connsiteY29" fmla="*/ 5773533 h 6858000"/>
              <a:gd name="connsiteX30" fmla="*/ 1537440 w 5305156"/>
              <a:gd name="connsiteY30" fmla="*/ 5677328 h 6858000"/>
              <a:gd name="connsiteX31" fmla="*/ 1325331 w 5305156"/>
              <a:gd name="connsiteY31" fmla="*/ 5495959 h 6858000"/>
              <a:gd name="connsiteX32" fmla="*/ 320271 w 5305156"/>
              <a:gd name="connsiteY32" fmla="*/ 4847761 h 6858000"/>
              <a:gd name="connsiteX33" fmla="*/ 0 w 5305156"/>
              <a:gd name="connsiteY33" fmla="*/ 5126124 h 6858000"/>
              <a:gd name="connsiteX34" fmla="*/ 325188 w 5305156"/>
              <a:gd name="connsiteY34" fmla="*/ 5403697 h 6858000"/>
              <a:gd name="connsiteX35" fmla="*/ 433349 w 5305156"/>
              <a:gd name="connsiteY35" fmla="*/ 5309070 h 6858000"/>
              <a:gd name="connsiteX36" fmla="*/ 439670 w 5305156"/>
              <a:gd name="connsiteY36" fmla="*/ 5320898 h 6858000"/>
              <a:gd name="connsiteX37" fmla="*/ 330807 w 5305156"/>
              <a:gd name="connsiteY37" fmla="*/ 5415526 h 6858000"/>
              <a:gd name="connsiteX38" fmla="*/ 330807 w 5305156"/>
              <a:gd name="connsiteY38" fmla="*/ 5761705 h 6858000"/>
              <a:gd name="connsiteX39" fmla="*/ 563986 w 5305156"/>
              <a:gd name="connsiteY39" fmla="*/ 5559044 h 6858000"/>
              <a:gd name="connsiteX40" fmla="*/ 570307 w 5305156"/>
              <a:gd name="connsiteY40" fmla="*/ 5571661 h 6858000"/>
              <a:gd name="connsiteX41" fmla="*/ 332211 w 5305156"/>
              <a:gd name="connsiteY41" fmla="*/ 5779053 h 6858000"/>
              <a:gd name="connsiteX42" fmla="*/ 657398 w 5305156"/>
              <a:gd name="connsiteY42" fmla="*/ 6056627 h 6858000"/>
              <a:gd name="connsiteX43" fmla="*/ 771178 w 5305156"/>
              <a:gd name="connsiteY43" fmla="*/ 5957268 h 6858000"/>
              <a:gd name="connsiteX44" fmla="*/ 777500 w 5305156"/>
              <a:gd name="connsiteY44" fmla="*/ 5968308 h 6858000"/>
              <a:gd name="connsiteX45" fmla="*/ 771881 w 5305156"/>
              <a:gd name="connsiteY45" fmla="*/ 5956479 h 6858000"/>
              <a:gd name="connsiteX46" fmla="*/ 981883 w 5305156"/>
              <a:gd name="connsiteY46" fmla="*/ 5773533 h 6858000"/>
              <a:gd name="connsiteX47" fmla="*/ 656696 w 5305156"/>
              <a:gd name="connsiteY47" fmla="*/ 5495959 h 6858000"/>
              <a:gd name="connsiteX48" fmla="*/ 571010 w 5305156"/>
              <a:gd name="connsiteY48" fmla="*/ 5570873 h 6858000"/>
              <a:gd name="connsiteX49" fmla="*/ 563986 w 5305156"/>
              <a:gd name="connsiteY49" fmla="*/ 5558256 h 6858000"/>
              <a:gd name="connsiteX50" fmla="*/ 653184 w 5305156"/>
              <a:gd name="connsiteY50" fmla="*/ 5480976 h 6858000"/>
              <a:gd name="connsiteX51" fmla="*/ 653184 w 5305156"/>
              <a:gd name="connsiteY51" fmla="*/ 5134798 h 6858000"/>
              <a:gd name="connsiteX52" fmla="*/ 439670 w 5305156"/>
              <a:gd name="connsiteY52" fmla="*/ 5320110 h 6858000"/>
              <a:gd name="connsiteX53" fmla="*/ 434052 w 5305156"/>
              <a:gd name="connsiteY53" fmla="*/ 5309070 h 6858000"/>
              <a:gd name="connsiteX54" fmla="*/ 645458 w 5305156"/>
              <a:gd name="connsiteY54" fmla="*/ 5125335 h 6858000"/>
              <a:gd name="connsiteX55" fmla="*/ 320271 w 5305156"/>
              <a:gd name="connsiteY55" fmla="*/ 4847761 h 6858000"/>
              <a:gd name="connsiteX56" fmla="*/ 985394 w 5305156"/>
              <a:gd name="connsiteY56" fmla="*/ 4487388 h 6858000"/>
              <a:gd name="connsiteX57" fmla="*/ 763453 w 5305156"/>
              <a:gd name="connsiteY57" fmla="*/ 4680586 h 6858000"/>
              <a:gd name="connsiteX58" fmla="*/ 756430 w 5305156"/>
              <a:gd name="connsiteY58" fmla="*/ 4670335 h 6858000"/>
              <a:gd name="connsiteX59" fmla="*/ 762750 w 5305156"/>
              <a:gd name="connsiteY59" fmla="*/ 4680586 h 6858000"/>
              <a:gd name="connsiteX60" fmla="*/ 663017 w 5305156"/>
              <a:gd name="connsiteY60" fmla="*/ 4768116 h 6858000"/>
              <a:gd name="connsiteX61" fmla="*/ 663017 w 5305156"/>
              <a:gd name="connsiteY61" fmla="*/ 5114295 h 6858000"/>
              <a:gd name="connsiteX62" fmla="*/ 906029 w 5305156"/>
              <a:gd name="connsiteY62" fmla="*/ 4902960 h 6858000"/>
              <a:gd name="connsiteX63" fmla="*/ 913053 w 5305156"/>
              <a:gd name="connsiteY63" fmla="*/ 4913212 h 6858000"/>
              <a:gd name="connsiteX64" fmla="*/ 906732 w 5305156"/>
              <a:gd name="connsiteY64" fmla="*/ 4902172 h 6858000"/>
              <a:gd name="connsiteX65" fmla="*/ 985394 w 5305156"/>
              <a:gd name="connsiteY65" fmla="*/ 4833567 h 6858000"/>
              <a:gd name="connsiteX66" fmla="*/ 985394 w 5305156"/>
              <a:gd name="connsiteY66" fmla="*/ 4487388 h 6858000"/>
              <a:gd name="connsiteX67" fmla="*/ 656696 w 5305156"/>
              <a:gd name="connsiteY67" fmla="*/ 4196409 h 6858000"/>
              <a:gd name="connsiteX68" fmla="*/ 332211 w 5305156"/>
              <a:gd name="connsiteY68" fmla="*/ 4478714 h 6858000"/>
              <a:gd name="connsiteX69" fmla="*/ 657398 w 5305156"/>
              <a:gd name="connsiteY69" fmla="*/ 4756288 h 6858000"/>
              <a:gd name="connsiteX70" fmla="*/ 756430 w 5305156"/>
              <a:gd name="connsiteY70" fmla="*/ 4670335 h 6858000"/>
              <a:gd name="connsiteX71" fmla="*/ 981883 w 5305156"/>
              <a:gd name="connsiteY71" fmla="*/ 4473983 h 6858000"/>
              <a:gd name="connsiteX72" fmla="*/ 656696 w 5305156"/>
              <a:gd name="connsiteY72" fmla="*/ 4196409 h 6858000"/>
              <a:gd name="connsiteX73" fmla="*/ 993120 w 5305156"/>
              <a:gd name="connsiteY73" fmla="*/ 3544268 h 6858000"/>
              <a:gd name="connsiteX74" fmla="*/ 668636 w 5305156"/>
              <a:gd name="connsiteY74" fmla="*/ 3826573 h 6858000"/>
              <a:gd name="connsiteX75" fmla="*/ 993823 w 5305156"/>
              <a:gd name="connsiteY75" fmla="*/ 4104935 h 6858000"/>
              <a:gd name="connsiteX76" fmla="*/ 1318308 w 5305156"/>
              <a:gd name="connsiteY76" fmla="*/ 3821842 h 6858000"/>
              <a:gd name="connsiteX77" fmla="*/ 1002251 w 5305156"/>
              <a:gd name="connsiteY77" fmla="*/ 3552154 h 6858000"/>
              <a:gd name="connsiteX78" fmla="*/ 993120 w 5305156"/>
              <a:gd name="connsiteY78" fmla="*/ 3544268 h 6858000"/>
              <a:gd name="connsiteX79" fmla="*/ 1318308 w 5305156"/>
              <a:gd name="connsiteY79" fmla="*/ 2538851 h 6858000"/>
              <a:gd name="connsiteX80" fmla="*/ 1110412 w 5305156"/>
              <a:gd name="connsiteY80" fmla="*/ 2719432 h 6858000"/>
              <a:gd name="connsiteX81" fmla="*/ 1104092 w 5305156"/>
              <a:gd name="connsiteY81" fmla="*/ 2708392 h 6858000"/>
              <a:gd name="connsiteX82" fmla="*/ 1109710 w 5305156"/>
              <a:gd name="connsiteY82" fmla="*/ 2720221 h 6858000"/>
              <a:gd name="connsiteX83" fmla="*/ 995930 w 5305156"/>
              <a:gd name="connsiteY83" fmla="*/ 2819579 h 6858000"/>
              <a:gd name="connsiteX84" fmla="*/ 995930 w 5305156"/>
              <a:gd name="connsiteY84" fmla="*/ 3165758 h 6858000"/>
              <a:gd name="connsiteX85" fmla="*/ 1234025 w 5305156"/>
              <a:gd name="connsiteY85" fmla="*/ 2958366 h 6858000"/>
              <a:gd name="connsiteX86" fmla="*/ 1240347 w 5305156"/>
              <a:gd name="connsiteY86" fmla="*/ 2969406 h 6858000"/>
              <a:gd name="connsiteX87" fmla="*/ 1234728 w 5305156"/>
              <a:gd name="connsiteY87" fmla="*/ 2957578 h 6858000"/>
              <a:gd name="connsiteX88" fmla="*/ 1318308 w 5305156"/>
              <a:gd name="connsiteY88" fmla="*/ 2885030 h 6858000"/>
              <a:gd name="connsiteX89" fmla="*/ 1318308 w 5305156"/>
              <a:gd name="connsiteY89" fmla="*/ 2538851 h 6858000"/>
              <a:gd name="connsiteX90" fmla="*/ 652482 w 5305156"/>
              <a:gd name="connsiteY90" fmla="*/ 1598885 h 6858000"/>
              <a:gd name="connsiteX91" fmla="*/ 332211 w 5305156"/>
              <a:gd name="connsiteY91" fmla="*/ 1878036 h 6858000"/>
              <a:gd name="connsiteX92" fmla="*/ 657398 w 5305156"/>
              <a:gd name="connsiteY92" fmla="*/ 2155610 h 6858000"/>
              <a:gd name="connsiteX93" fmla="*/ 766262 w 5305156"/>
              <a:gd name="connsiteY93" fmla="*/ 2060983 h 6858000"/>
              <a:gd name="connsiteX94" fmla="*/ 771881 w 5305156"/>
              <a:gd name="connsiteY94" fmla="*/ 2072022 h 6858000"/>
              <a:gd name="connsiteX95" fmla="*/ 663017 w 5305156"/>
              <a:gd name="connsiteY95" fmla="*/ 2166650 h 6858000"/>
              <a:gd name="connsiteX96" fmla="*/ 663017 w 5305156"/>
              <a:gd name="connsiteY96" fmla="*/ 2513617 h 6858000"/>
              <a:gd name="connsiteX97" fmla="*/ 896196 w 5305156"/>
              <a:gd name="connsiteY97" fmla="*/ 2310168 h 6858000"/>
              <a:gd name="connsiteX98" fmla="*/ 902517 w 5305156"/>
              <a:gd name="connsiteY98" fmla="*/ 2322785 h 6858000"/>
              <a:gd name="connsiteX99" fmla="*/ 665124 w 5305156"/>
              <a:gd name="connsiteY99" fmla="*/ 2530177 h 6858000"/>
              <a:gd name="connsiteX100" fmla="*/ 990311 w 5305156"/>
              <a:gd name="connsiteY100" fmla="*/ 2807751 h 6858000"/>
              <a:gd name="connsiteX101" fmla="*/ 1104092 w 5305156"/>
              <a:gd name="connsiteY101" fmla="*/ 2708392 h 6858000"/>
              <a:gd name="connsiteX102" fmla="*/ 1314093 w 5305156"/>
              <a:gd name="connsiteY102" fmla="*/ 2525446 h 6858000"/>
              <a:gd name="connsiteX103" fmla="*/ 988907 w 5305156"/>
              <a:gd name="connsiteY103" fmla="*/ 2247872 h 6858000"/>
              <a:gd name="connsiteX104" fmla="*/ 903220 w 5305156"/>
              <a:gd name="connsiteY104" fmla="*/ 2322785 h 6858000"/>
              <a:gd name="connsiteX105" fmla="*/ 896899 w 5305156"/>
              <a:gd name="connsiteY105" fmla="*/ 2310168 h 6858000"/>
              <a:gd name="connsiteX106" fmla="*/ 985394 w 5305156"/>
              <a:gd name="connsiteY106" fmla="*/ 2232889 h 6858000"/>
              <a:gd name="connsiteX107" fmla="*/ 985394 w 5305156"/>
              <a:gd name="connsiteY107" fmla="*/ 1885922 h 6858000"/>
              <a:gd name="connsiteX108" fmla="*/ 772583 w 5305156"/>
              <a:gd name="connsiteY108" fmla="*/ 2072022 h 6858000"/>
              <a:gd name="connsiteX109" fmla="*/ 766262 w 5305156"/>
              <a:gd name="connsiteY109" fmla="*/ 2060194 h 6858000"/>
              <a:gd name="connsiteX110" fmla="*/ 977669 w 5305156"/>
              <a:gd name="connsiteY110" fmla="*/ 1876459 h 6858000"/>
              <a:gd name="connsiteX111" fmla="*/ 652482 w 5305156"/>
              <a:gd name="connsiteY111" fmla="*/ 1598885 h 6858000"/>
              <a:gd name="connsiteX112" fmla="*/ 1318308 w 5305156"/>
              <a:gd name="connsiteY112" fmla="*/ 1238512 h 6858000"/>
              <a:gd name="connsiteX113" fmla="*/ 1095663 w 5305156"/>
              <a:gd name="connsiteY113" fmla="*/ 1432499 h 6858000"/>
              <a:gd name="connsiteX114" fmla="*/ 995930 w 5305156"/>
              <a:gd name="connsiteY114" fmla="*/ 1519240 h 6858000"/>
              <a:gd name="connsiteX115" fmla="*/ 995930 w 5305156"/>
              <a:gd name="connsiteY115" fmla="*/ 1865419 h 6858000"/>
              <a:gd name="connsiteX116" fmla="*/ 1238240 w 5305156"/>
              <a:gd name="connsiteY116" fmla="*/ 1654085 h 6858000"/>
              <a:gd name="connsiteX117" fmla="*/ 1245264 w 5305156"/>
              <a:gd name="connsiteY117" fmla="*/ 1665124 h 6858000"/>
              <a:gd name="connsiteX118" fmla="*/ 1000847 w 5305156"/>
              <a:gd name="connsiteY118" fmla="*/ 1878036 h 6858000"/>
              <a:gd name="connsiteX119" fmla="*/ 1326033 w 5305156"/>
              <a:gd name="connsiteY119" fmla="*/ 2155610 h 6858000"/>
              <a:gd name="connsiteX120" fmla="*/ 1477038 w 5305156"/>
              <a:gd name="connsiteY120" fmla="*/ 2023920 h 6858000"/>
              <a:gd name="connsiteX121" fmla="*/ 1646304 w 5305156"/>
              <a:gd name="connsiteY121" fmla="*/ 1876459 h 6858000"/>
              <a:gd name="connsiteX122" fmla="*/ 1321116 w 5305156"/>
              <a:gd name="connsiteY122" fmla="*/ 1598885 h 6858000"/>
              <a:gd name="connsiteX123" fmla="*/ 1245965 w 5305156"/>
              <a:gd name="connsiteY123" fmla="*/ 1664336 h 6858000"/>
              <a:gd name="connsiteX124" fmla="*/ 1238942 w 5305156"/>
              <a:gd name="connsiteY124" fmla="*/ 1654085 h 6858000"/>
              <a:gd name="connsiteX125" fmla="*/ 1318308 w 5305156"/>
              <a:gd name="connsiteY125" fmla="*/ 1585480 h 6858000"/>
              <a:gd name="connsiteX126" fmla="*/ 1318308 w 5305156"/>
              <a:gd name="connsiteY126" fmla="*/ 1238512 h 6858000"/>
              <a:gd name="connsiteX127" fmla="*/ 988907 w 5305156"/>
              <a:gd name="connsiteY127" fmla="*/ 947533 h 6858000"/>
              <a:gd name="connsiteX128" fmla="*/ 665124 w 5305156"/>
              <a:gd name="connsiteY128" fmla="*/ 1230627 h 6858000"/>
              <a:gd name="connsiteX129" fmla="*/ 990311 w 5305156"/>
              <a:gd name="connsiteY129" fmla="*/ 1508201 h 6858000"/>
              <a:gd name="connsiteX130" fmla="*/ 1088639 w 5305156"/>
              <a:gd name="connsiteY130" fmla="*/ 1422247 h 6858000"/>
              <a:gd name="connsiteX131" fmla="*/ 1095663 w 5305156"/>
              <a:gd name="connsiteY131" fmla="*/ 1432499 h 6858000"/>
              <a:gd name="connsiteX132" fmla="*/ 1089342 w 5305156"/>
              <a:gd name="connsiteY132" fmla="*/ 1421459 h 6858000"/>
              <a:gd name="connsiteX133" fmla="*/ 1314093 w 5305156"/>
              <a:gd name="connsiteY133" fmla="*/ 1225107 h 6858000"/>
              <a:gd name="connsiteX134" fmla="*/ 988907 w 5305156"/>
              <a:gd name="connsiteY134" fmla="*/ 947533 h 6858000"/>
              <a:gd name="connsiteX135" fmla="*/ 1325331 w 5305156"/>
              <a:gd name="connsiteY135" fmla="*/ 296181 h 6858000"/>
              <a:gd name="connsiteX136" fmla="*/ 1000847 w 5305156"/>
              <a:gd name="connsiteY136" fmla="*/ 578486 h 6858000"/>
              <a:gd name="connsiteX137" fmla="*/ 1326033 w 5305156"/>
              <a:gd name="connsiteY137" fmla="*/ 856060 h 6858000"/>
              <a:gd name="connsiteX138" fmla="*/ 1650518 w 5305156"/>
              <a:gd name="connsiteY138" fmla="*/ 573754 h 6858000"/>
              <a:gd name="connsiteX139" fmla="*/ 1334462 w 5305156"/>
              <a:gd name="connsiteY139" fmla="*/ 304066 h 6858000"/>
              <a:gd name="connsiteX140" fmla="*/ 1325331 w 5305156"/>
              <a:gd name="connsiteY140" fmla="*/ 296181 h 6858000"/>
              <a:gd name="connsiteX141" fmla="*/ 1226725 w 5305156"/>
              <a:gd name="connsiteY141" fmla="*/ 0 h 6858000"/>
              <a:gd name="connsiteX142" fmla="*/ 748180 w 5305156"/>
              <a:gd name="connsiteY142" fmla="*/ 0 h 6858000"/>
              <a:gd name="connsiteX143" fmla="*/ 763540 w 5305156"/>
              <a:gd name="connsiteY143" fmla="*/ 13087 h 6858000"/>
              <a:gd name="connsiteX144" fmla="*/ 990311 w 5305156"/>
              <a:gd name="connsiteY144" fmla="*/ 206284 h 6858000"/>
              <a:gd name="connsiteX145" fmla="*/ 1159227 w 5305156"/>
              <a:gd name="connsiteY145" fmla="*/ 58896 h 6858000"/>
              <a:gd name="connsiteX146" fmla="*/ 1226725 w 5305156"/>
              <a:gd name="connsiteY146" fmla="*/ 0 h 6858000"/>
              <a:gd name="connsiteX147" fmla="*/ 1318308 w 5305156"/>
              <a:gd name="connsiteY147" fmla="*/ 0 h 6858000"/>
              <a:gd name="connsiteX148" fmla="*/ 1245701 w 5305156"/>
              <a:gd name="connsiteY148" fmla="*/ 0 h 6858000"/>
              <a:gd name="connsiteX149" fmla="*/ 1228232 w 5305156"/>
              <a:gd name="connsiteY149" fmla="*/ 15255 h 6858000"/>
              <a:gd name="connsiteX150" fmla="*/ 995930 w 5305156"/>
              <a:gd name="connsiteY150" fmla="*/ 218113 h 6858000"/>
              <a:gd name="connsiteX151" fmla="*/ 995930 w 5305156"/>
              <a:gd name="connsiteY151" fmla="*/ 564292 h 6858000"/>
              <a:gd name="connsiteX152" fmla="*/ 1318308 w 5305156"/>
              <a:gd name="connsiteY152" fmla="*/ 283564 h 6858000"/>
              <a:gd name="connsiteX153" fmla="*/ 1318308 w 5305156"/>
              <a:gd name="connsiteY153" fmla="*/ 84404 h 6858000"/>
              <a:gd name="connsiteX154" fmla="*/ 1318308 w 5305156"/>
              <a:gd name="connsiteY154" fmla="*/ 0 h 6858000"/>
              <a:gd name="connsiteX155" fmla="*/ 5305156 w 5305156"/>
              <a:gd name="connsiteY155" fmla="*/ 0 h 6858000"/>
              <a:gd name="connsiteX156" fmla="*/ 1329545 w 5305156"/>
              <a:gd name="connsiteY156" fmla="*/ 0 h 6858000"/>
              <a:gd name="connsiteX157" fmla="*/ 1329545 w 5305156"/>
              <a:gd name="connsiteY157" fmla="*/ 1953 h 6858000"/>
              <a:gd name="connsiteX158" fmla="*/ 1329545 w 5305156"/>
              <a:gd name="connsiteY158" fmla="*/ 283564 h 6858000"/>
              <a:gd name="connsiteX159" fmla="*/ 1343592 w 5305156"/>
              <a:gd name="connsiteY159" fmla="*/ 295392 h 6858000"/>
              <a:gd name="connsiteX160" fmla="*/ 1334462 w 5305156"/>
              <a:gd name="connsiteY160" fmla="*/ 304066 h 6858000"/>
              <a:gd name="connsiteX161" fmla="*/ 1344294 w 5305156"/>
              <a:gd name="connsiteY161" fmla="*/ 295392 h 6858000"/>
              <a:gd name="connsiteX162" fmla="*/ 1665970 w 5305156"/>
              <a:gd name="connsiteY162" fmla="*/ 570600 h 6858000"/>
              <a:gd name="connsiteX163" fmla="*/ 1665970 w 5305156"/>
              <a:gd name="connsiteY163" fmla="*/ 589526 h 6858000"/>
              <a:gd name="connsiteX164" fmla="*/ 1654030 w 5305156"/>
              <a:gd name="connsiteY164" fmla="*/ 599777 h 6858000"/>
              <a:gd name="connsiteX165" fmla="*/ 1654030 w 5305156"/>
              <a:gd name="connsiteY165" fmla="*/ 587160 h 6858000"/>
              <a:gd name="connsiteX166" fmla="*/ 1332355 w 5305156"/>
              <a:gd name="connsiteY166" fmla="*/ 867888 h 6858000"/>
              <a:gd name="connsiteX167" fmla="*/ 1332355 w 5305156"/>
              <a:gd name="connsiteY167" fmla="*/ 1214067 h 6858000"/>
              <a:gd name="connsiteX168" fmla="*/ 1654030 w 5305156"/>
              <a:gd name="connsiteY168" fmla="*/ 933339 h 6858000"/>
              <a:gd name="connsiteX169" fmla="*/ 1654030 w 5305156"/>
              <a:gd name="connsiteY169" fmla="*/ 600566 h 6858000"/>
              <a:gd name="connsiteX170" fmla="*/ 1665970 w 5305156"/>
              <a:gd name="connsiteY170" fmla="*/ 590314 h 6858000"/>
              <a:gd name="connsiteX171" fmla="*/ 1665970 w 5305156"/>
              <a:gd name="connsiteY171" fmla="*/ 938859 h 6858000"/>
              <a:gd name="connsiteX172" fmla="*/ 1998180 w 5305156"/>
              <a:gd name="connsiteY172" fmla="*/ 1221952 h 6858000"/>
              <a:gd name="connsiteX173" fmla="*/ 1998180 w 5305156"/>
              <a:gd name="connsiteY173" fmla="*/ 1591788 h 6858000"/>
              <a:gd name="connsiteX174" fmla="*/ 1680718 w 5305156"/>
              <a:gd name="connsiteY174" fmla="*/ 1867785 h 6858000"/>
              <a:gd name="connsiteX175" fmla="*/ 1680718 w 5305156"/>
              <a:gd name="connsiteY175" fmla="*/ 1851225 h 6858000"/>
              <a:gd name="connsiteX176" fmla="*/ 1986942 w 5305156"/>
              <a:gd name="connsiteY176" fmla="*/ 1585480 h 6858000"/>
              <a:gd name="connsiteX177" fmla="*/ 1986942 w 5305156"/>
              <a:gd name="connsiteY177" fmla="*/ 1238512 h 6858000"/>
              <a:gd name="connsiteX178" fmla="*/ 1680718 w 5305156"/>
              <a:gd name="connsiteY178" fmla="*/ 1505046 h 6858000"/>
              <a:gd name="connsiteX179" fmla="*/ 1680718 w 5305156"/>
              <a:gd name="connsiteY179" fmla="*/ 1488487 h 6858000"/>
              <a:gd name="connsiteX180" fmla="*/ 1982728 w 5305156"/>
              <a:gd name="connsiteY180" fmla="*/ 1225107 h 6858000"/>
              <a:gd name="connsiteX181" fmla="*/ 1657541 w 5305156"/>
              <a:gd name="connsiteY181" fmla="*/ 947533 h 6858000"/>
              <a:gd name="connsiteX182" fmla="*/ 1333056 w 5305156"/>
              <a:gd name="connsiteY182" fmla="*/ 1230627 h 6858000"/>
              <a:gd name="connsiteX183" fmla="*/ 1658244 w 5305156"/>
              <a:gd name="connsiteY183" fmla="*/ 1508201 h 6858000"/>
              <a:gd name="connsiteX184" fmla="*/ 1680017 w 5305156"/>
              <a:gd name="connsiteY184" fmla="*/ 1489275 h 6858000"/>
              <a:gd name="connsiteX185" fmla="*/ 1680017 w 5305156"/>
              <a:gd name="connsiteY185" fmla="*/ 1505835 h 6858000"/>
              <a:gd name="connsiteX186" fmla="*/ 1664565 w 5305156"/>
              <a:gd name="connsiteY186" fmla="*/ 1519240 h 6858000"/>
              <a:gd name="connsiteX187" fmla="*/ 1664565 w 5305156"/>
              <a:gd name="connsiteY187" fmla="*/ 1865419 h 6858000"/>
              <a:gd name="connsiteX188" fmla="*/ 1680017 w 5305156"/>
              <a:gd name="connsiteY188" fmla="*/ 1852014 h 6858000"/>
              <a:gd name="connsiteX189" fmla="*/ 1680017 w 5305156"/>
              <a:gd name="connsiteY189" fmla="*/ 1868573 h 6858000"/>
              <a:gd name="connsiteX190" fmla="*/ 1665970 w 5305156"/>
              <a:gd name="connsiteY190" fmla="*/ 1881190 h 6858000"/>
              <a:gd name="connsiteX191" fmla="*/ 1665970 w 5305156"/>
              <a:gd name="connsiteY191" fmla="*/ 2058617 h 6858000"/>
              <a:gd name="connsiteX192" fmla="*/ 1654030 w 5305156"/>
              <a:gd name="connsiteY192" fmla="*/ 2060194 h 6858000"/>
              <a:gd name="connsiteX193" fmla="*/ 1654030 w 5305156"/>
              <a:gd name="connsiteY193" fmla="*/ 1885922 h 6858000"/>
              <a:gd name="connsiteX194" fmla="*/ 1484061 w 5305156"/>
              <a:gd name="connsiteY194" fmla="*/ 2034172 h 6858000"/>
              <a:gd name="connsiteX195" fmla="*/ 1477038 w 5305156"/>
              <a:gd name="connsiteY195" fmla="*/ 2023920 h 6858000"/>
              <a:gd name="connsiteX196" fmla="*/ 1484061 w 5305156"/>
              <a:gd name="connsiteY196" fmla="*/ 2034960 h 6858000"/>
              <a:gd name="connsiteX197" fmla="*/ 1332355 w 5305156"/>
              <a:gd name="connsiteY197" fmla="*/ 2166650 h 6858000"/>
              <a:gd name="connsiteX198" fmla="*/ 1332355 w 5305156"/>
              <a:gd name="connsiteY198" fmla="*/ 2513617 h 6858000"/>
              <a:gd name="connsiteX199" fmla="*/ 1654030 w 5305156"/>
              <a:gd name="connsiteY199" fmla="*/ 2232889 h 6858000"/>
              <a:gd name="connsiteX200" fmla="*/ 1654030 w 5305156"/>
              <a:gd name="connsiteY200" fmla="*/ 2060983 h 6858000"/>
              <a:gd name="connsiteX201" fmla="*/ 1665970 w 5305156"/>
              <a:gd name="connsiteY201" fmla="*/ 2059405 h 6858000"/>
              <a:gd name="connsiteX202" fmla="*/ 1665970 w 5305156"/>
              <a:gd name="connsiteY202" fmla="*/ 2238409 h 6858000"/>
              <a:gd name="connsiteX203" fmla="*/ 1881590 w 5305156"/>
              <a:gd name="connsiteY203" fmla="*/ 2422144 h 6858000"/>
              <a:gd name="connsiteX204" fmla="*/ 1869650 w 5305156"/>
              <a:gd name="connsiteY204" fmla="*/ 2428452 h 6858000"/>
              <a:gd name="connsiteX205" fmla="*/ 1657541 w 5305156"/>
              <a:gd name="connsiteY205" fmla="*/ 2247872 h 6858000"/>
              <a:gd name="connsiteX206" fmla="*/ 1333056 w 5305156"/>
              <a:gd name="connsiteY206" fmla="*/ 2530177 h 6858000"/>
              <a:gd name="connsiteX207" fmla="*/ 1658244 w 5305156"/>
              <a:gd name="connsiteY207" fmla="*/ 2807751 h 6858000"/>
              <a:gd name="connsiteX208" fmla="*/ 1982728 w 5305156"/>
              <a:gd name="connsiteY208" fmla="*/ 2525446 h 6858000"/>
              <a:gd name="connsiteX209" fmla="*/ 1870353 w 5305156"/>
              <a:gd name="connsiteY209" fmla="*/ 2429241 h 6858000"/>
              <a:gd name="connsiteX210" fmla="*/ 1882293 w 5305156"/>
              <a:gd name="connsiteY210" fmla="*/ 2422933 h 6858000"/>
              <a:gd name="connsiteX211" fmla="*/ 1998180 w 5305156"/>
              <a:gd name="connsiteY211" fmla="*/ 2522291 h 6858000"/>
              <a:gd name="connsiteX212" fmla="*/ 1998180 w 5305156"/>
              <a:gd name="connsiteY212" fmla="*/ 2773054 h 6858000"/>
              <a:gd name="connsiteX213" fmla="*/ 1986942 w 5305156"/>
              <a:gd name="connsiteY213" fmla="*/ 2778574 h 6858000"/>
              <a:gd name="connsiteX214" fmla="*/ 1986942 w 5305156"/>
              <a:gd name="connsiteY214" fmla="*/ 2538851 h 6858000"/>
              <a:gd name="connsiteX215" fmla="*/ 1664565 w 5305156"/>
              <a:gd name="connsiteY215" fmla="*/ 2819579 h 6858000"/>
              <a:gd name="connsiteX216" fmla="*/ 1664565 w 5305156"/>
              <a:gd name="connsiteY216" fmla="*/ 3165758 h 6858000"/>
              <a:gd name="connsiteX217" fmla="*/ 1986942 w 5305156"/>
              <a:gd name="connsiteY217" fmla="*/ 2885030 h 6858000"/>
              <a:gd name="connsiteX218" fmla="*/ 1986942 w 5305156"/>
              <a:gd name="connsiteY218" fmla="*/ 2779363 h 6858000"/>
              <a:gd name="connsiteX219" fmla="*/ 1998180 w 5305156"/>
              <a:gd name="connsiteY219" fmla="*/ 2773843 h 6858000"/>
              <a:gd name="connsiteX220" fmla="*/ 1998180 w 5305156"/>
              <a:gd name="connsiteY220" fmla="*/ 2891339 h 6858000"/>
              <a:gd name="connsiteX221" fmla="*/ 1658946 w 5305156"/>
              <a:gd name="connsiteY221" fmla="*/ 3187049 h 6858000"/>
              <a:gd name="connsiteX222" fmla="*/ 1321116 w 5305156"/>
              <a:gd name="connsiteY222" fmla="*/ 2899224 h 6858000"/>
              <a:gd name="connsiteX223" fmla="*/ 1240347 w 5305156"/>
              <a:gd name="connsiteY223" fmla="*/ 2969406 h 6858000"/>
              <a:gd name="connsiteX224" fmla="*/ 997334 w 5305156"/>
              <a:gd name="connsiteY224" fmla="*/ 3180741 h 6858000"/>
              <a:gd name="connsiteX225" fmla="*/ 997334 w 5305156"/>
              <a:gd name="connsiteY225" fmla="*/ 3519034 h 6858000"/>
              <a:gd name="connsiteX226" fmla="*/ 985394 w 5305156"/>
              <a:gd name="connsiteY226" fmla="*/ 3519034 h 6858000"/>
              <a:gd name="connsiteX227" fmla="*/ 985394 w 5305156"/>
              <a:gd name="connsiteY227" fmla="*/ 3500109 h 6858000"/>
              <a:gd name="connsiteX228" fmla="*/ 985394 w 5305156"/>
              <a:gd name="connsiteY228" fmla="*/ 3186261 h 6858000"/>
              <a:gd name="connsiteX229" fmla="*/ 663017 w 5305156"/>
              <a:gd name="connsiteY229" fmla="*/ 3466989 h 6858000"/>
              <a:gd name="connsiteX230" fmla="*/ 663017 w 5305156"/>
              <a:gd name="connsiteY230" fmla="*/ 3495377 h 6858000"/>
              <a:gd name="connsiteX231" fmla="*/ 663017 w 5305156"/>
              <a:gd name="connsiteY231" fmla="*/ 3812379 h 6858000"/>
              <a:gd name="connsiteX232" fmla="*/ 985394 w 5305156"/>
              <a:gd name="connsiteY232" fmla="*/ 3532439 h 6858000"/>
              <a:gd name="connsiteX233" fmla="*/ 985394 w 5305156"/>
              <a:gd name="connsiteY233" fmla="*/ 3519822 h 6858000"/>
              <a:gd name="connsiteX234" fmla="*/ 997334 w 5305156"/>
              <a:gd name="connsiteY234" fmla="*/ 3519822 h 6858000"/>
              <a:gd name="connsiteX235" fmla="*/ 997334 w 5305156"/>
              <a:gd name="connsiteY235" fmla="*/ 3531651 h 6858000"/>
              <a:gd name="connsiteX236" fmla="*/ 1011381 w 5305156"/>
              <a:gd name="connsiteY236" fmla="*/ 3543479 h 6858000"/>
              <a:gd name="connsiteX237" fmla="*/ 1002251 w 5305156"/>
              <a:gd name="connsiteY237" fmla="*/ 3552154 h 6858000"/>
              <a:gd name="connsiteX238" fmla="*/ 1012084 w 5305156"/>
              <a:gd name="connsiteY238" fmla="*/ 3544268 h 6858000"/>
              <a:gd name="connsiteX239" fmla="*/ 1333759 w 5305156"/>
              <a:gd name="connsiteY239" fmla="*/ 3818688 h 6858000"/>
              <a:gd name="connsiteX240" fmla="*/ 1333759 w 5305156"/>
              <a:gd name="connsiteY240" fmla="*/ 3838402 h 6858000"/>
              <a:gd name="connsiteX241" fmla="*/ 1321819 w 5305156"/>
              <a:gd name="connsiteY241" fmla="*/ 3848653 h 6858000"/>
              <a:gd name="connsiteX242" fmla="*/ 1321819 w 5305156"/>
              <a:gd name="connsiteY242" fmla="*/ 3835248 h 6858000"/>
              <a:gd name="connsiteX243" fmla="*/ 999441 w 5305156"/>
              <a:gd name="connsiteY243" fmla="*/ 4115975 h 6858000"/>
              <a:gd name="connsiteX244" fmla="*/ 999441 w 5305156"/>
              <a:gd name="connsiteY244" fmla="*/ 4462154 h 6858000"/>
              <a:gd name="connsiteX245" fmla="*/ 1321819 w 5305156"/>
              <a:gd name="connsiteY245" fmla="*/ 4182215 h 6858000"/>
              <a:gd name="connsiteX246" fmla="*/ 1321819 w 5305156"/>
              <a:gd name="connsiteY246" fmla="*/ 3849441 h 6858000"/>
              <a:gd name="connsiteX247" fmla="*/ 1333759 w 5305156"/>
              <a:gd name="connsiteY247" fmla="*/ 3839190 h 6858000"/>
              <a:gd name="connsiteX248" fmla="*/ 1333759 w 5305156"/>
              <a:gd name="connsiteY248" fmla="*/ 4186946 h 6858000"/>
              <a:gd name="connsiteX249" fmla="*/ 1665970 w 5305156"/>
              <a:gd name="connsiteY249" fmla="*/ 4470828 h 6858000"/>
              <a:gd name="connsiteX250" fmla="*/ 1665970 w 5305156"/>
              <a:gd name="connsiteY250" fmla="*/ 4839875 h 6858000"/>
              <a:gd name="connsiteX251" fmla="*/ 1348509 w 5305156"/>
              <a:gd name="connsiteY251" fmla="*/ 5116661 h 6858000"/>
              <a:gd name="connsiteX252" fmla="*/ 1348509 w 5305156"/>
              <a:gd name="connsiteY252" fmla="*/ 5100101 h 6858000"/>
              <a:gd name="connsiteX253" fmla="*/ 1654030 w 5305156"/>
              <a:gd name="connsiteY253" fmla="*/ 4833567 h 6858000"/>
              <a:gd name="connsiteX254" fmla="*/ 1654030 w 5305156"/>
              <a:gd name="connsiteY254" fmla="*/ 4487388 h 6858000"/>
              <a:gd name="connsiteX255" fmla="*/ 1348509 w 5305156"/>
              <a:gd name="connsiteY255" fmla="*/ 4753134 h 6858000"/>
              <a:gd name="connsiteX256" fmla="*/ 1348509 w 5305156"/>
              <a:gd name="connsiteY256" fmla="*/ 4737362 h 6858000"/>
              <a:gd name="connsiteX257" fmla="*/ 1650518 w 5305156"/>
              <a:gd name="connsiteY257" fmla="*/ 4473983 h 6858000"/>
              <a:gd name="connsiteX258" fmla="*/ 1325331 w 5305156"/>
              <a:gd name="connsiteY258" fmla="*/ 4196409 h 6858000"/>
              <a:gd name="connsiteX259" fmla="*/ 1000847 w 5305156"/>
              <a:gd name="connsiteY259" fmla="*/ 4478714 h 6858000"/>
              <a:gd name="connsiteX260" fmla="*/ 1326033 w 5305156"/>
              <a:gd name="connsiteY260" fmla="*/ 4756288 h 6858000"/>
              <a:gd name="connsiteX261" fmla="*/ 1347806 w 5305156"/>
              <a:gd name="connsiteY261" fmla="*/ 4737362 h 6858000"/>
              <a:gd name="connsiteX262" fmla="*/ 1347806 w 5305156"/>
              <a:gd name="connsiteY262" fmla="*/ 4753922 h 6858000"/>
              <a:gd name="connsiteX263" fmla="*/ 1331652 w 5305156"/>
              <a:gd name="connsiteY263" fmla="*/ 4768116 h 6858000"/>
              <a:gd name="connsiteX264" fmla="*/ 1331652 w 5305156"/>
              <a:gd name="connsiteY264" fmla="*/ 5114295 h 6858000"/>
              <a:gd name="connsiteX265" fmla="*/ 1347806 w 5305156"/>
              <a:gd name="connsiteY265" fmla="*/ 5100101 h 6858000"/>
              <a:gd name="connsiteX266" fmla="*/ 1347806 w 5305156"/>
              <a:gd name="connsiteY266" fmla="*/ 5116661 h 6858000"/>
              <a:gd name="connsiteX267" fmla="*/ 1333759 w 5305156"/>
              <a:gd name="connsiteY267" fmla="*/ 5129278 h 6858000"/>
              <a:gd name="connsiteX268" fmla="*/ 1333759 w 5305156"/>
              <a:gd name="connsiteY268" fmla="*/ 5306704 h 6858000"/>
              <a:gd name="connsiteX269" fmla="*/ 1321819 w 5305156"/>
              <a:gd name="connsiteY269" fmla="*/ 5309070 h 6858000"/>
              <a:gd name="connsiteX270" fmla="*/ 1321819 w 5305156"/>
              <a:gd name="connsiteY270" fmla="*/ 5134798 h 6858000"/>
              <a:gd name="connsiteX271" fmla="*/ 1151851 w 5305156"/>
              <a:gd name="connsiteY271" fmla="*/ 5283047 h 6858000"/>
              <a:gd name="connsiteX272" fmla="*/ 1144827 w 5305156"/>
              <a:gd name="connsiteY272" fmla="*/ 5272008 h 6858000"/>
              <a:gd name="connsiteX273" fmla="*/ 1314093 w 5305156"/>
              <a:gd name="connsiteY273" fmla="*/ 5125335 h 6858000"/>
              <a:gd name="connsiteX274" fmla="*/ 988907 w 5305156"/>
              <a:gd name="connsiteY274" fmla="*/ 4847761 h 6858000"/>
              <a:gd name="connsiteX275" fmla="*/ 913053 w 5305156"/>
              <a:gd name="connsiteY275" fmla="*/ 4913212 h 6858000"/>
              <a:gd name="connsiteX276" fmla="*/ 668636 w 5305156"/>
              <a:gd name="connsiteY276" fmla="*/ 5126124 h 6858000"/>
              <a:gd name="connsiteX277" fmla="*/ 993823 w 5305156"/>
              <a:gd name="connsiteY277" fmla="*/ 5403697 h 6858000"/>
              <a:gd name="connsiteX278" fmla="*/ 1144827 w 5305156"/>
              <a:gd name="connsiteY278" fmla="*/ 5272796 h 6858000"/>
              <a:gd name="connsiteX279" fmla="*/ 1151149 w 5305156"/>
              <a:gd name="connsiteY279" fmla="*/ 5283047 h 6858000"/>
              <a:gd name="connsiteX280" fmla="*/ 999441 w 5305156"/>
              <a:gd name="connsiteY280" fmla="*/ 5415526 h 6858000"/>
              <a:gd name="connsiteX281" fmla="*/ 999441 w 5305156"/>
              <a:gd name="connsiteY281" fmla="*/ 5761705 h 6858000"/>
              <a:gd name="connsiteX282" fmla="*/ 1321819 w 5305156"/>
              <a:gd name="connsiteY282" fmla="*/ 5480976 h 6858000"/>
              <a:gd name="connsiteX283" fmla="*/ 1321819 w 5305156"/>
              <a:gd name="connsiteY283" fmla="*/ 5309858 h 6858000"/>
              <a:gd name="connsiteX284" fmla="*/ 1333759 w 5305156"/>
              <a:gd name="connsiteY284" fmla="*/ 5307493 h 6858000"/>
              <a:gd name="connsiteX285" fmla="*/ 1333759 w 5305156"/>
              <a:gd name="connsiteY285" fmla="*/ 5487285 h 6858000"/>
              <a:gd name="connsiteX286" fmla="*/ 1549380 w 5305156"/>
              <a:gd name="connsiteY286" fmla="*/ 5671020 h 6858000"/>
              <a:gd name="connsiteX287" fmla="*/ 1665970 w 5305156"/>
              <a:gd name="connsiteY287" fmla="*/ 5770379 h 6858000"/>
              <a:gd name="connsiteX288" fmla="*/ 1665970 w 5305156"/>
              <a:gd name="connsiteY288" fmla="*/ 6021141 h 6858000"/>
              <a:gd name="connsiteX289" fmla="*/ 1654030 w 5305156"/>
              <a:gd name="connsiteY289" fmla="*/ 6026661 h 6858000"/>
              <a:gd name="connsiteX290" fmla="*/ 1654030 w 5305156"/>
              <a:gd name="connsiteY290" fmla="*/ 5786939 h 6858000"/>
              <a:gd name="connsiteX291" fmla="*/ 1331652 w 5305156"/>
              <a:gd name="connsiteY291" fmla="*/ 6067667 h 6858000"/>
              <a:gd name="connsiteX292" fmla="*/ 1331652 w 5305156"/>
              <a:gd name="connsiteY292" fmla="*/ 6413845 h 6858000"/>
              <a:gd name="connsiteX293" fmla="*/ 1654030 w 5305156"/>
              <a:gd name="connsiteY293" fmla="*/ 6133906 h 6858000"/>
              <a:gd name="connsiteX294" fmla="*/ 1654030 w 5305156"/>
              <a:gd name="connsiteY294" fmla="*/ 6027450 h 6858000"/>
              <a:gd name="connsiteX295" fmla="*/ 1665970 w 5305156"/>
              <a:gd name="connsiteY295" fmla="*/ 6021930 h 6858000"/>
              <a:gd name="connsiteX296" fmla="*/ 1665970 w 5305156"/>
              <a:gd name="connsiteY296" fmla="*/ 6140214 h 6858000"/>
              <a:gd name="connsiteX297" fmla="*/ 1326033 w 5305156"/>
              <a:gd name="connsiteY297" fmla="*/ 6435925 h 6858000"/>
              <a:gd name="connsiteX298" fmla="*/ 988907 w 5305156"/>
              <a:gd name="connsiteY298" fmla="*/ 6147311 h 6858000"/>
              <a:gd name="connsiteX299" fmla="*/ 908136 w 5305156"/>
              <a:gd name="connsiteY299" fmla="*/ 6217493 h 6858000"/>
              <a:gd name="connsiteX300" fmla="*/ 901815 w 5305156"/>
              <a:gd name="connsiteY300" fmla="*/ 6206454 h 6858000"/>
              <a:gd name="connsiteX301" fmla="*/ 907434 w 5305156"/>
              <a:gd name="connsiteY301" fmla="*/ 6218282 h 6858000"/>
              <a:gd name="connsiteX302" fmla="*/ 665124 w 5305156"/>
              <a:gd name="connsiteY302" fmla="*/ 6429617 h 6858000"/>
              <a:gd name="connsiteX303" fmla="*/ 665124 w 5305156"/>
              <a:gd name="connsiteY303" fmla="*/ 6784470 h 6858000"/>
              <a:gd name="connsiteX304" fmla="*/ 722014 w 5305156"/>
              <a:gd name="connsiteY304" fmla="*/ 6833040 h 6858000"/>
              <a:gd name="connsiteX305" fmla="*/ 751249 w 5305156"/>
              <a:gd name="connsiteY305" fmla="*/ 6858000 h 6858000"/>
              <a:gd name="connsiteX306" fmla="*/ 5305156 w 5305156"/>
              <a:gd name="connsiteY306" fmla="*/ 6858000 h 6858000"/>
              <a:gd name="connsiteX307" fmla="*/ 5305156 w 5305156"/>
              <a:gd name="connsiteY30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lnTo>
                  <a:pt x="585057" y="6857017"/>
                </a:ln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lnTo>
                  <a:pt x="657398" y="6793932"/>
                </a:lnTo>
                <a:close/>
                <a:moveTo>
                  <a:pt x="653184" y="6434348"/>
                </a:moveTo>
                <a:lnTo>
                  <a:pt x="330807" y="6715076"/>
                </a:lnTo>
                <a:lnTo>
                  <a:pt x="330807" y="6799592"/>
                </a:ln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lnTo>
                  <a:pt x="653184" y="6780527"/>
                </a:lnTo>
                <a:lnTo>
                  <a:pt x="653184" y="6434348"/>
                </a:lnTo>
                <a:close/>
                <a:moveTo>
                  <a:pt x="985394" y="5786939"/>
                </a:moveTo>
                <a:lnTo>
                  <a:pt x="777500" y="5968308"/>
                </a:lnTo>
                <a:lnTo>
                  <a:pt x="663017" y="6067667"/>
                </a:lnTo>
                <a:lnTo>
                  <a:pt x="663017" y="6413845"/>
                </a:lnTo>
                <a:lnTo>
                  <a:pt x="901815" y="6206454"/>
                </a:lnTo>
                <a:lnTo>
                  <a:pt x="985394" y="6133906"/>
                </a:lnTo>
                <a:lnTo>
                  <a:pt x="985394" y="5786939"/>
                </a:lnTo>
                <a:close/>
                <a:moveTo>
                  <a:pt x="1549380" y="5671020"/>
                </a:moveTo>
                <a:lnTo>
                  <a:pt x="1537440" y="5677328"/>
                </a:lnTo>
                <a:lnTo>
                  <a:pt x="1549380" y="5671020"/>
                </a:lnTo>
                <a:close/>
                <a:moveTo>
                  <a:pt x="1325331" y="5495959"/>
                </a:moveTo>
                <a:lnTo>
                  <a:pt x="1000847" y="5779053"/>
                </a:lnTo>
                <a:lnTo>
                  <a:pt x="1326033" y="6056627"/>
                </a:lnTo>
                <a:lnTo>
                  <a:pt x="1650518" y="5773533"/>
                </a:lnTo>
                <a:lnTo>
                  <a:pt x="1537440" y="5677328"/>
                </a:lnTo>
                <a:lnTo>
                  <a:pt x="1325331" y="5495959"/>
                </a:lnTo>
                <a:close/>
                <a:moveTo>
                  <a:pt x="320271" y="4847761"/>
                </a:moveTo>
                <a:lnTo>
                  <a:pt x="0" y="5126124"/>
                </a:lnTo>
                <a:lnTo>
                  <a:pt x="325188" y="5403697"/>
                </a:lnTo>
                <a:lnTo>
                  <a:pt x="433349" y="5309070"/>
                </a:lnTo>
                <a:lnTo>
                  <a:pt x="439670" y="5320898"/>
                </a:lnTo>
                <a:lnTo>
                  <a:pt x="330807" y="5415526"/>
                </a:lnTo>
                <a:lnTo>
                  <a:pt x="330807" y="5761705"/>
                </a:lnTo>
                <a:lnTo>
                  <a:pt x="563986" y="5559044"/>
                </a:lnTo>
                <a:lnTo>
                  <a:pt x="570307" y="5571661"/>
                </a:lnTo>
                <a:lnTo>
                  <a:pt x="332211" y="5779053"/>
                </a:lnTo>
                <a:lnTo>
                  <a:pt x="657398" y="6056627"/>
                </a:lnTo>
                <a:lnTo>
                  <a:pt x="771178" y="5957268"/>
                </a:lnTo>
                <a:lnTo>
                  <a:pt x="777500" y="5968308"/>
                </a:lnTo>
                <a:lnTo>
                  <a:pt x="771881" y="5956479"/>
                </a:lnTo>
                <a:lnTo>
                  <a:pt x="981883" y="5773533"/>
                </a:lnTo>
                <a:lnTo>
                  <a:pt x="656696" y="5495959"/>
                </a:lnTo>
                <a:lnTo>
                  <a:pt x="571010" y="5570873"/>
                </a:lnTo>
                <a:lnTo>
                  <a:pt x="563986" y="5558256"/>
                </a:lnTo>
                <a:lnTo>
                  <a:pt x="653184" y="5480976"/>
                </a:lnTo>
                <a:lnTo>
                  <a:pt x="653184" y="5134798"/>
                </a:lnTo>
                <a:lnTo>
                  <a:pt x="439670" y="5320110"/>
                </a:lnTo>
                <a:lnTo>
                  <a:pt x="434052" y="5309070"/>
                </a:lnTo>
                <a:lnTo>
                  <a:pt x="645458" y="5125335"/>
                </a:lnTo>
                <a:lnTo>
                  <a:pt x="320271" y="4847761"/>
                </a:lnTo>
                <a:close/>
                <a:moveTo>
                  <a:pt x="985394" y="4487388"/>
                </a:moveTo>
                <a:lnTo>
                  <a:pt x="763453" y="4680586"/>
                </a:lnTo>
                <a:lnTo>
                  <a:pt x="756430" y="4670335"/>
                </a:lnTo>
                <a:lnTo>
                  <a:pt x="762750" y="4680586"/>
                </a:lnTo>
                <a:lnTo>
                  <a:pt x="663017" y="4768116"/>
                </a:lnTo>
                <a:lnTo>
                  <a:pt x="663017" y="5114295"/>
                </a:lnTo>
                <a:lnTo>
                  <a:pt x="906029" y="4902960"/>
                </a:lnTo>
                <a:lnTo>
                  <a:pt x="913053" y="4913212"/>
                </a:lnTo>
                <a:lnTo>
                  <a:pt x="906732" y="4902172"/>
                </a:lnTo>
                <a:lnTo>
                  <a:pt x="985394" y="4833567"/>
                </a:lnTo>
                <a:lnTo>
                  <a:pt x="985394" y="4487388"/>
                </a:lnTo>
                <a:close/>
                <a:moveTo>
                  <a:pt x="656696" y="4196409"/>
                </a:moveTo>
                <a:lnTo>
                  <a:pt x="332211" y="4478714"/>
                </a:lnTo>
                <a:lnTo>
                  <a:pt x="657398" y="4756288"/>
                </a:lnTo>
                <a:lnTo>
                  <a:pt x="756430" y="4670335"/>
                </a:lnTo>
                <a:lnTo>
                  <a:pt x="981883" y="4473983"/>
                </a:lnTo>
                <a:lnTo>
                  <a:pt x="656696" y="4196409"/>
                </a:lnTo>
                <a:close/>
                <a:moveTo>
                  <a:pt x="993120" y="3544268"/>
                </a:moveTo>
                <a:lnTo>
                  <a:pt x="668636" y="3826573"/>
                </a:lnTo>
                <a:lnTo>
                  <a:pt x="993823" y="4104935"/>
                </a:lnTo>
                <a:lnTo>
                  <a:pt x="1318308" y="3821842"/>
                </a:lnTo>
                <a:lnTo>
                  <a:pt x="1002251" y="3552154"/>
                </a:lnTo>
                <a:lnTo>
                  <a:pt x="993120" y="3544268"/>
                </a:lnTo>
                <a:close/>
                <a:moveTo>
                  <a:pt x="1318308" y="2538851"/>
                </a:moveTo>
                <a:lnTo>
                  <a:pt x="1110412" y="2719432"/>
                </a:lnTo>
                <a:lnTo>
                  <a:pt x="1104092" y="2708392"/>
                </a:lnTo>
                <a:lnTo>
                  <a:pt x="1109710" y="2720221"/>
                </a:lnTo>
                <a:lnTo>
                  <a:pt x="995930" y="2819579"/>
                </a:lnTo>
                <a:lnTo>
                  <a:pt x="995930" y="3165758"/>
                </a:lnTo>
                <a:lnTo>
                  <a:pt x="1234025" y="2958366"/>
                </a:lnTo>
                <a:lnTo>
                  <a:pt x="1240347" y="2969406"/>
                </a:lnTo>
                <a:lnTo>
                  <a:pt x="1234728" y="2957578"/>
                </a:lnTo>
                <a:lnTo>
                  <a:pt x="1318308" y="2885030"/>
                </a:lnTo>
                <a:lnTo>
                  <a:pt x="1318308" y="2538851"/>
                </a:lnTo>
                <a:close/>
                <a:moveTo>
                  <a:pt x="652482" y="1598885"/>
                </a:moveTo>
                <a:lnTo>
                  <a:pt x="332211" y="1878036"/>
                </a:lnTo>
                <a:lnTo>
                  <a:pt x="657398" y="2155610"/>
                </a:lnTo>
                <a:lnTo>
                  <a:pt x="766262" y="2060983"/>
                </a:lnTo>
                <a:lnTo>
                  <a:pt x="771881" y="2072022"/>
                </a:lnTo>
                <a:lnTo>
                  <a:pt x="663017" y="2166650"/>
                </a:lnTo>
                <a:lnTo>
                  <a:pt x="663017" y="2513617"/>
                </a:lnTo>
                <a:lnTo>
                  <a:pt x="896196" y="2310168"/>
                </a:lnTo>
                <a:lnTo>
                  <a:pt x="902517" y="2322785"/>
                </a:lnTo>
                <a:lnTo>
                  <a:pt x="665124" y="2530177"/>
                </a:lnTo>
                <a:lnTo>
                  <a:pt x="990311" y="2807751"/>
                </a:lnTo>
                <a:lnTo>
                  <a:pt x="1104092" y="2708392"/>
                </a:lnTo>
                <a:lnTo>
                  <a:pt x="1314093" y="2525446"/>
                </a:lnTo>
                <a:lnTo>
                  <a:pt x="988907" y="2247872"/>
                </a:lnTo>
                <a:lnTo>
                  <a:pt x="903220" y="2322785"/>
                </a:lnTo>
                <a:lnTo>
                  <a:pt x="896899" y="2310168"/>
                </a:lnTo>
                <a:lnTo>
                  <a:pt x="985394" y="2232889"/>
                </a:lnTo>
                <a:lnTo>
                  <a:pt x="985394" y="1885922"/>
                </a:lnTo>
                <a:lnTo>
                  <a:pt x="772583" y="2072022"/>
                </a:lnTo>
                <a:lnTo>
                  <a:pt x="766262" y="2060194"/>
                </a:lnTo>
                <a:lnTo>
                  <a:pt x="977669" y="1876459"/>
                </a:lnTo>
                <a:lnTo>
                  <a:pt x="652482" y="1598885"/>
                </a:lnTo>
                <a:close/>
                <a:moveTo>
                  <a:pt x="1318308" y="1238512"/>
                </a:moveTo>
                <a:lnTo>
                  <a:pt x="1095663" y="1432499"/>
                </a:lnTo>
                <a:lnTo>
                  <a:pt x="995930" y="1519240"/>
                </a:lnTo>
                <a:lnTo>
                  <a:pt x="995930" y="1865419"/>
                </a:lnTo>
                <a:lnTo>
                  <a:pt x="1238240" y="1654085"/>
                </a:lnTo>
                <a:lnTo>
                  <a:pt x="1245264" y="1665124"/>
                </a:lnTo>
                <a:lnTo>
                  <a:pt x="1000847" y="1878036"/>
                </a:lnTo>
                <a:lnTo>
                  <a:pt x="1326033" y="2155610"/>
                </a:lnTo>
                <a:lnTo>
                  <a:pt x="1477038" y="2023920"/>
                </a:lnTo>
                <a:lnTo>
                  <a:pt x="1646304" y="1876459"/>
                </a:lnTo>
                <a:lnTo>
                  <a:pt x="1321116" y="1598885"/>
                </a:lnTo>
                <a:lnTo>
                  <a:pt x="1245965" y="1664336"/>
                </a:lnTo>
                <a:lnTo>
                  <a:pt x="1238942" y="1654085"/>
                </a:lnTo>
                <a:lnTo>
                  <a:pt x="1318308" y="1585480"/>
                </a:lnTo>
                <a:lnTo>
                  <a:pt x="1318308" y="1238512"/>
                </a:lnTo>
                <a:close/>
                <a:moveTo>
                  <a:pt x="988907" y="947533"/>
                </a:moveTo>
                <a:lnTo>
                  <a:pt x="665124" y="1230627"/>
                </a:lnTo>
                <a:lnTo>
                  <a:pt x="990311" y="1508201"/>
                </a:lnTo>
                <a:lnTo>
                  <a:pt x="1088639" y="1422247"/>
                </a:lnTo>
                <a:lnTo>
                  <a:pt x="1095663" y="1432499"/>
                </a:lnTo>
                <a:lnTo>
                  <a:pt x="1089342" y="1421459"/>
                </a:lnTo>
                <a:lnTo>
                  <a:pt x="1314093" y="1225107"/>
                </a:lnTo>
                <a:lnTo>
                  <a:pt x="988907" y="947533"/>
                </a:lnTo>
                <a:close/>
                <a:moveTo>
                  <a:pt x="1325331" y="296181"/>
                </a:moveTo>
                <a:lnTo>
                  <a:pt x="1000847" y="578486"/>
                </a:lnTo>
                <a:lnTo>
                  <a:pt x="1326033" y="856060"/>
                </a:lnTo>
                <a:lnTo>
                  <a:pt x="1650518" y="573754"/>
                </a:lnTo>
                <a:lnTo>
                  <a:pt x="1334462" y="304066"/>
                </a:lnTo>
                <a:lnTo>
                  <a:pt x="1325331" y="296181"/>
                </a:ln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lnTo>
                  <a:pt x="990311" y="206284"/>
                </a:lnTo>
                <a:lnTo>
                  <a:pt x="1159227" y="58896"/>
                </a:lnTo>
                <a:lnTo>
                  <a:pt x="1226725" y="0"/>
                </a:ln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lnTo>
                  <a:pt x="995930" y="218113"/>
                </a:lnTo>
                <a:lnTo>
                  <a:pt x="995930" y="564292"/>
                </a:lnTo>
                <a:lnTo>
                  <a:pt x="1318308" y="283564"/>
                </a:lnTo>
                <a:lnTo>
                  <a:pt x="1318308" y="84404"/>
                </a:lnTo>
                <a:lnTo>
                  <a:pt x="1318308" y="0"/>
                </a:ln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lnTo>
                  <a:pt x="1329545" y="283564"/>
                </a:lnTo>
                <a:lnTo>
                  <a:pt x="1343592" y="295392"/>
                </a:lnTo>
                <a:lnTo>
                  <a:pt x="1334462" y="304066"/>
                </a:lnTo>
                <a:lnTo>
                  <a:pt x="1344294" y="295392"/>
                </a:lnTo>
                <a:lnTo>
                  <a:pt x="1665970" y="570600"/>
                </a:lnTo>
                <a:lnTo>
                  <a:pt x="1665970" y="589526"/>
                </a:lnTo>
                <a:lnTo>
                  <a:pt x="1654030" y="599777"/>
                </a:lnTo>
                <a:lnTo>
                  <a:pt x="1654030" y="587160"/>
                </a:lnTo>
                <a:lnTo>
                  <a:pt x="1332355" y="867888"/>
                </a:lnTo>
                <a:lnTo>
                  <a:pt x="1332355" y="1214067"/>
                </a:lnTo>
                <a:lnTo>
                  <a:pt x="1654030" y="933339"/>
                </a:lnTo>
                <a:lnTo>
                  <a:pt x="1654030" y="600566"/>
                </a:lnTo>
                <a:lnTo>
                  <a:pt x="1665970" y="590314"/>
                </a:lnTo>
                <a:lnTo>
                  <a:pt x="1665970" y="938859"/>
                </a:lnTo>
                <a:lnTo>
                  <a:pt x="1998180" y="1221952"/>
                </a:lnTo>
                <a:lnTo>
                  <a:pt x="1998180" y="1591788"/>
                </a:lnTo>
                <a:lnTo>
                  <a:pt x="1680718" y="1867785"/>
                </a:lnTo>
                <a:lnTo>
                  <a:pt x="1680718" y="1851225"/>
                </a:lnTo>
                <a:lnTo>
                  <a:pt x="1986942" y="1585480"/>
                </a:lnTo>
                <a:lnTo>
                  <a:pt x="1986942" y="1238512"/>
                </a:lnTo>
                <a:lnTo>
                  <a:pt x="1680718" y="1505046"/>
                </a:lnTo>
                <a:lnTo>
                  <a:pt x="1680718" y="1488487"/>
                </a:lnTo>
                <a:lnTo>
                  <a:pt x="1982728" y="1225107"/>
                </a:lnTo>
                <a:lnTo>
                  <a:pt x="1657541" y="947533"/>
                </a:lnTo>
                <a:lnTo>
                  <a:pt x="1333056" y="1230627"/>
                </a:lnTo>
                <a:lnTo>
                  <a:pt x="1658244" y="1508201"/>
                </a:lnTo>
                <a:lnTo>
                  <a:pt x="1680017" y="1489275"/>
                </a:lnTo>
                <a:lnTo>
                  <a:pt x="1680017" y="1505835"/>
                </a:lnTo>
                <a:lnTo>
                  <a:pt x="1664565" y="1519240"/>
                </a:lnTo>
                <a:lnTo>
                  <a:pt x="1664565" y="1865419"/>
                </a:lnTo>
                <a:lnTo>
                  <a:pt x="1680017" y="1852014"/>
                </a:lnTo>
                <a:lnTo>
                  <a:pt x="1680017" y="1868573"/>
                </a:lnTo>
                <a:lnTo>
                  <a:pt x="1665970" y="1881190"/>
                </a:lnTo>
                <a:lnTo>
                  <a:pt x="1665970" y="2058617"/>
                </a:lnTo>
                <a:lnTo>
                  <a:pt x="1654030" y="2060194"/>
                </a:lnTo>
                <a:lnTo>
                  <a:pt x="1654030" y="1885922"/>
                </a:lnTo>
                <a:lnTo>
                  <a:pt x="1484061" y="2034172"/>
                </a:lnTo>
                <a:lnTo>
                  <a:pt x="1477038" y="2023920"/>
                </a:lnTo>
                <a:lnTo>
                  <a:pt x="1484061" y="2034960"/>
                </a:lnTo>
                <a:lnTo>
                  <a:pt x="1332355" y="2166650"/>
                </a:lnTo>
                <a:lnTo>
                  <a:pt x="1332355" y="2513617"/>
                </a:lnTo>
                <a:lnTo>
                  <a:pt x="1654030" y="2232889"/>
                </a:lnTo>
                <a:lnTo>
                  <a:pt x="1654030" y="2060983"/>
                </a:lnTo>
                <a:lnTo>
                  <a:pt x="1665970" y="2059405"/>
                </a:lnTo>
                <a:lnTo>
                  <a:pt x="1665970" y="2238409"/>
                </a:lnTo>
                <a:lnTo>
                  <a:pt x="1881590" y="2422144"/>
                </a:lnTo>
                <a:lnTo>
                  <a:pt x="1869650" y="2428452"/>
                </a:lnTo>
                <a:lnTo>
                  <a:pt x="1657541" y="2247872"/>
                </a:lnTo>
                <a:lnTo>
                  <a:pt x="1333056" y="2530177"/>
                </a:lnTo>
                <a:lnTo>
                  <a:pt x="1658244" y="2807751"/>
                </a:lnTo>
                <a:lnTo>
                  <a:pt x="1982728" y="2525446"/>
                </a:lnTo>
                <a:lnTo>
                  <a:pt x="1870353" y="2429241"/>
                </a:lnTo>
                <a:lnTo>
                  <a:pt x="1882293" y="2422933"/>
                </a:lnTo>
                <a:lnTo>
                  <a:pt x="1998180" y="2522291"/>
                </a:lnTo>
                <a:lnTo>
                  <a:pt x="1998180" y="2773054"/>
                </a:lnTo>
                <a:lnTo>
                  <a:pt x="1986942" y="2778574"/>
                </a:lnTo>
                <a:lnTo>
                  <a:pt x="1986942" y="2538851"/>
                </a:lnTo>
                <a:lnTo>
                  <a:pt x="1664565" y="2819579"/>
                </a:lnTo>
                <a:lnTo>
                  <a:pt x="1664565" y="3165758"/>
                </a:lnTo>
                <a:lnTo>
                  <a:pt x="1986942" y="2885030"/>
                </a:lnTo>
                <a:lnTo>
                  <a:pt x="1986942" y="2779363"/>
                </a:lnTo>
                <a:lnTo>
                  <a:pt x="1998180" y="2773843"/>
                </a:lnTo>
                <a:lnTo>
                  <a:pt x="1998180" y="2891339"/>
                </a:lnTo>
                <a:lnTo>
                  <a:pt x="1658946" y="3187049"/>
                </a:lnTo>
                <a:lnTo>
                  <a:pt x="1321116" y="2899224"/>
                </a:lnTo>
                <a:lnTo>
                  <a:pt x="1240347" y="2969406"/>
                </a:lnTo>
                <a:lnTo>
                  <a:pt x="997334" y="3180741"/>
                </a:lnTo>
                <a:lnTo>
                  <a:pt x="997334" y="3519034"/>
                </a:lnTo>
                <a:lnTo>
                  <a:pt x="985394" y="3519034"/>
                </a:lnTo>
                <a:lnTo>
                  <a:pt x="985394" y="3500109"/>
                </a:lnTo>
                <a:lnTo>
                  <a:pt x="985394" y="3186261"/>
                </a:lnTo>
                <a:lnTo>
                  <a:pt x="663017" y="3466989"/>
                </a:lnTo>
                <a:lnTo>
                  <a:pt x="663017" y="3495377"/>
                </a:lnTo>
                <a:lnTo>
                  <a:pt x="663017" y="3812379"/>
                </a:lnTo>
                <a:lnTo>
                  <a:pt x="985394" y="3532439"/>
                </a:lnTo>
                <a:lnTo>
                  <a:pt x="985394" y="3519822"/>
                </a:lnTo>
                <a:lnTo>
                  <a:pt x="997334" y="3519822"/>
                </a:lnTo>
                <a:lnTo>
                  <a:pt x="997334" y="3531651"/>
                </a:lnTo>
                <a:lnTo>
                  <a:pt x="1011381" y="3543479"/>
                </a:lnTo>
                <a:lnTo>
                  <a:pt x="1002251" y="3552154"/>
                </a:lnTo>
                <a:lnTo>
                  <a:pt x="1012084" y="3544268"/>
                </a:lnTo>
                <a:lnTo>
                  <a:pt x="1333759" y="3818688"/>
                </a:lnTo>
                <a:lnTo>
                  <a:pt x="1333759" y="3838402"/>
                </a:lnTo>
                <a:lnTo>
                  <a:pt x="1321819" y="3848653"/>
                </a:lnTo>
                <a:lnTo>
                  <a:pt x="1321819" y="3835248"/>
                </a:lnTo>
                <a:lnTo>
                  <a:pt x="999441" y="4115975"/>
                </a:lnTo>
                <a:lnTo>
                  <a:pt x="999441" y="4462154"/>
                </a:lnTo>
                <a:lnTo>
                  <a:pt x="1321819" y="4182215"/>
                </a:lnTo>
                <a:lnTo>
                  <a:pt x="1321819" y="3849441"/>
                </a:lnTo>
                <a:lnTo>
                  <a:pt x="1333759" y="3839190"/>
                </a:lnTo>
                <a:lnTo>
                  <a:pt x="1333759" y="4186946"/>
                </a:lnTo>
                <a:lnTo>
                  <a:pt x="1665970" y="4470828"/>
                </a:lnTo>
                <a:lnTo>
                  <a:pt x="1665970" y="4839875"/>
                </a:lnTo>
                <a:lnTo>
                  <a:pt x="1348509" y="5116661"/>
                </a:lnTo>
                <a:lnTo>
                  <a:pt x="1348509" y="5100101"/>
                </a:lnTo>
                <a:lnTo>
                  <a:pt x="1654030" y="4833567"/>
                </a:lnTo>
                <a:lnTo>
                  <a:pt x="1654030" y="4487388"/>
                </a:lnTo>
                <a:lnTo>
                  <a:pt x="1348509" y="4753134"/>
                </a:lnTo>
                <a:lnTo>
                  <a:pt x="1348509" y="4737362"/>
                </a:lnTo>
                <a:lnTo>
                  <a:pt x="1650518" y="4473983"/>
                </a:lnTo>
                <a:lnTo>
                  <a:pt x="1325331" y="4196409"/>
                </a:lnTo>
                <a:lnTo>
                  <a:pt x="1000847" y="4478714"/>
                </a:lnTo>
                <a:lnTo>
                  <a:pt x="1326033" y="4756288"/>
                </a:lnTo>
                <a:lnTo>
                  <a:pt x="1347806" y="4737362"/>
                </a:lnTo>
                <a:lnTo>
                  <a:pt x="1347806" y="4753922"/>
                </a:lnTo>
                <a:lnTo>
                  <a:pt x="1331652" y="4768116"/>
                </a:lnTo>
                <a:lnTo>
                  <a:pt x="1331652" y="5114295"/>
                </a:lnTo>
                <a:lnTo>
                  <a:pt x="1347806" y="5100101"/>
                </a:lnTo>
                <a:lnTo>
                  <a:pt x="1347806" y="5116661"/>
                </a:lnTo>
                <a:lnTo>
                  <a:pt x="1333759" y="5129278"/>
                </a:lnTo>
                <a:lnTo>
                  <a:pt x="1333759" y="5306704"/>
                </a:lnTo>
                <a:lnTo>
                  <a:pt x="1321819" y="5309070"/>
                </a:lnTo>
                <a:lnTo>
                  <a:pt x="1321819" y="5134798"/>
                </a:lnTo>
                <a:lnTo>
                  <a:pt x="1151851" y="5283047"/>
                </a:lnTo>
                <a:lnTo>
                  <a:pt x="1144827" y="5272008"/>
                </a:lnTo>
                <a:lnTo>
                  <a:pt x="1314093" y="5125335"/>
                </a:lnTo>
                <a:lnTo>
                  <a:pt x="988907" y="4847761"/>
                </a:lnTo>
                <a:lnTo>
                  <a:pt x="913053" y="4913212"/>
                </a:lnTo>
                <a:lnTo>
                  <a:pt x="668636" y="5126124"/>
                </a:lnTo>
                <a:lnTo>
                  <a:pt x="993823" y="5403697"/>
                </a:lnTo>
                <a:lnTo>
                  <a:pt x="1144827" y="5272796"/>
                </a:lnTo>
                <a:lnTo>
                  <a:pt x="1151149" y="5283047"/>
                </a:lnTo>
                <a:lnTo>
                  <a:pt x="999441" y="5415526"/>
                </a:lnTo>
                <a:lnTo>
                  <a:pt x="999441" y="5761705"/>
                </a:lnTo>
                <a:lnTo>
                  <a:pt x="1321819" y="5480976"/>
                </a:lnTo>
                <a:lnTo>
                  <a:pt x="1321819" y="5309858"/>
                </a:lnTo>
                <a:lnTo>
                  <a:pt x="1333759" y="5307493"/>
                </a:lnTo>
                <a:lnTo>
                  <a:pt x="1333759" y="5487285"/>
                </a:lnTo>
                <a:lnTo>
                  <a:pt x="1549380" y="5671020"/>
                </a:lnTo>
                <a:lnTo>
                  <a:pt x="1665970" y="5770379"/>
                </a:lnTo>
                <a:lnTo>
                  <a:pt x="1665970" y="6021141"/>
                </a:lnTo>
                <a:lnTo>
                  <a:pt x="1654030" y="6026661"/>
                </a:lnTo>
                <a:lnTo>
                  <a:pt x="1654030" y="5786939"/>
                </a:lnTo>
                <a:lnTo>
                  <a:pt x="1331652" y="6067667"/>
                </a:lnTo>
                <a:lnTo>
                  <a:pt x="1331652" y="6413845"/>
                </a:lnTo>
                <a:lnTo>
                  <a:pt x="1654030" y="6133906"/>
                </a:lnTo>
                <a:lnTo>
                  <a:pt x="1654030" y="6027450"/>
                </a:lnTo>
                <a:lnTo>
                  <a:pt x="1665970" y="6021930"/>
                </a:lnTo>
                <a:lnTo>
                  <a:pt x="1665970" y="6140214"/>
                </a:lnTo>
                <a:lnTo>
                  <a:pt x="1326033" y="6435925"/>
                </a:lnTo>
                <a:lnTo>
                  <a:pt x="988907" y="6147311"/>
                </a:lnTo>
                <a:lnTo>
                  <a:pt x="908136" y="6217493"/>
                </a:lnTo>
                <a:lnTo>
                  <a:pt x="901815" y="6206454"/>
                </a:lnTo>
                <a:lnTo>
                  <a:pt x="907434" y="6218282"/>
                </a:lnTo>
                <a:lnTo>
                  <a:pt x="665124" y="6429617"/>
                </a:lnTo>
                <a:lnTo>
                  <a:pt x="665124" y="6784470"/>
                </a:lnTo>
                <a:lnTo>
                  <a:pt x="722014" y="6833040"/>
                </a:lnTo>
                <a:lnTo>
                  <a:pt x="751249" y="6858000"/>
                </a:lnTo>
                <a:lnTo>
                  <a:pt x="5305156" y="6858000"/>
                </a:lnTo>
                <a:lnTo>
                  <a:pt x="530515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E523-A610-45F3-B19F-4DD41D01947A}" type="datetime1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A12B-093B-46C7-AF01-855829C23A8B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40459-06F5-434F-81FA-34E709600C37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pic>
        <p:nvPicPr>
          <p:cNvPr id="21" name="Picture 4" descr="16th International Conference on the Physics of Non-Ideal Plasmas -  Sciencesconf.org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12" y="6013937"/>
            <a:ext cx="763421" cy="56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Fichier:Centre national de la recherche scientifique.svg — Wikipédia"/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187" y="6013939"/>
            <a:ext cx="564394" cy="56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Logo NAME: histoire et signification | PNG"/>
          <p:cNvPicPr>
            <a:picLocks noChangeAspect="1" noChangeArrowheads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004" y="6008844"/>
            <a:ext cx="1007035" cy="566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Publication du décret de création de l'établissement université Paris-Saclay  - IHES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064" y="6013937"/>
            <a:ext cx="850520" cy="56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Google Shape;10;p1"/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1838" y="6005814"/>
            <a:ext cx="1059385" cy="56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9;p1"/>
          <p:cNvPicPr preferRelativeResize="0"/>
          <p:nvPr userDrawn="1"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45719" y="6005814"/>
            <a:ext cx="548664" cy="56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/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257" y="6013939"/>
            <a:ext cx="1183399" cy="564394"/>
          </a:xfrm>
          <a:prstGeom prst="rect">
            <a:avLst/>
          </a:prstGeom>
        </p:spPr>
      </p:pic>
      <p:pic>
        <p:nvPicPr>
          <p:cNvPr id="28" name="Picture 2" descr="https://indico.mpp.mpg.de/images/logo_indico_bw.png"/>
          <p:cNvPicPr>
            <a:picLocks noChangeAspect="1" noChangeArrowheads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158" y="5925001"/>
            <a:ext cx="2939019" cy="663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1969A-3A10-424C-A9E7-4A125C84ABD1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C1682-0ED7-4FDB-9964-A51E7734ADE0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9150-206F-4FC8-A8F1-3853923AEA60}" type="datetime1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D07E329C-F0CA-4974-B724-27017483EEAA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fld id="{6F15A181-6232-45D8-9F19-EFFBF89E7644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F59FEA-1B39-4CA7-AD2A-DD98AB38C3EC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Page</a:t>
            </a:r>
            <a:r>
              <a:rPr lang="fr-FR" sz="1200" baseline="0" dirty="0" smtClean="0">
                <a:solidFill>
                  <a:schemeClr val="bg1">
                    <a:lumMod val="50000"/>
                  </a:schemeClr>
                </a:solidFill>
              </a:rPr>
              <a:t> noire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7208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30AD5B-BCD4-49B4-A4A1-E8E502B4DD72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2EDF99E-3251-4C15-B9CB-1E70B0848083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496578-2A01-4A70-8592-E7A41BC74E86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89" y="6385214"/>
            <a:ext cx="567823" cy="29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DAC1AB0-A053-4AC6-8388-ACB9E8976E6B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24182-74EA-4F39-8998-491EDA67F8EF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6" name="Image 2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2578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  <a:gd name="connsiteX8" fmla="*/ 0 w 12192000"/>
              <a:gd name="connsiteY8" fmla="*/ 0 h 6858000"/>
              <a:gd name="connsiteX0" fmla="*/ 621496 w 12192000"/>
              <a:gd name="connsiteY0" fmla="*/ 67072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0 w 12192000"/>
              <a:gd name="connsiteY3" fmla="*/ 0 h 6858000"/>
              <a:gd name="connsiteX4" fmla="*/ 12192000 w 12192000"/>
              <a:gd name="connsiteY4" fmla="*/ 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 smtClean="0"/>
              <a:t>Insérez ou glissez votre image ici, puis placez votre image en arrière plan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3EC92D-7FE5-439A-AE17-C22F121E603C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  <a:gd name="connsiteX0" fmla="*/ 6214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  <a:gd name="connsiteX8" fmla="*/ 0 w 12192000"/>
              <a:gd name="connsiteY8" fmla="*/ 0 h 6858000"/>
              <a:gd name="connsiteX0" fmla="*/ 621497 w 12192000"/>
              <a:gd name="connsiteY0" fmla="*/ 67072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0 w 12192000"/>
              <a:gd name="connsiteY3" fmla="*/ 0 h 6858000"/>
              <a:gd name="connsiteX4" fmla="*/ 12192000 w 12192000"/>
              <a:gd name="connsiteY4" fmla="*/ 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9F75E21-09E1-4077-A6B6-A65A3CF14998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2578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  <a:gd name="connsiteX8" fmla="*/ 0 w 12192000"/>
              <a:gd name="connsiteY8" fmla="*/ 0 h 6858000"/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257897 w 12192000"/>
              <a:gd name="connsiteY2" fmla="*/ 6343650 h 6858000"/>
              <a:gd name="connsiteX3" fmla="*/ 0 w 12192000"/>
              <a:gd name="connsiteY3" fmla="*/ 0 h 6858000"/>
              <a:gd name="connsiteX4" fmla="*/ 12192000 w 12192000"/>
              <a:gd name="connsiteY4" fmla="*/ 0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38EF69D-D24B-40FC-B485-EB8913E21FEA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C19A-7ECC-492C-9BEE-AF6532F73DC1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841ED-9519-44C3-94CE-B6C00CBEE6C1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096" y="296968"/>
            <a:ext cx="4349796" cy="227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156" y="319039"/>
            <a:ext cx="4307570" cy="225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156" y="319039"/>
            <a:ext cx="4307570" cy="225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E7C5-19FA-4FE0-BF35-924D5C50CBE9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A9C931-F4CD-4BE3-BA00-CAA828CC6C73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F19D92-965A-46E0-A020-0EDBC5DA6CBD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F3D96C-E5E7-4821-B616-B4A26E2C68B6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C0A9C7-0DED-4C3F-A8A1-35BB7BF6E25A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43" y="6385214"/>
            <a:ext cx="570569" cy="29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668F-6F28-4B30-A513-764D99A19871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9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>
          <a:blip r:embed="rId4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89" y="6385214"/>
            <a:ext cx="567823" cy="29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4" r:id="rId3"/>
    <p:sldLayoutId id="2147483665" r:id="rId4"/>
    <p:sldLayoutId id="2147483651" r:id="rId5"/>
    <p:sldLayoutId id="2147483683" r:id="rId6"/>
    <p:sldLayoutId id="2147483678" r:id="rId7"/>
    <p:sldLayoutId id="2147483676" r:id="rId8"/>
    <p:sldLayoutId id="2147483650" r:id="rId9"/>
    <p:sldLayoutId id="2147483666" r:id="rId10"/>
    <p:sldLayoutId id="2147483669" r:id="rId11"/>
    <p:sldLayoutId id="2147483653" r:id="rId12"/>
    <p:sldLayoutId id="2147483685" r:id="rId13"/>
    <p:sldLayoutId id="2147483684" r:id="rId14"/>
    <p:sldLayoutId id="2147483697" r:id="rId15"/>
    <p:sldLayoutId id="2147483671" r:id="rId16"/>
    <p:sldLayoutId id="2147483690" r:id="rId17"/>
    <p:sldLayoutId id="2147483672" r:id="rId18"/>
    <p:sldLayoutId id="2147483687" r:id="rId19"/>
    <p:sldLayoutId id="2147483686" r:id="rId20"/>
    <p:sldLayoutId id="2147483654" r:id="rId21"/>
    <p:sldLayoutId id="2147483655" r:id="rId22"/>
    <p:sldLayoutId id="2147483691" r:id="rId23"/>
    <p:sldLayoutId id="2147483692" r:id="rId24"/>
    <p:sldLayoutId id="2147483696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4" r:id="rId36"/>
    <p:sldLayoutId id="2147483668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3.jpeg"/><Relationship Id="rId7" Type="http://schemas.microsoft.com/office/2007/relationships/hdphoto" Target="../media/hdphoto1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73597" y="2295350"/>
            <a:ext cx="65430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1600" dirty="0" smtClean="0">
                <a:solidFill>
                  <a:srgbClr val="45070B"/>
                </a:solidFill>
              </a:rPr>
              <a:t>S. Marini, D</a:t>
            </a:r>
            <a:r>
              <a:rPr lang="fr-FR" sz="1600" dirty="0">
                <a:solidFill>
                  <a:srgbClr val="45070B"/>
                </a:solidFill>
              </a:rPr>
              <a:t>. F. G. </a:t>
            </a:r>
            <a:r>
              <a:rPr lang="fr-FR" sz="1600" dirty="0" err="1" smtClean="0">
                <a:solidFill>
                  <a:srgbClr val="45070B"/>
                </a:solidFill>
              </a:rPr>
              <a:t>Minenna</a:t>
            </a:r>
            <a:r>
              <a:rPr lang="fr-FR" sz="1600" dirty="0">
                <a:solidFill>
                  <a:srgbClr val="45070B"/>
                </a:solidFill>
              </a:rPr>
              <a:t>,</a:t>
            </a:r>
            <a:r>
              <a:rPr lang="fr-FR" sz="1600" dirty="0" smtClean="0">
                <a:solidFill>
                  <a:srgbClr val="45070B"/>
                </a:solidFill>
              </a:rPr>
              <a:t> </a:t>
            </a:r>
            <a:r>
              <a:rPr lang="fr-FR" sz="1600" dirty="0">
                <a:solidFill>
                  <a:srgbClr val="45070B"/>
                </a:solidFill>
              </a:rPr>
              <a:t>P. A. P. </a:t>
            </a:r>
            <a:r>
              <a:rPr lang="fr-FR" sz="1600" dirty="0" err="1" smtClean="0">
                <a:solidFill>
                  <a:srgbClr val="45070B"/>
                </a:solidFill>
              </a:rPr>
              <a:t>Nghiem</a:t>
            </a:r>
            <a:r>
              <a:rPr lang="fr-FR" sz="1600" dirty="0" smtClean="0">
                <a:solidFill>
                  <a:srgbClr val="45070B"/>
                </a:solidFill>
              </a:rPr>
              <a:t> &amp; N. </a:t>
            </a:r>
            <a:r>
              <a:rPr lang="fr-FR" sz="1600" dirty="0" err="1" smtClean="0">
                <a:solidFill>
                  <a:srgbClr val="45070B"/>
                </a:solidFill>
              </a:rPr>
              <a:t>Pichoff</a:t>
            </a:r>
            <a:endParaRPr lang="fr-FR" sz="1600" dirty="0">
              <a:solidFill>
                <a:srgbClr val="45070B"/>
              </a:solidFill>
            </a:endParaRPr>
          </a:p>
          <a:p>
            <a:pPr lvl="0" algn="ctr"/>
            <a:r>
              <a:rPr lang="fr-FR" sz="1600" i="1" dirty="0">
                <a:solidFill>
                  <a:srgbClr val="45070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CEA, IRFU, DACM, Université Paris-Saclay</a:t>
            </a:r>
          </a:p>
          <a:p>
            <a:pPr lvl="0" algn="ctr"/>
            <a:endParaRPr lang="fr-FR" sz="1600" dirty="0">
              <a:solidFill>
                <a:srgbClr val="45070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fr-FR" sz="1600" dirty="0" smtClean="0">
                <a:solidFill>
                  <a:srgbClr val="45070B"/>
                </a:solidFill>
              </a:rPr>
              <a:t>V. </a:t>
            </a:r>
            <a:r>
              <a:rPr lang="fr-FR" sz="1600" dirty="0" err="1" smtClean="0">
                <a:solidFill>
                  <a:srgbClr val="45070B"/>
                </a:solidFill>
              </a:rPr>
              <a:t>Bencini</a:t>
            </a:r>
            <a:r>
              <a:rPr lang="fr-FR" sz="1600" dirty="0" smtClean="0">
                <a:solidFill>
                  <a:srgbClr val="45070B"/>
                </a:solidFill>
              </a:rPr>
              <a:t>, S. Doebert, J. Farmer, E</a:t>
            </a:r>
            <a:r>
              <a:rPr lang="fr-FR" sz="1600" dirty="0">
                <a:solidFill>
                  <a:srgbClr val="45070B"/>
                </a:solidFill>
              </a:rPr>
              <a:t>. </a:t>
            </a:r>
            <a:r>
              <a:rPr lang="en-US" sz="1600" dirty="0" smtClean="0"/>
              <a:t>Gschwendtner</a:t>
            </a:r>
            <a:endParaRPr lang="fr-FR" sz="1600" dirty="0">
              <a:solidFill>
                <a:srgbClr val="45070B"/>
              </a:solidFill>
            </a:endParaRPr>
          </a:p>
          <a:p>
            <a:pPr lvl="0" algn="ctr"/>
            <a:r>
              <a:rPr lang="fr-FR" sz="1600" i="1" dirty="0">
                <a:solidFill>
                  <a:srgbClr val="45070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</a:p>
          <a:p>
            <a:pPr lvl="0" algn="ctr"/>
            <a:endParaRPr lang="fr-FR" sz="1600" dirty="0">
              <a:solidFill>
                <a:srgbClr val="45070B"/>
              </a:solidFill>
              <a:latin typeface="+mj-lt"/>
            </a:endParaRPr>
          </a:p>
          <a:p>
            <a:pPr lvl="0" algn="ctr"/>
            <a:r>
              <a:rPr lang="fr-FR" sz="1600" dirty="0">
                <a:solidFill>
                  <a:srgbClr val="45070B"/>
                </a:solidFill>
              </a:rPr>
              <a:t>B. Cros, F. Massimo &amp; I. Moulanier</a:t>
            </a:r>
          </a:p>
          <a:p>
            <a:pPr lvl="0" algn="ctr"/>
            <a:r>
              <a:rPr lang="fr-FR" sz="1600" i="1" dirty="0" smtClean="0">
                <a:solidFill>
                  <a:srgbClr val="45070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LPGP, </a:t>
            </a:r>
            <a:r>
              <a:rPr lang="fr-FR" sz="1600" i="1" dirty="0">
                <a:solidFill>
                  <a:srgbClr val="45070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CNRS, Université Paris-Sud, Université Paris-Saclay</a:t>
            </a:r>
          </a:p>
          <a:p>
            <a:pPr lvl="0" algn="ctr"/>
            <a:endParaRPr lang="fr-FR" sz="1600" i="1" dirty="0">
              <a:solidFill>
                <a:srgbClr val="45070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fr-FR" sz="1600" dirty="0">
                <a:solidFill>
                  <a:srgbClr val="45070B"/>
                </a:solidFill>
              </a:rPr>
              <a:t>P. Muggli</a:t>
            </a:r>
          </a:p>
          <a:p>
            <a:pPr lvl="0" algn="ctr"/>
            <a:r>
              <a:rPr lang="en-US" sz="1600" i="1" dirty="0">
                <a:solidFill>
                  <a:srgbClr val="45070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Planck Institute for Physics</a:t>
            </a:r>
          </a:p>
          <a:p>
            <a:pPr lvl="0" algn="ctr"/>
            <a:endParaRPr lang="fr-FR" sz="1600" dirty="0">
              <a:solidFill>
                <a:srgbClr val="45070B"/>
              </a:solidFill>
              <a:latin typeface="+mj-lt"/>
            </a:endParaRPr>
          </a:p>
          <a:p>
            <a:pPr lvl="0" algn="ctr"/>
            <a:r>
              <a:rPr lang="fr-FR" sz="1600" dirty="0">
                <a:solidFill>
                  <a:srgbClr val="45070B"/>
                </a:solidFill>
              </a:rPr>
              <a:t>S. Bethuys, </a:t>
            </a:r>
            <a:r>
              <a:rPr lang="fr-FR" sz="1600" dirty="0" smtClean="0">
                <a:solidFill>
                  <a:srgbClr val="45070B"/>
                </a:solidFill>
              </a:rPr>
              <a:t>A. </a:t>
            </a:r>
            <a:r>
              <a:rPr lang="fr-FR" sz="1600" dirty="0" err="1" smtClean="0">
                <a:solidFill>
                  <a:srgbClr val="45070B"/>
                </a:solidFill>
              </a:rPr>
              <a:t>Jeandet</a:t>
            </a:r>
            <a:r>
              <a:rPr lang="fr-FR" sz="1600" dirty="0" smtClean="0">
                <a:solidFill>
                  <a:srgbClr val="45070B"/>
                </a:solidFill>
              </a:rPr>
              <a:t>, S. </a:t>
            </a:r>
            <a:r>
              <a:rPr lang="fr-FR" sz="1600" dirty="0" err="1">
                <a:solidFill>
                  <a:srgbClr val="45070B"/>
                </a:solidFill>
              </a:rPr>
              <a:t>Ricaud</a:t>
            </a:r>
            <a:r>
              <a:rPr lang="fr-FR" sz="1600" dirty="0">
                <a:solidFill>
                  <a:srgbClr val="45070B"/>
                </a:solidFill>
              </a:rPr>
              <a:t> &amp; C. </a:t>
            </a:r>
            <a:r>
              <a:rPr lang="fr-FR" sz="1600" dirty="0" err="1">
                <a:solidFill>
                  <a:srgbClr val="45070B"/>
                </a:solidFill>
              </a:rPr>
              <a:t>Simon-Boisson</a:t>
            </a:r>
            <a:r>
              <a:rPr lang="fr-FR" sz="1600" dirty="0">
                <a:solidFill>
                  <a:srgbClr val="45070B"/>
                </a:solidFill>
              </a:rPr>
              <a:t> </a:t>
            </a:r>
          </a:p>
          <a:p>
            <a:pPr lvl="0" algn="ctr"/>
            <a:r>
              <a:rPr lang="fr-FR" sz="1600" i="1" dirty="0">
                <a:solidFill>
                  <a:srgbClr val="45070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Thales </a:t>
            </a:r>
            <a:r>
              <a:rPr lang="fr-FR" sz="1600" i="1" dirty="0" smtClean="0">
                <a:solidFill>
                  <a:srgbClr val="45070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</a:t>
            </a:r>
          </a:p>
        </p:txBody>
      </p:sp>
      <p:sp>
        <p:nvSpPr>
          <p:cNvPr id="5" name="Rectangle 4"/>
          <p:cNvSpPr/>
          <p:nvPr/>
        </p:nvSpPr>
        <p:spPr>
          <a:xfrm>
            <a:off x="419450" y="1491403"/>
            <a:ext cx="83806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dirty="0" smtClean="0">
                <a:latin typeface="+mj-lt"/>
              </a:rPr>
              <a:t>EARLI: D</a:t>
            </a:r>
            <a:r>
              <a:rPr lang="en-US" sz="3200" dirty="0" err="1" smtClean="0">
                <a:latin typeface="+mj-lt"/>
              </a:rPr>
              <a:t>esigning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>
                <a:latin typeface="+mj-lt"/>
              </a:rPr>
              <a:t>a LWFA for AWAKE </a:t>
            </a:r>
            <a:endParaRPr lang="fr-FR" sz="12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95" y="273934"/>
            <a:ext cx="2119724" cy="1107883"/>
          </a:xfrm>
          <a:prstGeom prst="rect">
            <a:avLst/>
          </a:prstGeom>
        </p:spPr>
      </p:pic>
      <p:pic>
        <p:nvPicPr>
          <p:cNvPr id="7" name="Espace réservé pour une image 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2" t="-143" r="-4933" b="143"/>
          <a:stretch/>
        </p:blipFill>
        <p:spPr>
          <a:xfrm>
            <a:off x="9326065" y="-9832"/>
            <a:ext cx="5957423" cy="6867832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405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731838" y="4260423"/>
            <a:ext cx="5220000" cy="823912"/>
          </a:xfrm>
        </p:spPr>
        <p:txBody>
          <a:bodyPr/>
          <a:lstStyle/>
          <a:p>
            <a:r>
              <a:rPr lang="fr-FR" dirty="0" err="1" smtClean="0"/>
              <a:t>Advantages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731838" y="5112327"/>
            <a:ext cx="5220000" cy="1363887"/>
          </a:xfrm>
        </p:spPr>
        <p:txBody>
          <a:bodyPr/>
          <a:lstStyle/>
          <a:p>
            <a:pPr lvl="1"/>
            <a:r>
              <a:rPr lang="fr-FR" dirty="0" smtClean="0">
                <a:solidFill>
                  <a:srgbClr val="262626"/>
                </a:solidFill>
              </a:rPr>
              <a:t>Size &amp; </a:t>
            </a:r>
            <a:r>
              <a:rPr lang="fr-FR" dirty="0" err="1" smtClean="0">
                <a:solidFill>
                  <a:srgbClr val="262626"/>
                </a:solidFill>
              </a:rPr>
              <a:t>Cost</a:t>
            </a:r>
            <a:endParaRPr lang="fr-FR" dirty="0" smtClean="0">
              <a:solidFill>
                <a:srgbClr val="262626"/>
              </a:solidFill>
            </a:endParaRPr>
          </a:p>
          <a:p>
            <a:pPr lvl="1"/>
            <a:r>
              <a:rPr lang="fr-FR" dirty="0" err="1" smtClean="0">
                <a:solidFill>
                  <a:srgbClr val="262626"/>
                </a:solidFill>
              </a:rPr>
              <a:t>Tunable</a:t>
            </a:r>
            <a:endParaRPr lang="fr-FR" dirty="0" smtClean="0">
              <a:solidFill>
                <a:srgbClr val="262626"/>
              </a:solidFill>
            </a:endParaRPr>
          </a:p>
          <a:p>
            <a:pPr lvl="1"/>
            <a:r>
              <a:rPr lang="fr-FR" dirty="0" smtClean="0">
                <a:solidFill>
                  <a:srgbClr val="262626"/>
                </a:solidFill>
              </a:rPr>
              <a:t>Short pulses</a:t>
            </a:r>
            <a:endParaRPr lang="fr-FR" dirty="0">
              <a:solidFill>
                <a:srgbClr val="262626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3"/>
          </p:nvPr>
        </p:nvSpPr>
        <p:spPr>
          <a:xfrm>
            <a:off x="6240163" y="4260423"/>
            <a:ext cx="5220000" cy="823912"/>
          </a:xfrm>
        </p:spPr>
        <p:txBody>
          <a:bodyPr/>
          <a:lstStyle/>
          <a:p>
            <a:r>
              <a:rPr lang="fr-FR" dirty="0" err="1" smtClean="0"/>
              <a:t>Disadvantages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4"/>
          </p:nvPr>
        </p:nvSpPr>
        <p:spPr>
          <a:xfrm>
            <a:off x="6240163" y="5112327"/>
            <a:ext cx="5220000" cy="1363887"/>
          </a:xfrm>
        </p:spPr>
        <p:txBody>
          <a:bodyPr>
            <a:normAutofit/>
          </a:bodyPr>
          <a:lstStyle/>
          <a:p>
            <a:pPr lvl="1"/>
            <a:r>
              <a:rPr lang="fr-FR" dirty="0" smtClean="0">
                <a:solidFill>
                  <a:srgbClr val="262626"/>
                </a:solidFill>
              </a:rPr>
              <a:t>Immature R&amp;D </a:t>
            </a:r>
            <a:endParaRPr lang="fr-FR" dirty="0">
              <a:solidFill>
                <a:srgbClr val="262626"/>
              </a:solidFill>
            </a:endParaRPr>
          </a:p>
          <a:p>
            <a:pPr lvl="1"/>
            <a:r>
              <a:rPr lang="fr-FR" dirty="0" err="1" smtClean="0">
                <a:solidFill>
                  <a:srgbClr val="262626"/>
                </a:solidFill>
              </a:rPr>
              <a:t>Low</a:t>
            </a:r>
            <a:r>
              <a:rPr lang="fr-FR" dirty="0" smtClean="0">
                <a:solidFill>
                  <a:srgbClr val="262626"/>
                </a:solidFill>
              </a:rPr>
              <a:t> </a:t>
            </a:r>
            <a:r>
              <a:rPr lang="fr-FR" dirty="0" err="1" smtClean="0">
                <a:solidFill>
                  <a:srgbClr val="262626"/>
                </a:solidFill>
              </a:rPr>
              <a:t>beam</a:t>
            </a:r>
            <a:r>
              <a:rPr lang="fr-FR" dirty="0" smtClean="0">
                <a:solidFill>
                  <a:srgbClr val="262626"/>
                </a:solidFill>
              </a:rPr>
              <a:t> </a:t>
            </a:r>
            <a:r>
              <a:rPr lang="fr-FR" dirty="0" err="1" smtClean="0">
                <a:solidFill>
                  <a:srgbClr val="262626"/>
                </a:solidFill>
              </a:rPr>
              <a:t>quality</a:t>
            </a:r>
            <a:r>
              <a:rPr lang="fr-FR" dirty="0" smtClean="0">
                <a:solidFill>
                  <a:srgbClr val="262626"/>
                </a:solidFill>
              </a:rPr>
              <a:t> (</a:t>
            </a:r>
            <a:r>
              <a:rPr lang="fr-FR" dirty="0" err="1" smtClean="0"/>
              <a:t>Emittance</a:t>
            </a:r>
            <a:r>
              <a:rPr lang="fr-FR" dirty="0" smtClean="0"/>
              <a:t>, </a:t>
            </a:r>
            <a:r>
              <a:rPr lang="fr-FR" dirty="0" err="1" smtClean="0"/>
              <a:t>energy</a:t>
            </a:r>
            <a:r>
              <a:rPr lang="fr-FR" dirty="0" smtClean="0"/>
              <a:t> spread)</a:t>
            </a:r>
          </a:p>
          <a:p>
            <a:pPr lvl="1"/>
            <a:r>
              <a:rPr lang="fr-FR" dirty="0" err="1" smtClean="0"/>
              <a:t>Stability</a:t>
            </a:r>
            <a:r>
              <a:rPr lang="fr-FR" dirty="0" smtClean="0"/>
              <a:t> and </a:t>
            </a:r>
            <a:r>
              <a:rPr lang="fr-FR" dirty="0" err="1" smtClean="0"/>
              <a:t>reproducibility</a:t>
            </a:r>
            <a:endParaRPr lang="da-DK" dirty="0" smtClean="0"/>
          </a:p>
          <a:p>
            <a:pPr lvl="1">
              <a:buClr>
                <a:srgbClr val="E50019"/>
              </a:buClr>
            </a:pPr>
            <a:endParaRPr lang="fr-FR" dirty="0" smtClean="0">
              <a:solidFill>
                <a:srgbClr val="262626"/>
              </a:solidFill>
            </a:endParaRPr>
          </a:p>
          <a:p>
            <a:pPr lvl="2">
              <a:buClr>
                <a:srgbClr val="E50019"/>
              </a:buClr>
            </a:pPr>
            <a:endParaRPr lang="fr-FR" dirty="0">
              <a:solidFill>
                <a:srgbClr val="262626"/>
              </a:solidFill>
            </a:endParaRPr>
          </a:p>
          <a:p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55DAF-7D63-4BF5-92AD-4E91A965AF47}" type="datetime1">
              <a:rPr lang="fr-FR" smtClean="0"/>
              <a:t>21/02/2023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Applications for </a:t>
            </a:r>
            <a:r>
              <a:rPr lang="fr-FR" dirty="0"/>
              <a:t>p</a:t>
            </a:r>
            <a:r>
              <a:rPr lang="fr-FR" dirty="0" smtClean="0"/>
              <a:t>lasma </a:t>
            </a:r>
            <a:r>
              <a:rPr lang="fr-FR" dirty="0" err="1" smtClean="0"/>
              <a:t>accelerator</a:t>
            </a:r>
            <a:endParaRPr lang="fr-FR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731837" y="791853"/>
            <a:ext cx="10728325" cy="3971340"/>
          </a:xfrm>
          <a:prstGeom prst="rect">
            <a:avLst/>
          </a:prstGeom>
        </p:spPr>
        <p:txBody>
          <a:bodyPr vert="horz" lIns="0" tIns="45720" rIns="0" bIns="45720" numCol="2" spcCol="36000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chemeClr val="accent1"/>
              </a:buClr>
            </a:pPr>
            <a:r>
              <a:rPr lang="fr-FR" dirty="0" smtClean="0">
                <a:solidFill>
                  <a:srgbClr val="262626"/>
                </a:solidFill>
              </a:rPr>
              <a:t>Light sources</a:t>
            </a:r>
            <a:endParaRPr lang="fr-FR" dirty="0"/>
          </a:p>
          <a:p>
            <a:pPr lvl="2"/>
            <a:r>
              <a:rPr lang="fr-FR" dirty="0" smtClean="0"/>
              <a:t>X-ray scanners</a:t>
            </a:r>
          </a:p>
          <a:p>
            <a:pPr lvl="1">
              <a:buClr>
                <a:schemeClr val="accent1"/>
              </a:buClr>
            </a:pPr>
            <a:r>
              <a:rPr lang="fr-FR" dirty="0" err="1" smtClean="0"/>
              <a:t>Particle</a:t>
            </a:r>
            <a:r>
              <a:rPr lang="fr-FR" dirty="0" smtClean="0"/>
              <a:t> sources</a:t>
            </a:r>
          </a:p>
          <a:p>
            <a:pPr lvl="2"/>
            <a:r>
              <a:rPr lang="fr-FR" dirty="0" err="1" smtClean="0"/>
              <a:t>Injector</a:t>
            </a:r>
            <a:r>
              <a:rPr lang="fr-FR" dirty="0" smtClean="0"/>
              <a:t> for </a:t>
            </a:r>
            <a:r>
              <a:rPr lang="fr-FR" dirty="0" err="1" smtClean="0"/>
              <a:t>accelerator</a:t>
            </a:r>
            <a:r>
              <a:rPr lang="fr-FR" dirty="0" smtClean="0"/>
              <a:t> </a:t>
            </a:r>
            <a:r>
              <a:rPr lang="fr-FR" dirty="0" err="1" smtClean="0"/>
              <a:t>facilities</a:t>
            </a:r>
            <a:endParaRPr lang="fr-FR" dirty="0" smtClean="0"/>
          </a:p>
          <a:p>
            <a:pPr lvl="2"/>
            <a:r>
              <a:rPr lang="fr-FR" dirty="0" err="1" smtClean="0"/>
              <a:t>Injector</a:t>
            </a:r>
            <a:r>
              <a:rPr lang="fr-FR" dirty="0" smtClean="0"/>
              <a:t> for plasma </a:t>
            </a:r>
            <a:r>
              <a:rPr lang="fr-FR" dirty="0" err="1" smtClean="0"/>
              <a:t>facilities</a:t>
            </a:r>
            <a:endParaRPr lang="fr-FR" dirty="0" smtClean="0"/>
          </a:p>
          <a:p>
            <a:pPr lvl="1">
              <a:buClr>
                <a:schemeClr val="accent1"/>
              </a:buClr>
            </a:pPr>
            <a:r>
              <a:rPr lang="fr-FR" dirty="0" smtClean="0"/>
              <a:t>Free </a:t>
            </a:r>
            <a:r>
              <a:rPr lang="fr-FR" dirty="0" err="1" smtClean="0"/>
              <a:t>electron</a:t>
            </a:r>
            <a:r>
              <a:rPr lang="fr-FR" dirty="0" smtClean="0"/>
              <a:t> lasers</a:t>
            </a:r>
          </a:p>
          <a:p>
            <a:pPr lvl="1">
              <a:buClr>
                <a:schemeClr val="accent1"/>
              </a:buClr>
            </a:pPr>
            <a:r>
              <a:rPr lang="fr-FR" dirty="0" err="1" smtClean="0"/>
              <a:t>Medical</a:t>
            </a:r>
            <a:r>
              <a:rPr lang="fr-FR" dirty="0" smtClean="0"/>
              <a:t> applications</a:t>
            </a:r>
          </a:p>
          <a:p>
            <a:pPr lvl="2"/>
            <a:r>
              <a:rPr lang="fr-FR" dirty="0" smtClean="0"/>
              <a:t>Flash </a:t>
            </a:r>
            <a:r>
              <a:rPr lang="fr-FR" dirty="0" err="1" smtClean="0"/>
              <a:t>therapy</a:t>
            </a:r>
            <a:r>
              <a:rPr lang="fr-FR" dirty="0" smtClean="0"/>
              <a:t> (</a:t>
            </a:r>
            <a:r>
              <a:rPr lang="fr-FR" dirty="0" err="1" smtClean="0"/>
              <a:t>strong</a:t>
            </a:r>
            <a:r>
              <a:rPr lang="fr-FR" dirty="0" smtClean="0"/>
              <a:t> irradiation &gt; 200 Gy/s)</a:t>
            </a:r>
          </a:p>
          <a:p>
            <a:pPr lvl="2"/>
            <a:r>
              <a:rPr lang="fr-FR" dirty="0" smtClean="0"/>
              <a:t>VHEE (high </a:t>
            </a:r>
            <a:r>
              <a:rPr lang="fr-FR" dirty="0" err="1" smtClean="0"/>
              <a:t>energy</a:t>
            </a:r>
            <a:r>
              <a:rPr lang="fr-FR" dirty="0" smtClean="0"/>
              <a:t> &gt; 100 MeV)</a:t>
            </a:r>
          </a:p>
          <a:p>
            <a:pPr lvl="1">
              <a:buClr>
                <a:schemeClr val="accent1"/>
              </a:buClr>
            </a:pPr>
            <a:r>
              <a:rPr lang="fr-FR" dirty="0" smtClean="0"/>
              <a:t>Future </a:t>
            </a:r>
            <a:r>
              <a:rPr lang="fr-FR" dirty="0" err="1" smtClean="0"/>
              <a:t>colliders</a:t>
            </a:r>
            <a:r>
              <a:rPr lang="fr-FR" dirty="0" smtClean="0"/>
              <a:t> (</a:t>
            </a:r>
            <a:r>
              <a:rPr lang="fr-FR" dirty="0" err="1" smtClean="0"/>
              <a:t>multi-stage</a:t>
            </a:r>
            <a:r>
              <a:rPr lang="fr-FR" dirty="0" smtClean="0"/>
              <a:t>)</a:t>
            </a:r>
          </a:p>
          <a:p>
            <a:pPr lvl="2"/>
            <a:r>
              <a:rPr lang="fr-FR" dirty="0" smtClean="0"/>
              <a:t>High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83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AWAKE </a:t>
            </a:r>
            <a:r>
              <a:rPr lang="fr-FR" dirty="0" err="1" smtClean="0"/>
              <a:t>experiement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and </a:t>
            </a:r>
            <a:r>
              <a:rPr lang="fr-FR" dirty="0" err="1" smtClean="0"/>
              <a:t>beam-driven</a:t>
            </a:r>
            <a:r>
              <a:rPr lang="fr-FR" dirty="0" smtClean="0"/>
              <a:t> plasma </a:t>
            </a:r>
            <a:r>
              <a:rPr lang="fr-FR" dirty="0" err="1" smtClean="0"/>
              <a:t>accelerators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DF654-06B1-42FA-92B9-841203A12BDD}" type="datetime1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726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C037-2482-49CD-93B1-E74311022AE8}" type="datetime1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 Minenna  |  EARLI general presentation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pic>
        <p:nvPicPr>
          <p:cNvPr id="8" name="Espace réservé pour une image 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0" r="35646"/>
          <a:stretch/>
        </p:blipFill>
        <p:spPr/>
      </p:pic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234892" y="1381125"/>
            <a:ext cx="7365534" cy="4532313"/>
          </a:xfrm>
        </p:spPr>
        <p:txBody>
          <a:bodyPr/>
          <a:lstStyle/>
          <a:p>
            <a:pPr lvl="1"/>
            <a:r>
              <a:rPr lang="en-US" dirty="0"/>
              <a:t>Advanced Proton Driven Plasma Wakefield Acceleration Experiment </a:t>
            </a:r>
            <a:endParaRPr lang="fr-FR" dirty="0" smtClean="0"/>
          </a:p>
          <a:p>
            <a:pPr lvl="2"/>
            <a:r>
              <a:rPr lang="en-US" dirty="0" smtClean="0"/>
              <a:t>Accelerator </a:t>
            </a:r>
            <a:r>
              <a:rPr lang="en-US" dirty="0"/>
              <a:t>R&amp;D project (gradient of </a:t>
            </a:r>
            <a:r>
              <a:rPr lang="en-US" dirty="0" smtClean="0"/>
              <a:t>a few GV/m</a:t>
            </a:r>
            <a:r>
              <a:rPr lang="en-US" dirty="0"/>
              <a:t>)</a:t>
            </a:r>
            <a:endParaRPr lang="en-US" dirty="0" smtClean="0"/>
          </a:p>
          <a:p>
            <a:pPr lvl="2"/>
            <a:r>
              <a:rPr lang="en-US" dirty="0" smtClean="0"/>
              <a:t>Bas</a:t>
            </a:r>
            <a:r>
              <a:rPr lang="en-US" dirty="0"/>
              <a:t>ed at the CERN Neutrinos to Gran </a:t>
            </a:r>
            <a:r>
              <a:rPr lang="en-US" dirty="0" err="1"/>
              <a:t>Sasso</a:t>
            </a:r>
            <a:r>
              <a:rPr lang="en-US" dirty="0"/>
              <a:t> (CNGS) </a:t>
            </a:r>
            <a:r>
              <a:rPr lang="en-US" dirty="0" smtClean="0"/>
              <a:t>facility</a:t>
            </a:r>
          </a:p>
          <a:p>
            <a:pPr lvl="2"/>
            <a:endParaRPr lang="fr-FR" dirty="0"/>
          </a:p>
          <a:p>
            <a:pPr lvl="1"/>
            <a:r>
              <a:rPr lang="en-US" dirty="0" smtClean="0"/>
              <a:t>International </a:t>
            </a:r>
            <a:r>
              <a:rPr lang="en-US" dirty="0"/>
              <a:t>scientific collaboration </a:t>
            </a:r>
            <a:endParaRPr lang="en-US" dirty="0" smtClean="0"/>
          </a:p>
          <a:p>
            <a:pPr lvl="2"/>
            <a:r>
              <a:rPr lang="en-US" dirty="0" smtClean="0"/>
              <a:t>23 institutes</a:t>
            </a:r>
          </a:p>
          <a:p>
            <a:pPr lvl="2"/>
            <a:endParaRPr lang="en-US" dirty="0" smtClean="0"/>
          </a:p>
          <a:p>
            <a:pPr lvl="1"/>
            <a:r>
              <a:rPr lang="fr-FR" dirty="0" smtClean="0"/>
              <a:t>Run1 (2016 - 2018)</a:t>
            </a:r>
          </a:p>
          <a:p>
            <a:pPr lvl="2"/>
            <a:r>
              <a:rPr lang="en-US" dirty="0" smtClean="0"/>
              <a:t>Demonstrate </a:t>
            </a:r>
            <a:r>
              <a:rPr lang="en-US" dirty="0"/>
              <a:t>seeded self-modulation of the proton bunch in plasma </a:t>
            </a:r>
          </a:p>
          <a:p>
            <a:pPr lvl="2"/>
            <a:r>
              <a:rPr lang="en-US" dirty="0" smtClean="0"/>
              <a:t>Demonstrate </a:t>
            </a:r>
            <a:r>
              <a:rPr lang="en-US" dirty="0"/>
              <a:t>electron acceleration in plasma </a:t>
            </a:r>
            <a:r>
              <a:rPr lang="en-US" dirty="0" err="1"/>
              <a:t>wakefield</a:t>
            </a:r>
            <a:r>
              <a:rPr lang="en-US" dirty="0"/>
              <a:t> driven by a self-modulated proton </a:t>
            </a:r>
            <a:r>
              <a:rPr lang="en-US" dirty="0" smtClean="0"/>
              <a:t>bunch</a:t>
            </a:r>
            <a:endParaRPr lang="en-US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AWAKE </a:t>
            </a:r>
            <a:r>
              <a:rPr lang="fr-FR" dirty="0" err="1" smtClean="0"/>
              <a:t>experiement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65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AWAKE </a:t>
            </a:r>
            <a:r>
              <a:rPr lang="fr-FR" dirty="0" err="1" smtClean="0"/>
              <a:t>installed</a:t>
            </a:r>
            <a:r>
              <a:rPr lang="fr-FR" dirty="0" smtClean="0"/>
              <a:t> in CERN underground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441794" y="801732"/>
            <a:ext cx="10454931" cy="5257982"/>
            <a:chOff x="2905327" y="813415"/>
            <a:chExt cx="7661456" cy="4208178"/>
          </a:xfrm>
        </p:grpSpPr>
        <p:grpSp>
          <p:nvGrpSpPr>
            <p:cNvPr id="8" name="Group 2"/>
            <p:cNvGrpSpPr/>
            <p:nvPr/>
          </p:nvGrpSpPr>
          <p:grpSpPr>
            <a:xfrm>
              <a:off x="2905327" y="813415"/>
              <a:ext cx="7661456" cy="4208178"/>
              <a:chOff x="2905327" y="813415"/>
              <a:chExt cx="7661456" cy="4208178"/>
            </a:xfrm>
          </p:grpSpPr>
          <p:grpSp>
            <p:nvGrpSpPr>
              <p:cNvPr id="10" name="Group 21"/>
              <p:cNvGrpSpPr/>
              <p:nvPr/>
            </p:nvGrpSpPr>
            <p:grpSpPr>
              <a:xfrm>
                <a:off x="2905327" y="813415"/>
                <a:ext cx="7661456" cy="4208178"/>
                <a:chOff x="1542288" y="1616293"/>
                <a:chExt cx="5512575" cy="3623541"/>
              </a:xfrm>
            </p:grpSpPr>
            <p:grpSp>
              <p:nvGrpSpPr>
                <p:cNvPr id="17" name="Group 22"/>
                <p:cNvGrpSpPr/>
                <p:nvPr/>
              </p:nvGrpSpPr>
              <p:grpSpPr>
                <a:xfrm>
                  <a:off x="1542288" y="1616293"/>
                  <a:ext cx="5512575" cy="3623541"/>
                  <a:chOff x="2024693" y="1093934"/>
                  <a:chExt cx="6346509" cy="3856733"/>
                </a:xfrm>
              </p:grpSpPr>
              <p:grpSp>
                <p:nvGrpSpPr>
                  <p:cNvPr id="20" name="Group 25"/>
                  <p:cNvGrpSpPr/>
                  <p:nvPr/>
                </p:nvGrpSpPr>
                <p:grpSpPr>
                  <a:xfrm>
                    <a:off x="2024693" y="1093934"/>
                    <a:ext cx="6346509" cy="3856733"/>
                    <a:chOff x="2036177" y="727685"/>
                    <a:chExt cx="6346509" cy="3412967"/>
                  </a:xfrm>
                </p:grpSpPr>
                <p:grpSp>
                  <p:nvGrpSpPr>
                    <p:cNvPr id="23" name="Group 28"/>
                    <p:cNvGrpSpPr/>
                    <p:nvPr/>
                  </p:nvGrpSpPr>
                  <p:grpSpPr>
                    <a:xfrm>
                      <a:off x="2036177" y="727685"/>
                      <a:ext cx="5439103" cy="3412967"/>
                      <a:chOff x="2124812" y="869956"/>
                      <a:chExt cx="5528268" cy="4175103"/>
                    </a:xfrm>
                  </p:grpSpPr>
                  <p:pic>
                    <p:nvPicPr>
                      <p:cNvPr id="29" name="Picture 34" descr="CNGS_sumps"/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2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 l="17573" t="171" r="12245" b="23860"/>
                      <a:stretch/>
                    </p:blipFill>
                    <p:spPr bwMode="auto">
                      <a:xfrm>
                        <a:off x="2124812" y="869956"/>
                        <a:ext cx="5528268" cy="41751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sp>
                    <p:nvSpPr>
                      <p:cNvPr id="30" name="Oval 35"/>
                      <p:cNvSpPr/>
                      <p:nvPr/>
                    </p:nvSpPr>
                    <p:spPr>
                      <a:xfrm>
                        <a:off x="4957291" y="2509176"/>
                        <a:ext cx="582210" cy="393697"/>
                      </a:xfrm>
                      <a:prstGeom prst="ellipse">
                        <a:avLst/>
                      </a:prstGeom>
                      <a:noFill/>
                      <a:ln w="38100" cmpd="sng">
                        <a:solidFill>
                          <a:srgbClr val="FFFF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24" name="TextBox 29"/>
                    <p:cNvSpPr txBox="1"/>
                    <p:nvPr/>
                  </p:nvSpPr>
                  <p:spPr>
                    <a:xfrm>
                      <a:off x="5163986" y="2268852"/>
                      <a:ext cx="3218700" cy="30965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b="1" dirty="0">
                          <a:solidFill>
                            <a:srgbClr val="FFFF00"/>
                          </a:solidFill>
                        </a:rPr>
                        <a:t>AWAKE Run 1, 2a/b experiment &lt; 2026</a:t>
                      </a:r>
                    </a:p>
                  </p:txBody>
                </p:sp>
                <p:sp>
                  <p:nvSpPr>
                    <p:cNvPr id="25" name="Oval 30"/>
                    <p:cNvSpPr/>
                    <p:nvPr/>
                  </p:nvSpPr>
                  <p:spPr>
                    <a:xfrm>
                      <a:off x="3437867" y="3766551"/>
                      <a:ext cx="341620" cy="321830"/>
                    </a:xfrm>
                    <a:prstGeom prst="ellipse">
                      <a:avLst/>
                    </a:prstGeom>
                    <a:noFill/>
                    <a:ln w="19050" cmpd="sng">
                      <a:solidFill>
                        <a:srgbClr val="FF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TextBox 31"/>
                    <p:cNvSpPr txBox="1"/>
                    <p:nvPr/>
                  </p:nvSpPr>
                  <p:spPr>
                    <a:xfrm>
                      <a:off x="3224241" y="3312517"/>
                      <a:ext cx="634139" cy="47427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600" b="1" dirty="0">
                          <a:solidFill>
                            <a:srgbClr val="FF9900"/>
                          </a:solidFill>
                        </a:rPr>
                        <a:t>beam dump</a:t>
                      </a:r>
                    </a:p>
                  </p:txBody>
                </p:sp>
                <p:sp>
                  <p:nvSpPr>
                    <p:cNvPr id="27" name="Line 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769244" y="2430474"/>
                      <a:ext cx="1259983" cy="1377045"/>
                    </a:xfrm>
                    <a:prstGeom prst="line">
                      <a:avLst/>
                    </a:prstGeom>
                    <a:noFill/>
                    <a:ln w="28575" cmpd="sng">
                      <a:solidFill>
                        <a:srgbClr val="FF9900"/>
                      </a:solidFill>
                      <a:round/>
                      <a:headEnd type="triangle" w="med" len="med"/>
                      <a:tailEnd type="none" w="med" len="med"/>
                    </a:ln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" name="TextBox 33"/>
                    <p:cNvSpPr txBox="1"/>
                    <p:nvPr/>
                  </p:nvSpPr>
                  <p:spPr>
                    <a:xfrm>
                      <a:off x="4338351" y="3120220"/>
                      <a:ext cx="720473" cy="27457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b="1" dirty="0">
                          <a:solidFill>
                            <a:srgbClr val="FF9900"/>
                          </a:solidFill>
                        </a:rPr>
                        <a:t>~1100m</a:t>
                      </a:r>
                    </a:p>
                  </p:txBody>
                </p:sp>
              </p:grpSp>
              <p:sp>
                <p:nvSpPr>
                  <p:cNvPr id="21" name="TextBox 26"/>
                  <p:cNvSpPr txBox="1"/>
                  <p:nvPr/>
                </p:nvSpPr>
                <p:spPr>
                  <a:xfrm>
                    <a:off x="4146586" y="1965171"/>
                    <a:ext cx="344564" cy="31028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rgbClr val="FFFF00"/>
                        </a:solidFill>
                      </a:rPr>
                      <a:t>SPS</a:t>
                    </a:r>
                  </a:p>
                </p:txBody>
              </p:sp>
              <p:sp>
                <p:nvSpPr>
                  <p:cNvPr id="22" name="TextBox 27"/>
                  <p:cNvSpPr txBox="1"/>
                  <p:nvPr/>
                </p:nvSpPr>
                <p:spPr>
                  <a:xfrm>
                    <a:off x="2758926" y="3293459"/>
                    <a:ext cx="422032" cy="31028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rgbClr val="FF9900"/>
                        </a:solidFill>
                      </a:rPr>
                      <a:t>LHC</a:t>
                    </a:r>
                  </a:p>
                </p:txBody>
              </p:sp>
            </p:grpSp>
            <p:sp>
              <p:nvSpPr>
                <p:cNvPr id="18" name="Freeform 23"/>
                <p:cNvSpPr/>
                <p:nvPr/>
              </p:nvSpPr>
              <p:spPr>
                <a:xfrm>
                  <a:off x="4236831" y="2587177"/>
                  <a:ext cx="776677" cy="369736"/>
                </a:xfrm>
                <a:custGeom>
                  <a:avLst/>
                  <a:gdLst>
                    <a:gd name="connsiteX0" fmla="*/ 528317 w 528317"/>
                    <a:gd name="connsiteY0" fmla="*/ 0 h 326849"/>
                    <a:gd name="connsiteX1" fmla="*/ 61429 w 528317"/>
                    <a:gd name="connsiteY1" fmla="*/ 130739 h 326849"/>
                    <a:gd name="connsiteX2" fmla="*/ 5403 w 528317"/>
                    <a:gd name="connsiteY2" fmla="*/ 326849 h 3268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8317" h="326849">
                      <a:moveTo>
                        <a:pt x="528317" y="0"/>
                      </a:moveTo>
                      <a:cubicBezTo>
                        <a:pt x="338449" y="38132"/>
                        <a:pt x="148581" y="76264"/>
                        <a:pt x="61429" y="130739"/>
                      </a:cubicBezTo>
                      <a:cubicBezTo>
                        <a:pt x="-25723" y="185214"/>
                        <a:pt x="5403" y="326849"/>
                        <a:pt x="5403" y="326849"/>
                      </a:cubicBezTo>
                    </a:path>
                  </a:pathLst>
                </a:custGeom>
                <a:ln w="28575" cmpd="sng">
                  <a:solidFill>
                    <a:srgbClr val="FFFF00"/>
                  </a:solidFill>
                  <a:headEnd type="none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TextBox 24"/>
                <p:cNvSpPr txBox="1"/>
                <p:nvPr/>
              </p:nvSpPr>
              <p:spPr>
                <a:xfrm>
                  <a:off x="4171942" y="2331980"/>
                  <a:ext cx="517518" cy="2915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rgbClr val="FFFF00"/>
                      </a:solidFill>
                    </a:rPr>
                    <a:t>protons</a:t>
                  </a:r>
                </a:p>
              </p:txBody>
            </p:sp>
          </p:grpSp>
          <p:sp>
            <p:nvSpPr>
              <p:cNvPr id="11" name="Line 13"/>
              <p:cNvSpPr>
                <a:spLocks noChangeShapeType="1"/>
              </p:cNvSpPr>
              <p:nvPr/>
            </p:nvSpPr>
            <p:spPr bwMode="auto">
              <a:xfrm flipV="1">
                <a:off x="7022593" y="1884133"/>
                <a:ext cx="2100136" cy="805115"/>
              </a:xfrm>
              <a:prstGeom prst="line">
                <a:avLst/>
              </a:prstGeom>
              <a:noFill/>
              <a:ln w="28575" cmpd="sng">
                <a:solidFill>
                  <a:srgbClr val="FFFF00"/>
                </a:solidFill>
                <a:prstDash val="dash"/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TextBox 19"/>
              <p:cNvSpPr txBox="1"/>
              <p:nvPr/>
            </p:nvSpPr>
            <p:spPr>
              <a:xfrm>
                <a:off x="8368678" y="2089771"/>
                <a:ext cx="8697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FF00"/>
                    </a:solidFill>
                  </a:rPr>
                  <a:t>~1000m</a:t>
                </a:r>
              </a:p>
            </p:txBody>
          </p:sp>
          <p:sp>
            <p:nvSpPr>
              <p:cNvPr id="13" name="TextBox 20"/>
              <p:cNvSpPr txBox="1"/>
              <p:nvPr/>
            </p:nvSpPr>
            <p:spPr>
              <a:xfrm>
                <a:off x="8431212" y="1138247"/>
                <a:ext cx="66000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FFFF00"/>
                    </a:solidFill>
                  </a:rPr>
                  <a:t>Control </a:t>
                </a:r>
              </a:p>
              <a:p>
                <a:pPr algn="ctr"/>
                <a:r>
                  <a:rPr lang="en-US" sz="1200" b="1" dirty="0">
                    <a:solidFill>
                      <a:srgbClr val="FFFF00"/>
                    </a:solidFill>
                  </a:rPr>
                  <a:t>room</a:t>
                </a:r>
              </a:p>
            </p:txBody>
          </p:sp>
          <p:sp>
            <p:nvSpPr>
              <p:cNvPr id="14" name="Oval 36"/>
              <p:cNvSpPr/>
              <p:nvPr/>
            </p:nvSpPr>
            <p:spPr>
              <a:xfrm>
                <a:off x="8912204" y="1510627"/>
                <a:ext cx="276932" cy="124503"/>
              </a:xfrm>
              <a:prstGeom prst="ellipse">
                <a:avLst/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 flipV="1">
                <a:off x="9250228" y="1087319"/>
                <a:ext cx="5317" cy="584007"/>
              </a:xfrm>
              <a:prstGeom prst="line">
                <a:avLst/>
              </a:prstGeom>
              <a:noFill/>
              <a:ln w="28575" cmpd="sng">
                <a:solidFill>
                  <a:srgbClr val="FFFF00"/>
                </a:solidFill>
                <a:prstDash val="sysDash"/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Box 38"/>
              <p:cNvSpPr txBox="1"/>
              <p:nvPr/>
            </p:nvSpPr>
            <p:spPr>
              <a:xfrm>
                <a:off x="8894619" y="880948"/>
                <a:ext cx="54248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FF00"/>
                    </a:solidFill>
                  </a:rPr>
                  <a:t>~50m</a:t>
                </a: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2913627" y="896416"/>
              <a:ext cx="2274457" cy="489709"/>
            </a:xfrm>
            <a:prstGeom prst="rect">
              <a:avLst/>
            </a:prstGeom>
            <a:solidFill>
              <a:srgbClr val="18250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rgbClr val="FFFF00"/>
                  </a:solidFill>
                  <a:cs typeface="Candara"/>
                </a:rPr>
                <a:t>AWAKE</a:t>
              </a:r>
            </a:p>
          </p:txBody>
        </p:sp>
      </p:grpSp>
      <p:grpSp>
        <p:nvGrpSpPr>
          <p:cNvPr id="31" name="Group 4">
            <a:extLst>
              <a:ext uri="{FF2B5EF4-FFF2-40B4-BE49-F238E27FC236}">
                <a16:creationId xmlns:a16="http://schemas.microsoft.com/office/drawing/2014/main" id="{FC41C1E1-EB8B-3046-A406-51A947331C5F}"/>
              </a:ext>
            </a:extLst>
          </p:cNvPr>
          <p:cNvGrpSpPr/>
          <p:nvPr/>
        </p:nvGrpSpPr>
        <p:grpSpPr>
          <a:xfrm>
            <a:off x="5452886" y="3396273"/>
            <a:ext cx="4394895" cy="568506"/>
            <a:chOff x="5452886" y="3396273"/>
            <a:chExt cx="4394895" cy="568506"/>
          </a:xfrm>
        </p:grpSpPr>
        <p:sp>
          <p:nvSpPr>
            <p:cNvPr id="32" name="Oval 39">
              <a:extLst>
                <a:ext uri="{FF2B5EF4-FFF2-40B4-BE49-F238E27FC236}">
                  <a16:creationId xmlns:a16="http://schemas.microsoft.com/office/drawing/2014/main" id="{50D778DE-DF09-484B-A446-3D74E9C7E72F}"/>
                </a:ext>
              </a:extLst>
            </p:cNvPr>
            <p:cNvSpPr/>
            <p:nvPr/>
          </p:nvSpPr>
          <p:spPr>
            <a:xfrm rot="19602833">
              <a:off x="5452886" y="3396273"/>
              <a:ext cx="943635" cy="495809"/>
            </a:xfrm>
            <a:prstGeom prst="ellipse">
              <a:avLst/>
            </a:prstGeom>
            <a:noFill/>
            <a:ln w="76200" cmpd="sng">
              <a:solidFill>
                <a:srgbClr val="00FA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FA00"/>
                </a:highlight>
              </a:endParaRPr>
            </a:p>
          </p:txBody>
        </p:sp>
        <p:sp>
          <p:nvSpPr>
            <p:cNvPr id="33" name="TextBox 40">
              <a:extLst>
                <a:ext uri="{FF2B5EF4-FFF2-40B4-BE49-F238E27FC236}">
                  <a16:creationId xmlns:a16="http://schemas.microsoft.com/office/drawing/2014/main" id="{70A4B4EF-1AAC-F14F-829E-DA89B549037E}"/>
                </a:ext>
              </a:extLst>
            </p:cNvPr>
            <p:cNvSpPr txBox="1"/>
            <p:nvPr/>
          </p:nvSpPr>
          <p:spPr>
            <a:xfrm>
              <a:off x="6248654" y="3595447"/>
              <a:ext cx="35991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FA00"/>
                  </a:solidFill>
                </a:rPr>
                <a:t>AWAKE Run 2c/d experiment &gt;2027</a:t>
              </a:r>
            </a:p>
          </p:txBody>
        </p:sp>
      </p:grpSp>
      <p:sp>
        <p:nvSpPr>
          <p:cNvPr id="34" name="ZoneTexte 33"/>
          <p:cNvSpPr txBox="1"/>
          <p:nvPr/>
        </p:nvSpPr>
        <p:spPr>
          <a:xfrm>
            <a:off x="171362" y="6035873"/>
            <a:ext cx="9480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Slide: E. Gschwendtner, </a:t>
            </a:r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CERN</a:t>
            </a:r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3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AWAKE Run1</a:t>
            </a:r>
            <a:endParaRPr lang="en-US" dirty="0"/>
          </a:p>
        </p:txBody>
      </p:sp>
      <p:grpSp>
        <p:nvGrpSpPr>
          <p:cNvPr id="7" name="Group 27">
            <a:extLst>
              <a:ext uri="{FF2B5EF4-FFF2-40B4-BE49-F238E27FC236}">
                <a16:creationId xmlns:a16="http://schemas.microsoft.com/office/drawing/2014/main" id="{E03D69BC-4655-5D49-89FE-B0196021E1E7}"/>
              </a:ext>
            </a:extLst>
          </p:cNvPr>
          <p:cNvGrpSpPr/>
          <p:nvPr/>
        </p:nvGrpSpPr>
        <p:grpSpPr>
          <a:xfrm>
            <a:off x="3547965" y="1757595"/>
            <a:ext cx="5565889" cy="3498468"/>
            <a:chOff x="2044055" y="1525461"/>
            <a:chExt cx="7886113" cy="4457190"/>
          </a:xfrm>
        </p:grpSpPr>
        <p:pic>
          <p:nvPicPr>
            <p:cNvPr id="8" name="Picture 22" descr="Awake-schema-02.pdf">
              <a:extLst>
                <a:ext uri="{FF2B5EF4-FFF2-40B4-BE49-F238E27FC236}">
                  <a16:creationId xmlns:a16="http://schemas.microsoft.com/office/drawing/2014/main" id="{90584038-73B3-9442-87E3-C8A38732D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4055" y="1535891"/>
              <a:ext cx="7886113" cy="444676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779C351-0940-6343-96E8-4F89D9F16B8E}"/>
                </a:ext>
              </a:extLst>
            </p:cNvPr>
            <p:cNvSpPr/>
            <p:nvPr/>
          </p:nvSpPr>
          <p:spPr>
            <a:xfrm>
              <a:off x="2124813" y="4276446"/>
              <a:ext cx="4670387" cy="1576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FDBF6E5-3FCA-4D4C-A58A-BA35DDBBE155}"/>
                </a:ext>
              </a:extLst>
            </p:cNvPr>
            <p:cNvSpPr/>
            <p:nvPr/>
          </p:nvSpPr>
          <p:spPr>
            <a:xfrm>
              <a:off x="6266121" y="1525461"/>
              <a:ext cx="3591603" cy="14789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A993BDA-6BD4-C446-9F27-754C19AF3E0B}"/>
                </a:ext>
              </a:extLst>
            </p:cNvPr>
            <p:cNvSpPr/>
            <p:nvPr/>
          </p:nvSpPr>
          <p:spPr>
            <a:xfrm>
              <a:off x="7995863" y="2870572"/>
              <a:ext cx="683857" cy="104452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id="{69E3579C-9BE9-854C-BD58-DAEAE0B6ECD5}"/>
              </a:ext>
            </a:extLst>
          </p:cNvPr>
          <p:cNvGrpSpPr/>
          <p:nvPr/>
        </p:nvGrpSpPr>
        <p:grpSpPr>
          <a:xfrm>
            <a:off x="270297" y="786384"/>
            <a:ext cx="3437179" cy="2272700"/>
            <a:chOff x="3569751" y="789809"/>
            <a:chExt cx="3949462" cy="2873928"/>
          </a:xfrm>
        </p:grpSpPr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D698F2C1-1921-FF42-9F59-918158DC0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9751" y="789809"/>
              <a:ext cx="3949462" cy="2873928"/>
            </a:xfrm>
            <a:prstGeom prst="rect">
              <a:avLst/>
            </a:prstGeom>
          </p:spPr>
        </p:pic>
        <p:sp>
          <p:nvSpPr>
            <p:cNvPr id="14" name="TextBox 14">
              <a:extLst>
                <a:ext uri="{FF2B5EF4-FFF2-40B4-BE49-F238E27FC236}">
                  <a16:creationId xmlns:a16="http://schemas.microsoft.com/office/drawing/2014/main" id="{7D1AB56F-38AA-FA4B-821B-89EABB46032A}"/>
                </a:ext>
              </a:extLst>
            </p:cNvPr>
            <p:cNvSpPr txBox="1"/>
            <p:nvPr/>
          </p:nvSpPr>
          <p:spPr>
            <a:xfrm>
              <a:off x="3879587" y="3193854"/>
              <a:ext cx="3456342" cy="428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FFFFFF"/>
                  </a:solidFill>
                </a:rPr>
                <a:t>Laser, compressor in laser room</a:t>
              </a:r>
            </a:p>
          </p:txBody>
        </p:sp>
      </p:grpSp>
      <p:sp>
        <p:nvSpPr>
          <p:cNvPr id="15" name="TextBox 26">
            <a:extLst>
              <a:ext uri="{FF2B5EF4-FFF2-40B4-BE49-F238E27FC236}">
                <a16:creationId xmlns:a16="http://schemas.microsoft.com/office/drawing/2014/main" id="{D8E920BB-5564-C847-8994-4D8FA8DB9C3C}"/>
              </a:ext>
            </a:extLst>
          </p:cNvPr>
          <p:cNvSpPr txBox="1"/>
          <p:nvPr/>
        </p:nvSpPr>
        <p:spPr>
          <a:xfrm>
            <a:off x="2718262" y="2226296"/>
            <a:ext cx="85374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</a:rPr>
              <a:t>500mJ</a:t>
            </a:r>
          </a:p>
          <a:p>
            <a:r>
              <a:rPr lang="en-US" sz="1100" dirty="0">
                <a:solidFill>
                  <a:srgbClr val="00B050"/>
                </a:solidFill>
              </a:rPr>
              <a:t>120fs</a:t>
            </a:r>
          </a:p>
        </p:txBody>
      </p:sp>
      <p:grpSp>
        <p:nvGrpSpPr>
          <p:cNvPr id="16" name="Group 3">
            <a:extLst>
              <a:ext uri="{FF2B5EF4-FFF2-40B4-BE49-F238E27FC236}">
                <a16:creationId xmlns:a16="http://schemas.microsoft.com/office/drawing/2014/main" id="{F46DFE82-4AD3-4D4A-832F-4AF30BC4876F}"/>
              </a:ext>
            </a:extLst>
          </p:cNvPr>
          <p:cNvGrpSpPr/>
          <p:nvPr/>
        </p:nvGrpSpPr>
        <p:grpSpPr>
          <a:xfrm>
            <a:off x="270297" y="3917246"/>
            <a:ext cx="3437179" cy="1993104"/>
            <a:chOff x="3547965" y="3897496"/>
            <a:chExt cx="4046561" cy="2439105"/>
          </a:xfrm>
        </p:grpSpPr>
        <p:grpSp>
          <p:nvGrpSpPr>
            <p:cNvPr id="17" name="Group 15">
              <a:extLst>
                <a:ext uri="{FF2B5EF4-FFF2-40B4-BE49-F238E27FC236}">
                  <a16:creationId xmlns:a16="http://schemas.microsoft.com/office/drawing/2014/main" id="{F9D5F53C-1D10-4641-96B0-0AE4A6CCF48B}"/>
                </a:ext>
              </a:extLst>
            </p:cNvPr>
            <p:cNvGrpSpPr/>
            <p:nvPr/>
          </p:nvGrpSpPr>
          <p:grpSpPr>
            <a:xfrm>
              <a:off x="3547965" y="3897496"/>
              <a:ext cx="4046561" cy="2439105"/>
              <a:chOff x="644841" y="390510"/>
              <a:chExt cx="3365500" cy="2601912"/>
            </a:xfrm>
          </p:grpSpPr>
          <p:pic>
            <p:nvPicPr>
              <p:cNvPr id="19" name="Picture 16" descr="736-3621_IMG">
                <a:extLst>
                  <a:ext uri="{FF2B5EF4-FFF2-40B4-BE49-F238E27FC236}">
                    <a16:creationId xmlns:a16="http://schemas.microsoft.com/office/drawing/2014/main" id="{352A384B-4846-2249-BF13-AD2041C065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4841" y="390510"/>
                <a:ext cx="3365500" cy="2601912"/>
              </a:xfrm>
              <a:prstGeom prst="rect">
                <a:avLst/>
              </a:prstGeom>
              <a:noFill/>
              <a:ln w="57150" cmpd="sng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Box 18">
                <a:extLst>
                  <a:ext uri="{FF2B5EF4-FFF2-40B4-BE49-F238E27FC236}">
                    <a16:creationId xmlns:a16="http://schemas.microsoft.com/office/drawing/2014/main" id="{91E8FD7B-2AC0-CD40-A34C-2EAF3E026B57}"/>
                  </a:ext>
                </a:extLst>
              </p:cNvPr>
              <p:cNvSpPr txBox="1"/>
              <p:nvPr/>
            </p:nvSpPr>
            <p:spPr>
              <a:xfrm>
                <a:off x="788370" y="2545562"/>
                <a:ext cx="1870935" cy="3509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kern="1200" dirty="0">
                    <a:solidFill>
                      <a:schemeClr val="bg1"/>
                    </a:solidFill>
                  </a:rPr>
                  <a:t>750m proton beam line</a:t>
                </a:r>
              </a:p>
            </p:txBody>
          </p:sp>
        </p:grpSp>
        <p:sp>
          <p:nvSpPr>
            <p:cNvPr id="18" name="TextBox 24">
              <a:extLst>
                <a:ext uri="{FF2B5EF4-FFF2-40B4-BE49-F238E27FC236}">
                  <a16:creationId xmlns:a16="http://schemas.microsoft.com/office/drawing/2014/main" id="{4D02B497-034F-8A4B-8D2E-B5882A6347D0}"/>
                </a:ext>
              </a:extLst>
            </p:cNvPr>
            <p:cNvSpPr txBox="1"/>
            <p:nvPr/>
          </p:nvSpPr>
          <p:spPr>
            <a:xfrm>
              <a:off x="3720539" y="4106956"/>
              <a:ext cx="1026115" cy="7062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ED0202"/>
                  </a:solidFill>
                </a:rPr>
                <a:t>400 GeV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3x10</a:t>
              </a:r>
              <a:r>
                <a:rPr lang="en-US" sz="1050" baseline="30000" dirty="0">
                  <a:solidFill>
                    <a:srgbClr val="ED0202"/>
                  </a:solidFill>
                </a:rPr>
                <a:t>11 </a:t>
              </a:r>
              <a:r>
                <a:rPr lang="en-US" sz="1050" dirty="0">
                  <a:solidFill>
                    <a:srgbClr val="ED0202"/>
                  </a:solidFill>
                </a:rPr>
                <a:t>p</a:t>
              </a:r>
            </a:p>
            <a:p>
              <a:r>
                <a:rPr lang="en-US" sz="1050" dirty="0">
                  <a:solidFill>
                    <a:srgbClr val="ED0202"/>
                  </a:solidFill>
                </a:rPr>
                <a:t>400ps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8E3485E-B808-694D-8C91-BEA8E2B77C13}"/>
              </a:ext>
            </a:extLst>
          </p:cNvPr>
          <p:cNvGrpSpPr/>
          <p:nvPr/>
        </p:nvGrpSpPr>
        <p:grpSpPr>
          <a:xfrm>
            <a:off x="3972450" y="4467750"/>
            <a:ext cx="3966209" cy="1975051"/>
            <a:chOff x="7431464" y="3654776"/>
            <a:chExt cx="4157795" cy="3033891"/>
          </a:xfrm>
        </p:grpSpPr>
        <p:pic>
          <p:nvPicPr>
            <p:cNvPr id="22" name="Picture 23">
              <a:extLst>
                <a:ext uri="{FF2B5EF4-FFF2-40B4-BE49-F238E27FC236}">
                  <a16:creationId xmlns:a16="http://schemas.microsoft.com/office/drawing/2014/main" id="{380D1904-B5A1-D34E-A389-6BFFA13F63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31464" y="3654776"/>
              <a:ext cx="4089774" cy="3033891"/>
            </a:xfrm>
            <a:prstGeom prst="rect">
              <a:avLst/>
            </a:prstGeom>
          </p:spPr>
        </p:pic>
        <p:sp>
          <p:nvSpPr>
            <p:cNvPr id="23" name="TextBox 28">
              <a:extLst>
                <a:ext uri="{FF2B5EF4-FFF2-40B4-BE49-F238E27FC236}">
                  <a16:creationId xmlns:a16="http://schemas.microsoft.com/office/drawing/2014/main" id="{1C6751DC-4342-B247-8356-148F445525E6}"/>
                </a:ext>
              </a:extLst>
            </p:cNvPr>
            <p:cNvSpPr txBox="1"/>
            <p:nvPr/>
          </p:nvSpPr>
          <p:spPr>
            <a:xfrm>
              <a:off x="7528407" y="5922688"/>
              <a:ext cx="4060852" cy="567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10m Plasma cell in AWAKE tunnel</a:t>
              </a:r>
            </a:p>
          </p:txBody>
        </p:sp>
      </p:grpSp>
      <p:grpSp>
        <p:nvGrpSpPr>
          <p:cNvPr id="24" name="Group 8">
            <a:extLst>
              <a:ext uri="{FF2B5EF4-FFF2-40B4-BE49-F238E27FC236}">
                <a16:creationId xmlns:a16="http://schemas.microsoft.com/office/drawing/2014/main" id="{056624B5-9ADE-D447-8927-BC4319D5AE6B}"/>
              </a:ext>
            </a:extLst>
          </p:cNvPr>
          <p:cNvGrpSpPr/>
          <p:nvPr/>
        </p:nvGrpSpPr>
        <p:grpSpPr>
          <a:xfrm>
            <a:off x="6782509" y="695693"/>
            <a:ext cx="5161280" cy="2200324"/>
            <a:chOff x="6782509" y="695693"/>
            <a:chExt cx="5161280" cy="2200324"/>
          </a:xfrm>
        </p:grpSpPr>
        <p:grpSp>
          <p:nvGrpSpPr>
            <p:cNvPr id="25" name="Group 19">
              <a:extLst>
                <a:ext uri="{FF2B5EF4-FFF2-40B4-BE49-F238E27FC236}">
                  <a16:creationId xmlns:a16="http://schemas.microsoft.com/office/drawing/2014/main" id="{4B46E151-0572-1643-BC3C-DAE75D6489F1}"/>
                </a:ext>
              </a:extLst>
            </p:cNvPr>
            <p:cNvGrpSpPr/>
            <p:nvPr/>
          </p:nvGrpSpPr>
          <p:grpSpPr>
            <a:xfrm>
              <a:off x="6782509" y="695693"/>
              <a:ext cx="5161280" cy="2200324"/>
              <a:chOff x="0" y="0"/>
              <a:chExt cx="11233389" cy="4443560"/>
            </a:xfrm>
          </p:grpSpPr>
          <p:pic>
            <p:nvPicPr>
              <p:cNvPr id="27" name="Picture 20" descr="Picture 20">
                <a:extLst>
                  <a:ext uri="{FF2B5EF4-FFF2-40B4-BE49-F238E27FC236}">
                    <a16:creationId xmlns:a16="http://schemas.microsoft.com/office/drawing/2014/main" id="{BAA3488A-A4B8-2748-9C99-70F7284A8D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0" y="-1"/>
                <a:ext cx="11233390" cy="4443562"/>
              </a:xfrm>
              <a:prstGeom prst="rect">
                <a:avLst/>
              </a:prstGeom>
              <a:ln w="28575" cap="sq">
                <a:solidFill>
                  <a:srgbClr val="008000"/>
                </a:solidFill>
                <a:prstDash val="solid"/>
                <a:miter lim="800000"/>
              </a:ln>
              <a:effectLst>
                <a:outerShdw blurRad="50800" dist="18000" dir="5400000" rotWithShape="0">
                  <a:srgbClr val="000000">
                    <a:alpha val="40000"/>
                  </a:srgbClr>
                </a:outerShdw>
              </a:effectLst>
            </p:spPr>
          </p:pic>
          <p:sp>
            <p:nvSpPr>
              <p:cNvPr id="28" name="TextBox 21">
                <a:extLst>
                  <a:ext uri="{FF2B5EF4-FFF2-40B4-BE49-F238E27FC236}">
                    <a16:creationId xmlns:a16="http://schemas.microsoft.com/office/drawing/2014/main" id="{B4D85F09-26A6-A540-8944-AED309627FFD}"/>
                  </a:ext>
                </a:extLst>
              </p:cNvPr>
              <p:cNvSpPr txBox="1"/>
              <p:nvPr/>
            </p:nvSpPr>
            <p:spPr>
              <a:xfrm>
                <a:off x="6583058" y="130716"/>
                <a:ext cx="1755355" cy="5314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20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200"/>
                  <a:t>Laser line</a:t>
                </a:r>
              </a:p>
            </p:txBody>
          </p:sp>
          <p:sp>
            <p:nvSpPr>
              <p:cNvPr id="29" name="Straight Arrow Connector 22">
                <a:extLst>
                  <a:ext uri="{FF2B5EF4-FFF2-40B4-BE49-F238E27FC236}">
                    <a16:creationId xmlns:a16="http://schemas.microsoft.com/office/drawing/2014/main" id="{183190E0-A698-1641-AA44-21B1A219A410}"/>
                  </a:ext>
                </a:extLst>
              </p:cNvPr>
              <p:cNvSpPr/>
              <p:nvPr/>
            </p:nvSpPr>
            <p:spPr>
              <a:xfrm flipH="1">
                <a:off x="6934724" y="677845"/>
                <a:ext cx="241710" cy="800851"/>
              </a:xfrm>
              <a:prstGeom prst="line">
                <a:avLst/>
              </a:prstGeom>
              <a:noFill/>
              <a:ln w="28575" cap="flat">
                <a:solidFill>
                  <a:srgbClr val="F2F2F2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 sz="1100"/>
              </a:p>
            </p:txBody>
          </p:sp>
          <p:sp>
            <p:nvSpPr>
              <p:cNvPr id="30" name="TextBox 23">
                <a:extLst>
                  <a:ext uri="{FF2B5EF4-FFF2-40B4-BE49-F238E27FC236}">
                    <a16:creationId xmlns:a16="http://schemas.microsoft.com/office/drawing/2014/main" id="{402F635D-B0CC-184E-A933-66C67A67020C}"/>
                  </a:ext>
                </a:extLst>
              </p:cNvPr>
              <p:cNvSpPr txBox="1"/>
              <p:nvPr/>
            </p:nvSpPr>
            <p:spPr>
              <a:xfrm>
                <a:off x="7272673" y="1202331"/>
                <a:ext cx="3241033" cy="6194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 dirty="0"/>
                  <a:t>Electron source</a:t>
                </a:r>
              </a:p>
            </p:txBody>
          </p:sp>
          <p:sp>
            <p:nvSpPr>
              <p:cNvPr id="31" name="Left Brace 24">
                <a:extLst>
                  <a:ext uri="{FF2B5EF4-FFF2-40B4-BE49-F238E27FC236}">
                    <a16:creationId xmlns:a16="http://schemas.microsoft.com/office/drawing/2014/main" id="{FFCEC337-D814-A74C-8234-5759924E3525}"/>
                  </a:ext>
                </a:extLst>
              </p:cNvPr>
              <p:cNvSpPr/>
              <p:nvPr/>
            </p:nvSpPr>
            <p:spPr>
              <a:xfrm rot="5400000">
                <a:off x="8275971" y="-37433"/>
                <a:ext cx="511574" cy="39558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96"/>
                      <a:pt x="10800" y="21367"/>
                    </a:cubicBezTo>
                    <a:lnTo>
                      <a:pt x="10800" y="11033"/>
                    </a:lnTo>
                    <a:cubicBezTo>
                      <a:pt x="10800" y="10904"/>
                      <a:pt x="5965" y="10800"/>
                      <a:pt x="0" y="10800"/>
                    </a:cubicBezTo>
                    <a:cubicBezTo>
                      <a:pt x="5965" y="10800"/>
                      <a:pt x="10800" y="10696"/>
                      <a:pt x="10800" y="10567"/>
                    </a:cubicBezTo>
                    <a:lnTo>
                      <a:pt x="10800" y="233"/>
                    </a:lnTo>
                    <a:cubicBezTo>
                      <a:pt x="10800" y="104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  <p:sp>
            <p:nvSpPr>
              <p:cNvPr id="32" name="Left Brace 25">
                <a:extLst>
                  <a:ext uri="{FF2B5EF4-FFF2-40B4-BE49-F238E27FC236}">
                    <a16:creationId xmlns:a16="http://schemas.microsoft.com/office/drawing/2014/main" id="{FF15D289-02A3-CB47-814C-E6536B031038}"/>
                  </a:ext>
                </a:extLst>
              </p:cNvPr>
              <p:cNvSpPr/>
              <p:nvPr/>
            </p:nvSpPr>
            <p:spPr>
              <a:xfrm rot="5400000">
                <a:off x="4522037" y="294917"/>
                <a:ext cx="511574" cy="3582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85"/>
                      <a:pt x="10800" y="21343"/>
                    </a:cubicBezTo>
                    <a:lnTo>
                      <a:pt x="10800" y="11057"/>
                    </a:lnTo>
                    <a:cubicBezTo>
                      <a:pt x="10800" y="10915"/>
                      <a:pt x="5965" y="10800"/>
                      <a:pt x="0" y="10800"/>
                    </a:cubicBezTo>
                    <a:cubicBezTo>
                      <a:pt x="5965" y="10800"/>
                      <a:pt x="10800" y="10685"/>
                      <a:pt x="10800" y="10543"/>
                    </a:cubicBezTo>
                    <a:lnTo>
                      <a:pt x="10800" y="257"/>
                    </a:lnTo>
                    <a:cubicBezTo>
                      <a:pt x="10800" y="115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  <p:sp>
            <p:nvSpPr>
              <p:cNvPr id="33" name="TextBox 26">
                <a:extLst>
                  <a:ext uri="{FF2B5EF4-FFF2-40B4-BE49-F238E27FC236}">
                    <a16:creationId xmlns:a16="http://schemas.microsoft.com/office/drawing/2014/main" id="{E5341EDF-F2E6-214D-8623-B5EFE002554F}"/>
                  </a:ext>
                </a:extLst>
              </p:cNvPr>
              <p:cNvSpPr txBox="1"/>
              <p:nvPr/>
            </p:nvSpPr>
            <p:spPr>
              <a:xfrm>
                <a:off x="3073469" y="958333"/>
                <a:ext cx="3582069" cy="16048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 dirty="0"/>
                  <a:t>Diagnostics and booster structure</a:t>
                </a:r>
              </a:p>
            </p:txBody>
          </p:sp>
          <p:sp>
            <p:nvSpPr>
              <p:cNvPr id="34" name="TextBox 27">
                <a:extLst>
                  <a:ext uri="{FF2B5EF4-FFF2-40B4-BE49-F238E27FC236}">
                    <a16:creationId xmlns:a16="http://schemas.microsoft.com/office/drawing/2014/main" id="{1E52C501-9073-DE42-8AA7-E437E25086A8}"/>
                  </a:ext>
                </a:extLst>
              </p:cNvPr>
              <p:cNvSpPr txBox="1"/>
              <p:nvPr/>
            </p:nvSpPr>
            <p:spPr>
              <a:xfrm>
                <a:off x="555968" y="494192"/>
                <a:ext cx="2657204" cy="6194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2400" b="1">
                    <a:solidFill>
                      <a:srgbClr val="FFFFFF"/>
                    </a:solidFill>
                  </a:defRPr>
                </a:lvl1pPr>
              </a:lstStyle>
              <a:p>
                <a:r>
                  <a:rPr sz="1400"/>
                  <a:t>Transfer line</a:t>
                </a:r>
              </a:p>
            </p:txBody>
          </p:sp>
          <p:sp>
            <p:nvSpPr>
              <p:cNvPr id="35" name="Left Brace 28">
                <a:extLst>
                  <a:ext uri="{FF2B5EF4-FFF2-40B4-BE49-F238E27FC236}">
                    <a16:creationId xmlns:a16="http://schemas.microsoft.com/office/drawing/2014/main" id="{7F4A02EC-1768-C943-B44C-45242DCB739C}"/>
                  </a:ext>
                </a:extLst>
              </p:cNvPr>
              <p:cNvSpPr/>
              <p:nvPr/>
            </p:nvSpPr>
            <p:spPr>
              <a:xfrm rot="6124803">
                <a:off x="1335272" y="-173286"/>
                <a:ext cx="511574" cy="2657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15635" y="21600"/>
                      <a:pt x="10800" y="21445"/>
                      <a:pt x="10800" y="21253"/>
                    </a:cubicBezTo>
                    <a:lnTo>
                      <a:pt x="10800" y="11147"/>
                    </a:lnTo>
                    <a:cubicBezTo>
                      <a:pt x="10800" y="10955"/>
                      <a:pt x="5965" y="10800"/>
                      <a:pt x="0" y="10800"/>
                    </a:cubicBezTo>
                    <a:cubicBezTo>
                      <a:pt x="5965" y="10800"/>
                      <a:pt x="10800" y="10645"/>
                      <a:pt x="10800" y="10453"/>
                    </a:cubicBezTo>
                    <a:lnTo>
                      <a:pt x="10800" y="347"/>
                    </a:lnTo>
                    <a:cubicBezTo>
                      <a:pt x="10800" y="155"/>
                      <a:pt x="15635" y="0"/>
                      <a:pt x="21600" y="0"/>
                    </a:cubicBezTo>
                  </a:path>
                </a:pathLst>
              </a:custGeom>
              <a:noFill/>
              <a:ln w="28575" cap="flat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/>
                </a:pPr>
                <a:endParaRPr sz="900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9580559-A1E9-9046-B600-4998A235CAC9}"/>
                </a:ext>
              </a:extLst>
            </p:cNvPr>
            <p:cNvSpPr txBox="1"/>
            <p:nvPr/>
          </p:nvSpPr>
          <p:spPr>
            <a:xfrm>
              <a:off x="6843240" y="2276853"/>
              <a:ext cx="854283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1155CC"/>
                  </a:solidFill>
                </a:rPr>
                <a:t>20 MeV</a:t>
              </a:r>
            </a:p>
            <a:p>
              <a:r>
                <a:rPr lang="en-US" sz="1050" dirty="0">
                  <a:solidFill>
                    <a:srgbClr val="1155CC"/>
                  </a:solidFill>
                </a:rPr>
                <a:t>4x10</a:t>
              </a:r>
              <a:r>
                <a:rPr lang="en-US" sz="1050" baseline="30000" dirty="0">
                  <a:solidFill>
                    <a:srgbClr val="1155CC"/>
                  </a:solidFill>
                </a:rPr>
                <a:t>9 </a:t>
              </a:r>
              <a:r>
                <a:rPr lang="en-US" sz="1050" dirty="0">
                  <a:solidFill>
                    <a:srgbClr val="1155CC"/>
                  </a:solidFill>
                </a:rPr>
                <a:t>e</a:t>
              </a:r>
            </a:p>
            <a:p>
              <a:r>
                <a:rPr lang="en-US" sz="1050" dirty="0">
                  <a:solidFill>
                    <a:srgbClr val="1155CC"/>
                  </a:solidFill>
                </a:rPr>
                <a:t>2ps</a:t>
              </a:r>
            </a:p>
          </p:txBody>
        </p:sp>
      </p:grpSp>
      <p:grpSp>
        <p:nvGrpSpPr>
          <p:cNvPr id="36" name="Group 7">
            <a:extLst>
              <a:ext uri="{FF2B5EF4-FFF2-40B4-BE49-F238E27FC236}">
                <a16:creationId xmlns:a16="http://schemas.microsoft.com/office/drawing/2014/main" id="{AA8A0F32-781D-7749-A55E-9DEADB2BF7F4}"/>
              </a:ext>
            </a:extLst>
          </p:cNvPr>
          <p:cNvGrpSpPr/>
          <p:nvPr/>
        </p:nvGrpSpPr>
        <p:grpSpPr>
          <a:xfrm>
            <a:off x="8977722" y="3999945"/>
            <a:ext cx="2990339" cy="1848196"/>
            <a:chOff x="8977722" y="3999945"/>
            <a:chExt cx="2990339" cy="1848196"/>
          </a:xfrm>
        </p:grpSpPr>
        <p:pic>
          <p:nvPicPr>
            <p:cNvPr id="37" name="Picture 11" descr="Nov 22 2017_5_PSMS.jpg">
              <a:extLst>
                <a:ext uri="{FF2B5EF4-FFF2-40B4-BE49-F238E27FC236}">
                  <a16:creationId xmlns:a16="http://schemas.microsoft.com/office/drawing/2014/main" id="{42FD2B6C-E28A-D445-8195-5E454F209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7722" y="3999945"/>
              <a:ext cx="2990339" cy="1848196"/>
            </a:xfrm>
            <a:prstGeom prst="rect">
              <a:avLst/>
            </a:prstGeom>
          </p:spPr>
        </p:pic>
        <p:sp>
          <p:nvSpPr>
            <p:cNvPr id="38" name="TextBox 4">
              <a:extLst>
                <a:ext uri="{FF2B5EF4-FFF2-40B4-BE49-F238E27FC236}">
                  <a16:creationId xmlns:a16="http://schemas.microsoft.com/office/drawing/2014/main" id="{884C1026-9794-404F-AFC9-31E72C08A8D6}"/>
                </a:ext>
              </a:extLst>
            </p:cNvPr>
            <p:cNvSpPr txBox="1"/>
            <p:nvPr/>
          </p:nvSpPr>
          <p:spPr>
            <a:xfrm>
              <a:off x="10244513" y="5328085"/>
              <a:ext cx="1268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Diagnostics</a:t>
              </a: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171362" y="6035873"/>
            <a:ext cx="9480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Slide: E. Gschwendtner, </a:t>
            </a:r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CERN</a:t>
            </a:r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8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AWAKE Run2c</a:t>
            </a:r>
            <a:endParaRPr lang="en-US" dirty="0"/>
          </a:p>
        </p:txBody>
      </p:sp>
      <p:sp>
        <p:nvSpPr>
          <p:cNvPr id="10" name="Espace réservé du contenu 5"/>
          <p:cNvSpPr>
            <a:spLocks noGrp="1"/>
          </p:cNvSpPr>
          <p:nvPr>
            <p:ph idx="1"/>
          </p:nvPr>
        </p:nvSpPr>
        <p:spPr>
          <a:xfrm>
            <a:off x="657422" y="1319288"/>
            <a:ext cx="9695618" cy="1728712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Run </a:t>
            </a:r>
            <a:r>
              <a:rPr lang="en-US" dirty="0"/>
              <a:t>2c</a:t>
            </a:r>
          </a:p>
          <a:p>
            <a:pPr lvl="2"/>
            <a:r>
              <a:rPr lang="fr-FR" dirty="0" smtClean="0"/>
              <a:t>New 10 m Rb plasma source</a:t>
            </a:r>
          </a:p>
          <a:p>
            <a:pPr lvl="2"/>
            <a:r>
              <a:rPr lang="fr-FR" dirty="0" smtClean="0"/>
              <a:t>For </a:t>
            </a:r>
            <a:r>
              <a:rPr lang="en-US" dirty="0"/>
              <a:t>electron acceleration and emittance </a:t>
            </a:r>
            <a:r>
              <a:rPr lang="en-US" dirty="0" smtClean="0"/>
              <a:t>control</a:t>
            </a:r>
          </a:p>
          <a:p>
            <a:pPr lvl="2"/>
            <a:r>
              <a:rPr lang="en-US" dirty="0" smtClean="0"/>
              <a:t>Demonstrate </a:t>
            </a:r>
            <a:r>
              <a:rPr lang="en-US" dirty="0"/>
              <a:t>scalable plasma source </a:t>
            </a:r>
            <a:r>
              <a:rPr lang="en-US" dirty="0" smtClean="0"/>
              <a:t>technology</a:t>
            </a:r>
            <a:endParaRPr lang="en-US" dirty="0"/>
          </a:p>
          <a:p>
            <a:pPr lvl="2"/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 smtClean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22" y="3386769"/>
            <a:ext cx="10104996" cy="1882303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71362" y="6035873"/>
            <a:ext cx="9480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Slide: S</a:t>
            </a:r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 Doebert, CERN</a:t>
            </a:r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Oval 11">
            <a:extLst>
              <a:ext uri="{FF2B5EF4-FFF2-40B4-BE49-F238E27FC236}">
                <a16:creationId xmlns:a16="http://schemas.microsoft.com/office/drawing/2014/main" id="{B7467AB8-457D-2BEA-FDEE-211314ECBBEF}"/>
              </a:ext>
            </a:extLst>
          </p:cNvPr>
          <p:cNvSpPr/>
          <p:nvPr/>
        </p:nvSpPr>
        <p:spPr>
          <a:xfrm>
            <a:off x="4623687" y="3525520"/>
            <a:ext cx="3209673" cy="9652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02936" y="3217743"/>
            <a:ext cx="4451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dirty="0" err="1" smtClean="0">
                <a:solidFill>
                  <a:srgbClr val="FF0000"/>
                </a:solidFill>
                <a:latin typeface="+mj-lt"/>
                <a:ea typeface="Calibri" charset="0"/>
                <a:cs typeface="Calibri" charset="0"/>
              </a:rPr>
              <a:t>Need</a:t>
            </a:r>
            <a:r>
              <a:rPr lang="fr-FR" sz="1400" b="1" dirty="0" smtClean="0">
                <a:solidFill>
                  <a:srgbClr val="FF0000"/>
                </a:solidFill>
                <a:latin typeface="+mj-lt"/>
                <a:ea typeface="Calibri" charset="0"/>
                <a:cs typeface="Calibri" charset="0"/>
              </a:rPr>
              <a:t> a new </a:t>
            </a:r>
            <a:r>
              <a:rPr lang="fr-FR" sz="1400" b="1" dirty="0" err="1" smtClean="0">
                <a:solidFill>
                  <a:srgbClr val="FF0000"/>
                </a:solidFill>
                <a:latin typeface="+mj-lt"/>
                <a:ea typeface="Calibri" charset="0"/>
                <a:cs typeface="Calibri" charset="0"/>
              </a:rPr>
              <a:t>electron</a:t>
            </a:r>
            <a:r>
              <a:rPr lang="fr-FR" sz="1400" b="1" dirty="0" smtClean="0">
                <a:solidFill>
                  <a:srgbClr val="FF0000"/>
                </a:solidFill>
                <a:latin typeface="+mj-lt"/>
                <a:ea typeface="Calibri" charset="0"/>
                <a:cs typeface="Calibri" charset="0"/>
              </a:rPr>
              <a:t> source</a:t>
            </a:r>
            <a:endParaRPr lang="en-US" sz="1400" b="1" dirty="0">
              <a:solidFill>
                <a:srgbClr val="FF0000"/>
              </a:solidFill>
              <a:latin typeface="+mj-lt"/>
              <a:ea typeface="Calibri" charset="0"/>
              <a:cs typeface="Calibri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648960" y="5558353"/>
            <a:ext cx="230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Plasma </a:t>
            </a:r>
            <a:r>
              <a:rPr lang="fr-FR" dirty="0" err="1" smtClean="0"/>
              <a:t>cell</a:t>
            </a:r>
            <a:r>
              <a:rPr lang="fr-FR" dirty="0" smtClean="0"/>
              <a:t> of Run1</a:t>
            </a:r>
            <a:endParaRPr lang="en-US" dirty="0"/>
          </a:p>
        </p:txBody>
      </p:sp>
      <p:sp>
        <p:nvSpPr>
          <p:cNvPr id="20" name="ZoneTexte 19"/>
          <p:cNvSpPr txBox="1"/>
          <p:nvPr/>
        </p:nvSpPr>
        <p:spPr>
          <a:xfrm>
            <a:off x="8636000" y="5558353"/>
            <a:ext cx="3057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New plasma </a:t>
            </a:r>
            <a:r>
              <a:rPr lang="fr-FR" dirty="0" err="1" smtClean="0"/>
              <a:t>cell</a:t>
            </a:r>
            <a:r>
              <a:rPr lang="fr-FR" dirty="0" smtClean="0"/>
              <a:t> for Run2c</a:t>
            </a:r>
            <a:endParaRPr lang="en-US" dirty="0"/>
          </a:p>
        </p:txBody>
      </p:sp>
      <p:cxnSp>
        <p:nvCxnSpPr>
          <p:cNvPr id="9" name="Connecteur droit avec flèche 8"/>
          <p:cNvCxnSpPr>
            <a:stCxn id="2" idx="0"/>
          </p:cNvCxnSpPr>
          <p:nvPr/>
        </p:nvCxnSpPr>
        <p:spPr>
          <a:xfrm flipV="1">
            <a:off x="6802120" y="4775200"/>
            <a:ext cx="441960" cy="783153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20" idx="0"/>
          </p:cNvCxnSpPr>
          <p:nvPr/>
        </p:nvCxnSpPr>
        <p:spPr>
          <a:xfrm flipH="1" flipV="1">
            <a:off x="9723120" y="4931591"/>
            <a:ext cx="441416" cy="626762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40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09" y="1285065"/>
            <a:ext cx="8592796" cy="4959382"/>
          </a:xfrm>
          <a:prstGeom prst="rect">
            <a:avLst/>
          </a:prstGeo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CERN </a:t>
            </a:r>
            <a:r>
              <a:rPr lang="fr-FR" dirty="0" err="1" smtClean="0"/>
              <a:t>electron</a:t>
            </a:r>
            <a:r>
              <a:rPr lang="fr-FR" dirty="0" smtClean="0"/>
              <a:t> gun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71362" y="6035873"/>
            <a:ext cx="9480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Slide: S</a:t>
            </a:r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 Doebert, CERN</a:t>
            </a:r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848" y="961696"/>
            <a:ext cx="9731583" cy="35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14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CERN </a:t>
            </a:r>
            <a:r>
              <a:rPr lang="fr-FR" dirty="0" err="1" smtClean="0"/>
              <a:t>transfer</a:t>
            </a:r>
            <a:r>
              <a:rPr lang="fr-FR" dirty="0" smtClean="0"/>
              <a:t> line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l="1070" t="13958" b="8887"/>
          <a:stretch/>
        </p:blipFill>
        <p:spPr>
          <a:xfrm>
            <a:off x="317941" y="858181"/>
            <a:ext cx="8194291" cy="361312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71362" y="6035873"/>
            <a:ext cx="9480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Slide: V. 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Bencini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CERN. CERN design by V. 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Bencini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R. </a:t>
            </a:r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Ramjiawan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F. </a:t>
            </a:r>
            <a:r>
              <a:rPr lang="en-US" sz="1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Velotti</a:t>
            </a:r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7382030" y="4143622"/>
            <a:ext cx="4539018" cy="1861473"/>
            <a:chOff x="238255" y="841500"/>
            <a:chExt cx="5292350" cy="2178812"/>
          </a:xfrm>
        </p:grpSpPr>
        <p:pic>
          <p:nvPicPr>
            <p:cNvPr id="10" name="Picture 26">
              <a:extLst>
                <a:ext uri="{FF2B5EF4-FFF2-40B4-BE49-F238E27FC236}">
                  <a16:creationId xmlns:a16="http://schemas.microsoft.com/office/drawing/2014/main" id="{D1BD1EA8-DF88-4419-961D-559D50939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1501" y="841500"/>
              <a:ext cx="4489104" cy="2178812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4"/>
            <a:srcRect r="12153"/>
            <a:stretch/>
          </p:blipFill>
          <p:spPr>
            <a:xfrm>
              <a:off x="238255" y="1358066"/>
              <a:ext cx="845897" cy="11994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079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18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AWAKE Run2c </a:t>
            </a:r>
            <a:r>
              <a:rPr lang="fr-FR" dirty="0" err="1" smtClean="0"/>
              <a:t>electron</a:t>
            </a:r>
            <a:r>
              <a:rPr lang="fr-FR" dirty="0" smtClean="0"/>
              <a:t> source </a:t>
            </a:r>
            <a:r>
              <a:rPr lang="fr-FR" dirty="0" err="1" smtClean="0"/>
              <a:t>needed</a:t>
            </a:r>
            <a:endParaRPr lang="en-US" dirty="0"/>
          </a:p>
        </p:txBody>
      </p:sp>
      <p:pic>
        <p:nvPicPr>
          <p:cNvPr id="7" name="Picture 12" descr="Diagram&#10;&#10;Description automatically generated">
            <a:extLst>
              <a:ext uri="{FF2B5EF4-FFF2-40B4-BE49-F238E27FC236}">
                <a16:creationId xmlns:a16="http://schemas.microsoft.com/office/drawing/2014/main" id="{A98614DD-9E5D-DE52-6DC3-90FD9AAB8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38" y="818159"/>
            <a:ext cx="11280371" cy="5525491"/>
          </a:xfrm>
          <a:prstGeom prst="rect">
            <a:avLst/>
          </a:prstGeom>
        </p:spPr>
      </p:pic>
      <p:sp>
        <p:nvSpPr>
          <p:cNvPr id="8" name="Oval 11">
            <a:extLst>
              <a:ext uri="{FF2B5EF4-FFF2-40B4-BE49-F238E27FC236}">
                <a16:creationId xmlns:a16="http://schemas.microsoft.com/office/drawing/2014/main" id="{B7467AB8-457D-2BEA-FDEE-211314ECBBEF}"/>
              </a:ext>
            </a:extLst>
          </p:cNvPr>
          <p:cNvSpPr/>
          <p:nvPr/>
        </p:nvSpPr>
        <p:spPr>
          <a:xfrm>
            <a:off x="4075047" y="1415630"/>
            <a:ext cx="2464833" cy="172799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925607" y="1689986"/>
            <a:ext cx="44511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+mj-lt"/>
                <a:ea typeface="Calibri" charset="0"/>
                <a:cs typeface="Calibri" charset="0"/>
              </a:rPr>
              <a:t>Using a laser </a:t>
            </a:r>
            <a:r>
              <a:rPr lang="en-US" sz="1400" b="1" dirty="0" err="1" smtClean="0">
                <a:solidFill>
                  <a:srgbClr val="FF0000"/>
                </a:solidFill>
                <a:latin typeface="+mj-lt"/>
                <a:ea typeface="Calibri" charset="0"/>
                <a:cs typeface="Calibri" charset="0"/>
              </a:rPr>
              <a:t>wakefield</a:t>
            </a:r>
            <a:r>
              <a:rPr lang="en-US" sz="1400" b="1" dirty="0" smtClean="0">
                <a:solidFill>
                  <a:srgbClr val="FF0000"/>
                </a:solidFill>
                <a:latin typeface="+mj-lt"/>
                <a:ea typeface="Calibri" charset="0"/>
                <a:cs typeface="Calibri" charset="0"/>
              </a:rPr>
              <a:t> accelerator (LWFA) instead?</a:t>
            </a:r>
          </a:p>
          <a:p>
            <a:pPr algn="ctr"/>
            <a:endParaRPr lang="en-US" sz="1400" b="1" dirty="0" smtClean="0">
              <a:solidFill>
                <a:srgbClr val="FF0000"/>
              </a:solidFill>
              <a:latin typeface="+mj-lt"/>
              <a:ea typeface="Calibri" charset="0"/>
              <a:cs typeface="Calibri" charset="0"/>
            </a:endParaRP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⇒ </a:t>
            </a:r>
            <a:r>
              <a:rPr lang="en-US" sz="1400" b="1" dirty="0" smtClean="0">
                <a:solidFill>
                  <a:srgbClr val="FF0000"/>
                </a:solidFill>
              </a:rPr>
              <a:t>EARLI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latin typeface="+mj-lt"/>
                <a:ea typeface="Calibri" charset="0"/>
                <a:cs typeface="Calibri" charset="0"/>
              </a:rPr>
              <a:t>(Is it feasible?)</a:t>
            </a:r>
            <a:endParaRPr lang="en-US" sz="1400" b="1" dirty="0">
              <a:solidFill>
                <a:srgbClr val="FF0000"/>
              </a:solidFill>
              <a:latin typeface="+mj-lt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23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D96C-E5E7-4821-B616-B4A26E2C68B6}" type="datetime1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EARLI </a:t>
            </a:r>
            <a:r>
              <a:rPr lang="fr-FR" dirty="0" err="1" smtClean="0"/>
              <a:t>project</a:t>
            </a: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 laser </a:t>
            </a:r>
            <a:r>
              <a:rPr lang="fr-FR" dirty="0" err="1" smtClean="0"/>
              <a:t>wakefield</a:t>
            </a:r>
            <a:r>
              <a:rPr lang="fr-FR" dirty="0" smtClean="0"/>
              <a:t> </a:t>
            </a:r>
            <a:r>
              <a:rPr lang="fr-FR" dirty="0" err="1" smtClean="0"/>
              <a:t>accelerator</a:t>
            </a:r>
            <a:r>
              <a:rPr lang="fr-FR" dirty="0" smtClean="0"/>
              <a:t> for AWAKE</a:t>
            </a:r>
            <a:endParaRPr lang="en-US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5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Plasma </a:t>
            </a:r>
            <a:r>
              <a:rPr lang="fr-FR" dirty="0" err="1" smtClean="0"/>
              <a:t>acceleration</a:t>
            </a:r>
            <a:endParaRPr lang="fr-FR" dirty="0" smtClean="0"/>
          </a:p>
          <a:p>
            <a:r>
              <a:rPr lang="fr-FR" dirty="0" smtClean="0"/>
              <a:t>AWAKE </a:t>
            </a:r>
            <a:r>
              <a:rPr lang="fr-FR" dirty="0" err="1" smtClean="0"/>
              <a:t>experiment</a:t>
            </a:r>
            <a:endParaRPr lang="fr-FR" dirty="0" smtClean="0"/>
          </a:p>
          <a:p>
            <a:r>
              <a:rPr lang="fr-FR" dirty="0" smtClean="0"/>
              <a:t>EARLI </a:t>
            </a:r>
            <a:r>
              <a:rPr lang="fr-FR" dirty="0" err="1" smtClean="0"/>
              <a:t>project</a:t>
            </a:r>
            <a:endParaRPr lang="fr-FR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F2F22-3C0E-49D6-A7D6-789F371AEC1E}" type="datetime1">
              <a:rPr lang="fr-FR" smtClean="0"/>
              <a:t>21/02/2023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002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C037-2482-49CD-93B1-E74311022AE8}" type="datetime1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20</a:t>
            </a:fld>
            <a:endParaRPr lang="fr-FR"/>
          </a:p>
        </p:txBody>
      </p:sp>
      <p:pic>
        <p:nvPicPr>
          <p:cNvPr id="8" name="Espace réservé pour une image 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r="13339"/>
          <a:stretch>
            <a:fillRect/>
          </a:stretch>
        </p:blipFill>
        <p:spPr/>
      </p:pic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731838" y="964735"/>
            <a:ext cx="6118657" cy="4948704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LWFA-based </a:t>
            </a:r>
            <a:r>
              <a:rPr lang="en-US" dirty="0"/>
              <a:t>electron injector for AWAKE </a:t>
            </a:r>
            <a:r>
              <a:rPr lang="en-US" dirty="0" smtClean="0"/>
              <a:t>Run2c</a:t>
            </a:r>
          </a:p>
          <a:p>
            <a:pPr lvl="2"/>
            <a:r>
              <a:rPr lang="en-US" dirty="0" smtClean="0"/>
              <a:t>Alternative </a:t>
            </a:r>
            <a:r>
              <a:rPr lang="en-US" dirty="0"/>
              <a:t>to RF </a:t>
            </a:r>
            <a:r>
              <a:rPr lang="en-US" dirty="0" smtClean="0"/>
              <a:t>injector</a:t>
            </a:r>
          </a:p>
          <a:p>
            <a:pPr lvl="2"/>
            <a:r>
              <a:rPr lang="en-US" dirty="0" smtClean="0"/>
              <a:t>Smaller footprint?</a:t>
            </a:r>
          </a:p>
          <a:p>
            <a:pPr lvl="2"/>
            <a:r>
              <a:rPr lang="en-US" dirty="0" smtClean="0"/>
              <a:t>Reproducible</a:t>
            </a:r>
            <a:r>
              <a:rPr lang="en-US" dirty="0"/>
              <a:t>, high-quality beam for 1- to 2-week </a:t>
            </a:r>
            <a:r>
              <a:rPr lang="en-US" dirty="0" smtClean="0"/>
              <a:t>runs</a:t>
            </a:r>
          </a:p>
          <a:p>
            <a:pPr lvl="1"/>
            <a:r>
              <a:rPr lang="en-US" dirty="0" smtClean="0"/>
              <a:t>Include 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stable laser system 0.01 - 0.1 </a:t>
            </a:r>
            <a:r>
              <a:rPr lang="en-US" dirty="0" smtClean="0"/>
              <a:t>Hz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plasma cell with adjustable density </a:t>
            </a:r>
            <a:r>
              <a:rPr lang="en-US" dirty="0" smtClean="0"/>
              <a:t>profiles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transfer line with an S </a:t>
            </a:r>
            <a:r>
              <a:rPr lang="en-US" dirty="0" err="1" smtClean="0"/>
              <a:t>achromat</a:t>
            </a:r>
            <a:endParaRPr lang="en-US" dirty="0" smtClean="0"/>
          </a:p>
          <a:p>
            <a:pPr lvl="1"/>
            <a:r>
              <a:rPr lang="en-US" dirty="0" smtClean="0"/>
              <a:t>Using </a:t>
            </a:r>
            <a:r>
              <a:rPr lang="en-US" dirty="0"/>
              <a:t>methods from conventional accelerators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EARLI </a:t>
            </a:r>
            <a:r>
              <a:rPr lang="fr-FR" dirty="0" err="1" smtClean="0"/>
              <a:t>project</a:t>
            </a:r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50" y="4544038"/>
            <a:ext cx="5968516" cy="136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32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21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EARLI </a:t>
            </a:r>
            <a:r>
              <a:rPr lang="fr-FR" dirty="0" err="1" smtClean="0"/>
              <a:t>project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674233"/>
            <a:ext cx="10058400" cy="149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10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997527"/>
            <a:ext cx="10728325" cy="4915911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Scientific goals</a:t>
            </a:r>
            <a:endParaRPr lang="en-US" dirty="0"/>
          </a:p>
          <a:p>
            <a:pPr lvl="2"/>
            <a:r>
              <a:rPr lang="en-US" dirty="0"/>
              <a:t>T</a:t>
            </a:r>
            <a:r>
              <a:rPr lang="en-US" dirty="0" smtClean="0"/>
              <a:t>ransition from lab </a:t>
            </a:r>
            <a:r>
              <a:rPr lang="en-US" dirty="0"/>
              <a:t>experiments to full </a:t>
            </a:r>
            <a:r>
              <a:rPr lang="en-US" dirty="0" smtClean="0"/>
              <a:t> </a:t>
            </a:r>
            <a:r>
              <a:rPr lang="en-US" dirty="0"/>
              <a:t>accelerators (</a:t>
            </a:r>
            <a:r>
              <a:rPr lang="en-US" dirty="0" smtClean="0"/>
              <a:t>for users)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rove </a:t>
            </a:r>
            <a:r>
              <a:rPr lang="en-US" dirty="0"/>
              <a:t>the reliability of LWFA for specific </a:t>
            </a:r>
            <a:r>
              <a:rPr lang="en-US" dirty="0" smtClean="0"/>
              <a:t>applications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ave </a:t>
            </a:r>
            <a:r>
              <a:rPr lang="en-US" dirty="0"/>
              <a:t>the way for future small-footprint laser-plasma-based </a:t>
            </a:r>
            <a:r>
              <a:rPr lang="en-US" dirty="0" smtClean="0"/>
              <a:t>facilities</a:t>
            </a:r>
          </a:p>
          <a:p>
            <a:pPr lvl="2"/>
            <a:r>
              <a:rPr lang="en-US" dirty="0"/>
              <a:t>G</a:t>
            </a:r>
            <a:r>
              <a:rPr lang="en-US" dirty="0" smtClean="0"/>
              <a:t>o </a:t>
            </a:r>
            <a:r>
              <a:rPr lang="en-US" dirty="0"/>
              <a:t>toward more reliable laser technology and sustainable </a:t>
            </a:r>
            <a:r>
              <a:rPr lang="en-US" dirty="0" smtClean="0"/>
              <a:t>alternatives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tepping </a:t>
            </a:r>
            <a:r>
              <a:rPr lang="en-US" dirty="0"/>
              <a:t>stone for other </a:t>
            </a:r>
            <a:r>
              <a:rPr lang="en-US" dirty="0" smtClean="0"/>
              <a:t>projects </a:t>
            </a:r>
            <a:r>
              <a:rPr lang="en-US" dirty="0"/>
              <a:t>such as AWAKE, </a:t>
            </a:r>
            <a:r>
              <a:rPr lang="en-US" dirty="0" err="1"/>
              <a:t>EuPRAXIA</a:t>
            </a:r>
            <a:r>
              <a:rPr lang="en-US" dirty="0"/>
              <a:t>, </a:t>
            </a:r>
            <a:r>
              <a:rPr lang="en-US" dirty="0" smtClean="0"/>
              <a:t>APOLLON, …</a:t>
            </a:r>
          </a:p>
          <a:p>
            <a:pPr lvl="2"/>
            <a:endParaRPr lang="fr-FR" dirty="0" smtClean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en-US" dirty="0" smtClean="0"/>
          </a:p>
          <a:p>
            <a:pPr lvl="1"/>
            <a:r>
              <a:rPr lang="fr-FR" dirty="0" smtClean="0"/>
              <a:t>AWAKE goals</a:t>
            </a:r>
          </a:p>
          <a:p>
            <a:pPr lvl="2"/>
            <a:r>
              <a:rPr lang="en-US" dirty="0" smtClean="0"/>
              <a:t>First </a:t>
            </a:r>
            <a:r>
              <a:rPr lang="en-US" dirty="0"/>
              <a:t>LWFA accelerator at </a:t>
            </a:r>
            <a:r>
              <a:rPr lang="en-US" dirty="0" smtClean="0"/>
              <a:t>CERN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ransform </a:t>
            </a:r>
            <a:r>
              <a:rPr lang="en-US" dirty="0"/>
              <a:t>AWAKE to a complete plasma accelerator where electrons are created and accelerated </a:t>
            </a:r>
            <a:r>
              <a:rPr lang="en-US" dirty="0" smtClean="0"/>
              <a:t>in plasmas only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nteresting </a:t>
            </a:r>
            <a:r>
              <a:rPr lang="en-US" dirty="0"/>
              <a:t>alternative to the RF electron </a:t>
            </a:r>
            <a:r>
              <a:rPr lang="en-US" dirty="0" smtClean="0"/>
              <a:t>injector with possible </a:t>
            </a:r>
            <a:r>
              <a:rPr lang="en-US" dirty="0"/>
              <a:t>smaller </a:t>
            </a:r>
            <a:r>
              <a:rPr lang="en-US" dirty="0" smtClean="0"/>
              <a:t>footprint</a:t>
            </a:r>
          </a:p>
          <a:p>
            <a:pPr lvl="2"/>
            <a:r>
              <a:rPr lang="en-US" dirty="0" err="1"/>
              <a:t>T</a:t>
            </a:r>
            <a:r>
              <a:rPr lang="en-US" dirty="0" err="1" smtClean="0"/>
              <a:t>unability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upgradeability</a:t>
            </a:r>
          </a:p>
          <a:p>
            <a:pPr lvl="2"/>
            <a:endParaRPr lang="en-US" dirty="0" smtClean="0"/>
          </a:p>
          <a:p>
            <a:pPr lvl="1"/>
            <a:r>
              <a:rPr lang="en-US" dirty="0"/>
              <a:t>Toward EARLI </a:t>
            </a:r>
            <a:r>
              <a:rPr lang="en-US" dirty="0" smtClean="0"/>
              <a:t>partners</a:t>
            </a:r>
          </a:p>
          <a:p>
            <a:pPr lvl="2"/>
            <a:r>
              <a:rPr lang="en-US" dirty="0" smtClean="0"/>
              <a:t>Bridge </a:t>
            </a:r>
            <a:r>
              <a:rPr lang="en-US" dirty="0"/>
              <a:t>the gap between experimental research and machine development and transfer </a:t>
            </a:r>
            <a:r>
              <a:rPr lang="en-US" dirty="0" smtClean="0"/>
              <a:t>knowledge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ossibility </a:t>
            </a:r>
            <a:r>
              <a:rPr lang="en-US" dirty="0"/>
              <a:t>to </a:t>
            </a:r>
            <a:r>
              <a:rPr lang="en-US" dirty="0" err="1"/>
              <a:t>industrialise</a:t>
            </a:r>
            <a:r>
              <a:rPr lang="en-US" dirty="0"/>
              <a:t> the concept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50E9-E168-4F89-9F93-921A6648DE11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22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17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Challenges </a:t>
            </a:r>
            <a:r>
              <a:rPr lang="en-US" dirty="0"/>
              <a:t>and issues that must be </a:t>
            </a:r>
            <a:r>
              <a:rPr lang="en-US" dirty="0" smtClean="0"/>
              <a:t>addressed</a:t>
            </a:r>
            <a:endParaRPr lang="en-US" dirty="0"/>
          </a:p>
          <a:p>
            <a:pPr lvl="2"/>
            <a:r>
              <a:rPr lang="en-US" dirty="0"/>
              <a:t>Beam parameters targeted for AWAKE </a:t>
            </a:r>
            <a:r>
              <a:rPr lang="en-US" dirty="0" smtClean="0"/>
              <a:t>were </a:t>
            </a:r>
            <a:r>
              <a:rPr lang="en-US" dirty="0"/>
              <a:t>achieved separately. Such parameters </a:t>
            </a:r>
            <a:r>
              <a:rPr lang="en-US" dirty="0" smtClean="0"/>
              <a:t>had never </a:t>
            </a:r>
            <a:r>
              <a:rPr lang="en-US" dirty="0"/>
              <a:t>been reached </a:t>
            </a:r>
            <a:r>
              <a:rPr lang="en-US" dirty="0" smtClean="0"/>
              <a:t>simultaneously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The </a:t>
            </a:r>
            <a:r>
              <a:rPr lang="en-US" dirty="0"/>
              <a:t>100 </a:t>
            </a:r>
            <a:r>
              <a:rPr lang="en-US" dirty="0" err="1"/>
              <a:t>pC</a:t>
            </a:r>
            <a:r>
              <a:rPr lang="en-US" dirty="0"/>
              <a:t> high charge of the beam with a low energy spread and emittance is a </a:t>
            </a:r>
            <a:r>
              <a:rPr lang="en-US" dirty="0" smtClean="0"/>
              <a:t>challenge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The </a:t>
            </a:r>
            <a:r>
              <a:rPr lang="en-US" dirty="0"/>
              <a:t>repeatability of the LWFA must be </a:t>
            </a:r>
            <a:r>
              <a:rPr lang="en-US" dirty="0" smtClean="0"/>
              <a:t>achieved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The </a:t>
            </a:r>
            <a:r>
              <a:rPr lang="en-US" dirty="0"/>
              <a:t>competition against </a:t>
            </a:r>
            <a:r>
              <a:rPr lang="en-US" dirty="0" smtClean="0"/>
              <a:t>the CERN photo-injector</a:t>
            </a:r>
          </a:p>
          <a:p>
            <a:pPr lvl="2"/>
            <a:endParaRPr lang="en-US" dirty="0" smtClean="0"/>
          </a:p>
          <a:p>
            <a:pPr lvl="2"/>
            <a:r>
              <a:rPr lang="en-US" dirty="0"/>
              <a:t>Define an approach to design that focuses </a:t>
            </a:r>
            <a:r>
              <a:rPr lang="en-US" dirty="0" smtClean="0"/>
              <a:t>on </a:t>
            </a:r>
            <a:r>
              <a:rPr lang="en-US" smtClean="0"/>
              <a:t>beam physics</a:t>
            </a:r>
            <a:endParaRPr lang="en-US" dirty="0"/>
          </a:p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23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8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209607" y="2286000"/>
            <a:ext cx="5250556" cy="362743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err="1" smtClean="0"/>
              <a:t>Choose</a:t>
            </a:r>
            <a:r>
              <a:rPr lang="fr-FR" dirty="0" smtClean="0"/>
              <a:t> a laser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err="1" smtClean="0"/>
              <a:t>Build</a:t>
            </a:r>
            <a:r>
              <a:rPr lang="fr-FR" dirty="0" smtClean="0"/>
              <a:t> a vacuum </a:t>
            </a:r>
            <a:r>
              <a:rPr lang="fr-FR" dirty="0" err="1" smtClean="0"/>
              <a:t>chamber</a:t>
            </a:r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dirty="0" err="1" smtClean="0"/>
              <a:t>Create</a:t>
            </a:r>
            <a:r>
              <a:rPr lang="fr-FR" dirty="0" smtClean="0"/>
              <a:t> plasma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err="1" smtClean="0"/>
              <a:t>Accelerate</a:t>
            </a:r>
            <a:r>
              <a:rPr lang="fr-FR" dirty="0" smtClean="0"/>
              <a:t> </a:t>
            </a:r>
            <a:r>
              <a:rPr lang="fr-FR" dirty="0" err="1" smtClean="0"/>
              <a:t>electrons</a:t>
            </a:r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dirty="0" err="1" smtClean="0"/>
              <a:t>Collect</a:t>
            </a:r>
            <a:r>
              <a:rPr lang="fr-FR" dirty="0" smtClean="0"/>
              <a:t> the </a:t>
            </a:r>
            <a:r>
              <a:rPr lang="fr-FR" dirty="0" err="1" smtClean="0"/>
              <a:t>accelerated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dirty="0" err="1" smtClean="0"/>
              <a:t>Optimize</a:t>
            </a:r>
            <a:r>
              <a:rPr lang="fr-FR" dirty="0" smtClean="0"/>
              <a:t> the design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Fine-tune the design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  <a:p>
            <a:r>
              <a:rPr lang="fr-FR" dirty="0" smtClean="0"/>
              <a:t>Correct </a:t>
            </a:r>
            <a:r>
              <a:rPr lang="fr-FR" dirty="0" err="1" smtClean="0"/>
              <a:t>way</a:t>
            </a:r>
            <a:r>
              <a:rPr lang="fr-FR" dirty="0" smtClean="0"/>
              <a:t>?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D. Minenna  |  EARLI general presentation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24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of a laser-plasma </a:t>
            </a:r>
            <a:r>
              <a:rPr lang="en-US" dirty="0" smtClean="0"/>
              <a:t>accelerator (asking an IA)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1" y="878342"/>
            <a:ext cx="6363251" cy="82303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38" y="1536215"/>
            <a:ext cx="3936625" cy="263919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699" y="4180180"/>
            <a:ext cx="3410612" cy="227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marL="342900" lvl="1" indent="-342900">
              <a:buFont typeface="+mj-lt"/>
              <a:buAutoNum type="arabicPeriod"/>
            </a:pPr>
            <a:r>
              <a:rPr lang="en-US" dirty="0" smtClean="0"/>
              <a:t>Assess </a:t>
            </a:r>
            <a:r>
              <a:rPr lang="en-US" dirty="0"/>
              <a:t>the targeted beam parameters at the final </a:t>
            </a:r>
            <a:r>
              <a:rPr lang="en-US" dirty="0" smtClean="0"/>
              <a:t>user</a:t>
            </a:r>
          </a:p>
          <a:p>
            <a:pPr lvl="2"/>
            <a:r>
              <a:rPr lang="en-US" dirty="0" smtClean="0"/>
              <a:t>AWAKE needs</a:t>
            </a:r>
          </a:p>
          <a:p>
            <a:pPr lvl="2"/>
            <a:r>
              <a:rPr lang="fr-FR" dirty="0"/>
              <a:t>Close to </a:t>
            </a:r>
            <a:r>
              <a:rPr lang="fr-FR" dirty="0" err="1"/>
              <a:t>EuPRAXIA’s</a:t>
            </a:r>
            <a:r>
              <a:rPr lang="fr-FR" dirty="0"/>
              <a:t> first LWFA stage</a:t>
            </a:r>
          </a:p>
          <a:p>
            <a:pPr marL="266700" lvl="2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50E9-E168-4F89-9F93-921A6648DE11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25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of a laser-plasma accelerator centered on beam physics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525245" y="3241852"/>
            <a:ext cx="2805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EuPRAXIA</a:t>
            </a:r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Conceptual Design </a:t>
            </a:r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Report</a:t>
            </a:r>
          </a:p>
          <a:p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Nghiem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et al., PRAB (2020</a:t>
            </a:r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14612" t="14093" r="14047" b="4681"/>
          <a:stretch/>
        </p:blipFill>
        <p:spPr>
          <a:xfrm>
            <a:off x="8395846" y="1460218"/>
            <a:ext cx="3064316" cy="182062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8395846" y="1037545"/>
            <a:ext cx="2999110" cy="412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/>
              <a:t>Example</a:t>
            </a:r>
            <a:r>
              <a:rPr lang="fr-FR" sz="1400" b="1" dirty="0"/>
              <a:t>: </a:t>
            </a:r>
            <a:r>
              <a:rPr lang="fr-FR" sz="1400" b="1" dirty="0" err="1"/>
              <a:t>EuPRAXIA's</a:t>
            </a:r>
            <a:r>
              <a:rPr lang="fr-FR" sz="1400" b="1" dirty="0"/>
              <a:t> first </a:t>
            </a:r>
            <a:r>
              <a:rPr lang="fr-FR" sz="1400" b="1" dirty="0" err="1"/>
              <a:t>optimization</a:t>
            </a:r>
            <a:r>
              <a:rPr lang="fr-FR" sz="1400" b="1" dirty="0"/>
              <a:t> </a:t>
            </a:r>
            <a:r>
              <a:rPr lang="fr-FR" sz="1400" b="1" dirty="0" err="1"/>
              <a:t>results</a:t>
            </a:r>
            <a:endParaRPr lang="fr-FR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Espace réservé du contenu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9582355"/>
                  </p:ext>
                </p:extLst>
              </p:nvPr>
            </p:nvGraphicFramePr>
            <p:xfrm>
              <a:off x="1533170" y="2806260"/>
              <a:ext cx="1861933" cy="222097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193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100" dirty="0"/>
                            <a:t>AWAKE </a:t>
                          </a:r>
                          <a:r>
                            <a:rPr lang="fr-FR" sz="1100" baseline="0" dirty="0" err="1"/>
                            <a:t>targeted</a:t>
                          </a:r>
                          <a:endParaRPr lang="fr-FR" sz="1100" baseline="0" dirty="0"/>
                        </a:p>
                        <a:p>
                          <a:pPr algn="ctr"/>
                          <a:r>
                            <a:rPr lang="fr-FR" sz="1100" baseline="0" dirty="0" err="1"/>
                            <a:t>beam</a:t>
                          </a:r>
                          <a:r>
                            <a:rPr lang="fr-FR" sz="1100" baseline="0" dirty="0"/>
                            <a:t> </a:t>
                          </a:r>
                          <a:r>
                            <a:rPr lang="fr-FR" sz="1100" baseline="0" dirty="0" err="1"/>
                            <a:t>parameters</a:t>
                          </a:r>
                          <a:endParaRPr lang="fr-FR" sz="1100" dirty="0"/>
                        </a:p>
                      </a:txBody>
                      <a:tcPr marL="163345" marR="163345" marT="60960" marB="6096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fr-FR" sz="1100" dirty="0">
                              <a:solidFill>
                                <a:srgbClr val="45070B"/>
                              </a:solidFill>
                            </a:rPr>
                            <a:t>100-250 MeV</a:t>
                          </a:r>
                        </a:p>
                      </a:txBody>
                      <a:tcPr marL="163345" marR="163345" marT="60960" marB="6096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1100" b="0" i="1" smtClean="0">
                                  <a:solidFill>
                                    <a:srgbClr val="45070B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FR" sz="1100" b="0" i="1" smtClean="0">
                                  <a:solidFill>
                                    <a:srgbClr val="45070B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fr-FR" sz="1100" b="0" i="1" smtClean="0">
                                  <a:solidFill>
                                    <a:srgbClr val="45070B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sz="1100" b="0" i="1" smtClean="0">
                                  <a:solidFill>
                                    <a:srgbClr val="45070B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oMath>
                          </a14:m>
                          <a:r>
                            <a:rPr lang="fr-FR" sz="1100" dirty="0">
                              <a:solidFill>
                                <a:srgbClr val="45070B"/>
                              </a:solidFill>
                            </a:rPr>
                            <a:t> &lt; 2</a:t>
                          </a:r>
                          <a:r>
                            <a:rPr lang="fr-FR" sz="1100" dirty="0" smtClean="0">
                              <a:solidFill>
                                <a:srgbClr val="45070B"/>
                              </a:solidFill>
                            </a:rPr>
                            <a:t>%</a:t>
                          </a:r>
                          <a:endParaRPr lang="fr-FR" sz="1100" dirty="0">
                            <a:solidFill>
                              <a:srgbClr val="45070B"/>
                            </a:solidFill>
                          </a:endParaRPr>
                        </a:p>
                      </a:txBody>
                      <a:tcPr marL="163345" marR="163345" marT="60960" marB="6096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fr-FR" sz="1100" dirty="0" smtClean="0">
                                      <a:solidFill>
                                        <a:srgbClr val="45070B"/>
                                      </a:solidFill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100" dirty="0">
                              <a:solidFill>
                                <a:srgbClr val="45070B"/>
                              </a:solidFill>
                            </a:rPr>
                            <a:t> &lt; 2 </a:t>
                          </a:r>
                          <a:r>
                            <a:rPr lang="fr-FR" sz="1100" dirty="0" err="1">
                              <a:solidFill>
                                <a:srgbClr val="45070B"/>
                              </a:solidFill>
                            </a:rPr>
                            <a:t>mm.mrad</a:t>
                          </a:r>
                          <a:endParaRPr lang="fr-FR" sz="1100" dirty="0">
                            <a:solidFill>
                              <a:srgbClr val="45070B"/>
                            </a:solidFill>
                          </a:endParaRPr>
                        </a:p>
                      </a:txBody>
                      <a:tcPr marL="163345" marR="163345" marT="60960" marB="6096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fr-FR" sz="1100" b="0" i="1" smtClean="0">
                                  <a:solidFill>
                                    <a:srgbClr val="45070B"/>
                                  </a:solidFill>
                                  <a:latin typeface="Cambria Math" panose="02040503050406030204" pitchFamily="18" charset="0"/>
                                </a:rPr>
                                <m:t>= </m:t>
                              </m:r>
                            </m:oMath>
                          </a14:m>
                          <a:r>
                            <a:rPr lang="fr-FR" sz="1100" dirty="0">
                              <a:solidFill>
                                <a:srgbClr val="45070B"/>
                              </a:solidFill>
                            </a:rPr>
                            <a:t>5.75 µm</a:t>
                          </a:r>
                        </a:p>
                      </a:txBody>
                      <a:tcPr marL="163345" marR="163345" marT="60960" marB="6096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1100" b="0" i="1" smtClean="0">
                                      <a:solidFill>
                                        <a:srgbClr val="45070B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fr-FR" sz="1100" b="0" i="1" smtClean="0">
                                  <a:solidFill>
                                    <a:srgbClr val="45070B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fr-FR" sz="1100" dirty="0">
                              <a:solidFill>
                                <a:srgbClr val="45070B"/>
                              </a:solidFill>
                            </a:rPr>
                            <a:t> 60 µm</a:t>
                          </a:r>
                        </a:p>
                      </a:txBody>
                      <a:tcPr marL="163345" marR="163345" marT="60960" marB="60960"/>
                    </a:tc>
                    <a:extLst>
                      <a:ext uri="{0D108BD9-81ED-4DB2-BD59-A6C34878D82A}">
                        <a16:rowId xmlns:a16="http://schemas.microsoft.com/office/drawing/2014/main" val="255802395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FR" sz="1100" b="0" i="1" smtClean="0">
                                  <a:solidFill>
                                    <a:srgbClr val="45070B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fr-FR" sz="1100" b="0" i="1" smtClean="0">
                                  <a:solidFill>
                                    <a:srgbClr val="45070B"/>
                                  </a:solidFill>
                                  <a:latin typeface="Cambria Math" panose="02040503050406030204" pitchFamily="18" charset="0"/>
                                </a:rPr>
                                <m:t>&gt; </m:t>
                              </m:r>
                            </m:oMath>
                          </a14:m>
                          <a:r>
                            <a:rPr lang="fr-FR" sz="1100" dirty="0">
                              <a:solidFill>
                                <a:srgbClr val="45070B"/>
                              </a:solidFill>
                            </a:rPr>
                            <a:t>100 </a:t>
                          </a:r>
                          <a:r>
                            <a:rPr lang="fr-FR" sz="1100" dirty="0" err="1">
                              <a:solidFill>
                                <a:srgbClr val="45070B"/>
                              </a:solidFill>
                            </a:rPr>
                            <a:t>pC</a:t>
                          </a:r>
                          <a:endParaRPr lang="fr-FR" sz="1100" dirty="0">
                            <a:solidFill>
                              <a:srgbClr val="45070B"/>
                            </a:solidFill>
                          </a:endParaRPr>
                        </a:p>
                      </a:txBody>
                      <a:tcPr marL="163345" marR="163345" marT="60960" marB="60960"/>
                    </a:tc>
                    <a:extLst>
                      <a:ext uri="{0D108BD9-81ED-4DB2-BD59-A6C34878D82A}">
                        <a16:rowId xmlns:a16="http://schemas.microsoft.com/office/drawing/2014/main" val="28534042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Espace réservé du contenu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9582355"/>
                  </p:ext>
                </p:extLst>
              </p:nvPr>
            </p:nvGraphicFramePr>
            <p:xfrm>
              <a:off x="1533170" y="2806260"/>
              <a:ext cx="1861933" cy="222097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193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100" dirty="0"/>
                            <a:t>AWAKE </a:t>
                          </a:r>
                          <a:r>
                            <a:rPr lang="fr-FR" sz="1100" baseline="0" dirty="0" err="1"/>
                            <a:t>targeted</a:t>
                          </a:r>
                          <a:endParaRPr lang="fr-FR" sz="1100" baseline="0" dirty="0"/>
                        </a:p>
                        <a:p>
                          <a:pPr algn="ctr"/>
                          <a:r>
                            <a:rPr lang="fr-FR" sz="1100" baseline="0" dirty="0" err="1"/>
                            <a:t>beam</a:t>
                          </a:r>
                          <a:r>
                            <a:rPr lang="fr-FR" sz="1100" baseline="0" dirty="0"/>
                            <a:t> </a:t>
                          </a:r>
                          <a:r>
                            <a:rPr lang="fr-FR" sz="1100" baseline="0" dirty="0" err="1"/>
                            <a:t>parameters</a:t>
                          </a:r>
                          <a:endParaRPr lang="fr-FR" sz="1100" dirty="0"/>
                        </a:p>
                      </a:txBody>
                      <a:tcPr marL="163345" marR="163345" marT="60960" marB="6096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r>
                            <a:rPr lang="fr-FR" sz="1100" dirty="0">
                              <a:solidFill>
                                <a:srgbClr val="45070B"/>
                              </a:solidFill>
                            </a:rPr>
                            <a:t>100-250 MeV</a:t>
                          </a:r>
                        </a:p>
                      </a:txBody>
                      <a:tcPr marL="163345" marR="163345" marT="60960" marB="6096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63345" marR="163345" marT="60960" marB="60960">
                        <a:blipFill>
                          <a:blip r:embed="rId3"/>
                          <a:stretch>
                            <a:fillRect l="-327" t="-263830" r="-1634" b="-4234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27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63345" marR="163345" marT="60960" marB="60960">
                        <a:blipFill>
                          <a:blip r:embed="rId3"/>
                          <a:stretch>
                            <a:fillRect l="-327" t="-342000" r="-1634" b="-29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27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63345" marR="163345" marT="60960" marB="60960">
                        <a:blipFill>
                          <a:blip r:embed="rId3"/>
                          <a:stretch>
                            <a:fillRect l="-327" t="-442000" r="-1634" b="-19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63345" marR="163345" marT="60960" marB="60960">
                        <a:blipFill>
                          <a:blip r:embed="rId3"/>
                          <a:stretch>
                            <a:fillRect l="-327" t="-576596" r="-1634" b="-1106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8023952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63345" marR="163345" marT="60960" marB="60960">
                        <a:blipFill>
                          <a:blip r:embed="rId3"/>
                          <a:stretch>
                            <a:fillRect l="-327" t="-662500" r="-1634" b="-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5340421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603825" y="3711056"/>
                <a:ext cx="6856337" cy="18902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84138" lvl="1" indent="-274638"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</a:pPr>
                <a:r>
                  <a:rPr lang="en-US" dirty="0" smtClean="0">
                    <a:solidFill>
                      <a:srgbClr val="262626"/>
                    </a:solidFill>
                  </a:rPr>
                  <a:t>Parameters challenging</a:t>
                </a:r>
              </a:p>
              <a:p>
                <a:pPr marL="84138" lvl="1" indent="-274638"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</a:pPr>
                <a:r>
                  <a:rPr lang="fr-FR" dirty="0" smtClean="0">
                    <a:solidFill>
                      <a:srgbClr val="262626"/>
                    </a:solidFill>
                  </a:rPr>
                  <a:t>State </a:t>
                </a:r>
                <a:r>
                  <a:rPr lang="fr-FR" dirty="0">
                    <a:solidFill>
                      <a:srgbClr val="262626"/>
                    </a:solidFill>
                  </a:rPr>
                  <a:t>of the art</a:t>
                </a:r>
              </a:p>
              <a:p>
                <a:pPr marL="541338" lvl="2" indent="-274638"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</a:pPr>
                <a:r>
                  <a:rPr lang="en-US" dirty="0" smtClean="0">
                    <a:solidFill>
                      <a:srgbClr val="262626"/>
                    </a:solidFill>
                  </a:rPr>
                  <a:t>E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=282</m:t>
                    </m:r>
                    <m: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=44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pC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i="1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=1.</m:t>
                    </m:r>
                    <m: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9 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mm</m:t>
                    </m:r>
                    <m: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mrad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=1.2%</m:t>
                    </m:r>
                  </m:oMath>
                </a14:m>
                <a:endParaRPr lang="fr-FR" dirty="0" smtClean="0">
                  <a:solidFill>
                    <a:srgbClr val="262626"/>
                  </a:solidFill>
                </a:endParaRPr>
              </a:p>
              <a:p>
                <a:pPr marL="998538" lvl="3" indent="-274638"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</a:pPr>
                <a:r>
                  <a:rPr lang="fr-FR" sz="1200" dirty="0" err="1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Kirchen</a:t>
                </a:r>
                <a:r>
                  <a:rPr lang="fr-FR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 et al., Phys. </a:t>
                </a:r>
                <a:r>
                  <a:rPr lang="fr-FR" sz="1200" dirty="0" err="1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Rev</a:t>
                </a:r>
                <a:r>
                  <a:rPr lang="fr-FR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. Let. 126, 174801 (2021)</a:t>
                </a:r>
              </a:p>
              <a:p>
                <a:pPr marL="541338" lvl="2" indent="-274638"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</a:pPr>
                <a:r>
                  <a:rPr lang="fr-FR" dirty="0">
                    <a:solidFill>
                      <a:srgbClr val="262626"/>
                    </a:solidFill>
                  </a:rPr>
                  <a:t>E</a:t>
                </a:r>
                <a:r>
                  <a:rPr lang="fr-FR" dirty="0" smtClean="0">
                    <a:solidFill>
                      <a:srgbClr val="26262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=250</m:t>
                    </m:r>
                    <m: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=220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pC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i="1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>
                            <a:solidFill>
                              <a:srgbClr val="262626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=1.9</m:t>
                    </m:r>
                    <m: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mm</m:t>
                    </m:r>
                    <m: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mrad</m:t>
                    </m:r>
                    <m:r>
                      <a:rPr lang="fr-FR" b="0" i="0" smtClean="0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fr-FR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>
                        <a:solidFill>
                          <a:srgbClr val="262626"/>
                        </a:solidFill>
                        <a:latin typeface="Cambria Math" panose="02040503050406030204" pitchFamily="18" charset="0"/>
                      </a:rPr>
                      <m:t>=14%</m:t>
                    </m:r>
                  </m:oMath>
                </a14:m>
                <a:endParaRPr lang="en-US" dirty="0" smtClean="0">
                  <a:solidFill>
                    <a:srgbClr val="262626"/>
                  </a:solidFill>
                </a:endParaRPr>
              </a:p>
              <a:p>
                <a:pPr marL="998538" lvl="3" indent="-274638"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</a:pPr>
                <a:r>
                  <a:rPr lang="en-US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Couperus </a:t>
                </a:r>
                <a:r>
                  <a:rPr lang="fr-FR" sz="12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al., Nat Commun . 8, 487 (2017</a:t>
                </a:r>
                <a:r>
                  <a:rPr lang="fr-FR" sz="1200" dirty="0" smtClean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)</a:t>
                </a:r>
                <a:endParaRPr lang="en-US" dirty="0">
                  <a:solidFill>
                    <a:srgbClr val="262626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825" y="3711056"/>
                <a:ext cx="6856337" cy="1890261"/>
              </a:xfrm>
              <a:prstGeom prst="rect">
                <a:avLst/>
              </a:prstGeom>
              <a:blipFill>
                <a:blip r:embed="rId4"/>
                <a:stretch>
                  <a:fillRect l="-356" t="-1935" b="-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467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+mj-lt"/>
              <a:buAutoNum type="arabicPeriod" startAt="2"/>
            </a:pPr>
            <a:r>
              <a:rPr lang="en-US" dirty="0"/>
              <a:t>Explore the most promising configurations to reach these beam parameters, which can fit the available space</a:t>
            </a:r>
          </a:p>
          <a:p>
            <a:pPr lvl="2"/>
            <a:r>
              <a:rPr lang="en-US" dirty="0"/>
              <a:t>LWFA scheme and plasma density profile suitable for e- injection by </a:t>
            </a:r>
            <a:r>
              <a:rPr lang="en-US" dirty="0" err="1"/>
              <a:t>ionisation</a:t>
            </a:r>
            <a:r>
              <a:rPr lang="en-US" dirty="0"/>
              <a:t> (published data and team expertise)</a:t>
            </a:r>
          </a:p>
          <a:p>
            <a:pPr lvl="2"/>
            <a:r>
              <a:rPr lang="en-US" dirty="0"/>
              <a:t>Transfer line configuration with two dipoles and 8 quadrupoles</a:t>
            </a:r>
          </a:p>
          <a:p>
            <a:pPr lvl="2"/>
            <a:r>
              <a:rPr lang="en-US" dirty="0"/>
              <a:t>Laser </a:t>
            </a:r>
            <a:r>
              <a:rPr lang="en-US" dirty="0" smtClean="0"/>
              <a:t>configuration</a:t>
            </a:r>
          </a:p>
          <a:p>
            <a:pPr lvl="2"/>
            <a:endParaRPr lang="en-US" dirty="0"/>
          </a:p>
          <a:p>
            <a:pPr marL="342900" lvl="1" indent="-342900">
              <a:buFont typeface="+mj-lt"/>
              <a:buAutoNum type="arabicPeriod" startAt="2"/>
            </a:pPr>
            <a:r>
              <a:rPr lang="fr-FR" dirty="0" err="1" smtClean="0">
                <a:solidFill>
                  <a:srgbClr val="45070B"/>
                </a:solidFill>
              </a:rPr>
              <a:t>Launch</a:t>
            </a:r>
            <a:r>
              <a:rPr lang="fr-FR" dirty="0" smtClean="0">
                <a:solidFill>
                  <a:srgbClr val="45070B"/>
                </a:solidFill>
              </a:rPr>
              <a:t> simulations and </a:t>
            </a:r>
            <a:r>
              <a:rPr lang="fr-FR" dirty="0">
                <a:solidFill>
                  <a:srgbClr val="45070B"/>
                </a:solidFill>
              </a:rPr>
              <a:t>massive </a:t>
            </a:r>
            <a:r>
              <a:rPr lang="fr-FR" dirty="0" err="1" smtClean="0">
                <a:solidFill>
                  <a:srgbClr val="45070B"/>
                </a:solidFill>
              </a:rPr>
              <a:t>optimizations</a:t>
            </a:r>
            <a:endParaRPr lang="fr-FR" dirty="0" smtClean="0">
              <a:solidFill>
                <a:srgbClr val="45070B"/>
              </a:solidFill>
            </a:endParaRPr>
          </a:p>
          <a:p>
            <a:pPr lvl="2"/>
            <a:r>
              <a:rPr lang="en-US" dirty="0"/>
              <a:t>From injection up to the final user, including plasma </a:t>
            </a:r>
            <a:r>
              <a:rPr lang="en-US" dirty="0" smtClean="0"/>
              <a:t>                                                                          acceleration </a:t>
            </a:r>
            <a:r>
              <a:rPr lang="en-US" dirty="0"/>
              <a:t>stage and transfer line</a:t>
            </a:r>
          </a:p>
          <a:p>
            <a:pPr lvl="2"/>
            <a:r>
              <a:rPr lang="en-US" dirty="0"/>
              <a:t>Exploration of parameter ranges of the 6D beam</a:t>
            </a:r>
          </a:p>
          <a:p>
            <a:pPr lvl="2"/>
            <a:r>
              <a:rPr lang="en-US" dirty="0"/>
              <a:t>Numerical + physics-based </a:t>
            </a:r>
            <a:r>
              <a:rPr lang="en-US" dirty="0" err="1"/>
              <a:t>optimisations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26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of a laser-plasma accelerator centered on beam physics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2760" y="3100647"/>
            <a:ext cx="4826971" cy="324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44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1381125"/>
            <a:ext cx="6932497" cy="4778606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+mj-lt"/>
              <a:buAutoNum type="arabicPeriod" startAt="4"/>
            </a:pPr>
            <a:r>
              <a:rPr lang="en-US" dirty="0"/>
              <a:t>Estimate the reproducibility and stability, with error/tolerance </a:t>
            </a:r>
            <a:r>
              <a:rPr lang="en-US" dirty="0" smtClean="0"/>
              <a:t>analysis</a:t>
            </a:r>
            <a:endParaRPr lang="fr-FR" dirty="0" smtClean="0"/>
          </a:p>
          <a:p>
            <a:pPr marL="342900" lvl="1" indent="-342900">
              <a:buFont typeface="+mj-lt"/>
              <a:buAutoNum type="arabicPeriod" startAt="4"/>
            </a:pPr>
            <a:endParaRPr lang="en-US" dirty="0"/>
          </a:p>
          <a:p>
            <a:pPr marL="342900" lvl="1" indent="-342900">
              <a:buFont typeface="+mj-lt"/>
              <a:buAutoNum type="arabicPeriod" startAt="4"/>
            </a:pPr>
            <a:r>
              <a:rPr lang="fr-FR" dirty="0" smtClean="0"/>
              <a:t>Test </a:t>
            </a:r>
            <a:r>
              <a:rPr lang="fr-FR" dirty="0" err="1" smtClean="0"/>
              <a:t>experimental</a:t>
            </a:r>
            <a:r>
              <a:rPr lang="fr-FR" dirty="0" smtClean="0"/>
              <a:t> prototypes</a:t>
            </a:r>
          </a:p>
          <a:p>
            <a:pPr marL="342900" lvl="1" indent="-342900">
              <a:buFont typeface="+mj-lt"/>
              <a:buAutoNum type="arabicPeriod" startAt="4"/>
            </a:pPr>
            <a:endParaRPr lang="en-US" dirty="0" smtClean="0"/>
          </a:p>
          <a:p>
            <a:pPr marL="342900" lvl="1" indent="-342900">
              <a:buFont typeface="+mj-lt"/>
              <a:buAutoNum type="arabicPeriod" startAt="4"/>
            </a:pPr>
            <a:r>
              <a:rPr lang="en-US" dirty="0" smtClean="0"/>
              <a:t>Determine </a:t>
            </a:r>
            <a:r>
              <a:rPr lang="en-US" dirty="0"/>
              <a:t>the needed beam measurements, their positions and their </a:t>
            </a:r>
            <a:r>
              <a:rPr lang="en-US" dirty="0" smtClean="0"/>
              <a:t>resolutions</a:t>
            </a:r>
          </a:p>
          <a:p>
            <a:pPr marL="342900" lvl="1" indent="-342900">
              <a:buFont typeface="+mj-lt"/>
              <a:buAutoNum type="arabicPeriod" startAt="4"/>
            </a:pPr>
            <a:endParaRPr lang="en-US" dirty="0"/>
          </a:p>
          <a:p>
            <a:pPr marL="342900" lvl="1" indent="-342900">
              <a:buFont typeface="+mj-lt"/>
              <a:buAutoNum type="arabicPeriod" startAt="4"/>
            </a:pPr>
            <a:r>
              <a:rPr lang="en-US" dirty="0"/>
              <a:t>Assess the </a:t>
            </a:r>
            <a:r>
              <a:rPr lang="en-US" dirty="0" smtClean="0"/>
              <a:t>feasibility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ost, size, beam quality,…</a:t>
            </a:r>
          </a:p>
          <a:p>
            <a:pPr lvl="2"/>
            <a:endParaRPr lang="en-US" dirty="0" smtClean="0"/>
          </a:p>
          <a:p>
            <a:pPr marL="342900" lvl="1" indent="-342900">
              <a:buFont typeface="+mj-lt"/>
              <a:buAutoNum type="arabicPeriod" startAt="4"/>
            </a:pPr>
            <a:r>
              <a:rPr lang="en-US" dirty="0" smtClean="0"/>
              <a:t>Launch </a:t>
            </a:r>
            <a:r>
              <a:rPr lang="en-US" dirty="0"/>
              <a:t>the fabrication of laser, plasma, magnetic and diagnostic </a:t>
            </a:r>
            <a:r>
              <a:rPr lang="en-US" dirty="0" smtClean="0"/>
              <a:t>components</a:t>
            </a:r>
          </a:p>
          <a:p>
            <a:pPr marL="342900" lvl="1" indent="-342900">
              <a:buFont typeface="+mj-lt"/>
              <a:buAutoNum type="arabicPeriod" startAt="4"/>
            </a:pPr>
            <a:endParaRPr lang="en-US" dirty="0"/>
          </a:p>
          <a:p>
            <a:pPr marL="342900" lvl="1" indent="-342900">
              <a:buFont typeface="+mj-lt"/>
              <a:buAutoNum type="arabicPeriod" startAt="4"/>
            </a:pPr>
            <a:r>
              <a:rPr lang="en-US" dirty="0"/>
              <a:t>Conduct the beam commissioning until targeted beam parameters are reached</a:t>
            </a:r>
          </a:p>
          <a:p>
            <a:pPr marL="342900" lvl="1" indent="-342900">
              <a:buFont typeface="+mj-lt"/>
              <a:buAutoNum type="arabicPeriod" startAt="4"/>
            </a:pP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27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Design of a laser-plasma accelerator centered on beam physics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8199323" y="1369782"/>
            <a:ext cx="3870553" cy="4334008"/>
            <a:chOff x="1633506" y="764119"/>
            <a:chExt cx="4431322" cy="5096976"/>
          </a:xfrm>
        </p:grpSpPr>
        <p:pic>
          <p:nvPicPr>
            <p:cNvPr id="8" name="Picture 4"/>
            <p:cNvPicPr>
              <a:picLocks noChangeAspect="1"/>
            </p:cNvPicPr>
            <p:nvPr/>
          </p:nvPicPr>
          <p:blipFill rotWithShape="1">
            <a:blip r:embed="rId2"/>
            <a:srcRect r="50349" b="13046"/>
            <a:stretch/>
          </p:blipFill>
          <p:spPr>
            <a:xfrm>
              <a:off x="1633506" y="764119"/>
              <a:ext cx="4431322" cy="5096976"/>
            </a:xfrm>
            <a:prstGeom prst="rect">
              <a:avLst/>
            </a:prstGeom>
          </p:spPr>
        </p:pic>
        <p:sp>
          <p:nvSpPr>
            <p:cNvPr id="9" name="Oval 14"/>
            <p:cNvSpPr/>
            <p:nvPr/>
          </p:nvSpPr>
          <p:spPr>
            <a:xfrm>
              <a:off x="3010408" y="3040062"/>
              <a:ext cx="72000" cy="7200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15"/>
            <p:cNvSpPr/>
            <p:nvPr/>
          </p:nvSpPr>
          <p:spPr>
            <a:xfrm>
              <a:off x="3010408" y="4108474"/>
              <a:ext cx="72000" cy="7200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6"/>
            <p:cNvSpPr/>
            <p:nvPr/>
          </p:nvSpPr>
          <p:spPr>
            <a:xfrm>
              <a:off x="3010408" y="5186412"/>
              <a:ext cx="72000" cy="7200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04614" y="1257231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004614" y="2401354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004614" y="3017299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04614" y="4108474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992408" y="5168412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21750" y="5222412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121750" y="3934143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121750" y="2972299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21750" y="2425972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121750" y="1473186"/>
              <a:ext cx="90000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Connecteur droit avec flèche 18"/>
          <p:cNvCxnSpPr/>
          <p:nvPr/>
        </p:nvCxnSpPr>
        <p:spPr>
          <a:xfrm>
            <a:off x="7315200" y="1789080"/>
            <a:ext cx="884123" cy="67980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39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C1682-0ED7-4FDB-9964-A51E7734ADE0}" type="datetime1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28</a:t>
            </a:fld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Organisation</a:t>
            </a:r>
            <a:endParaRPr lang="en-US" dirty="0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291346134"/>
              </p:ext>
            </p:extLst>
          </p:nvPr>
        </p:nvGraphicFramePr>
        <p:xfrm>
          <a:off x="2720841" y="946589"/>
          <a:ext cx="6156685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75920" y="5530290"/>
            <a:ext cx="4358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WP </a:t>
            </a:r>
            <a:r>
              <a:rPr lang="fr-FR" dirty="0" err="1" smtClean="0"/>
              <a:t>target</a:t>
            </a:r>
            <a:r>
              <a:rPr lang="fr-FR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32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 err="1" smtClean="0"/>
              <a:t>June</a:t>
            </a:r>
            <a:r>
              <a:rPr lang="fr-FR" dirty="0" smtClean="0"/>
              <a:t>-August 2022</a:t>
            </a:r>
          </a:p>
          <a:p>
            <a:pPr lvl="2"/>
            <a:r>
              <a:rPr lang="fr-FR" dirty="0" err="1" smtClean="0"/>
              <a:t>Creation</a:t>
            </a:r>
            <a:r>
              <a:rPr lang="fr-FR" dirty="0" smtClean="0"/>
              <a:t> of the </a:t>
            </a:r>
            <a:r>
              <a:rPr lang="fr-FR" dirty="0" err="1" smtClean="0"/>
              <a:t>project</a:t>
            </a:r>
            <a:endParaRPr lang="fr-FR" dirty="0" smtClean="0"/>
          </a:p>
          <a:p>
            <a:pPr lvl="2"/>
            <a:r>
              <a:rPr lang="fr-FR" dirty="0" smtClean="0"/>
              <a:t>First laser-plasma simulations</a:t>
            </a:r>
          </a:p>
          <a:p>
            <a:pPr lvl="2"/>
            <a:r>
              <a:rPr lang="en-GB" dirty="0"/>
              <a:t>P</a:t>
            </a:r>
            <a:r>
              <a:rPr lang="en-GB" dirty="0" smtClean="0"/>
              <a:t>reliminary </a:t>
            </a:r>
            <a:r>
              <a:rPr lang="en-GB" dirty="0"/>
              <a:t>design of the transfer </a:t>
            </a:r>
            <a:r>
              <a:rPr lang="en-GB" dirty="0" smtClean="0"/>
              <a:t>line selected</a:t>
            </a:r>
            <a:endParaRPr lang="fr-FR" dirty="0" smtClean="0"/>
          </a:p>
          <a:p>
            <a:pPr lvl="1"/>
            <a:r>
              <a:rPr lang="fr-FR" dirty="0" err="1" smtClean="0"/>
              <a:t>September-November</a:t>
            </a:r>
            <a:r>
              <a:rPr lang="fr-FR" dirty="0" smtClean="0"/>
              <a:t> 2022</a:t>
            </a:r>
          </a:p>
          <a:p>
            <a:pPr lvl="2"/>
            <a:r>
              <a:rPr lang="fr-FR" dirty="0" smtClean="0"/>
              <a:t>First </a:t>
            </a:r>
            <a:r>
              <a:rPr lang="fr-FR" dirty="0" err="1" smtClean="0"/>
              <a:t>transfer</a:t>
            </a:r>
            <a:r>
              <a:rPr lang="fr-FR" dirty="0" smtClean="0"/>
              <a:t> line simulations</a:t>
            </a:r>
          </a:p>
          <a:p>
            <a:pPr lvl="2"/>
            <a:r>
              <a:rPr lang="fr-FR" dirty="0" err="1" smtClean="0"/>
              <a:t>Preliminary</a:t>
            </a:r>
            <a:r>
              <a:rPr lang="fr-FR" dirty="0" smtClean="0"/>
              <a:t> </a:t>
            </a:r>
            <a:r>
              <a:rPr lang="fr-FR" dirty="0" err="1" smtClean="0"/>
              <a:t>feasability</a:t>
            </a:r>
            <a:r>
              <a:rPr lang="fr-FR" dirty="0" smtClean="0"/>
              <a:t> investigation</a:t>
            </a:r>
          </a:p>
          <a:p>
            <a:pPr lvl="1"/>
            <a:r>
              <a:rPr lang="fr-FR" dirty="0" err="1" smtClean="0"/>
              <a:t>December</a:t>
            </a:r>
            <a:r>
              <a:rPr lang="fr-FR" dirty="0" smtClean="0"/>
              <a:t> 2022-February 2023</a:t>
            </a:r>
          </a:p>
          <a:p>
            <a:pPr lvl="2"/>
            <a:r>
              <a:rPr lang="fr-FR" dirty="0" smtClean="0"/>
              <a:t>First </a:t>
            </a:r>
            <a:r>
              <a:rPr lang="fr-FR" dirty="0" err="1" smtClean="0"/>
              <a:t>start</a:t>
            </a:r>
            <a:r>
              <a:rPr lang="fr-FR" dirty="0" smtClean="0"/>
              <a:t>-to-end simulations</a:t>
            </a:r>
          </a:p>
          <a:p>
            <a:pPr lvl="2"/>
            <a:r>
              <a:rPr lang="fr-FR" dirty="0" smtClean="0"/>
              <a:t>First plasma prototypes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0273-385A-4067-A823-30B31EC4901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29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Timeline</a:t>
            </a:r>
            <a:endParaRPr lang="en-US" dirty="0"/>
          </a:p>
        </p:txBody>
      </p:sp>
      <p:grpSp>
        <p:nvGrpSpPr>
          <p:cNvPr id="7" name="Groupe 6"/>
          <p:cNvGrpSpPr/>
          <p:nvPr/>
        </p:nvGrpSpPr>
        <p:grpSpPr>
          <a:xfrm>
            <a:off x="6868536" y="2271942"/>
            <a:ext cx="4824536" cy="1255763"/>
            <a:chOff x="3562187" y="2220605"/>
            <a:chExt cx="4824536" cy="1255763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368"/>
            <a:stretch/>
          </p:blipFill>
          <p:spPr>
            <a:xfrm>
              <a:off x="3562187" y="2451220"/>
              <a:ext cx="4824536" cy="1025148"/>
            </a:xfrm>
            <a:prstGeom prst="rect">
              <a:avLst/>
            </a:prstGeom>
          </p:spPr>
        </p:pic>
        <p:sp>
          <p:nvSpPr>
            <p:cNvPr id="9" name="ZoneTexte 15"/>
            <p:cNvSpPr txBox="1"/>
            <p:nvPr/>
          </p:nvSpPr>
          <p:spPr>
            <a:xfrm>
              <a:off x="4334943" y="2220605"/>
              <a:ext cx="3256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400" dirty="0"/>
                <a:t>EARLI for AWAKE </a:t>
              </a:r>
              <a:r>
                <a:rPr lang="fr-FR" sz="1400" dirty="0" err="1"/>
                <a:t>timeline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3177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7DC-90DC-452C-9D76-88427D95F5BF}" type="datetime1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Plasma </a:t>
            </a:r>
            <a:r>
              <a:rPr lang="fr-FR" dirty="0" err="1" smtClean="0"/>
              <a:t>acceleration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And plasma </a:t>
            </a:r>
            <a:r>
              <a:rPr lang="fr-FR" dirty="0" err="1" smtClean="0"/>
              <a:t>accelerators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 smtClean="0"/>
              <a:t>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89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1837" y="3449638"/>
            <a:ext cx="2942388" cy="703262"/>
          </a:xfrm>
        </p:spPr>
        <p:txBody>
          <a:bodyPr>
            <a:normAutofit/>
          </a:bodyPr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en-US" dirty="0"/>
          </a:p>
        </p:txBody>
      </p:sp>
      <p:grpSp>
        <p:nvGrpSpPr>
          <p:cNvPr id="6" name="Groupe 5"/>
          <p:cNvGrpSpPr/>
          <p:nvPr/>
        </p:nvGrpSpPr>
        <p:grpSpPr>
          <a:xfrm>
            <a:off x="5523427" y="2982855"/>
            <a:ext cx="4856873" cy="3249320"/>
            <a:chOff x="6629114" y="2372902"/>
            <a:chExt cx="5562886" cy="4229317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9114" y="2372902"/>
              <a:ext cx="5562886" cy="4229317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8" name="ZoneTexte 7"/>
            <p:cNvSpPr txBox="1"/>
            <p:nvPr/>
          </p:nvSpPr>
          <p:spPr>
            <a:xfrm>
              <a:off x="8625236" y="6015230"/>
              <a:ext cx="3416761" cy="400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400" dirty="0">
                  <a:solidFill>
                    <a:schemeClr val="bg1"/>
                  </a:solidFill>
                </a:rPr>
                <a:t>EARLI laser-plasma simulation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8554868" y="4065484"/>
              <a:ext cx="1653960" cy="400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400" dirty="0">
                  <a:solidFill>
                    <a:srgbClr val="FF0000"/>
                  </a:solidFill>
                </a:rPr>
                <a:t>Electron </a:t>
              </a:r>
              <a:r>
                <a:rPr lang="fr-FR" sz="1400" dirty="0" err="1">
                  <a:solidFill>
                    <a:srgbClr val="FF0000"/>
                  </a:solidFill>
                </a:rPr>
                <a:t>beam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0840166" y="5056212"/>
              <a:ext cx="1038570" cy="400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400" dirty="0">
                  <a:solidFill>
                    <a:schemeClr val="accent4">
                      <a:lumMod val="50000"/>
                    </a:schemeClr>
                  </a:solidFill>
                </a:rPr>
                <a:t>Laser</a:t>
              </a:r>
              <a:endParaRPr lang="en-US" sz="14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7777917" y="2918913"/>
              <a:ext cx="2756548" cy="400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400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Plasma </a:t>
              </a:r>
              <a:r>
                <a:rPr lang="fr-FR" sz="1400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electronic</a:t>
              </a:r>
              <a:r>
                <a:rPr lang="fr-FR" sz="1400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fr-FR" sz="1400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density</a:t>
              </a:r>
              <a:endParaRPr lang="en-US" sz="14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649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12FF0-ADA8-4992-BB84-4FE5191DEFB4}" type="datetime1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pic>
        <p:nvPicPr>
          <p:cNvPr id="8" name="Espace réservé pour une image 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6" r="45134"/>
          <a:stretch/>
        </p:blipFill>
        <p:spPr>
          <a:xfrm>
            <a:off x="6234577" y="0"/>
            <a:ext cx="5957423" cy="6858000"/>
          </a:xfrm>
        </p:spPr>
      </p:pic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38705" y="835602"/>
            <a:ext cx="6118657" cy="5132042"/>
          </a:xfrm>
        </p:spPr>
        <p:txBody>
          <a:bodyPr/>
          <a:lstStyle/>
          <a:p>
            <a:pPr lvl="1"/>
            <a:r>
              <a:rPr lang="fr-FR" dirty="0" err="1" smtClean="0"/>
              <a:t>Ionised</a:t>
            </a:r>
            <a:r>
              <a:rPr lang="fr-FR" dirty="0" smtClean="0"/>
              <a:t> </a:t>
            </a:r>
            <a:r>
              <a:rPr lang="fr-FR" dirty="0" err="1" smtClean="0"/>
              <a:t>gas</a:t>
            </a:r>
            <a:endParaRPr lang="fr-FR" dirty="0" smtClean="0"/>
          </a:p>
          <a:p>
            <a:pPr lvl="2"/>
            <a:r>
              <a:rPr lang="en-US" dirty="0"/>
              <a:t>Matter with a significant proportion of free </a:t>
            </a:r>
            <a:r>
              <a:rPr lang="en-US" dirty="0" smtClean="0"/>
              <a:t>charge</a:t>
            </a:r>
          </a:p>
          <a:p>
            <a:pPr lvl="2"/>
            <a:r>
              <a:rPr lang="en-US" dirty="0" smtClean="0"/>
              <a:t>99</a:t>
            </a:r>
            <a:r>
              <a:rPr lang="en-US" dirty="0"/>
              <a:t>% of matter (baryonic and </a:t>
            </a:r>
            <a:r>
              <a:rPr lang="en-US" dirty="0" err="1" smtClean="0"/>
              <a:t>leptonic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Stellar interior, interstellar </a:t>
            </a:r>
            <a:r>
              <a:rPr lang="en-US" dirty="0"/>
              <a:t>medium, solar wind, solar corona, magnetosphere, ionosphere, </a:t>
            </a:r>
            <a:r>
              <a:rPr lang="en-US" dirty="0" smtClean="0"/>
              <a:t>lightning, …</a:t>
            </a:r>
          </a:p>
          <a:p>
            <a:pPr lvl="1"/>
            <a:r>
              <a:rPr lang="en-US" dirty="0" smtClean="0"/>
              <a:t>Plasma physics</a:t>
            </a:r>
          </a:p>
          <a:p>
            <a:pPr lvl="2"/>
            <a:r>
              <a:rPr lang="en-US" dirty="0" smtClean="0"/>
              <a:t>Industry</a:t>
            </a:r>
            <a:r>
              <a:rPr lang="en-US" dirty="0"/>
              <a:t>, space, astrophysics, thermonuclear, lasers ...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plasma?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687" y="3182139"/>
            <a:ext cx="3856543" cy="3130733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71362" y="6035873"/>
            <a:ext cx="9480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Rax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2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Physique des plasmas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(2005)</a:t>
            </a:r>
          </a:p>
        </p:txBody>
      </p:sp>
    </p:spTree>
    <p:extLst>
      <p:ext uri="{BB962C8B-B14F-4D97-AF65-F5344CB8AC3E}">
        <p14:creationId xmlns:p14="http://schemas.microsoft.com/office/powerpoint/2010/main" val="30252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E18B26D-0179-A943-7870-CD26EDE65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27CD-10AA-423B-A59C-48FE9877F64D}" type="datetime1">
              <a:rPr lang="fr-FR" smtClean="0"/>
              <a:t>21/02/2023</a:t>
            </a:fld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32F25C1B-363F-445B-583E-F5AA45500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9B31FB66-473B-CE88-3085-071BDE635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9" name="Picture 2" descr="https://cdn.thewire.in/wp-content/uploads/2019/02/27165031/Screenshot-2019-02-27-at-16.50.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17" y="841472"/>
            <a:ext cx="8902343" cy="534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texte 3"/>
          <p:cNvSpPr txBox="1">
            <a:spLocks/>
          </p:cNvSpPr>
          <p:nvPr/>
        </p:nvSpPr>
        <p:spPr>
          <a:xfrm>
            <a:off x="8974317" y="4291540"/>
            <a:ext cx="3026004" cy="1314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 smtClean="0">
                <a:solidFill>
                  <a:schemeClr val="bg1"/>
                </a:solidFill>
              </a:rPr>
              <a:t>BELLA </a:t>
            </a:r>
            <a:r>
              <a:rPr lang="fr-FR" sz="1400" dirty="0" err="1" smtClean="0">
                <a:solidFill>
                  <a:schemeClr val="bg1"/>
                </a:solidFill>
              </a:rPr>
              <a:t>experiment</a:t>
            </a:r>
            <a:endParaRPr lang="fr-FR" sz="1400" dirty="0" smtClean="0">
              <a:solidFill>
                <a:schemeClr val="bg1"/>
              </a:solidFill>
            </a:endParaRPr>
          </a:p>
          <a:p>
            <a:pPr algn="l"/>
            <a:r>
              <a:rPr lang="fr-FR" sz="1400" dirty="0" smtClean="0">
                <a:solidFill>
                  <a:schemeClr val="bg1"/>
                </a:solidFill>
              </a:rPr>
              <a:t>LBNL, Berkeley</a:t>
            </a:r>
          </a:p>
          <a:p>
            <a:pPr algn="l"/>
            <a:endParaRPr lang="fr-FR" sz="1400" dirty="0" smtClean="0">
              <a:solidFill>
                <a:schemeClr val="bg1"/>
              </a:solidFill>
            </a:endParaRPr>
          </a:p>
          <a:p>
            <a:pPr algn="l"/>
            <a:r>
              <a:rPr lang="fr-FR" sz="1400" b="0" dirty="0" smtClean="0">
                <a:solidFill>
                  <a:schemeClr val="bg1"/>
                </a:solidFill>
              </a:rPr>
              <a:t>7.8 </a:t>
            </a:r>
            <a:r>
              <a:rPr lang="fr-FR" sz="1400" b="0" dirty="0" err="1" smtClean="0">
                <a:solidFill>
                  <a:schemeClr val="bg1"/>
                </a:solidFill>
              </a:rPr>
              <a:t>GeV</a:t>
            </a:r>
            <a:r>
              <a:rPr lang="fr-FR" sz="1400" b="0" dirty="0" smtClean="0">
                <a:solidFill>
                  <a:schemeClr val="bg1"/>
                </a:solidFill>
              </a:rPr>
              <a:t> </a:t>
            </a:r>
            <a:r>
              <a:rPr lang="fr-FR" sz="1400" b="0" dirty="0" err="1" smtClean="0">
                <a:solidFill>
                  <a:schemeClr val="bg1"/>
                </a:solidFill>
              </a:rPr>
              <a:t>peak</a:t>
            </a:r>
            <a:r>
              <a:rPr lang="fr-FR" sz="1400" b="0" dirty="0" smtClean="0">
                <a:solidFill>
                  <a:schemeClr val="bg1"/>
                </a:solidFill>
              </a:rPr>
              <a:t> (5%)</a:t>
            </a:r>
          </a:p>
          <a:p>
            <a:pPr algn="l"/>
            <a:r>
              <a:rPr lang="fr-FR" sz="1400" b="0" dirty="0" smtClean="0">
                <a:solidFill>
                  <a:schemeClr val="bg1"/>
                </a:solidFill>
              </a:rPr>
              <a:t>20 cm plasma</a:t>
            </a:r>
          </a:p>
          <a:p>
            <a:pPr algn="l"/>
            <a:r>
              <a:rPr lang="fr-FR" sz="1400" b="0" dirty="0" smtClean="0">
                <a:solidFill>
                  <a:schemeClr val="bg1"/>
                </a:solidFill>
              </a:rPr>
              <a:t>Laser: 850 TW</a:t>
            </a: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1362" y="6035873"/>
            <a:ext cx="9480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Gonsalves</a:t>
            </a:r>
            <a:r>
              <a:rPr lang="en-US" sz="1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, PRL (2019). Picture: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https://science.thewire.in/</a:t>
            </a:r>
          </a:p>
        </p:txBody>
      </p:sp>
    </p:spTree>
    <p:extLst>
      <p:ext uri="{BB962C8B-B14F-4D97-AF65-F5344CB8AC3E}">
        <p14:creationId xmlns:p14="http://schemas.microsoft.com/office/powerpoint/2010/main" val="175427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731838" y="527999"/>
            <a:ext cx="5220000" cy="823912"/>
          </a:xfrm>
        </p:spPr>
        <p:txBody>
          <a:bodyPr/>
          <a:lstStyle/>
          <a:p>
            <a:r>
              <a:rPr lang="fr-FR" dirty="0" err="1" smtClean="0"/>
              <a:t>Theoric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731838" y="1475736"/>
            <a:ext cx="5220000" cy="3890963"/>
          </a:xfrm>
        </p:spPr>
        <p:txBody>
          <a:bodyPr/>
          <a:lstStyle/>
          <a:p>
            <a:pPr lvl="1"/>
            <a:r>
              <a:rPr lang="da-DK" dirty="0"/>
              <a:t>Laser-driven</a:t>
            </a:r>
          </a:p>
          <a:p>
            <a:pPr lvl="2"/>
            <a:r>
              <a:rPr lang="da-DK" dirty="0"/>
              <a:t>1957: V. I. Veksler, </a:t>
            </a:r>
            <a:r>
              <a:rPr lang="da-DK" i="1" dirty="0"/>
              <a:t>Sov. J. Atomic Energy</a:t>
            </a:r>
          </a:p>
          <a:p>
            <a:pPr lvl="2"/>
            <a:r>
              <a:rPr lang="da-DK" dirty="0"/>
              <a:t>1979: T. Tajima and J. M. Dawson, </a:t>
            </a:r>
            <a:r>
              <a:rPr lang="da-DK" i="1" dirty="0"/>
              <a:t>Phys. Rev. Lett. </a:t>
            </a:r>
            <a:endParaRPr lang="fr-FR" dirty="0"/>
          </a:p>
          <a:p>
            <a:pPr lvl="1"/>
            <a:r>
              <a:rPr lang="fr-FR" dirty="0" err="1"/>
              <a:t>Beam-driven</a:t>
            </a:r>
            <a:endParaRPr lang="fr-FR" dirty="0"/>
          </a:p>
          <a:p>
            <a:pPr lvl="2"/>
            <a:r>
              <a:rPr lang="fr-FR" dirty="0"/>
              <a:t>1985: P. Chen et al.</a:t>
            </a:r>
            <a:r>
              <a:rPr lang="da-DK" dirty="0"/>
              <a:t>, </a:t>
            </a:r>
            <a:r>
              <a:rPr lang="da-DK" i="1" dirty="0"/>
              <a:t>Phys. Rev. Lett.</a:t>
            </a:r>
            <a:endParaRPr lang="da-DK" dirty="0"/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3"/>
          </p:nvPr>
        </p:nvSpPr>
        <p:spPr>
          <a:xfrm>
            <a:off x="749204" y="3304450"/>
            <a:ext cx="5220000" cy="823912"/>
          </a:xfrm>
        </p:spPr>
        <p:txBody>
          <a:bodyPr/>
          <a:lstStyle/>
          <a:p>
            <a:r>
              <a:rPr lang="fr-FR" dirty="0" err="1" smtClean="0"/>
              <a:t>Experimental</a:t>
            </a:r>
            <a:r>
              <a:rPr lang="fr-FR" dirty="0" smtClean="0"/>
              <a:t> </a:t>
            </a:r>
            <a:r>
              <a:rPr lang="fr-FR" dirty="0" err="1" smtClean="0"/>
              <a:t>demonstrations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4"/>
          </p:nvPr>
        </p:nvSpPr>
        <p:spPr>
          <a:xfrm>
            <a:off x="749204" y="4252187"/>
            <a:ext cx="5220000" cy="3890963"/>
          </a:xfrm>
        </p:spPr>
        <p:txBody>
          <a:bodyPr/>
          <a:lstStyle/>
          <a:p>
            <a:pPr lvl="1"/>
            <a:r>
              <a:rPr lang="da-DK" dirty="0" smtClean="0"/>
              <a:t>2005: Dream beam </a:t>
            </a:r>
            <a:r>
              <a:rPr lang="fr-FR" dirty="0"/>
              <a:t>(80-180 MeV)</a:t>
            </a:r>
            <a:endParaRPr lang="da-DK" dirty="0"/>
          </a:p>
          <a:p>
            <a:pPr lvl="2"/>
            <a:r>
              <a:rPr lang="fr-FR" dirty="0" smtClean="0"/>
              <a:t>C. G. R. </a:t>
            </a:r>
            <a:r>
              <a:rPr lang="fr-FR" dirty="0" err="1" smtClean="0"/>
              <a:t>Geddes</a:t>
            </a:r>
            <a:r>
              <a:rPr lang="fr-FR" dirty="0" smtClean="0"/>
              <a:t>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 smtClean="0"/>
              <a:t>Nature</a:t>
            </a:r>
            <a:endParaRPr lang="da-DK" dirty="0"/>
          </a:p>
          <a:p>
            <a:pPr lvl="2"/>
            <a:r>
              <a:rPr lang="fr-FR" dirty="0" smtClean="0"/>
              <a:t>S. P. D. Mangles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 smtClean="0"/>
              <a:t>Nature</a:t>
            </a:r>
            <a:endParaRPr lang="da-DK" dirty="0"/>
          </a:p>
          <a:p>
            <a:pPr lvl="2"/>
            <a:r>
              <a:rPr lang="fr-FR" dirty="0" smtClean="0"/>
              <a:t>J. Faure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/>
              <a:t>Nature</a:t>
            </a:r>
            <a:endParaRPr lang="fr-FR" dirty="0"/>
          </a:p>
          <a:p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FB6B-0C6E-43D0-A50D-A880074AEF72}" type="datetime1">
              <a:rPr lang="fr-FR" smtClean="0"/>
              <a:t>21/02/2023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Concepts</a:t>
            </a:r>
            <a:endParaRPr lang="fr-FR" dirty="0"/>
          </a:p>
        </p:txBody>
      </p:sp>
      <p:pic>
        <p:nvPicPr>
          <p:cNvPr id="11" name="Picture 2" descr="Volume 431 Issue 7008, 30 September 2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492" y="1567180"/>
            <a:ext cx="3198739" cy="420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19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804333"/>
            <a:ext cx="10728325" cy="5109105"/>
          </a:xfrm>
        </p:spPr>
        <p:txBody>
          <a:bodyPr/>
          <a:lstStyle/>
          <a:p>
            <a:pPr lvl="0">
              <a:buClr>
                <a:srgbClr val="E50019"/>
              </a:buClr>
            </a:pPr>
            <a:r>
              <a:rPr lang="fr-FR" sz="2000" b="1" dirty="0" err="1">
                <a:solidFill>
                  <a:schemeClr val="accent1"/>
                </a:solidFill>
              </a:rPr>
              <a:t>Experimental</a:t>
            </a:r>
            <a:r>
              <a:rPr lang="fr-FR" sz="2000" b="1" dirty="0">
                <a:solidFill>
                  <a:schemeClr val="accent1"/>
                </a:solidFill>
              </a:rPr>
              <a:t> </a:t>
            </a:r>
            <a:r>
              <a:rPr lang="fr-FR" sz="2000" b="1" dirty="0" err="1" smtClean="0">
                <a:solidFill>
                  <a:schemeClr val="accent1"/>
                </a:solidFill>
              </a:rPr>
              <a:t>demonstrations</a:t>
            </a:r>
            <a:endParaRPr lang="fr-FR" sz="2000" b="1" dirty="0">
              <a:solidFill>
                <a:schemeClr val="accent1"/>
              </a:solidFill>
            </a:endParaRPr>
          </a:p>
          <a:p>
            <a:pPr lvl="1"/>
            <a:endParaRPr lang="da-DK" dirty="0" smtClean="0"/>
          </a:p>
          <a:p>
            <a:pPr lvl="1"/>
            <a:r>
              <a:rPr lang="fr-FR" dirty="0"/>
              <a:t>2007: K. Nakamura et al.</a:t>
            </a:r>
            <a:r>
              <a:rPr lang="da-DK" dirty="0"/>
              <a:t>, </a:t>
            </a:r>
            <a:r>
              <a:rPr lang="da-DK" i="1" dirty="0"/>
              <a:t>Phys. </a:t>
            </a:r>
            <a:r>
              <a:rPr lang="da-DK" i="1" dirty="0" smtClean="0"/>
              <a:t>Plasmas</a:t>
            </a:r>
            <a:r>
              <a:rPr lang="da-DK" dirty="0" smtClean="0"/>
              <a:t> </a:t>
            </a:r>
            <a:r>
              <a:rPr lang="da-DK" dirty="0"/>
              <a:t>(1 </a:t>
            </a:r>
            <a:r>
              <a:rPr lang="da-DK" dirty="0" smtClean="0"/>
              <a:t>GeV)</a:t>
            </a:r>
          </a:p>
          <a:p>
            <a:pPr lvl="1"/>
            <a:r>
              <a:rPr lang="fr-FR" dirty="0" smtClean="0"/>
              <a:t>2013: X. Wang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/>
              <a:t>N</a:t>
            </a:r>
            <a:r>
              <a:rPr lang="da-DK" i="1" dirty="0" smtClean="0"/>
              <a:t>ature Comm.</a:t>
            </a:r>
            <a:r>
              <a:rPr lang="da-DK" dirty="0" smtClean="0"/>
              <a:t> (2 </a:t>
            </a:r>
            <a:r>
              <a:rPr lang="da-DK" dirty="0"/>
              <a:t>GeV</a:t>
            </a:r>
            <a:r>
              <a:rPr lang="da-DK" dirty="0" smtClean="0"/>
              <a:t>)</a:t>
            </a:r>
          </a:p>
          <a:p>
            <a:pPr lvl="1"/>
            <a:r>
              <a:rPr lang="fr-FR" dirty="0" smtClean="0"/>
              <a:t>2013: H. T. Kim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/>
              <a:t>Phys. </a:t>
            </a:r>
            <a:r>
              <a:rPr lang="da-DK" i="1" dirty="0" smtClean="0"/>
              <a:t>Rev. Lett.</a:t>
            </a:r>
            <a:r>
              <a:rPr lang="da-DK" dirty="0" smtClean="0"/>
              <a:t> (3 </a:t>
            </a:r>
            <a:r>
              <a:rPr lang="da-DK" dirty="0"/>
              <a:t>GeV)</a:t>
            </a:r>
          </a:p>
          <a:p>
            <a:pPr lvl="1"/>
            <a:r>
              <a:rPr lang="fr-FR" dirty="0" smtClean="0"/>
              <a:t>2014: W. P. </a:t>
            </a:r>
            <a:r>
              <a:rPr lang="fr-FR" dirty="0" err="1" smtClean="0"/>
              <a:t>Leemans</a:t>
            </a:r>
            <a:r>
              <a:rPr lang="fr-FR" dirty="0" smtClean="0"/>
              <a:t>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/>
              <a:t>Phys. Rev. </a:t>
            </a:r>
            <a:r>
              <a:rPr lang="da-DK" i="1" dirty="0" smtClean="0"/>
              <a:t>Lett.</a:t>
            </a:r>
            <a:r>
              <a:rPr lang="da-DK" dirty="0" smtClean="0"/>
              <a:t> (4 </a:t>
            </a:r>
            <a:r>
              <a:rPr lang="da-DK" dirty="0"/>
              <a:t>GeV)</a:t>
            </a:r>
          </a:p>
          <a:p>
            <a:pPr marL="0" lvl="1" indent="0">
              <a:buNone/>
            </a:pPr>
            <a:endParaRPr lang="da-DK" dirty="0"/>
          </a:p>
          <a:p>
            <a:pPr lvl="1"/>
            <a:r>
              <a:rPr lang="fr-FR" dirty="0" smtClean="0"/>
              <a:t>2019: A. J. </a:t>
            </a:r>
            <a:r>
              <a:rPr lang="fr-FR" dirty="0" err="1" smtClean="0"/>
              <a:t>Gonsalves</a:t>
            </a:r>
            <a:r>
              <a:rPr lang="fr-FR" dirty="0" smtClean="0"/>
              <a:t>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/>
              <a:t>Phys. Rev. Lett.</a:t>
            </a:r>
            <a:r>
              <a:rPr lang="da-DK" dirty="0"/>
              <a:t> </a:t>
            </a:r>
            <a:r>
              <a:rPr lang="da-DK" dirty="0" smtClean="0"/>
              <a:t>(8 </a:t>
            </a:r>
            <a:r>
              <a:rPr lang="da-DK" dirty="0"/>
              <a:t>GeV)</a:t>
            </a:r>
          </a:p>
          <a:p>
            <a:pPr lvl="1"/>
            <a:endParaRPr lang="da-DK" dirty="0"/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9ABBA-CD81-426E-ACC1-4D2D04F86B08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1108" y="3241815"/>
            <a:ext cx="6019800" cy="3101835"/>
          </a:xfrm>
          <a:prstGeom prst="rect">
            <a:avLst/>
          </a:prstGeom>
        </p:spPr>
      </p:pic>
      <p:pic>
        <p:nvPicPr>
          <p:cNvPr id="8" name="Picture 2" descr="https://cdn.thewire.in/wp-content/uploads/2019/02/27165031/Screenshot-2019-02-27-at-16.50.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47" y="3719163"/>
            <a:ext cx="3657125" cy="219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67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E50019"/>
              </a:buClr>
            </a:pPr>
            <a:r>
              <a:rPr lang="fr-FR" sz="2000" b="1" dirty="0" smtClean="0">
                <a:solidFill>
                  <a:schemeClr val="accent1"/>
                </a:solidFill>
              </a:rPr>
              <a:t>Simulations and </a:t>
            </a:r>
            <a:r>
              <a:rPr lang="fr-FR" sz="2000" b="1" dirty="0" err="1" smtClean="0">
                <a:solidFill>
                  <a:schemeClr val="accent1"/>
                </a:solidFill>
              </a:rPr>
              <a:t>physics</a:t>
            </a:r>
            <a:endParaRPr lang="fr-FR" sz="2000" b="1" dirty="0">
              <a:solidFill>
                <a:schemeClr val="accent1"/>
              </a:solidFill>
            </a:endParaRPr>
          </a:p>
          <a:p>
            <a:pPr lvl="1"/>
            <a:endParaRPr lang="da-DK" dirty="0"/>
          </a:p>
          <a:p>
            <a:pPr lvl="1"/>
            <a:r>
              <a:rPr lang="fr-FR" dirty="0" smtClean="0"/>
              <a:t>Multi </a:t>
            </a:r>
            <a:r>
              <a:rPr lang="fr-FR" dirty="0" err="1" smtClean="0"/>
              <a:t>GeV</a:t>
            </a:r>
            <a:endParaRPr lang="fr-FR" dirty="0" smtClean="0"/>
          </a:p>
          <a:p>
            <a:pPr lvl="2"/>
            <a:r>
              <a:rPr lang="fr-FR" dirty="0" smtClean="0"/>
              <a:t>2013: B. S. </a:t>
            </a:r>
            <a:r>
              <a:rPr lang="fr-FR" dirty="0" err="1" smtClean="0"/>
              <a:t>Paradkar</a:t>
            </a:r>
            <a:r>
              <a:rPr lang="fr-FR" dirty="0" smtClean="0"/>
              <a:t>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/>
              <a:t>Phys. Plasmas</a:t>
            </a:r>
            <a:r>
              <a:rPr lang="da-DK" dirty="0"/>
              <a:t> (</a:t>
            </a:r>
            <a:r>
              <a:rPr lang="da-DK" dirty="0" smtClean="0"/>
              <a:t>10 </a:t>
            </a:r>
            <a:r>
              <a:rPr lang="da-DK" dirty="0"/>
              <a:t>GeV)</a:t>
            </a:r>
          </a:p>
          <a:p>
            <a:pPr lvl="2"/>
            <a:r>
              <a:rPr lang="fr-FR" dirty="0" smtClean="0"/>
              <a:t>2007: W. Lu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 smtClean="0"/>
              <a:t>Phys. Rev. STAB</a:t>
            </a:r>
            <a:r>
              <a:rPr lang="da-DK" dirty="0" smtClean="0"/>
              <a:t> (100 </a:t>
            </a:r>
            <a:r>
              <a:rPr lang="da-DK" dirty="0"/>
              <a:t>GeV)</a:t>
            </a:r>
          </a:p>
          <a:p>
            <a:pPr lvl="1"/>
            <a:r>
              <a:rPr lang="fr-FR" dirty="0" err="1" smtClean="0"/>
              <a:t>TeV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endParaRPr lang="fr-FR" dirty="0" smtClean="0"/>
          </a:p>
          <a:p>
            <a:pPr lvl="2"/>
            <a:r>
              <a:rPr lang="fr-FR" dirty="0" smtClean="0"/>
              <a:t>2010: C. B. Schroeder </a:t>
            </a:r>
            <a:r>
              <a:rPr lang="fr-FR" dirty="0"/>
              <a:t>et al.</a:t>
            </a:r>
            <a:r>
              <a:rPr lang="da-DK" dirty="0"/>
              <a:t>, </a:t>
            </a:r>
            <a:r>
              <a:rPr lang="da-DK" i="1" dirty="0"/>
              <a:t>Phys. Rev. </a:t>
            </a:r>
            <a:r>
              <a:rPr lang="da-DK" i="1" dirty="0" smtClean="0"/>
              <a:t>STAB</a:t>
            </a:r>
            <a:r>
              <a:rPr lang="da-DK" dirty="0" smtClean="0"/>
              <a:t> (1 TeV)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1D1E7-5694-463D-9DAD-55DA2C8FC843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9021" y="1381125"/>
            <a:ext cx="2783327" cy="347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74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pour une image  7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" t="24950" r="-68" b="45290"/>
          <a:stretch/>
        </p:blipFill>
        <p:spPr>
          <a:xfrm flipH="1">
            <a:off x="-35541" y="-44368"/>
            <a:ext cx="12125939" cy="2408374"/>
          </a:xfr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9522D-95EF-4F20-93F4-03045E103B10}" type="datetime1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D. Minenna  |  EARLI general presentation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2306639" y="2835970"/>
            <a:ext cx="4825682" cy="2531609"/>
          </a:xfrm>
        </p:spPr>
        <p:txBody>
          <a:bodyPr>
            <a:normAutofit/>
          </a:bodyPr>
          <a:lstStyle/>
          <a:p>
            <a:r>
              <a:rPr lang="en-US" sz="1400" dirty="0"/>
              <a:t>It is expected that a plasma-based collider can only become available for particle physics experiments beyond 2050, given the required feasibility and R&amp;D work described in this report. It is therefore an option for a compact collider facility </a:t>
            </a:r>
            <a:r>
              <a:rPr lang="en-US" sz="1400" b="1" dirty="0"/>
              <a:t>beyond the timeline of an eventual FCC-</a:t>
            </a:r>
            <a:r>
              <a:rPr lang="en-US" sz="1400" b="1" dirty="0" err="1"/>
              <a:t>hh</a:t>
            </a:r>
            <a:r>
              <a:rPr lang="en-US" sz="1400" b="1" dirty="0"/>
              <a:t> facility</a:t>
            </a:r>
            <a:r>
              <a:rPr lang="en-US" sz="1400" dirty="0" smtClean="0"/>
              <a:t>.</a:t>
            </a:r>
            <a:endParaRPr lang="fr-FR" sz="1400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Plasma </a:t>
            </a:r>
            <a:r>
              <a:rPr lang="fr-FR" dirty="0" err="1"/>
              <a:t>c</a:t>
            </a:r>
            <a:r>
              <a:rPr lang="fr-FR" dirty="0" err="1" smtClean="0"/>
              <a:t>olliders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71362" y="6035873"/>
            <a:ext cx="9480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European Strategy for Particle Physics - Accelerator R&amp;D Roadmap, CERN Yellow Reports (2022). Figure: R. Assmann (DESY)</a:t>
            </a:r>
          </a:p>
        </p:txBody>
      </p:sp>
      <p:pic>
        <p:nvPicPr>
          <p:cNvPr id="10" name="Picture 2" descr="CERN Yellow Report Front 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4" y="3153292"/>
            <a:ext cx="17145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6638" y="4101775"/>
            <a:ext cx="5010117" cy="173120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6086" y="3176398"/>
            <a:ext cx="4076986" cy="251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Props1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5003DA-E900-47F2-BA91-7AD870D471EB}">
  <ds:schemaRefs>
    <ds:schemaRef ds:uri="http://www.w3.org/XML/1998/namespace"/>
    <ds:schemaRef ds:uri="http://schemas.microsoft.com/office/2006/documentManagement/types"/>
    <ds:schemaRef ds:uri="151dffeb-2989-4a61-aef8-844a993007f8"/>
    <ds:schemaRef ds:uri="http://purl.org/dc/elements/1.1/"/>
    <ds:schemaRef ds:uri="http://purl.org/dc/dcmitype/"/>
    <ds:schemaRef ds:uri="http://schemas.microsoft.com/sharepoint/v3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582fa2ad-bcfb-4c30-8490-7bbd511b1880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1681</TotalTime>
  <Words>1865</Words>
  <Application>Microsoft Office PowerPoint</Application>
  <PresentationFormat>Grand écran</PresentationFormat>
  <Paragraphs>372</Paragraphs>
  <Slides>30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7" baseType="lpstr">
      <vt:lpstr>Arial</vt:lpstr>
      <vt:lpstr>Arial Black</vt:lpstr>
      <vt:lpstr>Calibri</vt:lpstr>
      <vt:lpstr>Cambria Math</vt:lpstr>
      <vt:lpstr>Candara</vt:lpstr>
      <vt:lpstr>Wingdings</vt:lpstr>
      <vt:lpstr>Thème Office</vt:lpstr>
      <vt:lpstr>Présentation PowerPoint</vt:lpstr>
      <vt:lpstr>Contents</vt:lpstr>
      <vt:lpstr>Plasma acceleration</vt:lpstr>
      <vt:lpstr>What is a plasma?</vt:lpstr>
      <vt:lpstr>Présentation PowerPoint</vt:lpstr>
      <vt:lpstr>Concepts</vt:lpstr>
      <vt:lpstr>Concepts</vt:lpstr>
      <vt:lpstr>Concepts</vt:lpstr>
      <vt:lpstr>Plasma colliders</vt:lpstr>
      <vt:lpstr>Applications for plasma accelerator</vt:lpstr>
      <vt:lpstr>AWAKE experiement</vt:lpstr>
      <vt:lpstr>AWAKE experiement</vt:lpstr>
      <vt:lpstr>AWAKE installed in CERN underground</vt:lpstr>
      <vt:lpstr>AWAKE Run1</vt:lpstr>
      <vt:lpstr>AWAKE Run2c</vt:lpstr>
      <vt:lpstr>CERN electron gun</vt:lpstr>
      <vt:lpstr>CERN transfer line</vt:lpstr>
      <vt:lpstr>AWAKE Run2c electron source needed</vt:lpstr>
      <vt:lpstr>EARLI project</vt:lpstr>
      <vt:lpstr>EARLI project</vt:lpstr>
      <vt:lpstr>EARLI project</vt:lpstr>
      <vt:lpstr>Goals</vt:lpstr>
      <vt:lpstr>Challenges</vt:lpstr>
      <vt:lpstr>Design of a laser-plasma accelerator (asking an IA)</vt:lpstr>
      <vt:lpstr>Design of a laser-plasma accelerator centered on beam physics</vt:lpstr>
      <vt:lpstr>Design of a laser-plasma accelerator centered on beam physics</vt:lpstr>
      <vt:lpstr>Design of a laser-plasma accelerator centered on beam physics</vt:lpstr>
      <vt:lpstr>Organisation</vt:lpstr>
      <vt:lpstr>Timeline</vt:lpstr>
      <vt:lpstr>Thank you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MINENNA Damien</cp:lastModifiedBy>
  <cp:revision>87</cp:revision>
  <dcterms:created xsi:type="dcterms:W3CDTF">2023-01-13T15:17:34Z</dcterms:created>
  <dcterms:modified xsi:type="dcterms:W3CDTF">2023-02-21T08:25:20Z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