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>
  <p:sldMasterIdLst>
    <p:sldMasterId id="2147483674" r:id="rId1"/>
    <p:sldMasterId id="2147483679" r:id="rId2"/>
  </p:sldMasterIdLst>
  <p:notesMasterIdLst>
    <p:notesMasterId r:id="rId24"/>
  </p:notesMasterIdLst>
  <p:handoutMasterIdLst>
    <p:handoutMasterId r:id="rId25"/>
  </p:handoutMasterIdLst>
  <p:sldIdLst>
    <p:sldId id="256" r:id="rId3"/>
    <p:sldId id="373" r:id="rId4"/>
    <p:sldId id="395" r:id="rId5"/>
    <p:sldId id="377" r:id="rId6"/>
    <p:sldId id="382" r:id="rId7"/>
    <p:sldId id="381" r:id="rId8"/>
    <p:sldId id="378" r:id="rId9"/>
    <p:sldId id="391" r:id="rId10"/>
    <p:sldId id="392" r:id="rId11"/>
    <p:sldId id="376" r:id="rId12"/>
    <p:sldId id="389" r:id="rId13"/>
    <p:sldId id="388" r:id="rId14"/>
    <p:sldId id="384" r:id="rId15"/>
    <p:sldId id="385" r:id="rId16"/>
    <p:sldId id="390" r:id="rId17"/>
    <p:sldId id="394" r:id="rId18"/>
    <p:sldId id="375" r:id="rId19"/>
    <p:sldId id="387" r:id="rId20"/>
    <p:sldId id="386" r:id="rId21"/>
    <p:sldId id="393" r:id="rId22"/>
    <p:sldId id="371" r:id="rId23"/>
  </p:sldIdLst>
  <p:sldSz cx="12192000" cy="6858000"/>
  <p:notesSz cx="6669088" cy="9918700"/>
  <p:embeddedFontLst>
    <p:embeddedFont>
      <p:font typeface="Arial Narrow" panose="020B0606020202030204" pitchFamily="34" charset="0"/>
      <p:regular r:id="rId26"/>
      <p:bold r:id="rId27"/>
      <p:italic r:id="rId28"/>
      <p:boldItalic r:id="rId29"/>
    </p:embeddedFont>
    <p:embeddedFont>
      <p:font typeface="Calibri" panose="020F0502020204030204" pitchFamily="34" charset="0"/>
      <p:regular r:id="rId30"/>
      <p:bold r:id="rId31"/>
      <p:italic r:id="rId32"/>
      <p:boldItalic r:id="rId33"/>
    </p:embeddedFont>
    <p:embeddedFont>
      <p:font typeface="Cambria Math" panose="02040503050406030204" pitchFamily="18" charset="0"/>
      <p:regular r:id="rId34"/>
    </p:embeddedFont>
    <p:embeddedFont>
      <p:font typeface="Verdana" panose="020B0604030504040204" pitchFamily="34" charset="0"/>
      <p:regular r:id="rId35"/>
      <p:bold r:id="rId36"/>
      <p:italic r:id="rId37"/>
      <p:boldItalic r:id="rId38"/>
    </p:embeddedFont>
  </p:embeddedFontLst>
  <p:custDataLst>
    <p:tags r:id="rId39"/>
  </p:custDataLst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95" userDrawn="1">
          <p15:clr>
            <a:srgbClr val="A4A3A4"/>
          </p15:clr>
        </p15:guide>
        <p15:guide id="2" orient="horz" userDrawn="1">
          <p15:clr>
            <a:srgbClr val="A4A3A4"/>
          </p15:clr>
        </p15:guide>
        <p15:guide id="3" orient="horz" pos="5" userDrawn="1">
          <p15:clr>
            <a:srgbClr val="A4A3A4"/>
          </p15:clr>
        </p15:guide>
        <p15:guide id="4" orient="horz" pos="4142" userDrawn="1">
          <p15:clr>
            <a:srgbClr val="A4A3A4"/>
          </p15:clr>
        </p15:guide>
        <p15:guide id="5" orient="horz" pos="799" userDrawn="1">
          <p15:clr>
            <a:srgbClr val="A4A3A4"/>
          </p15:clr>
        </p15:guide>
        <p15:guide id="6" orient="horz" pos="3974" userDrawn="1">
          <p15:clr>
            <a:srgbClr val="A4A3A4"/>
          </p15:clr>
        </p15:guide>
        <p15:guide id="7" orient="horz" pos="1321" userDrawn="1">
          <p15:clr>
            <a:srgbClr val="A4A3A4"/>
          </p15:clr>
        </p15:guide>
        <p15:guide id="8" pos="393" userDrawn="1">
          <p15:clr>
            <a:srgbClr val="A4A3A4"/>
          </p15:clr>
        </p15:guide>
        <p15:guide id="9" userDrawn="1">
          <p15:clr>
            <a:srgbClr val="A4A3A4"/>
          </p15:clr>
        </p15:guide>
        <p15:guide id="10" pos="785" userDrawn="1">
          <p15:clr>
            <a:srgbClr val="A4A3A4"/>
          </p15:clr>
        </p15:guide>
        <p15:guide id="11" pos="7379" userDrawn="1">
          <p15:clr>
            <a:srgbClr val="A4A3A4"/>
          </p15:clr>
        </p15:guide>
        <p15:guide id="12" pos="7136" userDrawn="1">
          <p15:clr>
            <a:srgbClr val="A4A3A4"/>
          </p15:clr>
        </p15:guide>
        <p15:guide id="13" pos="767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4" userDrawn="1">
          <p15:clr>
            <a:srgbClr val="A4A3A4"/>
          </p15:clr>
        </p15:guide>
        <p15:guide id="2" pos="210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91D"/>
    <a:srgbClr val="FE7F6A"/>
    <a:srgbClr val="D2DEEF"/>
    <a:srgbClr val="B4FEB6"/>
    <a:srgbClr val="7AFE7D"/>
    <a:srgbClr val="FFFFFF"/>
    <a:srgbClr val="FD831F"/>
    <a:srgbClr val="FFEBAB"/>
    <a:srgbClr val="EAEFF7"/>
    <a:srgbClr val="004A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5250" autoAdjust="0"/>
  </p:normalViewPr>
  <p:slideViewPr>
    <p:cSldViewPr showGuides="1">
      <p:cViewPr varScale="1">
        <p:scale>
          <a:sx n="105" d="100"/>
          <a:sy n="105" d="100"/>
        </p:scale>
        <p:origin x="750" y="114"/>
      </p:cViewPr>
      <p:guideLst>
        <p:guide orient="horz" pos="295"/>
        <p:guide orient="horz"/>
        <p:guide orient="horz" pos="5"/>
        <p:guide orient="horz" pos="4142"/>
        <p:guide orient="horz" pos="799"/>
        <p:guide orient="horz" pos="3974"/>
        <p:guide orient="horz" pos="1321"/>
        <p:guide pos="393"/>
        <p:guide/>
        <p:guide pos="785"/>
        <p:guide pos="7379"/>
        <p:guide pos="7136"/>
        <p:guide pos="7679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65" d="100"/>
          <a:sy n="65" d="100"/>
        </p:scale>
        <p:origin x="3082" y="38"/>
      </p:cViewPr>
      <p:guideLst>
        <p:guide orient="horz" pos="3124"/>
        <p:guide pos="2101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1.fntdata"/><Relationship Id="rId39" Type="http://schemas.openxmlformats.org/officeDocument/2006/relationships/tags" Target="tags/tag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font" Target="fonts/font9.fntdata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33" Type="http://schemas.openxmlformats.org/officeDocument/2006/relationships/font" Target="fonts/font8.fntdata"/><Relationship Id="rId38" Type="http://schemas.openxmlformats.org/officeDocument/2006/relationships/font" Target="fonts/font13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font" Target="fonts/font4.fntdata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32" Type="http://schemas.openxmlformats.org/officeDocument/2006/relationships/font" Target="fonts/font7.fntdata"/><Relationship Id="rId37" Type="http://schemas.openxmlformats.org/officeDocument/2006/relationships/font" Target="fonts/font12.fntdata"/><Relationship Id="rId40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font" Target="fonts/font3.fntdata"/><Relationship Id="rId36" Type="http://schemas.openxmlformats.org/officeDocument/2006/relationships/font" Target="fonts/font11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6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font" Target="fonts/font2.fntdata"/><Relationship Id="rId30" Type="http://schemas.openxmlformats.org/officeDocument/2006/relationships/font" Target="fonts/font5.fntdata"/><Relationship Id="rId35" Type="http://schemas.openxmlformats.org/officeDocument/2006/relationships/font" Target="fonts/font10.fntdata"/><Relationship Id="rId4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64F376-8C8E-4091-BCF5-3C986AF88EF0}" type="datetimeFigureOut">
              <a:rPr lang="en-US" smtClean="0"/>
              <a:t>2/19/2023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1813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78250" y="9421813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60E64E-E6BA-4AA2-B9A6-2560D3CC38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7203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889938" cy="495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>
              <a:defRPr sz="1300" smtClean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7607" y="1"/>
            <a:ext cx="2889938" cy="495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>
              <a:defRPr sz="1300" smtClean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0163" y="744538"/>
            <a:ext cx="6608762" cy="3717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909" y="4711383"/>
            <a:ext cx="5335270" cy="4463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Textmasterformate durch Klicken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1044"/>
            <a:ext cx="2889938" cy="495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>
              <a:defRPr sz="1300" smtClean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7607" y="9421044"/>
            <a:ext cx="2889938" cy="495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>
              <a:defRPr sz="1300" smtClean="0"/>
            </a:lvl1pPr>
          </a:lstStyle>
          <a:p>
            <a:pPr>
              <a:defRPr/>
            </a:pPr>
            <a:fld id="{547E9CB9-021E-4C8A-AD14-6BADCDC8CC3B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190134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0163" y="744538"/>
            <a:ext cx="6608762" cy="371792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7E9CB9-021E-4C8A-AD14-6BADCDC8CC3B}" type="slidenum">
              <a:rPr lang="de-DE" smtClean="0"/>
              <a:pPr>
                <a:defRPr/>
              </a:pPr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13067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schwarze 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10"/>
          <p:cNvSpPr>
            <a:spLocks/>
          </p:cNvSpPr>
          <p:nvPr userDrawn="1"/>
        </p:nvSpPr>
        <p:spPr bwMode="auto">
          <a:xfrm>
            <a:off x="1" y="1268413"/>
            <a:ext cx="11713633" cy="53100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673" y="0"/>
              </a:cxn>
              <a:cxn ang="0">
                <a:pos x="691" y="19"/>
              </a:cxn>
              <a:cxn ang="0">
                <a:pos x="691" y="418"/>
              </a:cxn>
              <a:cxn ang="0">
                <a:pos x="0" y="418"/>
              </a:cxn>
              <a:cxn ang="0">
                <a:pos x="0" y="0"/>
              </a:cxn>
            </a:cxnLst>
            <a:rect l="0" t="0" r="r" b="b"/>
            <a:pathLst>
              <a:path w="691" h="418">
                <a:moveTo>
                  <a:pt x="0" y="0"/>
                </a:moveTo>
                <a:lnTo>
                  <a:pt x="673" y="0"/>
                </a:lnTo>
                <a:cubicBezTo>
                  <a:pt x="683" y="0"/>
                  <a:pt x="691" y="9"/>
                  <a:pt x="691" y="19"/>
                </a:cubicBezTo>
                <a:lnTo>
                  <a:pt x="691" y="418"/>
                </a:lnTo>
                <a:lnTo>
                  <a:pt x="0" y="418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print"/>
            <a:stretch>
              <a:fillRect/>
            </a:stretch>
          </a:blipFill>
          <a:ln w="635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2400"/>
          </a:p>
        </p:txBody>
      </p:sp>
      <p:sp>
        <p:nvSpPr>
          <p:cNvPr id="15" name="Rechteck 14"/>
          <p:cNvSpPr/>
          <p:nvPr userDrawn="1"/>
        </p:nvSpPr>
        <p:spPr>
          <a:xfrm>
            <a:off x="1" y="6570000"/>
            <a:ext cx="11713633" cy="288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40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3598333" y="1808164"/>
            <a:ext cx="7752383" cy="89057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Musterüberschrift</a:t>
            </a:r>
          </a:p>
        </p:txBody>
      </p:sp>
      <p:sp>
        <p:nvSpPr>
          <p:cNvPr id="14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598333" y="3136897"/>
            <a:ext cx="6278048" cy="309573"/>
          </a:xfrm>
          <a:prstGeom prst="rect">
            <a:avLst/>
          </a:prstGeom>
        </p:spPr>
        <p:txBody>
          <a:bodyPr lIns="0" tIns="0"/>
          <a:lstStyle>
            <a:lvl1pPr marL="0" indent="0" algn="l">
              <a:buNone/>
              <a:defRPr sz="1800" b="0" i="1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Referent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20.02.2023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519113" indent="-519113" algn="l">
              <a:tabLst>
                <a:tab pos="1169988" algn="l"/>
              </a:tabLst>
            </a:pPr>
            <a:r>
              <a:rPr lang="de-DE" dirty="0"/>
              <a:t>Sosoho-Abasi Udongwo | UNIVERSITÄT ROSTOCK | Fakultät für Informatik und Elektrotechnik</a:t>
            </a:r>
            <a:endParaRPr lang="de-DE" b="1" cap="all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464C5-8E49-41BD-A1D6-FC6F049A48A1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9" name="Freeform 10"/>
          <p:cNvSpPr>
            <a:spLocks/>
          </p:cNvSpPr>
          <p:nvPr userDrawn="1"/>
        </p:nvSpPr>
        <p:spPr bwMode="auto">
          <a:xfrm>
            <a:off x="1" y="1268413"/>
            <a:ext cx="11713633" cy="53100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673" y="0"/>
              </a:cxn>
              <a:cxn ang="0">
                <a:pos x="691" y="19"/>
              </a:cxn>
              <a:cxn ang="0">
                <a:pos x="691" y="418"/>
              </a:cxn>
              <a:cxn ang="0">
                <a:pos x="0" y="418"/>
              </a:cxn>
              <a:cxn ang="0">
                <a:pos x="0" y="0"/>
              </a:cxn>
            </a:cxnLst>
            <a:rect l="0" t="0" r="r" b="b"/>
            <a:pathLst>
              <a:path w="691" h="418">
                <a:moveTo>
                  <a:pt x="0" y="0"/>
                </a:moveTo>
                <a:lnTo>
                  <a:pt x="673" y="0"/>
                </a:lnTo>
                <a:cubicBezTo>
                  <a:pt x="683" y="0"/>
                  <a:pt x="691" y="9"/>
                  <a:pt x="691" y="19"/>
                </a:cubicBezTo>
                <a:lnTo>
                  <a:pt x="691" y="418"/>
                </a:lnTo>
                <a:lnTo>
                  <a:pt x="0" y="418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chemeClr val="accent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2400"/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417" y="332656"/>
            <a:ext cx="4272000" cy="657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3898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3"/>
          <p:cNvSpPr>
            <a:spLocks noGrp="1"/>
          </p:cNvSpPr>
          <p:nvPr>
            <p:ph type="body" sz="half" idx="2"/>
          </p:nvPr>
        </p:nvSpPr>
        <p:spPr>
          <a:xfrm>
            <a:off x="1246718" y="2844793"/>
            <a:ext cx="10104967" cy="345917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800">
                <a:latin typeface="Arial Narrow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10" hasCustomPrompt="1"/>
          </p:nvPr>
        </p:nvSpPr>
        <p:spPr>
          <a:xfrm>
            <a:off x="1246718" y="2443149"/>
            <a:ext cx="10104967" cy="36513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800" b="1">
                <a:latin typeface="Arial Narrow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/>
              <a:t>Musterfließtextheadline</a:t>
            </a:r>
          </a:p>
        </p:txBody>
      </p:sp>
      <p:sp>
        <p:nvSpPr>
          <p:cNvPr id="12" name="Titel 1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Musterüberschrift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/>
              <a:t>20.02.2023</a:t>
            </a:r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marL="519113" indent="-519113" algn="l">
              <a:tabLst>
                <a:tab pos="1169988" algn="l"/>
              </a:tabLst>
            </a:pPr>
            <a:r>
              <a:rPr lang="de-DE" dirty="0"/>
              <a:t>Sosoho-Abasi Udongwo | UNIVERSITÄT ROSTOCK | Fakultät für Informatik und Elektrotechnik</a:t>
            </a:r>
            <a:endParaRPr lang="de-DE" b="1" cap="all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D1C464C5-8E49-41BD-A1D6-FC6F049A48A1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922167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-/Bild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3"/>
          <p:cNvSpPr>
            <a:spLocks noGrp="1"/>
          </p:cNvSpPr>
          <p:nvPr>
            <p:ph type="body" sz="half" idx="2"/>
          </p:nvPr>
        </p:nvSpPr>
        <p:spPr>
          <a:xfrm>
            <a:off x="1246717" y="2844793"/>
            <a:ext cx="6648472" cy="345917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800">
                <a:latin typeface="Arial Narrow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10" hasCustomPrompt="1"/>
          </p:nvPr>
        </p:nvSpPr>
        <p:spPr>
          <a:xfrm>
            <a:off x="1246717" y="2443149"/>
            <a:ext cx="6648472" cy="36513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800" b="1">
                <a:latin typeface="Arial Narrow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/>
              <a:t>Musterfließtextheadline</a:t>
            </a:r>
          </a:p>
        </p:txBody>
      </p:sp>
      <p:sp>
        <p:nvSpPr>
          <p:cNvPr id="5" name="Bildplatzhalter 2"/>
          <p:cNvSpPr>
            <a:spLocks noGrp="1"/>
          </p:cNvSpPr>
          <p:nvPr>
            <p:ph type="pic" idx="1"/>
          </p:nvPr>
        </p:nvSpPr>
        <p:spPr>
          <a:xfrm>
            <a:off x="7897308" y="1493811"/>
            <a:ext cx="3816325" cy="4746690"/>
          </a:xfrm>
          <a:prstGeom prst="rect">
            <a:avLst/>
          </a:prstGeom>
          <a:ln cap="rnd">
            <a:solidFill>
              <a:schemeClr val="tx1"/>
            </a:solidFill>
          </a:ln>
        </p:spPr>
        <p:txBody>
          <a:bodyPr lIns="0" tIns="0" rIns="0" bIns="0"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12" name="Titel 1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Musterüberschrift</a:t>
            </a: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/>
              <a:t>20.02.2023</a:t>
            </a:r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marL="519113" indent="-519113" algn="l">
              <a:tabLst>
                <a:tab pos="1169988" algn="l"/>
              </a:tabLst>
            </a:pPr>
            <a:r>
              <a:rPr lang="de-DE" dirty="0"/>
              <a:t>Sosoho-Abasi Udongwo | UNIVERSITÄT ROSTOCK | Fakultät für Informatik und Elektrotechnik</a:t>
            </a:r>
            <a:endParaRPr lang="de-DE" b="1" cap="all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D1C464C5-8E49-41BD-A1D6-FC6F049A48A1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66868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-/Bildfolie Universitä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3"/>
          <p:cNvSpPr>
            <a:spLocks noGrp="1"/>
          </p:cNvSpPr>
          <p:nvPr>
            <p:ph type="body" sz="half" idx="2"/>
          </p:nvPr>
        </p:nvSpPr>
        <p:spPr>
          <a:xfrm>
            <a:off x="1246717" y="2844793"/>
            <a:ext cx="6720000" cy="142400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800">
                <a:latin typeface="Arial Narrow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7" name="Textplatzhalter 3"/>
          <p:cNvSpPr>
            <a:spLocks noGrp="1"/>
          </p:cNvSpPr>
          <p:nvPr>
            <p:ph type="body" sz="half" idx="13" hasCustomPrompt="1"/>
          </p:nvPr>
        </p:nvSpPr>
        <p:spPr>
          <a:xfrm>
            <a:off x="1246717" y="2443149"/>
            <a:ext cx="6720000" cy="36513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800" b="1">
                <a:latin typeface="Arial Narrow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/>
              <a:t>Musterfließtextheadline</a:t>
            </a:r>
          </a:p>
        </p:txBody>
      </p:sp>
      <p:sp>
        <p:nvSpPr>
          <p:cNvPr id="8" name="Bildplatzhalter 2"/>
          <p:cNvSpPr>
            <a:spLocks noGrp="1"/>
          </p:cNvSpPr>
          <p:nvPr>
            <p:ph type="pic" idx="1"/>
          </p:nvPr>
        </p:nvSpPr>
        <p:spPr>
          <a:xfrm>
            <a:off x="8968357" y="2004994"/>
            <a:ext cx="2940012" cy="1497033"/>
          </a:xfrm>
          <a:prstGeom prst="rect">
            <a:avLst/>
          </a:prstGeom>
          <a:ln cap="rnd">
            <a:solidFill>
              <a:schemeClr val="tx1"/>
            </a:solidFill>
          </a:ln>
        </p:spPr>
        <p:txBody>
          <a:bodyPr lIns="0" tIns="0" rIns="0" bIns="0"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dirty="0"/>
          </a:p>
        </p:txBody>
      </p:sp>
      <p:sp>
        <p:nvSpPr>
          <p:cNvPr id="9" name="Bildplatzhalter 2"/>
          <p:cNvSpPr>
            <a:spLocks noGrp="1"/>
          </p:cNvSpPr>
          <p:nvPr>
            <p:ph type="pic" idx="14"/>
          </p:nvPr>
        </p:nvSpPr>
        <p:spPr>
          <a:xfrm>
            <a:off x="8286781" y="3538540"/>
            <a:ext cx="2190780" cy="2765424"/>
          </a:xfrm>
          <a:prstGeom prst="rect">
            <a:avLst/>
          </a:prstGeom>
          <a:ln cap="rnd">
            <a:solidFill>
              <a:schemeClr val="tx1"/>
            </a:solidFill>
          </a:ln>
        </p:spPr>
        <p:txBody>
          <a:bodyPr lIns="0" tIns="0" rIns="0" bIns="0"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dirty="0"/>
          </a:p>
        </p:txBody>
      </p:sp>
      <p:sp>
        <p:nvSpPr>
          <p:cNvPr id="10" name="Inhaltsplatzhalter 2"/>
          <p:cNvSpPr>
            <a:spLocks noGrp="1"/>
          </p:cNvSpPr>
          <p:nvPr>
            <p:ph sz="half" idx="15"/>
          </p:nvPr>
        </p:nvSpPr>
        <p:spPr>
          <a:xfrm>
            <a:off x="1246716" y="4268799"/>
            <a:ext cx="6720000" cy="2035164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chemeClr val="accent1"/>
              </a:buClr>
              <a:buFont typeface="Wingdings" pitchFamily="2" charset="2"/>
              <a:buChar char=""/>
              <a:defRPr sz="1800">
                <a:latin typeface="+mn-lt"/>
              </a:defRPr>
            </a:lvl1pPr>
            <a:lvl2pPr>
              <a:buClr>
                <a:schemeClr val="accent1"/>
              </a:buClr>
              <a:buSzPct val="50000"/>
              <a:buFont typeface="Wingdings" pitchFamily="2" charset="2"/>
              <a:buChar char=""/>
              <a:defRPr sz="1800">
                <a:latin typeface="+mn-lt"/>
              </a:defRPr>
            </a:lvl2pPr>
            <a:lvl3pPr>
              <a:buClr>
                <a:schemeClr val="accent1"/>
              </a:buClr>
              <a:buFont typeface="Symbol" pitchFamily="18" charset="2"/>
              <a:buChar char="-"/>
              <a:defRPr sz="1800">
                <a:latin typeface="+mn-lt"/>
              </a:defRPr>
            </a:lvl3pPr>
            <a:lvl4pPr>
              <a:buClr>
                <a:srgbClr val="004A99"/>
              </a:buClr>
              <a:buFont typeface="Arial" pitchFamily="34" charset="0"/>
              <a:buChar char="•"/>
              <a:defRPr sz="1800"/>
            </a:lvl4pPr>
            <a:lvl5pPr>
              <a:buClr>
                <a:srgbClr val="004A99"/>
              </a:buClr>
              <a:buFont typeface="Arial" pitchFamily="34" charset="0"/>
              <a:buChar char="•"/>
              <a:defRPr sz="1800"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14" name="Titel 1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Musterüberschrift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DE"/>
              <a:t>20.02.2023</a:t>
            </a:r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pPr marL="519113" indent="-519113" algn="l">
              <a:tabLst>
                <a:tab pos="1169988" algn="l"/>
              </a:tabLst>
            </a:pPr>
            <a:r>
              <a:rPr lang="de-DE" dirty="0"/>
              <a:t>Sosoho-Abasi Udongwo | UNIVERSITÄT ROSTOCK | Fakultät für Informatik und Elektrotechnik</a:t>
            </a:r>
            <a:endParaRPr lang="de-DE" b="1" cap="all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D1C464C5-8E49-41BD-A1D6-FC6F049A48A1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956187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ie für vie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 noChangeArrowheads="1"/>
          </p:cNvSpPr>
          <p:nvPr>
            <p:ph type="title"/>
          </p:nvPr>
        </p:nvSpPr>
        <p:spPr bwMode="auto">
          <a:xfrm>
            <a:off x="624417" y="398422"/>
            <a:ext cx="11089216" cy="4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DE" dirty="0"/>
          </a:p>
        </p:txBody>
      </p:sp>
      <p:sp>
        <p:nvSpPr>
          <p:cNvPr id="9" name="Textplatzhalter 3"/>
          <p:cNvSpPr>
            <a:spLocks noGrp="1"/>
          </p:cNvSpPr>
          <p:nvPr>
            <p:ph type="body" sz="half" idx="10" hasCustomPrompt="1"/>
          </p:nvPr>
        </p:nvSpPr>
        <p:spPr>
          <a:xfrm>
            <a:off x="624417" y="909603"/>
            <a:ext cx="11089216" cy="36513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800" b="1">
                <a:latin typeface="Arial Narrow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/>
              <a:t>Musterfließtextheadline</a:t>
            </a:r>
          </a:p>
        </p:txBody>
      </p:sp>
      <p:sp>
        <p:nvSpPr>
          <p:cNvPr id="19" name="Textplatzhalter 3"/>
          <p:cNvSpPr>
            <a:spLocks noGrp="1"/>
          </p:cNvSpPr>
          <p:nvPr>
            <p:ph type="body" sz="half" idx="13" hasCustomPrompt="1"/>
          </p:nvPr>
        </p:nvSpPr>
        <p:spPr>
          <a:xfrm>
            <a:off x="624417" y="1268413"/>
            <a:ext cx="11089216" cy="4899062"/>
          </a:xfrm>
          <a:prstGeom prst="rect">
            <a:avLst/>
          </a:prstGeom>
        </p:spPr>
        <p:txBody>
          <a:bodyPr lIns="0" rIns="0"/>
          <a:lstStyle>
            <a:lvl1pPr marL="0" indent="0">
              <a:buNone/>
              <a:defRPr sz="1800"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/>
              <a:t>Textmasterformate durch Klicken bearbeiten ---nur für viel Text---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/>
              <a:t>20.02.2023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marL="519113" indent="-519113" algn="l">
              <a:tabLst>
                <a:tab pos="1073150" algn="l"/>
              </a:tabLst>
            </a:pPr>
            <a:r>
              <a:rPr lang="de-DE" dirty="0"/>
              <a:t>Sosoho-Abasi Udongwo | UNIVERSITÄT ROSTOCK | Fakultät für Informatik und Elektrotechnik</a:t>
            </a:r>
            <a:endParaRPr lang="de-DE" dirty="0">
              <a:solidFill>
                <a:prstClr val="white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D75E278-B7A8-46AD-AE70-60A8FF4239F1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23894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4417" y="1453406"/>
            <a:ext cx="10727267" cy="67945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24417" y="2712058"/>
            <a:ext cx="10727267" cy="2697163"/>
          </a:xfrm>
        </p:spPr>
        <p:txBody>
          <a:bodyPr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1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20.02.2023</a:t>
            </a:r>
            <a:endParaRPr lang="de-DE" dirty="0"/>
          </a:p>
        </p:txBody>
      </p:sp>
      <p:sp>
        <p:nvSpPr>
          <p:cNvPr id="5" name="Fußzeilenplatzhalt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de-DE" dirty="0"/>
              <a:t>Sosoho-Abasi Udongwo | UNIVERSITÄT ROSTOCK | Fakultät für Informatik und Elektrotechnik</a:t>
            </a:r>
          </a:p>
        </p:txBody>
      </p:sp>
      <p:sp>
        <p:nvSpPr>
          <p:cNvPr id="6" name="Foliennummernplatzhalt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FAF71-3E7D-4660-B669-990E4ED1AF8B}" type="slidenum">
              <a:rPr lang="de-DE" altLang="de-DE"/>
              <a:pPr>
                <a:defRPr/>
              </a:pPr>
              <a:t>‹#›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749917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wm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/>
          <p:cNvSpPr/>
          <p:nvPr/>
        </p:nvSpPr>
        <p:spPr>
          <a:xfrm>
            <a:off x="1" y="6575425"/>
            <a:ext cx="11713633" cy="287998"/>
          </a:xfrm>
          <a:prstGeom prst="rect">
            <a:avLst/>
          </a:prstGeom>
          <a:solidFill>
            <a:schemeClr val="accent5">
              <a:lumMod val="75000"/>
            </a:schemeClr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40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46718" y="1822428"/>
            <a:ext cx="10104967" cy="4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Hier steht eine Musterüberschrift</a:t>
            </a:r>
          </a:p>
        </p:txBody>
      </p:sp>
      <p:sp>
        <p:nvSpPr>
          <p:cNvPr id="18" name="Datumsplatzhalter 17"/>
          <p:cNvSpPr>
            <a:spLocks noGrp="1"/>
          </p:cNvSpPr>
          <p:nvPr>
            <p:ph type="dt" sz="half" idx="2"/>
          </p:nvPr>
        </p:nvSpPr>
        <p:spPr>
          <a:xfrm>
            <a:off x="624418" y="6575425"/>
            <a:ext cx="895287" cy="282574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80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de-DE"/>
              <a:t>20.02.2023</a:t>
            </a:r>
            <a:endParaRPr lang="de-DE" dirty="0"/>
          </a:p>
        </p:txBody>
      </p:sp>
      <p:sp>
        <p:nvSpPr>
          <p:cNvPr id="19" name="Fußzeilenplatzhalter 18"/>
          <p:cNvSpPr>
            <a:spLocks noGrp="1"/>
          </p:cNvSpPr>
          <p:nvPr>
            <p:ph type="ftr" sz="quarter" idx="3"/>
          </p:nvPr>
        </p:nvSpPr>
        <p:spPr>
          <a:xfrm>
            <a:off x="1519705" y="6569118"/>
            <a:ext cx="9590747" cy="288882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ctr">
              <a:defRPr sz="80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marL="519113" indent="-519113" algn="l">
              <a:tabLst>
                <a:tab pos="1169988" algn="l"/>
              </a:tabLst>
            </a:pPr>
            <a:r>
              <a:rPr lang="de-DE" dirty="0"/>
              <a:t>Sosoho-Abasi Udongwo | UNIVERSITÄT ROSTOCK | Fakultät für Informatik und Elektrotechnik</a:t>
            </a:r>
            <a:endParaRPr lang="de-DE" b="1" cap="all" dirty="0"/>
          </a:p>
        </p:txBody>
      </p:sp>
      <p:sp>
        <p:nvSpPr>
          <p:cNvPr id="20" name="Foliennummernplatzhalter 19"/>
          <p:cNvSpPr>
            <a:spLocks noGrp="1"/>
          </p:cNvSpPr>
          <p:nvPr>
            <p:ph type="sldNum" sz="quarter" idx="4"/>
          </p:nvPr>
        </p:nvSpPr>
        <p:spPr>
          <a:xfrm>
            <a:off x="11110454" y="6569118"/>
            <a:ext cx="603181" cy="28888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D1C464C5-8E49-41BD-A1D6-FC6F049A48A1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7" name="Freeform 10"/>
          <p:cNvSpPr>
            <a:spLocks/>
          </p:cNvSpPr>
          <p:nvPr userDrawn="1"/>
        </p:nvSpPr>
        <p:spPr bwMode="auto">
          <a:xfrm>
            <a:off x="1" y="1268413"/>
            <a:ext cx="11713633" cy="53100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673" y="0"/>
              </a:cxn>
              <a:cxn ang="0">
                <a:pos x="691" y="19"/>
              </a:cxn>
              <a:cxn ang="0">
                <a:pos x="691" y="418"/>
              </a:cxn>
              <a:cxn ang="0">
                <a:pos x="0" y="418"/>
              </a:cxn>
              <a:cxn ang="0">
                <a:pos x="0" y="0"/>
              </a:cxn>
            </a:cxnLst>
            <a:rect l="0" t="0" r="r" b="b"/>
            <a:pathLst>
              <a:path w="691" h="418">
                <a:moveTo>
                  <a:pt x="0" y="0"/>
                </a:moveTo>
                <a:lnTo>
                  <a:pt x="673" y="0"/>
                </a:lnTo>
                <a:cubicBezTo>
                  <a:pt x="683" y="0"/>
                  <a:pt x="691" y="9"/>
                  <a:pt x="691" y="19"/>
                </a:cubicBezTo>
                <a:lnTo>
                  <a:pt x="691" y="418"/>
                </a:lnTo>
                <a:lnTo>
                  <a:pt x="0" y="418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chemeClr val="accent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2400"/>
          </a:p>
        </p:txBody>
      </p:sp>
      <p:pic>
        <p:nvPicPr>
          <p:cNvPr id="8" name="Grafik 9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417" y="332656"/>
            <a:ext cx="4272000" cy="657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3820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200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 userDrawn="1"/>
        </p:nvSpPr>
        <p:spPr bwMode="auto">
          <a:xfrm>
            <a:off x="3759166" y="6296819"/>
            <a:ext cx="7954467" cy="5572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363" y="0"/>
              </a:cxn>
              <a:cxn ang="0">
                <a:pos x="4376" y="2"/>
              </a:cxn>
              <a:cxn ang="0">
                <a:pos x="4389" y="6"/>
              </a:cxn>
              <a:cxn ang="0">
                <a:pos x="4400" y="13"/>
              </a:cxn>
              <a:cxn ang="0">
                <a:pos x="4409" y="21"/>
              </a:cxn>
              <a:cxn ang="0">
                <a:pos x="4417" y="30"/>
              </a:cxn>
              <a:cxn ang="0">
                <a:pos x="4424" y="41"/>
              </a:cxn>
              <a:cxn ang="0">
                <a:pos x="4428" y="54"/>
              </a:cxn>
              <a:cxn ang="0">
                <a:pos x="4428" y="67"/>
              </a:cxn>
              <a:cxn ang="0">
                <a:pos x="4428" y="729"/>
              </a:cxn>
              <a:cxn ang="0">
                <a:pos x="0" y="729"/>
              </a:cxn>
              <a:cxn ang="0">
                <a:pos x="0" y="0"/>
              </a:cxn>
            </a:cxnLst>
            <a:rect l="0" t="0" r="r" b="b"/>
            <a:pathLst>
              <a:path w="4428" h="729">
                <a:moveTo>
                  <a:pt x="0" y="0"/>
                </a:moveTo>
                <a:lnTo>
                  <a:pt x="4363" y="0"/>
                </a:lnTo>
                <a:lnTo>
                  <a:pt x="4376" y="2"/>
                </a:lnTo>
                <a:lnTo>
                  <a:pt x="4389" y="6"/>
                </a:lnTo>
                <a:lnTo>
                  <a:pt x="4400" y="13"/>
                </a:lnTo>
                <a:lnTo>
                  <a:pt x="4409" y="21"/>
                </a:lnTo>
                <a:lnTo>
                  <a:pt x="4417" y="30"/>
                </a:lnTo>
                <a:lnTo>
                  <a:pt x="4424" y="41"/>
                </a:lnTo>
                <a:lnTo>
                  <a:pt x="4428" y="54"/>
                </a:lnTo>
                <a:lnTo>
                  <a:pt x="4428" y="67"/>
                </a:lnTo>
                <a:lnTo>
                  <a:pt x="4428" y="729"/>
                </a:lnTo>
                <a:lnTo>
                  <a:pt x="0" y="729"/>
                </a:lnTo>
                <a:lnTo>
                  <a:pt x="0" y="0"/>
                </a:lnTo>
                <a:close/>
              </a:path>
            </a:pathLst>
          </a:custGeom>
          <a:solidFill>
            <a:srgbClr val="004A9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de-DE" sz="1800">
              <a:solidFill>
                <a:prstClr val="black"/>
              </a:solidFill>
              <a:latin typeface="Arial Narrow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624417" y="468314"/>
            <a:ext cx="11089216" cy="4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DE" dirty="0"/>
          </a:p>
        </p:txBody>
      </p:sp>
      <p:sp>
        <p:nvSpPr>
          <p:cNvPr id="18" name="Datumsplatzhalter 3"/>
          <p:cNvSpPr>
            <a:spLocks noGrp="1"/>
          </p:cNvSpPr>
          <p:nvPr>
            <p:ph type="dt" sz="half" idx="2"/>
          </p:nvPr>
        </p:nvSpPr>
        <p:spPr>
          <a:xfrm>
            <a:off x="3905221" y="6411957"/>
            <a:ext cx="924996" cy="266700"/>
          </a:xfrm>
          <a:prstGeom prst="rect">
            <a:avLst/>
          </a:prstGeom>
        </p:spPr>
        <p:txBody>
          <a:bodyPr vert="horz" lIns="0" tIns="0" rIns="0" bIns="45720" rtlCol="0" anchor="ctr"/>
          <a:lstStyle>
            <a:lvl1pPr algn="l">
              <a:defRPr sz="80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de-DE"/>
              <a:t>20.02.2023</a:t>
            </a:r>
            <a:endParaRPr lang="de-DE" dirty="0"/>
          </a:p>
        </p:txBody>
      </p:sp>
      <p:sp>
        <p:nvSpPr>
          <p:cNvPr id="19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830214" y="6429461"/>
            <a:ext cx="6328921" cy="249196"/>
          </a:xfrm>
          <a:prstGeom prst="rect">
            <a:avLst/>
          </a:prstGeom>
        </p:spPr>
        <p:txBody>
          <a:bodyPr vert="horz" lIns="0" tIns="45720" rIns="0" bIns="45720" rtlCol="0" anchor="t" anchorCtr="0"/>
          <a:lstStyle>
            <a:lvl1pPr marL="0" indent="0" algn="ctr">
              <a:defRPr sz="80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marL="519113" indent="-519113" algn="l">
              <a:tabLst>
                <a:tab pos="1073150" algn="l"/>
              </a:tabLst>
            </a:pPr>
            <a:r>
              <a:rPr lang="de-DE" dirty="0"/>
              <a:t>Sosoho-Abasi Udongwo | UNIVERSITÄT ROSTOCK | Fakultät für Informatik und Elektrotechnik</a:t>
            </a:r>
            <a:endParaRPr lang="de-DE" dirty="0">
              <a:solidFill>
                <a:prstClr val="white"/>
              </a:solidFill>
            </a:endParaRPr>
          </a:p>
        </p:txBody>
      </p:sp>
      <p:sp>
        <p:nvSpPr>
          <p:cNvPr id="20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061769" y="6411957"/>
            <a:ext cx="651864" cy="266700"/>
          </a:xfrm>
          <a:prstGeom prst="rect">
            <a:avLst/>
          </a:prstGeom>
        </p:spPr>
        <p:txBody>
          <a:bodyPr vert="horz" lIns="91440" tIns="0" rIns="91440" bIns="45720" rtlCol="0" anchor="ctr"/>
          <a:lstStyle>
            <a:lvl1pPr algn="r">
              <a:defRPr sz="80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CD75E278-B7A8-46AD-AE70-60A8FF4239F1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609600" y="1268414"/>
            <a:ext cx="11104033" cy="4857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1" y="6309542"/>
            <a:ext cx="3508800" cy="539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207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lang="de-DE" sz="2200" kern="1200" dirty="0" smtClean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Relationship Id="rId9" Type="http://schemas.openxmlformats.org/officeDocument/2006/relationships/image" Target="../media/image41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Relationship Id="rId9" Type="http://schemas.openxmlformats.org/officeDocument/2006/relationships/image" Target="../media/image4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png"/><Relationship Id="rId13" Type="http://schemas.openxmlformats.org/officeDocument/2006/relationships/image" Target="../media/image140.png"/><Relationship Id="rId3" Type="http://schemas.openxmlformats.org/officeDocument/2006/relationships/image" Target="../media/image410.png"/><Relationship Id="rId7" Type="http://schemas.openxmlformats.org/officeDocument/2006/relationships/image" Target="../media/image80.png"/><Relationship Id="rId12" Type="http://schemas.openxmlformats.org/officeDocument/2006/relationships/image" Target="../media/image130.png"/><Relationship Id="rId2" Type="http://schemas.openxmlformats.org/officeDocument/2006/relationships/image" Target="../media/image310.png"/><Relationship Id="rId16" Type="http://schemas.openxmlformats.org/officeDocument/2006/relationships/image" Target="../media/image17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0.png"/><Relationship Id="rId11" Type="http://schemas.openxmlformats.org/officeDocument/2006/relationships/image" Target="../media/image120.png"/><Relationship Id="rId5" Type="http://schemas.openxmlformats.org/officeDocument/2006/relationships/image" Target="../media/image60.png"/><Relationship Id="rId15" Type="http://schemas.openxmlformats.org/officeDocument/2006/relationships/image" Target="../media/image160.png"/><Relationship Id="rId10" Type="http://schemas.openxmlformats.org/officeDocument/2006/relationships/image" Target="../media/image110.png"/><Relationship Id="rId4" Type="http://schemas.openxmlformats.org/officeDocument/2006/relationships/image" Target="../media/image58.png"/><Relationship Id="rId9" Type="http://schemas.openxmlformats.org/officeDocument/2006/relationships/image" Target="../media/image100.png"/><Relationship Id="rId14" Type="http://schemas.openxmlformats.org/officeDocument/2006/relationships/image" Target="../media/image15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indico.cern.ch/event/1219418/contributions/5129955/attachments/2551441/4395332/2022-11-21_MuCol_WG10_followup_amorim_v2.pdf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5" Type="http://schemas.openxmlformats.org/officeDocument/2006/relationships/hyperlink" Target="https://indico.cern.ch/event/1204745/contributions/5071937/attachments/2521962/4336642/20221004_TranscerseStabilityTESLAcavities.pdf" TargetMode="Externa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indico.cern.ch/event/1049297/contributions/4408625/attachments/2268943/3852893/20210622_RFcavity%20parameter%20model%20for%20HE%20moun%20accelrators.pdf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s://indico.cern.ch/event/1219418/contributions/5129955/attachments/2551441/4395332/2022-11-21_MuCol_WG10_followup_amorim_v2.pdf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742570" y="1988840"/>
            <a:ext cx="9145016" cy="1080120"/>
          </a:xfrm>
        </p:spPr>
        <p:txBody>
          <a:bodyPr/>
          <a:lstStyle/>
          <a:p>
            <a:pPr algn="ctr"/>
            <a:r>
              <a:rPr lang="en-US" sz="4000" b="0" i="0" dirty="0">
                <a:effectLst/>
                <a:latin typeface="Arial" panose="020B0604020202020204" pitchFamily="34" charset="0"/>
              </a:rPr>
              <a:t>MuCol</a:t>
            </a:r>
            <a:r>
              <a:rPr lang="en-US" sz="4000" dirty="0">
                <a:latin typeface="Arial" panose="020B0604020202020204" pitchFamily="34" charset="0"/>
              </a:rPr>
              <a:t> Study – Survey of the transverse HOM impedance of the NLSF, ERL-MA and TESLA cavity geometries</a:t>
            </a:r>
            <a:endParaRPr lang="de-DE" sz="40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371364" y="6536865"/>
            <a:ext cx="1148341" cy="321134"/>
          </a:xfrm>
        </p:spPr>
        <p:txBody>
          <a:bodyPr/>
          <a:lstStyle/>
          <a:p>
            <a:r>
              <a:rPr lang="de-DE" sz="1200"/>
              <a:t>20.02.2023</a:t>
            </a:r>
            <a:endParaRPr lang="de-DE" sz="120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519113" indent="-519113" algn="l">
              <a:tabLst>
                <a:tab pos="1169988" algn="l"/>
              </a:tabLst>
            </a:pPr>
            <a:r>
              <a:rPr lang="de-DE" sz="1200" b="1" dirty="0"/>
              <a:t>Sosoho-Abasi Udongwo | UNIVERSITÄT ROSTOCK | Fakultät für Informatik und Elektrotechnik</a:t>
            </a:r>
            <a:endParaRPr lang="de-DE" sz="1200" b="1" cap="all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464C5-8E49-41BD-A1D6-FC6F049A48A1}" type="slidenum">
              <a:rPr lang="de-DE" sz="1200" smtClean="0"/>
              <a:pPr/>
              <a:t>1</a:t>
            </a:fld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15625863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el 1"/>
              <p:cNvSpPr>
                <a:spLocks noGrp="1"/>
              </p:cNvSpPr>
              <p:nvPr>
                <p:ph type="title"/>
              </p:nvPr>
            </p:nvSpPr>
            <p:spPr>
              <a:xfrm>
                <a:off x="545985" y="193266"/>
                <a:ext cx="11100029" cy="679450"/>
              </a:xfrm>
            </p:spPr>
            <p:txBody>
              <a:bodyPr/>
              <a:lstStyle/>
              <a:p>
                <a:r>
                  <a:rPr lang="en-US" sz="3200" dirty="0"/>
                  <a:t>NLSF: Comparision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⊥</m:t>
                        </m:r>
                      </m:sub>
                    </m:sSub>
                  </m:oMath>
                </a14:m>
                <a:r>
                  <a:rPr lang="en-US" sz="3200" dirty="0"/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⊥, </m:t>
                        </m:r>
                        <m:r>
                          <m:rPr>
                            <m:sty m:val="p"/>
                          </m:rPr>
                          <a:rPr lang="en-US" sz="3200" b="0" i="0" smtClean="0">
                            <a:latin typeface="Cambria Math" panose="02040503050406030204" pitchFamily="18" charset="0"/>
                          </a:rPr>
                          <m:t>threshold</m:t>
                        </m:r>
                      </m:sub>
                    </m:sSub>
                  </m:oMath>
                </a14:m>
                <a:endParaRPr lang="de-DE" sz="3200" dirty="0"/>
              </a:p>
            </p:txBody>
          </p:sp>
        </mc:Choice>
        <mc:Fallback>
          <p:sp>
            <p:nvSpPr>
              <p:cNvPr id="2" name="Titel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545985" y="193266"/>
                <a:ext cx="11100029" cy="679450"/>
              </a:xfrm>
              <a:blipFill>
                <a:blip r:embed="rId2"/>
                <a:stretch>
                  <a:fillRect l="-2253" t="-20721" b="-630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3905220" y="6411957"/>
            <a:ext cx="1002647" cy="266700"/>
          </a:xfrm>
        </p:spPr>
        <p:txBody>
          <a:bodyPr/>
          <a:lstStyle/>
          <a:p>
            <a:pPr>
              <a:defRPr/>
            </a:pPr>
            <a:r>
              <a:rPr lang="de-DE" sz="1000"/>
              <a:t>20.02.2023</a:t>
            </a:r>
            <a:endParaRPr lang="de-DE" sz="100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830214" y="6417332"/>
            <a:ext cx="6328921" cy="249196"/>
          </a:xfrm>
        </p:spPr>
        <p:txBody>
          <a:bodyPr/>
          <a:lstStyle/>
          <a:p>
            <a:pPr>
              <a:defRPr/>
            </a:pPr>
            <a:r>
              <a:rPr lang="de-DE" sz="1000"/>
              <a:t>Sosoho-Abasi Udongwo | UNIVERSITÄT ROSTOCK | Fakultät für Informatik und Elektrotechnik</a:t>
            </a:r>
            <a:endParaRPr lang="de-DE" sz="100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BFAF71-3E7D-4660-B669-990E4ED1AF8B}" type="slidenum">
              <a:rPr lang="de-DE" altLang="de-DE" sz="1000" smtClean="0"/>
              <a:pPr>
                <a:defRPr/>
              </a:pPr>
              <a:t>10</a:t>
            </a:fld>
            <a:endParaRPr lang="de-DE" altLang="de-DE" sz="1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4" name="Content Placeholder 13">
                <a:extLst>
                  <a:ext uri="{FF2B5EF4-FFF2-40B4-BE49-F238E27FC236}">
                    <a16:creationId xmlns:a16="http://schemas.microsoft.com/office/drawing/2014/main" id="{846B1A77-81CA-7391-09E6-8FBEF7BC127F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450232578"/>
                  </p:ext>
                </p:extLst>
              </p:nvPr>
            </p:nvGraphicFramePr>
            <p:xfrm>
              <a:off x="7451435" y="860849"/>
              <a:ext cx="3667541" cy="4639626"/>
            </p:xfrm>
            <a:graphic>
              <a:graphicData uri="http://schemas.openxmlformats.org/drawingml/2006/table">
                <a:tbl>
                  <a:tblPr/>
                  <a:tblGrid>
                    <a:gridCol w="776148">
                      <a:extLst>
                        <a:ext uri="{9D8B030D-6E8A-4147-A177-3AD203B41FA5}">
                          <a16:colId xmlns:a16="http://schemas.microsoft.com/office/drawing/2014/main" val="2808422993"/>
                        </a:ext>
                      </a:extLst>
                    </a:gridCol>
                    <a:gridCol w="978185">
                      <a:extLst>
                        <a:ext uri="{9D8B030D-6E8A-4147-A177-3AD203B41FA5}">
                          <a16:colId xmlns:a16="http://schemas.microsoft.com/office/drawing/2014/main" val="1599598756"/>
                        </a:ext>
                      </a:extLst>
                    </a:gridCol>
                    <a:gridCol w="925385">
                      <a:extLst>
                        <a:ext uri="{9D8B030D-6E8A-4147-A177-3AD203B41FA5}">
                          <a16:colId xmlns:a16="http://schemas.microsoft.com/office/drawing/2014/main" val="1848884969"/>
                        </a:ext>
                      </a:extLst>
                    </a:gridCol>
                    <a:gridCol w="987823">
                      <a:extLst>
                        <a:ext uri="{9D8B030D-6E8A-4147-A177-3AD203B41FA5}">
                          <a16:colId xmlns:a16="http://schemas.microsoft.com/office/drawing/2014/main" val="4116423334"/>
                        </a:ext>
                      </a:extLst>
                    </a:gridCol>
                  </a:tblGrid>
                  <a:tr h="572892"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de-DE" sz="1400" b="1" i="1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𝒇</m:t>
                                </m:r>
                                <m:r>
                                  <a:rPr lang="en-US" sz="1400" b="1" i="1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𝐌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𝐇𝐳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de-DE" sz="1400" b="1" i="0" u="none" strike="noStrike" dirty="0">
                            <a:solidFill>
                              <a:schemeClr val="bg2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b="1" i="1" u="none" strike="noStrike" dirty="0" smtClean="0">
                                        <a:solidFill>
                                          <a:schemeClr val="bg2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1400" b="1" i="1" u="none" strike="noStrike" dirty="0" smtClean="0">
                                        <a:solidFill>
                                          <a:schemeClr val="bg2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𝑸</m:t>
                                    </m:r>
                                  </m:e>
                                  <m:sub>
                                    <m:r>
                                      <a:rPr lang="de-DE" sz="1400" b="1" i="1" u="none" strike="noStrike" dirty="0" smtClean="0">
                                        <a:solidFill>
                                          <a:schemeClr val="bg2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𝒆𝒙𝒕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de-DE" sz="1400" b="1" i="0" u="none" strike="noStrike" dirty="0">
                            <a:solidFill>
                              <a:schemeClr val="bg2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b="1" i="1" u="none" strike="noStrike" dirty="0" smtClean="0">
                                        <a:solidFill>
                                          <a:schemeClr val="bg2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f>
                                      <m:fPr>
                                        <m:ctrlPr>
                                          <a:rPr lang="de-DE" sz="1400" b="1" i="1" u="none" strike="noStrike" dirty="0" smtClean="0">
                                            <a:solidFill>
                                              <a:schemeClr val="bg2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de-DE" sz="1400" b="1" i="1" u="none" strike="noStrike" dirty="0" smtClean="0">
                                            <a:solidFill>
                                              <a:schemeClr val="bg2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𝑹</m:t>
                                        </m:r>
                                      </m:num>
                                      <m:den>
                                        <m:r>
                                          <a:rPr lang="en-US" sz="1400" b="1" i="1" u="none" strike="noStrike" dirty="0" smtClean="0">
                                            <a:solidFill>
                                              <a:schemeClr val="bg2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𝑸</m:t>
                                        </m:r>
                                      </m:den>
                                    </m:f>
                                  </m:e>
                                  <m:sub>
                                    <m:r>
                                      <a:rPr lang="en-US" sz="1400" b="1" i="1" u="none" strike="noStrike" dirty="0" smtClean="0">
                                        <a:solidFill>
                                          <a:schemeClr val="bg2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⊥</m:t>
                                    </m:r>
                                  </m:sub>
                                </m:sSub>
                                <m:r>
                                  <a:rPr lang="en-US" sz="1400" b="1" i="1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𝐤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𝛀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𝐦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de-DE" sz="1400" b="1" i="0" u="none" strike="noStrike" dirty="0">
                            <a:solidFill>
                              <a:schemeClr val="bg2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de-DE" sz="1400" b="1" i="1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𝒁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 [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𝐤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𝛀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𝐦</m:t>
                                </m:r>
                                <m:r>
                                  <a:rPr lang="en-US" sz="1400" b="1" i="1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de-DE" sz="1400" b="1" i="0" u="none" strike="noStrike" dirty="0">
                            <a:solidFill>
                              <a:schemeClr val="bg2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07724537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1715.5866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FF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2.17E+04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0.478124854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1.04E+04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491247757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1716.1211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FF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2.10E+04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0.533254039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1.12E+04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347433000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1738.0392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267.5204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0.296105686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7.92E+01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535782221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1741.413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497.96646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0.51446869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2.56E+02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869706128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1741.5936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659.21119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0.940715217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6.20E+02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742800594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1765.3287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1.56E+04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0.358412093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5.61E+03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732368797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1765.6397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1.62E+04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0.301416911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4.89E+03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867332249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1868.1467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1.21E+04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0.192127132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2.32E+03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104244279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1868.7081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1.26E+04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0.20878365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2.62E+03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694994340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1900.0434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6249.1482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0.877800513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5.49E+03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159371822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1900.3557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6274.632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1.009731896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6.34E+03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204551117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1913.9482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3541.9344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1.842922449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6.53E+03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618960661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1914.1879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3589.0285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1.715795088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6.16E+03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850630599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1925.2799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1779.0829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1.061854992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1.89E+03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186899005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1925.4488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1754.7558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0.733157782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1.29E+03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245855292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2461.9147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1.42E+04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FF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2.302917495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FF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3.28E+04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149787554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2462.2359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1.13E+04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FF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2.218480022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FF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2.51E+04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592822490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2465.7438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3593.7102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1.358313921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4.88E+03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671872130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2466.0732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2907.42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1.309657017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3.81E+03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178208062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2482.4792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982.53479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0.164957428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1.62E+02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560105167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2482.8721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796.2273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0.134892366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1.07E+02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801024035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4" name="Content Placeholder 13">
                <a:extLst>
                  <a:ext uri="{FF2B5EF4-FFF2-40B4-BE49-F238E27FC236}">
                    <a16:creationId xmlns:a16="http://schemas.microsoft.com/office/drawing/2014/main" id="{846B1A77-81CA-7391-09E6-8FBEF7BC127F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450232578"/>
                  </p:ext>
                </p:extLst>
              </p:nvPr>
            </p:nvGraphicFramePr>
            <p:xfrm>
              <a:off x="7451435" y="860849"/>
              <a:ext cx="3667541" cy="4639626"/>
            </p:xfrm>
            <a:graphic>
              <a:graphicData uri="http://schemas.openxmlformats.org/drawingml/2006/table">
                <a:tbl>
                  <a:tblPr/>
                  <a:tblGrid>
                    <a:gridCol w="776148">
                      <a:extLst>
                        <a:ext uri="{9D8B030D-6E8A-4147-A177-3AD203B41FA5}">
                          <a16:colId xmlns:a16="http://schemas.microsoft.com/office/drawing/2014/main" val="2808422993"/>
                        </a:ext>
                      </a:extLst>
                    </a:gridCol>
                    <a:gridCol w="978185">
                      <a:extLst>
                        <a:ext uri="{9D8B030D-6E8A-4147-A177-3AD203B41FA5}">
                          <a16:colId xmlns:a16="http://schemas.microsoft.com/office/drawing/2014/main" val="1599598756"/>
                        </a:ext>
                      </a:extLst>
                    </a:gridCol>
                    <a:gridCol w="925385">
                      <a:extLst>
                        <a:ext uri="{9D8B030D-6E8A-4147-A177-3AD203B41FA5}">
                          <a16:colId xmlns:a16="http://schemas.microsoft.com/office/drawing/2014/main" val="1848884969"/>
                        </a:ext>
                      </a:extLst>
                    </a:gridCol>
                    <a:gridCol w="987823">
                      <a:extLst>
                        <a:ext uri="{9D8B030D-6E8A-4147-A177-3AD203B41FA5}">
                          <a16:colId xmlns:a16="http://schemas.microsoft.com/office/drawing/2014/main" val="4116423334"/>
                        </a:ext>
                      </a:extLst>
                    </a:gridCol>
                  </a:tblGrid>
                  <a:tr h="572892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787" t="-1064" r="-375591" b="-72446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79503" t="-1064" r="-196273" b="-72446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90132" t="-1064" r="-107895" b="-72446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72222" t="-1064" r="-1235" b="-72446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07724537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1715.5866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FF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2.17E+04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0.478124854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1.04E+04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491247757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1716.1211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FF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2.10E+04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0.533254039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1.12E+04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347433000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1738.0392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267.5204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0.296105686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7.92E+01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535782221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1741.413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497.96646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0.51446869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2.56E+02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869706128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1741.5936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659.21119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0.940715217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6.20E+02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742800594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1765.3287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1.56E+04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0.358412093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5.61E+03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732368797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1765.6397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1.62E+04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0.301416911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4.89E+03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867332249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1868.1467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1.21E+04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0.192127132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2.32E+03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104244279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1868.7081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1.26E+04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0.20878365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2.62E+03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694994340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1900.0434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6249.1482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0.877800513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5.49E+03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159371822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1900.3557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6274.632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1.009731896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6.34E+03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204551117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1913.9482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3541.9344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1.842922449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6.53E+03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618960661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1914.1879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3589.0285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1.715795088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6.16E+03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850630599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1925.2799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1779.0829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1.061854992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1.89E+03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186899005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1925.4488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1754.7558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0.733157782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1.29E+03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245855292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2461.9147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1.42E+04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FF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2.302917495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FF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3.28E+04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149787554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2462.2359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1.13E+04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FF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2.218480022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FF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2.51E+04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592822490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2465.7438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3593.7102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1.358313921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4.88E+03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671872130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2466.0732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2907.42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1.309657017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3.81E+03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178208062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2482.4792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982.53479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0.164957428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1.62E+02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560105167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2482.8721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796.2273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0.134892366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1.07E+02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801024035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488DE8BE-FC5B-E36E-FF5F-C733FDA55FDD}"/>
              </a:ext>
            </a:extLst>
          </p:cNvPr>
          <p:cNvSpPr txBox="1"/>
          <p:nvPr/>
        </p:nvSpPr>
        <p:spPr>
          <a:xfrm>
            <a:off x="28872" y="5855868"/>
            <a:ext cx="69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Transverse impedance of dipole modes in first and second HOM dipole passband and transverse impedance threshold bar plot for the NLSF cavity geometry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CBD7021-2E41-2A9A-7429-13A2E9FCC7BE}"/>
                  </a:ext>
                </a:extLst>
              </p:cNvPr>
              <p:cNvSpPr txBox="1"/>
              <p:nvPr/>
            </p:nvSpPr>
            <p:spPr>
              <a:xfrm>
                <a:off x="6986872" y="5553236"/>
                <a:ext cx="4977780" cy="6752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/>
                  <a:t>Some QOIs of dipole HOM in first and second HOM dipole passband of the NLSF cavity geometry with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GB" sz="140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GB" sz="1400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sz="1400" i="1" dirty="0" smtClean="0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num>
                              <m:den>
                                <m:r>
                                  <a:rPr lang="en-GB" sz="1400" i="1" dirty="0" smtClean="0">
                                    <a:latin typeface="Cambria Math" panose="02040503050406030204" pitchFamily="18" charset="0"/>
                                  </a:rPr>
                                  <m:t>𝑄</m:t>
                                </m:r>
                              </m:den>
                            </m:f>
                          </m:e>
                        </m:d>
                      </m:e>
                      <m:sub>
                        <m:r>
                          <a:rPr lang="en-GB" sz="1400" i="1" dirty="0" smtClean="0">
                            <a:latin typeface="Cambria Math" panose="02040503050406030204" pitchFamily="18" charset="0"/>
                          </a:rPr>
                          <m:t>⊥</m:t>
                        </m:r>
                      </m:sub>
                    </m:sSub>
                    <m:r>
                      <a:rPr lang="en-GB" sz="1400" i="1" dirty="0" smtClean="0">
                        <a:latin typeface="Cambria Math" panose="02040503050406030204" pitchFamily="18" charset="0"/>
                      </a:rPr>
                      <m:t>&gt;0.1 </m:t>
                    </m:r>
                    <m:r>
                      <a:rPr lang="en-GB" sz="1400" i="1" dirty="0" smtClean="0">
                        <a:latin typeface="Cambria Math" panose="02040503050406030204" pitchFamily="18" charset="0"/>
                      </a:rPr>
                      <m:t>𝑘</m:t>
                    </m:r>
                    <m:r>
                      <m:rPr>
                        <m:sty m:val="p"/>
                      </m:rPr>
                      <a:rPr lang="el-GR" sz="1400" i="0" dirty="0" smtClean="0">
                        <a:latin typeface="Cambria Math" panose="02040503050406030204" pitchFamily="18" charset="0"/>
                      </a:rPr>
                      <m:t>Ω</m:t>
                    </m:r>
                    <m:r>
                      <a:rPr lang="el-GR" sz="1400" i="1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GB" sz="1400" i="1" dirty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endParaRPr lang="en-GB" sz="1400" dirty="0"/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CBD7021-2E41-2A9A-7429-13A2E9FCC7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86872" y="5553236"/>
                <a:ext cx="4977780" cy="675249"/>
              </a:xfrm>
              <a:prstGeom prst="rect">
                <a:avLst/>
              </a:prstGeom>
              <a:blipFill>
                <a:blip r:embed="rId4"/>
                <a:stretch>
                  <a:fillRect l="-367" t="-180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7" name="Picture 26">
            <a:extLst>
              <a:ext uri="{FF2B5EF4-FFF2-40B4-BE49-F238E27FC236}">
                <a16:creationId xmlns:a16="http://schemas.microsoft.com/office/drawing/2014/main" id="{83E42F33-CEA0-C677-C547-5AB20D21631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433" y="944724"/>
            <a:ext cx="5229567" cy="2353305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5AF0AD66-0E25-3CF5-7032-A7D797E0E9D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412" y="3298492"/>
            <a:ext cx="5229567" cy="2614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2015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el 1"/>
              <p:cNvSpPr>
                <a:spLocks noGrp="1"/>
              </p:cNvSpPr>
              <p:nvPr>
                <p:ph type="title"/>
              </p:nvPr>
            </p:nvSpPr>
            <p:spPr>
              <a:xfrm>
                <a:off x="545985" y="193266"/>
                <a:ext cx="11418667" cy="679450"/>
              </a:xfrm>
            </p:spPr>
            <p:txBody>
              <a:bodyPr/>
              <a:lstStyle/>
              <a:p>
                <a:r>
                  <a:rPr lang="en-US" sz="3200" dirty="0"/>
                  <a:t>ERL-MA: Comparision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⊥</m:t>
                        </m:r>
                      </m:sub>
                    </m:sSub>
                  </m:oMath>
                </a14:m>
                <a:r>
                  <a:rPr lang="en-US" sz="3200" dirty="0"/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⊥, </m:t>
                        </m:r>
                        <m:r>
                          <m:rPr>
                            <m:sty m:val="p"/>
                          </m:rPr>
                          <a:rPr lang="en-US" sz="3200">
                            <a:latin typeface="Cambria Math" panose="02040503050406030204" pitchFamily="18" charset="0"/>
                          </a:rPr>
                          <m:t>threshold</m:t>
                        </m:r>
                      </m:sub>
                    </m:sSub>
                  </m:oMath>
                </a14:m>
                <a:endParaRPr lang="de-DE" sz="3200" dirty="0"/>
              </a:p>
            </p:txBody>
          </p:sp>
        </mc:Choice>
        <mc:Fallback>
          <p:sp>
            <p:nvSpPr>
              <p:cNvPr id="2" name="Titel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545985" y="193266"/>
                <a:ext cx="11418667" cy="679450"/>
              </a:xfrm>
              <a:blipFill>
                <a:blip r:embed="rId2"/>
                <a:stretch>
                  <a:fillRect l="-2189" t="-20721" b="-630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3905220" y="6411957"/>
            <a:ext cx="1002647" cy="266700"/>
          </a:xfrm>
        </p:spPr>
        <p:txBody>
          <a:bodyPr/>
          <a:lstStyle/>
          <a:p>
            <a:pPr>
              <a:defRPr/>
            </a:pPr>
            <a:r>
              <a:rPr lang="de-DE" sz="1000"/>
              <a:t>20.02.2023</a:t>
            </a:r>
            <a:endParaRPr lang="de-DE" sz="100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830214" y="6417332"/>
            <a:ext cx="6328921" cy="249196"/>
          </a:xfrm>
        </p:spPr>
        <p:txBody>
          <a:bodyPr/>
          <a:lstStyle/>
          <a:p>
            <a:pPr>
              <a:defRPr/>
            </a:pPr>
            <a:r>
              <a:rPr lang="de-DE" sz="1000"/>
              <a:t>Sosoho-Abasi Udongwo | UNIVERSITÄT ROSTOCK | Fakultät für Informatik und Elektrotechnik</a:t>
            </a:r>
            <a:endParaRPr lang="de-DE" sz="100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BFAF71-3E7D-4660-B669-990E4ED1AF8B}" type="slidenum">
              <a:rPr lang="de-DE" altLang="de-DE" sz="1000" smtClean="0"/>
              <a:pPr>
                <a:defRPr/>
              </a:pPr>
              <a:t>11</a:t>
            </a:fld>
            <a:endParaRPr lang="de-DE" altLang="de-DE" sz="1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4" name="Content Placeholder 13">
                <a:extLst>
                  <a:ext uri="{FF2B5EF4-FFF2-40B4-BE49-F238E27FC236}">
                    <a16:creationId xmlns:a16="http://schemas.microsoft.com/office/drawing/2014/main" id="{846B1A77-81CA-7391-09E6-8FBEF7BC127F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480424048"/>
                  </p:ext>
                </p:extLst>
              </p:nvPr>
            </p:nvGraphicFramePr>
            <p:xfrm>
              <a:off x="7720160" y="800708"/>
              <a:ext cx="3667541" cy="4833280"/>
            </p:xfrm>
            <a:graphic>
              <a:graphicData uri="http://schemas.openxmlformats.org/drawingml/2006/table">
                <a:tbl>
                  <a:tblPr/>
                  <a:tblGrid>
                    <a:gridCol w="776148">
                      <a:extLst>
                        <a:ext uri="{9D8B030D-6E8A-4147-A177-3AD203B41FA5}">
                          <a16:colId xmlns:a16="http://schemas.microsoft.com/office/drawing/2014/main" val="2808422993"/>
                        </a:ext>
                      </a:extLst>
                    </a:gridCol>
                    <a:gridCol w="978185">
                      <a:extLst>
                        <a:ext uri="{9D8B030D-6E8A-4147-A177-3AD203B41FA5}">
                          <a16:colId xmlns:a16="http://schemas.microsoft.com/office/drawing/2014/main" val="1599598756"/>
                        </a:ext>
                      </a:extLst>
                    </a:gridCol>
                    <a:gridCol w="925385">
                      <a:extLst>
                        <a:ext uri="{9D8B030D-6E8A-4147-A177-3AD203B41FA5}">
                          <a16:colId xmlns:a16="http://schemas.microsoft.com/office/drawing/2014/main" val="1848884969"/>
                        </a:ext>
                      </a:extLst>
                    </a:gridCol>
                    <a:gridCol w="987823">
                      <a:extLst>
                        <a:ext uri="{9D8B030D-6E8A-4147-A177-3AD203B41FA5}">
                          <a16:colId xmlns:a16="http://schemas.microsoft.com/office/drawing/2014/main" val="4116423334"/>
                        </a:ext>
                      </a:extLst>
                    </a:gridCol>
                  </a:tblGrid>
                  <a:tr h="572892"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de-DE" sz="1400" b="1" i="1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𝒇</m:t>
                                </m:r>
                                <m:r>
                                  <a:rPr lang="en-US" sz="1400" b="1" i="1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𝐌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𝐇𝐳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de-DE" sz="1400" b="1" i="0" u="none" strike="noStrike" dirty="0">
                            <a:solidFill>
                              <a:schemeClr val="bg2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b="1" i="1" u="none" strike="noStrike" dirty="0" smtClean="0">
                                        <a:solidFill>
                                          <a:schemeClr val="bg2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1400" b="1" i="1" u="none" strike="noStrike" dirty="0" smtClean="0">
                                        <a:solidFill>
                                          <a:schemeClr val="bg2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𝑸</m:t>
                                    </m:r>
                                  </m:e>
                                  <m:sub>
                                    <m:r>
                                      <a:rPr lang="de-DE" sz="1400" b="1" i="1" u="none" strike="noStrike" dirty="0" smtClean="0">
                                        <a:solidFill>
                                          <a:schemeClr val="bg2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𝒆𝒙𝒕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de-DE" sz="1400" b="1" i="0" u="none" strike="noStrike" dirty="0">
                            <a:solidFill>
                              <a:schemeClr val="bg2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b="1" i="1" u="none" strike="noStrike" dirty="0" smtClean="0">
                                        <a:solidFill>
                                          <a:schemeClr val="bg2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f>
                                      <m:fPr>
                                        <m:ctrlPr>
                                          <a:rPr lang="de-DE" sz="1400" b="1" i="1" u="none" strike="noStrike" dirty="0" smtClean="0">
                                            <a:solidFill>
                                              <a:schemeClr val="bg2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de-DE" sz="1400" b="1" i="1" u="none" strike="noStrike" dirty="0" smtClean="0">
                                            <a:solidFill>
                                              <a:schemeClr val="bg2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𝑹</m:t>
                                        </m:r>
                                      </m:num>
                                      <m:den>
                                        <m:r>
                                          <a:rPr lang="en-US" sz="1400" b="1" i="1" u="none" strike="noStrike" dirty="0" smtClean="0">
                                            <a:solidFill>
                                              <a:schemeClr val="bg2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𝑸</m:t>
                                        </m:r>
                                      </m:den>
                                    </m:f>
                                  </m:e>
                                  <m:sub>
                                    <m:r>
                                      <a:rPr lang="en-US" sz="1400" b="1" i="1" u="none" strike="noStrike" dirty="0" smtClean="0">
                                        <a:solidFill>
                                          <a:schemeClr val="bg2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⊥</m:t>
                                    </m:r>
                                  </m:sub>
                                </m:sSub>
                                <m:r>
                                  <a:rPr lang="en-US" sz="1400" b="1" i="1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𝐤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𝛀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𝐦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de-DE" sz="1400" b="1" i="0" u="none" strike="noStrike" dirty="0">
                            <a:solidFill>
                              <a:schemeClr val="bg2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de-DE" sz="1400" b="1" i="1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𝒁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 [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𝐤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𝛀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𝐦</m:t>
                                </m:r>
                                <m:r>
                                  <a:rPr lang="en-US" sz="1400" b="1" i="1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de-DE" sz="1400" b="1" i="0" u="none" strike="noStrike" dirty="0">
                            <a:solidFill>
                              <a:schemeClr val="bg2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07724537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1689.048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1.18E+03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0.5010676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5.90E+02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491247757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1689.4845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1.18E+03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0.48766838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5.75E+02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347433000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1719.6207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9.71E+02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2.2025138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2.14E+03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535782221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1720.1329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9.90E+02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FF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1.9530184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1.93E+03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869706128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1752.7543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7.97E+02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0.70306151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5.60E+02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742800594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1753.1667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7.73E+02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0.52285413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4.04E+02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732368797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1874.2935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1.27E+03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0.79111381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1.00E+03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867332249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1874.5737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1.29E+03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0.78417105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1.01E+03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104244279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1886.3404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1.40E+03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1.204424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1.68E+03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694994340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1886.5899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1.43E+03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1.0960847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1.56E+03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159371822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1894.9116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1.61E+03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0.31200926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5.01E+02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204551117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1895.1184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1.66E+03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0.25500365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4.23E+02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618960661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2475.3157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4.77E+03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0.16427198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7.83E+02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850630599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2475.3232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4.78E+03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0.16323444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7.80E+02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186899005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2497.3752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1.19E+05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0.11096562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1.32E+04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245855292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2497.38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1.11E+05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0.11191465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1.24E+04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149787554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2503.1631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3.80E+05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0.11376844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4.33E+04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592822490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2503.1669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3.56E+05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0.11318552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4.03E+04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671872130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2507.447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3.54E+05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0.34544252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1.22E+05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178208062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2507.4521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FF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1.50E+06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0.34769721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5.20E+05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560105167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2510.0568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FF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2.34E+06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FF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1.7614126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FF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4.12E+06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801024035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2510.0579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FF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1.88E+06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FF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1.7623321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FF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3.32E+06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586588915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4" name="Content Placeholder 13">
                <a:extLst>
                  <a:ext uri="{FF2B5EF4-FFF2-40B4-BE49-F238E27FC236}">
                    <a16:creationId xmlns:a16="http://schemas.microsoft.com/office/drawing/2014/main" id="{846B1A77-81CA-7391-09E6-8FBEF7BC127F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480424048"/>
                  </p:ext>
                </p:extLst>
              </p:nvPr>
            </p:nvGraphicFramePr>
            <p:xfrm>
              <a:off x="7720160" y="800708"/>
              <a:ext cx="3667541" cy="4833280"/>
            </p:xfrm>
            <a:graphic>
              <a:graphicData uri="http://schemas.openxmlformats.org/drawingml/2006/table">
                <a:tbl>
                  <a:tblPr/>
                  <a:tblGrid>
                    <a:gridCol w="776148">
                      <a:extLst>
                        <a:ext uri="{9D8B030D-6E8A-4147-A177-3AD203B41FA5}">
                          <a16:colId xmlns:a16="http://schemas.microsoft.com/office/drawing/2014/main" val="2808422993"/>
                        </a:ext>
                      </a:extLst>
                    </a:gridCol>
                    <a:gridCol w="978185">
                      <a:extLst>
                        <a:ext uri="{9D8B030D-6E8A-4147-A177-3AD203B41FA5}">
                          <a16:colId xmlns:a16="http://schemas.microsoft.com/office/drawing/2014/main" val="1599598756"/>
                        </a:ext>
                      </a:extLst>
                    </a:gridCol>
                    <a:gridCol w="925385">
                      <a:extLst>
                        <a:ext uri="{9D8B030D-6E8A-4147-A177-3AD203B41FA5}">
                          <a16:colId xmlns:a16="http://schemas.microsoft.com/office/drawing/2014/main" val="1848884969"/>
                        </a:ext>
                      </a:extLst>
                    </a:gridCol>
                    <a:gridCol w="987823">
                      <a:extLst>
                        <a:ext uri="{9D8B030D-6E8A-4147-A177-3AD203B41FA5}">
                          <a16:colId xmlns:a16="http://schemas.microsoft.com/office/drawing/2014/main" val="4116423334"/>
                        </a:ext>
                      </a:extLst>
                    </a:gridCol>
                  </a:tblGrid>
                  <a:tr h="572892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781" t="-1064" r="-371875" b="-7585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80625" t="-1064" r="-197500" b="-7585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88889" t="-1064" r="-106536" b="-7585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72840" t="-1064" r="-617" b="-75851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07724537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1689.048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1.18E+03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0.5010676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5.90E+02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491247757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1689.4845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1.18E+03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0.48766838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5.75E+02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347433000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1719.6207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9.71E+02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2.2025138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2.14E+03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535782221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1720.1329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9.90E+02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FF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1.9530184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1.93E+03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869706128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1752.7543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7.97E+02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0.70306151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5.60E+02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742800594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1753.1667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7.73E+02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0.52285413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4.04E+02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732368797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1874.2935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1.27E+03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0.79111381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1.00E+03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867332249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1874.5737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1.29E+03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0.78417105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1.01E+03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104244279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1886.3404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1.40E+03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1.204424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1.68E+03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694994340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1886.5899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1.43E+03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1.0960847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1.56E+03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159371822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1894.9116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1.61E+03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0.31200926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5.01E+02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204551117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1895.1184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1.66E+03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0.25500365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4.23E+02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618960661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2475.3157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4.77E+03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0.16427198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7.83E+02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850630599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2475.3232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4.78E+03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0.16323444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7.80E+02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186899005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2497.3752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1.19E+05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0.11096562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1.32E+04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245855292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2497.38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1.11E+05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0.11191465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1.24E+04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149787554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2503.1631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3.80E+05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0.11376844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4.33E+04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592822490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2503.1669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3.56E+05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0.11318552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4.03E+04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671872130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2507.447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3.54E+05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0.34544252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1.22E+05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178208062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2507.4521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FF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1.50E+06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0.34769721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5.20E+05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560105167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2510.0568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FF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2.34E+06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FF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1.7614126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FF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4.12E+06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801024035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2510.0579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FF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1.88E+06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FF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1.7623321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FF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3.32E+06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586588915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FB588535-EBA8-7A0E-4B80-71C4042FC96F}"/>
              </a:ext>
            </a:extLst>
          </p:cNvPr>
          <p:cNvSpPr txBox="1"/>
          <p:nvPr/>
        </p:nvSpPr>
        <p:spPr>
          <a:xfrm>
            <a:off x="182116" y="5661248"/>
            <a:ext cx="69940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Transverse impedance of dipole modes in first and second HOM dipole passband and transverse impedance threshold bar plot for the ERL-MA cavity geometry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B72ADDB-1A4E-2E19-72A3-24F03F21E0DF}"/>
                  </a:ext>
                </a:extLst>
              </p:cNvPr>
              <p:cNvSpPr txBox="1"/>
              <p:nvPr/>
            </p:nvSpPr>
            <p:spPr>
              <a:xfrm>
                <a:off x="7464152" y="5697252"/>
                <a:ext cx="4545732" cy="5919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/>
                  <a:t>Some QOIs of dipole HOM in first and second HOM dipole passband of the ERL-MA cavity geometry with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GB" sz="120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GB" sz="1200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sz="1200" i="1" dirty="0" smtClean="0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num>
                              <m:den>
                                <m:r>
                                  <a:rPr lang="en-GB" sz="1200" i="1" dirty="0" smtClean="0">
                                    <a:latin typeface="Cambria Math" panose="02040503050406030204" pitchFamily="18" charset="0"/>
                                  </a:rPr>
                                  <m:t>𝑄</m:t>
                                </m:r>
                              </m:den>
                            </m:f>
                          </m:e>
                        </m:d>
                      </m:e>
                      <m:sub>
                        <m:r>
                          <a:rPr lang="en-GB" sz="1200" i="1" dirty="0" smtClean="0">
                            <a:latin typeface="Cambria Math" panose="02040503050406030204" pitchFamily="18" charset="0"/>
                          </a:rPr>
                          <m:t>⊥</m:t>
                        </m:r>
                      </m:sub>
                    </m:sSub>
                    <m:r>
                      <a:rPr lang="en-GB" sz="1200" i="1" dirty="0" smtClean="0">
                        <a:latin typeface="Cambria Math" panose="02040503050406030204" pitchFamily="18" charset="0"/>
                      </a:rPr>
                      <m:t>&gt;0.1 </m:t>
                    </m:r>
                    <m:r>
                      <a:rPr lang="en-GB" sz="1200" i="1" dirty="0" smtClean="0">
                        <a:latin typeface="Cambria Math" panose="02040503050406030204" pitchFamily="18" charset="0"/>
                      </a:rPr>
                      <m:t>𝑘</m:t>
                    </m:r>
                    <m:r>
                      <m:rPr>
                        <m:sty m:val="p"/>
                      </m:rPr>
                      <a:rPr lang="el-GR" sz="1200" i="0" dirty="0" smtClean="0">
                        <a:latin typeface="Cambria Math" panose="02040503050406030204" pitchFamily="18" charset="0"/>
                      </a:rPr>
                      <m:t>Ω</m:t>
                    </m:r>
                    <m:r>
                      <a:rPr lang="el-GR" sz="1200" i="1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GB" sz="1200" i="1" dirty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endParaRPr lang="en-GB" sz="1200" dirty="0"/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B72ADDB-1A4E-2E19-72A3-24F03F21E0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64152" y="5697252"/>
                <a:ext cx="4545732" cy="591957"/>
              </a:xfrm>
              <a:prstGeom prst="rect">
                <a:avLst/>
              </a:prstGeom>
              <a:blipFill>
                <a:blip r:embed="rId4"/>
                <a:stretch>
                  <a:fillRect t="-10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15">
            <a:extLst>
              <a:ext uri="{FF2B5EF4-FFF2-40B4-BE49-F238E27FC236}">
                <a16:creationId xmlns:a16="http://schemas.microsoft.com/office/drawing/2014/main" id="{B7FC4C1D-4AFE-7550-C736-0B7D970B005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978" y="3088112"/>
            <a:ext cx="5201998" cy="260099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9E4A8F0-21F7-411F-0556-DE11B196480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977" y="747213"/>
            <a:ext cx="5201999" cy="2340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75243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el 1"/>
              <p:cNvSpPr>
                <a:spLocks noGrp="1"/>
              </p:cNvSpPr>
              <p:nvPr>
                <p:ph type="title"/>
              </p:nvPr>
            </p:nvSpPr>
            <p:spPr>
              <a:xfrm>
                <a:off x="545985" y="193266"/>
                <a:ext cx="11274651" cy="679450"/>
              </a:xfrm>
            </p:spPr>
            <p:txBody>
              <a:bodyPr/>
              <a:lstStyle/>
              <a:p>
                <a:r>
                  <a:rPr lang="en-US" sz="3200" dirty="0"/>
                  <a:t>TESLA: Comparision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⊥</m:t>
                        </m:r>
                      </m:sub>
                    </m:sSub>
                  </m:oMath>
                </a14:m>
                <a:r>
                  <a:rPr lang="en-US" sz="3200" dirty="0"/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⊥, </m:t>
                        </m:r>
                        <m:r>
                          <m:rPr>
                            <m:sty m:val="p"/>
                          </m:rPr>
                          <a:rPr lang="en-US" sz="3200">
                            <a:latin typeface="Cambria Math" panose="02040503050406030204" pitchFamily="18" charset="0"/>
                          </a:rPr>
                          <m:t>threshold</m:t>
                        </m:r>
                      </m:sub>
                    </m:sSub>
                  </m:oMath>
                </a14:m>
                <a:endParaRPr lang="de-DE" sz="3200" dirty="0"/>
              </a:p>
            </p:txBody>
          </p:sp>
        </mc:Choice>
        <mc:Fallback>
          <p:sp>
            <p:nvSpPr>
              <p:cNvPr id="2" name="Titel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545985" y="193266"/>
                <a:ext cx="11274651" cy="679450"/>
              </a:xfrm>
              <a:blipFill>
                <a:blip r:embed="rId2"/>
                <a:stretch>
                  <a:fillRect l="-2217" t="-20721" b="-630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3905220" y="6411957"/>
            <a:ext cx="1002647" cy="266700"/>
          </a:xfrm>
        </p:spPr>
        <p:txBody>
          <a:bodyPr/>
          <a:lstStyle/>
          <a:p>
            <a:pPr>
              <a:defRPr/>
            </a:pPr>
            <a:r>
              <a:rPr lang="de-DE" sz="1000"/>
              <a:t>20.02.2023</a:t>
            </a:r>
            <a:endParaRPr lang="de-DE" sz="100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830214" y="6417332"/>
            <a:ext cx="6328921" cy="249196"/>
          </a:xfrm>
        </p:spPr>
        <p:txBody>
          <a:bodyPr/>
          <a:lstStyle/>
          <a:p>
            <a:pPr>
              <a:defRPr/>
            </a:pPr>
            <a:r>
              <a:rPr lang="de-DE" sz="1000"/>
              <a:t>Sosoho-Abasi Udongwo | UNIVERSITÄT ROSTOCK | Fakultät für Informatik und Elektrotechnik</a:t>
            </a:r>
            <a:endParaRPr lang="de-DE" sz="100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BFAF71-3E7D-4660-B669-990E4ED1AF8B}" type="slidenum">
              <a:rPr lang="de-DE" altLang="de-DE" sz="1000" smtClean="0"/>
              <a:pPr>
                <a:defRPr/>
              </a:pPr>
              <a:t>12</a:t>
            </a:fld>
            <a:endParaRPr lang="de-DE" altLang="de-DE" sz="1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4" name="Content Placeholder 13">
                <a:extLst>
                  <a:ext uri="{FF2B5EF4-FFF2-40B4-BE49-F238E27FC236}">
                    <a16:creationId xmlns:a16="http://schemas.microsoft.com/office/drawing/2014/main" id="{846B1A77-81CA-7391-09E6-8FBEF7BC127F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670803981"/>
                  </p:ext>
                </p:extLst>
              </p:nvPr>
            </p:nvGraphicFramePr>
            <p:xfrm>
              <a:off x="7644172" y="692696"/>
              <a:ext cx="3667541" cy="5026934"/>
            </p:xfrm>
            <a:graphic>
              <a:graphicData uri="http://schemas.openxmlformats.org/drawingml/2006/table">
                <a:tbl>
                  <a:tblPr/>
                  <a:tblGrid>
                    <a:gridCol w="776148">
                      <a:extLst>
                        <a:ext uri="{9D8B030D-6E8A-4147-A177-3AD203B41FA5}">
                          <a16:colId xmlns:a16="http://schemas.microsoft.com/office/drawing/2014/main" val="2808422993"/>
                        </a:ext>
                      </a:extLst>
                    </a:gridCol>
                    <a:gridCol w="978185">
                      <a:extLst>
                        <a:ext uri="{9D8B030D-6E8A-4147-A177-3AD203B41FA5}">
                          <a16:colId xmlns:a16="http://schemas.microsoft.com/office/drawing/2014/main" val="1599598756"/>
                        </a:ext>
                      </a:extLst>
                    </a:gridCol>
                    <a:gridCol w="925385">
                      <a:extLst>
                        <a:ext uri="{9D8B030D-6E8A-4147-A177-3AD203B41FA5}">
                          <a16:colId xmlns:a16="http://schemas.microsoft.com/office/drawing/2014/main" val="1848884969"/>
                        </a:ext>
                      </a:extLst>
                    </a:gridCol>
                    <a:gridCol w="987823">
                      <a:extLst>
                        <a:ext uri="{9D8B030D-6E8A-4147-A177-3AD203B41FA5}">
                          <a16:colId xmlns:a16="http://schemas.microsoft.com/office/drawing/2014/main" val="4116423334"/>
                        </a:ext>
                      </a:extLst>
                    </a:gridCol>
                  </a:tblGrid>
                  <a:tr h="572892"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de-DE" sz="1400" b="1" i="1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𝒇</m:t>
                                </m:r>
                                <m:r>
                                  <a:rPr lang="en-US" sz="1400" b="1" i="1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𝐌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𝐇𝐳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de-DE" sz="1400" b="1" i="0" u="none" strike="noStrike" dirty="0">
                            <a:solidFill>
                              <a:schemeClr val="bg2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b="1" i="1" u="none" strike="noStrike" dirty="0" smtClean="0">
                                        <a:solidFill>
                                          <a:schemeClr val="bg2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1400" b="1" i="1" u="none" strike="noStrike" dirty="0" smtClean="0">
                                        <a:solidFill>
                                          <a:schemeClr val="bg2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𝑸</m:t>
                                    </m:r>
                                  </m:e>
                                  <m:sub>
                                    <m:r>
                                      <a:rPr lang="de-DE" sz="1400" b="1" i="1" u="none" strike="noStrike" dirty="0" smtClean="0">
                                        <a:solidFill>
                                          <a:schemeClr val="bg2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𝒆𝒙𝒕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de-DE" sz="1400" b="1" i="0" u="none" strike="noStrike" dirty="0">
                            <a:solidFill>
                              <a:schemeClr val="bg2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b="1" i="1" u="none" strike="noStrike" dirty="0" smtClean="0">
                                        <a:solidFill>
                                          <a:schemeClr val="bg2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f>
                                      <m:fPr>
                                        <m:ctrlPr>
                                          <a:rPr lang="de-DE" sz="1400" b="1" i="1" u="none" strike="noStrike" dirty="0" smtClean="0">
                                            <a:solidFill>
                                              <a:schemeClr val="bg2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de-DE" sz="1400" b="1" i="1" u="none" strike="noStrike" dirty="0" smtClean="0">
                                            <a:solidFill>
                                              <a:schemeClr val="bg2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𝑹</m:t>
                                        </m:r>
                                      </m:num>
                                      <m:den>
                                        <m:r>
                                          <a:rPr lang="en-US" sz="1400" b="1" i="1" u="none" strike="noStrike" dirty="0" smtClean="0">
                                            <a:solidFill>
                                              <a:schemeClr val="bg2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𝑸</m:t>
                                        </m:r>
                                      </m:den>
                                    </m:f>
                                  </m:e>
                                  <m:sub>
                                    <m:r>
                                      <a:rPr lang="en-US" sz="1400" b="1" i="1" u="none" strike="noStrike" dirty="0" smtClean="0">
                                        <a:solidFill>
                                          <a:schemeClr val="bg2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⊥</m:t>
                                    </m:r>
                                  </m:sub>
                                </m:sSub>
                                <m:r>
                                  <a:rPr lang="en-US" sz="1400" b="1" i="1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𝐤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𝛀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𝐦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de-DE" sz="1400" b="1" i="0" u="none" strike="noStrike" dirty="0">
                            <a:solidFill>
                              <a:schemeClr val="bg2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de-DE" sz="1400" b="1" i="1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𝒁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 [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𝐤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𝛀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𝐦</m:t>
                                </m:r>
                                <m:r>
                                  <a:rPr lang="en-US" sz="1400" b="1" i="1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de-DE" sz="1400" b="1" i="0" u="none" strike="noStrike" dirty="0">
                            <a:solidFill>
                              <a:schemeClr val="bg2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07724537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1659.0303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FF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3.14E+05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0.10384331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3.26E+04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491247757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1705.0915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1.35E+04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1.0487417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1.42E+04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347433000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1705.8676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1.34E+04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1.2142325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1.63E+04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535782221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1728.4344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4.13E+02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0.96927264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4.01E+02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869706128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1728.9482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3.81E+02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0.45211054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1.72E+02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742800594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1736.1524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5.16E+02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1.2457026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6.43E+02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732368797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1736.622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5.74E+02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0.94678177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5.44E+02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867332249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1761.4101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5.83E+03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0.34981612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2.04E+03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104244279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1762.1453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6.21E+03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0.277156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1.72E+03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694994340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1787.8923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8.67E+03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0.16479288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1.43E+03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159371822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1788.8723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8.90E+03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0.18055962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1.61E+03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204551117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1798.3223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1.23E+04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0.10527813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1.29E+03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618960661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1798.9913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1.21E+04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0.10471937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1.27E+03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850630599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1865.0934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3.91E+04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0.78949722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3.09E+04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186899005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1865.174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4.12E+04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0.82682261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3.40E+04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245855292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1874.0047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3.88E+04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1.0908346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FF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4.24E+04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149787554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1874.0605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4.39E+04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1.0738693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FF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4.71E+04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592822490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1880.1865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4.23E+04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0.22164077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9.37E+03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671872130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1880.2246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5.15E+04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0.23706297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1.22E+04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178208062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2560.7156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6.20E+02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0.13473436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8.35E+01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560105167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2560.7766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5.27E+02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0.12484995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6.58E+01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801024035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2577.0583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3.64E+03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FF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2.0500399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7.47E+03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586588915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2577.0639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4.35E+03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FF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2.0598681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8.97E+03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970970310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4" name="Content Placeholder 13">
                <a:extLst>
                  <a:ext uri="{FF2B5EF4-FFF2-40B4-BE49-F238E27FC236}">
                    <a16:creationId xmlns:a16="http://schemas.microsoft.com/office/drawing/2014/main" id="{846B1A77-81CA-7391-09E6-8FBEF7BC127F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670803981"/>
                  </p:ext>
                </p:extLst>
              </p:nvPr>
            </p:nvGraphicFramePr>
            <p:xfrm>
              <a:off x="7644172" y="692696"/>
              <a:ext cx="3667541" cy="5026934"/>
            </p:xfrm>
            <a:graphic>
              <a:graphicData uri="http://schemas.openxmlformats.org/drawingml/2006/table">
                <a:tbl>
                  <a:tblPr/>
                  <a:tblGrid>
                    <a:gridCol w="776148">
                      <a:extLst>
                        <a:ext uri="{9D8B030D-6E8A-4147-A177-3AD203B41FA5}">
                          <a16:colId xmlns:a16="http://schemas.microsoft.com/office/drawing/2014/main" val="2808422993"/>
                        </a:ext>
                      </a:extLst>
                    </a:gridCol>
                    <a:gridCol w="978185">
                      <a:extLst>
                        <a:ext uri="{9D8B030D-6E8A-4147-A177-3AD203B41FA5}">
                          <a16:colId xmlns:a16="http://schemas.microsoft.com/office/drawing/2014/main" val="1599598756"/>
                        </a:ext>
                      </a:extLst>
                    </a:gridCol>
                    <a:gridCol w="925385">
                      <a:extLst>
                        <a:ext uri="{9D8B030D-6E8A-4147-A177-3AD203B41FA5}">
                          <a16:colId xmlns:a16="http://schemas.microsoft.com/office/drawing/2014/main" val="1848884969"/>
                        </a:ext>
                      </a:extLst>
                    </a:gridCol>
                    <a:gridCol w="987823">
                      <a:extLst>
                        <a:ext uri="{9D8B030D-6E8A-4147-A177-3AD203B41FA5}">
                          <a16:colId xmlns:a16="http://schemas.microsoft.com/office/drawing/2014/main" val="4116423334"/>
                        </a:ext>
                      </a:extLst>
                    </a:gridCol>
                  </a:tblGrid>
                  <a:tr h="572892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r="-371875" b="-79255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80000" r="-197500" b="-79255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88235" r="-106536" b="-79255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72222" r="-617" b="-79255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07724537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1659.0303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FF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3.14E+05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0.10384331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3.26E+04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491247757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1705.0915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1.35E+04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1.0487417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1.42E+04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347433000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1705.8676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1.34E+04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1.2142325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1.63E+04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535782221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1728.4344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4.13E+02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0.96927264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4.01E+02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869706128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1728.9482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3.81E+02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0.45211054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1.72E+02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742800594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1736.1524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5.16E+02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1.2457026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6.43E+02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732368797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1736.622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5.74E+02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0.94678177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5.44E+02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867332249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1761.4101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5.83E+03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0.34981612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2.04E+03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104244279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1762.1453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6.21E+03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0.277156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1.72E+03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694994340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1787.8923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8.67E+03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0.16479288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1.43E+03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159371822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1788.8723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8.90E+03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0.18055962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1.61E+03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204551117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1798.3223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1.23E+04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0.10527813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1.29E+03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618960661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1798.9913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1.21E+04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0.10471937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1.27E+03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850630599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1865.0934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3.91E+04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0.78949722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3.09E+04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186899005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1865.174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4.12E+04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0.82682261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3.40E+04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245855292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1874.0047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3.88E+04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1.0908346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FF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4.24E+04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149787554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1874.0605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4.39E+04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1.0738693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FF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4.71E+04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592822490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1880.1865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4.23E+04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0.22164077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9.37E+03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671872130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1880.2246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5.15E+04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0.23706297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1.22E+04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178208062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2560.7156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6.20E+02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0.13473436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8.35E+01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560105167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2560.7766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5.27E+02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0.12484995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6.58E+01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801024035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2577.0583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3.64E+03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FF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2.0500399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7.47E+03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586588915"/>
                      </a:ext>
                    </a:extLst>
                  </a:tr>
                  <a:tr h="1936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2577.0639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4.35E+03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FF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2.0598681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8.97E+03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970970310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DD16331B-FAC2-D526-0E7A-30EB1DC9D638}"/>
              </a:ext>
            </a:extLst>
          </p:cNvPr>
          <p:cNvSpPr txBox="1"/>
          <p:nvPr/>
        </p:nvSpPr>
        <p:spPr>
          <a:xfrm>
            <a:off x="182116" y="5841268"/>
            <a:ext cx="69940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Transverse impedance of dipole modes in first and second HOM dipole passband and transverse impedance threshold bar plot for the TESLA cavity geometry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A321E64E-76C5-4CCE-AA6C-C33A8E6AA393}"/>
                  </a:ext>
                </a:extLst>
              </p:cNvPr>
              <p:cNvSpPr txBox="1"/>
              <p:nvPr/>
            </p:nvSpPr>
            <p:spPr>
              <a:xfrm>
                <a:off x="7140116" y="5717363"/>
                <a:ext cx="4547969" cy="5919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/>
                  <a:t>Some QOIs of dipole HOM in first and second HOM dipole passband of the TESLA cavity geometry with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GB" sz="120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GB" sz="1200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sz="1200" i="1" dirty="0" smtClean="0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num>
                              <m:den>
                                <m:r>
                                  <a:rPr lang="en-GB" sz="1200" i="1" dirty="0" smtClean="0">
                                    <a:latin typeface="Cambria Math" panose="02040503050406030204" pitchFamily="18" charset="0"/>
                                  </a:rPr>
                                  <m:t>𝑄</m:t>
                                </m:r>
                              </m:den>
                            </m:f>
                          </m:e>
                        </m:d>
                      </m:e>
                      <m:sub>
                        <m:r>
                          <a:rPr lang="en-GB" sz="1200" i="1" dirty="0" smtClean="0">
                            <a:latin typeface="Cambria Math" panose="02040503050406030204" pitchFamily="18" charset="0"/>
                          </a:rPr>
                          <m:t>⊥</m:t>
                        </m:r>
                      </m:sub>
                    </m:sSub>
                    <m:r>
                      <a:rPr lang="en-GB" sz="1200" i="1" dirty="0" smtClean="0">
                        <a:latin typeface="Cambria Math" panose="02040503050406030204" pitchFamily="18" charset="0"/>
                      </a:rPr>
                      <m:t>&gt;0.1 </m:t>
                    </m:r>
                    <m:r>
                      <a:rPr lang="en-GB" sz="1200" i="1" dirty="0" smtClean="0">
                        <a:latin typeface="Cambria Math" panose="02040503050406030204" pitchFamily="18" charset="0"/>
                      </a:rPr>
                      <m:t>𝑘</m:t>
                    </m:r>
                    <m:r>
                      <m:rPr>
                        <m:sty m:val="p"/>
                      </m:rPr>
                      <a:rPr lang="el-GR" sz="1200" i="0" dirty="0" smtClean="0">
                        <a:latin typeface="Cambria Math" panose="02040503050406030204" pitchFamily="18" charset="0"/>
                      </a:rPr>
                      <m:t>Ω</m:t>
                    </m:r>
                    <m:r>
                      <a:rPr lang="el-GR" sz="1200" i="1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GB" sz="1200" i="1" dirty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endParaRPr lang="en-GB" sz="1200" dirty="0"/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A321E64E-76C5-4CCE-AA6C-C33A8E6AA3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40116" y="5717363"/>
                <a:ext cx="4547969" cy="591957"/>
              </a:xfrm>
              <a:prstGeom prst="rect">
                <a:avLst/>
              </a:prstGeom>
              <a:blipFill>
                <a:blip r:embed="rId4"/>
                <a:stretch>
                  <a:fillRect t="-10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15">
            <a:extLst>
              <a:ext uri="{FF2B5EF4-FFF2-40B4-BE49-F238E27FC236}">
                <a16:creationId xmlns:a16="http://schemas.microsoft.com/office/drawing/2014/main" id="{524A84ED-4F5D-8E09-CF9E-ED6F3C1B92A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08" y="726900"/>
            <a:ext cx="5364596" cy="241406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411086A-00DC-A7FB-CFAB-805C7A16E6A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07" y="3140968"/>
            <a:ext cx="5364597" cy="2682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47533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5985" y="193266"/>
            <a:ext cx="11100029" cy="679450"/>
          </a:xfrm>
        </p:spPr>
        <p:txBody>
          <a:bodyPr/>
          <a:lstStyle/>
          <a:p>
            <a:r>
              <a:rPr lang="en-US" sz="3200" dirty="0"/>
              <a:t>NLSF: Trapped TE121 Mode @~2470MHz</a:t>
            </a:r>
            <a:endParaRPr lang="de-DE" sz="32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3905220" y="6411957"/>
            <a:ext cx="1002647" cy="266700"/>
          </a:xfrm>
        </p:spPr>
        <p:txBody>
          <a:bodyPr/>
          <a:lstStyle/>
          <a:p>
            <a:pPr>
              <a:defRPr/>
            </a:pPr>
            <a:r>
              <a:rPr lang="de-DE" sz="1000"/>
              <a:t>20.02.2023</a:t>
            </a:r>
            <a:endParaRPr lang="de-DE" sz="100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830214" y="6417332"/>
            <a:ext cx="6328921" cy="249196"/>
          </a:xfrm>
        </p:spPr>
        <p:txBody>
          <a:bodyPr/>
          <a:lstStyle/>
          <a:p>
            <a:pPr>
              <a:defRPr/>
            </a:pPr>
            <a:r>
              <a:rPr lang="de-DE" sz="1000" dirty="0"/>
              <a:t>Sosoho-Abasi Udongwo | UNIVERSITÄT ROSTOCK | Fakultät für Informatik und Elektrotechnik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BFAF71-3E7D-4660-B669-990E4ED1AF8B}" type="slidenum">
              <a:rPr lang="de-DE" altLang="de-DE" sz="1000" smtClean="0"/>
              <a:pPr>
                <a:defRPr/>
              </a:pPr>
              <a:t>13</a:t>
            </a:fld>
            <a:endParaRPr lang="de-DE" altLang="de-DE" sz="10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5463691-39C0-875C-B54C-EF3F17F255C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6020" y="3592090"/>
            <a:ext cx="5532773" cy="99041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D1FF7EC4-F237-81D8-76B1-585BBA3F812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38" y="1179895"/>
            <a:ext cx="5496962" cy="995361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0256B29D-2237-F810-872D-40052A853C4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0735" y="1160748"/>
            <a:ext cx="5496966" cy="1039707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4521D9CC-40ED-04B0-D2B2-E12E4377FE0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92804"/>
            <a:ext cx="5496964" cy="99041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7" name="Table 26">
                <a:extLst>
                  <a:ext uri="{FF2B5EF4-FFF2-40B4-BE49-F238E27FC236}">
                    <a16:creationId xmlns:a16="http://schemas.microsoft.com/office/drawing/2014/main" id="{6779E0B3-976C-FD09-5246-BBFAA892D07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11433458"/>
                  </p:ext>
                </p:extLst>
              </p:nvPr>
            </p:nvGraphicFramePr>
            <p:xfrm>
              <a:off x="155340" y="2200455"/>
              <a:ext cx="5341624" cy="1149286"/>
            </p:xfrm>
            <a:graphic>
              <a:graphicData uri="http://schemas.openxmlformats.org/drawingml/2006/table">
                <a:tbl>
                  <a:tblPr/>
                  <a:tblGrid>
                    <a:gridCol w="1335406">
                      <a:extLst>
                        <a:ext uri="{9D8B030D-6E8A-4147-A177-3AD203B41FA5}">
                          <a16:colId xmlns:a16="http://schemas.microsoft.com/office/drawing/2014/main" val="3196112426"/>
                        </a:ext>
                      </a:extLst>
                    </a:gridCol>
                    <a:gridCol w="1335406">
                      <a:extLst>
                        <a:ext uri="{9D8B030D-6E8A-4147-A177-3AD203B41FA5}">
                          <a16:colId xmlns:a16="http://schemas.microsoft.com/office/drawing/2014/main" val="1670809735"/>
                        </a:ext>
                      </a:extLst>
                    </a:gridCol>
                    <a:gridCol w="1335406">
                      <a:extLst>
                        <a:ext uri="{9D8B030D-6E8A-4147-A177-3AD203B41FA5}">
                          <a16:colId xmlns:a16="http://schemas.microsoft.com/office/drawing/2014/main" val="3818286218"/>
                        </a:ext>
                      </a:extLst>
                    </a:gridCol>
                    <a:gridCol w="1335406">
                      <a:extLst>
                        <a:ext uri="{9D8B030D-6E8A-4147-A177-3AD203B41FA5}">
                          <a16:colId xmlns:a16="http://schemas.microsoft.com/office/drawing/2014/main" val="3198089101"/>
                        </a:ext>
                      </a:extLst>
                    </a:gridCol>
                  </a:tblGrid>
                  <a:tr h="670436"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de-DE" sz="1400" b="1" i="1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𝒇</m:t>
                                </m:r>
                                <m:r>
                                  <a:rPr lang="en-US" sz="1400" b="1" i="1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𝐌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𝐇𝐳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de-DE" sz="1400" b="1" i="0" u="none" strike="noStrike" dirty="0">
                            <a:solidFill>
                              <a:schemeClr val="bg2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b="1" i="1" u="none" strike="noStrike" dirty="0" smtClean="0">
                                        <a:solidFill>
                                          <a:schemeClr val="bg2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1400" b="1" i="1" u="none" strike="noStrike" dirty="0" smtClean="0">
                                        <a:solidFill>
                                          <a:schemeClr val="bg2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𝑸</m:t>
                                    </m:r>
                                  </m:e>
                                  <m:sub>
                                    <m:r>
                                      <a:rPr lang="de-DE" sz="1400" b="1" i="1" u="none" strike="noStrike" dirty="0" smtClean="0">
                                        <a:solidFill>
                                          <a:schemeClr val="bg2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𝒆𝒙𝒕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de-DE" sz="1400" b="1" i="0" u="none" strike="noStrike" dirty="0">
                            <a:solidFill>
                              <a:schemeClr val="bg2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b="1" i="1" u="none" strike="noStrike" dirty="0" smtClean="0">
                                        <a:solidFill>
                                          <a:schemeClr val="bg2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f>
                                      <m:fPr>
                                        <m:ctrlPr>
                                          <a:rPr lang="de-DE" sz="1400" b="1" i="1" u="none" strike="noStrike" dirty="0" smtClean="0">
                                            <a:solidFill>
                                              <a:schemeClr val="bg2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de-DE" sz="1400" b="1" i="1" u="none" strike="noStrike" dirty="0" smtClean="0">
                                            <a:solidFill>
                                              <a:schemeClr val="bg2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𝑹</m:t>
                                        </m:r>
                                      </m:num>
                                      <m:den>
                                        <m:r>
                                          <a:rPr lang="en-US" sz="1400" b="1" i="1" u="none" strike="noStrike" dirty="0" smtClean="0">
                                            <a:solidFill>
                                              <a:schemeClr val="bg2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𝑸</m:t>
                                        </m:r>
                                      </m:den>
                                    </m:f>
                                  </m:e>
                                  <m:sub>
                                    <m:r>
                                      <a:rPr lang="en-US" sz="1400" b="1" i="1" u="none" strike="noStrike" dirty="0" smtClean="0">
                                        <a:solidFill>
                                          <a:schemeClr val="bg2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⊥</m:t>
                                    </m:r>
                                  </m:sub>
                                </m:sSub>
                                <m:r>
                                  <a:rPr lang="en-US" sz="1400" b="1" i="1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𝐤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𝛀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𝐦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de-DE" sz="1400" b="1" i="0" u="none" strike="noStrike" dirty="0">
                            <a:solidFill>
                              <a:schemeClr val="bg2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de-DE" sz="1400" b="1" i="1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𝒁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 [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𝐌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𝛀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𝐦</m:t>
                                </m:r>
                                <m:r>
                                  <a:rPr lang="en-US" sz="1400" b="1" i="1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de-DE" sz="1400" b="1" i="0" u="none" strike="noStrike" dirty="0">
                            <a:solidFill>
                              <a:schemeClr val="bg2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55879864"/>
                      </a:ext>
                    </a:extLst>
                  </a:tr>
                  <a:tr h="478850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2460</a:t>
                          </a: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1.34E+04</a:t>
                          </a: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2.45</a:t>
                          </a: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32.99</a:t>
                          </a: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737873872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27" name="Table 26">
                <a:extLst>
                  <a:ext uri="{FF2B5EF4-FFF2-40B4-BE49-F238E27FC236}">
                    <a16:creationId xmlns:a16="http://schemas.microsoft.com/office/drawing/2014/main" id="{6779E0B3-976C-FD09-5246-BBFAA892D07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11433458"/>
                  </p:ext>
                </p:extLst>
              </p:nvPr>
            </p:nvGraphicFramePr>
            <p:xfrm>
              <a:off x="155340" y="2200455"/>
              <a:ext cx="5341624" cy="1149286"/>
            </p:xfrm>
            <a:graphic>
              <a:graphicData uri="http://schemas.openxmlformats.org/drawingml/2006/table">
                <a:tbl>
                  <a:tblPr/>
                  <a:tblGrid>
                    <a:gridCol w="1335406">
                      <a:extLst>
                        <a:ext uri="{9D8B030D-6E8A-4147-A177-3AD203B41FA5}">
                          <a16:colId xmlns:a16="http://schemas.microsoft.com/office/drawing/2014/main" val="3196112426"/>
                        </a:ext>
                      </a:extLst>
                    </a:gridCol>
                    <a:gridCol w="1335406">
                      <a:extLst>
                        <a:ext uri="{9D8B030D-6E8A-4147-A177-3AD203B41FA5}">
                          <a16:colId xmlns:a16="http://schemas.microsoft.com/office/drawing/2014/main" val="1670809735"/>
                        </a:ext>
                      </a:extLst>
                    </a:gridCol>
                    <a:gridCol w="1335406">
                      <a:extLst>
                        <a:ext uri="{9D8B030D-6E8A-4147-A177-3AD203B41FA5}">
                          <a16:colId xmlns:a16="http://schemas.microsoft.com/office/drawing/2014/main" val="3818286218"/>
                        </a:ext>
                      </a:extLst>
                    </a:gridCol>
                    <a:gridCol w="1335406">
                      <a:extLst>
                        <a:ext uri="{9D8B030D-6E8A-4147-A177-3AD203B41FA5}">
                          <a16:colId xmlns:a16="http://schemas.microsoft.com/office/drawing/2014/main" val="3198089101"/>
                        </a:ext>
                      </a:extLst>
                    </a:gridCol>
                  </a:tblGrid>
                  <a:tr h="670436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6"/>
                          <a:stretch>
                            <a:fillRect r="-300457" b="-711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6"/>
                          <a:stretch>
                            <a:fillRect l="-99545" r="-199091" b="-711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6"/>
                          <a:stretch>
                            <a:fillRect l="-200457" r="-100000" b="-711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6"/>
                          <a:stretch>
                            <a:fillRect l="-300457" b="-7117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55879864"/>
                      </a:ext>
                    </a:extLst>
                  </a:tr>
                  <a:tr h="478850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2460</a:t>
                          </a: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1.34E+04</a:t>
                          </a: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2.45</a:t>
                          </a: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32.99</a:t>
                          </a: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737873872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30" name="Table 29">
                <a:extLst>
                  <a:ext uri="{FF2B5EF4-FFF2-40B4-BE49-F238E27FC236}">
                    <a16:creationId xmlns:a16="http://schemas.microsoft.com/office/drawing/2014/main" id="{89F642EB-01C7-0591-EBFB-E0761DCC7FA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76919947"/>
                  </p:ext>
                </p:extLst>
              </p:nvPr>
            </p:nvGraphicFramePr>
            <p:xfrm>
              <a:off x="6095999" y="2200455"/>
              <a:ext cx="5341624" cy="1149286"/>
            </p:xfrm>
            <a:graphic>
              <a:graphicData uri="http://schemas.openxmlformats.org/drawingml/2006/table">
                <a:tbl>
                  <a:tblPr/>
                  <a:tblGrid>
                    <a:gridCol w="1335406">
                      <a:extLst>
                        <a:ext uri="{9D8B030D-6E8A-4147-A177-3AD203B41FA5}">
                          <a16:colId xmlns:a16="http://schemas.microsoft.com/office/drawing/2014/main" val="3196112426"/>
                        </a:ext>
                      </a:extLst>
                    </a:gridCol>
                    <a:gridCol w="1335406">
                      <a:extLst>
                        <a:ext uri="{9D8B030D-6E8A-4147-A177-3AD203B41FA5}">
                          <a16:colId xmlns:a16="http://schemas.microsoft.com/office/drawing/2014/main" val="1670809735"/>
                        </a:ext>
                      </a:extLst>
                    </a:gridCol>
                    <a:gridCol w="1335406">
                      <a:extLst>
                        <a:ext uri="{9D8B030D-6E8A-4147-A177-3AD203B41FA5}">
                          <a16:colId xmlns:a16="http://schemas.microsoft.com/office/drawing/2014/main" val="3818286218"/>
                        </a:ext>
                      </a:extLst>
                    </a:gridCol>
                    <a:gridCol w="1335406">
                      <a:extLst>
                        <a:ext uri="{9D8B030D-6E8A-4147-A177-3AD203B41FA5}">
                          <a16:colId xmlns:a16="http://schemas.microsoft.com/office/drawing/2014/main" val="3198089101"/>
                        </a:ext>
                      </a:extLst>
                    </a:gridCol>
                  </a:tblGrid>
                  <a:tr h="670436"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de-DE" sz="1400" b="1" i="1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𝒇</m:t>
                                </m:r>
                                <m:r>
                                  <a:rPr lang="en-US" sz="1400" b="1" i="1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𝐌𝐇𝐳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de-DE" sz="1400" b="1" i="0" u="none" strike="noStrike" dirty="0">
                            <a:solidFill>
                              <a:schemeClr val="bg2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b="1" i="1" u="none" strike="noStrike" dirty="0" smtClean="0">
                                        <a:solidFill>
                                          <a:schemeClr val="bg2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1400" b="1" i="1" u="none" strike="noStrike" dirty="0" smtClean="0">
                                        <a:solidFill>
                                          <a:schemeClr val="bg2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𝑸</m:t>
                                    </m:r>
                                  </m:e>
                                  <m:sub>
                                    <m:r>
                                      <a:rPr lang="de-DE" sz="1400" b="1" i="1" u="none" strike="noStrike" dirty="0" smtClean="0">
                                        <a:solidFill>
                                          <a:schemeClr val="bg2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𝒆𝒙𝒕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de-DE" sz="1400" b="1" i="0" u="none" strike="noStrike" dirty="0">
                            <a:solidFill>
                              <a:schemeClr val="bg2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b="1" i="1" u="none" strike="noStrike" dirty="0" smtClean="0">
                                        <a:solidFill>
                                          <a:schemeClr val="bg2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f>
                                      <m:fPr>
                                        <m:ctrlPr>
                                          <a:rPr lang="de-DE" sz="1400" b="1" i="1" u="none" strike="noStrike" dirty="0" smtClean="0">
                                            <a:solidFill>
                                              <a:schemeClr val="bg2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de-DE" sz="1400" b="1" i="1" u="none" strike="noStrike" dirty="0" smtClean="0">
                                            <a:solidFill>
                                              <a:schemeClr val="bg2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𝑹</m:t>
                                        </m:r>
                                      </m:num>
                                      <m:den>
                                        <m:r>
                                          <a:rPr lang="en-US" sz="1400" b="1" i="1" u="none" strike="noStrike" dirty="0" smtClean="0">
                                            <a:solidFill>
                                              <a:schemeClr val="bg2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𝑸</m:t>
                                        </m:r>
                                      </m:den>
                                    </m:f>
                                  </m:e>
                                  <m:sub>
                                    <m:r>
                                      <a:rPr lang="en-US" sz="1400" b="1" i="1" u="none" strike="noStrike" dirty="0" smtClean="0">
                                        <a:solidFill>
                                          <a:schemeClr val="bg2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⊥</m:t>
                                    </m:r>
                                  </m:sub>
                                </m:sSub>
                                <m:r>
                                  <a:rPr lang="en-US" sz="1400" b="1" i="1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𝐤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𝛀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𝐦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de-DE" sz="1400" b="1" i="0" u="none" strike="noStrike" dirty="0">
                            <a:solidFill>
                              <a:schemeClr val="bg2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de-DE" sz="1400" b="1" i="1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𝒁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 [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𝐌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𝛀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𝐦</m:t>
                                </m:r>
                                <m:r>
                                  <a:rPr lang="en-US" sz="1400" b="1" i="1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de-DE" sz="1400" b="1" i="0" u="none" strike="noStrike" dirty="0">
                            <a:solidFill>
                              <a:schemeClr val="bg2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55879864"/>
                      </a:ext>
                    </a:extLst>
                  </a:tr>
                  <a:tr h="478850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2460</a:t>
                          </a: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1.18E+04</a:t>
                          </a: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2.37</a:t>
                          </a: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28.11</a:t>
                          </a: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737873872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30" name="Table 29">
                <a:extLst>
                  <a:ext uri="{FF2B5EF4-FFF2-40B4-BE49-F238E27FC236}">
                    <a16:creationId xmlns:a16="http://schemas.microsoft.com/office/drawing/2014/main" id="{89F642EB-01C7-0591-EBFB-E0761DCC7FA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76919947"/>
                  </p:ext>
                </p:extLst>
              </p:nvPr>
            </p:nvGraphicFramePr>
            <p:xfrm>
              <a:off x="6095999" y="2200455"/>
              <a:ext cx="5341624" cy="1149286"/>
            </p:xfrm>
            <a:graphic>
              <a:graphicData uri="http://schemas.openxmlformats.org/drawingml/2006/table">
                <a:tbl>
                  <a:tblPr/>
                  <a:tblGrid>
                    <a:gridCol w="1335406">
                      <a:extLst>
                        <a:ext uri="{9D8B030D-6E8A-4147-A177-3AD203B41FA5}">
                          <a16:colId xmlns:a16="http://schemas.microsoft.com/office/drawing/2014/main" val="3196112426"/>
                        </a:ext>
                      </a:extLst>
                    </a:gridCol>
                    <a:gridCol w="1335406">
                      <a:extLst>
                        <a:ext uri="{9D8B030D-6E8A-4147-A177-3AD203B41FA5}">
                          <a16:colId xmlns:a16="http://schemas.microsoft.com/office/drawing/2014/main" val="1670809735"/>
                        </a:ext>
                      </a:extLst>
                    </a:gridCol>
                    <a:gridCol w="1335406">
                      <a:extLst>
                        <a:ext uri="{9D8B030D-6E8A-4147-A177-3AD203B41FA5}">
                          <a16:colId xmlns:a16="http://schemas.microsoft.com/office/drawing/2014/main" val="3818286218"/>
                        </a:ext>
                      </a:extLst>
                    </a:gridCol>
                    <a:gridCol w="1335406">
                      <a:extLst>
                        <a:ext uri="{9D8B030D-6E8A-4147-A177-3AD203B41FA5}">
                          <a16:colId xmlns:a16="http://schemas.microsoft.com/office/drawing/2014/main" val="3198089101"/>
                        </a:ext>
                      </a:extLst>
                    </a:gridCol>
                  </a:tblGrid>
                  <a:tr h="670436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7"/>
                          <a:stretch>
                            <a:fillRect l="455" r="-299091" b="-711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7"/>
                          <a:stretch>
                            <a:fillRect l="-100000" r="-200457" b="-711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7"/>
                          <a:stretch>
                            <a:fillRect l="-199091" r="-99545" b="-711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7"/>
                          <a:stretch>
                            <a:fillRect l="-300457" b="-7117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55879864"/>
                      </a:ext>
                    </a:extLst>
                  </a:tr>
                  <a:tr h="478850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2460</a:t>
                          </a: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1.18E+04</a:t>
                          </a: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2.37</a:t>
                          </a: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28.11</a:t>
                          </a: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737873872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31" name="Table 30">
                <a:extLst>
                  <a:ext uri="{FF2B5EF4-FFF2-40B4-BE49-F238E27FC236}">
                    <a16:creationId xmlns:a16="http://schemas.microsoft.com/office/drawing/2014/main" id="{5CC93993-48B8-272D-E2E7-C21E42A6317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76814345"/>
                  </p:ext>
                </p:extLst>
              </p:nvPr>
            </p:nvGraphicFramePr>
            <p:xfrm>
              <a:off x="6104890" y="4792521"/>
              <a:ext cx="5341624" cy="1149286"/>
            </p:xfrm>
            <a:graphic>
              <a:graphicData uri="http://schemas.openxmlformats.org/drawingml/2006/table">
                <a:tbl>
                  <a:tblPr/>
                  <a:tblGrid>
                    <a:gridCol w="1335406">
                      <a:extLst>
                        <a:ext uri="{9D8B030D-6E8A-4147-A177-3AD203B41FA5}">
                          <a16:colId xmlns:a16="http://schemas.microsoft.com/office/drawing/2014/main" val="3196112426"/>
                        </a:ext>
                      </a:extLst>
                    </a:gridCol>
                    <a:gridCol w="1335406">
                      <a:extLst>
                        <a:ext uri="{9D8B030D-6E8A-4147-A177-3AD203B41FA5}">
                          <a16:colId xmlns:a16="http://schemas.microsoft.com/office/drawing/2014/main" val="1670809735"/>
                        </a:ext>
                      </a:extLst>
                    </a:gridCol>
                    <a:gridCol w="1335406">
                      <a:extLst>
                        <a:ext uri="{9D8B030D-6E8A-4147-A177-3AD203B41FA5}">
                          <a16:colId xmlns:a16="http://schemas.microsoft.com/office/drawing/2014/main" val="3818286218"/>
                        </a:ext>
                      </a:extLst>
                    </a:gridCol>
                    <a:gridCol w="1335406">
                      <a:extLst>
                        <a:ext uri="{9D8B030D-6E8A-4147-A177-3AD203B41FA5}">
                          <a16:colId xmlns:a16="http://schemas.microsoft.com/office/drawing/2014/main" val="3198089101"/>
                        </a:ext>
                      </a:extLst>
                    </a:gridCol>
                  </a:tblGrid>
                  <a:tr h="670436"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de-DE" sz="1400" b="1" i="1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𝒇</m:t>
                                </m:r>
                                <m:r>
                                  <a:rPr lang="en-US" sz="1400" b="1" i="1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𝐌𝐇𝐳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de-DE" sz="1400" b="1" i="0" u="none" strike="noStrike" dirty="0">
                            <a:solidFill>
                              <a:schemeClr val="bg2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b="1" i="1" u="none" strike="noStrike" dirty="0" smtClean="0">
                                        <a:solidFill>
                                          <a:schemeClr val="bg2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1400" b="1" i="1" u="none" strike="noStrike" dirty="0" smtClean="0">
                                        <a:solidFill>
                                          <a:schemeClr val="bg2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𝑸</m:t>
                                    </m:r>
                                  </m:e>
                                  <m:sub>
                                    <m:r>
                                      <a:rPr lang="de-DE" sz="1400" b="1" i="1" u="none" strike="noStrike" dirty="0" smtClean="0">
                                        <a:solidFill>
                                          <a:schemeClr val="bg2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𝒆𝒙𝒕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de-DE" sz="1400" b="1" i="0" u="none" strike="noStrike" dirty="0">
                            <a:solidFill>
                              <a:schemeClr val="bg2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b="1" i="1" u="none" strike="noStrike" dirty="0" smtClean="0">
                                        <a:solidFill>
                                          <a:schemeClr val="bg2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f>
                                      <m:fPr>
                                        <m:ctrlPr>
                                          <a:rPr lang="de-DE" sz="1400" b="1" i="1" u="none" strike="noStrike" dirty="0" smtClean="0">
                                            <a:solidFill>
                                              <a:schemeClr val="bg2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de-DE" sz="1400" b="1" i="1" u="none" strike="noStrike" dirty="0" smtClean="0">
                                            <a:solidFill>
                                              <a:schemeClr val="bg2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𝑹</m:t>
                                        </m:r>
                                      </m:num>
                                      <m:den>
                                        <m:r>
                                          <a:rPr lang="en-US" sz="1400" b="1" i="1" u="none" strike="noStrike" dirty="0" smtClean="0">
                                            <a:solidFill>
                                              <a:schemeClr val="bg2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𝑸</m:t>
                                        </m:r>
                                      </m:den>
                                    </m:f>
                                  </m:e>
                                  <m:sub>
                                    <m:r>
                                      <a:rPr lang="en-US" sz="1400" b="1" i="1" u="none" strike="noStrike" dirty="0" smtClean="0">
                                        <a:solidFill>
                                          <a:schemeClr val="bg2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⊥</m:t>
                                    </m:r>
                                  </m:sub>
                                </m:sSub>
                                <m:r>
                                  <a:rPr lang="en-US" sz="1400" b="1" i="1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𝐤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𝛀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𝐦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de-DE" sz="1400" b="1" i="0" u="none" strike="noStrike" dirty="0">
                            <a:solidFill>
                              <a:schemeClr val="bg2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de-DE" sz="1400" b="1" i="1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𝒁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 [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𝐌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𝛀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𝐦</m:t>
                                </m:r>
                                <m:r>
                                  <a:rPr lang="en-US" sz="1400" b="1" i="1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de-DE" sz="1400" b="1" i="0" u="none" strike="noStrike" dirty="0">
                            <a:solidFill>
                              <a:schemeClr val="bg2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55879864"/>
                      </a:ext>
                    </a:extLst>
                  </a:tr>
                  <a:tr h="478850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2470</a:t>
                          </a: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2.99E+03</a:t>
                          </a: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1.45</a:t>
                          </a: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4.34</a:t>
                          </a: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737873872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31" name="Table 30">
                <a:extLst>
                  <a:ext uri="{FF2B5EF4-FFF2-40B4-BE49-F238E27FC236}">
                    <a16:creationId xmlns:a16="http://schemas.microsoft.com/office/drawing/2014/main" id="{5CC93993-48B8-272D-E2E7-C21E42A6317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76814345"/>
                  </p:ext>
                </p:extLst>
              </p:nvPr>
            </p:nvGraphicFramePr>
            <p:xfrm>
              <a:off x="6104890" y="4792521"/>
              <a:ext cx="5341624" cy="1149286"/>
            </p:xfrm>
            <a:graphic>
              <a:graphicData uri="http://schemas.openxmlformats.org/drawingml/2006/table">
                <a:tbl>
                  <a:tblPr/>
                  <a:tblGrid>
                    <a:gridCol w="1335406">
                      <a:extLst>
                        <a:ext uri="{9D8B030D-6E8A-4147-A177-3AD203B41FA5}">
                          <a16:colId xmlns:a16="http://schemas.microsoft.com/office/drawing/2014/main" val="3196112426"/>
                        </a:ext>
                      </a:extLst>
                    </a:gridCol>
                    <a:gridCol w="1335406">
                      <a:extLst>
                        <a:ext uri="{9D8B030D-6E8A-4147-A177-3AD203B41FA5}">
                          <a16:colId xmlns:a16="http://schemas.microsoft.com/office/drawing/2014/main" val="1670809735"/>
                        </a:ext>
                      </a:extLst>
                    </a:gridCol>
                    <a:gridCol w="1335406">
                      <a:extLst>
                        <a:ext uri="{9D8B030D-6E8A-4147-A177-3AD203B41FA5}">
                          <a16:colId xmlns:a16="http://schemas.microsoft.com/office/drawing/2014/main" val="3818286218"/>
                        </a:ext>
                      </a:extLst>
                    </a:gridCol>
                    <a:gridCol w="1335406">
                      <a:extLst>
                        <a:ext uri="{9D8B030D-6E8A-4147-A177-3AD203B41FA5}">
                          <a16:colId xmlns:a16="http://schemas.microsoft.com/office/drawing/2014/main" val="3198089101"/>
                        </a:ext>
                      </a:extLst>
                    </a:gridCol>
                  </a:tblGrid>
                  <a:tr h="670436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8"/>
                          <a:stretch>
                            <a:fillRect r="-300457" b="-718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8"/>
                          <a:stretch>
                            <a:fillRect l="-99545" r="-199091" b="-718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8"/>
                          <a:stretch>
                            <a:fillRect l="-200457" r="-100000" b="-718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8"/>
                          <a:stretch>
                            <a:fillRect l="-300457" b="-7181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55879864"/>
                      </a:ext>
                    </a:extLst>
                  </a:tr>
                  <a:tr h="478850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2470</a:t>
                          </a: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2.99E+03</a:t>
                          </a: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1.45</a:t>
                          </a: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4.34</a:t>
                          </a: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737873872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32" name="Table 31">
                <a:extLst>
                  <a:ext uri="{FF2B5EF4-FFF2-40B4-BE49-F238E27FC236}">
                    <a16:creationId xmlns:a16="http://schemas.microsoft.com/office/drawing/2014/main" id="{9A260782-C48C-2ACA-A098-35014C7A532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13408815"/>
                  </p:ext>
                </p:extLst>
              </p:nvPr>
            </p:nvGraphicFramePr>
            <p:xfrm>
              <a:off x="155340" y="4792521"/>
              <a:ext cx="5341624" cy="1149286"/>
            </p:xfrm>
            <a:graphic>
              <a:graphicData uri="http://schemas.openxmlformats.org/drawingml/2006/table">
                <a:tbl>
                  <a:tblPr/>
                  <a:tblGrid>
                    <a:gridCol w="1335406">
                      <a:extLst>
                        <a:ext uri="{9D8B030D-6E8A-4147-A177-3AD203B41FA5}">
                          <a16:colId xmlns:a16="http://schemas.microsoft.com/office/drawing/2014/main" val="3196112426"/>
                        </a:ext>
                      </a:extLst>
                    </a:gridCol>
                    <a:gridCol w="1335406">
                      <a:extLst>
                        <a:ext uri="{9D8B030D-6E8A-4147-A177-3AD203B41FA5}">
                          <a16:colId xmlns:a16="http://schemas.microsoft.com/office/drawing/2014/main" val="1670809735"/>
                        </a:ext>
                      </a:extLst>
                    </a:gridCol>
                    <a:gridCol w="1335406">
                      <a:extLst>
                        <a:ext uri="{9D8B030D-6E8A-4147-A177-3AD203B41FA5}">
                          <a16:colId xmlns:a16="http://schemas.microsoft.com/office/drawing/2014/main" val="3818286218"/>
                        </a:ext>
                      </a:extLst>
                    </a:gridCol>
                    <a:gridCol w="1335406">
                      <a:extLst>
                        <a:ext uri="{9D8B030D-6E8A-4147-A177-3AD203B41FA5}">
                          <a16:colId xmlns:a16="http://schemas.microsoft.com/office/drawing/2014/main" val="3198089101"/>
                        </a:ext>
                      </a:extLst>
                    </a:gridCol>
                  </a:tblGrid>
                  <a:tr h="670436"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de-DE" sz="1400" b="1" i="1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𝒇</m:t>
                                </m:r>
                                <m:r>
                                  <a:rPr lang="en-US" sz="1400" b="1" i="1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𝐌𝐇𝐳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de-DE" sz="1400" b="1" i="0" u="none" strike="noStrike" dirty="0">
                            <a:solidFill>
                              <a:schemeClr val="bg2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b="1" i="1" u="none" strike="noStrike" dirty="0" smtClean="0">
                                        <a:solidFill>
                                          <a:schemeClr val="bg2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1400" b="1" i="1" u="none" strike="noStrike" dirty="0" smtClean="0">
                                        <a:solidFill>
                                          <a:schemeClr val="bg2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𝑸</m:t>
                                    </m:r>
                                  </m:e>
                                  <m:sub>
                                    <m:r>
                                      <a:rPr lang="de-DE" sz="1400" b="1" i="1" u="none" strike="noStrike" dirty="0" smtClean="0">
                                        <a:solidFill>
                                          <a:schemeClr val="bg2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𝒆𝒙𝒕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de-DE" sz="1400" b="1" i="0" u="none" strike="noStrike" dirty="0">
                            <a:solidFill>
                              <a:schemeClr val="bg2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b="1" i="1" u="none" strike="noStrike" dirty="0" smtClean="0">
                                        <a:solidFill>
                                          <a:schemeClr val="bg2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f>
                                      <m:fPr>
                                        <m:ctrlPr>
                                          <a:rPr lang="de-DE" sz="1400" b="1" i="1" u="none" strike="noStrike" dirty="0" smtClean="0">
                                            <a:solidFill>
                                              <a:schemeClr val="bg2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de-DE" sz="1400" b="1" i="1" u="none" strike="noStrike" dirty="0" smtClean="0">
                                            <a:solidFill>
                                              <a:schemeClr val="bg2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𝑹</m:t>
                                        </m:r>
                                      </m:num>
                                      <m:den>
                                        <m:r>
                                          <a:rPr lang="en-US" sz="1400" b="1" i="1" u="none" strike="noStrike" dirty="0" smtClean="0">
                                            <a:solidFill>
                                              <a:schemeClr val="bg2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𝑸</m:t>
                                        </m:r>
                                      </m:den>
                                    </m:f>
                                  </m:e>
                                  <m:sub>
                                    <m:r>
                                      <a:rPr lang="en-US" sz="1400" b="1" i="1" u="none" strike="noStrike" dirty="0" smtClean="0">
                                        <a:solidFill>
                                          <a:schemeClr val="bg2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⊥</m:t>
                                    </m:r>
                                  </m:sub>
                                </m:sSub>
                                <m:r>
                                  <a:rPr lang="en-US" sz="1400" b="1" i="1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𝐤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𝛀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𝐦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de-DE" sz="1400" b="1" i="0" u="none" strike="noStrike" dirty="0">
                            <a:solidFill>
                              <a:schemeClr val="bg2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de-DE" sz="1400" b="1" i="1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𝒁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 [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𝐌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𝛀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𝐦</m:t>
                                </m:r>
                                <m:r>
                                  <a:rPr lang="en-US" sz="1400" b="1" i="1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de-DE" sz="1400" b="1" i="0" u="none" strike="noStrike" dirty="0">
                            <a:solidFill>
                              <a:schemeClr val="bg2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55879864"/>
                      </a:ext>
                    </a:extLst>
                  </a:tr>
                  <a:tr h="478850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2470</a:t>
                          </a: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3.62E+03</a:t>
                          </a: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1.47</a:t>
                          </a: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5.35</a:t>
                          </a: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737873872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32" name="Table 31">
                <a:extLst>
                  <a:ext uri="{FF2B5EF4-FFF2-40B4-BE49-F238E27FC236}">
                    <a16:creationId xmlns:a16="http://schemas.microsoft.com/office/drawing/2014/main" id="{9A260782-C48C-2ACA-A098-35014C7A532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13408815"/>
                  </p:ext>
                </p:extLst>
              </p:nvPr>
            </p:nvGraphicFramePr>
            <p:xfrm>
              <a:off x="155340" y="4792521"/>
              <a:ext cx="5341624" cy="1149286"/>
            </p:xfrm>
            <a:graphic>
              <a:graphicData uri="http://schemas.openxmlformats.org/drawingml/2006/table">
                <a:tbl>
                  <a:tblPr/>
                  <a:tblGrid>
                    <a:gridCol w="1335406">
                      <a:extLst>
                        <a:ext uri="{9D8B030D-6E8A-4147-A177-3AD203B41FA5}">
                          <a16:colId xmlns:a16="http://schemas.microsoft.com/office/drawing/2014/main" val="3196112426"/>
                        </a:ext>
                      </a:extLst>
                    </a:gridCol>
                    <a:gridCol w="1335406">
                      <a:extLst>
                        <a:ext uri="{9D8B030D-6E8A-4147-A177-3AD203B41FA5}">
                          <a16:colId xmlns:a16="http://schemas.microsoft.com/office/drawing/2014/main" val="1670809735"/>
                        </a:ext>
                      </a:extLst>
                    </a:gridCol>
                    <a:gridCol w="1335406">
                      <a:extLst>
                        <a:ext uri="{9D8B030D-6E8A-4147-A177-3AD203B41FA5}">
                          <a16:colId xmlns:a16="http://schemas.microsoft.com/office/drawing/2014/main" val="3818286218"/>
                        </a:ext>
                      </a:extLst>
                    </a:gridCol>
                    <a:gridCol w="1335406">
                      <a:extLst>
                        <a:ext uri="{9D8B030D-6E8A-4147-A177-3AD203B41FA5}">
                          <a16:colId xmlns:a16="http://schemas.microsoft.com/office/drawing/2014/main" val="3198089101"/>
                        </a:ext>
                      </a:extLst>
                    </a:gridCol>
                  </a:tblGrid>
                  <a:tr h="670436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9"/>
                          <a:stretch>
                            <a:fillRect r="-300457" b="-718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9"/>
                          <a:stretch>
                            <a:fillRect l="-99545" r="-199091" b="-718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9"/>
                          <a:stretch>
                            <a:fillRect l="-200457" r="-100000" b="-718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9"/>
                          <a:stretch>
                            <a:fillRect l="-300457" b="-7181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55879864"/>
                      </a:ext>
                    </a:extLst>
                  </a:tr>
                  <a:tr h="478850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2470</a:t>
                          </a: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3.62E+03</a:t>
                          </a: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1.47</a:t>
                          </a: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5.35</a:t>
                          </a: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737873872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1AA6A4C3-89D2-8A9D-7740-516DBA085259}"/>
              </a:ext>
            </a:extLst>
          </p:cNvPr>
          <p:cNvSpPr txBox="1"/>
          <p:nvPr/>
        </p:nvSpPr>
        <p:spPr>
          <a:xfrm>
            <a:off x="6276020" y="735087"/>
            <a:ext cx="54986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E-Fields scaled to a maximum of  9 MV/m </a:t>
            </a:r>
          </a:p>
        </p:txBody>
      </p:sp>
    </p:spTree>
    <p:extLst>
      <p:ext uri="{BB962C8B-B14F-4D97-AF65-F5344CB8AC3E}">
        <p14:creationId xmlns:p14="http://schemas.microsoft.com/office/powerpoint/2010/main" val="32477035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5985" y="193266"/>
            <a:ext cx="11100029" cy="679450"/>
          </a:xfrm>
        </p:spPr>
        <p:txBody>
          <a:bodyPr/>
          <a:lstStyle/>
          <a:p>
            <a:r>
              <a:rPr lang="en-US" sz="3200" dirty="0"/>
              <a:t>ERL-MA: Trapped TE121 Mode @~2510MHz</a:t>
            </a:r>
            <a:endParaRPr lang="de-DE" sz="32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3905220" y="6411957"/>
            <a:ext cx="1002647" cy="266700"/>
          </a:xfrm>
        </p:spPr>
        <p:txBody>
          <a:bodyPr/>
          <a:lstStyle/>
          <a:p>
            <a:pPr>
              <a:defRPr/>
            </a:pPr>
            <a:r>
              <a:rPr lang="de-DE" sz="1000"/>
              <a:t>20.02.2023</a:t>
            </a:r>
            <a:endParaRPr lang="de-DE" sz="100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830214" y="6417332"/>
            <a:ext cx="6328921" cy="249196"/>
          </a:xfrm>
        </p:spPr>
        <p:txBody>
          <a:bodyPr/>
          <a:lstStyle/>
          <a:p>
            <a:pPr>
              <a:defRPr/>
            </a:pPr>
            <a:r>
              <a:rPr lang="de-DE" sz="1000"/>
              <a:t>Sosoho-Abasi Udongwo | UNIVERSITÄT ROSTOCK | Fakultät für Informatik und Elektrotechnik</a:t>
            </a:r>
            <a:endParaRPr lang="de-DE" sz="100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BFAF71-3E7D-4660-B669-990E4ED1AF8B}" type="slidenum">
              <a:rPr lang="de-DE" altLang="de-DE" sz="1000" smtClean="0"/>
              <a:pPr>
                <a:defRPr/>
              </a:pPr>
              <a:t>14</a:t>
            </a:fld>
            <a:endParaRPr lang="de-DE" altLang="de-DE" sz="1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7" name="Table 26">
                <a:extLst>
                  <a:ext uri="{FF2B5EF4-FFF2-40B4-BE49-F238E27FC236}">
                    <a16:creationId xmlns:a16="http://schemas.microsoft.com/office/drawing/2014/main" id="{6779E0B3-976C-FD09-5246-BBFAA892D07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76821021"/>
                  </p:ext>
                </p:extLst>
              </p:nvPr>
            </p:nvGraphicFramePr>
            <p:xfrm>
              <a:off x="155340" y="2200455"/>
              <a:ext cx="5341624" cy="1149286"/>
            </p:xfrm>
            <a:graphic>
              <a:graphicData uri="http://schemas.openxmlformats.org/drawingml/2006/table">
                <a:tbl>
                  <a:tblPr/>
                  <a:tblGrid>
                    <a:gridCol w="1335406">
                      <a:extLst>
                        <a:ext uri="{9D8B030D-6E8A-4147-A177-3AD203B41FA5}">
                          <a16:colId xmlns:a16="http://schemas.microsoft.com/office/drawing/2014/main" val="3196112426"/>
                        </a:ext>
                      </a:extLst>
                    </a:gridCol>
                    <a:gridCol w="1335406">
                      <a:extLst>
                        <a:ext uri="{9D8B030D-6E8A-4147-A177-3AD203B41FA5}">
                          <a16:colId xmlns:a16="http://schemas.microsoft.com/office/drawing/2014/main" val="1670809735"/>
                        </a:ext>
                      </a:extLst>
                    </a:gridCol>
                    <a:gridCol w="1335406">
                      <a:extLst>
                        <a:ext uri="{9D8B030D-6E8A-4147-A177-3AD203B41FA5}">
                          <a16:colId xmlns:a16="http://schemas.microsoft.com/office/drawing/2014/main" val="3818286218"/>
                        </a:ext>
                      </a:extLst>
                    </a:gridCol>
                    <a:gridCol w="1335406">
                      <a:extLst>
                        <a:ext uri="{9D8B030D-6E8A-4147-A177-3AD203B41FA5}">
                          <a16:colId xmlns:a16="http://schemas.microsoft.com/office/drawing/2014/main" val="3198089101"/>
                        </a:ext>
                      </a:extLst>
                    </a:gridCol>
                  </a:tblGrid>
                  <a:tr h="670436"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de-DE" sz="1400" b="1" i="1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𝒇</m:t>
                                </m:r>
                                <m:r>
                                  <a:rPr lang="en-US" sz="1400" b="1" i="1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𝐌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𝐇𝐳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de-DE" sz="1400" b="1" i="0" u="none" strike="noStrike" dirty="0">
                            <a:solidFill>
                              <a:schemeClr val="bg2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b="1" i="1" u="none" strike="noStrike" dirty="0" smtClean="0">
                                        <a:solidFill>
                                          <a:schemeClr val="bg2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1400" b="1" i="1" u="none" strike="noStrike" dirty="0" smtClean="0">
                                        <a:solidFill>
                                          <a:schemeClr val="bg2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𝑸</m:t>
                                    </m:r>
                                  </m:e>
                                  <m:sub>
                                    <m:r>
                                      <a:rPr lang="de-DE" sz="1400" b="1" i="1" u="none" strike="noStrike" dirty="0" smtClean="0">
                                        <a:solidFill>
                                          <a:schemeClr val="bg2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𝒆𝒙𝒕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de-DE" sz="1400" b="1" i="0" u="none" strike="noStrike" dirty="0">
                            <a:solidFill>
                              <a:schemeClr val="bg2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b="1" i="1" u="none" strike="noStrike" dirty="0" smtClean="0">
                                        <a:solidFill>
                                          <a:schemeClr val="bg2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f>
                                      <m:fPr>
                                        <m:ctrlPr>
                                          <a:rPr lang="de-DE" sz="1400" b="1" i="1" u="none" strike="noStrike" dirty="0" smtClean="0">
                                            <a:solidFill>
                                              <a:schemeClr val="bg2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de-DE" sz="1400" b="1" i="1" u="none" strike="noStrike" dirty="0" smtClean="0">
                                            <a:solidFill>
                                              <a:schemeClr val="bg2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𝑹</m:t>
                                        </m:r>
                                      </m:num>
                                      <m:den>
                                        <m:r>
                                          <a:rPr lang="en-US" sz="1400" b="1" i="1" u="none" strike="noStrike" dirty="0" smtClean="0">
                                            <a:solidFill>
                                              <a:schemeClr val="bg2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𝑸</m:t>
                                        </m:r>
                                      </m:den>
                                    </m:f>
                                  </m:e>
                                  <m:sub>
                                    <m:r>
                                      <a:rPr lang="en-US" sz="1400" b="1" i="1" u="none" strike="noStrike" dirty="0" smtClean="0">
                                        <a:solidFill>
                                          <a:schemeClr val="bg2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⊥</m:t>
                                    </m:r>
                                  </m:sub>
                                </m:sSub>
                                <m:r>
                                  <a:rPr lang="en-US" sz="1400" b="1" i="1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𝐤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𝛀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𝐦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de-DE" sz="1400" b="1" i="0" u="none" strike="noStrike" dirty="0">
                            <a:solidFill>
                              <a:schemeClr val="bg2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de-DE" sz="1400" b="1" i="1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𝒁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 [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𝐌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𝛀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𝐦</m:t>
                                </m:r>
                                <m:r>
                                  <a:rPr lang="en-US" sz="1400" b="1" i="1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de-DE" sz="1400" b="1" i="0" u="none" strike="noStrike" dirty="0">
                            <a:solidFill>
                              <a:schemeClr val="bg2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55879864"/>
                      </a:ext>
                    </a:extLst>
                  </a:tr>
                  <a:tr h="478850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2507</a:t>
                          </a: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3.54E+05</a:t>
                          </a: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0.345</a:t>
                          </a: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122.26</a:t>
                          </a: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737873872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27" name="Table 26">
                <a:extLst>
                  <a:ext uri="{FF2B5EF4-FFF2-40B4-BE49-F238E27FC236}">
                    <a16:creationId xmlns:a16="http://schemas.microsoft.com/office/drawing/2014/main" id="{6779E0B3-976C-FD09-5246-BBFAA892D07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76821021"/>
                  </p:ext>
                </p:extLst>
              </p:nvPr>
            </p:nvGraphicFramePr>
            <p:xfrm>
              <a:off x="155340" y="2200455"/>
              <a:ext cx="5341624" cy="1149286"/>
            </p:xfrm>
            <a:graphic>
              <a:graphicData uri="http://schemas.openxmlformats.org/drawingml/2006/table">
                <a:tbl>
                  <a:tblPr/>
                  <a:tblGrid>
                    <a:gridCol w="1335406">
                      <a:extLst>
                        <a:ext uri="{9D8B030D-6E8A-4147-A177-3AD203B41FA5}">
                          <a16:colId xmlns:a16="http://schemas.microsoft.com/office/drawing/2014/main" val="3196112426"/>
                        </a:ext>
                      </a:extLst>
                    </a:gridCol>
                    <a:gridCol w="1335406">
                      <a:extLst>
                        <a:ext uri="{9D8B030D-6E8A-4147-A177-3AD203B41FA5}">
                          <a16:colId xmlns:a16="http://schemas.microsoft.com/office/drawing/2014/main" val="1670809735"/>
                        </a:ext>
                      </a:extLst>
                    </a:gridCol>
                    <a:gridCol w="1335406">
                      <a:extLst>
                        <a:ext uri="{9D8B030D-6E8A-4147-A177-3AD203B41FA5}">
                          <a16:colId xmlns:a16="http://schemas.microsoft.com/office/drawing/2014/main" val="3818286218"/>
                        </a:ext>
                      </a:extLst>
                    </a:gridCol>
                    <a:gridCol w="1335406">
                      <a:extLst>
                        <a:ext uri="{9D8B030D-6E8A-4147-A177-3AD203B41FA5}">
                          <a16:colId xmlns:a16="http://schemas.microsoft.com/office/drawing/2014/main" val="3198089101"/>
                        </a:ext>
                      </a:extLst>
                    </a:gridCol>
                  </a:tblGrid>
                  <a:tr h="670436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2"/>
                          <a:stretch>
                            <a:fillRect r="-300457" b="-711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2"/>
                          <a:stretch>
                            <a:fillRect l="-99545" r="-199091" b="-711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2"/>
                          <a:stretch>
                            <a:fillRect l="-200457" r="-100000" b="-711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2"/>
                          <a:stretch>
                            <a:fillRect l="-300457" b="-7117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55879864"/>
                      </a:ext>
                    </a:extLst>
                  </a:tr>
                  <a:tr h="478850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2507</a:t>
                          </a: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3.54E+05</a:t>
                          </a: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0.345</a:t>
                          </a: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122.26</a:t>
                          </a: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737873872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30" name="Table 29">
                <a:extLst>
                  <a:ext uri="{FF2B5EF4-FFF2-40B4-BE49-F238E27FC236}">
                    <a16:creationId xmlns:a16="http://schemas.microsoft.com/office/drawing/2014/main" id="{89F642EB-01C7-0591-EBFB-E0761DCC7FA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50353971"/>
                  </p:ext>
                </p:extLst>
              </p:nvPr>
            </p:nvGraphicFramePr>
            <p:xfrm>
              <a:off x="6095999" y="2200455"/>
              <a:ext cx="5341624" cy="1149286"/>
            </p:xfrm>
            <a:graphic>
              <a:graphicData uri="http://schemas.openxmlformats.org/drawingml/2006/table">
                <a:tbl>
                  <a:tblPr/>
                  <a:tblGrid>
                    <a:gridCol w="1335406">
                      <a:extLst>
                        <a:ext uri="{9D8B030D-6E8A-4147-A177-3AD203B41FA5}">
                          <a16:colId xmlns:a16="http://schemas.microsoft.com/office/drawing/2014/main" val="3196112426"/>
                        </a:ext>
                      </a:extLst>
                    </a:gridCol>
                    <a:gridCol w="1335406">
                      <a:extLst>
                        <a:ext uri="{9D8B030D-6E8A-4147-A177-3AD203B41FA5}">
                          <a16:colId xmlns:a16="http://schemas.microsoft.com/office/drawing/2014/main" val="1670809735"/>
                        </a:ext>
                      </a:extLst>
                    </a:gridCol>
                    <a:gridCol w="1335406">
                      <a:extLst>
                        <a:ext uri="{9D8B030D-6E8A-4147-A177-3AD203B41FA5}">
                          <a16:colId xmlns:a16="http://schemas.microsoft.com/office/drawing/2014/main" val="3818286218"/>
                        </a:ext>
                      </a:extLst>
                    </a:gridCol>
                    <a:gridCol w="1335406">
                      <a:extLst>
                        <a:ext uri="{9D8B030D-6E8A-4147-A177-3AD203B41FA5}">
                          <a16:colId xmlns:a16="http://schemas.microsoft.com/office/drawing/2014/main" val="3198089101"/>
                        </a:ext>
                      </a:extLst>
                    </a:gridCol>
                  </a:tblGrid>
                  <a:tr h="670436"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de-DE" sz="1400" b="1" i="1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𝒇</m:t>
                                </m:r>
                                <m:r>
                                  <a:rPr lang="en-US" sz="1400" b="1" i="1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𝐌𝐇𝐳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de-DE" sz="1400" b="1" i="0" u="none" strike="noStrike" dirty="0">
                            <a:solidFill>
                              <a:schemeClr val="bg2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b="1" i="1" u="none" strike="noStrike" dirty="0" smtClean="0">
                                        <a:solidFill>
                                          <a:schemeClr val="bg2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1400" b="1" i="1" u="none" strike="noStrike" dirty="0" smtClean="0">
                                        <a:solidFill>
                                          <a:schemeClr val="bg2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𝑸</m:t>
                                    </m:r>
                                  </m:e>
                                  <m:sub>
                                    <m:r>
                                      <a:rPr lang="de-DE" sz="1400" b="1" i="1" u="none" strike="noStrike" dirty="0" smtClean="0">
                                        <a:solidFill>
                                          <a:schemeClr val="bg2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𝒆𝒙𝒕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de-DE" sz="1400" b="1" i="0" u="none" strike="noStrike" dirty="0">
                            <a:solidFill>
                              <a:schemeClr val="bg2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b="1" i="1" u="none" strike="noStrike" dirty="0" smtClean="0">
                                        <a:solidFill>
                                          <a:schemeClr val="bg2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f>
                                      <m:fPr>
                                        <m:ctrlPr>
                                          <a:rPr lang="de-DE" sz="1400" b="1" i="1" u="none" strike="noStrike" dirty="0" smtClean="0">
                                            <a:solidFill>
                                              <a:schemeClr val="bg2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de-DE" sz="1400" b="1" i="1" u="none" strike="noStrike" dirty="0" smtClean="0">
                                            <a:solidFill>
                                              <a:schemeClr val="bg2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𝑹</m:t>
                                        </m:r>
                                      </m:num>
                                      <m:den>
                                        <m:r>
                                          <a:rPr lang="en-US" sz="1400" b="1" i="1" u="none" strike="noStrike" dirty="0" smtClean="0">
                                            <a:solidFill>
                                              <a:schemeClr val="bg2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𝑸</m:t>
                                        </m:r>
                                      </m:den>
                                    </m:f>
                                  </m:e>
                                  <m:sub>
                                    <m:r>
                                      <a:rPr lang="en-US" sz="1400" b="1" i="1" u="none" strike="noStrike" dirty="0" smtClean="0">
                                        <a:solidFill>
                                          <a:schemeClr val="bg2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⊥</m:t>
                                    </m:r>
                                  </m:sub>
                                </m:sSub>
                                <m:r>
                                  <a:rPr lang="en-US" sz="1400" b="1" i="1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𝐤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𝛀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𝐦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de-DE" sz="1400" b="1" i="0" u="none" strike="noStrike" dirty="0">
                            <a:solidFill>
                              <a:schemeClr val="bg2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de-DE" sz="1400" b="1" i="1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𝒁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 [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𝐌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𝛀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𝐦</m:t>
                                </m:r>
                                <m:r>
                                  <a:rPr lang="en-US" sz="1400" b="1" i="1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de-DE" sz="1400" b="1" i="0" u="none" strike="noStrike" dirty="0">
                            <a:solidFill>
                              <a:schemeClr val="bg2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55879864"/>
                      </a:ext>
                    </a:extLst>
                  </a:tr>
                  <a:tr h="478850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2507</a:t>
                          </a: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1.49E+06</a:t>
                          </a: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0.348</a:t>
                          </a: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519.97</a:t>
                          </a: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737873872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30" name="Table 29">
                <a:extLst>
                  <a:ext uri="{FF2B5EF4-FFF2-40B4-BE49-F238E27FC236}">
                    <a16:creationId xmlns:a16="http://schemas.microsoft.com/office/drawing/2014/main" id="{89F642EB-01C7-0591-EBFB-E0761DCC7FA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50353971"/>
                  </p:ext>
                </p:extLst>
              </p:nvPr>
            </p:nvGraphicFramePr>
            <p:xfrm>
              <a:off x="6095999" y="2200455"/>
              <a:ext cx="5341624" cy="1149286"/>
            </p:xfrm>
            <a:graphic>
              <a:graphicData uri="http://schemas.openxmlformats.org/drawingml/2006/table">
                <a:tbl>
                  <a:tblPr/>
                  <a:tblGrid>
                    <a:gridCol w="1335406">
                      <a:extLst>
                        <a:ext uri="{9D8B030D-6E8A-4147-A177-3AD203B41FA5}">
                          <a16:colId xmlns:a16="http://schemas.microsoft.com/office/drawing/2014/main" val="3196112426"/>
                        </a:ext>
                      </a:extLst>
                    </a:gridCol>
                    <a:gridCol w="1335406">
                      <a:extLst>
                        <a:ext uri="{9D8B030D-6E8A-4147-A177-3AD203B41FA5}">
                          <a16:colId xmlns:a16="http://schemas.microsoft.com/office/drawing/2014/main" val="1670809735"/>
                        </a:ext>
                      </a:extLst>
                    </a:gridCol>
                    <a:gridCol w="1335406">
                      <a:extLst>
                        <a:ext uri="{9D8B030D-6E8A-4147-A177-3AD203B41FA5}">
                          <a16:colId xmlns:a16="http://schemas.microsoft.com/office/drawing/2014/main" val="3818286218"/>
                        </a:ext>
                      </a:extLst>
                    </a:gridCol>
                    <a:gridCol w="1335406">
                      <a:extLst>
                        <a:ext uri="{9D8B030D-6E8A-4147-A177-3AD203B41FA5}">
                          <a16:colId xmlns:a16="http://schemas.microsoft.com/office/drawing/2014/main" val="3198089101"/>
                        </a:ext>
                      </a:extLst>
                    </a:gridCol>
                  </a:tblGrid>
                  <a:tr h="670436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3"/>
                          <a:stretch>
                            <a:fillRect l="455" r="-299091" b="-711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3"/>
                          <a:stretch>
                            <a:fillRect l="-100000" r="-200457" b="-711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3"/>
                          <a:stretch>
                            <a:fillRect l="-199091" r="-99545" b="-711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3"/>
                          <a:stretch>
                            <a:fillRect l="-300457" b="-7117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55879864"/>
                      </a:ext>
                    </a:extLst>
                  </a:tr>
                  <a:tr h="478850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2507</a:t>
                          </a: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1.49E+06</a:t>
                          </a: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0.348</a:t>
                          </a: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519.97</a:t>
                          </a: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737873872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31" name="Table 30">
                <a:extLst>
                  <a:ext uri="{FF2B5EF4-FFF2-40B4-BE49-F238E27FC236}">
                    <a16:creationId xmlns:a16="http://schemas.microsoft.com/office/drawing/2014/main" id="{5CC93993-48B8-272D-E2E7-C21E42A6317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63825543"/>
                  </p:ext>
                </p:extLst>
              </p:nvPr>
            </p:nvGraphicFramePr>
            <p:xfrm>
              <a:off x="6104890" y="4792521"/>
              <a:ext cx="5341624" cy="1149286"/>
            </p:xfrm>
            <a:graphic>
              <a:graphicData uri="http://schemas.openxmlformats.org/drawingml/2006/table">
                <a:tbl>
                  <a:tblPr/>
                  <a:tblGrid>
                    <a:gridCol w="1335406">
                      <a:extLst>
                        <a:ext uri="{9D8B030D-6E8A-4147-A177-3AD203B41FA5}">
                          <a16:colId xmlns:a16="http://schemas.microsoft.com/office/drawing/2014/main" val="3196112426"/>
                        </a:ext>
                      </a:extLst>
                    </a:gridCol>
                    <a:gridCol w="1335406">
                      <a:extLst>
                        <a:ext uri="{9D8B030D-6E8A-4147-A177-3AD203B41FA5}">
                          <a16:colId xmlns:a16="http://schemas.microsoft.com/office/drawing/2014/main" val="1670809735"/>
                        </a:ext>
                      </a:extLst>
                    </a:gridCol>
                    <a:gridCol w="1335406">
                      <a:extLst>
                        <a:ext uri="{9D8B030D-6E8A-4147-A177-3AD203B41FA5}">
                          <a16:colId xmlns:a16="http://schemas.microsoft.com/office/drawing/2014/main" val="3818286218"/>
                        </a:ext>
                      </a:extLst>
                    </a:gridCol>
                    <a:gridCol w="1335406">
                      <a:extLst>
                        <a:ext uri="{9D8B030D-6E8A-4147-A177-3AD203B41FA5}">
                          <a16:colId xmlns:a16="http://schemas.microsoft.com/office/drawing/2014/main" val="3198089101"/>
                        </a:ext>
                      </a:extLst>
                    </a:gridCol>
                  </a:tblGrid>
                  <a:tr h="670436"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de-DE" sz="1400" b="1" i="1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𝒇</m:t>
                                </m:r>
                                <m:r>
                                  <a:rPr lang="en-US" sz="1400" b="1" i="1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𝐌𝐇𝐳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de-DE" sz="1400" b="1" i="0" u="none" strike="noStrike" dirty="0">
                            <a:solidFill>
                              <a:schemeClr val="bg2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b="1" i="1" u="none" strike="noStrike" dirty="0" smtClean="0">
                                        <a:solidFill>
                                          <a:schemeClr val="bg2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1400" b="1" i="1" u="none" strike="noStrike" dirty="0" smtClean="0">
                                        <a:solidFill>
                                          <a:schemeClr val="bg2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𝑸</m:t>
                                    </m:r>
                                  </m:e>
                                  <m:sub>
                                    <m:r>
                                      <a:rPr lang="de-DE" sz="1400" b="1" i="1" u="none" strike="noStrike" dirty="0" smtClean="0">
                                        <a:solidFill>
                                          <a:schemeClr val="bg2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𝒆𝒙𝒕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de-DE" sz="1400" b="1" i="0" u="none" strike="noStrike" dirty="0">
                            <a:solidFill>
                              <a:schemeClr val="bg2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b="1" i="1" u="none" strike="noStrike" dirty="0" smtClean="0">
                                        <a:solidFill>
                                          <a:schemeClr val="bg2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f>
                                      <m:fPr>
                                        <m:ctrlPr>
                                          <a:rPr lang="de-DE" sz="1400" b="1" i="1" u="none" strike="noStrike" dirty="0" smtClean="0">
                                            <a:solidFill>
                                              <a:schemeClr val="bg2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de-DE" sz="1400" b="1" i="1" u="none" strike="noStrike" dirty="0" smtClean="0">
                                            <a:solidFill>
                                              <a:schemeClr val="bg2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𝑹</m:t>
                                        </m:r>
                                      </m:num>
                                      <m:den>
                                        <m:r>
                                          <a:rPr lang="en-US" sz="1400" b="1" i="1" u="none" strike="noStrike" dirty="0" smtClean="0">
                                            <a:solidFill>
                                              <a:schemeClr val="bg2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𝑸</m:t>
                                        </m:r>
                                      </m:den>
                                    </m:f>
                                  </m:e>
                                  <m:sub>
                                    <m:r>
                                      <a:rPr lang="en-US" sz="1400" b="1" i="1" u="none" strike="noStrike" dirty="0" smtClean="0">
                                        <a:solidFill>
                                          <a:schemeClr val="bg2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⊥</m:t>
                                    </m:r>
                                  </m:sub>
                                </m:sSub>
                                <m:r>
                                  <a:rPr lang="en-US" sz="1400" b="1" i="1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𝐤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𝛀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𝐦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de-DE" sz="1400" b="1" i="0" u="none" strike="noStrike" dirty="0">
                            <a:solidFill>
                              <a:schemeClr val="bg2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de-DE" sz="1400" b="1" i="1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𝒁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 [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𝐌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𝛀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𝐦</m:t>
                                </m:r>
                                <m:r>
                                  <a:rPr lang="en-US" sz="1400" b="1" i="1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de-DE" sz="1400" b="1" i="0" u="none" strike="noStrike" dirty="0">
                            <a:solidFill>
                              <a:schemeClr val="bg2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55879864"/>
                      </a:ext>
                    </a:extLst>
                  </a:tr>
                  <a:tr h="478850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2510</a:t>
                          </a: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1.88E+06</a:t>
                          </a: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1.76</a:t>
                          </a: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400" b="0" i="0" u="none" strike="noStrike" dirty="0">
                              <a:solidFill>
                                <a:srgbClr val="FF0000"/>
                              </a:solidFill>
                              <a:effectLst/>
                              <a:latin typeface="+mn-lt"/>
                            </a:rPr>
                            <a:t>3315.73</a:t>
                          </a: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737873872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31" name="Table 30">
                <a:extLst>
                  <a:ext uri="{FF2B5EF4-FFF2-40B4-BE49-F238E27FC236}">
                    <a16:creationId xmlns:a16="http://schemas.microsoft.com/office/drawing/2014/main" id="{5CC93993-48B8-272D-E2E7-C21E42A6317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63825543"/>
                  </p:ext>
                </p:extLst>
              </p:nvPr>
            </p:nvGraphicFramePr>
            <p:xfrm>
              <a:off x="6104890" y="4792521"/>
              <a:ext cx="5341624" cy="1149286"/>
            </p:xfrm>
            <a:graphic>
              <a:graphicData uri="http://schemas.openxmlformats.org/drawingml/2006/table">
                <a:tbl>
                  <a:tblPr/>
                  <a:tblGrid>
                    <a:gridCol w="1335406">
                      <a:extLst>
                        <a:ext uri="{9D8B030D-6E8A-4147-A177-3AD203B41FA5}">
                          <a16:colId xmlns:a16="http://schemas.microsoft.com/office/drawing/2014/main" val="3196112426"/>
                        </a:ext>
                      </a:extLst>
                    </a:gridCol>
                    <a:gridCol w="1335406">
                      <a:extLst>
                        <a:ext uri="{9D8B030D-6E8A-4147-A177-3AD203B41FA5}">
                          <a16:colId xmlns:a16="http://schemas.microsoft.com/office/drawing/2014/main" val="1670809735"/>
                        </a:ext>
                      </a:extLst>
                    </a:gridCol>
                    <a:gridCol w="1335406">
                      <a:extLst>
                        <a:ext uri="{9D8B030D-6E8A-4147-A177-3AD203B41FA5}">
                          <a16:colId xmlns:a16="http://schemas.microsoft.com/office/drawing/2014/main" val="3818286218"/>
                        </a:ext>
                      </a:extLst>
                    </a:gridCol>
                    <a:gridCol w="1335406">
                      <a:extLst>
                        <a:ext uri="{9D8B030D-6E8A-4147-A177-3AD203B41FA5}">
                          <a16:colId xmlns:a16="http://schemas.microsoft.com/office/drawing/2014/main" val="3198089101"/>
                        </a:ext>
                      </a:extLst>
                    </a:gridCol>
                  </a:tblGrid>
                  <a:tr h="670436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4"/>
                          <a:stretch>
                            <a:fillRect r="-300457" b="-718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4"/>
                          <a:stretch>
                            <a:fillRect l="-99545" r="-199091" b="-718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4"/>
                          <a:stretch>
                            <a:fillRect l="-200457" r="-100000" b="-718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4"/>
                          <a:stretch>
                            <a:fillRect l="-300457" b="-7181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55879864"/>
                      </a:ext>
                    </a:extLst>
                  </a:tr>
                  <a:tr h="478850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2510</a:t>
                          </a: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1.88E+06</a:t>
                          </a: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1.76</a:t>
                          </a: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400" b="0" i="0" u="none" strike="noStrike" dirty="0">
                              <a:solidFill>
                                <a:srgbClr val="FF0000"/>
                              </a:solidFill>
                              <a:effectLst/>
                              <a:latin typeface="+mn-lt"/>
                            </a:rPr>
                            <a:t>3315.73</a:t>
                          </a: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737873872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32" name="Table 31">
                <a:extLst>
                  <a:ext uri="{FF2B5EF4-FFF2-40B4-BE49-F238E27FC236}">
                    <a16:creationId xmlns:a16="http://schemas.microsoft.com/office/drawing/2014/main" id="{9A260782-C48C-2ACA-A098-35014C7A532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83457078"/>
                  </p:ext>
                </p:extLst>
              </p:nvPr>
            </p:nvGraphicFramePr>
            <p:xfrm>
              <a:off x="155340" y="4792521"/>
              <a:ext cx="5341624" cy="1149286"/>
            </p:xfrm>
            <a:graphic>
              <a:graphicData uri="http://schemas.openxmlformats.org/drawingml/2006/table">
                <a:tbl>
                  <a:tblPr/>
                  <a:tblGrid>
                    <a:gridCol w="1335406">
                      <a:extLst>
                        <a:ext uri="{9D8B030D-6E8A-4147-A177-3AD203B41FA5}">
                          <a16:colId xmlns:a16="http://schemas.microsoft.com/office/drawing/2014/main" val="3196112426"/>
                        </a:ext>
                      </a:extLst>
                    </a:gridCol>
                    <a:gridCol w="1335406">
                      <a:extLst>
                        <a:ext uri="{9D8B030D-6E8A-4147-A177-3AD203B41FA5}">
                          <a16:colId xmlns:a16="http://schemas.microsoft.com/office/drawing/2014/main" val="1670809735"/>
                        </a:ext>
                      </a:extLst>
                    </a:gridCol>
                    <a:gridCol w="1335406">
                      <a:extLst>
                        <a:ext uri="{9D8B030D-6E8A-4147-A177-3AD203B41FA5}">
                          <a16:colId xmlns:a16="http://schemas.microsoft.com/office/drawing/2014/main" val="3818286218"/>
                        </a:ext>
                      </a:extLst>
                    </a:gridCol>
                    <a:gridCol w="1335406">
                      <a:extLst>
                        <a:ext uri="{9D8B030D-6E8A-4147-A177-3AD203B41FA5}">
                          <a16:colId xmlns:a16="http://schemas.microsoft.com/office/drawing/2014/main" val="3198089101"/>
                        </a:ext>
                      </a:extLst>
                    </a:gridCol>
                  </a:tblGrid>
                  <a:tr h="670436"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de-DE" sz="1400" b="1" i="1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𝒇</m:t>
                                </m:r>
                                <m:r>
                                  <a:rPr lang="en-US" sz="1400" b="1" i="1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𝐌𝐇𝐳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de-DE" sz="1400" b="1" i="0" u="none" strike="noStrike" dirty="0">
                            <a:solidFill>
                              <a:schemeClr val="bg2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b="1" i="1" u="none" strike="noStrike" dirty="0" smtClean="0">
                                        <a:solidFill>
                                          <a:schemeClr val="bg2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1400" b="1" i="1" u="none" strike="noStrike" dirty="0" smtClean="0">
                                        <a:solidFill>
                                          <a:schemeClr val="bg2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𝑸</m:t>
                                    </m:r>
                                  </m:e>
                                  <m:sub>
                                    <m:r>
                                      <a:rPr lang="de-DE" sz="1400" b="1" i="1" u="none" strike="noStrike" dirty="0" smtClean="0">
                                        <a:solidFill>
                                          <a:schemeClr val="bg2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𝒆𝒙𝒕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de-DE" sz="1400" b="1" i="0" u="none" strike="noStrike" dirty="0">
                            <a:solidFill>
                              <a:schemeClr val="bg2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b="1" i="1" u="none" strike="noStrike" dirty="0" smtClean="0">
                                        <a:solidFill>
                                          <a:schemeClr val="bg2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f>
                                      <m:fPr>
                                        <m:ctrlPr>
                                          <a:rPr lang="de-DE" sz="1400" b="1" i="1" u="none" strike="noStrike" dirty="0" smtClean="0">
                                            <a:solidFill>
                                              <a:schemeClr val="bg2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de-DE" sz="1400" b="1" i="1" u="none" strike="noStrike" dirty="0" smtClean="0">
                                            <a:solidFill>
                                              <a:schemeClr val="bg2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𝑹</m:t>
                                        </m:r>
                                      </m:num>
                                      <m:den>
                                        <m:r>
                                          <a:rPr lang="en-US" sz="1400" b="1" i="1" u="none" strike="noStrike" dirty="0" smtClean="0">
                                            <a:solidFill>
                                              <a:schemeClr val="bg2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𝑸</m:t>
                                        </m:r>
                                      </m:den>
                                    </m:f>
                                  </m:e>
                                  <m:sub>
                                    <m:r>
                                      <a:rPr lang="en-US" sz="1400" b="1" i="1" u="none" strike="noStrike" dirty="0" smtClean="0">
                                        <a:solidFill>
                                          <a:schemeClr val="bg2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⊥</m:t>
                                    </m:r>
                                  </m:sub>
                                </m:sSub>
                                <m:r>
                                  <a:rPr lang="en-US" sz="1400" b="1" i="1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𝐤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𝛀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𝐦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de-DE" sz="1400" b="1" i="0" u="none" strike="noStrike" dirty="0">
                            <a:solidFill>
                              <a:schemeClr val="bg2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de-DE" sz="1400" b="1" i="1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𝒁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 [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𝐌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𝛀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𝐦</m:t>
                                </m:r>
                                <m:r>
                                  <a:rPr lang="en-US" sz="1400" b="1" i="1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de-DE" sz="1400" b="1" i="0" u="none" strike="noStrike" dirty="0">
                            <a:solidFill>
                              <a:schemeClr val="bg2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55879864"/>
                      </a:ext>
                    </a:extLst>
                  </a:tr>
                  <a:tr h="478850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2510</a:t>
                          </a: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2.34E+06</a:t>
                          </a: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1.76</a:t>
                          </a: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400" b="0" i="0" u="none" strike="noStrike" dirty="0">
                              <a:solidFill>
                                <a:srgbClr val="FF0000"/>
                              </a:solidFill>
                              <a:effectLst/>
                              <a:latin typeface="+mn-lt"/>
                            </a:rPr>
                            <a:t>4118.82</a:t>
                          </a: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737873872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32" name="Table 31">
                <a:extLst>
                  <a:ext uri="{FF2B5EF4-FFF2-40B4-BE49-F238E27FC236}">
                    <a16:creationId xmlns:a16="http://schemas.microsoft.com/office/drawing/2014/main" id="{9A260782-C48C-2ACA-A098-35014C7A532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83457078"/>
                  </p:ext>
                </p:extLst>
              </p:nvPr>
            </p:nvGraphicFramePr>
            <p:xfrm>
              <a:off x="155340" y="4792521"/>
              <a:ext cx="5341624" cy="1149286"/>
            </p:xfrm>
            <a:graphic>
              <a:graphicData uri="http://schemas.openxmlformats.org/drawingml/2006/table">
                <a:tbl>
                  <a:tblPr/>
                  <a:tblGrid>
                    <a:gridCol w="1335406">
                      <a:extLst>
                        <a:ext uri="{9D8B030D-6E8A-4147-A177-3AD203B41FA5}">
                          <a16:colId xmlns:a16="http://schemas.microsoft.com/office/drawing/2014/main" val="3196112426"/>
                        </a:ext>
                      </a:extLst>
                    </a:gridCol>
                    <a:gridCol w="1335406">
                      <a:extLst>
                        <a:ext uri="{9D8B030D-6E8A-4147-A177-3AD203B41FA5}">
                          <a16:colId xmlns:a16="http://schemas.microsoft.com/office/drawing/2014/main" val="1670809735"/>
                        </a:ext>
                      </a:extLst>
                    </a:gridCol>
                    <a:gridCol w="1335406">
                      <a:extLst>
                        <a:ext uri="{9D8B030D-6E8A-4147-A177-3AD203B41FA5}">
                          <a16:colId xmlns:a16="http://schemas.microsoft.com/office/drawing/2014/main" val="3818286218"/>
                        </a:ext>
                      </a:extLst>
                    </a:gridCol>
                    <a:gridCol w="1335406">
                      <a:extLst>
                        <a:ext uri="{9D8B030D-6E8A-4147-A177-3AD203B41FA5}">
                          <a16:colId xmlns:a16="http://schemas.microsoft.com/office/drawing/2014/main" val="3198089101"/>
                        </a:ext>
                      </a:extLst>
                    </a:gridCol>
                  </a:tblGrid>
                  <a:tr h="670436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5"/>
                          <a:stretch>
                            <a:fillRect r="-300457" b="-718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5"/>
                          <a:stretch>
                            <a:fillRect l="-99545" r="-199091" b="-718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5"/>
                          <a:stretch>
                            <a:fillRect l="-200457" r="-100000" b="-718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5"/>
                          <a:stretch>
                            <a:fillRect l="-300457" b="-7181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55879864"/>
                      </a:ext>
                    </a:extLst>
                  </a:tr>
                  <a:tr h="478850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2510</a:t>
                          </a: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2.34E+06</a:t>
                          </a: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1.76</a:t>
                          </a: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400" b="0" i="0" u="none" strike="noStrike" dirty="0">
                              <a:solidFill>
                                <a:srgbClr val="FF0000"/>
                              </a:solidFill>
                              <a:effectLst/>
                              <a:latin typeface="+mn-lt"/>
                            </a:rPr>
                            <a:t>4118.82</a:t>
                          </a: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737873872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0E23356C-DB1E-A0C0-E0F9-D7CDD299972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3828" y="1181648"/>
            <a:ext cx="5346108" cy="95935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0BE50E5-A6E9-EE93-EF63-81AE19B0E6B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91183" y="1157976"/>
            <a:ext cx="5713429" cy="104688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3FF9496-CB9D-F9A8-BBB6-CBE42BBB99A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9336" y="3727724"/>
            <a:ext cx="5508612" cy="100534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751FBF2-F1C6-8D11-B266-FFAB7D7D906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49388" y="3678256"/>
            <a:ext cx="5652628" cy="104688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F4A1AEF-0C7A-4D69-D12C-1EE0ED18BFFA}"/>
              </a:ext>
            </a:extLst>
          </p:cNvPr>
          <p:cNvSpPr txBox="1"/>
          <p:nvPr/>
        </p:nvSpPr>
        <p:spPr>
          <a:xfrm>
            <a:off x="6528048" y="735087"/>
            <a:ext cx="54986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E-Fields scaled to a maximum of  9 MV/m </a:t>
            </a:r>
          </a:p>
        </p:txBody>
      </p:sp>
    </p:spTree>
    <p:extLst>
      <p:ext uri="{BB962C8B-B14F-4D97-AF65-F5344CB8AC3E}">
        <p14:creationId xmlns:p14="http://schemas.microsoft.com/office/powerpoint/2010/main" val="41716056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5985" y="193266"/>
            <a:ext cx="11100029" cy="679450"/>
          </a:xfrm>
        </p:spPr>
        <p:txBody>
          <a:bodyPr/>
          <a:lstStyle/>
          <a:p>
            <a:r>
              <a:rPr lang="en-US" sz="3200" dirty="0"/>
              <a:t>TESLA: Trapped TE121 Mode @~2577MHz</a:t>
            </a:r>
            <a:endParaRPr lang="de-DE" sz="32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3905220" y="6411957"/>
            <a:ext cx="1002647" cy="266700"/>
          </a:xfrm>
        </p:spPr>
        <p:txBody>
          <a:bodyPr/>
          <a:lstStyle/>
          <a:p>
            <a:pPr>
              <a:defRPr/>
            </a:pPr>
            <a:r>
              <a:rPr lang="de-DE" sz="1000"/>
              <a:t>20.02.2023</a:t>
            </a:r>
            <a:endParaRPr lang="de-DE" sz="100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830214" y="6417332"/>
            <a:ext cx="6328921" cy="249196"/>
          </a:xfrm>
        </p:spPr>
        <p:txBody>
          <a:bodyPr/>
          <a:lstStyle/>
          <a:p>
            <a:pPr>
              <a:defRPr/>
            </a:pPr>
            <a:r>
              <a:rPr lang="de-DE" sz="1000"/>
              <a:t>Sosoho-Abasi Udongwo | UNIVERSITÄT ROSTOCK | Fakultät für Informatik und Elektrotechnik</a:t>
            </a:r>
            <a:endParaRPr lang="de-DE" sz="100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BFAF71-3E7D-4660-B669-990E4ED1AF8B}" type="slidenum">
              <a:rPr lang="de-DE" altLang="de-DE" sz="1000" smtClean="0"/>
              <a:pPr>
                <a:defRPr/>
              </a:pPr>
              <a:t>15</a:t>
            </a:fld>
            <a:endParaRPr lang="de-DE" altLang="de-DE" sz="1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7" name="Table 26">
                <a:extLst>
                  <a:ext uri="{FF2B5EF4-FFF2-40B4-BE49-F238E27FC236}">
                    <a16:creationId xmlns:a16="http://schemas.microsoft.com/office/drawing/2014/main" id="{6779E0B3-976C-FD09-5246-BBFAA892D07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83271544"/>
                  </p:ext>
                </p:extLst>
              </p:nvPr>
            </p:nvGraphicFramePr>
            <p:xfrm>
              <a:off x="155340" y="3323830"/>
              <a:ext cx="5341624" cy="1149286"/>
            </p:xfrm>
            <a:graphic>
              <a:graphicData uri="http://schemas.openxmlformats.org/drawingml/2006/table">
                <a:tbl>
                  <a:tblPr/>
                  <a:tblGrid>
                    <a:gridCol w="1335406">
                      <a:extLst>
                        <a:ext uri="{9D8B030D-6E8A-4147-A177-3AD203B41FA5}">
                          <a16:colId xmlns:a16="http://schemas.microsoft.com/office/drawing/2014/main" val="3196112426"/>
                        </a:ext>
                      </a:extLst>
                    </a:gridCol>
                    <a:gridCol w="1335406">
                      <a:extLst>
                        <a:ext uri="{9D8B030D-6E8A-4147-A177-3AD203B41FA5}">
                          <a16:colId xmlns:a16="http://schemas.microsoft.com/office/drawing/2014/main" val="1670809735"/>
                        </a:ext>
                      </a:extLst>
                    </a:gridCol>
                    <a:gridCol w="1335406">
                      <a:extLst>
                        <a:ext uri="{9D8B030D-6E8A-4147-A177-3AD203B41FA5}">
                          <a16:colId xmlns:a16="http://schemas.microsoft.com/office/drawing/2014/main" val="3818286218"/>
                        </a:ext>
                      </a:extLst>
                    </a:gridCol>
                    <a:gridCol w="1335406">
                      <a:extLst>
                        <a:ext uri="{9D8B030D-6E8A-4147-A177-3AD203B41FA5}">
                          <a16:colId xmlns:a16="http://schemas.microsoft.com/office/drawing/2014/main" val="3198089101"/>
                        </a:ext>
                      </a:extLst>
                    </a:gridCol>
                  </a:tblGrid>
                  <a:tr h="670436"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de-DE" sz="1400" b="1" i="1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𝒇</m:t>
                                </m:r>
                                <m:r>
                                  <a:rPr lang="en-US" sz="1400" b="1" i="1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𝐌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𝐇𝐳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de-DE" sz="1400" b="1" i="0" u="none" strike="noStrike" dirty="0">
                            <a:solidFill>
                              <a:schemeClr val="bg2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b="1" i="1" u="none" strike="noStrike" dirty="0" smtClean="0">
                                        <a:solidFill>
                                          <a:schemeClr val="bg2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1400" b="1" i="1" u="none" strike="noStrike" dirty="0" smtClean="0">
                                        <a:solidFill>
                                          <a:schemeClr val="bg2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𝑸</m:t>
                                    </m:r>
                                  </m:e>
                                  <m:sub>
                                    <m:r>
                                      <a:rPr lang="de-DE" sz="1400" b="1" i="1" u="none" strike="noStrike" dirty="0" smtClean="0">
                                        <a:solidFill>
                                          <a:schemeClr val="bg2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𝒆𝒙𝒕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de-DE" sz="1400" b="1" i="0" u="none" strike="noStrike" dirty="0">
                            <a:solidFill>
                              <a:schemeClr val="bg2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b="1" i="1" u="none" strike="noStrike" dirty="0" smtClean="0">
                                        <a:solidFill>
                                          <a:schemeClr val="bg2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f>
                                      <m:fPr>
                                        <m:ctrlPr>
                                          <a:rPr lang="de-DE" sz="1400" b="1" i="1" u="none" strike="noStrike" dirty="0" smtClean="0">
                                            <a:solidFill>
                                              <a:schemeClr val="bg2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de-DE" sz="1400" b="1" i="1" u="none" strike="noStrike" dirty="0" smtClean="0">
                                            <a:solidFill>
                                              <a:schemeClr val="bg2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𝑹</m:t>
                                        </m:r>
                                      </m:num>
                                      <m:den>
                                        <m:r>
                                          <a:rPr lang="en-US" sz="1400" b="1" i="1" u="none" strike="noStrike" dirty="0" smtClean="0">
                                            <a:solidFill>
                                              <a:schemeClr val="bg2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𝑸</m:t>
                                        </m:r>
                                      </m:den>
                                    </m:f>
                                  </m:e>
                                  <m:sub>
                                    <m:r>
                                      <a:rPr lang="en-US" sz="1400" b="1" i="1" u="none" strike="noStrike" dirty="0" smtClean="0">
                                        <a:solidFill>
                                          <a:schemeClr val="bg2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⊥</m:t>
                                    </m:r>
                                  </m:sub>
                                </m:sSub>
                                <m:r>
                                  <a:rPr lang="en-US" sz="1400" b="1" i="1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𝐤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𝛀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𝐦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de-DE" sz="1400" b="1" i="0" u="none" strike="noStrike" dirty="0">
                            <a:solidFill>
                              <a:schemeClr val="bg2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de-DE" sz="1400" b="1" i="1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𝒁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 [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𝐌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𝛀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𝐦</m:t>
                                </m:r>
                                <m:r>
                                  <a:rPr lang="en-US" sz="1400" b="1" i="1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de-DE" sz="1400" b="1" i="0" u="none" strike="noStrike" dirty="0">
                            <a:solidFill>
                              <a:schemeClr val="bg2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55879864"/>
                      </a:ext>
                    </a:extLst>
                  </a:tr>
                  <a:tr h="478850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2577</a:t>
                          </a: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3.64E+03</a:t>
                          </a: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2.05</a:t>
                          </a: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7.47</a:t>
                          </a: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737873872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27" name="Table 26">
                <a:extLst>
                  <a:ext uri="{FF2B5EF4-FFF2-40B4-BE49-F238E27FC236}">
                    <a16:creationId xmlns:a16="http://schemas.microsoft.com/office/drawing/2014/main" id="{6779E0B3-976C-FD09-5246-BBFAA892D07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83271544"/>
                  </p:ext>
                </p:extLst>
              </p:nvPr>
            </p:nvGraphicFramePr>
            <p:xfrm>
              <a:off x="155340" y="3323830"/>
              <a:ext cx="5341624" cy="1149286"/>
            </p:xfrm>
            <a:graphic>
              <a:graphicData uri="http://schemas.openxmlformats.org/drawingml/2006/table">
                <a:tbl>
                  <a:tblPr/>
                  <a:tblGrid>
                    <a:gridCol w="1335406">
                      <a:extLst>
                        <a:ext uri="{9D8B030D-6E8A-4147-A177-3AD203B41FA5}">
                          <a16:colId xmlns:a16="http://schemas.microsoft.com/office/drawing/2014/main" val="3196112426"/>
                        </a:ext>
                      </a:extLst>
                    </a:gridCol>
                    <a:gridCol w="1335406">
                      <a:extLst>
                        <a:ext uri="{9D8B030D-6E8A-4147-A177-3AD203B41FA5}">
                          <a16:colId xmlns:a16="http://schemas.microsoft.com/office/drawing/2014/main" val="1670809735"/>
                        </a:ext>
                      </a:extLst>
                    </a:gridCol>
                    <a:gridCol w="1335406">
                      <a:extLst>
                        <a:ext uri="{9D8B030D-6E8A-4147-A177-3AD203B41FA5}">
                          <a16:colId xmlns:a16="http://schemas.microsoft.com/office/drawing/2014/main" val="3818286218"/>
                        </a:ext>
                      </a:extLst>
                    </a:gridCol>
                    <a:gridCol w="1335406">
                      <a:extLst>
                        <a:ext uri="{9D8B030D-6E8A-4147-A177-3AD203B41FA5}">
                          <a16:colId xmlns:a16="http://schemas.microsoft.com/office/drawing/2014/main" val="3198089101"/>
                        </a:ext>
                      </a:extLst>
                    </a:gridCol>
                  </a:tblGrid>
                  <a:tr h="670436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2"/>
                          <a:stretch>
                            <a:fillRect r="-300457" b="-718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2"/>
                          <a:stretch>
                            <a:fillRect l="-99545" r="-199091" b="-718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2"/>
                          <a:stretch>
                            <a:fillRect l="-200457" r="-100000" b="-718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2"/>
                          <a:stretch>
                            <a:fillRect l="-300457" b="-7181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55879864"/>
                      </a:ext>
                    </a:extLst>
                  </a:tr>
                  <a:tr h="478850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2577</a:t>
                          </a: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3.64E+03</a:t>
                          </a: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2.05</a:t>
                          </a: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7.47</a:t>
                          </a: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737873872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30" name="Table 29">
                <a:extLst>
                  <a:ext uri="{FF2B5EF4-FFF2-40B4-BE49-F238E27FC236}">
                    <a16:creationId xmlns:a16="http://schemas.microsoft.com/office/drawing/2014/main" id="{89F642EB-01C7-0591-EBFB-E0761DCC7FA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9631281"/>
                  </p:ext>
                </p:extLst>
              </p:nvPr>
            </p:nvGraphicFramePr>
            <p:xfrm>
              <a:off x="6304390" y="3307199"/>
              <a:ext cx="5341624" cy="1149286"/>
            </p:xfrm>
            <a:graphic>
              <a:graphicData uri="http://schemas.openxmlformats.org/drawingml/2006/table">
                <a:tbl>
                  <a:tblPr/>
                  <a:tblGrid>
                    <a:gridCol w="1335406">
                      <a:extLst>
                        <a:ext uri="{9D8B030D-6E8A-4147-A177-3AD203B41FA5}">
                          <a16:colId xmlns:a16="http://schemas.microsoft.com/office/drawing/2014/main" val="3196112426"/>
                        </a:ext>
                      </a:extLst>
                    </a:gridCol>
                    <a:gridCol w="1335406">
                      <a:extLst>
                        <a:ext uri="{9D8B030D-6E8A-4147-A177-3AD203B41FA5}">
                          <a16:colId xmlns:a16="http://schemas.microsoft.com/office/drawing/2014/main" val="1670809735"/>
                        </a:ext>
                      </a:extLst>
                    </a:gridCol>
                    <a:gridCol w="1335406">
                      <a:extLst>
                        <a:ext uri="{9D8B030D-6E8A-4147-A177-3AD203B41FA5}">
                          <a16:colId xmlns:a16="http://schemas.microsoft.com/office/drawing/2014/main" val="3818286218"/>
                        </a:ext>
                      </a:extLst>
                    </a:gridCol>
                    <a:gridCol w="1335406">
                      <a:extLst>
                        <a:ext uri="{9D8B030D-6E8A-4147-A177-3AD203B41FA5}">
                          <a16:colId xmlns:a16="http://schemas.microsoft.com/office/drawing/2014/main" val="3198089101"/>
                        </a:ext>
                      </a:extLst>
                    </a:gridCol>
                  </a:tblGrid>
                  <a:tr h="670436"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de-DE" sz="1400" b="1" i="1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𝒇</m:t>
                                </m:r>
                                <m:r>
                                  <a:rPr lang="en-US" sz="1400" b="1" i="1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𝐌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𝐇𝐳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de-DE" sz="1400" b="1" i="0" u="none" strike="noStrike" dirty="0">
                            <a:solidFill>
                              <a:schemeClr val="bg2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b="1" i="1" u="none" strike="noStrike" dirty="0" smtClean="0">
                                        <a:solidFill>
                                          <a:schemeClr val="bg2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1400" b="1" i="1" u="none" strike="noStrike" dirty="0" smtClean="0">
                                        <a:solidFill>
                                          <a:schemeClr val="bg2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𝑸</m:t>
                                    </m:r>
                                  </m:e>
                                  <m:sub>
                                    <m:r>
                                      <a:rPr lang="de-DE" sz="1400" b="1" i="1" u="none" strike="noStrike" dirty="0" smtClean="0">
                                        <a:solidFill>
                                          <a:schemeClr val="bg2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𝒆𝒙𝒕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de-DE" sz="1400" b="1" i="0" u="none" strike="noStrike" dirty="0">
                            <a:solidFill>
                              <a:schemeClr val="bg2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b="1" i="1" u="none" strike="noStrike" dirty="0" smtClean="0">
                                        <a:solidFill>
                                          <a:schemeClr val="bg2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f>
                                      <m:fPr>
                                        <m:ctrlPr>
                                          <a:rPr lang="de-DE" sz="1400" b="1" i="1" u="none" strike="noStrike" dirty="0" smtClean="0">
                                            <a:solidFill>
                                              <a:schemeClr val="bg2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de-DE" sz="1400" b="1" i="1" u="none" strike="noStrike" dirty="0" smtClean="0">
                                            <a:solidFill>
                                              <a:schemeClr val="bg2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𝑹</m:t>
                                        </m:r>
                                      </m:num>
                                      <m:den>
                                        <m:r>
                                          <a:rPr lang="en-US" sz="1400" b="1" i="1" u="none" strike="noStrike" dirty="0" smtClean="0">
                                            <a:solidFill>
                                              <a:schemeClr val="bg2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𝑸</m:t>
                                        </m:r>
                                      </m:den>
                                    </m:f>
                                  </m:e>
                                  <m:sub>
                                    <m:r>
                                      <a:rPr lang="en-US" sz="1400" b="1" i="1" u="none" strike="noStrike" dirty="0" smtClean="0">
                                        <a:solidFill>
                                          <a:schemeClr val="bg2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⊥</m:t>
                                    </m:r>
                                  </m:sub>
                                </m:sSub>
                                <m:r>
                                  <a:rPr lang="en-US" sz="1400" b="1" i="1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𝐤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𝛀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𝐦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de-DE" sz="1400" b="1" i="0" u="none" strike="noStrike" dirty="0">
                            <a:solidFill>
                              <a:schemeClr val="bg2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de-DE" sz="1400" b="1" i="1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𝒁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 [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𝐌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𝛀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400" b="1" i="0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𝐦</m:t>
                                </m:r>
                                <m:r>
                                  <a:rPr lang="en-US" sz="1400" b="1" i="1" u="none" strike="noStrike" dirty="0" smtClean="0">
                                    <a:solidFill>
                                      <a:schemeClr val="bg2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de-DE" sz="1400" b="1" i="0" u="none" strike="noStrike" dirty="0">
                            <a:solidFill>
                              <a:schemeClr val="bg2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55879864"/>
                      </a:ext>
                    </a:extLst>
                  </a:tr>
                  <a:tr h="478850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2577</a:t>
                          </a: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4.35E+03</a:t>
                          </a: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2.06</a:t>
                          </a: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8.97</a:t>
                          </a: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737873872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30" name="Table 29">
                <a:extLst>
                  <a:ext uri="{FF2B5EF4-FFF2-40B4-BE49-F238E27FC236}">
                    <a16:creationId xmlns:a16="http://schemas.microsoft.com/office/drawing/2014/main" id="{89F642EB-01C7-0591-EBFB-E0761DCC7FA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9631281"/>
                  </p:ext>
                </p:extLst>
              </p:nvPr>
            </p:nvGraphicFramePr>
            <p:xfrm>
              <a:off x="6304390" y="3307199"/>
              <a:ext cx="5341624" cy="1149286"/>
            </p:xfrm>
            <a:graphic>
              <a:graphicData uri="http://schemas.openxmlformats.org/drawingml/2006/table">
                <a:tbl>
                  <a:tblPr/>
                  <a:tblGrid>
                    <a:gridCol w="1335406">
                      <a:extLst>
                        <a:ext uri="{9D8B030D-6E8A-4147-A177-3AD203B41FA5}">
                          <a16:colId xmlns:a16="http://schemas.microsoft.com/office/drawing/2014/main" val="3196112426"/>
                        </a:ext>
                      </a:extLst>
                    </a:gridCol>
                    <a:gridCol w="1335406">
                      <a:extLst>
                        <a:ext uri="{9D8B030D-6E8A-4147-A177-3AD203B41FA5}">
                          <a16:colId xmlns:a16="http://schemas.microsoft.com/office/drawing/2014/main" val="1670809735"/>
                        </a:ext>
                      </a:extLst>
                    </a:gridCol>
                    <a:gridCol w="1335406">
                      <a:extLst>
                        <a:ext uri="{9D8B030D-6E8A-4147-A177-3AD203B41FA5}">
                          <a16:colId xmlns:a16="http://schemas.microsoft.com/office/drawing/2014/main" val="3818286218"/>
                        </a:ext>
                      </a:extLst>
                    </a:gridCol>
                    <a:gridCol w="1335406">
                      <a:extLst>
                        <a:ext uri="{9D8B030D-6E8A-4147-A177-3AD203B41FA5}">
                          <a16:colId xmlns:a16="http://schemas.microsoft.com/office/drawing/2014/main" val="3198089101"/>
                        </a:ext>
                      </a:extLst>
                    </a:gridCol>
                  </a:tblGrid>
                  <a:tr h="670436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3"/>
                          <a:stretch>
                            <a:fillRect r="-300457" b="-711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3"/>
                          <a:stretch>
                            <a:fillRect l="-99545" r="-199091" b="-711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3"/>
                          <a:stretch>
                            <a:fillRect l="-200457" r="-100000" b="-711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3"/>
                          <a:stretch>
                            <a:fillRect l="-300457" b="-7117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55879864"/>
                      </a:ext>
                    </a:extLst>
                  </a:tr>
                  <a:tr h="478850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2577</a:t>
                          </a: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4.35E+03</a:t>
                          </a: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2.06</a:t>
                          </a: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8.97</a:t>
                          </a:r>
                        </a:p>
                      </a:txBody>
                      <a:tcPr marL="7620" marR="7620" marT="762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737873872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BF4A1AEF-0C7A-4D69-D12C-1EE0ED18BFFA}"/>
              </a:ext>
            </a:extLst>
          </p:cNvPr>
          <p:cNvSpPr txBox="1"/>
          <p:nvPr/>
        </p:nvSpPr>
        <p:spPr>
          <a:xfrm>
            <a:off x="6304390" y="1643762"/>
            <a:ext cx="55162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E-Fields scaled to a maximum of  9 MV/m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7FBA5D9-5FFE-1F07-0C0C-67D7E45722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336" y="2240868"/>
            <a:ext cx="5496964" cy="84319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2B0F15E-F320-2C91-ADDF-A7B1D654A5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07422" y="2183996"/>
            <a:ext cx="5796644" cy="918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71520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AD90E0-3C36-4B83-2DF9-5EB6644E3D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9396" y="2567736"/>
            <a:ext cx="10727267" cy="1363526"/>
          </a:xfrm>
        </p:spPr>
        <p:txBody>
          <a:bodyPr/>
          <a:lstStyle/>
          <a:p>
            <a:pPr algn="ctr"/>
            <a:r>
              <a:rPr lang="en-US" sz="3200" dirty="0"/>
              <a:t>General study of the NLSF cavity considering different number of cells and operating frequency</a:t>
            </a:r>
            <a:br>
              <a:rPr lang="en-GB" sz="3200" dirty="0"/>
            </a:br>
            <a:endParaRPr lang="en-GB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723F08-16D6-0BC6-FB20-C2A3CFAC5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20.02.2023</a:t>
            </a:r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B6CED6-E3D9-B39D-6F14-0B5B128A4D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Sosoho-Abasi Udongwo | UNIVERSITÄT ROSTOCK | Fakultät für Informatik und Elektrotechnik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CF8EF-5BA5-BCD6-9F2D-99CC44C1C3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BFAF71-3E7D-4660-B669-990E4ED1AF8B}" type="slidenum">
              <a:rPr lang="de-DE" altLang="de-DE" smtClean="0"/>
              <a:pPr>
                <a:defRPr/>
              </a:pPr>
              <a:t>16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4268953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5985" y="188639"/>
            <a:ext cx="11100029" cy="984605"/>
          </a:xfrm>
        </p:spPr>
        <p:txBody>
          <a:bodyPr/>
          <a:lstStyle/>
          <a:p>
            <a:r>
              <a:rPr lang="en-US" sz="3200" dirty="0"/>
              <a:t>NLSF (Bare Cavity): Study Varying No. of Cells and Operating Frequency</a:t>
            </a:r>
            <a:endParaRPr lang="de-DE" sz="32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3905220" y="6411957"/>
            <a:ext cx="1002647" cy="266700"/>
          </a:xfrm>
        </p:spPr>
        <p:txBody>
          <a:bodyPr/>
          <a:lstStyle/>
          <a:p>
            <a:pPr>
              <a:defRPr/>
            </a:pPr>
            <a:r>
              <a:rPr lang="de-DE" sz="1000"/>
              <a:t>20.02.2023</a:t>
            </a:r>
            <a:endParaRPr lang="de-DE" sz="100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830214" y="6420164"/>
            <a:ext cx="6328921" cy="249196"/>
          </a:xfrm>
        </p:spPr>
        <p:txBody>
          <a:bodyPr/>
          <a:lstStyle/>
          <a:p>
            <a:pPr>
              <a:defRPr/>
            </a:pPr>
            <a:r>
              <a:rPr lang="de-DE" sz="1000" dirty="0"/>
              <a:t>Sosoho-Abasi Udongwo | UNIVERSITÄT ROSTOCK | Fakultät für Informatik und Elektrotechnik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BFAF71-3E7D-4660-B669-990E4ED1AF8B}" type="slidenum">
              <a:rPr lang="de-DE" altLang="de-DE" sz="1000" smtClean="0"/>
              <a:pPr>
                <a:defRPr/>
              </a:pPr>
              <a:t>17</a:t>
            </a:fld>
            <a:endParaRPr lang="de-DE" altLang="de-DE" sz="1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3" name="Table 2">
                <a:extLst>
                  <a:ext uri="{FF2B5EF4-FFF2-40B4-BE49-F238E27FC236}">
                    <a16:creationId xmlns:a16="http://schemas.microsoft.com/office/drawing/2014/main" id="{7E21D687-1053-9DEE-2943-45A7A5778AC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3179860"/>
                  </p:ext>
                </p:extLst>
              </p:nvPr>
            </p:nvGraphicFramePr>
            <p:xfrm>
              <a:off x="407365" y="1520788"/>
              <a:ext cx="11377268" cy="3623907"/>
            </p:xfrm>
            <a:graphic>
              <a:graphicData uri="http://schemas.openxmlformats.org/drawingml/2006/table">
                <a:tbl>
                  <a:tblPr/>
                  <a:tblGrid>
                    <a:gridCol w="1728192">
                      <a:extLst>
                        <a:ext uri="{9D8B030D-6E8A-4147-A177-3AD203B41FA5}">
                          <a16:colId xmlns:a16="http://schemas.microsoft.com/office/drawing/2014/main" val="3972911130"/>
                        </a:ext>
                      </a:extLst>
                    </a:gridCol>
                    <a:gridCol w="1332148">
                      <a:extLst>
                        <a:ext uri="{9D8B030D-6E8A-4147-A177-3AD203B41FA5}">
                          <a16:colId xmlns:a16="http://schemas.microsoft.com/office/drawing/2014/main" val="4106577702"/>
                        </a:ext>
                      </a:extLst>
                    </a:gridCol>
                    <a:gridCol w="1548172">
                      <a:extLst>
                        <a:ext uri="{9D8B030D-6E8A-4147-A177-3AD203B41FA5}">
                          <a16:colId xmlns:a16="http://schemas.microsoft.com/office/drawing/2014/main" val="495618324"/>
                        </a:ext>
                      </a:extLst>
                    </a:gridCol>
                    <a:gridCol w="1080121">
                      <a:extLst>
                        <a:ext uri="{9D8B030D-6E8A-4147-A177-3AD203B41FA5}">
                          <a16:colId xmlns:a16="http://schemas.microsoft.com/office/drawing/2014/main" val="624392467"/>
                        </a:ext>
                      </a:extLst>
                    </a:gridCol>
                    <a:gridCol w="1137727">
                      <a:extLst>
                        <a:ext uri="{9D8B030D-6E8A-4147-A177-3AD203B41FA5}">
                          <a16:colId xmlns:a16="http://schemas.microsoft.com/office/drawing/2014/main" val="3945152461"/>
                        </a:ext>
                      </a:extLst>
                    </a:gridCol>
                    <a:gridCol w="1137727">
                      <a:extLst>
                        <a:ext uri="{9D8B030D-6E8A-4147-A177-3AD203B41FA5}">
                          <a16:colId xmlns:a16="http://schemas.microsoft.com/office/drawing/2014/main" val="2546448541"/>
                        </a:ext>
                      </a:extLst>
                    </a:gridCol>
                    <a:gridCol w="1137727">
                      <a:extLst>
                        <a:ext uri="{9D8B030D-6E8A-4147-A177-3AD203B41FA5}">
                          <a16:colId xmlns:a16="http://schemas.microsoft.com/office/drawing/2014/main" val="2552803205"/>
                        </a:ext>
                      </a:extLst>
                    </a:gridCol>
                    <a:gridCol w="1137727">
                      <a:extLst>
                        <a:ext uri="{9D8B030D-6E8A-4147-A177-3AD203B41FA5}">
                          <a16:colId xmlns:a16="http://schemas.microsoft.com/office/drawing/2014/main" val="2163371266"/>
                        </a:ext>
                      </a:extLst>
                    </a:gridCol>
                    <a:gridCol w="1137727">
                      <a:extLst>
                        <a:ext uri="{9D8B030D-6E8A-4147-A177-3AD203B41FA5}">
                          <a16:colId xmlns:a16="http://schemas.microsoft.com/office/drawing/2014/main" val="696284088"/>
                        </a:ext>
                      </a:extLst>
                    </a:gridCol>
                  </a:tblGrid>
                  <a:tr h="655623"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de-DE" sz="1600" b="1" i="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Name</a:t>
                          </a:r>
                        </a:p>
                      </a:txBody>
                      <a:tcPr marL="3085" marR="3085" marT="3085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de-DE" sz="1600" b="1" i="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No. of cells</a:t>
                          </a:r>
                        </a:p>
                      </a:txBody>
                      <a:tcPr marL="3085" marR="3085" marT="3085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14:m>
                            <m:oMath xmlns:m="http://schemas.openxmlformats.org/officeDocument/2006/math">
                              <m:r>
                                <a:rPr lang="en-US" sz="1600" b="1" i="1" u="none" strike="noStrike" smtClean="0">
                                  <a:solidFill>
                                    <a:schemeClr val="bg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𝒇</m:t>
                              </m:r>
                            </m:oMath>
                          </a14:m>
                          <a:r>
                            <a:rPr lang="de-DE" sz="1600" b="1" i="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 </a:t>
                          </a:r>
                        </a:p>
                        <a:p>
                          <a:pPr algn="ctr" fontAlgn="t"/>
                          <a:r>
                            <a:rPr lang="de-DE" sz="1600" b="1" i="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[MHz]</a:t>
                          </a:r>
                        </a:p>
                      </a:txBody>
                      <a:tcPr marL="3085" marR="3085" marT="3085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600" b="1" i="1" u="none" strike="noStrike" dirty="0" smtClean="0">
                                      <a:solidFill>
                                        <a:schemeClr val="bg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sz="1600" b="1" i="1" u="none" strike="noStrike" dirty="0" smtClean="0">
                                      <a:solidFill>
                                        <a:schemeClr val="bg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𝑰</m:t>
                                  </m:r>
                                </m:e>
                                <m:sub>
                                  <m:r>
                                    <a:rPr lang="de-DE" sz="1600" b="1" i="1" u="none" strike="noStrike" dirty="0" smtClean="0">
                                      <a:solidFill>
                                        <a:schemeClr val="bg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𝟎</m:t>
                                  </m:r>
                                </m:sub>
                              </m:sSub>
                            </m:oMath>
                          </a14:m>
                          <a:r>
                            <a:rPr lang="de-DE" sz="1600" b="1" i="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 </a:t>
                          </a:r>
                        </a:p>
                        <a:p>
                          <a:pPr algn="ctr" fontAlgn="t"/>
                          <a:r>
                            <a:rPr lang="de-DE" sz="1600" b="1" i="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[mA]</a:t>
                          </a:r>
                        </a:p>
                      </a:txBody>
                      <a:tcPr marL="3085" marR="3085" marT="3085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600" b="1" i="1" u="none" strike="noStrike" dirty="0" smtClean="0">
                                      <a:solidFill>
                                        <a:schemeClr val="bg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u="none" strike="noStrike" dirty="0" smtClean="0">
                                      <a:solidFill>
                                        <a:schemeClr val="bg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1600" b="1" i="1" u="none" strike="noStrike" dirty="0" smtClean="0">
                                      <a:solidFill>
                                        <a:schemeClr val="bg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𝒛</m:t>
                                  </m:r>
                                </m:sub>
                              </m:sSub>
                            </m:oMath>
                          </a14:m>
                          <a:r>
                            <a:rPr lang="de-DE" sz="1600" b="1" i="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 </a:t>
                          </a:r>
                        </a:p>
                        <a:p>
                          <a:pPr algn="ctr" fontAlgn="t"/>
                          <a:r>
                            <a:rPr lang="de-DE" sz="1600" b="1" i="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[mm]</a:t>
                          </a:r>
                        </a:p>
                      </a:txBody>
                      <a:tcPr marL="3085" marR="3085" marT="3085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14:m>
                            <m:oMath xmlns:m="http://schemas.openxmlformats.org/officeDocument/2006/math">
                              <m:r>
                                <a:rPr lang="de-DE" sz="1600" b="1" i="1" u="none" strike="noStrike" dirty="0" smtClean="0">
                                  <a:solidFill>
                                    <a:schemeClr val="bg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𝑹</m:t>
                              </m:r>
                              <m:r>
                                <a:rPr lang="de-DE" sz="1600" b="1" i="1" u="none" strike="noStrike" dirty="0" smtClean="0">
                                  <a:solidFill>
                                    <a:schemeClr val="bg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sSub>
                                <m:sSubPr>
                                  <m:ctrlPr>
                                    <a:rPr lang="en-US" sz="1600" b="1" i="1" u="none" strike="noStrike" dirty="0" smtClean="0">
                                      <a:solidFill>
                                        <a:schemeClr val="bg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sz="1600" b="1" i="1" u="none" strike="noStrike" dirty="0" smtClean="0">
                                      <a:solidFill>
                                        <a:schemeClr val="bg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𝑸</m:t>
                                  </m:r>
                                </m:e>
                                <m:sub>
                                  <m:r>
                                    <a:rPr lang="en-US" sz="1600" b="1" i="0" u="none" strike="noStrike" dirty="0" smtClean="0">
                                      <a:solidFill>
                                        <a:schemeClr val="bg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𝐅𝐌</m:t>
                                  </m:r>
                                </m:sub>
                              </m:sSub>
                            </m:oMath>
                          </a14:m>
                          <a:r>
                            <a:rPr lang="de-DE" sz="1600" b="1" i="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 </a:t>
                          </a:r>
                        </a:p>
                        <a:p>
                          <a:pPr algn="ctr" fontAlgn="t"/>
                          <a:r>
                            <a:rPr lang="de-DE" sz="1600" b="1" i="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[Ohm]</a:t>
                          </a:r>
                        </a:p>
                      </a:txBody>
                      <a:tcPr marL="3085" marR="3085" marT="3085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de-DE" sz="1600" b="1" i="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|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de-DE" sz="1600" b="1" i="1" u="none" strike="noStrike" dirty="0" smtClean="0">
                                      <a:solidFill>
                                        <a:schemeClr val="bg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sz="1600" b="1" i="1" u="none" strike="noStrike" dirty="0" smtClean="0">
                                      <a:solidFill>
                                        <a:schemeClr val="bg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𝒌</m:t>
                                  </m:r>
                                </m:e>
                                <m:sub>
                                  <m:r>
                                    <a:rPr lang="en-US" sz="1600" b="1" i="1" u="none" strike="noStrike" dirty="0" smtClean="0">
                                      <a:solidFill>
                                        <a:schemeClr val="bg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∥</m:t>
                                  </m:r>
                                </m:sub>
                              </m:sSub>
                            </m:oMath>
                          </a14:m>
                          <a:r>
                            <a:rPr lang="de-DE" sz="1600" b="1" i="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|</a:t>
                          </a:r>
                        </a:p>
                        <a:p>
                          <a:pPr algn="ctr" fontAlgn="t"/>
                          <a:r>
                            <a:rPr lang="de-DE" sz="1600" b="1" i="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[V/pC]</a:t>
                          </a:r>
                        </a:p>
                      </a:txBody>
                      <a:tcPr marL="3085" marR="3085" marT="3085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de-DE" sz="1600" b="1" i="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|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600" b="1" i="1" u="none" strike="noStrike" dirty="0" smtClean="0">
                                      <a:solidFill>
                                        <a:schemeClr val="bg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sz="1600" b="1" i="1" u="none" strike="noStrike" dirty="0" smtClean="0">
                                      <a:solidFill>
                                        <a:schemeClr val="bg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𝒌</m:t>
                                  </m:r>
                                </m:e>
                                <m:sub>
                                  <m:r>
                                    <a:rPr lang="en-US" sz="1600" b="1" i="1" u="none" strike="noStrike" dirty="0" smtClean="0">
                                      <a:solidFill>
                                        <a:schemeClr val="bg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⊥</m:t>
                                  </m:r>
                                </m:sub>
                              </m:sSub>
                            </m:oMath>
                          </a14:m>
                          <a:r>
                            <a:rPr lang="de-DE" sz="1600" b="1" i="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|</a:t>
                          </a:r>
                        </a:p>
                        <a:p>
                          <a:pPr algn="ctr" fontAlgn="t"/>
                          <a:r>
                            <a:rPr lang="de-DE" sz="1600" b="1" i="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[V/pC/m]</a:t>
                          </a:r>
                        </a:p>
                      </a:txBody>
                      <a:tcPr marL="3085" marR="3085" marT="3085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de-DE" sz="1600" b="1" i="1" u="none" strike="noStrike" dirty="0" smtClean="0">
                                        <a:solidFill>
                                          <a:schemeClr val="bg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1600" b="1" i="1" u="none" strike="noStrike" dirty="0" smtClean="0">
                                        <a:solidFill>
                                          <a:schemeClr val="bg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𝑷</m:t>
                                    </m:r>
                                  </m:e>
                                  <m:sub>
                                    <m:r>
                                      <a:rPr lang="en-US" sz="1600" b="1" i="0" u="none" strike="noStrike" dirty="0" smtClean="0">
                                        <a:solidFill>
                                          <a:schemeClr val="bg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𝐇𝐎𝐌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de-DE" sz="1600" b="1" i="0" u="none" strike="noStrike" dirty="0">
                            <a:solidFill>
                              <a:schemeClr val="bg1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  <a:p>
                          <a:pPr algn="ctr" fontAlgn="t"/>
                          <a:r>
                            <a:rPr lang="de-DE" sz="1600" b="1" i="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[kW]</a:t>
                          </a:r>
                        </a:p>
                      </a:txBody>
                      <a:tcPr marL="3085" marR="3085" marT="3085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45905757"/>
                      </a:ext>
                    </a:extLst>
                  </a:tr>
                  <a:tr h="26984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NLSF5_0.8GHz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 rowSpan="3"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801.58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 rowSpan="11"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20.38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 rowSpan="11"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5.775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621.2228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2.278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8.998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12.46397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636502"/>
                      </a:ext>
                    </a:extLst>
                  </a:tr>
                  <a:tr h="26984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NLSF7_0.8GHz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7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801.58</a:t>
                          </a:r>
                        </a:p>
                      </a:txBody>
                      <a:tcPr marL="3085" marR="3085" marT="308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20.38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5.775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876.007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3.231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12.43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17.73105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36179523"/>
                      </a:ext>
                    </a:extLst>
                  </a:tr>
                  <a:tr h="26984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NLSF9_0.8GHz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9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801.58</a:t>
                          </a:r>
                        </a:p>
                      </a:txBody>
                      <a:tcPr marL="3085" marR="3085" marT="308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20.38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5.775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1130.812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4.182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15.86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22.98135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11549894"/>
                      </a:ext>
                    </a:extLst>
                  </a:tr>
                  <a:tr h="269844">
                    <a:tc>
                      <a:txBody>
                        <a:bodyPr/>
                        <a:lstStyle/>
                        <a:p>
                          <a:pPr algn="ctr" fontAlgn="b"/>
                          <a:endParaRPr lang="de-DE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de-DE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de-DE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de-DE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de-DE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de-DE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de-DE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891356540"/>
                      </a:ext>
                    </a:extLst>
                  </a:tr>
                  <a:tr h="26984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NLSF5_1.0GHz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 rowSpan="3"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1000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20.38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5.775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621.2314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2.568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15.13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13.31977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75730506"/>
                      </a:ext>
                    </a:extLst>
                  </a:tr>
                  <a:tr h="26984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NLSF7_1.0GHz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7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1E+09</a:t>
                          </a:r>
                        </a:p>
                      </a:txBody>
                      <a:tcPr marL="3085" marR="3085" marT="308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20.38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5.775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876.0122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3.645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21.02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18.97995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686340514"/>
                      </a:ext>
                    </a:extLst>
                  </a:tr>
                  <a:tr h="26984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NLSF9_1.0GHz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9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1E+09</a:t>
                          </a:r>
                        </a:p>
                      </a:txBody>
                      <a:tcPr marL="3085" marR="3085" marT="308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20.38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5.775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1130.716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4.72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26.9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24.62454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849095627"/>
                      </a:ext>
                    </a:extLst>
                  </a:tr>
                  <a:tr h="269844">
                    <a:tc>
                      <a:txBody>
                        <a:bodyPr/>
                        <a:lstStyle/>
                        <a:p>
                          <a:pPr algn="ctr" fontAlgn="b"/>
                          <a:endParaRPr lang="de-DE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de-DE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de-DE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de-DE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de-DE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de-DE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de-DE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133063132"/>
                      </a:ext>
                    </a:extLst>
                  </a:tr>
                  <a:tr h="26984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NLSF5_1.3GHz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 rowSpan="3"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1300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20.38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5.775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621.2306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2.94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27.88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14.1162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88539592"/>
                      </a:ext>
                    </a:extLst>
                  </a:tr>
                  <a:tr h="26984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NLSF7_1.3GHz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7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1.3E+09</a:t>
                          </a:r>
                        </a:p>
                      </a:txBody>
                      <a:tcPr marL="3085" marR="3085" marT="308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20.38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5.775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876.0052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4.172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38.91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20.12326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76619414"/>
                      </a:ext>
                    </a:extLst>
                  </a:tr>
                  <a:tr h="26984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NLSF9_1.3GHz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9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1.3E+09</a:t>
                          </a:r>
                        </a:p>
                      </a:txBody>
                      <a:tcPr marL="3085" marR="3085" marT="308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20.38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5.775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1130.697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5.405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49.99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FF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26.13994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20014997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3" name="Table 2">
                <a:extLst>
                  <a:ext uri="{FF2B5EF4-FFF2-40B4-BE49-F238E27FC236}">
                    <a16:creationId xmlns:a16="http://schemas.microsoft.com/office/drawing/2014/main" id="{7E21D687-1053-9DEE-2943-45A7A5778AC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3179860"/>
                  </p:ext>
                </p:extLst>
              </p:nvPr>
            </p:nvGraphicFramePr>
            <p:xfrm>
              <a:off x="407365" y="1520788"/>
              <a:ext cx="11377268" cy="3623907"/>
            </p:xfrm>
            <a:graphic>
              <a:graphicData uri="http://schemas.openxmlformats.org/drawingml/2006/table">
                <a:tbl>
                  <a:tblPr/>
                  <a:tblGrid>
                    <a:gridCol w="1728192">
                      <a:extLst>
                        <a:ext uri="{9D8B030D-6E8A-4147-A177-3AD203B41FA5}">
                          <a16:colId xmlns:a16="http://schemas.microsoft.com/office/drawing/2014/main" val="3972911130"/>
                        </a:ext>
                      </a:extLst>
                    </a:gridCol>
                    <a:gridCol w="1332148">
                      <a:extLst>
                        <a:ext uri="{9D8B030D-6E8A-4147-A177-3AD203B41FA5}">
                          <a16:colId xmlns:a16="http://schemas.microsoft.com/office/drawing/2014/main" val="4106577702"/>
                        </a:ext>
                      </a:extLst>
                    </a:gridCol>
                    <a:gridCol w="1548172">
                      <a:extLst>
                        <a:ext uri="{9D8B030D-6E8A-4147-A177-3AD203B41FA5}">
                          <a16:colId xmlns:a16="http://schemas.microsoft.com/office/drawing/2014/main" val="495618324"/>
                        </a:ext>
                      </a:extLst>
                    </a:gridCol>
                    <a:gridCol w="1080121">
                      <a:extLst>
                        <a:ext uri="{9D8B030D-6E8A-4147-A177-3AD203B41FA5}">
                          <a16:colId xmlns:a16="http://schemas.microsoft.com/office/drawing/2014/main" val="624392467"/>
                        </a:ext>
                      </a:extLst>
                    </a:gridCol>
                    <a:gridCol w="1137727">
                      <a:extLst>
                        <a:ext uri="{9D8B030D-6E8A-4147-A177-3AD203B41FA5}">
                          <a16:colId xmlns:a16="http://schemas.microsoft.com/office/drawing/2014/main" val="3945152461"/>
                        </a:ext>
                      </a:extLst>
                    </a:gridCol>
                    <a:gridCol w="1137727">
                      <a:extLst>
                        <a:ext uri="{9D8B030D-6E8A-4147-A177-3AD203B41FA5}">
                          <a16:colId xmlns:a16="http://schemas.microsoft.com/office/drawing/2014/main" val="2546448541"/>
                        </a:ext>
                      </a:extLst>
                    </a:gridCol>
                    <a:gridCol w="1137727">
                      <a:extLst>
                        <a:ext uri="{9D8B030D-6E8A-4147-A177-3AD203B41FA5}">
                          <a16:colId xmlns:a16="http://schemas.microsoft.com/office/drawing/2014/main" val="2552803205"/>
                        </a:ext>
                      </a:extLst>
                    </a:gridCol>
                    <a:gridCol w="1137727">
                      <a:extLst>
                        <a:ext uri="{9D8B030D-6E8A-4147-A177-3AD203B41FA5}">
                          <a16:colId xmlns:a16="http://schemas.microsoft.com/office/drawing/2014/main" val="2163371266"/>
                        </a:ext>
                      </a:extLst>
                    </a:gridCol>
                    <a:gridCol w="1137727">
                      <a:extLst>
                        <a:ext uri="{9D8B030D-6E8A-4147-A177-3AD203B41FA5}">
                          <a16:colId xmlns:a16="http://schemas.microsoft.com/office/drawing/2014/main" val="696284088"/>
                        </a:ext>
                      </a:extLst>
                    </a:gridCol>
                  </a:tblGrid>
                  <a:tr h="655623"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de-DE" sz="1600" b="1" i="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Name</a:t>
                          </a:r>
                        </a:p>
                      </a:txBody>
                      <a:tcPr marL="3085" marR="3085" marT="3085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de-DE" sz="1600" b="1" i="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No. of cells</a:t>
                          </a:r>
                        </a:p>
                      </a:txBody>
                      <a:tcPr marL="3085" marR="3085" marT="3085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3085" marR="3085" marT="3085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96863" t="-926" r="-436078" b="-4694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3085" marR="3085" marT="3085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427684" t="-926" r="-528249" b="-4694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3085" marR="3085" marT="3085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499465" t="-926" r="-400000" b="-4694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3085" marR="3085" marT="3085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599465" t="-926" r="-300000" b="-4694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3085" marR="3085" marT="3085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703226" t="-926" r="-201613" b="-4694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3085" marR="3085" marT="3085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798930" t="-926" r="-100535" b="-4694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3085" marR="3085" marT="3085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898930" t="-926" r="-535" b="-46944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45905757"/>
                      </a:ext>
                    </a:extLst>
                  </a:tr>
                  <a:tr h="26984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NLSF5_0.8GHz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 rowSpan="3"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801.58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 rowSpan="11"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20.38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 rowSpan="11"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5.775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621.2228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2.278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8.998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12.46397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636502"/>
                      </a:ext>
                    </a:extLst>
                  </a:tr>
                  <a:tr h="26984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NLSF7_0.8GHz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7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801.58</a:t>
                          </a:r>
                        </a:p>
                      </a:txBody>
                      <a:tcPr marL="3085" marR="3085" marT="308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20.38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5.775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876.007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3.231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12.43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17.73105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36179523"/>
                      </a:ext>
                    </a:extLst>
                  </a:tr>
                  <a:tr h="26984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NLSF9_0.8GHz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9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801.58</a:t>
                          </a:r>
                        </a:p>
                      </a:txBody>
                      <a:tcPr marL="3085" marR="3085" marT="308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20.38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5.775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1130.812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4.182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15.86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22.98135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11549894"/>
                      </a:ext>
                    </a:extLst>
                  </a:tr>
                  <a:tr h="269844">
                    <a:tc>
                      <a:txBody>
                        <a:bodyPr/>
                        <a:lstStyle/>
                        <a:p>
                          <a:pPr algn="ctr" fontAlgn="b"/>
                          <a:endParaRPr lang="de-DE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de-DE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de-DE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de-DE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de-DE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de-DE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de-DE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891356540"/>
                      </a:ext>
                    </a:extLst>
                  </a:tr>
                  <a:tr h="26984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NLSF5_1.0GHz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 rowSpan="3"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1000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20.38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5.775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621.2314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2.568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15.13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13.31977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75730506"/>
                      </a:ext>
                    </a:extLst>
                  </a:tr>
                  <a:tr h="26984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NLSF7_1.0GHz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7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1E+09</a:t>
                          </a:r>
                        </a:p>
                      </a:txBody>
                      <a:tcPr marL="3085" marR="3085" marT="308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20.38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5.775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876.0122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3.645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21.02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18.97995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686340514"/>
                      </a:ext>
                    </a:extLst>
                  </a:tr>
                  <a:tr h="26984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NLSF9_1.0GHz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9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1E+09</a:t>
                          </a:r>
                        </a:p>
                      </a:txBody>
                      <a:tcPr marL="3085" marR="3085" marT="308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20.38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5.775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1130.716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4.72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26.9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24.62454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849095627"/>
                      </a:ext>
                    </a:extLst>
                  </a:tr>
                  <a:tr h="269844">
                    <a:tc>
                      <a:txBody>
                        <a:bodyPr/>
                        <a:lstStyle/>
                        <a:p>
                          <a:pPr algn="ctr" fontAlgn="b"/>
                          <a:endParaRPr lang="de-DE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de-DE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de-DE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de-DE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de-DE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de-DE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de-DE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133063132"/>
                      </a:ext>
                    </a:extLst>
                  </a:tr>
                  <a:tr h="26984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NLSF5_1.3GHz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 rowSpan="3"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1300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20.38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5.775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621.2306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2.94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27.88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14.1162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88539592"/>
                      </a:ext>
                    </a:extLst>
                  </a:tr>
                  <a:tr h="26984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NLSF7_1.3GHz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7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1.3E+09</a:t>
                          </a:r>
                        </a:p>
                      </a:txBody>
                      <a:tcPr marL="3085" marR="3085" marT="308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20.38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5.775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876.0052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4.172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38.91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20.12326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76619414"/>
                      </a:ext>
                    </a:extLst>
                  </a:tr>
                  <a:tr h="26984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NLSF9_1.3GHz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9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1.3E+09</a:t>
                          </a:r>
                        </a:p>
                      </a:txBody>
                      <a:tcPr marL="3085" marR="3085" marT="308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20.38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5.775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1130.697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5.405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49.99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600" b="0" i="0" u="none" strike="noStrike" dirty="0">
                              <a:solidFill>
                                <a:srgbClr val="FF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26.13994</a:t>
                          </a:r>
                        </a:p>
                      </a:txBody>
                      <a:tcPr marL="3085" marR="3085" marT="308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20014997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0352267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5985" y="188639"/>
            <a:ext cx="11100029" cy="984605"/>
          </a:xfrm>
        </p:spPr>
        <p:txBody>
          <a:bodyPr/>
          <a:lstStyle/>
          <a:p>
            <a:r>
              <a:rPr lang="en-US" sz="3200" dirty="0"/>
              <a:t>NLSF: HOM QOIs</a:t>
            </a:r>
            <a:endParaRPr lang="de-DE" sz="32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3905220" y="6411957"/>
            <a:ext cx="1002647" cy="266700"/>
          </a:xfrm>
        </p:spPr>
        <p:txBody>
          <a:bodyPr/>
          <a:lstStyle/>
          <a:p>
            <a:pPr>
              <a:defRPr/>
            </a:pPr>
            <a:r>
              <a:rPr lang="de-DE" sz="1000"/>
              <a:t>20.02.2023</a:t>
            </a:r>
            <a:endParaRPr lang="de-DE" sz="100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830214" y="6417332"/>
            <a:ext cx="6328921" cy="249196"/>
          </a:xfrm>
        </p:spPr>
        <p:txBody>
          <a:bodyPr/>
          <a:lstStyle/>
          <a:p>
            <a:pPr>
              <a:defRPr/>
            </a:pPr>
            <a:r>
              <a:rPr lang="de-DE" sz="1000"/>
              <a:t>Sosoho-Abasi Udongwo | UNIVERSITÄT ROSTOCK | Fakultät für Informatik und Elektrotechnik</a:t>
            </a:r>
            <a:endParaRPr lang="de-DE" sz="100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BFAF71-3E7D-4660-B669-990E4ED1AF8B}" type="slidenum">
              <a:rPr lang="de-DE" altLang="de-DE" sz="1000" smtClean="0"/>
              <a:pPr>
                <a:defRPr/>
              </a:pPr>
              <a:t>18</a:t>
            </a:fld>
            <a:endParaRPr lang="de-DE" altLang="de-DE" sz="10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EC46948-5EFE-DB96-6F20-A761C48432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879" y="1727901"/>
            <a:ext cx="10972822" cy="310896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4B64C6C-D474-8BF5-7EF2-2C275A00E7EA}"/>
              </a:ext>
            </a:extLst>
          </p:cNvPr>
          <p:cNvSpPr txBox="1"/>
          <p:nvPr/>
        </p:nvSpPr>
        <p:spPr>
          <a:xfrm>
            <a:off x="1105856" y="4936639"/>
            <a:ext cx="100451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Bar plot of normalized loss and kick factors, and HOM power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28247584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5985" y="188639"/>
            <a:ext cx="11100029" cy="984605"/>
          </a:xfrm>
        </p:spPr>
        <p:txBody>
          <a:bodyPr/>
          <a:lstStyle/>
          <a:p>
            <a:r>
              <a:rPr lang="en-US" sz="3200" dirty="0"/>
              <a:t>NLSF: Power Loss</a:t>
            </a:r>
            <a:endParaRPr lang="de-DE" sz="32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3905220" y="6411957"/>
            <a:ext cx="1002647" cy="266700"/>
          </a:xfrm>
        </p:spPr>
        <p:txBody>
          <a:bodyPr/>
          <a:lstStyle/>
          <a:p>
            <a:pPr>
              <a:defRPr/>
            </a:pPr>
            <a:r>
              <a:rPr lang="de-DE" sz="1000"/>
              <a:t>20.02.2023</a:t>
            </a:r>
            <a:endParaRPr lang="de-DE" sz="100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830214" y="6417332"/>
            <a:ext cx="6328921" cy="249196"/>
          </a:xfrm>
        </p:spPr>
        <p:txBody>
          <a:bodyPr/>
          <a:lstStyle/>
          <a:p>
            <a:pPr>
              <a:defRPr/>
            </a:pPr>
            <a:r>
              <a:rPr lang="de-DE" sz="1000" dirty="0"/>
              <a:t>Sosoho-Abasi Udongwo | UNIVERSITÄT ROSTOCK | Fakultät für Informatik und Elektrotechnik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BFAF71-3E7D-4660-B669-990E4ED1AF8B}" type="slidenum">
              <a:rPr lang="de-DE" altLang="de-DE" sz="1000" smtClean="0"/>
              <a:pPr>
                <a:defRPr/>
              </a:pPr>
              <a:t>19</a:t>
            </a:fld>
            <a:endParaRPr lang="de-DE" altLang="de-DE" sz="10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93E6735-CAA2-A302-C4F3-D5DCFF191E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88" y="1160748"/>
            <a:ext cx="10972822" cy="310896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9" name="Table 19">
                <a:extLst>
                  <a:ext uri="{FF2B5EF4-FFF2-40B4-BE49-F238E27FC236}">
                    <a16:creationId xmlns:a16="http://schemas.microsoft.com/office/drawing/2014/main" id="{019346F8-EC19-184B-8009-72AA92CDD50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7319017"/>
                  </p:ext>
                </p:extLst>
              </p:nvPr>
            </p:nvGraphicFramePr>
            <p:xfrm>
              <a:off x="119336" y="4916575"/>
              <a:ext cx="11594298" cy="135674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067790">
                      <a:extLst>
                        <a:ext uri="{9D8B030D-6E8A-4147-A177-3AD203B41FA5}">
                          <a16:colId xmlns:a16="http://schemas.microsoft.com/office/drawing/2014/main" val="229452743"/>
                        </a:ext>
                      </a:extLst>
                    </a:gridCol>
                    <a:gridCol w="2294869">
                      <a:extLst>
                        <a:ext uri="{9D8B030D-6E8A-4147-A177-3AD203B41FA5}">
                          <a16:colId xmlns:a16="http://schemas.microsoft.com/office/drawing/2014/main" val="3725605577"/>
                        </a:ext>
                      </a:extLst>
                    </a:gridCol>
                    <a:gridCol w="1988886">
                      <a:extLst>
                        <a:ext uri="{9D8B030D-6E8A-4147-A177-3AD203B41FA5}">
                          <a16:colId xmlns:a16="http://schemas.microsoft.com/office/drawing/2014/main" val="536677827"/>
                        </a:ext>
                      </a:extLst>
                    </a:gridCol>
                    <a:gridCol w="2412889">
                      <a:extLst>
                        <a:ext uri="{9D8B030D-6E8A-4147-A177-3AD203B41FA5}">
                          <a16:colId xmlns:a16="http://schemas.microsoft.com/office/drawing/2014/main" val="3502706846"/>
                        </a:ext>
                      </a:extLst>
                    </a:gridCol>
                    <a:gridCol w="2829864">
                      <a:extLst>
                        <a:ext uri="{9D8B030D-6E8A-4147-A177-3AD203B41FA5}">
                          <a16:colId xmlns:a16="http://schemas.microsoft.com/office/drawing/2014/main" val="201516461"/>
                        </a:ext>
                      </a:extLst>
                    </a:gridCol>
                  </a:tblGrid>
                  <a:tr h="1188132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1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1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𝑵</m:t>
                                    </m:r>
                                  </m:e>
                                  <m:sub>
                                    <m:r>
                                      <a:rPr lang="en-US" sz="1100" b="1" i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𝐜𝐚𝐯</m:t>
                                    </m:r>
                                  </m:sub>
                                </m:sSub>
                                <m:r>
                                  <a:rPr lang="en-US" sz="11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sz="11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1100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100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𝑽</m:t>
                                        </m:r>
                                      </m:e>
                                      <m:sub>
                                        <m:r>
                                          <a:rPr lang="en-US" sz="1100" b="1" i="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𝐫𝐟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1100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100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𝑬</m:t>
                                        </m:r>
                                      </m:e>
                                      <m:sub>
                                        <m:r>
                                          <a:rPr lang="en-US" sz="1100" b="1" i="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𝐚𝐜𝐜</m:t>
                                        </m:r>
                                      </m:sub>
                                    </m:sSub>
                                    <m:r>
                                      <a:rPr lang="en-US" sz="11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⋅</m:t>
                                    </m:r>
                                    <m:sSub>
                                      <m:sSubPr>
                                        <m:ctrlPr>
                                          <a:rPr lang="en-US" sz="1100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100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𝑳</m:t>
                                        </m:r>
                                      </m:e>
                                      <m:sub>
                                        <m:r>
                                          <a:rPr lang="en-US" sz="1100" b="1" i="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𝐚𝐜𝐭𝐢𝐯𝐞</m:t>
                                        </m:r>
                                      </m:sub>
                                    </m:sSub>
                                  </m:den>
                                </m:f>
                              </m:oMath>
                            </m:oMathPara>
                          </a14:m>
                          <a:endParaRPr lang="en-GB" sz="1100" dirty="0">
                            <a:solidFill>
                              <a:schemeClr val="tx1"/>
                            </a:solidFill>
                          </a:endParaRPr>
                        </a:p>
                        <a:p>
                          <a:pPr algn="ctr"/>
                          <a:endParaRPr lang="en-GB" sz="11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1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1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𝑷</m:t>
                                    </m:r>
                                  </m:e>
                                  <m:sub>
                                    <m:r>
                                      <a:rPr lang="en-US" sz="1100" b="1" i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𝐬𝐭𝐚𝐭</m:t>
                                    </m:r>
                                  </m:sub>
                                </m:sSub>
                                <m:r>
                                  <a:rPr lang="en-US" sz="11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sz="11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1100" b="1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100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𝑳</m:t>
                                        </m:r>
                                      </m:e>
                                      <m:sub>
                                        <m:r>
                                          <a:rPr lang="en-US" sz="1100" b="1" i="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𝐜𝐚𝐯𝐢𝐭𝐲</m:t>
                                        </m:r>
                                      </m:sub>
                                    </m:sSub>
                                    <m:r>
                                      <a:rPr lang="en-US" sz="11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⋅</m:t>
                                    </m:r>
                                    <m:sSub>
                                      <m:sSubPr>
                                        <m:ctrlPr>
                                          <a:rPr lang="en-US" sz="1100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100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𝑽</m:t>
                                        </m:r>
                                      </m:e>
                                      <m:sub>
                                        <m:r>
                                          <a:rPr lang="en-US" sz="1100" b="1" i="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𝐫𝐟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1100" b="1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100" b="1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𝑳</m:t>
                                        </m:r>
                                      </m:e>
                                      <m:sub>
                                        <m:r>
                                          <a:rPr lang="en-US" sz="1100" b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𝐚𝐜𝐭𝐢𝐯𝐞</m:t>
                                        </m:r>
                                      </m:sub>
                                    </m:sSub>
                                    <m:r>
                                      <a:rPr lang="en-US" sz="11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⋅</m:t>
                                    </m:r>
                                    <m:sSub>
                                      <m:sSubPr>
                                        <m:ctrlPr>
                                          <a:rPr lang="en-US" sz="1100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100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𝑬</m:t>
                                        </m:r>
                                      </m:e>
                                      <m:sub>
                                        <m:r>
                                          <a:rPr lang="en-US" sz="1100" b="1" i="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𝐚𝐜𝐜</m:t>
                                        </m:r>
                                      </m:sub>
                                    </m:sSub>
                                  </m:den>
                                </m:f>
                              </m:oMath>
                            </m:oMathPara>
                          </a14:m>
                          <a:endParaRPr lang="en-GB" sz="1100" dirty="0">
                            <a:solidFill>
                              <a:schemeClr val="tx1"/>
                            </a:solidFill>
                          </a:endParaRPr>
                        </a:p>
                        <a:p>
                          <a:pPr algn="ctr"/>
                          <a:endParaRPr lang="en-GB" sz="11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1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1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𝑷</m:t>
                                    </m:r>
                                  </m:e>
                                  <m:sub>
                                    <m:r>
                                      <a:rPr lang="en-US" sz="1100" b="1" i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𝐝𝐲𝐧</m:t>
                                    </m:r>
                                  </m:sub>
                                </m:sSub>
                                <m:r>
                                  <a:rPr lang="en-US" sz="11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en-US" sz="11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1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𝑽</m:t>
                                    </m:r>
                                  </m:e>
                                  <m:sub>
                                    <m:r>
                                      <a:rPr lang="en-US" sz="1100" b="1" i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𝐫𝐟</m:t>
                                    </m:r>
                                  </m:sub>
                                </m:sSub>
                                <m:f>
                                  <m:fPr>
                                    <m:ctrlPr>
                                      <a:rPr lang="en-US" sz="11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1100" b="1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100" b="1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𝑬</m:t>
                                        </m:r>
                                      </m:e>
                                      <m:sub>
                                        <m:r>
                                          <a:rPr lang="en-US" sz="1100" b="1" i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𝐚𝐜𝐜</m:t>
                                        </m:r>
                                      </m:sub>
                                    </m:sSub>
                                    <m:r>
                                      <a:rPr lang="en-US" sz="11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⋅</m:t>
                                    </m:r>
                                    <m:sSub>
                                      <m:sSubPr>
                                        <m:ctrlPr>
                                          <a:rPr lang="en-US" sz="1100" b="1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100" b="1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𝑳</m:t>
                                        </m:r>
                                      </m:e>
                                      <m:sub>
                                        <m:r>
                                          <a:rPr lang="en-US" sz="1100" b="1" i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𝐚𝐜𝐭𝐢𝐯𝐞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1100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f>
                                          <m:fPr>
                                            <m:ctrlPr>
                                              <a:rPr lang="en-US" sz="1100" b="1" i="1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US" sz="1100" b="1" i="1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𝑹</m:t>
                                            </m:r>
                                          </m:num>
                                          <m:den>
                                            <m:r>
                                              <a:rPr lang="en-US" sz="1100" b="1" i="1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𝑸</m:t>
                                            </m:r>
                                          </m:den>
                                        </m:f>
                                      </m:e>
                                      <m:sub>
                                        <m:r>
                                          <a:rPr lang="en-US" sz="1100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∥, </m:t>
                                        </m:r>
                                        <m:r>
                                          <a:rPr lang="en-US" sz="1100" b="1" i="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𝐅𝐌</m:t>
                                        </m:r>
                                      </m:sub>
                                    </m:sSub>
                                    <m:r>
                                      <a:rPr lang="en-US" sz="11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⋅</m:t>
                                    </m:r>
                                    <m:sSub>
                                      <m:sSubPr>
                                        <m:ctrlPr>
                                          <a:rPr lang="en-US" sz="1100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100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𝑸</m:t>
                                        </m:r>
                                      </m:e>
                                      <m:sub>
                                        <m:r>
                                          <a:rPr lang="en-US" sz="1100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𝟎</m:t>
                                        </m:r>
                                      </m:sub>
                                    </m:sSub>
                                  </m:den>
                                </m:f>
                              </m:oMath>
                            </m:oMathPara>
                          </a14:m>
                          <a:endParaRPr lang="en-GB" sz="1100" dirty="0">
                            <a:solidFill>
                              <a:schemeClr val="tx1"/>
                            </a:solidFill>
                          </a:endParaRPr>
                        </a:p>
                        <a:p>
                          <a:pPr algn="ctr"/>
                          <a:endParaRPr lang="en-GB" sz="11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1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1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𝒌</m:t>
                                    </m:r>
                                  </m:e>
                                  <m:sub>
                                    <m:r>
                                      <a:rPr lang="en-US" sz="11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∥, </m:t>
                                    </m:r>
                                    <m:r>
                                      <a:rPr lang="en-US" sz="1100" b="1" i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𝐅𝐌</m:t>
                                    </m:r>
                                  </m:sub>
                                </m:sSub>
                                <m:r>
                                  <a:rPr lang="en-US" sz="11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sz="11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1100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100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𝝎</m:t>
                                        </m:r>
                                      </m:e>
                                      <m:sub>
                                        <m:r>
                                          <a:rPr lang="en-US" sz="1100" b="1" i="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𝐅𝐌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US" sz="11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𝟒</m:t>
                                    </m:r>
                                  </m:den>
                                </m:f>
                                <m:sSub>
                                  <m:sSubPr>
                                    <m:ctrlPr>
                                      <a:rPr lang="en-US" sz="11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d>
                                      <m:dPr>
                                        <m:ctrlPr>
                                          <a:rPr lang="en-US" sz="1100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ctrlPr>
                                              <a:rPr lang="en-US" sz="1100" b="1" i="1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US" sz="1100" b="1" i="1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𝑹</m:t>
                                            </m:r>
                                          </m:num>
                                          <m:den>
                                            <m:r>
                                              <a:rPr lang="en-US" sz="1100" b="1" i="1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𝑸</m:t>
                                            </m:r>
                                          </m:den>
                                        </m:f>
                                      </m:e>
                                    </m:d>
                                  </m:e>
                                  <m:sub>
                                    <m:r>
                                      <a:rPr lang="en-US" sz="11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∥, </m:t>
                                    </m:r>
                                    <m:r>
                                      <a:rPr lang="en-US" sz="1100" b="1" i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𝐅𝐌</m:t>
                                    </m:r>
                                  </m:sub>
                                </m:sSub>
                                <m:sSup>
                                  <m:sSupPr>
                                    <m:ctrlPr>
                                      <a:rPr lang="en-US" sz="11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100" b="1" i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𝐞</m:t>
                                    </m:r>
                                  </m:e>
                                  <m:sup>
                                    <m:r>
                                      <a:rPr lang="en-US" sz="11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p>
                                      <m:sSupPr>
                                        <m:ctrlPr>
                                          <a:rPr lang="en-US" sz="1100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n-US" sz="1100" b="1" i="1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f>
                                              <m:fPr>
                                                <m:ctrlPr>
                                                  <a:rPr lang="en-US" sz="1100" b="1" i="1" smtClean="0">
                                                    <a:solidFill>
                                                      <a:schemeClr val="tx1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sSub>
                                                  <m:sSubPr>
                                                    <m:ctrlPr>
                                                      <a:rPr lang="en-US" sz="1100" b="1" i="1" smtClean="0">
                                                        <a:solidFill>
                                                          <a:schemeClr val="tx1"/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en-US" sz="1100" b="1" i="1" smtClean="0">
                                                        <a:solidFill>
                                                          <a:schemeClr val="tx1"/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  <m:t>𝝎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en-US" sz="1100" b="1" i="0" smtClean="0">
                                                        <a:solidFill>
                                                          <a:schemeClr val="tx1"/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  <m:t>𝐅𝐌</m:t>
                                                    </m:r>
                                                  </m:sub>
                                                </m:sSub>
                                                <m:sSub>
                                                  <m:sSubPr>
                                                    <m:ctrlPr>
                                                      <a:rPr lang="en-US" sz="1100" b="1" i="1" smtClean="0">
                                                        <a:solidFill>
                                                          <a:schemeClr val="tx1"/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en-US" sz="1100" b="1" i="1" smtClean="0">
                                                        <a:solidFill>
                                                          <a:schemeClr val="tx1"/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  <m:t>𝝈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en-US" sz="1100" b="1" i="1" smtClean="0">
                                                        <a:solidFill>
                                                          <a:schemeClr val="tx1"/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  <m:t>𝒛</m:t>
                                                    </m:r>
                                                  </m:sub>
                                                </m:sSub>
                                              </m:num>
                                              <m:den>
                                                <m:r>
                                                  <a:rPr lang="en-US" sz="1100" b="1" i="1" smtClean="0">
                                                    <a:solidFill>
                                                      <a:schemeClr val="tx1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𝒄</m:t>
                                                </m:r>
                                              </m:den>
                                            </m:f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US" sz="1100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𝟐</m:t>
                                        </m:r>
                                      </m:sup>
                                    </m:sSup>
                                  </m:sup>
                                </m:sSup>
                              </m:oMath>
                            </m:oMathPara>
                          </a14:m>
                          <a:endParaRPr lang="en-GB" sz="1100" dirty="0">
                            <a:solidFill>
                              <a:schemeClr val="tx1"/>
                            </a:solidFill>
                          </a:endParaRPr>
                        </a:p>
                        <a:p>
                          <a:pPr algn="ctr"/>
                          <a:endParaRPr lang="en-GB" sz="1100" dirty="0">
                            <a:solidFill>
                              <a:schemeClr val="tx1"/>
                            </a:solidFill>
                          </a:endParaRPr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1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1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𝒌</m:t>
                                    </m:r>
                                  </m:e>
                                  <m:sub>
                                    <m:r>
                                      <a:rPr lang="en-US" sz="1100" b="1" i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𝐇𝐎𝐌</m:t>
                                    </m:r>
                                  </m:sub>
                                </m:sSub>
                                <m:r>
                                  <a:rPr lang="en-US" sz="11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en-US" sz="11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1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𝒌</m:t>
                                    </m:r>
                                  </m:e>
                                  <m:sub>
                                    <m:r>
                                      <a:rPr lang="en-US" sz="11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∥</m:t>
                                    </m:r>
                                  </m:sub>
                                </m:sSub>
                                <m:r>
                                  <a:rPr lang="en-US" sz="11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sz="11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1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𝒌</m:t>
                                    </m:r>
                                  </m:e>
                                  <m:sub>
                                    <m:r>
                                      <a:rPr lang="en-US" sz="11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∥,</m:t>
                                    </m:r>
                                    <m:r>
                                      <a:rPr lang="en-US" sz="1100" b="1" i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𝐅𝐌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100" dirty="0">
                            <a:solidFill>
                              <a:schemeClr val="tx1"/>
                            </a:solidFill>
                          </a:endParaRPr>
                        </a:p>
                        <a:p>
                          <a:pPr algn="ctr"/>
                          <a:endParaRPr lang="en-GB" sz="1100" dirty="0">
                            <a:solidFill>
                              <a:schemeClr val="tx1"/>
                            </a:solidFill>
                          </a:endParaRP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1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1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𝑷</m:t>
                                    </m:r>
                                  </m:e>
                                  <m:sub>
                                    <m:r>
                                      <a:rPr lang="en-US" sz="1100" b="1" i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𝐇𝐎𝐌</m:t>
                                    </m:r>
                                  </m:sub>
                                </m:sSub>
                                <m:r>
                                  <a:rPr lang="en-US" sz="11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en-US" sz="11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1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𝒌</m:t>
                                    </m:r>
                                  </m:e>
                                  <m:sub>
                                    <m:r>
                                      <a:rPr lang="en-US" sz="11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∥, </m:t>
                                    </m:r>
                                    <m:r>
                                      <a:rPr lang="en-US" sz="1100" b="1" i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𝐇𝐎𝐌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sz="11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1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𝑰</m:t>
                                    </m:r>
                                  </m:e>
                                  <m:sub>
                                    <m:r>
                                      <a:rPr lang="en-US" sz="11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𝟎</m:t>
                                    </m:r>
                                  </m:sub>
                                </m:sSub>
                                <m:r>
                                  <a:rPr lang="en-US" sz="11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𝒆</m:t>
                                </m:r>
                                <m:sSub>
                                  <m:sSubPr>
                                    <m:ctrlPr>
                                      <a:rPr lang="en-US" sz="11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1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𝑵</m:t>
                                    </m:r>
                                  </m:e>
                                  <m:sub>
                                    <m:r>
                                      <a:rPr lang="en-US" sz="1100" b="1" i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𝐛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100" dirty="0">
                            <a:solidFill>
                              <a:schemeClr val="tx1"/>
                            </a:solidFill>
                          </a:endParaRPr>
                        </a:p>
                        <a:p>
                          <a:pPr algn="ctr"/>
                          <a:endParaRPr lang="en-GB" sz="11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1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sSub>
                                    <m:sSubPr>
                                      <m:ctrlPr>
                                        <a:rPr lang="en-US" sz="11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1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𝑷</m:t>
                                      </m:r>
                                    </m:e>
                                    <m:sub>
                                      <m:r>
                                        <a:rPr lang="en-US" sz="1100" b="1" i="0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𝐥𝐨𝐬𝐬</m:t>
                                      </m:r>
                                      <m:r>
                                        <a:rPr lang="en-US" sz="1100" b="1" i="0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, </m:t>
                                      </m:r>
                                      <m:r>
                                        <a:rPr lang="en-US" sz="1100" b="1" i="0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𝐭𝐨𝐭</m:t>
                                      </m:r>
                                    </m:sub>
                                  </m:sSub>
                                  <m:r>
                                    <a:rPr lang="en-US" sz="11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=</m:t>
                                  </m:r>
                                  <m:r>
                                    <a:rPr lang="en-US" sz="11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𝑷</m:t>
                                  </m:r>
                                </m:e>
                                <m:sub>
                                  <m:r>
                                    <a:rPr lang="en-US" sz="1100" b="1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𝐬𝐭𝐚𝐭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dirty="0">
                              <a:solidFill>
                                <a:schemeClr val="tx1"/>
                              </a:solidFill>
                            </a:rPr>
                            <a:t>+</a:t>
                          </a:r>
                          <a:r>
                            <a:rPr lang="en-US" sz="1100" b="1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1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1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𝑷</m:t>
                                  </m:r>
                                </m:e>
                                <m:sub>
                                  <m:r>
                                    <a:rPr lang="en-US" sz="1100" b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𝐝𝐲𝐧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dirty="0">
                              <a:solidFill>
                                <a:schemeClr val="tx1"/>
                              </a:solidFill>
                            </a:rPr>
                            <a:t>+</a:t>
                          </a:r>
                          <a:r>
                            <a:rPr lang="en-US" sz="1100" b="1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1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1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𝑷</m:t>
                                  </m:r>
                                </m:e>
                                <m:sub>
                                  <m:r>
                                    <a:rPr lang="en-US" sz="1100" b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𝐇𝐎𝐌</m:t>
                                  </m:r>
                                </m:sub>
                              </m:sSub>
                            </m:oMath>
                          </a14:m>
                          <a:endParaRPr lang="en-GB" sz="1100" dirty="0">
                            <a:solidFill>
                              <a:schemeClr val="tx1"/>
                            </a:solidFill>
                          </a:endParaRPr>
                        </a:p>
                        <a:p>
                          <a:pPr algn="ctr"/>
                          <a:endParaRPr lang="en-GB" sz="11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978589325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9" name="Table 19">
                <a:extLst>
                  <a:ext uri="{FF2B5EF4-FFF2-40B4-BE49-F238E27FC236}">
                    <a16:creationId xmlns:a16="http://schemas.microsoft.com/office/drawing/2014/main" id="{019346F8-EC19-184B-8009-72AA92CDD50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7319017"/>
                  </p:ext>
                </p:extLst>
              </p:nvPr>
            </p:nvGraphicFramePr>
            <p:xfrm>
              <a:off x="119336" y="4916575"/>
              <a:ext cx="11594298" cy="135674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067790">
                      <a:extLst>
                        <a:ext uri="{9D8B030D-6E8A-4147-A177-3AD203B41FA5}">
                          <a16:colId xmlns:a16="http://schemas.microsoft.com/office/drawing/2014/main" val="229452743"/>
                        </a:ext>
                      </a:extLst>
                    </a:gridCol>
                    <a:gridCol w="2294869">
                      <a:extLst>
                        <a:ext uri="{9D8B030D-6E8A-4147-A177-3AD203B41FA5}">
                          <a16:colId xmlns:a16="http://schemas.microsoft.com/office/drawing/2014/main" val="3725605577"/>
                        </a:ext>
                      </a:extLst>
                    </a:gridCol>
                    <a:gridCol w="1988886">
                      <a:extLst>
                        <a:ext uri="{9D8B030D-6E8A-4147-A177-3AD203B41FA5}">
                          <a16:colId xmlns:a16="http://schemas.microsoft.com/office/drawing/2014/main" val="536677827"/>
                        </a:ext>
                      </a:extLst>
                    </a:gridCol>
                    <a:gridCol w="2412889">
                      <a:extLst>
                        <a:ext uri="{9D8B030D-6E8A-4147-A177-3AD203B41FA5}">
                          <a16:colId xmlns:a16="http://schemas.microsoft.com/office/drawing/2014/main" val="3502706846"/>
                        </a:ext>
                      </a:extLst>
                    </a:gridCol>
                    <a:gridCol w="2829864">
                      <a:extLst>
                        <a:ext uri="{9D8B030D-6E8A-4147-A177-3AD203B41FA5}">
                          <a16:colId xmlns:a16="http://schemas.microsoft.com/office/drawing/2014/main" val="201516461"/>
                        </a:ext>
                      </a:extLst>
                    </a:gridCol>
                  </a:tblGrid>
                  <a:tr h="1356741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295" t="-446" r="-462537" b="-17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90186" t="-446" r="-315915" b="-17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219939" t="-446" r="-265337" b="-17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262720" t="-446" r="-117884" b="-17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310345" t="-446" r="-862" b="-178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78589325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6" name="TextBox 25">
            <a:extLst>
              <a:ext uri="{FF2B5EF4-FFF2-40B4-BE49-F238E27FC236}">
                <a16:creationId xmlns:a16="http://schemas.microsoft.com/office/drawing/2014/main" id="{7C1B0D9A-AD02-82EA-173F-10B4B9C37E87}"/>
              </a:ext>
            </a:extLst>
          </p:cNvPr>
          <p:cNvSpPr txBox="1"/>
          <p:nvPr/>
        </p:nvSpPr>
        <p:spPr>
          <a:xfrm>
            <a:off x="545985" y="4221088"/>
            <a:ext cx="11377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Bar plot of normalized number of cavities, static power loss, dynamic power loss, HOM power loss  and total power loss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19600014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B5A30F-0399-B984-B681-4011D1190B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384" y="440668"/>
            <a:ext cx="10727267" cy="679450"/>
          </a:xfrm>
        </p:spPr>
        <p:txBody>
          <a:bodyPr/>
          <a:lstStyle/>
          <a:p>
            <a:r>
              <a:rPr lang="en-GB" sz="3200" dirty="0"/>
              <a:t>Content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F3BF6B7-67EC-5E56-8E7D-DDE927D5DD6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51384" y="1120118"/>
                <a:ext cx="10727267" cy="3816425"/>
              </a:xfrm>
            </p:spPr>
            <p:txBody>
              <a:bodyPr>
                <a:normAutofit/>
              </a:bodyPr>
              <a:lstStyle/>
              <a:p>
                <a:r>
                  <a:rPr lang="en-GB" sz="2400" dirty="0"/>
                  <a:t>Transverse HOM impedance study for three 9-cell RF cavity geometries (NLSF [1], ERL-MA [2], TESLA [3]) considered for the muon collider</a:t>
                </a:r>
              </a:p>
              <a:p>
                <a:pPr lvl="1"/>
                <a:r>
                  <a:rPr lang="en-GB" sz="2400" dirty="0"/>
                  <a:t>Comparison of transverse HOM impedances to the threshold impedance values</a:t>
                </a:r>
              </a:p>
              <a:p>
                <a:pPr lvl="1"/>
                <a:r>
                  <a:rPr lang="en-GB" sz="2400" dirty="0"/>
                  <a:t>Trapped transverse HOM with high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ext</m:t>
                        </m:r>
                      </m:sub>
                    </m:sSub>
                  </m:oMath>
                </a14:m>
                <a:r>
                  <a:rPr lang="en-GB" sz="24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f>
                          <m:f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num>
                          <m:den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den>
                        </m:f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⊥</m:t>
                        </m:r>
                      </m:sub>
                    </m:sSub>
                  </m:oMath>
                </a14:m>
                <a:endParaRPr lang="en-GB" sz="2400" dirty="0"/>
              </a:p>
              <a:p>
                <a:endParaRPr lang="en-GB" sz="2400" dirty="0"/>
              </a:p>
              <a:p>
                <a:r>
                  <a:rPr lang="en-US" sz="2400" dirty="0"/>
                  <a:t>General study of the NLSF cavity considering different number of cells and operating frequency</a:t>
                </a:r>
                <a:endParaRPr lang="en-GB" sz="2400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F3BF6B7-67EC-5E56-8E7D-DDE927D5DD6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51384" y="1120118"/>
                <a:ext cx="10727267" cy="3816425"/>
              </a:xfrm>
              <a:blipFill>
                <a:blip r:embed="rId2"/>
                <a:stretch>
                  <a:fillRect l="-739" t="-1118" r="-12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AC2B66-0C9D-5862-583D-F782F7D884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z="1000"/>
              <a:t>20.02.2023</a:t>
            </a:r>
            <a:endParaRPr lang="de-DE" sz="10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2D3B8B-6EB1-3900-2120-6DE50CE0FC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30214" y="6417332"/>
            <a:ext cx="6328921" cy="249196"/>
          </a:xfrm>
        </p:spPr>
        <p:txBody>
          <a:bodyPr/>
          <a:lstStyle/>
          <a:p>
            <a:pPr>
              <a:defRPr/>
            </a:pPr>
            <a:r>
              <a:rPr lang="de-DE" sz="1000" dirty="0"/>
              <a:t>Sosoho-Abasi Udongwo | UNIVERSITÄT ROSTOCK | Fakultät für Informatik und Elektrotechnik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663C43-F87F-CC50-31DD-12F100053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BFAF71-3E7D-4660-B669-990E4ED1AF8B}" type="slidenum">
              <a:rPr lang="de-DE" altLang="de-DE" sz="1000" smtClean="0"/>
              <a:pPr>
                <a:defRPr/>
              </a:pPr>
              <a:t>2</a:t>
            </a:fld>
            <a:endParaRPr lang="de-DE" altLang="de-DE" sz="100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EF69E0F-F0B8-9EA2-3548-DBE3C94B7EDE}"/>
              </a:ext>
            </a:extLst>
          </p:cNvPr>
          <p:cNvSpPr txBox="1"/>
          <p:nvPr/>
        </p:nvSpPr>
        <p:spPr>
          <a:xfrm>
            <a:off x="155340" y="5319209"/>
            <a:ext cx="1188132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/>
              <a:t>[1] N. </a:t>
            </a:r>
            <a:r>
              <a:rPr lang="en-GB" sz="1400" i="1" dirty="0" err="1"/>
              <a:t>Juntong</a:t>
            </a:r>
            <a:r>
              <a:rPr lang="en-GB" sz="1400" i="1" dirty="0"/>
              <a:t>, R.M. Jones, </a:t>
            </a:r>
            <a:r>
              <a:rPr lang="en-US" sz="1400" i="1" dirty="0"/>
              <a:t>High Gradient Superconducting Cavity with Low Surface EM Fields and Well-Suppressed HOMS for the ILC, 2010. </a:t>
            </a:r>
          </a:p>
          <a:p>
            <a:r>
              <a:rPr lang="en-GB" sz="1400" i="1" dirty="0"/>
              <a:t>[2] Valey Shemelin, Optimal choice of cell geometry for a multicell superconducting cavity, Physics Review Special Topics – Accelerators and Beamshttps://journals.aps.org/prab/pdf/10.1103/PhysRevSTAB.12.114701</a:t>
            </a:r>
            <a:endParaRPr lang="en-US" sz="1400" i="1" dirty="0"/>
          </a:p>
          <a:p>
            <a:r>
              <a:rPr lang="en-US" sz="1400" i="1" dirty="0"/>
              <a:t>[3] B. Aune et al, Superconducting TESLA cavities, Physical Review Special Topics - Accelerators and Beams, Volume 3, 092001 (2000).</a:t>
            </a:r>
          </a:p>
          <a:p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8538789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B5A30F-0399-B984-B681-4011D1190B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384" y="440668"/>
            <a:ext cx="10727267" cy="679450"/>
          </a:xfrm>
        </p:spPr>
        <p:txBody>
          <a:bodyPr/>
          <a:lstStyle/>
          <a:p>
            <a:r>
              <a:rPr lang="en-GB" sz="3200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3BF6B7-67EC-5E56-8E7D-DDE927D5DD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417" y="1268759"/>
            <a:ext cx="10727267" cy="4464497"/>
          </a:xfrm>
        </p:spPr>
        <p:txBody>
          <a:bodyPr>
            <a:normAutofit/>
          </a:bodyPr>
          <a:lstStyle/>
          <a:p>
            <a:r>
              <a:rPr lang="en-GB" dirty="0"/>
              <a:t>The maximum impedance of the analysed cavties are less than the transverse impedance threshold values by different factors. The least suitable, considering the impedance threshold value is the ERL-MA cavity geometry</a:t>
            </a:r>
          </a:p>
          <a:p>
            <a:endParaRPr lang="en-GB" dirty="0"/>
          </a:p>
          <a:p>
            <a:r>
              <a:rPr lang="en-GB" dirty="0"/>
              <a:t>The HOM impedance could be reduced further by optimizing the HOM couplers and/or increasing the number of couplers</a:t>
            </a:r>
          </a:p>
          <a:p>
            <a:endParaRPr lang="en-GB" dirty="0"/>
          </a:p>
          <a:p>
            <a:r>
              <a:rPr lang="en-GB" dirty="0"/>
              <a:t>The TE121 mode is a trapped mode and the cavity geometry(ies) need to be optimized to allow this mode propagate to the end cells for proper damping</a:t>
            </a:r>
          </a:p>
          <a:p>
            <a:endParaRPr lang="en-GB" dirty="0"/>
          </a:p>
          <a:p>
            <a:r>
              <a:rPr lang="en-GB" dirty="0"/>
              <a:t>There is about a 30% decrease in HOM and total power loss when comparing the 1300 MHz and 1000MHz operating frequency choices and about a 50% reduction when considering a frequency of 801.58 MHz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AC2B66-0C9D-5862-583D-F782F7D884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z="1000"/>
              <a:t>20.02.2023</a:t>
            </a:r>
            <a:endParaRPr lang="de-DE" sz="10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2D3B8B-6EB1-3900-2120-6DE50CE0FC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30214" y="6417332"/>
            <a:ext cx="6328921" cy="249196"/>
          </a:xfrm>
        </p:spPr>
        <p:txBody>
          <a:bodyPr/>
          <a:lstStyle/>
          <a:p>
            <a:pPr>
              <a:defRPr/>
            </a:pPr>
            <a:r>
              <a:rPr lang="de-DE" sz="1000" dirty="0"/>
              <a:t>Sosoho-Abasi Udongwo | UNIVERSITÄT ROSTOCK | Fakultät für Informatik und Elektrotechnik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663C43-F87F-CC50-31DD-12F100053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BFAF71-3E7D-4660-B669-990E4ED1AF8B}" type="slidenum">
              <a:rPr lang="de-DE" altLang="de-DE" sz="1000" smtClean="0"/>
              <a:pPr>
                <a:defRPr/>
              </a:pPr>
              <a:t>20</a:t>
            </a:fld>
            <a:endParaRPr lang="de-DE" altLang="de-DE" sz="1000"/>
          </a:p>
        </p:txBody>
      </p:sp>
    </p:spTree>
    <p:extLst>
      <p:ext uri="{BB962C8B-B14F-4D97-AF65-F5344CB8AC3E}">
        <p14:creationId xmlns:p14="http://schemas.microsoft.com/office/powerpoint/2010/main" val="24429705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5985" y="193266"/>
            <a:ext cx="11100029" cy="679450"/>
          </a:xfrm>
        </p:spPr>
        <p:txBody>
          <a:bodyPr/>
          <a:lstStyle/>
          <a:p>
            <a:r>
              <a:rPr lang="en-US" sz="3200" dirty="0"/>
              <a:t>Some Formulas </a:t>
            </a:r>
            <a:endParaRPr lang="de-DE" sz="32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3905220" y="6411957"/>
            <a:ext cx="1002647" cy="266700"/>
          </a:xfrm>
        </p:spPr>
        <p:txBody>
          <a:bodyPr/>
          <a:lstStyle/>
          <a:p>
            <a:pPr>
              <a:defRPr/>
            </a:pPr>
            <a:r>
              <a:rPr lang="de-DE" sz="1000"/>
              <a:t>20.02.2023</a:t>
            </a:r>
            <a:endParaRPr lang="de-DE" sz="100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830214" y="6417332"/>
            <a:ext cx="6328921" cy="249196"/>
          </a:xfrm>
        </p:spPr>
        <p:txBody>
          <a:bodyPr/>
          <a:lstStyle/>
          <a:p>
            <a:pPr>
              <a:defRPr/>
            </a:pPr>
            <a:r>
              <a:rPr lang="de-DE" sz="1000" dirty="0"/>
              <a:t>Sosoho-Abasi Udongwo | UNIVERSITÄT ROSTOCK | Fakultät für Informatik und Elektrotechnik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BFAF71-3E7D-4660-B669-990E4ED1AF8B}" type="slidenum">
              <a:rPr lang="de-DE" altLang="de-DE" sz="1000" smtClean="0"/>
              <a:pPr>
                <a:defRPr/>
              </a:pPr>
              <a:t>21</a:t>
            </a:fld>
            <a:endParaRPr lang="de-DE" altLang="de-DE" sz="1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AFC290B-DFDC-3A00-2953-16D9F4FE0DAF}"/>
                  </a:ext>
                </a:extLst>
              </p:cNvPr>
              <p:cNvSpPr txBox="1"/>
              <p:nvPr/>
            </p:nvSpPr>
            <p:spPr>
              <a:xfrm>
                <a:off x="299356" y="3477443"/>
                <a:ext cx="2255338" cy="34932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𝑷</m:t>
                          </m:r>
                        </m:e>
                        <m:sub>
                          <m:r>
                            <a:rPr lang="en-US" sz="1600" b="1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𝐇𝐎𝐌</m:t>
                          </m:r>
                        </m:sub>
                      </m:sSub>
                      <m:r>
                        <a:rPr lang="en-US" sz="16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𝒌</m:t>
                          </m:r>
                        </m:e>
                        <m:sub>
                          <m:r>
                            <a:rPr lang="en-U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∥, </m:t>
                          </m:r>
                          <m:r>
                            <a:rPr lang="en-US" sz="1600" b="1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𝐇𝐎𝐌</m:t>
                          </m:r>
                        </m:sub>
                      </m:sSub>
                      <m:sSub>
                        <m:sSubPr>
                          <m:ctrlPr>
                            <a:rPr lang="en-U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𝑰</m:t>
                          </m:r>
                        </m:e>
                        <m:sub>
                          <m:r>
                            <a:rPr lang="en-U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r>
                        <a:rPr lang="en-US" sz="16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𝒆</m:t>
                      </m:r>
                      <m:sSub>
                        <m:sSubPr>
                          <m:ctrlPr>
                            <a:rPr lang="en-U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en-US" sz="1600" b="1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𝐛</m:t>
                          </m:r>
                        </m:sub>
                      </m:sSub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AFC290B-DFDC-3A00-2953-16D9F4FE0D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356" y="3477443"/>
                <a:ext cx="2255338" cy="349326"/>
              </a:xfrm>
              <a:prstGeom prst="rect">
                <a:avLst/>
              </a:prstGeom>
              <a:blipFill>
                <a:blip r:embed="rId2"/>
                <a:stretch>
                  <a:fillRect b="-344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2A620AB-04BF-7D89-C4EB-361CF8F96241}"/>
                  </a:ext>
                </a:extLst>
              </p:cNvPr>
              <p:cNvSpPr txBox="1"/>
              <p:nvPr/>
            </p:nvSpPr>
            <p:spPr>
              <a:xfrm>
                <a:off x="255397" y="2835420"/>
                <a:ext cx="2030115" cy="34932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𝒌</m:t>
                          </m:r>
                        </m:e>
                        <m:sub>
                          <m:r>
                            <a:rPr lang="en-US" sz="1600" b="1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𝐇𝐎𝐌</m:t>
                          </m:r>
                        </m:sub>
                      </m:sSub>
                      <m:r>
                        <a:rPr lang="en-US" sz="16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𝒌</m:t>
                          </m:r>
                        </m:e>
                        <m:sub>
                          <m:r>
                            <a:rPr lang="en-U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∥</m:t>
                          </m:r>
                        </m:sub>
                      </m:sSub>
                      <m:r>
                        <a:rPr lang="en-US" sz="16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𝒌</m:t>
                          </m:r>
                        </m:e>
                        <m:sub>
                          <m:r>
                            <a:rPr lang="en-U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∥,</m:t>
                          </m:r>
                          <m:r>
                            <a:rPr lang="en-US" sz="1600" b="1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𝐅𝐌</m:t>
                          </m:r>
                        </m:sub>
                      </m:sSub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2A620AB-04BF-7D89-C4EB-361CF8F962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397" y="2835420"/>
                <a:ext cx="2030115" cy="349326"/>
              </a:xfrm>
              <a:prstGeom prst="rect">
                <a:avLst/>
              </a:prstGeom>
              <a:blipFill>
                <a:blip r:embed="rId3"/>
                <a:stretch>
                  <a:fillRect b="-52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DF792A6D-AD5C-A960-A3C1-51FF9ADACA3B}"/>
                  </a:ext>
                </a:extLst>
              </p:cNvPr>
              <p:cNvSpPr txBox="1"/>
              <p:nvPr/>
            </p:nvSpPr>
            <p:spPr>
              <a:xfrm>
                <a:off x="299356" y="1972375"/>
                <a:ext cx="3107195" cy="69807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𝒌</m:t>
                          </m:r>
                        </m:e>
                        <m:sub>
                          <m:r>
                            <a:rPr lang="en-U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∥, </m:t>
                          </m:r>
                          <m:r>
                            <a:rPr lang="en-US" sz="1600" b="1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𝐅𝐌</m:t>
                          </m:r>
                        </m:sub>
                      </m:sSub>
                      <m:r>
                        <a:rPr lang="en-US" sz="16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𝝎</m:t>
                              </m:r>
                            </m:e>
                            <m:sub>
                              <m:r>
                                <a:rPr lang="en-US" sz="1600" b="1" i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𝐅𝐌</m:t>
                              </m:r>
                            </m:sub>
                          </m:sSub>
                        </m:num>
                        <m:den>
                          <m:r>
                            <a:rPr lang="en-U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  <m:sSub>
                        <m:sSubPr>
                          <m:ctrlPr>
                            <a:rPr lang="en-U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US" sz="16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600" b="1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600" b="1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𝑹</m:t>
                                  </m:r>
                                </m:num>
                                <m:den>
                                  <m:r>
                                    <a:rPr lang="en-US" sz="1600" b="1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𝑸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en-U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∥, </m:t>
                          </m:r>
                          <m:r>
                            <a:rPr lang="en-US" sz="1600" b="1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𝐅𝐌</m:t>
                          </m:r>
                        </m:sub>
                      </m:sSub>
                      <m:sSup>
                        <m:sSupPr>
                          <m:ctrlPr>
                            <a:rPr lang="en-U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1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𝐞</m:t>
                          </m:r>
                        </m:e>
                        <m:sup>
                          <m:r>
                            <a:rPr lang="en-U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16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1600" b="1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1600" b="1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sz="1600" b="1" i="1" smtClean="0">
                                              <a:solidFill>
                                                <a:schemeClr val="tx2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600" b="1" i="1" smtClean="0">
                                              <a:solidFill>
                                                <a:schemeClr val="tx2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𝝎</m:t>
                                          </m:r>
                                        </m:e>
                                        <m:sub>
                                          <m:r>
                                            <a:rPr lang="en-US" sz="1600" b="1" i="0" smtClean="0">
                                              <a:solidFill>
                                                <a:schemeClr val="tx2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𝐅𝐌</m:t>
                                          </m:r>
                                        </m:sub>
                                      </m:sSub>
                                      <m:sSub>
                                        <m:sSubPr>
                                          <m:ctrlPr>
                                            <a:rPr lang="en-US" sz="1600" b="1" i="1" smtClean="0">
                                              <a:solidFill>
                                                <a:schemeClr val="tx2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600" b="1" i="1" smtClean="0">
                                              <a:solidFill>
                                                <a:schemeClr val="tx2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𝝈</m:t>
                                          </m:r>
                                        </m:e>
                                        <m:sub>
                                          <m:r>
                                            <a:rPr lang="en-US" sz="1600" b="1" i="1" smtClean="0">
                                              <a:solidFill>
                                                <a:schemeClr val="tx2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𝒛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r>
                                        <a:rPr lang="en-US" sz="1600" b="1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𝒄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sz="16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sup>
                      </m:sSup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DF792A6D-AD5C-A960-A3C1-51FF9ADACA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356" y="1972375"/>
                <a:ext cx="3107195" cy="69807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6DF5906-1697-0645-A794-171F3A8A5808}"/>
                  </a:ext>
                </a:extLst>
              </p:cNvPr>
              <p:cNvSpPr txBox="1"/>
              <p:nvPr/>
            </p:nvSpPr>
            <p:spPr>
              <a:xfrm>
                <a:off x="318397" y="4157395"/>
                <a:ext cx="2267449" cy="83926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𝑷</m:t>
                          </m:r>
                        </m:e>
                        <m:sub>
                          <m:r>
                            <a:rPr lang="en-US" sz="1600" b="1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𝐝𝐲𝐧</m:t>
                          </m:r>
                        </m:sub>
                      </m:sSub>
                      <m:r>
                        <a:rPr lang="en-US" sz="16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𝑽</m:t>
                          </m:r>
                        </m:e>
                        <m:sub>
                          <m:r>
                            <a:rPr lang="en-US" sz="1600" b="1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𝐫𝐟</m:t>
                          </m:r>
                        </m:sub>
                      </m:sSub>
                      <m:f>
                        <m:fPr>
                          <m:ctrlPr>
                            <a:rPr lang="en-U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𝑬</m:t>
                              </m:r>
                            </m:e>
                            <m:sub>
                              <m:r>
                                <a:rPr lang="en-US" sz="1600" b="1" i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𝐚𝐜𝐜</m:t>
                              </m:r>
                            </m:sub>
                          </m:sSub>
                          <m:r>
                            <a:rPr lang="en-U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⋅</m:t>
                          </m:r>
                          <m:sSub>
                            <m:sSubPr>
                              <m:ctrlPr>
                                <a:rPr lang="en-US" sz="16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𝑳</m:t>
                              </m:r>
                            </m:e>
                            <m:sub>
                              <m:r>
                                <a:rPr lang="en-US" sz="1600" b="1" i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𝐚𝐜𝐭𝐢𝐯𝐞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6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f>
                                <m:fPr>
                                  <m:ctrlPr>
                                    <a:rPr lang="en-US" sz="1600" b="1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600" b="1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𝑹</m:t>
                                  </m:r>
                                </m:num>
                                <m:den>
                                  <m:r>
                                    <a:rPr lang="en-US" sz="1600" b="1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𝑸</m:t>
                                  </m:r>
                                </m:den>
                              </m:f>
                            </m:e>
                            <m:sub>
                              <m:r>
                                <a:rPr lang="en-US" sz="16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∥, </m:t>
                              </m:r>
                              <m:r>
                                <a:rPr lang="en-US" sz="1600" b="1" i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𝐅𝐌</m:t>
                              </m:r>
                            </m:sub>
                          </m:sSub>
                          <m:r>
                            <a:rPr lang="en-U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⋅</m:t>
                          </m:r>
                          <m:sSub>
                            <m:sSubPr>
                              <m:ctrlPr>
                                <a:rPr lang="en-US" sz="16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𝑸</m:t>
                              </m:r>
                            </m:e>
                            <m:sub>
                              <m:r>
                                <a:rPr lang="en-US" sz="16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6DF5906-1697-0645-A794-171F3A8A58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8397" y="4157395"/>
                <a:ext cx="2267449" cy="83926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C995B03-93ED-E9C4-23A0-538730991679}"/>
                  </a:ext>
                </a:extLst>
              </p:cNvPr>
              <p:cNvSpPr txBox="1"/>
              <p:nvPr/>
            </p:nvSpPr>
            <p:spPr>
              <a:xfrm>
                <a:off x="313650" y="5064149"/>
                <a:ext cx="1913610" cy="60458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𝑷</m:t>
                          </m:r>
                        </m:e>
                        <m:sub>
                          <m:r>
                            <a:rPr lang="en-US" sz="1600" b="1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𝐬𝐭𝐚𝐭</m:t>
                          </m:r>
                        </m:sub>
                      </m:sSub>
                      <m:r>
                        <a:rPr lang="en-US" sz="16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𝑳</m:t>
                              </m:r>
                            </m:e>
                            <m:sub>
                              <m:r>
                                <a:rPr lang="en-US" sz="1600" b="1" i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𝐜𝐚𝐯𝐢𝐭𝐲</m:t>
                              </m:r>
                            </m:sub>
                          </m:sSub>
                          <m:r>
                            <a:rPr lang="en-U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⋅</m:t>
                          </m:r>
                          <m:sSub>
                            <m:sSubPr>
                              <m:ctrlPr>
                                <a:rPr lang="en-US" sz="16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en-US" sz="1600" b="1" i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𝐫𝐟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6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𝑳</m:t>
                              </m:r>
                            </m:e>
                            <m:sub>
                              <m:r>
                                <a:rPr lang="en-US" sz="1600" b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𝐚𝐜𝐭𝐢𝐯𝐞</m:t>
                              </m:r>
                            </m:sub>
                          </m:sSub>
                          <m:r>
                            <a:rPr lang="en-U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⋅</m:t>
                          </m:r>
                          <m:sSub>
                            <m:sSubPr>
                              <m:ctrlPr>
                                <a:rPr lang="en-US" sz="16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𝑬</m:t>
                              </m:r>
                            </m:e>
                            <m:sub>
                              <m:r>
                                <a:rPr lang="en-US" sz="1600" b="1" i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𝐚𝐜𝐜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C995B03-93ED-E9C4-23A0-5387309916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3650" y="5064149"/>
                <a:ext cx="1913610" cy="60458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D55E6FD-BD5A-2267-09BA-F545DFAF0E9D}"/>
                  </a:ext>
                </a:extLst>
              </p:cNvPr>
              <p:cNvSpPr txBox="1"/>
              <p:nvPr/>
            </p:nvSpPr>
            <p:spPr>
              <a:xfrm>
                <a:off x="299356" y="5780873"/>
                <a:ext cx="5263544" cy="49244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en-US" sz="1600" b="1" i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𝐝𝐲𝐧</m:t>
                        </m:r>
                      </m:sub>
                    </m:sSub>
                    <m:r>
                      <a:rPr lang="en-US" sz="16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1600" b="1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𝐜𝐚𝐯</m:t>
                    </m:r>
                    <m:r>
                      <a:rPr lang="en-US" sz="16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6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600" b="1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𝑷</m:t>
                            </m:r>
                          </m:e>
                          <m:sub>
                            <m:r>
                              <a:rPr lang="en-US" sz="1600" b="1" i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𝐝𝐲𝐧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1600" b="1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𝑵</m:t>
                            </m:r>
                          </m:e>
                          <m:sub>
                            <m:r>
                              <a:rPr lang="en-US" sz="1600" b="1" i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𝐜𝐚𝐯</m:t>
                            </m:r>
                          </m:sub>
                        </m:sSub>
                      </m:den>
                    </m:f>
                  </m:oMath>
                </a14:m>
                <a:r>
                  <a:rPr lang="en-GB" sz="16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en-US" sz="1600" b="1" i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𝐬𝐭𝐚𝐭</m:t>
                        </m:r>
                      </m:sub>
                    </m:sSub>
                    <m:r>
                      <a:rPr lang="en-US" sz="16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1600" b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𝐜𝐚𝐯</m:t>
                    </m:r>
                    <m:r>
                      <a:rPr lang="en-US" sz="16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6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600" b="1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𝑷</m:t>
                            </m:r>
                          </m:e>
                          <m:sub>
                            <m:r>
                              <a:rPr lang="en-US" sz="1600" b="1" i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𝐬𝐭𝐚𝐭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1600" b="1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𝑵</m:t>
                            </m:r>
                          </m:e>
                          <m:sub>
                            <m:r>
                              <a:rPr lang="en-US" sz="1600" b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𝐜𝐚𝐯</m:t>
                            </m:r>
                          </m:sub>
                        </m:sSub>
                      </m:den>
                    </m:f>
                  </m:oMath>
                </a14:m>
                <a:r>
                  <a:rPr lang="en-GB" sz="1600" dirty="0"/>
                  <a:t> 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D55E6FD-BD5A-2267-09BA-F545DFAF0E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356" y="5780873"/>
                <a:ext cx="5263544" cy="492443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8BDFEED5-E881-C60B-49B8-ABD11BB6BAA4}"/>
                  </a:ext>
                </a:extLst>
              </p:cNvPr>
              <p:cNvSpPr txBox="1"/>
              <p:nvPr/>
            </p:nvSpPr>
            <p:spPr>
              <a:xfrm>
                <a:off x="399408" y="1332371"/>
                <a:ext cx="1987917" cy="59477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en-US" sz="1600" b="1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𝐜𝐚𝐯</m:t>
                          </m:r>
                        </m:sub>
                      </m:sSub>
                      <m:r>
                        <a:rPr lang="en-US" sz="16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en-US" sz="1600" b="1" i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𝐫𝐟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6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𝑬</m:t>
                              </m:r>
                            </m:e>
                            <m:sub>
                              <m:r>
                                <a:rPr lang="en-US" sz="1600" b="1" i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𝐚𝐜𝐜</m:t>
                              </m:r>
                            </m:sub>
                          </m:sSub>
                          <m:r>
                            <a:rPr lang="en-U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⋅</m:t>
                          </m:r>
                          <m:sSub>
                            <m:sSubPr>
                              <m:ctrlPr>
                                <a:rPr lang="en-US" sz="16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𝑳</m:t>
                              </m:r>
                            </m:e>
                            <m:sub>
                              <m:r>
                                <a:rPr lang="en-US" sz="1600" b="1" i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𝐚𝐜𝐭𝐢𝐯𝐞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8BDFEED5-E881-C60B-49B8-ABD11BB6BA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408" y="1332371"/>
                <a:ext cx="1987917" cy="594778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68F2B2D8-3E6D-CB7A-187D-A9EFDD036C99}"/>
                  </a:ext>
                </a:extLst>
              </p:cNvPr>
              <p:cNvSpPr txBox="1"/>
              <p:nvPr/>
            </p:nvSpPr>
            <p:spPr>
              <a:xfrm>
                <a:off x="2338530" y="838502"/>
                <a:ext cx="2326669" cy="36112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𝑳</m:t>
                          </m:r>
                        </m:e>
                        <m:sub>
                          <m:r>
                            <a:rPr lang="en-US" sz="1600" b="1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𝐜𝐚𝐯𝐢𝐭𝐲</m:t>
                          </m:r>
                        </m:sub>
                      </m:sSub>
                      <m:r>
                        <a:rPr lang="en-US" sz="16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6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𝑳</m:t>
                          </m:r>
                        </m:e>
                        <m:sub>
                          <m:r>
                            <a:rPr lang="en-US" sz="1600" b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𝐚𝐜𝐭𝐢𝐯𝐞</m:t>
                          </m:r>
                        </m:sub>
                      </m:sSub>
                      <m:r>
                        <a:rPr lang="en-US" sz="16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16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sSub>
                        <m:sSubPr>
                          <m:ctrlPr>
                            <a:rPr lang="en-U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𝝀</m:t>
                          </m:r>
                        </m:e>
                        <m:sub>
                          <m:r>
                            <a:rPr lang="en-U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68F2B2D8-3E6D-CB7A-187D-A9EFDD036C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8530" y="838502"/>
                <a:ext cx="2326669" cy="361125"/>
              </a:xfrm>
              <a:prstGeom prst="rect">
                <a:avLst/>
              </a:prstGeom>
              <a:blipFill>
                <a:blip r:embed="rId9"/>
                <a:stretch>
                  <a:fillRect b="-508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1D0D0289-7E96-7750-354E-ADFA311856BE}"/>
                  </a:ext>
                </a:extLst>
              </p:cNvPr>
              <p:cNvSpPr txBox="1"/>
              <p:nvPr/>
            </p:nvSpPr>
            <p:spPr>
              <a:xfrm>
                <a:off x="356463" y="750694"/>
                <a:ext cx="1827982" cy="55906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𝑳</m:t>
                          </m:r>
                        </m:e>
                        <m:sub>
                          <m:r>
                            <a:rPr lang="en-US" sz="1600" b="1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𝐚𝐜𝐭𝐢𝐯𝐞</m:t>
                          </m:r>
                        </m:sub>
                      </m:sSub>
                      <m:r>
                        <a:rPr lang="en-US" sz="16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𝑵</m:t>
                              </m:r>
                            </m:e>
                            <m:sub>
                              <m:r>
                                <a:rPr lang="en-US" sz="1600" b="1" i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𝐜𝐞𝐥𝐥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6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𝝀</m:t>
                              </m:r>
                            </m:e>
                            <m:sub>
                              <m:r>
                                <a:rPr lang="en-US" sz="16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</m:num>
                        <m:den>
                          <m:r>
                            <a:rPr lang="en-U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1D0D0289-7E96-7750-354E-ADFA311856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463" y="750694"/>
                <a:ext cx="1827982" cy="559064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10DAC347-4B45-F5A9-A306-411B7FE7D4AF}"/>
                  </a:ext>
                </a:extLst>
              </p:cNvPr>
              <p:cNvSpPr txBox="1"/>
              <p:nvPr/>
            </p:nvSpPr>
            <p:spPr>
              <a:xfrm>
                <a:off x="3958992" y="3466476"/>
                <a:ext cx="826268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en-US" sz="1600" b="1" i="0" smtClean="0">
                            <a:latin typeface="Cambria Math" panose="02040503050406030204" pitchFamily="18" charset="0"/>
                          </a:rPr>
                          <m:t>𝐇𝐎𝐌</m:t>
                        </m:r>
                      </m:sub>
                    </m:sSub>
                  </m:oMath>
                </a14:m>
                <a:r>
                  <a:rPr lang="en-GB" sz="1600" dirty="0"/>
                  <a:t>: Higher order mode power,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𝑰</m:t>
                        </m:r>
                      </m:e>
                      <m:sub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n-GB" sz="1600" dirty="0"/>
                  <a:t>: Beam current, </a:t>
                </a:r>
                <a14:m>
                  <m:oMath xmlns:m="http://schemas.openxmlformats.org/officeDocument/2006/math">
                    <m:r>
                      <a:rPr lang="en-US" sz="1600" b="1" i="1" smtClean="0">
                        <a:latin typeface="Cambria Math" panose="02040503050406030204" pitchFamily="18" charset="0"/>
                      </a:rPr>
                      <m:t>𝒆</m:t>
                    </m:r>
                  </m:oMath>
                </a14:m>
                <a:r>
                  <a:rPr lang="en-GB" sz="1600" dirty="0"/>
                  <a:t>: muon charge,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𝒃</m:t>
                        </m:r>
                      </m:sub>
                    </m:sSub>
                  </m:oMath>
                </a14:m>
                <a:r>
                  <a:rPr lang="en-GB" sz="1600" b="1" dirty="0"/>
                  <a:t>: </a:t>
                </a:r>
                <a:r>
                  <a:rPr lang="en-GB" sz="1600" dirty="0"/>
                  <a:t>Bunch intensity</a:t>
                </a: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10DAC347-4B45-F5A9-A306-411B7FE7D4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8992" y="3466476"/>
                <a:ext cx="8262682" cy="338554"/>
              </a:xfrm>
              <a:prstGeom prst="rect">
                <a:avLst/>
              </a:prstGeom>
              <a:blipFill>
                <a:blip r:embed="rId11"/>
                <a:stretch>
                  <a:fillRect t="-5455" b="-236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6A59082F-1025-BD93-F841-6CD45D5A551B}"/>
                  </a:ext>
                </a:extLst>
              </p:cNvPr>
              <p:cNvSpPr txBox="1"/>
              <p:nvPr/>
            </p:nvSpPr>
            <p:spPr>
              <a:xfrm>
                <a:off x="3958992" y="2835420"/>
                <a:ext cx="8262682" cy="3438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𝒌</m:t>
                        </m:r>
                      </m:e>
                      <m:sub>
                        <m:r>
                          <a:rPr lang="en-US" sz="1600" b="1" i="0" smtClean="0">
                            <a:latin typeface="Cambria Math" panose="02040503050406030204" pitchFamily="18" charset="0"/>
                          </a:rPr>
                          <m:t>𝐇𝐎𝐌</m:t>
                        </m:r>
                      </m:sub>
                    </m:sSub>
                  </m:oMath>
                </a14:m>
                <a:r>
                  <a:rPr lang="en-GB" sz="1600" dirty="0"/>
                  <a:t>: Higher order mode power loss factor,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𝒌</m:t>
                        </m:r>
                      </m:e>
                      <m:sub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∥</m:t>
                        </m:r>
                      </m:sub>
                    </m:sSub>
                  </m:oMath>
                </a14:m>
                <a:r>
                  <a:rPr lang="en-GB" sz="1600" dirty="0"/>
                  <a:t>: Total loss factor</a:t>
                </a: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6A59082F-1025-BD93-F841-6CD45D5A55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8992" y="2835420"/>
                <a:ext cx="8262682" cy="343812"/>
              </a:xfrm>
              <a:prstGeom prst="rect">
                <a:avLst/>
              </a:prstGeom>
              <a:blipFill>
                <a:blip r:embed="rId12"/>
                <a:stretch>
                  <a:fillRect t="-5263" b="-1929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CC9E2F00-A102-1215-411C-DBDA6E9C72C0}"/>
                  </a:ext>
                </a:extLst>
              </p:cNvPr>
              <p:cNvSpPr txBox="1"/>
              <p:nvPr/>
            </p:nvSpPr>
            <p:spPr>
              <a:xfrm>
                <a:off x="3958992" y="1949441"/>
                <a:ext cx="8262682" cy="7906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𝒌</m:t>
                        </m:r>
                      </m:e>
                      <m:sub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∥, </m:t>
                        </m:r>
                        <m:r>
                          <a:rPr lang="en-US" sz="1600" b="1" i="0" smtClean="0">
                            <a:latin typeface="Cambria Math" panose="02040503050406030204" pitchFamily="18" charset="0"/>
                          </a:rPr>
                          <m:t>𝐅𝐌</m:t>
                        </m:r>
                      </m:sub>
                    </m:sSub>
                  </m:oMath>
                </a14:m>
                <a:r>
                  <a:rPr lang="en-GB" sz="1600" dirty="0"/>
                  <a:t>: Fundamental mode loss factor,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𝝎</m:t>
                        </m:r>
                      </m:e>
                      <m:sub>
                        <m:r>
                          <a:rPr lang="en-US" sz="1600" b="1" i="0" smtClean="0">
                            <a:latin typeface="Cambria Math" panose="02040503050406030204" pitchFamily="18" charset="0"/>
                          </a:rPr>
                          <m:t>𝐅𝐌</m:t>
                        </m:r>
                      </m:sub>
                    </m:sSub>
                  </m:oMath>
                </a14:m>
                <a:r>
                  <a:rPr lang="en-GB" sz="1600" dirty="0"/>
                  <a:t>: Fundamental mode angular frequency,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𝒛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GB" sz="1600" dirty="0"/>
                  <a:t> Bunch length,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sz="1600" b="1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1600" b="1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1600" b="1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𝑹</m:t>
                                </m:r>
                              </m:num>
                              <m:den>
                                <m:r>
                                  <a:rPr lang="en-US" sz="1600" b="1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𝑸</m:t>
                                </m:r>
                              </m:den>
                            </m:f>
                          </m:e>
                        </m:d>
                      </m:e>
                      <m:sub>
                        <m:r>
                          <a:rPr lang="en-US" sz="16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∥, </m:t>
                        </m:r>
                        <m:r>
                          <a:rPr lang="en-US" sz="1600" b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𝐅𝐌</m:t>
                        </m:r>
                      </m:sub>
                    </m:sSub>
                  </m:oMath>
                </a14:m>
                <a:r>
                  <a:rPr lang="en-GB" sz="1600" dirty="0"/>
                  <a:t>: Fundamental mode R/Q, </a:t>
                </a:r>
                <a14:m>
                  <m:oMath xmlns:m="http://schemas.openxmlformats.org/officeDocument/2006/math">
                    <m:r>
                      <a:rPr lang="en-US" sz="1600" b="1" i="1" smtClean="0">
                        <a:latin typeface="Cambria Math" panose="02040503050406030204" pitchFamily="18" charset="0"/>
                      </a:rPr>
                      <m:t>𝒄</m:t>
                    </m:r>
                    <m:r>
                      <a:rPr lang="en-US" sz="1600" b="1" i="1" smtClean="0"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GB" sz="1600" b="1" dirty="0"/>
                  <a:t> </a:t>
                </a:r>
                <a:r>
                  <a:rPr lang="en-GB" sz="1600" dirty="0"/>
                  <a:t>Speed of light</a:t>
                </a: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CC9E2F00-A102-1215-411C-DBDA6E9C72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8992" y="1949441"/>
                <a:ext cx="8262682" cy="790601"/>
              </a:xfrm>
              <a:prstGeom prst="rect">
                <a:avLst/>
              </a:prstGeom>
              <a:blipFill>
                <a:blip r:embed="rId13"/>
                <a:stretch>
                  <a:fillRect t="-2326" b="-7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F29DBADE-1490-2862-977E-76B3614819FD}"/>
                  </a:ext>
                </a:extLst>
              </p:cNvPr>
              <p:cNvSpPr txBox="1"/>
              <p:nvPr/>
            </p:nvSpPr>
            <p:spPr>
              <a:xfrm>
                <a:off x="4665199" y="843408"/>
                <a:ext cx="6831401" cy="8535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𝑳</m:t>
                        </m:r>
                      </m:e>
                      <m:sub>
                        <m:r>
                          <a:rPr lang="en-US" sz="1600" b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𝐚𝐜𝐭𝐢𝐯𝐞</m:t>
                        </m:r>
                      </m:sub>
                    </m:sSub>
                  </m:oMath>
                </a14:m>
                <a:r>
                  <a:rPr lang="en-GB" sz="1600" dirty="0"/>
                  <a:t>: Active cavity length,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>
                        <m:r>
                          <a:rPr lang="en-US" sz="1600" b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𝐜𝐞𝐥𝐥</m:t>
                        </m:r>
                      </m:sub>
                    </m:sSub>
                  </m:oMath>
                </a14:m>
                <a:r>
                  <a:rPr lang="en-GB" sz="1600" dirty="0"/>
                  <a:t>: Number of cells per cavity,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𝝀</m:t>
                        </m:r>
                      </m:e>
                      <m:sub>
                        <m:r>
                          <a:rPr lang="en-US" sz="16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GB" sz="1600" dirty="0"/>
                  <a:t> Accelerating mode wavelength,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6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𝑳</m:t>
                        </m:r>
                      </m:e>
                      <m:sub>
                        <m:r>
                          <a:rPr lang="en-US" sz="1600" b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𝐜𝐚𝐯𝐢𝐭𝐲</m:t>
                        </m:r>
                      </m:sub>
                    </m:sSub>
                  </m:oMath>
                </a14:m>
                <a:r>
                  <a:rPr lang="en-GB" sz="1600" dirty="0"/>
                  <a:t>: </a:t>
                </a:r>
                <a:r>
                  <a:rPr lang="en-US" sz="1600" dirty="0"/>
                  <a:t>Total cavity length (with beampipes),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en-US" sz="1600" b="1" i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𝐚𝐜𝐜</m:t>
                        </m:r>
                      </m:sub>
                    </m:sSub>
                  </m:oMath>
                </a14:m>
                <a:r>
                  <a:rPr lang="en-GB" sz="1600" dirty="0"/>
                  <a:t>: Accelerating gradient,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en-US" sz="1600" b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𝐫𝐟</m:t>
                        </m:r>
                      </m:sub>
                    </m:sSub>
                  </m:oMath>
                </a14:m>
                <a:r>
                  <a:rPr lang="en-GB" sz="1600" dirty="0"/>
                  <a:t>: RF voltage</a:t>
                </a: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F29DBADE-1490-2862-977E-76B3614819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5199" y="843408"/>
                <a:ext cx="6831401" cy="853567"/>
              </a:xfrm>
              <a:prstGeom prst="rect">
                <a:avLst/>
              </a:prstGeom>
              <a:blipFill>
                <a:blip r:embed="rId14"/>
                <a:stretch>
                  <a:fillRect t="-2143" b="-85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88A1D8D7-4588-3E4E-0E95-801239155062}"/>
                  </a:ext>
                </a:extLst>
              </p:cNvPr>
              <p:cNvSpPr txBox="1"/>
              <p:nvPr/>
            </p:nvSpPr>
            <p:spPr>
              <a:xfrm>
                <a:off x="3911918" y="4297317"/>
                <a:ext cx="2508118" cy="3611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en-US" sz="1600" b="1" i="0" smtClean="0">
                            <a:latin typeface="Cambria Math" panose="02040503050406030204" pitchFamily="18" charset="0"/>
                          </a:rPr>
                          <m:t>𝐝𝐲𝐧</m:t>
                        </m:r>
                      </m:sub>
                    </m:sSub>
                  </m:oMath>
                </a14:m>
                <a:r>
                  <a:rPr lang="en-GB" sz="1600" dirty="0"/>
                  <a:t>: </a:t>
                </a:r>
                <a:r>
                  <a:rPr lang="en-US" sz="1600" dirty="0"/>
                  <a:t>Dynamic power loss</a:t>
                </a:r>
                <a:endParaRPr lang="en-GB" sz="1600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88A1D8D7-4588-3E4E-0E95-8012391550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11918" y="4297317"/>
                <a:ext cx="2508118" cy="361125"/>
              </a:xfrm>
              <a:prstGeom prst="rect">
                <a:avLst/>
              </a:prstGeom>
              <a:blipFill>
                <a:blip r:embed="rId15"/>
                <a:stretch>
                  <a:fillRect t="-5085" b="-1525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1A3C0DE8-FA5C-BE88-B636-0A30BECB66C0}"/>
                  </a:ext>
                </a:extLst>
              </p:cNvPr>
              <p:cNvSpPr txBox="1"/>
              <p:nvPr/>
            </p:nvSpPr>
            <p:spPr>
              <a:xfrm>
                <a:off x="3975979" y="5208206"/>
                <a:ext cx="250811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en-US" sz="1600" b="1" i="0" smtClean="0">
                            <a:latin typeface="Cambria Math" panose="02040503050406030204" pitchFamily="18" charset="0"/>
                          </a:rPr>
                          <m:t>𝐬𝐭𝐚𝐭</m:t>
                        </m:r>
                      </m:sub>
                    </m:sSub>
                  </m:oMath>
                </a14:m>
                <a:r>
                  <a:rPr lang="en-GB" sz="1600" dirty="0"/>
                  <a:t>: </a:t>
                </a:r>
                <a:r>
                  <a:rPr lang="en-US" sz="1600" dirty="0"/>
                  <a:t>Static power loss</a:t>
                </a:r>
                <a:endParaRPr lang="en-GB" sz="1600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1A3C0DE8-FA5C-BE88-B636-0A30BECB66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5979" y="5208206"/>
                <a:ext cx="2508118" cy="338554"/>
              </a:xfrm>
              <a:prstGeom prst="rect">
                <a:avLst/>
              </a:prstGeom>
              <a:blipFill>
                <a:blip r:embed="rId16"/>
                <a:stretch>
                  <a:fillRect t="-5357" b="-214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645242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D86139-0CF0-A6BF-D199-F6A4C424AB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392" y="2472896"/>
            <a:ext cx="10727267" cy="1255514"/>
          </a:xfrm>
        </p:spPr>
        <p:txBody>
          <a:bodyPr/>
          <a:lstStyle/>
          <a:p>
            <a:pPr algn="ctr"/>
            <a:r>
              <a:rPr lang="en-GB" sz="3200" dirty="0"/>
              <a:t>Transverse HOM impedance study NLSF, ERL-MA, and TESLA cavity geometries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FC5DDC-CBAE-593B-FA1E-D63C204517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20.02.2023</a:t>
            </a:r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834510-5CDB-6533-3337-4C2B97D874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Sosoho-Abasi Udongwo | UNIVERSITÄT ROSTOCK | Fakultät für Informatik und Elektrotechnik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ED71F0-1166-1E74-A9E5-6E16A1577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BFAF71-3E7D-4660-B669-990E4ED1AF8B}" type="slidenum">
              <a:rPr lang="de-DE" altLang="de-DE" smtClean="0"/>
              <a:pPr>
                <a:defRPr/>
              </a:pPr>
              <a:t>3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8847080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5985" y="193266"/>
            <a:ext cx="11100029" cy="1003486"/>
          </a:xfrm>
        </p:spPr>
        <p:txBody>
          <a:bodyPr/>
          <a:lstStyle/>
          <a:p>
            <a:r>
              <a:rPr lang="en-US" sz="3200" dirty="0"/>
              <a:t>Simulation model setup for the NLSF and TESLA cavity geometries</a:t>
            </a:r>
            <a:endParaRPr lang="de-DE" sz="32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3905220" y="6474668"/>
            <a:ext cx="1002647" cy="266700"/>
          </a:xfrm>
        </p:spPr>
        <p:txBody>
          <a:bodyPr/>
          <a:lstStyle/>
          <a:p>
            <a:pPr>
              <a:defRPr/>
            </a:pPr>
            <a:r>
              <a:rPr lang="de-DE" sz="1000"/>
              <a:t>20.02.2023</a:t>
            </a:r>
            <a:endParaRPr lang="de-DE" sz="100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830214" y="6456168"/>
            <a:ext cx="6328921" cy="249196"/>
          </a:xfrm>
        </p:spPr>
        <p:txBody>
          <a:bodyPr/>
          <a:lstStyle/>
          <a:p>
            <a:pPr>
              <a:defRPr/>
            </a:pPr>
            <a:r>
              <a:rPr lang="de-DE" sz="1000" dirty="0"/>
              <a:t>Sosoho-Abasi Udongwo | UNIVERSITÄT ROSTOCK | Fakultät für Informatik und Elektrotechnik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061769" y="6474668"/>
            <a:ext cx="651864" cy="266700"/>
          </a:xfrm>
        </p:spPr>
        <p:txBody>
          <a:bodyPr/>
          <a:lstStyle/>
          <a:p>
            <a:pPr>
              <a:defRPr/>
            </a:pPr>
            <a:fld id="{51BFAF71-3E7D-4660-B669-990E4ED1AF8B}" type="slidenum">
              <a:rPr lang="de-DE" altLang="de-DE" sz="1000" smtClean="0"/>
              <a:pPr>
                <a:defRPr/>
              </a:pPr>
              <a:t>4</a:t>
            </a:fld>
            <a:endParaRPr lang="de-DE" altLang="de-DE" sz="1000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D79D67B-A24D-DB6A-3C66-4C23A0AC51FC}"/>
              </a:ext>
            </a:extLst>
          </p:cNvPr>
          <p:cNvGrpSpPr/>
          <p:nvPr/>
        </p:nvGrpSpPr>
        <p:grpSpPr>
          <a:xfrm>
            <a:off x="1848381" y="4242010"/>
            <a:ext cx="1324259" cy="1311204"/>
            <a:chOff x="1905045" y="2420669"/>
            <a:chExt cx="1324259" cy="1311204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A88B3C0C-4107-BF51-F18D-761951E39FC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27811" y="2508864"/>
              <a:ext cx="383484" cy="1127018"/>
            </a:xfrm>
            <a:prstGeom prst="rect">
              <a:avLst/>
            </a:prstGeom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6261B275-28EA-29F6-1416-3BE9290CEB23}"/>
                </a:ext>
              </a:extLst>
            </p:cNvPr>
            <p:cNvSpPr txBox="1"/>
            <p:nvPr/>
          </p:nvSpPr>
          <p:spPr>
            <a:xfrm>
              <a:off x="1905045" y="2927977"/>
              <a:ext cx="110436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u="sng" dirty="0"/>
                <a:t>TTF-III FPC</a:t>
              </a: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4EA707F0-DD6D-E79F-E542-9410B8F300B7}"/>
                </a:ext>
              </a:extLst>
            </p:cNvPr>
            <p:cNvSpPr/>
            <p:nvPr/>
          </p:nvSpPr>
          <p:spPr>
            <a:xfrm>
              <a:off x="2124939" y="2420669"/>
              <a:ext cx="1104365" cy="1311204"/>
            </a:xfrm>
            <a:prstGeom prst="rect">
              <a:avLst/>
            </a:prstGeom>
            <a:noFill/>
            <a:ln>
              <a:solidFill>
                <a:srgbClr val="FFC91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u="sng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45C8710-6233-705E-449B-C07BC0210478}"/>
              </a:ext>
            </a:extLst>
          </p:cNvPr>
          <p:cNvGrpSpPr/>
          <p:nvPr/>
        </p:nvGrpSpPr>
        <p:grpSpPr>
          <a:xfrm>
            <a:off x="7744618" y="4036480"/>
            <a:ext cx="1844674" cy="1876796"/>
            <a:chOff x="7876658" y="2492896"/>
            <a:chExt cx="1844674" cy="1876796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F16DFBFA-A4FC-48DC-3065-B15BD460033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8058132" y="2492896"/>
              <a:ext cx="1244353" cy="1244353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DDFCF4DE-6C3B-BFB7-BEC6-F1EC3CA0E7FC}"/>
                </a:ext>
              </a:extLst>
            </p:cNvPr>
            <p:cNvSpPr txBox="1"/>
            <p:nvPr/>
          </p:nvSpPr>
          <p:spPr>
            <a:xfrm>
              <a:off x="7876658" y="3846472"/>
              <a:ext cx="184467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u="sng" dirty="0"/>
                <a:t>Double Quarter Wave (DQW) HOM Coupler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1A579996-C577-3864-D8B2-0C546453AEAB}"/>
                </a:ext>
              </a:extLst>
            </p:cNvPr>
            <p:cNvSpPr/>
            <p:nvPr/>
          </p:nvSpPr>
          <p:spPr>
            <a:xfrm>
              <a:off x="7876658" y="2530776"/>
              <a:ext cx="1747733" cy="1816214"/>
            </a:xfrm>
            <a:prstGeom prst="rect">
              <a:avLst/>
            </a:prstGeom>
            <a:noFill/>
            <a:ln>
              <a:solidFill>
                <a:srgbClr val="FE7F6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u="sng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A1BDCB2-190F-3C1E-8611-0E2369B1652B}"/>
              </a:ext>
            </a:extLst>
          </p:cNvPr>
          <p:cNvGrpSpPr/>
          <p:nvPr/>
        </p:nvGrpSpPr>
        <p:grpSpPr>
          <a:xfrm>
            <a:off x="472137" y="2100594"/>
            <a:ext cx="11348500" cy="1890187"/>
            <a:chOff x="2150137" y="1144857"/>
            <a:chExt cx="7611328" cy="1267730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87F81B8F-ABD9-8C76-B27C-0C8A9EAD83E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50137" y="1144857"/>
              <a:ext cx="7611328" cy="1267730"/>
            </a:xfrm>
            <a:prstGeom prst="rect">
              <a:avLst/>
            </a:prstGeom>
          </p:spPr>
        </p:pic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28B32C0D-D57D-ED14-B0C0-079561DD647D}"/>
                </a:ext>
              </a:extLst>
            </p:cNvPr>
            <p:cNvSpPr/>
            <p:nvPr/>
          </p:nvSpPr>
          <p:spPr>
            <a:xfrm>
              <a:off x="3103896" y="1144858"/>
              <a:ext cx="306768" cy="552353"/>
            </a:xfrm>
            <a:prstGeom prst="rect">
              <a:avLst/>
            </a:prstGeom>
            <a:noFill/>
            <a:ln>
              <a:solidFill>
                <a:srgbClr val="FFC91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u="sng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BAE6E0B8-B06A-2946-6F45-DA780B5D3E8B}"/>
                </a:ext>
              </a:extLst>
            </p:cNvPr>
            <p:cNvSpPr/>
            <p:nvPr/>
          </p:nvSpPr>
          <p:spPr>
            <a:xfrm>
              <a:off x="8418674" y="1730895"/>
              <a:ext cx="552183" cy="644213"/>
            </a:xfrm>
            <a:prstGeom prst="rect">
              <a:avLst/>
            </a:prstGeom>
            <a:noFill/>
            <a:ln>
              <a:solidFill>
                <a:srgbClr val="FE7F6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u="sng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A5BAAFEC-16B4-B199-1699-D26B89DF40AF}"/>
                </a:ext>
              </a:extLst>
            </p:cNvPr>
            <p:cNvSpPr/>
            <p:nvPr/>
          </p:nvSpPr>
          <p:spPr>
            <a:xfrm>
              <a:off x="2836940" y="1793202"/>
              <a:ext cx="612090" cy="520553"/>
            </a:xfrm>
            <a:prstGeom prst="rect">
              <a:avLst/>
            </a:prstGeom>
            <a:noFill/>
            <a:ln>
              <a:solidFill>
                <a:srgbClr val="FE7F6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u="sng"/>
            </a:p>
          </p:txBody>
        </p:sp>
      </p:grpSp>
      <p:pic>
        <p:nvPicPr>
          <p:cNvPr id="36" name="Picture 35">
            <a:extLst>
              <a:ext uri="{FF2B5EF4-FFF2-40B4-BE49-F238E27FC236}">
                <a16:creationId xmlns:a16="http://schemas.microsoft.com/office/drawing/2014/main" id="{4B6B8AE4-E880-03B3-7800-28ADD8204D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51787" y="3937650"/>
            <a:ext cx="1447801" cy="143800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4961EFA-55CA-7629-3199-78882A4D1124}"/>
              </a:ext>
            </a:extLst>
          </p:cNvPr>
          <p:cNvSpPr txBox="1"/>
          <p:nvPr/>
        </p:nvSpPr>
        <p:spPr>
          <a:xfrm>
            <a:off x="353469" y="3907621"/>
            <a:ext cx="16048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Left end group: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1 FPC (TTF-III)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1 DQW coupler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49CAEA3-8408-CB85-8F6B-51C1044A3B0C}"/>
              </a:ext>
            </a:extLst>
          </p:cNvPr>
          <p:cNvSpPr txBox="1"/>
          <p:nvPr/>
        </p:nvSpPr>
        <p:spPr>
          <a:xfrm>
            <a:off x="9969136" y="3971471"/>
            <a:ext cx="16048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Right end group: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1 DQW coupler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D5F6BA2-A996-9C86-1D7E-A500251D5AC1}"/>
              </a:ext>
            </a:extLst>
          </p:cNvPr>
          <p:cNvSpPr txBox="1"/>
          <p:nvPr/>
        </p:nvSpPr>
        <p:spPr>
          <a:xfrm>
            <a:off x="4907867" y="1668546"/>
            <a:ext cx="31323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NLSF, TESLA</a:t>
            </a:r>
          </a:p>
        </p:txBody>
      </p:sp>
      <p:cxnSp>
        <p:nvCxnSpPr>
          <p:cNvPr id="7" name="Connector: Elbow 6">
            <a:extLst>
              <a:ext uri="{FF2B5EF4-FFF2-40B4-BE49-F238E27FC236}">
                <a16:creationId xmlns:a16="http://schemas.microsoft.com/office/drawing/2014/main" id="{21B69F56-8DEC-D129-2DF6-BE49A8C10110}"/>
              </a:ext>
            </a:extLst>
          </p:cNvPr>
          <p:cNvCxnSpPr>
            <a:cxnSpLocks/>
          </p:cNvCxnSpPr>
          <p:nvPr/>
        </p:nvCxnSpPr>
        <p:spPr>
          <a:xfrm rot="16200000" flipH="1">
            <a:off x="-32336" y="2464547"/>
            <a:ext cx="833378" cy="386020"/>
          </a:xfrm>
          <a:prstGeom prst="bentConnector3">
            <a:avLst>
              <a:gd name="adj1" fmla="val 100472"/>
            </a:avLst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or: Elbow 26">
            <a:extLst>
              <a:ext uri="{FF2B5EF4-FFF2-40B4-BE49-F238E27FC236}">
                <a16:creationId xmlns:a16="http://schemas.microsoft.com/office/drawing/2014/main" id="{7292063E-3851-0B8F-D807-594529173BC8}"/>
              </a:ext>
            </a:extLst>
          </p:cNvPr>
          <p:cNvCxnSpPr>
            <a:cxnSpLocks/>
          </p:cNvCxnSpPr>
          <p:nvPr/>
        </p:nvCxnSpPr>
        <p:spPr>
          <a:xfrm rot="16200000" flipH="1">
            <a:off x="668469" y="2493535"/>
            <a:ext cx="1333034" cy="827697"/>
          </a:xfrm>
          <a:prstGeom prst="bentConnector3">
            <a:avLst>
              <a:gd name="adj1" fmla="val 99389"/>
            </a:avLst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A98942D9-1153-C7AA-618E-E54B4C1E76A4}"/>
              </a:ext>
            </a:extLst>
          </p:cNvPr>
          <p:cNvSpPr txBox="1"/>
          <p:nvPr/>
        </p:nvSpPr>
        <p:spPr>
          <a:xfrm>
            <a:off x="68921" y="1676313"/>
            <a:ext cx="16048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Waveguide ports boundary condition</a:t>
            </a:r>
            <a:endParaRPr lang="en-GB" sz="1200" dirty="0"/>
          </a:p>
        </p:txBody>
      </p:sp>
      <p:cxnSp>
        <p:nvCxnSpPr>
          <p:cNvPr id="38" name="Connector: Elbow 37">
            <a:extLst>
              <a:ext uri="{FF2B5EF4-FFF2-40B4-BE49-F238E27FC236}">
                <a16:creationId xmlns:a16="http://schemas.microsoft.com/office/drawing/2014/main" id="{D4100164-AE24-EADD-F4D2-4B2BB2A599C3}"/>
              </a:ext>
            </a:extLst>
          </p:cNvPr>
          <p:cNvCxnSpPr>
            <a:cxnSpLocks/>
          </p:cNvCxnSpPr>
          <p:nvPr/>
        </p:nvCxnSpPr>
        <p:spPr>
          <a:xfrm rot="5400000">
            <a:off x="11433059" y="2521440"/>
            <a:ext cx="804822" cy="243674"/>
          </a:xfrm>
          <a:prstGeom prst="bentConnector3">
            <a:avLst>
              <a:gd name="adj1" fmla="val 99991"/>
            </a:avLst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or: Elbow 38">
            <a:extLst>
              <a:ext uri="{FF2B5EF4-FFF2-40B4-BE49-F238E27FC236}">
                <a16:creationId xmlns:a16="http://schemas.microsoft.com/office/drawing/2014/main" id="{0F6DB788-C37E-B817-4778-3AF8DE379567}"/>
              </a:ext>
            </a:extLst>
          </p:cNvPr>
          <p:cNvCxnSpPr>
            <a:cxnSpLocks/>
          </p:cNvCxnSpPr>
          <p:nvPr/>
        </p:nvCxnSpPr>
        <p:spPr>
          <a:xfrm rot="5400000">
            <a:off x="10346154" y="2443197"/>
            <a:ext cx="1345053" cy="916361"/>
          </a:xfrm>
          <a:prstGeom prst="bentConnector3">
            <a:avLst>
              <a:gd name="adj1" fmla="val 99627"/>
            </a:avLst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AE930D04-E930-E295-CA79-111D4978B610}"/>
              </a:ext>
            </a:extLst>
          </p:cNvPr>
          <p:cNvSpPr txBox="1"/>
          <p:nvPr/>
        </p:nvSpPr>
        <p:spPr>
          <a:xfrm>
            <a:off x="10496572" y="1730612"/>
            <a:ext cx="16048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Waveguide ports boundary condition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929942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5985" y="193265"/>
            <a:ext cx="11100029" cy="980069"/>
          </a:xfrm>
        </p:spPr>
        <p:txBody>
          <a:bodyPr/>
          <a:lstStyle/>
          <a:p>
            <a:r>
              <a:rPr lang="en-US" sz="3200" dirty="0"/>
              <a:t>Simulation model setup for the ERL-MA cavity</a:t>
            </a:r>
            <a:br>
              <a:rPr lang="en-US" sz="3200" dirty="0"/>
            </a:br>
            <a:r>
              <a:rPr lang="en-US" sz="3200" dirty="0"/>
              <a:t>geometry</a:t>
            </a:r>
            <a:endParaRPr lang="de-DE" sz="32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3905220" y="6474668"/>
            <a:ext cx="1002647" cy="266700"/>
          </a:xfrm>
        </p:spPr>
        <p:txBody>
          <a:bodyPr/>
          <a:lstStyle/>
          <a:p>
            <a:pPr>
              <a:defRPr/>
            </a:pPr>
            <a:r>
              <a:rPr lang="de-DE" sz="1000"/>
              <a:t>20.02.2023</a:t>
            </a:r>
            <a:endParaRPr lang="de-DE" sz="100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830214" y="6453336"/>
            <a:ext cx="6328921" cy="249196"/>
          </a:xfrm>
        </p:spPr>
        <p:txBody>
          <a:bodyPr/>
          <a:lstStyle/>
          <a:p>
            <a:pPr>
              <a:defRPr/>
            </a:pPr>
            <a:r>
              <a:rPr lang="de-DE" sz="1000" dirty="0"/>
              <a:t>Sosoho-Abasi Udongwo | UNIVERSITÄT ROSTOCK | Fakultät für Informatik und Elektrotechnik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061769" y="6474668"/>
            <a:ext cx="651864" cy="266700"/>
          </a:xfrm>
        </p:spPr>
        <p:txBody>
          <a:bodyPr/>
          <a:lstStyle/>
          <a:p>
            <a:pPr>
              <a:defRPr/>
            </a:pPr>
            <a:fld id="{51BFAF71-3E7D-4660-B669-990E4ED1AF8B}" type="slidenum">
              <a:rPr lang="de-DE" altLang="de-DE" sz="1000" smtClean="0"/>
              <a:pPr>
                <a:defRPr/>
              </a:pPr>
              <a:t>5</a:t>
            </a:fld>
            <a:endParaRPr lang="de-DE" altLang="de-DE" sz="1000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A99A648-EA90-B25C-8CDA-E6EB24EABCB8}"/>
              </a:ext>
            </a:extLst>
          </p:cNvPr>
          <p:cNvGrpSpPr/>
          <p:nvPr/>
        </p:nvGrpSpPr>
        <p:grpSpPr>
          <a:xfrm>
            <a:off x="2075081" y="4108311"/>
            <a:ext cx="1324259" cy="1311204"/>
            <a:chOff x="1905045" y="3712225"/>
            <a:chExt cx="1324259" cy="1311204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A88B3C0C-4107-BF51-F18D-761951E39FC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27811" y="3800420"/>
              <a:ext cx="383484" cy="1127018"/>
            </a:xfrm>
            <a:prstGeom prst="rect">
              <a:avLst/>
            </a:prstGeom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6261B275-28EA-29F6-1416-3BE9290CEB23}"/>
                </a:ext>
              </a:extLst>
            </p:cNvPr>
            <p:cNvSpPr txBox="1"/>
            <p:nvPr/>
          </p:nvSpPr>
          <p:spPr>
            <a:xfrm>
              <a:off x="1905045" y="4219533"/>
              <a:ext cx="110436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u="sng" dirty="0"/>
                <a:t>TTF-III FPC</a:t>
              </a: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4EA707F0-DD6D-E79F-E542-9410B8F300B7}"/>
                </a:ext>
              </a:extLst>
            </p:cNvPr>
            <p:cNvSpPr/>
            <p:nvPr/>
          </p:nvSpPr>
          <p:spPr>
            <a:xfrm>
              <a:off x="2124939" y="3712225"/>
              <a:ext cx="1104365" cy="1311204"/>
            </a:xfrm>
            <a:prstGeom prst="rect">
              <a:avLst/>
            </a:prstGeom>
            <a:noFill/>
            <a:ln>
              <a:solidFill>
                <a:srgbClr val="FFC91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u="sng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D791CA9-135E-75DD-8579-681F803A917F}"/>
              </a:ext>
            </a:extLst>
          </p:cNvPr>
          <p:cNvGrpSpPr/>
          <p:nvPr/>
        </p:nvGrpSpPr>
        <p:grpSpPr>
          <a:xfrm>
            <a:off x="3932176" y="4000476"/>
            <a:ext cx="1844674" cy="1876796"/>
            <a:chOff x="7876658" y="3784452"/>
            <a:chExt cx="1844674" cy="1876796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F16DFBFA-A4FC-48DC-3065-B15BD460033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8058132" y="3784452"/>
              <a:ext cx="1244353" cy="1244353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DDFCF4DE-6C3B-BFB7-BEC6-F1EC3CA0E7FC}"/>
                </a:ext>
              </a:extLst>
            </p:cNvPr>
            <p:cNvSpPr txBox="1"/>
            <p:nvPr/>
          </p:nvSpPr>
          <p:spPr>
            <a:xfrm>
              <a:off x="7876658" y="5138028"/>
              <a:ext cx="184467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u="sng" dirty="0"/>
                <a:t>Double Quarter Wave (DQW) HOM Coupler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1A579996-C577-3864-D8B2-0C546453AEAB}"/>
                </a:ext>
              </a:extLst>
            </p:cNvPr>
            <p:cNvSpPr/>
            <p:nvPr/>
          </p:nvSpPr>
          <p:spPr>
            <a:xfrm>
              <a:off x="7876658" y="3822332"/>
              <a:ext cx="1747733" cy="1816214"/>
            </a:xfrm>
            <a:prstGeom prst="rect">
              <a:avLst/>
            </a:prstGeom>
            <a:noFill/>
            <a:ln>
              <a:solidFill>
                <a:srgbClr val="FE7F6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u="sng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31BCFB29-86C7-5808-6BC2-7A68CB07DDFB}"/>
              </a:ext>
            </a:extLst>
          </p:cNvPr>
          <p:cNvGrpSpPr/>
          <p:nvPr/>
        </p:nvGrpSpPr>
        <p:grpSpPr>
          <a:xfrm>
            <a:off x="503006" y="2094756"/>
            <a:ext cx="11041972" cy="1801474"/>
            <a:chOff x="2063552" y="1622847"/>
            <a:chExt cx="7760402" cy="1266093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41C11136-E4C0-9DCD-1277-3A1BF33F900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063552" y="1622847"/>
              <a:ext cx="7760402" cy="1266093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03013E7-CDF3-73A1-46F3-465C206375D7}"/>
                </a:ext>
              </a:extLst>
            </p:cNvPr>
            <p:cNvSpPr/>
            <p:nvPr/>
          </p:nvSpPr>
          <p:spPr>
            <a:xfrm>
              <a:off x="2806844" y="2288123"/>
              <a:ext cx="612090" cy="520553"/>
            </a:xfrm>
            <a:prstGeom prst="rect">
              <a:avLst/>
            </a:prstGeom>
            <a:noFill/>
            <a:ln>
              <a:solidFill>
                <a:srgbClr val="FE7F6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u="sng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557DC84D-EC85-6744-B0CB-597DA60AA702}"/>
                </a:ext>
              </a:extLst>
            </p:cNvPr>
            <p:cNvSpPr/>
            <p:nvPr/>
          </p:nvSpPr>
          <p:spPr>
            <a:xfrm>
              <a:off x="3015489" y="1655505"/>
              <a:ext cx="306768" cy="552353"/>
            </a:xfrm>
            <a:prstGeom prst="rect">
              <a:avLst/>
            </a:prstGeom>
            <a:noFill/>
            <a:ln>
              <a:solidFill>
                <a:srgbClr val="FFC91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u="sng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18BDC651-36D5-BBB5-AA46-F4D2B788C51A}"/>
              </a:ext>
            </a:extLst>
          </p:cNvPr>
          <p:cNvSpPr txBox="1"/>
          <p:nvPr/>
        </p:nvSpPr>
        <p:spPr>
          <a:xfrm>
            <a:off x="429343" y="3885184"/>
            <a:ext cx="16048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Left end group: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1 FPC (TTF-III)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2 DQW coupler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FF47296-7CEE-39E7-04AA-1C5B26E059A9}"/>
              </a:ext>
            </a:extLst>
          </p:cNvPr>
          <p:cNvSpPr txBox="1"/>
          <p:nvPr/>
        </p:nvSpPr>
        <p:spPr>
          <a:xfrm>
            <a:off x="9768306" y="3515660"/>
            <a:ext cx="16048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Right end group: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Beam pipe expansion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B6EE85F-F2AB-E456-4C86-E80631360371}"/>
              </a:ext>
            </a:extLst>
          </p:cNvPr>
          <p:cNvSpPr txBox="1"/>
          <p:nvPr/>
        </p:nvSpPr>
        <p:spPr>
          <a:xfrm>
            <a:off x="3999159" y="1791625"/>
            <a:ext cx="35553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ERL-Max. Acceleration</a:t>
            </a:r>
          </a:p>
        </p:txBody>
      </p:sp>
      <p:cxnSp>
        <p:nvCxnSpPr>
          <p:cNvPr id="11" name="Connector: Elbow 10">
            <a:extLst>
              <a:ext uri="{FF2B5EF4-FFF2-40B4-BE49-F238E27FC236}">
                <a16:creationId xmlns:a16="http://schemas.microsoft.com/office/drawing/2014/main" id="{8507C810-CC07-2B6A-526D-A1A275B27426}"/>
              </a:ext>
            </a:extLst>
          </p:cNvPr>
          <p:cNvCxnSpPr>
            <a:cxnSpLocks/>
          </p:cNvCxnSpPr>
          <p:nvPr/>
        </p:nvCxnSpPr>
        <p:spPr>
          <a:xfrm rot="16200000" flipH="1">
            <a:off x="-22311" y="2392539"/>
            <a:ext cx="833378" cy="386020"/>
          </a:xfrm>
          <a:prstGeom prst="bentConnector3">
            <a:avLst>
              <a:gd name="adj1" fmla="val 100472"/>
            </a:avLst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or: Elbow 11">
            <a:extLst>
              <a:ext uri="{FF2B5EF4-FFF2-40B4-BE49-F238E27FC236}">
                <a16:creationId xmlns:a16="http://schemas.microsoft.com/office/drawing/2014/main" id="{B8E63DB4-A62A-178E-7F08-277401493B19}"/>
              </a:ext>
            </a:extLst>
          </p:cNvPr>
          <p:cNvCxnSpPr>
            <a:cxnSpLocks/>
          </p:cNvCxnSpPr>
          <p:nvPr/>
        </p:nvCxnSpPr>
        <p:spPr>
          <a:xfrm rot="16200000" flipH="1">
            <a:off x="601728" y="2438930"/>
            <a:ext cx="1333034" cy="827697"/>
          </a:xfrm>
          <a:prstGeom prst="bentConnector3">
            <a:avLst>
              <a:gd name="adj1" fmla="val 99389"/>
            </a:avLst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9D348473-15FC-0CB9-B7BD-AFDDD8F7C412}"/>
              </a:ext>
            </a:extLst>
          </p:cNvPr>
          <p:cNvSpPr txBox="1"/>
          <p:nvPr/>
        </p:nvSpPr>
        <p:spPr>
          <a:xfrm>
            <a:off x="2180" y="1621708"/>
            <a:ext cx="16048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Waveguide ports boundary condition</a:t>
            </a:r>
            <a:endParaRPr lang="en-GB" sz="1200" dirty="0"/>
          </a:p>
        </p:txBody>
      </p:sp>
      <p:cxnSp>
        <p:nvCxnSpPr>
          <p:cNvPr id="17" name="Connector: Elbow 16">
            <a:extLst>
              <a:ext uri="{FF2B5EF4-FFF2-40B4-BE49-F238E27FC236}">
                <a16:creationId xmlns:a16="http://schemas.microsoft.com/office/drawing/2014/main" id="{1A4238BB-DF2F-366D-1CE3-E128E322E2CD}"/>
              </a:ext>
            </a:extLst>
          </p:cNvPr>
          <p:cNvCxnSpPr>
            <a:cxnSpLocks/>
          </p:cNvCxnSpPr>
          <p:nvPr/>
        </p:nvCxnSpPr>
        <p:spPr>
          <a:xfrm rot="5400000">
            <a:off x="11208951" y="2491636"/>
            <a:ext cx="804822" cy="243674"/>
          </a:xfrm>
          <a:prstGeom prst="bentConnector3">
            <a:avLst>
              <a:gd name="adj1" fmla="val 99991"/>
            </a:avLst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4A9C00D9-6677-0FBB-73EF-1FB70BB49DC9}"/>
              </a:ext>
            </a:extLst>
          </p:cNvPr>
          <p:cNvSpPr txBox="1"/>
          <p:nvPr/>
        </p:nvSpPr>
        <p:spPr>
          <a:xfrm>
            <a:off x="10272464" y="1700808"/>
            <a:ext cx="16048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Waveguide ports boundary condition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4377267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5985" y="193266"/>
            <a:ext cx="11100029" cy="679450"/>
          </a:xfrm>
        </p:spPr>
        <p:txBody>
          <a:bodyPr/>
          <a:lstStyle/>
          <a:p>
            <a:r>
              <a:rPr lang="en-US" sz="3200" dirty="0"/>
              <a:t>Transmission curves for DQW coupler</a:t>
            </a:r>
            <a:endParaRPr lang="de-DE" sz="32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3905220" y="6411957"/>
            <a:ext cx="1002647" cy="266700"/>
          </a:xfrm>
        </p:spPr>
        <p:txBody>
          <a:bodyPr/>
          <a:lstStyle/>
          <a:p>
            <a:pPr>
              <a:defRPr/>
            </a:pPr>
            <a:r>
              <a:rPr lang="de-DE" sz="1000"/>
              <a:t>20.02.2023</a:t>
            </a:r>
            <a:endParaRPr lang="de-DE" sz="100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830214" y="6417332"/>
            <a:ext cx="6328921" cy="249196"/>
          </a:xfrm>
        </p:spPr>
        <p:txBody>
          <a:bodyPr/>
          <a:lstStyle/>
          <a:p>
            <a:pPr>
              <a:defRPr/>
            </a:pPr>
            <a:r>
              <a:rPr lang="de-DE" sz="1000"/>
              <a:t>Sosoho-Abasi Udongwo | UNIVERSITÄT ROSTOCK | Fakultät für Informatik und Elektrotechnik</a:t>
            </a:r>
            <a:endParaRPr lang="de-DE" sz="100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BFAF71-3E7D-4660-B669-990E4ED1AF8B}" type="slidenum">
              <a:rPr lang="de-DE" altLang="de-DE" sz="1000" smtClean="0"/>
              <a:pPr>
                <a:defRPr/>
              </a:pPr>
              <a:t>6</a:t>
            </a:fld>
            <a:endParaRPr lang="de-DE" altLang="de-DE" sz="10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B03371F-7563-D827-C03D-C9554959AB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2170" y="872716"/>
            <a:ext cx="7323632" cy="4896544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12AD223E-1D43-B730-EE46-EC78C62BA6AC}"/>
              </a:ext>
            </a:extLst>
          </p:cNvPr>
          <p:cNvGrpSpPr/>
          <p:nvPr/>
        </p:nvGrpSpPr>
        <p:grpSpPr>
          <a:xfrm>
            <a:off x="191344" y="1232756"/>
            <a:ext cx="3924436" cy="4107135"/>
            <a:chOff x="191344" y="1844824"/>
            <a:chExt cx="3924436" cy="4107135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BB1C62E3-8861-6D4A-CFE6-47F61527AC9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1344" y="1844824"/>
              <a:ext cx="3924436" cy="3924436"/>
            </a:xfrm>
            <a:prstGeom prst="rect">
              <a:avLst/>
            </a:prstGeom>
          </p:spPr>
        </p:pic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CF09D524-A59A-C52F-9F5C-12FEE092BA94}"/>
                </a:ext>
              </a:extLst>
            </p:cNvPr>
            <p:cNvGrpSpPr/>
            <p:nvPr/>
          </p:nvGrpSpPr>
          <p:grpSpPr>
            <a:xfrm>
              <a:off x="1055621" y="2357594"/>
              <a:ext cx="554215" cy="554215"/>
              <a:chOff x="1055621" y="2357594"/>
              <a:chExt cx="554215" cy="554215"/>
            </a:xfrm>
          </p:grpSpPr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42B15CBF-8F58-1BEB-FF01-7B50643C703B}"/>
                  </a:ext>
                </a:extLst>
              </p:cNvPr>
              <p:cNvSpPr txBox="1"/>
              <p:nvPr/>
            </p:nvSpPr>
            <p:spPr>
              <a:xfrm>
                <a:off x="1163452" y="2399039"/>
                <a:ext cx="33855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2</a:t>
                </a:r>
              </a:p>
            </p:txBody>
          </p:sp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CD306D2C-7DA4-E2E2-BDB4-D443F01EB384}"/>
                  </a:ext>
                </a:extLst>
              </p:cNvPr>
              <p:cNvSpPr/>
              <p:nvPr/>
            </p:nvSpPr>
            <p:spPr>
              <a:xfrm>
                <a:off x="1055621" y="2357594"/>
                <a:ext cx="554215" cy="554215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55E2752C-1D99-F967-D274-A3E4C4A5F55C}"/>
                </a:ext>
              </a:extLst>
            </p:cNvPr>
            <p:cNvGrpSpPr/>
            <p:nvPr/>
          </p:nvGrpSpPr>
          <p:grpSpPr>
            <a:xfrm>
              <a:off x="3351005" y="4365104"/>
              <a:ext cx="554215" cy="554215"/>
              <a:chOff x="1055621" y="2357594"/>
              <a:chExt cx="554215" cy="554215"/>
            </a:xfrm>
          </p:grpSpPr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52045EF6-6522-D9EB-848D-3D8643C9F699}"/>
                  </a:ext>
                </a:extLst>
              </p:cNvPr>
              <p:cNvSpPr txBox="1"/>
              <p:nvPr/>
            </p:nvSpPr>
            <p:spPr>
              <a:xfrm>
                <a:off x="1163452" y="2399039"/>
                <a:ext cx="33855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1</a:t>
                </a:r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C75E38CD-91A7-A13E-4DF1-53EF9C092682}"/>
                  </a:ext>
                </a:extLst>
              </p:cNvPr>
              <p:cNvSpPr/>
              <p:nvPr/>
            </p:nvSpPr>
            <p:spPr>
              <a:xfrm>
                <a:off x="1055621" y="2357594"/>
                <a:ext cx="554215" cy="554215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0F0B40E1-9851-5BAE-D03B-1FCB8BB97E86}"/>
                </a:ext>
              </a:extLst>
            </p:cNvPr>
            <p:cNvGrpSpPr/>
            <p:nvPr/>
          </p:nvGrpSpPr>
          <p:grpSpPr>
            <a:xfrm>
              <a:off x="501406" y="5397744"/>
              <a:ext cx="554215" cy="554215"/>
              <a:chOff x="1055621" y="2357594"/>
              <a:chExt cx="554215" cy="554215"/>
            </a:xfrm>
          </p:grpSpPr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C74144F9-26CB-78AB-7CE7-7DEDB4C3A896}"/>
                  </a:ext>
                </a:extLst>
              </p:cNvPr>
              <p:cNvSpPr txBox="1"/>
              <p:nvPr/>
            </p:nvSpPr>
            <p:spPr>
              <a:xfrm>
                <a:off x="1163452" y="2399039"/>
                <a:ext cx="33855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3</a:t>
                </a:r>
              </a:p>
            </p:txBody>
          </p:sp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BBC00119-9C8C-65AA-023E-A2981EC40D37}"/>
                  </a:ext>
                </a:extLst>
              </p:cNvPr>
              <p:cNvSpPr/>
              <p:nvPr/>
            </p:nvSpPr>
            <p:spPr>
              <a:xfrm>
                <a:off x="1055621" y="2357594"/>
                <a:ext cx="554215" cy="554215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8D2DAFDA-2941-64F9-6BB9-9DE0B57E64D2}"/>
              </a:ext>
            </a:extLst>
          </p:cNvPr>
          <p:cNvSpPr txBox="1"/>
          <p:nvPr/>
        </p:nvSpPr>
        <p:spPr>
          <a:xfrm>
            <a:off x="3798338" y="5715208"/>
            <a:ext cx="82032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Transmission curves of tuned DQW HOM coupler and longitudinal and transverse impedance of NLSF cavity.</a:t>
            </a:r>
            <a:endParaRPr lang="en-US" sz="14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662E895-DE5D-62D4-27BC-8676CBF926B7}"/>
              </a:ext>
            </a:extLst>
          </p:cNvPr>
          <p:cNvSpPr txBox="1"/>
          <p:nvPr/>
        </p:nvSpPr>
        <p:spPr>
          <a:xfrm>
            <a:off x="12730" y="5559295"/>
            <a:ext cx="37070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Simulation model for the Double Quarter Wave (DQW) HOM Coupler</a:t>
            </a:r>
          </a:p>
        </p:txBody>
      </p:sp>
    </p:spTree>
    <p:extLst>
      <p:ext uri="{BB962C8B-B14F-4D97-AF65-F5344CB8AC3E}">
        <p14:creationId xmlns:p14="http://schemas.microsoft.com/office/powerpoint/2010/main" val="37862744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6EB6E2-7B60-A12E-A414-6B263B56E7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20.02.2023</a:t>
            </a:r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9C071E-C2E7-56C4-AA5C-07B0878A89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Sosoho-Abasi Udongwo | UNIVERSITÄT ROSTOCK | Fakultät für Informatik und Elektrotechnik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0CE102-BC60-0F5E-D1F7-AEFDA315BC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BFAF71-3E7D-4660-B669-990E4ED1AF8B}" type="slidenum">
              <a:rPr lang="de-DE" altLang="de-DE" smtClean="0"/>
              <a:pPr>
                <a:defRPr/>
              </a:pPr>
              <a:t>7</a:t>
            </a:fld>
            <a:endParaRPr lang="de-DE" altLang="de-DE"/>
          </a:p>
        </p:txBody>
      </p:sp>
      <p:pic>
        <p:nvPicPr>
          <p:cNvPr id="8" name="Picture 7">
            <a:hlinkClick r:id="rId2"/>
            <a:extLst>
              <a:ext uri="{FF2B5EF4-FFF2-40B4-BE49-F238E27FC236}">
                <a16:creationId xmlns:a16="http://schemas.microsoft.com/office/drawing/2014/main" id="{B8D2995B-69C2-5C55-5457-02E9D8D776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9798" y="931468"/>
            <a:ext cx="3980960" cy="224819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4847657-F3DE-9E9C-BC77-0C75568A5C83}"/>
              </a:ext>
            </a:extLst>
          </p:cNvPr>
          <p:cNvSpPr txBox="1"/>
          <p:nvPr/>
        </p:nvSpPr>
        <p:spPr>
          <a:xfrm>
            <a:off x="5982613" y="3245031"/>
            <a:ext cx="54726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400" i="1" dirty="0"/>
              <a:t>[4] D. Amorim, E. Métral, Working Group 10 (Collective effects) update</a:t>
            </a:r>
            <a:endParaRPr lang="en-GB" sz="1400" i="1" dirty="0"/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4844DF88-4C77-0842-FB79-98BCE4E3BB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5985" y="193266"/>
            <a:ext cx="11274651" cy="679450"/>
          </a:xfrm>
        </p:spPr>
        <p:txBody>
          <a:bodyPr/>
          <a:lstStyle/>
          <a:p>
            <a:r>
              <a:rPr lang="en-US" sz="3200" dirty="0"/>
              <a:t>Transverse stability threshold calculation</a:t>
            </a:r>
            <a:endParaRPr lang="de-DE" sz="3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F968709E-40B7-7509-0BEE-896A253F31E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24418" y="931469"/>
                <a:ext cx="5399574" cy="5161828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GB" sz="1400" dirty="0"/>
                  <a:t>To calculate the transverse impedance threshold values, the following formulas are used</a:t>
                </a:r>
              </a:p>
              <a:p>
                <a:endParaRPr lang="en-GB" sz="1400" dirty="0"/>
              </a:p>
              <a:p>
                <a:r>
                  <a:rPr lang="en-GB" sz="1400" dirty="0"/>
                  <a:t>For single-turn regime,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1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US" sz="14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sz="140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f>
                                    <m:fPr>
                                      <m:ctrlPr>
                                        <a:rPr lang="en-US" sz="1400" i="1" dirty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400" i="1" dirty="0"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num>
                                    <m:den>
                                      <m:r>
                                        <a:rPr lang="en-US" sz="1400" i="1" dirty="0">
                                          <a:latin typeface="Cambria Math" panose="02040503050406030204" pitchFamily="18" charset="0"/>
                                        </a:rPr>
                                        <m:t>𝑄</m:t>
                                      </m:r>
                                    </m:den>
                                  </m:f>
                                </m:e>
                                <m:sub>
                                  <m:r>
                                    <a:rPr lang="en-US" sz="1400" b="1" i="1" dirty="0">
                                      <a:latin typeface="Cambria Math" panose="02040503050406030204" pitchFamily="18" charset="0"/>
                                    </a:rPr>
                                    <m:t>⊥</m:t>
                                  </m:r>
                                </m:sub>
                              </m:sSub>
                              <m:r>
                                <a:rPr lang="en-US" sz="1400" b="1" i="1" dirty="0"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US" sz="1400" b="1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b="1" i="1" dirty="0">
                                      <a:latin typeface="Cambria Math" panose="02040503050406030204" pitchFamily="18" charset="0"/>
                                    </a:rPr>
                                    <m:t>𝒇</m:t>
                                  </m:r>
                                </m:e>
                                <m:sup>
                                  <m:r>
                                    <a:rPr lang="en-US" sz="1400" b="1" i="1" dirty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</m:e>
                          </m:d>
                        </m:e>
                        <m:sub>
                          <m:r>
                            <m:rPr>
                              <m:sty m:val="p"/>
                            </m:rPr>
                            <a:rPr lang="en-GB" sz="1400" b="0" i="0" dirty="0">
                              <a:latin typeface="Cambria Math" panose="02040503050406030204" pitchFamily="18" charset="0"/>
                            </a:rPr>
                            <m:t>th</m:t>
                          </m:r>
                          <m:r>
                            <m:rPr>
                              <m:sty m:val="p"/>
                            </m:rPr>
                            <a:rPr lang="en-US" sz="1400" b="0" i="0" dirty="0">
                              <a:latin typeface="Cambria Math" panose="02040503050406030204" pitchFamily="18" charset="0"/>
                            </a:rPr>
                            <m:t>reshol</m:t>
                          </m:r>
                          <m:r>
                            <m:rPr>
                              <m:sty m:val="p"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d</m:t>
                          </m:r>
                        </m:sub>
                      </m:sSub>
                      <m:r>
                        <a:rPr lang="en-US" sz="1400" b="1" i="0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400" b="1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400" b="1" i="1" dirty="0" smtClean="0">
                          <a:latin typeface="Cambria Math" panose="02040503050406030204" pitchFamily="18" charset="0"/>
                        </a:rPr>
                        <m:t>𝟏𝟎𝟎</m:t>
                      </m:r>
                      <m:r>
                        <a:rPr lang="en-US" sz="1400" b="1" i="1" dirty="0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4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400" b="1" dirty="0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400" b="1" i="0" dirty="0" smtClean="0">
                                  <a:latin typeface="Cambria Math" panose="02040503050406030204" pitchFamily="18" charset="0"/>
                                </a:rPr>
                                <m:t>𝐌</m:t>
                              </m:r>
                              <m:r>
                                <a:rPr lang="en-US" sz="1400" b="1" i="0" dirty="0" smtClean="0">
                                  <a:latin typeface="Cambria Math" panose="02040503050406030204" pitchFamily="18" charset="0"/>
                                </a:rPr>
                                <m:t>𝛀</m:t>
                              </m:r>
                            </m:num>
                            <m:den>
                              <m:r>
                                <a:rPr lang="en-US" sz="1400" b="1" i="0" dirty="0" smtClean="0">
                                  <a:latin typeface="Cambria Math" panose="02040503050406030204" pitchFamily="18" charset="0"/>
                                </a:rPr>
                                <m:t>𝐦</m:t>
                              </m:r>
                            </m:den>
                          </m:f>
                          <m:r>
                            <a:rPr lang="en-US" sz="1400" b="1" i="0" dirty="0" smtClean="0">
                              <a:latin typeface="Cambria Math" panose="02040503050406030204" pitchFamily="18" charset="0"/>
                            </a:rPr>
                            <m:t>⋅</m:t>
                          </m:r>
                          <m:r>
                            <a:rPr lang="en-US" sz="1400" b="1" i="0" dirty="0" smtClean="0">
                              <a:latin typeface="Cambria Math" panose="02040503050406030204" pitchFamily="18" charset="0"/>
                            </a:rPr>
                            <m:t>𝐆𝐇</m:t>
                          </m:r>
                          <m:sSup>
                            <m:sSupPr>
                              <m:ctrlPr>
                                <a:rPr lang="en-US" sz="1400" b="1" dirty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400" b="1" i="0" dirty="0" smtClean="0">
                                  <a:latin typeface="Cambria Math" panose="02040503050406030204" pitchFamily="18" charset="0"/>
                                </a:rPr>
                                <m:t>𝐳</m:t>
                              </m:r>
                            </m:e>
                            <m:sup>
                              <m:r>
                                <a:rPr lang="en-US" sz="1400" b="1" i="0" dirty="0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GB" sz="14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1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1400" b="0" i="0" dirty="0" smtClean="0">
                              <a:latin typeface="Cambria Math" panose="02040503050406030204" pitchFamily="18" charset="0"/>
                            </a:rPr>
                            <m:t>th</m:t>
                          </m:r>
                          <m:r>
                            <m:rPr>
                              <m:sty m:val="p"/>
                            </m:rPr>
                            <a:rPr lang="en-US" sz="1400" b="0" i="0" dirty="0">
                              <a:latin typeface="Cambria Math" panose="02040503050406030204" pitchFamily="18" charset="0"/>
                            </a:rPr>
                            <m:t>reshol</m:t>
                          </m:r>
                          <m:r>
                            <m:rPr>
                              <m:sty m:val="p"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d</m:t>
                          </m:r>
                        </m:sub>
                      </m:sSub>
                      <m:r>
                        <a:rPr lang="en-US" sz="1400" b="1" i="0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400" b="1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400" b="1" i="1" dirty="0" smtClean="0">
                          <a:latin typeface="Cambria Math" panose="02040503050406030204" pitchFamily="18" charset="0"/>
                        </a:rPr>
                        <m:t>𝟏𝟎𝟎</m:t>
                      </m:r>
                      <m:r>
                        <a:rPr lang="en-US" sz="1400" b="1" i="1" dirty="0" smtClean="0">
                          <a:latin typeface="Cambria Math" panose="02040503050406030204" pitchFamily="18" charset="0"/>
                        </a:rPr>
                        <m:t>×</m:t>
                      </m:r>
                      <m:f>
                        <m:fPr>
                          <m:ctrlPr>
                            <a:rPr lang="en-US" sz="1400" b="1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400" b="1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1" i="1" dirty="0" smtClean="0">
                                  <a:latin typeface="Cambria Math" panose="02040503050406030204" pitchFamily="18" charset="0"/>
                                </a:rPr>
                                <m:t>𝑸</m:t>
                              </m:r>
                            </m:e>
                            <m:sub>
                              <m:r>
                                <a:rPr lang="en-US" sz="1400" b="1" i="0" dirty="0" smtClean="0">
                                  <a:latin typeface="Cambria Math" panose="02040503050406030204" pitchFamily="18" charset="0"/>
                                </a:rPr>
                                <m:t>𝐞𝐱𝐭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en-US" sz="1400" b="1" i="1" dirty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400" b="1" i="1" dirty="0" smtClean="0">
                                  <a:latin typeface="Cambria Math" panose="02040503050406030204" pitchFamily="18" charset="0"/>
                                </a:rPr>
                                <m:t>𝒇</m:t>
                              </m:r>
                            </m:e>
                            <m:sup>
                              <m:r>
                                <a:rPr lang="en-US" sz="1400" b="1" i="1" dirty="0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  <m:r>
                        <a:rPr lang="en-US" sz="1400" b="1" i="1" dirty="0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4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400" b="1" i="1" dirty="0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400" b="1" i="0" dirty="0" smtClean="0">
                                  <a:latin typeface="Cambria Math" panose="02040503050406030204" pitchFamily="18" charset="0"/>
                                </a:rPr>
                                <m:t>𝐌</m:t>
                              </m:r>
                              <m:r>
                                <a:rPr lang="en-US" sz="1400" b="1" i="0" dirty="0" smtClean="0">
                                  <a:latin typeface="Cambria Math" panose="02040503050406030204" pitchFamily="18" charset="0"/>
                                </a:rPr>
                                <m:t>𝛀</m:t>
                              </m:r>
                            </m:num>
                            <m:den>
                              <m:r>
                                <a:rPr lang="en-US" sz="1400" b="1" i="0" dirty="0" smtClean="0">
                                  <a:latin typeface="Cambria Math" panose="02040503050406030204" pitchFamily="18" charset="0"/>
                                </a:rPr>
                                <m:t>𝐦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GB" sz="1400" dirty="0"/>
              </a:p>
              <a:p>
                <a:pPr marL="0" indent="0">
                  <a:buNone/>
                </a:pPr>
                <a:endParaRPr lang="en-GB" sz="1400" dirty="0"/>
              </a:p>
              <a:p>
                <a:r>
                  <a:rPr lang="en-GB" sz="1400" dirty="0"/>
                  <a:t>For multi-turn regime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1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US" sz="14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sz="140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f>
                                    <m:fPr>
                                      <m:ctrlPr>
                                        <a:rPr lang="en-US" sz="1400" i="1" dirty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400" i="1" dirty="0"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num>
                                    <m:den>
                                      <m:r>
                                        <a:rPr lang="en-US" sz="1400" i="1" dirty="0">
                                          <a:latin typeface="Cambria Math" panose="02040503050406030204" pitchFamily="18" charset="0"/>
                                        </a:rPr>
                                        <m:t>𝑄</m:t>
                                      </m:r>
                                    </m:den>
                                  </m:f>
                                </m:e>
                                <m:sub>
                                  <m:r>
                                    <a:rPr lang="en-US" sz="1400" b="1" i="1" dirty="0">
                                      <a:latin typeface="Cambria Math" panose="02040503050406030204" pitchFamily="18" charset="0"/>
                                    </a:rPr>
                                    <m:t>⊥,</m:t>
                                  </m:r>
                                </m:sub>
                              </m:sSub>
                              <m:r>
                                <a:rPr lang="en-US" sz="1400" b="1" i="1" dirty="0"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US" sz="1400" b="1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b="1" i="1" dirty="0">
                                      <a:latin typeface="Cambria Math" panose="02040503050406030204" pitchFamily="18" charset="0"/>
                                    </a:rPr>
                                    <m:t>𝒇</m:t>
                                  </m:r>
                                </m:e>
                                <m:sup>
                                  <m:r>
                                    <a:rPr lang="en-US" sz="1400" b="1" i="1" dirty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</m:e>
                          </m:d>
                        </m:e>
                        <m:sub>
                          <m:r>
                            <m:rPr>
                              <m:sty m:val="p"/>
                            </m:rPr>
                            <a:rPr lang="en-GB" sz="1400" b="0" i="0" dirty="0" smtClean="0">
                              <a:latin typeface="Cambria Math" panose="02040503050406030204" pitchFamily="18" charset="0"/>
                            </a:rPr>
                            <m:t>th</m:t>
                          </m:r>
                          <m:r>
                            <m:rPr>
                              <m:sty m:val="p"/>
                            </m:rPr>
                            <a:rPr lang="en-US" sz="1400" b="0" i="0" dirty="0">
                              <a:latin typeface="Cambria Math" panose="02040503050406030204" pitchFamily="18" charset="0"/>
                            </a:rPr>
                            <m:t>reshold</m:t>
                          </m:r>
                        </m:sub>
                      </m:sSub>
                      <m:r>
                        <a:rPr lang="en-US" sz="1400" b="1" i="1" dirty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400" b="1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b="1" i="1" dirty="0" smtClean="0">
                              <a:latin typeface="Cambria Math" panose="02040503050406030204" pitchFamily="18" charset="0"/>
                            </a:rPr>
                            <m:t>𝟏</m:t>
                          </m:r>
                          <m:sSup>
                            <m:sSupPr>
                              <m:ctrlPr>
                                <a:rPr lang="en-US" sz="1400" b="1" i="1" dirty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400" b="1" i="1" dirty="0" smtClean="0"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e>
                            <m:sup>
                              <m:r>
                                <a:rPr lang="en-US" sz="1400" b="1" i="1" dirty="0" smtClean="0">
                                  <a:latin typeface="Cambria Math" panose="02040503050406030204" pitchFamily="18" charset="0"/>
                                </a:rPr>
                                <m:t>𝟕</m:t>
                              </m:r>
                            </m:sup>
                          </m:sSup>
                        </m:num>
                        <m:den>
                          <m:sSub>
                            <m:sSubPr>
                              <m:ctrlPr>
                                <a:rPr lang="en-US" sz="1400" b="1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1" i="1" dirty="0" smtClean="0">
                                  <a:latin typeface="Cambria Math" panose="02040503050406030204" pitchFamily="18" charset="0"/>
                                </a:rPr>
                                <m:t>𝑸</m:t>
                              </m:r>
                            </m:e>
                            <m:sub>
                              <m:r>
                                <a:rPr lang="en-US" sz="1400" b="1" i="0" dirty="0" smtClean="0">
                                  <a:latin typeface="Cambria Math" panose="02040503050406030204" pitchFamily="18" charset="0"/>
                                </a:rPr>
                                <m:t>𝐞𝐱𝐭</m:t>
                              </m:r>
                            </m:sub>
                          </m:sSub>
                        </m:den>
                      </m:f>
                      <m:r>
                        <a:rPr lang="en-US" sz="1400" b="1" i="1" dirty="0" smtClean="0">
                          <a:latin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sz="1400" b="1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1" i="1" dirty="0" smtClean="0">
                              <a:latin typeface="Cambria Math" panose="02040503050406030204" pitchFamily="18" charset="0"/>
                            </a:rPr>
                            <m:t>𝒇</m:t>
                          </m:r>
                        </m:e>
                        <m:sup>
                          <m:r>
                            <a:rPr lang="en-US" sz="1400" b="1" i="1" dirty="0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en-US" sz="1400" b="1" i="1" dirty="0" smtClean="0">
                          <a:latin typeface="Cambria Math" panose="02040503050406030204" pitchFamily="18" charset="0"/>
                        </a:rPr>
                        <m:t> [</m:t>
                      </m:r>
                      <m:f>
                        <m:fPr>
                          <m:ctrlPr>
                            <a:rPr lang="en-US" sz="1400" b="1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b="1" i="0" dirty="0" smtClean="0">
                              <a:latin typeface="Cambria Math" panose="02040503050406030204" pitchFamily="18" charset="0"/>
                            </a:rPr>
                            <m:t>𝐌</m:t>
                          </m:r>
                          <m:r>
                            <a:rPr lang="en-US" sz="1400" b="1" i="0" dirty="0" smtClean="0">
                              <a:latin typeface="Cambria Math" panose="02040503050406030204" pitchFamily="18" charset="0"/>
                            </a:rPr>
                            <m:t>𝛀</m:t>
                          </m:r>
                        </m:num>
                        <m:den>
                          <m:r>
                            <a:rPr lang="en-US" sz="1400" b="1" i="0" dirty="0" smtClean="0">
                              <a:latin typeface="Cambria Math" panose="02040503050406030204" pitchFamily="18" charset="0"/>
                            </a:rPr>
                            <m:t>𝐦</m:t>
                          </m:r>
                        </m:den>
                      </m:f>
                      <m:r>
                        <a:rPr lang="en-US" sz="1400" b="1" i="0" dirty="0" smtClean="0">
                          <a:latin typeface="Cambria Math" panose="02040503050406030204" pitchFamily="18" charset="0"/>
                        </a:rPr>
                        <m:t>⋅</m:t>
                      </m:r>
                      <m:r>
                        <a:rPr lang="en-US" sz="1400" b="1" i="0" dirty="0" smtClean="0">
                          <a:latin typeface="Cambria Math" panose="02040503050406030204" pitchFamily="18" charset="0"/>
                        </a:rPr>
                        <m:t>𝐆𝐇</m:t>
                      </m:r>
                      <m:sSup>
                        <m:sSupPr>
                          <m:ctrlPr>
                            <a:rPr lang="en-US" sz="1400" b="1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1" i="0" dirty="0" smtClean="0">
                              <a:latin typeface="Cambria Math" panose="02040503050406030204" pitchFamily="18" charset="0"/>
                            </a:rPr>
                            <m:t>𝐳</m:t>
                          </m:r>
                        </m:e>
                        <m:sup>
                          <m:r>
                            <a:rPr lang="en-US" sz="1400" b="1" i="0" dirty="0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en-US" sz="1400" b="1" i="0" dirty="0" smtClean="0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GB" sz="14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1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1400" b="0" i="0" dirty="0">
                              <a:latin typeface="Cambria Math" panose="02040503050406030204" pitchFamily="18" charset="0"/>
                            </a:rPr>
                            <m:t>th</m:t>
                          </m:r>
                          <m:r>
                            <m:rPr>
                              <m:sty m:val="p"/>
                            </m:rPr>
                            <a:rPr lang="en-US" sz="1400" b="0" i="0" dirty="0">
                              <a:latin typeface="Cambria Math" panose="02040503050406030204" pitchFamily="18" charset="0"/>
                            </a:rPr>
                            <m:t>reshol</m:t>
                          </m:r>
                          <m:r>
                            <m:rPr>
                              <m:sty m:val="p"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d</m:t>
                          </m:r>
                        </m:sub>
                      </m:sSub>
                      <m:r>
                        <a:rPr lang="en-US" sz="1400" b="1" i="0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400" b="1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400" b="1" i="0" dirty="0" smtClean="0">
                          <a:latin typeface="Cambria Math" panose="02040503050406030204" pitchFamily="18" charset="0"/>
                        </a:rPr>
                        <m:t>𝟏</m:t>
                      </m:r>
                      <m:sSup>
                        <m:sSupPr>
                          <m:ctrlPr>
                            <a:rPr lang="en-US" sz="1400" b="1" i="0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1" i="0" dirty="0" smtClean="0">
                              <a:latin typeface="Cambria Math" panose="02040503050406030204" pitchFamily="18" charset="0"/>
                            </a:rPr>
                            <m:t>𝟎</m:t>
                          </m:r>
                        </m:e>
                        <m:sup>
                          <m:r>
                            <a:rPr lang="en-US" sz="1400" b="1" i="0" dirty="0" smtClean="0">
                              <a:latin typeface="Cambria Math" panose="02040503050406030204" pitchFamily="18" charset="0"/>
                            </a:rPr>
                            <m:t>𝟕</m:t>
                          </m:r>
                        </m:sup>
                      </m:sSup>
                      <m:d>
                        <m:dPr>
                          <m:begChr m:val="["/>
                          <m:endChr m:val="]"/>
                          <m:ctrlPr>
                            <a:rPr lang="en-US" sz="14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400" b="1" i="1" dirty="0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400" b="1" i="0" dirty="0" smtClean="0">
                                  <a:latin typeface="Cambria Math" panose="02040503050406030204" pitchFamily="18" charset="0"/>
                                </a:rPr>
                                <m:t>𝐌</m:t>
                              </m:r>
                              <m:r>
                                <a:rPr lang="en-US" sz="1400" b="1" i="0" dirty="0" smtClean="0">
                                  <a:latin typeface="Cambria Math" panose="02040503050406030204" pitchFamily="18" charset="0"/>
                                </a:rPr>
                                <m:t>𝛀</m:t>
                              </m:r>
                            </m:num>
                            <m:den>
                              <m:r>
                                <a:rPr lang="en-US" sz="1400" b="1" i="0" dirty="0" smtClean="0">
                                  <a:latin typeface="Cambria Math" panose="02040503050406030204" pitchFamily="18" charset="0"/>
                                </a:rPr>
                                <m:t>𝐦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GB" sz="1400" dirty="0"/>
              </a:p>
              <a:p>
                <a:pPr marL="0" indent="0">
                  <a:buNone/>
                </a:pPr>
                <a:endParaRPr lang="en-GB" sz="14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num>
                            <m:den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den>
                          </m:f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×</m:t>
                          </m:r>
                          <m:sSub>
                            <m:sSub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400" b="0" i="0" smtClean="0">
                                  <a:latin typeface="Cambria Math" panose="02040503050406030204" pitchFamily="18" charset="0"/>
                                </a:rPr>
                                <m:t>ext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GB" sz="1400" dirty="0"/>
              </a:p>
              <a:p>
                <a:pPr marL="0" indent="0">
                  <a:buNone/>
                </a:pPr>
                <a:endParaRPr lang="en-GB" sz="1400" dirty="0"/>
              </a:p>
              <a:p>
                <a:r>
                  <a:rPr lang="en-GB" sz="1400" dirty="0">
                    <a:solidFill>
                      <a:srgbClr val="FF0000"/>
                    </a:solidFill>
                  </a:rPr>
                  <a:t>The threshold impedance used for comparision is the minimum between the single-turn and multi-turn impedance instead of the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num>
                      <m:den>
                        <m:r>
                          <a:rPr lang="en-US" sz="1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den>
                    </m:f>
                    <m:r>
                      <a:rPr lang="en-US" sz="1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sSup>
                      <m:sSupPr>
                        <m:ctrlPr>
                          <a:rPr lang="en-US" sz="1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GB" sz="1400" dirty="0">
                    <a:solidFill>
                      <a:srgbClr val="FF0000"/>
                    </a:solidFill>
                  </a:rPr>
                  <a:t> condition as it provides the most stringent stability limit</a:t>
                </a:r>
              </a:p>
            </p:txBody>
          </p:sp>
        </mc:Choice>
        <mc:Fallback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F968709E-40B7-7509-0BEE-896A253F31E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4418" y="931469"/>
                <a:ext cx="5399574" cy="5161828"/>
              </a:xfrm>
              <a:blipFill>
                <a:blip r:embed="rId4"/>
                <a:stretch>
                  <a:fillRect l="-113" t="-70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>
            <a:hlinkClick r:id="rId5"/>
            <a:extLst>
              <a:ext uri="{FF2B5EF4-FFF2-40B4-BE49-F238E27FC236}">
                <a16:creationId xmlns:a16="http://schemas.microsoft.com/office/drawing/2014/main" id="{8190BBE4-3FBC-8F18-6ECA-E8FE3F944F0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92044" y="3571068"/>
            <a:ext cx="4276468" cy="241316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DF33CDE-6991-E881-4FDE-A82ABB2C5E26}"/>
              </a:ext>
            </a:extLst>
          </p:cNvPr>
          <p:cNvSpPr txBox="1"/>
          <p:nvPr/>
        </p:nvSpPr>
        <p:spPr>
          <a:xfrm>
            <a:off x="5755210" y="6005211"/>
            <a:ext cx="628145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200" i="1" dirty="0"/>
              <a:t>[5] Alexej Grudiev, Transverse stability in RCS and TESLA cavity Preliminary considerations</a:t>
            </a:r>
            <a:endParaRPr lang="en-GB" sz="1200" i="1" dirty="0"/>
          </a:p>
        </p:txBody>
      </p:sp>
    </p:spTree>
    <p:extLst>
      <p:ext uri="{BB962C8B-B14F-4D97-AF65-F5344CB8AC3E}">
        <p14:creationId xmlns:p14="http://schemas.microsoft.com/office/powerpoint/2010/main" val="31036565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20196" y="304372"/>
            <a:ext cx="11274651" cy="1036395"/>
          </a:xfrm>
        </p:spPr>
        <p:txBody>
          <a:bodyPr/>
          <a:lstStyle/>
          <a:p>
            <a:r>
              <a:rPr lang="en-US" sz="3200" dirty="0"/>
              <a:t>Comparision of maximum transverse R/Q mode impedance with threshold values</a:t>
            </a:r>
            <a:endParaRPr lang="de-DE" sz="32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3905220" y="6411957"/>
            <a:ext cx="1002647" cy="266700"/>
          </a:xfrm>
        </p:spPr>
        <p:txBody>
          <a:bodyPr/>
          <a:lstStyle/>
          <a:p>
            <a:pPr>
              <a:defRPr/>
            </a:pPr>
            <a:r>
              <a:rPr lang="de-DE" sz="1000"/>
              <a:t>20.02.2023</a:t>
            </a:r>
            <a:endParaRPr lang="de-DE" sz="100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830214" y="6417332"/>
            <a:ext cx="6328921" cy="249196"/>
          </a:xfrm>
        </p:spPr>
        <p:txBody>
          <a:bodyPr/>
          <a:lstStyle/>
          <a:p>
            <a:pPr>
              <a:defRPr/>
            </a:pPr>
            <a:r>
              <a:rPr lang="de-DE" sz="1000"/>
              <a:t>Sosoho-Abasi Udongwo | UNIVERSITÄT ROSTOCK | Fakultät für Informatik und Elektrotechnik</a:t>
            </a:r>
            <a:endParaRPr lang="de-DE" sz="100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BFAF71-3E7D-4660-B669-990E4ED1AF8B}" type="slidenum">
              <a:rPr lang="de-DE" altLang="de-DE" sz="1000" smtClean="0"/>
              <a:pPr>
                <a:defRPr/>
              </a:pPr>
              <a:t>8</a:t>
            </a:fld>
            <a:endParaRPr lang="de-DE" altLang="de-DE" sz="1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Inhaltsplatzhalter 2">
                <a:extLst>
                  <a:ext uri="{FF2B5EF4-FFF2-40B4-BE49-F238E27FC236}">
                    <a16:creationId xmlns:a16="http://schemas.microsoft.com/office/drawing/2014/main" id="{107C1E06-D743-09D6-8D66-88311C2C089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982107" y="1511560"/>
                <a:ext cx="1718555" cy="58529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 fontAlgn="auto">
                  <a:lnSpc>
                    <a:spcPct val="200000"/>
                  </a:lnSpc>
                  <a:spcAft>
                    <a:spcPts val="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1400" i="0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cav</m:t>
                          </m:r>
                          <m:r>
                            <m:rPr>
                              <m:sty m:val="p"/>
                            </m:rPr>
                            <a:rPr lang="en-US" sz="1400" b="0" i="0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s</m:t>
                          </m:r>
                        </m:sub>
                      </m:sSub>
                      <m:r>
                        <a:rPr lang="en-GB" sz="140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=670</m:t>
                      </m:r>
                    </m:oMath>
                  </m:oMathPara>
                </a14:m>
                <a:endParaRPr lang="en-GB" sz="14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6" name="Inhaltsplatzhalter 2">
                <a:extLst>
                  <a:ext uri="{FF2B5EF4-FFF2-40B4-BE49-F238E27FC236}">
                    <a16:creationId xmlns:a16="http://schemas.microsoft.com/office/drawing/2014/main" id="{107C1E06-D743-09D6-8D66-88311C2C08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82107" y="1511560"/>
                <a:ext cx="1718555" cy="58529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7" name="Table 17">
                <a:extLst>
                  <a:ext uri="{FF2B5EF4-FFF2-40B4-BE49-F238E27FC236}">
                    <a16:creationId xmlns:a16="http://schemas.microsoft.com/office/drawing/2014/main" id="{0B58F28C-44B2-CAAB-EF1C-AE602E24E0C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98541352"/>
                  </p:ext>
                </p:extLst>
              </p:nvPr>
            </p:nvGraphicFramePr>
            <p:xfrm>
              <a:off x="42860" y="1736812"/>
              <a:ext cx="12106279" cy="335964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081767">
                      <a:extLst>
                        <a:ext uri="{9D8B030D-6E8A-4147-A177-3AD203B41FA5}">
                          <a16:colId xmlns:a16="http://schemas.microsoft.com/office/drawing/2014/main" val="2924150162"/>
                        </a:ext>
                      </a:extLst>
                    </a:gridCol>
                    <a:gridCol w="1466117">
                      <a:extLst>
                        <a:ext uri="{9D8B030D-6E8A-4147-A177-3AD203B41FA5}">
                          <a16:colId xmlns:a16="http://schemas.microsoft.com/office/drawing/2014/main" val="3753373820"/>
                        </a:ext>
                      </a:extLst>
                    </a:gridCol>
                    <a:gridCol w="964946">
                      <a:extLst>
                        <a:ext uri="{9D8B030D-6E8A-4147-A177-3AD203B41FA5}">
                          <a16:colId xmlns:a16="http://schemas.microsoft.com/office/drawing/2014/main" val="2835610593"/>
                        </a:ext>
                      </a:extLst>
                    </a:gridCol>
                    <a:gridCol w="1213011">
                      <a:extLst>
                        <a:ext uri="{9D8B030D-6E8A-4147-A177-3AD203B41FA5}">
                          <a16:colId xmlns:a16="http://schemas.microsoft.com/office/drawing/2014/main" val="2686435221"/>
                        </a:ext>
                      </a:extLst>
                    </a:gridCol>
                    <a:gridCol w="1040432">
                      <a:extLst>
                        <a:ext uri="{9D8B030D-6E8A-4147-A177-3AD203B41FA5}">
                          <a16:colId xmlns:a16="http://schemas.microsoft.com/office/drawing/2014/main" val="3296019080"/>
                        </a:ext>
                      </a:extLst>
                    </a:gridCol>
                    <a:gridCol w="1998345">
                      <a:extLst>
                        <a:ext uri="{9D8B030D-6E8A-4147-A177-3AD203B41FA5}">
                          <a16:colId xmlns:a16="http://schemas.microsoft.com/office/drawing/2014/main" val="2777522264"/>
                        </a:ext>
                      </a:extLst>
                    </a:gridCol>
                    <a:gridCol w="1752990">
                      <a:extLst>
                        <a:ext uri="{9D8B030D-6E8A-4147-A177-3AD203B41FA5}">
                          <a16:colId xmlns:a16="http://schemas.microsoft.com/office/drawing/2014/main" val="1074169210"/>
                        </a:ext>
                      </a:extLst>
                    </a:gridCol>
                    <a:gridCol w="1752990">
                      <a:extLst>
                        <a:ext uri="{9D8B030D-6E8A-4147-A177-3AD203B41FA5}">
                          <a16:colId xmlns:a16="http://schemas.microsoft.com/office/drawing/2014/main" val="268270218"/>
                        </a:ext>
                      </a:extLst>
                    </a:gridCol>
                    <a:gridCol w="835681">
                      <a:extLst>
                        <a:ext uri="{9D8B030D-6E8A-4147-A177-3AD203B41FA5}">
                          <a16:colId xmlns:a16="http://schemas.microsoft.com/office/drawing/2014/main" val="2107681300"/>
                        </a:ext>
                      </a:extLst>
                    </a:gridCol>
                  </a:tblGrid>
                  <a:tr h="643186">
                    <a:tc>
                      <a:txBody>
                        <a:bodyPr/>
                        <a:lstStyle/>
                        <a:p>
                          <a:pPr algn="ctr"/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4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1400" dirty="0">
                                        <a:latin typeface="Cambria Math" panose="02040503050406030204" pitchFamily="18" charset="0"/>
                                      </a:rPr>
                                      <m:t>max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sz="1400" i="1" dirty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en-US" sz="1400" i="1" dirty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f>
                                              <m:fPr>
                                                <m:ctrlPr>
                                                  <a:rPr lang="en-GB" sz="1400" i="1" dirty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r>
                                                  <a:rPr lang="en-GB" sz="1400" i="1" dirty="0">
                                                    <a:latin typeface="Cambria Math" panose="02040503050406030204" pitchFamily="18" charset="0"/>
                                                  </a:rPr>
                                                  <m:t>𝑅</m:t>
                                                </m:r>
                                              </m:num>
                                              <m:den>
                                                <m:r>
                                                  <a:rPr lang="en-US" sz="1400" i="1" dirty="0">
                                                    <a:latin typeface="Cambria Math" panose="02040503050406030204" pitchFamily="18" charset="0"/>
                                                  </a:rPr>
                                                  <m:t>𝑄</m:t>
                                                </m:r>
                                              </m:den>
                                            </m:f>
                                          </m:e>
                                          <m:sub>
                                            <m:r>
                                              <a:rPr lang="en-US" sz="1400" i="1" dirty="0">
                                                <a:latin typeface="Cambria Math" panose="02040503050406030204" pitchFamily="18" charset="0"/>
                                              </a:rPr>
                                              <m:t>⊥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</m:func>
                              </m:oMath>
                            </m:oMathPara>
                          </a14:m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i="1" dirty="0" smtClean="0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e>
                                  <m:sub>
                                    <m:func>
                                      <m:funcPr>
                                        <m:ctrlPr>
                                          <a:rPr lang="en-US" sz="1400" i="1" dirty="0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400" dirty="0" smtClean="0">
                                            <a:latin typeface="Cambria Math" panose="02040503050406030204" pitchFamily="18" charset="0"/>
                                          </a:rPr>
                                          <m:t>max</m:t>
                                        </m:r>
                                      </m:fName>
                                      <m:e>
                                        <m:d>
                                          <m:dPr>
                                            <m:ctrlPr>
                                              <a:rPr lang="en-US" sz="1400" i="1" dirty="0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en-US" sz="1400" i="1" dirty="0" smtClean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f>
                                                  <m:fPr>
                                                    <m:ctrlPr>
                                                      <a:rPr lang="en-US" sz="1400" i="1" dirty="0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fPr>
                                                  <m:num>
                                                    <m:r>
                                                      <a:rPr lang="en-US" sz="1400" i="1" dirty="0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𝑅</m:t>
                                                    </m:r>
                                                  </m:num>
                                                  <m:den>
                                                    <m:r>
                                                      <a:rPr lang="en-US" sz="1400" i="1" dirty="0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𝑄</m:t>
                                                    </m:r>
                                                  </m:den>
                                                </m:f>
                                              </m:e>
                                              <m:sub>
                                                <m:r>
                                                  <a:rPr lang="en-US" sz="1400" i="1" dirty="0" smtClean="0">
                                                    <a:latin typeface="Cambria Math" panose="02040503050406030204" pitchFamily="18" charset="0"/>
                                                  </a:rPr>
                                                  <m:t>⊥</m:t>
                                                </m:r>
                                              </m:sub>
                                            </m:sSub>
                                          </m:e>
                                        </m:d>
                                      </m:e>
                                    </m:func>
                                  </m:sub>
                                </m:sSub>
                              </m:oMath>
                            </m:oMathPara>
                          </a14:m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b="1" i="1" dirty="0" smtClean="0">
                                        <a:latin typeface="Cambria Math" panose="02040503050406030204" pitchFamily="18" charset="0"/>
                                      </a:rPr>
                                      <m:t>𝑸</m:t>
                                    </m:r>
                                  </m:e>
                                  <m:sub>
                                    <m:func>
                                      <m:funcPr>
                                        <m:ctrlPr>
                                          <a:rPr lang="en-US" sz="1400" i="1" dirty="0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a:rPr lang="en-US" sz="1400" b="1" i="0" dirty="0" smtClean="0">
                                            <a:latin typeface="Cambria Math" panose="02040503050406030204" pitchFamily="18" charset="0"/>
                                          </a:rPr>
                                          <m:t>𝐞𝐱𝐭</m:t>
                                        </m:r>
                                        <m:r>
                                          <a:rPr lang="en-US" sz="1400" b="1" i="0" dirty="0" smtClean="0">
                                            <a:latin typeface="Cambria Math" panose="02040503050406030204" pitchFamily="18" charset="0"/>
                                          </a:rPr>
                                          <m:t>, </m:t>
                                        </m:r>
                                        <m:r>
                                          <m:rPr>
                                            <m:sty m:val="p"/>
                                          </m:rPr>
                                          <a:rPr lang="en-US" sz="1400" dirty="0" smtClean="0">
                                            <a:latin typeface="Cambria Math" panose="02040503050406030204" pitchFamily="18" charset="0"/>
                                          </a:rPr>
                                          <m:t>max</m:t>
                                        </m:r>
                                      </m:fName>
                                      <m:e>
                                        <m:d>
                                          <m:dPr>
                                            <m:ctrlPr>
                                              <a:rPr lang="en-US" sz="1400" i="1" dirty="0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en-US" sz="1400" i="1" dirty="0" smtClean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f>
                                                  <m:fPr>
                                                    <m:ctrlPr>
                                                      <a:rPr lang="en-US" sz="1400" i="1" dirty="0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fPr>
                                                  <m:num>
                                                    <m:r>
                                                      <a:rPr lang="en-US" sz="1400" i="1" dirty="0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𝑅</m:t>
                                                    </m:r>
                                                  </m:num>
                                                  <m:den>
                                                    <m:r>
                                                      <a:rPr lang="en-US" sz="1400" i="1" dirty="0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𝑄</m:t>
                                                    </m:r>
                                                  </m:den>
                                                </m:f>
                                              </m:e>
                                              <m:sub>
                                                <m:r>
                                                  <a:rPr lang="en-US" sz="1400" i="1" dirty="0" smtClean="0">
                                                    <a:latin typeface="Cambria Math" panose="02040503050406030204" pitchFamily="18" charset="0"/>
                                                  </a:rPr>
                                                  <m:t>⊥</m:t>
                                                </m:r>
                                              </m:sub>
                                            </m:sSub>
                                          </m:e>
                                        </m:d>
                                      </m:e>
                                    </m:func>
                                  </m:sub>
                                </m:sSub>
                              </m:oMath>
                            </m:oMathPara>
                          </a14:m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sz="14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400" b="1" i="1" smtClean="0">
                                        <a:latin typeface="Cambria Math" panose="02040503050406030204" pitchFamily="18" charset="0"/>
                                      </a:rPr>
                                      <m:t>𝒇</m:t>
                                    </m:r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1400" b="1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400" b="1" i="1" smtClean="0">
                                            <a:latin typeface="Cambria Math" panose="02040503050406030204" pitchFamily="18" charset="0"/>
                                          </a:rPr>
                                          <m:t>𝑸</m:t>
                                        </m:r>
                                      </m:e>
                                      <m:sub>
                                        <m:r>
                                          <a:rPr lang="en-US" sz="1400" b="1" i="0" smtClean="0">
                                            <a:latin typeface="Cambria Math" panose="02040503050406030204" pitchFamily="18" charset="0"/>
                                          </a:rPr>
                                          <m:t>𝐞𝐱𝐭</m:t>
                                        </m:r>
                                      </m:sub>
                                    </m:sSub>
                                  </m:den>
                                </m:f>
                              </m:oMath>
                            </m:oMathPara>
                          </a14:m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4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1400" dirty="0">
                                        <a:latin typeface="Cambria Math" panose="02040503050406030204" pitchFamily="18" charset="0"/>
                                      </a:rPr>
                                      <m:t>max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sz="1400" i="1" dirty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en-US" sz="1400" i="1" dirty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f>
                                              <m:fPr>
                                                <m:ctrlPr>
                                                  <a:rPr lang="en-GB" sz="1400" i="1" dirty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r>
                                                  <a:rPr lang="en-GB" sz="1400" i="1" dirty="0">
                                                    <a:latin typeface="Cambria Math" panose="02040503050406030204" pitchFamily="18" charset="0"/>
                                                  </a:rPr>
                                                  <m:t>𝑅</m:t>
                                                </m:r>
                                              </m:num>
                                              <m:den>
                                                <m:r>
                                                  <a:rPr lang="en-US" sz="1400" i="1" dirty="0">
                                                    <a:latin typeface="Cambria Math" panose="02040503050406030204" pitchFamily="18" charset="0"/>
                                                  </a:rPr>
                                                  <m:t>𝑄</m:t>
                                                </m:r>
                                              </m:den>
                                            </m:f>
                                          </m:e>
                                          <m:sub>
                                            <m:r>
                                              <a:rPr lang="en-US" sz="1400" i="1" dirty="0">
                                                <a:latin typeface="Cambria Math" panose="02040503050406030204" pitchFamily="18" charset="0"/>
                                              </a:rPr>
                                              <m:t>⊥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</m:func>
                                <m:r>
                                  <a:rPr lang="en-US" sz="1400" i="1" dirty="0" smtClean="0">
                                    <a:latin typeface="Cambria Math" panose="02040503050406030204" pitchFamily="18" charset="0"/>
                                  </a:rPr>
                                  <m:t>×</m:t>
                                </m:r>
                                <m:sSub>
                                  <m:sSubPr>
                                    <m:ctrlPr>
                                      <a:rPr lang="en-GB" sz="1400" i="1" dirty="0" err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400" i="1" dirty="0" err="1"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GB" sz="1400" dirty="0" err="1">
                                        <a:latin typeface="Cambria Math" panose="02040503050406030204" pitchFamily="18" charset="0"/>
                                      </a:rPr>
                                      <m:t>cavs</m:t>
                                    </m:r>
                                  </m:sub>
                                </m:sSub>
                                <m:r>
                                  <a:rPr lang="en-US" sz="1400" b="1" i="1" dirty="0" smtClean="0">
                                    <a:latin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US" sz="1400" b="1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400" b="1" i="1" dirty="0" smtClean="0">
                                        <a:latin typeface="Cambria Math" panose="02040503050406030204" pitchFamily="18" charset="0"/>
                                      </a:rPr>
                                      <m:t>𝒇</m:t>
                                    </m:r>
                                  </m:e>
                                  <m:sup>
                                    <m:r>
                                      <a:rPr lang="en-US" sz="1400" b="1" i="1" dirty="0" smtClean="0"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b="1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d>
                                      <m:dPr>
                                        <m:ctrlPr>
                                          <a:rPr lang="en-US" sz="1400" b="0" i="1" dirty="0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en-GB" sz="1400" i="1" dirty="0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f>
                                              <m:fPr>
                                                <m:ctrlPr>
                                                  <a:rPr lang="en-US" sz="1400" i="1" dirty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r>
                                                  <a:rPr lang="en-US" sz="1400" i="1" dirty="0">
                                                    <a:latin typeface="Cambria Math" panose="02040503050406030204" pitchFamily="18" charset="0"/>
                                                  </a:rPr>
                                                  <m:t>𝑅</m:t>
                                                </m:r>
                                              </m:num>
                                              <m:den>
                                                <m:r>
                                                  <a:rPr lang="en-US" sz="1400" i="1" dirty="0">
                                                    <a:latin typeface="Cambria Math" panose="02040503050406030204" pitchFamily="18" charset="0"/>
                                                  </a:rPr>
                                                  <m:t>𝑄</m:t>
                                                </m:r>
                                              </m:den>
                                            </m:f>
                                          </m:e>
                                          <m:sub>
                                            <m:r>
                                              <a:rPr lang="en-US" sz="1400" b="1" i="1" dirty="0">
                                                <a:latin typeface="Cambria Math" panose="02040503050406030204" pitchFamily="18" charset="0"/>
                                              </a:rPr>
                                              <m:t>⊥</m:t>
                                            </m:r>
                                          </m:sub>
                                        </m:sSub>
                                        <m:r>
                                          <a:rPr lang="en-US" sz="1400" b="1" i="1" dirty="0">
                                            <a:latin typeface="Cambria Math" panose="02040503050406030204" pitchFamily="18" charset="0"/>
                                          </a:rPr>
                                          <m:t>×</m:t>
                                        </m:r>
                                        <m:sSup>
                                          <m:sSupPr>
                                            <m:ctrlPr>
                                              <a:rPr lang="en-US" sz="1400" b="1" i="1" dirty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US" sz="1400" b="1" i="1" dirty="0">
                                                <a:latin typeface="Cambria Math" panose="02040503050406030204" pitchFamily="18" charset="0"/>
                                              </a:rPr>
                                              <m:t>𝒇</m:t>
                                            </m:r>
                                          </m:e>
                                          <m:sup>
                                            <m:r>
                                              <a:rPr lang="en-US" sz="1400" b="1" i="1" dirty="0">
                                                <a:latin typeface="Cambria Math" panose="02040503050406030204" pitchFamily="18" charset="0"/>
                                              </a:rPr>
                                              <m:t>𝟐</m:t>
                                            </m:r>
                                          </m:sup>
                                        </m:sSup>
                                      </m:e>
                                    </m:d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GB" sz="1400" b="0" i="0" dirty="0">
                                        <a:latin typeface="Cambria Math" panose="02040503050406030204" pitchFamily="18" charset="0"/>
                                      </a:rPr>
                                      <m:t>th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 sz="1400" b="0" i="0" dirty="0">
                                        <a:latin typeface="Cambria Math" panose="02040503050406030204" pitchFamily="18" charset="0"/>
                                      </a:rPr>
                                      <m:t>reshol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 sz="1400" b="0" i="0" dirty="0" smtClean="0">
                                        <a:latin typeface="Cambria Math" panose="02040503050406030204" pitchFamily="18" charset="0"/>
                                      </a:rPr>
                                      <m:t>d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400" dirty="0"/>
                        </a:p>
                        <a:p>
                          <a:pPr algn="ctr"/>
                          <a:r>
                            <a:rPr lang="en-GB" sz="1400" dirty="0"/>
                            <a:t>(Single turn regime)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b="1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d>
                                      <m:dPr>
                                        <m:ctrlPr>
                                          <a:rPr lang="en-US" sz="1400" b="0" i="1" dirty="0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en-GB" sz="1400" i="1" dirty="0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f>
                                              <m:fPr>
                                                <m:ctrlPr>
                                                  <a:rPr lang="en-US" sz="1400" i="1" dirty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r>
                                                  <a:rPr lang="en-US" sz="1400" i="1" dirty="0">
                                                    <a:latin typeface="Cambria Math" panose="02040503050406030204" pitchFamily="18" charset="0"/>
                                                  </a:rPr>
                                                  <m:t>𝑅</m:t>
                                                </m:r>
                                              </m:num>
                                              <m:den>
                                                <m:r>
                                                  <a:rPr lang="en-US" sz="1400" i="1" dirty="0">
                                                    <a:latin typeface="Cambria Math" panose="02040503050406030204" pitchFamily="18" charset="0"/>
                                                  </a:rPr>
                                                  <m:t>𝑄</m:t>
                                                </m:r>
                                              </m:den>
                                            </m:f>
                                          </m:e>
                                          <m:sub>
                                            <m:r>
                                              <a:rPr lang="en-US" sz="1400" b="1" i="1" dirty="0">
                                                <a:latin typeface="Cambria Math" panose="02040503050406030204" pitchFamily="18" charset="0"/>
                                              </a:rPr>
                                              <m:t>⊥</m:t>
                                            </m:r>
                                          </m:sub>
                                        </m:sSub>
                                        <m:r>
                                          <a:rPr lang="en-US" sz="1400" b="1" i="1" dirty="0">
                                            <a:latin typeface="Cambria Math" panose="02040503050406030204" pitchFamily="18" charset="0"/>
                                          </a:rPr>
                                          <m:t>×</m:t>
                                        </m:r>
                                        <m:sSup>
                                          <m:sSupPr>
                                            <m:ctrlPr>
                                              <a:rPr lang="en-US" sz="1400" b="1" i="1" dirty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US" sz="1400" b="1" i="1" dirty="0">
                                                <a:latin typeface="Cambria Math" panose="02040503050406030204" pitchFamily="18" charset="0"/>
                                              </a:rPr>
                                              <m:t>𝒇</m:t>
                                            </m:r>
                                          </m:e>
                                          <m:sup>
                                            <m:r>
                                              <a:rPr lang="en-US" sz="1400" b="1" i="1" dirty="0">
                                                <a:latin typeface="Cambria Math" panose="02040503050406030204" pitchFamily="18" charset="0"/>
                                              </a:rPr>
                                              <m:t>𝟐</m:t>
                                            </m:r>
                                          </m:sup>
                                        </m:sSup>
                                      </m:e>
                                    </m:d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GB" sz="1400" b="0" i="0" dirty="0">
                                        <a:latin typeface="Cambria Math" panose="02040503050406030204" pitchFamily="18" charset="0"/>
                                      </a:rPr>
                                      <m:t>th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 sz="1400" b="0" i="0" dirty="0">
                                        <a:latin typeface="Cambria Math" panose="02040503050406030204" pitchFamily="18" charset="0"/>
                                      </a:rPr>
                                      <m:t>reshol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 sz="1400" b="0" i="0" dirty="0" smtClean="0">
                                        <a:latin typeface="Cambria Math" panose="02040503050406030204" pitchFamily="18" charset="0"/>
                                      </a:rPr>
                                      <m:t>d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400" dirty="0"/>
                        </a:p>
                        <a:p>
                          <a:pPr algn="ctr"/>
                          <a:r>
                            <a:rPr lang="en-GB" sz="1400" dirty="0"/>
                            <a:t>(Multi turn regime)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/>
                            <a:t>factor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83469600"/>
                      </a:ext>
                    </a:extLst>
                  </a:tr>
                  <a:tr h="506091">
                    <a:tc>
                      <a:txBody>
                        <a:bodyPr/>
                        <a:lstStyle/>
                        <a:p>
                          <a:pPr algn="ctr"/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/>
                            <a:t>[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sz="1400" b="0" i="0" dirty="0" smtClean="0">
                                  <a:latin typeface="Cambria Math" panose="02040503050406030204" pitchFamily="18" charset="0"/>
                                </a:rPr>
                                <m:t>kΩ</m:t>
                              </m:r>
                              <m:r>
                                <a:rPr lang="en-US" sz="1400" b="0" i="0" dirty="0" smtClean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m:rPr>
                                  <m:sty m:val="p"/>
                                </m:rPr>
                                <a:rPr lang="en-US" sz="1400" b="0" i="0" dirty="0" smtClean="0">
                                  <a:latin typeface="Cambria Math" panose="02040503050406030204" pitchFamily="18" charset="0"/>
                                </a:rPr>
                                <m:t>m</m:t>
                              </m:r>
                            </m:oMath>
                          </a14:m>
                          <a:r>
                            <a:rPr lang="en-GB" sz="1400" dirty="0"/>
                            <a:t>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/>
                            <a:t>[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GB" sz="1400" i="0" dirty="0" smtClean="0">
                                  <a:latin typeface="Cambria Math" panose="02040503050406030204" pitchFamily="18" charset="0"/>
                                </a:rPr>
                                <m:t>GHz</m:t>
                              </m:r>
                            </m:oMath>
                          </a14:m>
                          <a:r>
                            <a:rPr lang="en-GB" sz="1400" dirty="0"/>
                            <a:t>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/>
                            <a:t>[.]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/>
                            <a:t>[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GB" sz="1400" i="0" dirty="0" smtClean="0">
                                  <a:latin typeface="Cambria Math" panose="02040503050406030204" pitchFamily="18" charset="0"/>
                                </a:rPr>
                                <m:t>GHz</m:t>
                              </m:r>
                            </m:oMath>
                          </a14:m>
                          <a:r>
                            <a:rPr lang="en-GB" sz="1400" dirty="0"/>
                            <a:t>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[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sz="1400" dirty="0">
                                  <a:latin typeface="Cambria Math" panose="02040503050406030204" pitchFamily="18" charset="0"/>
                                </a:rPr>
                                <m:t>MΩ</m:t>
                              </m:r>
                              <m:r>
                                <a:rPr lang="en-US" sz="1400" b="0" i="1" dirty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GB" sz="1400" dirty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m:rPr>
                                  <m:sty m:val="p"/>
                                </m:rPr>
                                <a:rPr lang="en-GB" sz="1400" dirty="0">
                                  <a:latin typeface="Cambria Math" panose="02040503050406030204" pitchFamily="18" charset="0"/>
                                </a:rPr>
                                <m:t>m</m:t>
                              </m:r>
                              <m:r>
                                <a:rPr lang="en-US" sz="1400" b="0" i="1" dirty="0" smtClean="0">
                                  <a:latin typeface="Cambria Math" panose="02040503050406030204" pitchFamily="18" charset="0"/>
                                </a:rPr>
                                <m:t>⋅</m:t>
                              </m:r>
                              <m:r>
                                <m:rPr>
                                  <m:sty m:val="p"/>
                                </m:rPr>
                                <a:rPr lang="en-US" sz="1400" b="0" i="0" dirty="0" smtClean="0">
                                  <a:latin typeface="Cambria Math" panose="02040503050406030204" pitchFamily="18" charset="0"/>
                                </a:rPr>
                                <m:t>GH</m:t>
                              </m:r>
                              <m:sSup>
                                <m:sSupPr>
                                  <m:ctrlPr>
                                    <a:rPr lang="en-US" sz="1400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400" b="0" i="0" dirty="0" smtClean="0">
                                      <a:latin typeface="Cambria Math" panose="02040503050406030204" pitchFamily="18" charset="0"/>
                                    </a:rPr>
                                    <m:t>z</m:t>
                                  </m:r>
                                </m:e>
                                <m:sup>
                                  <m:r>
                                    <a:rPr lang="en-US" sz="1400" b="0" i="0" dirty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r>
                            <a:rPr lang="en-GB" sz="1400" dirty="0"/>
                            <a:t>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/>
                            <a:t>[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sz="1400" dirty="0" smtClean="0">
                                  <a:latin typeface="Cambria Math" panose="02040503050406030204" pitchFamily="18" charset="0"/>
                                </a:rPr>
                                <m:t>MΩ</m:t>
                              </m:r>
                              <m:r>
                                <a:rPr lang="en-GB" sz="1400" dirty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m:rPr>
                                  <m:sty m:val="p"/>
                                </m:rPr>
                                <a:rPr lang="en-GB" sz="1400" dirty="0">
                                  <a:latin typeface="Cambria Math" panose="02040503050406030204" pitchFamily="18" charset="0"/>
                                </a:rPr>
                                <m:t>m</m:t>
                              </m:r>
                              <m:r>
                                <a:rPr lang="en-US" sz="1400" b="0" i="1" dirty="0" smtClean="0">
                                  <a:latin typeface="Cambria Math" panose="02040503050406030204" pitchFamily="18" charset="0"/>
                                </a:rPr>
                                <m:t>⋅</m:t>
                              </m:r>
                              <m:r>
                                <m:rPr>
                                  <m:sty m:val="p"/>
                                </m:rPr>
                                <a:rPr lang="en-US" sz="1400" b="0" i="0" dirty="0" smtClean="0">
                                  <a:latin typeface="Cambria Math" panose="02040503050406030204" pitchFamily="18" charset="0"/>
                                </a:rPr>
                                <m:t>GH</m:t>
                              </m:r>
                              <m:sSup>
                                <m:sSupPr>
                                  <m:ctrlPr>
                                    <a:rPr lang="en-US" sz="1400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400" b="0" i="0" dirty="0" smtClean="0">
                                      <a:latin typeface="Cambria Math" panose="02040503050406030204" pitchFamily="18" charset="0"/>
                                    </a:rPr>
                                    <m:t>z</m:t>
                                  </m:r>
                                </m:e>
                                <m:sup>
                                  <m:r>
                                    <a:rPr lang="en-US" sz="1400" b="0" i="0" dirty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r>
                            <a:rPr lang="en-GB" sz="1400" dirty="0"/>
                            <a:t>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/>
                            <a:t>[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sz="1400" dirty="0" smtClean="0">
                                  <a:latin typeface="Cambria Math" panose="02040503050406030204" pitchFamily="18" charset="0"/>
                                </a:rPr>
                                <m:t>MΩ</m:t>
                              </m:r>
                              <m:r>
                                <a:rPr lang="en-GB" sz="1400" dirty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m:rPr>
                                  <m:sty m:val="p"/>
                                </m:rPr>
                                <a:rPr lang="en-GB" sz="1400" dirty="0">
                                  <a:latin typeface="Cambria Math" panose="02040503050406030204" pitchFamily="18" charset="0"/>
                                </a:rPr>
                                <m:t>m</m:t>
                              </m:r>
                              <m:r>
                                <a:rPr lang="en-US" sz="1400" b="0" i="1" dirty="0" smtClean="0">
                                  <a:latin typeface="Cambria Math" panose="02040503050406030204" pitchFamily="18" charset="0"/>
                                </a:rPr>
                                <m:t>⋅</m:t>
                              </m:r>
                              <m:r>
                                <m:rPr>
                                  <m:sty m:val="p"/>
                                </m:rPr>
                                <a:rPr lang="en-US" sz="1400" b="0" i="0" dirty="0" smtClean="0">
                                  <a:latin typeface="Cambria Math" panose="02040503050406030204" pitchFamily="18" charset="0"/>
                                </a:rPr>
                                <m:t>GH</m:t>
                              </m:r>
                              <m:sSup>
                                <m:sSupPr>
                                  <m:ctrlPr>
                                    <a:rPr lang="en-US" sz="1400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400" b="0" i="0" dirty="0" smtClean="0">
                                      <a:latin typeface="Cambria Math" panose="02040503050406030204" pitchFamily="18" charset="0"/>
                                    </a:rPr>
                                    <m:t>z</m:t>
                                  </m:r>
                                </m:e>
                                <m:sup>
                                  <m:r>
                                    <a:rPr lang="en-US" sz="1400" b="0" i="0" dirty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r>
                            <a:rPr lang="en-GB" sz="1400" dirty="0"/>
                            <a:t>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97947498"/>
                      </a:ext>
                    </a:extLst>
                  </a:tr>
                  <a:tr h="50609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/>
                            <a:t>NLSF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/>
                            <a:t>2.303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/>
                            <a:t>2.462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1.42E+04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1.734E+05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/>
                            <a:t>9.35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>
                              <a:solidFill>
                                <a:srgbClr val="FF0000"/>
                              </a:solidFill>
                            </a:rPr>
                            <a:t>100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/>
                            <a:t>4268.62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/>
                            <a:t>10.7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01234963"/>
                      </a:ext>
                    </a:extLst>
                  </a:tr>
                  <a:tr h="50609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/>
                            <a:t>ERL-MA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/>
                            <a:t>1.7614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/>
                            <a:t>2.51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2.34E+06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1.07E+03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/>
                            <a:t>7.43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/>
                            <a:t>100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>
                              <a:solidFill>
                                <a:srgbClr val="FF0000"/>
                              </a:solidFill>
                            </a:rPr>
                            <a:t>26.92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/>
                            <a:t>3.62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78999753"/>
                      </a:ext>
                    </a:extLst>
                  </a:tr>
                  <a:tr h="50609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/>
                            <a:t>TESLA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/>
                            <a:t>2.06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/>
                            <a:t>2.577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4.35E+03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5.9E+05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/>
                            <a:t>9.17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>
                              <a:solidFill>
                                <a:srgbClr val="FF0000"/>
                              </a:solidFill>
                            </a:rPr>
                            <a:t>100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/>
                            <a:t>15266.50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/>
                            <a:t>10.9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26888476"/>
                      </a:ext>
                    </a:extLst>
                  </a:tr>
                  <a:tr h="50609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/>
                            <a:t>*ILC-LL [1][2]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/>
                            <a:t>3.1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/>
                            <a:t>2.45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2E+05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1.23E+04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/>
                            <a:t>12.6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>
                              <a:solidFill>
                                <a:srgbClr val="FF0000"/>
                              </a:solidFill>
                            </a:rPr>
                            <a:t>100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/>
                            <a:t>300.13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/>
                            <a:t>8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72498649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7" name="Table 17">
                <a:extLst>
                  <a:ext uri="{FF2B5EF4-FFF2-40B4-BE49-F238E27FC236}">
                    <a16:creationId xmlns:a16="http://schemas.microsoft.com/office/drawing/2014/main" id="{0B58F28C-44B2-CAAB-EF1C-AE602E24E0C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98541352"/>
                  </p:ext>
                </p:extLst>
              </p:nvPr>
            </p:nvGraphicFramePr>
            <p:xfrm>
              <a:off x="42860" y="1736812"/>
              <a:ext cx="12106279" cy="335964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081767">
                      <a:extLst>
                        <a:ext uri="{9D8B030D-6E8A-4147-A177-3AD203B41FA5}">
                          <a16:colId xmlns:a16="http://schemas.microsoft.com/office/drawing/2014/main" val="2924150162"/>
                        </a:ext>
                      </a:extLst>
                    </a:gridCol>
                    <a:gridCol w="1466117">
                      <a:extLst>
                        <a:ext uri="{9D8B030D-6E8A-4147-A177-3AD203B41FA5}">
                          <a16:colId xmlns:a16="http://schemas.microsoft.com/office/drawing/2014/main" val="3753373820"/>
                        </a:ext>
                      </a:extLst>
                    </a:gridCol>
                    <a:gridCol w="964946">
                      <a:extLst>
                        <a:ext uri="{9D8B030D-6E8A-4147-A177-3AD203B41FA5}">
                          <a16:colId xmlns:a16="http://schemas.microsoft.com/office/drawing/2014/main" val="2835610593"/>
                        </a:ext>
                      </a:extLst>
                    </a:gridCol>
                    <a:gridCol w="1213011">
                      <a:extLst>
                        <a:ext uri="{9D8B030D-6E8A-4147-A177-3AD203B41FA5}">
                          <a16:colId xmlns:a16="http://schemas.microsoft.com/office/drawing/2014/main" val="2686435221"/>
                        </a:ext>
                      </a:extLst>
                    </a:gridCol>
                    <a:gridCol w="1040432">
                      <a:extLst>
                        <a:ext uri="{9D8B030D-6E8A-4147-A177-3AD203B41FA5}">
                          <a16:colId xmlns:a16="http://schemas.microsoft.com/office/drawing/2014/main" val="3296019080"/>
                        </a:ext>
                      </a:extLst>
                    </a:gridCol>
                    <a:gridCol w="1998345">
                      <a:extLst>
                        <a:ext uri="{9D8B030D-6E8A-4147-A177-3AD203B41FA5}">
                          <a16:colId xmlns:a16="http://schemas.microsoft.com/office/drawing/2014/main" val="2777522264"/>
                        </a:ext>
                      </a:extLst>
                    </a:gridCol>
                    <a:gridCol w="1752990">
                      <a:extLst>
                        <a:ext uri="{9D8B030D-6E8A-4147-A177-3AD203B41FA5}">
                          <a16:colId xmlns:a16="http://schemas.microsoft.com/office/drawing/2014/main" val="1074169210"/>
                        </a:ext>
                      </a:extLst>
                    </a:gridCol>
                    <a:gridCol w="1752990">
                      <a:extLst>
                        <a:ext uri="{9D8B030D-6E8A-4147-A177-3AD203B41FA5}">
                          <a16:colId xmlns:a16="http://schemas.microsoft.com/office/drawing/2014/main" val="268270218"/>
                        </a:ext>
                      </a:extLst>
                    </a:gridCol>
                    <a:gridCol w="835681">
                      <a:extLst>
                        <a:ext uri="{9D8B030D-6E8A-4147-A177-3AD203B41FA5}">
                          <a16:colId xmlns:a16="http://schemas.microsoft.com/office/drawing/2014/main" val="2107681300"/>
                        </a:ext>
                      </a:extLst>
                    </a:gridCol>
                  </a:tblGrid>
                  <a:tr h="817118">
                    <a:tc>
                      <a:txBody>
                        <a:bodyPr/>
                        <a:lstStyle/>
                        <a:p>
                          <a:pPr algn="ctr"/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3"/>
                          <a:stretch>
                            <a:fillRect l="-74274" t="-746" r="-652697" b="-3141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3"/>
                          <a:stretch>
                            <a:fillRect l="-265823" t="-746" r="-895570" b="-3141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3"/>
                          <a:stretch>
                            <a:fillRect l="-290452" t="-746" r="-611055" b="-3141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3"/>
                          <a:stretch>
                            <a:fillRect l="-454386" t="-746" r="-611111" b="-3141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3"/>
                          <a:stretch>
                            <a:fillRect l="-289024" t="-746" r="-218598" b="-3141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3"/>
                          <a:stretch>
                            <a:fillRect l="-444599" t="-746" r="-149826" b="-3141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3"/>
                          <a:stretch>
                            <a:fillRect l="-542708" t="-746" r="-49306" b="-3141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/>
                            <a:t>factor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83469600"/>
                      </a:ext>
                    </a:extLst>
                  </a:tr>
                  <a:tr h="506091">
                    <a:tc>
                      <a:txBody>
                        <a:bodyPr/>
                        <a:lstStyle/>
                        <a:p>
                          <a:pPr algn="ctr"/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3"/>
                          <a:stretch>
                            <a:fillRect l="-74274" t="-160714" r="-652697" b="-4011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3"/>
                          <a:stretch>
                            <a:fillRect l="-265823" t="-160714" r="-895570" b="-4011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/>
                            <a:t>[.]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3"/>
                          <a:stretch>
                            <a:fillRect l="-454386" t="-160714" r="-611111" b="-4011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3"/>
                          <a:stretch>
                            <a:fillRect l="-289024" t="-160714" r="-218598" b="-4011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3"/>
                          <a:stretch>
                            <a:fillRect l="-444599" t="-160714" r="-149826" b="-4011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3"/>
                          <a:stretch>
                            <a:fillRect l="-542708" t="-160714" r="-49306" b="-4011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97947498"/>
                      </a:ext>
                    </a:extLst>
                  </a:tr>
                  <a:tr h="50609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/>
                            <a:t>NLSF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/>
                            <a:t>2.303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/>
                            <a:t>2.462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1.42E+04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1.734E+05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/>
                            <a:t>9.35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>
                              <a:solidFill>
                                <a:srgbClr val="FF0000"/>
                              </a:solidFill>
                            </a:rPr>
                            <a:t>100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/>
                            <a:t>4268.62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/>
                            <a:t>10.7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01234963"/>
                      </a:ext>
                    </a:extLst>
                  </a:tr>
                  <a:tr h="5181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/>
                            <a:t>ERL-MA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/>
                            <a:t>1.7614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/>
                            <a:t>2.51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2.34E+06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1.07E+03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/>
                            <a:t>7.43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/>
                            <a:t>100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>
                              <a:solidFill>
                                <a:srgbClr val="FF0000"/>
                              </a:solidFill>
                            </a:rPr>
                            <a:t>26.92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/>
                            <a:t>3.62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78999753"/>
                      </a:ext>
                    </a:extLst>
                  </a:tr>
                  <a:tr h="50609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/>
                            <a:t>TESLA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/>
                            <a:t>2.06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/>
                            <a:t>2.577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4.35E+03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5.9E+05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/>
                            <a:t>9.17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>
                              <a:solidFill>
                                <a:srgbClr val="FF0000"/>
                              </a:solidFill>
                            </a:rPr>
                            <a:t>100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/>
                            <a:t>15266.50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/>
                            <a:t>10.9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26888476"/>
                      </a:ext>
                    </a:extLst>
                  </a:tr>
                  <a:tr h="50609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/>
                            <a:t>*ILC-LL [1][2]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/>
                            <a:t>3.1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/>
                            <a:t>2.45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2E+05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1.23E+04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/>
                            <a:t>12.6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>
                              <a:solidFill>
                                <a:srgbClr val="FF0000"/>
                              </a:solidFill>
                            </a:rPr>
                            <a:t>100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/>
                            <a:t>300.13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/>
                            <a:t>8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72498649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2" name="TextBox 21">
            <a:extLst>
              <a:ext uri="{FF2B5EF4-FFF2-40B4-BE49-F238E27FC236}">
                <a16:creationId xmlns:a16="http://schemas.microsoft.com/office/drawing/2014/main" id="{E35FE9BD-39AF-E893-42E3-C8BC3F48F0E6}"/>
              </a:ext>
            </a:extLst>
          </p:cNvPr>
          <p:cNvSpPr txBox="1"/>
          <p:nvPr/>
        </p:nvSpPr>
        <p:spPr>
          <a:xfrm>
            <a:off x="155340" y="5626985"/>
            <a:ext cx="11737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/>
              <a:t>[1] Alexej Grudiev, </a:t>
            </a:r>
            <a:r>
              <a:rPr lang="en-US" sz="1200" i="1" dirty="0"/>
              <a:t>SRF cavity parameter model for HEC RF system design, June 2021, </a:t>
            </a:r>
            <a:r>
              <a:rPr lang="en-US" sz="1200" i="1" dirty="0">
                <a:hlinkClick r:id="rId4"/>
              </a:rPr>
              <a:t>https://indico.cern.ch/event/1049297/contributions/4408625/attachments/2268943/3852893/20210622_RFcavity%20parameter%20model%20for%20HE%20moun%20accelrators.pdf</a:t>
            </a:r>
            <a:endParaRPr lang="en-US" sz="1200" i="1" dirty="0"/>
          </a:p>
          <a:p>
            <a:r>
              <a:rPr lang="en-US" sz="1200" i="1" dirty="0"/>
              <a:t>[2] J. Sekutowicz, Design of a low-loss SRF cavity for the ILC, Particle Accelerator Conference, Knoxville, Tennesse, 2005, https://accelconf.web.cern.ch/p05/papers/tppt056.pdf.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F8F82D4-D566-82A1-DABF-462BD75623CE}"/>
              </a:ext>
            </a:extLst>
          </p:cNvPr>
          <p:cNvSpPr txBox="1"/>
          <p:nvPr/>
        </p:nvSpPr>
        <p:spPr>
          <a:xfrm>
            <a:off x="142584" y="5150619"/>
            <a:ext cx="117373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*The transverse HOM impedance comparison for the ILC-LL as calculated by Alexej Grudiev is included only in this table for comparison </a:t>
            </a:r>
          </a:p>
        </p:txBody>
      </p:sp>
    </p:spTree>
    <p:extLst>
      <p:ext uri="{BB962C8B-B14F-4D97-AF65-F5344CB8AC3E}">
        <p14:creationId xmlns:p14="http://schemas.microsoft.com/office/powerpoint/2010/main" val="16604331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5985" y="193266"/>
            <a:ext cx="11274651" cy="679450"/>
          </a:xfrm>
        </p:spPr>
        <p:txBody>
          <a:bodyPr/>
          <a:lstStyle/>
          <a:p>
            <a:r>
              <a:rPr lang="en-US" sz="3200" dirty="0"/>
              <a:t>Transverse HOM impedance plot for analysed cavities</a:t>
            </a:r>
            <a:endParaRPr lang="de-DE" sz="32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3905220" y="6411957"/>
            <a:ext cx="1002647" cy="266700"/>
          </a:xfrm>
        </p:spPr>
        <p:txBody>
          <a:bodyPr/>
          <a:lstStyle/>
          <a:p>
            <a:pPr>
              <a:defRPr/>
            </a:pPr>
            <a:r>
              <a:rPr lang="de-DE" sz="1000"/>
              <a:t>20.02.2023</a:t>
            </a:r>
            <a:endParaRPr lang="de-DE" sz="100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830214" y="6417332"/>
            <a:ext cx="6328921" cy="249196"/>
          </a:xfrm>
        </p:spPr>
        <p:txBody>
          <a:bodyPr/>
          <a:lstStyle/>
          <a:p>
            <a:pPr>
              <a:defRPr/>
            </a:pPr>
            <a:r>
              <a:rPr lang="de-DE" sz="1000"/>
              <a:t>Sosoho-Abasi Udongwo | UNIVERSITÄT ROSTOCK | Fakultät für Informatik und Elektrotechnik</a:t>
            </a:r>
            <a:endParaRPr lang="de-DE" sz="100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BFAF71-3E7D-4660-B669-990E4ED1AF8B}" type="slidenum">
              <a:rPr lang="de-DE" altLang="de-DE" sz="1000" smtClean="0"/>
              <a:pPr>
                <a:defRPr/>
              </a:pPr>
              <a:t>9</a:t>
            </a:fld>
            <a:endParaRPr lang="de-DE" altLang="de-DE" sz="10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0423FBE-9859-FF15-92F7-B7CBC093258D}"/>
              </a:ext>
            </a:extLst>
          </p:cNvPr>
          <p:cNvSpPr txBox="1"/>
          <p:nvPr/>
        </p:nvSpPr>
        <p:spPr>
          <a:xfrm>
            <a:off x="221420" y="5661248"/>
            <a:ext cx="5946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Lossy eigenmode and wakefield analysis transverse HOM impedance plot for analysed cavities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1BF3171-0A1E-CBB8-A7C5-A1B84642629E}"/>
                  </a:ext>
                </a:extLst>
              </p:cNvPr>
              <p:cNvSpPr txBox="1"/>
              <p:nvPr/>
            </p:nvSpPr>
            <p:spPr>
              <a:xfrm>
                <a:off x="5771964" y="1304764"/>
                <a:ext cx="6264696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/>
                  <a:t>The impedance threshold line was calculated for a fixed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 b="0" i="0" smtClean="0">
                            <a:latin typeface="Cambria Math" panose="02040503050406030204" pitchFamily="18" charset="0"/>
                          </a:rPr>
                          <m:t>ext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=1</m:t>
                    </m:r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</a:rPr>
                      <m:t>E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4, 1</m:t>
                    </m:r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</a:rPr>
                      <m:t>E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6, 1</m:t>
                    </m:r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</a:rPr>
                      <m:t>E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8</m:t>
                    </m:r>
                  </m:oMath>
                </a14:m>
                <a:r>
                  <a:rPr lang="en-GB" sz="1600" dirty="0"/>
                  <a:t> as was done in </a:t>
                </a:r>
                <a:r>
                  <a:rPr lang="en-GB" sz="1600" dirty="0">
                    <a:hlinkClick r:id="rId2"/>
                  </a:rPr>
                  <a:t>[4]</a:t>
                </a:r>
                <a:r>
                  <a:rPr lang="en-GB" sz="1600" dirty="0"/>
                  <a:t>. See image below.</a:t>
                </a: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1BF3171-0A1E-CBB8-A7C5-A1B8464262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71964" y="1304764"/>
                <a:ext cx="6264696" cy="584775"/>
              </a:xfrm>
              <a:prstGeom prst="rect">
                <a:avLst/>
              </a:prstGeom>
              <a:blipFill>
                <a:blip r:embed="rId3"/>
                <a:stretch>
                  <a:fillRect l="-584" t="-3125" b="-12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35FC539B-8667-7688-0FED-4CA8C1469D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3804" y="2102318"/>
            <a:ext cx="5834844" cy="3306902"/>
          </a:xfrm>
          <a:prstGeom prst="rect">
            <a:avLst/>
          </a:prstGeom>
        </p:spPr>
      </p:pic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CCEA4C9B-4B47-C6AD-7A0C-06F91E89EA7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340" y="728700"/>
            <a:ext cx="5478536" cy="4984976"/>
          </a:xfrm>
        </p:spPr>
      </p:pic>
    </p:spTree>
    <p:extLst>
      <p:ext uri="{BB962C8B-B14F-4D97-AF65-F5344CB8AC3E}">
        <p14:creationId xmlns:p14="http://schemas.microsoft.com/office/powerpoint/2010/main" val="45660812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239cd9ff58f73b8e2f874d304e9b7a1df6dad055"/>
</p:tagLst>
</file>

<file path=ppt/theme/theme1.xml><?xml version="1.0" encoding="utf-8"?>
<a:theme xmlns:a="http://schemas.openxmlformats.org/drawingml/2006/main" name="1_Universitä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enutzerdefiniert 1">
      <a:majorFont>
        <a:latin typeface="Verdana"/>
        <a:ea typeface=""/>
        <a:cs typeface=""/>
      </a:majorFont>
      <a:minorFont>
        <a:latin typeface="Arial Narrow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sehr viel Text">
  <a:themeElements>
    <a:clrScheme name="Universität 1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04A99"/>
      </a:accent1>
      <a:accent2>
        <a:srgbClr val="1957A0"/>
      </a:accent2>
      <a:accent3>
        <a:srgbClr val="4066AA"/>
      </a:accent3>
      <a:accent4>
        <a:srgbClr val="5C77B4"/>
      </a:accent4>
      <a:accent5>
        <a:srgbClr val="7588BF"/>
      </a:accent5>
      <a:accent6>
        <a:srgbClr val="8E9AC9"/>
      </a:accent6>
      <a:hlink>
        <a:srgbClr val="A5AED5"/>
      </a:hlink>
      <a:folHlink>
        <a:srgbClr val="BCC3E0"/>
      </a:folHlink>
    </a:clrScheme>
    <a:fontScheme name="Uni_Powerpoint_praesi">
      <a:majorFont>
        <a:latin typeface="Verdana"/>
        <a:ea typeface=""/>
        <a:cs typeface=""/>
      </a:majorFont>
      <a:minorFont>
        <a:latin typeface="Arial Narrow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2503</Words>
  <Application>Microsoft Office PowerPoint</Application>
  <PresentationFormat>Widescreen</PresentationFormat>
  <Paragraphs>668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31" baseType="lpstr">
      <vt:lpstr>Calibri</vt:lpstr>
      <vt:lpstr>Cambria Math</vt:lpstr>
      <vt:lpstr>Arial</vt:lpstr>
      <vt:lpstr>Wingdings</vt:lpstr>
      <vt:lpstr>Verdana</vt:lpstr>
      <vt:lpstr>Arial Narrow</vt:lpstr>
      <vt:lpstr>Symbol</vt:lpstr>
      <vt:lpstr>Times New Roman</vt:lpstr>
      <vt:lpstr>1_Universität</vt:lpstr>
      <vt:lpstr>1_sehr viel Text</vt:lpstr>
      <vt:lpstr>MuCol Study – Survey of the transverse HOM impedance of the NLSF, ERL-MA and TESLA cavity geometries</vt:lpstr>
      <vt:lpstr>Content</vt:lpstr>
      <vt:lpstr>Transverse HOM impedance study NLSF, ERL-MA, and TESLA cavity geometries</vt:lpstr>
      <vt:lpstr>Simulation model setup for the NLSF and TESLA cavity geometries</vt:lpstr>
      <vt:lpstr>Simulation model setup for the ERL-MA cavity geometry</vt:lpstr>
      <vt:lpstr>Transmission curves for DQW coupler</vt:lpstr>
      <vt:lpstr>Transverse stability threshold calculation</vt:lpstr>
      <vt:lpstr>Comparision of maximum transverse R/Q mode impedance with threshold values</vt:lpstr>
      <vt:lpstr>Transverse HOM impedance plot for analysed cavities</vt:lpstr>
      <vt:lpstr>NLSF: Comparision of Z_⊥and Z_(⊥, threshold)</vt:lpstr>
      <vt:lpstr>ERL-MA: Comparision of Z_⊥and Z_(⊥, threshold)</vt:lpstr>
      <vt:lpstr>TESLA: Comparision of Z_⊥and Z_(⊥, threshold)</vt:lpstr>
      <vt:lpstr>NLSF: Trapped TE121 Mode @~2470MHz</vt:lpstr>
      <vt:lpstr>ERL-MA: Trapped TE121 Mode @~2510MHz</vt:lpstr>
      <vt:lpstr>TESLA: Trapped TE121 Mode @~2577MHz</vt:lpstr>
      <vt:lpstr>General study of the NLSF cavity considering different number of cells and operating frequency </vt:lpstr>
      <vt:lpstr>NLSF (Bare Cavity): Study Varying No. of Cells and Operating Frequency</vt:lpstr>
      <vt:lpstr>NLSF: HOM QOIs</vt:lpstr>
      <vt:lpstr>NLSF: Power Loss</vt:lpstr>
      <vt:lpstr>Summary</vt:lpstr>
      <vt:lpstr>Some Formulas </vt:lpstr>
    </vt:vector>
  </TitlesOfParts>
  <Company>URZ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r06</dc:creator>
  <cp:lastModifiedBy>Igor Ikarov</cp:lastModifiedBy>
  <cp:revision>2595</cp:revision>
  <cp:lastPrinted>2017-05-27T13:45:10Z</cp:lastPrinted>
  <dcterms:created xsi:type="dcterms:W3CDTF">2009-05-15T06:28:25Z</dcterms:created>
  <dcterms:modified xsi:type="dcterms:W3CDTF">2023-02-20T15:52:37Z</dcterms:modified>
</cp:coreProperties>
</file>