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9" r:id="rId3"/>
    <p:sldId id="296" r:id="rId4"/>
    <p:sldId id="297" r:id="rId5"/>
    <p:sldId id="298" r:id="rId6"/>
    <p:sldId id="299" r:id="rId7"/>
    <p:sldId id="300" r:id="rId8"/>
    <p:sldId id="295" r:id="rId9"/>
    <p:sldId id="278" r:id="rId1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7505"/>
  </p:normalViewPr>
  <p:slideViewPr>
    <p:cSldViewPr>
      <p:cViewPr varScale="1">
        <p:scale>
          <a:sx n="126" d="100"/>
          <a:sy n="126" d="100"/>
        </p:scale>
        <p:origin x="136" y="20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2/15/2023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2/15/2023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2/15/2023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2/15/2023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2/15/2023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2/15/2023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2/15/2023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2/15/2023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2/15/2023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2/15/2023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2/15/2023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2/15/2023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2/15/2023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2/15/2023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2/15/2023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Update on early design for TCCS/TCCP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Quentin Demassieux, Regis Seidenbinder on behalf of CERN SY-STI-TCD</a:t>
            </a:r>
            <a:endParaRPr dirty="0"/>
          </a:p>
          <a:p>
            <a:pPr algn="l">
              <a:defRPr/>
            </a:pPr>
            <a:r>
              <a:rPr lang="en-US" sz="1800"/>
              <a:t>15/02/2023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TCCS &gt; Reuse of an old TCPC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TCCP &gt; Possible designs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Design leads : adapted </a:t>
            </a:r>
            <a:r>
              <a:rPr lang="en-US" dirty="0" err="1"/>
              <a:t>mecartex</a:t>
            </a:r>
            <a:r>
              <a:rPr lang="en-US" dirty="0"/>
              <a:t> vs virtual pivot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8EC88A-A4F4-2C1C-8679-58AE0C189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59" y="1340768"/>
            <a:ext cx="11376024" cy="4608512"/>
          </a:xfrm>
        </p:spPr>
        <p:txBody>
          <a:bodyPr/>
          <a:lstStyle/>
          <a:p>
            <a:r>
              <a:rPr lang="en-GB" dirty="0"/>
              <a:t>1. Check base functionality. LVDT measurements, heads alignment signal, axis motions check.</a:t>
            </a:r>
          </a:p>
          <a:p>
            <a:r>
              <a:rPr lang="en-GB" dirty="0"/>
              <a:t>2. Remake piezo control</a:t>
            </a:r>
          </a:p>
          <a:p>
            <a:r>
              <a:rPr lang="en-GB" dirty="0"/>
              <a:t>3. Check crystal alignment with survey.  Mirrors alignments and checks with autocollimator.</a:t>
            </a:r>
          </a:p>
          <a:p>
            <a:r>
              <a:rPr lang="en-GB" dirty="0"/>
              <a:t>          </a:t>
            </a:r>
            <a:r>
              <a:rPr lang="en-GB" dirty="0" err="1"/>
              <a:t>i</a:t>
            </a:r>
            <a:r>
              <a:rPr lang="en-GB" dirty="0"/>
              <a:t>.      (Optional*) Re-align the crystal. This would mean additional tests such as the leak test.</a:t>
            </a:r>
          </a:p>
          <a:p>
            <a:r>
              <a:rPr lang="en-GB" dirty="0"/>
              <a:t>          ii.     (Optional*) Re-align the optical heads.</a:t>
            </a:r>
          </a:p>
          <a:p>
            <a:r>
              <a:rPr lang="en-GB" dirty="0"/>
              <a:t> 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9187D7-77BF-DCBE-1359-1A02E9F0E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TCCS &gt; Reuse of a retired vertical TCPC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958374-FF67-C577-12EF-BDBDE9C7D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647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8EC88A-A4F4-2C1C-8679-58AE0C189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59" y="1340768"/>
            <a:ext cx="11376024" cy="4608512"/>
          </a:xfrm>
        </p:spPr>
        <p:txBody>
          <a:bodyPr/>
          <a:lstStyle/>
          <a:p>
            <a:r>
              <a:rPr lang="en-GB" dirty="0"/>
              <a:t>Furthermore, this is also taking into account that we will NOT use the A6R7. If we need to us this device there are other things to do:</a:t>
            </a:r>
          </a:p>
          <a:p>
            <a:r>
              <a:rPr lang="en-GB" dirty="0"/>
              <a:t>1. Rewire/replace the </a:t>
            </a:r>
            <a:r>
              <a:rPr lang="en-GB" dirty="0" err="1"/>
              <a:t>fiber</a:t>
            </a:r>
            <a:r>
              <a:rPr lang="en-GB" dirty="0"/>
              <a:t> optics (might require change of optical heads)</a:t>
            </a:r>
          </a:p>
          <a:p>
            <a:r>
              <a:rPr lang="en-GB" dirty="0"/>
              <a:t>2. Replace optics feedthrough</a:t>
            </a:r>
          </a:p>
          <a:p>
            <a:r>
              <a:rPr lang="en-GB" dirty="0"/>
              <a:t>3. Re-align optical heads.</a:t>
            </a:r>
          </a:p>
          <a:p>
            <a:r>
              <a:rPr lang="en-GB" dirty="0"/>
              <a:t>4. Possibly need to dismantle the </a:t>
            </a:r>
            <a:r>
              <a:rPr lang="en-GB" dirty="0" err="1"/>
              <a:t>mercartex</a:t>
            </a:r>
            <a:r>
              <a:rPr lang="en-GB" dirty="0"/>
              <a:t> as well (if piezo was the problem of low range).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9187D7-77BF-DCBE-1359-1A02E9F0E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TCCS &gt; Reuse of a retired vertical TCPC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958374-FF67-C577-12EF-BDBDE9C7D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85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9284FC-02B6-F3EC-A94C-3E56CE2E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leads : adapted </a:t>
            </a:r>
            <a:r>
              <a:rPr lang="en-US" dirty="0" err="1"/>
              <a:t>mecartex</a:t>
            </a:r>
            <a:r>
              <a:rPr lang="en-US" dirty="0"/>
              <a:t> vs virtual pivot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803F6-3700-E1F5-D46A-D943280DE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1690F56-1F1B-59B0-D8BC-D5D1FF6913F8}"/>
              </a:ext>
            </a:extLst>
          </p:cNvPr>
          <p:cNvGrpSpPr/>
          <p:nvPr/>
        </p:nvGrpSpPr>
        <p:grpSpPr>
          <a:xfrm>
            <a:off x="3823010" y="1326312"/>
            <a:ext cx="4471813" cy="2911298"/>
            <a:chOff x="7142907" y="1973629"/>
            <a:chExt cx="4585062" cy="306823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8B2EA0A-9011-6694-1863-33E628D7BA1B}"/>
                </a:ext>
              </a:extLst>
            </p:cNvPr>
            <p:cNvSpPr txBox="1"/>
            <p:nvPr/>
          </p:nvSpPr>
          <p:spPr>
            <a:xfrm>
              <a:off x="7833954" y="4734085"/>
              <a:ext cx="38940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Von-Mises stress at -10.5 mrad (Pre-load 70N)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9D5CE33-458A-BBAC-9C94-A5F35C1F6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66" r="15108"/>
            <a:stretch/>
          </p:blipFill>
          <p:spPr>
            <a:xfrm>
              <a:off x="7142907" y="1973629"/>
              <a:ext cx="4104456" cy="2556470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6E76A563-5EE3-BB72-FE8F-145A4B6C8A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0" r="26012"/>
          <a:stretch/>
        </p:blipFill>
        <p:spPr>
          <a:xfrm>
            <a:off x="263352" y="980728"/>
            <a:ext cx="3559658" cy="2918708"/>
          </a:xfrm>
          <a:prstGeom prst="rect">
            <a:avLst/>
          </a:prstGeom>
        </p:spPr>
      </p:pic>
      <p:sp>
        <p:nvSpPr>
          <p:cNvPr id="9" name="Right Arrow 15">
            <a:extLst>
              <a:ext uri="{FF2B5EF4-FFF2-40B4-BE49-F238E27FC236}">
                <a16:creationId xmlns:a16="http://schemas.microsoft.com/office/drawing/2014/main" id="{B7458C6A-4075-EA4B-26CD-63C7B4DDCE8E}"/>
              </a:ext>
            </a:extLst>
          </p:cNvPr>
          <p:cNvSpPr/>
          <p:nvPr/>
        </p:nvSpPr>
        <p:spPr>
          <a:xfrm rot="16200000">
            <a:off x="1690131" y="3972232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AC0927-9CD9-A9A6-3406-171CF092000F}"/>
              </a:ext>
            </a:extLst>
          </p:cNvPr>
          <p:cNvSpPr txBox="1"/>
          <p:nvPr/>
        </p:nvSpPr>
        <p:spPr>
          <a:xfrm>
            <a:off x="1942159" y="386827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5A0058-3841-AC16-3E6A-CAEC6405AC31}"/>
              </a:ext>
            </a:extLst>
          </p:cNvPr>
          <p:cNvSpPr txBox="1"/>
          <p:nvPr/>
        </p:nvSpPr>
        <p:spPr>
          <a:xfrm>
            <a:off x="2657176" y="3899437"/>
            <a:ext cx="11913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Pre-loaded spring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CAFEC5E-36DB-9E0D-34E1-CB3BA6611B70}"/>
              </a:ext>
            </a:extLst>
          </p:cNvPr>
          <p:cNvCxnSpPr/>
          <p:nvPr/>
        </p:nvCxnSpPr>
        <p:spPr>
          <a:xfrm>
            <a:off x="2727524" y="3882608"/>
            <a:ext cx="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347857AE-25AA-8759-0D80-A51C5B2CAF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58" b="10137"/>
          <a:stretch/>
        </p:blipFill>
        <p:spPr>
          <a:xfrm>
            <a:off x="8439459" y="1326312"/>
            <a:ext cx="3489189" cy="24269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6B831FA-7D00-43C8-A065-4247469E06A0}"/>
              </a:ext>
            </a:extLst>
          </p:cNvPr>
          <p:cNvSpPr txBox="1"/>
          <p:nvPr/>
        </p:nvSpPr>
        <p:spPr>
          <a:xfrm>
            <a:off x="8774331" y="3906284"/>
            <a:ext cx="2630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First natural frequency : 201Hz</a:t>
            </a:r>
          </a:p>
          <a:p>
            <a:r>
              <a:rPr lang="en-US" sz="1400" dirty="0"/>
              <a:t>(measured at 180Hz)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B8A0F94-3D31-CF2E-7B39-C450F4373893}"/>
              </a:ext>
            </a:extLst>
          </p:cNvPr>
          <p:cNvSpPr txBox="1"/>
          <p:nvPr/>
        </p:nvSpPr>
        <p:spPr bwMode="auto">
          <a:xfrm>
            <a:off x="2855640" y="4950240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with mock-up dead mass to be performed by CEM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40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9284FC-02B6-F3EC-A94C-3E56CE2E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leads : adapted </a:t>
            </a:r>
            <a:r>
              <a:rPr lang="en-US" dirty="0" err="1"/>
              <a:t>mecartex</a:t>
            </a:r>
            <a:r>
              <a:rPr lang="en-US" dirty="0"/>
              <a:t> vs virtual pivot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803F6-3700-E1F5-D46A-D943280DE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24" name="Picture 3" descr="Diagram&#10;&#10;Description automatically generated">
            <a:extLst>
              <a:ext uri="{FF2B5EF4-FFF2-40B4-BE49-F238E27FC236}">
                <a16:creationId xmlns:a16="http://schemas.microsoft.com/office/drawing/2014/main" id="{6806FD6B-D525-FF0B-87E8-3FC14E2EB6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001" b="39001"/>
          <a:stretch/>
        </p:blipFill>
        <p:spPr bwMode="auto">
          <a:xfrm>
            <a:off x="1991544" y="373593"/>
            <a:ext cx="5613277" cy="540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2F6A04DA-DF20-1D6A-3ED3-43F33B9E1A70}"/>
              </a:ext>
            </a:extLst>
          </p:cNvPr>
          <p:cNvSpPr/>
          <p:nvPr/>
        </p:nvSpPr>
        <p:spPr>
          <a:xfrm>
            <a:off x="1410603" y="4832005"/>
            <a:ext cx="6775158" cy="1065742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E2F95AA-8D2C-E326-6E72-07B37E799479}"/>
              </a:ext>
            </a:extLst>
          </p:cNvPr>
          <p:cNvGrpSpPr/>
          <p:nvPr/>
        </p:nvGrpSpPr>
        <p:grpSpPr>
          <a:xfrm>
            <a:off x="4563735" y="4461349"/>
            <a:ext cx="495672" cy="1024757"/>
            <a:chOff x="8342316" y="4172631"/>
            <a:chExt cx="495672" cy="102475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D3A2E44-70D6-94ED-B0FD-0052CAE89E71}"/>
                </a:ext>
              </a:extLst>
            </p:cNvPr>
            <p:cNvSpPr/>
            <p:nvPr/>
          </p:nvSpPr>
          <p:spPr>
            <a:xfrm>
              <a:off x="8544272" y="4172631"/>
              <a:ext cx="101812" cy="8405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60761C3-8152-9654-08B1-93A0774DC7F0}"/>
                </a:ext>
              </a:extLst>
            </p:cNvPr>
            <p:cNvSpPr/>
            <p:nvPr/>
          </p:nvSpPr>
          <p:spPr>
            <a:xfrm>
              <a:off x="8342316" y="4828964"/>
              <a:ext cx="495672" cy="3684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FBD9C15-1520-611B-A924-1BCA89844EF2}"/>
                </a:ext>
              </a:extLst>
            </p:cNvPr>
            <p:cNvSpPr/>
            <p:nvPr/>
          </p:nvSpPr>
          <p:spPr>
            <a:xfrm>
              <a:off x="8521502" y="5051243"/>
              <a:ext cx="144016" cy="14401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03AFDAD-BAE6-6C19-8073-353247524755}"/>
              </a:ext>
            </a:extLst>
          </p:cNvPr>
          <p:cNvGrpSpPr/>
          <p:nvPr/>
        </p:nvGrpSpPr>
        <p:grpSpPr>
          <a:xfrm>
            <a:off x="1590933" y="1845510"/>
            <a:ext cx="6414499" cy="2304256"/>
            <a:chOff x="5369514" y="1556792"/>
            <a:chExt cx="6414499" cy="2304256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8FF1106-72FA-81D6-AB57-C907D95FCE3A}"/>
                </a:ext>
              </a:extLst>
            </p:cNvPr>
            <p:cNvSpPr/>
            <p:nvPr/>
          </p:nvSpPr>
          <p:spPr>
            <a:xfrm>
              <a:off x="5369514" y="1556792"/>
              <a:ext cx="504056" cy="230425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AE7DF785-B851-BC30-3D76-CFD43FCD7737}"/>
                </a:ext>
              </a:extLst>
            </p:cNvPr>
            <p:cNvCxnSpPr>
              <a:cxnSpLocks/>
            </p:cNvCxnSpPr>
            <p:nvPr/>
          </p:nvCxnSpPr>
          <p:spPr>
            <a:xfrm>
              <a:off x="6023992" y="1556792"/>
              <a:ext cx="0" cy="720080"/>
            </a:xfrm>
            <a:prstGeom prst="straightConnector1">
              <a:avLst/>
            </a:prstGeom>
            <a:ln w="317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2767DC1-ED5F-2545-F5B3-65AFF5EBE374}"/>
                </a:ext>
              </a:extLst>
            </p:cNvPr>
            <p:cNvCxnSpPr>
              <a:cxnSpLocks/>
            </p:cNvCxnSpPr>
            <p:nvPr/>
          </p:nvCxnSpPr>
          <p:spPr>
            <a:xfrm>
              <a:off x="11136560" y="1556792"/>
              <a:ext cx="0" cy="720080"/>
            </a:xfrm>
            <a:prstGeom prst="straightConnector1">
              <a:avLst/>
            </a:prstGeom>
            <a:ln w="317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25A41FA-79E3-B2CA-2309-168C4BA6BC0B}"/>
                </a:ext>
              </a:extLst>
            </p:cNvPr>
            <p:cNvSpPr/>
            <p:nvPr/>
          </p:nvSpPr>
          <p:spPr>
            <a:xfrm>
              <a:off x="11279957" y="1556792"/>
              <a:ext cx="504056" cy="2304256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2500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3675A7-C461-39B8-30A2-37C49B501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designs for HL-TCCP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97D74-949B-D5C4-B12E-363EC5FF4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F74091F4-A608-3DCD-9454-0B82B50EA797}"/>
              </a:ext>
            </a:extLst>
          </p:cNvPr>
          <p:cNvSpPr txBox="1">
            <a:spLocks/>
          </p:cNvSpPr>
          <p:nvPr/>
        </p:nvSpPr>
        <p:spPr bwMode="auto">
          <a:xfrm>
            <a:off x="289062" y="1562872"/>
            <a:ext cx="5423467" cy="14773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900" dirty="0"/>
              <a:t>Ions runs with crystal in operating position : </a:t>
            </a:r>
            <a:r>
              <a:rPr lang="en-GB" sz="1900" dirty="0">
                <a:solidFill>
                  <a:schemeClr val="accent2"/>
                </a:solidFill>
              </a:rPr>
              <a:t>up to 10W</a:t>
            </a:r>
          </a:p>
          <a:p>
            <a:pPr>
              <a:defRPr/>
            </a:pPr>
            <a:r>
              <a:rPr lang="en-GB" sz="1900" dirty="0"/>
              <a:t>HL protons runs : </a:t>
            </a:r>
            <a:r>
              <a:rPr lang="en-GB" sz="1900" dirty="0">
                <a:solidFill>
                  <a:schemeClr val="accent3"/>
                </a:solidFill>
              </a:rPr>
              <a:t>up to 900W </a:t>
            </a:r>
            <a:r>
              <a:rPr lang="en-GB" sz="1900" dirty="0"/>
              <a:t>with crystal retracted</a:t>
            </a: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BBD0718E-96AC-56D9-DC8D-8458AF2D8934}"/>
              </a:ext>
            </a:extLst>
          </p:cNvPr>
          <p:cNvSpPr txBox="1">
            <a:spLocks/>
          </p:cNvSpPr>
          <p:nvPr/>
        </p:nvSpPr>
        <p:spPr bwMode="auto">
          <a:xfrm>
            <a:off x="6768533" y="3784331"/>
            <a:ext cx="5134405" cy="14773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900" dirty="0"/>
              <a:t>TCCS crystal in operating position for HL protons runs: </a:t>
            </a:r>
            <a:r>
              <a:rPr lang="en-GB" sz="1900" dirty="0">
                <a:solidFill>
                  <a:schemeClr val="accent2"/>
                </a:solidFill>
              </a:rPr>
              <a:t>up to 9W</a:t>
            </a:r>
          </a:p>
          <a:p>
            <a:pPr>
              <a:defRPr/>
            </a:pPr>
            <a:r>
              <a:rPr lang="en-GB" sz="1900" dirty="0"/>
              <a:t>TCCP long crystal in operating position for HL protons runs: </a:t>
            </a:r>
            <a:r>
              <a:rPr lang="en-GB" sz="1900" dirty="0">
                <a:solidFill>
                  <a:schemeClr val="accent3"/>
                </a:solidFill>
              </a:rPr>
              <a:t>up to 570W</a:t>
            </a:r>
          </a:p>
          <a:p>
            <a:pPr>
              <a:defRPr/>
            </a:pP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C0E6C41-BB82-1377-3E06-745BC92A39B1}"/>
              </a:ext>
            </a:extLst>
          </p:cNvPr>
          <p:cNvGrpSpPr/>
          <p:nvPr/>
        </p:nvGrpSpPr>
        <p:grpSpPr>
          <a:xfrm>
            <a:off x="408779" y="3319779"/>
            <a:ext cx="6260462" cy="2648635"/>
            <a:chOff x="408779" y="3319779"/>
            <a:chExt cx="6260462" cy="264863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D80EB91-3A47-B33D-5F92-02C978C2E255}"/>
                </a:ext>
              </a:extLst>
            </p:cNvPr>
            <p:cNvGrpSpPr/>
            <p:nvPr/>
          </p:nvGrpSpPr>
          <p:grpSpPr>
            <a:xfrm>
              <a:off x="408779" y="3319779"/>
              <a:ext cx="6260462" cy="2406431"/>
              <a:chOff x="424145" y="3284984"/>
              <a:chExt cx="6260462" cy="2406431"/>
            </a:xfrm>
          </p:grpSpPr>
          <p:pic>
            <p:nvPicPr>
              <p:cNvPr id="24" name="Picture 2">
                <a:extLst>
                  <a:ext uri="{FF2B5EF4-FFF2-40B4-BE49-F238E27FC236}">
                    <a16:creationId xmlns:a16="http://schemas.microsoft.com/office/drawing/2014/main" id="{C12AE4FF-E844-E95E-4BE1-60CC06D7EF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342"/>
              <a:stretch/>
            </p:blipFill>
            <p:spPr bwMode="auto">
              <a:xfrm>
                <a:off x="424145" y="3817801"/>
                <a:ext cx="2926190" cy="1629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A6162E3E-FD84-73D9-5D93-4C1F07A709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7500"/>
              <a:stretch/>
            </p:blipFill>
            <p:spPr>
              <a:xfrm>
                <a:off x="3719736" y="3284984"/>
                <a:ext cx="2964871" cy="2406431"/>
              </a:xfrm>
              <a:prstGeom prst="rect">
                <a:avLst/>
              </a:prstGeom>
            </p:spPr>
          </p:pic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4B10D7-92FF-6DE9-5899-A181D2C15A5A}"/>
                </a:ext>
              </a:extLst>
            </p:cNvPr>
            <p:cNvSpPr txBox="1"/>
            <p:nvPr/>
          </p:nvSpPr>
          <p:spPr bwMode="auto">
            <a:xfrm>
              <a:off x="2275501" y="5691415"/>
              <a:ext cx="2720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i="1" dirty="0" err="1"/>
                <a:t>Courtesy</a:t>
              </a:r>
              <a:r>
                <a:rPr lang="fr-CH" sz="1200" i="1" dirty="0"/>
                <a:t> of Chiara Antuono, BE/ABP</a:t>
              </a:r>
              <a:endParaRPr lang="en-GB" sz="1200" i="1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BC4EAB3-91C9-E0C9-E279-26FC4BDC7BAC}"/>
              </a:ext>
            </a:extLst>
          </p:cNvPr>
          <p:cNvGrpSpPr/>
          <p:nvPr/>
        </p:nvGrpSpPr>
        <p:grpSpPr>
          <a:xfrm>
            <a:off x="5591944" y="1628800"/>
            <a:ext cx="3931978" cy="1152128"/>
            <a:chOff x="5591944" y="1628800"/>
            <a:chExt cx="3931978" cy="1152128"/>
          </a:xfrm>
        </p:grpSpPr>
        <p:sp>
          <p:nvSpPr>
            <p:cNvPr id="27" name="Right Brace 26">
              <a:extLst>
                <a:ext uri="{FF2B5EF4-FFF2-40B4-BE49-F238E27FC236}">
                  <a16:creationId xmlns:a16="http://schemas.microsoft.com/office/drawing/2014/main" id="{57519A08-537A-6DAA-22D6-747DC90E1CCE}"/>
                </a:ext>
              </a:extLst>
            </p:cNvPr>
            <p:cNvSpPr/>
            <p:nvPr/>
          </p:nvSpPr>
          <p:spPr>
            <a:xfrm>
              <a:off x="5591944" y="1628800"/>
              <a:ext cx="216024" cy="1152128"/>
            </a:xfrm>
            <a:prstGeom prst="rightBrac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45F57E4-3E6A-C0C9-7710-9D112227EFFA}"/>
                </a:ext>
              </a:extLst>
            </p:cNvPr>
            <p:cNvSpPr txBox="1"/>
            <p:nvPr/>
          </p:nvSpPr>
          <p:spPr bwMode="auto">
            <a:xfrm>
              <a:off x="5879976" y="1942605"/>
              <a:ext cx="36439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New Design is necessary</a:t>
              </a: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99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277A54E-E26B-F49D-1AEC-AE58318DC8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2024" y="1354907"/>
            <a:ext cx="5715660" cy="414818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63675A7-C461-39B8-30A2-37C49B501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designs for HL-TCCP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97D74-949B-D5C4-B12E-363EC5FF4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32F7FB-EC53-F3F7-EB07-48FAF0D79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489139"/>
            <a:ext cx="5620399" cy="38797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1E7AC7-1F4C-035B-0F25-0A3432AB906D}"/>
              </a:ext>
            </a:extLst>
          </p:cNvPr>
          <p:cNvSpPr txBox="1"/>
          <p:nvPr/>
        </p:nvSpPr>
        <p:spPr bwMode="auto">
          <a:xfrm>
            <a:off x="479376" y="5499184"/>
            <a:ext cx="578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Rotational stage in line with the crystal (deported pivot)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982FD2-5307-B016-51BC-350B2160377D}"/>
              </a:ext>
            </a:extLst>
          </p:cNvPr>
          <p:cNvSpPr txBox="1"/>
          <p:nvPr/>
        </p:nvSpPr>
        <p:spPr bwMode="auto">
          <a:xfrm>
            <a:off x="6960096" y="5490378"/>
            <a:ext cx="4826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Rotational stage above the crystal (</a:t>
            </a:r>
            <a:r>
              <a:rPr lang="en-US" dirty="0" err="1"/>
              <a:t>mecartex</a:t>
            </a:r>
            <a:r>
              <a:rPr lang="en-US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346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4849</TotalTime>
  <Words>347</Words>
  <Application>Microsoft Office PowerPoint</Application>
  <DocSecurity>0</DocSecurity>
  <PresentationFormat>Widescreen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Update on early design for TCCS/TCCP</vt:lpstr>
      <vt:lpstr>Summary</vt:lpstr>
      <vt:lpstr>TCCS &gt; Reuse of a retired vertical TCPC</vt:lpstr>
      <vt:lpstr>TCCS &gt; Reuse of a retired vertical TCPC</vt:lpstr>
      <vt:lpstr>Design leads : adapted mecartex vs virtual pivot </vt:lpstr>
      <vt:lpstr>Design leads : adapted mecartex vs virtual pivot </vt:lpstr>
      <vt:lpstr>Possible designs for HL-TCCP</vt:lpstr>
      <vt:lpstr>Possible designs for HL-TCCP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Quentin Joel Demassieux</cp:lastModifiedBy>
  <cp:revision>38</cp:revision>
  <dcterms:created xsi:type="dcterms:W3CDTF">2021-11-08T12:53:02Z</dcterms:created>
  <dcterms:modified xsi:type="dcterms:W3CDTF">2023-02-15T15:02:55Z</dcterms:modified>
  <cp:category/>
  <dc:identifier/>
  <cp:contentStatus/>
  <dc:language/>
  <cp:version/>
</cp:coreProperties>
</file>