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handoutMasterIdLst>
    <p:handoutMasterId r:id="rId18"/>
  </p:handoutMasterIdLst>
  <p:sldIdLst>
    <p:sldId id="570" r:id="rId2"/>
    <p:sldId id="657" r:id="rId3"/>
    <p:sldId id="660" r:id="rId4"/>
    <p:sldId id="656" r:id="rId5"/>
    <p:sldId id="662" r:id="rId6"/>
    <p:sldId id="681" r:id="rId7"/>
    <p:sldId id="682" r:id="rId8"/>
    <p:sldId id="683" r:id="rId9"/>
    <p:sldId id="679" r:id="rId10"/>
    <p:sldId id="605" r:id="rId11"/>
    <p:sldId id="678" r:id="rId12"/>
    <p:sldId id="677" r:id="rId13"/>
    <p:sldId id="680" r:id="rId14"/>
    <p:sldId id="659" r:id="rId15"/>
    <p:sldId id="684" r:id="rId16"/>
  </p:sldIdLst>
  <p:sldSz cx="12192000" cy="6858000"/>
  <p:notesSz cx="7315200" cy="9601200"/>
  <p:defaultTextStyle>
    <a:defPPr>
      <a:defRPr lang="pl-PL"/>
    </a:defPPr>
    <a:lvl1pPr algn="ctr" rtl="0" fontAlgn="base">
      <a:spcBef>
        <a:spcPct val="0"/>
      </a:spcBef>
      <a:spcAft>
        <a:spcPct val="0"/>
      </a:spcAft>
      <a:defRPr sz="900" kern="1200">
        <a:solidFill>
          <a:schemeClr val="tx1"/>
        </a:solidFill>
        <a:latin typeface="Arial" charset="0"/>
        <a:ea typeface="+mn-ea"/>
        <a:cs typeface="+mn-cs"/>
      </a:defRPr>
    </a:lvl1pPr>
    <a:lvl2pPr marL="457200" algn="ctr" rtl="0" fontAlgn="base">
      <a:spcBef>
        <a:spcPct val="0"/>
      </a:spcBef>
      <a:spcAft>
        <a:spcPct val="0"/>
      </a:spcAft>
      <a:defRPr sz="900" kern="1200">
        <a:solidFill>
          <a:schemeClr val="tx1"/>
        </a:solidFill>
        <a:latin typeface="Arial" charset="0"/>
        <a:ea typeface="+mn-ea"/>
        <a:cs typeface="+mn-cs"/>
      </a:defRPr>
    </a:lvl2pPr>
    <a:lvl3pPr marL="914400" algn="ctr" rtl="0" fontAlgn="base">
      <a:spcBef>
        <a:spcPct val="0"/>
      </a:spcBef>
      <a:spcAft>
        <a:spcPct val="0"/>
      </a:spcAft>
      <a:defRPr sz="900" kern="1200">
        <a:solidFill>
          <a:schemeClr val="tx1"/>
        </a:solidFill>
        <a:latin typeface="Arial" charset="0"/>
        <a:ea typeface="+mn-ea"/>
        <a:cs typeface="+mn-cs"/>
      </a:defRPr>
    </a:lvl3pPr>
    <a:lvl4pPr marL="1371600" algn="ctr" rtl="0" fontAlgn="base">
      <a:spcBef>
        <a:spcPct val="0"/>
      </a:spcBef>
      <a:spcAft>
        <a:spcPct val="0"/>
      </a:spcAft>
      <a:defRPr sz="900" kern="1200">
        <a:solidFill>
          <a:schemeClr val="tx1"/>
        </a:solidFill>
        <a:latin typeface="Arial" charset="0"/>
        <a:ea typeface="+mn-ea"/>
        <a:cs typeface="+mn-cs"/>
      </a:defRPr>
    </a:lvl4pPr>
    <a:lvl5pPr marL="1828800" algn="ctr" rtl="0" fontAlgn="base">
      <a:spcBef>
        <a:spcPct val="0"/>
      </a:spcBef>
      <a:spcAft>
        <a:spcPct val="0"/>
      </a:spcAft>
      <a:defRPr sz="900" kern="1200">
        <a:solidFill>
          <a:schemeClr val="tx1"/>
        </a:solidFill>
        <a:latin typeface="Arial" charset="0"/>
        <a:ea typeface="+mn-ea"/>
        <a:cs typeface="+mn-cs"/>
      </a:defRPr>
    </a:lvl5pPr>
    <a:lvl6pPr marL="2286000" algn="l" defTabSz="914400" rtl="0" eaLnBrk="1" latinLnBrk="0" hangingPunct="1">
      <a:defRPr sz="900" kern="1200">
        <a:solidFill>
          <a:schemeClr val="tx1"/>
        </a:solidFill>
        <a:latin typeface="Arial" charset="0"/>
        <a:ea typeface="+mn-ea"/>
        <a:cs typeface="+mn-cs"/>
      </a:defRPr>
    </a:lvl6pPr>
    <a:lvl7pPr marL="2743200" algn="l" defTabSz="914400" rtl="0" eaLnBrk="1" latinLnBrk="0" hangingPunct="1">
      <a:defRPr sz="900" kern="1200">
        <a:solidFill>
          <a:schemeClr val="tx1"/>
        </a:solidFill>
        <a:latin typeface="Arial" charset="0"/>
        <a:ea typeface="+mn-ea"/>
        <a:cs typeface="+mn-cs"/>
      </a:defRPr>
    </a:lvl7pPr>
    <a:lvl8pPr marL="3200400" algn="l" defTabSz="914400" rtl="0" eaLnBrk="1" latinLnBrk="0" hangingPunct="1">
      <a:defRPr sz="900" kern="1200">
        <a:solidFill>
          <a:schemeClr val="tx1"/>
        </a:solidFill>
        <a:latin typeface="Arial" charset="0"/>
        <a:ea typeface="+mn-ea"/>
        <a:cs typeface="+mn-cs"/>
      </a:defRPr>
    </a:lvl8pPr>
    <a:lvl9pPr marL="3657600" algn="l" defTabSz="914400" rtl="0" eaLnBrk="1" latinLnBrk="0" hangingPunct="1">
      <a:defRPr sz="9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200" userDrawn="1">
          <p15:clr>
            <a:srgbClr val="A4A3A4"/>
          </p15:clr>
        </p15:guide>
        <p15:guide id="2" pos="384"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66FF"/>
    <a:srgbClr val="00FFFF"/>
    <a:srgbClr val="FF00FF"/>
    <a:srgbClr val="FF9900"/>
    <a:srgbClr val="009900"/>
    <a:srgbClr val="D60093"/>
    <a:srgbClr val="CC0066"/>
    <a:srgbClr val="FF33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62" autoAdjust="0"/>
    <p:restoredTop sz="94660" autoAdjust="0"/>
  </p:normalViewPr>
  <p:slideViewPr>
    <p:cSldViewPr>
      <p:cViewPr varScale="1">
        <p:scale>
          <a:sx n="160" d="100"/>
          <a:sy n="160" d="100"/>
        </p:scale>
        <p:origin x="564" y="144"/>
      </p:cViewPr>
      <p:guideLst>
        <p:guide orient="horz" pos="1200"/>
        <p:guide pos="3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258"/>
    </p:cViewPr>
  </p:sorterViewPr>
  <p:notesViewPr>
    <p:cSldViewPr>
      <p:cViewPr varScale="1">
        <p:scale>
          <a:sx n="73" d="100"/>
          <a:sy n="73" d="100"/>
        </p:scale>
        <p:origin x="-1358" y="-67"/>
      </p:cViewPr>
      <p:guideLst>
        <p:guide orient="horz" pos="3024"/>
        <p:guide pos="2304"/>
      </p:guideLst>
    </p:cSldViewPr>
  </p:notesViewPr>
  <p:gridSpacing cx="38405" cy="384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1"/>
            <a:ext cx="3169114" cy="480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atin typeface="Times New Roman" pitchFamily="18" charset="0"/>
              </a:defRPr>
            </a:lvl1pPr>
          </a:lstStyle>
          <a:p>
            <a:pPr>
              <a:defRPr/>
            </a:pPr>
            <a:endParaRPr lang="en-US"/>
          </a:p>
        </p:txBody>
      </p:sp>
      <p:sp>
        <p:nvSpPr>
          <p:cNvPr id="61443" name="Rectangle 3"/>
          <p:cNvSpPr>
            <a:spLocks noGrp="1" noChangeArrowheads="1"/>
          </p:cNvSpPr>
          <p:nvPr>
            <p:ph type="dt" sz="quarter" idx="1"/>
          </p:nvPr>
        </p:nvSpPr>
        <p:spPr bwMode="auto">
          <a:xfrm>
            <a:off x="4144360" y="1"/>
            <a:ext cx="3169114" cy="480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61444" name="Rectangle 4"/>
          <p:cNvSpPr>
            <a:spLocks noGrp="1" noChangeArrowheads="1"/>
          </p:cNvSpPr>
          <p:nvPr>
            <p:ph type="ftr" sz="quarter" idx="2"/>
          </p:nvPr>
        </p:nvSpPr>
        <p:spPr bwMode="auto">
          <a:xfrm>
            <a:off x="0" y="9118899"/>
            <a:ext cx="3169114" cy="480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atin typeface="Times New Roman" pitchFamily="18" charset="0"/>
              </a:defRPr>
            </a:lvl1pPr>
          </a:lstStyle>
          <a:p>
            <a:pPr>
              <a:defRPr/>
            </a:pPr>
            <a:endParaRPr lang="en-US"/>
          </a:p>
        </p:txBody>
      </p:sp>
      <p:sp>
        <p:nvSpPr>
          <p:cNvPr id="61445" name="Rectangle 5"/>
          <p:cNvSpPr>
            <a:spLocks noGrp="1" noChangeArrowheads="1"/>
          </p:cNvSpPr>
          <p:nvPr>
            <p:ph type="sldNum" sz="quarter" idx="3"/>
          </p:nvPr>
        </p:nvSpPr>
        <p:spPr bwMode="auto">
          <a:xfrm>
            <a:off x="4144360" y="9118899"/>
            <a:ext cx="3169114" cy="480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B3DFFF63-8295-4EC5-94C4-D860BA5E8794}" type="slidenum">
              <a:rPr lang="en-US"/>
              <a:pPr>
                <a:defRPr/>
              </a:pPr>
              <a:t>‹#›</a:t>
            </a:fld>
            <a:endParaRPr lang="en-US"/>
          </a:p>
        </p:txBody>
      </p:sp>
    </p:spTree>
    <p:extLst>
      <p:ext uri="{BB962C8B-B14F-4D97-AF65-F5344CB8AC3E}">
        <p14:creationId xmlns:p14="http://schemas.microsoft.com/office/powerpoint/2010/main" val="22065750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1"/>
            <a:ext cx="3169114" cy="480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atin typeface="Times New Roman" pitchFamily="18" charset="0"/>
              </a:defRPr>
            </a:lvl1pPr>
          </a:lstStyle>
          <a:p>
            <a:pPr>
              <a:defRPr/>
            </a:pPr>
            <a:endParaRPr lang="en-US"/>
          </a:p>
        </p:txBody>
      </p:sp>
      <p:sp>
        <p:nvSpPr>
          <p:cNvPr id="3075" name="Rectangle 3"/>
          <p:cNvSpPr>
            <a:spLocks noGrp="1" noChangeArrowheads="1"/>
          </p:cNvSpPr>
          <p:nvPr>
            <p:ph type="dt" idx="1"/>
          </p:nvPr>
        </p:nvSpPr>
        <p:spPr bwMode="auto">
          <a:xfrm>
            <a:off x="4146086" y="1"/>
            <a:ext cx="3169114" cy="480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458788" y="720725"/>
            <a:ext cx="6400800" cy="3600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75246" y="4560222"/>
            <a:ext cx="5364710" cy="4320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pl-PL" noProof="0"/>
              <a:t>Kliknij, aby edytować style wzorca tekstu</a:t>
            </a:r>
          </a:p>
          <a:p>
            <a:pPr lvl="1"/>
            <a:r>
              <a:rPr lang="pl-PL" noProof="0"/>
              <a:t>Drugi poziom</a:t>
            </a:r>
          </a:p>
          <a:p>
            <a:pPr lvl="2"/>
            <a:r>
              <a:rPr lang="pl-PL" noProof="0"/>
              <a:t>Trzeci poziom</a:t>
            </a:r>
          </a:p>
          <a:p>
            <a:pPr lvl="3"/>
            <a:r>
              <a:rPr lang="pl-PL" noProof="0"/>
              <a:t>Czwarty poziom</a:t>
            </a:r>
          </a:p>
          <a:p>
            <a:pPr lvl="4"/>
            <a:r>
              <a:rPr lang="pl-PL" noProof="0"/>
              <a:t>Piąty poziom</a:t>
            </a:r>
          </a:p>
        </p:txBody>
      </p:sp>
      <p:sp>
        <p:nvSpPr>
          <p:cNvPr id="3078" name="Rectangle 6"/>
          <p:cNvSpPr>
            <a:spLocks noGrp="1" noChangeArrowheads="1"/>
          </p:cNvSpPr>
          <p:nvPr>
            <p:ph type="ftr" sz="quarter" idx="4"/>
          </p:nvPr>
        </p:nvSpPr>
        <p:spPr bwMode="auto">
          <a:xfrm>
            <a:off x="0" y="9120444"/>
            <a:ext cx="3169114" cy="480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atin typeface="Times New Roman" pitchFamily="18" charset="0"/>
              </a:defRPr>
            </a:lvl1pPr>
          </a:lstStyle>
          <a:p>
            <a:pPr>
              <a:defRPr/>
            </a:pPr>
            <a:endParaRPr lang="en-US"/>
          </a:p>
        </p:txBody>
      </p:sp>
      <p:sp>
        <p:nvSpPr>
          <p:cNvPr id="3079" name="Rectangle 7"/>
          <p:cNvSpPr>
            <a:spLocks noGrp="1" noChangeArrowheads="1"/>
          </p:cNvSpPr>
          <p:nvPr>
            <p:ph type="sldNum" sz="quarter" idx="5"/>
          </p:nvPr>
        </p:nvSpPr>
        <p:spPr bwMode="auto">
          <a:xfrm>
            <a:off x="4146086" y="9120444"/>
            <a:ext cx="3169114" cy="480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1F2AAAB1-FCD8-4F5B-AD4F-1B65BFC954E5}" type="slidenum">
              <a:rPr lang="en-US"/>
              <a:pPr>
                <a:defRPr/>
              </a:pPr>
              <a:t>‹#›</a:t>
            </a:fld>
            <a:endParaRPr lang="en-US"/>
          </a:p>
        </p:txBody>
      </p:sp>
    </p:spTree>
    <p:extLst>
      <p:ext uri="{BB962C8B-B14F-4D97-AF65-F5344CB8AC3E}">
        <p14:creationId xmlns:p14="http://schemas.microsoft.com/office/powerpoint/2010/main" val="39951871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6"/>
          <p:cNvSpPr>
            <a:spLocks noGrp="1" noChangeArrowheads="1"/>
          </p:cNvSpPr>
          <p:nvPr>
            <p:ph type="sldNum" sz="quarter" idx="11"/>
          </p:nvPr>
        </p:nvSpPr>
        <p:spPr>
          <a:ln/>
        </p:spPr>
        <p:txBody>
          <a:bodyPr/>
          <a:lstStyle>
            <a:lvl1pPr>
              <a:defRPr/>
            </a:lvl1pPr>
          </a:lstStyle>
          <a:p>
            <a:pPr>
              <a:defRPr/>
            </a:pPr>
            <a:fld id="{6EC31B24-9669-4D48-BABB-C044D511E05D}" type="slidenum">
              <a:rPr lang="en-US"/>
              <a:pPr>
                <a:defRPr/>
              </a:pPr>
              <a:t>‹#›</a:t>
            </a:fld>
            <a:endParaRPr lang="en-US"/>
          </a:p>
        </p:txBody>
      </p:sp>
    </p:spTree>
    <p:extLst>
      <p:ext uri="{BB962C8B-B14F-4D97-AF65-F5344CB8AC3E}">
        <p14:creationId xmlns:p14="http://schemas.microsoft.com/office/powerpoint/2010/main" val="2194514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6"/>
          <p:cNvSpPr>
            <a:spLocks noGrp="1" noChangeArrowheads="1"/>
          </p:cNvSpPr>
          <p:nvPr>
            <p:ph type="sldNum" sz="quarter" idx="11"/>
          </p:nvPr>
        </p:nvSpPr>
        <p:spPr>
          <a:ln/>
        </p:spPr>
        <p:txBody>
          <a:bodyPr/>
          <a:lstStyle>
            <a:lvl1pPr>
              <a:defRPr/>
            </a:lvl1pPr>
          </a:lstStyle>
          <a:p>
            <a:pPr>
              <a:defRPr/>
            </a:pPr>
            <a:fld id="{950B0EA8-5F68-442C-8463-C4715621530A}" type="slidenum">
              <a:rPr lang="en-US"/>
              <a:pPr>
                <a:defRPr/>
              </a:pPr>
              <a:t>‹#›</a:t>
            </a:fld>
            <a:endParaRPr lang="en-US"/>
          </a:p>
        </p:txBody>
      </p:sp>
    </p:spTree>
    <p:extLst>
      <p:ext uri="{BB962C8B-B14F-4D97-AF65-F5344CB8AC3E}">
        <p14:creationId xmlns:p14="http://schemas.microsoft.com/office/powerpoint/2010/main" val="36601273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48001" y="34925"/>
            <a:ext cx="10872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Kliknij, aby edytować styl wzorca tytułu</a:t>
            </a:r>
          </a:p>
        </p:txBody>
      </p:sp>
      <p:sp>
        <p:nvSpPr>
          <p:cNvPr id="1027" name="Rectangle 3"/>
          <p:cNvSpPr>
            <a:spLocks noGrp="1" noChangeArrowheads="1"/>
          </p:cNvSpPr>
          <p:nvPr>
            <p:ph type="body" idx="1"/>
          </p:nvPr>
        </p:nvSpPr>
        <p:spPr bwMode="auto">
          <a:xfrm>
            <a:off x="251999" y="533400"/>
            <a:ext cx="11693515"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US"/>
              <a:t>Kliknij, aby edytować style wzorca tekstu</a:t>
            </a:r>
          </a:p>
          <a:p>
            <a:pPr lvl="1"/>
            <a:r>
              <a:rPr lang="en-US"/>
              <a:t>Drugi poziom</a:t>
            </a:r>
          </a:p>
          <a:p>
            <a:pPr lvl="2"/>
            <a:r>
              <a:rPr lang="en-US"/>
              <a:t>Trzeci poziom</a:t>
            </a:r>
          </a:p>
          <a:p>
            <a:pPr lvl="3"/>
            <a:r>
              <a:rPr lang="en-US"/>
              <a:t>Czwarty poziom</a:t>
            </a:r>
          </a:p>
          <a:p>
            <a:pPr lvl="4"/>
            <a:r>
              <a:rPr lang="en-US"/>
              <a:t>Piąty poziom</a:t>
            </a:r>
          </a:p>
        </p:txBody>
      </p:sp>
      <p:sp>
        <p:nvSpPr>
          <p:cNvPr id="1030" name="Rectangle 6"/>
          <p:cNvSpPr>
            <a:spLocks noGrp="1" noChangeArrowheads="1"/>
          </p:cNvSpPr>
          <p:nvPr>
            <p:ph type="sldNum" sz="quarter" idx="4"/>
          </p:nvPr>
        </p:nvSpPr>
        <p:spPr bwMode="auto">
          <a:xfrm>
            <a:off x="11474315" y="6677245"/>
            <a:ext cx="471200" cy="150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bodyPr>
          <a:lstStyle>
            <a:lvl1pPr algn="r">
              <a:defRPr sz="800">
                <a:latin typeface="Arial" pitchFamily="34" charset="0"/>
              </a:defRPr>
            </a:lvl1pPr>
          </a:lstStyle>
          <a:p>
            <a:pPr>
              <a:defRPr/>
            </a:pPr>
            <a:fld id="{F8961558-8EB1-4DC0-B367-60568E8BA0EA}" type="slidenum">
              <a:rPr lang="en-US" smtClean="0"/>
              <a:pPr>
                <a:defRPr/>
              </a:pPr>
              <a:t>‹#›</a:t>
            </a:fld>
            <a:endParaRPr lang="en-US" dirty="0"/>
          </a:p>
        </p:txBody>
      </p:sp>
      <p:sp>
        <p:nvSpPr>
          <p:cNvPr id="1031" name="Rectangle 56"/>
          <p:cNvSpPr>
            <a:spLocks noChangeArrowheads="1"/>
          </p:cNvSpPr>
          <p:nvPr/>
        </p:nvSpPr>
        <p:spPr bwMode="auto">
          <a:xfrm>
            <a:off x="252000" y="6680031"/>
            <a:ext cx="1811475" cy="142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nchor="ctr"/>
          <a:lstStyle/>
          <a:p>
            <a:pPr algn="l"/>
            <a:r>
              <a:rPr lang="en-US" sz="800" dirty="0" err="1"/>
              <a:t>M.Gasior</a:t>
            </a:r>
            <a:r>
              <a:rPr lang="en-US" sz="800" dirty="0"/>
              <a:t>, </a:t>
            </a:r>
            <a:r>
              <a:rPr lang="en-US" sz="800" dirty="0" err="1"/>
              <a:t>T.Levens</a:t>
            </a:r>
            <a:r>
              <a:rPr lang="en-US" sz="800" dirty="0"/>
              <a:t>, B</a:t>
            </a:r>
            <a:r>
              <a:rPr lang="pl-PL" sz="800" dirty="0"/>
              <a:t>E</a:t>
            </a:r>
            <a:r>
              <a:rPr lang="en-US" sz="800" dirty="0"/>
              <a:t>-BI-IQ</a:t>
            </a:r>
          </a:p>
        </p:txBody>
      </p:sp>
      <p:sp>
        <p:nvSpPr>
          <p:cNvPr id="1032" name="Line 62"/>
          <p:cNvSpPr>
            <a:spLocks noChangeShapeType="1"/>
          </p:cNvSpPr>
          <p:nvPr userDrawn="1"/>
        </p:nvSpPr>
        <p:spPr bwMode="auto">
          <a:xfrm>
            <a:off x="648000" y="457200"/>
            <a:ext cx="10872000" cy="0"/>
          </a:xfrm>
          <a:prstGeom prst="line">
            <a:avLst/>
          </a:prstGeom>
          <a:noFill/>
          <a:ln w="2540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900"/>
          </a:p>
        </p:txBody>
      </p:sp>
      <p:sp>
        <p:nvSpPr>
          <p:cNvPr id="1033" name="Line 63"/>
          <p:cNvSpPr>
            <a:spLocks noChangeShapeType="1"/>
          </p:cNvSpPr>
          <p:nvPr userDrawn="1"/>
        </p:nvSpPr>
        <p:spPr bwMode="auto">
          <a:xfrm>
            <a:off x="252000" y="6655020"/>
            <a:ext cx="11700000" cy="0"/>
          </a:xfrm>
          <a:prstGeom prst="line">
            <a:avLst/>
          </a:prstGeom>
          <a:noFill/>
          <a:ln w="1270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900"/>
          </a:p>
        </p:txBody>
      </p:sp>
      <p:sp>
        <p:nvSpPr>
          <p:cNvPr id="12" name="Rectangle 56"/>
          <p:cNvSpPr>
            <a:spLocks noChangeArrowheads="1"/>
          </p:cNvSpPr>
          <p:nvPr userDrawn="1"/>
        </p:nvSpPr>
        <p:spPr bwMode="auto">
          <a:xfrm>
            <a:off x="1871450" y="6677245"/>
            <a:ext cx="9101985" cy="150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nchor="ctr"/>
          <a:lstStyle/>
          <a:p>
            <a:pPr algn="ctr"/>
            <a:r>
              <a:rPr lang="en-GB" sz="800" dirty="0"/>
              <a:t>BCCM strategy for 2023</a:t>
            </a:r>
            <a:endParaRPr lang="en-US" sz="800" dirty="0"/>
          </a:p>
        </p:txBody>
      </p:sp>
      <p:graphicFrame>
        <p:nvGraphicFramePr>
          <p:cNvPr id="13" name="Object 10">
            <a:extLst>
              <a:ext uri="{FF2B5EF4-FFF2-40B4-BE49-F238E27FC236}">
                <a16:creationId xmlns:a16="http://schemas.microsoft.com/office/drawing/2014/main" id="{A92749BA-3617-472A-B216-966D475B49CF}"/>
              </a:ext>
            </a:extLst>
          </p:cNvPr>
          <p:cNvGraphicFramePr>
            <a:graphicFrameLocks noChangeAspect="1"/>
          </p:cNvGraphicFramePr>
          <p:nvPr userDrawn="1">
            <p:extLst>
              <p:ext uri="{D42A27DB-BD31-4B8C-83A1-F6EECF244321}">
                <p14:modId xmlns:p14="http://schemas.microsoft.com/office/powerpoint/2010/main" val="2065418882"/>
              </p:ext>
            </p:extLst>
          </p:nvPr>
        </p:nvGraphicFramePr>
        <p:xfrm>
          <a:off x="66414" y="57150"/>
          <a:ext cx="400047" cy="400047"/>
        </p:xfrm>
        <a:graphic>
          <a:graphicData uri="http://schemas.openxmlformats.org/presentationml/2006/ole">
            <mc:AlternateContent xmlns:mc="http://schemas.openxmlformats.org/markup-compatibility/2006">
              <mc:Choice xmlns:v="urn:schemas-microsoft-com:vml" Requires="v">
                <p:oleObj name="CorelPhotoPaint.Image.10" r:id="rId4" imgW="1219048" imgH="1219048" progId="CorelPhotoPaint.Image.10">
                  <p:embed/>
                </p:oleObj>
              </mc:Choice>
              <mc:Fallback>
                <p:oleObj name="CorelPhotoPaint.Image.10" r:id="rId4" imgW="1219048" imgH="1219048" progId="CorelPhotoPaint.Image.10">
                  <p:embed/>
                  <p:pic>
                    <p:nvPicPr>
                      <p:cNvPr id="2"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414" y="57150"/>
                        <a:ext cx="400047" cy="400047"/>
                      </a:xfrm>
                      <a:prstGeom prst="rect">
                        <a:avLst/>
                      </a:prstGeom>
                      <a:noFill/>
                      <a:ln>
                        <a:noFill/>
                      </a:ln>
                      <a:effectLst/>
                    </p:spPr>
                  </p:pic>
                </p:oleObj>
              </mc:Fallback>
            </mc:AlternateContent>
          </a:graphicData>
        </a:graphic>
      </p:graphicFrame>
      <p:graphicFrame>
        <p:nvGraphicFramePr>
          <p:cNvPr id="15" name="Object 10">
            <a:extLst>
              <a:ext uri="{FF2B5EF4-FFF2-40B4-BE49-F238E27FC236}">
                <a16:creationId xmlns:a16="http://schemas.microsoft.com/office/drawing/2014/main" id="{61165760-B315-4840-ABA9-C3E32BEBF03D}"/>
              </a:ext>
            </a:extLst>
          </p:cNvPr>
          <p:cNvGraphicFramePr>
            <a:graphicFrameLocks noChangeAspect="1"/>
          </p:cNvGraphicFramePr>
          <p:nvPr userDrawn="1">
            <p:extLst>
              <p:ext uri="{D42A27DB-BD31-4B8C-83A1-F6EECF244321}">
                <p14:modId xmlns:p14="http://schemas.microsoft.com/office/powerpoint/2010/main" val="1426129815"/>
              </p:ext>
            </p:extLst>
          </p:nvPr>
        </p:nvGraphicFramePr>
        <p:xfrm>
          <a:off x="11724544" y="57150"/>
          <a:ext cx="400047" cy="400047"/>
        </p:xfrm>
        <a:graphic>
          <a:graphicData uri="http://schemas.openxmlformats.org/presentationml/2006/ole">
            <mc:AlternateContent xmlns:mc="http://schemas.openxmlformats.org/markup-compatibility/2006">
              <mc:Choice xmlns:v="urn:schemas-microsoft-com:vml" Requires="v">
                <p:oleObj name="CorelPhotoPaint.Image.10" r:id="rId4" imgW="1219048" imgH="1219048" progId="CorelPhotoPaint.Image.10">
                  <p:embed/>
                </p:oleObj>
              </mc:Choice>
              <mc:Fallback>
                <p:oleObj name="CorelPhotoPaint.Image.10" r:id="rId4" imgW="1219048" imgH="1219048" progId="CorelPhotoPaint.Image.10">
                  <p:embed/>
                  <p:pic>
                    <p:nvPicPr>
                      <p:cNvPr id="13" name="Object 10">
                        <a:extLst>
                          <a:ext uri="{FF2B5EF4-FFF2-40B4-BE49-F238E27FC236}">
                            <a16:creationId xmlns:a16="http://schemas.microsoft.com/office/drawing/2014/main" id="{A92749BA-3617-472A-B216-966D475B49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724544" y="57150"/>
                        <a:ext cx="400047" cy="400047"/>
                      </a:xfrm>
                      <a:prstGeom prst="rect">
                        <a:avLst/>
                      </a:prstGeom>
                      <a:noFill/>
                      <a:ln>
                        <a:noFill/>
                      </a:ln>
                      <a:effec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50" r:id="rId1"/>
    <p:sldLayoutId id="2147483655" r:id="rId2"/>
  </p:sldLayoutIdLst>
  <p:hf hdr="0" dt="0"/>
  <p:txStyles>
    <p:title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p:titleStyle>
    <p:bodyStyle>
      <a:lvl1pPr marL="342900" indent="-227013" algn="l" rtl="0" eaLnBrk="0" fontAlgn="base" hangingPunct="0">
        <a:spcBef>
          <a:spcPct val="20000"/>
        </a:spcBef>
        <a:spcAft>
          <a:spcPct val="0"/>
        </a:spcAft>
        <a:buFont typeface="Wingdings" pitchFamily="2" charset="2"/>
        <a:buChar char="§"/>
        <a:defRPr sz="1600">
          <a:solidFill>
            <a:schemeClr val="tx1"/>
          </a:solidFill>
          <a:latin typeface="+mn-lt"/>
          <a:ea typeface="+mn-ea"/>
          <a:cs typeface="+mn-cs"/>
        </a:defRPr>
      </a:lvl1pPr>
      <a:lvl2pPr marL="742950" indent="-174625" algn="l" rtl="0" eaLnBrk="0" fontAlgn="base" hangingPunct="0">
        <a:spcBef>
          <a:spcPct val="20000"/>
        </a:spcBef>
        <a:spcAft>
          <a:spcPct val="0"/>
        </a:spcAft>
        <a:buChar char="–"/>
        <a:defRPr sz="1400">
          <a:solidFill>
            <a:schemeClr val="tx1"/>
          </a:solidFill>
          <a:latin typeface="+mn-lt"/>
        </a:defRPr>
      </a:lvl2pPr>
      <a:lvl3pPr marL="1143000" indent="-112713" algn="l" rtl="0" eaLnBrk="0" fontAlgn="base" hangingPunct="0">
        <a:spcBef>
          <a:spcPct val="20000"/>
        </a:spcBef>
        <a:spcAft>
          <a:spcPct val="0"/>
        </a:spcAft>
        <a:buChar char="•"/>
        <a:defRPr sz="1600">
          <a:solidFill>
            <a:schemeClr val="tx1"/>
          </a:solidFill>
          <a:latin typeface="+mn-lt"/>
        </a:defRPr>
      </a:lvl3pPr>
      <a:lvl4pPr marL="1600200" indent="-117475" algn="l" rtl="0" eaLnBrk="0" fontAlgn="base" hangingPunct="0">
        <a:spcBef>
          <a:spcPct val="20000"/>
        </a:spcBef>
        <a:spcAft>
          <a:spcPct val="0"/>
        </a:spcAft>
        <a:buChar char="–"/>
        <a:defRPr sz="1200">
          <a:solidFill>
            <a:schemeClr val="tx1"/>
          </a:solidFill>
          <a:latin typeface="+mn-lt"/>
        </a:defRPr>
      </a:lvl4pPr>
      <a:lvl5pPr marL="2057400" indent="-112713" algn="l" rtl="0" eaLnBrk="0" fontAlgn="base" hangingPunct="0">
        <a:spcBef>
          <a:spcPct val="20000"/>
        </a:spcBef>
        <a:spcAft>
          <a:spcPct val="0"/>
        </a:spcAft>
        <a:buChar char="»"/>
        <a:defRPr sz="1000">
          <a:solidFill>
            <a:schemeClr val="tx1"/>
          </a:solidFill>
          <a:latin typeface="+mn-lt"/>
        </a:defRPr>
      </a:lvl5pPr>
      <a:lvl6pPr marL="2514600" indent="-112713" algn="l" rtl="0" fontAlgn="base">
        <a:spcBef>
          <a:spcPct val="20000"/>
        </a:spcBef>
        <a:spcAft>
          <a:spcPct val="0"/>
        </a:spcAft>
        <a:buChar char="»"/>
        <a:defRPr sz="1000">
          <a:solidFill>
            <a:schemeClr val="tx1"/>
          </a:solidFill>
          <a:latin typeface="+mn-lt"/>
        </a:defRPr>
      </a:lvl6pPr>
      <a:lvl7pPr marL="2971800" indent="-112713" algn="l" rtl="0" fontAlgn="base">
        <a:spcBef>
          <a:spcPct val="20000"/>
        </a:spcBef>
        <a:spcAft>
          <a:spcPct val="0"/>
        </a:spcAft>
        <a:buChar char="»"/>
        <a:defRPr sz="1000">
          <a:solidFill>
            <a:schemeClr val="tx1"/>
          </a:solidFill>
          <a:latin typeface="+mn-lt"/>
        </a:defRPr>
      </a:lvl7pPr>
      <a:lvl8pPr marL="3429000" indent="-112713" algn="l" rtl="0" fontAlgn="base">
        <a:spcBef>
          <a:spcPct val="20000"/>
        </a:spcBef>
        <a:spcAft>
          <a:spcPct val="0"/>
        </a:spcAft>
        <a:buChar char="»"/>
        <a:defRPr sz="1000">
          <a:solidFill>
            <a:schemeClr val="tx1"/>
          </a:solidFill>
          <a:latin typeface="+mn-lt"/>
        </a:defRPr>
      </a:lvl8pPr>
      <a:lvl9pPr marL="3886200" indent="-112713" algn="l" rtl="0" fontAlgn="base">
        <a:spcBef>
          <a:spcPct val="20000"/>
        </a:spcBef>
        <a:spcAft>
          <a:spcPct val="0"/>
        </a:spcAft>
        <a:buChar char="»"/>
        <a:defRPr sz="1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950B0EA8-5F68-442C-8463-C4715621530A}" type="slidenum">
              <a:rPr lang="en-US" smtClean="0"/>
              <a:pPr>
                <a:defRPr/>
              </a:pPr>
              <a:t>1</a:t>
            </a:fld>
            <a:endParaRPr lang="en-US" dirty="0"/>
          </a:p>
        </p:txBody>
      </p:sp>
      <p:sp>
        <p:nvSpPr>
          <p:cNvPr id="6" name="Rectangle 2"/>
          <p:cNvSpPr txBox="1">
            <a:spLocks noChangeArrowheads="1"/>
          </p:cNvSpPr>
          <p:nvPr/>
        </p:nvSpPr>
        <p:spPr>
          <a:xfrm>
            <a:off x="0" y="1585560"/>
            <a:ext cx="12192000" cy="2841971"/>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US" sz="4800" dirty="0"/>
              <a:t>BCCM strategy for 2023</a:t>
            </a:r>
            <a:endParaRPr lang="pl-PL" sz="4800" b="0" dirty="0"/>
          </a:p>
          <a:p>
            <a:pPr eaLnBrk="1" hangingPunct="1"/>
            <a:endParaRPr lang="pl-PL" sz="1400" b="0" dirty="0"/>
          </a:p>
          <a:p>
            <a:pPr eaLnBrk="1" hangingPunct="1"/>
            <a:r>
              <a:rPr lang="en-GB" sz="1400" b="0" dirty="0"/>
              <a:t>232</a:t>
            </a:r>
            <a:r>
              <a:rPr lang="en-GB" sz="1400" b="0" baseline="30000" dirty="0"/>
              <a:t>nd</a:t>
            </a:r>
            <a:r>
              <a:rPr lang="en-GB" sz="1400" b="0" dirty="0"/>
              <a:t> Machine Protection Panel Meeting</a:t>
            </a:r>
            <a:r>
              <a:rPr lang="pl-PL" sz="1400" b="0" dirty="0"/>
              <a:t>, 2</a:t>
            </a:r>
            <a:r>
              <a:rPr lang="en-US" sz="1400" b="0" dirty="0"/>
              <a:t>4</a:t>
            </a:r>
            <a:r>
              <a:rPr lang="pl-PL" sz="1400" b="0" dirty="0"/>
              <a:t>/</a:t>
            </a:r>
            <a:r>
              <a:rPr lang="en-US" sz="1400" b="0" dirty="0"/>
              <a:t>02</a:t>
            </a:r>
            <a:r>
              <a:rPr lang="pl-PL" sz="1400" b="0" dirty="0"/>
              <a:t>/2</a:t>
            </a:r>
            <a:r>
              <a:rPr lang="en-US" sz="1400" b="0" dirty="0"/>
              <a:t>3</a:t>
            </a:r>
            <a:endParaRPr lang="en-GB" sz="1400" b="0" dirty="0"/>
          </a:p>
          <a:p>
            <a:pPr eaLnBrk="1" hangingPunct="1"/>
            <a:endParaRPr lang="en-GB" sz="1600" b="0" dirty="0"/>
          </a:p>
          <a:p>
            <a:pPr eaLnBrk="1" hangingPunct="1"/>
            <a:endParaRPr lang="pl-PL" sz="1600" b="0" dirty="0"/>
          </a:p>
          <a:p>
            <a:pPr eaLnBrk="1" hangingPunct="1"/>
            <a:endParaRPr lang="en-GB" sz="1600" b="0" dirty="0"/>
          </a:p>
          <a:p>
            <a:pPr eaLnBrk="1" hangingPunct="1"/>
            <a:endParaRPr lang="en-GB" sz="1600" b="0" dirty="0"/>
          </a:p>
          <a:p>
            <a:pPr eaLnBrk="1" hangingPunct="1"/>
            <a:endParaRPr lang="en-GB" sz="1600" b="0" dirty="0"/>
          </a:p>
          <a:p>
            <a:pPr eaLnBrk="1" hangingPunct="1"/>
            <a:r>
              <a:rPr lang="en-GB" sz="1400" b="0" dirty="0"/>
              <a:t>Marek Gasior, Tom Levens</a:t>
            </a:r>
          </a:p>
          <a:p>
            <a:pPr eaLnBrk="1" hangingPunct="1"/>
            <a:endParaRPr lang="en-GB" sz="1400" b="0" dirty="0"/>
          </a:p>
          <a:p>
            <a:pPr eaLnBrk="1" hangingPunct="1"/>
            <a:r>
              <a:rPr lang="en-GB" sz="1400" b="0" dirty="0"/>
              <a:t>SY-BI-IQ</a:t>
            </a:r>
          </a:p>
        </p:txBody>
      </p:sp>
    </p:spTree>
    <p:extLst>
      <p:ext uri="{BB962C8B-B14F-4D97-AF65-F5344CB8AC3E}">
        <p14:creationId xmlns:p14="http://schemas.microsoft.com/office/powerpoint/2010/main" val="311233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950B0EA8-5F68-442C-8463-C4715621530A}" type="slidenum">
              <a:rPr lang="en-US" smtClean="0"/>
              <a:pPr>
                <a:defRPr/>
              </a:pPr>
              <a:t>10</a:t>
            </a:fld>
            <a:endParaRPr lang="en-US" dirty="0"/>
          </a:p>
        </p:txBody>
      </p:sp>
      <p:sp>
        <p:nvSpPr>
          <p:cNvPr id="6" name="Rectangle 2"/>
          <p:cNvSpPr txBox="1">
            <a:spLocks noChangeArrowheads="1"/>
          </p:cNvSpPr>
          <p:nvPr/>
        </p:nvSpPr>
        <p:spPr>
          <a:xfrm>
            <a:off x="1524000" y="2891330"/>
            <a:ext cx="9144000" cy="1075340"/>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sz="3600" dirty="0"/>
              <a:t>Spare slides</a:t>
            </a:r>
            <a:endParaRPr lang="en-GB" sz="1200" b="0" dirty="0"/>
          </a:p>
        </p:txBody>
      </p:sp>
    </p:spTree>
    <p:extLst>
      <p:ext uri="{BB962C8B-B14F-4D97-AF65-F5344CB8AC3E}">
        <p14:creationId xmlns:p14="http://schemas.microsoft.com/office/powerpoint/2010/main" val="25447529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950B0EA8-5F68-442C-8463-C4715621530A}" type="slidenum">
              <a:rPr lang="en-US" smtClean="0"/>
              <a:pPr>
                <a:defRPr/>
              </a:pPr>
              <a:t>11</a:t>
            </a:fld>
            <a:endParaRPr lang="en-US"/>
          </a:p>
        </p:txBody>
      </p:sp>
      <p:sp>
        <p:nvSpPr>
          <p:cNvPr id="4" name="Rectangle 2"/>
          <p:cNvSpPr txBox="1">
            <a:spLocks noChangeArrowheads="1"/>
          </p:cNvSpPr>
          <p:nvPr/>
        </p:nvSpPr>
        <p:spPr>
          <a:xfrm>
            <a:off x="642489" y="12701"/>
            <a:ext cx="10868615" cy="403225"/>
          </a:xfrm>
          <a:prstGeom prst="rect">
            <a:avLst/>
          </a:prstGeom>
        </p:spPr>
        <p:txBody>
          <a:bodyPr anchor="ctr" anchorCtr="0"/>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US" sz="2400" dirty="0"/>
              <a:t>BCCM operation – perturbations during the ramp</a:t>
            </a:r>
            <a:endParaRPr lang="en-GB" sz="2400" dirty="0"/>
          </a:p>
        </p:txBody>
      </p:sp>
      <p:pic>
        <p:nvPicPr>
          <p:cNvPr id="7" name="Picture 6" descr="Diagram&#10;&#10;Description automatically generated">
            <a:extLst>
              <a:ext uri="{FF2B5EF4-FFF2-40B4-BE49-F238E27FC236}">
                <a16:creationId xmlns:a16="http://schemas.microsoft.com/office/drawing/2014/main" id="{20B33890-277D-F773-9BFA-7B09C17BC7C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25070" y="740650"/>
            <a:ext cx="8445136" cy="5675886"/>
          </a:xfrm>
          <a:prstGeom prst="rect">
            <a:avLst/>
          </a:prstGeom>
        </p:spPr>
      </p:pic>
    </p:spTree>
    <p:extLst>
      <p:ext uri="{BB962C8B-B14F-4D97-AF65-F5344CB8AC3E}">
        <p14:creationId xmlns:p14="http://schemas.microsoft.com/office/powerpoint/2010/main" val="16107894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950B0EA8-5F68-442C-8463-C4715621530A}" type="slidenum">
              <a:rPr lang="en-US" smtClean="0"/>
              <a:pPr>
                <a:defRPr/>
              </a:pPr>
              <a:t>12</a:t>
            </a:fld>
            <a:endParaRPr lang="en-US"/>
          </a:p>
        </p:txBody>
      </p:sp>
      <p:sp>
        <p:nvSpPr>
          <p:cNvPr id="4" name="Rectangle 2"/>
          <p:cNvSpPr txBox="1">
            <a:spLocks noChangeArrowheads="1"/>
          </p:cNvSpPr>
          <p:nvPr/>
        </p:nvSpPr>
        <p:spPr>
          <a:xfrm>
            <a:off x="642489" y="12701"/>
            <a:ext cx="10868615" cy="403225"/>
          </a:xfrm>
          <a:prstGeom prst="rect">
            <a:avLst/>
          </a:prstGeom>
        </p:spPr>
        <p:txBody>
          <a:bodyPr anchor="ctr" anchorCtr="0"/>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US" sz="2400" dirty="0"/>
              <a:t>BCCM operation – perturbations during the ramp</a:t>
            </a:r>
            <a:endParaRPr lang="en-GB" sz="2400" dirty="0"/>
          </a:p>
        </p:txBody>
      </p:sp>
      <p:pic>
        <p:nvPicPr>
          <p:cNvPr id="9" name="Picture 8" descr="Chart, histogram&#10;&#10;Description automatically generated">
            <a:extLst>
              <a:ext uri="{FF2B5EF4-FFF2-40B4-BE49-F238E27FC236}">
                <a16:creationId xmlns:a16="http://schemas.microsoft.com/office/drawing/2014/main" id="{1C68DEF1-EFF0-3B6D-6F42-AE5E77DC22C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410" y="548625"/>
            <a:ext cx="7429203" cy="4992650"/>
          </a:xfrm>
          <a:prstGeom prst="rect">
            <a:avLst/>
          </a:prstGeom>
        </p:spPr>
      </p:pic>
      <p:grpSp>
        <p:nvGrpSpPr>
          <p:cNvPr id="14" name="Group 13">
            <a:extLst>
              <a:ext uri="{FF2B5EF4-FFF2-40B4-BE49-F238E27FC236}">
                <a16:creationId xmlns:a16="http://schemas.microsoft.com/office/drawing/2014/main" id="{A8E7907F-AB2E-E0B3-014E-FBCF5B11655C}"/>
              </a:ext>
            </a:extLst>
          </p:cNvPr>
          <p:cNvGrpSpPr/>
          <p:nvPr/>
        </p:nvGrpSpPr>
        <p:grpSpPr>
          <a:xfrm>
            <a:off x="7225080" y="5153717"/>
            <a:ext cx="4877680" cy="1444342"/>
            <a:chOff x="7225080" y="5153717"/>
            <a:chExt cx="4877680" cy="1444342"/>
          </a:xfrm>
        </p:grpSpPr>
        <p:sp>
          <p:nvSpPr>
            <p:cNvPr id="6" name="Rectangle 5">
              <a:extLst>
                <a:ext uri="{FF2B5EF4-FFF2-40B4-BE49-F238E27FC236}">
                  <a16:creationId xmlns:a16="http://schemas.microsoft.com/office/drawing/2014/main" id="{7542B7E8-E0F4-B970-B38D-B8FDD8B2250B}"/>
                </a:ext>
              </a:extLst>
            </p:cNvPr>
            <p:cNvSpPr/>
            <p:nvPr/>
          </p:nvSpPr>
          <p:spPr bwMode="auto">
            <a:xfrm>
              <a:off x="10410810" y="5166100"/>
              <a:ext cx="345645" cy="960125"/>
            </a:xfrm>
            <a:prstGeom prst="rect">
              <a:avLst/>
            </a:prstGeom>
            <a:noFill/>
            <a:ln w="38100" cap="flat" cmpd="sng" algn="ctr">
              <a:solidFill>
                <a:srgbClr val="FF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900" b="0" i="0" u="none" strike="noStrike" cap="none" normalizeH="0" baseline="0">
                <a:ln>
                  <a:noFill/>
                </a:ln>
                <a:solidFill>
                  <a:schemeClr val="tx1"/>
                </a:solidFill>
                <a:effectLst/>
                <a:latin typeface="Arial" pitchFamily="34" charset="0"/>
              </a:endParaRPr>
            </a:p>
          </p:txBody>
        </p:sp>
        <p:sp>
          <p:nvSpPr>
            <p:cNvPr id="7" name="Rectangle 6">
              <a:extLst>
                <a:ext uri="{FF2B5EF4-FFF2-40B4-BE49-F238E27FC236}">
                  <a16:creationId xmlns:a16="http://schemas.microsoft.com/office/drawing/2014/main" id="{F7DCF494-5D91-02EF-4941-B1F387833E20}"/>
                </a:ext>
              </a:extLst>
            </p:cNvPr>
            <p:cNvSpPr/>
            <p:nvPr/>
          </p:nvSpPr>
          <p:spPr bwMode="auto">
            <a:xfrm>
              <a:off x="11523274" y="5169967"/>
              <a:ext cx="579486" cy="960125"/>
            </a:xfrm>
            <a:prstGeom prst="rect">
              <a:avLst/>
            </a:prstGeom>
            <a:noFill/>
            <a:ln w="38100" cap="flat" cmpd="sng" algn="ctr">
              <a:solidFill>
                <a:srgbClr val="00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900" b="0" i="0" u="none" strike="noStrike" cap="none" normalizeH="0" baseline="0">
                <a:ln>
                  <a:noFill/>
                </a:ln>
                <a:solidFill>
                  <a:schemeClr val="tx1"/>
                </a:solidFill>
                <a:effectLst/>
                <a:latin typeface="Arial" pitchFamily="34" charset="0"/>
              </a:endParaRPr>
            </a:p>
          </p:txBody>
        </p:sp>
        <p:sp>
          <p:nvSpPr>
            <p:cNvPr id="8" name="Rectangle 7">
              <a:extLst>
                <a:ext uri="{FF2B5EF4-FFF2-40B4-BE49-F238E27FC236}">
                  <a16:creationId xmlns:a16="http://schemas.microsoft.com/office/drawing/2014/main" id="{05D047C6-8B18-1863-093F-81DDBCCB831C}"/>
                </a:ext>
              </a:extLst>
            </p:cNvPr>
            <p:cNvSpPr/>
            <p:nvPr/>
          </p:nvSpPr>
          <p:spPr bwMode="auto">
            <a:xfrm>
              <a:off x="10957727" y="5166100"/>
              <a:ext cx="399758" cy="960125"/>
            </a:xfrm>
            <a:prstGeom prst="rect">
              <a:avLst/>
            </a:prstGeom>
            <a:noFill/>
            <a:ln w="38100" cap="flat" cmpd="sng" algn="ctr">
              <a:solidFill>
                <a:srgbClr val="00FF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900" b="0" i="0" u="none" strike="noStrike" cap="none" normalizeH="0" baseline="0">
                <a:ln>
                  <a:noFill/>
                </a:ln>
                <a:solidFill>
                  <a:schemeClr val="tx1"/>
                </a:solidFill>
                <a:effectLst/>
                <a:latin typeface="Arial" pitchFamily="34" charset="0"/>
              </a:endParaRPr>
            </a:p>
          </p:txBody>
        </p:sp>
        <p:pic>
          <p:nvPicPr>
            <p:cNvPr id="13" name="Picture 12">
              <a:extLst>
                <a:ext uri="{FF2B5EF4-FFF2-40B4-BE49-F238E27FC236}">
                  <a16:creationId xmlns:a16="http://schemas.microsoft.com/office/drawing/2014/main" id="{EC414C74-B281-EBA3-0E39-97CD52FB8C3C}"/>
                </a:ext>
              </a:extLst>
            </p:cNvPr>
            <p:cNvPicPr>
              <a:picLocks noChangeAspect="1"/>
            </p:cNvPicPr>
            <p:nvPr/>
          </p:nvPicPr>
          <p:blipFill>
            <a:blip r:embed="rId3"/>
            <a:stretch>
              <a:fillRect/>
            </a:stretch>
          </p:blipFill>
          <p:spPr>
            <a:xfrm>
              <a:off x="7225080" y="5153717"/>
              <a:ext cx="4869640" cy="1444342"/>
            </a:xfrm>
            <a:prstGeom prst="rect">
              <a:avLst/>
            </a:prstGeom>
          </p:spPr>
        </p:pic>
      </p:grpSp>
    </p:spTree>
    <p:extLst>
      <p:ext uri="{BB962C8B-B14F-4D97-AF65-F5344CB8AC3E}">
        <p14:creationId xmlns:p14="http://schemas.microsoft.com/office/powerpoint/2010/main" val="30136024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950B0EA8-5F68-442C-8463-C4715621530A}" type="slidenum">
              <a:rPr lang="en-US" smtClean="0"/>
              <a:pPr>
                <a:defRPr/>
              </a:pPr>
              <a:t>13</a:t>
            </a:fld>
            <a:endParaRPr lang="en-US"/>
          </a:p>
        </p:txBody>
      </p:sp>
      <p:sp>
        <p:nvSpPr>
          <p:cNvPr id="4" name="Rectangle 2"/>
          <p:cNvSpPr txBox="1">
            <a:spLocks noChangeArrowheads="1"/>
          </p:cNvSpPr>
          <p:nvPr/>
        </p:nvSpPr>
        <p:spPr>
          <a:xfrm>
            <a:off x="642489" y="12701"/>
            <a:ext cx="10868615" cy="403225"/>
          </a:xfrm>
          <a:prstGeom prst="rect">
            <a:avLst/>
          </a:prstGeom>
        </p:spPr>
        <p:txBody>
          <a:bodyPr anchor="ctr" anchorCtr="0"/>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US" sz="2400" dirty="0"/>
              <a:t>25 ns data: BCCM vs FBCT</a:t>
            </a:r>
            <a:endParaRPr lang="en-GB" sz="2400" dirty="0"/>
          </a:p>
        </p:txBody>
      </p:sp>
      <p:pic>
        <p:nvPicPr>
          <p:cNvPr id="6" name="Picture 5" descr="Chart, bar chart&#10;&#10;Description automatically generated">
            <a:extLst>
              <a:ext uri="{FF2B5EF4-FFF2-40B4-BE49-F238E27FC236}">
                <a16:creationId xmlns:a16="http://schemas.microsoft.com/office/drawing/2014/main" id="{613C830C-B5E9-8799-59E8-5DE66641DEB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811" r="7513"/>
          <a:stretch/>
        </p:blipFill>
        <p:spPr>
          <a:xfrm>
            <a:off x="57880" y="1086295"/>
            <a:ext cx="5669102" cy="3418045"/>
          </a:xfrm>
          <a:prstGeom prst="rect">
            <a:avLst/>
          </a:prstGeom>
        </p:spPr>
      </p:pic>
      <p:pic>
        <p:nvPicPr>
          <p:cNvPr id="8" name="Picture 7" descr="Background pattern&#10;&#10;Description automatically generated">
            <a:extLst>
              <a:ext uri="{FF2B5EF4-FFF2-40B4-BE49-F238E27FC236}">
                <a16:creationId xmlns:a16="http://schemas.microsoft.com/office/drawing/2014/main" id="{9EB77B38-0118-AD37-9CBA-EE1F9F377EB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06065" y="1082940"/>
            <a:ext cx="6076525" cy="3418045"/>
          </a:xfrm>
          <a:prstGeom prst="rect">
            <a:avLst/>
          </a:prstGeom>
        </p:spPr>
      </p:pic>
      <p:sp>
        <p:nvSpPr>
          <p:cNvPr id="10" name="Rectangle 4">
            <a:extLst>
              <a:ext uri="{FF2B5EF4-FFF2-40B4-BE49-F238E27FC236}">
                <a16:creationId xmlns:a16="http://schemas.microsoft.com/office/drawing/2014/main" id="{2032D58A-1240-16B9-2052-DAFBDC5BB0DC}"/>
              </a:ext>
            </a:extLst>
          </p:cNvPr>
          <p:cNvSpPr>
            <a:spLocks noChangeArrowheads="1"/>
          </p:cNvSpPr>
          <p:nvPr/>
        </p:nvSpPr>
        <p:spPr bwMode="auto">
          <a:xfrm>
            <a:off x="757705" y="5040291"/>
            <a:ext cx="4414953" cy="26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spcBef>
                <a:spcPts val="0"/>
              </a:spcBef>
              <a:spcAft>
                <a:spcPts val="400"/>
              </a:spcAft>
            </a:pPr>
            <a:r>
              <a:rPr lang="en-GB" sz="1600" b="1" dirty="0"/>
              <a:t>one turn of BCCM data</a:t>
            </a:r>
          </a:p>
        </p:txBody>
      </p:sp>
      <p:sp>
        <p:nvSpPr>
          <p:cNvPr id="11" name="Rectangle 4">
            <a:extLst>
              <a:ext uri="{FF2B5EF4-FFF2-40B4-BE49-F238E27FC236}">
                <a16:creationId xmlns:a16="http://schemas.microsoft.com/office/drawing/2014/main" id="{F6967B5B-5E64-6C96-9D5D-0E749403C4D2}"/>
              </a:ext>
            </a:extLst>
          </p:cNvPr>
          <p:cNvSpPr>
            <a:spLocks noChangeArrowheads="1"/>
          </p:cNvSpPr>
          <p:nvPr/>
        </p:nvSpPr>
        <p:spPr bwMode="auto">
          <a:xfrm>
            <a:off x="7057747" y="5040291"/>
            <a:ext cx="4376548" cy="26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spcBef>
                <a:spcPts val="0"/>
              </a:spcBef>
              <a:spcAft>
                <a:spcPts val="400"/>
              </a:spcAft>
            </a:pPr>
            <a:r>
              <a:rPr lang="en-GB" sz="1600" b="1" dirty="0"/>
              <a:t>one turn of FBCT data</a:t>
            </a:r>
          </a:p>
        </p:txBody>
      </p:sp>
    </p:spTree>
    <p:extLst>
      <p:ext uri="{BB962C8B-B14F-4D97-AF65-F5344CB8AC3E}">
        <p14:creationId xmlns:p14="http://schemas.microsoft.com/office/powerpoint/2010/main" val="10601953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950B0EA8-5F68-442C-8463-C4715621530A}" type="slidenum">
              <a:rPr lang="en-US" smtClean="0"/>
              <a:pPr>
                <a:defRPr/>
              </a:pPr>
              <a:t>14</a:t>
            </a:fld>
            <a:endParaRPr lang="en-US"/>
          </a:p>
        </p:txBody>
      </p:sp>
      <p:sp>
        <p:nvSpPr>
          <p:cNvPr id="4" name="Rectangle 2"/>
          <p:cNvSpPr txBox="1">
            <a:spLocks noChangeArrowheads="1"/>
          </p:cNvSpPr>
          <p:nvPr/>
        </p:nvSpPr>
        <p:spPr>
          <a:xfrm>
            <a:off x="642489" y="12701"/>
            <a:ext cx="10868615" cy="403225"/>
          </a:xfrm>
          <a:prstGeom prst="rect">
            <a:avLst/>
          </a:prstGeom>
        </p:spPr>
        <p:txBody>
          <a:bodyPr anchor="ctr" anchorCtr="0"/>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sz="2400" dirty="0"/>
              <a:t>Updated dump threshold tables</a:t>
            </a:r>
          </a:p>
        </p:txBody>
      </p:sp>
      <p:graphicFrame>
        <p:nvGraphicFramePr>
          <p:cNvPr id="13" name="Table 4">
            <a:extLst>
              <a:ext uri="{FF2B5EF4-FFF2-40B4-BE49-F238E27FC236}">
                <a16:creationId xmlns:a16="http://schemas.microsoft.com/office/drawing/2014/main" id="{221E1EDA-BBFA-EABB-FC14-F5107C500605}"/>
              </a:ext>
            </a:extLst>
          </p:cNvPr>
          <p:cNvGraphicFramePr>
            <a:graphicFrameLocks noChangeAspect="1"/>
          </p:cNvGraphicFramePr>
          <p:nvPr>
            <p:extLst>
              <p:ext uri="{D42A27DB-BD31-4B8C-83A1-F6EECF244321}">
                <p14:modId xmlns:p14="http://schemas.microsoft.com/office/powerpoint/2010/main" val="2946332864"/>
              </p:ext>
            </p:extLst>
          </p:nvPr>
        </p:nvGraphicFramePr>
        <p:xfrm>
          <a:off x="3215625" y="1316725"/>
          <a:ext cx="5914369" cy="1634888"/>
        </p:xfrm>
        <a:graphic>
          <a:graphicData uri="http://schemas.openxmlformats.org/drawingml/2006/table">
            <a:tbl>
              <a:tblPr firstRow="1" bandRow="1">
                <a:tableStyleId>{F5AB1C69-6EDB-4FF4-983F-18BD219EF322}</a:tableStyleId>
              </a:tblPr>
              <a:tblGrid>
                <a:gridCol w="1799854">
                  <a:extLst>
                    <a:ext uri="{9D8B030D-6E8A-4147-A177-3AD203B41FA5}">
                      <a16:colId xmlns:a16="http://schemas.microsoft.com/office/drawing/2014/main" val="3364484435"/>
                    </a:ext>
                  </a:extLst>
                </a:gridCol>
                <a:gridCol w="652513">
                  <a:extLst>
                    <a:ext uri="{9D8B030D-6E8A-4147-A177-3AD203B41FA5}">
                      <a16:colId xmlns:a16="http://schemas.microsoft.com/office/drawing/2014/main" val="550341489"/>
                    </a:ext>
                  </a:extLst>
                </a:gridCol>
                <a:gridCol w="652513">
                  <a:extLst>
                    <a:ext uri="{9D8B030D-6E8A-4147-A177-3AD203B41FA5}">
                      <a16:colId xmlns:a16="http://schemas.microsoft.com/office/drawing/2014/main" val="431680689"/>
                    </a:ext>
                  </a:extLst>
                </a:gridCol>
                <a:gridCol w="652513">
                  <a:extLst>
                    <a:ext uri="{9D8B030D-6E8A-4147-A177-3AD203B41FA5}">
                      <a16:colId xmlns:a16="http://schemas.microsoft.com/office/drawing/2014/main" val="3191981841"/>
                    </a:ext>
                  </a:extLst>
                </a:gridCol>
                <a:gridCol w="652513">
                  <a:extLst>
                    <a:ext uri="{9D8B030D-6E8A-4147-A177-3AD203B41FA5}">
                      <a16:colId xmlns:a16="http://schemas.microsoft.com/office/drawing/2014/main" val="3219060943"/>
                    </a:ext>
                  </a:extLst>
                </a:gridCol>
                <a:gridCol w="774768">
                  <a:extLst>
                    <a:ext uri="{9D8B030D-6E8A-4147-A177-3AD203B41FA5}">
                      <a16:colId xmlns:a16="http://schemas.microsoft.com/office/drawing/2014/main" val="3003986544"/>
                    </a:ext>
                  </a:extLst>
                </a:gridCol>
                <a:gridCol w="729695">
                  <a:extLst>
                    <a:ext uri="{9D8B030D-6E8A-4147-A177-3AD203B41FA5}">
                      <a16:colId xmlns:a16="http://schemas.microsoft.com/office/drawing/2014/main" val="2908258208"/>
                    </a:ext>
                  </a:extLst>
                </a:gridCol>
              </a:tblGrid>
              <a:tr h="316537">
                <a:tc>
                  <a:txBody>
                    <a:bodyPr/>
                    <a:lstStyle/>
                    <a:p>
                      <a:pPr algn="ctr"/>
                      <a:r>
                        <a:rPr lang="en-GB" sz="1600" dirty="0">
                          <a:solidFill>
                            <a:schemeClr val="tx1"/>
                          </a:solidFill>
                        </a:rPr>
                        <a:t>Window  [turn]</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chemeClr val="tx1"/>
                          </a:solidFill>
                        </a:rPr>
                        <a:t>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chemeClr val="tx1"/>
                          </a:solidFill>
                        </a:rPr>
                        <a:t>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chemeClr val="tx1"/>
                          </a:solidFill>
                        </a:rPr>
                        <a:t>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chemeClr val="tx1"/>
                          </a:solidFill>
                        </a:rPr>
                        <a:t>64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chemeClr val="tx1"/>
                          </a:solidFill>
                        </a:rPr>
                        <a:t>225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chemeClr val="tx1"/>
                          </a:solidFill>
                        </a:rPr>
                        <a:t>1125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77612425"/>
                  </a:ext>
                </a:extLst>
              </a:tr>
              <a:tr h="184370">
                <a:tc>
                  <a:txBody>
                    <a:bodyPr/>
                    <a:lstStyle/>
                    <a:p>
                      <a:pPr algn="ctr"/>
                      <a:endParaRPr lang="en-GB" sz="60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48676371"/>
                  </a:ext>
                </a:extLst>
              </a:tr>
              <a:tr h="316537">
                <a:tc>
                  <a:txBody>
                    <a:bodyPr/>
                    <a:lstStyle/>
                    <a:p>
                      <a:pPr algn="ctr"/>
                      <a:r>
                        <a:rPr lang="en-GB" sz="1600" dirty="0">
                          <a:solidFill>
                            <a:srgbClr val="FF0000"/>
                          </a:solidFill>
                          <a:sym typeface="Symbol" panose="05050102010706020507" pitchFamily="18" charset="2"/>
                        </a:rPr>
                        <a:t></a:t>
                      </a:r>
                      <a:r>
                        <a:rPr lang="en-GB" sz="1600" dirty="0">
                          <a:solidFill>
                            <a:srgbClr val="FF0000"/>
                          </a:solidFill>
                        </a:rPr>
                        <a:t> 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rgbClr val="0070C0"/>
                          </a:solidFill>
                        </a:rPr>
                        <a:t>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rgbClr val="0070C0"/>
                          </a:solidFill>
                        </a:rPr>
                        <a:t>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rgbClr val="0070C0"/>
                          </a:solidFill>
                        </a:rPr>
                        <a:t>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rgbClr val="0070C0"/>
                          </a:solidFill>
                        </a:rPr>
                        <a:t>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rgbClr val="0070C0"/>
                          </a:solidFill>
                        </a:rPr>
                        <a:t>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1" dirty="0">
                          <a:solidFill>
                            <a:srgbClr val="0070C0"/>
                          </a:solidFill>
                        </a:rPr>
                        <a:t>1</a:t>
                      </a:r>
                      <a:r>
                        <a:rPr lang="en-GB" sz="1600" b="1" dirty="0">
                          <a:solidFill>
                            <a:srgbClr val="0070C0"/>
                          </a:solidFill>
                        </a:rPr>
                        <a:t>0</a:t>
                      </a:r>
                      <a:r>
                        <a:rPr lang="en-GB" sz="1200" b="0" dirty="0">
                          <a:solidFill>
                            <a:srgbClr val="0070C0"/>
                          </a:solidFill>
                        </a:rPr>
                        <a:t> (6)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10861044"/>
                  </a:ext>
                </a:extLst>
              </a:tr>
              <a:tr h="316537">
                <a:tc>
                  <a:txBody>
                    <a:bodyPr/>
                    <a:lstStyle/>
                    <a:p>
                      <a:pPr algn="ctr"/>
                      <a:r>
                        <a:rPr lang="en-GB" sz="1600" dirty="0">
                          <a:solidFill>
                            <a:srgbClr val="FF0000"/>
                          </a:solidFill>
                          <a:sym typeface="Symbol" panose="05050102010706020507" pitchFamily="18" charset="2"/>
                        </a:rPr>
                        <a:t> 0.5</a:t>
                      </a:r>
                      <a:endParaRPr lang="en-GB" sz="1600" dirty="0">
                        <a:solidFill>
                          <a:srgbClr val="FF0000"/>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rgbClr val="0070C0"/>
                          </a:solidFill>
                        </a:rPr>
                        <a:t>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rgbClr val="0070C0"/>
                          </a:solidFill>
                        </a:rPr>
                        <a:t>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rgbClr val="0070C0"/>
                          </a:solidFill>
                        </a:rPr>
                        <a:t>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rgbClr val="0070C0"/>
                          </a:solidFill>
                        </a:rPr>
                        <a:t>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b="1" dirty="0">
                          <a:solidFill>
                            <a:srgbClr val="0070C0"/>
                          </a:solidFill>
                        </a:rPr>
                        <a:t>5</a:t>
                      </a:r>
                      <a:r>
                        <a:rPr lang="en-GB" sz="1200" b="0" dirty="0">
                          <a:solidFill>
                            <a:srgbClr val="0070C0"/>
                          </a:solidFill>
                        </a:rPr>
                        <a:t> (2)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b="1" dirty="0">
                          <a:solidFill>
                            <a:srgbClr val="0070C0"/>
                          </a:solidFill>
                        </a:rPr>
                        <a:t>10 </a:t>
                      </a:r>
                      <a:r>
                        <a:rPr lang="en-GB" sz="1200" b="0" dirty="0">
                          <a:solidFill>
                            <a:srgbClr val="0070C0"/>
                          </a:solidFill>
                        </a:rPr>
                        <a:t>(0.5)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6186752"/>
                  </a:ext>
                </a:extLst>
              </a:tr>
              <a:tr h="184370">
                <a:tc>
                  <a:txBody>
                    <a:bodyPr/>
                    <a:lstStyle/>
                    <a:p>
                      <a:pPr algn="ctr"/>
                      <a:endParaRPr lang="en-GB" sz="600" dirty="0">
                        <a:solidFill>
                          <a:srgbClr val="FF0000"/>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rgbClr val="0070C0"/>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rgbClr val="0070C0"/>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rgbClr val="0070C0"/>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rgbClr val="0070C0"/>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rgbClr val="0070C0"/>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rgbClr val="0070C0"/>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52978110"/>
                  </a:ext>
                </a:extLst>
              </a:tr>
              <a:tr h="316537">
                <a:tc>
                  <a:txBody>
                    <a:bodyPr/>
                    <a:lstStyle/>
                    <a:p>
                      <a:pPr algn="ctr"/>
                      <a:r>
                        <a:rPr lang="en-GB" sz="1600" b="1" dirty="0">
                          <a:solidFill>
                            <a:srgbClr val="FF0000"/>
                          </a:solidFill>
                        </a:rPr>
                        <a:t>Energy  [</a:t>
                      </a:r>
                      <a:r>
                        <a:rPr lang="en-GB" sz="1600" b="1" dirty="0" err="1">
                          <a:solidFill>
                            <a:srgbClr val="FF0000"/>
                          </a:solidFill>
                        </a:rPr>
                        <a:t>TeV</a:t>
                      </a:r>
                      <a:r>
                        <a:rPr lang="en-GB" sz="1600" b="1" dirty="0">
                          <a:solidFill>
                            <a:srgbClr val="FF0000"/>
                          </a:solidFill>
                        </a:rPr>
                        <a:t>]</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6">
                  <a:txBody>
                    <a:bodyPr/>
                    <a:lstStyle/>
                    <a:p>
                      <a:pPr algn="ctr"/>
                      <a:r>
                        <a:rPr lang="en-GB" sz="1600" b="1" dirty="0">
                          <a:solidFill>
                            <a:srgbClr val="0070C0"/>
                          </a:solidFill>
                        </a:rPr>
                        <a:t>Losses  [1e11]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GB"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GB"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GB"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GB"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GB"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3894158"/>
                  </a:ext>
                </a:extLst>
              </a:tr>
            </a:tbl>
          </a:graphicData>
        </a:graphic>
      </p:graphicFrame>
      <p:graphicFrame>
        <p:nvGraphicFramePr>
          <p:cNvPr id="14" name="Table 4">
            <a:extLst>
              <a:ext uri="{FF2B5EF4-FFF2-40B4-BE49-F238E27FC236}">
                <a16:creationId xmlns:a16="http://schemas.microsoft.com/office/drawing/2014/main" id="{1BD30CE0-6BF4-41CF-5973-1FCC39A0537C}"/>
              </a:ext>
            </a:extLst>
          </p:cNvPr>
          <p:cNvGraphicFramePr>
            <a:graphicFrameLocks noChangeAspect="1"/>
          </p:cNvGraphicFramePr>
          <p:nvPr>
            <p:extLst>
              <p:ext uri="{D42A27DB-BD31-4B8C-83A1-F6EECF244321}">
                <p14:modId xmlns:p14="http://schemas.microsoft.com/office/powerpoint/2010/main" val="872003862"/>
              </p:ext>
            </p:extLst>
          </p:nvPr>
        </p:nvGraphicFramePr>
        <p:xfrm>
          <a:off x="3254030" y="4235505"/>
          <a:ext cx="6067988" cy="1857894"/>
        </p:xfrm>
        <a:graphic>
          <a:graphicData uri="http://schemas.openxmlformats.org/drawingml/2006/table">
            <a:tbl>
              <a:tblPr firstRow="1" bandRow="1">
                <a:tableStyleId>{F5AB1C69-6EDB-4FF4-983F-18BD219EF322}</a:tableStyleId>
              </a:tblPr>
              <a:tblGrid>
                <a:gridCol w="1747221">
                  <a:extLst>
                    <a:ext uri="{9D8B030D-6E8A-4147-A177-3AD203B41FA5}">
                      <a16:colId xmlns:a16="http://schemas.microsoft.com/office/drawing/2014/main" val="3364484435"/>
                    </a:ext>
                  </a:extLst>
                </a:gridCol>
                <a:gridCol w="647852">
                  <a:extLst>
                    <a:ext uri="{9D8B030D-6E8A-4147-A177-3AD203B41FA5}">
                      <a16:colId xmlns:a16="http://schemas.microsoft.com/office/drawing/2014/main" val="550341489"/>
                    </a:ext>
                  </a:extLst>
                </a:gridCol>
                <a:gridCol w="647852">
                  <a:extLst>
                    <a:ext uri="{9D8B030D-6E8A-4147-A177-3AD203B41FA5}">
                      <a16:colId xmlns:a16="http://schemas.microsoft.com/office/drawing/2014/main" val="431680689"/>
                    </a:ext>
                  </a:extLst>
                </a:gridCol>
                <a:gridCol w="647852">
                  <a:extLst>
                    <a:ext uri="{9D8B030D-6E8A-4147-A177-3AD203B41FA5}">
                      <a16:colId xmlns:a16="http://schemas.microsoft.com/office/drawing/2014/main" val="3191981841"/>
                    </a:ext>
                  </a:extLst>
                </a:gridCol>
                <a:gridCol w="764201">
                  <a:extLst>
                    <a:ext uri="{9D8B030D-6E8A-4147-A177-3AD203B41FA5}">
                      <a16:colId xmlns:a16="http://schemas.microsoft.com/office/drawing/2014/main" val="3219060943"/>
                    </a:ext>
                  </a:extLst>
                </a:gridCol>
                <a:gridCol w="671159">
                  <a:extLst>
                    <a:ext uri="{9D8B030D-6E8A-4147-A177-3AD203B41FA5}">
                      <a16:colId xmlns:a16="http://schemas.microsoft.com/office/drawing/2014/main" val="3003986544"/>
                    </a:ext>
                  </a:extLst>
                </a:gridCol>
                <a:gridCol w="941851">
                  <a:extLst>
                    <a:ext uri="{9D8B030D-6E8A-4147-A177-3AD203B41FA5}">
                      <a16:colId xmlns:a16="http://schemas.microsoft.com/office/drawing/2014/main" val="2908258208"/>
                    </a:ext>
                  </a:extLst>
                </a:gridCol>
              </a:tblGrid>
              <a:tr h="330463">
                <a:tc>
                  <a:txBody>
                    <a:bodyPr/>
                    <a:lstStyle/>
                    <a:p>
                      <a:pPr algn="ctr"/>
                      <a:r>
                        <a:rPr lang="en-GB" sz="1600" dirty="0">
                          <a:solidFill>
                            <a:schemeClr val="tx1"/>
                          </a:solidFill>
                        </a:rPr>
                        <a:t>Window  [turn]</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chemeClr val="tx1"/>
                          </a:solidFill>
                        </a:rPr>
                        <a:t>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chemeClr val="tx1"/>
                          </a:solidFill>
                        </a:rPr>
                        <a:t>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chemeClr val="tx1"/>
                          </a:solidFill>
                        </a:rPr>
                        <a:t>16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chemeClr val="tx1"/>
                          </a:solidFill>
                        </a:rPr>
                        <a:t>64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chemeClr val="tx1"/>
                          </a:solidFill>
                        </a:rPr>
                        <a:t>225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chemeClr val="tx1"/>
                          </a:solidFill>
                        </a:rPr>
                        <a:t>1125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77612425"/>
                  </a:ext>
                </a:extLst>
              </a:tr>
              <a:tr h="192481">
                <a:tc>
                  <a:txBody>
                    <a:bodyPr/>
                    <a:lstStyle/>
                    <a:p>
                      <a:pPr algn="ctr"/>
                      <a:endParaRPr lang="en-GB" sz="60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48676371"/>
                  </a:ext>
                </a:extLst>
              </a:tr>
              <a:tr h="330463">
                <a:tc>
                  <a:txBody>
                    <a:bodyPr/>
                    <a:lstStyle/>
                    <a:p>
                      <a:pPr algn="ctr"/>
                      <a:r>
                        <a:rPr lang="en-GB" sz="1600" dirty="0">
                          <a:solidFill>
                            <a:srgbClr val="FF0000"/>
                          </a:solidFill>
                          <a:sym typeface="Symbol" panose="05050102010706020507" pitchFamily="18" charset="2"/>
                        </a:rPr>
                        <a:t></a:t>
                      </a:r>
                      <a:r>
                        <a:rPr lang="en-GB" sz="1600" dirty="0">
                          <a:solidFill>
                            <a:srgbClr val="FF0000"/>
                          </a:solidFill>
                        </a:rPr>
                        <a:t> 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rgbClr val="009900"/>
                          </a:solidFill>
                        </a:rPr>
                        <a:t>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rgbClr val="009900"/>
                          </a:solidFill>
                        </a:rPr>
                        <a:t>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rgbClr val="009900"/>
                          </a:solidFill>
                        </a:rPr>
                        <a:t>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rgbClr val="009900"/>
                          </a:solidFill>
                        </a:rPr>
                        <a:t>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rgbClr val="009900"/>
                          </a:solidFill>
                        </a:rPr>
                        <a:t>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b="1" dirty="0">
                          <a:solidFill>
                            <a:srgbClr val="009900"/>
                          </a:solidFill>
                        </a:rPr>
                        <a:t>1.7</a:t>
                      </a:r>
                      <a:r>
                        <a:rPr lang="en-GB" sz="1200" b="0" dirty="0">
                          <a:solidFill>
                            <a:srgbClr val="009900"/>
                          </a:solidFill>
                        </a:rPr>
                        <a:t> (1)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10861044"/>
                  </a:ext>
                </a:extLst>
              </a:tr>
              <a:tr h="481543">
                <a:tc>
                  <a:txBody>
                    <a:bodyPr/>
                    <a:lstStyle/>
                    <a:p>
                      <a:pPr algn="ctr"/>
                      <a:r>
                        <a:rPr lang="en-GB" sz="1600" dirty="0">
                          <a:solidFill>
                            <a:srgbClr val="FF0000"/>
                          </a:solidFill>
                          <a:sym typeface="Symbol" panose="05050102010706020507" pitchFamily="18" charset="2"/>
                        </a:rPr>
                        <a:t> 0.5</a:t>
                      </a:r>
                      <a:endParaRPr lang="en-GB" sz="1600" dirty="0">
                        <a:solidFill>
                          <a:srgbClr val="FF0000"/>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dirty="0">
                          <a:solidFill>
                            <a:srgbClr val="009900"/>
                          </a:solidFill>
                        </a:rPr>
                        <a:t>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rgbClr val="009900"/>
                          </a:solidFill>
                        </a:rPr>
                        <a:t>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rgbClr val="009900"/>
                          </a:solidFill>
                        </a:rPr>
                        <a:t>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rgbClr val="009900"/>
                          </a:solidFill>
                        </a:rPr>
                        <a:t>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b="1" dirty="0">
                          <a:solidFill>
                            <a:srgbClr val="009900"/>
                          </a:solidFill>
                        </a:rPr>
                        <a:t>0.8 </a:t>
                      </a:r>
                      <a:r>
                        <a:rPr lang="en-GB" sz="1200" b="0" dirty="0">
                          <a:solidFill>
                            <a:srgbClr val="009900"/>
                          </a:solidFill>
                        </a:rPr>
                        <a:t>(0.3)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600" b="1" dirty="0">
                          <a:solidFill>
                            <a:srgbClr val="009900"/>
                          </a:solidFill>
                        </a:rPr>
                        <a:t>1.7</a:t>
                      </a:r>
                      <a:r>
                        <a:rPr lang="en-GB" sz="1600" b="0" dirty="0">
                          <a:solidFill>
                            <a:srgbClr val="009900"/>
                          </a:solidFill>
                        </a:rPr>
                        <a:t> </a:t>
                      </a:r>
                      <a:r>
                        <a:rPr lang="en-GB" sz="1000" b="0" dirty="0">
                          <a:solidFill>
                            <a:srgbClr val="009900"/>
                          </a:solidFill>
                        </a:rPr>
                        <a:t>(0.08)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6186752"/>
                  </a:ext>
                </a:extLst>
              </a:tr>
              <a:tr h="192481">
                <a:tc>
                  <a:txBody>
                    <a:bodyPr/>
                    <a:lstStyle/>
                    <a:p>
                      <a:pPr algn="ctr"/>
                      <a:endParaRPr lang="en-GB" sz="600" dirty="0">
                        <a:solidFill>
                          <a:srgbClr val="FF0000"/>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rgbClr val="0070C0"/>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rgbClr val="0070C0"/>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rgbClr val="0070C0"/>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rgbClr val="0070C0"/>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rgbClr val="0070C0"/>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600" dirty="0">
                        <a:solidFill>
                          <a:srgbClr val="0070C0"/>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52978110"/>
                  </a:ext>
                </a:extLst>
              </a:tr>
              <a:tr h="330463">
                <a:tc>
                  <a:txBody>
                    <a:bodyPr/>
                    <a:lstStyle/>
                    <a:p>
                      <a:pPr algn="ctr"/>
                      <a:r>
                        <a:rPr lang="en-GB" sz="1600" b="1" dirty="0">
                          <a:solidFill>
                            <a:srgbClr val="FF0000"/>
                          </a:solidFill>
                        </a:rPr>
                        <a:t>Energy  [</a:t>
                      </a:r>
                      <a:r>
                        <a:rPr lang="en-GB" sz="1600" b="1" dirty="0" err="1">
                          <a:solidFill>
                            <a:srgbClr val="FF0000"/>
                          </a:solidFill>
                        </a:rPr>
                        <a:t>TeV</a:t>
                      </a:r>
                      <a:r>
                        <a:rPr lang="en-GB" sz="1600" b="1" dirty="0">
                          <a:solidFill>
                            <a:srgbClr val="FF0000"/>
                          </a:solidFill>
                        </a:rPr>
                        <a:t>]</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dirty="0">
                          <a:solidFill>
                            <a:srgbClr val="009900"/>
                          </a:solidFill>
                        </a:rPr>
                        <a:t>Relative losses  [</a:t>
                      </a:r>
                      <a:r>
                        <a:rPr lang="en-GB" sz="1600" b="1" dirty="0">
                          <a:solidFill>
                            <a:srgbClr val="009900"/>
                          </a:solidFill>
                          <a:latin typeface="Times New Roman" panose="02020603050405020304" pitchFamily="18" charset="0"/>
                          <a:cs typeface="Times New Roman" panose="02020603050405020304" pitchFamily="18" charset="0"/>
                        </a:rPr>
                        <a:t>‰</a:t>
                      </a:r>
                      <a:r>
                        <a:rPr lang="en-GB" sz="1600" b="1" dirty="0">
                          <a:solidFill>
                            <a:srgbClr val="009900"/>
                          </a:solidFill>
                        </a:rPr>
                        <a:t>]    (FS = 6e14)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GB"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GB"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GB"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GB"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GB"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3894158"/>
                  </a:ext>
                </a:extLst>
              </a:tr>
            </a:tbl>
          </a:graphicData>
        </a:graphic>
      </p:graphicFrame>
    </p:spTree>
    <p:extLst>
      <p:ext uri="{BB962C8B-B14F-4D97-AF65-F5344CB8AC3E}">
        <p14:creationId xmlns:p14="http://schemas.microsoft.com/office/powerpoint/2010/main" val="32081493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950B0EA8-5F68-442C-8463-C4715621530A}" type="slidenum">
              <a:rPr lang="en-US" smtClean="0"/>
              <a:pPr>
                <a:defRPr/>
              </a:pPr>
              <a:t>15</a:t>
            </a:fld>
            <a:endParaRPr lang="en-US"/>
          </a:p>
        </p:txBody>
      </p:sp>
      <p:sp>
        <p:nvSpPr>
          <p:cNvPr id="4" name="Rectangle 2"/>
          <p:cNvSpPr txBox="1">
            <a:spLocks noChangeArrowheads="1"/>
          </p:cNvSpPr>
          <p:nvPr/>
        </p:nvSpPr>
        <p:spPr>
          <a:xfrm>
            <a:off x="642489" y="12701"/>
            <a:ext cx="10868615" cy="403225"/>
          </a:xfrm>
          <a:prstGeom prst="rect">
            <a:avLst/>
          </a:prstGeom>
        </p:spPr>
        <p:txBody>
          <a:bodyPr anchor="ctr" anchorCtr="0"/>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pl-PL" sz="2400" dirty="0"/>
              <a:t>BCCM (</a:t>
            </a:r>
            <a:r>
              <a:rPr lang="pl-PL" sz="2400" dirty="0" err="1"/>
              <a:t>dI</a:t>
            </a:r>
            <a:r>
              <a:rPr lang="pl-PL" sz="2400" dirty="0"/>
              <a:t>/</a:t>
            </a:r>
            <a:r>
              <a:rPr lang="pl-PL" sz="2400" dirty="0" err="1"/>
              <a:t>dt</a:t>
            </a:r>
            <a:r>
              <a:rPr lang="pl-PL" sz="2400" dirty="0"/>
              <a:t>) system</a:t>
            </a:r>
            <a:endParaRPr lang="en-GB" sz="2400" dirty="0"/>
          </a:p>
        </p:txBody>
      </p:sp>
      <p:pic>
        <p:nvPicPr>
          <p:cNvPr id="2" name="Picture 1" descr="Graphical user interface, application, Teams&#10;&#10;Description automatically generated">
            <a:extLst>
              <a:ext uri="{FF2B5EF4-FFF2-40B4-BE49-F238E27FC236}">
                <a16:creationId xmlns:a16="http://schemas.microsoft.com/office/drawing/2014/main" id="{76019949-612C-3511-4AAE-A436115B46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08567" y="606618"/>
            <a:ext cx="8517157" cy="2131091"/>
          </a:xfrm>
          <a:prstGeom prst="rect">
            <a:avLst/>
          </a:prstGeom>
        </p:spPr>
      </p:pic>
      <p:sp>
        <p:nvSpPr>
          <p:cNvPr id="5" name="Rectangle 4">
            <a:extLst>
              <a:ext uri="{FF2B5EF4-FFF2-40B4-BE49-F238E27FC236}">
                <a16:creationId xmlns:a16="http://schemas.microsoft.com/office/drawing/2014/main" id="{1F8E51ED-1162-F2E3-193B-915ADC0D87D9}"/>
              </a:ext>
            </a:extLst>
          </p:cNvPr>
          <p:cNvSpPr>
            <a:spLocks noChangeArrowheads="1"/>
          </p:cNvSpPr>
          <p:nvPr/>
        </p:nvSpPr>
        <p:spPr bwMode="auto">
          <a:xfrm>
            <a:off x="351835" y="1851446"/>
            <a:ext cx="2688350" cy="959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just">
              <a:spcBef>
                <a:spcPts val="0"/>
              </a:spcBef>
              <a:spcAft>
                <a:spcPts val="400"/>
              </a:spcAft>
            </a:pPr>
            <a:r>
              <a:rPr lang="en-GB" b="1" dirty="0"/>
              <a:t>NRLP</a:t>
            </a:r>
            <a:r>
              <a:rPr lang="en-GB" dirty="0"/>
              <a:t> – Non-Reflective Low-Pass (</a:t>
            </a:r>
            <a:r>
              <a:rPr lang="en-GB" dirty="0">
                <a:latin typeface="Calibri" panose="020F0502020204030204" pitchFamily="34" charset="0"/>
                <a:cs typeface="Calibri" panose="020F0502020204030204" pitchFamily="34" charset="0"/>
              </a:rPr>
              <a:t>≈ 80 MHz</a:t>
            </a:r>
            <a:r>
              <a:rPr lang="en-GB" dirty="0"/>
              <a:t>)</a:t>
            </a:r>
          </a:p>
          <a:p>
            <a:pPr algn="just">
              <a:spcBef>
                <a:spcPts val="0"/>
              </a:spcBef>
              <a:spcAft>
                <a:spcPts val="400"/>
              </a:spcAft>
            </a:pPr>
            <a:r>
              <a:rPr lang="en-GB" b="1" dirty="0"/>
              <a:t>RFA</a:t>
            </a:r>
            <a:r>
              <a:rPr lang="en-GB" dirty="0"/>
              <a:t> – RF Amplifier</a:t>
            </a:r>
          </a:p>
          <a:p>
            <a:pPr algn="just">
              <a:spcBef>
                <a:spcPts val="0"/>
              </a:spcBef>
              <a:spcAft>
                <a:spcPts val="400"/>
              </a:spcAft>
            </a:pPr>
            <a:r>
              <a:rPr lang="en-GB" b="1" dirty="0"/>
              <a:t>ED</a:t>
            </a:r>
            <a:r>
              <a:rPr lang="en-GB" dirty="0"/>
              <a:t> – Envelope Detector</a:t>
            </a:r>
          </a:p>
          <a:p>
            <a:pPr algn="just">
              <a:spcBef>
                <a:spcPts val="0"/>
              </a:spcBef>
              <a:spcAft>
                <a:spcPts val="400"/>
              </a:spcAft>
            </a:pPr>
            <a:r>
              <a:rPr lang="en-GB" b="1" dirty="0"/>
              <a:t>ALP</a:t>
            </a:r>
            <a:r>
              <a:rPr lang="en-GB" dirty="0"/>
              <a:t> – Active Low-Pass (</a:t>
            </a:r>
            <a:r>
              <a:rPr lang="en-GB" dirty="0">
                <a:latin typeface="Calibri" panose="020F0502020204030204" pitchFamily="34" charset="0"/>
                <a:cs typeface="Calibri" panose="020F0502020204030204" pitchFamily="34" charset="0"/>
              </a:rPr>
              <a:t>≈ 2 MHz</a:t>
            </a:r>
            <a:r>
              <a:rPr lang="en-GB" dirty="0"/>
              <a:t>)</a:t>
            </a:r>
          </a:p>
          <a:p>
            <a:pPr algn="just">
              <a:spcBef>
                <a:spcPts val="400"/>
              </a:spcBef>
              <a:spcAft>
                <a:spcPts val="400"/>
              </a:spcAft>
            </a:pPr>
            <a:endParaRPr lang="en-GB" sz="1100" dirty="0"/>
          </a:p>
        </p:txBody>
      </p:sp>
      <p:sp>
        <p:nvSpPr>
          <p:cNvPr id="6" name="Rectangle 4">
            <a:extLst>
              <a:ext uri="{FF2B5EF4-FFF2-40B4-BE49-F238E27FC236}">
                <a16:creationId xmlns:a16="http://schemas.microsoft.com/office/drawing/2014/main" id="{C6F1A8EE-0DF9-B4C2-1E04-102DCFAEDB57}"/>
              </a:ext>
            </a:extLst>
          </p:cNvPr>
          <p:cNvSpPr>
            <a:spLocks noChangeArrowheads="1"/>
          </p:cNvSpPr>
          <p:nvPr/>
        </p:nvSpPr>
        <p:spPr bwMode="auto">
          <a:xfrm>
            <a:off x="351835" y="699162"/>
            <a:ext cx="2291852" cy="620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l">
              <a:spcBef>
                <a:spcPts val="0"/>
              </a:spcBef>
              <a:spcAft>
                <a:spcPts val="400"/>
              </a:spcAft>
            </a:pPr>
            <a:r>
              <a:rPr lang="en-GB" dirty="0"/>
              <a:t>shared BPMs:</a:t>
            </a:r>
          </a:p>
          <a:p>
            <a:pPr algn="l">
              <a:spcBef>
                <a:spcPts val="0"/>
              </a:spcBef>
              <a:spcAft>
                <a:spcPts val="400"/>
              </a:spcAft>
            </a:pPr>
            <a:r>
              <a:rPr lang="en-GB" dirty="0"/>
              <a:t>system A: BPMYA.5R4.B1+B2</a:t>
            </a:r>
            <a:br>
              <a:rPr lang="en-GB" dirty="0"/>
            </a:br>
            <a:r>
              <a:rPr lang="en-GB" dirty="0"/>
              <a:t>system B: BPMYA.6R4.B1+B2</a:t>
            </a:r>
          </a:p>
        </p:txBody>
      </p:sp>
      <p:sp>
        <p:nvSpPr>
          <p:cNvPr id="8" name="Rectangle 7">
            <a:extLst>
              <a:ext uri="{FF2B5EF4-FFF2-40B4-BE49-F238E27FC236}">
                <a16:creationId xmlns:a16="http://schemas.microsoft.com/office/drawing/2014/main" id="{7B43C1EB-9294-9C11-5EC2-10062E10E7F4}"/>
              </a:ext>
            </a:extLst>
          </p:cNvPr>
          <p:cNvSpPr>
            <a:spLocks noChangeArrowheads="1"/>
          </p:cNvSpPr>
          <p:nvPr/>
        </p:nvSpPr>
        <p:spPr bwMode="auto">
          <a:xfrm>
            <a:off x="220035" y="3121759"/>
            <a:ext cx="11790335" cy="3053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152400" indent="-152400" algn="l">
              <a:spcBef>
                <a:spcPts val="600"/>
              </a:spcBef>
              <a:spcAft>
                <a:spcPts val="0"/>
              </a:spcAft>
              <a:buFont typeface="Wingdings" pitchFamily="2" charset="2"/>
              <a:buChar char="§"/>
            </a:pPr>
            <a:r>
              <a:rPr lang="en-GB" sz="1300" dirty="0"/>
              <a:t>The system is based on BPM signals shared with the LHC beam position measurement system (passive RF splitters)</a:t>
            </a:r>
          </a:p>
          <a:p>
            <a:pPr marL="152400" indent="-152400" algn="l">
              <a:spcBef>
                <a:spcPts val="600"/>
              </a:spcBef>
              <a:spcAft>
                <a:spcPts val="0"/>
              </a:spcAft>
              <a:buFont typeface="Wingdings" pitchFamily="2" charset="2"/>
              <a:buChar char="§"/>
            </a:pPr>
            <a:r>
              <a:rPr lang="en-GB" sz="1300" dirty="0"/>
              <a:t>The beam position dependence is removed by summing the four electrode signals</a:t>
            </a:r>
          </a:p>
          <a:p>
            <a:pPr marL="152400" indent="-152400" algn="l">
              <a:spcBef>
                <a:spcPts val="600"/>
              </a:spcBef>
              <a:spcAft>
                <a:spcPts val="0"/>
              </a:spcAft>
              <a:buFont typeface="Wingdings" pitchFamily="2" charset="2"/>
              <a:buChar char="§"/>
            </a:pPr>
            <a:r>
              <a:rPr lang="en-US" sz="1300" dirty="0"/>
              <a:t>Analog operations</a:t>
            </a:r>
            <a:r>
              <a:rPr lang="pl-PL" sz="1300" dirty="0"/>
              <a:t> on the</a:t>
            </a:r>
            <a:r>
              <a:rPr lang="en-US" sz="1300" dirty="0"/>
              <a:t> signals: low-pass filtering, amplification, envelope detection + rectification + level shifting, low pass filtering</a:t>
            </a:r>
          </a:p>
          <a:p>
            <a:pPr marL="152400" indent="-152400" algn="l">
              <a:spcBef>
                <a:spcPts val="600"/>
              </a:spcBef>
              <a:spcAft>
                <a:spcPts val="0"/>
              </a:spcAft>
              <a:buFont typeface="Wingdings" pitchFamily="2" charset="2"/>
              <a:buChar char="§"/>
            </a:pPr>
            <a:r>
              <a:rPr lang="en-US" sz="1300" dirty="0"/>
              <a:t>Digitization: 16-bit, 40 MHz sampling synchronous to the circulating beam (one revolution period is exactly 3564 ADC clocks).</a:t>
            </a:r>
            <a:br>
              <a:rPr lang="en-US" sz="1300" dirty="0"/>
            </a:br>
            <a:r>
              <a:rPr lang="en-US" sz="1300" dirty="0"/>
              <a:t>The 40 MHz ADC B1 and B2 clocks are derived from the 400 MHz RF frequencies received by optical fibers from the RF system.</a:t>
            </a:r>
          </a:p>
          <a:p>
            <a:pPr marL="152400" indent="-152400" algn="l">
              <a:spcBef>
                <a:spcPts val="600"/>
              </a:spcBef>
              <a:spcAft>
                <a:spcPts val="0"/>
              </a:spcAft>
              <a:buFont typeface="Wingdings" pitchFamily="2" charset="2"/>
              <a:buChar char="§"/>
            </a:pPr>
            <a:r>
              <a:rPr lang="en-US" sz="1300" dirty="0"/>
              <a:t>One turn “raw intensity” is a sum of ADC samples above a “beam presence threshold” minus “no beam offset”, selected from one turn 3564 samples</a:t>
            </a:r>
          </a:p>
          <a:p>
            <a:pPr marL="152400" indent="-152400" algn="l">
              <a:spcBef>
                <a:spcPts val="600"/>
              </a:spcBef>
              <a:spcAft>
                <a:spcPts val="0"/>
              </a:spcAft>
              <a:buFont typeface="Wingdings" pitchFamily="2" charset="2"/>
              <a:buChar char="§"/>
            </a:pPr>
            <a:r>
              <a:rPr lang="en-US" sz="1300" dirty="0"/>
              <a:t>One turn “raw </a:t>
            </a:r>
            <a:r>
              <a:rPr lang="en-US" sz="1300" dirty="0" err="1"/>
              <a:t>dI</a:t>
            </a:r>
            <a:r>
              <a:rPr lang="en-US" sz="1300" dirty="0"/>
              <a:t>/dt signal” is a difference of the one turn raw integrals from two consecutive turns</a:t>
            </a:r>
          </a:p>
          <a:p>
            <a:pPr marL="152400" indent="-152400" algn="l">
              <a:spcBef>
                <a:spcPts val="600"/>
              </a:spcBef>
              <a:spcAft>
                <a:spcPts val="0"/>
              </a:spcAft>
              <a:buFont typeface="Wingdings" pitchFamily="2" charset="2"/>
              <a:buChar char="§"/>
            </a:pPr>
            <a:r>
              <a:rPr lang="en-US" sz="1300" dirty="0"/>
              <a:t>“Raw dl/dt signals” in the five other integration windows are calculated as running sums of the one-turn “raw </a:t>
            </a:r>
            <a:r>
              <a:rPr lang="en-US" sz="1300" dirty="0" err="1"/>
              <a:t>dI</a:t>
            </a:r>
            <a:r>
              <a:rPr lang="en-US" sz="1300" dirty="0"/>
              <a:t>/dt signals”</a:t>
            </a:r>
          </a:p>
          <a:p>
            <a:pPr marL="152400" indent="-152400" algn="l">
              <a:spcBef>
                <a:spcPts val="600"/>
              </a:spcBef>
              <a:spcAft>
                <a:spcPts val="0"/>
              </a:spcAft>
              <a:buFont typeface="Wingdings" pitchFamily="2" charset="2"/>
              <a:buChar char="§"/>
            </a:pPr>
            <a:r>
              <a:rPr lang="en-US" sz="1300" dirty="0"/>
              <a:t>Every turn each of the “raw </a:t>
            </a:r>
            <a:r>
              <a:rPr lang="en-US" sz="1300" dirty="0" err="1"/>
              <a:t>dI</a:t>
            </a:r>
            <a:r>
              <a:rPr lang="en-US" sz="1300" dirty="0"/>
              <a:t>/dt signals” are compared to its corresponding raw dump threshold level and potential beam dump triggers are generated.</a:t>
            </a:r>
            <a:br>
              <a:rPr lang="en-US" sz="1300" dirty="0"/>
            </a:br>
            <a:r>
              <a:rPr lang="en-US" sz="1300" dirty="0"/>
              <a:t>All real-time calculations are done in the FPGA in an integer arithmetic.</a:t>
            </a:r>
          </a:p>
          <a:p>
            <a:pPr marL="152400" indent="-152400" algn="l">
              <a:spcBef>
                <a:spcPts val="600"/>
              </a:spcBef>
              <a:spcAft>
                <a:spcPts val="0"/>
              </a:spcAft>
              <a:buFont typeface="Wingdings" pitchFamily="2" charset="2"/>
              <a:buChar char="§"/>
            </a:pPr>
            <a:r>
              <a:rPr lang="en-US" sz="1300" dirty="0"/>
              <a:t>The BCCM absolute intensities in elementary charges are calculated by scaling the “raw intensities” using a “BCCM/BCT scaling factor”.</a:t>
            </a:r>
            <a:br>
              <a:rPr lang="en-US" sz="1300" dirty="0"/>
            </a:br>
            <a:r>
              <a:rPr lang="en-US" sz="1300" dirty="0"/>
              <a:t>The factor is a constant for each system and is obtained by matching the beam intensity evaluated by the BCCM to the corresponding BCT readings.</a:t>
            </a:r>
          </a:p>
          <a:p>
            <a:pPr marL="152400" indent="-152400" algn="l">
              <a:spcBef>
                <a:spcPts val="600"/>
              </a:spcBef>
              <a:spcAft>
                <a:spcPts val="0"/>
              </a:spcAft>
              <a:buFont typeface="Wingdings" pitchFamily="2" charset="2"/>
              <a:buChar char="§"/>
            </a:pPr>
            <a:r>
              <a:rPr lang="en-US" sz="1300" dirty="0"/>
              <a:t>The absolute dump thresholds in elementary charges are translated into “raw dump thresholds” using the same “BCCM/BCT scaling factor”.</a:t>
            </a:r>
          </a:p>
        </p:txBody>
      </p:sp>
    </p:spTree>
    <p:extLst>
      <p:ext uri="{BB962C8B-B14F-4D97-AF65-F5344CB8AC3E}">
        <p14:creationId xmlns:p14="http://schemas.microsoft.com/office/powerpoint/2010/main" val="10782701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950B0EA8-5F68-442C-8463-C4715621530A}" type="slidenum">
              <a:rPr lang="en-US" smtClean="0"/>
              <a:pPr>
                <a:defRPr/>
              </a:pPr>
              <a:t>2</a:t>
            </a:fld>
            <a:endParaRPr lang="en-US"/>
          </a:p>
        </p:txBody>
      </p:sp>
      <p:sp>
        <p:nvSpPr>
          <p:cNvPr id="4" name="Rectangle 2"/>
          <p:cNvSpPr txBox="1">
            <a:spLocks noChangeArrowheads="1"/>
          </p:cNvSpPr>
          <p:nvPr/>
        </p:nvSpPr>
        <p:spPr>
          <a:xfrm>
            <a:off x="642489" y="12701"/>
            <a:ext cx="10868615" cy="403225"/>
          </a:xfrm>
          <a:prstGeom prst="rect">
            <a:avLst/>
          </a:prstGeom>
        </p:spPr>
        <p:txBody>
          <a:bodyPr anchor="ctr" anchorCtr="0"/>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pl-PL" sz="2400" dirty="0"/>
              <a:t>BCCM (</a:t>
            </a:r>
            <a:r>
              <a:rPr lang="pl-PL" sz="2400" dirty="0" err="1"/>
              <a:t>dI</a:t>
            </a:r>
            <a:r>
              <a:rPr lang="pl-PL" sz="2400" dirty="0"/>
              <a:t>/</a:t>
            </a:r>
            <a:r>
              <a:rPr lang="pl-PL" sz="2400" dirty="0" err="1"/>
              <a:t>dt</a:t>
            </a:r>
            <a:r>
              <a:rPr lang="pl-PL" sz="2400" dirty="0"/>
              <a:t>) system</a:t>
            </a:r>
            <a:endParaRPr lang="en-GB" sz="2400" dirty="0"/>
          </a:p>
        </p:txBody>
      </p:sp>
      <p:sp>
        <p:nvSpPr>
          <p:cNvPr id="5" name="Rectangle 4">
            <a:extLst>
              <a:ext uri="{FF2B5EF4-FFF2-40B4-BE49-F238E27FC236}">
                <a16:creationId xmlns:a16="http://schemas.microsoft.com/office/drawing/2014/main" id="{AA401CC9-9D28-214A-F35C-D9D77FFDFAF3}"/>
              </a:ext>
            </a:extLst>
          </p:cNvPr>
          <p:cNvSpPr>
            <a:spLocks noChangeArrowheads="1"/>
          </p:cNvSpPr>
          <p:nvPr/>
        </p:nvSpPr>
        <p:spPr bwMode="auto">
          <a:xfrm>
            <a:off x="141045" y="587030"/>
            <a:ext cx="11804470" cy="3917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152400" indent="-152400" algn="l">
              <a:spcBef>
                <a:spcPts val="1000"/>
              </a:spcBef>
              <a:spcAft>
                <a:spcPts val="0"/>
              </a:spcAft>
              <a:buFont typeface="Wingdings" pitchFamily="2" charset="2"/>
              <a:buChar char="§"/>
            </a:pPr>
            <a:r>
              <a:rPr lang="en-GB" sz="1600" dirty="0"/>
              <a:t>The system is based on BPM signals shared with the standard BPM system (passive RF splitters)</a:t>
            </a:r>
          </a:p>
          <a:p>
            <a:pPr marL="152400" indent="-152400" algn="l">
              <a:spcBef>
                <a:spcPts val="1000"/>
              </a:spcBef>
              <a:spcAft>
                <a:spcPts val="0"/>
              </a:spcAft>
              <a:buFont typeface="Wingdings" pitchFamily="2" charset="2"/>
              <a:buChar char="§"/>
            </a:pPr>
            <a:r>
              <a:rPr lang="en-GB" sz="1600" dirty="0"/>
              <a:t>The beam position dependence is removed by summing the four electrode signals</a:t>
            </a:r>
          </a:p>
          <a:p>
            <a:pPr marL="152400" indent="-152400" algn="l">
              <a:spcBef>
                <a:spcPts val="1000"/>
              </a:spcBef>
              <a:spcAft>
                <a:spcPts val="0"/>
              </a:spcAft>
              <a:buFont typeface="Wingdings" pitchFamily="2" charset="2"/>
              <a:buChar char="§"/>
            </a:pPr>
            <a:r>
              <a:rPr lang="en-US" sz="1600" dirty="0"/>
              <a:t>Analog operations to make the signals as slow as possible, allowing digitization with the highest possible resolution:</a:t>
            </a:r>
            <a:br>
              <a:rPr lang="en-US" sz="1600" dirty="0"/>
            </a:br>
            <a:r>
              <a:rPr lang="en-US" sz="1600" dirty="0"/>
              <a:t>low-pass filtering, amplification, envelope detection + rectification + level shifting, low pass filtering</a:t>
            </a:r>
          </a:p>
          <a:p>
            <a:pPr marL="152400" indent="-152400" algn="l">
              <a:spcBef>
                <a:spcPts val="1000"/>
              </a:spcBef>
              <a:spcAft>
                <a:spcPts val="0"/>
              </a:spcAft>
              <a:buFont typeface="Wingdings" pitchFamily="2" charset="2"/>
              <a:buChar char="§"/>
            </a:pPr>
            <a:r>
              <a:rPr lang="en-US" sz="1600" dirty="0"/>
              <a:t>Digitization: 16-bit, 40 MHz beam-synchronous sampling, one revolution period is exactly 3564 ADC clocks</a:t>
            </a:r>
          </a:p>
          <a:p>
            <a:pPr marL="152400" indent="-152400" algn="l">
              <a:spcBef>
                <a:spcPts val="1000"/>
              </a:spcBef>
              <a:spcAft>
                <a:spcPts val="0"/>
              </a:spcAft>
              <a:buFont typeface="Wingdings" pitchFamily="2" charset="2"/>
              <a:buChar char="§"/>
            </a:pPr>
            <a:r>
              <a:rPr lang="en-US" sz="1600" dirty="0"/>
              <a:t>One turn “raw intensity” is a sum of ADC samples above a “beam presence threshold” minus “no beam offset”</a:t>
            </a:r>
          </a:p>
          <a:p>
            <a:pPr marL="152400" indent="-152400" algn="l">
              <a:spcBef>
                <a:spcPts val="1000"/>
              </a:spcBef>
              <a:spcAft>
                <a:spcPts val="0"/>
              </a:spcAft>
              <a:buFont typeface="Wingdings" pitchFamily="2" charset="2"/>
              <a:buChar char="§"/>
            </a:pPr>
            <a:r>
              <a:rPr lang="en-US" sz="1600" dirty="0"/>
              <a:t>One turn “raw </a:t>
            </a:r>
            <a:r>
              <a:rPr lang="en-US" sz="1600" dirty="0" err="1"/>
              <a:t>dI</a:t>
            </a:r>
            <a:r>
              <a:rPr lang="en-US" sz="1600" dirty="0"/>
              <a:t>/dt signal” is a difference of the one turn raw integrals from two consecutive turns</a:t>
            </a:r>
          </a:p>
          <a:p>
            <a:pPr marL="152400" indent="-152400" algn="l">
              <a:spcBef>
                <a:spcPts val="1000"/>
              </a:spcBef>
              <a:spcAft>
                <a:spcPts val="0"/>
              </a:spcAft>
              <a:buFont typeface="Wingdings" pitchFamily="2" charset="2"/>
              <a:buChar char="§"/>
            </a:pPr>
            <a:r>
              <a:rPr lang="en-US" sz="1600" dirty="0"/>
              <a:t>“Raw dl/dt signals” in the other five windows are calculated as running sums of the one-turn “raw </a:t>
            </a:r>
            <a:r>
              <a:rPr lang="en-US" sz="1600" dirty="0" err="1"/>
              <a:t>dI</a:t>
            </a:r>
            <a:r>
              <a:rPr lang="en-US" sz="1600" dirty="0"/>
              <a:t>/dt signals”</a:t>
            </a:r>
          </a:p>
          <a:p>
            <a:pPr marL="152400" indent="-152400" algn="l">
              <a:spcBef>
                <a:spcPts val="1000"/>
              </a:spcBef>
              <a:spcAft>
                <a:spcPts val="0"/>
              </a:spcAft>
              <a:buFont typeface="Wingdings" pitchFamily="2" charset="2"/>
              <a:buChar char="§"/>
            </a:pPr>
            <a:r>
              <a:rPr lang="en-US" sz="1600" dirty="0"/>
              <a:t>Every turn each of the “raw </a:t>
            </a:r>
            <a:r>
              <a:rPr lang="en-US" sz="1600" dirty="0" err="1"/>
              <a:t>dI</a:t>
            </a:r>
            <a:r>
              <a:rPr lang="en-US" sz="1600" dirty="0"/>
              <a:t>/dt signals” are compared to its corresponding raw dump threshold level and potential beam dump triggers are generated. All real-time calculations are done in the FPGA in an integer arithmetic.</a:t>
            </a:r>
          </a:p>
          <a:p>
            <a:pPr marL="152400" indent="-152400" algn="l">
              <a:spcBef>
                <a:spcPts val="1000"/>
              </a:spcBef>
              <a:spcAft>
                <a:spcPts val="0"/>
              </a:spcAft>
              <a:buFont typeface="Wingdings" pitchFamily="2" charset="2"/>
              <a:buChar char="§"/>
            </a:pPr>
            <a:r>
              <a:rPr lang="en-US" sz="1600" dirty="0"/>
              <a:t>The BCCM absolute intensities are calculated by scaling the “raw BCCM intensities” using a “BCCM/BCT scaling factor”. </a:t>
            </a:r>
            <a:br>
              <a:rPr lang="en-US" sz="1600" dirty="0"/>
            </a:br>
            <a:r>
              <a:rPr lang="en-US" sz="1600" dirty="0"/>
              <a:t>The factor is a constant for each system and is obtained by matching the BCCM intensity to the corresponding BCT readings.</a:t>
            </a:r>
          </a:p>
        </p:txBody>
      </p:sp>
      <p:pic>
        <p:nvPicPr>
          <p:cNvPr id="2" name="Picture 1">
            <a:extLst>
              <a:ext uri="{FF2B5EF4-FFF2-40B4-BE49-F238E27FC236}">
                <a16:creationId xmlns:a16="http://schemas.microsoft.com/office/drawing/2014/main" id="{BE50E209-0516-5783-8F2E-19376898A919}"/>
              </a:ext>
            </a:extLst>
          </p:cNvPr>
          <p:cNvPicPr>
            <a:picLocks noChangeAspect="1"/>
          </p:cNvPicPr>
          <p:nvPr/>
        </p:nvPicPr>
        <p:blipFill>
          <a:blip r:embed="rId2"/>
          <a:stretch>
            <a:fillRect/>
          </a:stretch>
        </p:blipFill>
        <p:spPr>
          <a:xfrm>
            <a:off x="5842033" y="4926796"/>
            <a:ext cx="5901683" cy="1750448"/>
          </a:xfrm>
          <a:prstGeom prst="rect">
            <a:avLst/>
          </a:prstGeom>
        </p:spPr>
      </p:pic>
      <p:sp>
        <p:nvSpPr>
          <p:cNvPr id="6" name="Rectangle 5">
            <a:extLst>
              <a:ext uri="{FF2B5EF4-FFF2-40B4-BE49-F238E27FC236}">
                <a16:creationId xmlns:a16="http://schemas.microsoft.com/office/drawing/2014/main" id="{E4F38AB9-CD46-8BC1-8873-587ED63A9EC4}"/>
              </a:ext>
            </a:extLst>
          </p:cNvPr>
          <p:cNvSpPr>
            <a:spLocks noChangeArrowheads="1"/>
          </p:cNvSpPr>
          <p:nvPr/>
        </p:nvSpPr>
        <p:spPr bwMode="auto">
          <a:xfrm>
            <a:off x="141045" y="4675446"/>
            <a:ext cx="5148450" cy="2001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152400" indent="-152400" algn="l">
              <a:spcBef>
                <a:spcPts val="800"/>
              </a:spcBef>
              <a:spcAft>
                <a:spcPts val="0"/>
              </a:spcAft>
              <a:buFont typeface="Wingdings" pitchFamily="2" charset="2"/>
              <a:buChar char="§"/>
            </a:pPr>
            <a:r>
              <a:rPr lang="en-US" sz="1600" dirty="0"/>
              <a:t>The absolute dump thresholds in elementary charges are translated into “raw dump thresholds” using the same “BCCM/BCT scaling factor”</a:t>
            </a:r>
          </a:p>
        </p:txBody>
      </p:sp>
    </p:spTree>
    <p:extLst>
      <p:ext uri="{BB962C8B-B14F-4D97-AF65-F5344CB8AC3E}">
        <p14:creationId xmlns:p14="http://schemas.microsoft.com/office/powerpoint/2010/main" val="2159657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950B0EA8-5F68-442C-8463-C4715621530A}" type="slidenum">
              <a:rPr lang="en-US" smtClean="0"/>
              <a:pPr>
                <a:defRPr/>
              </a:pPr>
              <a:t>3</a:t>
            </a:fld>
            <a:endParaRPr lang="en-US"/>
          </a:p>
        </p:txBody>
      </p:sp>
      <p:sp>
        <p:nvSpPr>
          <p:cNvPr id="4" name="Rectangle 2"/>
          <p:cNvSpPr txBox="1">
            <a:spLocks noChangeArrowheads="1"/>
          </p:cNvSpPr>
          <p:nvPr/>
        </p:nvSpPr>
        <p:spPr>
          <a:xfrm>
            <a:off x="642489" y="12701"/>
            <a:ext cx="10868615" cy="403225"/>
          </a:xfrm>
          <a:prstGeom prst="rect">
            <a:avLst/>
          </a:prstGeom>
        </p:spPr>
        <p:txBody>
          <a:bodyPr anchor="ctr" anchorCtr="0"/>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US" sz="2400" dirty="0"/>
              <a:t>As presented on 21/10/22:  Conclusions and options to investigate</a:t>
            </a:r>
            <a:endParaRPr lang="en-GB" sz="2400" dirty="0"/>
          </a:p>
        </p:txBody>
      </p:sp>
      <p:sp>
        <p:nvSpPr>
          <p:cNvPr id="5" name="Rectangle 4">
            <a:extLst>
              <a:ext uri="{FF2B5EF4-FFF2-40B4-BE49-F238E27FC236}">
                <a16:creationId xmlns:a16="http://schemas.microsoft.com/office/drawing/2014/main" id="{AA401CC9-9D28-214A-F35C-D9D77FFDFAF3}"/>
              </a:ext>
            </a:extLst>
          </p:cNvPr>
          <p:cNvSpPr>
            <a:spLocks noChangeArrowheads="1"/>
          </p:cNvSpPr>
          <p:nvPr/>
        </p:nvSpPr>
        <p:spPr bwMode="auto">
          <a:xfrm>
            <a:off x="373654" y="779055"/>
            <a:ext cx="11636715" cy="5396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179388" indent="-179388" algn="l">
              <a:spcBef>
                <a:spcPts val="1200"/>
              </a:spcBef>
              <a:spcAft>
                <a:spcPts val="0"/>
              </a:spcAft>
              <a:buFont typeface="Wingdings" pitchFamily="2" charset="2"/>
              <a:buChar char="§"/>
            </a:pPr>
            <a:r>
              <a:rPr lang="en-GB" sz="1700" dirty="0"/>
              <a:t>During the 2022 run the four BCCM systems have been evolving quite a bit and have been continuously tested</a:t>
            </a:r>
          </a:p>
          <a:p>
            <a:pPr marL="179388" indent="-179388" algn="l">
              <a:spcBef>
                <a:spcPts val="1200"/>
              </a:spcBef>
              <a:spcAft>
                <a:spcPts val="0"/>
              </a:spcAft>
              <a:buFont typeface="Wingdings" pitchFamily="2" charset="2"/>
              <a:buChar char="§"/>
            </a:pPr>
            <a:r>
              <a:rPr lang="en-GB" sz="1700" dirty="0"/>
              <a:t>The hardware and FESA are “almost final” and very reliable</a:t>
            </a:r>
          </a:p>
          <a:p>
            <a:pPr marL="179388" indent="-179388" algn="l">
              <a:spcBef>
                <a:spcPts val="1200"/>
              </a:spcBef>
              <a:spcAft>
                <a:spcPts val="0"/>
              </a:spcAft>
              <a:buFont typeface="Wingdings" pitchFamily="2" charset="2"/>
              <a:buChar char="§"/>
            </a:pPr>
            <a:r>
              <a:rPr lang="en-GB" sz="1700" dirty="0"/>
              <a:t>Operational extensive data logging implemented, including continuous turn-by-turn logging of the most important data</a:t>
            </a:r>
            <a:br>
              <a:rPr lang="en-GB" sz="1700" dirty="0"/>
            </a:br>
            <a:r>
              <a:rPr lang="en-GB" sz="1700" dirty="0"/>
              <a:t>and on-demand 73-turn snapshots of the 40 MHz raw ADC samples (currently stored also every beam dump)</a:t>
            </a:r>
          </a:p>
          <a:p>
            <a:pPr marL="179388" indent="-179388" algn="l">
              <a:spcBef>
                <a:spcPts val="1200"/>
              </a:spcBef>
              <a:spcAft>
                <a:spcPts val="0"/>
              </a:spcAft>
              <a:buFont typeface="Wingdings" pitchFamily="2" charset="2"/>
              <a:buChar char="§"/>
            </a:pPr>
            <a:r>
              <a:rPr lang="en-GB" sz="1700" dirty="0">
                <a:solidFill>
                  <a:srgbClr val="0066FF"/>
                </a:solidFill>
              </a:rPr>
              <a:t>The residual bunch length dependence of the BPM signals is the only known problem with the current implementation</a:t>
            </a:r>
            <a:br>
              <a:rPr lang="en-GB" sz="1700" dirty="0">
                <a:solidFill>
                  <a:srgbClr val="0066FF"/>
                </a:solidFill>
              </a:rPr>
            </a:br>
            <a:r>
              <a:rPr lang="en-GB" sz="1700" dirty="0">
                <a:solidFill>
                  <a:srgbClr val="0066FF"/>
                </a:solidFill>
              </a:rPr>
              <a:t>of the system. The problem shows up during beam injections, </a:t>
            </a:r>
            <a:r>
              <a:rPr lang="en-GB" sz="1700" b="1" dirty="0">
                <a:solidFill>
                  <a:srgbClr val="FF0000"/>
                </a:solidFill>
              </a:rPr>
              <a:t>the RF longitudinal blow-up</a:t>
            </a:r>
            <a:r>
              <a:rPr lang="en-GB" sz="1700" b="1" dirty="0">
                <a:solidFill>
                  <a:srgbClr val="0066FF"/>
                </a:solidFill>
              </a:rPr>
              <a:t> </a:t>
            </a:r>
            <a:r>
              <a:rPr lang="en-GB" sz="1700" dirty="0">
                <a:solidFill>
                  <a:srgbClr val="0066FF"/>
                </a:solidFill>
              </a:rPr>
              <a:t>and beam instabilities.</a:t>
            </a:r>
          </a:p>
          <a:p>
            <a:pPr marL="179388" indent="-179388" algn="l">
              <a:spcBef>
                <a:spcPts val="1200"/>
              </a:spcBef>
              <a:spcAft>
                <a:spcPts val="0"/>
              </a:spcAft>
              <a:buFont typeface="Wingdings" pitchFamily="2" charset="2"/>
              <a:buChar char="§"/>
            </a:pPr>
            <a:r>
              <a:rPr lang="en-GB" sz="1700" dirty="0">
                <a:solidFill>
                  <a:srgbClr val="0066FF"/>
                </a:solidFill>
              </a:rPr>
              <a:t>The new dump threshold levels for the two longest integration windows help a lot to fulfil all the system specifications</a:t>
            </a:r>
          </a:p>
          <a:p>
            <a:pPr marL="179388" indent="-179388" algn="l">
              <a:spcBef>
                <a:spcPts val="1200"/>
              </a:spcBef>
              <a:spcAft>
                <a:spcPts val="0"/>
              </a:spcAft>
              <a:buFont typeface="Wingdings" pitchFamily="2" charset="2"/>
              <a:buChar char="§"/>
            </a:pPr>
            <a:r>
              <a:rPr lang="en-GB" sz="1700" dirty="0">
                <a:solidFill>
                  <a:srgbClr val="0066FF"/>
                </a:solidFill>
              </a:rPr>
              <a:t>New lengths of the two longest integration windows are being tested. To be decided whether they are helping enough </a:t>
            </a:r>
            <a:endParaRPr lang="pl-PL" sz="1700" dirty="0">
              <a:solidFill>
                <a:srgbClr val="0066FF"/>
              </a:solidFill>
            </a:endParaRPr>
          </a:p>
          <a:p>
            <a:pPr marL="179388" indent="-179388" algn="l">
              <a:spcBef>
                <a:spcPts val="1200"/>
              </a:spcBef>
              <a:spcAft>
                <a:spcPts val="0"/>
              </a:spcAft>
              <a:buFont typeface="Wingdings" pitchFamily="2" charset="2"/>
              <a:buChar char="§"/>
            </a:pPr>
            <a:r>
              <a:rPr lang="en-GB" sz="1700" dirty="0"/>
              <a:t>A 1</a:t>
            </a:r>
            <a:r>
              <a:rPr lang="en-GB" sz="1700" baseline="30000" dirty="0"/>
              <a:t>st</a:t>
            </a:r>
            <a:r>
              <a:rPr lang="en-GB" sz="1700" dirty="0"/>
              <a:t> order low-pass filter compensating the 1</a:t>
            </a:r>
            <a:r>
              <a:rPr lang="en-GB" sz="1700" baseline="30000" dirty="0"/>
              <a:t>st</a:t>
            </a:r>
            <a:r>
              <a:rPr lang="en-GB" sz="1700" dirty="0"/>
              <a:t> order high-pass characteristic of the BPM reduces the bunch length dependence. Unfortunately, the low-pass causes issues with the “stability of the signal baseline”.</a:t>
            </a:r>
          </a:p>
          <a:p>
            <a:pPr marL="179388" indent="-179388" algn="l">
              <a:spcBef>
                <a:spcPts val="1200"/>
              </a:spcBef>
              <a:spcAft>
                <a:spcPts val="0"/>
              </a:spcAft>
            </a:pPr>
            <a:endParaRPr lang="en-GB" sz="1700" dirty="0"/>
          </a:p>
          <a:p>
            <a:pPr marL="179388" indent="-179388" algn="l">
              <a:spcBef>
                <a:spcPts val="1200"/>
              </a:spcBef>
              <a:spcAft>
                <a:spcPts val="0"/>
              </a:spcAft>
            </a:pPr>
            <a:r>
              <a:rPr lang="en-GB" sz="1700" dirty="0"/>
              <a:t>Options to investigate:</a:t>
            </a:r>
          </a:p>
          <a:p>
            <a:pPr marL="179388" indent="-179388" algn="l">
              <a:spcBef>
                <a:spcPts val="1200"/>
              </a:spcBef>
              <a:spcAft>
                <a:spcPts val="0"/>
              </a:spcAft>
              <a:buFont typeface="Wingdings" pitchFamily="2" charset="2"/>
              <a:buChar char="§"/>
            </a:pPr>
            <a:r>
              <a:rPr lang="en-GB" sz="1700" dirty="0">
                <a:solidFill>
                  <a:srgbClr val="FF0000"/>
                </a:solidFill>
              </a:rPr>
              <a:t>A less aggressive 1</a:t>
            </a:r>
            <a:r>
              <a:rPr lang="en-GB" sz="1700" baseline="30000" dirty="0">
                <a:solidFill>
                  <a:srgbClr val="FF0000"/>
                </a:solidFill>
              </a:rPr>
              <a:t>st</a:t>
            </a:r>
            <a:r>
              <a:rPr lang="en-GB" sz="1700" dirty="0">
                <a:solidFill>
                  <a:srgbClr val="FF0000"/>
                </a:solidFill>
              </a:rPr>
              <a:t> order low-pass, with the hope to improve the “stability of the signal baseline” </a:t>
            </a:r>
          </a:p>
          <a:p>
            <a:pPr marL="179388" indent="-179388" algn="l">
              <a:spcBef>
                <a:spcPts val="1200"/>
              </a:spcBef>
              <a:spcAft>
                <a:spcPts val="0"/>
              </a:spcAft>
              <a:buFont typeface="Wingdings" pitchFamily="2" charset="2"/>
              <a:buChar char="§"/>
            </a:pPr>
            <a:r>
              <a:rPr lang="en-GB" sz="1700" dirty="0">
                <a:solidFill>
                  <a:srgbClr val="FF0000"/>
                </a:solidFill>
              </a:rPr>
              <a:t>FBCTs with the flat frequency characteristic as the beam signal source</a:t>
            </a:r>
          </a:p>
          <a:p>
            <a:pPr algn="l">
              <a:spcBef>
                <a:spcPts val="600"/>
              </a:spcBef>
              <a:spcAft>
                <a:spcPts val="0"/>
              </a:spcAft>
            </a:pPr>
            <a:endParaRPr lang="en-GB" sz="1300" dirty="0"/>
          </a:p>
        </p:txBody>
      </p:sp>
    </p:spTree>
    <p:extLst>
      <p:ext uri="{BB962C8B-B14F-4D97-AF65-F5344CB8AC3E}">
        <p14:creationId xmlns:p14="http://schemas.microsoft.com/office/powerpoint/2010/main" val="4260002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950B0EA8-5F68-442C-8463-C4715621530A}" type="slidenum">
              <a:rPr lang="en-US" smtClean="0"/>
              <a:pPr>
                <a:defRPr/>
              </a:pPr>
              <a:t>4</a:t>
            </a:fld>
            <a:endParaRPr lang="en-US"/>
          </a:p>
        </p:txBody>
      </p:sp>
      <p:sp>
        <p:nvSpPr>
          <p:cNvPr id="4" name="Rectangle 2"/>
          <p:cNvSpPr txBox="1">
            <a:spLocks noChangeArrowheads="1"/>
          </p:cNvSpPr>
          <p:nvPr/>
        </p:nvSpPr>
        <p:spPr>
          <a:xfrm>
            <a:off x="642489" y="12701"/>
            <a:ext cx="10868615" cy="403225"/>
          </a:xfrm>
          <a:prstGeom prst="rect">
            <a:avLst/>
          </a:prstGeom>
        </p:spPr>
        <p:txBody>
          <a:bodyPr anchor="ctr" anchorCtr="0"/>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sz="2400" dirty="0"/>
              <a:t>BCCM (– </a:t>
            </a:r>
            <a:r>
              <a:rPr lang="en-GB" sz="2400" dirty="0" err="1"/>
              <a:t>dI</a:t>
            </a:r>
            <a:r>
              <a:rPr lang="en-GB" sz="2400" dirty="0"/>
              <a:t>/dt) polarity convention</a:t>
            </a:r>
          </a:p>
        </p:txBody>
      </p:sp>
      <p:pic>
        <p:nvPicPr>
          <p:cNvPr id="2" name="Picture 1" descr="Chart&#10;&#10;Description automatically generated">
            <a:extLst>
              <a:ext uri="{FF2B5EF4-FFF2-40B4-BE49-F238E27FC236}">
                <a16:creationId xmlns:a16="http://schemas.microsoft.com/office/drawing/2014/main" id="{5A71584A-A794-0395-11DE-0619E05CB4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629" y="562710"/>
            <a:ext cx="10752000" cy="6048000"/>
          </a:xfrm>
          <a:prstGeom prst="rect">
            <a:avLst/>
          </a:prstGeom>
        </p:spPr>
      </p:pic>
      <p:sp>
        <p:nvSpPr>
          <p:cNvPr id="5" name="TextBox 4">
            <a:extLst>
              <a:ext uri="{FF2B5EF4-FFF2-40B4-BE49-F238E27FC236}">
                <a16:creationId xmlns:a16="http://schemas.microsoft.com/office/drawing/2014/main" id="{00DA03FF-A415-BAF8-6D58-E41B21E6EDF9}"/>
              </a:ext>
            </a:extLst>
          </p:cNvPr>
          <p:cNvSpPr txBox="1"/>
          <p:nvPr/>
        </p:nvSpPr>
        <p:spPr>
          <a:xfrm>
            <a:off x="7785820" y="3063490"/>
            <a:ext cx="3187615" cy="523220"/>
          </a:xfrm>
          <a:prstGeom prst="rect">
            <a:avLst/>
          </a:prstGeom>
          <a:solidFill>
            <a:srgbClr val="FFFFCC"/>
          </a:solidFill>
        </p:spPr>
        <p:txBody>
          <a:bodyPr wrap="square">
            <a:spAutoFit/>
          </a:bodyPr>
          <a:lstStyle/>
          <a:p>
            <a:pPr>
              <a:spcBef>
                <a:spcPts val="400"/>
              </a:spcBef>
              <a:spcAft>
                <a:spcPts val="400"/>
              </a:spcAft>
            </a:pPr>
            <a:r>
              <a:rPr lang="en-US" sz="1400" b="1" dirty="0" err="1">
                <a:solidFill>
                  <a:srgbClr val="0000FF"/>
                </a:solidFill>
              </a:rPr>
              <a:t>dI</a:t>
            </a:r>
            <a:r>
              <a:rPr lang="en-US" sz="1400" b="1" dirty="0">
                <a:solidFill>
                  <a:srgbClr val="0000FF"/>
                </a:solidFill>
              </a:rPr>
              <a:t>/dt positive = intensity decrease</a:t>
            </a:r>
            <a:br>
              <a:rPr lang="en-GB" sz="1400" b="1" dirty="0">
                <a:solidFill>
                  <a:srgbClr val="0000FF"/>
                </a:solidFill>
              </a:rPr>
            </a:br>
            <a:r>
              <a:rPr lang="en-GB" sz="1400" b="1" dirty="0">
                <a:solidFill>
                  <a:srgbClr val="0000FF"/>
                </a:solidFill>
              </a:rPr>
              <a:t>(here a beam dump)</a:t>
            </a:r>
            <a:endParaRPr lang="en-US" sz="1400" b="1" dirty="0">
              <a:solidFill>
                <a:srgbClr val="0000FF"/>
              </a:solidFill>
            </a:endParaRPr>
          </a:p>
        </p:txBody>
      </p:sp>
      <p:sp>
        <p:nvSpPr>
          <p:cNvPr id="6" name="TextBox 5">
            <a:extLst>
              <a:ext uri="{FF2B5EF4-FFF2-40B4-BE49-F238E27FC236}">
                <a16:creationId xmlns:a16="http://schemas.microsoft.com/office/drawing/2014/main" id="{C4E71880-44A1-F66F-A8BD-D4CDBEA66C43}"/>
              </a:ext>
            </a:extLst>
          </p:cNvPr>
          <p:cNvSpPr txBox="1"/>
          <p:nvPr/>
        </p:nvSpPr>
        <p:spPr>
          <a:xfrm>
            <a:off x="5135875" y="5042010"/>
            <a:ext cx="3110805" cy="523220"/>
          </a:xfrm>
          <a:prstGeom prst="rect">
            <a:avLst/>
          </a:prstGeom>
          <a:solidFill>
            <a:srgbClr val="FFFFCC"/>
          </a:solidFill>
        </p:spPr>
        <p:txBody>
          <a:bodyPr wrap="square">
            <a:spAutoFit/>
          </a:bodyPr>
          <a:lstStyle/>
          <a:p>
            <a:pPr>
              <a:spcBef>
                <a:spcPts val="400"/>
              </a:spcBef>
              <a:spcAft>
                <a:spcPts val="400"/>
              </a:spcAft>
            </a:pPr>
            <a:r>
              <a:rPr lang="en-US" sz="1400" b="1" dirty="0" err="1">
                <a:solidFill>
                  <a:srgbClr val="00CC00"/>
                </a:solidFill>
              </a:rPr>
              <a:t>dI</a:t>
            </a:r>
            <a:r>
              <a:rPr lang="en-US" sz="1400" b="1" dirty="0">
                <a:solidFill>
                  <a:srgbClr val="00CC00"/>
                </a:solidFill>
              </a:rPr>
              <a:t>/dt negative = intensity increase</a:t>
            </a:r>
            <a:br>
              <a:rPr lang="en-US" sz="1400" b="1" dirty="0">
                <a:solidFill>
                  <a:srgbClr val="00CC00"/>
                </a:solidFill>
              </a:rPr>
            </a:br>
            <a:r>
              <a:rPr lang="en-GB" sz="1400" b="1" dirty="0">
                <a:solidFill>
                  <a:srgbClr val="00CC00"/>
                </a:solidFill>
              </a:rPr>
              <a:t>(here beam injections)</a:t>
            </a:r>
            <a:endParaRPr lang="en-US" sz="1400" b="1" dirty="0">
              <a:solidFill>
                <a:srgbClr val="00CC00"/>
              </a:solidFill>
            </a:endParaRPr>
          </a:p>
        </p:txBody>
      </p:sp>
      <p:sp>
        <p:nvSpPr>
          <p:cNvPr id="8" name="TextBox 7">
            <a:extLst>
              <a:ext uri="{FF2B5EF4-FFF2-40B4-BE49-F238E27FC236}">
                <a16:creationId xmlns:a16="http://schemas.microsoft.com/office/drawing/2014/main" id="{5CF820E7-3317-BAD4-1BD9-37AF074A8125}"/>
              </a:ext>
            </a:extLst>
          </p:cNvPr>
          <p:cNvSpPr txBox="1"/>
          <p:nvPr/>
        </p:nvSpPr>
        <p:spPr>
          <a:xfrm>
            <a:off x="1487400" y="938827"/>
            <a:ext cx="4647005" cy="707886"/>
          </a:xfrm>
          <a:prstGeom prst="rect">
            <a:avLst/>
          </a:prstGeom>
          <a:solidFill>
            <a:schemeClr val="bg1"/>
          </a:solidFill>
        </p:spPr>
        <p:txBody>
          <a:bodyPr wrap="square">
            <a:spAutoFit/>
          </a:bodyPr>
          <a:lstStyle/>
          <a:p>
            <a:pPr>
              <a:spcBef>
                <a:spcPts val="400"/>
              </a:spcBef>
              <a:spcAft>
                <a:spcPts val="400"/>
              </a:spcAft>
            </a:pPr>
            <a:r>
              <a:rPr lang="en-US" sz="2000" b="1" dirty="0"/>
              <a:t>The focus is on beam losses,</a:t>
            </a:r>
            <a:br>
              <a:rPr lang="en-US" sz="2000" b="1" dirty="0"/>
            </a:br>
            <a:r>
              <a:rPr lang="en-US" sz="2000" b="1" dirty="0"/>
              <a:t>so that on the positive </a:t>
            </a:r>
            <a:r>
              <a:rPr lang="en-US" sz="2000" b="1" dirty="0" err="1"/>
              <a:t>dI</a:t>
            </a:r>
            <a:r>
              <a:rPr lang="en-US" sz="2000" b="1" dirty="0"/>
              <a:t>/dt signals</a:t>
            </a:r>
          </a:p>
        </p:txBody>
      </p:sp>
      <p:sp>
        <p:nvSpPr>
          <p:cNvPr id="7" name="TextBox 6">
            <a:extLst>
              <a:ext uri="{FF2B5EF4-FFF2-40B4-BE49-F238E27FC236}">
                <a16:creationId xmlns:a16="http://schemas.microsoft.com/office/drawing/2014/main" id="{46FE4543-C0DE-29AE-B783-FE8DC083D87E}"/>
              </a:ext>
            </a:extLst>
          </p:cNvPr>
          <p:cNvSpPr txBox="1"/>
          <p:nvPr/>
        </p:nvSpPr>
        <p:spPr>
          <a:xfrm>
            <a:off x="8515515" y="938827"/>
            <a:ext cx="1459390" cy="307777"/>
          </a:xfrm>
          <a:prstGeom prst="rect">
            <a:avLst/>
          </a:prstGeom>
          <a:solidFill>
            <a:srgbClr val="FFFFCC"/>
          </a:solidFill>
        </p:spPr>
        <p:txBody>
          <a:bodyPr wrap="square">
            <a:spAutoFit/>
          </a:bodyPr>
          <a:lstStyle/>
          <a:p>
            <a:pPr>
              <a:spcBef>
                <a:spcPts val="400"/>
              </a:spcBef>
              <a:spcAft>
                <a:spcPts val="400"/>
              </a:spcAft>
            </a:pPr>
            <a:r>
              <a:rPr lang="en-US" sz="1400" b="1" dirty="0">
                <a:solidFill>
                  <a:srgbClr val="FF0000"/>
                </a:solidFill>
              </a:rPr>
              <a:t>beam intensity</a:t>
            </a:r>
          </a:p>
        </p:txBody>
      </p:sp>
    </p:spTree>
    <p:extLst>
      <p:ext uri="{BB962C8B-B14F-4D97-AF65-F5344CB8AC3E}">
        <p14:creationId xmlns:p14="http://schemas.microsoft.com/office/powerpoint/2010/main" val="938280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950B0EA8-5F68-442C-8463-C4715621530A}" type="slidenum">
              <a:rPr lang="en-US" smtClean="0"/>
              <a:pPr>
                <a:defRPr/>
              </a:pPr>
              <a:t>5</a:t>
            </a:fld>
            <a:endParaRPr lang="en-US"/>
          </a:p>
        </p:txBody>
      </p:sp>
      <p:sp>
        <p:nvSpPr>
          <p:cNvPr id="4" name="Rectangle 2"/>
          <p:cNvSpPr txBox="1">
            <a:spLocks noChangeArrowheads="1"/>
          </p:cNvSpPr>
          <p:nvPr/>
        </p:nvSpPr>
        <p:spPr>
          <a:xfrm>
            <a:off x="642489" y="12701"/>
            <a:ext cx="10868615" cy="403225"/>
          </a:xfrm>
          <a:prstGeom prst="rect">
            <a:avLst/>
          </a:prstGeom>
        </p:spPr>
        <p:txBody>
          <a:bodyPr anchor="ctr" anchorCtr="0"/>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US" sz="2400" dirty="0"/>
              <a:t>Performance at the end of the 2022 run – systems A, B, C + FBCT</a:t>
            </a:r>
            <a:endParaRPr lang="en-GB" sz="2400" dirty="0"/>
          </a:p>
        </p:txBody>
      </p:sp>
      <p:pic>
        <p:nvPicPr>
          <p:cNvPr id="2" name="Picture 1" descr="Chart, line chart&#10;&#10;Description automatically generated">
            <a:extLst>
              <a:ext uri="{FF2B5EF4-FFF2-40B4-BE49-F238E27FC236}">
                <a16:creationId xmlns:a16="http://schemas.microsoft.com/office/drawing/2014/main" id="{41376EC6-F19E-094F-25BF-6F88573E9CF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6796" y="702245"/>
            <a:ext cx="10440000" cy="5872500"/>
          </a:xfrm>
          <a:prstGeom prst="rect">
            <a:avLst/>
          </a:prstGeom>
        </p:spPr>
      </p:pic>
      <p:sp>
        <p:nvSpPr>
          <p:cNvPr id="5" name="Rectangle 2">
            <a:extLst>
              <a:ext uri="{FF2B5EF4-FFF2-40B4-BE49-F238E27FC236}">
                <a16:creationId xmlns:a16="http://schemas.microsoft.com/office/drawing/2014/main" id="{C4A6FBE9-2442-DE72-4792-0AA9F5759A97}"/>
              </a:ext>
            </a:extLst>
          </p:cNvPr>
          <p:cNvSpPr txBox="1">
            <a:spLocks noChangeArrowheads="1"/>
          </p:cNvSpPr>
          <p:nvPr/>
        </p:nvSpPr>
        <p:spPr>
          <a:xfrm>
            <a:off x="4828635" y="1163105"/>
            <a:ext cx="806505" cy="998530"/>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algn="l" eaLnBrk="1" hangingPunct="1"/>
            <a:r>
              <a:rPr lang="en-GB" sz="1400" dirty="0">
                <a:solidFill>
                  <a:srgbClr val="CC0000"/>
                </a:solidFill>
                <a:latin typeface="+mn-lt"/>
              </a:rPr>
              <a:t>A</a:t>
            </a:r>
          </a:p>
          <a:p>
            <a:pPr algn="l" eaLnBrk="1" hangingPunct="1"/>
            <a:r>
              <a:rPr lang="en-GB" sz="1400" dirty="0">
                <a:solidFill>
                  <a:srgbClr val="FF7C80"/>
                </a:solidFill>
                <a:latin typeface="+mn-lt"/>
              </a:rPr>
              <a:t>B</a:t>
            </a:r>
            <a:endParaRPr lang="en-GB" sz="1400" b="0" dirty="0">
              <a:solidFill>
                <a:srgbClr val="FF7C80"/>
              </a:solidFill>
              <a:latin typeface="+mn-lt"/>
            </a:endParaRPr>
          </a:p>
          <a:p>
            <a:pPr algn="l" eaLnBrk="1" hangingPunct="1"/>
            <a:r>
              <a:rPr lang="en-GB" sz="1400" dirty="0">
                <a:solidFill>
                  <a:srgbClr val="9933FF"/>
                </a:solidFill>
                <a:latin typeface="+mn-lt"/>
              </a:rPr>
              <a:t>C</a:t>
            </a:r>
          </a:p>
          <a:p>
            <a:pPr algn="l" eaLnBrk="1" hangingPunct="1"/>
            <a:r>
              <a:rPr lang="en-GB" sz="1400" dirty="0">
                <a:solidFill>
                  <a:srgbClr val="008000"/>
                </a:solidFill>
                <a:latin typeface="+mn-lt"/>
              </a:rPr>
              <a:t>FBCT</a:t>
            </a:r>
          </a:p>
        </p:txBody>
      </p:sp>
    </p:spTree>
    <p:extLst>
      <p:ext uri="{BB962C8B-B14F-4D97-AF65-F5344CB8AC3E}">
        <p14:creationId xmlns:p14="http://schemas.microsoft.com/office/powerpoint/2010/main" val="32158182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950B0EA8-5F68-442C-8463-C4715621530A}" type="slidenum">
              <a:rPr lang="en-US" smtClean="0"/>
              <a:pPr>
                <a:defRPr/>
              </a:pPr>
              <a:t>6</a:t>
            </a:fld>
            <a:endParaRPr lang="en-US"/>
          </a:p>
        </p:txBody>
      </p:sp>
      <p:sp>
        <p:nvSpPr>
          <p:cNvPr id="4" name="Rectangle 2"/>
          <p:cNvSpPr txBox="1">
            <a:spLocks noChangeArrowheads="1"/>
          </p:cNvSpPr>
          <p:nvPr/>
        </p:nvSpPr>
        <p:spPr>
          <a:xfrm>
            <a:off x="642489" y="12701"/>
            <a:ext cx="10868615" cy="403225"/>
          </a:xfrm>
          <a:prstGeom prst="rect">
            <a:avLst/>
          </a:prstGeom>
        </p:spPr>
        <p:txBody>
          <a:bodyPr anchor="ctr" anchorCtr="0"/>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US" sz="2400" dirty="0"/>
              <a:t>The 2022 filtering winner: </a:t>
            </a:r>
            <a:r>
              <a:rPr lang="en-US" sz="2400" dirty="0" err="1"/>
              <a:t>dI</a:t>
            </a:r>
            <a:r>
              <a:rPr lang="en-US" sz="2400" dirty="0"/>
              <a:t>/dt 1-s maxima for top intensities </a:t>
            </a:r>
            <a:r>
              <a:rPr lang="en-US" sz="2400" dirty="0">
                <a:latin typeface="Calibri" panose="020F0502020204030204" pitchFamily="34" charset="0"/>
                <a:cs typeface="Calibri" panose="020F0502020204030204" pitchFamily="34" charset="0"/>
              </a:rPr>
              <a:t>≈</a:t>
            </a:r>
            <a:r>
              <a:rPr lang="en-US" sz="2400" dirty="0"/>
              <a:t>3400e11</a:t>
            </a:r>
            <a:endParaRPr lang="en-GB" sz="2400" baseline="30000" dirty="0"/>
          </a:p>
        </p:txBody>
      </p:sp>
      <p:grpSp>
        <p:nvGrpSpPr>
          <p:cNvPr id="10" name="Group 9">
            <a:extLst>
              <a:ext uri="{FF2B5EF4-FFF2-40B4-BE49-F238E27FC236}">
                <a16:creationId xmlns:a16="http://schemas.microsoft.com/office/drawing/2014/main" id="{83DECC20-E6F6-73A9-C719-A1B4706296CB}"/>
              </a:ext>
            </a:extLst>
          </p:cNvPr>
          <p:cNvGrpSpPr/>
          <p:nvPr/>
        </p:nvGrpSpPr>
        <p:grpSpPr>
          <a:xfrm>
            <a:off x="911325" y="552018"/>
            <a:ext cx="10440000" cy="6041777"/>
            <a:chOff x="911325" y="552018"/>
            <a:chExt cx="10440000" cy="6041777"/>
          </a:xfrm>
        </p:grpSpPr>
        <p:pic>
          <p:nvPicPr>
            <p:cNvPr id="11" name="Picture 10" descr="A picture containing text, sky, light, screenshot&#10;&#10;Description automatically generated">
              <a:extLst>
                <a:ext uri="{FF2B5EF4-FFF2-40B4-BE49-F238E27FC236}">
                  <a16:creationId xmlns:a16="http://schemas.microsoft.com/office/drawing/2014/main" id="{DBDAD996-A445-75DD-AC69-09F82C9C975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1325" y="721295"/>
              <a:ext cx="10440000" cy="5872500"/>
            </a:xfrm>
            <a:prstGeom prst="rect">
              <a:avLst/>
            </a:prstGeom>
          </p:spPr>
        </p:pic>
        <p:sp>
          <p:nvSpPr>
            <p:cNvPr id="12" name="TextBox 11">
              <a:extLst>
                <a:ext uri="{FF2B5EF4-FFF2-40B4-BE49-F238E27FC236}">
                  <a16:creationId xmlns:a16="http://schemas.microsoft.com/office/drawing/2014/main" id="{986B8034-069E-268C-1033-C95F1AF7BC04}"/>
                </a:ext>
              </a:extLst>
            </p:cNvPr>
            <p:cNvSpPr txBox="1"/>
            <p:nvPr/>
          </p:nvSpPr>
          <p:spPr>
            <a:xfrm>
              <a:off x="4137346" y="552018"/>
              <a:ext cx="6759280" cy="338554"/>
            </a:xfrm>
            <a:prstGeom prst="rect">
              <a:avLst/>
            </a:prstGeom>
            <a:solidFill>
              <a:schemeClr val="bg1"/>
            </a:solidFill>
          </p:spPr>
          <p:txBody>
            <a:bodyPr wrap="square">
              <a:spAutoFit/>
            </a:bodyPr>
            <a:lstStyle/>
            <a:p>
              <a:pPr>
                <a:spcBef>
                  <a:spcPts val="400"/>
                </a:spcBef>
                <a:spcAft>
                  <a:spcPts val="400"/>
                </a:spcAft>
              </a:pPr>
              <a:r>
                <a:rPr lang="en-US" sz="1600" b="1" dirty="0">
                  <a:solidFill>
                    <a:srgbClr val="9933FF"/>
                  </a:solidFill>
                  <a:latin typeface="Calibri" panose="020F0502020204030204" pitchFamily="34" charset="0"/>
                  <a:cs typeface="Calibri" panose="020F0502020204030204" pitchFamily="34" charset="0"/>
                </a:rPr>
                <a:t>––––––   3e11 = 50 % of the “</a:t>
              </a:r>
              <a:r>
                <a:rPr lang="en-US" sz="1600" b="1" dirty="0">
                  <a:solidFill>
                    <a:srgbClr val="9933FF"/>
                  </a:solidFill>
                  <a:latin typeface="Calibri" panose="020F0502020204030204" pitchFamily="34" charset="0"/>
                  <a:cs typeface="Calibri" panose="020F0502020204030204" pitchFamily="34" charset="0"/>
                  <a:sym typeface="Symbol" panose="05050102010706020507" pitchFamily="18" charset="2"/>
                </a:rPr>
                <a:t> 0.5 </a:t>
              </a:r>
              <a:r>
                <a:rPr lang="en-US" sz="1600" b="1" dirty="0" err="1">
                  <a:solidFill>
                    <a:srgbClr val="9933FF"/>
                  </a:solidFill>
                  <a:latin typeface="Calibri" panose="020F0502020204030204" pitchFamily="34" charset="0"/>
                  <a:cs typeface="Calibri" panose="020F0502020204030204" pitchFamily="34" charset="0"/>
                  <a:sym typeface="Symbol" panose="05050102010706020507" pitchFamily="18" charset="2"/>
                </a:rPr>
                <a:t>TeV</a:t>
              </a:r>
              <a:r>
                <a:rPr lang="en-US" sz="1600" b="1" dirty="0">
                  <a:solidFill>
                    <a:srgbClr val="9933FF"/>
                  </a:solidFill>
                  <a:latin typeface="Calibri" panose="020F0502020204030204" pitchFamily="34" charset="0"/>
                  <a:cs typeface="Calibri" panose="020F0502020204030204" pitchFamily="34" charset="0"/>
                  <a:sym typeface="Symbol" panose="05050102010706020507" pitchFamily="18" charset="2"/>
                </a:rPr>
                <a:t>” dump </a:t>
              </a:r>
              <a:r>
                <a:rPr lang="en-US" sz="1600" b="1" dirty="0">
                  <a:solidFill>
                    <a:srgbClr val="9933FF"/>
                  </a:solidFill>
                </a:rPr>
                <a:t>threshold   </a:t>
              </a:r>
              <a:r>
                <a:rPr lang="en-US" sz="1600" b="1" dirty="0">
                  <a:solidFill>
                    <a:srgbClr val="9933FF"/>
                  </a:solidFill>
                  <a:latin typeface="Calibri" panose="020F0502020204030204" pitchFamily="34" charset="0"/>
                  <a:cs typeface="Calibri" panose="020F0502020204030204" pitchFamily="34" charset="0"/>
                </a:rPr>
                <a:t>––––––</a:t>
              </a:r>
              <a:endParaRPr lang="en-US" sz="1600" b="1" dirty="0">
                <a:solidFill>
                  <a:srgbClr val="9933FF"/>
                </a:solidFill>
              </a:endParaRPr>
            </a:p>
          </p:txBody>
        </p:sp>
      </p:grpSp>
    </p:spTree>
    <p:extLst>
      <p:ext uri="{BB962C8B-B14F-4D97-AF65-F5344CB8AC3E}">
        <p14:creationId xmlns:p14="http://schemas.microsoft.com/office/powerpoint/2010/main" val="769231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950B0EA8-5F68-442C-8463-C4715621530A}" type="slidenum">
              <a:rPr lang="en-US" smtClean="0"/>
              <a:pPr>
                <a:defRPr/>
              </a:pPr>
              <a:t>7</a:t>
            </a:fld>
            <a:endParaRPr lang="en-US"/>
          </a:p>
        </p:txBody>
      </p:sp>
      <p:sp>
        <p:nvSpPr>
          <p:cNvPr id="4" name="Rectangle 2"/>
          <p:cNvSpPr txBox="1">
            <a:spLocks noChangeArrowheads="1"/>
          </p:cNvSpPr>
          <p:nvPr/>
        </p:nvSpPr>
        <p:spPr>
          <a:xfrm>
            <a:off x="642489" y="12701"/>
            <a:ext cx="10868615" cy="403225"/>
          </a:xfrm>
          <a:prstGeom prst="rect">
            <a:avLst/>
          </a:prstGeom>
        </p:spPr>
        <p:txBody>
          <a:bodyPr anchor="ctr" anchorCtr="0"/>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US" sz="2400" dirty="0"/>
              <a:t>BCCM system C based on FBCT signals had very bad performance</a:t>
            </a:r>
            <a:endParaRPr lang="en-GB" sz="2400" baseline="30000" dirty="0"/>
          </a:p>
        </p:txBody>
      </p:sp>
      <p:grpSp>
        <p:nvGrpSpPr>
          <p:cNvPr id="2" name="Group 1">
            <a:extLst>
              <a:ext uri="{FF2B5EF4-FFF2-40B4-BE49-F238E27FC236}">
                <a16:creationId xmlns:a16="http://schemas.microsoft.com/office/drawing/2014/main" id="{59EA37D7-D632-7DBD-DADB-B9F21D59E947}"/>
              </a:ext>
            </a:extLst>
          </p:cNvPr>
          <p:cNvGrpSpPr/>
          <p:nvPr/>
        </p:nvGrpSpPr>
        <p:grpSpPr>
          <a:xfrm>
            <a:off x="757705" y="529575"/>
            <a:ext cx="10440000" cy="6006765"/>
            <a:chOff x="757705" y="529575"/>
            <a:chExt cx="10440000" cy="6006765"/>
          </a:xfrm>
        </p:grpSpPr>
        <p:pic>
          <p:nvPicPr>
            <p:cNvPr id="5" name="Picture 4" descr="Graphical user interface, chart&#10;&#10;Description automatically generated">
              <a:extLst>
                <a:ext uri="{FF2B5EF4-FFF2-40B4-BE49-F238E27FC236}">
                  <a16:creationId xmlns:a16="http://schemas.microsoft.com/office/drawing/2014/main" id="{A8AD9B6B-2215-9771-46D1-47BC15C7660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7705" y="663840"/>
              <a:ext cx="10440000" cy="5872500"/>
            </a:xfrm>
            <a:prstGeom prst="rect">
              <a:avLst/>
            </a:prstGeom>
          </p:spPr>
        </p:pic>
        <p:sp>
          <p:nvSpPr>
            <p:cNvPr id="6" name="TextBox 5">
              <a:extLst>
                <a:ext uri="{FF2B5EF4-FFF2-40B4-BE49-F238E27FC236}">
                  <a16:creationId xmlns:a16="http://schemas.microsoft.com/office/drawing/2014/main" id="{C1D4C859-44B7-E6B6-A9C9-0FFD4E37D3C1}"/>
                </a:ext>
              </a:extLst>
            </p:cNvPr>
            <p:cNvSpPr txBox="1"/>
            <p:nvPr/>
          </p:nvSpPr>
          <p:spPr>
            <a:xfrm>
              <a:off x="7030420" y="529575"/>
              <a:ext cx="3878905" cy="338554"/>
            </a:xfrm>
            <a:prstGeom prst="rect">
              <a:avLst/>
            </a:prstGeom>
            <a:solidFill>
              <a:schemeClr val="bg1"/>
            </a:solidFill>
          </p:spPr>
          <p:txBody>
            <a:bodyPr wrap="square">
              <a:spAutoFit/>
            </a:bodyPr>
            <a:lstStyle/>
            <a:p>
              <a:pPr>
                <a:spcBef>
                  <a:spcPts val="400"/>
                </a:spcBef>
                <a:spcAft>
                  <a:spcPts val="400"/>
                </a:spcAft>
              </a:pPr>
              <a:r>
                <a:rPr lang="en-US" sz="1600" b="1" dirty="0">
                  <a:solidFill>
                    <a:srgbClr val="9933FF"/>
                  </a:solidFill>
                  <a:latin typeface="Calibri" panose="020F0502020204030204" pitchFamily="34" charset="0"/>
                  <a:cs typeface="Calibri" panose="020F0502020204030204" pitchFamily="34" charset="0"/>
                </a:rPr>
                <a:t>––––   6e11 = </a:t>
              </a:r>
              <a:r>
                <a:rPr lang="en-US" sz="1600" b="1" dirty="0">
                  <a:solidFill>
                    <a:srgbClr val="9933FF"/>
                  </a:solidFill>
                  <a:latin typeface="Calibri" panose="020F0502020204030204" pitchFamily="34" charset="0"/>
                  <a:cs typeface="Calibri" panose="020F0502020204030204" pitchFamily="34" charset="0"/>
                  <a:sym typeface="Symbol" panose="05050102010706020507" pitchFamily="18" charset="2"/>
                </a:rPr>
                <a:t> “0.5 </a:t>
              </a:r>
              <a:r>
                <a:rPr lang="en-US" sz="1600" b="1" dirty="0" err="1">
                  <a:solidFill>
                    <a:srgbClr val="9933FF"/>
                  </a:solidFill>
                  <a:latin typeface="Calibri" panose="020F0502020204030204" pitchFamily="34" charset="0"/>
                  <a:cs typeface="Calibri" panose="020F0502020204030204" pitchFamily="34" charset="0"/>
                  <a:sym typeface="Symbol" panose="05050102010706020507" pitchFamily="18" charset="2"/>
                </a:rPr>
                <a:t>TeV</a:t>
              </a:r>
              <a:r>
                <a:rPr lang="en-US" sz="1600" b="1" dirty="0">
                  <a:solidFill>
                    <a:srgbClr val="9933FF"/>
                  </a:solidFill>
                  <a:latin typeface="Calibri" panose="020F0502020204030204" pitchFamily="34" charset="0"/>
                  <a:cs typeface="Calibri" panose="020F0502020204030204" pitchFamily="34" charset="0"/>
                  <a:sym typeface="Symbol" panose="05050102010706020507" pitchFamily="18" charset="2"/>
                </a:rPr>
                <a:t>” </a:t>
              </a:r>
              <a:r>
                <a:rPr lang="en-US" sz="1600" b="1" dirty="0">
                  <a:solidFill>
                    <a:srgbClr val="9933FF"/>
                  </a:solidFill>
                </a:rPr>
                <a:t>threshold   </a:t>
              </a:r>
              <a:r>
                <a:rPr lang="en-US" sz="1600" b="1" dirty="0">
                  <a:solidFill>
                    <a:srgbClr val="9933FF"/>
                  </a:solidFill>
                  <a:latin typeface="Calibri" panose="020F0502020204030204" pitchFamily="34" charset="0"/>
                  <a:cs typeface="Calibri" panose="020F0502020204030204" pitchFamily="34" charset="0"/>
                </a:rPr>
                <a:t>––––</a:t>
              </a:r>
              <a:endParaRPr lang="en-US" sz="1600" b="1" dirty="0">
                <a:solidFill>
                  <a:srgbClr val="9933FF"/>
                </a:solidFill>
              </a:endParaRPr>
            </a:p>
          </p:txBody>
        </p:sp>
      </p:grpSp>
    </p:spTree>
    <p:extLst>
      <p:ext uri="{BB962C8B-B14F-4D97-AF65-F5344CB8AC3E}">
        <p14:creationId xmlns:p14="http://schemas.microsoft.com/office/powerpoint/2010/main" val="26728055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950B0EA8-5F68-442C-8463-C4715621530A}" type="slidenum">
              <a:rPr lang="en-US" smtClean="0"/>
              <a:pPr>
                <a:defRPr/>
              </a:pPr>
              <a:t>8</a:t>
            </a:fld>
            <a:endParaRPr lang="en-US"/>
          </a:p>
        </p:txBody>
      </p:sp>
      <p:sp>
        <p:nvSpPr>
          <p:cNvPr id="4" name="Rectangle 2"/>
          <p:cNvSpPr txBox="1">
            <a:spLocks noChangeArrowheads="1"/>
          </p:cNvSpPr>
          <p:nvPr/>
        </p:nvSpPr>
        <p:spPr>
          <a:xfrm>
            <a:off x="642489" y="12701"/>
            <a:ext cx="10868615" cy="403225"/>
          </a:xfrm>
          <a:prstGeom prst="rect">
            <a:avLst/>
          </a:prstGeom>
        </p:spPr>
        <p:txBody>
          <a:bodyPr anchor="ctr" anchorCtr="0"/>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US" sz="2400" dirty="0"/>
              <a:t>BCCM development system C</a:t>
            </a:r>
            <a:endParaRPr lang="en-GB" sz="2400" baseline="30000" dirty="0"/>
          </a:p>
        </p:txBody>
      </p:sp>
      <p:grpSp>
        <p:nvGrpSpPr>
          <p:cNvPr id="13" name="Group 12">
            <a:extLst>
              <a:ext uri="{FF2B5EF4-FFF2-40B4-BE49-F238E27FC236}">
                <a16:creationId xmlns:a16="http://schemas.microsoft.com/office/drawing/2014/main" id="{3838FB0D-E1C3-9E65-3D5B-7BE247336C86}"/>
              </a:ext>
            </a:extLst>
          </p:cNvPr>
          <p:cNvGrpSpPr/>
          <p:nvPr/>
        </p:nvGrpSpPr>
        <p:grpSpPr>
          <a:xfrm>
            <a:off x="5372057" y="675447"/>
            <a:ext cx="6676718" cy="5666974"/>
            <a:chOff x="5303250" y="675447"/>
            <a:chExt cx="6676718" cy="5666974"/>
          </a:xfrm>
        </p:grpSpPr>
        <p:pic>
          <p:nvPicPr>
            <p:cNvPr id="8" name="Picture 7">
              <a:extLst>
                <a:ext uri="{FF2B5EF4-FFF2-40B4-BE49-F238E27FC236}">
                  <a16:creationId xmlns:a16="http://schemas.microsoft.com/office/drawing/2014/main" id="{02FA04AE-EFEA-1941-0BB4-8D693E695AD5}"/>
                </a:ext>
              </a:extLst>
            </p:cNvPr>
            <p:cNvPicPr>
              <a:picLocks noChangeAspect="1"/>
            </p:cNvPicPr>
            <p:nvPr/>
          </p:nvPicPr>
          <p:blipFill>
            <a:blip r:embed="rId2"/>
            <a:stretch>
              <a:fillRect/>
            </a:stretch>
          </p:blipFill>
          <p:spPr>
            <a:xfrm>
              <a:off x="5310044" y="675447"/>
              <a:ext cx="6635471" cy="3693223"/>
            </a:xfrm>
            <a:prstGeom prst="rect">
              <a:avLst/>
            </a:prstGeom>
          </p:spPr>
        </p:pic>
        <p:pic>
          <p:nvPicPr>
            <p:cNvPr id="10" name="Picture 9">
              <a:extLst>
                <a:ext uri="{FF2B5EF4-FFF2-40B4-BE49-F238E27FC236}">
                  <a16:creationId xmlns:a16="http://schemas.microsoft.com/office/drawing/2014/main" id="{E6F8932F-F404-8475-0653-A750A5773B03}"/>
                </a:ext>
              </a:extLst>
            </p:cNvPr>
            <p:cNvPicPr>
              <a:picLocks noChangeAspect="1"/>
            </p:cNvPicPr>
            <p:nvPr/>
          </p:nvPicPr>
          <p:blipFill>
            <a:blip r:embed="rId3"/>
            <a:stretch>
              <a:fillRect/>
            </a:stretch>
          </p:blipFill>
          <p:spPr>
            <a:xfrm>
              <a:off x="5303250" y="4876800"/>
              <a:ext cx="6676718" cy="1465621"/>
            </a:xfrm>
            <a:prstGeom prst="rect">
              <a:avLst/>
            </a:prstGeom>
          </p:spPr>
        </p:pic>
      </p:grpSp>
      <p:sp>
        <p:nvSpPr>
          <p:cNvPr id="14" name="Rectangle 13">
            <a:extLst>
              <a:ext uri="{FF2B5EF4-FFF2-40B4-BE49-F238E27FC236}">
                <a16:creationId xmlns:a16="http://schemas.microsoft.com/office/drawing/2014/main" id="{6DE6F460-1453-CAD8-55C9-5EABA49F9ADE}"/>
              </a:ext>
            </a:extLst>
          </p:cNvPr>
          <p:cNvSpPr>
            <a:spLocks noChangeArrowheads="1"/>
          </p:cNvSpPr>
          <p:nvPr/>
        </p:nvSpPr>
        <p:spPr bwMode="auto">
          <a:xfrm>
            <a:off x="373655" y="1470344"/>
            <a:ext cx="4839030" cy="4705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152400" indent="-152400" algn="l">
              <a:spcBef>
                <a:spcPts val="1800"/>
              </a:spcBef>
              <a:spcAft>
                <a:spcPts val="0"/>
              </a:spcAft>
              <a:buFont typeface="Wingdings" pitchFamily="2" charset="2"/>
              <a:buChar char="§"/>
            </a:pPr>
            <a:r>
              <a:rPr lang="en-GB" sz="1600" dirty="0"/>
              <a:t>Once systems A and B become operational,</a:t>
            </a:r>
            <a:br>
              <a:rPr lang="en-GB" sz="1600" dirty="0"/>
            </a:br>
            <a:r>
              <a:rPr lang="en-GB" sz="1600" dirty="0"/>
              <a:t>their state becomes frozen</a:t>
            </a:r>
          </a:p>
          <a:p>
            <a:pPr marL="152400" indent="-152400" algn="l">
              <a:spcBef>
                <a:spcPts val="1800"/>
              </a:spcBef>
              <a:spcAft>
                <a:spcPts val="0"/>
              </a:spcAft>
              <a:buFont typeface="Wingdings" pitchFamily="2" charset="2"/>
              <a:buChar char="§"/>
            </a:pPr>
            <a:r>
              <a:rPr lang="en-GB" sz="1600" dirty="0"/>
              <a:t>To carry on with optimisations, we need</a:t>
            </a:r>
            <a:br>
              <a:rPr lang="en-GB" sz="1600" dirty="0"/>
            </a:br>
            <a:r>
              <a:rPr lang="en-GB" sz="1600" dirty="0"/>
              <a:t>a development system, which is initially</a:t>
            </a:r>
            <a:br>
              <a:rPr lang="en-GB" sz="1600" dirty="0"/>
            </a:br>
            <a:r>
              <a:rPr lang="en-GB" sz="1600" dirty="0"/>
              <a:t>a copy of the operational systems,</a:t>
            </a:r>
            <a:br>
              <a:rPr lang="en-GB" sz="1600" dirty="0"/>
            </a:br>
            <a:r>
              <a:rPr lang="en-GB" sz="1600" dirty="0"/>
              <a:t>and can be modified easily</a:t>
            </a:r>
          </a:p>
          <a:p>
            <a:pPr marL="152400" indent="-152400" algn="l">
              <a:spcBef>
                <a:spcPts val="1800"/>
              </a:spcBef>
              <a:spcAft>
                <a:spcPts val="0"/>
              </a:spcAft>
              <a:buFont typeface="Wingdings" pitchFamily="2" charset="2"/>
              <a:buChar char="§"/>
            </a:pPr>
            <a:r>
              <a:rPr lang="en-GB" sz="1600" dirty="0"/>
              <a:t>The development system C will not have</a:t>
            </a:r>
            <a:br>
              <a:rPr lang="en-GB" sz="1600" dirty="0"/>
            </a:br>
            <a:r>
              <a:rPr lang="en-GB" sz="1600" dirty="0"/>
              <a:t>any connections to the interlock system</a:t>
            </a:r>
          </a:p>
          <a:p>
            <a:pPr marL="152400" indent="-152400" algn="l">
              <a:spcBef>
                <a:spcPts val="1800"/>
              </a:spcBef>
              <a:spcAft>
                <a:spcPts val="0"/>
              </a:spcAft>
              <a:buFont typeface="Wingdings" pitchFamily="2" charset="2"/>
              <a:buChar char="§"/>
            </a:pPr>
            <a:r>
              <a:rPr lang="en-GB" sz="1600" dirty="0"/>
              <a:t>If significant improvements were achieved</a:t>
            </a:r>
            <a:br>
              <a:rPr lang="en-GB" sz="1600" dirty="0"/>
            </a:br>
            <a:r>
              <a:rPr lang="en-GB" sz="1600" dirty="0"/>
              <a:t>on system C, they could be propagated</a:t>
            </a:r>
            <a:br>
              <a:rPr lang="en-GB" sz="1600" dirty="0"/>
            </a:br>
            <a:r>
              <a:rPr lang="en-GB" sz="1600" dirty="0"/>
              <a:t>to the operational systems during YETS.</a:t>
            </a:r>
            <a:br>
              <a:rPr lang="en-GB" sz="1600" dirty="0"/>
            </a:br>
            <a:r>
              <a:rPr lang="en-GB" sz="1600" dirty="0"/>
              <a:t>The improvements should be important enough to justify the system recommissioning</a:t>
            </a:r>
          </a:p>
        </p:txBody>
      </p:sp>
    </p:spTree>
    <p:extLst>
      <p:ext uri="{BB962C8B-B14F-4D97-AF65-F5344CB8AC3E}">
        <p14:creationId xmlns:p14="http://schemas.microsoft.com/office/powerpoint/2010/main" val="3403951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950B0EA8-5F68-442C-8463-C4715621530A}" type="slidenum">
              <a:rPr lang="en-US" smtClean="0"/>
              <a:pPr>
                <a:defRPr/>
              </a:pPr>
              <a:t>9</a:t>
            </a:fld>
            <a:endParaRPr lang="en-US"/>
          </a:p>
        </p:txBody>
      </p:sp>
      <p:sp>
        <p:nvSpPr>
          <p:cNvPr id="4" name="Rectangle 2"/>
          <p:cNvSpPr txBox="1">
            <a:spLocks noChangeArrowheads="1"/>
          </p:cNvSpPr>
          <p:nvPr/>
        </p:nvSpPr>
        <p:spPr>
          <a:xfrm>
            <a:off x="642489" y="12701"/>
            <a:ext cx="10868615" cy="403225"/>
          </a:xfrm>
          <a:prstGeom prst="rect">
            <a:avLst/>
          </a:prstGeom>
        </p:spPr>
        <p:txBody>
          <a:bodyPr anchor="ctr" anchorCtr="0"/>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US" sz="2400" dirty="0"/>
              <a:t>System status, the strategy and conclusions</a:t>
            </a:r>
            <a:endParaRPr lang="en-GB" sz="2400" dirty="0"/>
          </a:p>
        </p:txBody>
      </p:sp>
      <p:sp>
        <p:nvSpPr>
          <p:cNvPr id="2" name="Rectangle 1">
            <a:extLst>
              <a:ext uri="{FF2B5EF4-FFF2-40B4-BE49-F238E27FC236}">
                <a16:creationId xmlns:a16="http://schemas.microsoft.com/office/drawing/2014/main" id="{708B03EE-B304-A040-8733-BF3111449ACC}"/>
              </a:ext>
            </a:extLst>
          </p:cNvPr>
          <p:cNvSpPr>
            <a:spLocks noChangeArrowheads="1"/>
          </p:cNvSpPr>
          <p:nvPr/>
        </p:nvSpPr>
        <p:spPr bwMode="auto">
          <a:xfrm>
            <a:off x="246485" y="641998"/>
            <a:ext cx="11763884" cy="5533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179388" indent="-179388" algn="l">
              <a:spcBef>
                <a:spcPts val="1000"/>
              </a:spcBef>
              <a:spcAft>
                <a:spcPts val="0"/>
              </a:spcAft>
              <a:buFont typeface="Wingdings" pitchFamily="2" charset="2"/>
              <a:buChar char="§"/>
            </a:pPr>
            <a:r>
              <a:rPr lang="en-GB" sz="1700" dirty="0"/>
              <a:t>Systems A and B with the new filtering scheme are installed and are ready for the beam</a:t>
            </a:r>
          </a:p>
          <a:p>
            <a:pPr marL="179388" indent="-179388" algn="l">
              <a:spcBef>
                <a:spcPts val="1000"/>
              </a:spcBef>
              <a:spcAft>
                <a:spcPts val="0"/>
              </a:spcAft>
              <a:buFont typeface="Wingdings" pitchFamily="2" charset="2"/>
              <a:buChar char="§"/>
            </a:pPr>
            <a:r>
              <a:rPr lang="en-GB" sz="1700" dirty="0"/>
              <a:t>System C is still in the lab and is used for testing the newest FPGA and FESA codes.</a:t>
            </a:r>
            <a:br>
              <a:rPr lang="en-GB" sz="1700" dirty="0"/>
            </a:br>
            <a:r>
              <a:rPr lang="en-GB" sz="1700" dirty="0"/>
              <a:t>The system will be soon moved to UA43 and connected to the BPM signals.</a:t>
            </a:r>
            <a:br>
              <a:rPr lang="en-GB" sz="1700" dirty="0"/>
            </a:br>
            <a:endParaRPr lang="en-GB" sz="1700" dirty="0"/>
          </a:p>
          <a:p>
            <a:pPr marL="179388" indent="-179388" algn="l">
              <a:spcBef>
                <a:spcPts val="1000"/>
              </a:spcBef>
              <a:spcAft>
                <a:spcPts val="0"/>
              </a:spcAft>
              <a:buFont typeface="Wingdings" pitchFamily="2" charset="2"/>
              <a:buChar char="§"/>
            </a:pPr>
            <a:r>
              <a:rPr lang="en-GB" sz="1700" dirty="0"/>
              <a:t>The system performance achieved at the end of the 2022 run should be enough to make the system operational.</a:t>
            </a:r>
            <a:br>
              <a:rPr lang="en-GB" sz="1700" dirty="0"/>
            </a:br>
            <a:r>
              <a:rPr lang="en-GB" sz="1700" dirty="0"/>
              <a:t>The system hardware and software worked very reliably.</a:t>
            </a:r>
            <a:br>
              <a:rPr lang="en-GB" sz="1700" dirty="0"/>
            </a:br>
            <a:endParaRPr lang="en-GB" sz="1700" dirty="0"/>
          </a:p>
          <a:p>
            <a:pPr marL="179388" indent="-179388" algn="l">
              <a:spcBef>
                <a:spcPts val="1000"/>
              </a:spcBef>
              <a:spcAft>
                <a:spcPts val="0"/>
              </a:spcAft>
              <a:buFont typeface="Wingdings" pitchFamily="2" charset="2"/>
              <a:buChar char="§"/>
            </a:pPr>
            <a:r>
              <a:rPr lang="en-GB" sz="1700" dirty="0"/>
              <a:t>The 2023 intensity ramp-up will be used to optimise system settings and to check the system performance</a:t>
            </a:r>
          </a:p>
          <a:p>
            <a:pPr marL="179388" indent="-179388" algn="l">
              <a:spcBef>
                <a:spcPts val="1000"/>
              </a:spcBef>
              <a:spcAft>
                <a:spcPts val="0"/>
              </a:spcAft>
              <a:buFont typeface="Wingdings" pitchFamily="2" charset="2"/>
              <a:buChar char="§"/>
            </a:pPr>
            <a:r>
              <a:rPr lang="en-GB" sz="1700" dirty="0"/>
              <a:t>Once the system is proven to operate well with the full beam intensity, it can be commissioned for operation</a:t>
            </a:r>
            <a:br>
              <a:rPr lang="en-GB" sz="1700" dirty="0"/>
            </a:br>
            <a:r>
              <a:rPr lang="en-GB" sz="1700" dirty="0"/>
              <a:t>and its beam triggers unmasked. At this point also all critical system settings will become read-only.</a:t>
            </a:r>
          </a:p>
          <a:p>
            <a:pPr marL="179388" indent="-179388" algn="l">
              <a:spcBef>
                <a:spcPts val="1000"/>
              </a:spcBef>
              <a:spcAft>
                <a:spcPts val="0"/>
              </a:spcAft>
              <a:buFont typeface="Wingdings" pitchFamily="2" charset="2"/>
              <a:buChar char="§"/>
            </a:pPr>
            <a:r>
              <a:rPr lang="en-GB" sz="1700" b="1" dirty="0"/>
              <a:t>This year we definitely should make the system operational</a:t>
            </a:r>
          </a:p>
        </p:txBody>
      </p:sp>
      <p:pic>
        <p:nvPicPr>
          <p:cNvPr id="7" name="Picture 6">
            <a:extLst>
              <a:ext uri="{FF2B5EF4-FFF2-40B4-BE49-F238E27FC236}">
                <a16:creationId xmlns:a16="http://schemas.microsoft.com/office/drawing/2014/main" id="{EB5E4008-1645-C9C4-CC36-2A890631A49B}"/>
              </a:ext>
            </a:extLst>
          </p:cNvPr>
          <p:cNvPicPr>
            <a:picLocks noChangeAspect="1"/>
          </p:cNvPicPr>
          <p:nvPr/>
        </p:nvPicPr>
        <p:blipFill>
          <a:blip r:embed="rId2"/>
          <a:stretch>
            <a:fillRect/>
          </a:stretch>
        </p:blipFill>
        <p:spPr>
          <a:xfrm>
            <a:off x="7382567" y="5148390"/>
            <a:ext cx="4723814" cy="1421570"/>
          </a:xfrm>
          <a:prstGeom prst="rect">
            <a:avLst/>
          </a:prstGeom>
        </p:spPr>
      </p:pic>
      <p:sp>
        <p:nvSpPr>
          <p:cNvPr id="8" name="Rectangle 7">
            <a:extLst>
              <a:ext uri="{FF2B5EF4-FFF2-40B4-BE49-F238E27FC236}">
                <a16:creationId xmlns:a16="http://schemas.microsoft.com/office/drawing/2014/main" id="{CBE0D734-1C60-DE94-7948-7FA5919F6630}"/>
              </a:ext>
            </a:extLst>
          </p:cNvPr>
          <p:cNvSpPr>
            <a:spLocks noChangeArrowheads="1"/>
          </p:cNvSpPr>
          <p:nvPr/>
        </p:nvSpPr>
        <p:spPr bwMode="auto">
          <a:xfrm>
            <a:off x="247071" y="4542745"/>
            <a:ext cx="6847459" cy="2045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l">
              <a:spcBef>
                <a:spcPts val="1000"/>
              </a:spcBef>
              <a:spcAft>
                <a:spcPts val="0"/>
              </a:spcAft>
            </a:pPr>
            <a:r>
              <a:rPr lang="en-GB" sz="1700" b="1" dirty="0"/>
              <a:t>Plan B:</a:t>
            </a:r>
          </a:p>
          <a:p>
            <a:pPr marL="179388" indent="-179388" algn="l">
              <a:spcBef>
                <a:spcPts val="1000"/>
              </a:spcBef>
              <a:spcAft>
                <a:spcPts val="0"/>
              </a:spcAft>
              <a:buFont typeface="Wingdings" pitchFamily="2" charset="2"/>
              <a:buChar char="§"/>
            </a:pPr>
            <a:r>
              <a:rPr lang="en-GB" sz="1700" dirty="0"/>
              <a:t>If the system had not enough robustness for the RF longitudinal blow up for some window lengths, maybe the thresholds for such windows could be relaxed to make the system operating reliably</a:t>
            </a:r>
          </a:p>
          <a:p>
            <a:pPr marL="179388" indent="-179388" algn="l">
              <a:spcBef>
                <a:spcPts val="1000"/>
              </a:spcBef>
              <a:spcAft>
                <a:spcPts val="0"/>
              </a:spcAft>
              <a:buFont typeface="Wingdings" pitchFamily="2" charset="2"/>
              <a:buChar char="§"/>
            </a:pPr>
            <a:r>
              <a:rPr lang="en-GB" sz="1700" dirty="0"/>
              <a:t>A bit relaxed protection is better than no protection at all</a:t>
            </a:r>
          </a:p>
          <a:p>
            <a:pPr marL="179388" indent="-179388" algn="l">
              <a:spcBef>
                <a:spcPts val="1000"/>
              </a:spcBef>
              <a:spcAft>
                <a:spcPts val="0"/>
              </a:spcAft>
              <a:buFont typeface="Wingdings" pitchFamily="2" charset="2"/>
              <a:buChar char="§"/>
            </a:pPr>
            <a:r>
              <a:rPr lang="en-GB" sz="1700" dirty="0"/>
              <a:t>System C could be used to fight for the missing performance</a:t>
            </a:r>
          </a:p>
          <a:p>
            <a:pPr marL="152400" indent="-152400" algn="l">
              <a:spcBef>
                <a:spcPts val="1000"/>
              </a:spcBef>
              <a:spcAft>
                <a:spcPts val="0"/>
              </a:spcAft>
              <a:buFont typeface="Wingdings" pitchFamily="2" charset="2"/>
              <a:buChar char="§"/>
            </a:pPr>
            <a:endParaRPr lang="en-GB" sz="1700" dirty="0"/>
          </a:p>
        </p:txBody>
      </p:sp>
    </p:spTree>
    <p:extLst>
      <p:ext uri="{BB962C8B-B14F-4D97-AF65-F5344CB8AC3E}">
        <p14:creationId xmlns:p14="http://schemas.microsoft.com/office/powerpoint/2010/main" val="3419299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heme/theme1.xml><?xml version="1.0" encoding="utf-8"?>
<a:theme xmlns:a="http://schemas.openxmlformats.org/drawingml/2006/main" name="Projekt domyślny">
  <a:themeElements>
    <a:clrScheme name="Projekt domyślny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rojekt domyśln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45720" rIns="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pl-PL"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45720" rIns="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pl-PL"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ojekt domyślny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ojekt domyślny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ojekt domyślny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ojekt domyślny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ojekt domyślny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ojekt domyślny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ojekt domyślny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33094</TotalTime>
  <Words>1462</Words>
  <Application>Microsoft Office PowerPoint</Application>
  <PresentationFormat>Widescreen</PresentationFormat>
  <Paragraphs>149</Paragraphs>
  <Slides>15</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2" baseType="lpstr">
      <vt:lpstr>Arial</vt:lpstr>
      <vt:lpstr>Calibri</vt:lpstr>
      <vt:lpstr>Symbol</vt:lpstr>
      <vt:lpstr>Times New Roman</vt:lpstr>
      <vt:lpstr>Wingdings</vt:lpstr>
      <vt:lpstr>Projekt domyślny</vt:lpstr>
      <vt:lpstr>CorelPhotoPaint.Image.10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 jest tytuł</dc:title>
  <dc:creator>*</dc:creator>
  <cp:lastModifiedBy>Marek Gasior</cp:lastModifiedBy>
  <cp:revision>2039</cp:revision>
  <cp:lastPrinted>2012-01-18T08:21:44Z</cp:lastPrinted>
  <dcterms:created xsi:type="dcterms:W3CDTF">2002-06-12T21:02:32Z</dcterms:created>
  <dcterms:modified xsi:type="dcterms:W3CDTF">2023-02-24T08:45:12Z</dcterms:modified>
</cp:coreProperties>
</file>