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  <p:sldMasterId id="2147483684" r:id="rId5"/>
    <p:sldMasterId id="2147483705" r:id="rId6"/>
  </p:sldMasterIdLst>
  <p:notesMasterIdLst>
    <p:notesMasterId r:id="rId27"/>
  </p:notesMasterIdLst>
  <p:sldIdLst>
    <p:sldId id="374" r:id="rId7"/>
    <p:sldId id="399" r:id="rId8"/>
    <p:sldId id="385" r:id="rId9"/>
    <p:sldId id="386" r:id="rId10"/>
    <p:sldId id="389" r:id="rId11"/>
    <p:sldId id="390" r:id="rId12"/>
    <p:sldId id="407" r:id="rId13"/>
    <p:sldId id="410" r:id="rId14"/>
    <p:sldId id="421" r:id="rId15"/>
    <p:sldId id="419" r:id="rId16"/>
    <p:sldId id="411" r:id="rId17"/>
    <p:sldId id="413" r:id="rId18"/>
    <p:sldId id="395" r:id="rId19"/>
    <p:sldId id="416" r:id="rId20"/>
    <p:sldId id="396" r:id="rId21"/>
    <p:sldId id="418" r:id="rId22"/>
    <p:sldId id="423" r:id="rId23"/>
    <p:sldId id="414" r:id="rId24"/>
    <p:sldId id="415" r:id="rId25"/>
    <p:sldId id="417" r:id="rId26"/>
  </p:sldIdLst>
  <p:sldSz cx="12192000" cy="6858000"/>
  <p:notesSz cx="6858000" cy="9144000"/>
  <p:embeddedFontLs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Calibri Light" panose="020F0302020204030204" pitchFamily="34" charset="0"/>
      <p:regular r:id="rId32"/>
      <p:italic r:id="rId33"/>
    </p:embeddedFont>
    <p:embeddedFont>
      <p:font typeface="Cambria Math" panose="02040503050406030204" pitchFamily="18" charset="0"/>
      <p:regular r:id="rId34"/>
    </p:embeddedFont>
    <p:embeddedFont>
      <p:font typeface="Lato" panose="020F0502020204030203" pitchFamily="34" charset="0"/>
      <p:regular r:id="rId35"/>
      <p:bold r:id="rId36"/>
      <p:italic r:id="rId37"/>
      <p:boldItalic r:id="rId38"/>
    </p:embeddedFont>
    <p:embeddedFont>
      <p:font typeface="Lato Black" panose="020F0502020204030203" pitchFamily="34" charset="0"/>
      <p:bold r:id="rId39"/>
      <p:italic r:id="rId40"/>
      <p:boldItalic r:id="rId41"/>
    </p:embeddedFont>
    <p:embeddedFont>
      <p:font typeface="Montserrat" panose="00000500000000000000" pitchFamily="2" charset="0"/>
      <p:regular r:id="rId42"/>
      <p:bold r:id="rId43"/>
      <p:italic r:id="rId44"/>
      <p:boldItalic r:id="rId4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04" userDrawn="1">
          <p15:clr>
            <a:srgbClr val="A4A3A4"/>
          </p15:clr>
        </p15:guide>
        <p15:guide id="4" orient="horz" pos="117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D0E7527-E6A7-ED94-883C-DE5C843B8E50}" name="Schneider, Mitch E" initials="SME" userId="S::mitchs@slac.stanford.edu::d4d2cf96-1b5c-491d-a6f4-45843ad38c64" providerId="AD"/>
  <p188:author id="{6995D732-A0DB-A9CA-EA0E-E8AA94589F91}" name="Nanni, Emilio Alessandro" initials="NEA" userId="S::nanni@slac.stanford.edu::d02990cc-b364-4d31-ad1b-62540d26867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565A"/>
    <a:srgbClr val="E04F39"/>
    <a:srgbClr val="AF2D24"/>
    <a:srgbClr val="D4D1D1"/>
    <a:srgbClr val="B83A4B"/>
    <a:srgbClr val="8C1515"/>
    <a:srgbClr val="5E0E0E"/>
    <a:srgbClr val="5F574F"/>
    <a:srgbClr val="B6B1A9"/>
    <a:srgbClr val="5449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7A0A69-0493-4B0D-96F7-58DDD269FFAC}" v="110" dt="2023-03-07T23:33:38.1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5388" autoAdjust="0"/>
  </p:normalViewPr>
  <p:slideViewPr>
    <p:cSldViewPr snapToGrid="0" snapToObjects="1" showGuides="1">
      <p:cViewPr varScale="1">
        <p:scale>
          <a:sx n="79" d="100"/>
          <a:sy n="79" d="100"/>
        </p:scale>
        <p:origin x="773" y="72"/>
      </p:cViewPr>
      <p:guideLst>
        <p:guide orient="horz" pos="2160"/>
        <p:guide pos="3840"/>
        <p:guide pos="504"/>
        <p:guide orient="horz" pos="11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font" Target="fonts/font12.fntdata"/><Relationship Id="rId21" Type="http://schemas.openxmlformats.org/officeDocument/2006/relationships/slide" Target="slides/slide15.xml"/><Relationship Id="rId34" Type="http://schemas.openxmlformats.org/officeDocument/2006/relationships/font" Target="fonts/font7.fntdata"/><Relationship Id="rId42" Type="http://schemas.openxmlformats.org/officeDocument/2006/relationships/font" Target="fonts/font15.fntdata"/><Relationship Id="rId47" Type="http://schemas.openxmlformats.org/officeDocument/2006/relationships/viewProps" Target="viewProps.xml"/><Relationship Id="rId50" Type="http://schemas.microsoft.com/office/2015/10/relationships/revisionInfo" Target="revisionInfo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font" Target="fonts/font2.fntdata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font" Target="fonts/font18.fntdata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49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font" Target="fonts/font4.fntdata"/><Relationship Id="rId44" Type="http://schemas.openxmlformats.org/officeDocument/2006/relationships/font" Target="fonts/font1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font" Target="fonts/font16.fntdata"/><Relationship Id="rId48" Type="http://schemas.openxmlformats.org/officeDocument/2006/relationships/theme" Target="theme/theme1.xml"/><Relationship Id="rId8" Type="http://schemas.openxmlformats.org/officeDocument/2006/relationships/slide" Target="slides/slide2.xml"/><Relationship Id="rId51" Type="http://schemas.microsoft.com/office/2018/10/relationships/authors" Target="authors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schemas.openxmlformats.org/officeDocument/2006/relationships/presProps" Target="presProps.xml"/><Relationship Id="rId20" Type="http://schemas.openxmlformats.org/officeDocument/2006/relationships/slide" Target="slides/slide14.xml"/><Relationship Id="rId41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571494-3951-FA47-A2D9-E3AB10964ECE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19C58-D451-C54B-A6BB-965E69BFF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62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0.sv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2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sv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00100" y="647701"/>
            <a:ext cx="7563494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931546"/>
            <a:ext cx="7563495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941112"/>
            <a:ext cx="7563494" cy="363896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306401"/>
            <a:ext cx="5199706" cy="295275"/>
          </a:xfrm>
        </p:spPr>
        <p:txBody>
          <a:bodyPr>
            <a:noAutofit/>
          </a:bodyPr>
          <a:lstStyle>
            <a:lvl1pPr>
              <a:defRPr sz="1600" b="1" i="0">
                <a:solidFill>
                  <a:schemeClr val="bg1"/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1ED3813A-8E7E-9F47-972D-2F0D116509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A56DD04E-065E-734C-B575-C9A2A9CDD9A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6C59BB-A00D-3740-8531-C0CE85C1DA71}"/>
              </a:ext>
            </a:extLst>
          </p:cNvPr>
          <p:cNvCxnSpPr>
            <a:cxnSpLocks/>
          </p:cNvCxnSpPr>
          <p:nvPr userDrawn="1"/>
        </p:nvCxnSpPr>
        <p:spPr>
          <a:xfrm>
            <a:off x="800100" y="3762332"/>
            <a:ext cx="10703828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phic 2">
            <a:extLst>
              <a:ext uri="{FF2B5EF4-FFF2-40B4-BE49-F238E27FC236}">
                <a16:creationId xmlns:a16="http://schemas.microsoft.com/office/drawing/2014/main" id="{025F34CB-4092-FC40-9790-97C718FF67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t="3643" b="6878"/>
          <a:stretch/>
        </p:blipFill>
        <p:spPr>
          <a:xfrm>
            <a:off x="0" y="-371475"/>
            <a:ext cx="12192000" cy="7229476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7B33C1A6-810D-DDED-8D31-EC18E018DB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2186" y="6300235"/>
            <a:ext cx="1734821" cy="331193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BED9A109-A838-4C3C-D79F-0ABD1B023DA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77000" y="629427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214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4B - Prin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phic 17">
            <a:extLst>
              <a:ext uri="{FF2B5EF4-FFF2-40B4-BE49-F238E27FC236}">
                <a16:creationId xmlns:a16="http://schemas.microsoft.com/office/drawing/2014/main" id="{3A331C5C-6420-3241-B375-D7DF166588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21" name="Text Placeholder 27">
            <a:extLst>
              <a:ext uri="{FF2B5EF4-FFF2-40B4-BE49-F238E27FC236}">
                <a16:creationId xmlns:a16="http://schemas.microsoft.com/office/drawing/2014/main" id="{060F3F50-B70B-0A4F-A874-02AB52479A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DBB2AB-B342-F240-B6FC-CB3DC589C205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2E89B0A7-796E-2D40-8114-D574C54A700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49EEFA02-258D-3749-8E3E-077DE41B681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5DB91470-C8FF-3147-9809-A86334F4F1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E3D8AFCA-FA67-E24E-9495-CCF857DFEAF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3708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- Option 4C - Prin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03BB824F-06FE-B94E-B537-9D877034BE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19" name="Text Placeholder 27">
            <a:extLst>
              <a:ext uri="{FF2B5EF4-FFF2-40B4-BE49-F238E27FC236}">
                <a16:creationId xmlns:a16="http://schemas.microsoft.com/office/drawing/2014/main" id="{5B0A1299-0246-3743-AB24-C4602BF869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CB02F77-94C6-5A4F-B43F-1FD34B8E96FD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3E42215A-5E35-6947-8078-831FD9A047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CE188A12-DB61-8748-8225-2639A0A4C4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D1C1B219-B6E0-4145-BFD4-5E71133047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4DBD1A7E-27C8-2242-B24D-C13A92E0EF1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7726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6 - Prin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099" y="487442"/>
            <a:ext cx="5947565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5947562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4413375"/>
            <a:ext cx="5947564" cy="374254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7" y="4806484"/>
            <a:ext cx="5947565" cy="374251"/>
          </a:xfrm>
        </p:spPr>
        <p:txBody>
          <a:bodyPr>
            <a:noAutofit/>
          </a:bodyPr>
          <a:lstStyle>
            <a:lvl1pPr>
              <a:defRPr sz="12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 Black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D2C9AD-CFDA-224D-8C1F-3CF1600D138A}"/>
              </a:ext>
            </a:extLst>
          </p:cNvPr>
          <p:cNvCxnSpPr>
            <a:cxnSpLocks/>
          </p:cNvCxnSpPr>
          <p:nvPr userDrawn="1"/>
        </p:nvCxnSpPr>
        <p:spPr>
          <a:xfrm>
            <a:off x="0" y="4191000"/>
            <a:ext cx="7340828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25F811-2A79-9F4C-80E3-5C2145650C93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phic 21">
            <a:extLst>
              <a:ext uri="{FF2B5EF4-FFF2-40B4-BE49-F238E27FC236}">
                <a16:creationId xmlns:a16="http://schemas.microsoft.com/office/drawing/2014/main" id="{2BBD6D63-68E7-7543-862D-BA63B5F68F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C2D8E87E-D5FA-C044-B53C-5AD169C3FB6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70DAFBF7-20F6-DA42-873E-AC5024D8211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40826" y="0"/>
            <a:ext cx="4851173" cy="5868988"/>
          </a:xfrm>
          <a:solidFill>
            <a:schemeClr val="bg2"/>
          </a:solidFill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682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2C7B1-D8C7-F946-BDEC-0EFE67A9A6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208F39-E724-4149-8D36-3B5FD266B0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819275"/>
            <a:ext cx="10515600" cy="45608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780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C344577E-F773-6C4C-AE60-FB719D99A4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1110216"/>
            <a:ext cx="1055370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C9BA041-A961-B54B-BD07-995D6718F7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6701"/>
            <a:ext cx="10553700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8389983-A0A6-C548-B38F-3D123AFC7D3D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BB537D-0377-5545-B569-90793CDE1EC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0" y="1605068"/>
            <a:ext cx="10553700" cy="4452832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07D5798C-8E10-C74E-AF93-6DB41CB884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DFBC5010-DCB3-A04E-8966-BD99F4CA7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6268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B0F7D61A-F64B-A54D-BB59-664075AAD2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636586"/>
            <a:ext cx="3411930" cy="1116014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C344577E-F773-6C4C-AE60-FB719D99A4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03687" y="723007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1 Title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D518763A-6065-A341-A8B2-AE7F8D1A9B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3687" y="2270224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2 Title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F4F60F32-F7FC-D74A-B61F-062B52187D1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03687" y="3798312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3 Title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C127CDD6-FBEF-EE4C-9F38-757B119F092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79932" y="711892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4 Title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12475248-C410-E548-A28F-8AA6518566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979932" y="2259109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5 Title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0E28E414-0678-DA4E-9D26-1094523653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979932" y="3787197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6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A9C2C1-E88D-9641-A57C-DEA0DF94946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03725" y="1136987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4B69A155-606B-C744-8B99-0CF0DA55C2A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403725" y="2686682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B91FA69-9C72-4A4B-A704-BCCEB65325B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403687" y="4218136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BA8AD4FE-D3EB-7542-8CA9-11FC4C6AB9A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79970" y="1115645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FD439FD8-111D-C140-83D2-B951A675E36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979970" y="2665340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BBFAC5FD-3370-B943-8AB7-C4860F84442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979932" y="4196794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59BC7E-F9ED-D345-B396-E98E4ECEF9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652"/>
            <a:ext cx="12192000" cy="209223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5BAE47A-E69C-8743-80B3-B25F763F639C}"/>
              </a:ext>
            </a:extLst>
          </p:cNvPr>
          <p:cNvSpPr/>
          <p:nvPr userDrawn="1"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9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AAB72E5F-FF5D-5C48-B3A4-90542FB058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30" name="Slide Number Placeholder 4">
            <a:extLst>
              <a:ext uri="{FF2B5EF4-FFF2-40B4-BE49-F238E27FC236}">
                <a16:creationId xmlns:a16="http://schemas.microsoft.com/office/drawing/2014/main" id="{C8A2EE5A-F49D-784B-9008-2748444908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2640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28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F9B11A2-779F-3C42-AF52-2C7E5CE3C94A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383050" y="723007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4101AEEB-891B-1144-AAD2-95E40B05416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096001" y="722981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7" name="Text Placeholder 44">
            <a:extLst>
              <a:ext uri="{FF2B5EF4-FFF2-40B4-BE49-F238E27FC236}">
                <a16:creationId xmlns:a16="http://schemas.microsoft.com/office/drawing/2014/main" id="{9534EBBC-3C59-144F-AD22-A7E2D666AD6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096001" y="1048833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298DBFF5-7446-3C4A-950D-4375660B1C12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4383050" y="1520675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118C17B4-D4FB-0B42-A5E0-F51AC7DAB50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096001" y="1520649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10" name="Text Placeholder 44">
            <a:extLst>
              <a:ext uri="{FF2B5EF4-FFF2-40B4-BE49-F238E27FC236}">
                <a16:creationId xmlns:a16="http://schemas.microsoft.com/office/drawing/2014/main" id="{47B4CB48-48A3-D842-B2DF-513FEA8ECF9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096001" y="1846501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530147AF-ABA1-1D4D-A300-E21CC4145FBB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4383050" y="2324828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2FC537A5-401B-1F40-AF49-B37B2B264F1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096001" y="2324802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13" name="Text Placeholder 44">
            <a:extLst>
              <a:ext uri="{FF2B5EF4-FFF2-40B4-BE49-F238E27FC236}">
                <a16:creationId xmlns:a16="http://schemas.microsoft.com/office/drawing/2014/main" id="{7403F2DD-4415-E94D-80FE-E550E301C1C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096001" y="2650654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EB1C3F4-F116-AE42-AD4C-1C3E640082A6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4383050" y="3135454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33F5A1F3-4444-D841-8862-EF9DA4845CBD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096001" y="3135428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16" name="Text Placeholder 44">
            <a:extLst>
              <a:ext uri="{FF2B5EF4-FFF2-40B4-BE49-F238E27FC236}">
                <a16:creationId xmlns:a16="http://schemas.microsoft.com/office/drawing/2014/main" id="{D99DA163-3507-DA49-95FA-93F19D3CFBA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096001" y="3461280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C53D2DB-EE52-B24A-B966-528463FA7B34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4383050" y="3946105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F1D30716-E851-F544-AA4F-67D4CE29732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096001" y="3946079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19" name="Text Placeholder 44">
            <a:extLst>
              <a:ext uri="{FF2B5EF4-FFF2-40B4-BE49-F238E27FC236}">
                <a16:creationId xmlns:a16="http://schemas.microsoft.com/office/drawing/2014/main" id="{20FF93E5-D828-E441-A581-6AA34FE8A33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096001" y="4271931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B666BCF8-AD2A-0A46-AF4B-F0EBF1F7DC75}"/>
              </a:ext>
            </a:extLst>
          </p:cNvPr>
          <p:cNvSpPr>
            <a:spLocks noGrp="1"/>
          </p:cNvSpPr>
          <p:nvPr>
            <p:ph type="body" idx="44" hasCustomPrompt="1"/>
          </p:nvPr>
        </p:nvSpPr>
        <p:spPr>
          <a:xfrm>
            <a:off x="4383050" y="4756743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9DFECC9A-E101-1F49-9A2D-0A2979CE6B9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096001" y="4756717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22" name="Text Placeholder 44">
            <a:extLst>
              <a:ext uri="{FF2B5EF4-FFF2-40B4-BE49-F238E27FC236}">
                <a16:creationId xmlns:a16="http://schemas.microsoft.com/office/drawing/2014/main" id="{81AE8B69-AEC4-A943-9813-696D3C2590E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096001" y="5082569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1F0BDEED-86FF-F14E-96F4-450C292F52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636586"/>
            <a:ext cx="3411930" cy="1116014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BA4B939-07B1-0F48-A480-A75F7D947D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652"/>
            <a:ext cx="12192000" cy="209223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C48CC281-A08D-F741-9C1E-1CDF1367B8FF}"/>
              </a:ext>
            </a:extLst>
          </p:cNvPr>
          <p:cNvSpPr/>
          <p:nvPr userDrawn="1"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9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24663883-97A3-414F-9F43-38B123E79A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30" name="Slide Number Placeholder 4">
            <a:extLst>
              <a:ext uri="{FF2B5EF4-FFF2-40B4-BE49-F238E27FC236}">
                <a16:creationId xmlns:a16="http://schemas.microsoft.com/office/drawing/2014/main" id="{77B0BDBC-C69B-5844-938C-B8D179813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155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886D98D-F868-5B4F-B736-4020110E5D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636586"/>
            <a:ext cx="10551391" cy="804152"/>
          </a:xfrm>
        </p:spPr>
        <p:txBody>
          <a:bodyPr anchor="t" anchorCtr="0">
            <a:normAutofit/>
          </a:bodyPr>
          <a:lstStyle>
            <a:lvl1pPr>
              <a:defRPr sz="3600" b="0" i="0">
                <a:solidFill>
                  <a:srgbClr val="8C1515"/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020147C1-05E4-924C-9AA3-7D90271F32EC}"/>
              </a:ext>
            </a:extLst>
          </p:cNvPr>
          <p:cNvSpPr>
            <a:spLocks noGrp="1"/>
          </p:cNvSpPr>
          <p:nvPr>
            <p:ph type="subTitle" idx="11" hasCustomPrompt="1"/>
          </p:nvPr>
        </p:nvSpPr>
        <p:spPr>
          <a:xfrm>
            <a:off x="800100" y="1649637"/>
            <a:ext cx="3367809" cy="325852"/>
          </a:xfrm>
        </p:spPr>
        <p:txBody>
          <a:bodyPr numCol="1">
            <a:normAutofit/>
          </a:bodyPr>
          <a:lstStyle>
            <a:lvl1pPr marL="0" marR="0" indent="0" algn="l" defTabSz="18288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F4B4CF2-D4CE-0C45-A65F-FD4632B15227}"/>
              </a:ext>
            </a:extLst>
          </p:cNvPr>
          <p:cNvCxnSpPr>
            <a:cxnSpLocks/>
          </p:cNvCxnSpPr>
          <p:nvPr userDrawn="1"/>
        </p:nvCxnSpPr>
        <p:spPr>
          <a:xfrm>
            <a:off x="800100" y="1975489"/>
            <a:ext cx="10569864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D9094D5-660A-5149-8448-2787EEF56CC0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412095" y="1649638"/>
            <a:ext cx="3367810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CE49625-BDC5-EE47-96D4-441AB557106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8024090" y="1649638"/>
            <a:ext cx="3345873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FE9DB7CC-6B1E-C147-A4D7-C8BFAD2CA4C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93614" y="2122841"/>
            <a:ext cx="3367809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10" name="Text Placeholder 44">
            <a:extLst>
              <a:ext uri="{FF2B5EF4-FFF2-40B4-BE49-F238E27FC236}">
                <a16:creationId xmlns:a16="http://schemas.microsoft.com/office/drawing/2014/main" id="{D1554987-5F20-6545-A525-4E76BE0943C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3614" y="2684332"/>
            <a:ext cx="3367809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9FFDBED3-223E-934A-9B8F-7FB7C787877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412095" y="2122841"/>
            <a:ext cx="3367809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12" name="Text Placeholder 44">
            <a:extLst>
              <a:ext uri="{FF2B5EF4-FFF2-40B4-BE49-F238E27FC236}">
                <a16:creationId xmlns:a16="http://schemas.microsoft.com/office/drawing/2014/main" id="{33C431C6-C321-8E46-A0D1-23A596CD19F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12095" y="2684332"/>
            <a:ext cx="3367809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0C45849C-9979-5646-A7DE-352449B2AED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30577" y="2122841"/>
            <a:ext cx="3317674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14" name="Text Placeholder 44">
            <a:extLst>
              <a:ext uri="{FF2B5EF4-FFF2-40B4-BE49-F238E27FC236}">
                <a16:creationId xmlns:a16="http://schemas.microsoft.com/office/drawing/2014/main" id="{45690BA4-5725-E74F-A1D7-869ED1F8EFA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030577" y="2684332"/>
            <a:ext cx="3317674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B16F0CB9-C4B5-2649-8980-FA7565C48F19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4412095" y="3822149"/>
            <a:ext cx="3389674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7F33C7A1-E75B-1041-9E11-8FB4517BF0C8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8030577" y="3822149"/>
            <a:ext cx="3317673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EA047395-5AF1-154B-84BC-A80BB529F76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3614" y="4295352"/>
            <a:ext cx="3361323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19" name="Text Placeholder 44">
            <a:extLst>
              <a:ext uri="{FF2B5EF4-FFF2-40B4-BE49-F238E27FC236}">
                <a16:creationId xmlns:a16="http://schemas.microsoft.com/office/drawing/2014/main" id="{636616F2-09F2-E248-95E2-82F70307B48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93614" y="4856843"/>
            <a:ext cx="3361323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86F42B76-74A0-CA4D-8A2B-CE9CA6CACD9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412095" y="4295352"/>
            <a:ext cx="3389674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21" name="Text Placeholder 44">
            <a:extLst>
              <a:ext uri="{FF2B5EF4-FFF2-40B4-BE49-F238E27FC236}">
                <a16:creationId xmlns:a16="http://schemas.microsoft.com/office/drawing/2014/main" id="{1A5A8873-5833-0042-B69A-5883CFD33CB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412095" y="4856843"/>
            <a:ext cx="3389674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4826BEB9-8FCF-9A44-AFE7-74CF476995D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030577" y="4295352"/>
            <a:ext cx="3317673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23" name="Text Placeholder 44">
            <a:extLst>
              <a:ext uri="{FF2B5EF4-FFF2-40B4-BE49-F238E27FC236}">
                <a16:creationId xmlns:a16="http://schemas.microsoft.com/office/drawing/2014/main" id="{8DF86C0A-B51C-1046-AA0A-EC295FC775FB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8030577" y="4856843"/>
            <a:ext cx="3317673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1B12EA8C-91D6-4847-AF0E-29379345621C}"/>
              </a:ext>
            </a:extLst>
          </p:cNvPr>
          <p:cNvSpPr>
            <a:spLocks noGrp="1"/>
          </p:cNvSpPr>
          <p:nvPr>
            <p:ph type="body" idx="42" hasCustomPrompt="1"/>
          </p:nvPr>
        </p:nvSpPr>
        <p:spPr>
          <a:xfrm>
            <a:off x="800100" y="3822149"/>
            <a:ext cx="3361323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D145ACA-AD56-304E-A1B1-C4F73C5F5B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652"/>
            <a:ext cx="12192000" cy="209223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4E261855-235B-7B44-8B0F-6C14C1927979}"/>
              </a:ext>
            </a:extLst>
          </p:cNvPr>
          <p:cNvSpPr/>
          <p:nvPr userDrawn="1"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9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794128B-BF4E-3042-9D11-945E0053E6CF}"/>
              </a:ext>
            </a:extLst>
          </p:cNvPr>
          <p:cNvCxnSpPr>
            <a:cxnSpLocks/>
          </p:cNvCxnSpPr>
          <p:nvPr userDrawn="1"/>
        </p:nvCxnSpPr>
        <p:spPr>
          <a:xfrm>
            <a:off x="800100" y="4155271"/>
            <a:ext cx="10569864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ooter Placeholder 2">
            <a:extLst>
              <a:ext uri="{FF2B5EF4-FFF2-40B4-BE49-F238E27FC236}">
                <a16:creationId xmlns:a16="http://schemas.microsoft.com/office/drawing/2014/main" id="{B431CE3C-653B-854F-B4D8-53726CED81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32" name="Slide Number Placeholder 4">
            <a:extLst>
              <a:ext uri="{FF2B5EF4-FFF2-40B4-BE49-F238E27FC236}">
                <a16:creationId xmlns:a16="http://schemas.microsoft.com/office/drawing/2014/main" id="{DA7FDA96-A17A-EC4D-9B84-3B86175DBA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6195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63B1CE3-4FC1-7F40-94E2-3D59AD777F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B0F7D61A-F64B-A54D-BB59-664075AAD2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ED873E-EF4A-AA41-879F-A999947DC6EE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303CCF5-F0DF-B84E-B762-8833E6E1EC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878055B4-64D2-A141-8225-4AE43EE0689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964609BC-3782-1B45-B5C9-81147D48F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1814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-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3A20A9C6-B7E0-A14E-8612-799EEFE470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9" name="Title Placeholder 1">
            <a:extLst>
              <a:ext uri="{FF2B5EF4-FFF2-40B4-BE49-F238E27FC236}">
                <a16:creationId xmlns:a16="http://schemas.microsoft.com/office/drawing/2014/main" id="{11044DB1-1F1F-F54A-885B-B9A9A1D974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74C6D2D-A81E-9F47-9F5F-69980193212A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17">
            <a:extLst>
              <a:ext uri="{FF2B5EF4-FFF2-40B4-BE49-F238E27FC236}">
                <a16:creationId xmlns:a16="http://schemas.microsoft.com/office/drawing/2014/main" id="{EFE86010-BABE-CC4C-8E81-0811A42633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F24B99E-E59B-F747-895C-734FB9F763B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F4435610-EC60-074A-9273-14AEBF58C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115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picture containing ocean floor&#10;&#10;Description automatically generated">
            <a:extLst>
              <a:ext uri="{FF2B5EF4-FFF2-40B4-BE49-F238E27FC236}">
                <a16:creationId xmlns:a16="http://schemas.microsoft.com/office/drawing/2014/main" id="{70EA7885-7931-B24B-8499-67A4135477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47701"/>
            <a:ext cx="7563494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style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931546"/>
            <a:ext cx="7563495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rgbClr val="D4D1D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941112"/>
            <a:ext cx="7563494" cy="363896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306401"/>
            <a:ext cx="5199706" cy="295275"/>
          </a:xfrm>
        </p:spPr>
        <p:txBody>
          <a:bodyPr>
            <a:noAutofit/>
          </a:bodyPr>
          <a:lstStyle>
            <a:lvl1pPr>
              <a:defRPr sz="1600" b="1" i="0">
                <a:solidFill>
                  <a:srgbClr val="D4D1D1"/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1ED3813A-8E7E-9F47-972D-2F0D1165092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A56DD04E-065E-734C-B575-C9A2A9CDD9A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6C59BB-A00D-3740-8531-C0CE85C1DA71}"/>
              </a:ext>
            </a:extLst>
          </p:cNvPr>
          <p:cNvCxnSpPr>
            <a:cxnSpLocks/>
          </p:cNvCxnSpPr>
          <p:nvPr userDrawn="1"/>
        </p:nvCxnSpPr>
        <p:spPr>
          <a:xfrm>
            <a:off x="800100" y="3762332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16970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E683E79B-0704-6040-823D-63F8162CF1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EFF19B41-64C1-4346-89EC-6088CB0FD1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C9A055E-816F-1843-8943-290D8159EA4B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D13A7343-8C6F-FE42-959D-8729506129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B018488-E202-1341-9069-57504821BF5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F4B104F-EFA8-CB43-9203-39906CD71B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3582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BD7428E3-8390-A845-9BB2-8625FA4411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63962DC-11C4-EE4E-B407-A6BE2A9773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FD9DC38-50ED-364F-8200-296C6F0AAEA5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882308EF-B172-754F-82A9-C15D20DD8B1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8DBB6D1-E459-2A41-B4E5-75DC5639450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30E48DE4-5CA8-2649-9A47-01577CE05F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6882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-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C5ECA6C5-FDF2-4A45-8223-10F0CF4E7A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8316B-CE90-414C-9EF5-CC70896BC5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25A5200-D8C2-3D4F-BD62-EE66B1852AE1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305FAE5E-1170-464B-9043-75C93547E3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AC44568-BE93-894D-9A93-C4BBE62E781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7E59CF0E-4905-2F4E-979E-C7C6BC30B2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5539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300965A0-BB98-7E46-B035-8A412F69CF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2974844-19DE-454E-8098-3A96553F86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81E5EE6-63F9-5048-909D-64194E342317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480D6C41-EAB5-5C44-84B5-42A1F749D9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66F8C2E-831C-D145-BA5C-83A43BBC19F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FAED9176-3B17-2F46-9F1E-7CCA21A0D2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8679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- Prin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2974844-19DE-454E-8098-3A96553F86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rgbClr val="8C1515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81E5EE6-63F9-5048-909D-64194E342317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480D6C41-EAB5-5C44-84B5-42A1F749D9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03A7A72-794E-0647-AE60-3B31B0A1D037}"/>
              </a:ext>
            </a:extLst>
          </p:cNvPr>
          <p:cNvSpPr/>
          <p:nvPr userDrawn="1"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9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A970BDE4-8E2B-624F-A4CB-8953401A87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051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C344577E-F773-6C4C-AE60-FB719D99A4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1110216"/>
            <a:ext cx="1055370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C9BA041-A961-B54B-BD07-995D6718F7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6701"/>
            <a:ext cx="10553700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8389983-A0A6-C548-B38F-3D123AFC7D3D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BB537D-0377-5545-B569-90793CDE1EC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0" y="1605068"/>
            <a:ext cx="10553700" cy="4452832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07D5798C-8E10-C74E-AF93-6DB41CB884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DFBC5010-DCB3-A04E-8966-BD99F4CA7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7740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05D77D-02D2-0A4A-B662-340A279B30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00100" y="1602938"/>
            <a:ext cx="5157788" cy="445496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8831074-BFE8-E940-B6D2-40437D955E7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29939" y="1602938"/>
            <a:ext cx="5157788" cy="445495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8C6F662-BE8D-574E-9039-3649A47F36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4904" y="1107621"/>
            <a:ext cx="5164831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77B1BD67-B703-304C-B5D8-8E503921F41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34170" y="1107621"/>
            <a:ext cx="5162925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D946FC1E-D9A3-3742-A732-A38CF0B81B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496BBAF-C975-F54C-A45C-3A099A01DC59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59BAECB2-1BD6-F541-B86F-086745C04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6D04B276-E79E-D643-8B65-21EAF4564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8324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176" userDrawn="1">
          <p15:clr>
            <a:srgbClr val="FBAE40"/>
          </p15:clr>
        </p15:guide>
        <p15:guide id="2" orient="horz" pos="888" userDrawn="1">
          <p15:clr>
            <a:srgbClr val="FBAE40"/>
          </p15:clr>
        </p15:guide>
        <p15:guide id="3" orient="horz" pos="3816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- On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540163D6-781A-724D-8FD5-B6254B8285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00100" y="1107621"/>
            <a:ext cx="6929879" cy="4950264"/>
          </a:xfrm>
          <a:noFill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D7304A26-5011-724E-8C96-DFA08D60CF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80362" y="1107621"/>
            <a:ext cx="3373438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A0C1017-97FA-6D48-9A0D-090E555BB0D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980363" y="1602470"/>
            <a:ext cx="3373437" cy="445541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6ED1B33-7460-3149-A78A-7698175DDC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4A5F029E-3019-A841-8F95-BDEC2121B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84919F97-4951-B143-AC5E-0B468673D1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128D1B1-345A-8D4A-BEEE-A61D73DC57E2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02137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-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B69DD78-AB21-8741-ACA7-AABC6E30C2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00100" y="1107622"/>
            <a:ext cx="5143050" cy="3190048"/>
          </a:xfrm>
          <a:noFill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9282E36C-003D-C146-8F50-BAC426D28156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6229939" y="1107620"/>
            <a:ext cx="5123861" cy="3190049"/>
          </a:xfrm>
          <a:noFill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7B58ED-6D9B-DC46-8A83-DC202AB3DE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955452"/>
            <a:ext cx="5143050" cy="1102433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A9B038D1-16A3-5F4B-8682-B082506EFD7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0100" y="4482939"/>
            <a:ext cx="514305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2372518-BEFC-5C4C-8BF4-241FFDBF09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37422" y="4955452"/>
            <a:ext cx="5143050" cy="1102433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0D4ED423-5F65-2F45-8A11-89BCB42604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37422" y="4482939"/>
            <a:ext cx="514305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3429DC23-9018-5646-8F2F-B0243491FB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0212FE08-C85D-224F-8EA5-16D16B6E52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C849444-48F2-2746-8403-370D87487B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378B2F5-6546-8245-AC5E-2CFAE1D82CEC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02074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5F7B1B4-B6FD-7D4E-ADAA-028C49AC3664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00100" y="1107622"/>
            <a:ext cx="3367810" cy="2814641"/>
          </a:xfrm>
          <a:solidFill>
            <a:schemeClr val="bg1"/>
          </a:solidFill>
        </p:spPr>
        <p:txBody>
          <a:bodyPr/>
          <a:lstStyle>
            <a:lvl1pPr>
              <a:defRPr sz="1600">
                <a:solidFill>
                  <a:srgbClr val="544948"/>
                </a:solidFill>
                <a:latin typeface="Lato" panose="020F0502020204030203" pitchFamily="34" charset="77"/>
              </a:defRPr>
            </a:lvl1pPr>
            <a:lvl2pPr>
              <a:defRPr sz="1600">
                <a:latin typeface="Lato" panose="020F0502020204030203" pitchFamily="34" charset="77"/>
              </a:defRPr>
            </a:lvl2pPr>
            <a:lvl3pPr>
              <a:defRPr sz="1600">
                <a:latin typeface="Lato" panose="020F0502020204030203" pitchFamily="34" charset="77"/>
              </a:defRPr>
            </a:lvl3pPr>
            <a:lvl4pPr>
              <a:defRPr sz="1600">
                <a:latin typeface="Lato" panose="020F0502020204030203" pitchFamily="34" charset="77"/>
              </a:defRPr>
            </a:lvl4pPr>
            <a:lvl5pPr>
              <a:defRPr sz="1600">
                <a:latin typeface="Lato" panose="020F0502020204030203" pitchFamily="34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900D276-A095-C04E-87EF-52D8AB07589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9" y="4601585"/>
            <a:ext cx="3367810" cy="1456300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B8441375-8C84-C841-911D-88542B35A79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099" y="4104388"/>
            <a:ext cx="336781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1E5F7C37-B244-B142-A9A7-E1FAFB86BDB4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4412095" y="1107622"/>
            <a:ext cx="3367810" cy="2814641"/>
          </a:xfrm>
          <a:solidFill>
            <a:schemeClr val="bg1"/>
          </a:solidFill>
        </p:spPr>
        <p:txBody>
          <a:bodyPr/>
          <a:lstStyle>
            <a:lvl1pPr>
              <a:defRPr sz="1600">
                <a:solidFill>
                  <a:srgbClr val="544948"/>
                </a:solidFill>
                <a:latin typeface="Lato" panose="020F0502020204030203" pitchFamily="34" charset="77"/>
              </a:defRPr>
            </a:lvl1pPr>
            <a:lvl2pPr>
              <a:defRPr sz="1600">
                <a:latin typeface="Lato" panose="020F0502020204030203" pitchFamily="34" charset="77"/>
              </a:defRPr>
            </a:lvl2pPr>
            <a:lvl3pPr>
              <a:defRPr sz="1600">
                <a:latin typeface="Lato" panose="020F0502020204030203" pitchFamily="34" charset="77"/>
              </a:defRPr>
            </a:lvl3pPr>
            <a:lvl4pPr>
              <a:defRPr sz="1600">
                <a:latin typeface="Lato" panose="020F0502020204030203" pitchFamily="34" charset="77"/>
              </a:defRPr>
            </a:lvl4pPr>
            <a:lvl5pPr>
              <a:defRPr sz="1600">
                <a:latin typeface="Lato" panose="020F0502020204030203" pitchFamily="34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BB74CA02-6ACC-C34A-93C2-F1C4FBF691F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12094" y="4601585"/>
            <a:ext cx="3367810" cy="1456300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F5CB8DA2-2802-6844-8B57-D6BA2C9B5B7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12094" y="4104388"/>
            <a:ext cx="336781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BDC9F240-04D8-D943-A30D-C994E4F6D584}"/>
              </a:ext>
            </a:extLst>
          </p:cNvPr>
          <p:cNvSpPr>
            <a:spLocks noGrp="1"/>
          </p:cNvSpPr>
          <p:nvPr>
            <p:ph idx="23"/>
          </p:nvPr>
        </p:nvSpPr>
        <p:spPr>
          <a:xfrm>
            <a:off x="8003707" y="1107622"/>
            <a:ext cx="3367810" cy="2814641"/>
          </a:xfrm>
          <a:solidFill>
            <a:schemeClr val="bg1"/>
          </a:solidFill>
        </p:spPr>
        <p:txBody>
          <a:bodyPr/>
          <a:lstStyle>
            <a:lvl1pPr>
              <a:defRPr sz="1600">
                <a:solidFill>
                  <a:srgbClr val="544948"/>
                </a:solidFill>
                <a:latin typeface="Lato" panose="020F0502020204030203" pitchFamily="34" charset="77"/>
              </a:defRPr>
            </a:lvl1pPr>
            <a:lvl2pPr>
              <a:defRPr sz="1600">
                <a:latin typeface="Lato" panose="020F0502020204030203" pitchFamily="34" charset="77"/>
              </a:defRPr>
            </a:lvl2pPr>
            <a:lvl3pPr>
              <a:defRPr sz="1600">
                <a:latin typeface="Lato" panose="020F0502020204030203" pitchFamily="34" charset="77"/>
              </a:defRPr>
            </a:lvl3pPr>
            <a:lvl4pPr>
              <a:defRPr sz="1600">
                <a:latin typeface="Lato" panose="020F0502020204030203" pitchFamily="34" charset="77"/>
              </a:defRPr>
            </a:lvl4pPr>
            <a:lvl5pPr>
              <a:defRPr sz="1600">
                <a:latin typeface="Lato" panose="020F0502020204030203" pitchFamily="34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DB7BAAD2-9EFA-544C-A721-31CB8385573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003706" y="4601585"/>
            <a:ext cx="3367810" cy="1456300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36" name="Text Placeholder 10">
            <a:extLst>
              <a:ext uri="{FF2B5EF4-FFF2-40B4-BE49-F238E27FC236}">
                <a16:creationId xmlns:a16="http://schemas.microsoft.com/office/drawing/2014/main" id="{416148D1-6829-5046-B19C-F0DDDE27D46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03706" y="4104388"/>
            <a:ext cx="336781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A690AB61-2B56-084E-A578-D98682139D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2512D667-1F4D-4C45-A1D6-9FCC308BAF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F521415C-0030-704F-A772-071A6A0B44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BFDB84D-5A88-B346-8D06-F67B3F5DBC5C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963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-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B55E88-9618-8546-B71A-4FEC6AF32A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47701"/>
            <a:ext cx="7563494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style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931546"/>
            <a:ext cx="7563495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941112"/>
            <a:ext cx="7563494" cy="363896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9" y="4306401"/>
            <a:ext cx="7563493" cy="295275"/>
          </a:xfrm>
        </p:spPr>
        <p:txBody>
          <a:bodyPr>
            <a:noAutofit/>
          </a:bodyPr>
          <a:lstStyle>
            <a:lvl1pPr>
              <a:defRPr sz="1600" b="1" i="0">
                <a:solidFill>
                  <a:schemeClr val="bg1"/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E8ED050-40D5-A24F-A212-66DA586E473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347200" y="6156325"/>
            <a:ext cx="2006600" cy="33655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dirty="0"/>
              <a:t> 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44A1C82-3F0E-A346-9364-ED419CD3E06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0099" y="3740943"/>
            <a:ext cx="10553701" cy="45719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dirty="0"/>
              <a:t> 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4572C5C-451A-2D42-9B95-A15C06558C7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59144" y="6156325"/>
            <a:ext cx="1734820" cy="322263"/>
          </a:xfr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86712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6D08F1-1A17-4C3F-927C-C0A031DD19D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609600" y="1243584"/>
            <a:ext cx="10811933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417470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456C8-0D1C-D4C2-C889-F3BB64EE27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1914A8-817D-4FFF-EB90-80CD2DF78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267A39-EA4B-74B8-28C9-DF9E3FF26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B791-0481-4DB6-B006-5A445DE67151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7281A-0A95-B29A-E0A3-3C1DD8A95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86C60-29F6-76F2-172B-0A67375AE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ABD4-6A97-4317-858E-5A0550547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710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B93F5-D467-7B2C-3844-2318F8F9C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B553E-8610-DA9D-AA9B-67F6AAFEE0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C2959-8DF1-9E6C-D5D6-F38FF5A8C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B791-0481-4DB6-B006-5A445DE67151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35FF5-C23B-F5D0-0380-6734DF9E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4403BA-8750-F329-F630-B17582130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ABD4-6A97-4317-858E-5A0550547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574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7729D-D95D-BFAC-D2CD-61AA7AB16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C8633A-A6CB-E2B7-34D6-9B0F72EEC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9506CA-04D0-4175-0ABE-91F1BA4F2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B791-0481-4DB6-B006-5A445DE67151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49E6E-9493-5725-6F99-BB062A02D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DB01BB-3D56-3CD7-EF5A-4B5AEAE1B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ABD4-6A97-4317-858E-5A0550547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5636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01DBD-CBE1-665A-05A0-64684F4EA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03B40A-E50C-82FD-E686-FAD0164194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038E0-9808-6856-34A6-1E32ADE712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049045-4DA3-D5C1-EEE2-0B1559B64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B791-0481-4DB6-B006-5A445DE67151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F04E06-4440-8242-0600-D21391C58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1AE5A0-3380-FB96-78D3-3EBF97920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ABD4-6A97-4317-858E-5A0550547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7369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538F1-EAF2-AD9F-9B6B-9283CBF32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7CEADA-FF1C-52B8-CEA2-38AC9D8F60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11C415-1C73-8491-1252-5572BDBA55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5C6A27-316A-19B8-37A9-779C31E875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EE9D99-DB60-EF97-1991-D4BB95DCE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BFD078-3FB7-1D8F-1545-50152038D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B791-0481-4DB6-B006-5A445DE67151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E3CA44-B344-AC3F-94AB-8480C6A1E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B1CB7F-38B0-6010-38DA-08B618235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ABD4-6A97-4317-858E-5A0550547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630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CD185-46BC-C1CE-A8AF-BB04B5257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0BBAC7-42D6-BEDB-CB93-EF1D99D88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B791-0481-4DB6-B006-5A445DE67151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31BD16-2D59-FCE9-A1EF-BAED5E84D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A29CAD-3E6B-DD72-0D8D-FC5FC3D30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ABD4-6A97-4317-858E-5A0550547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94637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CD35B2-0809-3ECD-D21B-6288B62CF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B791-0481-4DB6-B006-5A445DE67151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9EED0E-4A34-BB3C-C239-B5BF50BFB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B925C8-F81E-69AB-80C7-7A42607AF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ABD4-6A97-4317-858E-5A0550547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2082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222BD-244D-71F2-42F6-447289845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9F39A1-7A98-45E1-0F0B-BDFD86026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25BCFD-245B-4E9A-5043-26F5C38655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87B9CB-8A08-761C-C9F1-0F563A7EC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B791-0481-4DB6-B006-5A445DE67151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286777-F6E2-8BCB-EB9A-2E3E20299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C60281-2D8D-87D0-39EB-29300C706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ABD4-6A97-4317-858E-5A0550547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5278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A3205-5551-A47A-253D-9B154A7DA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6221B4-3503-85C8-86B6-AB04E0253F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EFDB0E-C97B-C451-BD80-74C50AE737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8D04F2-1910-A0ED-C064-46DB0B974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B791-0481-4DB6-B006-5A445DE67151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B2BBB1-C5CD-2FBC-2330-7D35A2D3E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D35FDB-8EDF-D955-CB1C-9A27DF141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ABD4-6A97-4317-858E-5A0550547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119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4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25F811-2A79-9F4C-80E3-5C2145650C93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0307CEDF-4CC8-4C46-90A5-F713069E13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DA6ACAC8-605D-E446-8124-2464FFFEE1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89F1CAC4-174C-1A49-952F-43CFDFBEA8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54BC1FF8-D33A-DE41-98F5-4A0296A1D1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E7EDDDB1-E6A1-A041-9067-8A1CEC07BC3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694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EC33F-E456-F223-715F-E6EBADE63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F94C56-17CF-88EF-CBD9-86A8B17952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83691-8CDC-2A20-1886-FB0A4380C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B791-0481-4DB6-B006-5A445DE67151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D28F46-FC40-FD46-5003-46F617517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19A873-3D32-CB02-7840-EDD042991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ABD4-6A97-4317-858E-5A0550547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3351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FBD224-DC43-12B6-597F-7998220E34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494CCC-776F-90BE-2C2E-48AF3AB6D4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300A2-0EB3-FC2C-9FDB-1E82C384C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FB791-0481-4DB6-B006-5A445DE67151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F04798-1213-B6B7-0132-D88212D74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D93D4-D289-D15E-B8FE-4733525D3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ABD4-6A97-4317-858E-5A0550547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286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4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phic 17">
            <a:extLst>
              <a:ext uri="{FF2B5EF4-FFF2-40B4-BE49-F238E27FC236}">
                <a16:creationId xmlns:a16="http://schemas.microsoft.com/office/drawing/2014/main" id="{3A331C5C-6420-3241-B375-D7DF166588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21" name="Text Placeholder 27">
            <a:extLst>
              <a:ext uri="{FF2B5EF4-FFF2-40B4-BE49-F238E27FC236}">
                <a16:creationId xmlns:a16="http://schemas.microsoft.com/office/drawing/2014/main" id="{060F3F50-B70B-0A4F-A874-02AB52479A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DBB2AB-B342-F240-B6FC-CB3DC589C205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2E89B0A7-796E-2D40-8114-D574C54A700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49EEFA02-258D-3749-8E3E-077DE41B681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5DB91470-C8FF-3147-9809-A86334F4F1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E3D8AFCA-FA67-E24E-9495-CCF857DFEAF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064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4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03BB824F-06FE-B94E-B537-9D877034BE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19" name="Text Placeholder 27">
            <a:extLst>
              <a:ext uri="{FF2B5EF4-FFF2-40B4-BE49-F238E27FC236}">
                <a16:creationId xmlns:a16="http://schemas.microsoft.com/office/drawing/2014/main" id="{5B0A1299-0246-3743-AB24-C4602BF869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CB02F77-94C6-5A4F-B43F-1FD34B8E96FD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3E42215A-5E35-6947-8078-831FD9A047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CE188A12-DB61-8748-8225-2639A0A4C4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D1C1B219-B6E0-4145-BFD4-5E71133047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4DBD1A7E-27C8-2242-B24D-C13A92E0EF1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760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099" y="647700"/>
            <a:ext cx="7013041" cy="2199440"/>
          </a:xfrm>
        </p:spPr>
        <p:txBody>
          <a:bodyPr anchor="b">
            <a:normAutofit/>
          </a:bodyPr>
          <a:lstStyle>
            <a:lvl1pPr>
              <a:defRPr sz="48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style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884411"/>
            <a:ext cx="701304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099" y="3845860"/>
            <a:ext cx="7013041" cy="395476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8" y="4241336"/>
            <a:ext cx="7013041" cy="395476"/>
          </a:xfrm>
        </p:spPr>
        <p:txBody>
          <a:bodyPr>
            <a:noAutofit/>
          </a:bodyPr>
          <a:lstStyle>
            <a:lvl1pPr>
              <a:defRPr sz="1800" b="0" i="0">
                <a:solidFill>
                  <a:srgbClr val="8C1515"/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3A191257-6D86-9042-A3D7-71EF3494F1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6ED364AF-F2B9-A44B-8E62-AFF26C49BAC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95982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98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099" y="487442"/>
            <a:ext cx="6210301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5947562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4413375"/>
            <a:ext cx="5947564" cy="374254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7" y="4806484"/>
            <a:ext cx="5947565" cy="374251"/>
          </a:xfrm>
        </p:spPr>
        <p:txBody>
          <a:bodyPr>
            <a:noAutofit/>
          </a:bodyPr>
          <a:lstStyle>
            <a:lvl1pPr>
              <a:defRPr sz="12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 Black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D2C9AD-CFDA-224D-8C1F-3CF1600D138A}"/>
              </a:ext>
            </a:extLst>
          </p:cNvPr>
          <p:cNvCxnSpPr>
            <a:cxnSpLocks/>
          </p:cNvCxnSpPr>
          <p:nvPr userDrawn="1"/>
        </p:nvCxnSpPr>
        <p:spPr>
          <a:xfrm>
            <a:off x="0" y="4191000"/>
            <a:ext cx="7340828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25F811-2A79-9F4C-80E3-5C2145650C93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phic 21">
            <a:extLst>
              <a:ext uri="{FF2B5EF4-FFF2-40B4-BE49-F238E27FC236}">
                <a16:creationId xmlns:a16="http://schemas.microsoft.com/office/drawing/2014/main" id="{2BBD6D63-68E7-7543-862D-BA63B5F68F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C2D8E87E-D5FA-C044-B53C-5AD169C3FB6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DD1034-BE6B-844F-A01D-A20EB1C2374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40826" y="0"/>
            <a:ext cx="4851173" cy="5868988"/>
          </a:xfrm>
          <a:solidFill>
            <a:schemeClr val="bg1"/>
          </a:solidFill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1896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4A - Prin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25F811-2A79-9F4C-80E3-5C2145650C93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0307CEDF-4CC8-4C46-90A5-F713069E13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DA6ACAC8-605D-E446-8124-2464FFFEE1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89F1CAC4-174C-1A49-952F-43CFDFBEA8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54BC1FF8-D33A-DE41-98F5-4A0296A1D1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E7EDDDB1-E6A1-A041-9067-8A1CEC07BC3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5724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image" Target="../media/image15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19" Type="http://schemas.openxmlformats.org/officeDocument/2006/relationships/image" Target="../media/image16.svg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40000">
              <a:srgbClr val="8C1515"/>
            </a:gs>
            <a:gs pos="10000">
              <a:srgbClr val="E04F39"/>
            </a:gs>
            <a:gs pos="100000">
              <a:srgbClr val="5E0E0E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D01802-AD12-A14F-B8F8-0BBD77EB8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636586"/>
            <a:ext cx="10553700" cy="1074519"/>
          </a:xfrm>
          <a:prstGeom prst="rect">
            <a:avLst/>
          </a:prstGeom>
        </p:spPr>
        <p:txBody>
          <a:bodyPr vert="horz" lIns="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CDFEB2-9325-5E46-8613-F4E89B1406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0100" y="1998482"/>
            <a:ext cx="10553700" cy="399696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sz="1400" dirty="0">
              <a:solidFill>
                <a:srgbClr val="544948"/>
              </a:solidFill>
              <a:latin typeface="Lato" panose="020F05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8454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86" r:id="rId2"/>
    <p:sldLayoutId id="2147483691" r:id="rId3"/>
    <p:sldLayoutId id="2147483673" r:id="rId4"/>
    <p:sldLayoutId id="2147483674" r:id="rId5"/>
    <p:sldLayoutId id="2147483675" r:id="rId6"/>
    <p:sldLayoutId id="2147483671" r:id="rId7"/>
    <p:sldLayoutId id="2147483672" r:id="rId8"/>
    <p:sldLayoutId id="2147483680" r:id="rId9"/>
    <p:sldLayoutId id="2147483681" r:id="rId10"/>
    <p:sldLayoutId id="2147483683" r:id="rId11"/>
    <p:sldLayoutId id="2147483682" r:id="rId12"/>
    <p:sldLayoutId id="2147483685" r:id="rId13"/>
    <p:sldLayoutId id="2147483718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rgbClr val="8C1515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0" marR="0" indent="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Tx/>
        <a:buNone/>
        <a:defRPr sz="16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1pPr>
      <a:lvl2pPr marL="457200" marR="0" indent="-168275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Clr>
          <a:srgbClr val="B83A4B"/>
        </a:buClr>
        <a:buSzPct val="112000"/>
        <a:buFont typeface="Arial" panose="020B0604020202020204" pitchFamily="34" charset="0"/>
        <a:buChar char="•"/>
        <a:tabLst/>
        <a:defRPr sz="16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2pPr>
      <a:lvl3pPr marL="858838" marR="0" indent="-168275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Clr>
          <a:srgbClr val="B83A4B"/>
        </a:buClr>
        <a:buSzPct val="110000"/>
        <a:buFont typeface="Arial" panose="020B0604020202020204" pitchFamily="34" charset="0"/>
        <a:buChar char="•"/>
        <a:tabLst/>
        <a:defRPr sz="16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3pPr>
      <a:lvl4pPr marL="1316038" indent="-168275" algn="l" defTabSz="914400" rtl="0" eaLnBrk="1" latinLnBrk="0" hangingPunct="1">
        <a:lnSpc>
          <a:spcPct val="10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4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4pPr>
      <a:lvl5pPr marL="1662113" indent="-168275" algn="l" defTabSz="914400" rtl="0" eaLnBrk="1" latinLnBrk="0" hangingPunct="1">
        <a:lnSpc>
          <a:spcPct val="10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400" b="0" i="1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8" userDrawn="1">
          <p15:clr>
            <a:srgbClr val="F26B43"/>
          </p15:clr>
        </p15:guide>
        <p15:guide id="2" orient="horz" pos="408" userDrawn="1">
          <p15:clr>
            <a:srgbClr val="F26B43"/>
          </p15:clr>
        </p15:guide>
        <p15:guide id="3" orient="horz" pos="1104" userDrawn="1">
          <p15:clr>
            <a:srgbClr val="F26B43"/>
          </p15:clr>
        </p15:guide>
        <p15:guide id="4" orient="horz" pos="1464" userDrawn="1">
          <p15:clr>
            <a:srgbClr val="F26B43"/>
          </p15:clr>
        </p15:guide>
        <p15:guide id="5" pos="3840" userDrawn="1">
          <p15:clr>
            <a:srgbClr val="F26B43"/>
          </p15:clr>
        </p15:guide>
        <p15:guide id="6" pos="504" userDrawn="1">
          <p15:clr>
            <a:srgbClr val="F26B43"/>
          </p15:clr>
        </p15:guide>
        <p15:guide id="7" pos="7152" userDrawn="1">
          <p15:clr>
            <a:srgbClr val="F26B43"/>
          </p15:clr>
        </p15:guide>
        <p15:guide id="8" orient="horz" pos="3984" userDrawn="1">
          <p15:clr>
            <a:srgbClr val="F26B43"/>
          </p15:clr>
        </p15:guide>
        <p15:guide id="9" orient="horz" pos="4128" userDrawn="1">
          <p15:clr>
            <a:srgbClr val="F26B43"/>
          </p15:clr>
        </p15:guide>
        <p15:guide id="10" orient="horz" pos="3816" userDrawn="1">
          <p15:clr>
            <a:srgbClr val="F26B43"/>
          </p15:clr>
        </p15:guide>
        <p15:guide id="11" pos="43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40000">
              <a:srgbClr val="8C1515"/>
            </a:gs>
            <a:gs pos="10000">
              <a:srgbClr val="E04F39"/>
            </a:gs>
            <a:gs pos="100000">
              <a:srgbClr val="5E0E0E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2F486D22-965E-B74F-A14E-E7D480B7E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636586"/>
            <a:ext cx="10553700" cy="1074519"/>
          </a:xfrm>
          <a:prstGeom prst="rect">
            <a:avLst/>
          </a:prstGeom>
        </p:spPr>
        <p:txBody>
          <a:bodyPr vert="horz" lIns="0" tIns="45720" rIns="91440" bIns="45720" rtlCol="0" anchor="b">
            <a:noAutofit/>
          </a:bodyPr>
          <a:lstStyle/>
          <a:p>
            <a:r>
              <a:rPr lang="en-US" dirty="0"/>
              <a:t>Click to edit master title style which can be up to two lines in length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E8ED4D0-A088-4E43-A643-82D02D9DCF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0100" y="1998482"/>
            <a:ext cx="10553700" cy="399696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US" sz="1400" dirty="0">
              <a:solidFill>
                <a:srgbClr val="544948"/>
              </a:solidFill>
              <a:latin typeface="Lato" panose="020F0502020204030203" pitchFamily="34" charset="77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2980FA-0F2E-7148-B626-5BDBC85492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8C64E-5A0F-004B-AD71-844ED76B00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82EF3B1-B7F3-6A49-97F8-8CA00A6E0C16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593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7" r:id="rId2"/>
    <p:sldLayoutId id="2147483678" r:id="rId3"/>
    <p:sldLayoutId id="2147483669" r:id="rId4"/>
    <p:sldLayoutId id="2147483668" r:id="rId5"/>
    <p:sldLayoutId id="2147483663" r:id="rId6"/>
    <p:sldLayoutId id="2147483666" r:id="rId7"/>
    <p:sldLayoutId id="2147483665" r:id="rId8"/>
    <p:sldLayoutId id="2147483667" r:id="rId9"/>
    <p:sldLayoutId id="2147483687" r:id="rId10"/>
    <p:sldLayoutId id="2147483688" r:id="rId11"/>
    <p:sldLayoutId id="2147483689" r:id="rId12"/>
    <p:sldLayoutId id="2147483651" r:id="rId13"/>
    <p:sldLayoutId id="2147483652" r:id="rId14"/>
    <p:sldLayoutId id="2147483660" r:id="rId15"/>
    <p:sldLayoutId id="2147483717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rgbClr val="8C1515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Clr>
          <a:srgbClr val="B83A4B"/>
        </a:buClr>
        <a:buFontTx/>
        <a:buNone/>
        <a:defRPr sz="1600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1pPr>
      <a:lvl2pPr marL="466725" indent="-173038" algn="l" defTabSz="914400" rtl="0" eaLnBrk="1" latinLnBrk="0" hangingPunct="1">
        <a:lnSpc>
          <a:spcPct val="12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2pPr>
      <a:lvl3pPr marL="863600" indent="-173038" algn="l" defTabSz="914400" rtl="0" eaLnBrk="1" latinLnBrk="0" hangingPunct="1">
        <a:lnSpc>
          <a:spcPct val="120000"/>
        </a:lnSpc>
        <a:spcBef>
          <a:spcPts val="500"/>
        </a:spcBef>
        <a:buClr>
          <a:srgbClr val="B83A4B"/>
        </a:buClr>
        <a:buSzPct val="110000"/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3pPr>
      <a:lvl4pPr marL="1320800" indent="-173038" algn="l" defTabSz="914400" rtl="0" eaLnBrk="1" latinLnBrk="0" hangingPunct="1">
        <a:lnSpc>
          <a:spcPct val="12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4pPr>
      <a:lvl5pPr marL="1665288" indent="-173038" algn="l" defTabSz="914400" rtl="0" eaLnBrk="1" latinLnBrk="0" hangingPunct="1">
        <a:lnSpc>
          <a:spcPct val="12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400" b="0" i="1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63A8EE-0C8C-B496-8BCD-06C593EAE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BB5C89-B661-8EB6-7308-C3A04EBE68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F79BD-A860-5BDA-2272-EF96C4C2AD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FB791-0481-4DB6-B006-5A445DE67151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B0BDA7-42F2-2722-4688-8FD8D4DDF2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F79F4-5EC1-F7DF-BB70-7BF62B20CC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CABD4-6A97-4317-858E-5A0550547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612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microsoft.com/office/2007/relationships/media" Target="../media/media4.mp4"/><Relationship Id="rId7" Type="http://schemas.openxmlformats.org/officeDocument/2006/relationships/image" Target="../media/image48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47.png"/><Relationship Id="rId5" Type="http://schemas.openxmlformats.org/officeDocument/2006/relationships/slideLayout" Target="../slideLayouts/slideLayout14.xml"/><Relationship Id="rId4" Type="http://schemas.openxmlformats.org/officeDocument/2006/relationships/video" Target="../media/media4.mp4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2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media" Target="../media/media1.mp4"/><Relationship Id="rId7" Type="http://schemas.openxmlformats.org/officeDocument/2006/relationships/image" Target="../media/image43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44.png"/><Relationship Id="rId5" Type="http://schemas.openxmlformats.org/officeDocument/2006/relationships/slideLayout" Target="../slideLayouts/slideLayout14.xml"/><Relationship Id="rId4" Type="http://schemas.openxmlformats.org/officeDocument/2006/relationships/video" Target="../media/media1.mp4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7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media" Target="../media/media6.mp4"/><Relationship Id="rId7" Type="http://schemas.openxmlformats.org/officeDocument/2006/relationships/image" Target="../media/image68.png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67.png"/><Relationship Id="rId5" Type="http://schemas.openxmlformats.org/officeDocument/2006/relationships/slideLayout" Target="../slideLayouts/slideLayout14.xml"/><Relationship Id="rId4" Type="http://schemas.openxmlformats.org/officeDocument/2006/relationships/video" Target="../media/media6.mp4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microsoft.com/office/2007/relationships/media" Target="../media/media2.mp4"/><Relationship Id="rId7" Type="http://schemas.openxmlformats.org/officeDocument/2006/relationships/image" Target="../media/image4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1.png"/><Relationship Id="rId5" Type="http://schemas.openxmlformats.org/officeDocument/2006/relationships/slideLayout" Target="../slideLayouts/slideLayout14.xml"/><Relationship Id="rId4" Type="http://schemas.openxmlformats.org/officeDocument/2006/relationships/video" Target="../media/media2.mp4"/><Relationship Id="rId9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7" Type="http://schemas.openxmlformats.org/officeDocument/2006/relationships/image" Target="../media/image42.png"/><Relationship Id="rId1" Type="http://schemas.openxmlformats.org/officeDocument/2006/relationships/slideLayout" Target="../slideLayouts/slideLayout14.xml"/><Relationship Id="rId9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4C29955-F1EF-A54C-7EAB-ABE042134A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/>
              <a:t>YBCO tapes in X band Hemispherical cavity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0EF510-85A0-C01B-4CA4-A922FD8EB3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00100" y="2894275"/>
            <a:ext cx="7563494" cy="534725"/>
          </a:xfr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Mitchell Schneider</a:t>
            </a:r>
          </a:p>
        </p:txBody>
      </p:sp>
    </p:spTree>
    <p:extLst>
      <p:ext uri="{BB962C8B-B14F-4D97-AF65-F5344CB8AC3E}">
        <p14:creationId xmlns:p14="http://schemas.microsoft.com/office/powerpoint/2010/main" val="3957130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0E8B6A25-FA38-6CE3-0BF1-1D44500A326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217797"/>
                <a:ext cx="10834644" cy="632152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Find Functional Form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𝑄</m:t>
                        </m:r>
                      </m:e>
                      <m:sub>
                        <m:r>
                          <a:rPr lang="en-US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𝑐𝑎𝑣𝑖𝑡𝑦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at Cu</a:t>
                </a:r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0E8B6A25-FA38-6CE3-0BF1-1D44500A32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217797"/>
                <a:ext cx="10834644" cy="632152"/>
              </a:xfrm>
              <a:blipFill>
                <a:blip r:embed="rId6"/>
                <a:stretch>
                  <a:fillRect l="-2251" t="-11650" b="-252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D7DA3-1B37-BAA9-88F6-316117CF4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SECTION TITLE AND/OR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72C0-089A-7D75-4339-D6EA1937B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D11">
            <a:hlinkClick r:id="" action="ppaction://media"/>
            <a:extLst>
              <a:ext uri="{FF2B5EF4-FFF2-40B4-BE49-F238E27FC236}">
                <a16:creationId xmlns:a16="http://schemas.microsoft.com/office/drawing/2014/main" id="{17D60C40-B2D9-343E-0FB0-30182C68633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096000" y="2003751"/>
            <a:ext cx="5781472" cy="3579779"/>
          </a:xfrm>
          <a:prstGeom prst="rect">
            <a:avLst/>
          </a:prstGeom>
        </p:spPr>
      </p:pic>
      <p:pic>
        <p:nvPicPr>
          <p:cNvPr id="8" name="S11">
            <a:hlinkClick r:id="" action="ppaction://media"/>
            <a:extLst>
              <a:ext uri="{FF2B5EF4-FFF2-40B4-BE49-F238E27FC236}">
                <a16:creationId xmlns:a16="http://schemas.microsoft.com/office/drawing/2014/main" id="{AD3306E8-30CA-ECF8-252A-AB2EA80F9744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87350" y="2003752"/>
            <a:ext cx="5708650" cy="3579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180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5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95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0E8B6A25-FA38-6CE3-0BF1-1D44500A326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217797"/>
                <a:ext cx="10834644" cy="632152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Find Functional Form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𝑄</m:t>
                        </m:r>
                      </m:e>
                      <m:sub>
                        <m:r>
                          <a:rPr lang="en-US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𝑐𝑎𝑣𝑖𝑡𝑦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at Cu</a:t>
                </a:r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0E8B6A25-FA38-6CE3-0BF1-1D44500A32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217797"/>
                <a:ext cx="10834644" cy="632152"/>
              </a:xfrm>
              <a:blipFill>
                <a:blip r:embed="rId2"/>
                <a:stretch>
                  <a:fillRect l="-2251" t="-11650" b="-252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D7DA3-1B37-BAA9-88F6-316117CF4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SECTION TITLE AND/OR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72C0-089A-7D75-4339-D6EA1937B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5155FC67-06D4-30DA-DB0F-1774529A14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919" y="1663430"/>
            <a:ext cx="5914418" cy="4619394"/>
          </a:xfrm>
          <a:prstGeom prst="rect">
            <a:avLst/>
          </a:prstGeo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26CAED49-CBE2-9C2D-A29A-D142281D7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7337" y="1663430"/>
            <a:ext cx="5635557" cy="4619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0994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8B6A25-FA38-6CE3-0BF1-1D44500A3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Functional form of Q cavity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D7DA3-1B37-BAA9-88F6-316117CF4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SECTION TITLE AND/OR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72C0-089A-7D75-4339-D6EA1937B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CEED5E7F-CA5A-70EC-768D-A9D2D9D201F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6700" y="1202584"/>
                <a:ext cx="5941153" cy="4452832"/>
              </a:xfrm>
              <a:prstGeom prst="rect">
                <a:avLst/>
              </a:prstGeom>
            </p:spPr>
            <p:txBody>
              <a:bodyPr vert="horz" lIns="0" tIns="45720" rIns="91440" bIns="4572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20000"/>
                  </a:lnSpc>
                  <a:spcBef>
                    <a:spcPts val="1000"/>
                  </a:spcBef>
                  <a:buClr>
                    <a:srgbClr val="B83A4B"/>
                  </a:buClr>
                  <a:buFontTx/>
                  <a:buNone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1pPr>
                <a:lvl2pPr marL="466725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2pPr>
                <a:lvl3pPr marL="863600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3pPr>
                <a:lvl4pPr marL="1320800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4pPr>
                <a:lvl5pPr marL="1665288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400" b="0" i="1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chemeClr val="bg1"/>
                    </a:solidFill>
                  </a:rPr>
                  <a:t>Q</a:t>
                </a:r>
                <a:r>
                  <a:rPr lang="en-US" baseline="-25000" dirty="0">
                    <a:solidFill>
                      <a:schemeClr val="bg1"/>
                    </a:solidFill>
                  </a:rPr>
                  <a:t>0</a:t>
                </a:r>
                <a:r>
                  <a:rPr lang="en-US" dirty="0">
                    <a:solidFill>
                      <a:schemeClr val="bg1"/>
                    </a:solidFill>
                  </a:rPr>
                  <a:t> Q</a:t>
                </a:r>
                <a:r>
                  <a:rPr lang="en-US" baseline="-25000" dirty="0">
                    <a:solidFill>
                      <a:schemeClr val="bg1"/>
                    </a:solidFill>
                  </a:rPr>
                  <a:t> cavity</a:t>
                </a:r>
                <a:r>
                  <a:rPr lang="en-US" dirty="0">
                    <a:solidFill>
                      <a:schemeClr val="bg1"/>
                    </a:solidFill>
                  </a:rPr>
                  <a:t> and </a:t>
                </a:r>
                <a:r>
                  <a:rPr lang="en-US" dirty="0" err="1">
                    <a:solidFill>
                      <a:schemeClr val="bg1"/>
                    </a:solidFill>
                  </a:rPr>
                  <a:t>Q</a:t>
                </a:r>
                <a:r>
                  <a:rPr lang="en-US" baseline="-25000" dirty="0" err="1">
                    <a:solidFill>
                      <a:schemeClr val="bg1"/>
                    </a:solidFill>
                  </a:rPr>
                  <a:t>sample</a:t>
                </a:r>
                <a:r>
                  <a:rPr lang="en-US" dirty="0">
                    <a:solidFill>
                      <a:schemeClr val="bg1"/>
                    </a:solidFill>
                  </a:rPr>
                  <a:t> can be treated as parallel shifts of one another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The data can now be modeled with Generalized logistics equation multiplied by a power term which is in the same form of the national Institute of standards equation which itself can be </a:t>
                </a:r>
                <a:r>
                  <a:rPr lang="en-US" dirty="0" err="1">
                    <a:solidFill>
                      <a:schemeClr val="bg1"/>
                    </a:solidFill>
                  </a:rPr>
                  <a:t>taylor</a:t>
                </a:r>
                <a:r>
                  <a:rPr lang="en-US" dirty="0">
                    <a:solidFill>
                      <a:schemeClr val="bg1"/>
                    </a:solidFill>
                  </a:rPr>
                  <a:t> expanded into the BG </a:t>
                </a:r>
              </a:p>
              <a:p>
                <a:r>
                  <a:rPr lang="en-US" sz="2000" dirty="0" err="1">
                    <a:solidFill>
                      <a:schemeClr val="bg1"/>
                    </a:solidFill>
                  </a:rPr>
                  <a:t>Q</a:t>
                </a:r>
                <a:r>
                  <a:rPr lang="en-US" sz="2000" baseline="-25000" dirty="0" err="1">
                    <a:solidFill>
                      <a:schemeClr val="bg1"/>
                    </a:solidFill>
                  </a:rPr>
                  <a:t>cavity</a:t>
                </a:r>
                <a:r>
                  <a:rPr lang="en-US" sz="2000" dirty="0">
                    <a:solidFill>
                      <a:schemeClr val="bg1"/>
                    </a:solidFill>
                  </a:rPr>
                  <a:t> (T)=A+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US" sz="20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0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sSup>
                          <m:sSupPr>
                            <m:ctrlPr>
                              <a:rPr lang="en-US" sz="2000" b="0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sz="2000" b="0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000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(1+</m:t>
                            </m:r>
                            <m:r>
                              <a:rPr lang="en-US" sz="2000" b="0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2000" b="0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  <m:sSup>
                              <m:sSupPr>
                                <m:ctrlPr>
                                  <a:rPr lang="en-US" sz="2000" b="0" i="1" dirty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dirty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000" b="0" i="1" dirty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0" i="1" dirty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r>
                                  <a:rPr lang="en-US" sz="2000" b="0" i="1" dirty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r>
                                  <a:rPr lang="en-US" sz="2000" b="0" i="1" dirty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p>
                            <m:r>
                              <a:rPr lang="en-US" sz="2000" b="0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2000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sup>
                        </m:sSup>
                      </m:den>
                    </m:f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Where K,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,</a:t>
                </a:r>
                <a:r>
                  <a:rPr lang="el-GR" dirty="0">
                    <a:solidFill>
                      <a:schemeClr val="bg1"/>
                    </a:solidFill>
                  </a:rPr>
                  <a:t>β</a:t>
                </a:r>
                <a:r>
                  <a:rPr lang="en-US" dirty="0">
                    <a:solidFill>
                      <a:schemeClr val="bg1"/>
                    </a:solidFill>
                  </a:rPr>
                  <a:t>,c, B and </a:t>
                </a:r>
                <a:r>
                  <a:rPr lang="el-GR" dirty="0">
                    <a:solidFill>
                      <a:schemeClr val="bg1"/>
                    </a:solidFill>
                  </a:rPr>
                  <a:t>α</a:t>
                </a:r>
                <a:r>
                  <a:rPr lang="en-US" dirty="0">
                    <a:solidFill>
                      <a:schemeClr val="bg1"/>
                    </a:solidFill>
                  </a:rPr>
                  <a:t> Our fitting coefficients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And a is confined to the asymptotic limit for low temperatures by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(1+</m:t>
                              </m:r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(1+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US" b="0" dirty="0">
                  <a:solidFill>
                    <a:schemeClr val="bg1"/>
                  </a:solidFill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Where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𝑎𝑚𝑝𝑙𝑖𝑡𝑢𝑑𝑒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was obtained from the niobium results and was found to be 1.942e5</a:t>
                </a:r>
              </a:p>
              <a:p>
                <a:endParaRPr lang="en-US" sz="1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CEED5E7F-CA5A-70EC-768D-A9D2D9D201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" y="1202584"/>
                <a:ext cx="5941153" cy="4452832"/>
              </a:xfrm>
              <a:prstGeom prst="rect">
                <a:avLst/>
              </a:prstGeom>
              <a:blipFill>
                <a:blip r:embed="rId2"/>
                <a:stretch>
                  <a:fillRect l="-2669" r="-924" b="-112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E0E5FC04-8DC0-C4E4-9A5C-FAF71178D59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105475" y="3429000"/>
            <a:ext cx="3901235" cy="3317277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D18240CA-39E4-1B01-0F65-2907DA5855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5475" y="174704"/>
            <a:ext cx="3901235" cy="325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952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8B6A25-FA38-6CE3-0BF1-1D44500A3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00" y="294968"/>
            <a:ext cx="10553700" cy="632152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Analysis of YBCO Deposited Results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D7DA3-1B37-BAA9-88F6-316117CF4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SECTION TITLE AND/OR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72C0-089A-7D75-4339-D6EA1937B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ED5E7F-CA5A-70EC-768D-A9D2D9D201F7}"/>
              </a:ext>
            </a:extLst>
          </p:cNvPr>
          <p:cNvSpPr txBox="1">
            <a:spLocks/>
          </p:cNvSpPr>
          <p:nvPr/>
        </p:nvSpPr>
        <p:spPr>
          <a:xfrm>
            <a:off x="533400" y="1236768"/>
            <a:ext cx="6207853" cy="4452832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rgbClr val="B83A4B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466725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8636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208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665288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b="0" i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</a:rPr>
              <a:t>Using the Q cavity functional form</a:t>
            </a:r>
          </a:p>
          <a:p>
            <a:r>
              <a:rPr lang="en-US" sz="1800" dirty="0">
                <a:solidFill>
                  <a:schemeClr val="bg1"/>
                </a:solidFill>
              </a:rPr>
              <a:t>We can obtain the Q sample for YBCO</a:t>
            </a:r>
          </a:p>
          <a:p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Qs fro</a:t>
            </a:r>
            <a:r>
              <a:rPr lang="en-US" sz="1800" dirty="0">
                <a:solidFill>
                  <a:schemeClr val="bg1">
                    <a:lumMod val="95000"/>
                  </a:schemeClr>
                </a:solidFill>
                <a:latin typeface="Lato"/>
                <a:ea typeface="Lato"/>
                <a:cs typeface="Lato"/>
              </a:rPr>
              <a:t>m HFSS for YBCO Conductivity of 43 GS/m is 4.23e6 @ 4K In a bulk Ideal case</a:t>
            </a:r>
            <a:endParaRPr lang="en-US" sz="1800" dirty="0">
              <a:solidFill>
                <a:schemeClr val="bg1">
                  <a:lumMod val="95000"/>
                </a:schemeClr>
              </a:solidFill>
              <a:ea typeface="Lato"/>
              <a:cs typeface="Lato"/>
            </a:endParaRPr>
          </a:p>
          <a:p>
            <a:r>
              <a:rPr lang="en-US" sz="1800" dirty="0">
                <a:solidFill>
                  <a:schemeClr val="bg1"/>
                </a:solidFill>
              </a:rPr>
              <a:t>We find that the Conductivity for Deposited Sample to be match with 42 GS/m±1GS/m</a:t>
            </a:r>
          </a:p>
          <a:p>
            <a:r>
              <a:rPr lang="en-US" sz="1800" dirty="0">
                <a:solidFill>
                  <a:schemeClr val="bg1"/>
                </a:solidFill>
              </a:rPr>
              <a:t>More Modeling needs to be done to understand the tape geometries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F26092-7FBB-E1B7-CC36-04202E8943A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048162" y="213480"/>
            <a:ext cx="4103928" cy="30527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04B8AE-D293-B67D-534A-C197F61DBAF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048162" y="3260571"/>
            <a:ext cx="4103928" cy="33307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8">
                <a:extLst>
                  <a:ext uri="{FF2B5EF4-FFF2-40B4-BE49-F238E27FC236}">
                    <a16:creationId xmlns:a16="http://schemas.microsoft.com/office/drawing/2014/main" id="{114075C2-8ADF-4A97-B9E8-20AA319B022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55022533"/>
                  </p:ext>
                </p:extLst>
              </p:nvPr>
            </p:nvGraphicFramePr>
            <p:xfrm>
              <a:off x="533400" y="4583655"/>
              <a:ext cx="5670957" cy="1674794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953482">
                      <a:extLst>
                        <a:ext uri="{9D8B030D-6E8A-4147-A177-3AD203B41FA5}">
                          <a16:colId xmlns:a16="http://schemas.microsoft.com/office/drawing/2014/main" val="1490586787"/>
                        </a:ext>
                      </a:extLst>
                    </a:gridCol>
                    <a:gridCol w="943495">
                      <a:extLst>
                        <a:ext uri="{9D8B030D-6E8A-4147-A177-3AD203B41FA5}">
                          <a16:colId xmlns:a16="http://schemas.microsoft.com/office/drawing/2014/main" val="3352747481"/>
                        </a:ext>
                      </a:extLst>
                    </a:gridCol>
                    <a:gridCol w="943495">
                      <a:extLst>
                        <a:ext uri="{9D8B030D-6E8A-4147-A177-3AD203B41FA5}">
                          <a16:colId xmlns:a16="http://schemas.microsoft.com/office/drawing/2014/main" val="1806633405"/>
                        </a:ext>
                      </a:extLst>
                    </a:gridCol>
                    <a:gridCol w="943495">
                      <a:extLst>
                        <a:ext uri="{9D8B030D-6E8A-4147-A177-3AD203B41FA5}">
                          <a16:colId xmlns:a16="http://schemas.microsoft.com/office/drawing/2014/main" val="107314834"/>
                        </a:ext>
                      </a:extLst>
                    </a:gridCol>
                    <a:gridCol w="943495">
                      <a:extLst>
                        <a:ext uri="{9D8B030D-6E8A-4147-A177-3AD203B41FA5}">
                          <a16:colId xmlns:a16="http://schemas.microsoft.com/office/drawing/2014/main" val="1515616036"/>
                        </a:ext>
                      </a:extLst>
                    </a:gridCol>
                    <a:gridCol w="943495">
                      <a:extLst>
                        <a:ext uri="{9D8B030D-6E8A-4147-A177-3AD203B41FA5}">
                          <a16:colId xmlns:a16="http://schemas.microsoft.com/office/drawing/2014/main" val="2300463772"/>
                        </a:ext>
                      </a:extLst>
                    </a:gridCol>
                  </a:tblGrid>
                  <a:tr h="50179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Sample @ 4K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Q0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/>
                            <a:t>Qe</a:t>
                          </a:r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/>
                            <a:t>β</a:t>
                          </a:r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Qs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/>
                            <a:t>σ</a:t>
                          </a:r>
                          <a:endParaRPr 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46974423"/>
                      </a:ext>
                    </a:extLst>
                  </a:tr>
                  <a:tr h="31684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Nb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194200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133808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1.445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Lato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Lato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Lato"/>
                                      </a:rPr>
                                      <m:t>𝑐𝑎𝑣𝑖𝑡𝑦</m:t>
                                    </m:r>
                                  </m:sub>
                                </m:sSub>
                                <m:r>
                                  <a:rPr lang="en-US" sz="14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Lato"/>
                                  </a:rPr>
                                  <m:t>≈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Lato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Lato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Lato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Lato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41505200"/>
                      </a:ext>
                    </a:extLst>
                  </a:tr>
                  <a:tr h="31684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Cu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109025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158445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0.688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2.48e5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150 MS/m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79157961"/>
                      </a:ext>
                    </a:extLst>
                  </a:tr>
                  <a:tr h="44271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YBCO</a:t>
                          </a:r>
                        </a:p>
                        <a:p>
                          <a:pPr algn="ctr"/>
                          <a:r>
                            <a:rPr lang="en-US" sz="1400" dirty="0"/>
                            <a:t>Deposited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185545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130356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1.423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4.17e6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42 GS/m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9858402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8">
                <a:extLst>
                  <a:ext uri="{FF2B5EF4-FFF2-40B4-BE49-F238E27FC236}">
                    <a16:creationId xmlns:a16="http://schemas.microsoft.com/office/drawing/2014/main" id="{114075C2-8ADF-4A97-B9E8-20AA319B022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55022533"/>
                  </p:ext>
                </p:extLst>
              </p:nvPr>
            </p:nvGraphicFramePr>
            <p:xfrm>
              <a:off x="533400" y="4583655"/>
              <a:ext cx="5670957" cy="1674794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953482">
                      <a:extLst>
                        <a:ext uri="{9D8B030D-6E8A-4147-A177-3AD203B41FA5}">
                          <a16:colId xmlns:a16="http://schemas.microsoft.com/office/drawing/2014/main" val="1490586787"/>
                        </a:ext>
                      </a:extLst>
                    </a:gridCol>
                    <a:gridCol w="943495">
                      <a:extLst>
                        <a:ext uri="{9D8B030D-6E8A-4147-A177-3AD203B41FA5}">
                          <a16:colId xmlns:a16="http://schemas.microsoft.com/office/drawing/2014/main" val="3352747481"/>
                        </a:ext>
                      </a:extLst>
                    </a:gridCol>
                    <a:gridCol w="943495">
                      <a:extLst>
                        <a:ext uri="{9D8B030D-6E8A-4147-A177-3AD203B41FA5}">
                          <a16:colId xmlns:a16="http://schemas.microsoft.com/office/drawing/2014/main" val="1806633405"/>
                        </a:ext>
                      </a:extLst>
                    </a:gridCol>
                    <a:gridCol w="943495">
                      <a:extLst>
                        <a:ext uri="{9D8B030D-6E8A-4147-A177-3AD203B41FA5}">
                          <a16:colId xmlns:a16="http://schemas.microsoft.com/office/drawing/2014/main" val="107314834"/>
                        </a:ext>
                      </a:extLst>
                    </a:gridCol>
                    <a:gridCol w="943495">
                      <a:extLst>
                        <a:ext uri="{9D8B030D-6E8A-4147-A177-3AD203B41FA5}">
                          <a16:colId xmlns:a16="http://schemas.microsoft.com/office/drawing/2014/main" val="1515616036"/>
                        </a:ext>
                      </a:extLst>
                    </a:gridCol>
                    <a:gridCol w="943495">
                      <a:extLst>
                        <a:ext uri="{9D8B030D-6E8A-4147-A177-3AD203B41FA5}">
                          <a16:colId xmlns:a16="http://schemas.microsoft.com/office/drawing/2014/main" val="2300463772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Sample @ 4K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Q0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/>
                            <a:t>Qe</a:t>
                          </a:r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/>
                            <a:t>β</a:t>
                          </a:r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Qs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/>
                            <a:t>σ</a:t>
                          </a:r>
                          <a:endParaRPr 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46974423"/>
                      </a:ext>
                    </a:extLst>
                  </a:tr>
                  <a:tr h="3216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Nb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194200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133808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1.445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0645" t="-162264" r="-1290" b="-27924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41505200"/>
                      </a:ext>
                    </a:extLst>
                  </a:tr>
                  <a:tr h="31684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Cu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109025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158445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0.688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2.48e5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150 MS/m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79157961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YBCO</a:t>
                          </a:r>
                        </a:p>
                        <a:p>
                          <a:pPr algn="ctr"/>
                          <a:r>
                            <a:rPr lang="en-US" sz="1400" dirty="0"/>
                            <a:t>Deposited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185545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130356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1.423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4.17e6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42 GS/m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9858402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701997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8B6A25-FA38-6CE3-0BF1-1D44500A3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YBCO Tapes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D7DA3-1B37-BAA9-88F6-316117CF4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SECTION TITLE AND/OR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72C0-089A-7D75-4339-D6EA1937B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38246" y="6282824"/>
            <a:ext cx="2743200" cy="365125"/>
          </a:xfrm>
        </p:spPr>
        <p:txBody>
          <a:bodyPr/>
          <a:lstStyle/>
          <a:p>
            <a:fld id="{52B60363-7E9F-BF4A-894A-A30319D3939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ED5E7F-CA5A-70EC-768D-A9D2D9D201F7}"/>
              </a:ext>
            </a:extLst>
          </p:cNvPr>
          <p:cNvSpPr txBox="1">
            <a:spLocks/>
          </p:cNvSpPr>
          <p:nvPr/>
        </p:nvSpPr>
        <p:spPr>
          <a:xfrm>
            <a:off x="373025" y="1202584"/>
            <a:ext cx="7082548" cy="4452832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rgbClr val="B83A4B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466725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8636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208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665288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b="0" i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Tape samples consisted of four tapes that were 12 mm wide separated by 1 mm tapes YBCO that were 600 nm thick</a:t>
            </a:r>
          </a:p>
          <a:p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HFSS Simulations showed no change in the magnetic or electric fields</a:t>
            </a:r>
          </a:p>
          <a:p>
            <a:endParaRPr lang="en-US" sz="1800" dirty="0">
              <a:solidFill>
                <a:schemeClr val="bg1"/>
              </a:solidFill>
              <a:latin typeface="Lato"/>
              <a:ea typeface="Lato"/>
              <a:cs typeface="Lato"/>
            </a:endParaRPr>
          </a:p>
          <a:p>
            <a:endParaRPr lang="en-US" sz="1800" dirty="0">
              <a:solidFill>
                <a:schemeClr val="bg1">
                  <a:lumMod val="95000"/>
                </a:schemeClr>
              </a:solidFill>
              <a:ea typeface="Lato"/>
              <a:cs typeface="Lato"/>
            </a:endParaRPr>
          </a:p>
          <a:p>
            <a:endParaRPr lang="en-US" sz="1800" dirty="0">
              <a:solidFill>
                <a:schemeClr val="bg1">
                  <a:lumMod val="95000"/>
                </a:schemeClr>
              </a:solidFill>
              <a:ea typeface="Lato"/>
              <a:cs typeface="Lato"/>
            </a:endParaRPr>
          </a:p>
          <a:p>
            <a:endParaRPr lang="en-US" sz="1800" dirty="0">
              <a:solidFill>
                <a:schemeClr val="bg1"/>
              </a:solidFill>
            </a:endParaRPr>
          </a:p>
          <a:p>
            <a:endParaRPr lang="en-US" sz="1800" dirty="0">
              <a:solidFill>
                <a:schemeClr val="bg1"/>
              </a:solidFill>
              <a:ea typeface="Lato" panose="020F0502020204030203" pitchFamily="34" charset="77"/>
              <a:cs typeface="Lato" panose="020F0502020204030203" pitchFamily="34" charset="7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0AC7EB-2D7B-E0BE-3610-64A21BD0ECE1}"/>
              </a:ext>
            </a:extLst>
          </p:cNvPr>
          <p:cNvSpPr txBox="1"/>
          <p:nvPr/>
        </p:nvSpPr>
        <p:spPr>
          <a:xfrm>
            <a:off x="9737586" y="1497258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Cu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5BD1F38-BC3C-BD2C-8D89-4CEF29244B12}"/>
              </a:ext>
            </a:extLst>
          </p:cNvPr>
          <p:cNvCxnSpPr>
            <a:cxnSpLocks/>
            <a:stCxn id="11" idx="0"/>
          </p:cNvCxnSpPr>
          <p:nvPr/>
        </p:nvCxnSpPr>
        <p:spPr>
          <a:xfrm flipH="1" flipV="1">
            <a:off x="9651075" y="1334301"/>
            <a:ext cx="259796" cy="1629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84DDDA0-AA0C-5A2B-DF8A-1730BD3C0EE2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9910871" y="1334301"/>
            <a:ext cx="402934" cy="1629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5462687-E089-AF30-6E9F-A65F55B99DCA}"/>
              </a:ext>
            </a:extLst>
          </p:cNvPr>
          <p:cNvSpPr txBox="1"/>
          <p:nvPr/>
        </p:nvSpPr>
        <p:spPr>
          <a:xfrm>
            <a:off x="9563083" y="661238"/>
            <a:ext cx="695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YBCO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95EAF3-2D69-0DFE-5892-49BB43905A37}"/>
              </a:ext>
            </a:extLst>
          </p:cNvPr>
          <p:cNvSpPr txBox="1"/>
          <p:nvPr/>
        </p:nvSpPr>
        <p:spPr>
          <a:xfrm>
            <a:off x="10313805" y="964969"/>
            <a:ext cx="695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YBCO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5ED584C-82B6-6A8F-E769-32ADB989F3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325"/>
          <a:stretch/>
        </p:blipFill>
        <p:spPr>
          <a:xfrm>
            <a:off x="8275798" y="3380745"/>
            <a:ext cx="3683688" cy="321055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8FB5C6E-BAAA-F490-D1EE-DDDFFD7068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798" y="719586"/>
            <a:ext cx="3738390" cy="26611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E5F4DC-2FE0-8612-BA1D-796E3E40CAD9}"/>
              </a:ext>
            </a:extLst>
          </p:cNvPr>
          <p:cNvSpPr txBox="1"/>
          <p:nvPr/>
        </p:nvSpPr>
        <p:spPr>
          <a:xfrm>
            <a:off x="6358732" y="4710869"/>
            <a:ext cx="1140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Deposited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5E8E001-4196-0AB6-E148-7A48A7E3F7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646" y="2938775"/>
            <a:ext cx="4906665" cy="295070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82CC2E3-184C-6320-72C6-64B3FBA7D3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4213" y="2983722"/>
            <a:ext cx="3070226" cy="289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765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8B6A25-FA38-6CE3-0BF1-1D44500A3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Taped YBCO Results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D7DA3-1B37-BAA9-88F6-316117CF4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SECTION TITLE AND/OR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72C0-089A-7D75-4339-D6EA1937B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ED5E7F-CA5A-70EC-768D-A9D2D9D201F7}"/>
              </a:ext>
            </a:extLst>
          </p:cNvPr>
          <p:cNvSpPr txBox="1">
            <a:spLocks/>
          </p:cNvSpPr>
          <p:nvPr/>
        </p:nvSpPr>
        <p:spPr>
          <a:xfrm>
            <a:off x="335222" y="931637"/>
            <a:ext cx="5941153" cy="4452832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rgbClr val="B83A4B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466725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8636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208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665288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b="0" i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Then We find Q cavity, using a combination of the niobium and copper datasets</a:t>
            </a:r>
          </a:p>
          <a:p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YBCO results agree with previous experiments</a:t>
            </a:r>
          </a:p>
          <a:p>
            <a:r>
              <a:rPr lang="en-US" sz="1800" dirty="0">
                <a:solidFill>
                  <a:schemeClr val="bg1"/>
                </a:solidFill>
              </a:rPr>
              <a:t>Model is consistent with HFSS simulations and classical theory</a:t>
            </a:r>
          </a:p>
          <a:p>
            <a:r>
              <a:rPr lang="en-US" sz="1800" dirty="0">
                <a:solidFill>
                  <a:schemeClr val="bg1">
                    <a:lumMod val="95000"/>
                  </a:schemeClr>
                </a:solidFill>
                <a:ea typeface="Lato"/>
                <a:cs typeface="Lato"/>
              </a:rPr>
              <a:t>Tapes Qs ref. of 2.4e6 and conductivity at 4K of 15 GS/m </a:t>
            </a:r>
            <a:r>
              <a:rPr lang="en-US" sz="1800" dirty="0" err="1">
                <a:solidFill>
                  <a:schemeClr val="bg1">
                    <a:lumMod val="95000"/>
                  </a:schemeClr>
                </a:solidFill>
                <a:ea typeface="Lato"/>
                <a:cs typeface="Lato"/>
              </a:rPr>
              <a:t>ie</a:t>
            </a:r>
            <a:r>
              <a:rPr lang="en-US" sz="1800" dirty="0">
                <a:solidFill>
                  <a:schemeClr val="bg1">
                    <a:lumMod val="95000"/>
                  </a:schemeClr>
                </a:solidFill>
                <a:ea typeface="Lato"/>
                <a:cs typeface="Lato"/>
              </a:rPr>
              <a:t> 35% of Ideal</a:t>
            </a:r>
          </a:p>
          <a:p>
            <a:endParaRPr lang="en-US" sz="1800" dirty="0">
              <a:solidFill>
                <a:schemeClr val="bg1">
                  <a:lumMod val="95000"/>
                </a:schemeClr>
              </a:solidFill>
              <a:ea typeface="Lato"/>
              <a:cs typeface="Lato"/>
            </a:endParaRPr>
          </a:p>
          <a:p>
            <a:endParaRPr lang="en-US" sz="1800" dirty="0">
              <a:solidFill>
                <a:schemeClr val="bg1">
                  <a:lumMod val="95000"/>
                </a:schemeClr>
              </a:solidFill>
              <a:ea typeface="Lato"/>
              <a:cs typeface="Lato"/>
            </a:endParaRPr>
          </a:p>
          <a:p>
            <a:endParaRPr lang="en-US" sz="1800" dirty="0">
              <a:solidFill>
                <a:schemeClr val="bg1">
                  <a:lumMod val="95000"/>
                </a:schemeClr>
              </a:solidFill>
              <a:ea typeface="Lato"/>
              <a:cs typeface="Lato"/>
            </a:endParaRPr>
          </a:p>
          <a:p>
            <a:endParaRPr lang="en-US" sz="1800" dirty="0">
              <a:solidFill>
                <a:schemeClr val="bg1"/>
              </a:solidFill>
            </a:endParaRPr>
          </a:p>
          <a:p>
            <a:endParaRPr lang="en-US" sz="1800" dirty="0">
              <a:solidFill>
                <a:schemeClr val="bg1"/>
              </a:solidFill>
              <a:ea typeface="Lato" panose="020F0502020204030203" pitchFamily="34" charset="77"/>
              <a:cs typeface="Lato" panose="020F0502020204030203" pitchFamily="34" charset="77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B04688-E244-596A-A62F-EDA63EB79F1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755048" y="3362784"/>
            <a:ext cx="4287605" cy="32285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772D3A1-2729-BD52-08DD-9D3B1D8DC7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755047" y="146688"/>
            <a:ext cx="4287605" cy="32157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8">
                <a:extLst>
                  <a:ext uri="{FF2B5EF4-FFF2-40B4-BE49-F238E27FC236}">
                    <a16:creationId xmlns:a16="http://schemas.microsoft.com/office/drawing/2014/main" id="{8B116CB9-725D-BDF6-0480-04D25131066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20939125"/>
                  </p:ext>
                </p:extLst>
              </p:nvPr>
            </p:nvGraphicFramePr>
            <p:xfrm>
              <a:off x="605418" y="3996426"/>
              <a:ext cx="5670957" cy="2192954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953482">
                      <a:extLst>
                        <a:ext uri="{9D8B030D-6E8A-4147-A177-3AD203B41FA5}">
                          <a16:colId xmlns:a16="http://schemas.microsoft.com/office/drawing/2014/main" val="1490586787"/>
                        </a:ext>
                      </a:extLst>
                    </a:gridCol>
                    <a:gridCol w="943495">
                      <a:extLst>
                        <a:ext uri="{9D8B030D-6E8A-4147-A177-3AD203B41FA5}">
                          <a16:colId xmlns:a16="http://schemas.microsoft.com/office/drawing/2014/main" val="3352747481"/>
                        </a:ext>
                      </a:extLst>
                    </a:gridCol>
                    <a:gridCol w="943495">
                      <a:extLst>
                        <a:ext uri="{9D8B030D-6E8A-4147-A177-3AD203B41FA5}">
                          <a16:colId xmlns:a16="http://schemas.microsoft.com/office/drawing/2014/main" val="1806633405"/>
                        </a:ext>
                      </a:extLst>
                    </a:gridCol>
                    <a:gridCol w="943495">
                      <a:extLst>
                        <a:ext uri="{9D8B030D-6E8A-4147-A177-3AD203B41FA5}">
                          <a16:colId xmlns:a16="http://schemas.microsoft.com/office/drawing/2014/main" val="107314834"/>
                        </a:ext>
                      </a:extLst>
                    </a:gridCol>
                    <a:gridCol w="943495">
                      <a:extLst>
                        <a:ext uri="{9D8B030D-6E8A-4147-A177-3AD203B41FA5}">
                          <a16:colId xmlns:a16="http://schemas.microsoft.com/office/drawing/2014/main" val="1515616036"/>
                        </a:ext>
                      </a:extLst>
                    </a:gridCol>
                    <a:gridCol w="943495">
                      <a:extLst>
                        <a:ext uri="{9D8B030D-6E8A-4147-A177-3AD203B41FA5}">
                          <a16:colId xmlns:a16="http://schemas.microsoft.com/office/drawing/2014/main" val="2300463772"/>
                        </a:ext>
                      </a:extLst>
                    </a:gridCol>
                  </a:tblGrid>
                  <a:tr h="50179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Sample @ 4K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Q0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/>
                            <a:t>Qe</a:t>
                          </a:r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/>
                            <a:t>β</a:t>
                          </a:r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Qs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/>
                            <a:t>σ</a:t>
                          </a:r>
                          <a:endParaRPr 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46974423"/>
                      </a:ext>
                    </a:extLst>
                  </a:tr>
                  <a:tr h="31684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Nb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194200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133808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1.445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Lato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Lato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Lato"/>
                                      </a:rPr>
                                      <m:t>𝑐𝑎𝑣𝑖𝑡𝑦</m:t>
                                    </m:r>
                                  </m:sub>
                                </m:sSub>
                                <m:r>
                                  <a:rPr lang="en-US" sz="14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Lato"/>
                                  </a:rPr>
                                  <m:t>≈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Lato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Lato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Lato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Lato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41505200"/>
                      </a:ext>
                    </a:extLst>
                  </a:tr>
                  <a:tr h="31684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Cu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109025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158445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0.688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2.48e5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150 MS/m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79157961"/>
                      </a:ext>
                    </a:extLst>
                  </a:tr>
                  <a:tr h="44271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YBCO</a:t>
                          </a:r>
                        </a:p>
                        <a:p>
                          <a:pPr algn="ctr"/>
                          <a:r>
                            <a:rPr lang="en-US" sz="1400" dirty="0"/>
                            <a:t>Deposited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185545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130356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1.423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4.17e6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42 GS/m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98584022"/>
                      </a:ext>
                    </a:extLst>
                  </a:tr>
                  <a:tr h="44271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YBCO</a:t>
                          </a:r>
                        </a:p>
                        <a:p>
                          <a:pPr algn="ctr"/>
                          <a:r>
                            <a:rPr lang="en-US" sz="1400" dirty="0"/>
                            <a:t>Taped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170976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133765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1.278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1.43e6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15 GS/m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9671129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8">
                <a:extLst>
                  <a:ext uri="{FF2B5EF4-FFF2-40B4-BE49-F238E27FC236}">
                    <a16:creationId xmlns:a16="http://schemas.microsoft.com/office/drawing/2014/main" id="{8B116CB9-725D-BDF6-0480-04D25131066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20939125"/>
                  </p:ext>
                </p:extLst>
              </p:nvPr>
            </p:nvGraphicFramePr>
            <p:xfrm>
              <a:off x="605418" y="3996426"/>
              <a:ext cx="5670957" cy="2192954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953482">
                      <a:extLst>
                        <a:ext uri="{9D8B030D-6E8A-4147-A177-3AD203B41FA5}">
                          <a16:colId xmlns:a16="http://schemas.microsoft.com/office/drawing/2014/main" val="1490586787"/>
                        </a:ext>
                      </a:extLst>
                    </a:gridCol>
                    <a:gridCol w="943495">
                      <a:extLst>
                        <a:ext uri="{9D8B030D-6E8A-4147-A177-3AD203B41FA5}">
                          <a16:colId xmlns:a16="http://schemas.microsoft.com/office/drawing/2014/main" val="3352747481"/>
                        </a:ext>
                      </a:extLst>
                    </a:gridCol>
                    <a:gridCol w="943495">
                      <a:extLst>
                        <a:ext uri="{9D8B030D-6E8A-4147-A177-3AD203B41FA5}">
                          <a16:colId xmlns:a16="http://schemas.microsoft.com/office/drawing/2014/main" val="1806633405"/>
                        </a:ext>
                      </a:extLst>
                    </a:gridCol>
                    <a:gridCol w="943495">
                      <a:extLst>
                        <a:ext uri="{9D8B030D-6E8A-4147-A177-3AD203B41FA5}">
                          <a16:colId xmlns:a16="http://schemas.microsoft.com/office/drawing/2014/main" val="107314834"/>
                        </a:ext>
                      </a:extLst>
                    </a:gridCol>
                    <a:gridCol w="943495">
                      <a:extLst>
                        <a:ext uri="{9D8B030D-6E8A-4147-A177-3AD203B41FA5}">
                          <a16:colId xmlns:a16="http://schemas.microsoft.com/office/drawing/2014/main" val="1515616036"/>
                        </a:ext>
                      </a:extLst>
                    </a:gridCol>
                    <a:gridCol w="943495">
                      <a:extLst>
                        <a:ext uri="{9D8B030D-6E8A-4147-A177-3AD203B41FA5}">
                          <a16:colId xmlns:a16="http://schemas.microsoft.com/office/drawing/2014/main" val="2300463772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Sample @ 4K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Q0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err="1"/>
                            <a:t>Qe</a:t>
                          </a:r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/>
                            <a:t>β</a:t>
                          </a:r>
                          <a:endParaRPr 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Qs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/>
                            <a:t>σ</a:t>
                          </a:r>
                          <a:endParaRPr 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46974423"/>
                      </a:ext>
                    </a:extLst>
                  </a:tr>
                  <a:tr h="3216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Nb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194200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133808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1.445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0645" t="-162264" r="-1290" b="-43962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41505200"/>
                      </a:ext>
                    </a:extLst>
                  </a:tr>
                  <a:tr h="31684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Cu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109025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158445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0.688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2.48e5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150 MS/m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79157961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YBCO</a:t>
                          </a:r>
                        </a:p>
                        <a:p>
                          <a:pPr algn="ctr"/>
                          <a:r>
                            <a:rPr lang="en-US" sz="1400" dirty="0"/>
                            <a:t>Deposited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185545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130356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1.423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4.17e6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42 GS/m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98584022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YBCO</a:t>
                          </a:r>
                        </a:p>
                        <a:p>
                          <a:pPr algn="ctr"/>
                          <a:r>
                            <a:rPr lang="en-US" sz="1400" dirty="0"/>
                            <a:t>Taped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170976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133765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1.278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1.43e6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15 GS/m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96711290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487062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8B6A25-FA38-6CE3-0BF1-1D44500A3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305" y="139470"/>
            <a:ext cx="9358614" cy="632152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YBCO RF from TWT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D7DA3-1B37-BAA9-88F6-316117CF4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SECTION TITLE AND/OR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72C0-089A-7D75-4339-D6EA1937B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ED5E7F-CA5A-70EC-768D-A9D2D9D201F7}"/>
              </a:ext>
            </a:extLst>
          </p:cNvPr>
          <p:cNvSpPr txBox="1">
            <a:spLocks/>
          </p:cNvSpPr>
          <p:nvPr/>
        </p:nvSpPr>
        <p:spPr>
          <a:xfrm>
            <a:off x="415426" y="562233"/>
            <a:ext cx="6777420" cy="4452832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rgbClr val="B83A4B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466725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8636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208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665288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b="0" i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TWT is 2.48 kW @ 11.7 µs </a:t>
            </a:r>
            <a:r>
              <a:rPr lang="en-US" sz="1800" dirty="0" err="1">
                <a:solidFill>
                  <a:schemeClr val="bg1"/>
                </a:solidFill>
                <a:latin typeface="Lato"/>
                <a:ea typeface="Lato"/>
                <a:cs typeface="Lato"/>
              </a:rPr>
              <a:t>Qtot</a:t>
            </a:r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 is 75k and f0=11.43 GHz</a:t>
            </a:r>
          </a:p>
          <a:p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=&gt; fill time is 13.4 µs</a:t>
            </a:r>
          </a:p>
          <a:p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Tape sample has Surface currents of 6.2 kA/m and deposited sample has 7.2kA/m</a:t>
            </a:r>
          </a:p>
          <a:p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Bh~0.001 and 0.03 for </a:t>
            </a:r>
            <a:r>
              <a:rPr lang="en-US" sz="1800" dirty="0" err="1">
                <a:solidFill>
                  <a:schemeClr val="bg1"/>
                </a:solidFill>
                <a:latin typeface="Lato"/>
                <a:ea typeface="Lato"/>
                <a:cs typeface="Lato"/>
              </a:rPr>
              <a:t>Despoit</a:t>
            </a:r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 and tapes but TWT will not have Enough to quench </a:t>
            </a:r>
          </a:p>
          <a:p>
            <a:endParaRPr lang="en-US" sz="1800" dirty="0">
              <a:solidFill>
                <a:schemeClr val="bg1"/>
              </a:solidFill>
              <a:latin typeface="Lato"/>
              <a:ea typeface="Lato"/>
              <a:cs typeface="Lato"/>
            </a:endParaRPr>
          </a:p>
          <a:p>
            <a:endParaRPr lang="en-US" sz="1800" dirty="0">
              <a:solidFill>
                <a:schemeClr val="bg1"/>
              </a:solidFill>
            </a:endParaRPr>
          </a:p>
          <a:p>
            <a:endParaRPr lang="en-US" sz="1800" dirty="0">
              <a:solidFill>
                <a:schemeClr val="bg1"/>
              </a:solidFill>
              <a:ea typeface="Lato" panose="020F0502020204030203" pitchFamily="34" charset="77"/>
              <a:cs typeface="Lato" panose="020F0502020204030203" pitchFamily="34" charset="77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9AB99C-0DCA-CF29-A300-14648FC2F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257" y="3019097"/>
            <a:ext cx="4167248" cy="380760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961300D-9E03-E5FD-6A6C-F95CF73FE7BF}"/>
              </a:ext>
            </a:extLst>
          </p:cNvPr>
          <p:cNvSpPr txBox="1"/>
          <p:nvPr/>
        </p:nvSpPr>
        <p:spPr>
          <a:xfrm>
            <a:off x="2724654" y="5510469"/>
            <a:ext cx="748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Taped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F90F440-F7BA-A48C-350E-AEF8FC538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0264" y="3019097"/>
            <a:ext cx="4167246" cy="38076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602A405-1FB1-CDD5-CE6C-30A8A6140CE1}"/>
              </a:ext>
            </a:extLst>
          </p:cNvPr>
          <p:cNvSpPr txBox="1"/>
          <p:nvPr/>
        </p:nvSpPr>
        <p:spPr>
          <a:xfrm>
            <a:off x="6433231" y="5648900"/>
            <a:ext cx="1140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Deposited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3A3A55-BBFD-2B9B-F1B4-6860811363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4877" y="64820"/>
            <a:ext cx="3832576" cy="2954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7457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8B6A25-FA38-6CE3-0BF1-1D44500A3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Taped YBCO Results 80 K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D7DA3-1B37-BAA9-88F6-316117CF4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SECTION TITLE AND/OR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72C0-089A-7D75-4339-D6EA1937B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ED5E7F-CA5A-70EC-768D-A9D2D9D201F7}"/>
              </a:ext>
            </a:extLst>
          </p:cNvPr>
          <p:cNvSpPr txBox="1">
            <a:spLocks/>
          </p:cNvSpPr>
          <p:nvPr/>
        </p:nvSpPr>
        <p:spPr>
          <a:xfrm>
            <a:off x="335222" y="931637"/>
            <a:ext cx="5941153" cy="4452832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rgbClr val="B83A4B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466725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8636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208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665288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b="0" i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chemeClr val="bg1">
                  <a:lumMod val="95000"/>
                </a:schemeClr>
              </a:solidFill>
              <a:ea typeface="Lato"/>
              <a:cs typeface="Lato"/>
            </a:endParaRPr>
          </a:p>
          <a:p>
            <a:endParaRPr lang="en-US" sz="1800" dirty="0">
              <a:solidFill>
                <a:schemeClr val="bg1">
                  <a:lumMod val="95000"/>
                </a:schemeClr>
              </a:solidFill>
              <a:ea typeface="Lato"/>
              <a:cs typeface="Lato"/>
            </a:endParaRPr>
          </a:p>
          <a:p>
            <a:endParaRPr lang="en-US" sz="1800" dirty="0">
              <a:solidFill>
                <a:schemeClr val="bg1">
                  <a:lumMod val="95000"/>
                </a:schemeClr>
              </a:solidFill>
              <a:ea typeface="Lato"/>
              <a:cs typeface="Lato"/>
            </a:endParaRPr>
          </a:p>
          <a:p>
            <a:endParaRPr lang="en-US" sz="1800" dirty="0">
              <a:solidFill>
                <a:schemeClr val="bg1"/>
              </a:solidFill>
            </a:endParaRPr>
          </a:p>
          <a:p>
            <a:endParaRPr lang="en-US" sz="1800" dirty="0">
              <a:solidFill>
                <a:schemeClr val="bg1"/>
              </a:solidFill>
              <a:ea typeface="Lato" panose="020F0502020204030203" pitchFamily="34" charset="77"/>
              <a:cs typeface="Lato" panose="020F0502020204030203" pitchFamily="34" charset="77"/>
            </a:endParaRPr>
          </a:p>
        </p:txBody>
      </p:sp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8B116CB9-725D-BDF6-0480-04D2513106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407085"/>
              </p:ext>
            </p:extLst>
          </p:nvPr>
        </p:nvGraphicFramePr>
        <p:xfrm>
          <a:off x="2617470" y="2061576"/>
          <a:ext cx="6359283" cy="269330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69213">
                  <a:extLst>
                    <a:ext uri="{9D8B030D-6E8A-4147-A177-3AD203B41FA5}">
                      <a16:colId xmlns:a16="http://schemas.microsoft.com/office/drawing/2014/main" val="1490586787"/>
                    </a:ext>
                  </a:extLst>
                </a:gridCol>
                <a:gridCol w="1058014">
                  <a:extLst>
                    <a:ext uri="{9D8B030D-6E8A-4147-A177-3AD203B41FA5}">
                      <a16:colId xmlns:a16="http://schemas.microsoft.com/office/drawing/2014/main" val="3352747481"/>
                    </a:ext>
                  </a:extLst>
                </a:gridCol>
                <a:gridCol w="1058014">
                  <a:extLst>
                    <a:ext uri="{9D8B030D-6E8A-4147-A177-3AD203B41FA5}">
                      <a16:colId xmlns:a16="http://schemas.microsoft.com/office/drawing/2014/main" val="1806633405"/>
                    </a:ext>
                  </a:extLst>
                </a:gridCol>
                <a:gridCol w="1058014">
                  <a:extLst>
                    <a:ext uri="{9D8B030D-6E8A-4147-A177-3AD203B41FA5}">
                      <a16:colId xmlns:a16="http://schemas.microsoft.com/office/drawing/2014/main" val="107314834"/>
                    </a:ext>
                  </a:extLst>
                </a:gridCol>
                <a:gridCol w="1058014">
                  <a:extLst>
                    <a:ext uri="{9D8B030D-6E8A-4147-A177-3AD203B41FA5}">
                      <a16:colId xmlns:a16="http://schemas.microsoft.com/office/drawing/2014/main" val="1515616036"/>
                    </a:ext>
                  </a:extLst>
                </a:gridCol>
                <a:gridCol w="1058014">
                  <a:extLst>
                    <a:ext uri="{9D8B030D-6E8A-4147-A177-3AD203B41FA5}">
                      <a16:colId xmlns:a16="http://schemas.microsoft.com/office/drawing/2014/main" val="2300463772"/>
                    </a:ext>
                  </a:extLst>
                </a:gridCol>
              </a:tblGrid>
              <a:tr h="6363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Sample @ 80K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Qe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/>
                        <a:t>β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/>
                        <a:t>σ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6974423"/>
                  </a:ext>
                </a:extLst>
              </a:tr>
              <a:tr h="39501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65566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135169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0.485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1.16e5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32 MS/m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1505200"/>
                  </a:ext>
                </a:extLst>
              </a:tr>
              <a:tr h="38913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92481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147769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0.626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2.34e5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134 MS/m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9157961"/>
                  </a:ext>
                </a:extLst>
              </a:tr>
              <a:tr h="6363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YBCO</a:t>
                      </a:r>
                    </a:p>
                    <a:p>
                      <a:pPr algn="ctr"/>
                      <a:r>
                        <a:rPr lang="en-US" sz="1400" dirty="0"/>
                        <a:t>Deposited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135167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126911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1.065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1.30e6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 GS/m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8584022"/>
                  </a:ext>
                </a:extLst>
              </a:tr>
              <a:tr h="6363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YBCO</a:t>
                      </a:r>
                    </a:p>
                    <a:p>
                      <a:pPr algn="ctr"/>
                      <a:r>
                        <a:rPr lang="en-US" sz="1400" dirty="0"/>
                        <a:t>Taped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120191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133041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0.903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5.99e5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2.6 GS/m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711290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0202109F-8F08-26BA-BFA9-AE98C99189ED}"/>
              </a:ext>
            </a:extLst>
          </p:cNvPr>
          <p:cNvSpPr txBox="1"/>
          <p:nvPr/>
        </p:nvSpPr>
        <p:spPr>
          <a:xfrm>
            <a:off x="2326914" y="5094580"/>
            <a:ext cx="7200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YBCO is factor 29 Greater for Deposited and 19 for tapes</a:t>
            </a:r>
          </a:p>
        </p:txBody>
      </p:sp>
    </p:spTree>
    <p:extLst>
      <p:ext uri="{BB962C8B-B14F-4D97-AF65-F5344CB8AC3E}">
        <p14:creationId xmlns:p14="http://schemas.microsoft.com/office/powerpoint/2010/main" val="39678721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3C91901-638A-3DAE-5F8A-EF8CE35E56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BACK UP </a:t>
            </a:r>
            <a:r>
              <a:rPr lang="en-US" dirty="0" err="1"/>
              <a:t>SIldes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476F62-85D2-CBC6-D9A0-56E2C32E4E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00099" y="3186096"/>
            <a:ext cx="8503292" cy="505405"/>
          </a:xfrm>
        </p:spPr>
        <p:txBody>
          <a:bodyPr/>
          <a:lstStyle/>
          <a:p>
            <a:r>
              <a:rPr lang="en-US" dirty="0"/>
              <a:t>* We need the new clear YBCO taped data before CERN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234F9E-DD8A-8CCC-0C40-C10F17D2C5A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4BD62C-E823-FA7C-4C59-7645A0CCC6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828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8B6A25-FA38-6CE3-0BF1-1D44500A3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NB Movies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D7DA3-1B37-BAA9-88F6-316117CF4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SECTION TITLE AND/OR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72C0-089A-7D75-4339-D6EA1937B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2" name="D11">
            <a:hlinkClick r:id="" action="ppaction://media"/>
            <a:extLst>
              <a:ext uri="{FF2B5EF4-FFF2-40B4-BE49-F238E27FC236}">
                <a16:creationId xmlns:a16="http://schemas.microsoft.com/office/drawing/2014/main" id="{D4B30BC4-C54C-7494-BAB5-AB239226D5F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434271" y="2068661"/>
            <a:ext cx="4919529" cy="3291840"/>
          </a:xfrm>
          <a:prstGeom prst="rect">
            <a:avLst/>
          </a:prstGeom>
        </p:spPr>
      </p:pic>
      <p:pic>
        <p:nvPicPr>
          <p:cNvPr id="7" name="S11">
            <a:hlinkClick r:id="" action="ppaction://media"/>
            <a:extLst>
              <a:ext uri="{FF2B5EF4-FFF2-40B4-BE49-F238E27FC236}">
                <a16:creationId xmlns:a16="http://schemas.microsoft.com/office/drawing/2014/main" id="{CA65E89D-C350-0C4C-B4AE-4C6E774F12A2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20210" y="2068661"/>
            <a:ext cx="5852161" cy="329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828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166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8B6A25-FA38-6CE3-0BF1-1D44500A3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04" y="81631"/>
            <a:ext cx="10553700" cy="632152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Problem statement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D7DA3-1B37-BAA9-88F6-316117CF4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SECTION TITLE AND/OR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72C0-089A-7D75-4339-D6EA1937B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CEED5E7F-CA5A-70EC-768D-A9D2D9D201F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3422" y="793702"/>
                <a:ext cx="4460189" cy="4452832"/>
              </a:xfrm>
              <a:prstGeom prst="rect">
                <a:avLst/>
              </a:prstGeom>
            </p:spPr>
            <p:txBody>
              <a:bodyPr vert="horz" lIns="0" tIns="45720" rIns="91440" bIns="45720" rtlCol="0" anchor="t">
                <a:noAutofit/>
              </a:bodyPr>
              <a:lstStyle>
                <a:lvl1pPr marL="0" indent="0" algn="l" defTabSz="914400" rtl="0" eaLnBrk="1" latinLnBrk="0" hangingPunct="1">
                  <a:lnSpc>
                    <a:spcPct val="120000"/>
                  </a:lnSpc>
                  <a:spcBef>
                    <a:spcPts val="1000"/>
                  </a:spcBef>
                  <a:buClr>
                    <a:srgbClr val="B83A4B"/>
                  </a:buClr>
                  <a:buFontTx/>
                  <a:buNone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1pPr>
                <a:lvl2pPr marL="466725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2pPr>
                <a:lvl3pPr marL="863600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3pPr>
                <a:lvl4pPr marL="1320800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4pPr>
                <a:lvl5pPr marL="1665288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400" b="0" i="1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chemeClr val="bg1"/>
                    </a:solidFill>
                    <a:latin typeface="Lato"/>
                    <a:ea typeface="Lato"/>
                    <a:cs typeface="Lato"/>
                  </a:rPr>
                  <a:t>To determine the conductivity of the sample</a:t>
                </a:r>
              </a:p>
              <a:p>
                <a:r>
                  <a:rPr lang="en-US" dirty="0">
                    <a:solidFill>
                      <a:schemeClr val="bg1"/>
                    </a:solidFill>
                    <a:latin typeface="Lato"/>
                    <a:ea typeface="Lato"/>
                    <a:cs typeface="Lato"/>
                  </a:rPr>
                  <a:t>We need to determine the Q of the sample</a:t>
                </a:r>
              </a:p>
              <a:p>
                <a:r>
                  <a:rPr lang="en-US" dirty="0">
                    <a:solidFill>
                      <a:schemeClr val="bg1"/>
                    </a:solidFill>
                    <a:latin typeface="Lato"/>
                    <a:ea typeface="Lato"/>
                    <a:cs typeface="Lato"/>
                  </a:rPr>
                  <a:t>W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Lato"/>
                        <a:cs typeface="Lato"/>
                      </a:rPr>
                      <m:t>here</m:t>
                    </m:r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Lato"/>
                        <a:cs typeface="Lato"/>
                      </a:rPr>
                      <m:t> </m:t>
                    </m:r>
                    <m:sSub>
                      <m:sSub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Lato"/>
                            <a:cs typeface="Lato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Lato"/>
                            <a:cs typeface="Lato"/>
                          </a:rPr>
                          <m:t>𝑠𝑎𝑚𝑝𝑙𝑒</m:t>
                        </m:r>
                      </m:sub>
                    </m:sSub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Lato"/>
                        <a:cs typeface="Lato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Lato"/>
                            <a:cs typeface="Lato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Lato"/>
                            <a:cs typeface="Lato"/>
                          </a:rPr>
                          <m:t>𝑅𝑒𝑓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Lato"/>
                            <a:cs typeface="Lato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Lato"/>
                                <a:cs typeface="Lato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Lato"/>
                                    <a:cs typeface="Lato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Lato"/>
                                        <a:cs typeface="Lato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Lato"/>
                                        <a:cs typeface="Lato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Lato"/>
                                        <a:cs typeface="Lato"/>
                                      </a:rPr>
                                      <m:t>𝑠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Lato"/>
                                        <a:cs typeface="Lato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Lato"/>
                                        <a:cs typeface="Lato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Lato"/>
                                        <a:cs typeface="Lato"/>
                                      </a:rPr>
                                      <m:t>𝑠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Lato"/>
                                        <a:cs typeface="Lato"/>
                                      </a:rPr>
                                      <m:t> 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Lato"/>
                                        <a:cs typeface="Lato"/>
                                      </a:rPr>
                                      <m:t>𝑓𝑜𝑟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Lato"/>
                                        <a:cs typeface="Lato"/>
                                      </a:rPr>
                                      <m:t> 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Lato"/>
                                            <a:cs typeface="Lato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Lato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Lato"/>
                                            <a:cs typeface="Lato"/>
                                          </a:rPr>
                                          <m:t>𝑅𝑒𝑓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Lato"/>
                                        <a:cs typeface="Lato"/>
                                      </a:rPr>
                                      <m:t> 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Lato"/>
                                        <a:cs typeface="Lato"/>
                                      </a:rPr>
                                      <m:t>𝑓𝑜𝑟𝑚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Lato"/>
                                        <a:cs typeface="Lato"/>
                                      </a:rPr>
                                      <m:t> </m:t>
                                    </m:r>
                                    <m: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Lato"/>
                                        <a:cs typeface="Lato"/>
                                      </a:rPr>
                                      <m:t>𝐻𝐹𝑆𝑆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Lato"/>
                            <a:cs typeface="Lato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solidFill>
                    <a:schemeClr val="bg1"/>
                  </a:solidFill>
                  <a:latin typeface="Lato"/>
                  <a:ea typeface="Lato"/>
                  <a:cs typeface="Lato"/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  <a:latin typeface="Lato"/>
                    <a:ea typeface="Lato"/>
                    <a:cs typeface="Lato"/>
                  </a:rPr>
                  <a:t>Which is a component of the intrinsic quality factor</a:t>
                </a:r>
              </a:p>
              <a:p>
                <a:r>
                  <a:rPr lang="en-US" dirty="0">
                    <a:solidFill>
                      <a:schemeClr val="bg1"/>
                    </a:solidFill>
                    <a:latin typeface="Lato"/>
                    <a:ea typeface="Lato"/>
                    <a:cs typeface="Lato"/>
                  </a:rPr>
                  <a:t>As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Lato"/>
                            <a:cs typeface="Lato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Lato"/>
                            <a:cs typeface="Lato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ato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ato"/>
                              </a:rPr>
                              <m:t>𝑄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ato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Lato"/>
                        <a:cs typeface="Lato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Lato"/>
                            <a:cs typeface="Lato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Lato"/>
                            <a:cs typeface="Lato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ato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ato"/>
                              </a:rPr>
                              <m:t>𝑄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ato"/>
                              </a:rPr>
                              <m:t>𝑐𝑎𝑣𝑖𝑡𝑦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Lato"/>
                      </a:rPr>
                      <m:t>+</m:t>
                    </m:r>
                    <m:f>
                      <m:f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Lato"/>
                            <a:cs typeface="Lato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Lato"/>
                            <a:cs typeface="Lato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ato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ato"/>
                              </a:rPr>
                              <m:t>𝑄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ato"/>
                              </a:rPr>
                              <m:t>𝑠𝑎𝑚𝑝𝑙𝑒</m:t>
                            </m:r>
                          </m:sub>
                        </m:sSub>
                      </m:den>
                    </m:f>
                  </m:oMath>
                </a14:m>
                <a:endParaRPr lang="en-US" dirty="0">
                  <a:solidFill>
                    <a:schemeClr val="bg1"/>
                  </a:solidFill>
                  <a:latin typeface="Lato"/>
                  <a:ea typeface="Lato"/>
                  <a:cs typeface="Lato"/>
                </a:endParaRPr>
              </a:p>
              <a:p>
                <a:endParaRPr lang="en-US" dirty="0">
                  <a:solidFill>
                    <a:schemeClr val="bg1"/>
                  </a:solidFill>
                  <a:latin typeface="Lato"/>
                  <a:ea typeface="Lato"/>
                  <a:cs typeface="Lato"/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  <a:latin typeface="Lato"/>
                    <a:ea typeface="Lato"/>
                    <a:cs typeface="Lato"/>
                  </a:rPr>
                  <a:t>A TE11 mode hemispherical cavity to min E field on the surface and max H field to determine the quench field</a:t>
                </a:r>
              </a:p>
              <a:p>
                <a:endParaRPr lang="en-US" dirty="0">
                  <a:solidFill>
                    <a:schemeClr val="bg1"/>
                  </a:solidFill>
                  <a:latin typeface="Lato"/>
                  <a:ea typeface="Lato"/>
                  <a:cs typeface="Lato"/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  <a:latin typeface="Lato"/>
                    <a:ea typeface="Lato"/>
                    <a:cs typeface="Lato"/>
                  </a:rPr>
                  <a:t>We trying to find functional form the for the quality factor of copper cavity</a:t>
                </a:r>
                <a:endParaRPr lang="en-US" dirty="0">
                  <a:solidFill>
                    <a:schemeClr val="bg1">
                      <a:lumMod val="95000"/>
                    </a:schemeClr>
                  </a:solidFill>
                  <a:ea typeface="Lato"/>
                  <a:cs typeface="Lato"/>
                </a:endParaRPr>
              </a:p>
              <a:p>
                <a:endParaRPr lang="en-US" sz="1800" dirty="0">
                  <a:solidFill>
                    <a:schemeClr val="bg1">
                      <a:lumMod val="95000"/>
                    </a:schemeClr>
                  </a:solidFill>
                  <a:ea typeface="Lato"/>
                  <a:cs typeface="Lato"/>
                </a:endParaRPr>
              </a:p>
              <a:p>
                <a:endParaRPr lang="en-US" sz="1800" dirty="0">
                  <a:solidFill>
                    <a:schemeClr val="bg1"/>
                  </a:solidFill>
                </a:endParaRPr>
              </a:p>
              <a:p>
                <a:endParaRPr lang="en-US" sz="1800" dirty="0">
                  <a:solidFill>
                    <a:schemeClr val="bg1"/>
                  </a:solidFill>
                  <a:ea typeface="Lato" panose="020F0502020204030203" pitchFamily="34" charset="77"/>
                  <a:cs typeface="Lato" panose="020F0502020204030203" pitchFamily="34" charset="77"/>
                </a:endParaRP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CEED5E7F-CA5A-70EC-768D-A9D2D9D201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22" y="793702"/>
                <a:ext cx="4460189" cy="4452832"/>
              </a:xfrm>
              <a:prstGeom prst="rect">
                <a:avLst/>
              </a:prstGeom>
              <a:blipFill>
                <a:blip r:embed="rId2"/>
                <a:stretch>
                  <a:fillRect l="-2869" r="-683" b="-22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 descr="A picture containing shape&#10;&#10;Description automatically generated">
            <a:extLst>
              <a:ext uri="{FF2B5EF4-FFF2-40B4-BE49-F238E27FC236}">
                <a16:creationId xmlns:a16="http://schemas.microsoft.com/office/drawing/2014/main" id="{CF4E91E2-DA23-3FA9-D075-5856F3EC91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3107" y="591110"/>
            <a:ext cx="3165471" cy="52734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F48113F-4140-D6FD-955A-3BE7BAAFC9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4530" y="591110"/>
            <a:ext cx="4078577" cy="527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3838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8B6A25-FA38-6CE3-0BF1-1D44500A3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YBCO Movies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D7DA3-1B37-BAA9-88F6-316117CF4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SECTION TITLE AND/OR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72C0-089A-7D75-4339-D6EA1937B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" name="S11">
            <a:hlinkClick r:id="" action="ppaction://media"/>
            <a:extLst>
              <a:ext uri="{FF2B5EF4-FFF2-40B4-BE49-F238E27FC236}">
                <a16:creationId xmlns:a16="http://schemas.microsoft.com/office/drawing/2014/main" id="{14206E49-A802-0D23-B742-DA7A91B4362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67942" y="1595117"/>
            <a:ext cx="5648300" cy="3564111"/>
          </a:xfrm>
          <a:prstGeom prst="rect">
            <a:avLst/>
          </a:prstGeom>
        </p:spPr>
      </p:pic>
      <p:pic>
        <p:nvPicPr>
          <p:cNvPr id="4" name="D11">
            <a:hlinkClick r:id="" action="ppaction://media"/>
            <a:extLst>
              <a:ext uri="{FF2B5EF4-FFF2-40B4-BE49-F238E27FC236}">
                <a16:creationId xmlns:a16="http://schemas.microsoft.com/office/drawing/2014/main" id="{15B82EFB-1CED-8342-637E-569D10DF25AF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236973" y="1595117"/>
            <a:ext cx="5499226" cy="356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98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1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8B6A25-FA38-6CE3-0BF1-1D44500A3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Classical theory of conductivity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D7DA3-1B37-BAA9-88F6-316117CF4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SECTION TITLE AND/OR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72C0-089A-7D75-4339-D6EA1937B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ED5E7F-CA5A-70EC-768D-A9D2D9D201F7}"/>
              </a:ext>
            </a:extLst>
          </p:cNvPr>
          <p:cNvSpPr txBox="1">
            <a:spLocks/>
          </p:cNvSpPr>
          <p:nvPr/>
        </p:nvSpPr>
        <p:spPr>
          <a:xfrm>
            <a:off x="278796" y="1148156"/>
            <a:ext cx="5605593" cy="5299497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rgbClr val="B83A4B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466725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8636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208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665288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b="0" i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To determine the conductivity of the walls of the cavity we find Conductivity(Temp) </a:t>
            </a:r>
          </a:p>
          <a:p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Using the density of states Bloch-</a:t>
            </a:r>
            <a:r>
              <a:rPr lang="en-US" sz="1800" dirty="0" err="1">
                <a:solidFill>
                  <a:schemeClr val="bg1"/>
                </a:solidFill>
                <a:latin typeface="Lato"/>
                <a:ea typeface="Lato"/>
                <a:cs typeface="Lato"/>
              </a:rPr>
              <a:t>Gruneisen</a:t>
            </a:r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 law for resistivity is</a:t>
            </a:r>
          </a:p>
          <a:p>
            <a:pPr lvl="1" indent="0">
              <a:buNone/>
            </a:pPr>
            <a:endParaRPr lang="en-US" sz="1800" baseline="-25000" dirty="0">
              <a:solidFill>
                <a:schemeClr val="bg1"/>
              </a:solidFill>
              <a:ea typeface="Lato" panose="020F0502020204030203" pitchFamily="34" charset="77"/>
              <a:cs typeface="Lato" panose="020F0502020204030203" pitchFamily="34" charset="77"/>
            </a:endParaRPr>
          </a:p>
          <a:p>
            <a:pPr marL="752475" lvl="1" indent="-285750">
              <a:buFont typeface="Symbol" panose="05050102010706020507" pitchFamily="18" charset="2"/>
              <a:buChar char="Þ"/>
            </a:pPr>
            <a:endParaRPr lang="en-US" sz="2400" baseline="-25000" dirty="0">
              <a:solidFill>
                <a:schemeClr val="bg1"/>
              </a:solidFill>
              <a:ea typeface="Lato" panose="020F0502020204030203" pitchFamily="34" charset="77"/>
              <a:cs typeface="Lato" panose="020F0502020204030203" pitchFamily="34" charset="77"/>
            </a:endParaRPr>
          </a:p>
          <a:p>
            <a:pPr lvl="1" indent="0">
              <a:buNone/>
            </a:pPr>
            <a:endParaRPr lang="en-US" sz="2400" baseline="-25000" dirty="0">
              <a:solidFill>
                <a:schemeClr val="bg1"/>
              </a:solidFill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sz="2400" baseline="-25000" dirty="0">
                <a:solidFill>
                  <a:schemeClr val="bg1"/>
                </a:solidFill>
              </a:rPr>
              <a:t>But for low temp we should the form </a:t>
            </a:r>
            <a:r>
              <a:rPr lang="en-US" sz="2400" baseline="-25000" dirty="0" err="1">
                <a:solidFill>
                  <a:schemeClr val="bg1"/>
                </a:solidFill>
              </a:rPr>
              <a:t>Rphy</a:t>
            </a:r>
            <a:r>
              <a:rPr lang="en-US" sz="2400" baseline="-25000" dirty="0">
                <a:solidFill>
                  <a:schemeClr val="bg1"/>
                </a:solidFill>
              </a:rPr>
              <a:t>. Rev. B D. B. Poker and CV. E. Klabunde  26 1270212 (1982)</a:t>
            </a:r>
          </a:p>
          <a:p>
            <a:endParaRPr lang="en-US" sz="2400" baseline="-25000" dirty="0">
              <a:solidFill>
                <a:schemeClr val="bg1"/>
              </a:solidFill>
            </a:endParaRPr>
          </a:p>
          <a:p>
            <a:endParaRPr lang="en-US" sz="2400" baseline="-25000" dirty="0">
              <a:solidFill>
                <a:schemeClr val="bg1"/>
              </a:solidFill>
            </a:endParaRPr>
          </a:p>
          <a:p>
            <a:r>
              <a:rPr lang="en-US" sz="2400" baseline="-25000" dirty="0">
                <a:solidFill>
                  <a:schemeClr val="bg1"/>
                </a:solidFill>
              </a:rPr>
              <a:t>Which matches with the national Institute of standards data that use a form of </a:t>
            </a:r>
          </a:p>
          <a:p>
            <a:endParaRPr lang="en-US" sz="2400" baseline="-25000" dirty="0">
              <a:solidFill>
                <a:schemeClr val="bg1"/>
              </a:solidFill>
            </a:endParaRPr>
          </a:p>
          <a:p>
            <a:pPr lvl="1" indent="0">
              <a:buNone/>
            </a:pPr>
            <a:endParaRPr lang="en-US" sz="2400" baseline="-25000" dirty="0">
              <a:solidFill>
                <a:schemeClr val="bg1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6B80A8-F043-3AB5-6B3D-615CE3C1D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894" y="2933691"/>
            <a:ext cx="3087042" cy="6899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9786071-49CA-6100-9738-57C653CA53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2936" y="2933691"/>
            <a:ext cx="2793122" cy="7002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540A342-5D08-D132-689D-73669AD4DD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454" y="4498225"/>
            <a:ext cx="4486275" cy="6286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0404829-67D3-F1CA-E54E-327D7D34FC3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008339" y="169656"/>
            <a:ext cx="3873553" cy="294236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432F9E3-828E-D00D-7458-D9DF45B72C6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751"/>
          <a:stretch/>
        </p:blipFill>
        <p:spPr>
          <a:xfrm>
            <a:off x="7008339" y="3112021"/>
            <a:ext cx="3873553" cy="36005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543D4D-7DE7-BEAB-D4D3-6F71BA1A8A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6649" y="6055322"/>
            <a:ext cx="5133975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358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8B6A25-FA38-6CE3-0BF1-1D44500A3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Q(s) form </a:t>
            </a:r>
            <a:r>
              <a:rPr lang="en-US" sz="3200" dirty="0">
                <a:solidFill>
                  <a:schemeClr val="bg1"/>
                </a:solidFill>
              </a:rPr>
              <a:t>Bloch-</a:t>
            </a:r>
            <a:r>
              <a:rPr lang="en-US" sz="3200" dirty="0" err="1">
                <a:solidFill>
                  <a:schemeClr val="bg1"/>
                </a:solidFill>
              </a:rPr>
              <a:t>Gruneisen</a:t>
            </a:r>
            <a:r>
              <a:rPr lang="en-US" sz="3200" dirty="0">
                <a:solidFill>
                  <a:schemeClr val="bg1"/>
                </a:solidFill>
              </a:rPr>
              <a:t> law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D7DA3-1B37-BAA9-88F6-316117CF4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SECTION TITLE AND/OR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72C0-089A-7D75-4339-D6EA1937B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ED5E7F-CA5A-70EC-768D-A9D2D9D201F7}"/>
              </a:ext>
            </a:extLst>
          </p:cNvPr>
          <p:cNvSpPr txBox="1">
            <a:spLocks/>
          </p:cNvSpPr>
          <p:nvPr/>
        </p:nvSpPr>
        <p:spPr>
          <a:xfrm>
            <a:off x="235941" y="1031818"/>
            <a:ext cx="11956059" cy="4452832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rgbClr val="B83A4B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466725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8636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208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665288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b="0" i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Use Bloch-Gruneisen conductivity, then we model in HFSS the Q</a:t>
            </a:r>
            <a:r>
              <a:rPr lang="en-US" sz="1800" baseline="-250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0</a:t>
            </a:r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 , </a:t>
            </a:r>
            <a:r>
              <a:rPr lang="en-US" sz="1800" dirty="0" err="1">
                <a:solidFill>
                  <a:schemeClr val="bg1"/>
                </a:solidFill>
                <a:latin typeface="Lato"/>
                <a:ea typeface="Lato"/>
                <a:cs typeface="Lato"/>
              </a:rPr>
              <a:t>Q</a:t>
            </a:r>
            <a:r>
              <a:rPr lang="en-US" sz="1800" baseline="-25000" dirty="0" err="1">
                <a:solidFill>
                  <a:schemeClr val="bg1"/>
                </a:solidFill>
                <a:latin typeface="Lato"/>
                <a:ea typeface="Lato"/>
                <a:cs typeface="Lato"/>
              </a:rPr>
              <a:t>cavity</a:t>
            </a:r>
            <a:r>
              <a:rPr lang="en-US" sz="1800" baseline="-250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 ,</a:t>
            </a:r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Sample</a:t>
            </a:r>
            <a:r>
              <a:rPr lang="en-US" sz="1800" baseline="-250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 </a:t>
            </a:r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Cu</a:t>
            </a:r>
            <a:r>
              <a:rPr lang="en-US" sz="1800" baseline="-250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 </a:t>
            </a:r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assuming that sample walls are equal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sz="1800" b="1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Q</a:t>
            </a:r>
            <a:r>
              <a:rPr lang="en-US" sz="1800" b="1" baseline="-250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0</a:t>
            </a:r>
            <a:r>
              <a:rPr lang="en-US" sz="1800" b="1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, </a:t>
            </a:r>
            <a:r>
              <a:rPr lang="en-US" sz="1800" b="1" dirty="0" err="1">
                <a:solidFill>
                  <a:schemeClr val="bg1"/>
                </a:solidFill>
                <a:latin typeface="Lato"/>
                <a:ea typeface="Lato"/>
                <a:cs typeface="Lato"/>
              </a:rPr>
              <a:t>Q</a:t>
            </a:r>
            <a:r>
              <a:rPr lang="en-US" sz="1800" b="1" baseline="-25000" dirty="0" err="1">
                <a:solidFill>
                  <a:schemeClr val="bg1"/>
                </a:solidFill>
                <a:latin typeface="Lato"/>
                <a:ea typeface="Lato"/>
                <a:cs typeface="Lato"/>
              </a:rPr>
              <a:t>sample</a:t>
            </a:r>
            <a:r>
              <a:rPr lang="en-US" sz="1800" b="1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, and </a:t>
            </a:r>
            <a:r>
              <a:rPr lang="en-US" sz="1800" b="1" dirty="0" err="1">
                <a:solidFill>
                  <a:schemeClr val="bg1"/>
                </a:solidFill>
                <a:latin typeface="Lato"/>
                <a:ea typeface="Lato"/>
                <a:cs typeface="Lato"/>
              </a:rPr>
              <a:t>Q</a:t>
            </a:r>
            <a:r>
              <a:rPr lang="en-US" sz="1800" b="1" baseline="-25000" dirty="0" err="1">
                <a:solidFill>
                  <a:schemeClr val="bg1"/>
                </a:solidFill>
                <a:latin typeface="Lato"/>
                <a:ea typeface="Lato"/>
                <a:cs typeface="Lato"/>
              </a:rPr>
              <a:t>cavity</a:t>
            </a:r>
            <a:r>
              <a:rPr lang="en-US" sz="1800" b="1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 are parallel shifts of each other Assuming the same conductivity at a given temperature</a:t>
            </a:r>
          </a:p>
          <a:p>
            <a:pPr marL="752475" lvl="1" indent="-285750">
              <a:buFont typeface="Symbol" panose="05050102010706020507" pitchFamily="18" charset="2"/>
              <a:buChar char="Þ"/>
            </a:pPr>
            <a:endParaRPr lang="en-US" sz="1800" dirty="0">
              <a:solidFill>
                <a:schemeClr val="bg1"/>
              </a:solidFill>
            </a:endParaRPr>
          </a:p>
          <a:p>
            <a:pPr marL="752475" lvl="1" indent="-285750">
              <a:buFont typeface="Symbol" panose="05050102010706020507" pitchFamily="18" charset="2"/>
              <a:buChar char="Þ"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lvl="1" indent="0">
              <a:buNone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lvl="1" indent="0">
              <a:buNone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marL="752475" lvl="1" indent="-285750">
              <a:buFont typeface="Symbol" panose="05050102010706020507" pitchFamily="18" charset="2"/>
              <a:buChar char="Þ"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0CAE37-9C60-22EE-29F6-3DEDDD6A6A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92319" y="2388997"/>
            <a:ext cx="5084631" cy="3843924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025CE2F3-A082-E8A5-925E-6ADA500AF3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6950" y="2381867"/>
            <a:ext cx="5276850" cy="3851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959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8B6A25-FA38-6CE3-0BF1-1D44500A3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Anomalous Skin Depth to DC conductivity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D7DA3-1B37-BAA9-88F6-316117CF4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SECTION TITLE AND/OR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72C0-089A-7D75-4339-D6EA1937B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ED5E7F-CA5A-70EC-768D-A9D2D9D201F7}"/>
              </a:ext>
            </a:extLst>
          </p:cNvPr>
          <p:cNvSpPr txBox="1">
            <a:spLocks/>
          </p:cNvSpPr>
          <p:nvPr/>
        </p:nvSpPr>
        <p:spPr>
          <a:xfrm>
            <a:off x="266701" y="901811"/>
            <a:ext cx="11343662" cy="4452832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rgbClr val="B83A4B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466725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8636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208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665288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b="0" i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52475" lvl="1" indent="-285750">
              <a:buFont typeface="Symbol" panose="05050102010706020507" pitchFamily="18" charset="2"/>
              <a:buChar char="Þ"/>
            </a:pPr>
            <a:endParaRPr lang="en-US" sz="1800" dirty="0">
              <a:solidFill>
                <a:schemeClr val="bg1"/>
              </a:solidFill>
            </a:endParaRPr>
          </a:p>
          <a:p>
            <a:pPr marL="752475" lvl="1" indent="-285750">
              <a:buFont typeface="Symbol" panose="05050102010706020507" pitchFamily="18" charset="2"/>
              <a:buChar char="Þ"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lvl="1" indent="0">
              <a:buNone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lvl="1" indent="0">
              <a:buNone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marL="752475" lvl="1" indent="-285750">
              <a:buFont typeface="Symbol" panose="05050102010706020507" pitchFamily="18" charset="2"/>
              <a:buChar char="Þ"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6984E84D-3C85-085B-8056-7BD7BC363CCB}"/>
              </a:ext>
            </a:extLst>
          </p:cNvPr>
          <p:cNvSpPr txBox="1">
            <a:spLocks/>
          </p:cNvSpPr>
          <p:nvPr/>
        </p:nvSpPr>
        <p:spPr>
          <a:xfrm>
            <a:off x="266701" y="1202584"/>
            <a:ext cx="5605593" cy="3932737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rgbClr val="B83A4B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466725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8636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208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665288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b="0" i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</a:rPr>
              <a:t>Using A. Cahill et al IPAC 2016 and A. Cahill thesis 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For anomalous surface Impedance can be given by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US" sz="1800" dirty="0">
              <a:solidFill>
                <a:schemeClr val="bg1"/>
              </a:solidFill>
            </a:endParaRPr>
          </a:p>
          <a:p>
            <a:pPr marL="752475" lvl="1" indent="-285750">
              <a:buFont typeface="Symbol" panose="05050102010706020507" pitchFamily="18" charset="2"/>
              <a:buChar char="Þ"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lvl="1" indent="0">
              <a:buNone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lvl="1" indent="0">
              <a:buNone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marL="752475" lvl="1" indent="-285750">
              <a:buFont typeface="Symbol" panose="05050102010706020507" pitchFamily="18" charset="2"/>
              <a:buChar char="Þ"/>
            </a:pPr>
            <a:endParaRPr lang="en-US" sz="2400" baseline="-25000" dirty="0">
              <a:solidFill>
                <a:schemeClr val="bg1"/>
              </a:solidFill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US" sz="2400" baseline="-25000" dirty="0">
              <a:solidFill>
                <a:schemeClr val="bg1"/>
              </a:solidFill>
              <a:latin typeface="Lato"/>
              <a:ea typeface="Lato"/>
              <a:cs typeface="Lato"/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US" sz="2400" baseline="-25000" dirty="0">
              <a:solidFill>
                <a:schemeClr val="bg1"/>
              </a:solidFill>
              <a:latin typeface="Lato"/>
              <a:ea typeface="Lato"/>
              <a:cs typeface="Lato"/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sz="2400" baseline="-250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Where (l=</a:t>
            </a:r>
            <a:r>
              <a:rPr lang="el-GR" sz="2400" baseline="-250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σ</a:t>
            </a:r>
            <a:r>
              <a:rPr lang="en-US" sz="2400" baseline="-250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 </a:t>
            </a:r>
            <a:r>
              <a:rPr lang="el-GR" sz="2400" baseline="-250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ε</a:t>
            </a:r>
            <a:r>
              <a:rPr lang="en-US" sz="2400" baseline="-250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 </a:t>
            </a:r>
            <a:r>
              <a:rPr lang="en-US" sz="2400" baseline="-25000" dirty="0" err="1">
                <a:solidFill>
                  <a:schemeClr val="bg1"/>
                </a:solidFill>
                <a:latin typeface="Lato"/>
                <a:ea typeface="Lato"/>
                <a:cs typeface="Lato"/>
              </a:rPr>
              <a:t>vf</a:t>
            </a:r>
            <a:r>
              <a:rPr lang="en-US" sz="2400" baseline="-250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)/wp^2</a:t>
            </a:r>
            <a:endParaRPr lang="en-US" dirty="0">
              <a:solidFill>
                <a:schemeClr val="bg1"/>
              </a:solidFill>
              <a:ea typeface="Lato"/>
              <a:cs typeface="Lato"/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sz="2400" baseline="-250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Where wp=1.64e16 rad/s and </a:t>
            </a:r>
            <a:r>
              <a:rPr lang="en-US" sz="2400" baseline="-25000" dirty="0" err="1">
                <a:solidFill>
                  <a:schemeClr val="bg1"/>
                </a:solidFill>
                <a:latin typeface="Lato"/>
                <a:ea typeface="Lato"/>
                <a:cs typeface="Lato"/>
              </a:rPr>
              <a:t>vf</a:t>
            </a:r>
            <a:r>
              <a:rPr lang="en-US" sz="2400" baseline="-250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=1.58e6 m/m for Cu</a:t>
            </a:r>
          </a:p>
          <a:p>
            <a:pPr marL="752475" lvl="1" indent="-285750">
              <a:buFont typeface="Symbol" panose="05050102010706020507" pitchFamily="18" charset="2"/>
              <a:buChar char="Þ"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429F1A-0BF7-29EA-FA6B-83B6042B9E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634" y="2227731"/>
            <a:ext cx="3056393" cy="2435627"/>
          </a:xfrm>
          <a:prstGeom prst="rect">
            <a:avLst/>
          </a:prstGeom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6CBD6A3F-169B-AE1E-AC85-CB6CE95A102B}"/>
              </a:ext>
            </a:extLst>
          </p:cNvPr>
          <p:cNvSpPr txBox="1">
            <a:spLocks/>
          </p:cNvSpPr>
          <p:nvPr/>
        </p:nvSpPr>
        <p:spPr>
          <a:xfrm>
            <a:off x="5938532" y="1111703"/>
            <a:ext cx="5605593" cy="4452832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rgbClr val="B83A4B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466725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8636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208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665288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b="0" i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/>
                </a:solidFill>
                <a:latin typeface="Lato"/>
                <a:ea typeface="Lato"/>
                <a:cs typeface="Lato"/>
              </a:rPr>
              <a:t>Then for this we get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US" sz="1800" dirty="0">
              <a:solidFill>
                <a:schemeClr val="bg1"/>
              </a:solidFill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US" sz="1800" dirty="0">
              <a:solidFill>
                <a:schemeClr val="bg1"/>
              </a:solidFill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US" sz="1800" dirty="0">
              <a:solidFill>
                <a:schemeClr val="bg1"/>
              </a:solidFill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sz="1800" dirty="0">
                <a:solidFill>
                  <a:schemeClr val="bg1"/>
                </a:solidFill>
              </a:rPr>
              <a:t>And set magnitude equal magnitude of 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US" sz="1800" dirty="0">
              <a:solidFill>
                <a:schemeClr val="bg1"/>
              </a:solidFill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US" sz="1800" dirty="0">
              <a:solidFill>
                <a:schemeClr val="bg1"/>
              </a:solidFill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US" sz="1800" dirty="0">
              <a:solidFill>
                <a:schemeClr val="bg1"/>
              </a:solidFill>
            </a:endParaRPr>
          </a:p>
          <a:p>
            <a:pPr marL="752475" lvl="1" indent="-285750">
              <a:buFont typeface="Symbol" panose="05050102010706020507" pitchFamily="18" charset="2"/>
              <a:buChar char="Þ"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lvl="1" indent="0">
              <a:buNone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lvl="1" indent="0">
              <a:buNone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marL="752475" lvl="1" indent="-285750">
              <a:buFont typeface="Symbol" panose="05050102010706020507" pitchFamily="18" charset="2"/>
              <a:buChar char="Þ"/>
            </a:pPr>
            <a:endParaRPr lang="en-US" sz="2400" baseline="-25000" dirty="0">
              <a:solidFill>
                <a:schemeClr val="bg1"/>
              </a:solidFill>
            </a:endParaRPr>
          </a:p>
          <a:p>
            <a:pPr lvl="1" indent="0">
              <a:buNone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marL="752475" lvl="1" indent="-285750">
              <a:buFont typeface="Symbol" panose="05050102010706020507" pitchFamily="18" charset="2"/>
              <a:buChar char="Þ"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411AEB7-0E7C-94D2-59D3-E66EF2E687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0809" y="1827034"/>
            <a:ext cx="3848100" cy="800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31B27BB-D110-4E76-FC97-22CF9EEE8F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4171" y="3555315"/>
            <a:ext cx="338137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396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8B6A25-FA38-6CE3-0BF1-1D44500A3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Full RF conductivity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D7DA3-1B37-BAA9-88F6-316117CF4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SECTION TITLE AND/OR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72C0-089A-7D75-4339-D6EA1937B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ED5E7F-CA5A-70EC-768D-A9D2D9D201F7}"/>
              </a:ext>
            </a:extLst>
          </p:cNvPr>
          <p:cNvSpPr txBox="1">
            <a:spLocks/>
          </p:cNvSpPr>
          <p:nvPr/>
        </p:nvSpPr>
        <p:spPr>
          <a:xfrm>
            <a:off x="266701" y="901811"/>
            <a:ext cx="11343662" cy="4452832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rgbClr val="B83A4B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466725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8636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208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665288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b="0" i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52475" lvl="1" indent="-285750">
              <a:buFont typeface="Symbol" panose="05050102010706020507" pitchFamily="18" charset="2"/>
              <a:buChar char="Þ"/>
            </a:pPr>
            <a:endParaRPr lang="en-US" sz="1800" dirty="0">
              <a:solidFill>
                <a:schemeClr val="bg1"/>
              </a:solidFill>
            </a:endParaRPr>
          </a:p>
          <a:p>
            <a:pPr marL="752475" lvl="1" indent="-285750">
              <a:buFont typeface="Symbol" panose="05050102010706020507" pitchFamily="18" charset="2"/>
              <a:buChar char="Þ"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lvl="1" indent="0">
              <a:buNone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lvl="1" indent="0">
              <a:buNone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marL="752475" lvl="1" indent="-285750">
              <a:buFont typeface="Symbol" panose="05050102010706020507" pitchFamily="18" charset="2"/>
              <a:buChar char="Þ"/>
            </a:pPr>
            <a:endParaRPr lang="en-US" sz="1800" baseline="-25000" dirty="0">
              <a:solidFill>
                <a:schemeClr val="bg1"/>
              </a:solidFill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F1CD22-FE00-8238-CB73-8DEC77EF303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265955" y="1110218"/>
            <a:ext cx="6380010" cy="50551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3FCF10B-E3D8-A7D3-1115-99C9C0F14338}"/>
              </a:ext>
            </a:extLst>
          </p:cNvPr>
          <p:cNvSpPr txBox="1"/>
          <p:nvPr/>
        </p:nvSpPr>
        <p:spPr>
          <a:xfrm>
            <a:off x="9019576" y="2690336"/>
            <a:ext cx="2173140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/>
              <a:t>We can then use this to again find Q</a:t>
            </a:r>
            <a:r>
              <a:rPr lang="en-US" baseline="-25000" dirty="0"/>
              <a:t>0</a:t>
            </a:r>
            <a:r>
              <a:rPr lang="en-US" dirty="0"/>
              <a:t> </a:t>
            </a:r>
            <a:r>
              <a:rPr lang="en-US" dirty="0" err="1"/>
              <a:t>Q</a:t>
            </a:r>
            <a:r>
              <a:rPr lang="en-US" baseline="-25000" dirty="0" err="1"/>
              <a:t>sample</a:t>
            </a:r>
            <a:r>
              <a:rPr lang="en-US" dirty="0"/>
              <a:t> and </a:t>
            </a:r>
            <a:r>
              <a:rPr lang="en-US" dirty="0" err="1"/>
              <a:t>Q</a:t>
            </a:r>
            <a:r>
              <a:rPr lang="en-US" baseline="-25000" dirty="0" err="1"/>
              <a:t>cavity</a:t>
            </a:r>
            <a:r>
              <a:rPr lang="en-US" dirty="0"/>
              <a:t> now with the correct conductivity</a:t>
            </a:r>
          </a:p>
        </p:txBody>
      </p:sp>
    </p:spTree>
    <p:extLst>
      <p:ext uri="{BB962C8B-B14F-4D97-AF65-F5344CB8AC3E}">
        <p14:creationId xmlns:p14="http://schemas.microsoft.com/office/powerpoint/2010/main" val="3760158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8B6A25-FA38-6CE3-0BF1-1D44500A3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Samples tested to find Q cavity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D7DA3-1B37-BAA9-88F6-316117CF4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SECTION TITLE AND/OR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72C0-089A-7D75-4339-D6EA1937B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CEED5E7F-CA5A-70EC-768D-A9D2D9D201F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6700" y="1202584"/>
                <a:ext cx="5563649" cy="4452832"/>
              </a:xfrm>
              <a:prstGeom prst="rect">
                <a:avLst/>
              </a:prstGeom>
            </p:spPr>
            <p:txBody>
              <a:bodyPr vert="horz" lIns="0" tIns="45720" rIns="91440" bIns="4572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20000"/>
                  </a:lnSpc>
                  <a:spcBef>
                    <a:spcPts val="1000"/>
                  </a:spcBef>
                  <a:buClr>
                    <a:srgbClr val="B83A4B"/>
                  </a:buClr>
                  <a:buFontTx/>
                  <a:buNone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1pPr>
                <a:lvl2pPr marL="466725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2pPr>
                <a:lvl3pPr marL="863600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3pPr>
                <a:lvl4pPr marL="1320800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4pPr>
                <a:lvl5pPr marL="1665288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400" b="0" i="1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>
                    <a:solidFill>
                      <a:schemeClr val="bg1"/>
                    </a:solidFill>
                  </a:rPr>
                  <a:t>We then tested the following samples to achieve the functional form of Q cavity</a:t>
                </a:r>
              </a:p>
              <a:p>
                <a:r>
                  <a:rPr lang="en-US" sz="1800" dirty="0">
                    <a:solidFill>
                      <a:schemeClr val="bg1"/>
                    </a:solidFill>
                  </a:rPr>
                  <a:t>Where for Temp.&lt;9K for Nb We can treat the Nb as a perfect conductor</a:t>
                </a:r>
              </a:p>
              <a:p>
                <a:r>
                  <a:rPr lang="en-US" sz="1800" dirty="0">
                    <a:solidFill>
                      <a:schemeClr val="bg1"/>
                    </a:solidFill>
                  </a:rPr>
                  <a:t>	</a:t>
                </a:r>
                <a:r>
                  <a:rPr lang="en-US" sz="1800" dirty="0">
                    <a:solidFill>
                      <a:schemeClr val="bg1"/>
                    </a:solidFill>
                    <a:latin typeface="Lato"/>
                    <a:ea typeface="Lato"/>
                    <a:cs typeface="Lato"/>
                  </a:rPr>
                  <a:t>Then is</a:t>
                </a:r>
                <a:r>
                  <a:rPr lang="en-US" sz="1800" dirty="0">
                    <a:solidFill>
                      <a:schemeClr val="bg1"/>
                    </a:solidFill>
                    <a:ea typeface="Cambria Math" panose="02040503050406030204" pitchFamily="18" charset="0"/>
                    <a:cs typeface="Lato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𝑄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𝑠𝑎𝑚𝑝𝑙𝑒</m:t>
                        </m:r>
                      </m:sub>
                    </m:sSub>
                    <m:r>
                      <a:rPr lang="en-US" sz="1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Lato"/>
                      </a:rPr>
                      <m:t> </m:t>
                    </m:r>
                  </m:oMath>
                </a14:m>
                <a:r>
                  <a:rPr lang="en-US" sz="1800" dirty="0">
                    <a:solidFill>
                      <a:schemeClr val="bg1"/>
                    </a:solidFill>
                    <a:ea typeface="Cambria Math" panose="02040503050406030204" pitchFamily="18" charset="0"/>
                    <a:cs typeface="Lato"/>
                  </a:rPr>
                  <a:t>&gt;&gt;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𝑄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𝑐𝑎𝑣𝑖𝑡𝑦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chemeClr val="bg1"/>
                    </a:solidFill>
                    <a:latin typeface="Lato"/>
                    <a:ea typeface="Lato"/>
                    <a:cs typeface="Lato"/>
                  </a:rPr>
                  <a:t>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𝑄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𝑐𝑎𝑣𝑖𝑡𝑦</m:t>
                        </m:r>
                      </m:sub>
                    </m:sSub>
                    <m:r>
                      <a:rPr lang="en-US" sz="18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Lato"/>
                      </a:rPr>
                      <m:t>≈</m:t>
                    </m:r>
                    <m:sSub>
                      <m:sSubPr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𝑄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0</m:t>
                        </m:r>
                      </m:sub>
                    </m:sSub>
                  </m:oMath>
                </a14:m>
                <a:endParaRPr lang="en-US" sz="1800" dirty="0">
                  <a:solidFill>
                    <a:schemeClr val="bg1"/>
                  </a:solidFill>
                </a:endParaRPr>
              </a:p>
              <a:p>
                <a:r>
                  <a:rPr lang="en-US" sz="1800" dirty="0">
                    <a:solidFill>
                      <a:schemeClr val="bg1"/>
                    </a:solidFill>
                  </a:rPr>
                  <a:t>Then for any Residual resistance value (RRR) the conductivity above 40 K is approximately the same of both samples clean</a:t>
                </a:r>
              </a:p>
              <a:p>
                <a:r>
                  <a:rPr lang="en-US" sz="1800" dirty="0">
                    <a:solidFill>
                      <a:schemeClr val="bg1"/>
                    </a:solidFill>
                  </a:rPr>
                  <a:t>	We can then get the functional form from the copper sample scaled by the linear value we get for the niobium</a:t>
                </a:r>
              </a:p>
              <a:p>
                <a:endParaRPr lang="en-US" sz="1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CEED5E7F-CA5A-70EC-768D-A9D2D9D201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" y="1202584"/>
                <a:ext cx="5563649" cy="4452832"/>
              </a:xfrm>
              <a:prstGeom prst="rect">
                <a:avLst/>
              </a:prstGeom>
              <a:blipFill>
                <a:blip r:embed="rId2"/>
                <a:stretch>
                  <a:fillRect l="-2632" t="-137" r="-9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3">
                <a:extLst>
                  <a:ext uri="{FF2B5EF4-FFF2-40B4-BE49-F238E27FC236}">
                    <a16:creationId xmlns:a16="http://schemas.microsoft.com/office/drawing/2014/main" id="{E6387C45-2020-8798-91B0-F9C1C0A02C0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06044" y="1202584"/>
                <a:ext cx="4970763" cy="4452832"/>
              </a:xfrm>
              <a:prstGeom prst="rect">
                <a:avLst/>
              </a:prstGeom>
            </p:spPr>
            <p:txBody>
              <a:bodyPr vert="horz" lIns="0" tIns="45720" rIns="91440" bIns="45720" rtlCol="0" anchor="t">
                <a:noAutofit/>
              </a:bodyPr>
              <a:lstStyle>
                <a:lvl1pPr marL="0" indent="0" algn="l" defTabSz="914400" rtl="0" eaLnBrk="1" latinLnBrk="0" hangingPunct="1">
                  <a:lnSpc>
                    <a:spcPct val="120000"/>
                  </a:lnSpc>
                  <a:spcBef>
                    <a:spcPts val="1000"/>
                  </a:spcBef>
                  <a:buClr>
                    <a:srgbClr val="B83A4B"/>
                  </a:buClr>
                  <a:buFontTx/>
                  <a:buNone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1pPr>
                <a:lvl2pPr marL="466725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2pPr>
                <a:lvl3pPr marL="863600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3pPr>
                <a:lvl4pPr marL="1320800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4pPr>
                <a:lvl5pPr marL="1665288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400" b="0" i="1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Lato"/>
                    <a:cs typeface="Times New Roman" panose="02020603050405020304" pitchFamily="18" charset="0"/>
                  </a:rPr>
                  <a:t>To Fit VNA data we us to Find Q0 than Q cavity: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</a:rPr>
                            <m:t>𝑆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</a:rPr>
                            <m:t>11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Lato"/>
                          <a:cs typeface="Lato"/>
                        </a:rPr>
                        <m:t>=20 </m:t>
                      </m:r>
                      <m:r>
                        <a:rPr lang="en-US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Lato"/>
                          <a:cs typeface="Lato"/>
                        </a:rPr>
                        <m:t>𝑙𝑜𝑔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Lato"/>
                                  <a:cs typeface="Lato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𝛽</m:t>
                              </m:r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−1−</m:t>
                              </m:r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𝑗</m:t>
                              </m:r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Lato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Lato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Lato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 </m:t>
                              </m:r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𝛿</m:t>
                              </m:r>
                            </m:num>
                            <m:den>
                              <m: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𝛽</m:t>
                              </m:r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+</m:t>
                              </m:r>
                              <m: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1</m:t>
                              </m:r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+</m:t>
                              </m:r>
                              <m: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𝑗</m:t>
                              </m:r>
                              <m: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Lato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Lato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Lato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 </m:t>
                              </m:r>
                              <m: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𝛿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800" dirty="0">
                  <a:solidFill>
                    <a:schemeClr val="bg1"/>
                  </a:solidFill>
                  <a:latin typeface="Lato"/>
                  <a:ea typeface="Lato"/>
                  <a:cs typeface="Lato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Lato"/>
                        </a:rPr>
                        <m:t>𝛿</m:t>
                      </m:r>
                      <m:r>
                        <a:rPr lang="en-US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Lato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Lato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Lato"/>
                            </a:rPr>
                            <m:t>𝑓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Lato"/>
                        </a:rPr>
                        <m:t>−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Lato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Lato"/>
                            </a:rPr>
                            <m:t>𝑓</m:t>
                          </m:r>
                        </m:den>
                      </m:f>
                    </m:oMath>
                  </m:oMathPara>
                </a14:m>
                <a:endParaRPr lang="en-US" sz="1800" dirty="0">
                  <a:solidFill>
                    <a:schemeClr val="bg1"/>
                  </a:solidFill>
                  <a:latin typeface="Lato"/>
                  <a:ea typeface="Lato"/>
                  <a:cs typeface="Lato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Lato"/>
                        </a:rPr>
                        <m:t>𝛽</m:t>
                      </m:r>
                      <m:r>
                        <a:rPr lang="en-US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Lato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Lato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𝑒𝑥𝑡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>
                  <a:solidFill>
                    <a:schemeClr val="bg1"/>
                  </a:solidFill>
                  <a:latin typeface="Lato"/>
                  <a:ea typeface="Lato"/>
                  <a:cs typeface="Lato"/>
                </a:endParaRPr>
              </a:p>
              <a:p>
                <a:r>
                  <a:rPr lang="en-US" sz="1800" dirty="0">
                    <a:solidFill>
                      <a:schemeClr val="bg1"/>
                    </a:solidFill>
                    <a:latin typeface="Lato"/>
                    <a:ea typeface="Lato"/>
                    <a:cs typeface="Lato"/>
                  </a:rPr>
                  <a:t>The fitting gives us the Q factor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Lato"/>
                          <a:cs typeface="Lato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𝑐𝑎𝑣𝑖𝑡𝑦</m:t>
                              </m:r>
                            </m:sub>
                          </m:sSub>
                        </m:den>
                      </m:f>
                      <m:r>
                        <a:rPr lang="en-US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Lato"/>
                        </a:rPr>
                        <m:t>+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Lato"/>
                              <a:cs typeface="Lato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ato"/>
                                </a:rPr>
                                <m:t>𝑠𝑎𝑚𝑝𝑙𝑒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>
                  <a:solidFill>
                    <a:schemeClr val="bg1"/>
                  </a:solidFill>
                  <a:latin typeface="Lato"/>
                  <a:ea typeface="Lato"/>
                  <a:cs typeface="Lato"/>
                </a:endParaRPr>
              </a:p>
              <a:p>
                <a:r>
                  <a:rPr lang="en-US" sz="1800" dirty="0">
                    <a:solidFill>
                      <a:schemeClr val="bg1"/>
                    </a:solidFill>
                    <a:latin typeface="Lato"/>
                    <a:ea typeface="Lato"/>
                    <a:cs typeface="Lato"/>
                  </a:rPr>
                  <a:t>=&gt;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Lato"/>
                            <a:cs typeface="Lato"/>
                          </a:rPr>
                        </m:ctrlPr>
                      </m:fPr>
                      <m:num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Lato"/>
                            <a:cs typeface="Lato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ato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ato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ato"/>
                              </a:rPr>
                              <m:t>𝑠𝑎𝑚𝑝𝑙𝑒</m:t>
                            </m:r>
                          </m:sub>
                        </m:sSub>
                      </m:den>
                    </m:f>
                    <m:r>
                      <a:rPr lang="en-US" sz="1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Lato"/>
                        <a:cs typeface="Lato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Lato"/>
                            <a:cs typeface="Lato"/>
                          </a:rPr>
                        </m:ctrlPr>
                      </m:fPr>
                      <m:num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Lato"/>
                            <a:cs typeface="Lato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ato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ato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ato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sz="1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Lato"/>
                      </a:rPr>
                      <m:t>−</m:t>
                    </m:r>
                    <m:f>
                      <m:fPr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Lato"/>
                            <a:cs typeface="Lato"/>
                          </a:rPr>
                        </m:ctrlPr>
                      </m:fPr>
                      <m:num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Lato"/>
                            <a:cs typeface="Lato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ato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ato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ato"/>
                              </a:rPr>
                              <m:t>𝑐𝑎𝑣𝑖𝑡𝑦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800" dirty="0">
                    <a:solidFill>
                      <a:schemeClr val="bg1"/>
                    </a:solidFill>
                    <a:latin typeface="Lato"/>
                    <a:ea typeface="Lato"/>
                    <a:cs typeface="Lato"/>
                  </a:rPr>
                  <a:t>  =&gt;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𝑄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𝑐𝑎𝑣𝑖𝑡𝑦</m:t>
                        </m:r>
                      </m:sub>
                    </m:sSub>
                    <m:r>
                      <a:rPr lang="en-US" sz="18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Lato"/>
                      </a:rPr>
                      <m:t>&gt;</m:t>
                    </m:r>
                  </m:oMath>
                </a14:m>
                <a:r>
                  <a:rPr lang="en-US" sz="1800" dirty="0">
                    <a:solidFill>
                      <a:schemeClr val="bg1"/>
                    </a:solidFill>
                    <a:ea typeface="Cambria Math" panose="02040503050406030204" pitchFamily="18" charset="0"/>
                    <a:cs typeface="Lato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𝑄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0</m:t>
                        </m:r>
                      </m:sub>
                    </m:sSub>
                  </m:oMath>
                </a14:m>
                <a:endParaRPr lang="en-US" sz="1800" dirty="0">
                  <a:solidFill>
                    <a:schemeClr val="bg1"/>
                  </a:solidFill>
                  <a:latin typeface="Lato"/>
                  <a:ea typeface="Lato"/>
                  <a:cs typeface="Lato"/>
                </a:endParaRPr>
              </a:p>
              <a:p>
                <a:endParaRPr lang="en-US" sz="1800" dirty="0">
                  <a:solidFill>
                    <a:schemeClr val="bg1"/>
                  </a:solidFill>
                  <a:latin typeface="Lato"/>
                  <a:ea typeface="Lato"/>
                  <a:cs typeface="Lato"/>
                </a:endParaRPr>
              </a:p>
              <a:p>
                <a:endParaRPr lang="en-US" sz="1800" dirty="0">
                  <a:solidFill>
                    <a:schemeClr val="bg1"/>
                  </a:solidFill>
                  <a:latin typeface="Lato"/>
                  <a:ea typeface="Lato"/>
                  <a:cs typeface="Lato"/>
                </a:endParaRPr>
              </a:p>
              <a:p>
                <a:endParaRPr lang="en-US" sz="1800" dirty="0">
                  <a:solidFill>
                    <a:schemeClr val="bg1"/>
                  </a:solidFill>
                  <a:latin typeface="Lato"/>
                  <a:ea typeface="Lato"/>
                  <a:cs typeface="Lato"/>
                </a:endParaRPr>
              </a:p>
              <a:p>
                <a:endParaRPr lang="en-US" sz="1800" dirty="0">
                  <a:solidFill>
                    <a:schemeClr val="bg1">
                      <a:lumMod val="95000"/>
                    </a:schemeClr>
                  </a:solidFill>
                  <a:ea typeface="Lato"/>
                  <a:cs typeface="Lato"/>
                </a:endParaRPr>
              </a:p>
              <a:p>
                <a:endParaRPr lang="en-US" sz="1800" dirty="0">
                  <a:solidFill>
                    <a:schemeClr val="bg1">
                      <a:lumMod val="95000"/>
                    </a:schemeClr>
                  </a:solidFill>
                  <a:ea typeface="Lato"/>
                  <a:cs typeface="Lato"/>
                </a:endParaRPr>
              </a:p>
              <a:p>
                <a:endParaRPr lang="en-US" sz="1800" dirty="0">
                  <a:solidFill>
                    <a:schemeClr val="bg1"/>
                  </a:solidFill>
                </a:endParaRPr>
              </a:p>
              <a:p>
                <a:endParaRPr lang="en-US" sz="1800" dirty="0">
                  <a:solidFill>
                    <a:schemeClr val="bg1"/>
                  </a:solidFill>
                  <a:ea typeface="Lato" panose="020F0502020204030203" pitchFamily="34" charset="77"/>
                  <a:cs typeface="Lato" panose="020F0502020204030203" pitchFamily="34" charset="77"/>
                </a:endParaRPr>
              </a:p>
            </p:txBody>
          </p:sp>
        </mc:Choice>
        <mc:Fallback xmlns="">
          <p:sp>
            <p:nvSpPr>
              <p:cNvPr id="2" name="Text Placeholder 3">
                <a:extLst>
                  <a:ext uri="{FF2B5EF4-FFF2-40B4-BE49-F238E27FC236}">
                    <a16:creationId xmlns:a16="http://schemas.microsoft.com/office/drawing/2014/main" id="{E6387C45-2020-8798-91B0-F9C1C0A02C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6044" y="1202584"/>
                <a:ext cx="4970763" cy="4452832"/>
              </a:xfrm>
              <a:prstGeom prst="rect">
                <a:avLst/>
              </a:prstGeom>
              <a:blipFill>
                <a:blip r:embed="rId3"/>
                <a:stretch>
                  <a:fillRect l="-29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5849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0E8B6A25-FA38-6CE3-0BF1-1D44500A326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87704" y="81631"/>
                <a:ext cx="10553700" cy="632152"/>
              </a:xfrm>
            </p:spPr>
            <p:txBody>
              <a:bodyPr/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Find Functional Form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𝑄</m:t>
                        </m:r>
                      </m:e>
                      <m:sub>
                        <m:r>
                          <a:rPr lang="en-US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𝑐𝑎𝑣𝑖𝑡𝑦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from Nb</a:t>
                </a:r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0E8B6A25-FA38-6CE3-0BF1-1D44500A32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87704" y="81631"/>
                <a:ext cx="10553700" cy="632152"/>
              </a:xfrm>
              <a:blipFill>
                <a:blip r:embed="rId6"/>
                <a:stretch>
                  <a:fillRect l="-2369" t="-11538" b="-240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D7DA3-1B37-BAA9-88F6-316117CF4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SECTION TITLE AND/OR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72C0-089A-7D75-4339-D6EA1937B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CEED5E7F-CA5A-70EC-768D-A9D2D9D201F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00745" y="1005631"/>
                <a:ext cx="4970763" cy="4452832"/>
              </a:xfrm>
              <a:prstGeom prst="rect">
                <a:avLst/>
              </a:prstGeom>
            </p:spPr>
            <p:txBody>
              <a:bodyPr vert="horz" lIns="0" tIns="45720" rIns="91440" bIns="45720" rtlCol="0" anchor="t">
                <a:noAutofit/>
              </a:bodyPr>
              <a:lstStyle>
                <a:lvl1pPr marL="0" indent="0" algn="l" defTabSz="914400" rtl="0" eaLnBrk="1" latinLnBrk="0" hangingPunct="1">
                  <a:lnSpc>
                    <a:spcPct val="120000"/>
                  </a:lnSpc>
                  <a:spcBef>
                    <a:spcPts val="1000"/>
                  </a:spcBef>
                  <a:buClr>
                    <a:srgbClr val="B83A4B"/>
                  </a:buClr>
                  <a:buFontTx/>
                  <a:buNone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1pPr>
                <a:lvl2pPr marL="466725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2pPr>
                <a:lvl3pPr marL="863600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3pPr>
                <a:lvl4pPr marL="1320800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4pPr>
                <a:lvl5pPr marL="1665288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400" b="0" i="1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Lato"/>
                    <a:cs typeface="Times New Roman" panose="02020603050405020304" pitchFamily="18" charset="0"/>
                  </a:rPr>
                  <a:t>4K </a:t>
                </a:r>
                <a:r>
                  <a:rPr lang="en-US" sz="18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Lato"/>
                    <a:cs typeface="Times New Roman" panose="02020603050405020304" pitchFamily="18" charset="0"/>
                  </a:rPr>
                  <a:t>for Nb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𝑄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𝑐𝑎𝑣𝑖𝑡𝑦</m:t>
                        </m:r>
                      </m:sub>
                    </m:sSub>
                    <m:r>
                      <a:rPr lang="en-US" sz="18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Lato"/>
                      </a:rPr>
                      <m:t>≈</m:t>
                    </m:r>
                    <m:sSub>
                      <m:sSubPr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𝑄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Lato"/>
                      </a:rPr>
                      <m:t> </m:t>
                    </m:r>
                  </m:oMath>
                </a14:m>
                <a:endParaRPr lang="en-US" sz="1800" dirty="0">
                  <a:solidFill>
                    <a:schemeClr val="bg1"/>
                  </a:solidFill>
                  <a:latin typeface="Lato"/>
                  <a:ea typeface="Lato"/>
                  <a:cs typeface="Lato"/>
                </a:endParaRPr>
              </a:p>
              <a:p>
                <a:endParaRPr lang="en-US" sz="1800" dirty="0">
                  <a:solidFill>
                    <a:schemeClr val="bg1"/>
                  </a:solidFill>
                  <a:latin typeface="Lato"/>
                  <a:ea typeface="Lato"/>
                  <a:cs typeface="Lato"/>
                </a:endParaRPr>
              </a:p>
              <a:p>
                <a:endParaRPr lang="en-US" sz="1800" dirty="0">
                  <a:solidFill>
                    <a:schemeClr val="bg1"/>
                  </a:solidFill>
                  <a:latin typeface="Lato"/>
                  <a:ea typeface="Lato"/>
                  <a:cs typeface="Lato"/>
                </a:endParaRPr>
              </a:p>
              <a:p>
                <a:endParaRPr lang="en-US" sz="1800" dirty="0">
                  <a:solidFill>
                    <a:schemeClr val="bg1">
                      <a:lumMod val="95000"/>
                    </a:schemeClr>
                  </a:solidFill>
                  <a:ea typeface="Lato"/>
                  <a:cs typeface="Lato"/>
                </a:endParaRPr>
              </a:p>
              <a:p>
                <a:endParaRPr lang="en-US" sz="1800" dirty="0">
                  <a:solidFill>
                    <a:schemeClr val="bg1">
                      <a:lumMod val="95000"/>
                    </a:schemeClr>
                  </a:solidFill>
                  <a:ea typeface="Lato"/>
                  <a:cs typeface="Lato"/>
                </a:endParaRPr>
              </a:p>
              <a:p>
                <a:endParaRPr lang="en-US" sz="1800" dirty="0">
                  <a:solidFill>
                    <a:schemeClr val="bg1"/>
                  </a:solidFill>
                </a:endParaRPr>
              </a:p>
              <a:p>
                <a:endParaRPr lang="en-US" sz="1800" dirty="0">
                  <a:solidFill>
                    <a:schemeClr val="bg1"/>
                  </a:solidFill>
                  <a:ea typeface="Lato" panose="020F0502020204030203" pitchFamily="34" charset="77"/>
                  <a:cs typeface="Lato" panose="020F0502020204030203" pitchFamily="34" charset="77"/>
                </a:endParaRP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CEED5E7F-CA5A-70EC-768D-A9D2D9D201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0745" y="1005631"/>
                <a:ext cx="4970763" cy="4452832"/>
              </a:xfrm>
              <a:prstGeom prst="rect">
                <a:avLst/>
              </a:prstGeom>
              <a:blipFill>
                <a:blip r:embed="rId7"/>
                <a:stretch>
                  <a:fillRect l="-3190" t="-1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S11">
            <a:hlinkClick r:id="" action="ppaction://media"/>
            <a:extLst>
              <a:ext uri="{FF2B5EF4-FFF2-40B4-BE49-F238E27FC236}">
                <a16:creationId xmlns:a16="http://schemas.microsoft.com/office/drawing/2014/main" id="{59A75E8E-225D-376B-F83D-21EF056083F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0841" y="2061157"/>
            <a:ext cx="6342853" cy="3567855"/>
          </a:xfrm>
          <a:prstGeom prst="rect">
            <a:avLst/>
          </a:prstGeom>
        </p:spPr>
      </p:pic>
      <p:pic>
        <p:nvPicPr>
          <p:cNvPr id="12" name="D11">
            <a:hlinkClick r:id="" action="ppaction://media"/>
            <a:extLst>
              <a:ext uri="{FF2B5EF4-FFF2-40B4-BE49-F238E27FC236}">
                <a16:creationId xmlns:a16="http://schemas.microsoft.com/office/drawing/2014/main" id="{B8450F44-1C24-428A-875E-CECE8C0E5F06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453694" y="2061156"/>
            <a:ext cx="5553147" cy="3567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46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6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166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8B6A25-FA38-6CE3-0BF1-1D44500A3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704" y="81631"/>
            <a:ext cx="10553700" cy="632152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Add Q (T) beta (T) for Nb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D7DA3-1B37-BAA9-88F6-316117CF48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SECTION TITLE AND/OR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72C0-089A-7D75-4339-D6EA1937B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CEED5E7F-CA5A-70EC-768D-A9D2D9D201F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00745" y="1005631"/>
                <a:ext cx="4970763" cy="4452832"/>
              </a:xfrm>
              <a:prstGeom prst="rect">
                <a:avLst/>
              </a:prstGeom>
            </p:spPr>
            <p:txBody>
              <a:bodyPr vert="horz" lIns="0" tIns="45720" rIns="91440" bIns="45720" rtlCol="0" anchor="t">
                <a:noAutofit/>
              </a:bodyPr>
              <a:lstStyle>
                <a:lvl1pPr marL="0" indent="0" algn="l" defTabSz="914400" rtl="0" eaLnBrk="1" latinLnBrk="0" hangingPunct="1">
                  <a:lnSpc>
                    <a:spcPct val="120000"/>
                  </a:lnSpc>
                  <a:spcBef>
                    <a:spcPts val="1000"/>
                  </a:spcBef>
                  <a:buClr>
                    <a:srgbClr val="B83A4B"/>
                  </a:buClr>
                  <a:buFontTx/>
                  <a:buNone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1pPr>
                <a:lvl2pPr marL="466725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2pPr>
                <a:lvl3pPr marL="863600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3pPr>
                <a:lvl4pPr marL="1320800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4pPr>
                <a:lvl5pPr marL="1665288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400" b="0" i="1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Lato"/>
                    <a:cs typeface="Times New Roman" panose="02020603050405020304" pitchFamily="18" charset="0"/>
                  </a:rPr>
                  <a:t>4K </a:t>
                </a:r>
                <a:r>
                  <a:rPr lang="en-US" sz="18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Lato"/>
                    <a:cs typeface="Times New Roman" panose="02020603050405020304" pitchFamily="18" charset="0"/>
                  </a:rPr>
                  <a:t>for Nb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𝑄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𝑐𝑎𝑣𝑖𝑡𝑦</m:t>
                        </m:r>
                      </m:sub>
                    </m:sSub>
                    <m:r>
                      <a:rPr lang="en-US" sz="180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Lato"/>
                      </a:rPr>
                      <m:t>≈</m:t>
                    </m:r>
                    <m:sSub>
                      <m:sSubPr>
                        <m:ctrlP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𝑄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ato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Lato"/>
                      </a:rPr>
                      <m:t> </m:t>
                    </m:r>
                  </m:oMath>
                </a14:m>
                <a:endParaRPr lang="en-US" sz="1800" dirty="0">
                  <a:solidFill>
                    <a:schemeClr val="bg1"/>
                  </a:solidFill>
                  <a:latin typeface="Lato"/>
                  <a:ea typeface="Lato"/>
                  <a:cs typeface="Lato"/>
                </a:endParaRPr>
              </a:p>
              <a:p>
                <a:endParaRPr lang="en-US" sz="1800" dirty="0">
                  <a:solidFill>
                    <a:schemeClr val="bg1"/>
                  </a:solidFill>
                  <a:latin typeface="Lato"/>
                  <a:ea typeface="Lato"/>
                  <a:cs typeface="Lato"/>
                </a:endParaRPr>
              </a:p>
              <a:p>
                <a:endParaRPr lang="en-US" sz="1800" dirty="0">
                  <a:solidFill>
                    <a:schemeClr val="bg1"/>
                  </a:solidFill>
                  <a:latin typeface="Lato"/>
                  <a:ea typeface="Lato"/>
                  <a:cs typeface="Lato"/>
                </a:endParaRPr>
              </a:p>
              <a:p>
                <a:endParaRPr lang="en-US" sz="1800" dirty="0">
                  <a:solidFill>
                    <a:schemeClr val="bg1">
                      <a:lumMod val="95000"/>
                    </a:schemeClr>
                  </a:solidFill>
                  <a:ea typeface="Lato"/>
                  <a:cs typeface="Lato"/>
                </a:endParaRPr>
              </a:p>
              <a:p>
                <a:endParaRPr lang="en-US" sz="1800" dirty="0">
                  <a:solidFill>
                    <a:schemeClr val="bg1">
                      <a:lumMod val="95000"/>
                    </a:schemeClr>
                  </a:solidFill>
                  <a:ea typeface="Lato"/>
                  <a:cs typeface="Lato"/>
                </a:endParaRPr>
              </a:p>
              <a:p>
                <a:endParaRPr lang="en-US" sz="1800" dirty="0">
                  <a:solidFill>
                    <a:schemeClr val="bg1"/>
                  </a:solidFill>
                </a:endParaRPr>
              </a:p>
              <a:p>
                <a:endParaRPr lang="en-US" sz="1800" dirty="0">
                  <a:solidFill>
                    <a:schemeClr val="bg1"/>
                  </a:solidFill>
                  <a:ea typeface="Lato" panose="020F0502020204030203" pitchFamily="34" charset="77"/>
                  <a:cs typeface="Lato" panose="020F0502020204030203" pitchFamily="34" charset="77"/>
                </a:endParaRPr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CEED5E7F-CA5A-70EC-768D-A9D2D9D201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0745" y="1005631"/>
                <a:ext cx="4970763" cy="4452832"/>
              </a:xfrm>
              <a:prstGeom prst="rect">
                <a:avLst/>
              </a:prstGeom>
              <a:blipFill>
                <a:blip r:embed="rId7"/>
                <a:stretch>
                  <a:fillRect l="-3190" t="-1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F45DE1A0-3D96-2B55-3FB4-6361B2E55F8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2646" y="2055302"/>
            <a:ext cx="5376411" cy="4160940"/>
          </a:xfrm>
          <a:prstGeom prst="rect">
            <a:avLst/>
          </a:prstGeo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5D86C1A7-EA9F-A131-5B45-844E3FAABF0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19057" y="2053652"/>
            <a:ext cx="5977286" cy="416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363096"/>
      </p:ext>
    </p:extLst>
  </p:cSld>
  <p:clrMapOvr>
    <a:masterClrMapping/>
  </p:clrMapOvr>
</p:sld>
</file>

<file path=ppt/theme/theme1.xml><?xml version="1.0" encoding="utf-8"?>
<a:theme xmlns:a="http://schemas.openxmlformats.org/drawingml/2006/main" name="SLAC Covers/Title Slides">
  <a:themeElements>
    <a:clrScheme name="Custom 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C1515"/>
      </a:accent1>
      <a:accent2>
        <a:srgbClr val="4198B5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PPT_Presentation_031622" id="{4765C110-CC2B-6E45-B2B3-75F5A1911DB3}" vid="{9DA077EA-6666-B14D-81C9-2FD28442B6D0}"/>
    </a:ext>
  </a:extLst>
</a:theme>
</file>

<file path=ppt/theme/theme2.xml><?xml version="1.0" encoding="utf-8"?>
<a:theme xmlns:a="http://schemas.openxmlformats.org/drawingml/2006/main" name="SLAC Interior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PPT_Presentation_031622" id="{4765C110-CC2B-6E45-B2B3-75F5A1911DB3}" vid="{7FBC852C-56B0-CE44-BF70-AA1CE13EFFE6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C067559DD9CC49BBF6BE12CB7327EA" ma:contentTypeVersion="2" ma:contentTypeDescription="Create a new document." ma:contentTypeScope="" ma:versionID="e93281115d416d3e83b264433c4e7f9d">
  <xsd:schema xmlns:xsd="http://www.w3.org/2001/XMLSchema" xmlns:xs="http://www.w3.org/2001/XMLSchema" xmlns:p="http://schemas.microsoft.com/office/2006/metadata/properties" xmlns:ns3="58bb48ed-9528-46aa-afbe-18e747f834ee" targetNamespace="http://schemas.microsoft.com/office/2006/metadata/properties" ma:root="true" ma:fieldsID="01e1745c41c065b0fcc2e14f03216bed" ns3:_="">
    <xsd:import namespace="58bb48ed-9528-46aa-afbe-18e747f834e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bb48ed-9528-46aa-afbe-18e747f834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D693573-FDA2-41CE-A64C-A7604E3B81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8bb48ed-9528-46aa-afbe-18e747f834e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78E1ECA-765E-4060-9569-5D3D84BDD4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144B4F8-0D3A-45FA-9502-B74F740E9B93}">
  <ds:schemaRefs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dcmitype/"/>
    <ds:schemaRef ds:uri="58bb48ed-9528-46aa-afbe-18e747f834ee"/>
    <ds:schemaRef ds:uri="http://schemas.openxmlformats.org/package/2006/metadata/core-properties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Benjamin Bisconti 7_21</Template>
  <TotalTime>31946</TotalTime>
  <Words>1086</Words>
  <Application>Microsoft Office PowerPoint</Application>
  <PresentationFormat>Widescreen</PresentationFormat>
  <Paragraphs>269</Paragraphs>
  <Slides>20</Slides>
  <Notes>0</Notes>
  <HiddenSlides>0</HiddenSlides>
  <MMClips>8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32" baseType="lpstr">
      <vt:lpstr>Symbol</vt:lpstr>
      <vt:lpstr>Montserrat</vt:lpstr>
      <vt:lpstr>Lato Black</vt:lpstr>
      <vt:lpstr>Arial</vt:lpstr>
      <vt:lpstr>Calibri</vt:lpstr>
      <vt:lpstr>Cambria Math</vt:lpstr>
      <vt:lpstr>Lato</vt:lpstr>
      <vt:lpstr>Times New Roman</vt:lpstr>
      <vt:lpstr>Calibri Light</vt:lpstr>
      <vt:lpstr>SLAC Covers/Title Slides</vt:lpstr>
      <vt:lpstr>SLAC Interior Slides</vt:lpstr>
      <vt:lpstr>Custom Design</vt:lpstr>
      <vt:lpstr>PowerPoint Presentation</vt:lpstr>
      <vt:lpstr>Problem statement</vt:lpstr>
      <vt:lpstr>Classical theory of conductivity</vt:lpstr>
      <vt:lpstr>Q(s) form Bloch-Gruneisen law </vt:lpstr>
      <vt:lpstr>Anomalous Skin Depth to DC conductivity</vt:lpstr>
      <vt:lpstr>Full RF conductivity</vt:lpstr>
      <vt:lpstr>Samples tested to find Q cavity</vt:lpstr>
      <vt:lpstr>Find Functional Form of Q_cavity from Nb</vt:lpstr>
      <vt:lpstr>Add Q (T) beta (T) for Nb</vt:lpstr>
      <vt:lpstr>Find Functional Form of Q_cavity at Cu</vt:lpstr>
      <vt:lpstr>Find Functional Form of Q_cavity at Cu</vt:lpstr>
      <vt:lpstr>Functional form of Q cavity</vt:lpstr>
      <vt:lpstr>Analysis of YBCO Deposited Results</vt:lpstr>
      <vt:lpstr>YBCO Tapes</vt:lpstr>
      <vt:lpstr>Taped YBCO Results</vt:lpstr>
      <vt:lpstr>YBCO RF from TWT</vt:lpstr>
      <vt:lpstr>Taped YBCO Results 80 K</vt:lpstr>
      <vt:lpstr>PowerPoint Presentation</vt:lpstr>
      <vt:lpstr>NB Movies</vt:lpstr>
      <vt:lpstr>YBCO Movies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Benjamin Bisconti</dc:creator>
  <cp:keywords/>
  <dc:description/>
  <cp:lastModifiedBy>Mitchell E Schneider</cp:lastModifiedBy>
  <cp:revision>124</cp:revision>
  <dcterms:created xsi:type="dcterms:W3CDTF">2022-07-27T17:08:32Z</dcterms:created>
  <dcterms:modified xsi:type="dcterms:W3CDTF">2023-03-13T16:57:58Z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0x010100ECC067559DD9CC49BBF6BE12CB7327EA</vt:lpwstr>
  </property>
</Properties>
</file>