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59" r:id="rId4"/>
    <p:sldId id="341" r:id="rId5"/>
    <p:sldId id="331" r:id="rId6"/>
    <p:sldId id="332" r:id="rId7"/>
    <p:sldId id="334" r:id="rId8"/>
    <p:sldId id="336" r:id="rId9"/>
    <p:sldId id="337" r:id="rId10"/>
    <p:sldId id="338" r:id="rId11"/>
    <p:sldId id="339" r:id="rId12"/>
    <p:sldId id="340" r:id="rId13"/>
    <p:sldId id="333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2222"/>
    <a:srgbClr val="E2EFFE"/>
    <a:srgbClr val="B6B7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85"/>
    <p:restoredTop sz="96327"/>
  </p:normalViewPr>
  <p:slideViewPr>
    <p:cSldViewPr snapToGrid="0" snapToObjects="1">
      <p:cViewPr varScale="1">
        <p:scale>
          <a:sx n="115" d="100"/>
          <a:sy n="115" d="100"/>
        </p:scale>
        <p:origin x="216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EC8106-8E06-7F4D-889D-9ED65B2A830E}" type="datetimeFigureOut">
              <a:rPr lang="de-DE" smtClean="0"/>
              <a:t>23.03.23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85A11-0699-2244-BB49-10C723424C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8861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85A11-0699-2244-BB49-10C723424CCE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1131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E02DA3-1BC2-7347-A062-2A05EC424C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14FDFCE-16EA-6A44-B7D0-2725FB3BC8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2994EB-71E0-E845-A863-4BBE6313B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11CF-51C1-4246-9520-C031B0938CBE}" type="datetime1">
              <a:rPr lang="de-DE" smtClean="0"/>
              <a:t>23.03.23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7819E76-CB2D-AC4D-8C7B-9B5C246C6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David Borgelt - WWU Münster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6B6AC9-72D3-3042-9106-C9F00DE8F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9696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F90DDE-1D33-A041-8784-D732FEECF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EA1F4E9-C338-D94B-9B2D-0B195BD8FB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4B9CBF5-DE9C-FF41-8551-2F7BD2EA9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6DBAE-039F-7041-B55C-3EF15F638241}" type="datetime1">
              <a:rPr lang="de-DE" smtClean="0"/>
              <a:t>23.03.23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3D6F128-0E96-E541-BE23-82E485A82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David Borgelt - WWU Münster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A18881E-C887-524B-B975-9A8B13783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2655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A1238F0-2C29-2641-AC1C-D43F9C1301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EC2382F-5ECE-5F43-BE69-DBA83DBD94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4A2521-C943-444F-91CC-D0B721D58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C71F-7CBC-B346-BCCF-386F2425794B}" type="datetime1">
              <a:rPr lang="de-DE" smtClean="0"/>
              <a:t>23.03.23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72DD627-AD5D-4442-8877-86EAA61B3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David Borgelt - WWU Münster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8BB9C8-7627-A24F-A357-0BFBF6585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5319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C56AE2-09EA-0148-9D3F-72DC510A8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3751" y="198310"/>
            <a:ext cx="6944497" cy="790231"/>
          </a:xfrm>
        </p:spPr>
        <p:txBody>
          <a:bodyPr/>
          <a:lstStyle>
            <a:lvl1pPr algn="ctr">
              <a:defRPr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7753AB5-0DA4-164C-82D1-8A77EF5C5F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061C95F-858C-7A4C-B0D1-3153074C6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23.03.23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4B34DC3-A702-5341-933F-1D69D354D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David Borgelt - WWU Münster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DBFC1A8-F578-954D-B5AE-28A3F3B37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6281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8C1D83-C2D3-7040-8CB2-AE8E9CA46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B254A32-5DC5-F647-BD2F-151A30BA7D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C0A02B-50DA-C24E-B9DD-3ABE20B80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AC12-1BED-CB4F-BDD7-1B5BF58BAE57}" type="datetime1">
              <a:rPr lang="de-DE" smtClean="0"/>
              <a:t>23.03.23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828FDD2-53FF-114C-A2AB-1B5C6EE41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David Borgelt - WWU Münster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EECF9A0-D5CB-5240-B7C9-90EAEDFC3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1950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EA4B5F-5A76-7140-9C1C-8DF7BD040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2587E63-23F9-234E-9087-B965026DDA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4DF67F7-B939-634C-ABD7-B91DF8D4B5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F4CCB2E-2EBE-4A4C-9A88-EB3CD5A05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609D-4C4F-A54C-B4FF-BB98EC46EC3B}" type="datetime1">
              <a:rPr lang="de-DE" smtClean="0"/>
              <a:t>23.03.23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C3726FB-7967-7041-8053-C9503BFF8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David Borgelt - WWU Münster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CEDD094-D8D7-654E-8D45-72A7B9457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992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879363-7E85-0240-9B0A-8430DFC61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6179F35-2FF3-4242-AC98-7489ADF686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051BE27-41FA-F040-B7F5-57A44BE49C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3B47316-495D-CC46-ACDE-22C2D248CF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AB374DA-A755-ED4D-BE07-EA878DFAB0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E143A07-9382-FD4A-9E07-7F328DF45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562FF-584E-7A4F-882F-DFB43DB077E9}" type="datetime1">
              <a:rPr lang="de-DE" smtClean="0"/>
              <a:t>23.03.23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9D4A973-8C7F-2349-B413-6E6724596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David Borgelt - WWU Münster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8A2804F-A0F9-8F45-BDD7-52AB3B235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9677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D0B633-1429-F744-8D27-52C21E0AB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4C34CEB-9DE0-9D4E-B217-6F8C27A22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FAE4-B03C-B443-9480-98632FEAB252}" type="datetime1">
              <a:rPr lang="de-DE" smtClean="0"/>
              <a:t>23.03.23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195BB81-8365-3A4B-9B86-623C217A1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David Borgelt - WWU Münster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3E803DD-E2EF-AB44-A046-D9224CAA4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6000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002F1CE-2267-284F-A700-DBA0642D5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C8F1-702F-E041-BF73-256E1C72E6A5}" type="datetime1">
              <a:rPr lang="de-DE" smtClean="0"/>
              <a:t>23.03.23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12254CB-A165-B847-8999-323239B51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David Borgelt - WWU Münster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C546873-78CB-5843-A078-2D945A735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629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FB6E57-A953-6245-988C-0568CF243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3FBFAB0-6ED7-5847-A3A2-A5A7047DDB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CC0D2D1-76A0-8648-93BB-0797482AB0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BCB6125-1CBF-D64D-A1D9-B5C7BB079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3B00-B4E4-9247-9F03-AF1B3E3CA602}" type="datetime1">
              <a:rPr lang="de-DE" smtClean="0"/>
              <a:t>23.03.23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E788248-05A0-5146-9B40-418489AFE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David Borgelt - WWU Münster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F4A85FD-E15A-0E4B-BC8D-1C6630B6C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1731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642BE6-6B32-FE42-B59F-2C2D6ACEB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4073D50-F08E-D945-8F2A-DD486FE696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4D25F18-2CB6-A44D-88D8-AC70FA7AC4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5E12CDA-E95E-2D49-8406-E43CAC8A8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5459C-028A-0046-8262-63C8E437727E}" type="datetime1">
              <a:rPr lang="de-DE" smtClean="0"/>
              <a:t>23.03.23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458D64F-1FEA-1D44-A291-1E711834F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David Borgelt - WWU Münster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7F63E9E-E269-F746-BB4E-6B1B74B48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074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D528848D-CDD5-C745-B84D-FDC79F17B506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" y="0"/>
            <a:ext cx="12207119" cy="6865676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6CD378C-40E9-CA41-902E-C25F8CC7F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6130" y="136526"/>
            <a:ext cx="6944497" cy="7902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0EA615C-45CB-3F4E-8868-09A56F2550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D43B8C-A6A3-1143-BA8E-14AF3F3D70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4372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E2EFFE"/>
                </a:solidFill>
                <a:latin typeface="Meta Offc Pro" panose="020B0504030101020102" pitchFamily="34" charset="0"/>
              </a:defRPr>
            </a:lvl1pPr>
          </a:lstStyle>
          <a:p>
            <a:fld id="{8094DC3E-D696-C042-896A-FC9BC2946765}" type="datetime1">
              <a:rPr lang="de-DE" smtClean="0"/>
              <a:t>23.03.23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0D9C535-53C9-324A-BECF-52C8F9DBC9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20978" y="6500551"/>
            <a:ext cx="53127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222222"/>
                </a:solidFill>
                <a:latin typeface="Meta Offc Pro" panose="020B0504030101020102" pitchFamily="34" charset="0"/>
              </a:defRPr>
            </a:lvl1pPr>
          </a:lstStyle>
          <a:p>
            <a:r>
              <a:rPr lang="de-DE"/>
              <a:t>David Borgelt - WWU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7189172-D9CA-0548-90B3-43AE3A53FE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47904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22222"/>
                </a:solidFill>
                <a:latin typeface="Meta Offc Pro" panose="020B0504030101020102" pitchFamily="34" charset="0"/>
              </a:defRPr>
            </a:lvl1pPr>
          </a:lstStyle>
          <a:p>
            <a:fld id="{5CD8EBA0-AD7E-D34A-8632-35BA28F90D4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9076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222222"/>
          </a:solidFill>
          <a:latin typeface="Meta Offc Pro" panose="020B0504030101020102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22222"/>
          </a:solidFill>
          <a:latin typeface="Meta Offc Pro" panose="020B0504030101020102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22222"/>
          </a:solidFill>
          <a:latin typeface="Meta Offc Pro" panose="020B0504030101020102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22222"/>
          </a:solidFill>
          <a:latin typeface="Meta Offc Pro" panose="020B0504030101020102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22222"/>
          </a:solidFill>
          <a:latin typeface="Meta Offc Pro" panose="020B0504030101020102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22222"/>
          </a:solidFill>
          <a:latin typeface="Meta Offc Pro" panose="020B0504030101020102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B22047-12C2-034C-A3DD-A9423D128F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5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Die Selbstbau-Nebelkammer als Hands-On Exponat für Events und Ausstellungen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10F74ED-3857-9E4D-BAE7-8CE1740759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Vortrag von David </a:t>
            </a:r>
            <a:r>
              <a:rPr lang="de-DE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Borgelt</a:t>
            </a:r>
            <a:endParaRPr lang="de-DE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Institut für Kernphysik, Westfälische Wilhelms-Universität Münster</a:t>
            </a:r>
          </a:p>
          <a:p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Netzwerk Teilchenwelt, KONTAKT2</a:t>
            </a:r>
          </a:p>
          <a:p>
            <a:endParaRPr lang="de-DE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2CC0E0F-5187-E649-8B78-1210B035A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David Borgelt - WWU Münster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F280E82-9A7D-694A-BCB0-006AACDCD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44F4-7249-E846-B1A0-A7A9524D27AE}" type="datetime1">
              <a:rPr lang="de-DE" smtClean="0"/>
              <a:t>23.03.23</a:t>
            </a:fld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F7F19A7-D1BF-0A46-B204-EFBB2D802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23108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159CF65-FB8F-8E49-A5E6-9C5F02537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A99B6-8989-1C46-B195-B953333C5C20}" type="datetime1">
              <a:rPr lang="de-DE" smtClean="0"/>
              <a:t>23.03.23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9D81E93-623A-BF45-87D1-804E15F90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David Borgelt - WWU Münster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16199BB-B73B-5245-B30B-945D98203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10</a:t>
            </a:fld>
            <a:endParaRPr lang="de-DE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3DDAB9A2-AF00-7A4B-B510-6773629F4BE1}"/>
              </a:ext>
            </a:extLst>
          </p:cNvPr>
          <p:cNvSpPr txBox="1">
            <a:spLocks/>
          </p:cNvSpPr>
          <p:nvPr/>
        </p:nvSpPr>
        <p:spPr>
          <a:xfrm>
            <a:off x="3010829" y="13827"/>
            <a:ext cx="6437971" cy="87759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22222"/>
                </a:solidFill>
                <a:latin typeface="Meta Offc Pro" panose="020B0504030101020102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4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Ziele</a:t>
            </a:r>
            <a:endParaRPr lang="en-US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64EB5C19-9432-FE47-68FA-448C50D88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00" y="1504139"/>
            <a:ext cx="5676900" cy="4996412"/>
          </a:xfrm>
        </p:spPr>
        <p:txBody>
          <a:bodyPr>
            <a:normAutofit/>
          </a:bodyPr>
          <a:lstStyle/>
          <a:p>
            <a:r>
              <a:rPr lang="de-DE" b="1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Verständnis </a:t>
            </a:r>
            <a:r>
              <a:rPr lang="de-DE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und </a:t>
            </a:r>
            <a:r>
              <a:rPr lang="de-DE" b="1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Interesse</a:t>
            </a:r>
            <a:r>
              <a:rPr lang="de-DE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fördern</a:t>
            </a:r>
          </a:p>
          <a:p>
            <a:pPr lvl="1"/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Konzepte, Ergebnisse und Technologien vorstellen</a:t>
            </a:r>
          </a:p>
          <a:p>
            <a:pPr lvl="1"/>
            <a:r>
              <a:rPr lang="de-DE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Inspirieren</a:t>
            </a: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und Motivieren sich mit dem Fachgebiet zu beschäftigen</a:t>
            </a:r>
          </a:p>
          <a:p>
            <a:pPr lvl="1"/>
            <a:r>
              <a:rPr lang="de-DE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Interdisziplinäre Verbindungen ansprechen</a:t>
            </a: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und </a:t>
            </a:r>
            <a:r>
              <a:rPr lang="de-DE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diskutieren</a:t>
            </a:r>
          </a:p>
          <a:p>
            <a:pPr lvl="1"/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Verständnis für Forschung und Förderung schaffen</a:t>
            </a:r>
          </a:p>
          <a:p>
            <a:pPr lvl="1"/>
            <a:r>
              <a:rPr lang="de-DE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Nature </a:t>
            </a:r>
            <a:r>
              <a:rPr lang="de-DE" noProof="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of</a:t>
            </a:r>
            <a:r>
              <a:rPr lang="de-DE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Science vorstellen</a:t>
            </a:r>
          </a:p>
          <a:p>
            <a:pPr lvl="1"/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Diversität und Inklusion in Gesprächen </a:t>
            </a:r>
            <a:r>
              <a:rPr lang="de-DE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ansprechen</a:t>
            </a:r>
            <a:endParaRPr lang="de-DE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/>
            <a:r>
              <a:rPr lang="de-DE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…</a:t>
            </a:r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B53EF0F9-F696-D616-0447-83570E15A27C}"/>
              </a:ext>
            </a:extLst>
          </p:cNvPr>
          <p:cNvSpPr txBox="1">
            <a:spLocks/>
          </p:cNvSpPr>
          <p:nvPr/>
        </p:nvSpPr>
        <p:spPr>
          <a:xfrm>
            <a:off x="0" y="6217022"/>
            <a:ext cx="11262142" cy="6812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/>
              <a:t>Bild: Diana </a:t>
            </a:r>
            <a:r>
              <a:rPr lang="de-DE" sz="1200" dirty="0" err="1"/>
              <a:t>Jansing</a:t>
            </a:r>
            <a:r>
              <a:rPr lang="de-DE" sz="1200" dirty="0"/>
              <a:t>, FH Münster</a:t>
            </a:r>
          </a:p>
          <a:p>
            <a:pPr marL="0" indent="0">
              <a:buNone/>
            </a:pPr>
            <a:endParaRPr lang="de-DE" sz="1200" dirty="0"/>
          </a:p>
        </p:txBody>
      </p:sp>
      <p:pic>
        <p:nvPicPr>
          <p:cNvPr id="10" name="Grafik 9" descr="Ein Bild, das Person, Im Haus enthält.&#10;&#10;Automatisch generierte Beschreibung">
            <a:extLst>
              <a:ext uri="{FF2B5EF4-FFF2-40B4-BE49-F238E27FC236}">
                <a16:creationId xmlns:a16="http://schemas.microsoft.com/office/drawing/2014/main" id="{D41D3092-1377-DD4D-E910-8BE418FBC2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979642"/>
            <a:ext cx="5896533" cy="393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011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159CF65-FB8F-8E49-A5E6-9C5F02537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A99B6-8989-1C46-B195-B953333C5C20}" type="datetime1">
              <a:rPr lang="de-DE" smtClean="0"/>
              <a:t>23.03.23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9D81E93-623A-BF45-87D1-804E15F90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David Borgelt - WWU Münster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16199BB-B73B-5245-B30B-945D98203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11</a:t>
            </a:fld>
            <a:endParaRPr lang="de-DE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3DDAB9A2-AF00-7A4B-B510-6773629F4BE1}"/>
              </a:ext>
            </a:extLst>
          </p:cNvPr>
          <p:cNvSpPr txBox="1">
            <a:spLocks/>
          </p:cNvSpPr>
          <p:nvPr/>
        </p:nvSpPr>
        <p:spPr>
          <a:xfrm>
            <a:off x="3010829" y="13827"/>
            <a:ext cx="6437971" cy="87759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22222"/>
                </a:solidFill>
                <a:latin typeface="Meta Offc Pro" panose="020B0504030101020102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4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Herausforderungen</a:t>
            </a:r>
            <a:endParaRPr lang="en-US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64EB5C19-9432-FE47-68FA-448C50D88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00" y="1504139"/>
            <a:ext cx="6051274" cy="4996412"/>
          </a:xfrm>
        </p:spPr>
        <p:txBody>
          <a:bodyPr>
            <a:normAutofit/>
          </a:bodyPr>
          <a:lstStyle/>
          <a:p>
            <a:r>
              <a:rPr lang="de-DE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Öffentlicher Raum oft nicht für Experimente ausgelegt</a:t>
            </a:r>
          </a:p>
          <a:p>
            <a:pPr lvl="1"/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Z.B. dunkle Umgebung für Nebelkammer</a:t>
            </a:r>
          </a:p>
          <a:p>
            <a:r>
              <a:rPr lang="de-DE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Experimentiererfahrung nicht </a:t>
            </a:r>
            <a:r>
              <a:rPr lang="de-DE" noProof="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vorraussetzbar</a:t>
            </a:r>
            <a:endParaRPr lang="de-DE" noProof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/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Direkte und Kontinuierliche Betreuung notwendig</a:t>
            </a:r>
          </a:p>
          <a:p>
            <a:pPr marL="0" indent="0">
              <a:buNone/>
            </a:pPr>
            <a:endParaRPr lang="de-DE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de-DE" noProof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8" name="Grafik 7" descr="Ein Bild, das Text, Person, Mann, Im Haus enthält.&#10;&#10;Automatisch generierte Beschreibung">
            <a:extLst>
              <a:ext uri="{FF2B5EF4-FFF2-40B4-BE49-F238E27FC236}">
                <a16:creationId xmlns:a16="http://schemas.microsoft.com/office/drawing/2014/main" id="{FEB7ACF2-B846-4B9F-DA61-AC734C5487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67" r="4890"/>
          <a:stretch/>
        </p:blipFill>
        <p:spPr>
          <a:xfrm>
            <a:off x="6229814" y="1678328"/>
            <a:ext cx="5855302" cy="4311223"/>
          </a:xfrm>
          <a:prstGeom prst="rect">
            <a:avLst/>
          </a:prstGeom>
        </p:spPr>
      </p:pic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273742FE-7273-1067-812A-C6DE03C5AD01}"/>
              </a:ext>
            </a:extLst>
          </p:cNvPr>
          <p:cNvSpPr txBox="1">
            <a:spLocks/>
          </p:cNvSpPr>
          <p:nvPr/>
        </p:nvSpPr>
        <p:spPr>
          <a:xfrm>
            <a:off x="0" y="6217022"/>
            <a:ext cx="11262142" cy="6812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/>
              <a:t>Bild: Diana </a:t>
            </a:r>
            <a:r>
              <a:rPr lang="de-DE" sz="1200" dirty="0" err="1"/>
              <a:t>Jansing</a:t>
            </a:r>
            <a:r>
              <a:rPr lang="de-DE" sz="1200" dirty="0"/>
              <a:t>, FH Münster</a:t>
            </a:r>
          </a:p>
          <a:p>
            <a:pPr marL="0" indent="0">
              <a:buNone/>
            </a:pP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40024754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159CF65-FB8F-8E49-A5E6-9C5F02537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A99B6-8989-1C46-B195-B953333C5C20}" type="datetime1">
              <a:rPr lang="de-DE" smtClean="0"/>
              <a:t>23.03.23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9D81E93-623A-BF45-87D1-804E15F90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David Borgelt - WWU Münster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16199BB-B73B-5245-B30B-945D98203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12</a:t>
            </a:fld>
            <a:endParaRPr lang="de-DE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3DDAB9A2-AF00-7A4B-B510-6773629F4BE1}"/>
              </a:ext>
            </a:extLst>
          </p:cNvPr>
          <p:cNvSpPr txBox="1">
            <a:spLocks/>
          </p:cNvSpPr>
          <p:nvPr/>
        </p:nvSpPr>
        <p:spPr>
          <a:xfrm>
            <a:off x="3010829" y="13827"/>
            <a:ext cx="6437971" cy="87759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22222"/>
                </a:solidFill>
                <a:latin typeface="Meta Offc Pro" panose="020B0504030101020102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4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Ausblick</a:t>
            </a:r>
            <a:endParaRPr lang="en-US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64EB5C19-9432-FE47-68FA-448C50D88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00" y="1402422"/>
            <a:ext cx="5855302" cy="4996412"/>
          </a:xfrm>
        </p:spPr>
        <p:txBody>
          <a:bodyPr>
            <a:normAutofit/>
          </a:bodyPr>
          <a:lstStyle/>
          <a:p>
            <a:r>
              <a:rPr lang="de-DE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Sehr positives Feedback</a:t>
            </a:r>
          </a:p>
          <a:p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Vergleichsweise einfach und spontan umsetzbar</a:t>
            </a:r>
          </a:p>
          <a:p>
            <a:r>
              <a:rPr lang="de-DE" b="1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Sollte in Outreach integriert werden</a:t>
            </a:r>
          </a:p>
          <a:p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Integration in Kultur und Popkultur</a:t>
            </a:r>
          </a:p>
          <a:p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Sehr gut geeignet für mehr Reichweite über </a:t>
            </a:r>
            <a:r>
              <a:rPr lang="de-DE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Social</a:t>
            </a: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Media, Bilder etc.</a:t>
            </a:r>
            <a:endParaRPr lang="de-DE" noProof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Sind an Standorten des Netzwerk </a:t>
            </a:r>
            <a:r>
              <a:rPr lang="de-DE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Teilchenwelts</a:t>
            </a: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ausleihbar.</a:t>
            </a:r>
            <a:endParaRPr lang="de-DE" noProof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D6F67230-51CD-3FC7-2AF4-3190956F6BFF}"/>
              </a:ext>
            </a:extLst>
          </p:cNvPr>
          <p:cNvSpPr txBox="1">
            <a:spLocks/>
          </p:cNvSpPr>
          <p:nvPr/>
        </p:nvSpPr>
        <p:spPr>
          <a:xfrm>
            <a:off x="0" y="6217022"/>
            <a:ext cx="11262142" cy="6812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/>
              <a:t>Bild: Diana </a:t>
            </a:r>
            <a:r>
              <a:rPr lang="de-DE" sz="1200" dirty="0" err="1"/>
              <a:t>Jansing</a:t>
            </a:r>
            <a:r>
              <a:rPr lang="de-DE" sz="1200" dirty="0"/>
              <a:t>, FH Münster</a:t>
            </a:r>
          </a:p>
          <a:p>
            <a:pPr marL="0" indent="0">
              <a:buNone/>
            </a:pPr>
            <a:endParaRPr lang="de-DE" sz="1200" dirty="0"/>
          </a:p>
        </p:txBody>
      </p:sp>
      <p:pic>
        <p:nvPicPr>
          <p:cNvPr id="10" name="Grafik 9" descr="Ein Bild, das Person, Im Haus, stehend, Gruppe enthält.&#10;&#10;Automatisch generierte Beschreibung">
            <a:extLst>
              <a:ext uri="{FF2B5EF4-FFF2-40B4-BE49-F238E27FC236}">
                <a16:creationId xmlns:a16="http://schemas.microsoft.com/office/drawing/2014/main" id="{2AD9A8BC-A7C6-959E-3D20-1A48F678C9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9814" y="1995373"/>
            <a:ext cx="5715764" cy="3810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951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159CF65-FB8F-8E49-A5E6-9C5F02537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A99B6-8989-1C46-B195-B953333C5C20}" type="datetime1">
              <a:rPr lang="de-DE" smtClean="0"/>
              <a:t>23.03.23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9D81E93-623A-BF45-87D1-804E15F90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David Borgelt - WWU Münster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16199BB-B73B-5245-B30B-945D98203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13</a:t>
            </a:fld>
            <a:endParaRPr lang="de-DE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3DDAB9A2-AF00-7A4B-B510-6773629F4BE1}"/>
              </a:ext>
            </a:extLst>
          </p:cNvPr>
          <p:cNvSpPr txBox="1">
            <a:spLocks/>
          </p:cNvSpPr>
          <p:nvPr/>
        </p:nvSpPr>
        <p:spPr>
          <a:xfrm>
            <a:off x="3010829" y="13827"/>
            <a:ext cx="6437971" cy="87759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22222"/>
                </a:solidFill>
                <a:latin typeface="Meta Offc Pro" panose="020B0504030101020102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4400" b="1" dirty="0" err="1">
                <a:solidFill>
                  <a:schemeClr val="tx1"/>
                </a:solidFill>
              </a:rPr>
              <a:t>Teilchenphysik</a:t>
            </a:r>
            <a:r>
              <a:rPr lang="en-US" sz="4400" b="1" dirty="0">
                <a:solidFill>
                  <a:schemeClr val="tx1"/>
                </a:solidFill>
              </a:rPr>
              <a:t> Outreach</a:t>
            </a:r>
          </a:p>
        </p:txBody>
      </p:sp>
      <p:pic>
        <p:nvPicPr>
          <p:cNvPr id="3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E7FFA111-3B77-8F35-2B63-C6934FDC6A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1286612"/>
            <a:ext cx="7772400" cy="1011189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4F6CB933-EE42-009A-2620-C667E0BE26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6742" y="2832453"/>
            <a:ext cx="7772400" cy="753094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5A59EE26-8F0B-3DA4-2718-C8B88F8955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" y="4151762"/>
            <a:ext cx="7772400" cy="490463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3AD71606-E249-3407-B122-FF9285FA43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6742" y="5208440"/>
            <a:ext cx="7772400" cy="725896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452E17D8-BC6F-687A-D4D4-26F1DFD5E6C5}"/>
              </a:ext>
            </a:extLst>
          </p:cNvPr>
          <p:cNvSpPr txBox="1"/>
          <p:nvPr/>
        </p:nvSpPr>
        <p:spPr>
          <a:xfrm>
            <a:off x="3339541" y="6127012"/>
            <a:ext cx="118983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Meta Offc Pro" panose="020B0504030101020102" pitchFamily="34" charset="0"/>
              </a:rPr>
              <a:t>„</a:t>
            </a:r>
            <a:r>
              <a:rPr lang="de-DE" sz="1400" dirty="0" err="1">
                <a:latin typeface="Meta Offc Pro" panose="020B0504030101020102" pitchFamily="34" charset="0"/>
              </a:rPr>
              <a:t>Communicating</a:t>
            </a:r>
            <a:r>
              <a:rPr lang="de-DE" sz="1400" dirty="0">
                <a:latin typeface="Meta Offc Pro" panose="020B0504030101020102" pitchFamily="34" charset="0"/>
              </a:rPr>
              <a:t> </a:t>
            </a:r>
            <a:r>
              <a:rPr lang="de-DE" sz="1400" dirty="0" err="1">
                <a:latin typeface="Meta Offc Pro" panose="020B0504030101020102" pitchFamily="34" charset="0"/>
              </a:rPr>
              <a:t>particle</a:t>
            </a:r>
            <a:r>
              <a:rPr lang="de-DE" sz="1400" dirty="0">
                <a:latin typeface="Meta Offc Pro" panose="020B0504030101020102" pitchFamily="34" charset="0"/>
              </a:rPr>
              <a:t> </a:t>
            </a:r>
            <a:r>
              <a:rPr lang="de-DE" sz="1400" dirty="0" err="1">
                <a:latin typeface="Meta Offc Pro" panose="020B0504030101020102" pitchFamily="34" charset="0"/>
              </a:rPr>
              <a:t>physics</a:t>
            </a:r>
            <a:r>
              <a:rPr lang="de-DE" sz="1400" dirty="0">
                <a:latin typeface="Meta Offc Pro" panose="020B0504030101020102" pitchFamily="34" charset="0"/>
              </a:rPr>
              <a:t> </a:t>
            </a:r>
            <a:r>
              <a:rPr lang="de-DE" sz="1400" dirty="0" err="1">
                <a:latin typeface="Meta Offc Pro" panose="020B0504030101020102" pitchFamily="34" charset="0"/>
              </a:rPr>
              <a:t>matters</a:t>
            </a:r>
            <a:r>
              <a:rPr lang="de-DE" sz="1400" dirty="0">
                <a:latin typeface="Meta Offc Pro" panose="020B0504030101020102" pitchFamily="34" charset="0"/>
              </a:rPr>
              <a:t>“, 2018 , The European </a:t>
            </a:r>
            <a:r>
              <a:rPr lang="de-DE" sz="1400" dirty="0" err="1">
                <a:latin typeface="Meta Offc Pro" panose="020B0504030101020102" pitchFamily="34" charset="0"/>
              </a:rPr>
              <a:t>Particle</a:t>
            </a:r>
            <a:r>
              <a:rPr lang="de-DE" sz="1400" dirty="0">
                <a:latin typeface="Meta Offc Pro" panose="020B0504030101020102" pitchFamily="34" charset="0"/>
              </a:rPr>
              <a:t> Physics Communication Network (EPPCN) </a:t>
            </a:r>
          </a:p>
          <a:p>
            <a:r>
              <a:rPr lang="de-DE" sz="1400" dirty="0">
                <a:latin typeface="Meta Offc Pro" panose="020B0504030101020102" pitchFamily="34" charset="0"/>
              </a:rPr>
              <a:t> </a:t>
            </a:r>
          </a:p>
          <a:p>
            <a:endParaRPr lang="de-DE" sz="1400" dirty="0">
              <a:latin typeface="Meta Offc Pro" panose="020B0504030101020102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165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159CF65-FB8F-8E49-A5E6-9C5F02537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A99B6-8989-1C46-B195-B953333C5C20}" type="datetime1">
              <a:rPr lang="de-DE" smtClean="0"/>
              <a:t>23.03.23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9D81E93-623A-BF45-87D1-804E15F90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David Borgelt - WWU Münster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16199BB-B73B-5245-B30B-945D98203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2</a:t>
            </a:fld>
            <a:endParaRPr lang="de-DE"/>
          </a:p>
        </p:txBody>
      </p:sp>
      <p:sp>
        <p:nvSpPr>
          <p:cNvPr id="28" name="Titel 1">
            <a:extLst>
              <a:ext uri="{FF2B5EF4-FFF2-40B4-BE49-F238E27FC236}">
                <a16:creationId xmlns:a16="http://schemas.microsoft.com/office/drawing/2014/main" id="{7449962B-C94E-0944-99B0-68CDDD9B8869}"/>
              </a:ext>
            </a:extLst>
          </p:cNvPr>
          <p:cNvSpPr txBox="1">
            <a:spLocks/>
          </p:cNvSpPr>
          <p:nvPr/>
        </p:nvSpPr>
        <p:spPr>
          <a:xfrm>
            <a:off x="79513" y="2990202"/>
            <a:ext cx="6921265" cy="104508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22222"/>
                </a:solidFill>
                <a:latin typeface="Meta Offc Pro" panose="020B0504030101020102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Wieso</a:t>
            </a: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36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überhaupt</a:t>
            </a: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36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Nebelkammern</a:t>
            </a: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?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9C0D6E77-103D-6043-B26B-E69F4735E96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395" r="17395"/>
          <a:stretch/>
        </p:blipFill>
        <p:spPr>
          <a:xfrm>
            <a:off x="7367155" y="918688"/>
            <a:ext cx="4824845" cy="5549209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34008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159CF65-FB8F-8E49-A5E6-9C5F02537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A99B6-8989-1C46-B195-B953333C5C20}" type="datetime1">
              <a:rPr lang="de-DE" smtClean="0"/>
              <a:t>23.03.23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9D81E93-623A-BF45-87D1-804E15F90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David Borgelt - WWU Münster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16199BB-B73B-5245-B30B-945D98203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3</a:t>
            </a:fld>
            <a:endParaRPr lang="de-DE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3DDAB9A2-AF00-7A4B-B510-6773629F4BE1}"/>
              </a:ext>
            </a:extLst>
          </p:cNvPr>
          <p:cNvSpPr txBox="1">
            <a:spLocks/>
          </p:cNvSpPr>
          <p:nvPr/>
        </p:nvSpPr>
        <p:spPr>
          <a:xfrm>
            <a:off x="3010829" y="13827"/>
            <a:ext cx="6437971" cy="87759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22222"/>
                </a:solidFill>
                <a:latin typeface="Meta Offc Pro" panose="020B0504030101020102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Die </a:t>
            </a:r>
            <a:r>
              <a:rPr lang="en-US" sz="4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Selbstbau</a:t>
            </a:r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4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Nebelkammer</a:t>
            </a:r>
            <a:endParaRPr lang="en-US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64EB5C19-9432-FE47-68FA-448C50D88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00" y="1504139"/>
            <a:ext cx="5394820" cy="4351338"/>
          </a:xfrm>
        </p:spPr>
        <p:txBody>
          <a:bodyPr/>
          <a:lstStyle/>
          <a:p>
            <a:r>
              <a:rPr lang="de-DE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Vier Bauelemente: Boden, Aluminiumplatte, Plastikhaube und Filztuch</a:t>
            </a:r>
          </a:p>
          <a:p>
            <a:r>
              <a:rPr lang="de-DE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Isopropanol</a:t>
            </a: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und Trockeneis als Verbrauchsstoffe.</a:t>
            </a:r>
          </a:p>
          <a:p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Die Spuren von ionisierender Strahlung werden sichtbar (z.B. sekundäre kosmische Strahlung).</a:t>
            </a:r>
            <a:endParaRPr lang="de-DE" noProof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8" name="Grafik 7" descr="Ein Bild, das Küchengerät enthält.&#10;&#10;Automatisch generierte Beschreibung">
            <a:extLst>
              <a:ext uri="{FF2B5EF4-FFF2-40B4-BE49-F238E27FC236}">
                <a16:creationId xmlns:a16="http://schemas.microsoft.com/office/drawing/2014/main" id="{A8ECC42C-990F-F37E-1A04-CAD7F0291E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920362" y="1625304"/>
            <a:ext cx="5545757" cy="4159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955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159CF65-FB8F-8E49-A5E6-9C5F02537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A99B6-8989-1C46-B195-B953333C5C20}" type="datetime1">
              <a:rPr lang="de-DE" smtClean="0"/>
              <a:t>23.03.23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9D81E93-623A-BF45-87D1-804E15F90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David Borgelt - WWU Münster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16199BB-B73B-5245-B30B-945D98203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4</a:t>
            </a:fld>
            <a:endParaRPr lang="de-DE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3DDAB9A2-AF00-7A4B-B510-6773629F4BE1}"/>
              </a:ext>
            </a:extLst>
          </p:cNvPr>
          <p:cNvSpPr txBox="1">
            <a:spLocks/>
          </p:cNvSpPr>
          <p:nvPr/>
        </p:nvSpPr>
        <p:spPr>
          <a:xfrm>
            <a:off x="3010829" y="13827"/>
            <a:ext cx="6437971" cy="87759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22222"/>
                </a:solidFill>
                <a:latin typeface="Meta Offc Pro" panose="020B0504030101020102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4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Wieso</a:t>
            </a:r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4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überhaupt</a:t>
            </a:r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4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Nebelkammern</a:t>
            </a:r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?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64EB5C19-9432-FE47-68FA-448C50D88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00" y="1504139"/>
            <a:ext cx="5394820" cy="4351338"/>
          </a:xfrm>
        </p:spPr>
        <p:txBody>
          <a:bodyPr/>
          <a:lstStyle/>
          <a:p>
            <a:r>
              <a:rPr lang="de-DE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Nebelkammern sind eines der wenigen Experimente, die Teilchen direkt sichtbar machen können.</a:t>
            </a:r>
          </a:p>
          <a:p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Nebelkammern machen das Alltagsphänomen kosmische Strahlung erfahrbar.</a:t>
            </a:r>
          </a:p>
          <a:p>
            <a:r>
              <a:rPr lang="de-DE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Niedrigschwelliger Zugang aufgrund S</a:t>
            </a:r>
            <a:r>
              <a:rPr lang="de-DE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ichtbarkeit</a:t>
            </a: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der Spuren.</a:t>
            </a:r>
            <a:endParaRPr lang="de-DE" noProof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" name="Grafik 2" descr="Ein Bild, das Person enthält.&#10;&#10;Automatisch generierte Beschreibung">
            <a:extLst>
              <a:ext uri="{FF2B5EF4-FFF2-40B4-BE49-F238E27FC236}">
                <a16:creationId xmlns:a16="http://schemas.microsoft.com/office/drawing/2014/main" id="{D2572537-2B25-3C5F-25C7-840EC1DE55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933"/>
          <a:stretch/>
        </p:blipFill>
        <p:spPr>
          <a:xfrm rot="5400000">
            <a:off x="6756753" y="1399235"/>
            <a:ext cx="5353859" cy="4572000"/>
          </a:xfrm>
          <a:prstGeom prst="rect">
            <a:avLst/>
          </a:prstGeom>
        </p:spPr>
      </p:pic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13044D6A-E1E8-D111-4597-5365F92477BA}"/>
              </a:ext>
            </a:extLst>
          </p:cNvPr>
          <p:cNvSpPr txBox="1">
            <a:spLocks/>
          </p:cNvSpPr>
          <p:nvPr/>
        </p:nvSpPr>
        <p:spPr>
          <a:xfrm>
            <a:off x="0" y="6217022"/>
            <a:ext cx="11262142" cy="6812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/>
              <a:t>Bild: Diana </a:t>
            </a:r>
            <a:r>
              <a:rPr lang="de-DE" sz="1200" dirty="0" err="1"/>
              <a:t>Jansing</a:t>
            </a:r>
            <a:r>
              <a:rPr lang="de-DE" sz="1200" dirty="0"/>
              <a:t>, FH Münster</a:t>
            </a:r>
          </a:p>
          <a:p>
            <a:pPr marL="0" indent="0">
              <a:buNone/>
            </a:pP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20585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159CF65-FB8F-8E49-A5E6-9C5F02537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A99B6-8989-1C46-B195-B953333C5C20}" type="datetime1">
              <a:rPr lang="de-DE" smtClean="0"/>
              <a:t>23.03.23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9D81E93-623A-BF45-87D1-804E15F90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David Borgelt - WWU Münster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16199BB-B73B-5245-B30B-945D98203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5</a:t>
            </a:fld>
            <a:endParaRPr lang="de-DE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3DDAB9A2-AF00-7A4B-B510-6773629F4BE1}"/>
              </a:ext>
            </a:extLst>
          </p:cNvPr>
          <p:cNvSpPr txBox="1">
            <a:spLocks/>
          </p:cNvSpPr>
          <p:nvPr/>
        </p:nvSpPr>
        <p:spPr>
          <a:xfrm>
            <a:off x="3010829" y="13827"/>
            <a:ext cx="6437971" cy="87759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22222"/>
                </a:solidFill>
                <a:latin typeface="Meta Offc Pro" panose="020B0504030101020102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4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Wieso</a:t>
            </a:r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4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überhaupt</a:t>
            </a:r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4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Nebelkammern</a:t>
            </a:r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F44D038-EDA2-F756-13C6-4A961759E6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2395654" cy="52728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Teilchenphysik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53FC69AE-4042-48E3-B72F-1D3DD1EE83EB}"/>
              </a:ext>
            </a:extLst>
          </p:cNvPr>
          <p:cNvSpPr txBox="1">
            <a:spLocks/>
          </p:cNvSpPr>
          <p:nvPr/>
        </p:nvSpPr>
        <p:spPr>
          <a:xfrm>
            <a:off x="4835912" y="4312850"/>
            <a:ext cx="2520176" cy="527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Nebelkammer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A6943C8F-8565-68B2-39A1-64494C37A3C7}"/>
              </a:ext>
            </a:extLst>
          </p:cNvPr>
          <p:cNvSpPr txBox="1">
            <a:spLocks/>
          </p:cNvSpPr>
          <p:nvPr/>
        </p:nvSpPr>
        <p:spPr>
          <a:xfrm>
            <a:off x="9089350" y="1825625"/>
            <a:ext cx="1731050" cy="527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Outreach</a:t>
            </a:r>
          </a:p>
        </p:txBody>
      </p:sp>
      <p:cxnSp>
        <p:nvCxnSpPr>
          <p:cNvPr id="13" name="Gekrümmte Verbindung 12">
            <a:extLst>
              <a:ext uri="{FF2B5EF4-FFF2-40B4-BE49-F238E27FC236}">
                <a16:creationId xmlns:a16="http://schemas.microsoft.com/office/drawing/2014/main" id="{492AAF88-E00B-2B62-81BA-DD5BC674D200}"/>
              </a:ext>
            </a:extLst>
          </p:cNvPr>
          <p:cNvCxnSpPr>
            <a:cxnSpLocks/>
            <a:stCxn id="3" idx="3"/>
            <a:endCxn id="10" idx="1"/>
          </p:cNvCxnSpPr>
          <p:nvPr/>
        </p:nvCxnSpPr>
        <p:spPr>
          <a:xfrm>
            <a:off x="3233854" y="2089266"/>
            <a:ext cx="1602058" cy="2487225"/>
          </a:xfrm>
          <a:prstGeom prst="curvedConnector3">
            <a:avLst>
              <a:gd name="adj1" fmla="val 50000"/>
            </a:avLst>
          </a:prstGeom>
          <a:ln w="19050"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5EDF3746-F692-FC3A-9097-AEC38E0F2396}"/>
              </a:ext>
            </a:extLst>
          </p:cNvPr>
          <p:cNvSpPr txBox="1">
            <a:spLocks/>
          </p:cNvSpPr>
          <p:nvPr/>
        </p:nvSpPr>
        <p:spPr>
          <a:xfrm>
            <a:off x="2840257" y="3043046"/>
            <a:ext cx="3044962" cy="87759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Wird Kommuniziert durch</a:t>
            </a:r>
          </a:p>
        </p:txBody>
      </p:sp>
      <p:cxnSp>
        <p:nvCxnSpPr>
          <p:cNvPr id="20" name="Gekrümmte Verbindung 19">
            <a:extLst>
              <a:ext uri="{FF2B5EF4-FFF2-40B4-BE49-F238E27FC236}">
                <a16:creationId xmlns:a16="http://schemas.microsoft.com/office/drawing/2014/main" id="{B8FC1E6C-84B7-9F94-99C1-493B129BC83B}"/>
              </a:ext>
            </a:extLst>
          </p:cNvPr>
          <p:cNvCxnSpPr>
            <a:cxnSpLocks/>
            <a:stCxn id="10" idx="3"/>
            <a:endCxn id="11" idx="1"/>
          </p:cNvCxnSpPr>
          <p:nvPr/>
        </p:nvCxnSpPr>
        <p:spPr>
          <a:xfrm flipV="1">
            <a:off x="7356088" y="2089266"/>
            <a:ext cx="1733262" cy="2487225"/>
          </a:xfrm>
          <a:prstGeom prst="curvedConnector3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E46F5149-0C2F-F866-550F-6E5393964AAC}"/>
              </a:ext>
            </a:extLst>
          </p:cNvPr>
          <p:cNvSpPr txBox="1">
            <a:spLocks/>
          </p:cNvSpPr>
          <p:nvPr/>
        </p:nvSpPr>
        <p:spPr>
          <a:xfrm>
            <a:off x="7356088" y="3135348"/>
            <a:ext cx="2142390" cy="527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Ermöglicht</a:t>
            </a:r>
          </a:p>
        </p:txBody>
      </p:sp>
    </p:spTree>
    <p:extLst>
      <p:ext uri="{BB962C8B-B14F-4D97-AF65-F5344CB8AC3E}">
        <p14:creationId xmlns:p14="http://schemas.microsoft.com/office/powerpoint/2010/main" val="2485071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159CF65-FB8F-8E49-A5E6-9C5F02537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A99B6-8989-1C46-B195-B953333C5C20}" type="datetime1">
              <a:rPr lang="de-DE" smtClean="0"/>
              <a:t>23.03.23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9D81E93-623A-BF45-87D1-804E15F90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David Borgelt - WWU Münster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16199BB-B73B-5245-B30B-945D98203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6</a:t>
            </a:fld>
            <a:endParaRPr lang="de-DE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3DDAB9A2-AF00-7A4B-B510-6773629F4BE1}"/>
              </a:ext>
            </a:extLst>
          </p:cNvPr>
          <p:cNvSpPr txBox="1">
            <a:spLocks/>
          </p:cNvSpPr>
          <p:nvPr/>
        </p:nvSpPr>
        <p:spPr>
          <a:xfrm>
            <a:off x="3010829" y="13827"/>
            <a:ext cx="6437971" cy="87759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22222"/>
                </a:solidFill>
                <a:latin typeface="Meta Offc Pro" panose="020B0504030101020102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4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Teilchenphysik</a:t>
            </a:r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Outreach</a:t>
            </a:r>
          </a:p>
        </p:txBody>
      </p:sp>
      <p:sp>
        <p:nvSpPr>
          <p:cNvPr id="18" name="Inhaltsplatzhalter 2">
            <a:extLst>
              <a:ext uri="{FF2B5EF4-FFF2-40B4-BE49-F238E27FC236}">
                <a16:creationId xmlns:a16="http://schemas.microsoft.com/office/drawing/2014/main" id="{41C7081B-505E-6091-627B-985B144843DF}"/>
              </a:ext>
            </a:extLst>
          </p:cNvPr>
          <p:cNvSpPr txBox="1">
            <a:spLocks/>
          </p:cNvSpPr>
          <p:nvPr/>
        </p:nvSpPr>
        <p:spPr>
          <a:xfrm>
            <a:off x="525966" y="1379637"/>
            <a:ext cx="7772400" cy="101118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Outreach mit Reichweite ist ein zentraler Bestandteil der Teilchenphysik!</a:t>
            </a:r>
          </a:p>
          <a:p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Outreach bezieht sich auf die gesamte Gesellschaft</a:t>
            </a:r>
          </a:p>
          <a:p>
            <a:pPr marL="0" indent="0">
              <a:buNone/>
            </a:pPr>
            <a:endParaRPr lang="de-DE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E05B531-3F7E-B87B-C16F-2B1D706EF9D4}"/>
              </a:ext>
            </a:extLst>
          </p:cNvPr>
          <p:cNvSpPr/>
          <p:nvPr/>
        </p:nvSpPr>
        <p:spPr>
          <a:xfrm>
            <a:off x="7244576" y="1379637"/>
            <a:ext cx="4821044" cy="48210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EF384BD-46FE-FB7D-DBDD-7CE447099A1F}"/>
              </a:ext>
            </a:extLst>
          </p:cNvPr>
          <p:cNvSpPr/>
          <p:nvPr/>
        </p:nvSpPr>
        <p:spPr>
          <a:xfrm>
            <a:off x="7875160" y="1855360"/>
            <a:ext cx="1573640" cy="157364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Inhaltsplatzhalter 2">
            <a:extLst>
              <a:ext uri="{FF2B5EF4-FFF2-40B4-BE49-F238E27FC236}">
                <a16:creationId xmlns:a16="http://schemas.microsoft.com/office/drawing/2014/main" id="{C5CBA676-37ED-D147-58C2-583CAABDE165}"/>
              </a:ext>
            </a:extLst>
          </p:cNvPr>
          <p:cNvSpPr txBox="1">
            <a:spLocks/>
          </p:cNvSpPr>
          <p:nvPr/>
        </p:nvSpPr>
        <p:spPr>
          <a:xfrm>
            <a:off x="7991959" y="2187239"/>
            <a:ext cx="2190034" cy="1006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Schulen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 ~13%</a:t>
            </a:r>
          </a:p>
        </p:txBody>
      </p:sp>
      <p:sp>
        <p:nvSpPr>
          <p:cNvPr id="26" name="Inhaltsplatzhalter 2">
            <a:extLst>
              <a:ext uri="{FF2B5EF4-FFF2-40B4-BE49-F238E27FC236}">
                <a16:creationId xmlns:a16="http://schemas.microsoft.com/office/drawing/2014/main" id="{B754677B-65C4-5045-BD96-B2523A3584CD}"/>
              </a:ext>
            </a:extLst>
          </p:cNvPr>
          <p:cNvSpPr txBox="1">
            <a:spLocks/>
          </p:cNvSpPr>
          <p:nvPr/>
        </p:nvSpPr>
        <p:spPr>
          <a:xfrm>
            <a:off x="8661980" y="3707367"/>
            <a:ext cx="2769559" cy="6812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Gesellschaft</a:t>
            </a:r>
          </a:p>
        </p:txBody>
      </p:sp>
      <p:pic>
        <p:nvPicPr>
          <p:cNvPr id="28" name="Grafik 27" descr="Ein Bild, das Text enthält.&#10;&#10;Automatisch generierte Beschreibung">
            <a:extLst>
              <a:ext uri="{FF2B5EF4-FFF2-40B4-BE49-F238E27FC236}">
                <a16:creationId xmlns:a16="http://schemas.microsoft.com/office/drawing/2014/main" id="{0C6B299D-6749-9899-675C-69AABEEC1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392806">
            <a:off x="454696" y="3977599"/>
            <a:ext cx="7772400" cy="1416229"/>
          </a:xfrm>
          <a:prstGeom prst="rect">
            <a:avLst/>
          </a:prstGeom>
        </p:spPr>
      </p:pic>
      <p:sp>
        <p:nvSpPr>
          <p:cNvPr id="30" name="Inhaltsplatzhalter 2">
            <a:extLst>
              <a:ext uri="{FF2B5EF4-FFF2-40B4-BE49-F238E27FC236}">
                <a16:creationId xmlns:a16="http://schemas.microsoft.com/office/drawing/2014/main" id="{D2355453-0032-0A71-85D7-89FD62E36E8E}"/>
              </a:ext>
            </a:extLst>
          </p:cNvPr>
          <p:cNvSpPr txBox="1">
            <a:spLocks/>
          </p:cNvSpPr>
          <p:nvPr/>
        </p:nvSpPr>
        <p:spPr>
          <a:xfrm>
            <a:off x="0" y="6191915"/>
            <a:ext cx="11262142" cy="6812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 err="1"/>
              <a:t>Communicating</a:t>
            </a:r>
            <a:r>
              <a:rPr lang="de-DE" sz="1200" dirty="0"/>
              <a:t> </a:t>
            </a:r>
            <a:r>
              <a:rPr lang="de-DE" sz="1200" dirty="0" err="1"/>
              <a:t>particle</a:t>
            </a:r>
            <a:r>
              <a:rPr lang="de-DE" sz="1200" dirty="0"/>
              <a:t> </a:t>
            </a:r>
            <a:r>
              <a:rPr lang="de-DE" sz="1200" dirty="0" err="1"/>
              <a:t>physics</a:t>
            </a:r>
            <a:r>
              <a:rPr lang="de-DE" sz="1200" dirty="0"/>
              <a:t> </a:t>
            </a:r>
            <a:r>
              <a:rPr lang="de-DE" sz="1200" dirty="0" err="1"/>
              <a:t>matters</a:t>
            </a:r>
            <a:r>
              <a:rPr lang="de-DE" sz="1200" dirty="0"/>
              <a:t>, 2018, The European </a:t>
            </a:r>
            <a:r>
              <a:rPr lang="de-DE" sz="1200" dirty="0" err="1"/>
              <a:t>Particle</a:t>
            </a:r>
            <a:r>
              <a:rPr lang="de-DE" sz="1200" dirty="0"/>
              <a:t> Physics Communication Network (EPPCN); </a:t>
            </a:r>
            <a:r>
              <a:rPr lang="de-DE" sz="1200" dirty="0" err="1"/>
              <a:t>destatis.de</a:t>
            </a:r>
            <a:r>
              <a:rPr lang="de-DE" sz="1200" dirty="0"/>
              <a:t>, Thema Schulen, Aufgerufen 17.03.2023 </a:t>
            </a:r>
          </a:p>
          <a:p>
            <a:pPr marL="0" indent="0">
              <a:buNone/>
            </a:pPr>
            <a:r>
              <a:rPr lang="de-DE" sz="1200" dirty="0"/>
              <a:t> </a:t>
            </a:r>
          </a:p>
          <a:p>
            <a:pPr marL="0" indent="0">
              <a:buNone/>
            </a:pP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641328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159CF65-FB8F-8E49-A5E6-9C5F02537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A99B6-8989-1C46-B195-B953333C5C20}" type="datetime1">
              <a:rPr lang="de-DE" smtClean="0"/>
              <a:t>23.03.23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9D81E93-623A-BF45-87D1-804E15F90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David Borgelt - WWU Münster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16199BB-B73B-5245-B30B-945D98203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7</a:t>
            </a:fld>
            <a:endParaRPr lang="de-DE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3DDAB9A2-AF00-7A4B-B510-6773629F4BE1}"/>
              </a:ext>
            </a:extLst>
          </p:cNvPr>
          <p:cNvSpPr txBox="1">
            <a:spLocks/>
          </p:cNvSpPr>
          <p:nvPr/>
        </p:nvSpPr>
        <p:spPr>
          <a:xfrm>
            <a:off x="3010829" y="13827"/>
            <a:ext cx="6437971" cy="87759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22222"/>
                </a:solidFill>
                <a:latin typeface="Meta Offc Pro" panose="020B0504030101020102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4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Teilchenphysik</a:t>
            </a:r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Outreach</a:t>
            </a:r>
          </a:p>
        </p:txBody>
      </p:sp>
      <p:sp>
        <p:nvSpPr>
          <p:cNvPr id="18" name="Inhaltsplatzhalter 2">
            <a:extLst>
              <a:ext uri="{FF2B5EF4-FFF2-40B4-BE49-F238E27FC236}">
                <a16:creationId xmlns:a16="http://schemas.microsoft.com/office/drawing/2014/main" id="{41C7081B-505E-6091-627B-985B144843DF}"/>
              </a:ext>
            </a:extLst>
          </p:cNvPr>
          <p:cNvSpPr txBox="1">
            <a:spLocks/>
          </p:cNvSpPr>
          <p:nvPr/>
        </p:nvSpPr>
        <p:spPr>
          <a:xfrm>
            <a:off x="525966" y="1379637"/>
            <a:ext cx="7772400" cy="101118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Outreach mit Reichweite ist ein zentraler Bestandteil der Teilchenphysik!</a:t>
            </a:r>
          </a:p>
          <a:p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Outreach bezieht sich auf die gesamte Gesellschaft</a:t>
            </a:r>
          </a:p>
          <a:p>
            <a:pPr marL="0" indent="0">
              <a:buNone/>
            </a:pPr>
            <a:endParaRPr lang="de-DE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E05B531-3F7E-B87B-C16F-2B1D706EF9D4}"/>
              </a:ext>
            </a:extLst>
          </p:cNvPr>
          <p:cNvSpPr/>
          <p:nvPr/>
        </p:nvSpPr>
        <p:spPr>
          <a:xfrm>
            <a:off x="7244576" y="1379637"/>
            <a:ext cx="4821044" cy="48210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EF384BD-46FE-FB7D-DBDD-7CE447099A1F}"/>
              </a:ext>
            </a:extLst>
          </p:cNvPr>
          <p:cNvSpPr/>
          <p:nvPr/>
        </p:nvSpPr>
        <p:spPr>
          <a:xfrm>
            <a:off x="7875160" y="1855360"/>
            <a:ext cx="1573640" cy="157364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Inhaltsplatzhalter 2">
            <a:extLst>
              <a:ext uri="{FF2B5EF4-FFF2-40B4-BE49-F238E27FC236}">
                <a16:creationId xmlns:a16="http://schemas.microsoft.com/office/drawing/2014/main" id="{C5CBA676-37ED-D147-58C2-583CAABDE165}"/>
              </a:ext>
            </a:extLst>
          </p:cNvPr>
          <p:cNvSpPr txBox="1">
            <a:spLocks/>
          </p:cNvSpPr>
          <p:nvPr/>
        </p:nvSpPr>
        <p:spPr>
          <a:xfrm>
            <a:off x="7991959" y="2187239"/>
            <a:ext cx="2190034" cy="1006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Schulen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 ~10%</a:t>
            </a:r>
          </a:p>
        </p:txBody>
      </p:sp>
      <p:sp>
        <p:nvSpPr>
          <p:cNvPr id="26" name="Inhaltsplatzhalter 2">
            <a:extLst>
              <a:ext uri="{FF2B5EF4-FFF2-40B4-BE49-F238E27FC236}">
                <a16:creationId xmlns:a16="http://schemas.microsoft.com/office/drawing/2014/main" id="{B754677B-65C4-5045-BD96-B2523A3584CD}"/>
              </a:ext>
            </a:extLst>
          </p:cNvPr>
          <p:cNvSpPr txBox="1">
            <a:spLocks/>
          </p:cNvSpPr>
          <p:nvPr/>
        </p:nvSpPr>
        <p:spPr>
          <a:xfrm>
            <a:off x="8661980" y="3707367"/>
            <a:ext cx="2769559" cy="6812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Gesellschaft</a:t>
            </a:r>
          </a:p>
        </p:txBody>
      </p:sp>
      <p:pic>
        <p:nvPicPr>
          <p:cNvPr id="28" name="Grafik 27" descr="Ein Bild, das Text enthält.&#10;&#10;Automatisch generierte Beschreibung">
            <a:extLst>
              <a:ext uri="{FF2B5EF4-FFF2-40B4-BE49-F238E27FC236}">
                <a16:creationId xmlns:a16="http://schemas.microsoft.com/office/drawing/2014/main" id="{0C6B299D-6749-9899-675C-69AABEEC1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392806">
            <a:off x="454696" y="3977599"/>
            <a:ext cx="7772400" cy="1416229"/>
          </a:xfrm>
          <a:prstGeom prst="rect">
            <a:avLst/>
          </a:prstGeom>
        </p:spPr>
      </p:pic>
      <p:sp>
        <p:nvSpPr>
          <p:cNvPr id="30" name="Inhaltsplatzhalter 2">
            <a:extLst>
              <a:ext uri="{FF2B5EF4-FFF2-40B4-BE49-F238E27FC236}">
                <a16:creationId xmlns:a16="http://schemas.microsoft.com/office/drawing/2014/main" id="{D2355453-0032-0A71-85D7-89FD62E36E8E}"/>
              </a:ext>
            </a:extLst>
          </p:cNvPr>
          <p:cNvSpPr txBox="1">
            <a:spLocks/>
          </p:cNvSpPr>
          <p:nvPr/>
        </p:nvSpPr>
        <p:spPr>
          <a:xfrm>
            <a:off x="0" y="6217022"/>
            <a:ext cx="11262142" cy="6812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 err="1"/>
              <a:t>Communicating</a:t>
            </a:r>
            <a:r>
              <a:rPr lang="de-DE" sz="1200" dirty="0"/>
              <a:t> </a:t>
            </a:r>
            <a:r>
              <a:rPr lang="de-DE" sz="1200" dirty="0" err="1"/>
              <a:t>particle</a:t>
            </a:r>
            <a:r>
              <a:rPr lang="de-DE" sz="1200" dirty="0"/>
              <a:t> </a:t>
            </a:r>
            <a:r>
              <a:rPr lang="de-DE" sz="1200" dirty="0" err="1"/>
              <a:t>physics</a:t>
            </a:r>
            <a:r>
              <a:rPr lang="de-DE" sz="1200" dirty="0"/>
              <a:t> </a:t>
            </a:r>
            <a:r>
              <a:rPr lang="de-DE" sz="1200" dirty="0" err="1"/>
              <a:t>matters</a:t>
            </a:r>
            <a:r>
              <a:rPr lang="de-DE" sz="1200" dirty="0"/>
              <a:t>, 2018, The European </a:t>
            </a:r>
            <a:r>
              <a:rPr lang="de-DE" sz="1200" dirty="0" err="1"/>
              <a:t>Particle</a:t>
            </a:r>
            <a:r>
              <a:rPr lang="de-DE" sz="1200" dirty="0"/>
              <a:t> Physics Communication Network (EPPCN) </a:t>
            </a:r>
          </a:p>
          <a:p>
            <a:pPr marL="0" indent="0">
              <a:buNone/>
            </a:pPr>
            <a:r>
              <a:rPr lang="de-DE" sz="1200" dirty="0"/>
              <a:t> </a:t>
            </a:r>
          </a:p>
          <a:p>
            <a:pPr marL="0" indent="0">
              <a:buNone/>
            </a:pPr>
            <a:endParaRPr lang="de-DE" sz="1200" dirty="0"/>
          </a:p>
        </p:txBody>
      </p:sp>
      <p:pic>
        <p:nvPicPr>
          <p:cNvPr id="3" name="Grafik 2" descr="Ein Bild, das drinnen enthält.&#10;&#10;Automatisch generierte Beschreibung">
            <a:extLst>
              <a:ext uri="{FF2B5EF4-FFF2-40B4-BE49-F238E27FC236}">
                <a16:creationId xmlns:a16="http://schemas.microsoft.com/office/drawing/2014/main" id="{5F0ED951-55F2-1B9A-5C18-921B2F3A29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151546">
            <a:off x="7973825" y="2245448"/>
            <a:ext cx="1431886" cy="788686"/>
          </a:xfrm>
          <a:prstGeom prst="rect">
            <a:avLst/>
          </a:prstGeom>
        </p:spPr>
      </p:pic>
      <p:pic>
        <p:nvPicPr>
          <p:cNvPr id="8" name="Grafik 7" descr="Ein Bild, das Person, Wand, drinnen, Mann enthält.&#10;&#10;Automatisch generierte Beschreibung">
            <a:extLst>
              <a:ext uri="{FF2B5EF4-FFF2-40B4-BE49-F238E27FC236}">
                <a16:creationId xmlns:a16="http://schemas.microsoft.com/office/drawing/2014/main" id="{C30785D0-0EAD-3375-161D-D859513C79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609421">
            <a:off x="8635527" y="3264867"/>
            <a:ext cx="2654196" cy="2187004"/>
          </a:xfrm>
          <a:prstGeom prst="rect">
            <a:avLst/>
          </a:prstGeom>
        </p:spPr>
      </p:pic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E068E64B-0079-C625-87C5-0DA84F8F79D0}"/>
              </a:ext>
            </a:extLst>
          </p:cNvPr>
          <p:cNvSpPr txBox="1">
            <a:spLocks/>
          </p:cNvSpPr>
          <p:nvPr/>
        </p:nvSpPr>
        <p:spPr>
          <a:xfrm>
            <a:off x="10865965" y="5933597"/>
            <a:ext cx="1517774" cy="1012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/>
              <a:t>Bild1: DESY</a:t>
            </a:r>
          </a:p>
          <a:p>
            <a:pPr marL="0" indent="0">
              <a:buNone/>
            </a:pPr>
            <a:r>
              <a:rPr lang="de-DE" sz="1200" dirty="0"/>
              <a:t>Bild2: </a:t>
            </a:r>
            <a:r>
              <a:rPr lang="de-DE" sz="1200" dirty="0" err="1"/>
              <a:t>phywe.com</a:t>
            </a:r>
            <a:endParaRPr lang="de-DE" sz="1200" dirty="0"/>
          </a:p>
          <a:p>
            <a:pPr marL="0" indent="0">
              <a:buNone/>
            </a:pPr>
            <a:r>
              <a:rPr lang="de-DE" sz="1200" dirty="0"/>
              <a:t> </a:t>
            </a:r>
          </a:p>
          <a:p>
            <a:pPr marL="0" indent="0">
              <a:buNone/>
            </a:pP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138147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3DDAB9A2-AF00-7A4B-B510-6773629F4BE1}"/>
              </a:ext>
            </a:extLst>
          </p:cNvPr>
          <p:cNvSpPr txBox="1">
            <a:spLocks/>
          </p:cNvSpPr>
          <p:nvPr/>
        </p:nvSpPr>
        <p:spPr>
          <a:xfrm>
            <a:off x="481013" y="3752849"/>
            <a:ext cx="3557587" cy="2452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22222"/>
                </a:solidFill>
                <a:latin typeface="Meta Offc Pro" panose="020B0504030101020102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600" b="1" dirty="0">
                <a:solidFill>
                  <a:schemeClr val="tx1"/>
                </a:solidFill>
                <a:latin typeface="+mj-lt"/>
              </a:rPr>
              <a:t>Hands-On</a:t>
            </a:r>
          </a:p>
          <a:p>
            <a:pPr>
              <a:spcAft>
                <a:spcPts val="600"/>
              </a:spcAft>
            </a:pPr>
            <a:r>
              <a:rPr lang="en-US" sz="3600" b="1" dirty="0" err="1">
                <a:solidFill>
                  <a:schemeClr val="tx1"/>
                </a:solidFill>
                <a:latin typeface="+mj-lt"/>
              </a:rPr>
              <a:t>ist</a:t>
            </a:r>
            <a:r>
              <a:rPr lang="en-US" sz="3600" b="1" dirty="0">
                <a:solidFill>
                  <a:schemeClr val="tx1"/>
                </a:solidFill>
                <a:latin typeface="+mj-lt"/>
              </a:rPr>
              <a:t> relevant!</a:t>
            </a:r>
          </a:p>
        </p:txBody>
      </p:sp>
      <p:pic>
        <p:nvPicPr>
          <p:cNvPr id="8" name="Grafik 7" descr="Ein Bild, das drinnen enthält.&#10;&#10;Automatisch generierte Beschreibung">
            <a:extLst>
              <a:ext uri="{FF2B5EF4-FFF2-40B4-BE49-F238E27FC236}">
                <a16:creationId xmlns:a16="http://schemas.microsoft.com/office/drawing/2014/main" id="{50FCCCF7-4B95-9EC2-26DD-2508C5152D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982" b="17682"/>
          <a:stretch/>
        </p:blipFill>
        <p:spPr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AE5D7057-5667-230A-D9DA-EF4300157A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3982" y="3752850"/>
            <a:ext cx="7485413" cy="245268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1800" b="0" i="0" u="none" strike="noStrike" dirty="0" err="1">
                <a:solidFill>
                  <a:schemeClr val="tx1"/>
                </a:solidFill>
                <a:effectLst/>
                <a:latin typeface="+mn-lt"/>
              </a:rPr>
              <a:t>Vermitteln</a:t>
            </a:r>
            <a:r>
              <a:rPr lang="en-US" sz="1800" b="0" i="0" u="none" strike="noStrike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US" sz="1800" b="0" i="0" u="none" strike="noStrike" dirty="0" err="1">
                <a:solidFill>
                  <a:schemeClr val="tx1"/>
                </a:solidFill>
                <a:effectLst/>
                <a:latin typeface="+mn-lt"/>
              </a:rPr>
              <a:t>eines</a:t>
            </a:r>
            <a:r>
              <a:rPr lang="en-US" sz="1800" b="0" i="0" u="none" strike="noStrike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US" sz="1800" b="0" i="0" u="none" strike="noStrike" dirty="0" err="1">
                <a:solidFill>
                  <a:schemeClr val="tx1"/>
                </a:solidFill>
                <a:effectLst/>
                <a:latin typeface="+mn-lt"/>
              </a:rPr>
              <a:t>Phänomens</a:t>
            </a:r>
            <a:r>
              <a:rPr lang="en-US" sz="1800" b="0" i="0" u="none" strike="noStrike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US" sz="1800" b="0" i="0" u="none" strike="noStrike" dirty="0" err="1">
                <a:solidFill>
                  <a:schemeClr val="tx1"/>
                </a:solidFill>
                <a:effectLst/>
                <a:latin typeface="+mn-lt"/>
              </a:rPr>
              <a:t>durch</a:t>
            </a:r>
            <a:r>
              <a:rPr lang="en-US" sz="1800" b="0" i="0" u="none" strike="noStrike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US" sz="1800" b="0" i="0" u="none" strike="noStrike" dirty="0" err="1">
                <a:solidFill>
                  <a:schemeClr val="tx1"/>
                </a:solidFill>
                <a:effectLst/>
                <a:latin typeface="+mn-lt"/>
              </a:rPr>
              <a:t>direkte</a:t>
            </a:r>
            <a:r>
              <a:rPr lang="en-US" sz="1800" b="0" i="0" u="none" strike="noStrike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US" sz="1800" b="0" i="0" u="none" strike="noStrike" dirty="0" err="1">
                <a:solidFill>
                  <a:schemeClr val="tx1"/>
                </a:solidFill>
                <a:effectLst/>
                <a:latin typeface="+mn-lt"/>
              </a:rPr>
              <a:t>Interaktion</a:t>
            </a:r>
            <a:r>
              <a:rPr lang="en-US" sz="1800" b="0" i="0" u="none" strike="noStrike" dirty="0">
                <a:solidFill>
                  <a:schemeClr val="tx1"/>
                </a:solidFill>
                <a:effectLst/>
                <a:latin typeface="+mn-lt"/>
              </a:rPr>
              <a:t> (Schwan, 2015, S. 5).</a:t>
            </a:r>
          </a:p>
          <a:p>
            <a:r>
              <a:rPr lang="en-US" sz="1800" b="0" i="0" u="none" strike="noStrike" dirty="0" err="1">
                <a:solidFill>
                  <a:schemeClr val="tx1"/>
                </a:solidFill>
                <a:effectLst/>
                <a:latin typeface="+mn-lt"/>
              </a:rPr>
              <a:t>Attraktiver</a:t>
            </a:r>
            <a:r>
              <a:rPr lang="en-US" sz="1800" b="0" i="0" u="none" strike="noStrike" dirty="0">
                <a:solidFill>
                  <a:schemeClr val="tx1"/>
                </a:solidFill>
                <a:effectLst/>
                <a:latin typeface="+mn-lt"/>
              </a:rPr>
              <a:t> (</a:t>
            </a:r>
            <a:r>
              <a:rPr lang="en-US" sz="1800" b="0" i="0" u="none" strike="noStrike" dirty="0" err="1">
                <a:solidFill>
                  <a:schemeClr val="tx1"/>
                </a:solidFill>
                <a:effectLst/>
                <a:latin typeface="+mn-lt"/>
              </a:rPr>
              <a:t>ebd</a:t>
            </a:r>
            <a:r>
              <a:rPr lang="en-US" sz="1800" b="0" i="0" u="none" strike="noStrike" dirty="0">
                <a:solidFill>
                  <a:schemeClr val="tx1"/>
                </a:solidFill>
                <a:effectLst/>
                <a:latin typeface="+mn-lt"/>
              </a:rPr>
              <a:t>.)</a:t>
            </a:r>
          </a:p>
          <a:p>
            <a:r>
              <a:rPr lang="en-US" sz="1800" b="0" i="0" u="none" strike="noStrike" dirty="0" err="1">
                <a:solidFill>
                  <a:schemeClr val="tx1"/>
                </a:solidFill>
                <a:effectLst/>
                <a:latin typeface="+mn-lt"/>
              </a:rPr>
              <a:t>Intensiveres</a:t>
            </a:r>
            <a:r>
              <a:rPr lang="en-US" sz="1800" b="0" i="0" u="none" strike="noStrike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US" sz="1800" b="0" i="0" u="none" strike="noStrike" dirty="0" err="1">
                <a:solidFill>
                  <a:schemeClr val="tx1"/>
                </a:solidFill>
                <a:effectLst/>
                <a:latin typeface="+mn-lt"/>
              </a:rPr>
              <a:t>Erlebnis</a:t>
            </a:r>
            <a:r>
              <a:rPr lang="en-US" sz="1800" b="0" i="0" u="none" strike="noStrike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US" sz="1800" b="0" i="0" u="none" strike="noStrike" dirty="0" err="1">
                <a:solidFill>
                  <a:schemeClr val="tx1"/>
                </a:solidFill>
                <a:effectLst/>
                <a:latin typeface="+mn-lt"/>
              </a:rPr>
              <a:t>durch</a:t>
            </a:r>
            <a:r>
              <a:rPr lang="en-US" sz="1800" b="0" i="0" u="none" strike="noStrike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US" sz="1800" b="0" i="0" u="none" strike="noStrike" dirty="0" err="1">
                <a:solidFill>
                  <a:schemeClr val="tx1"/>
                </a:solidFill>
                <a:effectLst/>
                <a:latin typeface="+mn-lt"/>
              </a:rPr>
              <a:t>direktes</a:t>
            </a:r>
            <a:r>
              <a:rPr lang="en-US" sz="1800" b="0" i="0" u="none" strike="noStrike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US" sz="1800" b="0" i="0" u="none" strike="noStrike" dirty="0" err="1">
                <a:solidFill>
                  <a:schemeClr val="tx1"/>
                </a:solidFill>
                <a:effectLst/>
                <a:latin typeface="+mn-lt"/>
              </a:rPr>
              <a:t>Erfahren</a:t>
            </a:r>
            <a:r>
              <a:rPr lang="en-US" sz="1800" b="0" i="0" u="none" strike="noStrike" dirty="0">
                <a:solidFill>
                  <a:schemeClr val="tx1"/>
                </a:solidFill>
                <a:effectLst/>
                <a:latin typeface="+mn-lt"/>
              </a:rPr>
              <a:t> (Kircher et al., 2015, S. 230) .</a:t>
            </a:r>
          </a:p>
          <a:p>
            <a:r>
              <a:rPr lang="en-US" sz="1800" b="0" i="1" u="none" strike="noStrike" dirty="0" err="1">
                <a:solidFill>
                  <a:schemeClr val="tx1"/>
                </a:solidFill>
                <a:effectLst/>
                <a:latin typeface="+mn-lt"/>
              </a:rPr>
              <a:t>Experimente</a:t>
            </a:r>
            <a:r>
              <a:rPr lang="en-US" sz="1800" b="0" i="0" u="none" strike="noStrike" dirty="0">
                <a:solidFill>
                  <a:schemeClr val="tx1"/>
                </a:solidFill>
                <a:effectLst/>
                <a:latin typeface="+mn-lt"/>
              </a:rPr>
              <a:t> </a:t>
            </a:r>
            <a:r>
              <a:rPr lang="en-US" sz="1800" b="0" i="0" u="none" strike="noStrike" dirty="0" err="1">
                <a:solidFill>
                  <a:schemeClr val="tx1"/>
                </a:solidFill>
                <a:effectLst/>
                <a:latin typeface="+mn-lt"/>
              </a:rPr>
              <a:t>außerhalb</a:t>
            </a:r>
            <a:r>
              <a:rPr lang="en-US" sz="1800" b="0" i="0" u="none" strike="noStrike" dirty="0">
                <a:solidFill>
                  <a:schemeClr val="tx1"/>
                </a:solidFill>
                <a:effectLst/>
                <a:latin typeface="+mn-lt"/>
              </a:rPr>
              <a:t> des Labors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159CF65-FB8F-8E49-A5E6-9C5F02537C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1013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41AA99B6-8989-1C46-B195-B953333C5C20}" type="datetime1">
              <a:rPr lang="en-US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3/23/23</a:t>
            </a:fld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9D81E93-623A-BF45-87D1-804E15F90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85169" y="6492863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/>
                <a:ea typeface="+mn-ea"/>
                <a:cs typeface="+mn-cs"/>
              </a:rPr>
              <a:t>David </a:t>
            </a:r>
            <a:r>
              <a:rPr lang="en-US" kern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/>
                <a:ea typeface="+mn-ea"/>
                <a:cs typeface="+mn-cs"/>
              </a:rPr>
              <a:t>Borgelt</a:t>
            </a:r>
            <a:r>
              <a:rPr lang="en-US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/>
                <a:ea typeface="+mn-ea"/>
                <a:cs typeface="+mn-cs"/>
              </a:rPr>
              <a:t> - WWU Münster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16199BB-B73B-5245-B30B-945D98203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64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5CD8EBA0-AD7E-D34A-8632-35BA28F90D4C}" type="slidenum">
              <a:rPr lang="en-US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8</a:t>
            </a:fld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665323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159CF65-FB8F-8E49-A5E6-9C5F02537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A99B6-8989-1C46-B195-B953333C5C20}" type="datetime1">
              <a:rPr lang="de-DE" smtClean="0"/>
              <a:t>23.03.23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9D81E93-623A-BF45-87D1-804E15F90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David Borgelt - WWU Münster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16199BB-B73B-5245-B30B-945D98203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9</a:t>
            </a:fld>
            <a:endParaRPr lang="de-DE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3DDAB9A2-AF00-7A4B-B510-6773629F4BE1}"/>
              </a:ext>
            </a:extLst>
          </p:cNvPr>
          <p:cNvSpPr txBox="1">
            <a:spLocks/>
          </p:cNvSpPr>
          <p:nvPr/>
        </p:nvSpPr>
        <p:spPr>
          <a:xfrm>
            <a:off x="3010829" y="13827"/>
            <a:ext cx="6437971" cy="87759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22222"/>
                </a:solidFill>
                <a:latin typeface="Meta Offc Pro" panose="020B0504030101020102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4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Chancen</a:t>
            </a:r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4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außerhalb</a:t>
            </a:r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von </a:t>
            </a:r>
            <a:r>
              <a:rPr lang="en-US" sz="4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Schulen</a:t>
            </a:r>
            <a:endParaRPr lang="en-US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64EB5C19-9432-FE47-68FA-448C50D88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00" y="1504139"/>
            <a:ext cx="5394820" cy="4351338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Durchführung der Nebelkammern mit </a:t>
            </a:r>
            <a:r>
              <a:rPr lang="de-DE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Laufkundschaft </a:t>
            </a:r>
          </a:p>
          <a:p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Erprobt auf World Robot </a:t>
            </a:r>
            <a:r>
              <a:rPr lang="de-DE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Olympiad</a:t>
            </a: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2022, Urban Science Store 2022</a:t>
            </a:r>
          </a:p>
          <a:p>
            <a:r>
              <a:rPr lang="de-DE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Geplant auf weiteren Events 2023 (z.B. MS Wissenschaft)</a:t>
            </a:r>
          </a:p>
          <a:p>
            <a:pPr marL="0" indent="0">
              <a:buNone/>
            </a:pP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Sehr heterogene Zielgruppe</a:t>
            </a:r>
            <a:endParaRPr lang="de-DE" noProof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8" name="Grafik 7" descr="Ein Bild, das Person, Im Haus, Gruppe, Menschen enthält.&#10;&#10;Automatisch generierte Beschreibung">
            <a:extLst>
              <a:ext uri="{FF2B5EF4-FFF2-40B4-BE49-F238E27FC236}">
                <a16:creationId xmlns:a16="http://schemas.microsoft.com/office/drawing/2014/main" id="{E1E1B759-21B3-14A2-AB27-BFE11405B9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65" r="18881"/>
          <a:stretch/>
        </p:blipFill>
        <p:spPr>
          <a:xfrm>
            <a:off x="6378082" y="1083684"/>
            <a:ext cx="5312704" cy="5181600"/>
          </a:xfrm>
          <a:prstGeom prst="rect">
            <a:avLst/>
          </a:prstGeom>
        </p:spPr>
      </p:pic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E2BA2447-18D0-E908-3358-42387307420B}"/>
              </a:ext>
            </a:extLst>
          </p:cNvPr>
          <p:cNvSpPr txBox="1">
            <a:spLocks/>
          </p:cNvSpPr>
          <p:nvPr/>
        </p:nvSpPr>
        <p:spPr>
          <a:xfrm>
            <a:off x="0" y="6217022"/>
            <a:ext cx="11262142" cy="6812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Meta Offc Pro" panose="020B0504030101020102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/>
              <a:t>Bild: Diana </a:t>
            </a:r>
            <a:r>
              <a:rPr lang="de-DE" sz="1200" dirty="0" err="1"/>
              <a:t>Jansing</a:t>
            </a:r>
            <a:r>
              <a:rPr lang="de-DE" sz="1200" dirty="0"/>
              <a:t>, FH Münster</a:t>
            </a:r>
          </a:p>
          <a:p>
            <a:pPr marL="0" indent="0">
              <a:buNone/>
            </a:pP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372585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trag_Real" id="{F6489718-9979-304B-ABED-53B9399D083F}" vid="{2A8DAA5A-9CDC-6349-A12F-F78B33F24225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543</Words>
  <Application>Microsoft Macintosh PowerPoint</Application>
  <PresentationFormat>Breitbild</PresentationFormat>
  <Paragraphs>119</Paragraphs>
  <Slides>13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Meta Offc Pro</vt:lpstr>
      <vt:lpstr>Office</vt:lpstr>
      <vt:lpstr>Die Selbstbau-Nebelkammer als Hands-On Exponat für Events und Ausstellungen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Spurensuche im Teilchenzoo</dc:title>
  <dc:creator>David Rainer Wolfgang Borgelt</dc:creator>
  <cp:lastModifiedBy>David Rainer Wolfgang Borgelt</cp:lastModifiedBy>
  <cp:revision>61</cp:revision>
  <dcterms:created xsi:type="dcterms:W3CDTF">2022-01-06T08:01:26Z</dcterms:created>
  <dcterms:modified xsi:type="dcterms:W3CDTF">2023-03-23T17:15:30Z</dcterms:modified>
</cp:coreProperties>
</file>