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9" r:id="rId4"/>
    <p:sldId id="257" r:id="rId5"/>
    <p:sldId id="258" r:id="rId6"/>
    <p:sldId id="259" r:id="rId7"/>
    <p:sldId id="260" r:id="rId8"/>
    <p:sldId id="261" r:id="rId9"/>
    <p:sldId id="262" r:id="rId10"/>
    <p:sldId id="264" r:id="rId11"/>
    <p:sldId id="265" r:id="rId12"/>
    <p:sldId id="266" r:id="rId13"/>
    <p:sldId id="270" r:id="rId14"/>
    <p:sldId id="263"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9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7F4E7C-AEAB-406C-ADFA-4CC4240F5DF0}" type="datetimeFigureOut">
              <a:rPr lang="en-GB" smtClean="0"/>
              <a:t>23/05/2023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3742676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7F4E7C-AEAB-406C-ADFA-4CC4240F5DF0}" type="datetimeFigureOut">
              <a:rPr lang="en-GB" smtClean="0"/>
              <a:t>23/05/2023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136695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7F4E7C-AEAB-406C-ADFA-4CC4240F5DF0}" type="datetimeFigureOut">
              <a:rPr lang="en-GB" smtClean="0"/>
              <a:t>23/05/2023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1849842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7F4E7C-AEAB-406C-ADFA-4CC4240F5DF0}" type="datetimeFigureOut">
              <a:rPr lang="en-GB" smtClean="0"/>
              <a:t>23/05/2023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3636215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7F4E7C-AEAB-406C-ADFA-4CC4240F5DF0}" type="datetimeFigureOut">
              <a:rPr lang="en-GB" smtClean="0"/>
              <a:t>23/05/2023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36832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A7F4E7C-AEAB-406C-ADFA-4CC4240F5DF0}" type="datetimeFigureOut">
              <a:rPr lang="en-GB" smtClean="0"/>
              <a:t>23/05/2023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242349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A7F4E7C-AEAB-406C-ADFA-4CC4240F5DF0}" type="datetimeFigureOut">
              <a:rPr lang="en-GB" smtClean="0"/>
              <a:t>23/05/2023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1902978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A7F4E7C-AEAB-406C-ADFA-4CC4240F5DF0}" type="datetimeFigureOut">
              <a:rPr lang="en-GB" smtClean="0"/>
              <a:t>23/05/2023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420057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F4E7C-AEAB-406C-ADFA-4CC4240F5DF0}" type="datetimeFigureOut">
              <a:rPr lang="en-GB" smtClean="0"/>
              <a:t>23/05/2023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3021458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7F4E7C-AEAB-406C-ADFA-4CC4240F5DF0}" type="datetimeFigureOut">
              <a:rPr lang="en-GB" smtClean="0"/>
              <a:t>23/05/2023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38558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7F4E7C-AEAB-406C-ADFA-4CC4240F5DF0}" type="datetimeFigureOut">
              <a:rPr lang="en-GB" smtClean="0"/>
              <a:t>23/05/2023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888CAD-903A-4277-8BE3-504731C8E9F7}" type="slidenum">
              <a:rPr lang="en-GB" smtClean="0"/>
              <a:t>‹#›</a:t>
            </a:fld>
            <a:endParaRPr lang="en-GB"/>
          </a:p>
        </p:txBody>
      </p:sp>
    </p:spTree>
    <p:extLst>
      <p:ext uri="{BB962C8B-B14F-4D97-AF65-F5344CB8AC3E}">
        <p14:creationId xmlns:p14="http://schemas.microsoft.com/office/powerpoint/2010/main" val="2916382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7F4E7C-AEAB-406C-ADFA-4CC4240F5DF0}" type="datetimeFigureOut">
              <a:rPr lang="en-GB" smtClean="0"/>
              <a:t>23/05/2023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88CAD-903A-4277-8BE3-504731C8E9F7}" type="slidenum">
              <a:rPr lang="en-GB" smtClean="0"/>
              <a:t>‹#›</a:t>
            </a:fld>
            <a:endParaRPr lang="en-GB"/>
          </a:p>
        </p:txBody>
      </p:sp>
    </p:spTree>
    <p:extLst>
      <p:ext uri="{BB962C8B-B14F-4D97-AF65-F5344CB8AC3E}">
        <p14:creationId xmlns:p14="http://schemas.microsoft.com/office/powerpoint/2010/main" val="3292331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Lst>
          </a:blip>
          <a:srcRect t="10328" b="10579"/>
          <a:stretch/>
        </p:blipFill>
        <p:spPr>
          <a:xfrm>
            <a:off x="11400" y="3761118"/>
            <a:ext cx="9132600" cy="2380890"/>
          </a:xfrm>
          <a:prstGeom prst="rect">
            <a:avLst/>
          </a:prstGeom>
        </p:spPr>
      </p:pic>
      <p:pic>
        <p:nvPicPr>
          <p:cNvPr id="4" name="Picture 3"/>
          <p:cNvPicPr>
            <a:picLocks noChangeAspect="1"/>
          </p:cNvPicPr>
          <p:nvPr/>
        </p:nvPicPr>
        <p:blipFill>
          <a:blip r:embed="rId4">
            <a:duotone>
              <a:schemeClr val="bg2">
                <a:shade val="45000"/>
                <a:satMod val="135000"/>
              </a:schemeClr>
              <a:prstClr val="white"/>
            </a:duotone>
          </a:blip>
          <a:stretch>
            <a:fillRect/>
          </a:stretch>
        </p:blipFill>
        <p:spPr>
          <a:xfrm>
            <a:off x="11400" y="968825"/>
            <a:ext cx="9132600" cy="2792293"/>
          </a:xfrm>
          <a:prstGeom prst="rect">
            <a:avLst/>
          </a:prstGeom>
        </p:spPr>
      </p:pic>
      <p:sp>
        <p:nvSpPr>
          <p:cNvPr id="2" name="Title 1"/>
          <p:cNvSpPr>
            <a:spLocks noGrp="1"/>
          </p:cNvSpPr>
          <p:nvPr>
            <p:ph type="ctrTitle"/>
          </p:nvPr>
        </p:nvSpPr>
        <p:spPr>
          <a:xfrm>
            <a:off x="521897" y="3979333"/>
            <a:ext cx="8458200" cy="2387600"/>
          </a:xfrm>
        </p:spPr>
        <p:txBody>
          <a:bodyPr>
            <a:normAutofit fontScale="90000"/>
          </a:bodyPr>
          <a:lstStyle/>
          <a:p>
            <a:pPr algn="l"/>
            <a:r>
              <a:rPr lang="en-GB" b="1" dirty="0" smtClean="0">
                <a:latin typeface="+mn-lt"/>
              </a:rPr>
              <a:t>A Big Science 2.0? </a:t>
            </a:r>
            <a:r>
              <a:rPr lang="en-GB" b="1" dirty="0" smtClean="0">
                <a:latin typeface="+mn-lt"/>
              </a:rPr>
              <a:t/>
            </a:r>
            <a:br>
              <a:rPr lang="en-GB" b="1" dirty="0" smtClean="0">
                <a:latin typeface="+mn-lt"/>
              </a:rPr>
            </a:br>
            <a:r>
              <a:rPr lang="en-GB" dirty="0" smtClean="0"/>
              <a:t/>
            </a:r>
            <a:br>
              <a:rPr lang="en-GB" dirty="0" smtClean="0"/>
            </a:br>
            <a:r>
              <a:rPr lang="en-GB" dirty="0" smtClean="0"/>
              <a:t/>
            </a:r>
            <a:br>
              <a:rPr lang="en-GB" dirty="0" smtClean="0"/>
            </a:br>
            <a:r>
              <a:rPr lang="en-GB" dirty="0"/>
              <a:t/>
            </a:r>
            <a:br>
              <a:rPr lang="en-GB" dirty="0"/>
            </a:br>
            <a:r>
              <a:rPr lang="en-GB" sz="4400" dirty="0" smtClean="0">
                <a:latin typeface="+mn-lt"/>
              </a:rPr>
              <a:t>From </a:t>
            </a:r>
            <a:r>
              <a:rPr lang="en-GB" sz="4400" dirty="0" smtClean="0">
                <a:latin typeface="+mn-lt"/>
              </a:rPr>
              <a:t>the </a:t>
            </a:r>
            <a:r>
              <a:rPr lang="en-GB" sz="4400" b="1" dirty="0" smtClean="0">
                <a:latin typeface="+mn-lt"/>
              </a:rPr>
              <a:t>national laboratory</a:t>
            </a:r>
            <a:r>
              <a:rPr lang="en-GB" sz="4400" dirty="0">
                <a:latin typeface="+mn-lt"/>
              </a:rPr>
              <a:t/>
            </a:r>
            <a:br>
              <a:rPr lang="en-GB" sz="4400" dirty="0">
                <a:latin typeface="+mn-lt"/>
              </a:rPr>
            </a:br>
            <a:r>
              <a:rPr lang="en-GB" sz="4400" dirty="0" smtClean="0">
                <a:latin typeface="+mn-lt"/>
              </a:rPr>
              <a:t>to </a:t>
            </a:r>
            <a:r>
              <a:rPr lang="en-GB" sz="4400" b="1" dirty="0" smtClean="0">
                <a:latin typeface="+mn-lt"/>
              </a:rPr>
              <a:t>international </a:t>
            </a:r>
            <a:r>
              <a:rPr lang="en-GB" sz="4400" b="1" dirty="0" smtClean="0">
                <a:latin typeface="+mn-lt"/>
              </a:rPr>
              <a:t>collaboration </a:t>
            </a:r>
            <a:r>
              <a:rPr lang="en-GB" sz="4400" b="1" dirty="0" smtClean="0">
                <a:latin typeface="+mn-lt"/>
              </a:rPr>
              <a:t/>
            </a:r>
            <a:br>
              <a:rPr lang="en-GB" sz="4400" b="1" dirty="0" smtClean="0">
                <a:latin typeface="+mn-lt"/>
              </a:rPr>
            </a:br>
            <a:r>
              <a:rPr lang="en-GB" sz="4400" dirty="0" smtClean="0">
                <a:latin typeface="+mn-lt"/>
              </a:rPr>
              <a:t>(and </a:t>
            </a:r>
            <a:r>
              <a:rPr lang="en-GB" sz="4400" b="1" dirty="0" smtClean="0">
                <a:latin typeface="+mn-lt"/>
              </a:rPr>
              <a:t>science </a:t>
            </a:r>
            <a:r>
              <a:rPr lang="en-GB" sz="4400" b="1" dirty="0" smtClean="0">
                <a:latin typeface="+mn-lt"/>
              </a:rPr>
              <a:t>diplomacy</a:t>
            </a:r>
            <a:r>
              <a:rPr lang="en-GB" sz="4400" dirty="0" smtClean="0">
                <a:latin typeface="+mn-lt"/>
              </a:rPr>
              <a:t>)</a:t>
            </a:r>
            <a:r>
              <a:rPr lang="en-GB" dirty="0" smtClean="0"/>
              <a:t/>
            </a:r>
            <a:br>
              <a:rPr lang="en-GB" dirty="0" smtClean="0"/>
            </a:br>
            <a:r>
              <a:rPr lang="en-GB" dirty="0"/>
              <a:t/>
            </a:r>
            <a:br>
              <a:rPr lang="en-GB" dirty="0"/>
            </a:br>
            <a:endParaRPr lang="en-GB" dirty="0"/>
          </a:p>
        </p:txBody>
      </p:sp>
      <p:sp>
        <p:nvSpPr>
          <p:cNvPr id="3" name="Subtitle 2"/>
          <p:cNvSpPr>
            <a:spLocks noGrp="1"/>
          </p:cNvSpPr>
          <p:nvPr>
            <p:ph type="subTitle" idx="1"/>
          </p:nvPr>
        </p:nvSpPr>
        <p:spPr>
          <a:xfrm>
            <a:off x="685799" y="6238095"/>
            <a:ext cx="7310887" cy="1447785"/>
          </a:xfrm>
        </p:spPr>
        <p:txBody>
          <a:bodyPr/>
          <a:lstStyle/>
          <a:p>
            <a:pPr algn="l"/>
            <a:r>
              <a:rPr lang="en-GB" dirty="0" smtClean="0"/>
              <a:t>Simone Turchetti, </a:t>
            </a:r>
            <a:r>
              <a:rPr lang="en-GB" dirty="0" smtClean="0"/>
              <a:t>CHSTM, University </a:t>
            </a:r>
            <a:r>
              <a:rPr lang="en-GB" dirty="0" smtClean="0"/>
              <a:t>of </a:t>
            </a:r>
            <a:r>
              <a:rPr lang="en-GB" dirty="0" smtClean="0"/>
              <a:t>Manchester, UK</a:t>
            </a:r>
            <a:endParaRPr lang="en-GB" dirty="0"/>
          </a:p>
        </p:txBody>
      </p:sp>
      <p:pic>
        <p:nvPicPr>
          <p:cNvPr id="6" name="Picture 5"/>
          <p:cNvPicPr>
            <a:picLocks noChangeAspect="1"/>
          </p:cNvPicPr>
          <p:nvPr/>
        </p:nvPicPr>
        <p:blipFill>
          <a:blip r:embed="rId5"/>
          <a:stretch>
            <a:fillRect/>
          </a:stretch>
        </p:blipFill>
        <p:spPr>
          <a:xfrm>
            <a:off x="7444596" y="2487710"/>
            <a:ext cx="1699404" cy="1273408"/>
          </a:xfrm>
          <a:prstGeom prst="rect">
            <a:avLst/>
          </a:prstGeom>
        </p:spPr>
      </p:pic>
      <p:pic>
        <p:nvPicPr>
          <p:cNvPr id="7" name="Picture 6"/>
          <p:cNvPicPr>
            <a:picLocks noChangeAspect="1"/>
          </p:cNvPicPr>
          <p:nvPr/>
        </p:nvPicPr>
        <p:blipFill>
          <a:blip r:embed="rId6"/>
          <a:stretch>
            <a:fillRect/>
          </a:stretch>
        </p:blipFill>
        <p:spPr>
          <a:xfrm>
            <a:off x="7444596" y="3745198"/>
            <a:ext cx="1699404" cy="1708589"/>
          </a:xfrm>
          <a:prstGeom prst="rect">
            <a:avLst/>
          </a:prstGeom>
        </p:spPr>
      </p:pic>
    </p:spTree>
    <p:extLst>
      <p:ext uri="{BB962C8B-B14F-4D97-AF65-F5344CB8AC3E}">
        <p14:creationId xmlns:p14="http://schemas.microsoft.com/office/powerpoint/2010/main" val="3555759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600" y="1104099"/>
            <a:ext cx="4414698" cy="1325563"/>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Criticism of the ‘national laboratory’ </a:t>
            </a:r>
            <a:r>
              <a:rPr lang="en-GB" dirty="0" smtClean="0"/>
              <a:t>re-defining the meaning </a:t>
            </a:r>
            <a:r>
              <a:rPr lang="en-GB" dirty="0" smtClean="0"/>
              <a:t>of Big Science</a:t>
            </a:r>
            <a:endParaRPr lang="en-GB" dirty="0"/>
          </a:p>
        </p:txBody>
      </p:sp>
      <p:sp>
        <p:nvSpPr>
          <p:cNvPr id="7" name="TextBox 6"/>
          <p:cNvSpPr txBox="1"/>
          <p:nvPr/>
        </p:nvSpPr>
        <p:spPr>
          <a:xfrm>
            <a:off x="4865298" y="117693"/>
            <a:ext cx="4238674" cy="6740307"/>
          </a:xfrm>
          <a:prstGeom prst="rect">
            <a:avLst/>
          </a:prstGeom>
          <a:noFill/>
        </p:spPr>
        <p:txBody>
          <a:bodyPr wrap="square" rtlCol="0">
            <a:spAutoFit/>
          </a:bodyPr>
          <a:lstStyle/>
          <a:p>
            <a:r>
              <a:rPr lang="en-GB" i="1" dirty="0" smtClean="0"/>
              <a:t>Traditional Big Science problematic!</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a:t>
            </a:r>
            <a:r>
              <a:rPr lang="en-GB" dirty="0" smtClean="0"/>
              <a:t>the advent </a:t>
            </a:r>
            <a:r>
              <a:rPr lang="en-GB" dirty="0"/>
              <a:t>of these facilities (National Accelerator Laboratories) </a:t>
            </a:r>
            <a:r>
              <a:rPr lang="en-GB" dirty="0" smtClean="0"/>
              <a:t>will hasten “</a:t>
            </a:r>
            <a:r>
              <a:rPr lang="en-GB" dirty="0"/>
              <a:t>big science” </a:t>
            </a:r>
            <a:r>
              <a:rPr lang="en-GB" dirty="0" smtClean="0"/>
              <a:t>[…] </a:t>
            </a:r>
            <a:r>
              <a:rPr lang="en-GB" b="1" dirty="0" smtClean="0"/>
              <a:t>at the expense of smaller </a:t>
            </a:r>
            <a:r>
              <a:rPr lang="en-GB" b="1" dirty="0"/>
              <a:t>research </a:t>
            </a:r>
            <a:r>
              <a:rPr lang="en-GB" b="1" dirty="0" smtClean="0"/>
              <a:t>group</a:t>
            </a:r>
            <a:r>
              <a:rPr lang="en-GB" dirty="0" smtClean="0"/>
              <a:t>,’ A Hammond (1972) </a:t>
            </a:r>
            <a:r>
              <a:rPr lang="en-GB" i="1" dirty="0"/>
              <a:t>Science</a:t>
            </a:r>
            <a:r>
              <a:rPr lang="en-GB" dirty="0"/>
              <a:t> </a:t>
            </a:r>
            <a:r>
              <a:rPr lang="en-GB" b="1" dirty="0"/>
              <a:t>177</a:t>
            </a:r>
            <a:r>
              <a:rPr lang="en-GB" dirty="0"/>
              <a:t> 597–9</a:t>
            </a:r>
            <a:r>
              <a:rPr lang="en-GB" dirty="0" smtClean="0"/>
              <a:t> </a:t>
            </a:r>
          </a:p>
          <a:p>
            <a:pPr marL="285750" indent="-285750">
              <a:buFont typeface="Arial" panose="020B0604020202020204" pitchFamily="34" charset="0"/>
              <a:buChar char="•"/>
            </a:pPr>
            <a:r>
              <a:rPr lang="en-GB" dirty="0"/>
              <a:t>N</a:t>
            </a:r>
            <a:r>
              <a:rPr lang="en-GB" dirty="0" smtClean="0"/>
              <a:t>ew </a:t>
            </a:r>
            <a:r>
              <a:rPr lang="en-GB" dirty="0"/>
              <a:t>generation </a:t>
            </a:r>
            <a:r>
              <a:rPr lang="en-GB" dirty="0" smtClean="0"/>
              <a:t>of scientists </a:t>
            </a:r>
            <a:r>
              <a:rPr lang="en-GB" dirty="0" smtClean="0"/>
              <a:t>‘threatened </a:t>
            </a:r>
            <a:r>
              <a:rPr lang="en-GB" dirty="0"/>
              <a:t>by the technology of Big </a:t>
            </a:r>
            <a:r>
              <a:rPr lang="en-GB" dirty="0" smtClean="0"/>
              <a:t>Science,’ I D J </a:t>
            </a:r>
            <a:r>
              <a:rPr lang="en-GB" dirty="0" err="1" smtClean="0"/>
              <a:t>Bross</a:t>
            </a:r>
            <a:r>
              <a:rPr lang="en-GB" dirty="0" smtClean="0"/>
              <a:t> 1977 </a:t>
            </a:r>
            <a:r>
              <a:rPr lang="en-GB" i="1" dirty="0" smtClean="0"/>
              <a:t>Science</a:t>
            </a:r>
            <a:r>
              <a:rPr lang="en-GB" dirty="0" smtClean="0"/>
              <a:t> </a:t>
            </a:r>
            <a:r>
              <a:rPr lang="en-GB" b="1" dirty="0"/>
              <a:t>195</a:t>
            </a:r>
            <a:r>
              <a:rPr lang="en-GB" dirty="0"/>
              <a:t> </a:t>
            </a:r>
            <a:r>
              <a:rPr lang="en-GB" dirty="0" smtClean="0"/>
              <a:t>933–4 </a:t>
            </a:r>
          </a:p>
          <a:p>
            <a:endParaRPr lang="en-GB" dirty="0" smtClean="0"/>
          </a:p>
          <a:p>
            <a:r>
              <a:rPr lang="en-GB" i="1" dirty="0" smtClean="0"/>
              <a:t>Int. collaborative projects praised:</a:t>
            </a:r>
          </a:p>
          <a:p>
            <a:r>
              <a:rPr lang="en-GB" i="1" dirty="0" smtClean="0"/>
              <a:t> </a:t>
            </a:r>
            <a:endParaRPr lang="en-GB" i="1" dirty="0" smtClean="0"/>
          </a:p>
          <a:p>
            <a:pPr marL="285750" indent="-285750">
              <a:buFont typeface="Arial" panose="020B0604020202020204" pitchFamily="34" charset="0"/>
              <a:buChar char="•"/>
            </a:pPr>
            <a:r>
              <a:rPr lang="en-GB" dirty="0" smtClean="0"/>
              <a:t>[…] as </a:t>
            </a:r>
            <a:r>
              <a:rPr lang="en-GB" b="1" dirty="0" smtClean="0"/>
              <a:t>a tool for development. </a:t>
            </a:r>
            <a:r>
              <a:rPr lang="en-GB" dirty="0" smtClean="0"/>
              <a:t>J </a:t>
            </a:r>
            <a:r>
              <a:rPr lang="en-GB" dirty="0" err="1" smtClean="0"/>
              <a:t>J</a:t>
            </a:r>
            <a:r>
              <a:rPr lang="en-GB" dirty="0" smtClean="0"/>
              <a:t> Salomon (1971) </a:t>
            </a:r>
            <a:r>
              <a:rPr lang="en-GB" i="1" dirty="0" smtClean="0"/>
              <a:t>Sci</a:t>
            </a:r>
            <a:r>
              <a:rPr lang="en-GB" i="1" dirty="0"/>
              <a:t>. Stud</a:t>
            </a:r>
            <a:r>
              <a:rPr lang="en-GB" dirty="0"/>
              <a:t>. </a:t>
            </a:r>
            <a:r>
              <a:rPr lang="en-GB" b="1" dirty="0"/>
              <a:t>1</a:t>
            </a:r>
            <a:r>
              <a:rPr lang="en-GB" dirty="0"/>
              <a:t> </a:t>
            </a:r>
            <a:r>
              <a:rPr lang="en-GB" dirty="0" smtClean="0"/>
              <a:t>23–42</a:t>
            </a:r>
          </a:p>
          <a:p>
            <a:pPr marL="285750" indent="-285750">
              <a:buFont typeface="Arial" panose="020B0604020202020204" pitchFamily="34" charset="0"/>
              <a:buChar char="•"/>
            </a:pPr>
            <a:endParaRPr lang="en-GB" b="1" dirty="0" smtClean="0"/>
          </a:p>
          <a:p>
            <a:r>
              <a:rPr lang="en-GB" i="1" dirty="0" smtClean="0"/>
              <a:t>CERN now framed differently: </a:t>
            </a:r>
          </a:p>
          <a:p>
            <a:endParaRPr lang="en-GB" dirty="0"/>
          </a:p>
          <a:p>
            <a:pPr marL="285750" indent="-285750">
              <a:buFont typeface="Arial" panose="020B0604020202020204" pitchFamily="34" charset="0"/>
              <a:buChar char="•"/>
            </a:pPr>
            <a:r>
              <a:rPr lang="en-GB" dirty="0"/>
              <a:t>nuclear physicists ought to travel regularly to </a:t>
            </a:r>
            <a:r>
              <a:rPr lang="en-GB" dirty="0" smtClean="0"/>
              <a:t>CERN to </a:t>
            </a:r>
            <a:r>
              <a:rPr lang="en-GB" dirty="0"/>
              <a:t>be ‘at the frontier of [</a:t>
            </a:r>
            <a:r>
              <a:rPr lang="en-GB" dirty="0" smtClean="0"/>
              <a:t>their] subject</a:t>
            </a:r>
            <a:r>
              <a:rPr lang="en-GB" dirty="0" smtClean="0"/>
              <a:t>’,. </a:t>
            </a:r>
            <a:r>
              <a:rPr lang="en-GB" dirty="0" smtClean="0"/>
              <a:t>J B Adams (1973) </a:t>
            </a:r>
            <a:r>
              <a:rPr lang="en-GB" i="1" dirty="0" err="1" smtClean="0"/>
              <a:t>Dedalus</a:t>
            </a:r>
            <a:r>
              <a:rPr lang="en-GB" dirty="0" smtClean="0"/>
              <a:t> </a:t>
            </a:r>
            <a:r>
              <a:rPr lang="en-GB" b="1" dirty="0"/>
              <a:t>102</a:t>
            </a:r>
            <a:r>
              <a:rPr lang="en-GB" dirty="0"/>
              <a:t> 111–24</a:t>
            </a:r>
            <a:br>
              <a:rPr lang="en-GB" dirty="0"/>
            </a:br>
            <a:endParaRPr lang="en-GB" dirty="0"/>
          </a:p>
        </p:txBody>
      </p:sp>
      <p:pic>
        <p:nvPicPr>
          <p:cNvPr id="2" name="Picture 1"/>
          <p:cNvPicPr>
            <a:picLocks noChangeAspect="1"/>
          </p:cNvPicPr>
          <p:nvPr/>
        </p:nvPicPr>
        <p:blipFill rotWithShape="1">
          <a:blip r:embed="rId2"/>
          <a:srcRect b="17295"/>
          <a:stretch/>
        </p:blipFill>
        <p:spPr>
          <a:xfrm>
            <a:off x="450600" y="3084035"/>
            <a:ext cx="4098396" cy="2192618"/>
          </a:xfrm>
          <a:prstGeom prst="rect">
            <a:avLst/>
          </a:prstGeom>
        </p:spPr>
      </p:pic>
      <p:sp>
        <p:nvSpPr>
          <p:cNvPr id="8" name="Rectangle 7"/>
          <p:cNvSpPr/>
          <p:nvPr/>
        </p:nvSpPr>
        <p:spPr>
          <a:xfrm>
            <a:off x="450600" y="5276653"/>
            <a:ext cx="4098396" cy="461665"/>
          </a:xfrm>
          <a:prstGeom prst="rect">
            <a:avLst/>
          </a:prstGeom>
        </p:spPr>
        <p:txBody>
          <a:bodyPr wrap="square">
            <a:spAutoFit/>
          </a:bodyPr>
          <a:lstStyle/>
          <a:p>
            <a:r>
              <a:rPr lang="en-GB" sz="1200" dirty="0" smtClean="0"/>
              <a:t>Collaboration for the </a:t>
            </a:r>
            <a:r>
              <a:rPr lang="en-GB" sz="1200" dirty="0" err="1" smtClean="0"/>
              <a:t>Gargamelle</a:t>
            </a:r>
            <a:r>
              <a:rPr lang="en-GB" sz="1200" dirty="0" smtClean="0"/>
              <a:t> bubble </a:t>
            </a:r>
            <a:r>
              <a:rPr lang="en-GB" sz="1200" dirty="0"/>
              <a:t>chamber in </a:t>
            </a:r>
            <a:r>
              <a:rPr lang="en-GB" sz="1200" dirty="0" smtClean="0"/>
              <a:t>1974 (Image</a:t>
            </a:r>
            <a:r>
              <a:rPr lang="en-GB" sz="1200" dirty="0"/>
              <a:t>: CERN)</a:t>
            </a:r>
          </a:p>
        </p:txBody>
      </p:sp>
    </p:spTree>
    <p:extLst>
      <p:ext uri="{BB962C8B-B14F-4D97-AF65-F5344CB8AC3E}">
        <p14:creationId xmlns:p14="http://schemas.microsoft.com/office/powerpoint/2010/main" val="200975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62743" y="508958"/>
            <a:ext cx="3741837" cy="2061625"/>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Science </a:t>
            </a:r>
            <a:r>
              <a:rPr lang="en-GB" dirty="0" smtClean="0"/>
              <a:t>studies</a:t>
            </a:r>
            <a:r>
              <a:rPr lang="en-GB" dirty="0" smtClean="0"/>
              <a:t>’ contribution to re-defining Big Science, </a:t>
            </a:r>
            <a:r>
              <a:rPr lang="en-GB" dirty="0" smtClean="0"/>
              <a:t>1970s-1990s</a:t>
            </a:r>
            <a:endParaRPr lang="en-GB" dirty="0"/>
          </a:p>
        </p:txBody>
      </p:sp>
      <p:sp>
        <p:nvSpPr>
          <p:cNvPr id="7" name="TextBox 6"/>
          <p:cNvSpPr txBox="1"/>
          <p:nvPr/>
        </p:nvSpPr>
        <p:spPr>
          <a:xfrm>
            <a:off x="562744" y="3226279"/>
            <a:ext cx="4011082" cy="2308324"/>
          </a:xfrm>
          <a:prstGeom prst="rect">
            <a:avLst/>
          </a:prstGeom>
          <a:noFill/>
        </p:spPr>
        <p:txBody>
          <a:bodyPr wrap="square" rtlCol="0">
            <a:spAutoFit/>
          </a:bodyPr>
          <a:lstStyle/>
          <a:p>
            <a:r>
              <a:rPr lang="en-GB" i="1" dirty="0" smtClean="0"/>
              <a:t>Celebration:</a:t>
            </a:r>
          </a:p>
          <a:p>
            <a:endParaRPr lang="en-GB" i="1" dirty="0" smtClean="0"/>
          </a:p>
          <a:p>
            <a:pPr marL="285750" indent="-285750">
              <a:buFont typeface="Arial" panose="020B0604020202020204" pitchFamily="34" charset="0"/>
              <a:buChar char="•"/>
            </a:pPr>
            <a:r>
              <a:rPr lang="en-GB" dirty="0" smtClean="0"/>
              <a:t>Derek </a:t>
            </a:r>
            <a:r>
              <a:rPr lang="en-GB" dirty="0" smtClean="0"/>
              <a:t>de </a:t>
            </a:r>
            <a:r>
              <a:rPr lang="en-GB" dirty="0" err="1" smtClean="0"/>
              <a:t>Solla</a:t>
            </a:r>
            <a:r>
              <a:rPr lang="en-GB" dirty="0" smtClean="0"/>
              <a:t> Price, </a:t>
            </a:r>
            <a:r>
              <a:rPr lang="en-GB" i="1" dirty="0" smtClean="0"/>
              <a:t>Little Science, Big Science</a:t>
            </a:r>
            <a:r>
              <a:rPr lang="en-GB" dirty="0" smtClean="0"/>
              <a:t> (1963) as historical celebration of the Big Science phenomenon</a:t>
            </a:r>
          </a:p>
          <a:p>
            <a:pPr marL="285750" indent="-285750">
              <a:buFont typeface="Arial" panose="020B0604020202020204" pitchFamily="34" charset="0"/>
              <a:buChar char="•"/>
            </a:pPr>
            <a:endParaRPr lang="en-GB" dirty="0"/>
          </a:p>
          <a:p>
            <a:endParaRPr lang="en-GB" dirty="0"/>
          </a:p>
        </p:txBody>
      </p:sp>
      <p:pic>
        <p:nvPicPr>
          <p:cNvPr id="12" name="Picture 11"/>
          <p:cNvPicPr>
            <a:picLocks noChangeAspect="1"/>
          </p:cNvPicPr>
          <p:nvPr/>
        </p:nvPicPr>
        <p:blipFill>
          <a:blip r:embed="rId2"/>
          <a:stretch>
            <a:fillRect/>
          </a:stretch>
        </p:blipFill>
        <p:spPr>
          <a:xfrm>
            <a:off x="4573826" y="130265"/>
            <a:ext cx="4453879" cy="6598339"/>
          </a:xfrm>
          <a:prstGeom prst="rect">
            <a:avLst/>
          </a:prstGeom>
        </p:spPr>
      </p:pic>
    </p:spTree>
    <p:extLst>
      <p:ext uri="{BB962C8B-B14F-4D97-AF65-F5344CB8AC3E}">
        <p14:creationId xmlns:p14="http://schemas.microsoft.com/office/powerpoint/2010/main" val="2888775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2744" y="1932228"/>
            <a:ext cx="3871233"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Derek de </a:t>
            </a:r>
            <a:r>
              <a:rPr lang="en-GB" dirty="0" err="1" smtClean="0"/>
              <a:t>Solla</a:t>
            </a:r>
            <a:r>
              <a:rPr lang="en-GB" dirty="0" smtClean="0"/>
              <a:t> Price, </a:t>
            </a:r>
            <a:r>
              <a:rPr lang="en-GB" i="1" dirty="0" smtClean="0"/>
              <a:t>Little Science, Big Science</a:t>
            </a:r>
            <a:r>
              <a:rPr lang="en-GB" dirty="0" smtClean="0"/>
              <a:t> (1963) as historical celebration of the Big Science phenomenon</a:t>
            </a:r>
          </a:p>
          <a:p>
            <a:pPr marL="285750" indent="-285750">
              <a:buFont typeface="Arial" panose="020B0604020202020204" pitchFamily="34" charset="0"/>
              <a:buChar char="•"/>
            </a:pPr>
            <a:endParaRPr lang="en-GB" dirty="0" smtClean="0"/>
          </a:p>
          <a:p>
            <a:r>
              <a:rPr lang="en-GB" i="1" dirty="0" smtClean="0"/>
              <a:t>Criticism:</a:t>
            </a:r>
          </a:p>
          <a:p>
            <a:endParaRPr lang="en-GB" i="1" dirty="0"/>
          </a:p>
          <a:p>
            <a:pPr marL="285750" indent="-285750">
              <a:buFont typeface="Arial" panose="020B0604020202020204" pitchFamily="34" charset="0"/>
              <a:buChar char="•"/>
            </a:pPr>
            <a:r>
              <a:rPr lang="en-GB" dirty="0" smtClean="0"/>
              <a:t>In the 1970s Paul </a:t>
            </a:r>
            <a:r>
              <a:rPr lang="en-GB" dirty="0" smtClean="0"/>
              <a:t>Forman </a:t>
            </a:r>
            <a:r>
              <a:rPr lang="en-GB" dirty="0"/>
              <a:t>replaced ‘the </a:t>
            </a:r>
            <a:r>
              <a:rPr lang="en-GB" b="1" dirty="0"/>
              <a:t>quantitative idiom </a:t>
            </a:r>
            <a:r>
              <a:rPr lang="en-GB" dirty="0"/>
              <a:t>[of </a:t>
            </a:r>
            <a:r>
              <a:rPr lang="en-GB" dirty="0" err="1"/>
              <a:t>Solla</a:t>
            </a:r>
            <a:r>
              <a:rPr lang="en-GB" dirty="0"/>
              <a:t> Price] with </a:t>
            </a:r>
            <a:r>
              <a:rPr lang="en-GB" b="1" dirty="0" smtClean="0"/>
              <a:t>a language </a:t>
            </a:r>
            <a:r>
              <a:rPr lang="en-GB" b="1" dirty="0"/>
              <a:t>of morality</a:t>
            </a:r>
            <a:r>
              <a:rPr lang="en-GB" dirty="0" smtClean="0"/>
              <a:t>’ H </a:t>
            </a:r>
            <a:r>
              <a:rPr lang="en-GB" dirty="0" err="1" smtClean="0"/>
              <a:t>Menzel</a:t>
            </a:r>
            <a:r>
              <a:rPr lang="en-GB" dirty="0" smtClean="0"/>
              <a:t> </a:t>
            </a:r>
            <a:r>
              <a:rPr lang="en-GB" dirty="0"/>
              <a:t>H and </a:t>
            </a:r>
            <a:r>
              <a:rPr lang="en-GB" dirty="0" smtClean="0"/>
              <a:t>D Kaiser (2020) </a:t>
            </a:r>
            <a:r>
              <a:rPr lang="en-GB" i="1" dirty="0" smtClean="0"/>
              <a:t>Hist</a:t>
            </a:r>
            <a:r>
              <a:rPr lang="en-GB" i="1" dirty="0"/>
              <a:t>. Stud. Nat. Sci. </a:t>
            </a:r>
            <a:r>
              <a:rPr lang="en-GB" b="1" dirty="0"/>
              <a:t>50</a:t>
            </a:r>
            <a:r>
              <a:rPr lang="en-GB" dirty="0"/>
              <a:t> </a:t>
            </a:r>
            <a:r>
              <a:rPr lang="en-GB" dirty="0" smtClean="0"/>
              <a:t>31–40</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smtClean="0"/>
          </a:p>
          <a:p>
            <a:pPr marL="285750" indent="-285750">
              <a:buFont typeface="Arial" panose="020B0604020202020204" pitchFamily="34" charset="0"/>
              <a:buChar char="•"/>
            </a:pPr>
            <a:endParaRPr lang="en-GB" dirty="0" smtClean="0"/>
          </a:p>
          <a:p>
            <a:endParaRPr lang="en-GB" dirty="0"/>
          </a:p>
        </p:txBody>
      </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544805" y="508944"/>
            <a:ext cx="2452725" cy="3097030"/>
          </a:xfrm>
        </p:spPr>
      </p:pic>
      <p:pic>
        <p:nvPicPr>
          <p:cNvPr id="8" name="Picture 7"/>
          <p:cNvPicPr>
            <a:picLocks noChangeAspect="1"/>
          </p:cNvPicPr>
          <p:nvPr/>
        </p:nvPicPr>
        <p:blipFill>
          <a:blip r:embed="rId3"/>
          <a:stretch>
            <a:fillRect/>
          </a:stretch>
        </p:blipFill>
        <p:spPr>
          <a:xfrm>
            <a:off x="6543555" y="4658264"/>
            <a:ext cx="2449587" cy="1871484"/>
          </a:xfrm>
          <a:prstGeom prst="rect">
            <a:avLst/>
          </a:prstGeom>
        </p:spPr>
      </p:pic>
      <p:sp>
        <p:nvSpPr>
          <p:cNvPr id="10" name="Title 1"/>
          <p:cNvSpPr txBox="1">
            <a:spLocks/>
          </p:cNvSpPr>
          <p:nvPr/>
        </p:nvSpPr>
        <p:spPr>
          <a:xfrm>
            <a:off x="6513505" y="3605974"/>
            <a:ext cx="2484025" cy="8377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dirty="0" smtClean="0"/>
              <a:t>Derek de </a:t>
            </a:r>
            <a:r>
              <a:rPr lang="en-GB" sz="1800" dirty="0" err="1" smtClean="0"/>
              <a:t>Solla</a:t>
            </a:r>
            <a:r>
              <a:rPr lang="en-GB" sz="1800" dirty="0" smtClean="0"/>
              <a:t> Price (top) and Paul Forman (bottom)</a:t>
            </a:r>
            <a:endParaRPr lang="en-GB" sz="1800" dirty="0"/>
          </a:p>
        </p:txBody>
      </p:sp>
      <p:sp>
        <p:nvSpPr>
          <p:cNvPr id="9" name="Title 1"/>
          <p:cNvSpPr txBox="1">
            <a:spLocks/>
          </p:cNvSpPr>
          <p:nvPr/>
        </p:nvSpPr>
        <p:spPr>
          <a:xfrm>
            <a:off x="562744" y="-4166"/>
            <a:ext cx="3741837" cy="2061625"/>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Science </a:t>
            </a:r>
            <a:r>
              <a:rPr lang="en-GB" dirty="0" smtClean="0"/>
              <a:t>studies</a:t>
            </a:r>
            <a:r>
              <a:rPr lang="en-GB" dirty="0" smtClean="0"/>
              <a:t>’ contribution to re-defining Big Science, </a:t>
            </a:r>
            <a:r>
              <a:rPr lang="en-GB" dirty="0" smtClean="0"/>
              <a:t>1970s-1990s</a:t>
            </a:r>
            <a:endParaRPr lang="en-GB" dirty="0"/>
          </a:p>
        </p:txBody>
      </p:sp>
    </p:spTree>
    <p:extLst>
      <p:ext uri="{BB962C8B-B14F-4D97-AF65-F5344CB8AC3E}">
        <p14:creationId xmlns:p14="http://schemas.microsoft.com/office/powerpoint/2010/main" val="3608421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2744" y="1932228"/>
            <a:ext cx="3871233" cy="701730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Derek de </a:t>
            </a:r>
            <a:r>
              <a:rPr lang="en-GB" dirty="0" err="1" smtClean="0"/>
              <a:t>Solla</a:t>
            </a:r>
            <a:r>
              <a:rPr lang="en-GB" dirty="0" smtClean="0"/>
              <a:t> Price, </a:t>
            </a:r>
            <a:r>
              <a:rPr lang="en-GB" i="1" dirty="0" smtClean="0"/>
              <a:t>Little Science, Big Science</a:t>
            </a:r>
            <a:r>
              <a:rPr lang="en-GB" dirty="0" smtClean="0"/>
              <a:t> (1963) as historical celebration of the Big Science </a:t>
            </a:r>
            <a:r>
              <a:rPr lang="en-GB" dirty="0" smtClean="0"/>
              <a:t>phenomenon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In the 1970s Paul </a:t>
            </a:r>
            <a:r>
              <a:rPr lang="en-GB" dirty="0" smtClean="0"/>
              <a:t>Forman </a:t>
            </a:r>
            <a:r>
              <a:rPr lang="en-GB" dirty="0"/>
              <a:t>replaced ‘the </a:t>
            </a:r>
            <a:r>
              <a:rPr lang="en-GB" b="1" dirty="0"/>
              <a:t>quantitative idiom </a:t>
            </a:r>
            <a:r>
              <a:rPr lang="en-GB" dirty="0"/>
              <a:t>[of </a:t>
            </a:r>
            <a:r>
              <a:rPr lang="en-GB" dirty="0" err="1"/>
              <a:t>Solla</a:t>
            </a:r>
            <a:r>
              <a:rPr lang="en-GB" dirty="0"/>
              <a:t> Price] with </a:t>
            </a:r>
            <a:r>
              <a:rPr lang="en-GB" b="1" dirty="0" smtClean="0"/>
              <a:t>a language </a:t>
            </a:r>
            <a:r>
              <a:rPr lang="en-GB" b="1" dirty="0"/>
              <a:t>of morality</a:t>
            </a:r>
            <a:r>
              <a:rPr lang="en-GB" dirty="0" smtClean="0"/>
              <a:t>’ H </a:t>
            </a:r>
            <a:r>
              <a:rPr lang="en-GB" dirty="0" err="1" smtClean="0"/>
              <a:t>Menzel</a:t>
            </a:r>
            <a:r>
              <a:rPr lang="en-GB" dirty="0" smtClean="0"/>
              <a:t> </a:t>
            </a:r>
            <a:r>
              <a:rPr lang="en-GB" dirty="0"/>
              <a:t>H and </a:t>
            </a:r>
            <a:r>
              <a:rPr lang="en-GB" dirty="0" smtClean="0"/>
              <a:t>D Kaiser (2020) </a:t>
            </a:r>
            <a:r>
              <a:rPr lang="en-GB" i="1" dirty="0" smtClean="0"/>
              <a:t>Hist</a:t>
            </a:r>
            <a:r>
              <a:rPr lang="en-GB" i="1" dirty="0"/>
              <a:t>. Stud. Nat. Sci. </a:t>
            </a:r>
            <a:r>
              <a:rPr lang="en-GB" b="1" dirty="0"/>
              <a:t>50</a:t>
            </a:r>
            <a:r>
              <a:rPr lang="en-GB" dirty="0"/>
              <a:t> </a:t>
            </a:r>
            <a:r>
              <a:rPr lang="en-GB" dirty="0" smtClean="0"/>
              <a:t>31–40</a:t>
            </a:r>
          </a:p>
          <a:p>
            <a:pPr marL="285750" indent="-285750">
              <a:buFont typeface="Arial" panose="020B0604020202020204" pitchFamily="34" charset="0"/>
              <a:buChar char="•"/>
            </a:pPr>
            <a:endParaRPr lang="en-GB" dirty="0"/>
          </a:p>
          <a:p>
            <a:r>
              <a:rPr lang="en-GB" i="1" dirty="0" smtClean="0"/>
              <a:t>Recent projects displaying failure of traditional nation-based schemes and the success of international ones </a:t>
            </a:r>
          </a:p>
          <a:p>
            <a:pPr marL="285750" indent="-285750">
              <a:buFont typeface="Arial" panose="020B0604020202020204" pitchFamily="34" charset="0"/>
              <a:buChar char="•"/>
            </a:pPr>
            <a:r>
              <a:rPr lang="en-GB" dirty="0" smtClean="0"/>
              <a:t>SSC, finally abandoned 1993</a:t>
            </a:r>
          </a:p>
          <a:p>
            <a:pPr marL="285750" indent="-285750">
              <a:buFont typeface="Arial" panose="020B0604020202020204" pitchFamily="34" charset="0"/>
              <a:buChar char="•"/>
            </a:pPr>
            <a:r>
              <a:rPr lang="en-GB" dirty="0" smtClean="0"/>
              <a:t>HGP, launched 1990 (20 universities in IHGSC)</a:t>
            </a:r>
            <a:endParaRPr lang="en-GB" dirty="0"/>
          </a:p>
          <a:p>
            <a:endParaRPr lang="en-GB" i="1"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smtClean="0"/>
          </a:p>
          <a:p>
            <a:pPr marL="285750" indent="-285750">
              <a:buFont typeface="Arial" panose="020B0604020202020204" pitchFamily="34" charset="0"/>
              <a:buChar char="•"/>
            </a:pPr>
            <a:endParaRPr lang="en-GB" dirty="0" smtClean="0"/>
          </a:p>
          <a:p>
            <a:endParaRPr lang="en-GB" dirty="0"/>
          </a:p>
        </p:txBody>
      </p:sp>
      <p:sp>
        <p:nvSpPr>
          <p:cNvPr id="9" name="Title 1"/>
          <p:cNvSpPr txBox="1">
            <a:spLocks/>
          </p:cNvSpPr>
          <p:nvPr/>
        </p:nvSpPr>
        <p:spPr>
          <a:xfrm>
            <a:off x="562744" y="-4166"/>
            <a:ext cx="3741837" cy="2061625"/>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Science </a:t>
            </a:r>
            <a:r>
              <a:rPr lang="en-GB" dirty="0" smtClean="0"/>
              <a:t>studies</a:t>
            </a:r>
            <a:r>
              <a:rPr lang="en-GB" dirty="0" smtClean="0"/>
              <a:t>’ contribution to re-defining Big Science, </a:t>
            </a:r>
            <a:r>
              <a:rPr lang="en-GB" dirty="0" smtClean="0"/>
              <a:t>1970s-1990s</a:t>
            </a:r>
            <a:endParaRPr lang="en-GB" dirty="0"/>
          </a:p>
        </p:txBody>
      </p:sp>
      <p:pic>
        <p:nvPicPr>
          <p:cNvPr id="4" name="Picture 3"/>
          <p:cNvPicPr>
            <a:picLocks noChangeAspect="1"/>
          </p:cNvPicPr>
          <p:nvPr/>
        </p:nvPicPr>
        <p:blipFill>
          <a:blip r:embed="rId2"/>
          <a:stretch>
            <a:fillRect/>
          </a:stretch>
        </p:blipFill>
        <p:spPr>
          <a:xfrm>
            <a:off x="5128473" y="874480"/>
            <a:ext cx="3700593" cy="2115495"/>
          </a:xfrm>
          <a:prstGeom prst="rect">
            <a:avLst/>
          </a:prstGeom>
        </p:spPr>
      </p:pic>
      <p:sp>
        <p:nvSpPr>
          <p:cNvPr id="11" name="Rectangle 10"/>
          <p:cNvSpPr/>
          <p:nvPr/>
        </p:nvSpPr>
        <p:spPr>
          <a:xfrm>
            <a:off x="5128473" y="2989975"/>
            <a:ext cx="3700594" cy="830997"/>
          </a:xfrm>
          <a:prstGeom prst="rect">
            <a:avLst/>
          </a:prstGeom>
        </p:spPr>
        <p:txBody>
          <a:bodyPr wrap="square">
            <a:spAutoFit/>
          </a:bodyPr>
          <a:lstStyle/>
          <a:p>
            <a:r>
              <a:rPr lang="en-GB" sz="1200" b="1" dirty="0" smtClean="0"/>
              <a:t>Superconducting Supercollider </a:t>
            </a:r>
            <a:r>
              <a:rPr lang="en-GB" sz="1200" dirty="0" smtClean="0"/>
              <a:t>in Texas (top - image: Facebook) and undated computer rendering of a fragment </a:t>
            </a:r>
            <a:r>
              <a:rPr lang="en-GB" sz="1200" dirty="0" smtClean="0"/>
              <a:t>sequenced during the </a:t>
            </a:r>
            <a:r>
              <a:rPr lang="en-GB" sz="1200" b="1" dirty="0" smtClean="0"/>
              <a:t>Human </a:t>
            </a:r>
            <a:r>
              <a:rPr lang="en-GB" sz="1200" b="1" dirty="0" smtClean="0"/>
              <a:t>Genome Project </a:t>
            </a:r>
            <a:r>
              <a:rPr lang="en-GB" sz="1200" dirty="0" smtClean="0"/>
              <a:t>(bottom - Image</a:t>
            </a:r>
            <a:r>
              <a:rPr lang="en-GB" sz="1200" dirty="0"/>
              <a:t>: </a:t>
            </a:r>
            <a:r>
              <a:rPr lang="en-GB" sz="1200" dirty="0" smtClean="0"/>
              <a:t>AP)</a:t>
            </a:r>
            <a:endParaRPr lang="en-GB" sz="1200" dirty="0"/>
          </a:p>
        </p:txBody>
      </p:sp>
      <p:pic>
        <p:nvPicPr>
          <p:cNvPr id="12" name="Content Placeholder 11"/>
          <p:cNvPicPr>
            <a:picLocks noGrp="1" noChangeAspect="1"/>
          </p:cNvPicPr>
          <p:nvPr>
            <p:ph idx="1"/>
          </p:nvPr>
        </p:nvPicPr>
        <p:blipFill>
          <a:blip r:embed="rId3"/>
          <a:stretch>
            <a:fillRect/>
          </a:stretch>
        </p:blipFill>
        <p:spPr>
          <a:xfrm>
            <a:off x="5128473" y="3820972"/>
            <a:ext cx="3700593" cy="2539890"/>
          </a:xfrm>
          <a:prstGeom prst="rect">
            <a:avLst/>
          </a:prstGeom>
        </p:spPr>
      </p:pic>
    </p:spTree>
    <p:extLst>
      <p:ext uri="{BB962C8B-B14F-4D97-AF65-F5344CB8AC3E}">
        <p14:creationId xmlns:p14="http://schemas.microsoft.com/office/powerpoint/2010/main" val="2865167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5517" y="1650462"/>
            <a:ext cx="7886700" cy="5647485"/>
          </a:xfrm>
        </p:spPr>
        <p:txBody>
          <a:bodyPr>
            <a:normAutofit fontScale="90000"/>
          </a:bodyPr>
          <a:lstStyle/>
          <a:p>
            <a:r>
              <a:rPr lang="en-GB" dirty="0">
                <a:solidFill>
                  <a:schemeClr val="bg1"/>
                </a:solidFill>
              </a:rPr>
              <a:t>Today, </a:t>
            </a:r>
            <a:r>
              <a:rPr lang="en-GB" sz="5300" b="1" dirty="0">
                <a:solidFill>
                  <a:schemeClr val="bg1"/>
                </a:solidFill>
              </a:rPr>
              <a:t>big science </a:t>
            </a:r>
            <a:r>
              <a:rPr lang="en-GB" dirty="0">
                <a:solidFill>
                  <a:schemeClr val="bg1"/>
                </a:solidFill>
              </a:rPr>
              <a:t>projects require massive state and </a:t>
            </a:r>
            <a:r>
              <a:rPr lang="en-GB" sz="5300" b="1" dirty="0">
                <a:solidFill>
                  <a:schemeClr val="bg1"/>
                </a:solidFill>
              </a:rPr>
              <a:t>intergovernmental </a:t>
            </a:r>
            <a:r>
              <a:rPr lang="en-GB" sz="5300" b="1" dirty="0" smtClean="0">
                <a:solidFill>
                  <a:schemeClr val="bg1"/>
                </a:solidFill>
              </a:rPr>
              <a:t>funding</a:t>
            </a:r>
            <a:r>
              <a:rPr lang="en-GB" dirty="0" smtClean="0">
                <a:solidFill>
                  <a:schemeClr val="bg1"/>
                </a:solidFill>
              </a:rPr>
              <a:t> </a:t>
            </a:r>
            <a:r>
              <a:rPr lang="en-GB" dirty="0">
                <a:solidFill>
                  <a:schemeClr val="bg1"/>
                </a:solidFill>
              </a:rPr>
              <a:t>support in an era of intense international competition for knowledge assets</a:t>
            </a:r>
            <a:r>
              <a:rPr lang="en-GB" dirty="0" smtClean="0">
                <a:solidFill>
                  <a:schemeClr val="bg1"/>
                </a:solidFill>
              </a:rPr>
              <a:t>, which </a:t>
            </a:r>
            <a:r>
              <a:rPr lang="en-GB" dirty="0">
                <a:solidFill>
                  <a:schemeClr val="bg1"/>
                </a:solidFill>
              </a:rPr>
              <a:t>has forced governments and institutions </a:t>
            </a:r>
            <a:r>
              <a:rPr lang="en-GB" dirty="0" smtClean="0">
                <a:solidFill>
                  <a:schemeClr val="bg1"/>
                </a:solidFill>
              </a:rPr>
              <a:t/>
            </a:r>
            <a:br>
              <a:rPr lang="en-GB" dirty="0" smtClean="0">
                <a:solidFill>
                  <a:schemeClr val="bg1"/>
                </a:solidFill>
              </a:rPr>
            </a:br>
            <a:r>
              <a:rPr lang="en-GB" sz="5300" b="1" dirty="0" smtClean="0">
                <a:solidFill>
                  <a:schemeClr val="bg1"/>
                </a:solidFill>
              </a:rPr>
              <a:t>to </a:t>
            </a:r>
            <a:r>
              <a:rPr lang="en-GB" sz="5300" b="1" dirty="0">
                <a:solidFill>
                  <a:schemeClr val="bg1"/>
                </a:solidFill>
              </a:rPr>
              <a:t>collaborate</a:t>
            </a:r>
            <a:r>
              <a:rPr lang="en-GB" dirty="0">
                <a:solidFill>
                  <a:schemeClr val="bg1"/>
                </a:solidFill>
              </a:rPr>
              <a:t> with one </a:t>
            </a:r>
            <a:r>
              <a:rPr lang="en-GB" dirty="0" smtClean="0">
                <a:solidFill>
                  <a:schemeClr val="bg1"/>
                </a:solidFill>
              </a:rPr>
              <a:t>another </a:t>
            </a:r>
            <a:br>
              <a:rPr lang="en-GB" dirty="0" smtClean="0">
                <a:solidFill>
                  <a:schemeClr val="bg1"/>
                </a:solidFill>
              </a:rPr>
            </a:br>
            <a:r>
              <a:rPr lang="en-GB" dirty="0" smtClean="0">
                <a:solidFill>
                  <a:schemeClr val="bg1"/>
                </a:solidFill>
              </a:rPr>
              <a:t/>
            </a:r>
            <a:br>
              <a:rPr lang="en-GB" dirty="0" smtClean="0">
                <a:solidFill>
                  <a:schemeClr val="bg1"/>
                </a:solidFill>
              </a:rPr>
            </a:br>
            <a:r>
              <a:rPr lang="en-GB" dirty="0">
                <a:solidFill>
                  <a:schemeClr val="bg1"/>
                </a:solidFill>
              </a:rPr>
              <a:t/>
            </a:r>
            <a:br>
              <a:rPr lang="en-GB" dirty="0">
                <a:solidFill>
                  <a:schemeClr val="bg1"/>
                </a:solidFill>
              </a:rPr>
            </a:br>
            <a:r>
              <a:rPr lang="en-GB" sz="2400" dirty="0" smtClean="0">
                <a:solidFill>
                  <a:schemeClr val="bg1"/>
                </a:solidFill>
              </a:rPr>
              <a:t>M A Peters (2006) </a:t>
            </a:r>
            <a:r>
              <a:rPr lang="en-GB" sz="2400" i="1" dirty="0" smtClean="0">
                <a:solidFill>
                  <a:schemeClr val="bg1"/>
                </a:solidFill>
              </a:rPr>
              <a:t>European Journal of Education </a:t>
            </a:r>
            <a:r>
              <a:rPr lang="en-GB" sz="2400" dirty="0" smtClean="0">
                <a:solidFill>
                  <a:schemeClr val="bg1"/>
                </a:solidFill>
              </a:rPr>
              <a:t>41 225-244</a:t>
            </a:r>
            <a:r>
              <a:rPr lang="en-GB" sz="6000" dirty="0" smtClean="0">
                <a:solidFill>
                  <a:schemeClr val="bg1"/>
                </a:solidFill>
                <a:latin typeface="+mn-lt"/>
              </a:rPr>
              <a:t/>
            </a:r>
            <a:br>
              <a:rPr lang="en-GB" sz="6000" dirty="0" smtClean="0">
                <a:solidFill>
                  <a:schemeClr val="bg1"/>
                </a:solidFill>
                <a:latin typeface="+mn-lt"/>
              </a:rPr>
            </a:br>
            <a:r>
              <a:rPr lang="en-GB" sz="6000" dirty="0">
                <a:solidFill>
                  <a:schemeClr val="bg1"/>
                </a:solidFill>
                <a:latin typeface="+mn-lt"/>
              </a:rPr>
              <a:t/>
            </a:r>
            <a:br>
              <a:rPr lang="en-GB" sz="6000" dirty="0">
                <a:solidFill>
                  <a:schemeClr val="bg1"/>
                </a:solidFill>
                <a:latin typeface="+mn-lt"/>
              </a:rPr>
            </a:br>
            <a:r>
              <a:rPr lang="en-GB" dirty="0" smtClean="0">
                <a:solidFill>
                  <a:schemeClr val="bg1"/>
                </a:solidFill>
              </a:rPr>
              <a:t/>
            </a:r>
            <a:br>
              <a:rPr lang="en-GB" dirty="0" smtClean="0">
                <a:solidFill>
                  <a:schemeClr val="bg1"/>
                </a:solidFill>
              </a:rPr>
            </a:br>
            <a:r>
              <a:rPr lang="en-GB" dirty="0">
                <a:solidFill>
                  <a:schemeClr val="bg1"/>
                </a:solidFill>
              </a:rPr>
              <a:t/>
            </a:r>
            <a:br>
              <a:rPr lang="en-GB" dirty="0">
                <a:solidFill>
                  <a:schemeClr val="bg1"/>
                </a:solidFill>
              </a:rPr>
            </a:br>
            <a:endParaRPr lang="en-GB" dirty="0">
              <a:solidFill>
                <a:schemeClr val="bg1"/>
              </a:solidFill>
            </a:endParaRPr>
          </a:p>
        </p:txBody>
      </p:sp>
    </p:spTree>
    <p:extLst>
      <p:ext uri="{BB962C8B-B14F-4D97-AF65-F5344CB8AC3E}">
        <p14:creationId xmlns:p14="http://schemas.microsoft.com/office/powerpoint/2010/main" val="9698668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833556"/>
            <a:ext cx="4223918" cy="2815945"/>
          </a:xfrm>
          <a:prstGeom prst="rect">
            <a:avLst/>
          </a:prstGeom>
        </p:spPr>
      </p:pic>
      <p:sp>
        <p:nvSpPr>
          <p:cNvPr id="4" name="Rectangle 3"/>
          <p:cNvSpPr/>
          <p:nvPr/>
        </p:nvSpPr>
        <p:spPr>
          <a:xfrm>
            <a:off x="4382219" y="1238997"/>
            <a:ext cx="4245700" cy="1815882"/>
          </a:xfrm>
          <a:prstGeom prst="rect">
            <a:avLst/>
          </a:prstGeom>
        </p:spPr>
        <p:txBody>
          <a:bodyPr wrap="square">
            <a:spAutoFit/>
          </a:bodyPr>
          <a:lstStyle/>
          <a:p>
            <a:r>
              <a:rPr lang="en-GB" sz="1400" dirty="0" smtClean="0">
                <a:solidFill>
                  <a:schemeClr val="bg1"/>
                </a:solidFill>
              </a:rPr>
              <a:t>Three examples routinely cited!</a:t>
            </a:r>
          </a:p>
          <a:p>
            <a:endParaRPr lang="en-GB" sz="1400" dirty="0" smtClean="0">
              <a:solidFill>
                <a:schemeClr val="bg1"/>
              </a:solidFill>
            </a:endParaRPr>
          </a:p>
          <a:p>
            <a:pPr marL="342900" indent="-342900">
              <a:buAutoNum type="arabicPeriod"/>
            </a:pPr>
            <a:r>
              <a:rPr lang="en-GB" sz="1400" dirty="0" smtClean="0">
                <a:solidFill>
                  <a:schemeClr val="bg1"/>
                </a:solidFill>
              </a:rPr>
              <a:t>Today’s CERN (in the top picture: compact muon solenoid detector of the Large </a:t>
            </a:r>
            <a:r>
              <a:rPr lang="en-GB" sz="1400" dirty="0">
                <a:solidFill>
                  <a:schemeClr val="bg1"/>
                </a:solidFill>
              </a:rPr>
              <a:t>Hadron </a:t>
            </a:r>
            <a:r>
              <a:rPr lang="en-GB" sz="1400" dirty="0" smtClean="0">
                <a:solidFill>
                  <a:schemeClr val="bg1"/>
                </a:solidFill>
              </a:rPr>
              <a:t>Collider - picture: CERN)  </a:t>
            </a:r>
          </a:p>
          <a:p>
            <a:pPr marL="342900" indent="-342900">
              <a:buAutoNum type="arabicPeriod"/>
            </a:pPr>
            <a:r>
              <a:rPr lang="en-GB" sz="1400" dirty="0" smtClean="0">
                <a:solidFill>
                  <a:schemeClr val="bg1"/>
                </a:solidFill>
              </a:rPr>
              <a:t>ITER’s planned Tokamak (bottom left, picture: ITER)</a:t>
            </a:r>
          </a:p>
          <a:p>
            <a:pPr marL="342900" indent="-342900">
              <a:buAutoNum type="arabicPeriod"/>
            </a:pPr>
            <a:r>
              <a:rPr lang="en-GB" sz="1400" dirty="0" smtClean="0">
                <a:solidFill>
                  <a:schemeClr val="bg1"/>
                </a:solidFill>
              </a:rPr>
              <a:t>International Space Station (bottom right, picture: NASA) </a:t>
            </a:r>
            <a:endParaRPr lang="en-GB" sz="1400" dirty="0">
              <a:solidFill>
                <a:schemeClr val="bg1"/>
              </a:solidFill>
            </a:endParaRPr>
          </a:p>
        </p:txBody>
      </p:sp>
      <p:pic>
        <p:nvPicPr>
          <p:cNvPr id="6" name="Picture 5"/>
          <p:cNvPicPr>
            <a:picLocks noChangeAspect="1"/>
          </p:cNvPicPr>
          <p:nvPr/>
        </p:nvPicPr>
        <p:blipFill>
          <a:blip r:embed="rId3"/>
          <a:stretch>
            <a:fillRect/>
          </a:stretch>
        </p:blipFill>
        <p:spPr>
          <a:xfrm>
            <a:off x="0" y="3792020"/>
            <a:ext cx="4223918" cy="2815945"/>
          </a:xfrm>
          <a:prstGeom prst="rect">
            <a:avLst/>
          </a:prstGeom>
        </p:spPr>
      </p:pic>
      <p:pic>
        <p:nvPicPr>
          <p:cNvPr id="8" name="Picture 7"/>
          <p:cNvPicPr>
            <a:picLocks noChangeAspect="1"/>
          </p:cNvPicPr>
          <p:nvPr/>
        </p:nvPicPr>
        <p:blipFill>
          <a:blip r:embed="rId4"/>
          <a:stretch>
            <a:fillRect/>
          </a:stretch>
        </p:blipFill>
        <p:spPr>
          <a:xfrm>
            <a:off x="4382219" y="3792020"/>
            <a:ext cx="4245700" cy="2815945"/>
          </a:xfrm>
          <a:prstGeom prst="rect">
            <a:avLst/>
          </a:prstGeom>
        </p:spPr>
      </p:pic>
    </p:spTree>
    <p:extLst>
      <p:ext uri="{BB962C8B-B14F-4D97-AF65-F5344CB8AC3E}">
        <p14:creationId xmlns:p14="http://schemas.microsoft.com/office/powerpoint/2010/main" val="113636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266" y="4497179"/>
            <a:ext cx="7886700" cy="1325563"/>
          </a:xfrm>
        </p:spPr>
        <p:txBody>
          <a:bodyPr>
            <a:normAutofit fontScale="90000"/>
          </a:bodyPr>
          <a:lstStyle/>
          <a:p>
            <a:r>
              <a:rPr lang="en-GB" dirty="0" smtClean="0"/>
              <a:t>We </a:t>
            </a:r>
            <a:r>
              <a:rPr lang="en-GB" dirty="0"/>
              <a:t>should </a:t>
            </a:r>
            <a:r>
              <a:rPr lang="en-GB" dirty="0" smtClean="0"/>
              <a:t>think </a:t>
            </a:r>
            <a:r>
              <a:rPr lang="en-GB" dirty="0"/>
              <a:t>of Big Science as </a:t>
            </a:r>
            <a:r>
              <a:rPr lang="en-GB" dirty="0" smtClean="0"/>
              <a:t>an </a:t>
            </a:r>
            <a:r>
              <a:rPr lang="en-GB" b="1" dirty="0"/>
              <a:t>analytical</a:t>
            </a:r>
            <a:r>
              <a:rPr lang="en-GB" dirty="0"/>
              <a:t> </a:t>
            </a:r>
            <a:r>
              <a:rPr lang="en-GB" dirty="0" smtClean="0"/>
              <a:t>and </a:t>
            </a:r>
            <a:r>
              <a:rPr lang="en-GB" b="1" dirty="0" smtClean="0"/>
              <a:t>framing </a:t>
            </a:r>
            <a:r>
              <a:rPr lang="en-GB" dirty="0"/>
              <a:t>category equally serving </a:t>
            </a:r>
            <a:r>
              <a:rPr lang="en-GB" b="1" dirty="0"/>
              <a:t>diagnostic </a:t>
            </a:r>
            <a:r>
              <a:rPr lang="en-GB" dirty="0"/>
              <a:t>and </a:t>
            </a:r>
            <a:r>
              <a:rPr lang="en-GB" b="1" dirty="0"/>
              <a:t>promotional</a:t>
            </a:r>
            <a:r>
              <a:rPr lang="en-GB" dirty="0"/>
              <a:t> purposes during the</a:t>
            </a:r>
            <a:br>
              <a:rPr lang="en-GB" dirty="0"/>
            </a:br>
            <a:r>
              <a:rPr lang="en-GB" dirty="0"/>
              <a:t>Cold War and beyond</a:t>
            </a:r>
            <a:endParaRPr lang="en-GB" dirty="0"/>
          </a:p>
        </p:txBody>
      </p:sp>
    </p:spTree>
    <p:extLst>
      <p:ext uri="{BB962C8B-B14F-4D97-AF65-F5344CB8AC3E}">
        <p14:creationId xmlns:p14="http://schemas.microsoft.com/office/powerpoint/2010/main" val="3073913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2"/>
          <a:stretch>
            <a:fillRect/>
          </a:stretch>
        </p:blipFill>
        <p:spPr>
          <a:xfrm>
            <a:off x="10297" y="605553"/>
            <a:ext cx="9133703" cy="6140304"/>
          </a:xfrm>
          <a:prstGeom prst="rect">
            <a:avLst/>
          </a:prstGeom>
        </p:spPr>
      </p:pic>
      <p:sp>
        <p:nvSpPr>
          <p:cNvPr id="11" name="Title 1"/>
          <p:cNvSpPr txBox="1">
            <a:spLocks/>
          </p:cNvSpPr>
          <p:nvPr/>
        </p:nvSpPr>
        <p:spPr>
          <a:xfrm>
            <a:off x="5928783" y="0"/>
            <a:ext cx="2900892" cy="1961326"/>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smtClean="0"/>
              <a:t>1950s - Big Science as the National Laboratory</a:t>
            </a:r>
          </a:p>
          <a:p>
            <a:endParaRPr lang="en-GB" sz="1800" dirty="0"/>
          </a:p>
          <a:p>
            <a:r>
              <a:rPr lang="en-GB" sz="1800" dirty="0" smtClean="0"/>
              <a:t>Aerial view of the Oak Ridge National Laboratory in the early 1950s (photo</a:t>
            </a:r>
            <a:r>
              <a:rPr lang="en-GB" sz="1800" dirty="0" smtClean="0"/>
              <a:t>: </a:t>
            </a:r>
            <a:r>
              <a:rPr lang="en-GB" sz="1800" dirty="0" smtClean="0"/>
              <a:t>ORNL Review 5/3 – 1992, p. 92)</a:t>
            </a:r>
            <a:endParaRPr lang="en-GB" sz="1800" dirty="0"/>
          </a:p>
        </p:txBody>
      </p:sp>
    </p:spTree>
    <p:extLst>
      <p:ext uri="{BB962C8B-B14F-4D97-AF65-F5344CB8AC3E}">
        <p14:creationId xmlns:p14="http://schemas.microsoft.com/office/powerpoint/2010/main" val="280909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 name="Picture 6"/>
          <p:cNvPicPr>
            <a:picLocks noChangeAspect="1"/>
          </p:cNvPicPr>
          <p:nvPr/>
        </p:nvPicPr>
        <p:blipFill>
          <a:blip r:embed="rId2"/>
          <a:stretch>
            <a:fillRect/>
          </a:stretch>
        </p:blipFill>
        <p:spPr>
          <a:xfrm>
            <a:off x="0" y="0"/>
            <a:ext cx="9144000" cy="6072996"/>
          </a:xfrm>
          <a:prstGeom prst="rect">
            <a:avLst/>
          </a:prstGeom>
        </p:spPr>
      </p:pic>
      <p:sp>
        <p:nvSpPr>
          <p:cNvPr id="8" name="Title 1"/>
          <p:cNvSpPr txBox="1">
            <a:spLocks/>
          </p:cNvSpPr>
          <p:nvPr/>
        </p:nvSpPr>
        <p:spPr>
          <a:xfrm>
            <a:off x="931802" y="4896674"/>
            <a:ext cx="2900892" cy="1961326"/>
          </a:xfrm>
          <a:prstGeom prst="rect">
            <a:avLst/>
          </a:prstGeom>
          <a:solidFill>
            <a:schemeClr val="bg1"/>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dirty="0"/>
              <a:t>Tokamak of the International Thermonuclear Experimental Reactor (photo: ITER website</a:t>
            </a:r>
            <a:r>
              <a:rPr lang="en-GB" sz="1800" dirty="0" smtClean="0"/>
              <a:t>)</a:t>
            </a:r>
          </a:p>
          <a:p>
            <a:endParaRPr lang="en-GB" sz="1800" dirty="0"/>
          </a:p>
          <a:p>
            <a:r>
              <a:rPr lang="en-GB" sz="1800" b="1" dirty="0" smtClean="0"/>
              <a:t>2020s - Big Science as International Collaborative Enterprise</a:t>
            </a:r>
            <a:endParaRPr lang="en-GB" sz="1800" dirty="0"/>
          </a:p>
        </p:txBody>
      </p:sp>
    </p:spTree>
    <p:extLst>
      <p:ext uri="{BB962C8B-B14F-4D97-AF65-F5344CB8AC3E}">
        <p14:creationId xmlns:p14="http://schemas.microsoft.com/office/powerpoint/2010/main" val="724074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1098372"/>
            <a:ext cx="7886700" cy="1325563"/>
          </a:xfrm>
        </p:spPr>
        <p:txBody>
          <a:bodyPr>
            <a:normAutofit fontScale="90000"/>
          </a:bodyPr>
          <a:lstStyle/>
          <a:p>
            <a:r>
              <a:rPr lang="en-GB" b="1" dirty="0" smtClean="0">
                <a:solidFill>
                  <a:schemeClr val="bg1"/>
                </a:solidFill>
              </a:rPr>
              <a:t>Big science </a:t>
            </a:r>
            <a:r>
              <a:rPr lang="en-GB" dirty="0" smtClean="0">
                <a:solidFill>
                  <a:schemeClr val="bg1"/>
                </a:solidFill>
              </a:rPr>
              <a:t>as </a:t>
            </a:r>
            <a:r>
              <a:rPr lang="en-GB" b="1" dirty="0" smtClean="0">
                <a:solidFill>
                  <a:schemeClr val="bg1"/>
                </a:solidFill>
              </a:rPr>
              <a:t>bridging </a:t>
            </a:r>
            <a:r>
              <a:rPr lang="en-GB" b="1" dirty="0" smtClean="0">
                <a:solidFill>
                  <a:schemeClr val="bg1"/>
                </a:solidFill>
              </a:rPr>
              <a:t>concept</a:t>
            </a:r>
            <a:r>
              <a:rPr lang="en-GB" dirty="0" smtClean="0">
                <a:solidFill>
                  <a:schemeClr val="bg1"/>
                </a:solidFill>
              </a:rPr>
              <a:t>* framing the scientific enterprise in a given period</a:t>
            </a:r>
            <a:endParaRPr lang="en-GB" dirty="0">
              <a:solidFill>
                <a:schemeClr val="bg1"/>
              </a:solidFill>
            </a:endParaRPr>
          </a:p>
        </p:txBody>
      </p:sp>
      <p:sp>
        <p:nvSpPr>
          <p:cNvPr id="3" name="Content Placeholder 2"/>
          <p:cNvSpPr>
            <a:spLocks noGrp="1"/>
          </p:cNvSpPr>
          <p:nvPr>
            <p:ph idx="1"/>
          </p:nvPr>
        </p:nvSpPr>
        <p:spPr>
          <a:xfrm>
            <a:off x="628650" y="3838755"/>
            <a:ext cx="7886700" cy="2338208"/>
          </a:xfrm>
        </p:spPr>
        <p:txBody>
          <a:bodyPr>
            <a:normAutofit fontScale="85000" lnSpcReduction="20000"/>
          </a:bodyPr>
          <a:lstStyle/>
          <a:p>
            <a:pPr marL="0" indent="0">
              <a:buNone/>
            </a:pPr>
            <a:r>
              <a:rPr lang="en-GB" dirty="0" smtClean="0">
                <a:solidFill>
                  <a:schemeClr val="bg1"/>
                </a:solidFill>
              </a:rPr>
              <a:t>*</a:t>
            </a:r>
            <a:r>
              <a:rPr lang="en-GB" dirty="0" smtClean="0">
                <a:solidFill>
                  <a:schemeClr val="bg1"/>
                </a:solidFill>
              </a:rPr>
              <a:t>Bridging concepts </a:t>
            </a:r>
            <a:r>
              <a:rPr lang="en-GB" dirty="0">
                <a:solidFill>
                  <a:schemeClr val="bg1"/>
                </a:solidFill>
              </a:rPr>
              <a:t>that work as </a:t>
            </a:r>
            <a:r>
              <a:rPr lang="en-GB" b="1" dirty="0" smtClean="0">
                <a:solidFill>
                  <a:schemeClr val="bg1"/>
                </a:solidFill>
              </a:rPr>
              <a:t>bridges</a:t>
            </a:r>
            <a:r>
              <a:rPr lang="en-GB" dirty="0" smtClean="0">
                <a:solidFill>
                  <a:schemeClr val="bg1"/>
                </a:solidFill>
              </a:rPr>
              <a:t> by </a:t>
            </a:r>
            <a:r>
              <a:rPr lang="en-GB" dirty="0">
                <a:solidFill>
                  <a:schemeClr val="bg1"/>
                </a:solidFill>
              </a:rPr>
              <a:t>connecting between </a:t>
            </a:r>
            <a:r>
              <a:rPr lang="en-GB" dirty="0" smtClean="0">
                <a:solidFill>
                  <a:schemeClr val="bg1"/>
                </a:solidFill>
              </a:rPr>
              <a:t>domains and </a:t>
            </a:r>
            <a:r>
              <a:rPr lang="en-GB" dirty="0">
                <a:solidFill>
                  <a:schemeClr val="bg1"/>
                </a:solidFill>
              </a:rPr>
              <a:t>areas of social </a:t>
            </a:r>
            <a:r>
              <a:rPr lang="en-GB" dirty="0" smtClean="0">
                <a:solidFill>
                  <a:schemeClr val="bg1"/>
                </a:solidFill>
              </a:rPr>
              <a:t>life and giving meaning to specific societal enterprises. S </a:t>
            </a:r>
            <a:r>
              <a:rPr lang="en-GB" dirty="0" smtClean="0">
                <a:solidFill>
                  <a:schemeClr val="bg1"/>
                </a:solidFill>
              </a:rPr>
              <a:t>D Reese (2007) </a:t>
            </a:r>
            <a:r>
              <a:rPr lang="en-GB" i="1" dirty="0" smtClean="0">
                <a:solidFill>
                  <a:schemeClr val="bg1"/>
                </a:solidFill>
              </a:rPr>
              <a:t>J</a:t>
            </a:r>
            <a:r>
              <a:rPr lang="en-GB" i="1" dirty="0">
                <a:solidFill>
                  <a:schemeClr val="bg1"/>
                </a:solidFill>
              </a:rPr>
              <a:t>. </a:t>
            </a:r>
            <a:r>
              <a:rPr lang="en-GB" i="1" dirty="0" err="1">
                <a:solidFill>
                  <a:schemeClr val="bg1"/>
                </a:solidFill>
              </a:rPr>
              <a:t>Commun</a:t>
            </a:r>
            <a:r>
              <a:rPr lang="en-GB" i="1" dirty="0">
                <a:solidFill>
                  <a:schemeClr val="bg1"/>
                </a:solidFill>
              </a:rPr>
              <a:t>. </a:t>
            </a:r>
            <a:r>
              <a:rPr lang="en-GB" b="1" dirty="0">
                <a:solidFill>
                  <a:schemeClr val="bg1"/>
                </a:solidFill>
              </a:rPr>
              <a:t>57</a:t>
            </a:r>
            <a:r>
              <a:rPr lang="en-GB" dirty="0">
                <a:solidFill>
                  <a:schemeClr val="bg1"/>
                </a:solidFill>
              </a:rPr>
              <a:t> 148–4</a:t>
            </a:r>
            <a:endParaRPr lang="en-GB" dirty="0" smtClean="0">
              <a:solidFill>
                <a:schemeClr val="bg1"/>
              </a:solidFill>
            </a:endParaRPr>
          </a:p>
          <a:p>
            <a:pPr marL="0" indent="0">
              <a:buNone/>
            </a:pPr>
            <a:endParaRPr lang="en-GB" b="1" dirty="0">
              <a:solidFill>
                <a:schemeClr val="bg1"/>
              </a:solidFill>
            </a:endParaRPr>
          </a:p>
          <a:p>
            <a:pPr marL="0" indent="0">
              <a:buNone/>
            </a:pPr>
            <a:r>
              <a:rPr lang="en-GB" b="1" dirty="0" smtClean="0">
                <a:solidFill>
                  <a:schemeClr val="bg1"/>
                </a:solidFill>
              </a:rPr>
              <a:t>Driving questions: how does the meaning of ‘big science’ change overtime? How </a:t>
            </a:r>
            <a:r>
              <a:rPr lang="en-GB" b="1" dirty="0" smtClean="0">
                <a:solidFill>
                  <a:schemeClr val="bg1"/>
                </a:solidFill>
              </a:rPr>
              <a:t>has </a:t>
            </a:r>
            <a:r>
              <a:rPr lang="en-GB" b="1" dirty="0" smtClean="0">
                <a:solidFill>
                  <a:schemeClr val="bg1"/>
                </a:solidFill>
              </a:rPr>
              <a:t>it worked as ‘bridging concept’?</a:t>
            </a:r>
            <a:endParaRPr lang="en-GB" b="1" dirty="0">
              <a:solidFill>
                <a:schemeClr val="bg1"/>
              </a:solidFill>
            </a:endParaRPr>
          </a:p>
        </p:txBody>
      </p:sp>
    </p:spTree>
    <p:extLst>
      <p:ext uri="{BB962C8B-B14F-4D97-AF65-F5344CB8AC3E}">
        <p14:creationId xmlns:p14="http://schemas.microsoft.com/office/powerpoint/2010/main" val="337556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 Mining exercise</a:t>
            </a:r>
            <a:endParaRPr lang="en-GB" dirty="0"/>
          </a:p>
        </p:txBody>
      </p:sp>
      <p:sp>
        <p:nvSpPr>
          <p:cNvPr id="3" name="Content Placeholder 2"/>
          <p:cNvSpPr>
            <a:spLocks noGrp="1"/>
          </p:cNvSpPr>
          <p:nvPr>
            <p:ph idx="1"/>
          </p:nvPr>
        </p:nvSpPr>
        <p:spPr>
          <a:xfrm>
            <a:off x="628650" y="5391509"/>
            <a:ext cx="7886700" cy="785454"/>
          </a:xfrm>
        </p:spPr>
        <p:txBody>
          <a:bodyPr>
            <a:normAutofit/>
          </a:bodyPr>
          <a:lstStyle/>
          <a:p>
            <a:pPr marL="0" indent="0">
              <a:buNone/>
            </a:pPr>
            <a:r>
              <a:rPr lang="en-GB" sz="1800" dirty="0" smtClean="0"/>
              <a:t>Occurrence of the word Big Science in 5384 documents in JSTOR articles (1960-2010) </a:t>
            </a:r>
            <a:endParaRPr lang="en-GB" sz="1800" dirty="0"/>
          </a:p>
        </p:txBody>
      </p:sp>
      <p:pic>
        <p:nvPicPr>
          <p:cNvPr id="5" name="Picture 4"/>
          <p:cNvPicPr>
            <a:picLocks noChangeAspect="1"/>
          </p:cNvPicPr>
          <p:nvPr/>
        </p:nvPicPr>
        <p:blipFill rotWithShape="1">
          <a:blip r:embed="rId2"/>
          <a:srcRect t="9973"/>
          <a:stretch/>
        </p:blipFill>
        <p:spPr>
          <a:xfrm>
            <a:off x="1204912" y="2147976"/>
            <a:ext cx="6734175" cy="2881223"/>
          </a:xfrm>
          <a:prstGeom prst="rect">
            <a:avLst/>
          </a:prstGeom>
        </p:spPr>
      </p:pic>
    </p:spTree>
    <p:extLst>
      <p:ext uri="{BB962C8B-B14F-4D97-AF65-F5344CB8AC3E}">
        <p14:creationId xmlns:p14="http://schemas.microsoft.com/office/powerpoint/2010/main" val="219005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758" y="2674189"/>
            <a:ext cx="7886700" cy="785454"/>
          </a:xfrm>
        </p:spPr>
        <p:txBody>
          <a:bodyPr>
            <a:normAutofit/>
          </a:bodyPr>
          <a:lstStyle/>
          <a:p>
            <a:pPr marL="0" indent="0">
              <a:buNone/>
            </a:pPr>
            <a:r>
              <a:rPr lang="en-GB" sz="1800" dirty="0" smtClean="0"/>
              <a:t>Frequency of occurrence (in percentage) of the words ‘national’, ‘international,’ and ‘global’ in the set JSTOR corpora </a:t>
            </a:r>
            <a:endParaRPr lang="en-GB" sz="1800" dirty="0"/>
          </a:p>
        </p:txBody>
      </p:sp>
      <p:pic>
        <p:nvPicPr>
          <p:cNvPr id="6" name="Picture 5"/>
          <p:cNvPicPr>
            <a:picLocks noChangeAspect="1"/>
          </p:cNvPicPr>
          <p:nvPr/>
        </p:nvPicPr>
        <p:blipFill>
          <a:blip r:embed="rId2"/>
          <a:stretch>
            <a:fillRect/>
          </a:stretch>
        </p:blipFill>
        <p:spPr>
          <a:xfrm>
            <a:off x="1148121" y="81142"/>
            <a:ext cx="6657975" cy="2486025"/>
          </a:xfrm>
          <a:prstGeom prst="rect">
            <a:avLst/>
          </a:prstGeom>
        </p:spPr>
      </p:pic>
      <p:pic>
        <p:nvPicPr>
          <p:cNvPr id="8" name="Picture 7"/>
          <p:cNvPicPr>
            <a:picLocks noChangeAspect="1"/>
          </p:cNvPicPr>
          <p:nvPr/>
        </p:nvPicPr>
        <p:blipFill>
          <a:blip r:embed="rId3"/>
          <a:stretch>
            <a:fillRect/>
          </a:stretch>
        </p:blipFill>
        <p:spPr>
          <a:xfrm>
            <a:off x="1319571" y="3333752"/>
            <a:ext cx="6486525" cy="2476500"/>
          </a:xfrm>
          <a:prstGeom prst="rect">
            <a:avLst/>
          </a:prstGeom>
        </p:spPr>
      </p:pic>
      <p:sp>
        <p:nvSpPr>
          <p:cNvPr id="9" name="Content Placeholder 2"/>
          <p:cNvSpPr txBox="1">
            <a:spLocks/>
          </p:cNvSpPr>
          <p:nvPr/>
        </p:nvSpPr>
        <p:spPr>
          <a:xfrm>
            <a:off x="533758" y="6043165"/>
            <a:ext cx="7886700" cy="7854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t>Frequency of occurrence (in percentage) of the words ‘national laboratory’ vs. ‘international collaboration,’ in the set JSTOR corpora </a:t>
            </a:r>
            <a:endParaRPr lang="en-GB" sz="1800" dirty="0"/>
          </a:p>
        </p:txBody>
      </p:sp>
    </p:spTree>
    <p:extLst>
      <p:ext uri="{BB962C8B-B14F-4D97-AF65-F5344CB8AC3E}">
        <p14:creationId xmlns:p14="http://schemas.microsoft.com/office/powerpoint/2010/main" val="53657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758" y="2674189"/>
            <a:ext cx="7886700" cy="785454"/>
          </a:xfrm>
        </p:spPr>
        <p:txBody>
          <a:bodyPr>
            <a:normAutofit/>
          </a:bodyPr>
          <a:lstStyle/>
          <a:p>
            <a:pPr marL="0" indent="0">
              <a:buNone/>
            </a:pPr>
            <a:r>
              <a:rPr lang="en-GB" sz="1800" dirty="0" smtClean="0"/>
              <a:t>Frequency of occurrence (in percentage) of the words ‘</a:t>
            </a:r>
            <a:r>
              <a:rPr lang="en-GB" sz="1800" dirty="0" err="1" smtClean="0"/>
              <a:t>fermilab</a:t>
            </a:r>
            <a:r>
              <a:rPr lang="en-GB" sz="1800" dirty="0" smtClean="0"/>
              <a:t>’, ‘</a:t>
            </a:r>
            <a:r>
              <a:rPr lang="en-GB" sz="1800" dirty="0" err="1" smtClean="0"/>
              <a:t>cern</a:t>
            </a:r>
            <a:r>
              <a:rPr lang="en-GB" sz="1800" dirty="0" smtClean="0"/>
              <a:t>’, ‘human genome project’ and ‘oak ridge’ in the set JSTOR corpora </a:t>
            </a:r>
            <a:endParaRPr lang="en-GB" sz="1800" dirty="0"/>
          </a:p>
        </p:txBody>
      </p:sp>
      <p:sp>
        <p:nvSpPr>
          <p:cNvPr id="9" name="Content Placeholder 2"/>
          <p:cNvSpPr txBox="1">
            <a:spLocks/>
          </p:cNvSpPr>
          <p:nvPr/>
        </p:nvSpPr>
        <p:spPr>
          <a:xfrm>
            <a:off x="533758" y="6043165"/>
            <a:ext cx="7886700" cy="7854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t>Frequency of occurrence (in percentage) of the words ‘international geophysical year’ vs. ‘superconducting super collider,’ in the set JSTOR corpora </a:t>
            </a:r>
            <a:endParaRPr lang="en-GB" sz="1800" dirty="0"/>
          </a:p>
        </p:txBody>
      </p:sp>
      <p:pic>
        <p:nvPicPr>
          <p:cNvPr id="4" name="Picture 3"/>
          <p:cNvPicPr>
            <a:picLocks noChangeAspect="1"/>
          </p:cNvPicPr>
          <p:nvPr/>
        </p:nvPicPr>
        <p:blipFill>
          <a:blip r:embed="rId2"/>
          <a:stretch>
            <a:fillRect/>
          </a:stretch>
        </p:blipFill>
        <p:spPr>
          <a:xfrm>
            <a:off x="1024295" y="32800"/>
            <a:ext cx="6905625" cy="2362200"/>
          </a:xfrm>
          <a:prstGeom prst="rect">
            <a:avLst/>
          </a:prstGeom>
        </p:spPr>
      </p:pic>
      <p:pic>
        <p:nvPicPr>
          <p:cNvPr id="5" name="Picture 4"/>
          <p:cNvPicPr>
            <a:picLocks noChangeAspect="1"/>
          </p:cNvPicPr>
          <p:nvPr/>
        </p:nvPicPr>
        <p:blipFill>
          <a:blip r:embed="rId3"/>
          <a:stretch>
            <a:fillRect/>
          </a:stretch>
        </p:blipFill>
        <p:spPr>
          <a:xfrm>
            <a:off x="1162407" y="3257729"/>
            <a:ext cx="6629400" cy="2533650"/>
          </a:xfrm>
          <a:prstGeom prst="rect">
            <a:avLst/>
          </a:prstGeom>
        </p:spPr>
      </p:pic>
    </p:spTree>
    <p:extLst>
      <p:ext uri="{BB962C8B-B14F-4D97-AF65-F5344CB8AC3E}">
        <p14:creationId xmlns:p14="http://schemas.microsoft.com/office/powerpoint/2010/main" val="11760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5210746" y="3456405"/>
            <a:ext cx="3933254" cy="1120914"/>
          </a:xfrm>
          <a:prstGeom prst="rect">
            <a:avLst/>
          </a:prstGeom>
        </p:spPr>
      </p:pic>
      <p:pic>
        <p:nvPicPr>
          <p:cNvPr id="8" name="Picture 7"/>
          <p:cNvPicPr>
            <a:picLocks noChangeAspect="1"/>
          </p:cNvPicPr>
          <p:nvPr/>
        </p:nvPicPr>
        <p:blipFill>
          <a:blip r:embed="rId3"/>
          <a:stretch>
            <a:fillRect/>
          </a:stretch>
        </p:blipFill>
        <p:spPr>
          <a:xfrm>
            <a:off x="0" y="3456404"/>
            <a:ext cx="3702000" cy="1158160"/>
          </a:xfrm>
          <a:prstGeom prst="rect">
            <a:avLst/>
          </a:prstGeom>
        </p:spPr>
      </p:pic>
      <p:sp>
        <p:nvSpPr>
          <p:cNvPr id="2" name="Title 1"/>
          <p:cNvSpPr>
            <a:spLocks noGrp="1"/>
          </p:cNvSpPr>
          <p:nvPr>
            <p:ph type="title"/>
          </p:nvPr>
        </p:nvSpPr>
        <p:spPr>
          <a:xfrm>
            <a:off x="628650" y="1836976"/>
            <a:ext cx="7886700" cy="1325563"/>
          </a:xfrm>
        </p:spPr>
        <p:txBody>
          <a:bodyPr/>
          <a:lstStyle/>
          <a:p>
            <a:pPr algn="ctr"/>
            <a:r>
              <a:rPr lang="en-GB" dirty="0" smtClean="0"/>
              <a:t>Big science</a:t>
            </a:r>
            <a:endParaRPr lang="en-GB" dirty="0"/>
          </a:p>
        </p:txBody>
      </p:sp>
      <p:sp>
        <p:nvSpPr>
          <p:cNvPr id="4" name="Left-Right Arrow 3"/>
          <p:cNvSpPr/>
          <p:nvPr/>
        </p:nvSpPr>
        <p:spPr>
          <a:xfrm>
            <a:off x="2786332" y="3105509"/>
            <a:ext cx="3321170" cy="180292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p:cNvSpPr txBox="1">
            <a:spLocks/>
          </p:cNvSpPr>
          <p:nvPr/>
        </p:nvSpPr>
        <p:spPr>
          <a:xfrm>
            <a:off x="-2600505" y="3344187"/>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smtClean="0"/>
              <a:t>National </a:t>
            </a:r>
          </a:p>
          <a:p>
            <a:pPr algn="ctr"/>
            <a:r>
              <a:rPr lang="en-GB" dirty="0" smtClean="0"/>
              <a:t>Laboratory</a:t>
            </a:r>
            <a:endParaRPr lang="en-GB" dirty="0"/>
          </a:p>
        </p:txBody>
      </p:sp>
      <p:sp>
        <p:nvSpPr>
          <p:cNvPr id="6" name="Title 1"/>
          <p:cNvSpPr txBox="1">
            <a:spLocks/>
          </p:cNvSpPr>
          <p:nvPr/>
        </p:nvSpPr>
        <p:spPr>
          <a:xfrm>
            <a:off x="3607639" y="337270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smtClean="0"/>
              <a:t>International </a:t>
            </a:r>
          </a:p>
          <a:p>
            <a:pPr algn="ctr"/>
            <a:r>
              <a:rPr lang="en-GB" dirty="0" smtClean="0"/>
              <a:t>Collaboration</a:t>
            </a:r>
            <a:endParaRPr lang="en-GB" dirty="0"/>
          </a:p>
        </p:txBody>
      </p:sp>
      <p:sp>
        <p:nvSpPr>
          <p:cNvPr id="7" name="Title 1"/>
          <p:cNvSpPr txBox="1">
            <a:spLocks/>
          </p:cNvSpPr>
          <p:nvPr/>
        </p:nvSpPr>
        <p:spPr>
          <a:xfrm>
            <a:off x="0" y="4698266"/>
            <a:ext cx="2989385" cy="21597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200" dirty="0" smtClean="0"/>
              <a:t>Centrally located</a:t>
            </a:r>
          </a:p>
          <a:p>
            <a:pPr algn="ctr"/>
            <a:endParaRPr lang="en-GB" sz="2200" dirty="0" smtClean="0"/>
          </a:p>
          <a:p>
            <a:pPr algn="ctr"/>
            <a:r>
              <a:rPr lang="en-GB" sz="2200" dirty="0" smtClean="0"/>
              <a:t>Big machines</a:t>
            </a:r>
          </a:p>
          <a:p>
            <a:pPr algn="ctr"/>
            <a:endParaRPr lang="en-GB" sz="2200" dirty="0" smtClean="0"/>
          </a:p>
          <a:p>
            <a:pPr algn="ctr"/>
            <a:r>
              <a:rPr lang="en-GB" sz="2200" dirty="0" smtClean="0"/>
              <a:t>Centralized management structures</a:t>
            </a:r>
            <a:endParaRPr lang="en-GB" sz="2200" dirty="0"/>
          </a:p>
        </p:txBody>
      </p:sp>
      <p:sp>
        <p:nvSpPr>
          <p:cNvPr id="9" name="Title 1"/>
          <p:cNvSpPr txBox="1">
            <a:spLocks/>
          </p:cNvSpPr>
          <p:nvPr/>
        </p:nvSpPr>
        <p:spPr>
          <a:xfrm>
            <a:off x="5990492" y="4698266"/>
            <a:ext cx="2989385" cy="2159734"/>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200" dirty="0" smtClean="0"/>
              <a:t>Sited in multiple centres</a:t>
            </a:r>
          </a:p>
          <a:p>
            <a:pPr algn="ctr"/>
            <a:endParaRPr lang="en-GB" sz="3200" dirty="0" smtClean="0"/>
          </a:p>
          <a:p>
            <a:pPr algn="ctr"/>
            <a:r>
              <a:rPr lang="en-GB" sz="3200" dirty="0" smtClean="0"/>
              <a:t>Shared scientific resources</a:t>
            </a:r>
          </a:p>
          <a:p>
            <a:pPr algn="ctr"/>
            <a:endParaRPr lang="en-GB" sz="3200" dirty="0"/>
          </a:p>
          <a:p>
            <a:pPr algn="ctr"/>
            <a:r>
              <a:rPr lang="en-GB" sz="3200" dirty="0" smtClean="0"/>
              <a:t>Distributed administrative structures</a:t>
            </a:r>
            <a:endParaRPr lang="en-GB" sz="3200" dirty="0"/>
          </a:p>
        </p:txBody>
      </p:sp>
      <p:sp>
        <p:nvSpPr>
          <p:cNvPr id="10" name="Title 1"/>
          <p:cNvSpPr txBox="1">
            <a:spLocks/>
          </p:cNvSpPr>
          <p:nvPr/>
        </p:nvSpPr>
        <p:spPr>
          <a:xfrm>
            <a:off x="628650" y="72653"/>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smtClean="0"/>
              <a:t>Shaping an historical narrative…</a:t>
            </a:r>
            <a:endParaRPr lang="en-GB" dirty="0"/>
          </a:p>
        </p:txBody>
      </p:sp>
    </p:spTree>
    <p:extLst>
      <p:ext uri="{BB962C8B-B14F-4D97-AF65-F5344CB8AC3E}">
        <p14:creationId xmlns:p14="http://schemas.microsoft.com/office/powerpoint/2010/main" val="2667802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243108" y="505784"/>
            <a:ext cx="2900892" cy="4351338"/>
          </a:xfrm>
          <a:prstGeom prst="rect">
            <a:avLst/>
          </a:prstGeom>
        </p:spPr>
      </p:pic>
      <p:sp>
        <p:nvSpPr>
          <p:cNvPr id="5" name="Title 1"/>
          <p:cNvSpPr txBox="1">
            <a:spLocks/>
          </p:cNvSpPr>
          <p:nvPr/>
        </p:nvSpPr>
        <p:spPr>
          <a:xfrm>
            <a:off x="6243108" y="4934439"/>
            <a:ext cx="2900892" cy="8377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800" dirty="0" smtClean="0"/>
              <a:t>Alvin </a:t>
            </a:r>
            <a:r>
              <a:rPr lang="en-GB" sz="1800" dirty="0" smtClean="0"/>
              <a:t>M. Weinberg </a:t>
            </a:r>
          </a:p>
          <a:p>
            <a:pPr algn="ctr"/>
            <a:r>
              <a:rPr lang="en-GB" sz="1800" dirty="0" smtClean="0"/>
              <a:t>1915-2006 </a:t>
            </a:r>
            <a:endParaRPr lang="en-GB" sz="1800" dirty="0" smtClean="0"/>
          </a:p>
          <a:p>
            <a:pPr algn="ctr"/>
            <a:r>
              <a:rPr lang="en-GB" sz="1800" dirty="0" smtClean="0"/>
              <a:t>(photo: </a:t>
            </a:r>
            <a:r>
              <a:rPr lang="en-GB" sz="1800" i="1" dirty="0" err="1" smtClean="0"/>
              <a:t>OakRidger</a:t>
            </a:r>
            <a:r>
              <a:rPr lang="en-GB" sz="1800" dirty="0" smtClean="0"/>
              <a:t>)</a:t>
            </a:r>
            <a:endParaRPr lang="en-GB" sz="1800" dirty="0"/>
          </a:p>
        </p:txBody>
      </p:sp>
      <p:sp>
        <p:nvSpPr>
          <p:cNvPr id="6" name="Title 1"/>
          <p:cNvSpPr txBox="1">
            <a:spLocks/>
          </p:cNvSpPr>
          <p:nvPr/>
        </p:nvSpPr>
        <p:spPr>
          <a:xfrm>
            <a:off x="562744" y="244356"/>
            <a:ext cx="4414698" cy="1325563"/>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‘Big science’ in the age of the national laboratory</a:t>
            </a:r>
            <a:endParaRPr lang="en-GB" dirty="0"/>
          </a:p>
        </p:txBody>
      </p:sp>
      <p:sp>
        <p:nvSpPr>
          <p:cNvPr id="7" name="TextBox 6"/>
          <p:cNvSpPr txBox="1"/>
          <p:nvPr/>
        </p:nvSpPr>
        <p:spPr>
          <a:xfrm>
            <a:off x="562744" y="1936972"/>
            <a:ext cx="5237312" cy="5078313"/>
          </a:xfrm>
          <a:prstGeom prst="rect">
            <a:avLst/>
          </a:prstGeom>
          <a:noFill/>
        </p:spPr>
        <p:txBody>
          <a:bodyPr wrap="square" rtlCol="0">
            <a:spAutoFit/>
          </a:bodyPr>
          <a:lstStyle/>
          <a:p>
            <a:pPr marL="285750" indent="-285750">
              <a:buFont typeface="Arial" panose="020B0604020202020204" pitchFamily="34" charset="0"/>
              <a:buChar char="•"/>
            </a:pPr>
            <a:r>
              <a:rPr lang="en-GB" b="1" dirty="0"/>
              <a:t>ORNL as the model. </a:t>
            </a:r>
            <a:r>
              <a:rPr lang="en-GB" dirty="0"/>
              <a:t>A Weinberg (1961) </a:t>
            </a:r>
            <a:r>
              <a:rPr lang="en-GB" i="1" dirty="0"/>
              <a:t>Science</a:t>
            </a:r>
            <a:r>
              <a:rPr lang="en-GB" dirty="0"/>
              <a:t> </a:t>
            </a:r>
            <a:r>
              <a:rPr lang="en-GB" b="1" dirty="0"/>
              <a:t>134</a:t>
            </a:r>
            <a:r>
              <a:rPr lang="en-GB" dirty="0"/>
              <a:t> 161–4</a:t>
            </a:r>
            <a:endParaRPr lang="en-GB" b="1" dirty="0"/>
          </a:p>
          <a:p>
            <a:pPr marL="285750" indent="-285750">
              <a:buFont typeface="Arial" panose="020B0604020202020204" pitchFamily="34" charset="0"/>
              <a:buChar char="•"/>
            </a:pPr>
            <a:r>
              <a:rPr lang="en-GB" dirty="0" smtClean="0"/>
              <a:t>Need </a:t>
            </a:r>
            <a:r>
              <a:rPr lang="en-GB" dirty="0"/>
              <a:t>to scale up to be ahead (also </a:t>
            </a:r>
            <a:r>
              <a:rPr lang="en-GB" dirty="0" smtClean="0"/>
              <a:t>Big Science as </a:t>
            </a:r>
            <a:r>
              <a:rPr lang="en-GB" i="1" dirty="0" smtClean="0"/>
              <a:t>malaise - </a:t>
            </a:r>
            <a:r>
              <a:rPr lang="en-GB" dirty="0" smtClean="0"/>
              <a:t>‘gigantism</a:t>
            </a:r>
            <a:r>
              <a:rPr lang="en-GB" dirty="0" smtClean="0"/>
              <a:t>’) </a:t>
            </a:r>
            <a:endParaRPr lang="en-GB" dirty="0" smtClean="0"/>
          </a:p>
          <a:p>
            <a:pPr marL="285750" indent="-285750">
              <a:buFont typeface="Arial" panose="020B0604020202020204" pitchFamily="34" charset="0"/>
              <a:buChar char="•"/>
            </a:pPr>
            <a:endParaRPr lang="en-GB" dirty="0" smtClean="0"/>
          </a:p>
          <a:p>
            <a:r>
              <a:rPr lang="en-GB" i="1" dirty="0" smtClean="0"/>
              <a:t>Int. collaboration regarded as useful but not necessary:</a:t>
            </a:r>
          </a:p>
          <a:p>
            <a:endParaRPr lang="en-GB" dirty="0" smtClean="0"/>
          </a:p>
          <a:p>
            <a:pPr marL="285750" indent="-285750">
              <a:buFont typeface="Arial" panose="020B0604020202020204" pitchFamily="34" charset="0"/>
              <a:buChar char="•"/>
            </a:pPr>
            <a:r>
              <a:rPr lang="en-GB" b="1" dirty="0" smtClean="0"/>
              <a:t>CERN</a:t>
            </a:r>
            <a:r>
              <a:rPr lang="en-GB" dirty="0" smtClean="0"/>
              <a:t> an </a:t>
            </a:r>
            <a:r>
              <a:rPr lang="en-GB" dirty="0"/>
              <a:t>instrument ‘set up to enable several countries to share costs that are too heavy for them to bear separately’ </a:t>
            </a:r>
            <a:r>
              <a:rPr lang="en-GB" dirty="0" smtClean="0"/>
              <a:t>A </a:t>
            </a:r>
            <a:r>
              <a:rPr lang="en-GB" dirty="0"/>
              <a:t>Weinberg </a:t>
            </a:r>
            <a:r>
              <a:rPr lang="en-GB" dirty="0" smtClean="0"/>
              <a:t>(1963</a:t>
            </a:r>
            <a:r>
              <a:rPr lang="en-GB" dirty="0"/>
              <a:t>) </a:t>
            </a:r>
            <a:r>
              <a:rPr lang="en-GB" i="1" dirty="0"/>
              <a:t>Minerva </a:t>
            </a:r>
            <a:r>
              <a:rPr lang="en-GB" b="1" dirty="0"/>
              <a:t>1</a:t>
            </a:r>
            <a:r>
              <a:rPr lang="en-GB" dirty="0"/>
              <a:t> </a:t>
            </a:r>
            <a:r>
              <a:rPr lang="en-GB" dirty="0" smtClean="0"/>
              <a:t>159–71; an </a:t>
            </a:r>
            <a:r>
              <a:rPr lang="en-GB" dirty="0"/>
              <a:t>‘internationally shared </a:t>
            </a:r>
            <a:r>
              <a:rPr lang="en-GB" dirty="0" smtClean="0"/>
              <a:t>machinery’. H Rose (1967) </a:t>
            </a:r>
            <a:r>
              <a:rPr lang="en-GB" i="1" dirty="0" smtClean="0"/>
              <a:t>Minerva</a:t>
            </a:r>
            <a:r>
              <a:rPr lang="en-GB" dirty="0" smtClean="0"/>
              <a:t> </a:t>
            </a:r>
            <a:r>
              <a:rPr lang="en-GB" b="1" dirty="0"/>
              <a:t>5 </a:t>
            </a:r>
            <a:r>
              <a:rPr lang="en-GB" dirty="0" smtClean="0"/>
              <a:t>340–56</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b="1" dirty="0" smtClean="0"/>
              <a:t>IGY</a:t>
            </a:r>
            <a:r>
              <a:rPr lang="en-GB" dirty="0" smtClean="0"/>
              <a:t> not Big Science – which ‘[…] </a:t>
            </a:r>
            <a:r>
              <a:rPr lang="en-GB" dirty="0"/>
              <a:t>need not dominate </a:t>
            </a:r>
            <a:r>
              <a:rPr lang="en-GB" dirty="0" smtClean="0"/>
              <a:t>geo­physics’. </a:t>
            </a:r>
            <a:r>
              <a:rPr lang="en-GB" dirty="0" smtClean="0"/>
              <a:t>T Malone (1964) </a:t>
            </a:r>
            <a:r>
              <a:rPr lang="en-GB" i="1" dirty="0" smtClean="0"/>
              <a:t>AGU </a:t>
            </a:r>
            <a:r>
              <a:rPr lang="en-GB" i="1" dirty="0"/>
              <a:t>Trans. </a:t>
            </a:r>
            <a:r>
              <a:rPr lang="en-GB" dirty="0"/>
              <a:t>45 295–300</a:t>
            </a:r>
            <a:r>
              <a:rPr lang="en-GB" dirty="0" smtClean="0"/>
              <a:t> </a:t>
            </a:r>
          </a:p>
          <a:p>
            <a:endParaRPr lang="en-GB" dirty="0"/>
          </a:p>
        </p:txBody>
      </p:sp>
    </p:spTree>
    <p:extLst>
      <p:ext uri="{BB962C8B-B14F-4D97-AF65-F5344CB8AC3E}">
        <p14:creationId xmlns:p14="http://schemas.microsoft.com/office/powerpoint/2010/main" val="553662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211</TotalTime>
  <Words>971</Words>
  <Application>Microsoft Office PowerPoint</Application>
  <PresentationFormat>On-screen Show (4:3)</PresentationFormat>
  <Paragraphs>96</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A Big Science 2.0?     From the national laboratory to international collaboration  (and science diplomacy)  </vt:lpstr>
      <vt:lpstr>PowerPoint Presentation</vt:lpstr>
      <vt:lpstr>PowerPoint Presentation</vt:lpstr>
      <vt:lpstr>Big science as bridging concept* framing the scientific enterprise in a given period</vt:lpstr>
      <vt:lpstr>Text Mining exercise</vt:lpstr>
      <vt:lpstr>PowerPoint Presentation</vt:lpstr>
      <vt:lpstr>PowerPoint Presentation</vt:lpstr>
      <vt:lpstr>Big science</vt:lpstr>
      <vt:lpstr>PowerPoint Presentation</vt:lpstr>
      <vt:lpstr>PowerPoint Presentation</vt:lpstr>
      <vt:lpstr>PowerPoint Presentation</vt:lpstr>
      <vt:lpstr>PowerPoint Presentation</vt:lpstr>
      <vt:lpstr>PowerPoint Presentation</vt:lpstr>
      <vt:lpstr>Today, big science projects require massive state and intergovernmental funding support in an era of intense international competition for knowledge assets, which has forced governments and institutions  to collaborate with one another    M A Peters (2006) European Journal of Education 41 225-244    </vt:lpstr>
      <vt:lpstr>PowerPoint Presentation</vt:lpstr>
      <vt:lpstr>We should think of Big Science as an analytical and framing category equally serving diagnostic and promotional purposes during the Cold War and beyond</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Science in the Age of Science Diplomacy</dc:title>
  <dc:creator>Simone Turchetti</dc:creator>
  <cp:lastModifiedBy>Simone Turchetti</cp:lastModifiedBy>
  <cp:revision>23</cp:revision>
  <dcterms:created xsi:type="dcterms:W3CDTF">2023-05-22T13:21:10Z</dcterms:created>
  <dcterms:modified xsi:type="dcterms:W3CDTF">2023-05-23T10:32:38Z</dcterms:modified>
</cp:coreProperties>
</file>