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8"/>
    <p:restoredTop sz="94648"/>
  </p:normalViewPr>
  <p:slideViewPr>
    <p:cSldViewPr snapToGrid="0">
      <p:cViewPr varScale="1">
        <p:scale>
          <a:sx n="108" d="100"/>
          <a:sy n="108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FC6E7-AD47-4720-864A-1E8257927FA5}" type="datetimeFigureOut">
              <a:rPr lang="it-IT" smtClean="0"/>
              <a:t>24/05/2023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76F69-32D1-4861-AEF3-1206605AA8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6023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376F69-32D1-4861-AEF3-1206605AA85C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5002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EF435F-BCAD-5EE4-66B0-AD5E1804BA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06A621C-0415-1A4A-E99B-C461E3E50E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82759F1-82BD-5FB9-6E57-1E6075E0B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F7ED6-CF00-48AE-9F0E-2D3B1AC6C8DF}" type="datetimeFigureOut">
              <a:rPr lang="it-IT" smtClean="0"/>
              <a:t>24/05/2023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43651EC-054D-D49F-DBBA-A33FA68B7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AE33593-56FB-32D1-D245-FA2796534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C1C29-0AD4-49B6-A86D-E8BC36B5DF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8571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E16AA6-1A77-20FF-422F-C65B5305F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27B99CC-59FA-96E6-2084-3DC1C962C2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3E4F61-8196-7A3D-DC33-CE5F01D58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F7ED6-CF00-48AE-9F0E-2D3B1AC6C8DF}" type="datetimeFigureOut">
              <a:rPr lang="it-IT" smtClean="0"/>
              <a:t>24/05/2023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86E862F-1FDA-5E6B-2903-67AA40A2A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C4B53BC-CDE6-B4A1-D872-72D007F78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C1C29-0AD4-49B6-A86D-E8BC36B5DF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0541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8B1AADE-D33A-8F88-AD6D-09E3F4B2E8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960F2BC-EA4E-4429-C2DF-0C70A59100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7131708-4EE7-FEEF-A0EA-E19D8283F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F7ED6-CF00-48AE-9F0E-2D3B1AC6C8DF}" type="datetimeFigureOut">
              <a:rPr lang="it-IT" smtClean="0"/>
              <a:t>24/05/2023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5123FB-B343-7852-DC50-CD208DF0A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20477E-70D6-4D60-9328-ADF8C7141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C1C29-0AD4-49B6-A86D-E8BC36B5DF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4511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E24E29-A7F1-B2FA-3EC2-D42AE65DE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9B94E6D-15C9-2F90-56A1-D2669DE4D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6B9E0B-E803-0195-B4A9-16F565585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F7ED6-CF00-48AE-9F0E-2D3B1AC6C8DF}" type="datetimeFigureOut">
              <a:rPr lang="it-IT" smtClean="0"/>
              <a:t>24/05/2023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87D072-12C2-4781-DDFD-6236E1BB2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7A5F22B-EBFE-2CAF-6AF3-7AAC34B55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C1C29-0AD4-49B6-A86D-E8BC36B5DF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6010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4F13ED-080A-5166-B108-FE6853D99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6B3DF33-AB98-60F2-3094-A8455F988D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EDFCBA4-DE02-8A39-4A34-2F5244300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F7ED6-CF00-48AE-9F0E-2D3B1AC6C8DF}" type="datetimeFigureOut">
              <a:rPr lang="it-IT" smtClean="0"/>
              <a:t>24/05/2023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E85501-A931-56A7-2BC8-731B49B8E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135428D-0EB7-CE4F-068B-A65DB5E19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C1C29-0AD4-49B6-A86D-E8BC36B5DF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468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262ED0-62C0-87FB-66F9-0354F2059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5F1923B-D6DE-6720-A636-412AA309E1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5DAFFB2-7FEC-A8CB-6E30-6F52740FD8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9018B95-4D8B-D0F9-1D5A-46674E620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F7ED6-CF00-48AE-9F0E-2D3B1AC6C8DF}" type="datetimeFigureOut">
              <a:rPr lang="it-IT" smtClean="0"/>
              <a:t>24/05/2023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F2B4774-5E48-BD05-61F2-6982C7E8B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9278150-9F65-DC58-7AA8-A71B53E5A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C1C29-0AD4-49B6-A86D-E8BC36B5DF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1785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4A7EA5-D10B-B247-CCF0-7F2F6BFC4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5A26BAC-767B-64B0-0D89-2ED8284F1E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047BDBC-646B-EA60-CD70-5B8CEB28AF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68EA1BB-19A4-A157-9DAE-A47DE04117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64B2412-01F6-F02A-E1FA-9CC5048667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7DC43C9-FEFD-02BF-533D-8E6F123AB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F7ED6-CF00-48AE-9F0E-2D3B1AC6C8DF}" type="datetimeFigureOut">
              <a:rPr lang="it-IT" smtClean="0"/>
              <a:t>24/05/2023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30B64EE-3923-63B6-8CE4-8BCDA623B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8539179-3D2B-4ECD-C1A4-73CCEA5C5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C1C29-0AD4-49B6-A86D-E8BC36B5DF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3087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075F9A-6DAC-F800-9488-E6CB1556D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BBF37ED-0450-D037-345B-3C00A524C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F7ED6-CF00-48AE-9F0E-2D3B1AC6C8DF}" type="datetimeFigureOut">
              <a:rPr lang="it-IT" smtClean="0"/>
              <a:t>24/05/2023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94F76BF-19B3-7980-08FF-3BB9DD721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95F781D-24AC-9B3D-AE15-4B658DA2C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C1C29-0AD4-49B6-A86D-E8BC36B5DF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2942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F82AAF6-EED6-1906-56F9-18E663734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F7ED6-CF00-48AE-9F0E-2D3B1AC6C8DF}" type="datetimeFigureOut">
              <a:rPr lang="it-IT" smtClean="0"/>
              <a:t>24/05/2023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4AD17D2-9497-092C-4DA5-6C5F4BBCA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51D57FB-B180-DAC6-7E93-E01510AAD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C1C29-0AD4-49B6-A86D-E8BC36B5DF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8317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A54059-B50D-8FB2-737F-61E684047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242B3DC-77B2-9696-21BC-52B8D898C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55DF520-F679-047C-DA34-F2DDB22EFB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740ACEB-8493-74D2-BCDC-EEA92CA56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F7ED6-CF00-48AE-9F0E-2D3B1AC6C8DF}" type="datetimeFigureOut">
              <a:rPr lang="it-IT" smtClean="0"/>
              <a:t>24/05/2023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6DDED56-4215-FCD0-D6DC-348C3654E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43AF95C-46C7-78D5-5531-69667140D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C1C29-0AD4-49B6-A86D-E8BC36B5DF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2837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689810-853B-AEC8-3D76-730E146F9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EB64C5A-8282-CBDC-ECA6-DD0715B5B9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72B5381-7795-0D09-0542-E91DA16C25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1B73F15-1301-02DA-E2E1-7271FD332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F7ED6-CF00-48AE-9F0E-2D3B1AC6C8DF}" type="datetimeFigureOut">
              <a:rPr lang="it-IT" smtClean="0"/>
              <a:t>24/05/2023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5510244-A10B-071C-8999-3C8468D97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05EACAA-EF60-5802-A916-C18325E6F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C1C29-0AD4-49B6-A86D-E8BC36B5DF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715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584DC9E-38E3-FFA5-DE7E-B43BEA69F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4AF0BD6-33E0-21B7-594B-9C548FF201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AC9DDAD-A56F-D343-00D2-B912D73325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F7ED6-CF00-48AE-9F0E-2D3B1AC6C8DF}" type="datetimeFigureOut">
              <a:rPr lang="it-IT" smtClean="0"/>
              <a:t>24/05/2023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C26CD7-A9D7-C5BC-6346-0F34F74E19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757BFDE-2168-550F-8C7B-2CF9BB21A7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C1C29-0AD4-49B6-A86D-E8BC36B5DF1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010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ssimoflorio.com/" TargetMode="External"/><Relationship Id="rId2" Type="http://schemas.openxmlformats.org/officeDocument/2006/relationships/hyperlink" Target="mailto:Massimo.florio@unimi.it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hyperlink" Target="https://centrejeanmonnet.unimi.it/sbca-2023/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7F7EC5-B8A4-9EC5-EF0C-AE3716861B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65273"/>
            <a:ext cx="9144000" cy="2163727"/>
          </a:xfrm>
        </p:spPr>
        <p:txBody>
          <a:bodyPr anchor="ctr">
            <a:normAutofit/>
          </a:bodyPr>
          <a:lstStyle/>
          <a:p>
            <a:r>
              <a:rPr lang="it-IT" b="1" dirty="0">
                <a:solidFill>
                  <a:srgbClr val="002060"/>
                </a:solidFill>
              </a:rPr>
              <a:t>STAY TUNED: </a:t>
            </a:r>
            <a:br>
              <a:rPr lang="it-IT" b="1" dirty="0">
                <a:solidFill>
                  <a:srgbClr val="002060"/>
                </a:solidFill>
              </a:rPr>
            </a:br>
            <a:r>
              <a:rPr lang="it-IT" b="1" dirty="0">
                <a:solidFill>
                  <a:srgbClr val="002060"/>
                </a:solidFill>
              </a:rPr>
              <a:t>MORE IS COMING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D0EF177-774B-C426-41E2-90F396574A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3255" y="3094074"/>
            <a:ext cx="10047767" cy="3546911"/>
          </a:xfrm>
        </p:spPr>
        <p:txBody>
          <a:bodyPr anchor="ctr">
            <a:normAutofit/>
          </a:bodyPr>
          <a:lstStyle/>
          <a:p>
            <a:r>
              <a:rPr lang="it-IT" b="1" dirty="0">
                <a:solidFill>
                  <a:srgbClr val="002060"/>
                </a:solidFill>
              </a:rPr>
              <a:t>Massimo Florio</a:t>
            </a:r>
          </a:p>
          <a:p>
            <a:r>
              <a:rPr lang="it-IT" dirty="0"/>
              <a:t>Università degli Studi di Milano</a:t>
            </a:r>
          </a:p>
          <a:p>
            <a:r>
              <a:rPr lang="it-IT" sz="2000" dirty="0">
                <a:hlinkClick r:id="rId2"/>
              </a:rPr>
              <a:t>massimo.florio@unimi.it</a:t>
            </a:r>
            <a:endParaRPr lang="it-IT" sz="2000" dirty="0"/>
          </a:p>
          <a:p>
            <a:r>
              <a:rPr lang="it-IT" sz="2000" dirty="0">
                <a:hlinkClick r:id="rId3"/>
              </a:rPr>
              <a:t>www.massimoflorio.com</a:t>
            </a:r>
            <a:r>
              <a:rPr lang="it-IT" sz="2000" dirty="0"/>
              <a:t> </a:t>
            </a:r>
          </a:p>
          <a:p>
            <a:endParaRPr lang="it-IT" sz="600" dirty="0"/>
          </a:p>
          <a:p>
            <a:r>
              <a:rPr lang="en-US" sz="2000" i="1" dirty="0" err="1"/>
              <a:t>EIROforum</a:t>
            </a:r>
            <a:r>
              <a:rPr lang="en-US" sz="2000" i="1" dirty="0"/>
              <a:t> - 2nd Edition - Economics of Big Science</a:t>
            </a:r>
          </a:p>
          <a:p>
            <a:r>
              <a:rPr lang="en-US" sz="2000" dirty="0"/>
              <a:t>24 May 2023</a:t>
            </a:r>
            <a:endParaRPr lang="it-IT" sz="2000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2C165F0B-96FA-4622-AE36-F8CFDEC82410}"/>
              </a:ext>
            </a:extLst>
          </p:cNvPr>
          <p:cNvSpPr/>
          <p:nvPr/>
        </p:nvSpPr>
        <p:spPr>
          <a:xfrm>
            <a:off x="325925" y="108642"/>
            <a:ext cx="11534115" cy="663619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 descr="Immagine che contiene schermata&#10;&#10;Descrizione generata automaticamente">
            <a:extLst>
              <a:ext uri="{FF2B5EF4-FFF2-40B4-BE49-F238E27FC236}">
                <a16:creationId xmlns:a16="http://schemas.microsoft.com/office/drawing/2014/main" id="{87EB1493-BA07-494C-40C9-4517463464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720" y="217015"/>
            <a:ext cx="4524561" cy="80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550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E296B0-B9F2-E6EE-3F3F-42DBC92EF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266" y="55844"/>
            <a:ext cx="10515600" cy="530634"/>
          </a:xfrm>
        </p:spPr>
        <p:txBody>
          <a:bodyPr>
            <a:normAutofit/>
          </a:bodyPr>
          <a:lstStyle/>
          <a:p>
            <a:r>
              <a:rPr lang="it-IT" sz="2400" b="1" dirty="0">
                <a:solidFill>
                  <a:srgbClr val="002060"/>
                </a:solidFill>
              </a:rPr>
              <a:t>FOR EXAMPLE... ON THE ECONOMICS OF SPACE</a:t>
            </a:r>
          </a:p>
        </p:txBody>
      </p: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2FE9CA20-7822-A1C3-DB6D-FFFE9CF8B950}"/>
              </a:ext>
            </a:extLst>
          </p:cNvPr>
          <p:cNvCxnSpPr/>
          <p:nvPr/>
        </p:nvCxnSpPr>
        <p:spPr>
          <a:xfrm>
            <a:off x="340266" y="560895"/>
            <a:ext cx="115200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magine 5" descr="Immagine che contiene testo, schermata, Carattere, Marchio&#10;&#10;Descrizione generata automaticamente">
            <a:extLst>
              <a:ext uri="{FF2B5EF4-FFF2-40B4-BE49-F238E27FC236}">
                <a16:creationId xmlns:a16="http://schemas.microsoft.com/office/drawing/2014/main" id="{CC6EBAE3-D5A7-F19F-DBE6-CD9F1EE75A70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42" y="768495"/>
            <a:ext cx="2160000" cy="2880000"/>
          </a:xfrm>
          <a:prstGeom prst="rect">
            <a:avLst/>
          </a:prstGeom>
          <a:ln w="1270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707FC9FE-C7BC-1C41-F618-45E6F57CD748}"/>
              </a:ext>
            </a:extLst>
          </p:cNvPr>
          <p:cNvSpPr txBox="1"/>
          <p:nvPr/>
        </p:nvSpPr>
        <p:spPr>
          <a:xfrm>
            <a:off x="117773" y="3672998"/>
            <a:ext cx="2264737" cy="148144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sz="1400" b="1" dirty="0">
                <a:solidFill>
                  <a:srgbClr val="002060"/>
                </a:solidFill>
              </a:rPr>
              <a:t>Earth Observation and economic studies: a cross-fertilization perspective</a:t>
            </a:r>
          </a:p>
          <a:p>
            <a:pPr algn="ctr"/>
            <a:r>
              <a:rPr lang="en-US" sz="1400" dirty="0"/>
              <a:t>Morretta, Florio, 2021 </a:t>
            </a:r>
            <a:endParaRPr lang="it-IT" sz="1400" dirty="0"/>
          </a:p>
        </p:txBody>
      </p:sp>
      <p:pic>
        <p:nvPicPr>
          <p:cNvPr id="9" name="Immagine 8" descr="Immagine che contiene testo, lettera, schermata, Carattere&#10;&#10;Descrizione generata automaticamente">
            <a:extLst>
              <a:ext uri="{FF2B5EF4-FFF2-40B4-BE49-F238E27FC236}">
                <a16:creationId xmlns:a16="http://schemas.microsoft.com/office/drawing/2014/main" id="{938B9820-5560-06AB-0B43-86EE7FD1CFFB}"/>
              </a:ext>
            </a:extLst>
          </p:cNvPr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7"/>
          <a:stretch/>
        </p:blipFill>
        <p:spPr>
          <a:xfrm>
            <a:off x="2596090" y="779128"/>
            <a:ext cx="2160000" cy="2880000"/>
          </a:xfrm>
          <a:prstGeom prst="rect">
            <a:avLst/>
          </a:prstGeom>
          <a:ln w="1270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2DD1249-0ACA-5BCB-216A-D9ACE4CD70EA}"/>
              </a:ext>
            </a:extLst>
          </p:cNvPr>
          <p:cNvSpPr txBox="1"/>
          <p:nvPr/>
        </p:nvSpPr>
        <p:spPr>
          <a:xfrm>
            <a:off x="2456942" y="3777352"/>
            <a:ext cx="2410990" cy="148144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sz="1400" b="1" dirty="0">
                <a:solidFill>
                  <a:srgbClr val="002060"/>
                </a:solidFill>
              </a:rPr>
              <a:t>The impact of the Italian Space Agency on scientific knowledge: evidence from academic publications</a:t>
            </a:r>
          </a:p>
          <a:p>
            <a:pPr algn="ctr"/>
            <a:r>
              <a:rPr lang="en-US" sz="1400" dirty="0" err="1"/>
              <a:t>Vurchio</a:t>
            </a:r>
            <a:r>
              <a:rPr lang="en-US" sz="1400" dirty="0"/>
              <a:t>, Giunta, 2021 </a:t>
            </a:r>
            <a:endParaRPr lang="it-IT" sz="1400" dirty="0"/>
          </a:p>
        </p:txBody>
      </p:sp>
      <p:pic>
        <p:nvPicPr>
          <p:cNvPr id="12" name="Immagine 11" descr="Immagine che contiene testo, schermata, design, grafica&#10;&#10;Descrizione generata automaticamente">
            <a:extLst>
              <a:ext uri="{FF2B5EF4-FFF2-40B4-BE49-F238E27FC236}">
                <a16:creationId xmlns:a16="http://schemas.microsoft.com/office/drawing/2014/main" id="{CF019710-37D3-F92C-E881-40836A72C433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038" y="768495"/>
            <a:ext cx="2160000" cy="2880000"/>
          </a:xfrm>
          <a:prstGeom prst="rect">
            <a:avLst/>
          </a:prstGeom>
          <a:ln w="1270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5DF1BC9-5055-C5E1-0AE5-D43D9277ADBD}"/>
              </a:ext>
            </a:extLst>
          </p:cNvPr>
          <p:cNvSpPr txBox="1"/>
          <p:nvPr/>
        </p:nvSpPr>
        <p:spPr>
          <a:xfrm>
            <a:off x="4819888" y="3734820"/>
            <a:ext cx="2559058" cy="160336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it-IT"/>
            </a:defPPr>
            <a:lvl1pPr algn="ctr">
              <a:defRPr sz="1200" b="1">
                <a:solidFill>
                  <a:srgbClr val="002060"/>
                </a:solidFill>
              </a:defRPr>
            </a:lvl1pPr>
          </a:lstStyle>
          <a:p>
            <a:r>
              <a:rPr lang="en-US" sz="1400" dirty="0"/>
              <a:t>A quasi-experimental design to assess the innovative impact of public procurement: An application to the Italian space industry</a:t>
            </a:r>
          </a:p>
          <a:p>
            <a:r>
              <a:rPr lang="en-US" sz="1400" b="0" dirty="0">
                <a:solidFill>
                  <a:schemeClr val="tx1"/>
                </a:solidFill>
              </a:rPr>
              <a:t>Castelnovo, </a:t>
            </a:r>
            <a:r>
              <a:rPr lang="en-US" sz="1400" b="0" dirty="0" err="1">
                <a:solidFill>
                  <a:schemeClr val="tx1"/>
                </a:solidFill>
              </a:rPr>
              <a:t>Clò</a:t>
            </a:r>
            <a:r>
              <a:rPr lang="en-US" sz="1400" b="0" dirty="0">
                <a:solidFill>
                  <a:schemeClr val="tx1"/>
                </a:solidFill>
              </a:rPr>
              <a:t>, Florio, 2023</a:t>
            </a:r>
            <a:endParaRPr lang="it-IT" sz="1400" b="0" dirty="0">
              <a:solidFill>
                <a:schemeClr val="tx1"/>
              </a:solidFill>
            </a:endParaRP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323D7768-EE85-0D85-7E04-4A338756E120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447986" y="777944"/>
            <a:ext cx="2160000" cy="2880000"/>
          </a:xfrm>
          <a:prstGeom prst="rect">
            <a:avLst/>
          </a:prstGeom>
          <a:ln w="1270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B79F5FEF-0C33-D854-B3DC-AC9DEB5FB5B8}"/>
              </a:ext>
            </a:extLst>
          </p:cNvPr>
          <p:cNvSpPr txBox="1"/>
          <p:nvPr/>
        </p:nvSpPr>
        <p:spPr>
          <a:xfrm>
            <a:off x="7294676" y="3777352"/>
            <a:ext cx="2445561" cy="148144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it-IT"/>
            </a:defPPr>
            <a:lvl1pPr algn="ctr">
              <a:defRPr sz="1200" b="1">
                <a:solidFill>
                  <a:srgbClr val="002060"/>
                </a:solidFill>
              </a:defRPr>
            </a:lvl1pPr>
          </a:lstStyle>
          <a:p>
            <a:r>
              <a:rPr lang="en-US" sz="1400" dirty="0"/>
              <a:t>The socio-economic value of scientific publications: The case of Earth Observation satellites</a:t>
            </a:r>
          </a:p>
          <a:p>
            <a:r>
              <a:rPr lang="en-US" sz="1400" b="0" dirty="0">
                <a:solidFill>
                  <a:schemeClr val="tx1"/>
                </a:solidFill>
              </a:rPr>
              <a:t>Morretta, </a:t>
            </a:r>
            <a:r>
              <a:rPr lang="en-US" sz="1400" b="0" dirty="0" err="1">
                <a:solidFill>
                  <a:schemeClr val="tx1"/>
                </a:solidFill>
              </a:rPr>
              <a:t>Vurchio</a:t>
            </a:r>
            <a:r>
              <a:rPr lang="en-US" sz="1400" b="0" dirty="0">
                <a:solidFill>
                  <a:schemeClr val="tx1"/>
                </a:solidFill>
              </a:rPr>
              <a:t>, </a:t>
            </a:r>
            <a:r>
              <a:rPr lang="en-US" sz="1400" b="0" dirty="0" err="1">
                <a:solidFill>
                  <a:schemeClr val="tx1"/>
                </a:solidFill>
              </a:rPr>
              <a:t>Carrazza</a:t>
            </a:r>
            <a:r>
              <a:rPr lang="en-US" sz="1400" b="0" dirty="0">
                <a:solidFill>
                  <a:schemeClr val="tx1"/>
                </a:solidFill>
              </a:rPr>
              <a:t>, 2022</a:t>
            </a:r>
            <a:endParaRPr lang="it-IT" sz="1400" b="0" dirty="0">
              <a:solidFill>
                <a:schemeClr val="tx1"/>
              </a:solidFill>
            </a:endParaRP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CC43E1E9-1594-161E-94EE-1780297A87C8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9820768" y="788577"/>
            <a:ext cx="2160000" cy="2880000"/>
          </a:xfrm>
          <a:prstGeom prst="rect">
            <a:avLst/>
          </a:prstGeom>
          <a:ln w="1270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ADA52FE9-7336-A729-6895-2C0469DB9770}"/>
              </a:ext>
            </a:extLst>
          </p:cNvPr>
          <p:cNvSpPr txBox="1"/>
          <p:nvPr/>
        </p:nvSpPr>
        <p:spPr>
          <a:xfrm>
            <a:off x="9741892" y="3703312"/>
            <a:ext cx="2356229" cy="148144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it-IT"/>
            </a:defPPr>
            <a:lvl1pPr algn="ctr">
              <a:defRPr sz="1200" b="1">
                <a:solidFill>
                  <a:srgbClr val="002060"/>
                </a:solidFill>
              </a:defRPr>
            </a:lvl1pPr>
          </a:lstStyle>
          <a:p>
            <a:r>
              <a:rPr lang="en-US" sz="1400" dirty="0"/>
              <a:t>The impact of space procurement on suppliers:</a:t>
            </a:r>
          </a:p>
          <a:p>
            <a:r>
              <a:rPr lang="en-US" sz="1400" dirty="0"/>
              <a:t>Evidence from Italy</a:t>
            </a:r>
          </a:p>
          <a:p>
            <a:r>
              <a:rPr lang="en-US" sz="1400" b="0" dirty="0">
                <a:solidFill>
                  <a:schemeClr val="tx1"/>
                </a:solidFill>
              </a:rPr>
              <a:t>Castelnovo, Catalano, Giffoni, </a:t>
            </a:r>
            <a:r>
              <a:rPr lang="en-US" sz="1400" b="0" dirty="0" err="1">
                <a:solidFill>
                  <a:schemeClr val="tx1"/>
                </a:solidFill>
              </a:rPr>
              <a:t>Landoni</a:t>
            </a:r>
            <a:r>
              <a:rPr lang="en-US" sz="1400" b="0" dirty="0">
                <a:solidFill>
                  <a:schemeClr val="tx1"/>
                </a:solidFill>
              </a:rPr>
              <a:t>, 2021</a:t>
            </a:r>
            <a:endParaRPr lang="it-IT" sz="1400" b="0" dirty="0">
              <a:solidFill>
                <a:schemeClr val="tx1"/>
              </a:solidFill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44948BE5-3DF5-BD0B-FAAF-36BFBEF66140}"/>
              </a:ext>
            </a:extLst>
          </p:cNvPr>
          <p:cNvSpPr txBox="1"/>
          <p:nvPr/>
        </p:nvSpPr>
        <p:spPr>
          <a:xfrm>
            <a:off x="340266" y="5390711"/>
            <a:ext cx="11520000" cy="11387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200" b="1" dirty="0"/>
              <a:t>WORK IN PROGRESS (</a:t>
            </a:r>
            <a:r>
              <a:rPr lang="it-IT" sz="1200" b="1" dirty="0" err="1"/>
              <a:t>selected</a:t>
            </a:r>
            <a:r>
              <a:rPr lang="it-IT" sz="1200" b="1" dirty="0"/>
              <a:t>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The socio-economic benefits of Earth Observation: insights from firms of the Italian downstream secto</a:t>
            </a:r>
            <a:r>
              <a:rPr lang="en-US" sz="1400" dirty="0"/>
              <a:t>r</a:t>
            </a:r>
            <a:r>
              <a:rPr lang="it-IT" sz="1400" dirty="0"/>
              <a:t>, Morretta, Lupi, </a:t>
            </a:r>
            <a:r>
              <a:rPr lang="it-IT" sz="1400" dirty="0" err="1"/>
              <a:t>Zirulia</a:t>
            </a:r>
            <a:r>
              <a:rPr lang="it-IT" sz="1400" dirty="0"/>
              <a:t> – Under review </a:t>
            </a:r>
            <a:endParaRPr lang="it-IT" sz="1400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The socio-economic impact of public policies in the space sector in Italy</a:t>
            </a:r>
            <a:r>
              <a:rPr lang="en-US" sz="1400" dirty="0"/>
              <a:t>, Florio et al. – Under review</a:t>
            </a:r>
            <a:endParaRPr lang="en-US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A social cost-benefit analysis framework for Earth Observation infrastructures</a:t>
            </a:r>
            <a:r>
              <a:rPr lang="en-US" sz="1400" dirty="0"/>
              <a:t>, Morretta, Florio, </a:t>
            </a:r>
            <a:r>
              <a:rPr lang="en-US" sz="1400" dirty="0" err="1"/>
              <a:t>Landoni</a:t>
            </a:r>
            <a:r>
              <a:rPr lang="en-US" sz="1400" dirty="0"/>
              <a:t> </a:t>
            </a:r>
            <a:r>
              <a:rPr lang="en-US" sz="1400"/>
              <a:t>– Under </a:t>
            </a:r>
            <a:r>
              <a:rPr lang="en-US" sz="1400" dirty="0"/>
              <a:t>review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440066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87C96E-0376-001A-E36F-F6789A1DA8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7322"/>
            <a:ext cx="9144000" cy="477837"/>
          </a:xfrm>
        </p:spPr>
        <p:txBody>
          <a:bodyPr anchor="ctr">
            <a:noAutofit/>
          </a:bodyPr>
          <a:lstStyle/>
          <a:p>
            <a:r>
              <a:rPr lang="it-IT" sz="3600" b="1" dirty="0">
                <a:solidFill>
                  <a:srgbClr val="002060"/>
                </a:solidFill>
              </a:rPr>
              <a:t>AND MUCH MORE: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08C599F-3F1C-10A7-71A3-BB6391082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135" y="2495376"/>
            <a:ext cx="11525693" cy="2142953"/>
          </a:xfrm>
        </p:spPr>
        <p:txBody>
          <a:bodyPr anchor="ctr">
            <a:normAutofit lnSpcReduction="10000"/>
          </a:bodyPr>
          <a:lstStyle/>
          <a:p>
            <a:r>
              <a:rPr lang="it-IT" sz="2800" dirty="0" err="1"/>
              <a:t>Expected</a:t>
            </a:r>
            <a:r>
              <a:rPr lang="it-IT" sz="2800" dirty="0"/>
              <a:t> </a:t>
            </a:r>
            <a:r>
              <a:rPr lang="it-IT" sz="2800" dirty="0" err="1"/>
              <a:t>at</a:t>
            </a:r>
            <a:r>
              <a:rPr lang="it-IT" sz="2800" dirty="0"/>
              <a:t> the </a:t>
            </a:r>
            <a:r>
              <a:rPr lang="it-IT" sz="2800" b="1" dirty="0" err="1">
                <a:solidFill>
                  <a:srgbClr val="002060"/>
                </a:solidFill>
              </a:rPr>
              <a:t>Fourth</a:t>
            </a:r>
            <a:r>
              <a:rPr lang="it-IT" sz="2800" b="1" dirty="0">
                <a:solidFill>
                  <a:srgbClr val="002060"/>
                </a:solidFill>
              </a:rPr>
              <a:t> </a:t>
            </a:r>
            <a:r>
              <a:rPr lang="it-IT" sz="2800" b="1" dirty="0" err="1">
                <a:solidFill>
                  <a:srgbClr val="002060"/>
                </a:solidFill>
              </a:rPr>
              <a:t>European</a:t>
            </a:r>
            <a:r>
              <a:rPr lang="it-IT" sz="2800" b="1" dirty="0">
                <a:solidFill>
                  <a:srgbClr val="002060"/>
                </a:solidFill>
              </a:rPr>
              <a:t> </a:t>
            </a:r>
            <a:r>
              <a:rPr lang="it-IT" sz="2800" b="1">
                <a:solidFill>
                  <a:srgbClr val="002060"/>
                </a:solidFill>
              </a:rPr>
              <a:t>Conference  </a:t>
            </a:r>
            <a:endParaRPr lang="it-IT" sz="2800" b="1" dirty="0">
              <a:solidFill>
                <a:srgbClr val="002060"/>
              </a:solidFill>
            </a:endParaRPr>
          </a:p>
          <a:p>
            <a:r>
              <a:rPr lang="it-IT" sz="2800" b="1" dirty="0">
                <a:solidFill>
                  <a:srgbClr val="002060"/>
                </a:solidFill>
              </a:rPr>
              <a:t>Society for Benefit Cost Analysis</a:t>
            </a:r>
          </a:p>
          <a:p>
            <a:r>
              <a:rPr lang="it-IT" sz="2800" b="1" dirty="0">
                <a:solidFill>
                  <a:srgbClr val="002060"/>
                </a:solidFill>
              </a:rPr>
              <a:t>Milan, 11-12 </a:t>
            </a:r>
            <a:r>
              <a:rPr lang="it-IT" sz="2800" b="1" dirty="0" err="1">
                <a:solidFill>
                  <a:srgbClr val="002060"/>
                </a:solidFill>
              </a:rPr>
              <a:t>September</a:t>
            </a:r>
            <a:r>
              <a:rPr lang="it-IT" sz="2800" b="1" dirty="0">
                <a:solidFill>
                  <a:srgbClr val="002060"/>
                </a:solidFill>
              </a:rPr>
              <a:t> 2023</a:t>
            </a:r>
          </a:p>
          <a:p>
            <a:endParaRPr lang="it-IT" sz="400" b="1" dirty="0">
              <a:solidFill>
                <a:srgbClr val="002060"/>
              </a:solidFill>
            </a:endParaRPr>
          </a:p>
          <a:p>
            <a:r>
              <a:rPr lang="it-IT" sz="2800" b="1" dirty="0">
                <a:solidFill>
                  <a:srgbClr val="FF0000"/>
                </a:solidFill>
              </a:rPr>
              <a:t>Deadline for abstract </a:t>
            </a:r>
            <a:r>
              <a:rPr lang="it-IT" sz="2800" b="1" dirty="0" err="1">
                <a:solidFill>
                  <a:srgbClr val="FF0000"/>
                </a:solidFill>
              </a:rPr>
              <a:t>submissions</a:t>
            </a:r>
            <a:r>
              <a:rPr lang="it-IT" sz="2800" b="1" dirty="0">
                <a:solidFill>
                  <a:srgbClr val="FF0000"/>
                </a:solidFill>
              </a:rPr>
              <a:t>: June 12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3444BF4-197D-8538-E8A1-996BA64F9F5B}"/>
              </a:ext>
            </a:extLst>
          </p:cNvPr>
          <p:cNvSpPr txBox="1"/>
          <p:nvPr/>
        </p:nvSpPr>
        <p:spPr>
          <a:xfrm>
            <a:off x="1047833" y="4755909"/>
            <a:ext cx="10090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chemeClr val="accent4"/>
              </a:buClr>
            </a:pPr>
            <a:r>
              <a:rPr lang="it-IT" sz="2400" dirty="0"/>
              <a:t>Inter alia sessions on:</a:t>
            </a:r>
          </a:p>
          <a:p>
            <a:pPr marL="342900" indent="-342900" algn="just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it-IT" sz="2400" dirty="0" err="1"/>
              <a:t>Socio-economic</a:t>
            </a:r>
            <a:r>
              <a:rPr lang="it-IT" sz="2400" dirty="0"/>
              <a:t> impact of Open Science</a:t>
            </a:r>
          </a:p>
          <a:p>
            <a:pPr marL="342900" indent="-342900" algn="just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it-IT" sz="2400" dirty="0" err="1"/>
              <a:t>Socio-economic</a:t>
            </a:r>
            <a:r>
              <a:rPr lang="it-IT" sz="2400" dirty="0"/>
              <a:t> Impact of New Space Activities</a:t>
            </a:r>
          </a:p>
        </p:txBody>
      </p: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7D6BC795-BA21-FEBA-FFA1-C64B060A1FAF}"/>
              </a:ext>
            </a:extLst>
          </p:cNvPr>
          <p:cNvGrpSpPr/>
          <p:nvPr/>
        </p:nvGrpSpPr>
        <p:grpSpPr>
          <a:xfrm>
            <a:off x="3845783" y="816487"/>
            <a:ext cx="4500434" cy="1325773"/>
            <a:chOff x="4056578" y="1069451"/>
            <a:chExt cx="4500434" cy="1325773"/>
          </a:xfrm>
        </p:grpSpPr>
        <p:pic>
          <p:nvPicPr>
            <p:cNvPr id="6" name="Immagine 5" descr="Home">
              <a:extLst>
                <a:ext uri="{FF2B5EF4-FFF2-40B4-BE49-F238E27FC236}">
                  <a16:creationId xmlns:a16="http://schemas.microsoft.com/office/drawing/2014/main" id="{4926F31B-5F12-E7BD-D656-1284C68D69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6578" y="1079563"/>
              <a:ext cx="1287640" cy="131566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8ABB44A4-C6F1-0302-1CF4-E9CC6878F2D2}"/>
                </a:ext>
              </a:extLst>
            </p:cNvPr>
            <p:cNvGrpSpPr/>
            <p:nvPr/>
          </p:nvGrpSpPr>
          <p:grpSpPr>
            <a:xfrm>
              <a:off x="5752619" y="1069451"/>
              <a:ext cx="2804393" cy="1317600"/>
              <a:chOff x="5454918" y="1126711"/>
              <a:chExt cx="2804393" cy="1317600"/>
            </a:xfrm>
          </p:grpSpPr>
          <p:pic>
            <p:nvPicPr>
              <p:cNvPr id="10" name="Immagine 9" descr="Immagine che contiene Elementi grafici, Carattere, logo, grafica&#10;&#10;Descrizione generata automaticamente">
                <a:extLst>
                  <a:ext uri="{FF2B5EF4-FFF2-40B4-BE49-F238E27FC236}">
                    <a16:creationId xmlns:a16="http://schemas.microsoft.com/office/drawing/2014/main" id="{A88BA51D-B255-FA2A-F3A3-307B0D04B7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38300" y="1127941"/>
                <a:ext cx="1321011" cy="1315140"/>
              </a:xfrm>
              <a:prstGeom prst="rect">
                <a:avLst/>
              </a:prstGeom>
            </p:spPr>
          </p:pic>
          <p:pic>
            <p:nvPicPr>
              <p:cNvPr id="12" name="Immagine 11" descr="Immagine che contiene nero, oscurità&#10;&#10;Descrizione generata automaticamente">
                <a:extLst>
                  <a:ext uri="{FF2B5EF4-FFF2-40B4-BE49-F238E27FC236}">
                    <a16:creationId xmlns:a16="http://schemas.microsoft.com/office/drawing/2014/main" id="{97E07005-F482-57F9-DE78-AF7590CFCF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4918" y="1126711"/>
                <a:ext cx="1317600" cy="1317600"/>
              </a:xfrm>
              <a:prstGeom prst="rect">
                <a:avLst/>
              </a:prstGeom>
            </p:spPr>
          </p:pic>
        </p:grpSp>
      </p:grpSp>
      <p:sp>
        <p:nvSpPr>
          <p:cNvPr id="19" name="Rettangolo 18">
            <a:extLst>
              <a:ext uri="{FF2B5EF4-FFF2-40B4-BE49-F238E27FC236}">
                <a16:creationId xmlns:a16="http://schemas.microsoft.com/office/drawing/2014/main" id="{00AFB678-3348-9B49-88FF-8F9B8184DE2F}"/>
              </a:ext>
            </a:extLst>
          </p:cNvPr>
          <p:cNvSpPr/>
          <p:nvPr/>
        </p:nvSpPr>
        <p:spPr>
          <a:xfrm>
            <a:off x="106326" y="108642"/>
            <a:ext cx="11961627" cy="663619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AB797EB8-6966-D3F4-88AD-48AC1B0D9CB8}"/>
              </a:ext>
            </a:extLst>
          </p:cNvPr>
          <p:cNvSpPr txBox="1"/>
          <p:nvPr/>
        </p:nvSpPr>
        <p:spPr>
          <a:xfrm>
            <a:off x="950772" y="6110809"/>
            <a:ext cx="102904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dirty="0"/>
              <a:t>To know more: </a:t>
            </a:r>
            <a:r>
              <a:rPr lang="it-IT" sz="2400" b="1" dirty="0">
                <a:hlinkClick r:id="rId5"/>
              </a:rPr>
              <a:t>https://centrejeanmonnet.unimi.it/sbca-2023/</a:t>
            </a:r>
            <a:r>
              <a:rPr lang="it-IT" sz="2400" b="1" dirty="0"/>
              <a:t>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8643636-547E-15A1-B125-468642C04C9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053"/>
          <a:stretch/>
        </p:blipFill>
        <p:spPr>
          <a:xfrm>
            <a:off x="8787530" y="225204"/>
            <a:ext cx="3184737" cy="2224787"/>
          </a:xfrm>
          <a:prstGeom prst="rect">
            <a:avLst/>
          </a:prstGeom>
          <a:ln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87EC4BD9-DB5D-6DC4-02B1-F1A9E30863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1187" y="197323"/>
            <a:ext cx="3250843" cy="2163842"/>
          </a:xfrm>
          <a:prstGeom prst="rect">
            <a:avLst/>
          </a:prstGeom>
          <a:ln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80323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zato 2">
      <a:majorFont>
        <a:latin typeface="Avenir Next LT Pro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272</Words>
  <Application>Microsoft Office PowerPoint</Application>
  <PresentationFormat>Widescreen</PresentationFormat>
  <Paragraphs>35</Paragraphs>
  <Slides>3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8" baseType="lpstr">
      <vt:lpstr>Arial</vt:lpstr>
      <vt:lpstr>Avenir Next LT Pro</vt:lpstr>
      <vt:lpstr>Calibri</vt:lpstr>
      <vt:lpstr>Open Sans</vt:lpstr>
      <vt:lpstr>Tema di Office</vt:lpstr>
      <vt:lpstr>STAY TUNED:  MORE IS COMING</vt:lpstr>
      <vt:lpstr>FOR EXAMPLE... ON THE ECONOMICS OF SPACE</vt:lpstr>
      <vt:lpstr>AND MUCH MORE: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</dc:title>
  <dc:creator>Martina Gazzo</dc:creator>
  <cp:lastModifiedBy>Martina Gazzo</cp:lastModifiedBy>
  <cp:revision>24</cp:revision>
  <dcterms:created xsi:type="dcterms:W3CDTF">2023-05-18T09:09:10Z</dcterms:created>
  <dcterms:modified xsi:type="dcterms:W3CDTF">2023-05-24T07:34:26Z</dcterms:modified>
</cp:coreProperties>
</file>