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94" r:id="rId2"/>
    <p:sldId id="831" r:id="rId3"/>
    <p:sldId id="3666" r:id="rId4"/>
    <p:sldId id="4475" r:id="rId5"/>
    <p:sldId id="3637" r:id="rId6"/>
    <p:sldId id="3263" r:id="rId7"/>
    <p:sldId id="3643" r:id="rId8"/>
    <p:sldId id="3264" r:id="rId9"/>
    <p:sldId id="3250" r:id="rId10"/>
    <p:sldId id="272" r:id="rId11"/>
    <p:sldId id="3274" r:id="rId12"/>
    <p:sldId id="3652" r:id="rId13"/>
    <p:sldId id="3657" r:id="rId14"/>
    <p:sldId id="3661" r:id="rId15"/>
    <p:sldId id="36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A8"/>
    <a:srgbClr val="2F2F2F"/>
    <a:srgbClr val="CC0000"/>
    <a:srgbClr val="080808"/>
    <a:srgbClr val="303030"/>
    <a:srgbClr val="00467A"/>
    <a:srgbClr val="72B9DC"/>
    <a:srgbClr val="3094C6"/>
    <a:srgbClr val="120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7" autoAdjust="0"/>
    <p:restoredTop sz="88521" autoAdjust="0"/>
  </p:normalViewPr>
  <p:slideViewPr>
    <p:cSldViewPr snapToObjects="1">
      <p:cViewPr varScale="1">
        <p:scale>
          <a:sx n="57" d="100"/>
          <a:sy n="57" d="100"/>
        </p:scale>
        <p:origin x="944" y="32"/>
      </p:cViewPr>
      <p:guideLst/>
    </p:cSldViewPr>
  </p:slideViewPr>
  <p:outlineViewPr>
    <p:cViewPr>
      <p:scale>
        <a:sx n="33" d="100"/>
        <a:sy n="33" d="100"/>
      </p:scale>
      <p:origin x="0" y="-189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27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42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BBBAF-4F5D-47D2-827F-4031C4F91ED7}" type="slidenum">
              <a:rPr lang="en-GB"/>
              <a:pPr/>
              <a:t>2</a:t>
            </a:fld>
            <a:endParaRPr lang="en-GB"/>
          </a:p>
        </p:txBody>
      </p:sp>
      <p:sp>
        <p:nvSpPr>
          <p:cNvPr id="116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79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52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CERN Yellow Report CERN-2019-007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56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720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5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C52120C-55DB-C20F-A3A1-0C05C599F6D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2599E33-7354-72F3-5551-86AD587433C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E931FE-BBFA-A93E-A16B-8A571DB52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B6074A2-5D42-8E9D-0087-31D2EE73A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1F8376-396D-DA26-0C5F-DDF03BFCDF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FB9E2273-1A5A-CE0C-6111-DEA8F2E61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15D5FF-2C9F-33CA-3587-BC5A69D211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2F00F15F-A79E-C527-2612-6D48CAABE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040BF5-87AA-8919-88FD-DC41453E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99F822DE-E83C-173E-059E-43332437D29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4AF30BA-A281-9B47-7E70-F40B8BD9F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39B3B7BD-9064-F75B-8FB6-A90624EF761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AE2F03E-14DF-FB16-9367-881E8BC79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64725AB-FAC0-201D-88B0-46ECE9D3A8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C303DB-8B0A-18DF-00AB-490F89AF0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00AA798-3057-841F-3398-E2FA71B73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A7C374F-C3E9-0E2E-A63E-C82650B67C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806DC060-0FFD-A421-0170-5F489BD7A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68287-3EA9-210F-20FE-ACD050F37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C767BE39-8B4C-2BA9-718C-3BEF83517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5E12F-A048-3C11-1901-9DA1646884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737C761-4DD2-8B1A-CC95-599F25FE8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5E380ED-283B-8F89-A10D-6BCCA5770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1AEA7A4E-6E90-B80D-4910-0D7FB7F73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40A3B9C-E0D5-3966-754F-CCF9C375EA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47C89E6-6683-75DD-1E44-CF5EF10E9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FE75F-E09B-6A14-16D6-72EFCCC679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B0BF17CA-86AA-4B52-80DF-47FEE4028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40416" y="6378935"/>
            <a:ext cx="1188740" cy="365125"/>
          </a:xfrm>
        </p:spPr>
        <p:txBody>
          <a:bodyPr/>
          <a:lstStyle/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3151" y="6367573"/>
            <a:ext cx="6572221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J. Mnich, CERN School of Computing  2023, Tartu, Estonia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D9A7182-C0E9-6EE1-B046-EB9BF9CC57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421C568B-2CA2-0622-1A5B-C368102B5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7DF5532-AF93-2ED3-A47D-CF94329961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18BA3523-3781-6DF1-06A5-3BB4A09BFB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01D1E5-68EC-5949-6EB3-F359FCE885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6757BC7-D52D-A9BD-9418-FB0C3ABDC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FF03B3-728C-C66C-950C-D2B4E6A0ACE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7DFEAE44-505D-3B88-4856-43EBB471B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Mnich, CERN School of Computing  2023, Tartu, Estonia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0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wmf"/><Relationship Id="rId4" Type="http://schemas.openxmlformats.org/officeDocument/2006/relationships/image" Target="../media/image6.png"/><Relationship Id="rId9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283187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cds.cern.ch/record/229364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2283193" TargetMode="External"/><Relationship Id="rId11" Type="http://schemas.openxmlformats.org/officeDocument/2006/relationships/hyperlink" Target="https://cds.cern.ch/record/2283189" TargetMode="External"/><Relationship Id="rId5" Type="http://schemas.openxmlformats.org/officeDocument/2006/relationships/hyperlink" Target="https://cds.cern.ch/record/2714892" TargetMode="External"/><Relationship Id="rId10" Type="http://schemas.openxmlformats.org/officeDocument/2006/relationships/hyperlink" Target="https://cds.cern.ch/record/2667167" TargetMode="External"/><Relationship Id="rId4" Type="http://schemas.openxmlformats.org/officeDocument/2006/relationships/hyperlink" Target="https://cds.cern.ch/record/2272264/files/CMS-TDR-014.pdf" TargetMode="External"/><Relationship Id="rId9" Type="http://schemas.openxmlformats.org/officeDocument/2006/relationships/hyperlink" Target="http://cds.cern.ch/record/0027065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B97E5F-641B-4A86-8EFD-60A645ADC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77E2A7-E0B6-4D6F-8C1D-C4010F7EC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8BD3B-3D4A-4C88-AC48-E7E38E55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8D342-5403-4CF8-BD31-AAFE2671E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CSC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6D694-744C-469E-AD7B-07D360D59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71C66C-7928-413D-904A-27D08590D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9512"/>
            <a:ext cx="12192000" cy="829538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30BC7CD-E2E7-46F9-84E8-E535D6753C15}"/>
              </a:ext>
            </a:extLst>
          </p:cNvPr>
          <p:cNvSpPr txBox="1">
            <a:spLocks/>
          </p:cNvSpPr>
          <p:nvPr/>
        </p:nvSpPr>
        <p:spPr>
          <a:xfrm>
            <a:off x="407989" y="94805"/>
            <a:ext cx="11809312" cy="1512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>
                <a:solidFill>
                  <a:schemeClr val="bg1"/>
                </a:solidFill>
              </a:rPr>
              <a:t>Physics at CERN in the Large Hadron Collider era 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and Beyond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A0721E9-AA61-41D8-9EEE-6C19503605EA}"/>
              </a:ext>
            </a:extLst>
          </p:cNvPr>
          <p:cNvSpPr txBox="1">
            <a:spLocks/>
          </p:cNvSpPr>
          <p:nvPr/>
        </p:nvSpPr>
        <p:spPr>
          <a:xfrm>
            <a:off x="6312024" y="4509120"/>
            <a:ext cx="5879976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CERN School of Computing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CSC 2023, Tartu, Estonia</a:t>
            </a:r>
          </a:p>
          <a:p>
            <a:r>
              <a:rPr lang="en-US" sz="1800" dirty="0">
                <a:solidFill>
                  <a:schemeClr val="bg1"/>
                </a:solidFill>
              </a:rPr>
              <a:t>Joachim </a:t>
            </a:r>
            <a:r>
              <a:rPr lang="en-US" sz="1800" dirty="0" err="1">
                <a:solidFill>
                  <a:schemeClr val="bg1"/>
                </a:solidFill>
              </a:rPr>
              <a:t>Mnich</a:t>
            </a:r>
            <a:r>
              <a:rPr lang="en-US" sz="1800" dirty="0">
                <a:solidFill>
                  <a:schemeClr val="bg1"/>
                </a:solidFill>
              </a:rPr>
              <a:t> - CERN</a:t>
            </a:r>
          </a:p>
          <a:p>
            <a:r>
              <a:rPr lang="de-DE" sz="1800" dirty="0">
                <a:solidFill>
                  <a:schemeClr val="bg1"/>
                </a:solidFill>
              </a:rPr>
              <a:t>August</a:t>
            </a:r>
            <a:r>
              <a:rPr lang="en-US" sz="1800" dirty="0">
                <a:solidFill>
                  <a:schemeClr val="bg1"/>
                </a:solidFill>
              </a:rPr>
              <a:t> 21</a:t>
            </a:r>
            <a:r>
              <a:rPr lang="en-US" sz="1800" baseline="30000" dirty="0">
                <a:solidFill>
                  <a:schemeClr val="bg1"/>
                </a:solidFill>
              </a:rPr>
              <a:t>st</a:t>
            </a:r>
            <a:r>
              <a:rPr lang="en-US" sz="1800" dirty="0">
                <a:solidFill>
                  <a:schemeClr val="bg1"/>
                </a:solidFill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43601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4" descr="100km_schema_b.pdf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492475" y="3077"/>
            <a:ext cx="9421360" cy="6947452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3A264AF-DB71-4C36-8A1E-A96AA66A9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Future Circular Collider (FCC)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6DC7F14-4519-4B51-86EB-BE0A77F4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Circular Collider (FCC): Feasibility Study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84D266-11F8-4678-9B4A-CA3A29DCE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AFE3CDEE-0454-4C2F-9AB1-F91737CF99E5}"/>
              </a:ext>
            </a:extLst>
          </p:cNvPr>
          <p:cNvSpPr txBox="1">
            <a:spLocks/>
          </p:cNvSpPr>
          <p:nvPr/>
        </p:nvSpPr>
        <p:spPr>
          <a:xfrm>
            <a:off x="391812" y="955579"/>
            <a:ext cx="7216356" cy="528173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>
                <a:solidFill>
                  <a:srgbClr val="2F2F2F"/>
                </a:solidFill>
              </a:rPr>
              <a:t>European Strategy for Particle Physics: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i="1" dirty="0">
                <a:solidFill>
                  <a:srgbClr val="2F2F2F"/>
                </a:solidFill>
              </a:rPr>
              <a:t>An </a:t>
            </a:r>
            <a:r>
              <a:rPr lang="en-US" sz="2000" b="0" i="1" dirty="0">
                <a:solidFill>
                  <a:srgbClr val="FF0000"/>
                </a:solidFill>
              </a:rPr>
              <a:t>electron-positron Higgs factory </a:t>
            </a:r>
            <a:r>
              <a:rPr lang="en-US" sz="2000" b="0" i="1" dirty="0">
                <a:solidFill>
                  <a:srgbClr val="2F2F2F"/>
                </a:solidFill>
              </a:rPr>
              <a:t>is the </a:t>
            </a:r>
            <a:r>
              <a:rPr lang="en-US" sz="2000" b="0" i="1" dirty="0">
                <a:solidFill>
                  <a:srgbClr val="FF0000"/>
                </a:solidFill>
              </a:rPr>
              <a:t>highest-priority</a:t>
            </a:r>
            <a:r>
              <a:rPr lang="en-US" sz="2000" b="0" i="1" dirty="0">
                <a:solidFill>
                  <a:srgbClr val="2F2F2F"/>
                </a:solidFill>
              </a:rPr>
              <a:t> next collider. For the longer term, the European particle physics community has the </a:t>
            </a:r>
            <a:r>
              <a:rPr lang="en-US" sz="2000" b="0" i="1" dirty="0">
                <a:solidFill>
                  <a:srgbClr val="FF0000"/>
                </a:solidFill>
              </a:rPr>
              <a:t>ambition to operate a proton-proton collider at the highest achievable energy.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1" dirty="0">
                <a:solidFill>
                  <a:srgbClr val="2F2F2F"/>
                </a:solidFill>
              </a:rPr>
              <a:t>“Europe, together with its international partners, should investigate the technical and financial feasibility of a future hadron collider at CERN with a centre-of-mass energy of at least 100 </a:t>
            </a:r>
            <a:r>
              <a:rPr lang="en-GB" sz="2000" b="0" i="1" dirty="0" err="1">
                <a:solidFill>
                  <a:srgbClr val="2F2F2F"/>
                </a:solidFill>
              </a:rPr>
              <a:t>TeV</a:t>
            </a:r>
            <a:r>
              <a:rPr lang="en-GB" sz="2000" b="0" i="1" dirty="0">
                <a:solidFill>
                  <a:srgbClr val="2F2F2F"/>
                </a:solidFill>
              </a:rPr>
              <a:t> and with an electron-positron Higgs and electroweak factory as a possible first stage.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1" dirty="0">
                <a:solidFill>
                  <a:srgbClr val="2F2F2F"/>
                </a:solidFill>
              </a:rPr>
              <a:t>Such a feasibility study of the colliders and related infrastructure should be established as a </a:t>
            </a:r>
            <a:r>
              <a:rPr lang="en-GB" sz="2000" b="0" i="1" dirty="0">
                <a:solidFill>
                  <a:srgbClr val="FF0000"/>
                </a:solidFill>
              </a:rPr>
              <a:t>global endeavour </a:t>
            </a:r>
            <a:r>
              <a:rPr lang="en-GB" sz="2000" b="0" i="1" dirty="0">
                <a:solidFill>
                  <a:srgbClr val="2F2F2F"/>
                </a:solidFill>
              </a:rPr>
              <a:t>and be completed on the timescale of the </a:t>
            </a:r>
            <a:r>
              <a:rPr lang="en-GB" sz="2000" b="0" i="1" dirty="0">
                <a:solidFill>
                  <a:srgbClr val="FF0000"/>
                </a:solidFill>
              </a:rPr>
              <a:t>next Strategy update</a:t>
            </a:r>
            <a:r>
              <a:rPr lang="en-GB" sz="2000" b="0" i="1" dirty="0">
                <a:solidFill>
                  <a:srgbClr val="2F2F2F"/>
                </a:solidFill>
              </a:rPr>
              <a:t>.”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>
                <a:solidFill>
                  <a:srgbClr val="0034A8"/>
                </a:solidFill>
              </a:rPr>
              <a:t>CERN has launched the FCC feasibility study to address these recommendations</a:t>
            </a:r>
            <a:br>
              <a:rPr lang="en-US" sz="2000" b="0" dirty="0">
                <a:solidFill>
                  <a:srgbClr val="2F2F2F"/>
                </a:solidFill>
              </a:rPr>
            </a:br>
            <a:endParaRPr lang="en-US" sz="2000" b="0" dirty="0">
              <a:solidFill>
                <a:srgbClr val="2F2F2F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8CFC9F3-1DDE-490A-919C-E781DB4AD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150" y="1052736"/>
            <a:ext cx="3448425" cy="5065709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DDF6D4F-BA2F-92CD-31C4-9BAA7E37FD95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79F555B-FF88-1DAE-2D9F-EC24692BCC3A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7004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E817C-F967-4856-9CDB-15EBAB29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 descr="Diagram, radar chart&#10;&#10;Description automatically generated">
            <a:extLst>
              <a:ext uri="{FF2B5EF4-FFF2-40B4-BE49-F238E27FC236}">
                <a16:creationId xmlns:a16="http://schemas.microsoft.com/office/drawing/2014/main" id="{E219D529-749C-4A8A-9838-A25425E865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55" y="2777714"/>
            <a:ext cx="3867190" cy="3027550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9874FFE-F264-4807-B74C-149401DBB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74" y="2704347"/>
            <a:ext cx="2823067" cy="314481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4333B8D-2751-4D3D-95F8-71052FF45560}"/>
              </a:ext>
            </a:extLst>
          </p:cNvPr>
          <p:cNvSpPr txBox="1">
            <a:spLocks/>
          </p:cNvSpPr>
          <p:nvPr/>
        </p:nvSpPr>
        <p:spPr>
          <a:xfrm>
            <a:off x="5614566" y="3483093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A98DEEA-10C7-4C1D-9267-91331D3FD20E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23E35F-B762-42F3-9A35-CEA6681DE643}"/>
              </a:ext>
            </a:extLst>
          </p:cNvPr>
          <p:cNvSpPr/>
          <p:nvPr/>
        </p:nvSpPr>
        <p:spPr>
          <a:xfrm>
            <a:off x="7440149" y="5871057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7DA010-22EF-45BF-B217-FF00E2FBD582}"/>
              </a:ext>
            </a:extLst>
          </p:cNvPr>
          <p:cNvSpPr txBox="1"/>
          <p:nvPr/>
        </p:nvSpPr>
        <p:spPr>
          <a:xfrm>
            <a:off x="1679509" y="5785648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1FE329-D0FD-4C77-804E-0E3F647D543E}"/>
              </a:ext>
            </a:extLst>
          </p:cNvPr>
          <p:cNvSpPr txBox="1"/>
          <p:nvPr/>
        </p:nvSpPr>
        <p:spPr>
          <a:xfrm>
            <a:off x="5377213" y="5785648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2045 - 2060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C1C764-F97C-43BA-9038-BEF31A816346}"/>
              </a:ext>
            </a:extLst>
          </p:cNvPr>
          <p:cNvSpPr txBox="1"/>
          <p:nvPr/>
        </p:nvSpPr>
        <p:spPr>
          <a:xfrm>
            <a:off x="9168341" y="5775047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2065 - 2090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A1C2F005-A747-4D9E-AB3B-C218209C24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8640"/>
            <a:ext cx="1935386" cy="654292"/>
          </a:xfrm>
          <a:prstGeom prst="rect">
            <a:avLst/>
          </a:prstGeom>
        </p:spPr>
      </p:pic>
      <p:pic>
        <p:nvPicPr>
          <p:cNvPr id="20" name="Picture 19" descr="Diagram, radar chart&#10;&#10;Description automatically generated">
            <a:extLst>
              <a:ext uri="{FF2B5EF4-FFF2-40B4-BE49-F238E27FC236}">
                <a16:creationId xmlns:a16="http://schemas.microsoft.com/office/drawing/2014/main" id="{78BF1BFF-353A-4800-B312-462E772C65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3473" y="2728084"/>
            <a:ext cx="3795188" cy="3077180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FE78009-91C9-4AC7-9B59-5A87D946890D}"/>
              </a:ext>
            </a:extLst>
          </p:cNvPr>
          <p:cNvSpPr txBox="1">
            <a:spLocks/>
          </p:cNvSpPr>
          <p:nvPr/>
        </p:nvSpPr>
        <p:spPr>
          <a:xfrm>
            <a:off x="9582873" y="3392822"/>
            <a:ext cx="1512168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ACA3EB2-7648-47FF-9EF2-86C80A29F9AC}"/>
                  </a:ext>
                </a:extLst>
              </p:cNvPr>
              <p:cNvSpPr txBox="1"/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omplementary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uilding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completion of the HL-LHC program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ACA3EB2-7648-47FF-9EF2-86C80A29F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blipFill>
                <a:blip r:embed="rId6"/>
                <a:stretch>
                  <a:fillRect l="-510" t="-1706" b="-4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42A5D49-F0D1-4C87-A361-72C80497D3E8}"/>
              </a:ext>
            </a:extLst>
          </p:cNvPr>
          <p:cNvSpPr txBox="1"/>
          <p:nvPr/>
        </p:nvSpPr>
        <p:spPr>
          <a:xfrm>
            <a:off x="10973718" y="1022442"/>
            <a:ext cx="121828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80808"/>
                </a:solidFill>
              </a:rPr>
              <a:t>M. </a:t>
            </a:r>
            <a:r>
              <a:rPr lang="en-US" dirty="0" err="1">
                <a:solidFill>
                  <a:srgbClr val="080808"/>
                </a:solidFill>
              </a:rPr>
              <a:t>Benedikt</a:t>
            </a:r>
            <a:endParaRPr lang="en-US" dirty="0">
              <a:solidFill>
                <a:srgbClr val="080808"/>
              </a:solidFill>
            </a:endParaRPr>
          </a:p>
          <a:p>
            <a:pPr algn="l"/>
            <a:r>
              <a:rPr lang="en-US" dirty="0">
                <a:solidFill>
                  <a:srgbClr val="080808"/>
                </a:solidFill>
              </a:rPr>
              <a:t>April 2022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D53B10F-CD85-4DDB-8DA0-8CFEDB2B6588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6C0C85E-AFB8-10AE-02A5-662219EA618E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6378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620C15-0695-4C15-9473-C085EF0AE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7905"/>
            <a:ext cx="11376025" cy="1065742"/>
          </a:xfrm>
        </p:spPr>
        <p:txBody>
          <a:bodyPr/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6000" kern="0" dirty="0">
                <a:solidFill>
                  <a:srgbClr val="FFFF00"/>
                </a:solidFill>
              </a:rPr>
              <a:t>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Design Concept</a:t>
            </a:r>
            <a:br>
              <a:rPr lang="en-US" sz="4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37AD0-2D2E-4736-B154-1DA088512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8A1BAE-3839-4528-BD0F-02DEE1D4BD09}"/>
              </a:ext>
            </a:extLst>
          </p:cNvPr>
          <p:cNvSpPr/>
          <p:nvPr/>
        </p:nvSpPr>
        <p:spPr>
          <a:xfrm>
            <a:off x="2283518" y="4640084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F8ECD5-BEA4-44F3-8A69-590F6B2A74C3}"/>
              </a:ext>
            </a:extLst>
          </p:cNvPr>
          <p:cNvSpPr txBox="1"/>
          <p:nvPr/>
        </p:nvSpPr>
        <p:spPr>
          <a:xfrm>
            <a:off x="7024586" y="1087260"/>
            <a:ext cx="5391439" cy="385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defRPr/>
            </a:pPr>
            <a:r>
              <a:rPr lang="en-US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lessons and techniques from past colliders (last 40 years)</a:t>
            </a:r>
            <a:endParaRPr lang="de-AT" dirty="0">
              <a:solidFill>
                <a:srgbClr val="080808"/>
              </a:solidFill>
            </a:endParaRP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de-AT" dirty="0">
                <a:solidFill>
                  <a:srgbClr val="080808"/>
                </a:solidFill>
              </a:rPr>
              <a:t>B-</a:t>
            </a:r>
            <a:r>
              <a:rPr lang="de-AT" dirty="0" err="1">
                <a:solidFill>
                  <a:srgbClr val="080808"/>
                </a:solidFill>
              </a:rPr>
              <a:t>factories</a:t>
            </a:r>
            <a:r>
              <a:rPr lang="de-AT" dirty="0">
                <a:solidFill>
                  <a:srgbClr val="080808"/>
                </a:solidFill>
              </a:rPr>
              <a:t>:</a:t>
            </a:r>
            <a:r>
              <a:rPr lang="en-GB" dirty="0">
                <a:solidFill>
                  <a:srgbClr val="080808"/>
                </a:solidFill>
              </a:rPr>
              <a:t> KEKB &amp; PEP-II:</a:t>
            </a:r>
          </a:p>
          <a:p>
            <a:pPr marL="742950" lvl="2" indent="-285750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4A8"/>
                </a:solidFill>
              </a:rPr>
              <a:t>double-ring lepton colliders, </a:t>
            </a:r>
          </a:p>
          <a:p>
            <a:pPr marL="742950" lvl="2" indent="-285750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4A8"/>
                </a:solidFill>
              </a:rPr>
              <a:t>high beam currents, </a:t>
            </a:r>
          </a:p>
          <a:p>
            <a:pPr marL="742950" lvl="2" indent="-285750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034A8"/>
                </a:solidFill>
              </a:rPr>
              <a:t>top-up injection</a:t>
            </a: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80808"/>
                </a:solidFill>
              </a:rPr>
              <a:t>DAFNE: </a:t>
            </a:r>
            <a:r>
              <a:rPr lang="en-GB" dirty="0">
                <a:solidFill>
                  <a:srgbClr val="0034A8"/>
                </a:solidFill>
              </a:rPr>
              <a:t>crab waist, double ring</a:t>
            </a:r>
            <a:endParaRPr lang="de-AT" dirty="0">
              <a:solidFill>
                <a:srgbClr val="0034A8"/>
              </a:solidFill>
            </a:endParaRP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80808"/>
                </a:solidFill>
              </a:rPr>
              <a:t>S-KEKB: </a:t>
            </a:r>
            <a:r>
              <a:rPr lang="en-GB" dirty="0">
                <a:solidFill>
                  <a:srgbClr val="0034A8"/>
                </a:solidFill>
              </a:rPr>
              <a:t>low by*, crab waist</a:t>
            </a:r>
            <a:endParaRPr lang="de-AT" dirty="0">
              <a:solidFill>
                <a:srgbClr val="0034A8"/>
              </a:solidFill>
            </a:endParaRP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80808"/>
                </a:solidFill>
              </a:rPr>
              <a:t>LEP:  </a:t>
            </a:r>
            <a:r>
              <a:rPr lang="en-GB" dirty="0">
                <a:solidFill>
                  <a:srgbClr val="0034A8"/>
                </a:solidFill>
              </a:rPr>
              <a:t>high energy, SR effects</a:t>
            </a: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2F2F2F"/>
                </a:solidFill>
              </a:rPr>
              <a:t>VEPP-4M, LEP: </a:t>
            </a:r>
            <a:r>
              <a:rPr lang="en-GB" dirty="0">
                <a:solidFill>
                  <a:srgbClr val="0034A8"/>
                </a:solidFill>
              </a:rPr>
              <a:t>precision E calibration </a:t>
            </a: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80808"/>
                </a:solidFill>
              </a:rPr>
              <a:t>KEKB: </a:t>
            </a:r>
            <a:r>
              <a:rPr lang="en-GB" dirty="0">
                <a:solidFill>
                  <a:srgbClr val="0034A8"/>
                </a:solidFill>
              </a:rPr>
              <a:t>e</a:t>
            </a:r>
            <a:r>
              <a:rPr lang="en-GB" baseline="30000" dirty="0">
                <a:solidFill>
                  <a:srgbClr val="0034A8"/>
                </a:solidFill>
              </a:rPr>
              <a:t>+</a:t>
            </a:r>
            <a:r>
              <a:rPr lang="en-GB" dirty="0">
                <a:solidFill>
                  <a:srgbClr val="0034A8"/>
                </a:solidFill>
              </a:rPr>
              <a:t> source </a:t>
            </a:r>
          </a:p>
          <a:p>
            <a:pPr marL="285750" marR="0" lvl="1" indent="-285750" fontAlgn="auto">
              <a:lnSpc>
                <a:spcPct val="90000"/>
              </a:lnSpc>
              <a:spcAft>
                <a:spcPts val="600"/>
              </a:spcAft>
              <a:buClr>
                <a:srgbClr val="0C377B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GB" dirty="0">
                <a:solidFill>
                  <a:srgbClr val="080808"/>
                </a:solidFill>
              </a:rPr>
              <a:t>HERA, LEP, RHIC:</a:t>
            </a:r>
            <a:r>
              <a:rPr lang="en-GB" dirty="0">
                <a:solidFill>
                  <a:srgbClr val="0034A8"/>
                </a:solidFill>
              </a:rPr>
              <a:t> spin gymnastics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3B0E9C-D373-4C6D-99EF-3E5CF11530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1052736"/>
            <a:ext cx="6786103" cy="486981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62341-ADC7-4997-A68F-29452EEDDF68}"/>
              </a:ext>
            </a:extLst>
          </p:cNvPr>
          <p:cNvCxnSpPr>
            <a:cxnSpLocks/>
          </p:cNvCxnSpPr>
          <p:nvPr/>
        </p:nvCxnSpPr>
        <p:spPr>
          <a:xfrm flipV="1">
            <a:off x="2408708" y="1992796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A306FC-6468-4F08-B16E-2D2473982D8E}"/>
              </a:ext>
            </a:extLst>
          </p:cNvPr>
          <p:cNvCxnSpPr/>
          <p:nvPr/>
        </p:nvCxnSpPr>
        <p:spPr>
          <a:xfrm flipV="1">
            <a:off x="5548960" y="2277987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55FAA9D-2B9F-45C4-AEA3-E9C6D1460FE0}"/>
              </a:ext>
            </a:extLst>
          </p:cNvPr>
          <p:cNvSpPr/>
          <p:nvPr/>
        </p:nvSpPr>
        <p:spPr>
          <a:xfrm>
            <a:off x="4901601" y="4942118"/>
            <a:ext cx="147027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FB9FEC-28D2-4862-A8EA-10D9228041A1}"/>
              </a:ext>
            </a:extLst>
          </p:cNvPr>
          <p:cNvCxnSpPr>
            <a:cxnSpLocks/>
          </p:cNvCxnSpPr>
          <p:nvPr/>
        </p:nvCxnSpPr>
        <p:spPr>
          <a:xfrm flipV="1">
            <a:off x="4019143" y="1381586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C12E9BE-235B-4BCE-BB21-97749B5F2316}"/>
              </a:ext>
            </a:extLst>
          </p:cNvPr>
          <p:cNvCxnSpPr>
            <a:cxnSpLocks/>
          </p:cNvCxnSpPr>
          <p:nvPr/>
        </p:nvCxnSpPr>
        <p:spPr>
          <a:xfrm flipV="1">
            <a:off x="3928184" y="1304329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97865D7-C09F-4602-8FA5-C6F30952E5E5}"/>
              </a:ext>
            </a:extLst>
          </p:cNvPr>
          <p:cNvCxnSpPr>
            <a:cxnSpLocks/>
          </p:cNvCxnSpPr>
          <p:nvPr/>
        </p:nvCxnSpPr>
        <p:spPr>
          <a:xfrm flipV="1">
            <a:off x="3761215" y="2277987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46008A4-2DFB-4B64-BDAE-6605152F3DDA}"/>
              </a:ext>
            </a:extLst>
          </p:cNvPr>
          <p:cNvSpPr txBox="1"/>
          <p:nvPr/>
        </p:nvSpPr>
        <p:spPr>
          <a:xfrm>
            <a:off x="1559496" y="5877272"/>
            <a:ext cx="991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FF0000"/>
                </a:solidFill>
                <a:latin typeface="Calibri"/>
              </a:rPr>
              <a:t>C</a:t>
            </a:r>
            <a:r>
              <a:rPr kumimoji="0" lang="en-GB" sz="20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ombining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successful ingredients of several recent colliders → highest luminosities &amp; energies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F85B5A2-178B-EB9E-7369-96EA81DCA929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1C0EC368-2EBE-D1D8-4430-15D6E2E34C92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2351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444BDD-8862-4722-82E5-5F911E95A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Highest Collision 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B47CA-D805-40FA-900A-247E8FCAA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608AB6-0221-4321-9E7D-AACC7542FA5F}"/>
              </a:ext>
            </a:extLst>
          </p:cNvPr>
          <p:cNvGrpSpPr/>
          <p:nvPr/>
        </p:nvGrpSpPr>
        <p:grpSpPr>
          <a:xfrm>
            <a:off x="191344" y="1196752"/>
            <a:ext cx="7049978" cy="4248472"/>
            <a:chOff x="342166" y="1124744"/>
            <a:chExt cx="5934147" cy="31464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760B0A8-1DB3-4344-B68E-C62CF1D6C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66" y="1124744"/>
              <a:ext cx="5934147" cy="3146493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FBBA385-F170-4545-A848-EECC4E025C90}"/>
                </a:ext>
              </a:extLst>
            </p:cNvPr>
            <p:cNvCxnSpPr/>
            <p:nvPr/>
          </p:nvCxnSpPr>
          <p:spPr>
            <a:xfrm flipV="1">
              <a:off x="3604509" y="2080671"/>
              <a:ext cx="576064" cy="39329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B39DA27-1671-4A59-88C3-B5F9BD3F2D6F}"/>
                </a:ext>
              </a:extLst>
            </p:cNvPr>
            <p:cNvCxnSpPr/>
            <p:nvPr/>
          </p:nvCxnSpPr>
          <p:spPr>
            <a:xfrm flipV="1">
              <a:off x="4410012" y="1524482"/>
              <a:ext cx="576064" cy="39329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E43FAD2D-4D96-40D9-8795-6DD4DE9354F4}"/>
              </a:ext>
            </a:extLst>
          </p:cNvPr>
          <p:cNvSpPr/>
          <p:nvPr/>
        </p:nvSpPr>
        <p:spPr>
          <a:xfrm>
            <a:off x="7272217" y="1268760"/>
            <a:ext cx="491978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dirty="0">
                <a:solidFill>
                  <a:srgbClr val="2F2F2F"/>
                </a:solidFill>
              </a:rPr>
              <a:t>Key challenges: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</a:rPr>
              <a:t>Order of magnitude performance increase          in both energy &amp; luminosity 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</a:rPr>
              <a:t>100 </a:t>
            </a:r>
            <a:r>
              <a:rPr lang="en-US" dirty="0" err="1">
                <a:solidFill>
                  <a:srgbClr val="2F2F2F"/>
                </a:solidFill>
              </a:rPr>
              <a:t>TeV</a:t>
            </a:r>
            <a:r>
              <a:rPr lang="en-US" dirty="0">
                <a:solidFill>
                  <a:srgbClr val="2F2F2F"/>
                </a:solidFill>
              </a:rPr>
              <a:t> cm collision energy                                   (vs 14 </a:t>
            </a:r>
            <a:r>
              <a:rPr lang="en-US" dirty="0" err="1">
                <a:solidFill>
                  <a:srgbClr val="2F2F2F"/>
                </a:solidFill>
              </a:rPr>
              <a:t>TeV</a:t>
            </a:r>
            <a:r>
              <a:rPr lang="en-US" dirty="0">
                <a:solidFill>
                  <a:srgbClr val="2F2F2F"/>
                </a:solidFill>
              </a:rPr>
              <a:t> for LHC)</a:t>
            </a:r>
            <a:r>
              <a:rPr lang="en-US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</a:rPr>
              <a:t>20 ab</a:t>
            </a:r>
            <a:r>
              <a:rPr lang="en-US" baseline="30000" dirty="0">
                <a:solidFill>
                  <a:srgbClr val="2F2F2F"/>
                </a:solidFill>
              </a:rPr>
              <a:t>-1</a:t>
            </a:r>
            <a:r>
              <a:rPr lang="en-US" dirty="0">
                <a:solidFill>
                  <a:srgbClr val="2F2F2F"/>
                </a:solidFill>
              </a:rPr>
              <a:t> per experiment collected over 25 years of operation (vs 3 ab</a:t>
            </a:r>
            <a:r>
              <a:rPr lang="en-US" baseline="30000" dirty="0">
                <a:solidFill>
                  <a:srgbClr val="2F2F2F"/>
                </a:solidFill>
              </a:rPr>
              <a:t>-1</a:t>
            </a:r>
            <a:r>
              <a:rPr lang="en-US" dirty="0">
                <a:solidFill>
                  <a:srgbClr val="2F2F2F"/>
                </a:solidFill>
              </a:rPr>
              <a:t> for LHC)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</a:rPr>
              <a:t>Similar performance increase as from </a:t>
            </a:r>
            <a:r>
              <a:rPr lang="en-US" dirty="0" err="1">
                <a:solidFill>
                  <a:srgbClr val="2F2F2F"/>
                </a:solidFill>
              </a:rPr>
              <a:t>Tevatron</a:t>
            </a:r>
            <a:r>
              <a:rPr lang="en-US" dirty="0">
                <a:solidFill>
                  <a:srgbClr val="2F2F2F"/>
                </a:solidFill>
              </a:rPr>
              <a:t> to LHC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</a:rPr>
              <a:t>Key technology: high-field magnets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EBDC19B-0ACF-68C1-0720-10F9BDF73D08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AB1CC9A-DFC5-0673-3286-DCA85B651E66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148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9897CFE-E382-8E77-0975-B93E34B2C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92263"/>
            <a:ext cx="11376024" cy="4608512"/>
          </a:xfrm>
        </p:spPr>
        <p:txBody>
          <a:bodyPr/>
          <a:lstStyle/>
          <a:p>
            <a:r>
              <a:rPr lang="en-US" dirty="0"/>
              <a:t>The CERN Scientific </a:t>
            </a:r>
            <a:r>
              <a:rPr lang="en-US" dirty="0" err="1"/>
              <a:t>programme</a:t>
            </a:r>
            <a:r>
              <a:rPr lang="en-US" dirty="0"/>
              <a:t> has an agenda for the next 20 to 40 years</a:t>
            </a:r>
          </a:p>
          <a:p>
            <a:r>
              <a:rPr lang="en-US" dirty="0"/>
              <a:t>The existing LHC machine will continue do deliver unprecedented data for the next 20 years</a:t>
            </a:r>
          </a:p>
          <a:p>
            <a:r>
              <a:rPr lang="en-US" dirty="0"/>
              <a:t>The future FCC will open new frontiers in the High Energy Physics research and will bring new extreme challenges that will require de development of new technologies</a:t>
            </a:r>
          </a:p>
          <a:p>
            <a:r>
              <a:rPr lang="en-US" dirty="0"/>
              <a:t>New technologies will be needed for these new research horizons and scientific computing will be one of the main areas of challenges and innovations </a:t>
            </a:r>
          </a:p>
          <a:p>
            <a:r>
              <a:rPr lang="en-US" dirty="0"/>
              <a:t>The CERN Schools, and in particular the CERN School of Computing, will be at the forefront of delivery education on the solutions needed for scientific computing in large international projects </a:t>
            </a:r>
            <a:r>
              <a:rPr lang="en-US"/>
              <a:t>and collaborations</a:t>
            </a:r>
            <a:endParaRPr lang="en-US" dirty="0"/>
          </a:p>
          <a:p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0EDBFB5-8440-F9A3-ABAC-F35041F36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F186A-E758-7A17-3E70-3EEB9B559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E2F9C-A055-39A8-F17C-2D7653D66D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BBF5E-58E8-B483-7B98-8523EEA40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J. Mnich, CERN School of Computing  2023, Tartu, Estonia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486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3266" name="Picture 2" descr="LEPaerial2-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5496"/>
            <a:ext cx="12192000" cy="819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3267" name="Line 3"/>
          <p:cNvSpPr>
            <a:spLocks noChangeShapeType="1"/>
          </p:cNvSpPr>
          <p:nvPr/>
        </p:nvSpPr>
        <p:spPr bwMode="auto">
          <a:xfrm rot="-506531">
            <a:off x="5272578" y="5233690"/>
            <a:ext cx="909832" cy="135036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63268" name="Line 4"/>
          <p:cNvSpPr>
            <a:spLocks noChangeShapeType="1"/>
          </p:cNvSpPr>
          <p:nvPr/>
        </p:nvSpPr>
        <p:spPr bwMode="auto">
          <a:xfrm rot="10667574" flipV="1">
            <a:off x="7804991" y="4883560"/>
            <a:ext cx="751114" cy="17297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63269" name="Text Box 5"/>
          <p:cNvSpPr txBox="1">
            <a:spLocks noChangeArrowheads="1"/>
          </p:cNvSpPr>
          <p:nvPr/>
        </p:nvSpPr>
        <p:spPr bwMode="auto">
          <a:xfrm rot="21097087">
            <a:off x="7797388" y="4828270"/>
            <a:ext cx="11256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Protons</a:t>
            </a:r>
            <a:b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(</a:t>
            </a:r>
            <a:r>
              <a:rPr lang="de-DE" sz="2400" dirty="0" err="1">
                <a:solidFill>
                  <a:srgbClr val="FFFF00"/>
                </a:solidFill>
                <a:latin typeface="Times New Roman" pitchFamily="18" charset="0"/>
              </a:rPr>
              <a:t>ions</a:t>
            </a:r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163270" name="Rectangle 6"/>
          <p:cNvSpPr>
            <a:spLocks noChangeArrowheads="1"/>
          </p:cNvSpPr>
          <p:nvPr/>
        </p:nvSpPr>
        <p:spPr bwMode="auto">
          <a:xfrm>
            <a:off x="5159896" y="5373216"/>
            <a:ext cx="11256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Protons</a:t>
            </a:r>
            <a:b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(</a:t>
            </a:r>
            <a:r>
              <a:rPr lang="de-DE" sz="2400" dirty="0" err="1">
                <a:solidFill>
                  <a:srgbClr val="FFFF00"/>
                </a:solidFill>
                <a:latin typeface="Times New Roman" pitchFamily="18" charset="0"/>
              </a:rPr>
              <a:t>ions</a:t>
            </a:r>
            <a:r>
              <a:rPr lang="de-DE" sz="2400" dirty="0">
                <a:solidFill>
                  <a:srgbClr val="FFFF00"/>
                </a:solidFill>
                <a:latin typeface="Times New Roman" pitchFamily="18" charset="0"/>
              </a:rPr>
              <a:t>)</a:t>
            </a:r>
            <a:endParaRPr lang="de-DE" sz="2400" baseline="30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3271" name="Picture 7" descr="cms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938" y="1042218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3272" name="Picture 8" descr="lhcb-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858" y="3060789"/>
            <a:ext cx="923925" cy="63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63273" name="Group 9"/>
          <p:cNvGrpSpPr>
            <a:grpSpLocks/>
          </p:cNvGrpSpPr>
          <p:nvPr/>
        </p:nvGrpSpPr>
        <p:grpSpPr bwMode="auto">
          <a:xfrm>
            <a:off x="6553201" y="4572000"/>
            <a:ext cx="823913" cy="1219200"/>
            <a:chOff x="3360" y="3072"/>
            <a:chExt cx="519" cy="768"/>
          </a:xfrm>
        </p:grpSpPr>
        <p:sp>
          <p:nvSpPr>
            <p:cNvPr id="1163274" name="Rectangle 10"/>
            <p:cNvSpPr>
              <a:spLocks noChangeArrowheads="1"/>
            </p:cNvSpPr>
            <p:nvPr/>
          </p:nvSpPr>
          <p:spPr bwMode="auto">
            <a:xfrm>
              <a:off x="3360" y="3072"/>
              <a:ext cx="480" cy="76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163275" name="Picture 11" descr="atlas-log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3120"/>
              <a:ext cx="463" cy="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63276" name="Text Box 12"/>
            <p:cNvSpPr txBox="1">
              <a:spLocks noChangeArrowheads="1"/>
            </p:cNvSpPr>
            <p:nvPr/>
          </p:nvSpPr>
          <p:spPr bwMode="auto">
            <a:xfrm rot="-5353840">
              <a:off x="3404" y="3364"/>
              <a:ext cx="7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5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de-DE"/>
                <a:t>Atlas</a:t>
              </a:r>
            </a:p>
          </p:txBody>
        </p:sp>
      </p:grpSp>
      <p:pic>
        <p:nvPicPr>
          <p:cNvPr id="1163277" name="Picture 13" descr="alice-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462" y="4724400"/>
            <a:ext cx="9080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3285" name="Rectangle 21"/>
          <p:cNvSpPr>
            <a:spLocks noChangeArrowheads="1"/>
          </p:cNvSpPr>
          <p:nvPr/>
        </p:nvSpPr>
        <p:spPr bwMode="auto">
          <a:xfrm>
            <a:off x="1524000" y="117475"/>
            <a:ext cx="91440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eaLnBrk="1" hangingPunct="1">
              <a:lnSpc>
                <a:spcPct val="90000"/>
              </a:lnSpc>
            </a:pPr>
            <a:r>
              <a:rPr lang="en-GB" sz="2800" dirty="0">
                <a:solidFill>
                  <a:schemeClr val="bg1"/>
                </a:solidFill>
              </a:rPr>
              <a:t>Large Hadron Collider (LHC)</a:t>
            </a:r>
          </a:p>
        </p:txBody>
      </p:sp>
      <p:pic>
        <p:nvPicPr>
          <p:cNvPr id="1163286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500" y="749946"/>
            <a:ext cx="3014663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3287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6" y="2640659"/>
            <a:ext cx="2546350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3288" name="Picture 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591" y="4298430"/>
            <a:ext cx="233045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3289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359" y="4298430"/>
            <a:ext cx="3051175" cy="180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80B1487-43A6-4DD2-A029-B27772236E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31796" y="6378349"/>
            <a:ext cx="1260748" cy="365125"/>
          </a:xfrm>
        </p:spPr>
        <p:txBody>
          <a:bodyPr/>
          <a:lstStyle/>
          <a:p>
            <a:r>
              <a:rPr lang="de-CH"/>
              <a:t>05.09.2022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A9773A-0508-4249-9DF4-3AD0B6C0E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440" y="6383848"/>
            <a:ext cx="6572221" cy="365125"/>
          </a:xfrm>
        </p:spPr>
        <p:txBody>
          <a:bodyPr/>
          <a:lstStyle/>
          <a:p>
            <a:r>
              <a:rPr lang="en-US"/>
              <a:t>J. Mnich | CSC 2022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B6515E-B2BE-4B79-A889-5BC8FE56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08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3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3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63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3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3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63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63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63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6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63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63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6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052113F-E54A-DD51-C68A-C6B248C9E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748" y="-27383"/>
            <a:ext cx="1503932" cy="7920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181651-E352-4014-A517-63539C7E2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008" y="1378049"/>
            <a:ext cx="5345287" cy="4666689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DCEC052-20A9-BD61-74F2-47A483E0868F}"/>
              </a:ext>
            </a:extLst>
          </p:cNvPr>
          <p:cNvSpPr txBox="1">
            <a:spLocks/>
          </p:cNvSpPr>
          <p:nvPr/>
        </p:nvSpPr>
        <p:spPr>
          <a:xfrm>
            <a:off x="412776" y="1120507"/>
            <a:ext cx="5755232" cy="37486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/>
              <a:t>Example: measurement of the Higgs couplings to fundamental particles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/>
              <a:t>ATLAS result based on the full data set (Run 2)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/>
              <a:t>Key prediction of the Standard Model: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>
                <a:solidFill>
                  <a:srgbClr val="0034A8"/>
                </a:solidFill>
              </a:rPr>
              <a:t>Higgs coupling to particles is proportional to their mass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>
                <a:solidFill>
                  <a:srgbClr val="FF0000"/>
                </a:solidFill>
              </a:rPr>
              <a:t>Impressive verification with an accuracy often better than 10%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5ACE13-1CE7-C964-7B43-9A87AB0C5F42}"/>
              </a:ext>
            </a:extLst>
          </p:cNvPr>
          <p:cNvSpPr txBox="1"/>
          <p:nvPr/>
        </p:nvSpPr>
        <p:spPr>
          <a:xfrm>
            <a:off x="7507009" y="980728"/>
            <a:ext cx="3028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CH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Coupling measurements (B</a:t>
            </a:r>
            <a:r>
              <a:rPr lang="en-CH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i</a:t>
            </a:r>
            <a:r>
              <a:rPr lang="en-CH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 = B</a:t>
            </a:r>
            <a:r>
              <a:rPr lang="en-CH" sz="14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u</a:t>
            </a:r>
            <a:r>
              <a:rPr lang="en-CH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 = 0)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9948E0-6E1C-93AA-29C6-C34C3AACCB4E}"/>
              </a:ext>
            </a:extLst>
          </p:cNvPr>
          <p:cNvSpPr txBox="1"/>
          <p:nvPr/>
        </p:nvSpPr>
        <p:spPr>
          <a:xfrm>
            <a:off x="7516583" y="5645371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GB" sz="12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κ</a:t>
            </a:r>
            <a:r>
              <a:rPr lang="en-CH" sz="1200" baseline="-250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µ</a:t>
            </a:r>
            <a:r>
              <a:rPr lang="en-CH" sz="12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 &lt; 30%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9BE079-2ACE-79C2-ECDF-44DFEACFA14E}"/>
              </a:ext>
            </a:extLst>
          </p:cNvPr>
          <p:cNvGrpSpPr/>
          <p:nvPr/>
        </p:nvGrpSpPr>
        <p:grpSpPr>
          <a:xfrm>
            <a:off x="7500473" y="5877272"/>
            <a:ext cx="3708095" cy="317788"/>
            <a:chOff x="7341367" y="5514593"/>
            <a:chExt cx="3708095" cy="31778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1BF1A3-06E3-5C78-D460-BCA5D36134A8}"/>
                </a:ext>
              </a:extLst>
            </p:cNvPr>
            <p:cNvSpPr txBox="1"/>
            <p:nvPr/>
          </p:nvSpPr>
          <p:spPr>
            <a:xfrm>
              <a:off x="7341367" y="5524604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GB" sz="1400" dirty="0" err="1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κ</a:t>
              </a:r>
              <a:r>
                <a:rPr lang="en-CH" sz="1400" baseline="-250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𝜏</a:t>
              </a:r>
              <a:r>
                <a:rPr lang="en-CH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 = 7%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1597D9A-25FF-D51A-4716-464D6AA3E604}"/>
                </a:ext>
              </a:extLst>
            </p:cNvPr>
            <p:cNvSpPr txBox="1"/>
            <p:nvPr/>
          </p:nvSpPr>
          <p:spPr>
            <a:xfrm>
              <a:off x="8184093" y="5521451"/>
              <a:ext cx="940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GB" sz="1400" dirty="0" err="1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κ</a:t>
              </a:r>
              <a:r>
                <a:rPr lang="en-CH" sz="1400" baseline="-250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b</a:t>
              </a:r>
              <a:r>
                <a:rPr lang="en-CH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 = 11%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238A3F-F0E7-C6CA-929B-CC9E6F66068D}"/>
                </a:ext>
              </a:extLst>
            </p:cNvPr>
            <p:cNvSpPr txBox="1"/>
            <p:nvPr/>
          </p:nvSpPr>
          <p:spPr>
            <a:xfrm>
              <a:off x="10049060" y="5524604"/>
              <a:ext cx="10004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GB" sz="1400" dirty="0" err="1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κ</a:t>
              </a:r>
              <a:r>
                <a:rPr lang="en-CH" sz="1400" baseline="-250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W,Z</a:t>
              </a:r>
              <a:r>
                <a:rPr lang="en-CH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 = 6%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DB2758-5005-74F9-2553-66917DE5E468}"/>
                </a:ext>
              </a:extLst>
            </p:cNvPr>
            <p:cNvSpPr txBox="1"/>
            <p:nvPr/>
          </p:nvSpPr>
          <p:spPr>
            <a:xfrm>
              <a:off x="9155754" y="5514593"/>
              <a:ext cx="920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GB" sz="1400" dirty="0" err="1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κ</a:t>
              </a:r>
              <a:r>
                <a:rPr lang="en-CH" sz="1400" baseline="-250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t</a:t>
              </a:r>
              <a:r>
                <a:rPr lang="en-CH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 = </a:t>
              </a:r>
              <a:r>
                <a:rPr lang="de-DE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6</a:t>
              </a:r>
              <a:r>
                <a:rPr lang="en-CH" sz="1400" dirty="0">
                  <a:solidFill>
                    <a:srgbClr val="0D7FBF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% 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D9F128F-B0C4-587A-2C0A-B082B38BF9F6}"/>
              </a:ext>
            </a:extLst>
          </p:cNvPr>
          <p:cNvSpPr txBox="1"/>
          <p:nvPr/>
        </p:nvSpPr>
        <p:spPr>
          <a:xfrm>
            <a:off x="7516583" y="1351468"/>
            <a:ext cx="4484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GB" sz="12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κ</a:t>
            </a:r>
            <a:r>
              <a:rPr lang="en-CH" sz="1200" baseline="-250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𝛾</a:t>
            </a:r>
            <a:r>
              <a:rPr lang="en-CH" sz="12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 = 1.04 ± 0.06, </a:t>
            </a:r>
            <a:r>
              <a:rPr lang="en-GB" sz="12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κ</a:t>
            </a:r>
            <a:r>
              <a:rPr lang="en-GB" sz="1200" baseline="-250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g</a:t>
            </a:r>
            <a:r>
              <a:rPr lang="en-CH" sz="12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 = 0.92        , </a:t>
            </a:r>
            <a:r>
              <a:rPr lang="en-GB" sz="12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κ</a:t>
            </a:r>
            <a:r>
              <a:rPr lang="en-GB" sz="1200" baseline="-25000" dirty="0" err="1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Z</a:t>
            </a:r>
            <a:r>
              <a:rPr lang="en-CH" sz="1200" baseline="-250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𝛾</a:t>
            </a:r>
            <a:r>
              <a:rPr lang="en-CH" sz="12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 = 1.37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C44960-522B-D9B5-70B1-9FD55EB41169}"/>
              </a:ext>
            </a:extLst>
          </p:cNvPr>
          <p:cNvSpPr txBox="1"/>
          <p:nvPr/>
        </p:nvSpPr>
        <p:spPr>
          <a:xfrm>
            <a:off x="9332405" y="1293042"/>
            <a:ext cx="6715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+0.07 </a:t>
            </a:r>
            <a:endParaRPr lang="en-CH" sz="900" dirty="0">
              <a:solidFill>
                <a:srgbClr val="0D7FBF"/>
              </a:solidFill>
              <a:latin typeface="Helvetica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E9DC77-77AA-4530-3645-763867E9E110}"/>
              </a:ext>
            </a:extLst>
          </p:cNvPr>
          <p:cNvSpPr txBox="1"/>
          <p:nvPr/>
        </p:nvSpPr>
        <p:spPr>
          <a:xfrm>
            <a:off x="9336215" y="1445442"/>
            <a:ext cx="6715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–0.06 </a:t>
            </a:r>
            <a:endParaRPr lang="en-CH" sz="900" dirty="0">
              <a:solidFill>
                <a:srgbClr val="0D7FBF"/>
              </a:solidFill>
              <a:latin typeface="Helvetic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1BE51F-29F5-9BD3-ABFF-2A81BCF8B185}"/>
              </a:ext>
            </a:extLst>
          </p:cNvPr>
          <p:cNvSpPr txBox="1"/>
          <p:nvPr/>
        </p:nvSpPr>
        <p:spPr>
          <a:xfrm>
            <a:off x="10453237" y="1293042"/>
            <a:ext cx="6715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+0.31 </a:t>
            </a:r>
            <a:endParaRPr lang="en-CH" sz="900" dirty="0">
              <a:solidFill>
                <a:srgbClr val="0D7FBF"/>
              </a:solidFill>
              <a:latin typeface="Helvetica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E61900-648B-8AF1-E8EE-8FB9FD24743F}"/>
              </a:ext>
            </a:extLst>
          </p:cNvPr>
          <p:cNvSpPr txBox="1"/>
          <p:nvPr/>
        </p:nvSpPr>
        <p:spPr>
          <a:xfrm>
            <a:off x="10457047" y="1445442"/>
            <a:ext cx="6715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rPr>
              <a:t>–0.37 </a:t>
            </a:r>
            <a:endParaRPr lang="en-CH" sz="900" dirty="0">
              <a:solidFill>
                <a:srgbClr val="0D7FBF"/>
              </a:solidFill>
              <a:latin typeface="Helvetica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23AA8D-FBE5-23CA-21D6-CAAC8A53D450}"/>
              </a:ext>
            </a:extLst>
          </p:cNvPr>
          <p:cNvSpPr txBox="1"/>
          <p:nvPr/>
        </p:nvSpPr>
        <p:spPr>
          <a:xfrm>
            <a:off x="7719927" y="4400661"/>
            <a:ext cx="31178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H" sz="1100" dirty="0">
                <a:solidFill>
                  <a:srgbClr val="0D7FBF"/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rPr>
              <a:t>Precision on couplings  reached</a:t>
            </a:r>
            <a:endParaRPr lang="en-CH" sz="1100" dirty="0">
              <a:solidFill>
                <a:srgbClr val="0D7FB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4F0B20-18F7-3F09-F54F-440B75CEF509}"/>
              </a:ext>
            </a:extLst>
          </p:cNvPr>
          <p:cNvSpPr txBox="1"/>
          <p:nvPr/>
        </p:nvSpPr>
        <p:spPr>
          <a:xfrm rot="16200000">
            <a:off x="9945265" y="3619127"/>
            <a:ext cx="2526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ATLAS-CONF-2021-053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1A939DB-4D12-C3A1-9BC0-1202E7003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Achievements since the Higgs Boson Discovery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0C904-F2D2-D83C-8A56-B4DBB128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D76C8-A9F2-C3F5-EFD4-E7A962267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4931" y="6378349"/>
            <a:ext cx="1260748" cy="365125"/>
          </a:xfrm>
        </p:spPr>
        <p:txBody>
          <a:bodyPr/>
          <a:lstStyle/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DD5ED-91B4-4981-1098-C21D29C2B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8575" y="6383848"/>
            <a:ext cx="6572221" cy="365125"/>
          </a:xfrm>
        </p:spPr>
        <p:txBody>
          <a:bodyPr/>
          <a:lstStyle/>
          <a:p>
            <a:r>
              <a:rPr lang="en-US" dirty="0"/>
              <a:t>J. Mnich, CERN School of Computing  2023, Tartu, Estonia</a:t>
            </a:r>
          </a:p>
        </p:txBody>
      </p:sp>
    </p:spTree>
    <p:extLst>
      <p:ext uri="{BB962C8B-B14F-4D97-AF65-F5344CB8AC3E}">
        <p14:creationId xmlns:p14="http://schemas.microsoft.com/office/powerpoint/2010/main" val="703706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BC8954-AC88-495F-B422-DEA7E83B5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07E9B1-14B3-4F4E-8977-329893DE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Timeline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5EC99-9DDD-4EB9-B477-D8592213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August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0014B-F734-40B6-BD8C-CFC74A3B0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Mnich, CERN School of Computing  2023, Tartu, Estonia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F5A-2424-42D0-93C6-20D74727C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B9AADC7-D503-4663-8297-B253534CA7F9}"/>
              </a:ext>
            </a:extLst>
          </p:cNvPr>
          <p:cNvSpPr txBox="1">
            <a:spLocks/>
          </p:cNvSpPr>
          <p:nvPr/>
        </p:nvSpPr>
        <p:spPr>
          <a:xfrm>
            <a:off x="407988" y="619095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97C4B01C-5A1B-41DC-AC31-A0D1DF910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88" y="1132264"/>
            <a:ext cx="9935417" cy="5177056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360BD165-7818-4C85-8A87-E2DA97014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595" y="4691049"/>
            <a:ext cx="3068765" cy="985109"/>
          </a:xfrm>
          <a:prstGeom prst="rect">
            <a:avLst/>
          </a:prstGeom>
        </p:spPr>
      </p:pic>
      <p:sp>
        <p:nvSpPr>
          <p:cNvPr id="10" name="Scroll: Vertical 9">
            <a:extLst>
              <a:ext uri="{FF2B5EF4-FFF2-40B4-BE49-F238E27FC236}">
                <a16:creationId xmlns:a16="http://schemas.microsoft.com/office/drawing/2014/main" id="{8BF88FA1-AE89-452D-87A6-FDD7405A9B05}"/>
              </a:ext>
            </a:extLst>
          </p:cNvPr>
          <p:cNvSpPr/>
          <p:nvPr/>
        </p:nvSpPr>
        <p:spPr>
          <a:xfrm>
            <a:off x="1599757" y="1708328"/>
            <a:ext cx="1440160" cy="864096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LS2: Upgrade of accelerator and detectors (Phase I)</a:t>
            </a:r>
          </a:p>
        </p:txBody>
      </p:sp>
      <p:sp>
        <p:nvSpPr>
          <p:cNvPr id="11" name="Scroll: Vertical 10">
            <a:extLst>
              <a:ext uri="{FF2B5EF4-FFF2-40B4-BE49-F238E27FC236}">
                <a16:creationId xmlns:a16="http://schemas.microsoft.com/office/drawing/2014/main" id="{4719634B-8BF0-4C56-AD05-7B7B0C05A0E8}"/>
              </a:ext>
            </a:extLst>
          </p:cNvPr>
          <p:cNvSpPr/>
          <p:nvPr/>
        </p:nvSpPr>
        <p:spPr>
          <a:xfrm>
            <a:off x="7360397" y="1671792"/>
            <a:ext cx="1869884" cy="684608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LS3: Upgrade HL-LHC and Phase II ATLAS&amp;CMS</a:t>
            </a: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3D195775-B3D1-455C-B9BF-B9F14BA8376A}"/>
              </a:ext>
            </a:extLst>
          </p:cNvPr>
          <p:cNvSpPr/>
          <p:nvPr/>
        </p:nvSpPr>
        <p:spPr>
          <a:xfrm>
            <a:off x="4973432" y="3387289"/>
            <a:ext cx="1620714" cy="769311"/>
          </a:xfrm>
          <a:prstGeom prst="verticalScroll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LS4: Upgrade </a:t>
            </a:r>
            <a:br>
              <a:rPr lang="en-US" sz="1200" dirty="0"/>
            </a:br>
            <a:r>
              <a:rPr lang="en-US" sz="1200" dirty="0"/>
              <a:t>Phase IIb </a:t>
            </a:r>
            <a:r>
              <a:rPr lang="en-US" sz="1200" dirty="0" err="1"/>
              <a:t>ALICE&amp;LHCb</a:t>
            </a:r>
            <a:endParaRPr lang="en-US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242CA7-2D5D-4B25-AEDF-55A32D031587}"/>
              </a:ext>
            </a:extLst>
          </p:cNvPr>
          <p:cNvGrpSpPr/>
          <p:nvPr/>
        </p:nvGrpSpPr>
        <p:grpSpPr>
          <a:xfrm>
            <a:off x="3759997" y="855265"/>
            <a:ext cx="615553" cy="955025"/>
            <a:chOff x="2763887" y="775737"/>
            <a:chExt cx="615553" cy="95502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6F626D3-1C86-47D9-9B33-4C868FF9F4E8}"/>
                </a:ext>
              </a:extLst>
            </p:cNvPr>
            <p:cNvCxnSpPr>
              <a:cxnSpLocks/>
            </p:cNvCxnSpPr>
            <p:nvPr/>
          </p:nvCxnSpPr>
          <p:spPr>
            <a:xfrm>
              <a:off x="3071664" y="1082690"/>
              <a:ext cx="0" cy="648072"/>
            </a:xfrm>
            <a:prstGeom prst="straightConnector1">
              <a:avLst/>
            </a:prstGeom>
            <a:ln w="76200">
              <a:solidFill>
                <a:srgbClr val="CC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36F4726-97E3-47D4-9D8B-C7CF877455F3}"/>
                </a:ext>
              </a:extLst>
            </p:cNvPr>
            <p:cNvSpPr txBox="1"/>
            <p:nvPr/>
          </p:nvSpPr>
          <p:spPr>
            <a:xfrm>
              <a:off x="2763887" y="775737"/>
              <a:ext cx="6155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CC0000"/>
                  </a:solidFill>
                </a:rPr>
                <a:t>today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64349A-4CEA-4C33-A954-F7E67C414D15}"/>
              </a:ext>
            </a:extLst>
          </p:cNvPr>
          <p:cNvGrpSpPr/>
          <p:nvPr/>
        </p:nvGrpSpPr>
        <p:grpSpPr>
          <a:xfrm>
            <a:off x="9223650" y="837105"/>
            <a:ext cx="1423467" cy="955025"/>
            <a:chOff x="8535317" y="757577"/>
            <a:chExt cx="1423467" cy="955025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2DC0E0D-2CF6-4E51-90F8-D1BACD8CFFF5}"/>
                </a:ext>
              </a:extLst>
            </p:cNvPr>
            <p:cNvCxnSpPr>
              <a:cxnSpLocks/>
            </p:cNvCxnSpPr>
            <p:nvPr/>
          </p:nvCxnSpPr>
          <p:spPr>
            <a:xfrm>
              <a:off x="9212089" y="1064530"/>
              <a:ext cx="0" cy="648072"/>
            </a:xfrm>
            <a:prstGeom prst="straightConnector1">
              <a:avLst/>
            </a:prstGeom>
            <a:ln w="76200">
              <a:solidFill>
                <a:srgbClr val="CC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DDB269B-E2B3-4267-8EF0-0DA524DF7737}"/>
                </a:ext>
              </a:extLst>
            </p:cNvPr>
            <p:cNvSpPr txBox="1"/>
            <p:nvPr/>
          </p:nvSpPr>
          <p:spPr>
            <a:xfrm>
              <a:off x="8535317" y="757577"/>
              <a:ext cx="142346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CC0000"/>
                  </a:solidFill>
                </a:rPr>
                <a:t>start HL-LHC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4679F6A-511A-4C87-8FEC-65FAFD41E320}"/>
              </a:ext>
            </a:extLst>
          </p:cNvPr>
          <p:cNvSpPr txBox="1"/>
          <p:nvPr/>
        </p:nvSpPr>
        <p:spPr>
          <a:xfrm>
            <a:off x="8224493" y="4658872"/>
            <a:ext cx="3776163" cy="997966"/>
          </a:xfrm>
          <a:prstGeom prst="rect">
            <a:avLst/>
          </a:prstGeom>
          <a:solidFill>
            <a:srgbClr val="FFFF99"/>
          </a:solidFill>
        </p:spPr>
        <p:txBody>
          <a:bodyPr wrap="square" lIns="0" tIns="0" rIns="0" bIns="0" rtlCol="0">
            <a:spAutoFit/>
          </a:bodyPr>
          <a:lstStyle/>
          <a:p>
            <a:pPr marL="324000" lvl="1">
              <a:lnSpc>
                <a:spcPct val="114000"/>
              </a:lnSpc>
              <a:spcAft>
                <a:spcPts val="600"/>
              </a:spcAft>
            </a:pPr>
            <a:r>
              <a:rPr lang="en-US" b="1" dirty="0">
                <a:solidFill>
                  <a:schemeClr val="tx2"/>
                </a:solidFill>
              </a:rPr>
              <a:t>HL-LHC target</a:t>
            </a:r>
            <a:r>
              <a:rPr lang="en-US" dirty="0">
                <a:solidFill>
                  <a:schemeClr val="tx2"/>
                </a:solidFill>
              </a:rPr>
              <a:t>: </a:t>
            </a:r>
          </a:p>
          <a:p>
            <a:pPr marL="609750" lvl="1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Deliver 3000 fb</a:t>
            </a:r>
            <a:r>
              <a:rPr lang="en-US" baseline="30000" dirty="0">
                <a:solidFill>
                  <a:srgbClr val="002060"/>
                </a:solidFill>
              </a:rPr>
              <a:t>-1</a:t>
            </a:r>
            <a:r>
              <a:rPr lang="en-US" dirty="0">
                <a:solidFill>
                  <a:srgbClr val="002060"/>
                </a:solidFill>
              </a:rPr>
              <a:t> pp luminosity to both ATLAS and CMS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FDD036-9F88-4D63-BFD0-61739E742B4F}"/>
              </a:ext>
            </a:extLst>
          </p:cNvPr>
          <p:cNvSpPr txBox="1"/>
          <p:nvPr/>
        </p:nvSpPr>
        <p:spPr>
          <a:xfrm>
            <a:off x="7479764" y="2387758"/>
            <a:ext cx="1423018" cy="184666"/>
          </a:xfrm>
          <a:prstGeom prst="rect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North Area upgrade?</a:t>
            </a:r>
          </a:p>
        </p:txBody>
      </p:sp>
    </p:spTree>
    <p:extLst>
      <p:ext uri="{BB962C8B-B14F-4D97-AF65-F5344CB8AC3E}">
        <p14:creationId xmlns:p14="http://schemas.microsoft.com/office/powerpoint/2010/main" val="415377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AFBB358-5D70-4F1B-93ED-29C879817C89}"/>
              </a:ext>
            </a:extLst>
          </p:cNvPr>
          <p:cNvGrpSpPr/>
          <p:nvPr/>
        </p:nvGrpSpPr>
        <p:grpSpPr>
          <a:xfrm>
            <a:off x="5867644" y="581056"/>
            <a:ext cx="6349036" cy="3967692"/>
            <a:chOff x="5474004" y="620713"/>
            <a:chExt cx="6349036" cy="3967692"/>
          </a:xfrm>
        </p:grpSpPr>
        <p:grpSp>
          <p:nvGrpSpPr>
            <p:cNvPr id="8" name="Group 4">
              <a:extLst>
                <a:ext uri="{FF2B5EF4-FFF2-40B4-BE49-F238E27FC236}">
                  <a16:creationId xmlns:a16="http://schemas.microsoft.com/office/drawing/2014/main" id="{B04BE951-B442-489D-84E1-C5EDC3CF6DC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4004" y="620713"/>
              <a:ext cx="6349036" cy="3967692"/>
              <a:chOff x="3957" y="391"/>
              <a:chExt cx="3490" cy="2181"/>
            </a:xfrm>
          </p:grpSpPr>
          <p:pic>
            <p:nvPicPr>
              <p:cNvPr id="1029" name="Picture 5">
                <a:extLst>
                  <a:ext uri="{FF2B5EF4-FFF2-40B4-BE49-F238E27FC236}">
                    <a16:creationId xmlns:a16="http://schemas.microsoft.com/office/drawing/2014/main" id="{2AE4CC46-5DB9-41A2-A457-C60B6DA910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7" y="391"/>
                <a:ext cx="3490" cy="2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AutoShape 3">
                <a:extLst>
                  <a:ext uri="{FF2B5EF4-FFF2-40B4-BE49-F238E27FC236}">
                    <a16:creationId xmlns:a16="http://schemas.microsoft.com/office/drawing/2014/main" id="{969908B3-E178-428C-B511-E18C60B08A0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957" y="391"/>
                <a:ext cx="3486" cy="2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51B0C7-DA91-4849-AC45-65197A24EDC9}"/>
                </a:ext>
              </a:extLst>
            </p:cNvPr>
            <p:cNvSpPr txBox="1"/>
            <p:nvPr/>
          </p:nvSpPr>
          <p:spPr>
            <a:xfrm>
              <a:off x="6312024" y="703729"/>
              <a:ext cx="479552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Preliminary HL-LHC schedule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7ED944-0749-4F13-A30F-707552DDE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5616004" cy="540060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b="0" dirty="0"/>
              <a:t>High Luminosity LHC</a:t>
            </a:r>
          </a:p>
          <a:p>
            <a:pPr marL="666900" lvl="1" indent="-34290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34A8"/>
                </a:solidFill>
              </a:rPr>
              <a:t>Long shutdown 2026 - 28 to upgrade accelerator and detectors (ATLAS &amp; CMS)</a:t>
            </a:r>
          </a:p>
          <a:p>
            <a:pPr marL="666900" lvl="1" indent="-342900">
              <a:buFont typeface="Wingdings" panose="05000000000000000000" pitchFamily="2" charset="2"/>
              <a:buChar char="q"/>
            </a:pPr>
            <a:r>
              <a:rPr lang="en-US" sz="1600" b="0" dirty="0">
                <a:solidFill>
                  <a:srgbClr val="0034A8"/>
                </a:solidFill>
              </a:rPr>
              <a:t>Will increase luminosity by factors 5 to 7</a:t>
            </a:r>
            <a:endParaRPr lang="en-US" sz="1600" dirty="0">
              <a:solidFill>
                <a:srgbClr val="0034A8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b="0" dirty="0"/>
              <a:t>Final goal is &gt; 3000 fb</a:t>
            </a:r>
            <a:r>
              <a:rPr lang="en-US" sz="1800" b="0" baseline="30000" dirty="0"/>
              <a:t>-1  </a:t>
            </a:r>
          </a:p>
          <a:p>
            <a:pPr marL="666900" lvl="1" indent="-34290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34A8"/>
                </a:solidFill>
              </a:rPr>
              <a:t>A</a:t>
            </a:r>
            <a:r>
              <a:rPr lang="en-US" sz="1600" b="0" dirty="0">
                <a:solidFill>
                  <a:srgbClr val="0034A8"/>
                </a:solidFill>
              </a:rPr>
              <a:t>bout 20 times the luminosity collected until today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b="0" dirty="0"/>
              <a:t>ALICE and </a:t>
            </a:r>
            <a:r>
              <a:rPr lang="en-US" sz="1800" b="0" dirty="0" err="1"/>
              <a:t>LHCb</a:t>
            </a:r>
            <a:r>
              <a:rPr lang="en-US" sz="1800" b="0" dirty="0"/>
              <a:t> upgrade planned in the 2030ies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7301CC-2B0E-428F-A7C2-B6759D25D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AF3AF-AA15-47B7-8586-3F6DBB17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F7B8AD-6F62-0754-28FF-C18415777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45" y="6368296"/>
            <a:ext cx="10022693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9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17BEB72-6833-4C97-920C-C0EB46870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426" y="1841244"/>
            <a:ext cx="5687270" cy="382389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26EAC36-8B38-485C-9AEE-2E2861DEF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010" y="1832392"/>
            <a:ext cx="3524365" cy="3832747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5E85BDB-0DB7-45B2-AF29-A183F9EE1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3"/>
            <a:ext cx="4891136" cy="460851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>
                <a:solidFill>
                  <a:srgbClr val="2F2F2F"/>
                </a:solidFill>
              </a:rPr>
              <a:t>HL-LHC will provide 3000 – 4000 fb</a:t>
            </a:r>
            <a:r>
              <a:rPr lang="en-US" sz="1800" b="0" baseline="30000" dirty="0">
                <a:solidFill>
                  <a:srgbClr val="2F2F2F"/>
                </a:solidFill>
              </a:rPr>
              <a:t>-1</a:t>
            </a:r>
            <a:r>
              <a:rPr lang="en-US" sz="1800" b="0" dirty="0">
                <a:solidFill>
                  <a:srgbClr val="2F2F2F"/>
                </a:solidFill>
              </a:rPr>
              <a:t> by ≈ 2040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b="0" dirty="0">
                <a:solidFill>
                  <a:srgbClr val="2F2F2F"/>
                </a:solidFill>
              </a:rPr>
              <a:t>i.e. ≈ 20 times the currently available data</a:t>
            </a:r>
            <a:br>
              <a:rPr lang="en-US" sz="1800" b="0" dirty="0">
                <a:solidFill>
                  <a:srgbClr val="2F2F2F"/>
                </a:solidFill>
              </a:rPr>
            </a:br>
            <a:r>
              <a:rPr lang="en-US" sz="1800" b="0" dirty="0">
                <a:solidFill>
                  <a:srgbClr val="2F2F2F"/>
                </a:solidFill>
              </a:rPr>
              <a:t>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080808"/>
                </a:solidFill>
              </a:rPr>
              <a:t>Will allow measurement 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Higgs couplings to the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percent-level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incl. establishing Higgs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self coupling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080808"/>
                </a:solidFill>
              </a:rPr>
              <a:t>Significantly extend reach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for new physics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080808"/>
                </a:solidFill>
              </a:rPr>
              <a:t>Start operation in 2029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b="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758355-FAE2-4354-ABCB-A84D20130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7264"/>
          </a:xfrm>
        </p:spPr>
        <p:txBody>
          <a:bodyPr/>
          <a:lstStyle/>
          <a:p>
            <a:r>
              <a:rPr lang="en-US" dirty="0"/>
              <a:t>The High-Luminosity LHC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71BC79-9691-4EB3-960D-8CB626C0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E319BE7-150A-4FA5-9D93-81C14395B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5051" y="1736840"/>
            <a:ext cx="1145754" cy="25338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6C6D90C6-B732-4DD5-A207-0F9A923DE533}"/>
              </a:ext>
            </a:extLst>
          </p:cNvPr>
          <p:cNvSpPr/>
          <p:nvPr/>
        </p:nvSpPr>
        <p:spPr>
          <a:xfrm>
            <a:off x="6976375" y="988993"/>
            <a:ext cx="280076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2F2F2F"/>
                </a:solidFill>
              </a:rPr>
              <a:t>2 examples for illustration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25C89AE-AC70-2D5B-1E87-E87921B2B0B3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F62E4EA-D8FC-FDC9-22E5-A6223690EEFB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0631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3D4571-F1DB-4F98-836A-DB3F7AAF0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5039939" cy="91716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080808"/>
                </a:solidFill>
              </a:rPr>
              <a:t>Example: event pile-up</a:t>
            </a:r>
            <a:br>
              <a:rPr lang="en-US" sz="1800" b="0" dirty="0">
                <a:solidFill>
                  <a:srgbClr val="080808"/>
                </a:solidFill>
              </a:rPr>
            </a:br>
            <a:r>
              <a:rPr lang="en-US" sz="1800" b="0" dirty="0">
                <a:solidFill>
                  <a:srgbClr val="080808"/>
                </a:solidFill>
              </a:rPr>
              <a:t>in 2018 typically 20 - 40 pp collisions per bunch crossing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A44B87-0C24-408B-8CB3-B5F3AA053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2441"/>
            <a:ext cx="11376025" cy="607135"/>
          </a:xfrm>
        </p:spPr>
        <p:txBody>
          <a:bodyPr/>
          <a:lstStyle/>
          <a:p>
            <a:r>
              <a:rPr lang="en-US" dirty="0"/>
              <a:t>Challenges for the Detectors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5B7C89-BDE9-45F4-A1AE-7F8E965E1E79}"/>
              </a:ext>
            </a:extLst>
          </p:cNvPr>
          <p:cNvGrpSpPr/>
          <p:nvPr/>
        </p:nvGrpSpPr>
        <p:grpSpPr>
          <a:xfrm>
            <a:off x="376516" y="2041908"/>
            <a:ext cx="5442333" cy="4158867"/>
            <a:chOff x="376516" y="2041908"/>
            <a:chExt cx="5442333" cy="41588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FF9FAD1-166A-47EE-9930-0C1947510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6516" y="2041908"/>
              <a:ext cx="5442333" cy="415886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087884-87E3-4D40-92F7-3A4FB09FE1AD}"/>
                </a:ext>
              </a:extLst>
            </p:cNvPr>
            <p:cNvSpPr/>
            <p:nvPr/>
          </p:nvSpPr>
          <p:spPr>
            <a:xfrm>
              <a:off x="437228" y="2065225"/>
              <a:ext cx="38220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Need to identify the right vertex at which the Higgs was produced</a:t>
              </a: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BCAA5BC-A455-4F30-8294-19D2FC0E6FED}"/>
                </a:ext>
              </a:extLst>
            </p:cNvPr>
            <p:cNvCxnSpPr>
              <a:cxnSpLocks/>
            </p:cNvCxnSpPr>
            <p:nvPr/>
          </p:nvCxnSpPr>
          <p:spPr>
            <a:xfrm>
              <a:off x="2632241" y="2708920"/>
              <a:ext cx="1296144" cy="144016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D79D3CEE-0685-49D8-8DB0-0719628DB001}"/>
              </a:ext>
            </a:extLst>
          </p:cNvPr>
          <p:cNvSpPr txBox="1">
            <a:spLocks/>
          </p:cNvSpPr>
          <p:nvPr/>
        </p:nvSpPr>
        <p:spPr>
          <a:xfrm>
            <a:off x="6384032" y="1143684"/>
            <a:ext cx="5112568" cy="9171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080808"/>
                </a:solidFill>
              </a:rPr>
              <a:t>At the HL-LHC: 150 - 200 pp collisions per bunch crossing expected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0D61E2F-7367-4317-BFCB-B7870D189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1907"/>
            <a:ext cx="6032642" cy="4158867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689FAFC-6AE2-4B66-38E9-656CCCE96E0B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64F31C-9592-3D52-B21C-46160A7EA35D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77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32" y="235257"/>
            <a:ext cx="11376025" cy="601455"/>
          </a:xfrm>
        </p:spPr>
        <p:txBody>
          <a:bodyPr/>
          <a:lstStyle/>
          <a:p>
            <a:pPr algn="ctr"/>
            <a:r>
              <a:rPr lang="de-DE" dirty="0"/>
              <a:t>ATLAS Phase II Upgrades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6E1F33C-05FA-4098-AB7F-5169CC4E540C}"/>
              </a:ext>
            </a:extLst>
          </p:cNvPr>
          <p:cNvGrpSpPr/>
          <p:nvPr/>
        </p:nvGrpSpPr>
        <p:grpSpPr>
          <a:xfrm>
            <a:off x="2491797" y="908720"/>
            <a:ext cx="9868899" cy="5399700"/>
            <a:chOff x="2639616" y="833200"/>
            <a:chExt cx="9868899" cy="5399700"/>
          </a:xfrm>
        </p:grpSpPr>
        <p:pic>
          <p:nvPicPr>
            <p:cNvPr id="15" name="Picture 18">
              <a:extLst>
                <a:ext uri="{FF2B5EF4-FFF2-40B4-BE49-F238E27FC236}">
                  <a16:creationId xmlns:a16="http://schemas.microsoft.com/office/drawing/2014/main" id="{C4971FCA-1558-49D4-93DC-597F15618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1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39616" y="833200"/>
              <a:ext cx="6409623" cy="3762355"/>
            </a:xfrm>
            <a:prstGeom prst="rect">
              <a:avLst/>
            </a:prstGeom>
          </p:spPr>
        </p:pic>
        <p:sp>
          <p:nvSpPr>
            <p:cNvPr id="16" name="TextBox 20">
              <a:extLst>
                <a:ext uri="{FF2B5EF4-FFF2-40B4-BE49-F238E27FC236}">
                  <a16:creationId xmlns:a16="http://schemas.microsoft.com/office/drawing/2014/main" id="{D63D4178-8B16-433A-868B-295556DDD12F}"/>
                </a:ext>
              </a:extLst>
            </p:cNvPr>
            <p:cNvSpPr txBox="1"/>
            <p:nvPr/>
          </p:nvSpPr>
          <p:spPr>
            <a:xfrm>
              <a:off x="5584454" y="5371126"/>
              <a:ext cx="344838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CH" sz="1600" b="1" dirty="0">
                  <a:solidFill>
                    <a:prstClr val="black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New Inner Tracking Detector (ITk)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Pixel and Strip detectors 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All silicon, up to |η| = 4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7D5C03C-44FD-4503-987F-545267D67745}"/>
                </a:ext>
              </a:extLst>
            </p:cNvPr>
            <p:cNvSpPr txBox="1"/>
            <p:nvPr/>
          </p:nvSpPr>
          <p:spPr>
            <a:xfrm>
              <a:off x="2639616" y="5371126"/>
              <a:ext cx="227017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CH" sz="1600" b="1" dirty="0">
                  <a:solidFill>
                    <a:prstClr val="black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New Muon Chambers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Inner barrel region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B6070D6-3A69-49A5-BCFB-E6F6413050D6}"/>
                </a:ext>
              </a:extLst>
            </p:cNvPr>
            <p:cNvSpPr txBox="1"/>
            <p:nvPr/>
          </p:nvSpPr>
          <p:spPr>
            <a:xfrm>
              <a:off x="9456324" y="957554"/>
              <a:ext cx="2559669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CH" sz="1600" b="1" dirty="0">
                  <a:solidFill>
                    <a:prstClr val="black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Upgraded Trigger and Data Acquisition system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L0 at 1 MHz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Improved High-Level Trigger                   (100 kHz full-scan tracking)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9E74861-2206-4523-B836-4101220D1083}"/>
                </a:ext>
              </a:extLst>
            </p:cNvPr>
            <p:cNvSpPr txBox="1"/>
            <p:nvPr/>
          </p:nvSpPr>
          <p:spPr>
            <a:xfrm>
              <a:off x="9456324" y="2509780"/>
              <a:ext cx="2559669" cy="1123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CH" sz="1600" b="1" dirty="0">
                  <a:solidFill>
                    <a:prstClr val="black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Electronics Upgrades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LAr Calorimeter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Tile Calorimeter</a:t>
              </a: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Muon system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803C0E-4E51-4D0B-B086-064952ADAA40}"/>
                </a:ext>
              </a:extLst>
            </p:cNvPr>
            <p:cNvSpPr txBox="1"/>
            <p:nvPr/>
          </p:nvSpPr>
          <p:spPr>
            <a:xfrm>
              <a:off x="9456324" y="3845228"/>
              <a:ext cx="3052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0"/>
                </a:spcBef>
              </a:pPr>
              <a:r>
                <a:rPr lang="en-CH" sz="1600" b="1" dirty="0">
                  <a:solidFill>
                    <a:prstClr val="black"/>
                  </a:solidFill>
                  <a:latin typeface="Helvetica" pitchFamily="2" charset="0"/>
                  <a:ea typeface="Helvetica Light" charset="0"/>
                  <a:cs typeface="Helvetica Light" charset="0"/>
                  <a:sym typeface="Wingdings" pitchFamily="2" charset="2"/>
                </a:rPr>
                <a:t>High Granularity Timing Detector (HGTD)</a:t>
              </a:r>
              <a:endParaRPr lang="en-CH" sz="1600" b="1" dirty="0">
                <a:solidFill>
                  <a:srgbClr val="0D7FBF"/>
                </a:solidFill>
                <a:latin typeface="Helvetica" pitchFamily="2" charset="0"/>
                <a:ea typeface="Helvetica Light" charset="0"/>
                <a:cs typeface="Helvetica Light" charset="0"/>
                <a:sym typeface="Wingdings" pitchFamily="2" charset="2"/>
              </a:endParaRPr>
            </a:p>
            <a:p>
              <a:pPr>
                <a:spcBef>
                  <a:spcPts val="600"/>
                </a:spcBef>
              </a:pPr>
              <a:r>
                <a:rPr lang="en-CH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Forward region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prstClr val="black"/>
                  </a:solidFill>
                  <a:latin typeface="Helvetica Light" charset="0"/>
                  <a:ea typeface="Helvetica Light" charset="0"/>
                  <a:cs typeface="Helvetica Light" charset="0"/>
                  <a:sym typeface="Wingdings" pitchFamily="2" charset="2"/>
                </a:rPr>
                <a:t>Low-Gain Avalanche Detectors (LGAD)</a:t>
              </a:r>
              <a:endParaRPr lang="en-CH" sz="1200" dirty="0">
                <a:solidFill>
                  <a:prstClr val="black"/>
                </a:solidFill>
                <a:latin typeface="Helvetica Light" charset="0"/>
                <a:ea typeface="Helvetica Light" charset="0"/>
                <a:cs typeface="Helvetica Light" charset="0"/>
                <a:sym typeface="Wingdings" pitchFamily="2" charset="2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C1DF32C-C7B2-42B7-9F1E-E1211F84AC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43799" y="2298407"/>
              <a:ext cx="2873430" cy="189982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DDD5799-3904-4926-81C4-438BE207208E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H="1" flipV="1">
              <a:off x="6149843" y="2319331"/>
              <a:ext cx="1158801" cy="305179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DD9EE1E-9343-4AA4-88E4-0707214A3E10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V="1">
              <a:off x="3774703" y="2857950"/>
              <a:ext cx="2099568" cy="251317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</p:grpSp>
      <p:pic>
        <p:nvPicPr>
          <p:cNvPr id="35" name="Picture 19">
            <a:extLst>
              <a:ext uri="{FF2B5EF4-FFF2-40B4-BE49-F238E27FC236}">
                <a16:creationId xmlns:a16="http://schemas.microsoft.com/office/drawing/2014/main" id="{D0C8263B-EA41-4578-BF2A-0ACEB311E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2179" y="270442"/>
            <a:ext cx="1490734" cy="78513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E9B332DF-AB89-4EAE-9F4F-BEF98BAA30BA}"/>
              </a:ext>
            </a:extLst>
          </p:cNvPr>
          <p:cNvSpPr/>
          <p:nvPr/>
        </p:nvSpPr>
        <p:spPr>
          <a:xfrm>
            <a:off x="125384" y="1297879"/>
            <a:ext cx="2514232" cy="3838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solidFill>
                  <a:srgbClr val="2F2F2F"/>
                </a:solidFill>
              </a:rPr>
              <a:t>The </a:t>
            </a:r>
            <a:r>
              <a:rPr lang="de-DE" dirty="0" err="1">
                <a:solidFill>
                  <a:srgbClr val="2F2F2F"/>
                </a:solidFill>
              </a:rPr>
              <a:t>full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scientific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exploitation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of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the</a:t>
            </a:r>
            <a:r>
              <a:rPr lang="de-DE" dirty="0">
                <a:solidFill>
                  <a:srgbClr val="2F2F2F"/>
                </a:solidFill>
              </a:rPr>
              <a:t> </a:t>
            </a:r>
            <a:br>
              <a:rPr lang="de-DE" dirty="0">
                <a:solidFill>
                  <a:srgbClr val="2F2F2F"/>
                </a:solidFill>
              </a:rPr>
            </a:br>
            <a:r>
              <a:rPr lang="de-DE" dirty="0">
                <a:solidFill>
                  <a:srgbClr val="2F2F2F"/>
                </a:solidFill>
              </a:rPr>
              <a:t>HL-LHC </a:t>
            </a:r>
            <a:r>
              <a:rPr lang="de-DE" dirty="0" err="1">
                <a:solidFill>
                  <a:srgbClr val="2F2F2F"/>
                </a:solidFill>
              </a:rPr>
              <a:t>requires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major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upgrades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of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the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detectors</a:t>
            </a:r>
            <a:r>
              <a:rPr lang="de-DE" dirty="0">
                <a:solidFill>
                  <a:srgbClr val="2F2F2F"/>
                </a:solidFill>
              </a:rPr>
              <a:t>, </a:t>
            </a:r>
            <a:r>
              <a:rPr lang="de-DE" dirty="0" err="1">
                <a:solidFill>
                  <a:srgbClr val="2F2F2F"/>
                </a:solidFill>
              </a:rPr>
              <a:t>mainly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for</a:t>
            </a:r>
            <a:r>
              <a:rPr lang="de-DE" dirty="0">
                <a:solidFill>
                  <a:srgbClr val="2F2F2F"/>
                </a:solidFill>
              </a:rPr>
              <a:t> ATLAS and CMS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endParaRPr lang="de-DE" dirty="0">
              <a:solidFill>
                <a:srgbClr val="2F2F2F"/>
              </a:solidFill>
            </a:endParaRPr>
          </a:p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dirty="0">
                <a:solidFill>
                  <a:srgbClr val="2F2F2F"/>
                </a:solidFill>
              </a:rPr>
              <a:t>Higher </a:t>
            </a:r>
            <a:r>
              <a:rPr lang="de-DE" dirty="0" err="1">
                <a:solidFill>
                  <a:srgbClr val="2F2F2F"/>
                </a:solidFill>
              </a:rPr>
              <a:t>granularity</a:t>
            </a:r>
            <a:endParaRPr lang="de-DE" dirty="0">
              <a:solidFill>
                <a:srgbClr val="2F2F2F"/>
              </a:solidFill>
            </a:endParaRPr>
          </a:p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dirty="0" err="1">
                <a:solidFill>
                  <a:srgbClr val="2F2F2F"/>
                </a:solidFill>
              </a:rPr>
              <a:t>Better</a:t>
            </a:r>
            <a:r>
              <a:rPr lang="de-DE" dirty="0">
                <a:solidFill>
                  <a:srgbClr val="2F2F2F"/>
                </a:solidFill>
              </a:rPr>
              <a:t> </a:t>
            </a:r>
            <a:r>
              <a:rPr lang="de-DE" dirty="0" err="1">
                <a:solidFill>
                  <a:srgbClr val="2F2F2F"/>
                </a:solidFill>
              </a:rPr>
              <a:t>resolution</a:t>
            </a:r>
            <a:r>
              <a:rPr lang="de-DE" dirty="0">
                <a:solidFill>
                  <a:srgbClr val="2F2F2F"/>
                </a:solidFill>
              </a:rPr>
              <a:t> in </a:t>
            </a:r>
            <a:r>
              <a:rPr lang="de-DE" dirty="0" err="1">
                <a:solidFill>
                  <a:srgbClr val="2F2F2F"/>
                </a:solidFill>
              </a:rPr>
              <a:t>space</a:t>
            </a:r>
            <a:r>
              <a:rPr lang="de-DE" dirty="0">
                <a:solidFill>
                  <a:srgbClr val="2F2F2F"/>
                </a:solidFill>
              </a:rPr>
              <a:t> and time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 Phase II </a:t>
            </a:r>
            <a:r>
              <a:rPr lang="de-DE" dirty="0" err="1">
                <a:solidFill>
                  <a:srgbClr val="FF0000"/>
                </a:solidFill>
                <a:sym typeface="Wingdings" panose="05000000000000000000" pitchFamily="2" charset="2"/>
              </a:rPr>
              <a:t>upgrades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CC3E98-6B7B-FB52-768A-2F21F5B358A6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1E6C7-54D8-AB2B-0391-72CADE10DB16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9389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65CFA1F-FBB6-4462-86C2-7C49A9F2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3632" y="67122"/>
            <a:ext cx="6768752" cy="601455"/>
          </a:xfrm>
        </p:spPr>
        <p:txBody>
          <a:bodyPr/>
          <a:lstStyle/>
          <a:p>
            <a:pPr algn="ctr"/>
            <a:r>
              <a:rPr lang="de-DE" dirty="0"/>
              <a:t>CMS Phase II Upgrades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DCDC3E-0A24-4CD3-B724-6ADF0E92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89A62DE-5B6A-437E-BB44-523800A2CDD5}"/>
              </a:ext>
            </a:extLst>
          </p:cNvPr>
          <p:cNvGrpSpPr/>
          <p:nvPr/>
        </p:nvGrpSpPr>
        <p:grpSpPr>
          <a:xfrm>
            <a:off x="767408" y="332656"/>
            <a:ext cx="10729192" cy="5926125"/>
            <a:chOff x="1166355" y="1814062"/>
            <a:chExt cx="7039425" cy="3222696"/>
          </a:xfrm>
        </p:grpSpPr>
        <p:pic>
          <p:nvPicPr>
            <p:cNvPr id="14" name="Picture 18" descr="Picture 18">
              <a:extLst>
                <a:ext uri="{FF2B5EF4-FFF2-40B4-BE49-F238E27FC236}">
                  <a16:creationId xmlns:a16="http://schemas.microsoft.com/office/drawing/2014/main" id="{0D2F031D-A7F3-468C-A832-F17367A65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4063" y="2581128"/>
              <a:ext cx="3336354" cy="196961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5" name="TextBox 10">
              <a:extLst>
                <a:ext uri="{FF2B5EF4-FFF2-40B4-BE49-F238E27FC236}">
                  <a16:creationId xmlns:a16="http://schemas.microsoft.com/office/drawing/2014/main" id="{28E2FD20-F17A-42C8-A73A-F4E3197411E1}"/>
                </a:ext>
              </a:extLst>
            </p:cNvPr>
            <p:cNvSpPr txBox="1"/>
            <p:nvPr/>
          </p:nvSpPr>
          <p:spPr>
            <a:xfrm>
              <a:off x="1191250" y="4399704"/>
              <a:ext cx="2845311" cy="4902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400" dirty="0"/>
                <a:t>Tracker </a:t>
              </a:r>
              <a:br>
                <a:rPr lang="de-DE" sz="1400" dirty="0"/>
              </a:br>
              <a:r>
                <a:rPr sz="1100" u="sng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4"/>
                </a:rPr>
                <a:t>https://cds.cern.ch/record/2272264</a:t>
              </a:r>
              <a:endParaRPr sz="11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Si-Strip and Pixels increased granularity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Design for tracking in L1-Trigger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Extended coverage to η ≃ 3.8</a:t>
              </a:r>
            </a:p>
          </p:txBody>
        </p:sp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id="{AEC4549C-729D-4839-B53F-F82814F491F0}"/>
                </a:ext>
              </a:extLst>
            </p:cNvPr>
            <p:cNvSpPr txBox="1"/>
            <p:nvPr/>
          </p:nvSpPr>
          <p:spPr>
            <a:xfrm>
              <a:off x="1181989" y="1814062"/>
              <a:ext cx="2234645" cy="66594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400" dirty="0"/>
                <a:t>L1-Trigger    HLT/DAQ </a:t>
              </a:r>
              <a:endParaRPr sz="1100" dirty="0"/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5"/>
                </a:rPr>
                <a:t>https://cds.cern.ch/record/2714892</a:t>
              </a:r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6"/>
                </a:rPr>
                <a:t>https://cds.cern.ch/record/2283193</a:t>
              </a: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Tracks in L1-Trigger at 40 MHz 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 err="1"/>
                <a:t>PFlow</a:t>
              </a:r>
              <a:r>
                <a:rPr sz="1100" dirty="0"/>
                <a:t> selection 750 kHz L1 output 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HLT output 7.5 kHz</a:t>
              </a: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40 MHz data scouting</a:t>
              </a:r>
            </a:p>
          </p:txBody>
        </p:sp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id="{2A4A8E05-83B1-40BA-A362-89F2CBFD7D74}"/>
                </a:ext>
              </a:extLst>
            </p:cNvPr>
            <p:cNvSpPr txBox="1"/>
            <p:nvPr/>
          </p:nvSpPr>
          <p:spPr>
            <a:xfrm>
              <a:off x="1166355" y="3447969"/>
              <a:ext cx="2367296" cy="4023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400" dirty="0"/>
                <a:t>Calorimeter Endcap</a:t>
              </a:r>
              <a:endParaRPr sz="1000" dirty="0"/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7"/>
                </a:rPr>
                <a:t>https://cds.cern.ch/record/2293646</a:t>
              </a:r>
              <a:r>
                <a:rPr sz="1100" dirty="0">
                  <a:solidFill>
                    <a:srgbClr val="000090"/>
                  </a:solidFill>
                </a:rPr>
                <a:t> </a:t>
              </a:r>
              <a:endParaRPr sz="1000" dirty="0">
                <a:solidFill>
                  <a:srgbClr val="000090"/>
                </a:solidFill>
              </a:endParaRP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3D showers and precise timing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Si, </a:t>
              </a:r>
              <a:r>
                <a:rPr sz="1100" dirty="0" err="1"/>
                <a:t>Scint+SiPM</a:t>
              </a:r>
              <a:r>
                <a:rPr sz="1100" dirty="0"/>
                <a:t> in Pb/W-SS</a:t>
              </a:r>
            </a:p>
          </p:txBody>
        </p:sp>
        <p:sp>
          <p:nvSpPr>
            <p:cNvPr id="22" name="Straight Arrow Connector 23">
              <a:extLst>
                <a:ext uri="{FF2B5EF4-FFF2-40B4-BE49-F238E27FC236}">
                  <a16:creationId xmlns:a16="http://schemas.microsoft.com/office/drawing/2014/main" id="{B986F0DB-4E82-40C2-92E5-6316E38D15AF}"/>
                </a:ext>
              </a:extLst>
            </p:cNvPr>
            <p:cNvSpPr/>
            <p:nvPr/>
          </p:nvSpPr>
          <p:spPr>
            <a:xfrm flipV="1">
              <a:off x="3008356" y="3547775"/>
              <a:ext cx="1101110" cy="801678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23" name="Straight Arrow Connector 3">
              <a:extLst>
                <a:ext uri="{FF2B5EF4-FFF2-40B4-BE49-F238E27FC236}">
                  <a16:creationId xmlns:a16="http://schemas.microsoft.com/office/drawing/2014/main" id="{24E2C56B-AC31-4774-A365-D89FA4936E0C}"/>
                </a:ext>
              </a:extLst>
            </p:cNvPr>
            <p:cNvSpPr/>
            <p:nvPr/>
          </p:nvSpPr>
          <p:spPr>
            <a:xfrm flipH="1">
              <a:off x="4238120" y="2240751"/>
              <a:ext cx="399741" cy="1037163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24" name="TextBox 37">
              <a:extLst>
                <a:ext uri="{FF2B5EF4-FFF2-40B4-BE49-F238E27FC236}">
                  <a16:creationId xmlns:a16="http://schemas.microsoft.com/office/drawing/2014/main" id="{FC28A2E5-1989-4A44-9DC8-381781AD2634}"/>
                </a:ext>
              </a:extLst>
            </p:cNvPr>
            <p:cNvSpPr txBox="1"/>
            <p:nvPr/>
          </p:nvSpPr>
          <p:spPr>
            <a:xfrm>
              <a:off x="4618511" y="1925237"/>
              <a:ext cx="2965998" cy="4862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400" dirty="0"/>
                <a:t>Barrel Calorimeters </a:t>
              </a:r>
              <a:endParaRPr sz="1000" dirty="0"/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8"/>
                </a:rPr>
                <a:t>https://cds.cern.ch/record/2283187</a:t>
              </a:r>
              <a:endParaRPr sz="1100" dirty="0">
                <a:solidFill>
                  <a:srgbClr val="000090"/>
                </a:solidFill>
              </a:endParaRP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ECAL crystal granularity readout at 40 MHz with precise timing for e/γ at 30 GeV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ECAL and HCAL new Back-End boards </a:t>
              </a:r>
            </a:p>
          </p:txBody>
        </p:sp>
        <p:sp>
          <p:nvSpPr>
            <p:cNvPr id="25" name="Straight Arrow Connector 41">
              <a:extLst>
                <a:ext uri="{FF2B5EF4-FFF2-40B4-BE49-F238E27FC236}">
                  <a16:creationId xmlns:a16="http://schemas.microsoft.com/office/drawing/2014/main" id="{FB9A7A3F-3E6F-432E-8CEB-C4D1B2C52608}"/>
                </a:ext>
              </a:extLst>
            </p:cNvPr>
            <p:cNvSpPr/>
            <p:nvPr/>
          </p:nvSpPr>
          <p:spPr>
            <a:xfrm flipV="1">
              <a:off x="2705632" y="3455913"/>
              <a:ext cx="1178450" cy="117194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26" name="Straight Arrow Connector 51">
              <a:extLst>
                <a:ext uri="{FF2B5EF4-FFF2-40B4-BE49-F238E27FC236}">
                  <a16:creationId xmlns:a16="http://schemas.microsoft.com/office/drawing/2014/main" id="{390DE2DC-CF4D-480D-93AD-ED06B088315C}"/>
                </a:ext>
              </a:extLst>
            </p:cNvPr>
            <p:cNvSpPr/>
            <p:nvPr/>
          </p:nvSpPr>
          <p:spPr>
            <a:xfrm flipH="1">
              <a:off x="4817305" y="2872601"/>
              <a:ext cx="884766" cy="177453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27" name="Straight Arrow Connector 54">
              <a:extLst>
                <a:ext uri="{FF2B5EF4-FFF2-40B4-BE49-F238E27FC236}">
                  <a16:creationId xmlns:a16="http://schemas.microsoft.com/office/drawing/2014/main" id="{5B3C5950-48D1-4F8C-A6B1-C2B5A1B04172}"/>
                </a:ext>
              </a:extLst>
            </p:cNvPr>
            <p:cNvSpPr/>
            <p:nvPr/>
          </p:nvSpPr>
          <p:spPr>
            <a:xfrm flipH="1">
              <a:off x="4890819" y="2872600"/>
              <a:ext cx="811252" cy="618613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28" name="TextBox 7">
              <a:extLst>
                <a:ext uri="{FF2B5EF4-FFF2-40B4-BE49-F238E27FC236}">
                  <a16:creationId xmlns:a16="http://schemas.microsoft.com/office/drawing/2014/main" id="{354589D0-C31A-4E9E-8B9F-C4ABE698B412}"/>
                </a:ext>
              </a:extLst>
            </p:cNvPr>
            <p:cNvSpPr txBox="1"/>
            <p:nvPr/>
          </p:nvSpPr>
          <p:spPr>
            <a:xfrm>
              <a:off x="6153257" y="3721374"/>
              <a:ext cx="2052523" cy="38638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2600" b="1">
                  <a:solidFill>
                    <a:srgbClr val="000090"/>
                  </a:solidFill>
                </a:defRPr>
              </a:pPr>
              <a:r>
                <a:rPr sz="1200" dirty="0"/>
                <a:t>Beam Radiation Instr. and Luminosity</a:t>
              </a:r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9"/>
                </a:rPr>
                <a:t>http://cds.cern.ch/record/002706512</a:t>
              </a: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Bunch-by-bunch luminosity measurement: 1% offline, 2% online</a:t>
              </a:r>
            </a:p>
          </p:txBody>
        </p:sp>
        <p:sp>
          <p:nvSpPr>
            <p:cNvPr id="29" name="TextBox 19">
              <a:extLst>
                <a:ext uri="{FF2B5EF4-FFF2-40B4-BE49-F238E27FC236}">
                  <a16:creationId xmlns:a16="http://schemas.microsoft.com/office/drawing/2014/main" id="{AB38E8B6-7BA6-4D11-86D3-60A3F7E2F335}"/>
                </a:ext>
              </a:extLst>
            </p:cNvPr>
            <p:cNvSpPr txBox="1"/>
            <p:nvPr/>
          </p:nvSpPr>
          <p:spPr>
            <a:xfrm>
              <a:off x="3910238" y="4562510"/>
              <a:ext cx="3149537" cy="47424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200" dirty="0"/>
                <a:t>MIP Timing Detector </a:t>
              </a:r>
              <a:endParaRPr sz="1050" dirty="0"/>
            </a:p>
            <a:p>
              <a:pPr defTabSz="342888">
                <a:defRPr sz="2600" b="1">
                  <a:solidFill>
                    <a:srgbClr val="000090"/>
                  </a:solidFill>
                </a:defRPr>
              </a:pPr>
              <a:r>
                <a:rPr sz="1100" u="sng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10"/>
                </a:rPr>
                <a:t>https://cds.cern.ch/record/2667167</a:t>
              </a:r>
            </a:p>
            <a:p>
              <a:pPr indent="35999" defTabSz="342888"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Precision timing with:</a:t>
              </a:r>
              <a:endParaRPr sz="1000" dirty="0"/>
            </a:p>
            <a:p>
              <a:pPr marL="364187" lvl="1" indent="-117594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Barrel layer: Crystals + </a:t>
              </a:r>
              <a:r>
                <a:rPr sz="1100" dirty="0" err="1"/>
                <a:t>SiPMs</a:t>
              </a:r>
              <a:endParaRPr sz="1100" dirty="0"/>
            </a:p>
            <a:p>
              <a:pPr marL="364187" lvl="1" indent="-117594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Endcap layer: Low Gain Avalanche Diodes</a:t>
              </a:r>
            </a:p>
          </p:txBody>
        </p:sp>
        <p:sp>
          <p:nvSpPr>
            <p:cNvPr id="30" name="Straight Arrow Connector 23">
              <a:extLst>
                <a:ext uri="{FF2B5EF4-FFF2-40B4-BE49-F238E27FC236}">
                  <a16:creationId xmlns:a16="http://schemas.microsoft.com/office/drawing/2014/main" id="{C29D2A45-5F61-4C71-BB2A-767072AE8DD3}"/>
                </a:ext>
              </a:extLst>
            </p:cNvPr>
            <p:cNvSpPr/>
            <p:nvPr/>
          </p:nvSpPr>
          <p:spPr>
            <a:xfrm flipH="1" flipV="1">
              <a:off x="4267206" y="3415785"/>
              <a:ext cx="405129" cy="1107870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31" name="Straight Arrow Connector 23">
              <a:extLst>
                <a:ext uri="{FF2B5EF4-FFF2-40B4-BE49-F238E27FC236}">
                  <a16:creationId xmlns:a16="http://schemas.microsoft.com/office/drawing/2014/main" id="{5FBFA59A-F76A-4E03-9DAA-6C3424B3A59C}"/>
                </a:ext>
              </a:extLst>
            </p:cNvPr>
            <p:cNvSpPr/>
            <p:nvPr/>
          </p:nvSpPr>
          <p:spPr>
            <a:xfrm flipH="1" flipV="1">
              <a:off x="4398931" y="3528795"/>
              <a:ext cx="273403" cy="1010051"/>
            </a:xfrm>
            <a:prstGeom prst="line">
              <a:avLst/>
            </a:prstGeom>
            <a:ln w="3175">
              <a:solidFill>
                <a:srgbClr val="BF0000"/>
              </a:solidFill>
              <a:tailEnd type="triangle"/>
            </a:ln>
            <a:effectLst>
              <a:outerShdw blurRad="25400" dir="5400000" rotWithShape="0">
                <a:srgbClr val="000000">
                  <a:alpha val="38000"/>
                </a:srgbClr>
              </a:outerShdw>
            </a:effectLst>
          </p:spPr>
          <p:txBody>
            <a:bodyPr tIns="34290" bIns="34290"/>
            <a:lstStyle/>
            <a:p>
              <a:pPr defTabSz="685800">
                <a:defRPr sz="3600">
                  <a:solidFill>
                    <a:srgbClr val="000000"/>
                  </a:solidFill>
                </a:defRPr>
              </a:pPr>
              <a:endParaRPr sz="1350"/>
            </a:p>
          </p:txBody>
        </p:sp>
        <p:sp>
          <p:nvSpPr>
            <p:cNvPr id="32" name="TextBox 13">
              <a:extLst>
                <a:ext uri="{FF2B5EF4-FFF2-40B4-BE49-F238E27FC236}">
                  <a16:creationId xmlns:a16="http://schemas.microsoft.com/office/drawing/2014/main" id="{3A26A4B1-BE5D-43C6-B6E9-0584ACE6FB4D}"/>
                </a:ext>
              </a:extLst>
            </p:cNvPr>
            <p:cNvSpPr txBox="1"/>
            <p:nvPr/>
          </p:nvSpPr>
          <p:spPr>
            <a:xfrm>
              <a:off x="5674064" y="2705501"/>
              <a:ext cx="2213328" cy="57408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5717" tIns="25717" rIns="25717" bIns="25717">
              <a:spAutoFit/>
            </a:bodyPr>
            <a:lstStyle/>
            <a:p>
              <a:pPr defTabSz="342888">
                <a:defRPr sz="3200" b="1">
                  <a:solidFill>
                    <a:srgbClr val="000090"/>
                  </a:solidFill>
                </a:defRPr>
              </a:pPr>
              <a:r>
                <a:rPr sz="1400" dirty="0"/>
                <a:t>Muon systems</a:t>
              </a:r>
              <a:endParaRPr sz="1000" dirty="0"/>
            </a:p>
            <a:p>
              <a:pPr defTabSz="342888">
                <a:defRPr sz="2600"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</a:defRPr>
              </a:pPr>
              <a:r>
                <a:rPr sz="1100" dirty="0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11"/>
                </a:rPr>
                <a:t>https://cds.cern.ch/record/2283189</a:t>
              </a:r>
              <a:endParaRPr sz="1100" dirty="0">
                <a:solidFill>
                  <a:srgbClr val="000090"/>
                </a:solidFill>
              </a:endParaRPr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DT &amp; CSC new FE/BE readout 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RPC back-end electronics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New GEM/RPC 1.6 &lt; η &lt; 2.4</a:t>
              </a:r>
              <a:endParaRPr sz="1000" dirty="0"/>
            </a:p>
            <a:p>
              <a:pPr marL="135595" indent="-117596" defTabSz="342888">
                <a:buSzPct val="100000"/>
                <a:buFont typeface="Arial"/>
                <a:buChar char="•"/>
                <a:defRPr sz="2400" b="1">
                  <a:solidFill>
                    <a:srgbClr val="000000"/>
                  </a:solidFill>
                </a:defRPr>
              </a:pPr>
              <a:r>
                <a:rPr sz="1100" dirty="0"/>
                <a:t>Extended coverage  to η ≃ 3</a:t>
              </a:r>
            </a:p>
          </p:txBody>
        </p:sp>
      </p:grp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7ED5256-5858-B160-1A2B-05856E3B8BB1}"/>
              </a:ext>
            </a:extLst>
          </p:cNvPr>
          <p:cNvSpPr txBox="1">
            <a:spLocks/>
          </p:cNvSpPr>
          <p:nvPr/>
        </p:nvSpPr>
        <p:spPr>
          <a:xfrm>
            <a:off x="9604931" y="6378349"/>
            <a:ext cx="126074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200"/>
              <a:t>August 2023</a:t>
            </a:r>
            <a:endParaRPr lang="en-US" sz="12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3DD70B0-8BCB-2A66-B69D-85D15BED1817}"/>
              </a:ext>
            </a:extLst>
          </p:cNvPr>
          <p:cNvSpPr txBox="1">
            <a:spLocks/>
          </p:cNvSpPr>
          <p:nvPr/>
        </p:nvSpPr>
        <p:spPr>
          <a:xfrm>
            <a:off x="928575" y="6383848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J. Mnich, CERN School of Computing  2023, Tartu, Estonia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7552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1444</Words>
  <Application>Microsoft Office PowerPoint</Application>
  <PresentationFormat>Widescreen</PresentationFormat>
  <Paragraphs>209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Helvetica</vt:lpstr>
      <vt:lpstr>Helvetica Light</vt:lpstr>
      <vt:lpstr>Times New Roman</vt:lpstr>
      <vt:lpstr>Wingdings</vt:lpstr>
      <vt:lpstr>Office Theme</vt:lpstr>
      <vt:lpstr>PowerPoint Presentation</vt:lpstr>
      <vt:lpstr>PowerPoint Presentation</vt:lpstr>
      <vt:lpstr>Achievements since the Higgs Boson Discovery</vt:lpstr>
      <vt:lpstr>LHC Timeline </vt:lpstr>
      <vt:lpstr>LHC Programme</vt:lpstr>
      <vt:lpstr>The High-Luminosity LHC</vt:lpstr>
      <vt:lpstr>Challenges for the Detectors</vt:lpstr>
      <vt:lpstr>ATLAS Phase II Upgrades</vt:lpstr>
      <vt:lpstr>CMS Phase II Upgrades</vt:lpstr>
      <vt:lpstr>Future Circular Collider (FCC)</vt:lpstr>
      <vt:lpstr>Future Circular Collider (FCC): Feasibility Study</vt:lpstr>
      <vt:lpstr>PowerPoint Presentation</vt:lpstr>
      <vt:lpstr> FCC-ee Design Concept </vt:lpstr>
      <vt:lpstr>FCC-hh: Highest Collision Energies</vt:lpstr>
      <vt:lpstr>Conclusion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Mnich, Joachim</cp:lastModifiedBy>
  <cp:revision>477</cp:revision>
  <cp:lastPrinted>2020-01-30T13:49:18Z</cp:lastPrinted>
  <dcterms:created xsi:type="dcterms:W3CDTF">2021-03-18T12:29:40Z</dcterms:created>
  <dcterms:modified xsi:type="dcterms:W3CDTF">2023-08-20T19:02:28Z</dcterms:modified>
</cp:coreProperties>
</file>