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3" r:id="rId2"/>
    <p:sldMasterId id="2147483717" r:id="rId3"/>
  </p:sldMasterIdLst>
  <p:notesMasterIdLst>
    <p:notesMasterId r:id="rId16"/>
  </p:notesMasterIdLst>
  <p:sldIdLst>
    <p:sldId id="2923" r:id="rId4"/>
    <p:sldId id="2931" r:id="rId5"/>
    <p:sldId id="2928" r:id="rId6"/>
    <p:sldId id="291" r:id="rId7"/>
    <p:sldId id="2930" r:id="rId8"/>
    <p:sldId id="2888" r:id="rId9"/>
    <p:sldId id="2924" r:id="rId10"/>
    <p:sldId id="2926" r:id="rId11"/>
    <p:sldId id="292" r:id="rId12"/>
    <p:sldId id="2929" r:id="rId13"/>
    <p:sldId id="2934" r:id="rId14"/>
    <p:sldId id="292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27" autoAdjust="0"/>
  </p:normalViewPr>
  <p:slideViewPr>
    <p:cSldViewPr>
      <p:cViewPr varScale="1">
        <p:scale>
          <a:sx n="120" d="100"/>
          <a:sy n="120" d="100"/>
        </p:scale>
        <p:origin x="120" y="2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2090"/>
    </p:cViewPr>
  </p:sorterViewPr>
  <p:notesViewPr>
    <p:cSldViewPr>
      <p:cViewPr varScale="1">
        <p:scale>
          <a:sx n="129" d="100"/>
          <a:sy n="129" d="100"/>
        </p:scale>
        <p:origin x="4860" y="1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AD179-58BA-4268-BB8B-F5F34B022A36}" type="datetimeFigureOut">
              <a:rPr lang="en-US" smtClean="0"/>
              <a:pPr/>
              <a:t>01-Sep-23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CCBB9-60A0-49F4-9B53-278BF1E759F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4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7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952080"/>
            <a:ext cx="12192000" cy="1143000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56218" y="4196680"/>
            <a:ext cx="10424583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" name="Picture 27" descr="CSC_logo_2-3_small">
            <a:extLst>
              <a:ext uri="{FF2B5EF4-FFF2-40B4-BE49-F238E27FC236}">
                <a16:creationId xmlns:a16="http://schemas.microsoft.com/office/drawing/2014/main" id="{9060C705-90D0-7349-006F-A29A472832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 l="11018" r="11018"/>
          <a:stretch>
            <a:fillRect/>
          </a:stretch>
        </p:blipFill>
        <p:spPr bwMode="auto">
          <a:xfrm>
            <a:off x="2351584" y="1195944"/>
            <a:ext cx="1922556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C2AB4-DCDA-C4ED-D4EA-FEAEE67212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6128" y="1195944"/>
            <a:ext cx="1116256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blue logo with a building and text&#10;&#10;Description automatically generated">
            <a:extLst>
              <a:ext uri="{FF2B5EF4-FFF2-40B4-BE49-F238E27FC236}">
                <a16:creationId xmlns:a16="http://schemas.microsoft.com/office/drawing/2014/main" id="{096927B0-E4E0-BAED-9185-888854FC516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534" y="1124744"/>
            <a:ext cx="1243200" cy="12600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527A-CDBF-6107-7315-2F600D4B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2FC6E-5DE9-31B6-E1FF-2DB1AEA39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D645C6-5659-00BA-7A7A-C318B85A5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1843BE-EF5E-8C3E-CAF3-F44B41F688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B02865-1E70-3B33-5DF9-7C68C7E02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7A7EA1-2065-8721-7DD6-5C73E6C6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F89A76-58A0-83BE-A7D7-46A4A6653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DB9CEE-633A-6DBC-9A77-90724BDD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4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A056C-5AED-29AA-BE26-AF3E61BE8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B9C6FE-D6A5-F528-3602-CCBD63AF8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1C3309-D16D-F644-09A7-BA698CFC7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D3A37E-CAA2-B35A-C713-40CC642A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14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E155E1-7163-21FE-E343-A46381D0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015FB5-366F-8DB2-F7FC-03C8FB60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50D47-5753-DB2E-181E-3CF7A655C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882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CDD4D-8AA8-F47A-9F90-66ABD98D6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AD9AD-94CE-B9E1-EC3F-1ED4C0FC9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B80846-B038-E3A7-B5B6-C01B536AC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AB378-3385-EF10-161B-355EB0F4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D1CA17-84D3-3DA8-4B84-78229B6D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D23144-30E3-1D7F-5946-43908A51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445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9740E-CE9F-9070-6355-301DA0668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3B6B6-BA3E-9ADD-CE7A-DAD311E6F3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F3AAE-3696-6C08-1D48-4F066A917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57646-B539-E473-B9F0-20F1A4073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68542-3BE0-29AB-57C1-2D3EEA0D5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C0B39-A077-6C15-4D7C-50255D93B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606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8C44-CD63-EA78-2D6D-30AB3B9A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EB090-8BFD-BF56-B2CD-421159718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1D2C2-1AFE-DA3D-185A-EF7070D6F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76478-55FE-8225-630A-897E7961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009EC-8EBD-0A21-7771-E8D4B0253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998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1D9DD6-088A-0683-6566-FF379B9577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A5245D-2286-6668-9F5A-7C66521FF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8D58B-4110-E02B-0C6E-FC568879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ED5F6-C2CE-3DE0-126A-BBE67C45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99426-7BDB-8229-7F39-63D79041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009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17E6732-560F-4D0B-8F6C-B442E4218A32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1042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335520" y="1412640"/>
            <a:ext cx="1165920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4267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6F653D5-C865-4BD6-A45F-9AD201A8787C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9951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1165920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040C90C-ACB1-4DFD-816E-4C60BBB9458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446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640" y="200025"/>
            <a:ext cx="11882361" cy="127635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568944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310080" y="1412640"/>
            <a:ext cx="568944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76124ED-806A-46DF-B6B1-6FC37DA7A07F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4738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B8E2952-88AD-4D67-8006-790739C2A93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0287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335520" y="476640"/>
            <a:ext cx="11659200" cy="300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4267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9122054-62C6-4200-A87E-0A3FA8C96F0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3040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310080" y="1412640"/>
            <a:ext cx="568944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335520" y="400752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BF3849A-C0EE-4183-A8BB-71B99F3D2E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5600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5689440" cy="49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31008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310080" y="400752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B500638-CB05-4A02-A004-28C1126F3DF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5238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31008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335520" y="4007520"/>
            <a:ext cx="1165920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A63C4D1-198E-49A9-8C8A-61FE97162498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4039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1165920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335520" y="4007520"/>
            <a:ext cx="1165920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039E137-31DD-438E-979A-96416B6DB9D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01379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310080" y="141264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335520" y="400752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310080" y="4007520"/>
            <a:ext cx="568944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9ECC93A-C626-4D8A-9394-21153B69A66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47967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buNone/>
              <a:defRPr/>
            </a:lvl1pPr>
          </a:lstStyle>
          <a:p>
            <a:pPr indent="0">
              <a:buNone/>
            </a:pP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335520" y="141264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277760" y="141264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220000" y="141264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335520" y="400752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277760" y="400752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220000" y="4007520"/>
            <a:ext cx="3754080" cy="236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889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E385879-2A22-441A-BAA2-B6F5B90BD07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322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360" y="6381327"/>
            <a:ext cx="7691040" cy="340148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CSC 2022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320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5363" y="476673"/>
            <a:ext cx="11659791" cy="648171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35360" y="1628800"/>
            <a:ext cx="5760640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28800"/>
            <a:ext cx="5755051" cy="4752528"/>
          </a:xfrm>
        </p:spPr>
        <p:txBody>
          <a:bodyPr/>
          <a:lstStyle>
            <a:lvl1pPr>
              <a:defRPr sz="2600"/>
            </a:lvl1pPr>
            <a:lvl2pPr>
              <a:defRPr sz="23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360" y="6381328"/>
            <a:ext cx="7595029" cy="36004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CSC 2022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10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F380F-B35D-6A34-E35A-4975BB95D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C3BDD-D205-FF75-BDC6-E1B1A1388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F27A5-AC99-9CEA-962E-CD7826ED3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B8CF8-332B-DE7F-BC6D-FD40CC38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0C34B-4F7D-5761-A902-409D4E91F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25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F402-92A5-408B-0EE1-D52092E68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6B3D8-5242-75D6-F9B6-BD2C9370C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DED6A-840F-B952-0A97-57198C876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4ABC9-5F25-38CE-1430-E899BF0BD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7B99E-EA39-D206-16BA-E045A9541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75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8A649-26AC-58DB-4C17-64708E5C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8896C-F068-D0D3-D5DE-245A91131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2A99E-D8A7-2C77-B754-14CF1D360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65E4B-5A6E-B310-E3A2-D9A0D63CA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8DF2D-1024-0DED-7448-5EDAF7BEA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67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17084-6092-35B5-6BD8-8BE854F3E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846B8-EAAC-7E5D-D68D-12941AE61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A7D83-2EA0-4E0D-A0D6-83F63E44B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5EB5B1-B909-7C45-4CC4-B61F1AD51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FE93BF-90D6-323E-091C-BA555E95E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EF1C0-B7C0-7EE7-C04E-B6DEDF60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55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9962" y="200025"/>
            <a:ext cx="11892039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00174"/>
            <a:ext cx="1036320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19447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1C5800A-376D-4EAF-8615-B4F78A47FFA6}" type="slidenum">
              <a:rPr lang="en-US" sz="1200" b="0" kern="1200" smtClean="0">
                <a:solidFill>
                  <a:srgbClr val="808080"/>
                </a:solidFill>
                <a:effectLst/>
                <a:latin typeface="Arial" charset="0"/>
                <a:ea typeface="+mn-ea"/>
                <a:cs typeface="+mn-cs"/>
              </a:rPr>
              <a:pPr/>
              <a:t>‹#›</a:t>
            </a:fld>
            <a:endParaRPr lang="en-US" sz="1200" b="0" kern="1200" dirty="0">
              <a:solidFill>
                <a:srgbClr val="808080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50284" y="120650"/>
            <a:ext cx="4538133" cy="1460500"/>
            <a:chOff x="71" y="76"/>
            <a:chExt cx="2144" cy="920"/>
          </a:xfrm>
        </p:grpSpPr>
        <p:sp>
          <p:nvSpPr>
            <p:cNvPr id="9" name="AutoShape 22"/>
            <p:cNvSpPr>
              <a:spLocks noChangeArrowheads="1"/>
            </p:cNvSpPr>
            <p:nvPr userDrawn="1"/>
          </p:nvSpPr>
          <p:spPr bwMode="auto">
            <a:xfrm>
              <a:off x="71" y="76"/>
              <a:ext cx="32" cy="920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sp>
          <p:nvSpPr>
            <p:cNvPr id="10" name="AutoShape 23"/>
            <p:cNvSpPr>
              <a:spLocks noChangeArrowheads="1"/>
            </p:cNvSpPr>
            <p:nvPr userDrawn="1"/>
          </p:nvSpPr>
          <p:spPr bwMode="auto">
            <a:xfrm>
              <a:off x="71" y="76"/>
              <a:ext cx="2144" cy="38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7550151" y="5295901"/>
            <a:ext cx="4536016" cy="1458913"/>
            <a:chOff x="3847" y="3672"/>
            <a:chExt cx="2363" cy="1013"/>
          </a:xfrm>
        </p:grpSpPr>
        <p:sp>
          <p:nvSpPr>
            <p:cNvPr id="12" name="AutoShape 25"/>
            <p:cNvSpPr>
              <a:spLocks noChangeArrowheads="1"/>
            </p:cNvSpPr>
            <p:nvPr/>
          </p:nvSpPr>
          <p:spPr bwMode="auto">
            <a:xfrm rot="10800000">
              <a:off x="6176" y="3673"/>
              <a:ext cx="36" cy="1014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sp>
          <p:nvSpPr>
            <p:cNvPr id="13" name="AutoShape 26"/>
            <p:cNvSpPr>
              <a:spLocks noChangeArrowheads="1"/>
            </p:cNvSpPr>
            <p:nvPr/>
          </p:nvSpPr>
          <p:spPr bwMode="auto">
            <a:xfrm rot="10800000">
              <a:off x="3848" y="4645"/>
              <a:ext cx="2364" cy="42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</p:grpSp>
      <p:sp>
        <p:nvSpPr>
          <p:cNvPr id="15" name="AutoShape 19"/>
          <p:cNvSpPr>
            <a:spLocks noChangeArrowheads="1"/>
          </p:cNvSpPr>
          <p:nvPr/>
        </p:nvSpPr>
        <p:spPr bwMode="auto">
          <a:xfrm>
            <a:off x="4836584" y="44450"/>
            <a:ext cx="1901161" cy="171714"/>
          </a:xfrm>
          <a:prstGeom prst="roundRect">
            <a:avLst>
              <a:gd name="adj" fmla="val 9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GB" sz="1200" dirty="0">
                <a:solidFill>
                  <a:srgbClr val="808080"/>
                </a:solidFill>
              </a:rPr>
              <a:t>CERN School of Computing</a:t>
            </a:r>
          </a:p>
        </p:txBody>
      </p:sp>
      <p:pic>
        <p:nvPicPr>
          <p:cNvPr id="4" name="Picture 27" descr="CSC_logo_2-3_small">
            <a:extLst>
              <a:ext uri="{FF2B5EF4-FFF2-40B4-BE49-F238E27FC236}">
                <a16:creationId xmlns:a16="http://schemas.microsoft.com/office/drawing/2014/main" id="{318ECA82-C40C-018E-5CDA-EA0BC25AB4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/>
          <a:srcRect l="11018" r="11018"/>
          <a:stretch>
            <a:fillRect/>
          </a:stretch>
        </p:blipFill>
        <p:spPr bwMode="auto">
          <a:xfrm>
            <a:off x="11186422" y="150812"/>
            <a:ext cx="8493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15" r:id="rId4"/>
    <p:sldLayoutId id="2147483716" r:id="rId5"/>
  </p:sldLayoutIdLst>
  <p:transition>
    <p:strips dir="rd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600" b="0" dirty="0" smtClean="0">
          <a:solidFill>
            <a:srgbClr val="0066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SzPct val="75000"/>
        <a:buFont typeface="Wingdings" pitchFamily="2" charset="2"/>
        <a:buChar char="u"/>
        <a:defRPr sz="2400" b="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SzPct val="75000"/>
        <a:buFont typeface="Wingdings" pitchFamily="2" charset="2"/>
        <a:buChar char="u"/>
        <a:defRPr sz="2400" b="0">
          <a:solidFill>
            <a:srgbClr val="00355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SzPct val="65000"/>
        <a:buFont typeface="Wingdings" pitchFamily="2" charset="2"/>
        <a:buChar char="u"/>
        <a:defRPr sz="1800" b="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SzPct val="65000"/>
        <a:buFont typeface="Wingdings" pitchFamily="2" charset="2"/>
        <a:buChar char="u"/>
        <a:defRPr sz="1800" b="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SzPct val="65000"/>
        <a:buFont typeface="Wingdings" pitchFamily="2" charset="2"/>
        <a:buChar char="u"/>
        <a:defRPr sz="1800" b="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E7A4CA-8036-CFF7-C269-472E80386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5B5CDF-A53D-786D-9614-E600F9B65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CCE27-261F-8CCA-AC2B-9F5F2DD87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2BD4-02D3-4125-BC19-76A03F6B47EE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1B0C5-6B75-940C-FFD2-613FC45A7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75E2A-982A-EF40-1681-24EAF8306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7B46-A2EE-492A-AF20-200F33396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82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335520" y="47664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CH" sz="4000" b="0" strike="noStrike" spc="-1">
                <a:solidFill>
                  <a:srgbClr val="595959"/>
                </a:solidFill>
                <a:latin typeface="Calibri"/>
                <a:ea typeface="ＭＳ Ｐゴシック"/>
              </a:rPr>
              <a:t>Cliquez et modifiez le titre</a:t>
            </a: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335520" y="1412640"/>
            <a:ext cx="11659200" cy="496800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257040" indent="-257040">
              <a:lnSpc>
                <a:spcPct val="100000"/>
              </a:lnSpc>
              <a:spcBef>
                <a:spcPts val="391"/>
              </a:spcBef>
              <a:buClr>
                <a:srgbClr val="000000"/>
              </a:buClr>
              <a:buFont typeface="Symbol" charset="2"/>
              <a:buChar char=""/>
            </a:pPr>
            <a:r>
              <a:rPr lang="fr-CH" sz="26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Cliquez pour modifier les styles du texte du masque</a:t>
            </a:r>
            <a:endParaRPr lang="fr-FR" sz="2600" b="0" strike="noStrike" spc="-1">
              <a:solidFill>
                <a:srgbClr val="000000"/>
              </a:solidFill>
              <a:latin typeface="Arial"/>
            </a:endParaRPr>
          </a:p>
          <a:p>
            <a:pPr marL="743021" lvl="1" indent="-285593">
              <a:lnSpc>
                <a:spcPct val="100000"/>
              </a:lnSpc>
              <a:spcBef>
                <a:spcPts val="461"/>
              </a:spcBef>
              <a:buClr>
                <a:srgbClr val="595959"/>
              </a:buClr>
              <a:buFont typeface="Symbol" charset="2"/>
              <a:buChar char=""/>
            </a:pPr>
            <a:r>
              <a:rPr lang="fr-CH" sz="2305" b="0" strike="noStrike" spc="-1">
                <a:solidFill>
                  <a:srgbClr val="595959"/>
                </a:solidFill>
                <a:latin typeface="Arial"/>
                <a:ea typeface="ＭＳ Ｐゴシック"/>
              </a:rPr>
              <a:t>Deuxième niveau</a:t>
            </a:r>
            <a:endParaRPr lang="fr-FR" sz="2305" b="0" strike="noStrike" spc="-1">
              <a:solidFill>
                <a:srgbClr val="808080"/>
              </a:solidFill>
              <a:latin typeface="Arial"/>
            </a:endParaRPr>
          </a:p>
          <a:p>
            <a:pPr marL="1142851" lvl="2" indent="-228474">
              <a:lnSpc>
                <a:spcPct val="100000"/>
              </a:lnSpc>
              <a:spcBef>
                <a:spcPts val="400"/>
              </a:spcBef>
              <a:buClr>
                <a:srgbClr val="808080"/>
              </a:buClr>
              <a:buFont typeface="Symbol" charset="2"/>
              <a:buChar char=""/>
            </a:pPr>
            <a:r>
              <a:rPr lang="fr-CH" sz="2000" b="0" strike="noStrike" spc="-1">
                <a:solidFill>
                  <a:srgbClr val="808080"/>
                </a:solidFill>
                <a:latin typeface="Arial"/>
                <a:ea typeface="ＭＳ Ｐゴシック"/>
              </a:rPr>
              <a:t>Troisième niveau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  <a:p>
            <a:pPr marL="1600280" lvl="3" indent="-228474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Quatrième niveau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  <a:p>
            <a:pPr marL="2057229" lvl="4" indent="-228474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OpenSymbol"/>
              <a:buChar char="»"/>
            </a:pPr>
            <a:r>
              <a:rPr lang="fr-CH" sz="20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Cinquième niveau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4"/>
          </p:nvPr>
        </p:nvSpPr>
        <p:spPr>
          <a:xfrm>
            <a:off x="335520" y="6381120"/>
            <a:ext cx="7690560" cy="33984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indent="0">
              <a:lnSpc>
                <a:spcPct val="100000"/>
              </a:lnSpc>
              <a:buNone/>
              <a:defRPr lang="fr-FR" sz="1400" b="0" i="1" strike="noStrike" spc="-1">
                <a:solidFill>
                  <a:srgbClr val="A6A6A6"/>
                </a:solidFill>
                <a:latin typeface="Arial"/>
                <a:ea typeface="ＭＳ Ｐゴシック"/>
              </a:defRPr>
            </a:lvl1pPr>
          </a:lstStyle>
          <a:p>
            <a:r>
              <a:rPr lang="en-US"/>
              <a:t>&lt;footer&gt;</a:t>
            </a:r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5"/>
          </p:nvPr>
        </p:nvSpPr>
        <p:spPr>
          <a:xfrm>
            <a:off x="8737440" y="6389280"/>
            <a:ext cx="3257280" cy="35184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t">
            <a:noAutofit/>
          </a:bodyPr>
          <a:lstStyle>
            <a:lvl1pPr indent="0" algn="r">
              <a:lnSpc>
                <a:spcPct val="100000"/>
              </a:lnSpc>
              <a:buNone/>
              <a:defRPr lang="fr-FR" sz="1400" b="0" i="1" strike="noStrike" spc="-1">
                <a:solidFill>
                  <a:srgbClr val="A6A6A6"/>
                </a:solidFill>
                <a:latin typeface="Arial"/>
                <a:ea typeface="ＭＳ Ｐゴシック"/>
              </a:defRPr>
            </a:lvl1pPr>
          </a:lstStyle>
          <a:p>
            <a:fld id="{35E9D73F-CBEB-45D5-86FA-14DBB7F3FD25}" type="slidenum">
              <a:rPr lang="en-US" smtClean="0"/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5" name="Picture 8" descr="A picture containing text, clipart&#10;&#10;Description automatically generated"/>
          <p:cNvPicPr/>
          <p:nvPr/>
        </p:nvPicPr>
        <p:blipFill>
          <a:blip r:embed="rId14"/>
          <a:stretch/>
        </p:blipFill>
        <p:spPr>
          <a:xfrm>
            <a:off x="10864800" y="116640"/>
            <a:ext cx="1129920" cy="64752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85014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indent="0" algn="ctr" defTabSz="1219170" rtl="0" eaLnBrk="1" latinLnBrk="0" hangingPunct="1">
        <a:lnSpc>
          <a:spcPct val="10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11" indent="-342711" algn="l" defTabSz="1219170" rtl="0" eaLnBrk="1" latinLnBrk="0" hangingPunct="1">
        <a:lnSpc>
          <a:spcPct val="100000"/>
        </a:lnSpc>
        <a:spcBef>
          <a:spcPts val="521"/>
        </a:spcBef>
        <a:buClr>
          <a:srgbClr val="000000"/>
        </a:buClr>
        <a:buFont typeface="Symbol" charset="2"/>
        <a:buChar char="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54984/contributions/5512739/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Announcements</a:t>
            </a:r>
            <a:endParaRPr lang="en-GB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467976-8C32-4904-D200-D5AAEBC2B3B2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altLang="en-US" dirty="0"/>
              <a:t>Thursday 31</a:t>
            </a:r>
            <a:r>
              <a:rPr lang="en-US" altLang="en-US" baseline="30000" dirty="0"/>
              <a:t>st</a:t>
            </a:r>
            <a:r>
              <a:rPr lang="en-US" altLang="en-US" dirty="0"/>
              <a:t> of August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75920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7FFCB9-874D-9032-3F5F-0F56D2A7E3C4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Football match draw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079853D-9676-7D9C-76C1-3473F5A61FE4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36932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4D6C9-040F-C954-2E69-3F3DD159F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C9572AC1-6883-5B2E-8AE2-C9929078BF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650" r="41133" b="9052"/>
          <a:stretch/>
        </p:blipFill>
        <p:spPr>
          <a:xfrm>
            <a:off x="3863752" y="332656"/>
            <a:ext cx="3816424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54245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CERN School of Computing 2023</a:t>
            </a:r>
            <a:endParaRPr lang="en-GB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467976-8C32-4904-D200-D5AAEBC2B3B2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Tartu, Estonia</a:t>
            </a:r>
          </a:p>
        </p:txBody>
      </p:sp>
    </p:spTree>
    <p:extLst>
      <p:ext uri="{BB962C8B-B14F-4D97-AF65-F5344CB8AC3E}">
        <p14:creationId xmlns:p14="http://schemas.microsoft.com/office/powerpoint/2010/main" val="285852216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11A5B6-52C3-BAA0-1E0E-15F37CB1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Deadlines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FBDEF3-6685-3300-94D5-906C4A8F6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Meme and Photo competition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Today</a:t>
            </a:r>
            <a:r>
              <a:rPr lang="en-US" dirty="0"/>
              <a:t>, at the end of the football match</a:t>
            </a:r>
          </a:p>
          <a:p>
            <a:r>
              <a:rPr lang="en-US" dirty="0"/>
              <a:t>Visits tomorrow</a:t>
            </a:r>
          </a:p>
          <a:p>
            <a:pPr lvl="1"/>
            <a:r>
              <a:rPr lang="en-US" dirty="0"/>
              <a:t>No visit  - Default if you do not subscribe</a:t>
            </a:r>
          </a:p>
          <a:p>
            <a:pPr lvl="1"/>
            <a:r>
              <a:rPr lang="en-US" dirty="0"/>
              <a:t>GSCAN</a:t>
            </a:r>
          </a:p>
          <a:p>
            <a:pPr lvl="1"/>
            <a:r>
              <a:rPr lang="en-US" dirty="0"/>
              <a:t>Observatory – practically complete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40946-8FA0-BEAF-0096-6995071E8D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7378691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F76E5-2AB1-810A-C3DF-508439CE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L" dirty="0"/>
              <a:t>Lightning talks (</a:t>
            </a:r>
            <a:r>
              <a:rPr lang="en-US" dirty="0"/>
              <a:t>Tomorrow, </a:t>
            </a:r>
            <a:r>
              <a:rPr lang="en-PL" dirty="0"/>
              <a:t>Friday 8:45)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0B699-295F-6417-75E8-BEEA3E004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B57F6D2-8417-5F67-9B37-AE0E7B3BDF74}"/>
              </a:ext>
            </a:extLst>
          </p:cNvPr>
          <p:cNvGraphicFramePr>
            <a:graphicFrameLocks noGrp="1"/>
          </p:cNvGraphicFramePr>
          <p:nvPr/>
        </p:nvGraphicFramePr>
        <p:xfrm>
          <a:off x="506105" y="2319867"/>
          <a:ext cx="11318304" cy="374004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76157">
                  <a:extLst>
                    <a:ext uri="{9D8B030D-6E8A-4147-A177-3AD203B41FA5}">
                      <a16:colId xmlns:a16="http://schemas.microsoft.com/office/drawing/2014/main" val="4260267048"/>
                    </a:ext>
                  </a:extLst>
                </a:gridCol>
                <a:gridCol w="8542147">
                  <a:extLst>
                    <a:ext uri="{9D8B030D-6E8A-4147-A177-3AD203B41FA5}">
                      <a16:colId xmlns:a16="http://schemas.microsoft.com/office/drawing/2014/main" val="2991957771"/>
                    </a:ext>
                  </a:extLst>
                </a:gridCol>
              </a:tblGrid>
              <a:tr h="269005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Matic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Orehar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Positron Emission Tomography - the basics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215472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Rabia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Shaheen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Emittance Scans at ATLAS, CERN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650078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Enrique Garcia Garcia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The Virtual Research Environment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774737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Marco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Faltelli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"Data's Need for Speed: InfiniBand and RDMA Driving HPC Evolution"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145085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Andrea Valenzuela Ramirez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CernVM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-FS for Efficient Software Distribution at CMS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7755390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Lorenzo Santi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Investigating the impact of 4D Tracking in ATLAS Beyond Run 4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327086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Elizabeth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Mamtsits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My journey on refactoring and translating legacy code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22279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Natalia Szczepanek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Benchmarking ATLAS Distributed Computing Resources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07044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Alberto Pimpo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Unveiling containers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301480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Jamie Gooding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40 MHz or bust: real-time triggering on full-detector readout at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LHCb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554862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Javier Romero Castro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Empowering Research through 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Invenio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 RDM: Managing, Sharing, and Preserving Research Data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530657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Matteo Marchegiani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</a:rPr>
                        <a:t>PocketCoffea</a:t>
                      </a: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: a configuration layer for CMS analyses with Coffea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635312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Patin Inkaew</a:t>
                      </a:r>
                      <a:endParaRPr lang="en-US" sz="15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</a:rPr>
                        <a:t>Data Scouting Jet for Run 3 at CMS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096" marR="12096" marT="12096" marB="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635049"/>
                  </a:ext>
                </a:extLst>
              </a:tr>
            </a:tbl>
          </a:graphicData>
        </a:graphic>
      </p:graphicFrame>
      <p:sp>
        <p:nvSpPr>
          <p:cNvPr id="16" name="Rectangle 4">
            <a:extLst>
              <a:ext uri="{FF2B5EF4-FFF2-40B4-BE49-F238E27FC236}">
                <a16:creationId xmlns:a16="http://schemas.microsoft.com/office/drawing/2014/main" id="{4313689A-B1F1-6686-BC52-534CB1096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433" y="2450227"/>
            <a:ext cx="299121" cy="34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PL" altLang="en-PL" sz="1467">
                <a:solidFill>
                  <a:srgbClr val="1D1D1D"/>
                </a:solidFill>
                <a:latin typeface="Helvetica Neue" panose="02000503000000020004" pitchFamily="2" charset="0"/>
              </a:rPr>
              <a:t> </a:t>
            </a:r>
            <a:endParaRPr lang="en-PL" altLang="en-PL" sz="2400"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A9715E-29B3-B86A-6FBC-E92AADC0634E}"/>
              </a:ext>
            </a:extLst>
          </p:cNvPr>
          <p:cNvSpPr txBox="1"/>
          <p:nvPr/>
        </p:nvSpPr>
        <p:spPr>
          <a:xfrm>
            <a:off x="1289539" y="1441941"/>
            <a:ext cx="961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L" sz="2400" dirty="0"/>
              <a:t>Please send the slides by 08:00 on Friday</a:t>
            </a:r>
          </a:p>
        </p:txBody>
      </p:sp>
    </p:spTree>
    <p:extLst>
      <p:ext uri="{BB962C8B-B14F-4D97-AF65-F5344CB8AC3E}">
        <p14:creationId xmlns:p14="http://schemas.microsoft.com/office/powerpoint/2010/main" val="2656824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sitting on a couch reading a book">
            <a:extLst>
              <a:ext uri="{FF2B5EF4-FFF2-40B4-BE49-F238E27FC236}">
                <a16:creationId xmlns:a16="http://schemas.microsoft.com/office/drawing/2014/main" id="{1A08B1F2-5A8B-6A20-2939-C5A0B450AB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0" r="2" b="2"/>
          <a:stretch/>
        </p:blipFill>
        <p:spPr>
          <a:xfrm rot="5400000">
            <a:off x="970281" y="1191630"/>
            <a:ext cx="2624663" cy="1528334"/>
          </a:xfrm>
          <a:prstGeom prst="rect">
            <a:avLst/>
          </a:prstGeom>
        </p:spPr>
      </p:pic>
      <p:pic>
        <p:nvPicPr>
          <p:cNvPr id="3" name="Picture 2" descr="A group of people sitting on a couch&#10;&#10;Description automatically generated">
            <a:extLst>
              <a:ext uri="{FF2B5EF4-FFF2-40B4-BE49-F238E27FC236}">
                <a16:creationId xmlns:a16="http://schemas.microsoft.com/office/drawing/2014/main" id="{93CCBBA7-8C67-54B6-7653-F5603181DA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3" r="4" b="4"/>
          <a:stretch/>
        </p:blipFill>
        <p:spPr>
          <a:xfrm>
            <a:off x="4537024" y="643466"/>
            <a:ext cx="3156475" cy="2624662"/>
          </a:xfrm>
          <a:prstGeom prst="rect">
            <a:avLst/>
          </a:prstGeom>
        </p:spPr>
      </p:pic>
      <p:pic>
        <p:nvPicPr>
          <p:cNvPr id="7" name="Picture 6" descr="A person sitting on a couch">
            <a:extLst>
              <a:ext uri="{FF2B5EF4-FFF2-40B4-BE49-F238E27FC236}">
                <a16:creationId xmlns:a16="http://schemas.microsoft.com/office/drawing/2014/main" id="{08168E0D-2E65-F847-A5E5-45AF36E6D2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" r="35345" b="2"/>
          <a:stretch/>
        </p:blipFill>
        <p:spPr>
          <a:xfrm rot="5400000">
            <a:off x="8616317" y="377369"/>
            <a:ext cx="2624662" cy="3156855"/>
          </a:xfrm>
          <a:prstGeom prst="rect">
            <a:avLst/>
          </a:prstGeom>
        </p:spPr>
      </p:pic>
      <p:pic>
        <p:nvPicPr>
          <p:cNvPr id="12" name="Picture 11" descr="A group of people sitting at computers">
            <a:extLst>
              <a:ext uri="{FF2B5EF4-FFF2-40B4-BE49-F238E27FC236}">
                <a16:creationId xmlns:a16="http://schemas.microsoft.com/office/drawing/2014/main" id="{E173692C-0AD2-A56F-4B6C-4BE99358D3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" r="36516" b="2"/>
          <a:stretch/>
        </p:blipFill>
        <p:spPr>
          <a:xfrm rot="5400000">
            <a:off x="970280" y="3321256"/>
            <a:ext cx="2624665" cy="3161877"/>
          </a:xfrm>
          <a:prstGeom prst="rect">
            <a:avLst/>
          </a:prstGeom>
        </p:spPr>
      </p:pic>
      <p:pic>
        <p:nvPicPr>
          <p:cNvPr id="15" name="Picture 14" descr="A group of people standing in a room">
            <a:extLst>
              <a:ext uri="{FF2B5EF4-FFF2-40B4-BE49-F238E27FC236}">
                <a16:creationId xmlns:a16="http://schemas.microsoft.com/office/drawing/2014/main" id="{F9CDF5D9-FA74-1BDC-7E11-42AF6540B8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3266" y="3920362"/>
            <a:ext cx="2643993" cy="1982994"/>
          </a:xfrm>
          <a:prstGeom prst="rect">
            <a:avLst/>
          </a:prstGeom>
        </p:spPr>
      </p:pic>
      <p:pic>
        <p:nvPicPr>
          <p:cNvPr id="5" name="Picture 4" descr="A person and person sitting at a table with a computer&#10;&#10;Description automatically generated">
            <a:extLst>
              <a:ext uri="{FF2B5EF4-FFF2-40B4-BE49-F238E27FC236}">
                <a16:creationId xmlns:a16="http://schemas.microsoft.com/office/drawing/2014/main" id="{CD216B8B-FA50-0D3A-4FB9-64FB33EBB4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2" r="25246" b="2"/>
          <a:stretch/>
        </p:blipFill>
        <p:spPr>
          <a:xfrm rot="5400000">
            <a:off x="8606651" y="3318664"/>
            <a:ext cx="2643992" cy="31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5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11A5B6-52C3-BAA0-1E0E-15F37CB1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the exam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FBDEF3-6685-3300-94D5-906C4A8F6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publish the list of persons that passed the exam</a:t>
            </a:r>
          </a:p>
          <a:p>
            <a:r>
              <a:rPr lang="en-US" dirty="0"/>
              <a:t>We will not publish the names :</a:t>
            </a:r>
          </a:p>
          <a:p>
            <a:pPr lvl="1"/>
            <a:r>
              <a:rPr lang="en-US" dirty="0"/>
              <a:t>Of those who did not take the exam</a:t>
            </a:r>
          </a:p>
          <a:p>
            <a:pPr lvl="1"/>
            <a:r>
              <a:rPr lang="en-US" dirty="0"/>
              <a:t>Of those who did not pass the exam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40946-8FA0-BEAF-0096-6995071E8D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4034986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1"/>
          <p:cNvSpPr txBox="1"/>
          <p:nvPr/>
        </p:nvSpPr>
        <p:spPr>
          <a:xfrm>
            <a:off x="335520" y="523200"/>
            <a:ext cx="11659200" cy="6475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 defTabSz="1219170"/>
            <a:r>
              <a:rPr lang="en-CH" sz="4000" spc="-1">
                <a:solidFill>
                  <a:srgbClr val="C00000"/>
                </a:solidFill>
                <a:latin typeface="Calibri"/>
                <a:ea typeface="ＭＳ Ｐゴシック"/>
              </a:rPr>
              <a:t>Exam </a:t>
            </a:r>
            <a:r>
              <a:rPr lang="en-CH" sz="4000" spc="-1">
                <a:solidFill>
                  <a:srgbClr val="595959"/>
                </a:solidFill>
                <a:latin typeface="Calibri"/>
                <a:ea typeface="ＭＳ Ｐゴシック"/>
              </a:rPr>
              <a:t>(Thursday after lunch)</a:t>
            </a:r>
            <a:br>
              <a:rPr sz="4000">
                <a:solidFill>
                  <a:srgbClr val="000000"/>
                </a:solidFill>
                <a:latin typeface="Arial"/>
              </a:rPr>
            </a:br>
            <a:r>
              <a:rPr lang="en-CH" sz="2133" spc="-1">
                <a:solidFill>
                  <a:srgbClr val="595959"/>
                </a:solidFill>
                <a:latin typeface="Calibri"/>
                <a:ea typeface="ＭＳ Ｐゴシック"/>
                <a:hlinkClick r:id="rId2"/>
              </a:rPr>
              <a:t>https://indico.cern.ch/event/1254984/contributions/5512739/</a:t>
            </a:r>
            <a:r>
              <a:rPr lang="en-GB" sz="2400" spc="-1">
                <a:solidFill>
                  <a:srgbClr val="595959"/>
                </a:solidFill>
                <a:latin typeface="Calibri"/>
                <a:ea typeface="ＭＳ Ｐゴシック"/>
              </a:rPr>
              <a:t> </a:t>
            </a:r>
            <a:endParaRPr lang="fr-FR" sz="24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04800" y="1524000"/>
            <a:ext cx="11219520" cy="4867200"/>
          </a:xfrm>
          <a:prstGeom prst="rect">
            <a:avLst/>
          </a:prstGeom>
          <a:noFill/>
          <a:ln w="0">
            <a:noFill/>
          </a:ln>
        </p:spPr>
        <p:txBody>
          <a:bodyPr lIns="120000" tIns="60000" rIns="120000" bIns="60000" anchor="t">
            <a:noAutofit/>
          </a:bodyPr>
          <a:lstStyle/>
          <a:p>
            <a:pPr marL="287993" indent="-287993" defTabSz="121917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H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Covering all lectures (except the Estonia E-data guest lecture</a:t>
            </a:r>
            <a:r>
              <a:rPr lang="en-GB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)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marL="287993" indent="-287993" defTabSz="121917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H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1-2 questions per lecture → ~</a:t>
            </a:r>
            <a:r>
              <a:rPr lang="en-CH" sz="2600" b="1" spc="-1" dirty="0">
                <a:solidFill>
                  <a:srgbClr val="000000"/>
                </a:solidFill>
                <a:latin typeface="Arial"/>
                <a:ea typeface="ＭＳ Ｐゴシック"/>
              </a:rPr>
              <a:t> 35 questions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marL="287993" indent="-287993" defTabSz="121917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H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Duration: ~ </a:t>
            </a:r>
            <a:r>
              <a:rPr lang="en-CH" sz="2600" b="1" spc="-1" dirty="0">
                <a:solidFill>
                  <a:srgbClr val="000000"/>
                </a:solidFill>
                <a:latin typeface="Arial"/>
                <a:ea typeface="ＭＳ Ｐゴシック"/>
              </a:rPr>
              <a:t>45-55 minutes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marL="287993" indent="-287993" defTabSz="121917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H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Multiple choice questions: </a:t>
            </a:r>
            <a:r>
              <a:rPr lang="en-CH" sz="2600" b="1" spc="-1" dirty="0">
                <a:solidFill>
                  <a:srgbClr val="000000"/>
                </a:solidFill>
                <a:latin typeface="Arial"/>
                <a:ea typeface="ＭＳ Ｐゴシック"/>
              </a:rPr>
              <a:t>4 answers possible – only one is correct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en-US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The passing threshold is </a:t>
            </a:r>
            <a:r>
              <a:rPr lang="en-US" sz="2600" b="1" spc="-1" dirty="0">
                <a:solidFill>
                  <a:srgbClr val="000000"/>
                </a:solidFill>
                <a:latin typeface="Arial"/>
                <a:ea typeface="ＭＳ Ｐゴシック"/>
              </a:rPr>
              <a:t>50%</a:t>
            </a:r>
            <a:r>
              <a:rPr lang="en-US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 of correct answers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en-US" sz="2600" b="1" spc="-1" dirty="0">
                <a:solidFill>
                  <a:srgbClr val="C00000"/>
                </a:solidFill>
                <a:latin typeface="Arial"/>
                <a:ea typeface="ＭＳ Ｐゴシック"/>
              </a:rPr>
              <a:t>Rules: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en-US" sz="2305" spc="-1" dirty="0">
                <a:solidFill>
                  <a:srgbClr val="595959"/>
                </a:solidFill>
                <a:latin typeface="Arial"/>
                <a:ea typeface="ＭＳ Ｐゴシック"/>
              </a:rPr>
              <a:t> - you </a:t>
            </a:r>
            <a:r>
              <a:rPr lang="en-US" sz="2305" b="1" spc="-1" dirty="0">
                <a:solidFill>
                  <a:srgbClr val="595959"/>
                </a:solidFill>
                <a:latin typeface="Arial"/>
                <a:ea typeface="ＭＳ Ｐゴシック"/>
              </a:rPr>
              <a:t>cannot </a:t>
            </a:r>
            <a:r>
              <a:rPr lang="en-US" sz="2305" spc="-1" dirty="0">
                <a:solidFill>
                  <a:srgbClr val="595959"/>
                </a:solidFill>
                <a:latin typeface="Arial"/>
                <a:ea typeface="ＭＳ Ｐゴシック"/>
              </a:rPr>
              <a:t>consult materials (slides etc.)</a:t>
            </a:r>
            <a:endParaRPr lang="en-US" sz="2305" spc="-1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en-US" sz="2305" spc="-1" dirty="0">
                <a:solidFill>
                  <a:srgbClr val="595959"/>
                </a:solidFill>
                <a:latin typeface="Arial"/>
                <a:ea typeface="ＭＳ Ｐゴシック"/>
              </a:rPr>
              <a:t> - you </a:t>
            </a:r>
            <a:r>
              <a:rPr lang="en-US" sz="2305" b="1" spc="-1" dirty="0">
                <a:solidFill>
                  <a:srgbClr val="595959"/>
                </a:solidFill>
                <a:latin typeface="Arial"/>
                <a:ea typeface="ＭＳ Ｐゴシック"/>
              </a:rPr>
              <a:t>must not</a:t>
            </a:r>
            <a:r>
              <a:rPr lang="en-US" sz="2305" spc="-1" dirty="0">
                <a:solidFill>
                  <a:srgbClr val="595959"/>
                </a:solidFill>
                <a:latin typeface="Arial"/>
                <a:ea typeface="ＭＳ Ｐゴシック"/>
              </a:rPr>
              <a:t> use external help, or communicate with other people</a:t>
            </a:r>
            <a:endParaRPr lang="en-US" sz="2305" spc="-1" dirty="0">
              <a:solidFill>
                <a:srgbClr val="000000"/>
              </a:solidFill>
              <a:latin typeface="Arial"/>
            </a:endParaRPr>
          </a:p>
          <a:p>
            <a:pPr defTabSz="1219170"/>
            <a:endParaRPr lang="en-US" sz="2600" spc="-1" dirty="0">
              <a:solidFill>
                <a:srgbClr val="000000"/>
              </a:solidFill>
              <a:latin typeface="Arial"/>
            </a:endParaRPr>
          </a:p>
          <a:p>
            <a:pPr defTabSz="1219170"/>
            <a:r>
              <a:rPr lang="en-US" sz="2600" spc="-1" dirty="0">
                <a:solidFill>
                  <a:srgbClr val="000000"/>
                </a:solidFill>
                <a:latin typeface="Arial"/>
                <a:ea typeface="ＭＳ Ｐゴシック"/>
              </a:rPr>
              <a:t>Results will be available online after the exam</a:t>
            </a:r>
            <a:endParaRPr lang="en-US" sz="26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ounded Rectangle 3"/>
          <p:cNvSpPr/>
          <p:nvPr/>
        </p:nvSpPr>
        <p:spPr>
          <a:xfrm rot="21160200">
            <a:off x="8611200" y="3552960"/>
            <a:ext cx="3231840" cy="1411680"/>
          </a:xfrm>
          <a:prstGeom prst="roundRect">
            <a:avLst>
              <a:gd name="adj" fmla="val 16667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120000" tIns="60000" rIns="120000" bIns="60000" anchor="ctr">
            <a:noAutofit/>
          </a:bodyPr>
          <a:lstStyle/>
          <a:p>
            <a:pPr algn="ctr" defTabSz="1219170"/>
            <a:r>
              <a:rPr lang="en-US" sz="2800" spc="-1">
                <a:solidFill>
                  <a:srgbClr val="FFFFFF"/>
                </a:solidFill>
                <a:latin typeface="Arial"/>
                <a:ea typeface="ＭＳ Ｐゴシック"/>
              </a:rPr>
              <a:t>Bring your laptop and charger</a:t>
            </a:r>
            <a:br>
              <a:rPr sz="2800">
                <a:solidFill>
                  <a:srgbClr val="000000"/>
                </a:solidFill>
                <a:latin typeface="Arial"/>
              </a:rPr>
            </a:br>
            <a:r>
              <a:rPr lang="en-US" sz="2800" b="1" spc="-1">
                <a:solidFill>
                  <a:srgbClr val="FFFFFF"/>
                </a:solidFill>
                <a:latin typeface="Arial"/>
                <a:ea typeface="ＭＳ Ｐゴシック"/>
              </a:rPr>
              <a:t>and a pen</a:t>
            </a:r>
            <a:endParaRPr lang="en-US" sz="28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7276E7E-31D9-FDCC-671E-606F05AAEDAF}"/>
              </a:ext>
            </a:extLst>
          </p:cNvPr>
          <p:cNvSpPr/>
          <p:nvPr/>
        </p:nvSpPr>
        <p:spPr>
          <a:xfrm>
            <a:off x="3503712" y="3212976"/>
            <a:ext cx="1656184" cy="12241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409E6-4B18-F2B4-7DF8-169B1D91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7CB69-C5B0-036E-13F6-C9052186B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This is a difficult question for which no person know the answer.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What is the answer ?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23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67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87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91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8832525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409E6-4B18-F2B4-7DF8-169B1D912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7CB69-C5B0-036E-13F6-C9052186B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This is a difficult question for which no person know the answer.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What is the answer ?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23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67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>
                <a:solidFill>
                  <a:srgbClr val="00B050"/>
                </a:solidFill>
              </a:rPr>
              <a:t>87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91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918562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2596F992-698C-48C0-9D89-70DA4CE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9581FF-83E1-831C-9BD4-9B339E07DF15}"/>
              </a:ext>
            </a:extLst>
          </p:cNvPr>
          <p:cNvSpPr txBox="1"/>
          <p:nvPr/>
        </p:nvSpPr>
        <p:spPr>
          <a:xfrm>
            <a:off x="818984" y="4230093"/>
            <a:ext cx="4150581" cy="18001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Reserve your buses!</a:t>
            </a:r>
          </a:p>
        </p:txBody>
      </p:sp>
      <p:pic>
        <p:nvPicPr>
          <p:cNvPr id="4" name="Picture 3" descr="A bus on the road&#10;&#10;Description automatically generated">
            <a:extLst>
              <a:ext uri="{FF2B5EF4-FFF2-40B4-BE49-F238E27FC236}">
                <a16:creationId xmlns:a16="http://schemas.microsoft.com/office/drawing/2014/main" id="{7D24D719-AFB3-8C84-0AAC-1918E6DFC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243" y="457200"/>
            <a:ext cx="9048476" cy="3455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6B4091-94DB-D621-F7B5-8DB9307ECD51}"/>
              </a:ext>
            </a:extLst>
          </p:cNvPr>
          <p:cNvSpPr txBox="1"/>
          <p:nvPr/>
        </p:nvSpPr>
        <p:spPr>
          <a:xfrm>
            <a:off x="5246415" y="4230094"/>
            <a:ext cx="6235268" cy="1800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 sure you reserve your bus for Saturday, there are many people leaving Tartu!</a:t>
            </a:r>
          </a:p>
          <a:p>
            <a:pPr marL="28575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buy your ticket online, or at the busstations at the Dorpat hotel (for a paper ticket).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7BFF8DC-0AE7-4AD2-9B28-2E5F26D62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0162AD-C6E5-4BF8-A453-76ADB3687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31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975331"/>
      </p:ext>
    </p:extLst>
  </p:cSld>
  <p:clrMapOvr>
    <a:masterClrMapping/>
  </p:clrMapOvr>
</p:sld>
</file>

<file path=ppt/theme/theme1.xml><?xml version="1.0" encoding="utf-8"?>
<a:theme xmlns:a="http://schemas.openxmlformats.org/drawingml/2006/main" name="On-Screen Presentation 1">
  <a:themeElements>
    <a:clrScheme name="Custom 4">
      <a:dk1>
        <a:srgbClr val="2A004E"/>
      </a:dk1>
      <a:lt1>
        <a:srgbClr val="FFFFFF"/>
      </a:lt1>
      <a:dk2>
        <a:srgbClr val="006665"/>
      </a:dk2>
      <a:lt2>
        <a:srgbClr val="00CCCC"/>
      </a:lt2>
      <a:accent1>
        <a:srgbClr val="009998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0000BF"/>
      </a:hlink>
      <a:folHlink>
        <a:srgbClr val="0000BF"/>
      </a:folHlink>
    </a:clrScheme>
    <a:fontScheme name="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BE0E3"/>
        </a:solidFill>
        <a:ln w="25400" cap="flat" cmpd="sng" algn="ctr">
          <a:solidFill>
            <a:srgbClr val="BBE0E3">
              <a:shade val="50000"/>
            </a:srgbClr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bg2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spDef>
    <a:lnDef>
      <a:spPr bwMode="auto">
        <a:noFill/>
        <a:ln w="381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SC-Powerpoint Slides template 16-9.potx" id="{027E0948-C768-41B7-8848-C5CEF6FA21B7}" vid="{6460D362-4FC8-4CBF-9B81-10A5355632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dèle par défaut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CSC-Powerpoint Slides template 16-9-WideScreen</Template>
  <TotalTime>0</TotalTime>
  <Words>438</Words>
  <Application>Microsoft Office PowerPoint</Application>
  <PresentationFormat>Widescreen</PresentationFormat>
  <Paragraphs>86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Calibri Light</vt:lpstr>
      <vt:lpstr>Helvetica Neue</vt:lpstr>
      <vt:lpstr>OpenSymbol</vt:lpstr>
      <vt:lpstr>StarSymbol</vt:lpstr>
      <vt:lpstr>Symbol</vt:lpstr>
      <vt:lpstr>Times New Roman</vt:lpstr>
      <vt:lpstr>Wingdings</vt:lpstr>
      <vt:lpstr>On-Screen Presentation 1</vt:lpstr>
      <vt:lpstr>Office Theme</vt:lpstr>
      <vt:lpstr>Modèle par défaut</vt:lpstr>
      <vt:lpstr>Announcements</vt:lpstr>
      <vt:lpstr>Deadlines</vt:lpstr>
      <vt:lpstr>Lightning talks (Tomorrow, Friday 8:45)</vt:lpstr>
      <vt:lpstr>PowerPoint Presentation</vt:lpstr>
      <vt:lpstr>More on the exam</vt:lpstr>
      <vt:lpstr>PowerPoint Presentation</vt:lpstr>
      <vt:lpstr>Example</vt:lpstr>
      <vt:lpstr>Example</vt:lpstr>
      <vt:lpstr>PowerPoint Presentation</vt:lpstr>
      <vt:lpstr>Football match draw</vt:lpstr>
      <vt:lpstr>PowerPoint Presentation</vt:lpstr>
      <vt:lpstr>CERN School of Computing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series of lectures*</dc:title>
  <dc:creator>Alberto Pace</dc:creator>
  <cp:keywords>Data Technologies - CERN School of computing Data Management Security</cp:keywords>
  <cp:lastModifiedBy>Alberto Pace</cp:lastModifiedBy>
  <cp:revision>75</cp:revision>
  <dcterms:created xsi:type="dcterms:W3CDTF">2023-05-30T15:24:10Z</dcterms:created>
  <dcterms:modified xsi:type="dcterms:W3CDTF">2023-09-01T01:59:26Z</dcterms:modified>
</cp:coreProperties>
</file>