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6922" r:id="rId1"/>
  </p:sldMasterIdLst>
  <p:notesMasterIdLst>
    <p:notesMasterId r:id="rId14"/>
  </p:notesMasterIdLst>
  <p:handoutMasterIdLst>
    <p:handoutMasterId r:id="rId15"/>
  </p:handoutMasterIdLst>
  <p:sldIdLst>
    <p:sldId id="1375" r:id="rId2"/>
    <p:sldId id="1378" r:id="rId3"/>
    <p:sldId id="1610" r:id="rId4"/>
    <p:sldId id="1614" r:id="rId5"/>
    <p:sldId id="1609" r:id="rId6"/>
    <p:sldId id="1612" r:id="rId7"/>
    <p:sldId id="1608" r:id="rId8"/>
    <p:sldId id="1600" r:id="rId9"/>
    <p:sldId id="1615" r:id="rId10"/>
    <p:sldId id="1611" r:id="rId11"/>
    <p:sldId id="1605" r:id="rId12"/>
    <p:sldId id="1613" r:id="rId13"/>
  </p:sldIdLst>
  <p:sldSz cx="12192000" cy="6858000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95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F205"/>
    <a:srgbClr val="1CF000"/>
    <a:srgbClr val="0000FF"/>
    <a:srgbClr val="008E40"/>
    <a:srgbClr val="30FF04"/>
    <a:srgbClr val="CCFFFF"/>
    <a:srgbClr val="00CC99"/>
    <a:srgbClr val="0214BE"/>
    <a:srgbClr val="FCF5F5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552" autoAdjust="0"/>
    <p:restoredTop sz="87173" autoAdjust="0"/>
  </p:normalViewPr>
  <p:slideViewPr>
    <p:cSldViewPr>
      <p:cViewPr varScale="1">
        <p:scale>
          <a:sx n="179" d="100"/>
          <a:sy n="179" d="100"/>
        </p:scale>
        <p:origin x="1048" y="192"/>
      </p:cViewPr>
      <p:guideLst>
        <p:guide orient="horz" pos="950"/>
        <p:guide pos="3840"/>
      </p:guideLst>
    </p:cSldViewPr>
  </p:slideViewPr>
  <p:outlineViewPr>
    <p:cViewPr>
      <p:scale>
        <a:sx n="33" d="100"/>
        <a:sy n="33" d="100"/>
      </p:scale>
      <p:origin x="0" y="-9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3" d="100"/>
          <a:sy n="63" d="100"/>
        </p:scale>
        <p:origin x="1998" y="60"/>
      </p:cViewPr>
      <p:guideLst>
        <p:guide orient="horz" pos="3127"/>
        <p:guide pos="2141"/>
      </p:guideLst>
    </p:cSldViewPr>
  </p:notesViewPr>
  <p:gridSpacing cx="38405" cy="384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/>
          <a:lstStyle>
            <a:lvl1pPr algn="r">
              <a:defRPr sz="1200"/>
            </a:lvl1pPr>
          </a:lstStyle>
          <a:p>
            <a:pPr>
              <a:defRPr/>
            </a:pPr>
            <a:fld id="{ABECBBEE-CC39-4EB5-A334-46298068CD79}" type="datetimeFigureOut">
              <a:rPr lang="en-US"/>
              <a:pPr>
                <a:defRPr/>
              </a:pPr>
              <a:t>3/3/23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2272" tIns="46136" rIns="92272" bIns="46136" rtlCol="0" anchor="b"/>
          <a:lstStyle>
            <a:lvl1pPr algn="r">
              <a:defRPr sz="1200"/>
            </a:lvl1pPr>
          </a:lstStyle>
          <a:p>
            <a:pPr>
              <a:defRPr/>
            </a:pPr>
            <a:fld id="{F3C50950-8DCE-4BA3-8E21-65C741DFAB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53556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65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8900" y="742950"/>
            <a:ext cx="6619875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272" tIns="46136" rIns="92272" bIns="46136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4494633-67A9-4E43-ACD1-7A0FAA47A10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90185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16481" y="260648"/>
            <a:ext cx="1563273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181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>
            <a:extLst>
              <a:ext uri="{FF2B5EF4-FFF2-40B4-BE49-F238E27FC236}">
                <a16:creationId xmlns:a16="http://schemas.microsoft.com/office/drawing/2014/main" id="{44FCEE4D-1A4E-D2A9-180C-F3CB244DA69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944841E-EA0D-CD5E-039C-C6836C8FA069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09600" y="1239915"/>
            <a:ext cx="11055350" cy="44561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92452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815310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>
            <a:extLst>
              <a:ext uri="{FF2B5EF4-FFF2-40B4-BE49-F238E27FC236}">
                <a16:creationId xmlns:a16="http://schemas.microsoft.com/office/drawing/2014/main" id="{82D701E0-6E45-243B-23DC-3369E2AD8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6200000">
            <a:off x="-2233680" y="2723464"/>
            <a:ext cx="5217564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292106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1449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1" y="274638"/>
            <a:ext cx="11055018" cy="714265"/>
          </a:xfrm>
          <a:prstGeom prst="rect">
            <a:avLst/>
          </a:prstGeom>
          <a:solidFill>
            <a:schemeClr val="bg1"/>
          </a:solidFill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/>
              <a:t>Title</a:t>
            </a:r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1" y="1258119"/>
            <a:ext cx="11055019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 dirty="0"/>
              <a:t>First level</a:t>
            </a:r>
          </a:p>
          <a:p>
            <a:pPr lvl="1" eaLnBrk="1" latinLnBrk="0" hangingPunct="1"/>
            <a:r>
              <a:rPr kumimoji="0" lang="en-GB" noProof="0" dirty="0"/>
              <a:t>Second level</a:t>
            </a:r>
          </a:p>
          <a:p>
            <a:pPr lvl="2" eaLnBrk="1" latinLnBrk="0" hangingPunct="1"/>
            <a:r>
              <a:rPr kumimoji="0" lang="en-GB" noProof="0" dirty="0"/>
              <a:t>Third level</a:t>
            </a:r>
          </a:p>
          <a:p>
            <a:pPr lvl="3" eaLnBrk="1" latinLnBrk="0" hangingPunct="1"/>
            <a:r>
              <a:rPr kumimoji="0" lang="en-GB" noProof="0" dirty="0"/>
              <a:t>Fourth level</a:t>
            </a:r>
          </a:p>
          <a:p>
            <a:pPr lvl="4" eaLnBrk="1" latinLnBrk="0" hangingPunct="1"/>
            <a:r>
              <a:rPr kumimoji="0" lang="en-GB" noProof="0" dirty="0"/>
              <a:t>Fifth level</a:t>
            </a:r>
          </a:p>
        </p:txBody>
      </p:sp>
      <p:pic>
        <p:nvPicPr>
          <p:cNvPr id="7" name="Image 4" descr="bande-01.eps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5963730"/>
            <a:ext cx="12192000" cy="901135"/>
          </a:xfrm>
          <a:prstGeom prst="rect">
            <a:avLst/>
          </a:prstGeom>
        </p:spPr>
      </p:pic>
      <p:sp>
        <p:nvSpPr>
          <p:cNvPr id="10" name="Slide Number Placeholder 2"/>
          <p:cNvSpPr txBox="1">
            <a:spLocks/>
          </p:cNvSpPr>
          <p:nvPr/>
        </p:nvSpPr>
        <p:spPr>
          <a:xfrm>
            <a:off x="9144000" y="6337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1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4628D0A3-5C9A-4901-9C42-FBE507C34AF3}" type="slidenum">
              <a:rPr lang="en-GB" sz="1200" smtClean="0">
                <a:solidFill>
                  <a:srgbClr val="FFFFFF"/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GB" sz="1200" dirty="0">
              <a:solidFill>
                <a:srgbClr val="FFFFF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042DAF2-52AB-954F-BB96-0AEB769CC8F2}"/>
              </a:ext>
            </a:extLst>
          </p:cNvPr>
          <p:cNvSpPr txBox="1"/>
          <p:nvPr userDrawn="1"/>
        </p:nvSpPr>
        <p:spPr>
          <a:xfrm>
            <a:off x="1372185" y="6260409"/>
            <a:ext cx="326442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GB" sz="1400" dirty="0">
                <a:solidFill>
                  <a:srgbClr val="FFFFFF"/>
                </a:solidFill>
                <a:latin typeface="Arial"/>
              </a:rPr>
              <a:t>MP3 meeting 08.02.2023</a:t>
            </a:r>
          </a:p>
        </p:txBody>
      </p:sp>
    </p:spTree>
    <p:extLst>
      <p:ext uri="{BB962C8B-B14F-4D97-AF65-F5344CB8AC3E}">
        <p14:creationId xmlns:p14="http://schemas.microsoft.com/office/powerpoint/2010/main" val="40144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924" r:id="rId1"/>
    <p:sldLayoutId id="2147486928" r:id="rId2"/>
    <p:sldLayoutId id="2147486927" r:id="rId3"/>
    <p:sldLayoutId id="2147486967" r:id="rId4"/>
    <p:sldLayoutId id="2147486968" r:id="rId5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3600" kern="1200">
          <a:solidFill>
            <a:srgbClr val="0214BE"/>
          </a:solidFill>
          <a:latin typeface="+mj-lt"/>
          <a:ea typeface="+mj-ea"/>
          <a:cs typeface="+mj-cs"/>
        </a:defRPr>
      </a:lvl1pPr>
    </p:titleStyle>
    <p:bodyStyle>
      <a:lvl1pPr marL="354013" indent="-317500" algn="l" rtl="0" eaLnBrk="1" latinLnBrk="0" hangingPunct="1">
        <a:spcBef>
          <a:spcPct val="20000"/>
        </a:spcBef>
        <a:buClr>
          <a:schemeClr val="tx1"/>
        </a:buClr>
        <a:buSzPct val="75000"/>
        <a:buFont typeface="Arial" panose="020B0604020202020204" pitchFamily="34" charset="0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20725" indent="-366713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2"/>
        </a:buClr>
        <a:buSzPct val="75000"/>
        <a:buFont typeface="Arial" panose="020B0604020202020204" pitchFamily="34" charset="0"/>
        <a:buChar char="-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2"/>
        </a:buClr>
        <a:buSzPct val="9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2"/>
        </a:buClr>
        <a:buSzPct val="100000"/>
        <a:buFont typeface="Arial" panose="020B0604020202020204" pitchFamily="34" charset="0"/>
        <a:buChar char="-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if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www.cern.ch/poweringtest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tiff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161903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Additional validation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8837AB-709C-B840-A2FC-35DEE7601265}"/>
              </a:ext>
            </a:extLst>
          </p:cNvPr>
          <p:cNvSpPr txBox="1"/>
          <p:nvPr/>
        </p:nvSpPr>
        <p:spPr>
          <a:xfrm>
            <a:off x="488869" y="987075"/>
            <a:ext cx="10714995" cy="24160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RD1.L2/R2/L8/R8</a:t>
            </a:r>
            <a:r>
              <a:rPr lang="en-US" dirty="0">
                <a:latin typeface="+mn-lt"/>
              </a:rPr>
              <a:t> - QDS have been upgraded and behave now as all other IPD/IPQ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PCC + </a:t>
            </a:r>
            <a:r>
              <a:rPr lang="en-US" dirty="0" err="1">
                <a:latin typeface="+mn-lt"/>
              </a:rPr>
              <a:t>QDS_integrity</a:t>
            </a:r>
            <a:endParaRPr lang="en-US" dirty="0">
              <a:latin typeface="+mn-lt"/>
            </a:endParaRP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RBs + RQD/Fs </a:t>
            </a:r>
            <a:r>
              <a:rPr lang="en-US" dirty="0">
                <a:latin typeface="+mn-lt"/>
              </a:rPr>
              <a:t>– EE maintenance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PLI1.b2/b3 + PLI2.b2/b3 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600 A QDS crates in IP2 and IP6 (IP4 to be confirmed)</a:t>
            </a:r>
            <a:r>
              <a:rPr lang="en-US" dirty="0">
                <a:latin typeface="+mn-lt"/>
              </a:rPr>
              <a:t> were removed from LHC and refurbished in the QDS labs during this YETS (TRACO power supply problem)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>
                <a:latin typeface="+mn-lt"/>
              </a:rPr>
              <a:t>PCC + </a:t>
            </a:r>
            <a:r>
              <a:rPr lang="en-US" dirty="0" err="1">
                <a:latin typeface="+mn-lt"/>
              </a:rPr>
              <a:t>QDS_integrity</a:t>
            </a:r>
            <a:endParaRPr lang="en-US" dirty="0">
              <a:latin typeface="+mn-lt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E410801-220E-C344-A829-5FE13F94035B}"/>
              </a:ext>
            </a:extLst>
          </p:cNvPr>
          <p:cNvSpPr/>
          <p:nvPr/>
        </p:nvSpPr>
        <p:spPr>
          <a:xfrm>
            <a:off x="473126" y="3402441"/>
            <a:ext cx="6096000" cy="2539157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RTQX2.L5</a:t>
            </a:r>
            <a:r>
              <a:rPr lang="en-US" dirty="0">
                <a:latin typeface="+mn-lt"/>
              </a:rPr>
              <a:t> DC cables “repaired”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ADDED PNO.d12 </a:t>
            </a:r>
            <a:r>
              <a:rPr lang="en-US" dirty="0">
                <a:latin typeface="+mn-lt"/>
              </a:rPr>
              <a:t>(10% of I</a:t>
            </a:r>
            <a:r>
              <a:rPr lang="en-US" baseline="-25000" dirty="0">
                <a:latin typeface="+mn-lt"/>
              </a:rPr>
              <a:t>NOM</a:t>
            </a:r>
            <a:r>
              <a:rPr lang="en-US" dirty="0">
                <a:latin typeface="+mn-lt"/>
              </a:rPr>
              <a:t>) – first measure of the contact R by the circuit power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PNO.d14</a:t>
            </a:r>
            <a:r>
              <a:rPr lang="en-US" dirty="0">
                <a:latin typeface="+mn-lt"/>
              </a:rPr>
              <a:t> (50% of I</a:t>
            </a:r>
            <a:r>
              <a:rPr lang="en-US" baseline="-25000" dirty="0">
                <a:latin typeface="+mn-lt"/>
              </a:rPr>
              <a:t>NOM</a:t>
            </a:r>
            <a:r>
              <a:rPr lang="en-US" dirty="0">
                <a:latin typeface="+mn-lt"/>
              </a:rPr>
              <a:t>) – confirmation of R measurements and verification of absence of premature warming by thermal camera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b="1" dirty="0">
                <a:latin typeface="+mn-lt"/>
              </a:rPr>
              <a:t>PNO.a9 </a:t>
            </a:r>
            <a:r>
              <a:rPr lang="en-US" dirty="0">
                <a:latin typeface="+mn-lt"/>
              </a:rPr>
              <a:t>(100% of I</a:t>
            </a:r>
            <a:r>
              <a:rPr lang="en-US" baseline="-25000" dirty="0">
                <a:latin typeface="+mn-lt"/>
              </a:rPr>
              <a:t>NOM</a:t>
            </a:r>
            <a:r>
              <a:rPr lang="en-US" dirty="0">
                <a:latin typeface="+mn-lt"/>
              </a:rPr>
              <a:t>) validation of electrical contact @nominal current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AEF2F6A-18CA-6D4A-944C-A05EF057E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0605" y="2852925"/>
            <a:ext cx="3842305" cy="2881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5432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Special tests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D35C95-9EB0-6A44-A998-19EB181ACE62}"/>
              </a:ext>
            </a:extLst>
          </p:cNvPr>
          <p:cNvSpPr txBox="1"/>
          <p:nvPr/>
        </p:nvSpPr>
        <p:spPr>
          <a:xfrm>
            <a:off x="1945866" y="1854395"/>
            <a:ext cx="8372290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PGC.2</a:t>
            </a:r>
            <a:r>
              <a:rPr lang="en-US" sz="2400" dirty="0">
                <a:latin typeface="+mn-lt"/>
              </a:rPr>
              <a:t> – In order to check the global reaction to FPA of main circuits, a FPA test at 6.8 TeV (using nominal cycle) will be performed in each arc</a:t>
            </a:r>
          </a:p>
          <a:p>
            <a:pPr marL="342900" indent="-342900" algn="l"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FPA of RB circuits at 10 A/s </a:t>
            </a:r>
            <a:r>
              <a:rPr lang="en-US" sz="2400" dirty="0">
                <a:latin typeface="+mn-lt"/>
              </a:rPr>
              <a:t>is requested by MP3: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@2kA (adjustment of </a:t>
            </a:r>
            <a:r>
              <a:rPr lang="en-US" sz="2400" dirty="0" err="1">
                <a:latin typeface="+mn-lt"/>
              </a:rPr>
              <a:t>iQPS</a:t>
            </a:r>
            <a:r>
              <a:rPr lang="en-US" sz="2400" dirty="0">
                <a:latin typeface="+mn-lt"/>
              </a:rPr>
              <a:t> settings is needed to ensure tripping BS boards AND reset to nominal situation after the test)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@11kA</a:t>
            </a:r>
          </a:p>
        </p:txBody>
      </p:sp>
    </p:spTree>
    <p:extLst>
      <p:ext uri="{BB962C8B-B14F-4D97-AF65-F5344CB8AC3E}">
        <p14:creationId xmlns:p14="http://schemas.microsoft.com/office/powerpoint/2010/main" val="25832376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Resources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3D35C95-9EB0-6A44-A998-19EB181ACE62}"/>
              </a:ext>
            </a:extLst>
          </p:cNvPr>
          <p:cNvSpPr txBox="1"/>
          <p:nvPr/>
        </p:nvSpPr>
        <p:spPr>
          <a:xfrm>
            <a:off x="988135" y="988903"/>
            <a:ext cx="10407755" cy="492442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12738" indent="-312738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MP3</a:t>
            </a:r>
            <a:r>
              <a:rPr lang="en-US" sz="2200" dirty="0">
                <a:latin typeface="+mn-lt"/>
              </a:rPr>
              <a:t> 2 persons per day, starting on Monday 6</a:t>
            </a:r>
            <a:r>
              <a:rPr lang="en-US" sz="2200" baseline="30000" dirty="0">
                <a:latin typeface="+mn-lt"/>
              </a:rPr>
              <a:t>th</a:t>
            </a:r>
            <a:r>
              <a:rPr lang="en-US" sz="2200" dirty="0">
                <a:latin typeface="+mn-lt"/>
              </a:rPr>
              <a:t> (not much to do next week as mostly small circuits with automatic analysis)</a:t>
            </a:r>
            <a:endParaRPr lang="en-US" sz="2200" b="1" dirty="0"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EPC</a:t>
            </a:r>
            <a:r>
              <a:rPr lang="en-US" sz="2200" dirty="0">
                <a:latin typeface="+mn-lt"/>
              </a:rPr>
              <a:t> piquet (availability for signature 8am-10pm), no interventions outside working hours (until machine check-out)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PIC</a:t>
            </a:r>
            <a:r>
              <a:rPr lang="en-US" sz="2200" dirty="0">
                <a:latin typeface="+mn-lt"/>
              </a:rPr>
              <a:t> on best effort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MPE</a:t>
            </a:r>
            <a:r>
              <a:rPr lang="en-US" sz="2200" dirty="0">
                <a:latin typeface="+mn-lt"/>
              </a:rPr>
              <a:t> piquet will start with the machine check-out, MPE activities will be carried out during working hours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Weekends </a:t>
            </a:r>
            <a:r>
              <a:rPr lang="en-US" sz="2200" dirty="0">
                <a:latin typeface="+mn-lt"/>
              </a:rPr>
              <a:t>of 1/12 and 18/19 March - OP shifts are planned and will be confirmed (or not) as we go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Support support needed from MP3 on 18/19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Support needed from EPC on 18/19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000" dirty="0">
              <a:latin typeface="+mn-lt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Mon/Wed/Fri </a:t>
            </a:r>
            <a:r>
              <a:rPr lang="en-US" sz="2200" b="1" dirty="0">
                <a:latin typeface="+mn-lt"/>
              </a:rPr>
              <a:t>short zoom meetings</a:t>
            </a:r>
            <a:r>
              <a:rPr lang="en-US" sz="2200" dirty="0">
                <a:latin typeface="+mn-lt"/>
              </a:rPr>
              <a:t>, starting on </a:t>
            </a:r>
            <a:r>
              <a:rPr lang="en-US" sz="2200" b="1" u="sng" dirty="0">
                <a:latin typeface="+mn-lt"/>
              </a:rPr>
              <a:t>Wednesday 8</a:t>
            </a:r>
            <a:r>
              <a:rPr lang="en-US" sz="2200" b="1" u="sng" baseline="30000" dirty="0">
                <a:latin typeface="+mn-lt"/>
              </a:rPr>
              <a:t>th</a:t>
            </a:r>
            <a:r>
              <a:rPr lang="en-US" sz="2200" b="1" u="sng" dirty="0">
                <a:latin typeface="+mn-lt"/>
              </a:rPr>
              <a:t> March</a:t>
            </a:r>
          </a:p>
        </p:txBody>
      </p:sp>
    </p:spTree>
    <p:extLst>
      <p:ext uri="{BB962C8B-B14F-4D97-AF65-F5344CB8AC3E}">
        <p14:creationId xmlns:p14="http://schemas.microsoft.com/office/powerpoint/2010/main" val="11860235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stomShape 1"/>
          <p:cNvSpPr/>
          <p:nvPr/>
        </p:nvSpPr>
        <p:spPr>
          <a:xfrm>
            <a:off x="0" y="2276851"/>
            <a:ext cx="12222000" cy="1920250"/>
          </a:xfrm>
          <a:prstGeom prst="rect">
            <a:avLst/>
          </a:prstGeom>
          <a:gradFill rotWithShape="0">
            <a:gsLst>
              <a:gs pos="0">
                <a:srgbClr val="003368">
                  <a:alpha val="80000"/>
                </a:srgbClr>
              </a:gs>
              <a:gs pos="100000">
                <a:srgbClr val="8BA2BA"/>
              </a:gs>
            </a:gsLst>
            <a:lin ang="0"/>
          </a:gradFill>
          <a:ln w="19080">
            <a:solidFill>
              <a:srgbClr val="333399"/>
            </a:solidFill>
            <a:miter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5" name="CustomShape 2"/>
          <p:cNvSpPr/>
          <p:nvPr/>
        </p:nvSpPr>
        <p:spPr>
          <a:xfrm>
            <a:off x="1119793" y="2691400"/>
            <a:ext cx="9946895" cy="109115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>
            <a:spAutoFit/>
          </a:bodyPr>
          <a:lstStyle/>
          <a:p>
            <a:pPr algn="ctr">
              <a:lnSpc>
                <a:spcPct val="100000"/>
              </a:lnSpc>
            </a:pPr>
            <a:r>
              <a:rPr lang="en-GB" sz="6500" b="1" strike="noStrike" spc="-1" dirty="0">
                <a:solidFill>
                  <a:srgbClr val="FFFFFF"/>
                </a:solidFill>
                <a:latin typeface="Arial"/>
                <a:ea typeface="DejaVu Sans"/>
              </a:rPr>
              <a:t>Recommissioning 2023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55680" y="4926795"/>
            <a:ext cx="1167512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000" b="1" dirty="0">
                <a:latin typeface="+mj-lt"/>
              </a:rPr>
              <a:t>M. Solfaroli</a:t>
            </a:r>
          </a:p>
        </p:txBody>
      </p:sp>
    </p:spTree>
    <p:extLst>
      <p:ext uri="{BB962C8B-B14F-4D97-AF65-F5344CB8AC3E}">
        <p14:creationId xmlns:p14="http://schemas.microsoft.com/office/powerpoint/2010/main" val="23875184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74B7D34-BF83-A74C-84A4-62F838BB98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16" y="1047891"/>
            <a:ext cx="8218670" cy="1896955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 err="1"/>
              <a:t>Plannings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075EA62-C586-9746-A26F-1DF0579C782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580" y="98494"/>
            <a:ext cx="4580680" cy="124029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E691DAA-A63F-D84E-93B0-94751B9D6EF5}"/>
              </a:ext>
            </a:extLst>
          </p:cNvPr>
          <p:cNvSpPr txBox="1"/>
          <p:nvPr/>
        </p:nvSpPr>
        <p:spPr>
          <a:xfrm>
            <a:off x="258387" y="3007315"/>
            <a:ext cx="6260015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latin typeface="+mn-lt"/>
              </a:rPr>
              <a:t>DSO tests </a:t>
            </a:r>
            <a:r>
              <a:rPr lang="en-US" dirty="0">
                <a:latin typeface="+mn-lt"/>
              </a:rPr>
              <a:t>(needed for Ph2 powering) </a:t>
            </a:r>
            <a:r>
              <a:rPr lang="en-US" sz="2200" dirty="0">
                <a:latin typeface="+mn-lt"/>
              </a:rPr>
              <a:t>– </a:t>
            </a:r>
            <a:r>
              <a:rPr lang="en-US" sz="2200" b="1" dirty="0">
                <a:latin typeface="+mn-lt"/>
              </a:rPr>
              <a:t>March 10</a:t>
            </a:r>
            <a:r>
              <a:rPr lang="en-US" sz="2200" b="1" baseline="30000" dirty="0">
                <a:latin typeface="+mn-lt"/>
              </a:rPr>
              <a:t>th</a:t>
            </a:r>
          </a:p>
          <a:p>
            <a:pPr algn="l"/>
            <a:endParaRPr lang="en-US" sz="1000" dirty="0">
              <a:latin typeface="+mn-lt"/>
            </a:endParaRP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S34/S45/S78/S81</a:t>
            </a:r>
          </a:p>
          <a:p>
            <a:pPr marL="496888" lvl="1" indent="-1841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CRYO-OK Monday 6</a:t>
            </a:r>
            <a:r>
              <a:rPr lang="en-US" sz="2200" baseline="30000" dirty="0">
                <a:latin typeface="+mn-lt"/>
              </a:rPr>
              <a:t>th</a:t>
            </a:r>
            <a:r>
              <a:rPr lang="en-US" sz="2200" dirty="0">
                <a:latin typeface="+mn-lt"/>
              </a:rPr>
              <a:t> - phase1 next week</a:t>
            </a:r>
          </a:p>
          <a:p>
            <a:pPr marL="496888" lvl="1" indent="-1841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IP1 - PIC intervention to be completed</a:t>
            </a:r>
            <a:endParaRPr lang="en-US" sz="1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S56/S67</a:t>
            </a:r>
          </a:p>
          <a:p>
            <a:pPr marL="496888" lvl="1" indent="-1841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CRYO-OK Monday 13</a:t>
            </a:r>
            <a:r>
              <a:rPr lang="en-US" sz="2200" baseline="30000" dirty="0">
                <a:latin typeface="+mn-lt"/>
              </a:rPr>
              <a:t>th</a:t>
            </a:r>
            <a:endParaRPr lang="en-US" sz="1000" dirty="0">
              <a:latin typeface="+mn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b="1" dirty="0">
                <a:latin typeface="+mn-lt"/>
              </a:rPr>
              <a:t>S12/S23</a:t>
            </a:r>
          </a:p>
          <a:p>
            <a:pPr marL="496888" lvl="1" indent="-1841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CRYO-OK Wednesday 15</a:t>
            </a:r>
            <a:r>
              <a:rPr lang="en-US" sz="2200" baseline="30000" dirty="0">
                <a:latin typeface="+mn-lt"/>
              </a:rPr>
              <a:t>th</a:t>
            </a:r>
            <a:endParaRPr lang="en-US" sz="1000" dirty="0">
              <a:latin typeface="+mn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4E1605B-9162-FE46-A041-FA0205DA06A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0373" y="2939129"/>
            <a:ext cx="5348887" cy="28419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729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webpage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998659-8576-1946-BFD7-4C5CE77E3F70}"/>
              </a:ext>
            </a:extLst>
          </p:cNvPr>
          <p:cNvSpPr txBox="1"/>
          <p:nvPr/>
        </p:nvSpPr>
        <p:spPr>
          <a:xfrm>
            <a:off x="3254030" y="5363817"/>
            <a:ext cx="400205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+mn-lt"/>
                <a:hlinkClick r:id="rId2"/>
              </a:rPr>
              <a:t>www.cern.ch/poweringtests</a:t>
            </a:r>
            <a:r>
              <a:rPr lang="en-US" sz="2400" dirty="0">
                <a:latin typeface="+mn-lt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CD9604F-66F7-BA4A-9C24-801F59E5318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660"/>
          <a:stretch/>
        </p:blipFill>
        <p:spPr>
          <a:xfrm>
            <a:off x="214687" y="1316725"/>
            <a:ext cx="7023269" cy="347703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FA1E566-46C3-CF44-A487-6D7DB55FDD8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78580" y="1234392"/>
            <a:ext cx="4531377" cy="364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896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Procedure status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AE998659-8576-1946-BFD7-4C5CE77E3F70}"/>
              </a:ext>
            </a:extLst>
          </p:cNvPr>
          <p:cNvSpPr txBox="1"/>
          <p:nvPr/>
        </p:nvSpPr>
        <p:spPr>
          <a:xfrm>
            <a:off x="3254030" y="5363817"/>
            <a:ext cx="438132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dirty="0">
                <a:latin typeface="+mn-lt"/>
              </a:rPr>
              <a:t>Procedures will be approved…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E7EF6F3-6CB1-E742-9BB3-6F129C1FA9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6235" y="991955"/>
            <a:ext cx="7646498" cy="4030071"/>
          </a:xfrm>
          <a:prstGeom prst="rect">
            <a:avLst/>
          </a:prstGeom>
        </p:spPr>
      </p:pic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5AA11D29-3757-F44D-8717-55B5061F13FD}"/>
              </a:ext>
            </a:extLst>
          </p:cNvPr>
          <p:cNvSpPr/>
          <p:nvPr/>
        </p:nvSpPr>
        <p:spPr>
          <a:xfrm>
            <a:off x="1602615" y="3544215"/>
            <a:ext cx="7800118" cy="729695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5858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Parameters document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996993-869A-5845-B957-385D29969F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565" y="1510439"/>
            <a:ext cx="5834597" cy="350581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3F926DF7-9CF3-D94D-819A-CC922FDD0012}"/>
              </a:ext>
            </a:extLst>
          </p:cNvPr>
          <p:cNvSpPr txBox="1"/>
          <p:nvPr/>
        </p:nvSpPr>
        <p:spPr>
          <a:xfrm>
            <a:off x="261198" y="1355130"/>
            <a:ext cx="6336825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2200" dirty="0">
                <a:latin typeface="+mn-lt"/>
              </a:rPr>
              <a:t>New version of the documents containing the powering tests parameters: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Updated with modifications occurred during the  </a:t>
            </a:r>
            <a:r>
              <a:rPr lang="en-US" sz="2200" b="1" dirty="0">
                <a:latin typeface="+mn-lt"/>
              </a:rPr>
              <a:t>2021/2022 campaigns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</a:t>
            </a:r>
            <a:r>
              <a:rPr lang="en-US" sz="2200" baseline="-25000" dirty="0">
                <a:latin typeface="+mn-lt"/>
              </a:rPr>
              <a:t>PNO</a:t>
            </a:r>
            <a:r>
              <a:rPr lang="en-US" sz="2200" dirty="0">
                <a:latin typeface="+mn-lt"/>
              </a:rPr>
              <a:t> for </a:t>
            </a:r>
            <a:r>
              <a:rPr lang="en-US" sz="2200" b="1" dirty="0">
                <a:latin typeface="+mn-lt"/>
              </a:rPr>
              <a:t>IT main quads and correctors </a:t>
            </a:r>
            <a:r>
              <a:rPr lang="en-US" sz="2200" dirty="0">
                <a:latin typeface="+mn-lt"/>
              </a:rPr>
              <a:t>in IP1 and IP5 modified, following recommendation from the IT lifetime taskforce.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</a:t>
            </a:r>
            <a:r>
              <a:rPr lang="en-US" sz="2200" baseline="-25000" dirty="0">
                <a:latin typeface="+mn-lt"/>
              </a:rPr>
              <a:t>PNO</a:t>
            </a:r>
            <a:r>
              <a:rPr lang="en-US" sz="2200" dirty="0">
                <a:latin typeface="+mn-lt"/>
              </a:rPr>
              <a:t> for </a:t>
            </a:r>
            <a:r>
              <a:rPr lang="en-US" sz="2200" b="1" dirty="0">
                <a:latin typeface="+mn-lt"/>
              </a:rPr>
              <a:t>RD circuits </a:t>
            </a:r>
            <a:r>
              <a:rPr lang="en-US" sz="2200" dirty="0">
                <a:latin typeface="+mn-lt"/>
              </a:rPr>
              <a:t>set to operational value for 6.8 TeV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200" dirty="0">
                <a:latin typeface="+mn-lt"/>
              </a:rPr>
              <a:t>I</a:t>
            </a:r>
            <a:r>
              <a:rPr lang="en-US" sz="2200" baseline="-25000" dirty="0">
                <a:latin typeface="+mn-lt"/>
              </a:rPr>
              <a:t>PNO</a:t>
            </a:r>
            <a:r>
              <a:rPr lang="en-US" sz="2200" dirty="0">
                <a:latin typeface="+mn-lt"/>
              </a:rPr>
              <a:t> for </a:t>
            </a:r>
            <a:r>
              <a:rPr lang="en-US" sz="2200" b="1" dirty="0">
                <a:latin typeface="+mn-lt"/>
              </a:rPr>
              <a:t>RCD/RCS </a:t>
            </a:r>
            <a:r>
              <a:rPr lang="en-US" sz="2200" dirty="0">
                <a:latin typeface="+mn-lt"/>
              </a:rPr>
              <a:t>reduced to the operational needs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6CA0E9B-3FA8-D841-BF59-A1C8DFD38955}"/>
              </a:ext>
            </a:extLst>
          </p:cNvPr>
          <p:cNvSpPr/>
          <p:nvPr/>
        </p:nvSpPr>
        <p:spPr>
          <a:xfrm>
            <a:off x="1305678" y="5166695"/>
            <a:ext cx="97829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dirty="0">
                <a:solidFill>
                  <a:srgbClr val="C00000"/>
                </a:solidFill>
                <a:latin typeface="+mn-lt"/>
              </a:rPr>
              <a:t>Max operational values will be restored in case of needs, as circuits have been commissioned in 2021/2022 to those values and NO thermal cycle was performed</a:t>
            </a:r>
          </a:p>
        </p:txBody>
      </p:sp>
    </p:spTree>
    <p:extLst>
      <p:ext uri="{BB962C8B-B14F-4D97-AF65-F5344CB8AC3E}">
        <p14:creationId xmlns:p14="http://schemas.microsoft.com/office/powerpoint/2010/main" val="37615161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STEPS activated (other than powering steps)</a:t>
            </a:r>
            <a:endParaRPr lang="en-GB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5D8837AB-709C-B840-A2FC-35DEE7601265}"/>
              </a:ext>
            </a:extLst>
          </p:cNvPr>
          <p:cNvSpPr txBox="1"/>
          <p:nvPr/>
        </p:nvSpPr>
        <p:spPr>
          <a:xfrm>
            <a:off x="834515" y="1162684"/>
            <a:ext cx="9140390" cy="46474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IST.QDS_FIELD (for 13 kA circuits)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ElQA + CC.ELQA (ONLY valid for RB &amp; RQD/F &amp; 600 A of S34 (DFBLC))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IST.QDS_REMOTE (if present)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PC Unlock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QDS.QHD (QH discharge at all levels, for all circuit equipped with QH)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_LOW1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_LOW2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200" dirty="0">
                <a:latin typeface="+mn-lt"/>
              </a:rPr>
              <a:t>_NOMINAL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IST.QDS (for circuits other than 13 kA)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PIC – CRYO OK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PIC2 (ALL tests for all circuit, </a:t>
            </a:r>
            <a:r>
              <a:rPr lang="en-US" sz="2000" b="1" u="sng" dirty="0">
                <a:latin typeface="+mn-lt"/>
              </a:rPr>
              <a:t>BUT</a:t>
            </a:r>
            <a:r>
              <a:rPr lang="en-US" sz="2000" dirty="0">
                <a:latin typeface="+mn-lt"/>
              </a:rPr>
              <a:t> the water interlock on 13 kA)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…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>
                <a:latin typeface="+mn-lt"/>
              </a:rPr>
              <a:t>PIC-BIC</a:t>
            </a:r>
          </a:p>
        </p:txBody>
      </p:sp>
    </p:spTree>
    <p:extLst>
      <p:ext uri="{BB962C8B-B14F-4D97-AF65-F5344CB8AC3E}">
        <p14:creationId xmlns:p14="http://schemas.microsoft.com/office/powerpoint/2010/main" val="231346678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9FE6E1D-65DD-4A4B-A063-402943FED2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8233" y="888674"/>
            <a:ext cx="4013200" cy="622300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617" y="215789"/>
            <a:ext cx="11044822" cy="714265"/>
          </a:xfrm>
        </p:spPr>
        <p:txBody>
          <a:bodyPr/>
          <a:lstStyle/>
          <a:p>
            <a:r>
              <a:rPr lang="en-US" dirty="0"/>
              <a:t>Tests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D87AC4-088C-454E-927A-E92257938018}"/>
              </a:ext>
            </a:extLst>
          </p:cNvPr>
          <p:cNvSpPr txBox="1"/>
          <p:nvPr/>
        </p:nvSpPr>
        <p:spPr>
          <a:xfrm>
            <a:off x="296845" y="968992"/>
            <a:ext cx="824072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C00000"/>
                </a:solidFill>
                <a:latin typeface="+mn-lt"/>
              </a:rPr>
              <a:t>60 A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B42DE98B-14E7-164C-BB0D-42E4E21831D4}"/>
              </a:ext>
            </a:extLst>
          </p:cNvPr>
          <p:cNvGrpSpPr/>
          <p:nvPr/>
        </p:nvGrpSpPr>
        <p:grpSpPr>
          <a:xfrm>
            <a:off x="5860601" y="72562"/>
            <a:ext cx="2315173" cy="2254523"/>
            <a:chOff x="7981811" y="1341102"/>
            <a:chExt cx="4172089" cy="4475498"/>
          </a:xfrm>
        </p:grpSpPr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B0856D35-4A50-4741-9E90-1552E61F795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6093"/>
            <a:stretch/>
          </p:blipFill>
          <p:spPr>
            <a:xfrm>
              <a:off x="7981811" y="1341102"/>
              <a:ext cx="1642545" cy="4470400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A7D8D951-B7E8-E148-A73F-57152BAE32E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625"/>
            <a:stretch/>
          </p:blipFill>
          <p:spPr>
            <a:xfrm>
              <a:off x="9629260" y="1346200"/>
              <a:ext cx="2524640" cy="4470400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69407EF2-2F9E-0F48-9DEA-4338FCBBB00B}"/>
              </a:ext>
            </a:extLst>
          </p:cNvPr>
          <p:cNvSpPr txBox="1"/>
          <p:nvPr/>
        </p:nvSpPr>
        <p:spPr>
          <a:xfrm>
            <a:off x="5917526" y="69994"/>
            <a:ext cx="995594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C00000"/>
                </a:solidFill>
                <a:latin typeface="+mn-lt"/>
              </a:rPr>
              <a:t>600 A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ADF9A04-358A-9442-A539-6F733097A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6617" y="1844100"/>
            <a:ext cx="5086193" cy="7523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BC7D2EF-F22A-C44A-AD6B-2B6BF046DF9C}"/>
              </a:ext>
            </a:extLst>
          </p:cNvPr>
          <p:cNvSpPr txBox="1"/>
          <p:nvPr/>
        </p:nvSpPr>
        <p:spPr>
          <a:xfrm>
            <a:off x="143225" y="1766224"/>
            <a:ext cx="1423595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400" b="1" dirty="0">
                <a:solidFill>
                  <a:srgbClr val="C00000"/>
                </a:solidFill>
                <a:latin typeface="+mn-lt"/>
              </a:rPr>
              <a:t>80/120 A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328E629-DD62-3C46-AB1A-626CE6BCB2DE}"/>
              </a:ext>
            </a:extLst>
          </p:cNvPr>
          <p:cNvGrpSpPr/>
          <p:nvPr/>
        </p:nvGrpSpPr>
        <p:grpSpPr>
          <a:xfrm>
            <a:off x="300712" y="2860168"/>
            <a:ext cx="2532216" cy="2545380"/>
            <a:chOff x="949730" y="1695450"/>
            <a:chExt cx="3332693" cy="3467100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0A7C6A3-723F-D641-88D7-6D5837BF98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120" r="81360"/>
            <a:stretch/>
          </p:blipFill>
          <p:spPr>
            <a:xfrm>
              <a:off x="949730" y="1695450"/>
              <a:ext cx="1382580" cy="3467100"/>
            </a:xfrm>
            <a:prstGeom prst="rect">
              <a:avLst/>
            </a:prstGeom>
          </p:spPr>
        </p:pic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FF7E12-33E9-CA4A-8433-F122BB58137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3767"/>
            <a:stretch/>
          </p:blipFill>
          <p:spPr>
            <a:xfrm>
              <a:off x="2334163" y="1695450"/>
              <a:ext cx="1948260" cy="3467100"/>
            </a:xfrm>
            <a:prstGeom prst="rect">
              <a:avLst/>
            </a:prstGeom>
          </p:spPr>
        </p:pic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7AD10FC2-AC0F-D242-A52A-67C98BDAF47C}"/>
              </a:ext>
            </a:extLst>
          </p:cNvPr>
          <p:cNvGrpSpPr/>
          <p:nvPr/>
        </p:nvGrpSpPr>
        <p:grpSpPr>
          <a:xfrm>
            <a:off x="3134833" y="2726269"/>
            <a:ext cx="2634863" cy="3126835"/>
            <a:chOff x="8484150" y="1384300"/>
            <a:chExt cx="3441150" cy="4394200"/>
          </a:xfrm>
        </p:grpSpPr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68EC41CF-57F7-2242-AB39-F26A9F01BB2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7208"/>
            <a:stretch/>
          </p:blipFill>
          <p:spPr>
            <a:xfrm>
              <a:off x="8484150" y="1384300"/>
              <a:ext cx="1452350" cy="4394200"/>
            </a:xfrm>
            <a:prstGeom prst="rect">
              <a:avLst/>
            </a:prstGeom>
          </p:spPr>
        </p:pic>
        <p:pic>
          <p:nvPicPr>
            <p:cNvPr id="22" name="Picture 21">
              <a:extLst>
                <a:ext uri="{FF2B5EF4-FFF2-40B4-BE49-F238E27FC236}">
                  <a16:creationId xmlns:a16="http://schemas.microsoft.com/office/drawing/2014/main" id="{3F5B20DC-31CC-B546-A321-6F939D53721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2483"/>
            <a:stretch/>
          </p:blipFill>
          <p:spPr>
            <a:xfrm>
              <a:off x="9936500" y="1384300"/>
              <a:ext cx="1988800" cy="439420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88185FCD-73FE-E742-A436-7B1DF1D7DCE6}"/>
              </a:ext>
            </a:extLst>
          </p:cNvPr>
          <p:cNvGrpSpPr/>
          <p:nvPr/>
        </p:nvGrpSpPr>
        <p:grpSpPr>
          <a:xfrm>
            <a:off x="5937812" y="2529161"/>
            <a:ext cx="1983508" cy="3323943"/>
            <a:chOff x="1335174" y="0"/>
            <a:chExt cx="3878906" cy="6858000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62FB3E7-42C6-8F41-B639-08BEA860879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969"/>
            <a:stretch/>
          </p:blipFill>
          <p:spPr>
            <a:xfrm>
              <a:off x="1335174" y="0"/>
              <a:ext cx="1907292" cy="6858000"/>
            </a:xfrm>
            <a:prstGeom prst="rect">
              <a:avLst/>
            </a:prstGeom>
          </p:spPr>
        </p:pic>
        <p:pic>
          <p:nvPicPr>
            <p:cNvPr id="25" name="Picture 24">
              <a:extLst>
                <a:ext uri="{FF2B5EF4-FFF2-40B4-BE49-F238E27FC236}">
                  <a16:creationId xmlns:a16="http://schemas.microsoft.com/office/drawing/2014/main" id="{E0160154-F0D3-4340-B63A-3D3733D434B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540" r="21753"/>
            <a:stretch/>
          </p:blipFill>
          <p:spPr>
            <a:xfrm>
              <a:off x="3242466" y="0"/>
              <a:ext cx="1971614" cy="6858000"/>
            </a:xfrm>
            <a:prstGeom prst="rect">
              <a:avLst/>
            </a:prstGeom>
          </p:spPr>
        </p:pic>
      </p:grpSp>
      <p:sp>
        <p:nvSpPr>
          <p:cNvPr id="26" name="TextBox 25">
            <a:extLst>
              <a:ext uri="{FF2B5EF4-FFF2-40B4-BE49-F238E27FC236}">
                <a16:creationId xmlns:a16="http://schemas.microsoft.com/office/drawing/2014/main" id="{5E7F940B-6535-C848-983C-460713AEA7AC}"/>
              </a:ext>
            </a:extLst>
          </p:cNvPr>
          <p:cNvSpPr txBox="1"/>
          <p:nvPr/>
        </p:nvSpPr>
        <p:spPr>
          <a:xfrm>
            <a:off x="437460" y="2848615"/>
            <a:ext cx="65434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200" b="1" dirty="0">
                <a:solidFill>
                  <a:srgbClr val="C00000"/>
                </a:solidFill>
                <a:latin typeface="+mn-lt"/>
              </a:rPr>
              <a:t>IPD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EFC584-37A0-6E43-AD8E-A171CCD74466}"/>
              </a:ext>
            </a:extLst>
          </p:cNvPr>
          <p:cNvSpPr txBox="1"/>
          <p:nvPr/>
        </p:nvSpPr>
        <p:spPr>
          <a:xfrm>
            <a:off x="3352195" y="2841877"/>
            <a:ext cx="670376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200" b="1" dirty="0">
                <a:solidFill>
                  <a:srgbClr val="C00000"/>
                </a:solidFill>
                <a:latin typeface="+mn-lt"/>
              </a:rPr>
              <a:t>IPQ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6BC87F0-9E8F-CA4D-B532-6434D75FD078}"/>
              </a:ext>
            </a:extLst>
          </p:cNvPr>
          <p:cNvSpPr txBox="1"/>
          <p:nvPr/>
        </p:nvSpPr>
        <p:spPr>
          <a:xfrm>
            <a:off x="6214535" y="2529161"/>
            <a:ext cx="436338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200" b="1" dirty="0">
                <a:solidFill>
                  <a:srgbClr val="C00000"/>
                </a:solidFill>
                <a:latin typeface="+mn-lt"/>
              </a:rPr>
              <a:t>IT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8329454-02F4-C34D-9C11-E7282CDA5F60}"/>
              </a:ext>
            </a:extLst>
          </p:cNvPr>
          <p:cNvGrpSpPr/>
          <p:nvPr/>
        </p:nvGrpSpPr>
        <p:grpSpPr>
          <a:xfrm>
            <a:off x="10223355" y="545628"/>
            <a:ext cx="1536200" cy="5163028"/>
            <a:chOff x="2754765" y="274638"/>
            <a:chExt cx="1997060" cy="6858000"/>
          </a:xfrm>
        </p:grpSpPr>
        <p:pic>
          <p:nvPicPr>
            <p:cNvPr id="30" name="Picture 29">
              <a:extLst>
                <a:ext uri="{FF2B5EF4-FFF2-40B4-BE49-F238E27FC236}">
                  <a16:creationId xmlns:a16="http://schemas.microsoft.com/office/drawing/2014/main" id="{89B37760-FE00-CC4D-9F18-67680456E95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2171"/>
            <a:stretch/>
          </p:blipFill>
          <p:spPr>
            <a:xfrm>
              <a:off x="2754765" y="274638"/>
              <a:ext cx="1190555" cy="6858000"/>
            </a:xfrm>
            <a:prstGeom prst="rect">
              <a:avLst/>
            </a:prstGeom>
          </p:spPr>
        </p:pic>
        <p:pic>
          <p:nvPicPr>
            <p:cNvPr id="31" name="Picture 30">
              <a:extLst>
                <a:ext uri="{FF2B5EF4-FFF2-40B4-BE49-F238E27FC236}">
                  <a16:creationId xmlns:a16="http://schemas.microsoft.com/office/drawing/2014/main" id="{5E14C7A4-07FE-EE46-92D9-6B58D8494A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201" r="9722"/>
            <a:stretch/>
          </p:blipFill>
          <p:spPr>
            <a:xfrm>
              <a:off x="3945320" y="274638"/>
              <a:ext cx="806505" cy="6858000"/>
            </a:xfrm>
            <a:prstGeom prst="rect">
              <a:avLst/>
            </a:prstGeom>
          </p:spPr>
        </p:pic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4813DDA6-1502-B445-B470-3D75A254F955}"/>
              </a:ext>
            </a:extLst>
          </p:cNvPr>
          <p:cNvGrpSpPr/>
          <p:nvPr/>
        </p:nvGrpSpPr>
        <p:grpSpPr>
          <a:xfrm>
            <a:off x="8394771" y="531659"/>
            <a:ext cx="1459390" cy="5150618"/>
            <a:chOff x="7269860" y="469900"/>
            <a:chExt cx="1706515" cy="6227873"/>
          </a:xfrm>
        </p:grpSpPr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891355DC-CD43-2D45-8D04-84910645AD9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86091"/>
            <a:stretch/>
          </p:blipFill>
          <p:spPr>
            <a:xfrm>
              <a:off x="7269860" y="474773"/>
              <a:ext cx="976820" cy="6223000"/>
            </a:xfrm>
            <a:prstGeom prst="rect">
              <a:avLst/>
            </a:prstGeom>
          </p:spPr>
        </p:pic>
        <p:pic>
          <p:nvPicPr>
            <p:cNvPr id="34" name="Picture 33">
              <a:extLst>
                <a:ext uri="{FF2B5EF4-FFF2-40B4-BE49-F238E27FC236}">
                  <a16:creationId xmlns:a16="http://schemas.microsoft.com/office/drawing/2014/main" id="{92C0A6C9-61D5-534C-869D-8E4310FC5D2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8453" r="11157"/>
            <a:stretch/>
          </p:blipFill>
          <p:spPr>
            <a:xfrm>
              <a:off x="8246680" y="469900"/>
              <a:ext cx="729695" cy="6223000"/>
            </a:xfrm>
            <a:prstGeom prst="rect">
              <a:avLst/>
            </a:prstGeom>
          </p:spPr>
        </p:pic>
      </p:grpSp>
      <p:sp>
        <p:nvSpPr>
          <p:cNvPr id="35" name="TextBox 34">
            <a:extLst>
              <a:ext uri="{FF2B5EF4-FFF2-40B4-BE49-F238E27FC236}">
                <a16:creationId xmlns:a16="http://schemas.microsoft.com/office/drawing/2014/main" id="{C7237759-09DB-5544-A16A-9B8D835DC388}"/>
              </a:ext>
            </a:extLst>
          </p:cNvPr>
          <p:cNvSpPr txBox="1"/>
          <p:nvPr/>
        </p:nvSpPr>
        <p:spPr>
          <a:xfrm>
            <a:off x="8812453" y="114741"/>
            <a:ext cx="591829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200" b="1" dirty="0">
                <a:solidFill>
                  <a:srgbClr val="C00000"/>
                </a:solidFill>
                <a:latin typeface="+mn-lt"/>
              </a:rPr>
              <a:t>RB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F068DBD-B4D0-AB43-9939-079408FD2BEC}"/>
              </a:ext>
            </a:extLst>
          </p:cNvPr>
          <p:cNvSpPr txBox="1"/>
          <p:nvPr/>
        </p:nvSpPr>
        <p:spPr>
          <a:xfrm>
            <a:off x="10347374" y="100772"/>
            <a:ext cx="1063112" cy="43088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 algn="l"/>
            <a:r>
              <a:rPr lang="en-US" sz="2200" b="1" dirty="0">
                <a:solidFill>
                  <a:srgbClr val="C00000"/>
                </a:solidFill>
                <a:latin typeface="+mn-lt"/>
              </a:rPr>
              <a:t>RQD/F</a:t>
            </a:r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E4F8E2D8-EA27-DC44-9168-76EC99FCCA85}"/>
              </a:ext>
            </a:extLst>
          </p:cNvPr>
          <p:cNvSpPr/>
          <p:nvPr/>
        </p:nvSpPr>
        <p:spPr>
          <a:xfrm>
            <a:off x="4246887" y="4191132"/>
            <a:ext cx="1534695" cy="1658183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FE389DFC-60EC-6942-A8F6-5D556ECE0752}"/>
              </a:ext>
            </a:extLst>
          </p:cNvPr>
          <p:cNvSpPr txBox="1"/>
          <p:nvPr/>
        </p:nvSpPr>
        <p:spPr>
          <a:xfrm>
            <a:off x="4137345" y="4418561"/>
            <a:ext cx="172105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FF0000"/>
                </a:solidFill>
                <a:latin typeface="+mn-lt"/>
              </a:rPr>
              <a:t>PLI2.e3 will be performed instead of PNO.a7</a:t>
            </a:r>
          </a:p>
        </p:txBody>
      </p:sp>
    </p:spTree>
    <p:extLst>
      <p:ext uri="{BB962C8B-B14F-4D97-AF65-F5344CB8AC3E}">
        <p14:creationId xmlns:p14="http://schemas.microsoft.com/office/powerpoint/2010/main" val="421562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B182BF1A-C35E-7349-A614-55B5600747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274638"/>
            <a:ext cx="11044822" cy="714265"/>
          </a:xfrm>
        </p:spPr>
        <p:txBody>
          <a:bodyPr/>
          <a:lstStyle/>
          <a:p>
            <a:r>
              <a:rPr lang="en-US" dirty="0"/>
              <a:t>Tests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CF5349D-D491-7A40-9BD0-DDF9A0B16C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5570" y="433410"/>
            <a:ext cx="5892800" cy="132080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D99C2D3-F533-2142-AE42-21E8ED87AA88}"/>
              </a:ext>
            </a:extLst>
          </p:cNvPr>
          <p:cNvSpPr txBox="1"/>
          <p:nvPr/>
        </p:nvSpPr>
        <p:spPr>
          <a:xfrm>
            <a:off x="1679425" y="2276850"/>
            <a:ext cx="8159992" cy="33547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New campaign </a:t>
            </a:r>
            <a:r>
              <a:rPr lang="en-US" sz="2400" dirty="0">
                <a:latin typeface="+mn-lt"/>
              </a:rPr>
              <a:t>(Recommissioning 2022/2023) created in ACCTESTING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10512 tests </a:t>
            </a:r>
            <a:r>
              <a:rPr lang="en-US" sz="2400" dirty="0">
                <a:latin typeface="+mn-lt"/>
              </a:rPr>
              <a:t>to be executed and </a:t>
            </a:r>
            <a:r>
              <a:rPr lang="en-US" sz="2400" dirty="0" err="1">
                <a:latin typeface="+mn-lt"/>
              </a:rPr>
              <a:t>analysed</a:t>
            </a:r>
            <a:r>
              <a:rPr lang="en-US" sz="2400" dirty="0">
                <a:latin typeface="+mn-lt"/>
              </a:rPr>
              <a:t> in less than 2 weeks, 9 already successful ;-)</a:t>
            </a:r>
          </a:p>
          <a:p>
            <a:pPr marL="342900" indent="-342900" algn="l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b="1" dirty="0">
                <a:latin typeface="+mn-lt"/>
              </a:rPr>
              <a:t>Sign-only tests </a:t>
            </a:r>
            <a:r>
              <a:rPr lang="en-US" sz="2400" dirty="0">
                <a:latin typeface="+mn-lt"/>
              </a:rPr>
              <a:t>are ready for experts 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 dirty="0">
                <a:latin typeface="+mn-lt"/>
              </a:rPr>
              <a:t>Please sign them as soon as the activity is done</a:t>
            </a:r>
          </a:p>
          <a:p>
            <a:pPr marL="800100" lvl="1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400">
                <a:latin typeface="+mn-lt"/>
              </a:rPr>
              <a:t>As </a:t>
            </a:r>
            <a:r>
              <a:rPr lang="en-US" sz="2400" dirty="0">
                <a:latin typeface="+mn-lt"/>
              </a:rPr>
              <a:t>usual you can count on me to sign them, if you provide the </a:t>
            </a:r>
            <a:r>
              <a:rPr lang="en-US" sz="2400">
                <a:latin typeface="+mn-lt"/>
              </a:rPr>
              <a:t>info!</a:t>
            </a:r>
            <a:endParaRPr lang="en-US" sz="24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29214232"/>
      </p:ext>
    </p:extLst>
  </p:cSld>
  <p:clrMapOvr>
    <a:masterClrMapping/>
  </p:clrMapOvr>
</p:sld>
</file>

<file path=ppt/theme/theme1.xml><?xml version="1.0" encoding="utf-8"?>
<a:theme xmlns:a="http://schemas.openxmlformats.org/drawingml/2006/main" name="Fred 2">
  <a:themeElements>
    <a:clrScheme name="Personnalisée 4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solidFill>
          <a:schemeClr val="bg1"/>
        </a:solidFill>
      </a:spPr>
      <a:bodyPr wrap="none" rtlCol="0">
        <a:spAutoFit/>
      </a:bodyPr>
      <a:lstStyle>
        <a:defPPr algn="l">
          <a:defRPr sz="1600" dirty="0" err="1" smtClean="0">
            <a:latin typeface="+mn-lt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62485</TotalTime>
  <Words>694</Words>
  <Application>Microsoft Macintosh PowerPoint</Application>
  <PresentationFormat>Widescreen</PresentationFormat>
  <Paragraphs>79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Comic Sans MS</vt:lpstr>
      <vt:lpstr>DejaVu Sans</vt:lpstr>
      <vt:lpstr>Fred 2</vt:lpstr>
      <vt:lpstr>PowerPoint Presentation</vt:lpstr>
      <vt:lpstr>PowerPoint Presentation</vt:lpstr>
      <vt:lpstr>Plannings</vt:lpstr>
      <vt:lpstr>webpage</vt:lpstr>
      <vt:lpstr>Procedure status</vt:lpstr>
      <vt:lpstr>Parameters document</vt:lpstr>
      <vt:lpstr>STEPS activated (other than powering steps)</vt:lpstr>
      <vt:lpstr>Tests</vt:lpstr>
      <vt:lpstr>Tests</vt:lpstr>
      <vt:lpstr>Additional validation</vt:lpstr>
      <vt:lpstr>Special tests</vt:lpstr>
      <vt:lpstr>Resources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Jorg Wenninger</dc:creator>
  <cp:lastModifiedBy>Microsoft Office User</cp:lastModifiedBy>
  <cp:revision>9282</cp:revision>
  <cp:lastPrinted>2014-08-28T12:09:23Z</cp:lastPrinted>
  <dcterms:created xsi:type="dcterms:W3CDTF">1601-01-01T00:00:00Z</dcterms:created>
  <dcterms:modified xsi:type="dcterms:W3CDTF">2023-03-03T08:24:35Z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