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9"/>
  </p:notesMasterIdLst>
  <p:sldIdLst>
    <p:sldId id="938" r:id="rId5"/>
    <p:sldId id="939" r:id="rId6"/>
    <p:sldId id="940" r:id="rId7"/>
    <p:sldId id="941" r:id="rId8"/>
    <p:sldId id="942" r:id="rId9"/>
    <p:sldId id="966" r:id="rId10"/>
    <p:sldId id="959" r:id="rId11"/>
    <p:sldId id="960" r:id="rId12"/>
    <p:sldId id="961" r:id="rId13"/>
    <p:sldId id="963" r:id="rId14"/>
    <p:sldId id="423" r:id="rId15"/>
    <p:sldId id="964" r:id="rId16"/>
    <p:sldId id="950" r:id="rId17"/>
    <p:sldId id="951" r:id="rId18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CCE4"/>
    <a:srgbClr val="006DD0"/>
    <a:srgbClr val="B9DEFF"/>
    <a:srgbClr val="F09E18"/>
    <a:srgbClr val="0016A0"/>
    <a:srgbClr val="8E04FF"/>
    <a:srgbClr val="67B4FE"/>
    <a:srgbClr val="6647AD"/>
    <a:srgbClr val="676ECB"/>
    <a:srgbClr val="669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81"/>
    <p:restoredTop sz="97156" autoAdjust="0"/>
  </p:normalViewPr>
  <p:slideViewPr>
    <p:cSldViewPr snapToGrid="0" snapToObjects="1">
      <p:cViewPr>
        <p:scale>
          <a:sx n="105" d="100"/>
          <a:sy n="105" d="100"/>
        </p:scale>
        <p:origin x="936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Wednesday 22 February 2023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RD Line 3 Kick-off meeting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Wednesday 22 February 2023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RD Line 3 Kick-off meeting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8806" y="2243666"/>
            <a:ext cx="8219661" cy="1591733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Wednesday 22 February 2023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RD Line 3 Kick-off meeting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Wednesday 22 February 2023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RD Line 3 Kick-off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Wednesday 22 February 2023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RD Line 3 Kick-off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Wednesday 22 February 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RD Line 3 Kick-off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CH"/>
              <a:t>Wednesday 22 February 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HFM RD Line 3 Kick-off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t="62024"/>
          <a:stretch/>
        </p:blipFill>
        <p:spPr bwMode="auto">
          <a:xfrm>
            <a:off x="780685" y="6375399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4" r:id="rId5"/>
    <p:sldLayoutId id="2147483665" r:id="rId6"/>
    <p:sldLayoutId id="2147483667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s://indico.cern.ch/event/1218461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A9D543A-7333-09E9-8860-2B8A773EE8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396" t="21764" r="44194" b="17589"/>
          <a:stretch/>
        </p:blipFill>
        <p:spPr>
          <a:xfrm>
            <a:off x="5714601" y="2868521"/>
            <a:ext cx="3139485" cy="33440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35EA747-354A-C443-81A2-9F0AC7C41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Electromagnetic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5BA303-0F68-954A-996C-10268F1CF5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Wednesday 22 February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0DCA43-F2F6-3840-9A6E-B8E2323F86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RD Line 3 Kick-off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AADD8-7309-DD41-9B0D-D8DA511535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C70751-8BA6-8443-A639-3631F07935E3}"/>
              </a:ext>
            </a:extLst>
          </p:cNvPr>
          <p:cNvSpPr txBox="1"/>
          <p:nvPr/>
        </p:nvSpPr>
        <p:spPr>
          <a:xfrm>
            <a:off x="4103762" y="4759473"/>
            <a:ext cx="152317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CABLE#1 </a:t>
            </a:r>
          </a:p>
          <a:p>
            <a:r>
              <a:rPr lang="en-US" sz="1100" dirty="0" err="1"/>
              <a:t>R</a:t>
            </a:r>
            <a:r>
              <a:rPr lang="en-US" sz="1100" baseline="-25000" dirty="0" err="1"/>
              <a:t>min</a:t>
            </a:r>
            <a:r>
              <a:rPr lang="en-US" sz="1100" dirty="0"/>
              <a:t> = 14.8 mm</a:t>
            </a:r>
          </a:p>
          <a:p>
            <a:r>
              <a:rPr lang="en-US" sz="1100" dirty="0"/>
              <a:t>Inner support = 4 mm</a:t>
            </a:r>
          </a:p>
          <a:p>
            <a:r>
              <a:rPr lang="en-US" sz="1100" dirty="0" err="1"/>
              <a:t>N</a:t>
            </a:r>
            <a:r>
              <a:rPr lang="en-US" sz="1100" baseline="-25000" dirty="0" err="1"/>
              <a:t>turns</a:t>
            </a:r>
            <a:r>
              <a:rPr lang="en-US" sz="1100" dirty="0"/>
              <a:t> = 50</a:t>
            </a:r>
          </a:p>
          <a:p>
            <a:r>
              <a:rPr lang="en-US" sz="1100" dirty="0"/>
              <a:t>CABLE #2</a:t>
            </a:r>
          </a:p>
          <a:p>
            <a:r>
              <a:rPr lang="en-US" sz="1100" dirty="0" err="1"/>
              <a:t>R</a:t>
            </a:r>
            <a:r>
              <a:rPr lang="en-US" sz="1100" baseline="-25000" dirty="0" err="1"/>
              <a:t>min</a:t>
            </a:r>
            <a:r>
              <a:rPr lang="en-US" sz="1100" dirty="0"/>
              <a:t> = 17 mm</a:t>
            </a:r>
          </a:p>
          <a:p>
            <a:r>
              <a:rPr lang="en-US" sz="1100" dirty="0"/>
              <a:t>Inner support = 5 mm</a:t>
            </a:r>
          </a:p>
          <a:p>
            <a:r>
              <a:rPr lang="en-US" sz="1100" dirty="0" err="1"/>
              <a:t>N</a:t>
            </a:r>
            <a:r>
              <a:rPr lang="en-US" sz="1100" baseline="-25000" dirty="0" err="1"/>
              <a:t>turns</a:t>
            </a:r>
            <a:r>
              <a:rPr lang="en-US" sz="1100" dirty="0"/>
              <a:t> = 54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F9DABE-4916-6C40-BD07-D332430CE1E0}"/>
              </a:ext>
            </a:extLst>
          </p:cNvPr>
          <p:cNvSpPr txBox="1"/>
          <p:nvPr/>
        </p:nvSpPr>
        <p:spPr>
          <a:xfrm>
            <a:off x="7284344" y="6045295"/>
            <a:ext cx="1802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Courtesy of S. </a:t>
            </a:r>
            <a:r>
              <a:rPr lang="en-GB" sz="1100" dirty="0" err="1"/>
              <a:t>Izquierdo</a:t>
            </a:r>
            <a:endParaRPr lang="en-GB" sz="11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5EB640-733C-CC28-16B9-3451AFFDAE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682" t="25743" r="53947" b="20710"/>
          <a:stretch/>
        </p:blipFill>
        <p:spPr>
          <a:xfrm>
            <a:off x="289914" y="3296885"/>
            <a:ext cx="3234271" cy="2815390"/>
          </a:xfrm>
          <a:prstGeom prst="rect">
            <a:avLst/>
          </a:prstGeom>
        </p:spPr>
      </p:pic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EB5CA120-9271-0E5F-F15E-E1E8274E6E6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881" t="25219" r="52536" b="21222"/>
          <a:stretch/>
        </p:blipFill>
        <p:spPr>
          <a:xfrm>
            <a:off x="981997" y="2559711"/>
            <a:ext cx="3042759" cy="249334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8C7D7A1-5A47-FCEA-A361-6D3010E38C5C}"/>
              </a:ext>
            </a:extLst>
          </p:cNvPr>
          <p:cNvSpPr txBox="1"/>
          <p:nvPr/>
        </p:nvSpPr>
        <p:spPr>
          <a:xfrm>
            <a:off x="5509909" y="2362783"/>
            <a:ext cx="3548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Field errors as a function of the current (geometric + iron saturation)</a:t>
            </a:r>
            <a:endParaRPr lang="en-GB" sz="1400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44721E-A844-32AE-031E-4227EF269378}"/>
              </a:ext>
            </a:extLst>
          </p:cNvPr>
          <p:cNvSpPr txBox="1"/>
          <p:nvPr/>
        </p:nvSpPr>
        <p:spPr>
          <a:xfrm>
            <a:off x="7775540" y="3179058"/>
            <a:ext cx="46545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CABLE #2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FC7788-E9EE-05D8-EB7E-A9117C4B2053}"/>
              </a:ext>
            </a:extLst>
          </p:cNvPr>
          <p:cNvSpPr txBox="1"/>
          <p:nvPr/>
        </p:nvSpPr>
        <p:spPr>
          <a:xfrm>
            <a:off x="240371" y="1203028"/>
            <a:ext cx="8580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Conceptual design with acceptable field quality (&lt; 10 units at all current levels, excluding PC) for cable #1 and cable #2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Electromagnetic design will evolve based on the feedback form the mechanical design and winding tests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3E8CF49-D6B7-B0B9-8016-05B90AA194B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1647" t="36999" r="25000" b="35507"/>
          <a:stretch/>
        </p:blipFill>
        <p:spPr>
          <a:xfrm>
            <a:off x="4044148" y="2670195"/>
            <a:ext cx="1150355" cy="1752599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6EDB2EB-7859-9112-246E-9D45359351CD}"/>
              </a:ext>
            </a:extLst>
          </p:cNvPr>
          <p:cNvCxnSpPr/>
          <p:nvPr/>
        </p:nvCxnSpPr>
        <p:spPr>
          <a:xfrm flipH="1">
            <a:off x="3429400" y="5561190"/>
            <a:ext cx="4284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9EC895D-4F7D-E708-9F9F-ACD26C578478}"/>
              </a:ext>
            </a:extLst>
          </p:cNvPr>
          <p:cNvCxnSpPr>
            <a:cxnSpLocks/>
          </p:cNvCxnSpPr>
          <p:nvPr/>
        </p:nvCxnSpPr>
        <p:spPr>
          <a:xfrm flipV="1">
            <a:off x="4619325" y="4349788"/>
            <a:ext cx="1" cy="409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0834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Overview on magnet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2/21/23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87438" y="5453963"/>
            <a:ext cx="8766378" cy="11162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687311" y="1291147"/>
            <a:ext cx="3238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RMM non graded</a:t>
            </a:r>
          </a:p>
          <a:p>
            <a:r>
              <a:rPr lang="en-GB" dirty="0">
                <a:solidFill>
                  <a:srgbClr val="0000FF"/>
                </a:solidFill>
              </a:rPr>
              <a:t>DEMO (16 T graded)</a:t>
            </a:r>
          </a:p>
          <a:p>
            <a:r>
              <a:rPr lang="en-GB" dirty="0">
                <a:solidFill>
                  <a:srgbClr val="FF0000"/>
                </a:solidFill>
              </a:rPr>
              <a:t>14T + </a:t>
            </a:r>
          </a:p>
          <a:p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A9F5A4-6173-B8E2-D2FB-234DB05028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7439" y="2188391"/>
            <a:ext cx="4646074" cy="3484555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DF638C8-F3DA-D76A-D670-AFB10FE301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021133"/>
              </p:ext>
            </p:extLst>
          </p:nvPr>
        </p:nvGraphicFramePr>
        <p:xfrm>
          <a:off x="4171769" y="1307821"/>
          <a:ext cx="4778376" cy="4053840"/>
        </p:xfrm>
        <a:graphic>
          <a:graphicData uri="http://schemas.openxmlformats.org/drawingml/2006/table">
            <a:tbl>
              <a:tblPr/>
              <a:tblGrid>
                <a:gridCol w="1525588">
                  <a:extLst>
                    <a:ext uri="{9D8B030D-6E8A-4147-A177-3AD203B41FA5}">
                      <a16:colId xmlns:a16="http://schemas.microsoft.com/office/drawing/2014/main" val="781774020"/>
                    </a:ext>
                  </a:extLst>
                </a:gridCol>
                <a:gridCol w="666750">
                  <a:extLst>
                    <a:ext uri="{9D8B030D-6E8A-4147-A177-3AD203B41FA5}">
                      <a16:colId xmlns:a16="http://schemas.microsoft.com/office/drawing/2014/main" val="252231767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1345149897"/>
                    </a:ext>
                  </a:extLst>
                </a:gridCol>
                <a:gridCol w="776288">
                  <a:extLst>
                    <a:ext uri="{9D8B030D-6E8A-4147-A177-3AD203B41FA5}">
                      <a16:colId xmlns:a16="http://schemas.microsoft.com/office/drawing/2014/main" val="904831616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3201032466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1736166604"/>
                    </a:ext>
                  </a:extLst>
                </a:gridCol>
              </a:tblGrid>
              <a:tr h="38577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kumimoji="0" lang="en-GB" sz="1400" b="1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RMM non</a:t>
                      </a:r>
                    </a:p>
                    <a:p>
                      <a:pPr algn="ctr" rtl="0" fontAlgn="b"/>
                      <a:r>
                        <a:rPr kumimoji="0" lang="en-GB" sz="1400" b="1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graded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1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14T-V1</a:t>
                      </a:r>
                    </a:p>
                    <a:p>
                      <a:pPr algn="ctr" rtl="0" fontAlgn="b"/>
                      <a:r>
                        <a:rPr kumimoji="0" lang="en-GB" sz="1400" b="1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2in1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DEMO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9342600"/>
                  </a:ext>
                </a:extLst>
              </a:tr>
              <a:tr h="198993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LF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8148858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strand diameter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mm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 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0.85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2887200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Cu/SC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 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0" i="0" u="none" strike="noStrike" kern="12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2898597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# of strands/cable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 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6351449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# turns/quadrant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 132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0" i="0" u="none" strike="noStrike" kern="12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3627282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coil width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mm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 86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7827206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400" b="1" i="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8850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21667</a:t>
                      </a:r>
                      <a:endParaRPr kumimoji="0" lang="en-GB" sz="1400" b="0" i="0" u="none" strike="noStrike" kern="12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6768573"/>
                  </a:ext>
                </a:extLst>
              </a:tr>
              <a:tr h="7112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n-GB" sz="1400" b="1" i="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overall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A/mm</a:t>
                      </a:r>
                      <a:r>
                        <a:rPr lang="en-GB" sz="1400" b="1" i="0" u="none" strike="noStrike" baseline="300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 248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350</a:t>
                      </a:r>
                      <a:endParaRPr kumimoji="0" lang="en-GB" sz="1400" b="0" i="0" u="none" strike="noStrike" kern="12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339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422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911244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n-GB" sz="1400" b="1" i="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cu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A/mm</a:t>
                      </a:r>
                      <a:r>
                        <a:rPr lang="en-GB" sz="1400" b="1" i="0" u="none" strike="noStrike" baseline="300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1094</a:t>
                      </a:r>
                      <a:endParaRPr kumimoji="0" lang="en-GB" sz="1400" b="0" i="0" u="none" strike="noStrike" kern="12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1454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03469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n-GB" sz="1400" b="1" i="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sc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A/mm</a:t>
                      </a:r>
                      <a:r>
                        <a:rPr lang="en-GB" sz="1400" b="1" i="0" u="none" strike="noStrike" baseline="300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985</a:t>
                      </a:r>
                      <a:endParaRPr kumimoji="0" lang="en-GB" sz="1400" b="0" i="0" u="none" strike="noStrike" kern="12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8674293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Ratio LF/JF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1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--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kumimoji="0" lang="en-GB" sz="1400" b="0" i="0" u="none" strike="noStrike" kern="12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n.a</a:t>
                      </a:r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n.a.</a:t>
                      </a:r>
                      <a:endParaRPr kumimoji="0" lang="en-GB" sz="1400" b="0" i="0" u="none" strike="noStrike" kern="12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1.25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3166006"/>
                  </a:ext>
                </a:extLst>
              </a:tr>
              <a:tr h="15643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r>
                        <a:rPr lang="en-GB" sz="1400" b="1" i="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 at I</a:t>
                      </a:r>
                      <a:r>
                        <a:rPr lang="en-GB" sz="1400" b="1" i="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 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14.00</a:t>
                      </a:r>
                      <a:endParaRPr kumimoji="0" lang="en-GB" sz="1400" b="0" i="0" u="none" strike="noStrike" kern="12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15.43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641087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r>
                        <a:rPr lang="en-GB" sz="1400" b="1" i="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p </a:t>
                      </a:r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at I</a:t>
                      </a:r>
                      <a:r>
                        <a:rPr lang="en-GB" sz="1400" b="1" i="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 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14.64</a:t>
                      </a:r>
                      <a:endParaRPr kumimoji="0" lang="en-GB" sz="1400" b="0" i="0" u="none" strike="noStrike" kern="12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16.08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13.22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9371653"/>
                  </a:ext>
                </a:extLst>
              </a:tr>
              <a:tr h="10668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r>
                        <a:rPr lang="en-GB" sz="1400" b="1" i="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ss</a:t>
                      </a:r>
                      <a:endParaRPr lang="en-GB" sz="14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 19.3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17.67</a:t>
                      </a:r>
                      <a:endParaRPr kumimoji="0" lang="en-GB" sz="1400" b="0" i="0" u="none" strike="noStrike" kern="12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18.6</a:t>
                      </a:r>
                      <a:endParaRPr kumimoji="0" lang="en-GB" sz="1400" b="0" i="0" u="none" strike="noStrike" kern="12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13.9</a:t>
                      </a:r>
                      <a:endParaRPr kumimoji="0" lang="en-GB" sz="1400" b="0" i="0" u="none" strike="noStrike" kern="12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19560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Energy density</a:t>
                      </a:r>
                      <a:endParaRPr lang="en-GB" sz="14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J/cm</a:t>
                      </a:r>
                      <a:r>
                        <a:rPr lang="en-GB" sz="1400" b="1" i="0" u="none" strike="noStrike" baseline="300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86</a:t>
                      </a:r>
                      <a:endParaRPr kumimoji="0" lang="en-GB" sz="1400" b="0" i="0" u="none" strike="noStrike" kern="12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112</a:t>
                      </a:r>
                      <a:endParaRPr kumimoji="0" lang="en-GB" sz="1400" b="0" i="0" u="none" strike="noStrike" kern="12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1400" b="0" i="0" u="none" strike="noStrike" kern="12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9872922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  <a:r>
                        <a:rPr lang="en-GB" sz="1400" b="1" i="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/h at </a:t>
                      </a:r>
                      <a:r>
                        <a:rPr lang="en-GB" sz="1400" b="1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400" b="1" i="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MPa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 122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141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9773057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  <a:r>
                        <a:rPr lang="en-GB" sz="1400" b="1" i="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/w at </a:t>
                      </a:r>
                      <a:r>
                        <a:rPr lang="en-GB" sz="1400" b="1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400" b="1" i="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MPa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-46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-57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-72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428663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03C5EEF-F759-F098-D2E6-26C4D27A3632}"/>
              </a:ext>
            </a:extLst>
          </p:cNvPr>
          <p:cNvSpPr txBox="1"/>
          <p:nvPr/>
        </p:nvSpPr>
        <p:spPr>
          <a:xfrm>
            <a:off x="4308635" y="5479103"/>
            <a:ext cx="4543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Remark: MQXF at I</a:t>
            </a:r>
            <a:r>
              <a:rPr lang="en-GB" baseline="-25000" dirty="0"/>
              <a:t>nom</a:t>
            </a:r>
            <a:r>
              <a:rPr lang="en-GB" dirty="0"/>
              <a:t> </a:t>
            </a:r>
            <a:r>
              <a:rPr lang="en-GB" dirty="0" err="1"/>
              <a:t>J</a:t>
            </a:r>
            <a:r>
              <a:rPr lang="en-GB" baseline="-25000" dirty="0" err="1"/>
              <a:t>Cu</a:t>
            </a:r>
            <a:r>
              <a:rPr lang="en-GB" dirty="0"/>
              <a:t> ≈ 1300 A/mm</a:t>
            </a:r>
            <a:r>
              <a:rPr lang="en-GB" baseline="30000" dirty="0"/>
              <a:t>2</a:t>
            </a:r>
            <a:r>
              <a:rPr lang="en-GB" dirty="0"/>
              <a:t> e</a:t>
            </a:r>
            <a:r>
              <a:rPr lang="en-GB" baseline="-25000" dirty="0"/>
              <a:t>d</a:t>
            </a:r>
            <a:r>
              <a:rPr lang="en-GB" dirty="0"/>
              <a:t> ≈ 125 J/cm</a:t>
            </a:r>
            <a:r>
              <a:rPr lang="en-GB" baseline="30000" dirty="0"/>
              <a:t>3</a:t>
            </a:r>
            <a:r>
              <a:rPr lang="en-GB" dirty="0"/>
              <a:t> </a:t>
            </a:r>
            <a:r>
              <a:rPr lang="en-GB" dirty="0" err="1"/>
              <a:t>J</a:t>
            </a:r>
            <a:r>
              <a:rPr lang="en-GB" baseline="-25000" dirty="0" err="1"/>
              <a:t>overall</a:t>
            </a:r>
            <a:r>
              <a:rPr lang="en-GB" dirty="0"/>
              <a:t> ≈ 450 A/mm</a:t>
            </a:r>
            <a:r>
              <a:rPr lang="en-GB" baseline="30000" dirty="0"/>
              <a:t>2</a:t>
            </a:r>
            <a:r>
              <a:rPr lang="en-GB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91D54B-2EB5-48B3-E88A-0A7F99D671D5}"/>
              </a:ext>
            </a:extLst>
          </p:cNvPr>
          <p:cNvSpPr txBox="1"/>
          <p:nvPr/>
        </p:nvSpPr>
        <p:spPr>
          <a:xfrm>
            <a:off x="7284344" y="6045295"/>
            <a:ext cx="1802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Courtesy of S. </a:t>
            </a:r>
            <a:r>
              <a:rPr lang="en-GB" sz="1100" dirty="0" err="1"/>
              <a:t>Izquierdo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9900534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6FDAB-708E-9248-92CB-F5ED0CD3E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3C64A-C4F0-7246-A584-871B7988A39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Wednesday 22 February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DDB8D4-59B3-F640-B0CD-2C39A9FF90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RD Line 3 Kick-off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AB210A-0604-3F41-A8CD-B34FBC79A4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403BBA-941D-AE48-AA56-E47BDE32FA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5880" y="283021"/>
            <a:ext cx="4572396" cy="2749534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8DE4B30-B6BD-8B42-BA1A-821563FA13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719" y="1139091"/>
            <a:ext cx="4114800" cy="4853936"/>
          </a:xfrm>
        </p:spPr>
        <p:txBody>
          <a:bodyPr>
            <a:normAutofit/>
          </a:bodyPr>
          <a:lstStyle/>
          <a:p>
            <a:r>
              <a:rPr lang="en-US" sz="1600" dirty="0"/>
              <a:t>Magnet protection should not  be very challenging, as we are relatively low in terms of current density/energy density. Should be easier than HL-LHC magnets</a:t>
            </a:r>
            <a:endParaRPr lang="en-GB" sz="1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69EDA1-7DD4-4C49-962B-AD83F95A9F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207" t="42579" r="33213" b="17487"/>
          <a:stretch/>
        </p:blipFill>
        <p:spPr>
          <a:xfrm>
            <a:off x="355600" y="3205800"/>
            <a:ext cx="3962400" cy="25131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0E7B1CA-1B0F-4443-8AC7-DC995B5F90A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047" t="22469" r="2087" b="22470"/>
          <a:stretch/>
        </p:blipFill>
        <p:spPr>
          <a:xfrm>
            <a:off x="4891266" y="3032555"/>
            <a:ext cx="3962401" cy="28595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B7675DE-6B20-694A-907F-BC16AB8A99B2}"/>
              </a:ext>
            </a:extLst>
          </p:cNvPr>
          <p:cNvSpPr txBox="1"/>
          <p:nvPr/>
        </p:nvSpPr>
        <p:spPr>
          <a:xfrm>
            <a:off x="256626" y="2601356"/>
            <a:ext cx="4314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Assuming 40 </a:t>
            </a:r>
            <a:r>
              <a:rPr lang="en-US" dirty="0" err="1"/>
              <a:t>ms</a:t>
            </a:r>
            <a:r>
              <a:rPr lang="en-US" dirty="0"/>
              <a:t> to detect and protect… 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F52B91-40E2-BF4D-AE99-692828E0BD9A}"/>
              </a:ext>
            </a:extLst>
          </p:cNvPr>
          <p:cNvSpPr txBox="1"/>
          <p:nvPr/>
        </p:nvSpPr>
        <p:spPr>
          <a:xfrm>
            <a:off x="7376212" y="6002017"/>
            <a:ext cx="1802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Courtesy of S. </a:t>
            </a:r>
            <a:r>
              <a:rPr lang="en-GB" sz="1100" dirty="0" err="1"/>
              <a:t>Izquierdo</a:t>
            </a:r>
            <a:endParaRPr lang="en-GB" sz="11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9D450D-759A-B74F-B89F-2B7A3CC2BFF0}"/>
              </a:ext>
            </a:extLst>
          </p:cNvPr>
          <p:cNvSpPr txBox="1"/>
          <p:nvPr/>
        </p:nvSpPr>
        <p:spPr>
          <a:xfrm>
            <a:off x="152719" y="5844546"/>
            <a:ext cx="5605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We are now ready to start working with MPE experts </a:t>
            </a:r>
          </a:p>
        </p:txBody>
      </p:sp>
    </p:spTree>
    <p:extLst>
      <p:ext uri="{BB962C8B-B14F-4D97-AF65-F5344CB8AC3E}">
        <p14:creationId xmlns:p14="http://schemas.microsoft.com/office/powerpoint/2010/main" val="3032645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599" y="130498"/>
            <a:ext cx="8226854" cy="940443"/>
          </a:xfrm>
        </p:spPr>
        <p:txBody>
          <a:bodyPr/>
          <a:lstStyle/>
          <a:p>
            <a:r>
              <a:rPr lang="en-US" dirty="0" err="1"/>
              <a:t>eRMC</a:t>
            </a:r>
            <a:r>
              <a:rPr lang="en-US" dirty="0"/>
              <a:t>/RMM activities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5BB00-FB6F-7412-37A3-038AF15FA1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Wednesday 22 February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E6A45-2A48-57ED-7D97-0F7A348F8A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RD Line 3 Kick-off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5CF5F7D-5D9F-0D47-90ED-C6DDC8D50039}"/>
              </a:ext>
            </a:extLst>
          </p:cNvPr>
          <p:cNvSpPr txBox="1">
            <a:spLocks/>
          </p:cNvSpPr>
          <p:nvPr/>
        </p:nvSpPr>
        <p:spPr>
          <a:xfrm>
            <a:off x="199180" y="999187"/>
            <a:ext cx="8451273" cy="326581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/>
            <a:r>
              <a:rPr lang="en-GB" sz="1800" dirty="0">
                <a:solidFill>
                  <a:schemeClr val="tx1"/>
                </a:solidFill>
              </a:rPr>
              <a:t>Exploration of high field in the straight section of a dipole block configuration</a:t>
            </a:r>
          </a:p>
          <a:p>
            <a:pPr marL="0" lvl="2"/>
            <a:r>
              <a:rPr lang="en-GB" sz="1800" dirty="0">
                <a:solidFill>
                  <a:schemeClr val="tx1"/>
                </a:solidFill>
              </a:rPr>
              <a:t>Field record of 16.5 T (87.5 % of the short sample limit) in a 50 mm diameter and 431 mm long closed cavity during summer 2022</a:t>
            </a:r>
          </a:p>
          <a:p>
            <a:pPr marL="0" lvl="2"/>
            <a:r>
              <a:rPr lang="en-GB" sz="1800" dirty="0">
                <a:solidFill>
                  <a:schemeClr val="tx1"/>
                </a:solidFill>
              </a:rPr>
              <a:t>No sign of conductor degradation</a:t>
            </a:r>
          </a:p>
          <a:p>
            <a:pPr marL="0" lvl="2"/>
            <a:r>
              <a:rPr lang="en-GB" sz="1800" dirty="0">
                <a:solidFill>
                  <a:schemeClr val="tx1"/>
                </a:solidFill>
              </a:rPr>
              <a:t>Suspicion of mechanical limitation</a:t>
            </a:r>
          </a:p>
          <a:p>
            <a:pPr marL="0" lvl="2"/>
            <a:r>
              <a:rPr lang="en-GB" sz="1800" dirty="0">
                <a:solidFill>
                  <a:schemeClr val="tx1"/>
                </a:solidFill>
              </a:rPr>
              <a:t>Transverse preload increase for conservative preload study on RMM1b has started</a:t>
            </a:r>
          </a:p>
          <a:p>
            <a:pPr marL="0" lvl="2"/>
            <a:r>
              <a:rPr lang="en-GB" sz="1800" dirty="0">
                <a:solidFill>
                  <a:schemeClr val="tx1"/>
                </a:solidFill>
              </a:rPr>
              <a:t>3 </a:t>
            </a:r>
            <a:r>
              <a:rPr lang="en-GB" sz="1800" dirty="0" err="1">
                <a:solidFill>
                  <a:schemeClr val="tx1"/>
                </a:solidFill>
              </a:rPr>
              <a:t>eRMC</a:t>
            </a:r>
            <a:r>
              <a:rPr lang="en-GB" sz="1800" dirty="0">
                <a:solidFill>
                  <a:schemeClr val="tx1"/>
                </a:solidFill>
              </a:rPr>
              <a:t> cable Uls produced and being insulated</a:t>
            </a:r>
          </a:p>
          <a:p>
            <a:pPr marL="0" lvl="2"/>
            <a:r>
              <a:rPr lang="en-GB" sz="1800" dirty="0">
                <a:solidFill>
                  <a:schemeClr val="tx1"/>
                </a:solidFill>
              </a:rPr>
              <a:t>Coil fabrication and first assembly expected second half on 2023</a:t>
            </a:r>
          </a:p>
          <a:p>
            <a:pPr marL="0" lvl="2"/>
            <a:endParaRPr lang="en-GB" sz="1800" dirty="0">
              <a:solidFill>
                <a:schemeClr val="tx1"/>
              </a:solidFill>
            </a:endParaRPr>
          </a:p>
          <a:p>
            <a:pPr lvl="2"/>
            <a:endParaRPr lang="en-GB" sz="1800" dirty="0">
              <a:solidFill>
                <a:srgbClr val="202124"/>
              </a:solidFill>
              <a:latin typeface="arial" panose="020B0604020202020204" pitchFamily="34" charset="0"/>
            </a:endParaRPr>
          </a:p>
          <a:p>
            <a:pPr marL="0" lvl="1" indent="0">
              <a:buFont typeface="Arial" charset="0"/>
              <a:buNone/>
            </a:pP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51A90FC-E582-074A-B971-874D62EEBE7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53" r="16866"/>
          <a:stretch/>
        </p:blipFill>
        <p:spPr>
          <a:xfrm>
            <a:off x="6630556" y="4027906"/>
            <a:ext cx="2314264" cy="2125287"/>
          </a:xfrm>
          <a:prstGeom prst="rect">
            <a:avLst/>
          </a:prstGeom>
        </p:spPr>
      </p:pic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F047556E-2B59-2745-8E67-69C2CCD0CFD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72" y="4264997"/>
            <a:ext cx="4140663" cy="200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389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F33B4-B089-D45E-9E51-44185DE18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and future activities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243179-440C-C9B6-E7A6-F32E4E5DBE4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Wednesday 22 February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BE9FA-8AD6-A760-9871-6C494DC630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RD Line 3 Kick-off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FDE1F-D49E-E3F2-DE67-0ED41DCBEE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CCE449-B653-A84E-AB35-4DF2F335D12D}"/>
              </a:ext>
            </a:extLst>
          </p:cNvPr>
          <p:cNvSpPr txBox="1"/>
          <p:nvPr/>
        </p:nvSpPr>
        <p:spPr>
          <a:xfrm>
            <a:off x="216713" y="1251028"/>
            <a:ext cx="87078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feasibility study for a 14 T+ dipole block-coil type with flared-end has started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We propose a double layer coil block configuration, using  ≈ 25 mm width cable.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The main magnet parameters are a bit ‘less challenging’ than HL-LHC magnets (lower current density, lower energy density, similar stress level due to electromagnetic forces)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Design study for 2 in1 configuration expected to be completed in early summer, followed by a detailed conceptual and engineering design of the 1 in 1 configuration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Mechanical design started, feedback will be included in the electromagnetic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Winding test in the coming months will define the baseline cable and the main parameters for the detailed 3D electromagnetic design.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The two activities must progress in parallel for a quick and smooth transition to the engineering design of the 1in1 configuration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eRMC</a:t>
            </a:r>
            <a:r>
              <a:rPr lang="en-GB" sz="1400" dirty="0"/>
              <a:t>/RMM program will run in parallel to further explore the straight section of a coil block configuration: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RMM conservative preload study running until end of 2023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Winding of 3 </a:t>
            </a:r>
            <a:r>
              <a:rPr lang="en-GB" sz="1400" dirty="0" err="1"/>
              <a:t>eRMC</a:t>
            </a:r>
            <a:r>
              <a:rPr lang="en-GB" sz="1400" dirty="0"/>
              <a:t> coils will start early spring 2023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eRMC2 magnet will be assembled and tested in 2024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RMM2 powering tests scheduled in 2024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046DCD-6E31-E241-9515-0E4394B75DAE}"/>
              </a:ext>
            </a:extLst>
          </p:cNvPr>
          <p:cNvSpPr txBox="1"/>
          <p:nvPr/>
        </p:nvSpPr>
        <p:spPr>
          <a:xfrm>
            <a:off x="1025052" y="5207441"/>
            <a:ext cx="74756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1871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78" y="1333144"/>
            <a:ext cx="8894617" cy="3161944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RD Line 3 Kick-off Forum Meeting </a:t>
            </a:r>
            <a:br>
              <a:rPr lang="en-GB" sz="3600" dirty="0"/>
            </a:br>
            <a:br>
              <a:rPr lang="en-GB" sz="3600" dirty="0"/>
            </a:br>
            <a:r>
              <a:rPr lang="en-GB" sz="3600" dirty="0"/>
              <a:t>Nb</a:t>
            </a:r>
            <a:r>
              <a:rPr lang="en-GB" sz="3600" baseline="-25000" dirty="0"/>
              <a:t>3</a:t>
            </a:r>
            <a:r>
              <a:rPr lang="en-GB" sz="3600" dirty="0"/>
              <a:t>Sn ultimate performance dipole models</a:t>
            </a:r>
            <a:br>
              <a:rPr lang="en-GB" sz="3600" dirty="0"/>
            </a:br>
            <a:r>
              <a:rPr lang="en-GB" sz="2800" dirty="0"/>
              <a:t>Introduction to the activities of WP3.5</a:t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174796-5C3F-4600-B698-41E5038249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Wednesday 22 February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RD Line 3 Kick-off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48B040-0874-FE41-8504-D4BF696DF7A6}"/>
              </a:ext>
            </a:extLst>
          </p:cNvPr>
          <p:cNvSpPr txBox="1"/>
          <p:nvPr/>
        </p:nvSpPr>
        <p:spPr>
          <a:xfrm>
            <a:off x="1312985" y="5158154"/>
            <a:ext cx="3963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/>
              <a:t>Date:</a:t>
            </a:r>
            <a:r>
              <a:rPr lang="fr-CH" dirty="0"/>
              <a:t> </a:t>
            </a:r>
            <a:r>
              <a:rPr lang="fr-CH" dirty="0" err="1"/>
              <a:t>Wednesday</a:t>
            </a:r>
            <a:r>
              <a:rPr lang="fr-CH" dirty="0"/>
              <a:t> 22 </a:t>
            </a:r>
            <a:r>
              <a:rPr lang="fr-CH" dirty="0" err="1"/>
              <a:t>February</a:t>
            </a:r>
            <a:r>
              <a:rPr lang="fr-CH" dirty="0"/>
              <a:t> 2023</a:t>
            </a:r>
            <a:r>
              <a:rPr lang="en-FR"/>
              <a:t> </a:t>
            </a:r>
            <a:endParaRPr lang="en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1312985" y="4641955"/>
            <a:ext cx="2617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/>
              <a:t>Author</a:t>
            </a:r>
            <a:r>
              <a:rPr lang="en-FR"/>
              <a:t>: </a:t>
            </a:r>
            <a:r>
              <a:rPr lang="fr-CH" dirty="0"/>
              <a:t>J.C. Perez,</a:t>
            </a:r>
          </a:p>
          <a:p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26C61-06FE-871A-5FF5-EE7953BDC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4C64BB-E34E-C265-52FF-CD74A4745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Scope of the Work Package</a:t>
            </a:r>
          </a:p>
          <a:p>
            <a:r>
              <a:rPr lang="en-GB" dirty="0"/>
              <a:t>Status</a:t>
            </a:r>
          </a:p>
          <a:p>
            <a:r>
              <a:rPr lang="en-GB" dirty="0"/>
              <a:t>14 T Dipole design</a:t>
            </a:r>
          </a:p>
          <a:p>
            <a:r>
              <a:rPr lang="en-GB" dirty="0" err="1"/>
              <a:t>eRMC</a:t>
            </a:r>
            <a:r>
              <a:rPr lang="en-GB" dirty="0"/>
              <a:t>/RMM</a:t>
            </a:r>
          </a:p>
          <a:p>
            <a:r>
              <a:rPr lang="en-GB" dirty="0"/>
              <a:t>Running and future activities</a:t>
            </a:r>
          </a:p>
          <a:p>
            <a:pPr marL="36576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ACC488-B87B-4D69-DCD6-94353E3F653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Wednesday 22 February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953160-0016-3278-C7FC-2332742C9F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RD Line 3 Kick-off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FECF9-BA2F-0AEC-675B-BC7E9A6896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257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CED47-1E04-E089-B37B-C5760B73E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393" y="130498"/>
            <a:ext cx="8219661" cy="1591733"/>
          </a:xfrm>
        </p:spPr>
        <p:txBody>
          <a:bodyPr/>
          <a:lstStyle/>
          <a:p>
            <a:r>
              <a:rPr lang="en-GB" dirty="0"/>
              <a:t>Scope of the Work Package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178140-6E73-FAFD-D79E-8B72A129F92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Wednesday 22 February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C15202-AC57-3F27-367A-B1828B37DC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RD Line 3 Kick-off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795AE-BBA0-2B32-EB81-7120FBAEE6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DA0D077-61BD-524E-8AF0-7A117335030C}"/>
              </a:ext>
            </a:extLst>
          </p:cNvPr>
          <p:cNvSpPr txBox="1">
            <a:spLocks/>
          </p:cNvSpPr>
          <p:nvPr/>
        </p:nvSpPr>
        <p:spPr>
          <a:xfrm>
            <a:off x="457200" y="1496291"/>
            <a:ext cx="8226854" cy="4199553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800" b="1" u="sng" dirty="0"/>
              <a:t>WP3.5: Nb</a:t>
            </a:r>
            <a:r>
              <a:rPr lang="en-GB" sz="2800" b="1" u="sng" baseline="-25000" dirty="0"/>
              <a:t>3</a:t>
            </a:r>
            <a:r>
              <a:rPr lang="en-GB" sz="2800" b="1" u="sng" dirty="0"/>
              <a:t>Sn ultimate performance dipole models</a:t>
            </a:r>
          </a:p>
          <a:p>
            <a:r>
              <a:rPr lang="en-GB" sz="2400" b="1" dirty="0"/>
              <a:t>Pursue the work started in the frame of the FCC Magnet development Program towards 16 T Dipole models</a:t>
            </a:r>
          </a:p>
          <a:p>
            <a:pPr lvl="1"/>
            <a:r>
              <a:rPr lang="en-GB" sz="2400" dirty="0"/>
              <a:t>Demonstrate Nb</a:t>
            </a:r>
            <a:r>
              <a:rPr lang="en-GB" sz="2400" baseline="-25000" dirty="0"/>
              <a:t>3</a:t>
            </a:r>
            <a:r>
              <a:rPr lang="en-GB" sz="2400" dirty="0"/>
              <a:t>Sn potential above 14 T and in terms of ultimate performance (16 T target)</a:t>
            </a:r>
          </a:p>
          <a:p>
            <a:pPr lvl="1"/>
            <a:r>
              <a:rPr lang="en-GB" sz="2400" dirty="0"/>
              <a:t>Design and construction of a 14 T+ accelerator quality dipole model magnet</a:t>
            </a:r>
          </a:p>
          <a:p>
            <a:pPr lvl="1"/>
            <a:r>
              <a:rPr lang="en-GB" sz="2400" dirty="0"/>
              <a:t>Explore alternatives and develop design and technology for ultimate performance Nb</a:t>
            </a:r>
            <a:r>
              <a:rPr lang="en-GB" sz="2400" baseline="-25000" dirty="0"/>
              <a:t>3</a:t>
            </a:r>
            <a:r>
              <a:rPr lang="en-GB" sz="2400" dirty="0"/>
              <a:t>Sn magnets</a:t>
            </a:r>
          </a:p>
        </p:txBody>
      </p:sp>
    </p:spTree>
    <p:extLst>
      <p:ext uri="{BB962C8B-B14F-4D97-AF65-F5344CB8AC3E}">
        <p14:creationId xmlns:p14="http://schemas.microsoft.com/office/powerpoint/2010/main" val="1784629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4C3BA-596A-DE6E-B58E-C3367D622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63" y="213912"/>
            <a:ext cx="8736380" cy="677031"/>
          </a:xfrm>
        </p:spPr>
        <p:txBody>
          <a:bodyPr>
            <a:normAutofit fontScale="90000"/>
          </a:bodyPr>
          <a:lstStyle/>
          <a:p>
            <a:r>
              <a:rPr lang="en-GB" dirty="0"/>
              <a:t>Introduction and notes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D29F90-D319-F8C2-008E-AFA91125939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Wednesday 22 February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96514F-7057-B76D-9C63-73335F1AAD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RD Line 3 Kick-off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1368F8-CD6D-BFA3-7BE8-C0249480DF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036A61-DFB8-DB4D-98CC-B97963F62DAE}"/>
              </a:ext>
            </a:extLst>
          </p:cNvPr>
          <p:cNvSpPr txBox="1"/>
          <p:nvPr/>
        </p:nvSpPr>
        <p:spPr>
          <a:xfrm>
            <a:off x="300359" y="1106837"/>
            <a:ext cx="821966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Milestones and deliverables of WP3.5 were presented during the HFM workshop held at CERN in November 2022. To be noted that: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At that time no resources were assigned to this WP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During this workshop A. </a:t>
            </a:r>
            <a:r>
              <a:rPr lang="en-GB" sz="2000" dirty="0" err="1"/>
              <a:t>Siemko</a:t>
            </a:r>
            <a:r>
              <a:rPr lang="en-GB" sz="2000" dirty="0"/>
              <a:t> and JM Jimenez asked to compress the initial  program as we need to show results before 2026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In spite of the fact that our experience accumulated during this last decade, when building similar magnets, shows that 3 years for design and fabrication is extremely ambitious, we decided to reduce intermediate steps to shorten the schedule.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We will design and produce a non-graded bock coil type with flared-ends magnet using a B&amp;K structure.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1332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4C3BA-596A-DE6E-B58E-C3367D622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63" y="213912"/>
            <a:ext cx="8736380" cy="677031"/>
          </a:xfrm>
        </p:spPr>
        <p:txBody>
          <a:bodyPr>
            <a:normAutofit fontScale="90000"/>
          </a:bodyPr>
          <a:lstStyle/>
          <a:p>
            <a:r>
              <a:rPr lang="en-GB" dirty="0"/>
              <a:t>What has changed since last November? 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D29F90-D319-F8C2-008E-AFA91125939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Wednesday 22 February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96514F-7057-B76D-9C63-73335F1AAD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RD Line 3 Kick-off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1368F8-CD6D-BFA3-7BE8-C0249480DF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036A61-DFB8-DB4D-98CC-B97963F62DAE}"/>
              </a:ext>
            </a:extLst>
          </p:cNvPr>
          <p:cNvSpPr txBox="1"/>
          <p:nvPr/>
        </p:nvSpPr>
        <p:spPr>
          <a:xfrm>
            <a:off x="240371" y="1012954"/>
            <a:ext cx="85808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We have now a small team of motivated people working on the 14 T design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Lucio </a:t>
            </a:r>
            <a:r>
              <a:rPr lang="en-GB" dirty="0" err="1"/>
              <a:t>Fiscarelli</a:t>
            </a:r>
            <a:r>
              <a:rPr lang="en-GB" dirty="0"/>
              <a:t>, E. Gautheron, S. </a:t>
            </a:r>
            <a:r>
              <a:rPr lang="en-GB" dirty="0" err="1"/>
              <a:t>Izquierdo</a:t>
            </a:r>
            <a:r>
              <a:rPr lang="en-GB" dirty="0"/>
              <a:t>, JC Perez, E. </a:t>
            </a:r>
            <a:r>
              <a:rPr lang="en-GB" dirty="0" err="1"/>
              <a:t>Todesco</a:t>
            </a:r>
            <a:endParaRPr lang="en-GB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A new fellow will join the team during spring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A draftsman has been identified and will join the team when required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 working program has been stablished for 2023 aiming to get relevant design results of a 14 T model magnet by the end of the year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2D electromagnetic conceptual design 2 in1 configuration (Completed)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2D mechanical conceptual design 2 in1 configuration (started, preliminary design expected early summer 2023)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1200" dirty="0"/>
              <a:t>In parallel, the feedback from the mechanical design will be feed to the electromagnetic design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Winding test (feedback expected ≈ May 2023):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1200" dirty="0"/>
              <a:t>Strand/Cable selection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1200" dirty="0"/>
              <a:t>Minimum bending radius (soft-way and hard-way)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1200" dirty="0"/>
              <a:t>Feedback will be incorporated in the detailed electromagnetic design (2D &amp; 3D, by early summer 2023)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Scale down from double aperture to single aperture (Summer 2023)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Detailed engineering design of the single aperture magnet to produce a demonstrator magnet (starting second half of 2023)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1709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74904-DE7D-7746-A4B8-886E76AC4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Target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876DA-6700-D441-8AE2-4532315A32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&gt; 14 T bore field with ≈ 20 % load line margin</a:t>
            </a:r>
          </a:p>
          <a:p>
            <a:r>
              <a:rPr lang="en-US" sz="2400" dirty="0"/>
              <a:t>Protection time margin &gt; 40 </a:t>
            </a:r>
            <a:r>
              <a:rPr lang="en-US" sz="2400" dirty="0" err="1"/>
              <a:t>ms</a:t>
            </a:r>
            <a:endParaRPr lang="en-US" sz="2400" dirty="0"/>
          </a:p>
          <a:p>
            <a:r>
              <a:rPr lang="en-US" sz="2400" dirty="0"/>
              <a:t>Aperture = 50 mm</a:t>
            </a:r>
          </a:p>
          <a:p>
            <a:r>
              <a:rPr lang="en-US" sz="2400" dirty="0"/>
              <a:t>“Accelerator coil size”, </a:t>
            </a:r>
            <a:r>
              <a:rPr lang="en-US" sz="2400" dirty="0" err="1"/>
              <a:t>i.e</a:t>
            </a:r>
            <a:r>
              <a:rPr lang="en-US" sz="2400" dirty="0"/>
              <a:t>, &lt; 60 mm</a:t>
            </a:r>
          </a:p>
          <a:p>
            <a:r>
              <a:rPr lang="en-US" sz="2400" dirty="0"/>
              <a:t>Field quality within 10 units at all current levels (excluding PC effects)</a:t>
            </a:r>
          </a:p>
          <a:p>
            <a:r>
              <a:rPr lang="en-US" sz="2400" dirty="0"/>
              <a:t>Magnet OD: take Euro-</a:t>
            </a:r>
            <a:r>
              <a:rPr lang="en-US" sz="2400" dirty="0" err="1"/>
              <a:t>Circol</a:t>
            </a:r>
            <a:r>
              <a:rPr lang="en-US" sz="2400" dirty="0"/>
              <a:t> dimensions as reference </a:t>
            </a:r>
          </a:p>
          <a:p>
            <a:pPr lvl="1"/>
            <a:r>
              <a:rPr lang="en-US" sz="2000" dirty="0"/>
              <a:t>Intra-beam distance: 250 mm</a:t>
            </a:r>
          </a:p>
          <a:p>
            <a:pPr lvl="1"/>
            <a:r>
              <a:rPr lang="en-US" sz="2000" dirty="0"/>
              <a:t>Cold mass OD: 800 mm and Magnet OD : 760 mm</a:t>
            </a:r>
            <a:endParaRPr lang="en-GB" sz="2000" dirty="0"/>
          </a:p>
          <a:p>
            <a:pPr lvl="1"/>
            <a:r>
              <a:rPr lang="en-US" sz="2000" dirty="0"/>
              <a:t>For the 1 in 1, we will scale down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35115E-A804-6A4E-BB8E-05A74936D2D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Wednesday 22 February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DA8A52-55DE-2140-BD85-BAE0DB6DAE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RD Line 3 Kick-off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21EC26-CE2F-6344-B153-F161E1C91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74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BA171-7E7B-5D4A-86EA-3D86EB4F0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Strand options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59D3C2-7105-0248-BC48-5AE469BD1D7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Wednesday 22 February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9FC5FA-CC20-864F-9886-B2FC3C65B6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RD Line 3 Kick-off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EFAB9-58C9-0445-A526-B38BAE0D9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1BAC1321-F1C8-114B-ABD6-288F0DA554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053037"/>
              </p:ext>
            </p:extLst>
          </p:nvPr>
        </p:nvGraphicFramePr>
        <p:xfrm>
          <a:off x="1337094" y="1482047"/>
          <a:ext cx="6412821" cy="31540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53873">
                  <a:extLst>
                    <a:ext uri="{9D8B030D-6E8A-4147-A177-3AD203B41FA5}">
                      <a16:colId xmlns:a16="http://schemas.microsoft.com/office/drawing/2014/main" val="1066529749"/>
                    </a:ext>
                  </a:extLst>
                </a:gridCol>
                <a:gridCol w="1277837">
                  <a:extLst>
                    <a:ext uri="{9D8B030D-6E8A-4147-A177-3AD203B41FA5}">
                      <a16:colId xmlns:a16="http://schemas.microsoft.com/office/drawing/2014/main" val="2332719754"/>
                    </a:ext>
                  </a:extLst>
                </a:gridCol>
                <a:gridCol w="1277837">
                  <a:extLst>
                    <a:ext uri="{9D8B030D-6E8A-4147-A177-3AD203B41FA5}">
                      <a16:colId xmlns:a16="http://schemas.microsoft.com/office/drawing/2014/main" val="1526516183"/>
                    </a:ext>
                  </a:extLst>
                </a:gridCol>
                <a:gridCol w="1503274">
                  <a:extLst>
                    <a:ext uri="{9D8B030D-6E8A-4147-A177-3AD203B41FA5}">
                      <a16:colId xmlns:a16="http://schemas.microsoft.com/office/drawing/2014/main" val="1117426416"/>
                    </a:ext>
                  </a:extLst>
                </a:gridCol>
              </a:tblGrid>
              <a:tr h="282908">
                <a:tc rowSpan="3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HFM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HL-LHC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300275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ERMC-1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DEM-1.1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MQXF-0.85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3409576"/>
                  </a:ext>
                </a:extLst>
              </a:tr>
              <a:tr h="974601">
                <a:tc vMerge="1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649469"/>
                  </a:ext>
                </a:extLst>
              </a:tr>
              <a:tr h="1788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Diameter (mm)</a:t>
                      </a:r>
                    </a:p>
                  </a:txBody>
                  <a:tcPr marT="21600" marB="216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1.0</a:t>
                      </a:r>
                    </a:p>
                  </a:txBody>
                  <a:tcPr marT="21600" marB="216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1.1</a:t>
                      </a:r>
                      <a:endParaRPr lang="en-GB" sz="1400" dirty="0"/>
                    </a:p>
                  </a:txBody>
                  <a:tcPr marT="21600" marB="216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0.85</a:t>
                      </a:r>
                    </a:p>
                  </a:txBody>
                  <a:tcPr marT="21600" marB="21600"/>
                </a:tc>
                <a:extLst>
                  <a:ext uri="{0D108BD9-81ED-4DB2-BD59-A6C34878D82A}">
                    <a16:rowId xmlns:a16="http://schemas.microsoft.com/office/drawing/2014/main" val="2917061131"/>
                  </a:ext>
                </a:extLst>
              </a:tr>
              <a:tr h="178839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Layout</a:t>
                      </a:r>
                    </a:p>
                  </a:txBody>
                  <a:tcPr marT="21600" marB="2160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162/169</a:t>
                      </a:r>
                    </a:p>
                  </a:txBody>
                  <a:tcPr marT="21600" marB="2160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108/127</a:t>
                      </a:r>
                      <a:endParaRPr lang="en-GB" sz="1400" dirty="0"/>
                    </a:p>
                  </a:txBody>
                  <a:tcPr marT="21600" marB="21600"/>
                </a:tc>
                <a:extLst>
                  <a:ext uri="{0D108BD9-81ED-4DB2-BD59-A6C34878D82A}">
                    <a16:rowId xmlns:a16="http://schemas.microsoft.com/office/drawing/2014/main" val="2360874952"/>
                  </a:ext>
                </a:extLst>
              </a:tr>
              <a:tr h="1788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i="1" baseline="-25000" dirty="0"/>
                        <a:t>s</a:t>
                      </a:r>
                      <a:r>
                        <a:rPr lang="en-GB" sz="1400" b="1" dirty="0"/>
                        <a:t> (µm)</a:t>
                      </a:r>
                    </a:p>
                  </a:txBody>
                  <a:tcPr marT="21600" marB="216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58</a:t>
                      </a:r>
                    </a:p>
                  </a:txBody>
                  <a:tcPr marT="21600" marB="216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64</a:t>
                      </a:r>
                      <a:endParaRPr lang="en-GB" sz="1400" dirty="0"/>
                    </a:p>
                  </a:txBody>
                  <a:tcPr marT="21600" marB="216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54</a:t>
                      </a:r>
                    </a:p>
                  </a:txBody>
                  <a:tcPr marT="21600" marB="21600"/>
                </a:tc>
                <a:extLst>
                  <a:ext uri="{0D108BD9-81ED-4DB2-BD59-A6C34878D82A}">
                    <a16:rowId xmlns:a16="http://schemas.microsoft.com/office/drawing/2014/main" val="2475514833"/>
                  </a:ext>
                </a:extLst>
              </a:tr>
              <a:tr h="178839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Cu/non-Cu</a:t>
                      </a:r>
                    </a:p>
                  </a:txBody>
                  <a:tcPr marT="21600" marB="2160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0.9 </a:t>
                      </a:r>
                      <a:r>
                        <a:rPr lang="en-GB" sz="900" dirty="0"/>
                        <a:t>± 0.2</a:t>
                      </a:r>
                    </a:p>
                  </a:txBody>
                  <a:tcPr marT="21600" marB="2160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1.2</a:t>
                      </a:r>
                      <a:r>
                        <a:rPr lang="en-GB" sz="900" dirty="0"/>
                        <a:t> ± 0.1</a:t>
                      </a:r>
                    </a:p>
                  </a:txBody>
                  <a:tcPr marT="21600" marB="21600"/>
                </a:tc>
                <a:extLst>
                  <a:ext uri="{0D108BD9-81ED-4DB2-BD59-A6C34878D82A}">
                    <a16:rowId xmlns:a16="http://schemas.microsoft.com/office/drawing/2014/main" val="1485291611"/>
                  </a:ext>
                </a:extLst>
              </a:tr>
              <a:tr h="178839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Nb:Sn</a:t>
                      </a:r>
                      <a:endParaRPr lang="en-GB" sz="1400" b="1" dirty="0"/>
                    </a:p>
                  </a:txBody>
                  <a:tcPr marT="21600" marB="2160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3.4 (standard Sn)</a:t>
                      </a:r>
                    </a:p>
                  </a:txBody>
                  <a:tcPr marT="21600" marB="2160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3.6 (reduced Sn)</a:t>
                      </a:r>
                    </a:p>
                  </a:txBody>
                  <a:tcPr marT="21600" marB="21600"/>
                </a:tc>
                <a:extLst>
                  <a:ext uri="{0D108BD9-81ED-4DB2-BD59-A6C34878D82A}">
                    <a16:rowId xmlns:a16="http://schemas.microsoft.com/office/drawing/2014/main" val="3558873265"/>
                  </a:ext>
                </a:extLst>
              </a:tr>
              <a:tr h="178839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Heat treatment</a:t>
                      </a:r>
                    </a:p>
                  </a:txBody>
                  <a:tcPr marT="21600" marB="216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650 °C 50 h</a:t>
                      </a:r>
                    </a:p>
                  </a:txBody>
                  <a:tcPr marT="21600" marB="216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665 °C 50 h</a:t>
                      </a:r>
                    </a:p>
                  </a:txBody>
                  <a:tcPr marT="21600" marB="216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665 °C 50 h</a:t>
                      </a:r>
                    </a:p>
                  </a:txBody>
                  <a:tcPr marT="21600" marB="21600"/>
                </a:tc>
                <a:extLst>
                  <a:ext uri="{0D108BD9-81ED-4DB2-BD59-A6C34878D82A}">
                    <a16:rowId xmlns:a16="http://schemas.microsoft.com/office/drawing/2014/main" val="278495283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A7ED232-87BF-AB43-9376-FBB547AF6FB5}"/>
              </a:ext>
            </a:extLst>
          </p:cNvPr>
          <p:cNvSpPr txBox="1"/>
          <p:nvPr/>
        </p:nvSpPr>
        <p:spPr>
          <a:xfrm>
            <a:off x="244342" y="5257344"/>
            <a:ext cx="76390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See Simon Hopkins, </a:t>
            </a:r>
            <a:r>
              <a:rPr lang="en-GB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https://indico.cern.ch/event/1218461/</a:t>
            </a:r>
            <a:r>
              <a:rPr lang="en-GB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E23838D-E0C8-414A-AC07-84B1CE37C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3560" y="2122516"/>
            <a:ext cx="949052" cy="9479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858EF72-B3A5-ED4F-BEB7-11E9CF0390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1610" y="2094140"/>
            <a:ext cx="987978" cy="9796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06BFA8D-28B2-134C-B2AB-F93A0AEF123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3" t="1259" r="14247" b="1677"/>
          <a:stretch/>
        </p:blipFill>
        <p:spPr bwMode="auto">
          <a:xfrm>
            <a:off x="6630556" y="2125880"/>
            <a:ext cx="947518" cy="9479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82912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B5ACA-D559-1748-959B-19EF37061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3985"/>
            <a:ext cx="8226854" cy="940443"/>
          </a:xfrm>
        </p:spPr>
        <p:txBody>
          <a:bodyPr/>
          <a:lstStyle/>
          <a:p>
            <a:r>
              <a:rPr lang="en-GB" dirty="0"/>
              <a:t>Cable options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812759-B4D8-E246-B647-EF73E556D99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Wednesday 22 February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027FA-0119-C747-9F12-9DDA45918D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RD Line 3 Kick-off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949154-5BFE-744D-AE2A-137C56C619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4286590-2240-2046-ABA7-52624F11EA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393" y="1373591"/>
            <a:ext cx="8686800" cy="3640447"/>
          </a:xfrm>
        </p:spPr>
        <p:txBody>
          <a:bodyPr>
            <a:normAutofit/>
          </a:bodyPr>
          <a:lstStyle/>
          <a:p>
            <a:r>
              <a:rPr lang="en-US" sz="1800" dirty="0"/>
              <a:t>Magnet aperture (50 mm) and</a:t>
            </a:r>
            <a:r>
              <a:rPr lang="en-US" sz="1800" dirty="0">
                <a:sym typeface="Wingdings" panose="05000000000000000000" pitchFamily="2" charset="2"/>
              </a:rPr>
              <a:t> 2 double-layer coils  desired cable width: ~25 mm</a:t>
            </a:r>
          </a:p>
          <a:p>
            <a:r>
              <a:rPr lang="en-US" sz="1800" dirty="0">
                <a:sym typeface="Wingdings" panose="05000000000000000000" pitchFamily="2" charset="2"/>
              </a:rPr>
              <a:t>Cable mechanical stability and cable cross section aspect ratio  number of strands and strand diameter: ~44 at ~1.1 mm or ~48 at ~1.0 mm, ~10% thickness reduction, typical cable twist angle</a:t>
            </a:r>
            <a:endParaRPr lang="en-US" sz="1800" dirty="0"/>
          </a:p>
          <a:p>
            <a:r>
              <a:rPr lang="en-US" sz="1800" dirty="0"/>
              <a:t>Relevant CERN &amp; LBNL experience</a:t>
            </a:r>
          </a:p>
          <a:p>
            <a:pPr lvl="1"/>
            <a:r>
              <a:rPr lang="en-US" sz="1600" dirty="0"/>
              <a:t>CERN: FRESCA2/RMM (40 x 1.0 mm); LBNL: LD/HD (51 x 0.8 mm), NED (40 x 1.25 mm)</a:t>
            </a:r>
          </a:p>
          <a:p>
            <a:pPr lvl="1"/>
            <a:r>
              <a:rPr lang="en-US" sz="1600" dirty="0"/>
              <a:t>44 strands x 1.1 mm cable is being produced at LBNL for the TFD magnet. </a:t>
            </a:r>
          </a:p>
          <a:p>
            <a:pPr lvl="2"/>
            <a:r>
              <a:rPr lang="en-US" sz="1400" dirty="0"/>
              <a:t>Preliminary winding trials with a 44 x 1.1 mm cable performed at CERN for a 50 mm aperture block magnet; challenging but manageable.</a:t>
            </a:r>
          </a:p>
          <a:p>
            <a:pPr lvl="2"/>
            <a:r>
              <a:rPr lang="en-US" sz="1400" dirty="0"/>
              <a:t>First contact with LBNL stablished, very positive and willing to maximize synergies among projects. </a:t>
            </a:r>
          </a:p>
          <a:p>
            <a:endParaRPr lang="en-GB" sz="1800" dirty="0"/>
          </a:p>
        </p:txBody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4843A3B3-3D17-D44C-AD97-6DF3230271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4517019"/>
              </p:ext>
            </p:extLst>
          </p:nvPr>
        </p:nvGraphicFramePr>
        <p:xfrm>
          <a:off x="1533837" y="4652088"/>
          <a:ext cx="6201911" cy="1097280"/>
        </p:xfrm>
        <a:graphic>
          <a:graphicData uri="http://schemas.openxmlformats.org/drawingml/2006/table">
            <a:tbl>
              <a:tblPr/>
              <a:tblGrid>
                <a:gridCol w="2669161">
                  <a:extLst>
                    <a:ext uri="{9D8B030D-6E8A-4147-A177-3AD203B41FA5}">
                      <a16:colId xmlns:a16="http://schemas.microsoft.com/office/drawing/2014/main" val="401221786"/>
                    </a:ext>
                  </a:extLst>
                </a:gridCol>
                <a:gridCol w="1002672">
                  <a:extLst>
                    <a:ext uri="{9D8B030D-6E8A-4147-A177-3AD203B41FA5}">
                      <a16:colId xmlns:a16="http://schemas.microsoft.com/office/drawing/2014/main" val="3867791407"/>
                    </a:ext>
                  </a:extLst>
                </a:gridCol>
                <a:gridCol w="808038">
                  <a:extLst>
                    <a:ext uri="{9D8B030D-6E8A-4147-A177-3AD203B41FA5}">
                      <a16:colId xmlns:a16="http://schemas.microsoft.com/office/drawing/2014/main" val="4019197083"/>
                    </a:ext>
                  </a:extLst>
                </a:gridCol>
                <a:gridCol w="861020">
                  <a:extLst>
                    <a:ext uri="{9D8B030D-6E8A-4147-A177-3AD203B41FA5}">
                      <a16:colId xmlns:a16="http://schemas.microsoft.com/office/drawing/2014/main" val="2293236263"/>
                    </a:ext>
                  </a:extLst>
                </a:gridCol>
                <a:gridCol w="861020">
                  <a:extLst>
                    <a:ext uri="{9D8B030D-6E8A-4147-A177-3AD203B41FA5}">
                      <a16:colId xmlns:a16="http://schemas.microsoft.com/office/drawing/2014/main" val="1854084366"/>
                    </a:ext>
                  </a:extLst>
                </a:gridCol>
              </a:tblGrid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Cable#1</a:t>
                      </a:r>
                      <a:endParaRPr lang="en-GB" sz="18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Cable#2</a:t>
                      </a:r>
                      <a:endParaRPr lang="en-GB" sz="18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Cable#3</a:t>
                      </a:r>
                      <a:endParaRPr lang="en-GB" sz="18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3227719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strand diameter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mm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0.85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612867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Cu/SC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690772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# of strands/cable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59384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8772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49F46D0-D22B-4A79-B6E1-793E4DA2581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68923</TotalTime>
  <Words>1572</Words>
  <Application>Microsoft Macintosh PowerPoint</Application>
  <PresentationFormat>On-screen Show (4:3)</PresentationFormat>
  <Paragraphs>292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Arial</vt:lpstr>
      <vt:lpstr>Calibri</vt:lpstr>
      <vt:lpstr>HFM(4-3)</vt:lpstr>
      <vt:lpstr>PowerPoint Presentation</vt:lpstr>
      <vt:lpstr>RD Line 3 Kick-off Forum Meeting   Nb3Sn ultimate performance dipole models Introduction to the activities of WP3.5 </vt:lpstr>
      <vt:lpstr>Table of contents </vt:lpstr>
      <vt:lpstr>Scope of the Work Package</vt:lpstr>
      <vt:lpstr>Introduction and notes</vt:lpstr>
      <vt:lpstr>What has changed since last November?   </vt:lpstr>
      <vt:lpstr>Design Target</vt:lpstr>
      <vt:lpstr>Strand options</vt:lpstr>
      <vt:lpstr>Cable options</vt:lpstr>
      <vt:lpstr>Electromagnetic design</vt:lpstr>
      <vt:lpstr>Overview on magnet parameters</vt:lpstr>
      <vt:lpstr>Protection</vt:lpstr>
      <vt:lpstr>eRMC/RMM activities</vt:lpstr>
      <vt:lpstr>Running and future activities 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Juan Carlos Perez</cp:lastModifiedBy>
  <cp:revision>932</cp:revision>
  <cp:lastPrinted>2022-04-29T08:24:36Z</cp:lastPrinted>
  <dcterms:created xsi:type="dcterms:W3CDTF">2012-11-30T11:04:26Z</dcterms:created>
  <dcterms:modified xsi:type="dcterms:W3CDTF">2023-02-22T08:01:26Z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