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0"/>
  </p:notesMasterIdLst>
  <p:handoutMasterIdLst>
    <p:handoutMasterId r:id="rId21"/>
  </p:handoutMasterIdLst>
  <p:sldIdLst>
    <p:sldId id="1158" r:id="rId2"/>
    <p:sldId id="1424" r:id="rId3"/>
    <p:sldId id="1354" r:id="rId4"/>
    <p:sldId id="1204" r:id="rId5"/>
    <p:sldId id="1206" r:id="rId6"/>
    <p:sldId id="1373" r:id="rId7"/>
    <p:sldId id="324" r:id="rId8"/>
    <p:sldId id="1381" r:id="rId9"/>
    <p:sldId id="1380" r:id="rId10"/>
    <p:sldId id="1371" r:id="rId11"/>
    <p:sldId id="1421" r:id="rId12"/>
    <p:sldId id="1422" r:id="rId13"/>
    <p:sldId id="1412" r:id="rId14"/>
    <p:sldId id="1419" r:id="rId15"/>
    <p:sldId id="1264" r:id="rId16"/>
    <p:sldId id="1395" r:id="rId17"/>
    <p:sldId id="1416" r:id="rId18"/>
    <p:sldId id="1420" r:id="rId1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1158"/>
            <p14:sldId id="1424"/>
            <p14:sldId id="1354"/>
            <p14:sldId id="1204"/>
            <p14:sldId id="1206"/>
            <p14:sldId id="1373"/>
            <p14:sldId id="324"/>
            <p14:sldId id="1381"/>
            <p14:sldId id="1380"/>
            <p14:sldId id="1371"/>
            <p14:sldId id="1421"/>
            <p14:sldId id="1422"/>
            <p14:sldId id="1412"/>
            <p14:sldId id="1419"/>
            <p14:sldId id="1264"/>
            <p14:sldId id="1395"/>
            <p14:sldId id="1416"/>
            <p14:sldId id="14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2707"/>
    <a:srgbClr val="CECFCE"/>
    <a:srgbClr val="010000"/>
    <a:srgbClr val="FFFFFF"/>
    <a:srgbClr val="808080"/>
    <a:srgbClr val="000000"/>
    <a:srgbClr val="FDCA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8"/>
    <p:restoredTop sz="91966" autoAdjust="0"/>
  </p:normalViewPr>
  <p:slideViewPr>
    <p:cSldViewPr snapToObjects="1">
      <p:cViewPr varScale="1">
        <p:scale>
          <a:sx n="119" d="100"/>
          <a:sy n="119" d="100"/>
        </p:scale>
        <p:origin x="352" y="18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A033F-B211-4A4E-B57A-7D17E8978F86}" type="doc">
      <dgm:prSet loTypeId="urn:microsoft.com/office/officeart/2005/8/layout/venn1" loCatId="" qsTypeId="urn:microsoft.com/office/officeart/2005/8/quickstyle/simple1" qsCatId="simple" csTypeId="urn:microsoft.com/office/officeart/2005/8/colors/accent1_2" csCatId="accent1" phldr="1"/>
      <dgm:spPr/>
    </dgm:pt>
    <dgm:pt modelId="{57ACCE59-3465-8C43-B340-2EA488D3E06B}">
      <dgm:prSet phldrT="[Text]"/>
      <dgm:spPr>
        <a:solidFill>
          <a:schemeClr val="accent2">
            <a:alpha val="50000"/>
          </a:schemeClr>
        </a:solidFill>
      </dgm:spPr>
      <dgm:t>
        <a:bodyPr/>
        <a:lstStyle/>
        <a:p>
          <a:r>
            <a:rPr lang="en-US" dirty="0"/>
            <a:t>Design</a:t>
          </a:r>
        </a:p>
      </dgm:t>
    </dgm:pt>
    <dgm:pt modelId="{07673CA3-BE0D-5C41-8B63-1A4A50046086}" type="parTrans" cxnId="{3DAC3163-42D0-4148-A92D-03CD66B7593B}">
      <dgm:prSet/>
      <dgm:spPr/>
      <dgm:t>
        <a:bodyPr/>
        <a:lstStyle/>
        <a:p>
          <a:endParaRPr lang="en-US"/>
        </a:p>
      </dgm:t>
    </dgm:pt>
    <dgm:pt modelId="{9AE94710-64B3-3F47-8AAC-DD9D398C39E2}" type="sibTrans" cxnId="{3DAC3163-42D0-4148-A92D-03CD66B7593B}">
      <dgm:prSet/>
      <dgm:spPr/>
      <dgm:t>
        <a:bodyPr/>
        <a:lstStyle/>
        <a:p>
          <a:endParaRPr lang="en-US"/>
        </a:p>
      </dgm:t>
    </dgm:pt>
    <dgm:pt modelId="{8ED9702D-5F2D-F241-9A9F-74EB43ECAC54}">
      <dgm:prSet phldrT="[Text]"/>
      <dgm:spPr>
        <a:solidFill>
          <a:srgbClr val="0070C0">
            <a:alpha val="50000"/>
          </a:srgbClr>
        </a:solidFill>
      </dgm:spPr>
      <dgm:t>
        <a:bodyPr/>
        <a:lstStyle/>
        <a:p>
          <a:r>
            <a:rPr lang="en-US" dirty="0"/>
            <a:t>Materials</a:t>
          </a:r>
        </a:p>
      </dgm:t>
    </dgm:pt>
    <dgm:pt modelId="{ABCBA6B1-9C62-F647-98A8-27F8145FAB52}" type="parTrans" cxnId="{D158AF09-79F6-C74E-9B50-1EF2B45FA968}">
      <dgm:prSet/>
      <dgm:spPr/>
      <dgm:t>
        <a:bodyPr/>
        <a:lstStyle/>
        <a:p>
          <a:endParaRPr lang="en-US"/>
        </a:p>
      </dgm:t>
    </dgm:pt>
    <dgm:pt modelId="{33E8A0FE-C5B2-9641-B98F-470474908F08}" type="sibTrans" cxnId="{D158AF09-79F6-C74E-9B50-1EF2B45FA968}">
      <dgm:prSet/>
      <dgm:spPr/>
      <dgm:t>
        <a:bodyPr/>
        <a:lstStyle/>
        <a:p>
          <a:endParaRPr lang="en-US"/>
        </a:p>
      </dgm:t>
    </dgm:pt>
    <dgm:pt modelId="{C771CBB6-FDA8-4B4F-9505-2AB1152037B9}">
      <dgm:prSet phldrT="[Text]"/>
      <dgm:spPr>
        <a:solidFill>
          <a:srgbClr val="7DA569">
            <a:alpha val="50000"/>
          </a:srgbClr>
        </a:solidFill>
      </dgm:spPr>
      <dgm:t>
        <a:bodyPr/>
        <a:lstStyle/>
        <a:p>
          <a:r>
            <a:rPr lang="en-US" dirty="0"/>
            <a:t>Processes</a:t>
          </a:r>
        </a:p>
      </dgm:t>
    </dgm:pt>
    <dgm:pt modelId="{05BD51F7-1DC9-2843-97DC-DF889A26086C}" type="parTrans" cxnId="{2CC2A2D0-6594-0D4A-92E8-3BB4154F233B}">
      <dgm:prSet/>
      <dgm:spPr/>
      <dgm:t>
        <a:bodyPr/>
        <a:lstStyle/>
        <a:p>
          <a:endParaRPr lang="en-US"/>
        </a:p>
      </dgm:t>
    </dgm:pt>
    <dgm:pt modelId="{F1591AB6-6F7D-B74A-9492-DFE2CF83B40E}" type="sibTrans" cxnId="{2CC2A2D0-6594-0D4A-92E8-3BB4154F233B}">
      <dgm:prSet/>
      <dgm:spPr/>
      <dgm:t>
        <a:bodyPr/>
        <a:lstStyle/>
        <a:p>
          <a:endParaRPr lang="en-US"/>
        </a:p>
      </dgm:t>
    </dgm:pt>
    <dgm:pt modelId="{20FE5ACF-19FE-C54D-95FD-8A894AC070DA}" type="pres">
      <dgm:prSet presAssocID="{8B3A033F-B211-4A4E-B57A-7D17E8978F86}" presName="compositeShape" presStyleCnt="0">
        <dgm:presLayoutVars>
          <dgm:chMax val="7"/>
          <dgm:dir/>
          <dgm:resizeHandles val="exact"/>
        </dgm:presLayoutVars>
      </dgm:prSet>
      <dgm:spPr/>
    </dgm:pt>
    <dgm:pt modelId="{16BC4B38-A80E-B542-A995-DEF48E5D4633}" type="pres">
      <dgm:prSet presAssocID="{57ACCE59-3465-8C43-B340-2EA488D3E06B}" presName="circ1" presStyleLbl="vennNode1" presStyleIdx="0" presStyleCnt="3"/>
      <dgm:spPr/>
    </dgm:pt>
    <dgm:pt modelId="{28F96EA4-9A46-6E44-96E5-5C32E59BEEF5}" type="pres">
      <dgm:prSet presAssocID="{57ACCE59-3465-8C43-B340-2EA488D3E06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89C1589-AEAF-CE4D-971F-09193C236EF5}" type="pres">
      <dgm:prSet presAssocID="{8ED9702D-5F2D-F241-9A9F-74EB43ECAC54}" presName="circ2" presStyleLbl="vennNode1" presStyleIdx="1" presStyleCnt="3"/>
      <dgm:spPr/>
    </dgm:pt>
    <dgm:pt modelId="{E912CFBD-3048-D541-B41D-69F36256A1E9}" type="pres">
      <dgm:prSet presAssocID="{8ED9702D-5F2D-F241-9A9F-74EB43ECAC5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4EB4734-C4DC-9841-B061-DFC693295DA3}" type="pres">
      <dgm:prSet presAssocID="{C771CBB6-FDA8-4B4F-9505-2AB1152037B9}" presName="circ3" presStyleLbl="vennNode1" presStyleIdx="2" presStyleCnt="3"/>
      <dgm:spPr/>
    </dgm:pt>
    <dgm:pt modelId="{4666438E-3C87-414C-892F-5C29D61D8D5A}" type="pres">
      <dgm:prSet presAssocID="{C771CBB6-FDA8-4B4F-9505-2AB1152037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158AF09-79F6-C74E-9B50-1EF2B45FA968}" srcId="{8B3A033F-B211-4A4E-B57A-7D17E8978F86}" destId="{8ED9702D-5F2D-F241-9A9F-74EB43ECAC54}" srcOrd="1" destOrd="0" parTransId="{ABCBA6B1-9C62-F647-98A8-27F8145FAB52}" sibTransId="{33E8A0FE-C5B2-9641-B98F-470474908F08}"/>
    <dgm:cxn modelId="{108A292F-8CF2-DE44-BD70-2F907033DE37}" type="presOf" srcId="{C771CBB6-FDA8-4B4F-9505-2AB1152037B9}" destId="{4666438E-3C87-414C-892F-5C29D61D8D5A}" srcOrd="1" destOrd="0" presId="urn:microsoft.com/office/officeart/2005/8/layout/venn1"/>
    <dgm:cxn modelId="{6C555F4E-4EEE-2147-B621-DB73991CE6BB}" type="presOf" srcId="{C771CBB6-FDA8-4B4F-9505-2AB1152037B9}" destId="{74EB4734-C4DC-9841-B061-DFC693295DA3}" srcOrd="0" destOrd="0" presId="urn:microsoft.com/office/officeart/2005/8/layout/venn1"/>
    <dgm:cxn modelId="{77BF1450-D2FD-004F-89C7-7976AE871334}" type="presOf" srcId="{8B3A033F-B211-4A4E-B57A-7D17E8978F86}" destId="{20FE5ACF-19FE-C54D-95FD-8A894AC070DA}" srcOrd="0" destOrd="0" presId="urn:microsoft.com/office/officeart/2005/8/layout/venn1"/>
    <dgm:cxn modelId="{3DAC3163-42D0-4148-A92D-03CD66B7593B}" srcId="{8B3A033F-B211-4A4E-B57A-7D17E8978F86}" destId="{57ACCE59-3465-8C43-B340-2EA488D3E06B}" srcOrd="0" destOrd="0" parTransId="{07673CA3-BE0D-5C41-8B63-1A4A50046086}" sibTransId="{9AE94710-64B3-3F47-8AAC-DD9D398C39E2}"/>
    <dgm:cxn modelId="{CB0FDF82-E237-8F4D-85F1-5BA206637E4A}" type="presOf" srcId="{57ACCE59-3465-8C43-B340-2EA488D3E06B}" destId="{28F96EA4-9A46-6E44-96E5-5C32E59BEEF5}" srcOrd="1" destOrd="0" presId="urn:microsoft.com/office/officeart/2005/8/layout/venn1"/>
    <dgm:cxn modelId="{71AF3588-81A4-4845-A426-AA180E4D06DE}" type="presOf" srcId="{8ED9702D-5F2D-F241-9A9F-74EB43ECAC54}" destId="{E912CFBD-3048-D541-B41D-69F36256A1E9}" srcOrd="1" destOrd="0" presId="urn:microsoft.com/office/officeart/2005/8/layout/venn1"/>
    <dgm:cxn modelId="{79B54A95-0F76-994C-9793-090B5F27522F}" type="presOf" srcId="{8ED9702D-5F2D-F241-9A9F-74EB43ECAC54}" destId="{089C1589-AEAF-CE4D-971F-09193C236EF5}" srcOrd="0" destOrd="0" presId="urn:microsoft.com/office/officeart/2005/8/layout/venn1"/>
    <dgm:cxn modelId="{2CC2A2D0-6594-0D4A-92E8-3BB4154F233B}" srcId="{8B3A033F-B211-4A4E-B57A-7D17E8978F86}" destId="{C771CBB6-FDA8-4B4F-9505-2AB1152037B9}" srcOrd="2" destOrd="0" parTransId="{05BD51F7-1DC9-2843-97DC-DF889A26086C}" sibTransId="{F1591AB6-6F7D-B74A-9492-DFE2CF83B40E}"/>
    <dgm:cxn modelId="{B5A8F3E0-524A-C14A-8844-66CEE90EAE8E}" type="presOf" srcId="{57ACCE59-3465-8C43-B340-2EA488D3E06B}" destId="{16BC4B38-A80E-B542-A995-DEF48E5D4633}" srcOrd="0" destOrd="0" presId="urn:microsoft.com/office/officeart/2005/8/layout/venn1"/>
    <dgm:cxn modelId="{731C98BF-0D95-4A4A-B318-E76F66546614}" type="presParOf" srcId="{20FE5ACF-19FE-C54D-95FD-8A894AC070DA}" destId="{16BC4B38-A80E-B542-A995-DEF48E5D4633}" srcOrd="0" destOrd="0" presId="urn:microsoft.com/office/officeart/2005/8/layout/venn1"/>
    <dgm:cxn modelId="{929FBEEF-8A63-0349-B0EB-1CF1FCAFBA4E}" type="presParOf" srcId="{20FE5ACF-19FE-C54D-95FD-8A894AC070DA}" destId="{28F96EA4-9A46-6E44-96E5-5C32E59BEEF5}" srcOrd="1" destOrd="0" presId="urn:microsoft.com/office/officeart/2005/8/layout/venn1"/>
    <dgm:cxn modelId="{B11E9264-ECA6-784D-A5D9-431FFF3F335F}" type="presParOf" srcId="{20FE5ACF-19FE-C54D-95FD-8A894AC070DA}" destId="{089C1589-AEAF-CE4D-971F-09193C236EF5}" srcOrd="2" destOrd="0" presId="urn:microsoft.com/office/officeart/2005/8/layout/venn1"/>
    <dgm:cxn modelId="{AD278244-1530-E64F-8E64-F1C6FBE9E1AB}" type="presParOf" srcId="{20FE5ACF-19FE-C54D-95FD-8A894AC070DA}" destId="{E912CFBD-3048-D541-B41D-69F36256A1E9}" srcOrd="3" destOrd="0" presId="urn:microsoft.com/office/officeart/2005/8/layout/venn1"/>
    <dgm:cxn modelId="{D332D391-04BB-6B44-A52F-CFCC1B4546B8}" type="presParOf" srcId="{20FE5ACF-19FE-C54D-95FD-8A894AC070DA}" destId="{74EB4734-C4DC-9841-B061-DFC693295DA3}" srcOrd="4" destOrd="0" presId="urn:microsoft.com/office/officeart/2005/8/layout/venn1"/>
    <dgm:cxn modelId="{8F4A5966-FE5B-FE42-AA63-51102ECFC4F4}" type="presParOf" srcId="{20FE5ACF-19FE-C54D-95FD-8A894AC070DA}" destId="{4666438E-3C87-414C-892F-5C29D61D8D5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BC4B38-A80E-B542-A995-DEF48E5D4633}">
      <dsp:nvSpPr>
        <dsp:cNvPr id="0" name=""/>
        <dsp:cNvSpPr/>
      </dsp:nvSpPr>
      <dsp:spPr>
        <a:xfrm>
          <a:off x="1165055" y="29075"/>
          <a:ext cx="1395638" cy="1395638"/>
        </a:xfrm>
        <a:prstGeom prst="ellipse">
          <a:avLst/>
        </a:prstGeom>
        <a:solidFill>
          <a:schemeClr val="accent2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Design</a:t>
          </a:r>
        </a:p>
      </dsp:txBody>
      <dsp:txXfrm>
        <a:off x="1351140" y="273312"/>
        <a:ext cx="1023468" cy="628037"/>
      </dsp:txXfrm>
    </dsp:sp>
    <dsp:sp modelId="{089C1589-AEAF-CE4D-971F-09193C236EF5}">
      <dsp:nvSpPr>
        <dsp:cNvPr id="0" name=""/>
        <dsp:cNvSpPr/>
      </dsp:nvSpPr>
      <dsp:spPr>
        <a:xfrm>
          <a:off x="1668648" y="901349"/>
          <a:ext cx="1395638" cy="1395638"/>
        </a:xfrm>
        <a:prstGeom prst="ellipse">
          <a:avLst/>
        </a:prstGeom>
        <a:solidFill>
          <a:srgbClr val="0070C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Materials</a:t>
          </a:r>
        </a:p>
      </dsp:txBody>
      <dsp:txXfrm>
        <a:off x="2095480" y="1261889"/>
        <a:ext cx="837383" cy="767601"/>
      </dsp:txXfrm>
    </dsp:sp>
    <dsp:sp modelId="{74EB4734-C4DC-9841-B061-DFC693295DA3}">
      <dsp:nvSpPr>
        <dsp:cNvPr id="0" name=""/>
        <dsp:cNvSpPr/>
      </dsp:nvSpPr>
      <dsp:spPr>
        <a:xfrm>
          <a:off x="661462" y="901349"/>
          <a:ext cx="1395638" cy="1395638"/>
        </a:xfrm>
        <a:prstGeom prst="ellipse">
          <a:avLst/>
        </a:prstGeom>
        <a:solidFill>
          <a:srgbClr val="7DA56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Processes</a:t>
          </a:r>
        </a:p>
      </dsp:txBody>
      <dsp:txXfrm>
        <a:off x="792885" y="1261889"/>
        <a:ext cx="837383" cy="767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507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LBNL is preparing a wax impregnated subscale CCT magnet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9383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50.png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tif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diagramData" Target="../diagrams/data1.xml"/><Relationship Id="rId18" Type="http://schemas.openxmlformats.org/officeDocument/2006/relationships/image" Target="../media/image46.png"/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12" Type="http://schemas.openxmlformats.org/officeDocument/2006/relationships/image" Target="../media/image15.tiff"/><Relationship Id="rId17" Type="http://schemas.microsoft.com/office/2007/relationships/diagramDrawing" Target="../diagrams/drawing1.xml"/><Relationship Id="rId2" Type="http://schemas.openxmlformats.org/officeDocument/2006/relationships/image" Target="../media/image38.png"/><Relationship Id="rId16" Type="http://schemas.openxmlformats.org/officeDocument/2006/relationships/diagramColors" Target="../diagrams/colors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44.png"/><Relationship Id="rId19" Type="http://schemas.openxmlformats.org/officeDocument/2006/relationships/image" Target="../media/image47.png"/><Relationship Id="rId4" Type="http://schemas.openxmlformats.org/officeDocument/2006/relationships/image" Target="../media/image40.png"/><Relationship Id="rId9" Type="http://schemas.openxmlformats.org/officeDocument/2006/relationships/image" Target="../media/image14.tiff"/><Relationship Id="rId1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F086C2-C8FF-D442-BD19-AB7D99901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the activities of WP3.8 at PSI</a:t>
            </a:r>
            <a:br>
              <a:rPr lang="en-US" dirty="0"/>
            </a:br>
            <a:r>
              <a:rPr lang="en-US" sz="1600" dirty="0"/>
              <a:t>B. Auchmann (PSI/CERN) for the </a:t>
            </a:r>
            <a:r>
              <a:rPr lang="en-US" sz="1600" dirty="0" err="1"/>
              <a:t>MagDev</a:t>
            </a:r>
            <a:r>
              <a:rPr lang="en-US" sz="1600" dirty="0"/>
              <a:t> LTS team: D. M. Araujo, A. </a:t>
            </a:r>
            <a:r>
              <a:rPr lang="en-US" sz="1600" dirty="0" err="1"/>
              <a:t>Brem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/>
              <a:t>M. Daly, C. Hug, O. Kirby T. </a:t>
            </a:r>
            <a:r>
              <a:rPr lang="en-US" sz="1600" dirty="0" err="1"/>
              <a:t>Michlmayr</a:t>
            </a:r>
            <a:br>
              <a:rPr lang="en-US" sz="1600" dirty="0"/>
            </a:br>
            <a:r>
              <a:rPr lang="en-US" sz="1600" dirty="0"/>
              <a:t>with support from PSI Magnet Section, CERN, LBNL, FNAL, and </a:t>
            </a:r>
            <a:r>
              <a:rPr lang="en-US" sz="1600" dirty="0" err="1"/>
              <a:t>uTwente</a:t>
            </a:r>
            <a:endParaRPr lang="en-US" sz="1600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56C48A8-BD9A-FF4C-A6C2-9A8DA6942FB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22.02.23 – HFM RD3 Kickoff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EDC281-5988-5442-8E5F-B21B26D47B8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67738" y="6661150"/>
            <a:ext cx="57626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Textfeld 6">
            <a:extLst>
              <a:ext uri="{FF2B5EF4-FFF2-40B4-BE49-F238E27FC236}">
                <a16:creationId xmlns:a16="http://schemas.microsoft.com/office/drawing/2014/main" id="{39CA92AB-935A-569A-288E-91E80717A308}"/>
              </a:ext>
            </a:extLst>
          </p:cNvPr>
          <p:cNvSpPr txBox="1"/>
          <p:nvPr/>
        </p:nvSpPr>
        <p:spPr>
          <a:xfrm>
            <a:off x="1691680" y="6201867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dirty="0">
                <a:solidFill>
                  <a:srgbClr val="969696"/>
                </a:solidFill>
              </a:rPr>
              <a:t>Work supported by the Swiss State Secretariat for Education, Research and Innovation SERI.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2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3B4CFC-30AA-5244-8D7F-5973C98915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87" y="1359763"/>
            <a:ext cx="1270820" cy="12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8412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50D338-222C-6746-B4EE-8A053444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BOX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0673E-7B8A-AB46-BDB0-D988A685BB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1554DC-2918-B648-B2EA-79F0836CD0F8}"/>
              </a:ext>
            </a:extLst>
          </p:cNvPr>
          <p:cNvGrpSpPr/>
          <p:nvPr/>
        </p:nvGrpSpPr>
        <p:grpSpPr>
          <a:xfrm>
            <a:off x="5868144" y="1196752"/>
            <a:ext cx="2668070" cy="3286684"/>
            <a:chOff x="5485476" y="1277182"/>
            <a:chExt cx="3327400" cy="40240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BF26C14-016B-704E-950E-9C021BAF00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5137163" y="1625495"/>
              <a:ext cx="4024026" cy="33274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64F4A78-471B-BA41-B9AF-FB388F8DB7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01012" y="2996952"/>
              <a:ext cx="391027" cy="1670428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724C2E0-DDD3-524C-9DB2-197870D9DC9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45217"/>
            <a:ext cx="1631148" cy="801266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05818636-DFBF-394E-A12E-A6C0050491C9}"/>
              </a:ext>
            </a:extLst>
          </p:cNvPr>
          <p:cNvGrpSpPr/>
          <p:nvPr/>
        </p:nvGrpSpPr>
        <p:grpSpPr>
          <a:xfrm>
            <a:off x="378191" y="1596214"/>
            <a:ext cx="5352928" cy="2774148"/>
            <a:chOff x="361946" y="2348880"/>
            <a:chExt cx="5675774" cy="294146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E524D6-3F20-074B-8BAD-208DA0701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46" y="2348880"/>
              <a:ext cx="5675774" cy="2941462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701AD67-ACC1-214B-9465-31A6ED8048AB}"/>
                </a:ext>
              </a:extLst>
            </p:cNvPr>
            <p:cNvCxnSpPr/>
            <p:nvPr/>
          </p:nvCxnSpPr>
          <p:spPr bwMode="auto">
            <a:xfrm flipH="1">
              <a:off x="2876209" y="3077344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ABD3646-C607-FA43-8BDA-696CCCB20D5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96208" y="3149352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865078C-C39A-5445-9473-394A46960C62}"/>
                </a:ext>
              </a:extLst>
            </p:cNvPr>
            <p:cNvCxnSpPr/>
            <p:nvPr/>
          </p:nvCxnSpPr>
          <p:spPr bwMode="auto">
            <a:xfrm flipH="1">
              <a:off x="3131840" y="3265678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ED2DF03-252B-0547-812C-2F1CE9CDF7E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80294" y="3337686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F1256E2-FF5C-7C44-9B0C-CECED582B3CC}"/>
                </a:ext>
              </a:extLst>
            </p:cNvPr>
            <p:cNvCxnSpPr/>
            <p:nvPr/>
          </p:nvCxnSpPr>
          <p:spPr bwMode="auto">
            <a:xfrm flipH="1">
              <a:off x="3419872" y="3445698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2F2F921-9CD1-504A-8690-D331AE684A7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63888" y="3528203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AC93F03-6699-134A-8E7A-F126C05B2032}"/>
                </a:ext>
              </a:extLst>
            </p:cNvPr>
            <p:cNvCxnSpPr/>
            <p:nvPr/>
          </p:nvCxnSpPr>
          <p:spPr bwMode="auto">
            <a:xfrm flipH="1">
              <a:off x="3707904" y="3622613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644CC8F-8FD4-C444-8CEC-B4FC07447C29}"/>
              </a:ext>
            </a:extLst>
          </p:cNvPr>
          <p:cNvSpPr txBox="1">
            <a:spLocks/>
          </p:cNvSpPr>
          <p:nvPr/>
        </p:nvSpPr>
        <p:spPr>
          <a:xfrm>
            <a:off x="750289" y="5157761"/>
            <a:ext cx="8031765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i="1" dirty="0">
                <a:solidFill>
                  <a:srgbClr val="0070C0"/>
                </a:solidFill>
              </a:rPr>
              <a:t>BOX</a:t>
            </a:r>
            <a:r>
              <a:rPr lang="en-US" sz="1400" dirty="0"/>
              <a:t> (</a:t>
            </a:r>
            <a:r>
              <a:rPr lang="en-US" sz="1400" dirty="0" err="1"/>
              <a:t>BOnding</a:t>
            </a:r>
            <a:r>
              <a:rPr lang="en-US" sz="1400" dirty="0"/>
              <a:t> </a:t>
            </a:r>
            <a:r>
              <a:rPr lang="en-US" sz="1400" dirty="0" err="1"/>
              <a:t>eXperiment</a:t>
            </a:r>
            <a:r>
              <a:rPr lang="en-US" sz="1400" dirty="0"/>
              <a:t>) program with </a:t>
            </a:r>
            <a:r>
              <a:rPr lang="en-US" sz="1400" dirty="0" err="1"/>
              <a:t>uTwente</a:t>
            </a:r>
            <a:r>
              <a:rPr lang="en-US" sz="1400" dirty="0"/>
              <a:t> has shown a wide variety of results, </a:t>
            </a:r>
            <a:br>
              <a:rPr lang="en-US" sz="1400" dirty="0"/>
            </a:br>
            <a:r>
              <a:rPr lang="en-US" sz="1400" dirty="0"/>
              <a:t>from complete conductor </a:t>
            </a:r>
            <a:r>
              <a:rPr lang="en-US" sz="1400" b="1" i="1" dirty="0">
                <a:solidFill>
                  <a:srgbClr val="0070C0"/>
                </a:solidFill>
              </a:rPr>
              <a:t>degradation (no impregnation) </a:t>
            </a:r>
            <a:r>
              <a:rPr lang="en-US" sz="1400" dirty="0"/>
              <a:t>to substantial </a:t>
            </a:r>
            <a:r>
              <a:rPr lang="en-US" sz="1400" b="1" i="1" dirty="0">
                <a:solidFill>
                  <a:srgbClr val="0070C0"/>
                </a:solidFill>
              </a:rPr>
              <a:t>training (epoxy)</a:t>
            </a:r>
            <a:r>
              <a:rPr lang="en-US" sz="1400" dirty="0"/>
              <a:t> to </a:t>
            </a:r>
            <a:br>
              <a:rPr lang="en-US" sz="1400" dirty="0"/>
            </a:br>
            <a:r>
              <a:rPr lang="en-US" sz="1400" b="1" i="1" dirty="0">
                <a:solidFill>
                  <a:srgbClr val="FF0000"/>
                </a:solidFill>
              </a:rPr>
              <a:t>no-training (wax, </a:t>
            </a:r>
            <a:r>
              <a:rPr lang="en-US" sz="1400" b="1" i="1" dirty="0" err="1">
                <a:solidFill>
                  <a:srgbClr val="FF0000"/>
                </a:solidFill>
              </a:rPr>
              <a:t>Stycast</a:t>
            </a:r>
            <a:r>
              <a:rPr lang="en-US" sz="1400" b="1" i="1" dirty="0">
                <a:solidFill>
                  <a:srgbClr val="FF0000"/>
                </a:solidFill>
              </a:rPr>
              <a:t>), </a:t>
            </a:r>
            <a:r>
              <a:rPr lang="en-US" sz="1400" dirty="0"/>
              <a:t>with </a:t>
            </a:r>
            <a:r>
              <a:rPr lang="en-US" sz="1400" b="1" i="1" dirty="0">
                <a:solidFill>
                  <a:srgbClr val="0070C0"/>
                </a:solidFill>
              </a:rPr>
              <a:t>15 BOX samples </a:t>
            </a:r>
            <a:r>
              <a:rPr lang="en-US" sz="1400" dirty="0"/>
              <a:t>successfully</a:t>
            </a:r>
            <a:r>
              <a:rPr lang="en-US" sz="1400" b="1" i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manufactured and tested to date.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A5886F-F4C0-B24C-B7A7-74CD3985FE22}"/>
              </a:ext>
            </a:extLst>
          </p:cNvPr>
          <p:cNvSpPr txBox="1"/>
          <p:nvPr/>
        </p:nvSpPr>
        <p:spPr>
          <a:xfrm>
            <a:off x="514400" y="465313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Pictures by M. Daly, S. Sidorov, S. Otten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B0DA33-D6CB-9241-95D8-C919F3DA1E70}"/>
              </a:ext>
            </a:extLst>
          </p:cNvPr>
          <p:cNvSpPr txBox="1"/>
          <p:nvPr/>
        </p:nvSpPr>
        <p:spPr>
          <a:xfrm>
            <a:off x="2655277" y="801858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 err="1">
              <a:latin typeface="+mn-lt"/>
              <a:cs typeface="Franklin Gothic Book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752AD5A-7806-024E-B25F-8852B7C57562}"/>
              </a:ext>
            </a:extLst>
          </p:cNvPr>
          <p:cNvGrpSpPr/>
          <p:nvPr/>
        </p:nvGrpSpPr>
        <p:grpSpPr>
          <a:xfrm>
            <a:off x="1201267" y="1669608"/>
            <a:ext cx="3096344" cy="2834796"/>
            <a:chOff x="2055528" y="1844824"/>
            <a:chExt cx="5148064" cy="4713207"/>
          </a:xfrm>
        </p:grpSpPr>
        <p:pic>
          <p:nvPicPr>
            <p:cNvPr id="23" name="Picture 22" descr="A picture containing rain, sitting, fish, front&#10;&#10;Description automatically generated">
              <a:extLst>
                <a:ext uri="{FF2B5EF4-FFF2-40B4-BE49-F238E27FC236}">
                  <a16:creationId xmlns:a16="http://schemas.microsoft.com/office/drawing/2014/main" id="{7A44B7DC-5B35-1545-937E-2776670F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alphaModFix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100000"/>
                      </a14:imgEffect>
                      <a14:imgEffect>
                        <a14:colorTemperature colorTemp="5210"/>
                      </a14:imgEffect>
                      <a14:imgEffect>
                        <a14:saturation sat="97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7200" y="4334535"/>
              <a:ext cx="5126392" cy="2223496"/>
            </a:xfrm>
            <a:prstGeom prst="rect">
              <a:avLst/>
            </a:prstGeom>
          </p:spPr>
        </p:pic>
        <p:pic>
          <p:nvPicPr>
            <p:cNvPr id="24" name="Picture 23" descr="A picture containing building, fence, birdhouse, guitar&#10;&#10;Description automatically generated">
              <a:extLst>
                <a:ext uri="{FF2B5EF4-FFF2-40B4-BE49-F238E27FC236}">
                  <a16:creationId xmlns:a16="http://schemas.microsoft.com/office/drawing/2014/main" id="{5D753512-27F7-6540-ACC8-580261DC4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5528" y="1844824"/>
              <a:ext cx="5148064" cy="2360405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C46ED18A-2DAB-3871-835F-154F841E030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53" y="908720"/>
            <a:ext cx="5932559" cy="3729427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E1F502D-3D58-07EB-4282-16BCB161AAE9}"/>
              </a:ext>
            </a:extLst>
          </p:cNvPr>
          <p:cNvCxnSpPr/>
          <p:nvPr/>
        </p:nvCxnSpPr>
        <p:spPr bwMode="auto">
          <a:xfrm>
            <a:off x="899592" y="1268760"/>
            <a:ext cx="5040560" cy="0"/>
          </a:xfrm>
          <a:prstGeom prst="line">
            <a:avLst/>
          </a:prstGeom>
          <a:ln w="38100">
            <a:solidFill>
              <a:srgbClr val="EB2707">
                <a:alpha val="42745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4393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A1AC75-CEE5-B6AE-E606-4F9084D62E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sz="1600" dirty="0"/>
              <a:t>All data courtesy of D. Arbelaez for the LBNL CCT program.</a:t>
            </a:r>
          </a:p>
          <a:p>
            <a:pPr lvl="1"/>
            <a:r>
              <a:rPr lang="en-US" sz="1600" dirty="0"/>
              <a:t>Sub_2: epoxy in inner and outer, inner with thin spar</a:t>
            </a:r>
          </a:p>
          <a:p>
            <a:pPr lvl="1"/>
            <a:r>
              <a:rPr lang="en-US" sz="1600" dirty="0"/>
              <a:t>Sub_3, epoxy in inner and outer, inner with thick spar</a:t>
            </a:r>
          </a:p>
          <a:p>
            <a:pPr lvl="1"/>
            <a:r>
              <a:rPr lang="en-US" sz="1600" dirty="0"/>
              <a:t>Sub_5, wax in inner, epoxy in outer, outer layer re-used from sub_3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000" dirty="0"/>
          </a:p>
          <a:p>
            <a:r>
              <a:rPr lang="en-US" sz="1600" dirty="0"/>
              <a:t>Wax inner layer did not show any training quenches.</a:t>
            </a:r>
          </a:p>
          <a:p>
            <a:r>
              <a:rPr lang="en-US" sz="1600" dirty="0"/>
              <a:t>Also </a:t>
            </a:r>
            <a:r>
              <a:rPr lang="en-US" sz="1600" dirty="0" err="1"/>
              <a:t>Stycast</a:t>
            </a:r>
            <a:r>
              <a:rPr lang="en-US" sz="1600" dirty="0"/>
              <a:t> will be investigated.</a:t>
            </a:r>
          </a:p>
          <a:p>
            <a:r>
              <a:rPr lang="en-US" sz="1600" dirty="0"/>
              <a:t>Wax-impregnation is under preparation by Wigner institute (HU) and under discussion for </a:t>
            </a:r>
            <a:r>
              <a:rPr lang="en-US" sz="1600" dirty="0" err="1"/>
              <a:t>iFAST</a:t>
            </a:r>
            <a:r>
              <a:rPr lang="en-US" sz="1600" dirty="0"/>
              <a:t> project at INFN and at CERN (G. Kirby et al.).</a:t>
            </a:r>
          </a:p>
          <a:p>
            <a:endParaRPr lang="en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A64EA-6653-1EE7-0492-A38798714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Wax Sub-scale Layer tested at LBNL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D4EB1-FD6D-FA6C-0C6A-DD34A88DFF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27DA618E-EDF0-7275-2272-290DDE6DDC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199"/>
          <a:stretch/>
        </p:blipFill>
        <p:spPr>
          <a:xfrm>
            <a:off x="4355976" y="2564904"/>
            <a:ext cx="3068522" cy="2630079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65749561-599E-22DD-ACFD-49259B907E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199"/>
          <a:stretch/>
        </p:blipFill>
        <p:spPr>
          <a:xfrm>
            <a:off x="1198220" y="2564904"/>
            <a:ext cx="3068522" cy="263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03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079CBE-330F-9365-5A08-40DCEFC3F7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82017" y="1058234"/>
            <a:ext cx="7742237" cy="4679951"/>
          </a:xfrm>
        </p:spPr>
        <p:txBody>
          <a:bodyPr/>
          <a:lstStyle/>
          <a:p>
            <a:r>
              <a:rPr lang="en-CH" sz="1600" kern="1000" spc="30" dirty="0">
                <a:latin typeface="+mn-lt"/>
                <a:cs typeface="Franklin Gothic Book"/>
              </a:rPr>
              <a:t>Goal1: quantify accoustic events and </a:t>
            </a:r>
            <a:br>
              <a:rPr lang="en-CH" sz="1600" kern="1000" spc="30" dirty="0">
                <a:latin typeface="+mn-lt"/>
                <a:cs typeface="Franklin Gothic Book"/>
              </a:rPr>
            </a:br>
            <a:r>
              <a:rPr lang="en-CH" sz="1600" kern="1000" spc="30" dirty="0">
                <a:latin typeface="+mn-lt"/>
                <a:cs typeface="Franklin Gothic Book"/>
              </a:rPr>
              <a:t>post-mortem defects and correlate </a:t>
            </a:r>
            <a:br>
              <a:rPr lang="en-CH" sz="1600" kern="1000" spc="30" dirty="0">
                <a:latin typeface="+mn-lt"/>
                <a:cs typeface="Franklin Gothic Book"/>
              </a:rPr>
            </a:br>
            <a:r>
              <a:rPr lang="en-CH" sz="1600" kern="1000" spc="30" dirty="0">
                <a:latin typeface="+mn-lt"/>
                <a:cs typeface="Franklin Gothic Book"/>
              </a:rPr>
              <a:t>them with material parameters.</a:t>
            </a:r>
          </a:p>
          <a:p>
            <a:endParaRPr lang="en-CH" sz="1600" kern="1000" spc="30" dirty="0">
              <a:cs typeface="Franklin Gothic Book"/>
            </a:endParaRPr>
          </a:p>
          <a:p>
            <a:endParaRPr lang="en-CH" sz="1600" kern="1000" spc="30" dirty="0">
              <a:latin typeface="+mn-lt"/>
              <a:cs typeface="Franklin Gothic Book"/>
            </a:endParaRPr>
          </a:p>
          <a:p>
            <a:pPr marL="0" indent="0">
              <a:buNone/>
            </a:pPr>
            <a:endParaRPr lang="en-CH" sz="900" kern="1000" spc="30" dirty="0">
              <a:cs typeface="Franklin Gothic Book"/>
            </a:endParaRPr>
          </a:p>
          <a:p>
            <a:r>
              <a:rPr lang="en-CH" sz="1600" kern="1000" spc="30" dirty="0">
                <a:latin typeface="+mn-lt"/>
                <a:cs typeface="Franklin Gothic Book"/>
              </a:rPr>
              <a:t>Goal2: Correlate observed failure mechanism </a:t>
            </a:r>
            <a:br>
              <a:rPr lang="en-CH" sz="1600" kern="1000" spc="30" dirty="0">
                <a:latin typeface="+mn-lt"/>
                <a:cs typeface="Franklin Gothic Book"/>
              </a:rPr>
            </a:br>
            <a:r>
              <a:rPr lang="en-CH" sz="1600" kern="1000" spc="30" dirty="0">
                <a:latin typeface="+mn-lt"/>
                <a:cs typeface="Franklin Gothic Book"/>
              </a:rPr>
              <a:t>after wire-saw cutting and polishing.</a:t>
            </a:r>
          </a:p>
          <a:p>
            <a:endParaRPr lang="en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16C43C-823D-2CB9-60D0-2354AA03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BOX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B66B1-E666-45A7-625B-FB96E500B7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Content Placeholder 7" descr="A picture containing chart&#10;&#10;Description automatically generated">
            <a:extLst>
              <a:ext uri="{FF2B5EF4-FFF2-40B4-BE49-F238E27FC236}">
                <a16:creationId xmlns:a16="http://schemas.microsoft.com/office/drawing/2014/main" id="{4092F0D3-D9E2-2D6A-56F6-53D5C7989B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580" y="139422"/>
            <a:ext cx="3454816" cy="20883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8A7218-529A-CA8C-AE7D-4EA28AA82EEA}"/>
              </a:ext>
            </a:extLst>
          </p:cNvPr>
          <p:cNvSpPr txBox="1"/>
          <p:nvPr/>
        </p:nvSpPr>
        <p:spPr>
          <a:xfrm>
            <a:off x="1006262" y="19359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[Courtesy of M. Daly, collaboration with EMPA.]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C909E8-E7AD-63B2-BCD3-F7E6FD5A25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5244" y="3255533"/>
            <a:ext cx="1516063" cy="2070693"/>
          </a:xfrm>
          <a:prstGeom prst="rect">
            <a:avLst/>
          </a:prstGeom>
        </p:spPr>
      </p:pic>
      <p:pic>
        <p:nvPicPr>
          <p:cNvPr id="9" name="Content Placeholder 5" descr="A picture containing text, night&#10;&#10;Description automatically generated">
            <a:extLst>
              <a:ext uri="{FF2B5EF4-FFF2-40B4-BE49-F238E27FC236}">
                <a16:creationId xmlns:a16="http://schemas.microsoft.com/office/drawing/2014/main" id="{56821F36-730B-BA22-ABFF-CEDD17FF71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488" y="5157650"/>
            <a:ext cx="1958303" cy="1503500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0AED4C79-B571-FEEC-DE29-280596CC70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488" y="3532848"/>
            <a:ext cx="1963650" cy="1510053"/>
          </a:xfrm>
          <a:prstGeom prst="rect">
            <a:avLst/>
          </a:prstGeom>
        </p:spPr>
      </p:pic>
      <p:pic>
        <p:nvPicPr>
          <p:cNvPr id="11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78F87C2F-9571-0BDF-3500-E822F4DA126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29" y="5192754"/>
            <a:ext cx="2070693" cy="1468396"/>
          </a:xfrm>
          <a:prstGeom prst="rect">
            <a:avLst/>
          </a:prstGeom>
        </p:spPr>
      </p:pic>
      <p:pic>
        <p:nvPicPr>
          <p:cNvPr id="12" name="Picture 11" descr="Chart, bar chart, waterfall chart&#10;&#10;Description automatically generated">
            <a:extLst>
              <a:ext uri="{FF2B5EF4-FFF2-40B4-BE49-F238E27FC236}">
                <a16:creationId xmlns:a16="http://schemas.microsoft.com/office/drawing/2014/main" id="{3E64EA5D-9BA9-B5C7-8C76-73DAD18846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528" y="4695037"/>
            <a:ext cx="4270852" cy="20545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C43064-B1A1-C0D9-8373-5AF3262BDB3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580" y="2471970"/>
            <a:ext cx="3753700" cy="21663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05DAA18-7B50-CCA0-2DE6-F13944EEF75D}"/>
              </a:ext>
            </a:extLst>
          </p:cNvPr>
          <p:cNvSpPr txBox="1"/>
          <p:nvPr/>
        </p:nvSpPr>
        <p:spPr>
          <a:xfrm>
            <a:off x="1002492" y="31278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[Courtesy of O. Kirby, M. Daly.]</a:t>
            </a:r>
          </a:p>
        </p:txBody>
      </p:sp>
      <p:pic>
        <p:nvPicPr>
          <p:cNvPr id="15" name="Picture 14" descr="Chart, radar chart&#10;&#10;Description automatically generated">
            <a:extLst>
              <a:ext uri="{FF2B5EF4-FFF2-40B4-BE49-F238E27FC236}">
                <a16:creationId xmlns:a16="http://schemas.microsoft.com/office/drawing/2014/main" id="{7CC88472-C314-D88F-86D8-A91A50F8D6C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601" y="3509219"/>
            <a:ext cx="4743465" cy="323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39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7B729E-F0C7-939C-436B-D16C51F6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BOX Compression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A36547-C3AD-2822-675C-71D5533791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Afbeelding 22">
            <a:extLst>
              <a:ext uri="{FF2B5EF4-FFF2-40B4-BE49-F238E27FC236}">
                <a16:creationId xmlns:a16="http://schemas.microsoft.com/office/drawing/2014/main" id="{0490903D-BB6A-522D-D012-CAB35F7FCB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2272" y="1340768"/>
            <a:ext cx="1699536" cy="20037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DD0D94-F6A5-2B1F-8905-7F53CF25E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769" y="1216074"/>
            <a:ext cx="2943503" cy="2003788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F62330B0-4A9A-DA58-6834-BA0CB83CD7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1450" y="4443"/>
            <a:ext cx="1982549" cy="9912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70B97F-D7F7-DF90-7849-0C67F16233DE}"/>
              </a:ext>
            </a:extLst>
          </p:cNvPr>
          <p:cNvSpPr txBox="1"/>
          <p:nvPr/>
        </p:nvSpPr>
        <p:spPr>
          <a:xfrm>
            <a:off x="4932040" y="6566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Courtesy S. Ott et al.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F4FB5-AA34-E7F2-41F9-035A80D67F34}"/>
              </a:ext>
            </a:extLst>
          </p:cNvPr>
          <p:cNvSpPr txBox="1"/>
          <p:nvPr/>
        </p:nvSpPr>
        <p:spPr>
          <a:xfrm>
            <a:off x="6871849" y="32266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Courtesy M. Daly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482CA7-E60E-539F-079D-521396E6D04D}"/>
              </a:ext>
            </a:extLst>
          </p:cNvPr>
          <p:cNvSpPr txBox="1"/>
          <p:nvPr/>
        </p:nvSpPr>
        <p:spPr>
          <a:xfrm>
            <a:off x="920232" y="1233349"/>
            <a:ext cx="2955947" cy="26997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latin typeface="+mn-lt"/>
                <a:cs typeface="Franklin Gothic Book"/>
              </a:rPr>
              <a:t>Successful systems can be characterized and benchmarked against CTD101-K in U Twente’s transverse-compression setup.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latin typeface="+mn-lt"/>
                <a:cs typeface="Franklin Gothic Book"/>
              </a:rPr>
              <a:t>CTD 101-K measurements reproduce previous results.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latin typeface="+mn-lt"/>
                <a:cs typeface="Franklin Gothic Book"/>
              </a:rPr>
              <a:t>Paraffin wax’s lower modulus and yield increase degradation.</a:t>
            </a:r>
          </a:p>
        </p:txBody>
      </p:sp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1A11FF79-EE7E-6E00-C43F-1F146DB229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987" y="4061079"/>
            <a:ext cx="3958102" cy="2457565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63F9624C-292B-426A-7E58-8EC5C9269DA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12" y="4061079"/>
            <a:ext cx="3958102" cy="244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8699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E7CA7F-5BBD-C4AF-6BF7-45464425A91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340768"/>
            <a:ext cx="7742237" cy="4679951"/>
          </a:xfrm>
        </p:spPr>
        <p:txBody>
          <a:bodyPr/>
          <a:lstStyle/>
          <a:p>
            <a:r>
              <a:rPr lang="en-CH" sz="1600" dirty="0"/>
              <a:t>Burn-off of organic residues</a:t>
            </a:r>
          </a:p>
          <a:p>
            <a:r>
              <a:rPr lang="en-CH" sz="1600" dirty="0"/>
              <a:t>Spray- or dip-coating and glazing </a:t>
            </a:r>
            <a:br>
              <a:rPr lang="en-CH" sz="1600" dirty="0"/>
            </a:br>
            <a:r>
              <a:rPr lang="en-CH" sz="1600" dirty="0"/>
              <a:t>process with heat-resistant </a:t>
            </a:r>
            <a:br>
              <a:rPr lang="en-CH" sz="1600" dirty="0"/>
            </a:br>
            <a:r>
              <a:rPr lang="en-CH" sz="1600" dirty="0"/>
              <a:t>insulating paint</a:t>
            </a:r>
          </a:p>
          <a:p>
            <a:r>
              <a:rPr lang="en-CH" sz="1600" dirty="0"/>
              <a:t>No-bond epoxy</a:t>
            </a:r>
          </a:p>
          <a:p>
            <a:r>
              <a:rPr lang="en-CH" sz="1600" dirty="0"/>
              <a:t>Cryogenic tribology with BAM Berlin.</a:t>
            </a:r>
          </a:p>
          <a:p>
            <a:r>
              <a:rPr lang="en-CH" sz="1600" dirty="0"/>
              <a:t>Filled-epoxy/wax process </a:t>
            </a:r>
            <a:br>
              <a:rPr lang="en-CH" sz="1600" dirty="0"/>
            </a:br>
            <a:r>
              <a:rPr lang="en-CH" sz="1600" dirty="0"/>
              <a:t>development</a:t>
            </a:r>
          </a:p>
          <a:p>
            <a:pPr lvl="1"/>
            <a:r>
              <a:rPr lang="en-US" sz="1600" dirty="0"/>
              <a:t>D</a:t>
            </a:r>
            <a:r>
              <a:rPr lang="en-CH" sz="1600" dirty="0"/>
              <a:t>ispersion, processing</a:t>
            </a:r>
          </a:p>
          <a:p>
            <a:pPr lvl="1"/>
            <a:r>
              <a:rPr lang="en-CH" sz="1600" dirty="0"/>
              <a:t>VPI with vacuum bag</a:t>
            </a:r>
          </a:p>
          <a:p>
            <a:endParaRPr lang="en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184664-3386-2C84-8C5B-F1BC580F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Materials R&amp;D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A4D96-899B-693C-F2A3-D152695EFB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B94AAB97-BE59-C6EB-FEFB-1D21BC2EA0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149" y="610014"/>
            <a:ext cx="2711712" cy="2662962"/>
          </a:xfrm>
          <a:prstGeom prst="rect">
            <a:avLst/>
          </a:prstGeom>
        </p:spPr>
      </p:pic>
      <p:pic>
        <p:nvPicPr>
          <p:cNvPr id="10" name="Picture 9" descr="A picture containing wall, food, beverage&#10;&#10;Description automatically generated">
            <a:extLst>
              <a:ext uri="{FF2B5EF4-FFF2-40B4-BE49-F238E27FC236}">
                <a16:creationId xmlns:a16="http://schemas.microsoft.com/office/drawing/2014/main" id="{241FDC60-87A2-43F0-79AC-4D2CCDAECA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264" y="3488051"/>
            <a:ext cx="1597794" cy="3074675"/>
          </a:xfrm>
          <a:prstGeom prst="rect">
            <a:avLst/>
          </a:prstGeom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E0EDE9C2-CC87-576C-205D-52ED56AC46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488052"/>
            <a:ext cx="1656184" cy="3074675"/>
          </a:xfrm>
          <a:prstGeom prst="rect">
            <a:avLst/>
          </a:prstGeom>
        </p:spPr>
      </p:pic>
      <p:pic>
        <p:nvPicPr>
          <p:cNvPr id="18" name="Picture 17" descr="A picture containing worktable&#10;&#10;Description automatically generated">
            <a:extLst>
              <a:ext uri="{FF2B5EF4-FFF2-40B4-BE49-F238E27FC236}">
                <a16:creationId xmlns:a16="http://schemas.microsoft.com/office/drawing/2014/main" id="{F8933313-F9AA-1548-0119-3512380CCF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793848"/>
            <a:ext cx="1308101" cy="2417566"/>
          </a:xfrm>
          <a:prstGeom prst="rect">
            <a:avLst/>
          </a:prstGeom>
        </p:spPr>
      </p:pic>
      <p:pic>
        <p:nvPicPr>
          <p:cNvPr id="8" name="Picture 7" descr="Chart, funnel chart&#10;&#10;Description automatically generated">
            <a:extLst>
              <a:ext uri="{FF2B5EF4-FFF2-40B4-BE49-F238E27FC236}">
                <a16:creationId xmlns:a16="http://schemas.microsoft.com/office/drawing/2014/main" id="{3535CA89-EE20-E587-C0D0-5A5DF43D3D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852" y="708839"/>
            <a:ext cx="4096369" cy="58610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AC418F8-C47A-F26D-21BF-AE6E9702CFA9}"/>
              </a:ext>
            </a:extLst>
          </p:cNvPr>
          <p:cNvSpPr txBox="1"/>
          <p:nvPr/>
        </p:nvSpPr>
        <p:spPr>
          <a:xfrm>
            <a:off x="2316064" y="64082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A. Brem.</a:t>
            </a:r>
          </a:p>
        </p:txBody>
      </p:sp>
      <p:pic>
        <p:nvPicPr>
          <p:cNvPr id="7" name="Picture 6" descr="A picture containing tennis, racket, chair, person&#10;&#10;Description automatically generated">
            <a:extLst>
              <a:ext uri="{FF2B5EF4-FFF2-40B4-BE49-F238E27FC236}">
                <a16:creationId xmlns:a16="http://schemas.microsoft.com/office/drawing/2014/main" id="{F4B8B055-83DA-E5B1-295D-FDAE8A25F38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0" y="4365104"/>
            <a:ext cx="4203035" cy="204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10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00109-FA61-F747-97EA-975B3CDC807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731C43-950B-B649-B75F-E88721EBF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CCT4FCC Pros and Cons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42F3E9-7DAB-6C44-9043-A241BEF21C0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sz="1200" dirty="0"/>
              <a:t>Design:</a:t>
            </a:r>
          </a:p>
          <a:p>
            <a:pPr lvl="1"/>
            <a:r>
              <a:rPr lang="en-US" sz="1200" b="1" dirty="0">
                <a:solidFill>
                  <a:srgbClr val="00B050"/>
                </a:solidFill>
              </a:rPr>
              <a:t>Mechanical support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/>
              <a:t>of each turn</a:t>
            </a:r>
            <a:br>
              <a:rPr lang="en-US" sz="1200" dirty="0"/>
            </a:br>
            <a:r>
              <a:rPr lang="en-US" sz="1200" dirty="0">
                <a:sym typeface="Wingdings" pitchFamily="2" charset="2"/>
              </a:rPr>
              <a:t> reduced coil stress and avoidance of stress-induced degradation.</a:t>
            </a:r>
          </a:p>
          <a:p>
            <a:pPr lvl="1"/>
            <a:r>
              <a:rPr lang="en-US" sz="1200" dirty="0"/>
              <a:t>Easy </a:t>
            </a:r>
            <a:r>
              <a:rPr lang="en-US" sz="1200" dirty="0">
                <a:solidFill>
                  <a:srgbClr val="00B050"/>
                </a:solidFill>
              </a:rPr>
              <a:t>field quality </a:t>
            </a:r>
            <a:r>
              <a:rPr lang="en-US" sz="1200" dirty="0"/>
              <a:t>(on paper).</a:t>
            </a:r>
          </a:p>
          <a:p>
            <a:pPr lvl="1"/>
            <a:r>
              <a:rPr lang="en-US" sz="1200" dirty="0"/>
              <a:t>Ideally suited for LTS/HTS </a:t>
            </a:r>
            <a:r>
              <a:rPr lang="en-US" sz="1200" b="1" dirty="0">
                <a:solidFill>
                  <a:srgbClr val="00B050"/>
                </a:solidFill>
              </a:rPr>
              <a:t>hybrid magnets </a:t>
            </a:r>
            <a:r>
              <a:rPr lang="en-US" sz="1200" dirty="0"/>
              <a:t>due to easy stacking of heterogeneous layers.</a:t>
            </a:r>
          </a:p>
          <a:p>
            <a:pPr lvl="1"/>
            <a:r>
              <a:rPr lang="en-US" sz="1200" dirty="0">
                <a:solidFill>
                  <a:srgbClr val="00B050"/>
                </a:solidFill>
              </a:rPr>
              <a:t>Simpler external mechanical structure </a:t>
            </a:r>
            <a:r>
              <a:rPr lang="en-US" sz="1200" dirty="0">
                <a:sym typeface="Wingdings" pitchFamily="2" charset="2"/>
              </a:rPr>
              <a:t> more iron between the apertures and better magnetic separation </a:t>
            </a:r>
            <a:r>
              <a:rPr lang="en-US" sz="1200" dirty="0">
                <a:solidFill>
                  <a:srgbClr val="00B050"/>
                </a:solidFill>
                <a:sym typeface="Wingdings" pitchFamily="2" charset="2"/>
              </a:rPr>
              <a:t> less cross-talk</a:t>
            </a:r>
            <a:r>
              <a:rPr lang="en-US" sz="1200" dirty="0">
                <a:sym typeface="Wingdings" pitchFamily="2" charset="2"/>
              </a:rPr>
              <a:t>.</a:t>
            </a:r>
          </a:p>
          <a:p>
            <a:pPr lvl="1"/>
            <a:r>
              <a:rPr lang="en-US" sz="1200" b="1" dirty="0">
                <a:solidFill>
                  <a:srgbClr val="00B050"/>
                </a:solidFill>
                <a:sym typeface="Wingdings" pitchFamily="2" charset="2"/>
              </a:rPr>
              <a:t>Hope to fix training</a:t>
            </a:r>
            <a:r>
              <a:rPr lang="en-US" sz="1200" dirty="0">
                <a:solidFill>
                  <a:srgbClr val="00B050"/>
                </a:solidFill>
                <a:sym typeface="Wingdings" pitchFamily="2" charset="2"/>
              </a:rPr>
              <a:t>: </a:t>
            </a:r>
            <a:r>
              <a:rPr lang="en-US" sz="1200" dirty="0">
                <a:sym typeface="Wingdings" pitchFamily="2" charset="2"/>
              </a:rPr>
              <a:t>getting one turn “right”, the entire magnet would work; no discontinuities towards the end regions </a:t>
            </a:r>
          </a:p>
          <a:p>
            <a:r>
              <a:rPr lang="en-US" sz="1200" dirty="0">
                <a:sym typeface="Wingdings" pitchFamily="2" charset="2"/>
              </a:rPr>
              <a:t>Fabrication:</a:t>
            </a:r>
          </a:p>
          <a:p>
            <a:pPr lvl="1"/>
            <a:r>
              <a:rPr lang="en-US" sz="1200" dirty="0"/>
              <a:t>Simple and safe coil-manufacturing process</a:t>
            </a:r>
            <a:r>
              <a:rPr lang="en-US" sz="1200" dirty="0">
                <a:solidFill>
                  <a:srgbClr val="00B050"/>
                </a:solidFill>
              </a:rPr>
              <a:t>; little tooling</a:t>
            </a:r>
            <a:r>
              <a:rPr lang="en-US" sz="1200" dirty="0"/>
              <a:t> needed; coil always protected by former.</a:t>
            </a:r>
          </a:p>
          <a:p>
            <a:r>
              <a:rPr lang="en-US" sz="1200" dirty="0"/>
              <a:t>Instrumentation and protection:</a:t>
            </a:r>
          </a:p>
          <a:p>
            <a:pPr lvl="1"/>
            <a:r>
              <a:rPr lang="en-US" sz="1200" dirty="0">
                <a:solidFill>
                  <a:srgbClr val="00B050"/>
                </a:solidFill>
                <a:sym typeface="Wingdings" pitchFamily="2" charset="2"/>
              </a:rPr>
              <a:t>Efficient CLIQ protection </a:t>
            </a:r>
            <a:r>
              <a:rPr lang="en-US" sz="1200" dirty="0">
                <a:sym typeface="Wingdings" pitchFamily="2" charset="2"/>
              </a:rPr>
              <a:t>as every turn is a high-field turn.</a:t>
            </a:r>
          </a:p>
          <a:p>
            <a:pPr lvl="1"/>
            <a:r>
              <a:rPr lang="en-US" sz="1200" dirty="0">
                <a:solidFill>
                  <a:srgbClr val="00B050"/>
                </a:solidFill>
                <a:sym typeface="Wingdings" pitchFamily="2" charset="2"/>
              </a:rPr>
              <a:t>Co-winding</a:t>
            </a:r>
            <a:r>
              <a:rPr lang="en-US" sz="1200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1200" dirty="0">
                <a:sym typeface="Wingdings" pitchFamily="2" charset="2"/>
              </a:rPr>
              <a:t>of instrumentation (fibers, wires, etc.) is supposedly easy.</a:t>
            </a:r>
            <a:endParaRPr lang="en-US" sz="1200" dirty="0">
              <a:solidFill>
                <a:srgbClr val="0070C0"/>
              </a:solidFill>
            </a:endParaRPr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6FD6E3-0E62-2949-8B3F-EBB84D813B37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sz="1200" dirty="0"/>
              <a:t>Design:</a:t>
            </a:r>
          </a:p>
          <a:p>
            <a:pPr lvl="1"/>
            <a:r>
              <a:rPr lang="en-US" sz="1200" dirty="0"/>
              <a:t>Every turn must be </a:t>
            </a:r>
            <a:r>
              <a:rPr lang="en-US" sz="1200" b="1" dirty="0">
                <a:solidFill>
                  <a:schemeClr val="accent3"/>
                </a:solidFill>
              </a:rPr>
              <a:t>glued to metal surfaces</a:t>
            </a:r>
            <a:r>
              <a:rPr lang="en-US" sz="1200" dirty="0"/>
              <a:t>; delamination would preclude good performance.</a:t>
            </a:r>
          </a:p>
          <a:p>
            <a:pPr lvl="1"/>
            <a:r>
              <a:rPr lang="en-US" sz="1200" i="1" dirty="0">
                <a:solidFill>
                  <a:schemeClr val="accent3"/>
                </a:solidFill>
              </a:rPr>
              <a:t>Reduced efficiency </a:t>
            </a:r>
            <a:r>
              <a:rPr lang="en-US" sz="1200" dirty="0"/>
              <a:t>by winding angle, rib thickness, and spar thickness.</a:t>
            </a:r>
          </a:p>
          <a:p>
            <a:pPr lvl="1"/>
            <a:r>
              <a:rPr lang="en-US" sz="1200" dirty="0"/>
              <a:t>Check FQ variation along z-axis due to </a:t>
            </a:r>
            <a:r>
              <a:rPr lang="en-US" sz="1200" dirty="0">
                <a:solidFill>
                  <a:srgbClr val="C00000"/>
                </a:solidFill>
              </a:rPr>
              <a:t>lack of control on turn position</a:t>
            </a:r>
            <a:r>
              <a:rPr lang="en-US" sz="1200" dirty="0"/>
              <a:t>.</a:t>
            </a:r>
          </a:p>
          <a:p>
            <a:pPr lvl="1"/>
            <a:r>
              <a:rPr lang="en-US" sz="1200" dirty="0"/>
              <a:t>Some</a:t>
            </a:r>
            <a:r>
              <a:rPr lang="en-US" sz="1200" dirty="0">
                <a:solidFill>
                  <a:schemeClr val="accent3"/>
                </a:solidFill>
              </a:rPr>
              <a:t> axial strain </a:t>
            </a:r>
            <a:r>
              <a:rPr lang="en-US" sz="1200" dirty="0"/>
              <a:t>on cable in every turn.</a:t>
            </a:r>
          </a:p>
          <a:p>
            <a:pPr lvl="1"/>
            <a:r>
              <a:rPr lang="en-US" sz="1200" dirty="0">
                <a:solidFill>
                  <a:srgbClr val="C00000"/>
                </a:solidFill>
              </a:rPr>
              <a:t>No radial pre-compression </a:t>
            </a:r>
            <a:r>
              <a:rPr lang="en-US" sz="1200" dirty="0"/>
              <a:t>possible.</a:t>
            </a:r>
          </a:p>
          <a:p>
            <a:r>
              <a:rPr lang="en-US" sz="1200" dirty="0"/>
              <a:t>Fabrication:</a:t>
            </a:r>
          </a:p>
          <a:p>
            <a:pPr lvl="1"/>
            <a:r>
              <a:rPr lang="en-US" sz="1200" dirty="0"/>
              <a:t>Tricky </a:t>
            </a:r>
            <a:r>
              <a:rPr lang="en-US" sz="1200" b="1" i="1" dirty="0">
                <a:solidFill>
                  <a:schemeClr val="accent3"/>
                </a:solidFill>
              </a:rPr>
              <a:t>winding</a:t>
            </a:r>
            <a:r>
              <a:rPr lang="en-US" sz="1200" dirty="0"/>
              <a:t> on small ID with wide cable.</a:t>
            </a:r>
          </a:p>
          <a:p>
            <a:pPr lvl="1"/>
            <a:r>
              <a:rPr lang="en-US" sz="1200" dirty="0"/>
              <a:t>Difficult to obtain </a:t>
            </a:r>
            <a:r>
              <a:rPr lang="en-US" sz="1200" i="1" dirty="0">
                <a:solidFill>
                  <a:srgbClr val="C00000"/>
                </a:solidFill>
              </a:rPr>
              <a:t>reliable insulation</a:t>
            </a:r>
            <a:r>
              <a:rPr lang="en-US" sz="1200" dirty="0"/>
              <a:t>.</a:t>
            </a:r>
          </a:p>
          <a:p>
            <a:pPr lvl="1"/>
            <a:r>
              <a:rPr lang="en-US" sz="1200" dirty="0"/>
              <a:t>Difficult to </a:t>
            </a:r>
            <a:r>
              <a:rPr lang="en-US" sz="1200" b="1" i="1" dirty="0">
                <a:solidFill>
                  <a:srgbClr val="C00000"/>
                </a:solidFill>
              </a:rPr>
              <a:t>keep cable in groove </a:t>
            </a:r>
            <a:r>
              <a:rPr lang="en-US" sz="1200" dirty="0"/>
              <a:t>on small IDs.</a:t>
            </a:r>
          </a:p>
          <a:p>
            <a:pPr lvl="1"/>
            <a:r>
              <a:rPr lang="en-US" sz="1200" dirty="0"/>
              <a:t>Interplay between </a:t>
            </a:r>
            <a:r>
              <a:rPr lang="en-US" sz="1200" dirty="0">
                <a:solidFill>
                  <a:srgbClr val="C00000"/>
                </a:solidFill>
              </a:rPr>
              <a:t>former and cable during reaction</a:t>
            </a:r>
            <a:r>
              <a:rPr lang="en-US" sz="1200" dirty="0"/>
              <a:t>.</a:t>
            </a:r>
          </a:p>
          <a:p>
            <a:r>
              <a:rPr lang="en-US" sz="1200" dirty="0"/>
              <a:t>Instrumentation and protection</a:t>
            </a:r>
          </a:p>
          <a:p>
            <a:pPr lvl="1"/>
            <a:r>
              <a:rPr lang="en-US" sz="1200" dirty="0">
                <a:solidFill>
                  <a:schemeClr val="accent3"/>
                </a:solidFill>
              </a:rPr>
              <a:t>No heater </a:t>
            </a:r>
            <a:r>
              <a:rPr lang="en-US" sz="1200" dirty="0"/>
              <a:t>protection possible.</a:t>
            </a:r>
          </a:p>
          <a:p>
            <a:r>
              <a:rPr lang="en-US" sz="1200" dirty="0"/>
              <a:t>Scaleup:</a:t>
            </a:r>
          </a:p>
          <a:p>
            <a:pPr lvl="1"/>
            <a:r>
              <a:rPr lang="en-US" sz="1200" dirty="0"/>
              <a:t>Involved </a:t>
            </a:r>
            <a:r>
              <a:rPr lang="en-US" sz="1200" b="1" i="1" dirty="0">
                <a:solidFill>
                  <a:schemeClr val="accent3"/>
                </a:solidFill>
              </a:rPr>
              <a:t>former manufacturing</a:t>
            </a:r>
            <a:r>
              <a:rPr lang="en-US" sz="1200" dirty="0"/>
              <a:t>; cost and time consuming; difficult to scale to 15 m.</a:t>
            </a:r>
          </a:p>
          <a:p>
            <a:pPr lvl="1"/>
            <a:r>
              <a:rPr lang="en-US" sz="1200" dirty="0"/>
              <a:t>Difficult </a:t>
            </a:r>
            <a:r>
              <a:rPr lang="en-US" sz="1200" b="1" dirty="0">
                <a:solidFill>
                  <a:srgbClr val="C00000"/>
                </a:solidFill>
              </a:rPr>
              <a:t>assembly and alignment</a:t>
            </a:r>
            <a:r>
              <a:rPr lang="en-US" sz="1200" dirty="0"/>
              <a:t> for long magnets – assembly gaps reduce performance.</a:t>
            </a:r>
          </a:p>
          <a:p>
            <a:endParaRPr lang="en-US" sz="1200" dirty="0"/>
          </a:p>
          <a:p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16DFC4-8FFD-7847-ABD4-F71F47E048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275" y="116632"/>
            <a:ext cx="1239908" cy="124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3908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51FC8C-6A49-0F6B-EB6D-DE95CFF15F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9" y="1124744"/>
            <a:ext cx="4969172" cy="4679951"/>
          </a:xfrm>
        </p:spPr>
        <p:txBody>
          <a:bodyPr/>
          <a:lstStyle/>
          <a:p>
            <a:r>
              <a:rPr lang="en-CH" sz="1600" dirty="0"/>
              <a:t>CCT for Nb</a:t>
            </a:r>
            <a:r>
              <a:rPr lang="en-CH" sz="1600" baseline="-25000" dirty="0"/>
              <a:t>3</a:t>
            </a:r>
            <a:r>
              <a:rPr lang="en-CH" sz="1600" dirty="0"/>
              <a:t>Sn promised reduced conductor stress by introducing stress management.</a:t>
            </a:r>
          </a:p>
          <a:p>
            <a:r>
              <a:rPr lang="en-CH" sz="1600" dirty="0"/>
              <a:t>The BOX program provided a handle on the vexing interface problem.</a:t>
            </a:r>
          </a:p>
          <a:p>
            <a:r>
              <a:rPr lang="en-CH" sz="1600" dirty="0"/>
              <a:t>Other difficulties intrinsic to CCT technology remain for FCC-hh main dipoles.</a:t>
            </a:r>
          </a:p>
          <a:p>
            <a:r>
              <a:rPr lang="en-CH" sz="1600" b="1" dirty="0">
                <a:solidFill>
                  <a:srgbClr val="0070C0"/>
                </a:solidFill>
              </a:rPr>
              <a:t>Stress-managed on other geometries promise to combine the benefits of SM with the (relatively) easier manufacturability.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80D786-3EF4-A4E0-3055-DD162E7D8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Stress-Management Continued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0C06C-B679-58B1-6A04-E8B3AFD1A2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E50588-99C8-4A46-3AE8-47D19CB66CD6}"/>
              </a:ext>
            </a:extLst>
          </p:cNvPr>
          <p:cNvSpPr txBox="1"/>
          <p:nvPr/>
        </p:nvSpPr>
        <p:spPr>
          <a:xfrm>
            <a:off x="388487" y="6400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D. M. Araujo – images show snapshots of design studies for illustration purposes – not final designs!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630CC2F-9ED4-8B95-40E5-331CE305DE29}"/>
              </a:ext>
            </a:extLst>
          </p:cNvPr>
          <p:cNvGrpSpPr/>
          <p:nvPr/>
        </p:nvGrpSpPr>
        <p:grpSpPr>
          <a:xfrm>
            <a:off x="564488" y="3717032"/>
            <a:ext cx="5228485" cy="2413211"/>
            <a:chOff x="564488" y="3645024"/>
            <a:chExt cx="5852538" cy="27012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20EB91-64A0-D9B4-970D-AB638ECB94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67" t="2593" r="41894" b="8518"/>
            <a:stretch/>
          </p:blipFill>
          <p:spPr>
            <a:xfrm>
              <a:off x="564488" y="3645024"/>
              <a:ext cx="2701243" cy="270124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A61A36-4847-D61E-AC15-7434DF0B19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" t="3797" r="29521" b="50136"/>
            <a:stretch/>
          </p:blipFill>
          <p:spPr>
            <a:xfrm>
              <a:off x="3344194" y="4660268"/>
              <a:ext cx="3072832" cy="165443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F497612-489F-AFA1-DB00-559B6E22A668}"/>
              </a:ext>
            </a:extLst>
          </p:cNvPr>
          <p:cNvGrpSpPr/>
          <p:nvPr/>
        </p:nvGrpSpPr>
        <p:grpSpPr>
          <a:xfrm>
            <a:off x="6490662" y="908720"/>
            <a:ext cx="1807651" cy="5370953"/>
            <a:chOff x="5572235" y="291707"/>
            <a:chExt cx="2596954" cy="771615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72E5171-4266-BD7B-F7D3-65B772A8A2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345" t="4074" r="39972" b="5689"/>
            <a:stretch/>
          </p:blipFill>
          <p:spPr>
            <a:xfrm>
              <a:off x="5572235" y="291707"/>
              <a:ext cx="2596954" cy="385807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28B74E3-8E8D-1B5D-0B94-B6EE8EE4CB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345" t="4075" r="39972" b="5688"/>
            <a:stretch/>
          </p:blipFill>
          <p:spPr>
            <a:xfrm flipV="1">
              <a:off x="5572235" y="4149786"/>
              <a:ext cx="2596954" cy="38580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340202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621C63-6ADB-1FF7-7A5B-3329CAE04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BigBOX – at BNL for Testing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D04C1-C813-98AB-3768-7BAB7C745A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1025" name="Picture 1" descr="page2image26995680">
            <a:extLst>
              <a:ext uri="{FF2B5EF4-FFF2-40B4-BE49-F238E27FC236}">
                <a16:creationId xmlns:a16="http://schemas.microsoft.com/office/drawing/2014/main" id="{051A0301-522C-366B-26D1-F25401C12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842" y="908720"/>
            <a:ext cx="2082800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2image26929936">
            <a:extLst>
              <a:ext uri="{FF2B5EF4-FFF2-40B4-BE49-F238E27FC236}">
                <a16:creationId xmlns:a16="http://schemas.microsoft.com/office/drawing/2014/main" id="{3AEBABBC-2415-C3FF-370A-54CE58E0B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019" y="908720"/>
            <a:ext cx="4163357" cy="185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0AA953A-ED08-CF3B-B455-6D2C4B8C5344}"/>
              </a:ext>
            </a:extLst>
          </p:cNvPr>
          <p:cNvGrpSpPr/>
          <p:nvPr/>
        </p:nvGrpSpPr>
        <p:grpSpPr>
          <a:xfrm>
            <a:off x="315037" y="4797152"/>
            <a:ext cx="8435325" cy="1850381"/>
            <a:chOff x="151130" y="4310857"/>
            <a:chExt cx="10536346" cy="2311263"/>
          </a:xfrm>
        </p:grpSpPr>
        <p:pic>
          <p:nvPicPr>
            <p:cNvPr id="1027" name="Picture 3" descr="page3image27018464">
              <a:extLst>
                <a:ext uri="{FF2B5EF4-FFF2-40B4-BE49-F238E27FC236}">
                  <a16:creationId xmlns:a16="http://schemas.microsoft.com/office/drawing/2014/main" id="{CF812801-E97B-B6A1-1171-067281D851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411023" y="4070806"/>
              <a:ext cx="2232027" cy="275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page4image26982832">
              <a:extLst>
                <a:ext uri="{FF2B5EF4-FFF2-40B4-BE49-F238E27FC236}">
                  <a16:creationId xmlns:a16="http://schemas.microsoft.com/office/drawing/2014/main" id="{CB3E8812-6630-0018-1A4C-F4C5FDE628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904795" y="4612809"/>
              <a:ext cx="2291420" cy="172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page5image26984656">
              <a:extLst>
                <a:ext uri="{FF2B5EF4-FFF2-40B4-BE49-F238E27FC236}">
                  <a16:creationId xmlns:a16="http://schemas.microsoft.com/office/drawing/2014/main" id="{67387F42-D754-0D86-816A-A3E44FBFC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136" y="4330698"/>
              <a:ext cx="2105630" cy="2291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page5image26997968">
              <a:extLst>
                <a:ext uri="{FF2B5EF4-FFF2-40B4-BE49-F238E27FC236}">
                  <a16:creationId xmlns:a16="http://schemas.microsoft.com/office/drawing/2014/main" id="{7C987051-7FB6-CCDA-25E5-FE09ACED69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5795" y="4310857"/>
              <a:ext cx="3081681" cy="2311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12B7FA1-5965-5668-CCBC-A08E9708D7A3}"/>
              </a:ext>
            </a:extLst>
          </p:cNvPr>
          <p:cNvSpPr txBox="1"/>
          <p:nvPr/>
        </p:nvSpPr>
        <p:spPr>
          <a:xfrm>
            <a:off x="1042988" y="28746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Brookhaven DCC17 magnet provides 9.2 T field.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A 13-turn Nb3Sn hardway-bend racetrack coil will see</a:t>
            </a:r>
            <a:br>
              <a:rPr lang="en-CH" sz="1800" kern="1000" spc="30" dirty="0">
                <a:latin typeface="+mn-lt"/>
                <a:cs typeface="Franklin Gothic Book"/>
              </a:rPr>
            </a:br>
            <a:r>
              <a:rPr lang="en-CH" sz="1800" kern="1000" spc="30" dirty="0">
                <a:latin typeface="+mn-lt"/>
                <a:cs typeface="Franklin Gothic Book"/>
              </a:rPr>
              <a:t>~125 MPa with ~20% margin – the most strenuous operating condition expected</a:t>
            </a:r>
            <a:br>
              <a:rPr lang="en-CH" sz="1800" kern="1000" spc="30" dirty="0">
                <a:latin typeface="+mn-lt"/>
                <a:cs typeface="Franklin Gothic Book"/>
              </a:rPr>
            </a:br>
            <a:r>
              <a:rPr lang="en-CH" sz="1800" kern="1000" spc="30" dirty="0">
                <a:latin typeface="+mn-lt"/>
                <a:cs typeface="Franklin Gothic Book"/>
              </a:rPr>
              <a:t>for a stress-managed coil.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Training opportunity for the entire team.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BigBOX was delivered in June 2022. Test expected soon ...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AFC18B-7EA3-0DF6-1090-B5A7A0BD61F9}"/>
              </a:ext>
            </a:extLst>
          </p:cNvPr>
          <p:cNvSpPr txBox="1"/>
          <p:nvPr/>
        </p:nvSpPr>
        <p:spPr>
          <a:xfrm>
            <a:off x="420107" y="65418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D. M. Araujo</a:t>
            </a:r>
          </a:p>
        </p:txBody>
      </p:sp>
    </p:spTree>
    <p:extLst>
      <p:ext uri="{BB962C8B-B14F-4D97-AF65-F5344CB8AC3E}">
        <p14:creationId xmlns:p14="http://schemas.microsoft.com/office/powerpoint/2010/main" val="22751079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FF9549-7D97-0E38-84B4-0B5FBC6D364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01822" y="1141124"/>
            <a:ext cx="4078216" cy="4679951"/>
          </a:xfrm>
        </p:spPr>
        <p:txBody>
          <a:bodyPr/>
          <a:lstStyle/>
          <a:p>
            <a:r>
              <a:rPr lang="en-CH" dirty="0"/>
              <a:t>2023-2024 will see the sub-scale program, that shall tune and validate manufacturing processes and </a:t>
            </a:r>
            <a:br>
              <a:rPr lang="en-CH" dirty="0"/>
            </a:br>
            <a:r>
              <a:rPr lang="en-CH" dirty="0"/>
              <a:t>discover major design issues </a:t>
            </a:r>
            <a:br>
              <a:rPr lang="en-CH" dirty="0"/>
            </a:br>
            <a:r>
              <a:rPr lang="en-CH" dirty="0"/>
              <a:t>(3-4 magnet tests).</a:t>
            </a:r>
          </a:p>
          <a:p>
            <a:r>
              <a:rPr lang="en-CH" dirty="0"/>
              <a:t>2024-2026 will see the ultimate-</a:t>
            </a:r>
            <a:br>
              <a:rPr lang="en-CH" dirty="0"/>
            </a:br>
            <a:r>
              <a:rPr lang="en-CH" dirty="0"/>
              <a:t>field program (at lest 1 magnet test).</a:t>
            </a:r>
          </a:p>
          <a:p>
            <a:r>
              <a:rPr lang="en-CH" dirty="0"/>
              <a:t>Material sample and powered-sample R&amp;D will continue in support of large- scale magnets.</a:t>
            </a:r>
          </a:p>
          <a:p>
            <a:r>
              <a:rPr lang="en-CH" dirty="0"/>
              <a:t>Collaboration remains a center-piece of our methodology. CHART collaborations, close exchanges with the CIEMAT program, and open exchanges and cooperation throughout the HFM Programme will remain a priority.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8F8B12-1C0E-83DA-581D-FF8418261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C976E-64D9-6F8F-8282-DE37CBC282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5B3641-A3E2-22EF-CEE7-ADF380210250}"/>
              </a:ext>
            </a:extLst>
          </p:cNvPr>
          <p:cNvGrpSpPr/>
          <p:nvPr/>
        </p:nvGrpSpPr>
        <p:grpSpPr>
          <a:xfrm rot="10800000" flipV="1">
            <a:off x="4338163" y="1899896"/>
            <a:ext cx="4050261" cy="3943746"/>
            <a:chOff x="743515" y="0"/>
            <a:chExt cx="4548485" cy="4360596"/>
          </a:xfrm>
        </p:grpSpPr>
        <p:sp>
          <p:nvSpPr>
            <p:cNvPr id="6" name="Trapezoid 5">
              <a:extLst>
                <a:ext uri="{FF2B5EF4-FFF2-40B4-BE49-F238E27FC236}">
                  <a16:creationId xmlns:a16="http://schemas.microsoft.com/office/drawing/2014/main" id="{5DEB646A-78F0-CED6-5253-3886A067E141}"/>
                </a:ext>
              </a:extLst>
            </p:cNvPr>
            <p:cNvSpPr/>
            <p:nvPr/>
          </p:nvSpPr>
          <p:spPr>
            <a:xfrm flipV="1">
              <a:off x="743515" y="7276"/>
              <a:ext cx="4548485" cy="324000"/>
            </a:xfrm>
            <a:prstGeom prst="trapezoid">
              <a:avLst>
                <a:gd name="adj" fmla="val 52586"/>
              </a:avLst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TextBox 31">
              <a:extLst>
                <a:ext uri="{FF2B5EF4-FFF2-40B4-BE49-F238E27FC236}">
                  <a16:creationId xmlns:a16="http://schemas.microsoft.com/office/drawing/2014/main" id="{E0EC8D9E-9532-9CF6-EFA8-3DB4CB0F07B3}"/>
                </a:ext>
              </a:extLst>
            </p:cNvPr>
            <p:cNvSpPr txBox="1"/>
            <p:nvPr/>
          </p:nvSpPr>
          <p:spPr>
            <a:xfrm rot="10800000" flipV="1">
              <a:off x="1253751" y="0"/>
              <a:ext cx="3780078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Materials</a:t>
              </a:r>
              <a: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and Composite Samples (not powered)</a:t>
              </a:r>
              <a:endParaRPr lang="en-CH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503B2621-7BE6-53DA-9E70-93CE49606AF8}"/>
                </a:ext>
              </a:extLst>
            </p:cNvPr>
            <p:cNvSpPr/>
            <p:nvPr/>
          </p:nvSpPr>
          <p:spPr>
            <a:xfrm flipV="1">
              <a:off x="957655" y="389245"/>
              <a:ext cx="4143549" cy="396001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TextBox 33">
              <a:extLst>
                <a:ext uri="{FF2B5EF4-FFF2-40B4-BE49-F238E27FC236}">
                  <a16:creationId xmlns:a16="http://schemas.microsoft.com/office/drawing/2014/main" id="{F50CC32E-8C64-3340-D2C3-08BC41C29746}"/>
                </a:ext>
              </a:extLst>
            </p:cNvPr>
            <p:cNvSpPr txBox="1"/>
            <p:nvPr/>
          </p:nvSpPr>
          <p:spPr>
            <a:xfrm rot="10800000" flipV="1">
              <a:off x="1444107" y="417881"/>
              <a:ext cx="3458225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b="1" i="1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Powered Samples </a:t>
              </a:r>
              <a:r>
                <a:rPr lang="en-US" sz="8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and Mechanical Models</a:t>
              </a:r>
              <a:endParaRPr lang="en-CH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2B2F1524-FD5B-636C-876D-5FDB22D8D6B1}"/>
                </a:ext>
              </a:extLst>
            </p:cNvPr>
            <p:cNvSpPr/>
            <p:nvPr/>
          </p:nvSpPr>
          <p:spPr>
            <a:xfrm flipV="1">
              <a:off x="1199722" y="836616"/>
              <a:ext cx="3660283" cy="539999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43DDFDE-33A3-9A10-C4BE-44E10A92BDD6}"/>
                </a:ext>
              </a:extLst>
            </p:cNvPr>
            <p:cNvSpPr/>
            <p:nvPr/>
          </p:nvSpPr>
          <p:spPr>
            <a:xfrm rot="10800000" flipV="1">
              <a:off x="2238173" y="937140"/>
              <a:ext cx="1699892" cy="55307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Sub-scale Magnets</a:t>
              </a:r>
              <a:endParaRPr lang="en-CH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ED1A6B6A-FA8D-7BCA-383D-A3EEBFEBD56D}"/>
                </a:ext>
              </a:extLst>
            </p:cNvPr>
            <p:cNvSpPr/>
            <p:nvPr/>
          </p:nvSpPr>
          <p:spPr>
            <a:xfrm flipV="1">
              <a:off x="1516273" y="1437245"/>
              <a:ext cx="3034136" cy="834186"/>
            </a:xfrm>
            <a:prstGeom prst="trapezoid">
              <a:avLst>
                <a:gd name="adj" fmla="val 52586"/>
              </a:avLst>
            </a:prstGeom>
            <a:solidFill>
              <a:srgbClr val="4F9AE0">
                <a:alpha val="85098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43D24C-77B1-468B-2FD0-19EEAF8678BF}"/>
                </a:ext>
              </a:extLst>
            </p:cNvPr>
            <p:cNvSpPr/>
            <p:nvPr/>
          </p:nvSpPr>
          <p:spPr>
            <a:xfrm rot="10800000" flipV="1">
              <a:off x="1762519" y="1533309"/>
              <a:ext cx="2446082" cy="81479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Short</a:t>
              </a:r>
              <a: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8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Magnets</a:t>
              </a:r>
              <a: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8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Ultimate Field </a:t>
              </a:r>
              <a: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(14…16T)</a:t>
              </a:r>
              <a:endParaRPr lang="en-CH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578A82A0-2C87-EBE1-8476-91582B6F442A}"/>
                </a:ext>
              </a:extLst>
            </p:cNvPr>
            <p:cNvSpPr/>
            <p:nvPr/>
          </p:nvSpPr>
          <p:spPr>
            <a:xfrm flipV="1">
              <a:off x="1991100" y="2339030"/>
              <a:ext cx="2094843" cy="2021566"/>
            </a:xfrm>
            <a:prstGeom prst="trapezoid">
              <a:avLst>
                <a:gd name="adj" fmla="val 52582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4DA25D-66AA-48A6-D79C-D7E92CEC00E9}"/>
                </a:ext>
              </a:extLst>
            </p:cNvPr>
            <p:cNvSpPr/>
            <p:nvPr/>
          </p:nvSpPr>
          <p:spPr>
            <a:xfrm rot="10800000" flipV="1">
              <a:off x="2225476" y="2510818"/>
              <a:ext cx="1585549" cy="12899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Long Magnets Ultimate Field Magnets</a:t>
              </a:r>
              <a: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 T)</a:t>
              </a:r>
              <a:endParaRPr lang="en-CH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0B41A6-4CEE-1149-FE9E-228566CBE556}"/>
              </a:ext>
            </a:extLst>
          </p:cNvPr>
          <p:cNvSpPr txBox="1"/>
          <p:nvPr/>
        </p:nvSpPr>
        <p:spPr>
          <a:xfrm>
            <a:off x="7964103" y="27904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2023-2024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>
              <a:solidFill>
                <a:srgbClr val="0070C0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2024-2026</a:t>
            </a:r>
          </a:p>
        </p:txBody>
      </p:sp>
    </p:spTree>
    <p:extLst>
      <p:ext uri="{BB962C8B-B14F-4D97-AF65-F5344CB8AC3E}">
        <p14:creationId xmlns:p14="http://schemas.microsoft.com/office/powerpoint/2010/main" val="24334420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364473-07BE-ABB4-6694-15580BC30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CHART Network and ESPPU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57EFE0-B28A-FE23-A649-0AF9A27514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3B4AA9-65D1-748C-5940-7C4C6FC467F1}"/>
              </a:ext>
            </a:extLst>
          </p:cNvPr>
          <p:cNvGrpSpPr/>
          <p:nvPr/>
        </p:nvGrpSpPr>
        <p:grpSpPr>
          <a:xfrm>
            <a:off x="3491880" y="3049054"/>
            <a:ext cx="5415666" cy="3292215"/>
            <a:chOff x="1980486" y="2132856"/>
            <a:chExt cx="6858129" cy="41690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DEC2F59-0166-A27D-B4CC-A6F8D7A19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0486" y="2132856"/>
              <a:ext cx="6858129" cy="416909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810ED22-E8B3-3935-1359-34B918F62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8108" y="4741298"/>
              <a:ext cx="532369" cy="53236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D5E7BA4-BD4D-677D-FC49-30B3BE7E0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16464" y="2714685"/>
              <a:ext cx="1202670" cy="47817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07F8562-550E-95D9-A8E7-C42A1C177DA7}"/>
                </a:ext>
              </a:extLst>
            </p:cNvPr>
            <p:cNvGrpSpPr/>
            <p:nvPr/>
          </p:nvGrpSpPr>
          <p:grpSpPr>
            <a:xfrm>
              <a:off x="4562742" y="3179773"/>
              <a:ext cx="1206849" cy="252014"/>
              <a:chOff x="7554130" y="5194321"/>
              <a:chExt cx="1206849" cy="252014"/>
            </a:xfrm>
          </p:grpSpPr>
          <p:pic>
            <p:nvPicPr>
              <p:cNvPr id="9" name="Picture 3" descr="page1image846823312">
                <a:extLst>
                  <a:ext uri="{FF2B5EF4-FFF2-40B4-BE49-F238E27FC236}">
                    <a16:creationId xmlns:a16="http://schemas.microsoft.com/office/drawing/2014/main" id="{19F3BC8B-6A0A-1AC1-DD20-2C9786D500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4130" y="5194321"/>
                <a:ext cx="589589" cy="2520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0796CCB-9E55-C179-4B66-BE4F53B3EBF8}"/>
                  </a:ext>
                </a:extLst>
              </p:cNvPr>
              <p:cNvSpPr/>
              <p:nvPr/>
            </p:nvSpPr>
            <p:spPr bwMode="auto">
              <a:xfrm>
                <a:off x="8144418" y="5197260"/>
                <a:ext cx="616561" cy="58369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1" name="Picture 2" descr="page1image846823584">
                <a:extLst>
                  <a:ext uri="{FF2B5EF4-FFF2-40B4-BE49-F238E27FC236}">
                    <a16:creationId xmlns:a16="http://schemas.microsoft.com/office/drawing/2014/main" id="{1B6F9E89-B5E6-B6E8-CADE-395547DB2B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130438" y="5221327"/>
                <a:ext cx="627222" cy="2250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7B97982-8E61-C0B7-ED98-66BD4F472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01833" y="2717800"/>
              <a:ext cx="1182613" cy="266420"/>
            </a:xfrm>
            <a:prstGeom prst="rect">
              <a:avLst/>
            </a:prstGeom>
          </p:spPr>
        </p:pic>
        <p:pic>
          <p:nvPicPr>
            <p:cNvPr id="13" name="Picture 3" descr="page1image846823312">
              <a:extLst>
                <a:ext uri="{FF2B5EF4-FFF2-40B4-BE49-F238E27FC236}">
                  <a16:creationId xmlns:a16="http://schemas.microsoft.com/office/drawing/2014/main" id="{C5D0F62E-FEE4-026E-BDFD-FEA6F3E135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948" y="4391178"/>
              <a:ext cx="572435" cy="244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2" descr="sciences70">
              <a:extLst>
                <a:ext uri="{FF2B5EF4-FFF2-40B4-BE49-F238E27FC236}">
                  <a16:creationId xmlns:a16="http://schemas.microsoft.com/office/drawing/2014/main" id="{E67D2AF9-E9D3-A975-A797-FBA7DF6977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100" y="5356752"/>
              <a:ext cx="1202670" cy="47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A28822D-CCB6-26C4-3410-1943304947CB}"/>
              </a:ext>
            </a:extLst>
          </p:cNvPr>
          <p:cNvSpPr txBox="1"/>
          <p:nvPr/>
        </p:nvSpPr>
        <p:spPr>
          <a:xfrm>
            <a:off x="4853431" y="63023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u="sng" kern="1000" spc="30" dirty="0">
                <a:latin typeface="+mn-lt"/>
                <a:cs typeface="Franklin Gothic Book"/>
              </a:rPr>
              <a:t>http://chart.ch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A1BAC6-15CA-D60F-3F59-A09DD6D5688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600" dirty="0">
                <a:solidFill>
                  <a:srgbClr val="0070C0"/>
                </a:solidFill>
              </a:rPr>
              <a:t>“CHART</a:t>
            </a:r>
            <a:r>
              <a:rPr lang="en-US" sz="1600" dirty="0"/>
              <a:t>, the Swiss Center for Accelerator Research and Technology, was </a:t>
            </a:r>
            <a:r>
              <a:rPr lang="en-US" sz="1600" dirty="0">
                <a:solidFill>
                  <a:srgbClr val="0070C0"/>
                </a:solidFill>
              </a:rPr>
              <a:t>founded to support the future oriented accelerator project Future Circular Collider </a:t>
            </a:r>
            <a:r>
              <a:rPr lang="en-US" sz="1600" dirty="0"/>
              <a:t>(FCC) at CERN and the </a:t>
            </a:r>
            <a:r>
              <a:rPr lang="en-US" sz="1600" dirty="0">
                <a:solidFill>
                  <a:srgbClr val="0070C0"/>
                </a:solidFill>
              </a:rPr>
              <a:t>development of advanced accelerator concepts in Switzerland beyond the existing technology. </a:t>
            </a:r>
            <a:r>
              <a:rPr lang="en-US" sz="1600" dirty="0"/>
              <a:t>[…] </a:t>
            </a:r>
            <a:r>
              <a:rPr lang="en-US" sz="1600" dirty="0">
                <a:solidFill>
                  <a:srgbClr val="0070C0"/>
                </a:solidFill>
              </a:rPr>
              <a:t>The high field magnet R&amp;D has strong synergies with PSI projects</a:t>
            </a:r>
            <a:r>
              <a:rPr lang="en-US" sz="1600" dirty="0"/>
              <a:t> […]”</a:t>
            </a:r>
            <a:br>
              <a:rPr lang="en-CH" sz="1600" dirty="0"/>
            </a:br>
            <a:r>
              <a:rPr lang="en-CH" sz="1200" dirty="0"/>
              <a:t>[</a:t>
            </a:r>
            <a:r>
              <a:rPr lang="en-US" sz="1200" dirty="0"/>
              <a:t>Application for support of the Swiss Accelerator Research and Technology Initiative, 2018]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Swiss national centers of competence in HFM: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EPFL Swiss Plasma Centre</a:t>
            </a:r>
            <a:r>
              <a:rPr lang="en-US" sz="1600" dirty="0"/>
              <a:t>: </a:t>
            </a:r>
            <a:br>
              <a:rPr lang="en-US" sz="1600" dirty="0"/>
            </a:br>
            <a:r>
              <a:rPr lang="en-US" sz="1600" dirty="0"/>
              <a:t>Infrastructures and Instruments,</a:t>
            </a:r>
            <a:br>
              <a:rPr lang="en-US" sz="1600" dirty="0"/>
            </a:br>
            <a:r>
              <a:rPr lang="en-US" sz="1600" dirty="0"/>
              <a:t>Materials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ETHZ</a:t>
            </a:r>
            <a:r>
              <a:rPr lang="en-US" sz="1600" dirty="0"/>
              <a:t>: Materials, Models, Powering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PSI</a:t>
            </a:r>
            <a:r>
              <a:rPr lang="en-US" sz="1600" dirty="0"/>
              <a:t>: LTS and HTS Magnet R&amp;D, </a:t>
            </a:r>
            <a:br>
              <a:rPr lang="en-US" sz="1600" dirty="0"/>
            </a:br>
            <a:r>
              <a:rPr lang="en-US" sz="1600" dirty="0"/>
              <a:t>Infrastructures, Materials</a:t>
            </a:r>
          </a:p>
          <a:p>
            <a:pPr lvl="1"/>
            <a:r>
              <a:rPr lang="en-US" sz="1600" dirty="0" err="1">
                <a:solidFill>
                  <a:srgbClr val="0070C0"/>
                </a:solidFill>
              </a:rPr>
              <a:t>UniGE</a:t>
            </a:r>
            <a:r>
              <a:rPr lang="en-US" sz="1600" dirty="0"/>
              <a:t>: LTS and HTS Conductors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1878399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9395C8-7935-C645-A174-69C5FC96EC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24744"/>
            <a:ext cx="7742237" cy="4679951"/>
          </a:xfrm>
        </p:spPr>
        <p:txBody>
          <a:bodyPr/>
          <a:lstStyle/>
          <a:p>
            <a:r>
              <a:rPr lang="en-CH" sz="1400" dirty="0"/>
              <a:t>Topics and FTEs of ongoing </a:t>
            </a:r>
            <a:r>
              <a:rPr lang="en-CH" sz="1400" b="1" dirty="0"/>
              <a:t>ASC projects </a:t>
            </a:r>
            <a:r>
              <a:rPr lang="en-CH" sz="1400" dirty="0"/>
              <a:t>in CHART: </a:t>
            </a:r>
          </a:p>
          <a:p>
            <a:pPr lvl="1"/>
            <a:r>
              <a:rPr lang="en-CH" sz="1400" dirty="0">
                <a:solidFill>
                  <a:srgbClr val="33A698"/>
                </a:solidFill>
              </a:rPr>
              <a:t>WireChar – SC wire and tape characterization (1 FTE)</a:t>
            </a:r>
          </a:p>
          <a:p>
            <a:pPr lvl="1"/>
            <a:r>
              <a:rPr lang="en-CH" sz="1400" dirty="0">
                <a:solidFill>
                  <a:srgbClr val="33A698"/>
                </a:solidFill>
              </a:rPr>
              <a:t>WireDev – Nb</a:t>
            </a:r>
            <a:r>
              <a:rPr lang="en-CH" sz="1400" baseline="-25000" dirty="0">
                <a:solidFill>
                  <a:srgbClr val="33A698"/>
                </a:solidFill>
              </a:rPr>
              <a:t>3</a:t>
            </a:r>
            <a:r>
              <a:rPr lang="en-CH" sz="1400" dirty="0">
                <a:solidFill>
                  <a:srgbClr val="33A698"/>
                </a:solidFill>
              </a:rPr>
              <a:t>Sn wire development (3 FTE)</a:t>
            </a:r>
          </a:p>
          <a:p>
            <a:pPr lvl="1"/>
            <a:r>
              <a:rPr lang="en-CH" sz="1400" dirty="0"/>
              <a:t>MagRes – resin development (1 FTE)</a:t>
            </a:r>
          </a:p>
          <a:p>
            <a:pPr lvl="1"/>
            <a:r>
              <a:rPr lang="en-CH" sz="1400" dirty="0"/>
              <a:t>MagComp – coil composite characterization and constitutive modeling (1 FTE)</a:t>
            </a:r>
          </a:p>
          <a:p>
            <a:pPr lvl="1"/>
            <a:r>
              <a:rPr lang="en-CH" sz="1400" dirty="0"/>
              <a:t>MagAM – additive manufacturing for coil components (1 FTE)</a:t>
            </a:r>
          </a:p>
          <a:p>
            <a:pPr lvl="1"/>
            <a:r>
              <a:rPr lang="en-CH" sz="1400" dirty="0"/>
              <a:t>MagNum – model-based systems engineering for magnets (1 FTE)</a:t>
            </a:r>
          </a:p>
          <a:p>
            <a:pPr lvl="1"/>
            <a:r>
              <a:rPr lang="en-CH" sz="1400" dirty="0"/>
              <a:t>FCCee CPES – cryogenic power supply development (1 FTE)</a:t>
            </a:r>
          </a:p>
          <a:p>
            <a:pPr lvl="1"/>
            <a:r>
              <a:rPr lang="en-CH" sz="1400" dirty="0">
                <a:solidFill>
                  <a:srgbClr val="969696"/>
                </a:solidFill>
              </a:rPr>
              <a:t>MagDev1/2 – SC magnet development (8 FTE)</a:t>
            </a:r>
          </a:p>
          <a:p>
            <a:pPr lvl="1"/>
            <a:r>
              <a:rPr lang="en-CH" sz="1400" dirty="0">
                <a:solidFill>
                  <a:srgbClr val="969696"/>
                </a:solidFill>
              </a:rPr>
              <a:t>HTS Bulk Undulator – Bulk REBCO undulator technology (2 FTE)</a:t>
            </a:r>
          </a:p>
          <a:p>
            <a:pPr lvl="1"/>
            <a:r>
              <a:rPr lang="en-CH" sz="1400" dirty="0">
                <a:solidFill>
                  <a:srgbClr val="969696"/>
                </a:solidFill>
              </a:rPr>
              <a:t>FCCee Injector –NI solenoid for injector test at SwissFEL (1 FTE on ASC)</a:t>
            </a:r>
          </a:p>
          <a:p>
            <a:pPr lvl="1"/>
            <a:r>
              <a:rPr lang="en-CH" sz="1400" dirty="0">
                <a:solidFill>
                  <a:srgbClr val="969696"/>
                </a:solidFill>
              </a:rPr>
              <a:t>FCCee HTS4 – HTS Short Straight Section Demo for FCCee (4 FTE)</a:t>
            </a:r>
          </a:p>
          <a:p>
            <a:pPr lvl="1"/>
            <a:r>
              <a:rPr lang="en-CH" sz="1400" dirty="0"/>
              <a:t>Total: 24 FTE</a:t>
            </a:r>
          </a:p>
          <a:p>
            <a:r>
              <a:rPr lang="en-CH" sz="1400" dirty="0"/>
              <a:t>Other ongoing CHART projects: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FCC / LHC Lumi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FCCee Beam Dynamics Simulation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FCChh Stability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FCCEe SPIN POL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FCCee Lumi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Muon Collider Feasibility Studies</a:t>
            </a:r>
          </a:p>
          <a:p>
            <a:pPr lvl="1"/>
            <a:r>
              <a:rPr lang="en-CH" sz="1400" dirty="0">
                <a:solidFill>
                  <a:srgbClr val="FE0000"/>
                </a:solidFill>
              </a:rPr>
              <a:t>FCCee Injector</a:t>
            </a:r>
          </a:p>
          <a:p>
            <a:pPr lvl="1"/>
            <a:r>
              <a:rPr lang="en-CH" sz="1400" dirty="0"/>
              <a:t>FCC Geodesy</a:t>
            </a:r>
          </a:p>
          <a:p>
            <a:pPr lvl="1"/>
            <a:r>
              <a:rPr lang="en-CH" sz="1400" dirty="0">
                <a:solidFill>
                  <a:srgbClr val="33A698"/>
                </a:solidFill>
              </a:rPr>
              <a:t>FCC Geology 3D Model</a:t>
            </a:r>
          </a:p>
          <a:p>
            <a:pPr lvl="1"/>
            <a:endParaRPr lang="en-CH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66A0E4-C1E5-B649-88BC-1522F79B9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CHART – What, Who How?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66889-3790-0E43-A549-F77B73A72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5" name="Picture 62" descr="sciences70">
            <a:extLst>
              <a:ext uri="{FF2B5EF4-FFF2-40B4-BE49-F238E27FC236}">
                <a16:creationId xmlns:a16="http://schemas.microsoft.com/office/drawing/2014/main" id="{466F7326-C96B-424F-A1B9-24932E814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412776"/>
            <a:ext cx="1202670" cy="47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576F2B-699B-F442-A3C2-E260EDF624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2349" y="2335986"/>
            <a:ext cx="1182613" cy="2664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CEC251-089A-D344-ABE5-B8D5517B1C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3225630"/>
            <a:ext cx="1202670" cy="4781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A6D73B-EC80-B545-9E6E-66A7E09A1506}"/>
              </a:ext>
            </a:extLst>
          </p:cNvPr>
          <p:cNvSpPr txBox="1"/>
          <p:nvPr/>
        </p:nvSpPr>
        <p:spPr>
          <a:xfrm>
            <a:off x="8053655" y="394335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17" name="Picture 3" descr="page1image846823312">
            <a:extLst>
              <a:ext uri="{FF2B5EF4-FFF2-40B4-BE49-F238E27FC236}">
                <a16:creationId xmlns:a16="http://schemas.microsoft.com/office/drawing/2014/main" id="{0017951D-68E4-5248-9680-FFC46BD9A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9346" y="4971355"/>
            <a:ext cx="1108619" cy="47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2" descr="sciences70">
            <a:extLst>
              <a:ext uri="{FF2B5EF4-FFF2-40B4-BE49-F238E27FC236}">
                <a16:creationId xmlns:a16="http://schemas.microsoft.com/office/drawing/2014/main" id="{61A98AF0-C175-A548-8D84-0D1478CA7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6039594"/>
            <a:ext cx="1202670" cy="47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E7BC47-AA66-93EF-801A-BE80F66B53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2349" y="5737120"/>
            <a:ext cx="1182613" cy="2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91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58A24-15E0-384A-A14A-32BCE2A3F9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24744"/>
            <a:ext cx="7742237" cy="4679951"/>
          </a:xfrm>
        </p:spPr>
        <p:txBody>
          <a:bodyPr/>
          <a:lstStyle/>
          <a:p>
            <a:r>
              <a:rPr lang="en-US" dirty="0"/>
              <a:t>CHART1 goals (mid-2016 to mid-2019) 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the design of an optimised 16 T Canted Cosine Theta (CCT) dipole magnet,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as an option for the FCC hadron collider main magnet;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development (design and prototype) of a high-field dipole </a:t>
            </a:r>
            <a:br>
              <a:rPr lang="en-GB" dirty="0"/>
            </a:br>
            <a:r>
              <a:rPr lang="en-GB" dirty="0"/>
              <a:t>magnet with CCT technology and a 90 m</a:t>
            </a:r>
            <a:r>
              <a:rPr lang="en-GB" baseline="30000" dirty="0"/>
              <a:t>2</a:t>
            </a:r>
            <a:r>
              <a:rPr lang="en-GB" dirty="0"/>
              <a:t> lab.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427A5-1963-6A4B-B0A4-B3242A127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MagDev0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8DDF-6E16-4F49-B733-5FF1523EFF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C34F50-D0CC-1345-9840-42E43FECE8AB}"/>
              </a:ext>
            </a:extLst>
          </p:cNvPr>
          <p:cNvGrpSpPr/>
          <p:nvPr/>
        </p:nvGrpSpPr>
        <p:grpSpPr>
          <a:xfrm>
            <a:off x="1331640" y="3212976"/>
            <a:ext cx="6696743" cy="2760243"/>
            <a:chOff x="1112416" y="3406174"/>
            <a:chExt cx="7348015" cy="302868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93F95DC-711F-5142-8198-E01A83F16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3036" y="3406174"/>
              <a:ext cx="3022083" cy="3028682"/>
            </a:xfrm>
            <a:prstGeom prst="rect">
              <a:avLst/>
            </a:prstGeom>
          </p:spPr>
        </p:pic>
        <p:pic>
          <p:nvPicPr>
            <p:cNvPr id="22" name="Content Placeholder 5">
              <a:extLst>
                <a:ext uri="{FF2B5EF4-FFF2-40B4-BE49-F238E27FC236}">
                  <a16:creationId xmlns:a16="http://schemas.microsoft.com/office/drawing/2014/main" id="{910A1C2E-8932-6B46-B747-1D7C407F2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1126" y="3993489"/>
              <a:ext cx="1909305" cy="189881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1AF630-7DB5-DB4F-A00E-9E6C93685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2416" y="3974725"/>
              <a:ext cx="1904613" cy="1952950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F1833E4-A65E-6349-BB2C-FCBC9D6A2A1C}"/>
              </a:ext>
            </a:extLst>
          </p:cNvPr>
          <p:cNvSpPr txBox="1"/>
          <p:nvPr/>
        </p:nvSpPr>
        <p:spPr>
          <a:xfrm>
            <a:off x="251520" y="65505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[B. Auchmann et al., </a:t>
            </a:r>
            <a:r>
              <a:rPr lang="en-US" sz="900" i="1" dirty="0"/>
              <a:t>Electromechanical Design of a 16-T CCT Twin-Aperture Dipole for FCC</a:t>
            </a:r>
            <a:r>
              <a:rPr lang="en-US" sz="900" dirty="0"/>
              <a:t>, IEEE Trans. on Appl. SC 28 (April, 2018) no. 3.]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486161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58A24-15E0-384A-A14A-32BCE2A3F9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24744"/>
            <a:ext cx="7742237" cy="4679951"/>
          </a:xfrm>
        </p:spPr>
        <p:txBody>
          <a:bodyPr/>
          <a:lstStyle/>
          <a:p>
            <a:r>
              <a:rPr lang="en-US" dirty="0"/>
              <a:t>CHART1 goals (mid-2016 to mid-2019):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design of an optimised 16 T Canted Cosine Theta (CCT) dipole magnet, </a:t>
            </a:r>
            <a:br>
              <a:rPr lang="en-GB" dirty="0"/>
            </a:br>
            <a:r>
              <a:rPr lang="en-GB" dirty="0"/>
              <a:t>as an option for the FCC hadron collider main magnet;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the development (design and prototype) of a high-field dipole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magnet with CCT technology and a 90 m</a:t>
            </a:r>
            <a:r>
              <a:rPr lang="en-GB" baseline="30000" dirty="0">
                <a:solidFill>
                  <a:srgbClr val="0070C0"/>
                </a:solidFill>
              </a:rPr>
              <a:t>2</a:t>
            </a:r>
            <a:r>
              <a:rPr lang="en-GB" dirty="0">
                <a:solidFill>
                  <a:srgbClr val="0070C0"/>
                </a:solidFill>
              </a:rPr>
              <a:t> lab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427A5-1963-6A4B-B0A4-B3242A127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8DDF-6E16-4F49-B733-5FF1523EFF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DF85C-EF60-F044-BA91-03C506510F20}"/>
              </a:ext>
            </a:extLst>
          </p:cNvPr>
          <p:cNvSpPr txBox="1"/>
          <p:nvPr/>
        </p:nvSpPr>
        <p:spPr>
          <a:xfrm>
            <a:off x="331394" y="652534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[G. </a:t>
            </a:r>
            <a:r>
              <a:rPr lang="en-US" sz="900" dirty="0" err="1"/>
              <a:t>Montenero</a:t>
            </a:r>
            <a:r>
              <a:rPr lang="en-US" sz="900" dirty="0"/>
              <a:t> et al., </a:t>
            </a:r>
            <a:r>
              <a:rPr lang="en-US" sz="900" i="1" dirty="0"/>
              <a:t>Coil Manufacturing Process of the First 1-m-Long Canted-Cosine-Theta (CCT) Model Magnet at PSI</a:t>
            </a:r>
            <a:r>
              <a:rPr lang="en-US" sz="900" dirty="0"/>
              <a:t>, IEEE Trans. on App. SC., Vol 29(5), 2019.</a:t>
            </a:r>
            <a:br>
              <a:rPr lang="en-US" sz="900" dirty="0"/>
            </a:br>
            <a:r>
              <a:rPr lang="en-US" sz="900" dirty="0"/>
              <a:t>G. </a:t>
            </a:r>
            <a:r>
              <a:rPr lang="en-US" sz="900" dirty="0" err="1"/>
              <a:t>Montenero</a:t>
            </a:r>
            <a:r>
              <a:rPr lang="en-US" sz="900" dirty="0"/>
              <a:t> et al., </a:t>
            </a:r>
            <a:r>
              <a:rPr lang="en-US" sz="900" i="1" dirty="0"/>
              <a:t>Mechanical Structure for the PSI Canted-Cosine-Theta (CCT) Magnet Program</a:t>
            </a:r>
            <a:r>
              <a:rPr lang="en-US" sz="900" dirty="0"/>
              <a:t>, IEEE Trans. on Appl. SC., Vol 28(3), 2018.]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3022F4-1CB0-FCA3-CDA2-9A3F06FA42E8}"/>
              </a:ext>
            </a:extLst>
          </p:cNvPr>
          <p:cNvGrpSpPr/>
          <p:nvPr/>
        </p:nvGrpSpPr>
        <p:grpSpPr>
          <a:xfrm>
            <a:off x="1302119" y="2858548"/>
            <a:ext cx="6539762" cy="3535535"/>
            <a:chOff x="291360" y="1916832"/>
            <a:chExt cx="8660162" cy="4681869"/>
          </a:xfrm>
        </p:grpSpPr>
        <p:pic>
          <p:nvPicPr>
            <p:cNvPr id="12" name="Picture 11" descr="A picture containing indoor, table, sitting, kitchen&#10;&#10;Description automatically generated">
              <a:extLst>
                <a:ext uri="{FF2B5EF4-FFF2-40B4-BE49-F238E27FC236}">
                  <a16:creationId xmlns:a16="http://schemas.microsoft.com/office/drawing/2014/main" id="{08123DCB-F340-872A-44FE-F2BCF266DD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1360" y="3742830"/>
              <a:ext cx="1008112" cy="2852510"/>
            </a:xfrm>
            <a:prstGeom prst="rect">
              <a:avLst/>
            </a:prstGeom>
          </p:spPr>
        </p:pic>
        <p:pic>
          <p:nvPicPr>
            <p:cNvPr id="13" name="Picture 12" descr="A picture containing indoor, table, bicycle, computer&#10;&#10;Description automatically generated">
              <a:extLst>
                <a:ext uri="{FF2B5EF4-FFF2-40B4-BE49-F238E27FC236}">
                  <a16:creationId xmlns:a16="http://schemas.microsoft.com/office/drawing/2014/main" id="{4E30C72D-18DB-5914-CBA7-A1DCE4C92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22444" y="3744947"/>
              <a:ext cx="1512168" cy="2853754"/>
            </a:xfrm>
            <a:prstGeom prst="rect">
              <a:avLst/>
            </a:prstGeom>
          </p:spPr>
        </p:pic>
        <p:pic>
          <p:nvPicPr>
            <p:cNvPr id="16" name="Picture 15" descr="A picture containing indoor, engine, car, sitting&#10;&#10;Description automatically generated">
              <a:extLst>
                <a:ext uri="{FF2B5EF4-FFF2-40B4-BE49-F238E27FC236}">
                  <a16:creationId xmlns:a16="http://schemas.microsoft.com/office/drawing/2014/main" id="{7C0D5804-5A2C-EA0F-3D65-BB8193899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4245" y="1916832"/>
              <a:ext cx="3028887" cy="1705512"/>
            </a:xfrm>
            <a:prstGeom prst="rect">
              <a:avLst/>
            </a:prstGeom>
          </p:spPr>
        </p:pic>
        <p:pic>
          <p:nvPicPr>
            <p:cNvPr id="20" name="Picture 19" descr="A picture containing indoor, table, white, kitchen&#10;&#10;Description automatically generated">
              <a:extLst>
                <a:ext uri="{FF2B5EF4-FFF2-40B4-BE49-F238E27FC236}">
                  <a16:creationId xmlns:a16="http://schemas.microsoft.com/office/drawing/2014/main" id="{4BF271DE-9E00-4D34-0647-10FF3EDBB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963441" y="1632821"/>
              <a:ext cx="1704069" cy="2272092"/>
            </a:xfrm>
            <a:prstGeom prst="rect">
              <a:avLst/>
            </a:prstGeom>
          </p:spPr>
        </p:pic>
        <p:pic>
          <p:nvPicPr>
            <p:cNvPr id="21" name="Picture 20" descr="A close up of a sink and a mirror&#10;&#10;Description automatically generated">
              <a:extLst>
                <a:ext uri="{FF2B5EF4-FFF2-40B4-BE49-F238E27FC236}">
                  <a16:creationId xmlns:a16="http://schemas.microsoft.com/office/drawing/2014/main" id="{94446682-AA4B-4EF6-63C0-93A152806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360" y="1916833"/>
              <a:ext cx="3028887" cy="1704069"/>
            </a:xfrm>
            <a:prstGeom prst="rect">
              <a:avLst/>
            </a:prstGeom>
          </p:spPr>
        </p:pic>
        <p:pic>
          <p:nvPicPr>
            <p:cNvPr id="22" name="Picture 21" descr="A picture containing indoor, table, man, sitting&#10;&#10;Description automatically generated">
              <a:extLst>
                <a:ext uri="{FF2B5EF4-FFF2-40B4-BE49-F238E27FC236}">
                  <a16:creationId xmlns:a16="http://schemas.microsoft.com/office/drawing/2014/main" id="{319703A3-1F2B-7A7C-6C22-AD86BB5971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7584" y="3741586"/>
              <a:ext cx="2140316" cy="2853754"/>
            </a:xfrm>
            <a:prstGeom prst="rect">
              <a:avLst/>
            </a:prstGeom>
          </p:spPr>
        </p:pic>
        <p:pic>
          <p:nvPicPr>
            <p:cNvPr id="23" name="Picture 22" descr="A group of people standing in a room&#10;&#10;Description automatically generated">
              <a:extLst>
                <a:ext uri="{FF2B5EF4-FFF2-40B4-BE49-F238E27FC236}">
                  <a16:creationId xmlns:a16="http://schemas.microsoft.com/office/drawing/2014/main" id="{77F357A2-7BA2-E234-EFDF-5129BAE36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20872" y="3741586"/>
              <a:ext cx="3630650" cy="2853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345406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2B27FD-9437-6947-B2D0-E291C2303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CD1 Testing Odyssey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0B6D2-6CA2-E640-BD8A-D42D91F852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BDABE04-8933-EA4B-9524-8E41606460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908720"/>
            <a:ext cx="7742237" cy="4679951"/>
          </a:xfrm>
        </p:spPr>
        <p:txBody>
          <a:bodyPr/>
          <a:lstStyle/>
          <a:p>
            <a:r>
              <a:rPr lang="en-US" dirty="0"/>
              <a:t>Magnet was shipped to LBNL </a:t>
            </a:r>
            <a:r>
              <a:rPr lang="en-US" dirty="0">
                <a:solidFill>
                  <a:srgbClr val="0070C0"/>
                </a:solidFill>
              </a:rPr>
              <a:t>in Nov. 2019</a:t>
            </a:r>
            <a:r>
              <a:rPr lang="en-US" dirty="0"/>
              <a:t>.</a:t>
            </a:r>
          </a:p>
          <a:p>
            <a:r>
              <a:rPr lang="en-US" dirty="0"/>
              <a:t>The test preparation was interrupted by COVID 19 and resumed in Aug. 2020.</a:t>
            </a:r>
          </a:p>
          <a:p>
            <a:r>
              <a:rPr lang="en-US" dirty="0">
                <a:solidFill>
                  <a:srgbClr val="4F81BD"/>
                </a:solidFill>
              </a:rPr>
              <a:t>Magnet test started in Sept. 2020 </a:t>
            </a:r>
            <a:r>
              <a:rPr lang="en-US" dirty="0"/>
              <a:t>but interrupted by </a:t>
            </a:r>
            <a:r>
              <a:rPr lang="en-US" dirty="0" err="1"/>
              <a:t>cryo</a:t>
            </a:r>
            <a:r>
              <a:rPr lang="en-US" dirty="0"/>
              <a:t> problem. </a:t>
            </a:r>
          </a:p>
          <a:p>
            <a:r>
              <a:rPr lang="en-US" dirty="0"/>
              <a:t>Max. current after 2 quenches: </a:t>
            </a:r>
            <a:r>
              <a:rPr lang="en-US" dirty="0">
                <a:solidFill>
                  <a:srgbClr val="4F81BD"/>
                </a:solidFill>
              </a:rPr>
              <a:t>11.1 kA or 62.5% of short sample, 6 T in the bore.</a:t>
            </a:r>
          </a:p>
          <a:p>
            <a:r>
              <a:rPr lang="en-US" b="1" dirty="0">
                <a:solidFill>
                  <a:srgbClr val="4F81BD"/>
                </a:solidFill>
              </a:rPr>
              <a:t>CHART has built a </a:t>
            </a:r>
            <a:r>
              <a:rPr lang="en-US" b="1" i="1" dirty="0">
                <a:solidFill>
                  <a:srgbClr val="4F81BD"/>
                </a:solidFill>
              </a:rPr>
              <a:t>magnet</a:t>
            </a:r>
            <a:r>
              <a:rPr lang="en-US" b="1" dirty="0">
                <a:solidFill>
                  <a:srgbClr val="4F81BD"/>
                </a:solidFill>
              </a:rPr>
              <a:t> </a:t>
            </a:r>
            <a:r>
              <a:rPr lang="en-US" dirty="0"/>
              <a:t>(no more and no less can be said at this stage).</a:t>
            </a:r>
            <a:endParaRPr lang="en-US" dirty="0">
              <a:solidFill>
                <a:srgbClr val="4F81BD"/>
              </a:solidFill>
            </a:endParaRPr>
          </a:p>
          <a:p>
            <a:r>
              <a:rPr lang="en-US" b="1" dirty="0">
                <a:solidFill>
                  <a:srgbClr val="F29E62"/>
                </a:solidFill>
              </a:rPr>
              <a:t>Test to be continued at CERN in Q1 Q2’22</a:t>
            </a:r>
            <a:r>
              <a:rPr lang="en-US" dirty="0"/>
              <a:t>.</a:t>
            </a:r>
          </a:p>
          <a:p>
            <a:r>
              <a:rPr lang="en-US" dirty="0"/>
              <a:t>LBNL experience points to a debonding and cracking </a:t>
            </a:r>
            <a:br>
              <a:rPr lang="en-US" dirty="0"/>
            </a:br>
            <a:r>
              <a:rPr lang="en-US" dirty="0"/>
              <a:t>problem in the impregnated channels, </a:t>
            </a:r>
            <a:br>
              <a:rPr lang="en-US" dirty="0"/>
            </a:br>
            <a:r>
              <a:rPr lang="en-US" dirty="0"/>
              <a:t>causing excessive training.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ED39BF-23B3-BB4E-9806-A3704CBA7E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64121"/>
            <a:ext cx="1215413" cy="92371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4F09131-AD31-C172-0A36-296EF149E48E}"/>
              </a:ext>
            </a:extLst>
          </p:cNvPr>
          <p:cNvGrpSpPr/>
          <p:nvPr/>
        </p:nvGrpSpPr>
        <p:grpSpPr>
          <a:xfrm>
            <a:off x="145570" y="3685910"/>
            <a:ext cx="4081856" cy="3073665"/>
            <a:chOff x="202112" y="3804066"/>
            <a:chExt cx="3413760" cy="257058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4D979A7-6636-A643-A52C-F9FF7BAE9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112" y="3804066"/>
              <a:ext cx="3413760" cy="2560320"/>
            </a:xfrm>
            <a:prstGeom prst="rect">
              <a:avLst/>
            </a:prstGeom>
          </p:spPr>
        </p:pic>
        <p:sp>
          <p:nvSpPr>
            <p:cNvPr id="2" name="5-Point Star 1">
              <a:extLst>
                <a:ext uri="{FF2B5EF4-FFF2-40B4-BE49-F238E27FC236}">
                  <a16:creationId xmlns:a16="http://schemas.microsoft.com/office/drawing/2014/main" id="{44BE64A6-4B53-444F-B293-BF24F67B1255}"/>
                </a:ext>
              </a:extLst>
            </p:cNvPr>
            <p:cNvSpPr/>
            <p:nvPr/>
          </p:nvSpPr>
          <p:spPr bwMode="auto">
            <a:xfrm>
              <a:off x="556040" y="5387015"/>
              <a:ext cx="216024" cy="216024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EF7206-C9E1-3D41-8E0B-BB2C0902048E}"/>
                </a:ext>
              </a:extLst>
            </p:cNvPr>
            <p:cNvSpPr txBox="1"/>
            <p:nvPr/>
          </p:nvSpPr>
          <p:spPr>
            <a:xfrm>
              <a:off x="772064" y="5460250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CH" sz="1400" kern="1000" spc="30" dirty="0">
                  <a:latin typeface="+mn-lt"/>
                  <a:cs typeface="Franklin Gothic Book"/>
                </a:rPr>
                <a:t>CD1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CEBB5549-59B3-F9F3-872D-C17EA717F3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8381" y="82969"/>
            <a:ext cx="892091" cy="8920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8D1A29-D693-0306-A4A7-C34626E91E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84776">
            <a:off x="5703524" y="3655383"/>
            <a:ext cx="3427683" cy="1504888"/>
          </a:xfrm>
          <a:prstGeom prst="rect">
            <a:avLst/>
          </a:prstGeom>
        </p:spPr>
      </p:pic>
      <p:pic>
        <p:nvPicPr>
          <p:cNvPr id="8" name="Picture 7" descr="A large room&#10;&#10;Description automatically generated">
            <a:extLst>
              <a:ext uri="{FF2B5EF4-FFF2-40B4-BE49-F238E27FC236}">
                <a16:creationId xmlns:a16="http://schemas.microsoft.com/office/drawing/2014/main" id="{894CA338-7138-554D-84C7-CDE9095BFF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076" y="3933056"/>
            <a:ext cx="1801293" cy="24171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E1EA8D-419B-8E4B-BEA4-53FB1F8B37DE}"/>
              </a:ext>
            </a:extLst>
          </p:cNvPr>
          <p:cNvSpPr txBox="1"/>
          <p:nvPr/>
        </p:nvSpPr>
        <p:spPr>
          <a:xfrm>
            <a:off x="4283968" y="645322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latin typeface="+mn-lt"/>
                <a:cs typeface="Franklin Gothic Book"/>
              </a:rPr>
              <a:t>Courtesy D. Arbelaez, LBNL.</a:t>
            </a:r>
          </a:p>
        </p:txBody>
      </p:sp>
    </p:spTree>
    <p:extLst>
      <p:ext uri="{BB962C8B-B14F-4D97-AF65-F5344CB8AC3E}">
        <p14:creationId xmlns:p14="http://schemas.microsoft.com/office/powerpoint/2010/main" val="160814960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CC344D-92FC-3463-FFAB-A9165EB6E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Record Field after a Long Delay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54115B-EFB7-FFD4-0A35-36D05AAE49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57DEFBD8-593C-CFAE-F079-188EB4654F2E}"/>
              </a:ext>
            </a:extLst>
          </p:cNvPr>
          <p:cNvSpPr txBox="1">
            <a:spLocks/>
          </p:cNvSpPr>
          <p:nvPr/>
        </p:nvSpPr>
        <p:spPr>
          <a:xfrm>
            <a:off x="1043608" y="1053305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1400" i="1" dirty="0" err="1"/>
              <a:t>October</a:t>
            </a:r>
            <a:r>
              <a:rPr lang="de-CH" sz="1400" i="1" dirty="0"/>
              <a:t> 2019, </a:t>
            </a:r>
            <a:r>
              <a:rPr lang="de-CH" sz="1400" i="1" dirty="0" err="1"/>
              <a:t>the</a:t>
            </a:r>
            <a:r>
              <a:rPr lang="de-CH" sz="1400" i="1" dirty="0"/>
              <a:t> CD1 </a:t>
            </a:r>
            <a:r>
              <a:rPr lang="de-CH" sz="1400" i="1" dirty="0" err="1"/>
              <a:t>magnet</a:t>
            </a:r>
            <a:r>
              <a:rPr lang="de-CH" sz="1400" i="1" dirty="0"/>
              <a:t> was </a:t>
            </a:r>
            <a:r>
              <a:rPr lang="de-CH" sz="1400" i="1" dirty="0" err="1"/>
              <a:t>finalized</a:t>
            </a:r>
            <a:r>
              <a:rPr lang="de-CH" sz="1400" i="1" dirty="0"/>
              <a:t> </a:t>
            </a:r>
            <a:r>
              <a:rPr lang="de-CH" sz="1400" dirty="0"/>
              <a:t>and </a:t>
            </a:r>
            <a:r>
              <a:rPr lang="de-CH" sz="1400" dirty="0" err="1"/>
              <a:t>shipped</a:t>
            </a:r>
            <a:r>
              <a:rPr lang="de-CH" sz="1400" dirty="0"/>
              <a:t> </a:t>
            </a:r>
            <a:r>
              <a:rPr lang="de-CH" sz="1400" dirty="0" err="1"/>
              <a:t>to</a:t>
            </a:r>
            <a:r>
              <a:rPr lang="de-CH" sz="1400" dirty="0"/>
              <a:t> LBNL, Berkeley, US, </a:t>
            </a:r>
            <a:r>
              <a:rPr lang="de-CH" sz="1400" dirty="0" err="1"/>
              <a:t>for</a:t>
            </a:r>
            <a:r>
              <a:rPr lang="de-CH" sz="1400" dirty="0"/>
              <a:t> </a:t>
            </a:r>
            <a:r>
              <a:rPr lang="de-CH" sz="1400" dirty="0" err="1"/>
              <a:t>testing</a:t>
            </a:r>
            <a:r>
              <a:rPr lang="de-CH" sz="1400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CH" sz="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1400" dirty="0"/>
              <a:t>An Odyssey </a:t>
            </a:r>
            <a:r>
              <a:rPr lang="de-CH" sz="1400" dirty="0" err="1"/>
              <a:t>began</a:t>
            </a:r>
            <a:r>
              <a:rPr lang="de-CH" sz="1400" dirty="0"/>
              <a:t>: </a:t>
            </a:r>
          </a:p>
          <a:p>
            <a:r>
              <a:rPr lang="de-CH" sz="1100" dirty="0"/>
              <a:t>The </a:t>
            </a:r>
            <a:r>
              <a:rPr lang="de-CH" sz="1100" dirty="0" err="1"/>
              <a:t>magnet</a:t>
            </a:r>
            <a:r>
              <a:rPr lang="de-CH" sz="1100" dirty="0"/>
              <a:t> was </a:t>
            </a:r>
            <a:r>
              <a:rPr lang="de-CH" sz="1100" dirty="0" err="1"/>
              <a:t>blocked</a:t>
            </a:r>
            <a:r>
              <a:rPr lang="de-CH" sz="1100" dirty="0"/>
              <a:t> </a:t>
            </a:r>
            <a:r>
              <a:rPr lang="de-CH" sz="1100" dirty="0" err="1"/>
              <a:t>for</a:t>
            </a:r>
            <a:r>
              <a:rPr lang="de-CH" sz="1100" dirty="0"/>
              <a:t> 3 </a:t>
            </a:r>
            <a:r>
              <a:rPr lang="de-CH" sz="1100" dirty="0" err="1"/>
              <a:t>months</a:t>
            </a:r>
            <a:r>
              <a:rPr lang="de-CH" sz="1100" dirty="0"/>
              <a:t> in US </a:t>
            </a:r>
            <a:r>
              <a:rPr lang="de-CH" sz="1100" dirty="0" err="1"/>
              <a:t>customs</a:t>
            </a:r>
            <a:r>
              <a:rPr lang="de-CH" sz="1100" dirty="0"/>
              <a:t> and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transport</a:t>
            </a:r>
            <a:r>
              <a:rPr lang="de-CH" sz="1100" dirty="0"/>
              <a:t> </a:t>
            </a:r>
            <a:r>
              <a:rPr lang="de-CH" sz="1100" dirty="0" err="1"/>
              <a:t>crate</a:t>
            </a:r>
            <a:r>
              <a:rPr lang="de-CH" sz="1100" dirty="0"/>
              <a:t> </a:t>
            </a:r>
            <a:r>
              <a:rPr lang="de-CH" sz="1100" dirty="0" err="1"/>
              <a:t>heavily</a:t>
            </a:r>
            <a:r>
              <a:rPr lang="de-CH" sz="1100" dirty="0"/>
              <a:t> </a:t>
            </a:r>
            <a:r>
              <a:rPr lang="de-CH" sz="1100" dirty="0" err="1"/>
              <a:t>damaged</a:t>
            </a:r>
            <a:r>
              <a:rPr lang="de-CH" sz="1100" dirty="0"/>
              <a:t> </a:t>
            </a:r>
            <a:r>
              <a:rPr lang="de-CH" sz="1100" dirty="0" err="1"/>
              <a:t>by</a:t>
            </a:r>
            <a:r>
              <a:rPr lang="de-CH" sz="1100" dirty="0"/>
              <a:t> a </a:t>
            </a:r>
            <a:r>
              <a:rPr lang="de-CH" sz="1100" dirty="0" err="1"/>
              <a:t>fork</a:t>
            </a:r>
            <a:r>
              <a:rPr lang="de-CH" sz="1100" dirty="0"/>
              <a:t> </a:t>
            </a:r>
            <a:r>
              <a:rPr lang="de-CH" sz="1100" dirty="0" err="1"/>
              <a:t>lift</a:t>
            </a:r>
            <a:r>
              <a:rPr lang="de-CH" sz="1100" dirty="0"/>
              <a:t>.</a:t>
            </a:r>
          </a:p>
          <a:p>
            <a:r>
              <a:rPr lang="de-CH" sz="1100" dirty="0"/>
              <a:t>COVID </a:t>
            </a:r>
            <a:r>
              <a:rPr lang="de-CH" sz="1100" dirty="0" err="1"/>
              <a:t>delayed</a:t>
            </a:r>
            <a:r>
              <a:rPr lang="de-CH" sz="1100" dirty="0"/>
              <a:t>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start</a:t>
            </a:r>
            <a:r>
              <a:rPr lang="de-CH" sz="1100" dirty="0"/>
              <a:t> </a:t>
            </a:r>
            <a:r>
              <a:rPr lang="de-CH" sz="1100" dirty="0" err="1"/>
              <a:t>of</a:t>
            </a:r>
            <a:r>
              <a:rPr lang="de-CH" sz="1100" dirty="0"/>
              <a:t> </a:t>
            </a:r>
            <a:r>
              <a:rPr lang="de-CH" sz="1100" dirty="0" err="1"/>
              <a:t>testing</a:t>
            </a:r>
            <a:r>
              <a:rPr lang="de-CH" sz="1100" dirty="0"/>
              <a:t> </a:t>
            </a:r>
            <a:r>
              <a:rPr lang="de-CH" sz="1100" dirty="0" err="1"/>
              <a:t>by</a:t>
            </a:r>
            <a:r>
              <a:rPr lang="de-CH" sz="1100" dirty="0"/>
              <a:t> 6 </a:t>
            </a:r>
            <a:r>
              <a:rPr lang="de-CH" sz="1100" dirty="0" err="1"/>
              <a:t>months</a:t>
            </a:r>
            <a:r>
              <a:rPr lang="de-CH" sz="1100" dirty="0"/>
              <a:t>.</a:t>
            </a:r>
          </a:p>
          <a:p>
            <a:r>
              <a:rPr lang="de-CH" sz="1100" dirty="0"/>
              <a:t>After </a:t>
            </a:r>
            <a:r>
              <a:rPr lang="de-CH" sz="1100" dirty="0" err="1"/>
              <a:t>several</a:t>
            </a:r>
            <a:r>
              <a:rPr lang="de-CH" sz="1100" dirty="0"/>
              <a:t> </a:t>
            </a:r>
            <a:r>
              <a:rPr lang="de-CH" sz="1100" dirty="0" err="1"/>
              <a:t>ramps</a:t>
            </a:r>
            <a:r>
              <a:rPr lang="de-CH" sz="1100" dirty="0"/>
              <a:t>, </a:t>
            </a:r>
            <a:r>
              <a:rPr lang="de-CH" sz="1100" dirty="0" err="1"/>
              <a:t>the</a:t>
            </a:r>
            <a:r>
              <a:rPr lang="de-CH" sz="1100" dirty="0"/>
              <a:t> LBNL </a:t>
            </a:r>
            <a:r>
              <a:rPr lang="de-CH" sz="1100" dirty="0" err="1"/>
              <a:t>test</a:t>
            </a:r>
            <a:r>
              <a:rPr lang="de-CH" sz="1100" dirty="0"/>
              <a:t> </a:t>
            </a:r>
            <a:r>
              <a:rPr lang="de-CH" sz="1100" dirty="0" err="1"/>
              <a:t>station</a:t>
            </a:r>
            <a:r>
              <a:rPr lang="de-CH" sz="1100" dirty="0"/>
              <a:t> </a:t>
            </a:r>
            <a:r>
              <a:rPr lang="de-CH" sz="1100" dirty="0" err="1"/>
              <a:t>had</a:t>
            </a:r>
            <a:r>
              <a:rPr lang="de-CH" sz="1100" dirty="0"/>
              <a:t> </a:t>
            </a:r>
            <a:r>
              <a:rPr lang="de-CH" sz="1100" dirty="0" err="1"/>
              <a:t>technical</a:t>
            </a:r>
            <a:r>
              <a:rPr lang="de-CH" sz="1100" dirty="0"/>
              <a:t> </a:t>
            </a:r>
            <a:r>
              <a:rPr lang="de-CH" sz="1100" dirty="0" err="1"/>
              <a:t>problems</a:t>
            </a:r>
            <a:r>
              <a:rPr lang="de-CH" sz="1100" dirty="0"/>
              <a:t>. The </a:t>
            </a:r>
            <a:r>
              <a:rPr lang="de-CH" sz="1100" dirty="0" err="1"/>
              <a:t>repair</a:t>
            </a:r>
            <a:r>
              <a:rPr lang="de-CH" sz="1100" dirty="0"/>
              <a:t> </a:t>
            </a:r>
            <a:r>
              <a:rPr lang="de-CH" sz="1100" dirty="0" err="1"/>
              <a:t>grew</a:t>
            </a:r>
            <a:r>
              <a:rPr lang="de-CH" sz="1100" dirty="0"/>
              <a:t> </a:t>
            </a:r>
            <a:r>
              <a:rPr lang="de-CH" sz="1100" dirty="0" err="1"/>
              <a:t>into</a:t>
            </a:r>
            <a:r>
              <a:rPr lang="de-CH" sz="1100" dirty="0"/>
              <a:t> an upgrade </a:t>
            </a:r>
            <a:r>
              <a:rPr lang="de-CH" sz="1100" dirty="0" err="1"/>
              <a:t>project</a:t>
            </a:r>
            <a:r>
              <a:rPr lang="de-CH" sz="1100" dirty="0"/>
              <a:t>.</a:t>
            </a:r>
          </a:p>
          <a:p>
            <a:r>
              <a:rPr lang="de-CH" sz="1100" dirty="0"/>
              <a:t>After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return</a:t>
            </a:r>
            <a:r>
              <a:rPr lang="de-CH" sz="1100" dirty="0"/>
              <a:t> </a:t>
            </a:r>
            <a:r>
              <a:rPr lang="de-CH" sz="1100" dirty="0" err="1"/>
              <a:t>of</a:t>
            </a:r>
            <a:r>
              <a:rPr lang="de-CH" sz="1100" dirty="0"/>
              <a:t>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test</a:t>
            </a:r>
            <a:r>
              <a:rPr lang="de-CH" sz="1100" dirty="0"/>
              <a:t> </a:t>
            </a:r>
            <a:r>
              <a:rPr lang="de-CH" sz="1100" dirty="0" err="1"/>
              <a:t>station</a:t>
            </a:r>
            <a:r>
              <a:rPr lang="de-CH" sz="1100" dirty="0"/>
              <a:t>, </a:t>
            </a:r>
            <a:r>
              <a:rPr lang="de-CH" sz="1100" dirty="0" err="1"/>
              <a:t>the</a:t>
            </a:r>
            <a:r>
              <a:rPr lang="de-CH" sz="1100" dirty="0"/>
              <a:t> PSI </a:t>
            </a:r>
            <a:r>
              <a:rPr lang="de-CH" sz="1100" dirty="0" err="1"/>
              <a:t>magnet</a:t>
            </a:r>
            <a:r>
              <a:rPr lang="de-CH" sz="1100" dirty="0"/>
              <a:t> lost in </a:t>
            </a:r>
            <a:r>
              <a:rPr lang="de-CH" sz="1100" dirty="0" err="1"/>
              <a:t>priority</a:t>
            </a:r>
            <a:r>
              <a:rPr lang="de-CH" sz="1100" dirty="0"/>
              <a:t> </a:t>
            </a:r>
            <a:r>
              <a:rPr lang="de-CH" sz="1100" dirty="0" err="1"/>
              <a:t>over</a:t>
            </a:r>
            <a:r>
              <a:rPr lang="de-CH" sz="1100" dirty="0"/>
              <a:t> </a:t>
            </a:r>
            <a:r>
              <a:rPr lang="de-CH" sz="1100" dirty="0" err="1"/>
              <a:t>other</a:t>
            </a:r>
            <a:r>
              <a:rPr lang="de-CH" sz="1100" dirty="0"/>
              <a:t> </a:t>
            </a:r>
            <a:r>
              <a:rPr lang="de-CH" sz="1100" dirty="0" err="1"/>
              <a:t>delayed</a:t>
            </a:r>
            <a:r>
              <a:rPr lang="de-CH" sz="1100" dirty="0"/>
              <a:t> LBNL </a:t>
            </a:r>
            <a:r>
              <a:rPr lang="de-CH" sz="1100" dirty="0" err="1"/>
              <a:t>projects</a:t>
            </a:r>
            <a:r>
              <a:rPr lang="de-CH" sz="1100" dirty="0"/>
              <a:t>.</a:t>
            </a:r>
          </a:p>
          <a:p>
            <a:r>
              <a:rPr lang="de-CH" sz="1100" dirty="0"/>
              <a:t>Upon </a:t>
            </a:r>
            <a:r>
              <a:rPr lang="de-CH" sz="1100" dirty="0" err="1"/>
              <a:t>invitation</a:t>
            </a:r>
            <a:r>
              <a:rPr lang="de-CH" sz="1100" dirty="0"/>
              <a:t> </a:t>
            </a:r>
            <a:r>
              <a:rPr lang="de-CH" sz="1100" dirty="0" err="1"/>
              <a:t>by</a:t>
            </a:r>
            <a:r>
              <a:rPr lang="de-CH" sz="1100" dirty="0"/>
              <a:t> CERN,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magnet</a:t>
            </a:r>
            <a:r>
              <a:rPr lang="de-CH" sz="1100" dirty="0"/>
              <a:t> was </a:t>
            </a:r>
            <a:r>
              <a:rPr lang="de-CH" sz="1100" dirty="0" err="1"/>
              <a:t>shipped</a:t>
            </a:r>
            <a:r>
              <a:rPr lang="de-CH" sz="1100" dirty="0"/>
              <a:t> </a:t>
            </a:r>
            <a:r>
              <a:rPr lang="de-CH" sz="1100" dirty="0" err="1"/>
              <a:t>there</a:t>
            </a:r>
            <a:r>
              <a:rPr lang="de-CH" sz="1100" dirty="0"/>
              <a:t> and </a:t>
            </a:r>
            <a:r>
              <a:rPr lang="de-CH" sz="1100" dirty="0" err="1"/>
              <a:t>arrived</a:t>
            </a:r>
            <a:r>
              <a:rPr lang="de-CH" sz="1100" dirty="0"/>
              <a:t> in November 2021.</a:t>
            </a:r>
          </a:p>
          <a:p>
            <a:r>
              <a:rPr lang="de-CH" sz="1100" dirty="0"/>
              <a:t>A </a:t>
            </a:r>
            <a:r>
              <a:rPr lang="de-CH" sz="1100" dirty="0" err="1"/>
              <a:t>dangerous</a:t>
            </a:r>
            <a:r>
              <a:rPr lang="de-CH" sz="1100" dirty="0"/>
              <a:t> </a:t>
            </a:r>
            <a:r>
              <a:rPr lang="de-CH" sz="1100" dirty="0" err="1"/>
              <a:t>electrical</a:t>
            </a:r>
            <a:r>
              <a:rPr lang="de-CH" sz="1100" dirty="0"/>
              <a:t> </a:t>
            </a:r>
            <a:r>
              <a:rPr lang="de-CH" sz="1100" dirty="0" err="1"/>
              <a:t>incident</a:t>
            </a:r>
            <a:r>
              <a:rPr lang="de-CH" sz="1100" dirty="0"/>
              <a:t> at CERN </a:t>
            </a:r>
            <a:r>
              <a:rPr lang="de-CH" sz="1100" dirty="0" err="1"/>
              <a:t>interrupted</a:t>
            </a:r>
            <a:r>
              <a:rPr lang="de-CH" sz="1100" dirty="0"/>
              <a:t> all </a:t>
            </a:r>
            <a:r>
              <a:rPr lang="de-CH" sz="1100" dirty="0" err="1"/>
              <a:t>testing</a:t>
            </a:r>
            <a:r>
              <a:rPr lang="de-CH" sz="1100" dirty="0"/>
              <a:t> at CERN </a:t>
            </a:r>
            <a:r>
              <a:rPr lang="de-CH" sz="1100" dirty="0" err="1"/>
              <a:t>for</a:t>
            </a:r>
            <a:r>
              <a:rPr lang="de-CH" sz="1100" dirty="0"/>
              <a:t> </a:t>
            </a:r>
            <a:r>
              <a:rPr lang="de-CH" sz="1100" dirty="0" err="1"/>
              <a:t>several</a:t>
            </a:r>
            <a:r>
              <a:rPr lang="de-CH" sz="1100" dirty="0"/>
              <a:t> </a:t>
            </a:r>
            <a:r>
              <a:rPr lang="de-CH" sz="1100" dirty="0" err="1"/>
              <a:t>months</a:t>
            </a:r>
            <a:r>
              <a:rPr lang="de-CH" sz="1100" dirty="0"/>
              <a:t>.</a:t>
            </a:r>
          </a:p>
          <a:p>
            <a:r>
              <a:rPr lang="de-CH" sz="1100" dirty="0"/>
              <a:t>Upon </a:t>
            </a:r>
            <a:r>
              <a:rPr lang="de-CH" sz="1100" dirty="0" err="1"/>
              <a:t>resumption</a:t>
            </a:r>
            <a:r>
              <a:rPr lang="de-CH" sz="1100" dirty="0"/>
              <a:t> </a:t>
            </a:r>
            <a:r>
              <a:rPr lang="de-CH" sz="1100" dirty="0" err="1"/>
              <a:t>of</a:t>
            </a:r>
            <a:r>
              <a:rPr lang="de-CH" sz="1100" dirty="0"/>
              <a:t> </a:t>
            </a:r>
            <a:r>
              <a:rPr lang="de-CH" sz="1100" dirty="0" err="1"/>
              <a:t>testing</a:t>
            </a:r>
            <a:r>
              <a:rPr lang="de-CH" sz="1100" dirty="0"/>
              <a:t>, </a:t>
            </a:r>
            <a:r>
              <a:rPr lang="de-CH" sz="1100" dirty="0" err="1"/>
              <a:t>HiLumi</a:t>
            </a:r>
            <a:r>
              <a:rPr lang="de-CH" sz="1100" dirty="0"/>
              <a:t> </a:t>
            </a:r>
            <a:r>
              <a:rPr lang="de-CH" sz="1100" dirty="0" err="1"/>
              <a:t>magnets</a:t>
            </a:r>
            <a:r>
              <a:rPr lang="de-CH" sz="1100" dirty="0"/>
              <a:t> </a:t>
            </a:r>
            <a:r>
              <a:rPr lang="de-CH" sz="1100" dirty="0" err="1"/>
              <a:t>received</a:t>
            </a:r>
            <a:r>
              <a:rPr lang="de-CH" sz="1100" dirty="0"/>
              <a:t> </a:t>
            </a:r>
            <a:r>
              <a:rPr lang="de-CH" sz="1100" dirty="0" err="1"/>
              <a:t>priority</a:t>
            </a:r>
            <a:r>
              <a:rPr lang="de-CH" sz="1100" dirty="0"/>
              <a:t>.</a:t>
            </a:r>
          </a:p>
          <a:p>
            <a:pPr marL="0" indent="0">
              <a:buNone/>
            </a:pPr>
            <a:r>
              <a:rPr lang="de-CH" sz="1400" i="1" dirty="0"/>
              <a:t>CD1 was </a:t>
            </a:r>
            <a:r>
              <a:rPr lang="de-CH" sz="1400" i="1" dirty="0" err="1"/>
              <a:t>eventually</a:t>
            </a:r>
            <a:r>
              <a:rPr lang="de-CH" sz="1400" i="1" dirty="0"/>
              <a:t> </a:t>
            </a:r>
            <a:r>
              <a:rPr lang="de-CH" sz="1400" i="1" dirty="0" err="1"/>
              <a:t>tested</a:t>
            </a:r>
            <a:r>
              <a:rPr lang="de-CH" sz="1400" i="1" dirty="0"/>
              <a:t> at CERN in November 2022</a:t>
            </a:r>
            <a:r>
              <a:rPr lang="de-CH" sz="1400" dirty="0"/>
              <a:t>.</a:t>
            </a:r>
          </a:p>
          <a:p>
            <a:pPr marL="0" indent="0">
              <a:buNone/>
            </a:pPr>
            <a:endParaRPr lang="de-CH" sz="500" dirty="0"/>
          </a:p>
          <a:p>
            <a:pPr marL="0" indent="0">
              <a:buNone/>
            </a:pPr>
            <a:r>
              <a:rPr lang="de-CH" sz="1400" dirty="0" err="1"/>
              <a:t>It</a:t>
            </a:r>
            <a:r>
              <a:rPr lang="de-CH" sz="1400" dirty="0"/>
              <a:t> </a:t>
            </a:r>
            <a:r>
              <a:rPr lang="de-CH" sz="1400" dirty="0" err="1"/>
              <a:t>reached</a:t>
            </a:r>
            <a:r>
              <a:rPr lang="de-CH" sz="1400" dirty="0"/>
              <a:t> </a:t>
            </a:r>
            <a:r>
              <a:rPr lang="de-CH" sz="1400" b="1" dirty="0"/>
              <a:t>10.1 T in </a:t>
            </a:r>
            <a:r>
              <a:rPr lang="de-CH" sz="1400" b="1" dirty="0" err="1"/>
              <a:t>the</a:t>
            </a:r>
            <a:r>
              <a:rPr lang="de-CH" sz="1400" b="1" dirty="0"/>
              <a:t> </a:t>
            </a:r>
            <a:r>
              <a:rPr lang="de-CH" sz="1400" b="1" dirty="0" err="1"/>
              <a:t>bore</a:t>
            </a:r>
            <a:r>
              <a:rPr lang="de-CH" sz="1400" dirty="0"/>
              <a:t> at 94% </a:t>
            </a:r>
            <a:r>
              <a:rPr lang="de-CH" sz="1400" dirty="0" err="1"/>
              <a:t>of</a:t>
            </a:r>
            <a:r>
              <a:rPr lang="de-CH" sz="1400" dirty="0"/>
              <a:t> Iss at 1.9 K; 9.9 T and 100% </a:t>
            </a:r>
            <a:r>
              <a:rPr lang="de-CH" sz="1400" dirty="0" err="1"/>
              <a:t>of</a:t>
            </a:r>
            <a:r>
              <a:rPr lang="de-CH" sz="1400" dirty="0"/>
              <a:t> Iss at 4.5 K..</a:t>
            </a:r>
          </a:p>
          <a:p>
            <a:pPr marL="0" indent="0">
              <a:buNone/>
            </a:pPr>
            <a:endParaRPr lang="de-CH" sz="1400" dirty="0"/>
          </a:p>
          <a:p>
            <a:pPr marL="0" indent="0">
              <a:buNone/>
            </a:pPr>
            <a:endParaRPr lang="de-CH" sz="1400" dirty="0"/>
          </a:p>
          <a:p>
            <a:pPr marL="0" indent="0">
              <a:buFont typeface="Arial" panose="020B0604020202020204" pitchFamily="34" charset="0"/>
              <a:buNone/>
            </a:pPr>
            <a:endParaRPr lang="de-CH" dirty="0"/>
          </a:p>
        </p:txBody>
      </p:sp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46D7A5-DB63-5427-68DD-03C0C397D4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3819" y="90041"/>
            <a:ext cx="980728" cy="980728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4F4ED2D-CBF7-B324-A2B0-89B9F5D9AC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413" y="3501008"/>
            <a:ext cx="4202641" cy="2415572"/>
          </a:xfrm>
          <a:prstGeom prst="rect">
            <a:avLst/>
          </a:prstGeom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2980E4F7-80AE-FE12-EB47-1B1113B2EE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65" y="3504316"/>
            <a:ext cx="4204448" cy="24122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2FC1F6-8F05-ACA5-F7AA-FAD4E5D8C4D5}"/>
              </a:ext>
            </a:extLst>
          </p:cNvPr>
          <p:cNvSpPr txBox="1"/>
          <p:nvPr/>
        </p:nvSpPr>
        <p:spPr>
          <a:xfrm>
            <a:off x="755576" y="59165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Courtesy F. Mangiarotti (CERN) and M. Daly (PSI).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DD5D46E-0DFC-9F86-13A6-1CE24B2D0AC1}"/>
              </a:ext>
            </a:extLst>
          </p:cNvPr>
          <p:cNvGrpSpPr/>
          <p:nvPr/>
        </p:nvGrpSpPr>
        <p:grpSpPr>
          <a:xfrm>
            <a:off x="1758748" y="3592078"/>
            <a:ext cx="5611412" cy="2633344"/>
            <a:chOff x="1758748" y="3592078"/>
            <a:chExt cx="5611412" cy="2633344"/>
          </a:xfrm>
        </p:grpSpPr>
        <p:pic>
          <p:nvPicPr>
            <p:cNvPr id="16" name="Picture 15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FC26A8B3-B276-E027-6820-306A3AFB3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8748" y="3592078"/>
              <a:ext cx="1974879" cy="2633344"/>
            </a:xfrm>
            <a:prstGeom prst="rect">
              <a:avLst/>
            </a:prstGeom>
          </p:spPr>
        </p:pic>
        <p:pic>
          <p:nvPicPr>
            <p:cNvPr id="17" name="Picture 16" descr="A group of men posing for a photo in front of computers&#10;&#10;Description automatically generated">
              <a:extLst>
                <a:ext uri="{FF2B5EF4-FFF2-40B4-BE49-F238E27FC236}">
                  <a16:creationId xmlns:a16="http://schemas.microsoft.com/office/drawing/2014/main" id="{54F1A66D-871B-4F38-54F4-B3E2E950C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3508" y="3600334"/>
              <a:ext cx="3476652" cy="2607295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CB0EDF0-E98E-22C6-24ED-FD0E5EDC81C0}"/>
              </a:ext>
            </a:extLst>
          </p:cNvPr>
          <p:cNvSpPr txBox="1"/>
          <p:nvPr/>
        </p:nvSpPr>
        <p:spPr>
          <a:xfrm>
            <a:off x="342762" y="61653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Bottom line: 	Stress-management works – </a:t>
            </a:r>
            <a:br>
              <a:rPr lang="en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</a:br>
            <a:r>
              <a:rPr lang="en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		no conductor degradation by handling, assembly, powering, cycling.</a:t>
            </a:r>
          </a:p>
        </p:txBody>
      </p:sp>
    </p:spTree>
    <p:extLst>
      <p:ext uri="{BB962C8B-B14F-4D97-AF65-F5344CB8AC3E}">
        <p14:creationId xmlns:p14="http://schemas.microsoft.com/office/powerpoint/2010/main" val="3487553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text, indoor, kitchen, worktable&#10;&#10;Description automatically generated">
            <a:extLst>
              <a:ext uri="{FF2B5EF4-FFF2-40B4-BE49-F238E27FC236}">
                <a16:creationId xmlns:a16="http://schemas.microsoft.com/office/drawing/2014/main" id="{D391E6EB-7D65-AD4A-B222-47114753B32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140" y="1341438"/>
            <a:ext cx="6239933" cy="46799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2FDE81-7216-6644-9454-ED3795C8D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CHART2 MagDev Laboratory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DCAB2-1773-1A4B-A155-53D9D9C80C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C9BEA-501C-664D-B3FD-9C1649B0B1F8}"/>
              </a:ext>
            </a:extLst>
          </p:cNvPr>
          <p:cNvSpPr txBox="1"/>
          <p:nvPr/>
        </p:nvSpPr>
        <p:spPr>
          <a:xfrm>
            <a:off x="2771800" y="3536912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HTS winding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FEC9A-43C0-D74C-AFC1-480AF86BEC01}"/>
              </a:ext>
            </a:extLst>
          </p:cNvPr>
          <p:cNvSpPr txBox="1"/>
          <p:nvPr/>
        </p:nvSpPr>
        <p:spPr>
          <a:xfrm>
            <a:off x="2987824" y="4725144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LTS winding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768CD4-581A-C947-B5D5-EA057FDEF6D9}"/>
              </a:ext>
            </a:extLst>
          </p:cNvPr>
          <p:cNvSpPr txBox="1"/>
          <p:nvPr/>
        </p:nvSpPr>
        <p:spPr>
          <a:xfrm>
            <a:off x="3455876" y="3170610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LTS re-reeler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A7826C-25C3-0740-8C00-4433A5153097}"/>
              </a:ext>
            </a:extLst>
          </p:cNvPr>
          <p:cNvSpPr txBox="1"/>
          <p:nvPr/>
        </p:nvSpPr>
        <p:spPr>
          <a:xfrm>
            <a:off x="2519772" y="2684506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3D Scanning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56A0A7-D8A0-F24B-96A3-230022DEE7BC}"/>
              </a:ext>
            </a:extLst>
          </p:cNvPr>
          <p:cNvSpPr txBox="1"/>
          <p:nvPr/>
        </p:nvSpPr>
        <p:spPr>
          <a:xfrm>
            <a:off x="4150096" y="2868309"/>
            <a:ext cx="1213992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Heat treatment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D49378-A9B9-D14B-8E7A-B3CF98269266}"/>
              </a:ext>
            </a:extLst>
          </p:cNvPr>
          <p:cNvSpPr txBox="1"/>
          <p:nvPr/>
        </p:nvSpPr>
        <p:spPr>
          <a:xfrm>
            <a:off x="5467217" y="2792518"/>
            <a:ext cx="1080120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Impregnation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DFA460-C402-D045-9542-3F66EF1A0768}"/>
              </a:ext>
            </a:extLst>
          </p:cNvPr>
          <p:cNvSpPr txBox="1"/>
          <p:nvPr/>
        </p:nvSpPr>
        <p:spPr>
          <a:xfrm>
            <a:off x="5940152" y="5085184"/>
            <a:ext cx="1512168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Loading / Assembly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1C66C2-55F4-1248-820D-E9340181B6D3}"/>
              </a:ext>
            </a:extLst>
          </p:cNvPr>
          <p:cNvSpPr txBox="1"/>
          <p:nvPr/>
        </p:nvSpPr>
        <p:spPr>
          <a:xfrm>
            <a:off x="7125508" y="3680914"/>
            <a:ext cx="65362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Storage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BF7B7A-ADBC-E645-9DB0-6794136A278D}"/>
              </a:ext>
            </a:extLst>
          </p:cNvPr>
          <p:cNvSpPr txBox="1"/>
          <p:nvPr/>
        </p:nvSpPr>
        <p:spPr>
          <a:xfrm>
            <a:off x="6699924" y="4321187"/>
            <a:ext cx="1302375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78482438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CED64C-8C3A-2449-9886-B0EDF74A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2400" dirty="0"/>
              <a:t>MagDev Team and CHART collaborations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A2BB6-6D07-6447-BC2E-A8A85D105D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9" name="Picture 8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B9DE0381-9CF2-5047-94EB-1ABDEA07A7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161488"/>
            <a:ext cx="574170" cy="7409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0E43CD-11BC-CE41-BF37-FF8F94C37373}"/>
              </a:ext>
            </a:extLst>
          </p:cNvPr>
          <p:cNvSpPr txBox="1"/>
          <p:nvPr/>
        </p:nvSpPr>
        <p:spPr>
          <a:xfrm>
            <a:off x="1822580" y="3134180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chemeClr val="bg1">
                    <a:lumMod val="75000"/>
                  </a:schemeClr>
                </a:solidFill>
                <a:latin typeface="+mn-lt"/>
                <a:cs typeface="Franklin Gothic Book"/>
              </a:rPr>
              <a:t>Christoph Hug</a:t>
            </a:r>
            <a:br>
              <a:rPr lang="en-CH" sz="1200" kern="1000" spc="30" dirty="0">
                <a:solidFill>
                  <a:schemeClr val="bg1">
                    <a:lumMod val="75000"/>
                  </a:schemeClr>
                </a:solidFill>
                <a:latin typeface="+mn-lt"/>
                <a:cs typeface="Franklin Gothic Book"/>
              </a:rPr>
            </a:br>
            <a:r>
              <a:rPr lang="en-CH" sz="1200" i="1" kern="1000" spc="30" dirty="0">
                <a:solidFill>
                  <a:schemeClr val="bg1">
                    <a:lumMod val="75000"/>
                  </a:schemeClr>
                </a:solidFill>
                <a:latin typeface="+mn-lt"/>
                <a:cs typeface="Franklin Gothic Book"/>
              </a:rPr>
              <a:t>Technician LTS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F7785-A9C2-1D49-8448-694CB0834A83}"/>
              </a:ext>
            </a:extLst>
          </p:cNvPr>
          <p:cNvSpPr txBox="1"/>
          <p:nvPr/>
        </p:nvSpPr>
        <p:spPr>
          <a:xfrm>
            <a:off x="1822580" y="2252465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Michael Daly</a:t>
            </a:r>
            <a:br>
              <a:rPr lang="en-CH" sz="1200" kern="1000" spc="30" dirty="0">
                <a:latin typeface="+mn-lt"/>
                <a:cs typeface="Franklin Gothic Book"/>
              </a:rPr>
            </a:br>
            <a:r>
              <a:rPr lang="en-CH" sz="1200" i="1" kern="1000" spc="30" dirty="0">
                <a:latin typeface="+mn-lt"/>
                <a:cs typeface="Franklin Gothic Book"/>
              </a:rPr>
              <a:t>Engineer</a:t>
            </a:r>
            <a:r>
              <a:rPr lang="en-CH" sz="1200" kern="1000" spc="30" dirty="0">
                <a:latin typeface="+mn-lt"/>
                <a:cs typeface="Franklin Gothic Book"/>
              </a:rPr>
              <a:t> </a:t>
            </a:r>
            <a:r>
              <a:rPr lang="en-CH" sz="1200" i="1" kern="1000" spc="30" dirty="0">
                <a:latin typeface="+mn-lt"/>
                <a:cs typeface="Franklin Gothic Book"/>
              </a:rPr>
              <a:t>LTS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C44126-C2C4-A342-BD5C-A78D4E796B8E}"/>
              </a:ext>
            </a:extLst>
          </p:cNvPr>
          <p:cNvSpPr txBox="1"/>
          <p:nvPr/>
        </p:nvSpPr>
        <p:spPr>
          <a:xfrm>
            <a:off x="1835572" y="4939168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André Brem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latin typeface="+mn-lt"/>
                <a:cs typeface="Franklin Gothic Book"/>
              </a:rPr>
              <a:t>Material Scientist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D0BE76-0ACD-4F48-8CA3-808D845056C0}"/>
              </a:ext>
            </a:extLst>
          </p:cNvPr>
          <p:cNvSpPr txBox="1"/>
          <p:nvPr/>
        </p:nvSpPr>
        <p:spPr>
          <a:xfrm>
            <a:off x="4289455" y="1317028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Jaap Kosse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Engineer ReBCO</a:t>
            </a:r>
          </a:p>
        </p:txBody>
      </p:sp>
      <p:pic>
        <p:nvPicPr>
          <p:cNvPr id="14" name="Picture 13" descr="A picture containing person, person, wall, glasses&#10;&#10;Description automatically generated">
            <a:extLst>
              <a:ext uri="{FF2B5EF4-FFF2-40B4-BE49-F238E27FC236}">
                <a16:creationId xmlns:a16="http://schemas.microsoft.com/office/drawing/2014/main" id="{E8D6512E-1722-6847-8D28-946A620B7F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164" y="4763866"/>
            <a:ext cx="566011" cy="703912"/>
          </a:xfrm>
          <a:prstGeom prst="rect">
            <a:avLst/>
          </a:prstGeom>
        </p:spPr>
      </p:pic>
      <p:pic>
        <p:nvPicPr>
          <p:cNvPr id="15" name="Picture 14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2D3DEF3-F1F6-C545-A4C8-F0B58E08CF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005" y="2043754"/>
            <a:ext cx="574170" cy="714562"/>
          </a:xfrm>
          <a:prstGeom prst="rect">
            <a:avLst/>
          </a:prstGeom>
        </p:spPr>
      </p:pic>
      <p:pic>
        <p:nvPicPr>
          <p:cNvPr id="16" name="Picture 15" descr="A picture containing person, wall, person, indoor&#10;&#10;Description automatically generated">
            <a:extLst>
              <a:ext uri="{FF2B5EF4-FFF2-40B4-BE49-F238E27FC236}">
                <a16:creationId xmlns:a16="http://schemas.microsoft.com/office/drawing/2014/main" id="{C1B0958A-5DAF-DE4A-A7C2-33EB9C1707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2624" y="2907997"/>
            <a:ext cx="574170" cy="70109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96D197B-EC2A-5F4A-B431-B86A954A0A5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61488"/>
            <a:ext cx="568559" cy="7580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B66A565-0B85-DF43-9645-753A27F8D199}"/>
              </a:ext>
            </a:extLst>
          </p:cNvPr>
          <p:cNvSpPr txBox="1"/>
          <p:nvPr/>
        </p:nvSpPr>
        <p:spPr>
          <a:xfrm>
            <a:off x="1841183" y="1370750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Douglas Araujo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latin typeface="+mn-lt"/>
                <a:cs typeface="Franklin Gothic Book"/>
              </a:rPr>
              <a:t>Engineer LTS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416CD8-E464-A644-8E50-FE39C8C0FA4B}"/>
              </a:ext>
            </a:extLst>
          </p:cNvPr>
          <p:cNvSpPr txBox="1"/>
          <p:nvPr/>
        </p:nvSpPr>
        <p:spPr>
          <a:xfrm>
            <a:off x="9809018" y="76470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8" name="Picture 7" descr="A picture containing posing, staring&#10;&#10;Description automatically generated">
            <a:extLst>
              <a:ext uri="{FF2B5EF4-FFF2-40B4-BE49-F238E27FC236}">
                <a16:creationId xmlns:a16="http://schemas.microsoft.com/office/drawing/2014/main" id="{AF89E0AB-C1C0-ED4B-9B6C-E868535FFB7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5372" y="2013001"/>
            <a:ext cx="568560" cy="7306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E7F5A48-913D-3248-A2C8-7FAABFA8DFC3}"/>
              </a:ext>
            </a:extLst>
          </p:cNvPr>
          <p:cNvSpPr txBox="1"/>
          <p:nvPr/>
        </p:nvSpPr>
        <p:spPr>
          <a:xfrm>
            <a:off x="4289455" y="2146331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Henrique Rodrigues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latin typeface="+mn-lt"/>
                <a:cs typeface="Franklin Gothic Book"/>
              </a:rPr>
              <a:t>Technician ReBCO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490FAC-B8B2-6049-93F6-966EE1488D36}"/>
              </a:ext>
            </a:extLst>
          </p:cNvPr>
          <p:cNvSpPr txBox="1"/>
          <p:nvPr/>
        </p:nvSpPr>
        <p:spPr>
          <a:xfrm>
            <a:off x="7104335" y="32058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MagNum (D-ITET)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87751B-7FCA-8A46-B2D2-D1E13F2FF4C6}"/>
              </a:ext>
            </a:extLst>
          </p:cNvPr>
          <p:cNvSpPr txBox="1"/>
          <p:nvPr/>
        </p:nvSpPr>
        <p:spPr>
          <a:xfrm>
            <a:off x="6980623" y="39474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MagRes (D-MAT SMG)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1FBA58-7A85-F547-861A-5A427CA8BC38}"/>
              </a:ext>
            </a:extLst>
          </p:cNvPr>
          <p:cNvSpPr txBox="1"/>
          <p:nvPr/>
        </p:nvSpPr>
        <p:spPr>
          <a:xfrm>
            <a:off x="7330862" y="54590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MagAM (pd|z, inspire AG)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2A4997B-99F7-5B4D-BC74-DCBB892B8BE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339" y="2911529"/>
            <a:ext cx="1182613" cy="2664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1A393C2-D85C-B744-B87F-BC28FE25BED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289" y="3663412"/>
            <a:ext cx="1182613" cy="26642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B58FDFA-C03F-C548-A4D5-6C3C4AF53AD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289" y="5147149"/>
            <a:ext cx="1182613" cy="266420"/>
          </a:xfrm>
          <a:prstGeom prst="rect">
            <a:avLst/>
          </a:prstGeom>
        </p:spPr>
      </p:pic>
      <p:pic>
        <p:nvPicPr>
          <p:cNvPr id="28" name="Picture 62" descr="sciences70">
            <a:extLst>
              <a:ext uri="{FF2B5EF4-FFF2-40B4-BE49-F238E27FC236}">
                <a16:creationId xmlns:a16="http://schemas.microsoft.com/office/drawing/2014/main" id="{08E0686A-B8D9-7441-80FA-3E6BAE1CE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0789" y="2030688"/>
            <a:ext cx="1003459" cy="39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2A117A9-A537-8149-87CC-7437956BA6F8}"/>
              </a:ext>
            </a:extLst>
          </p:cNvPr>
          <p:cNvSpPr txBox="1"/>
          <p:nvPr/>
        </p:nvSpPr>
        <p:spPr>
          <a:xfrm>
            <a:off x="7141289" y="24538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WireChar, WireDev</a:t>
            </a:r>
          </a:p>
        </p:txBody>
      </p:sp>
      <p:pic>
        <p:nvPicPr>
          <p:cNvPr id="6" name="Picture 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7833D950-60BF-4C43-AA66-5C7ECA4D50C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045" y="5614638"/>
            <a:ext cx="564205" cy="73643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DCE4711-22E7-C645-B156-D4A27A2DB301}"/>
              </a:ext>
            </a:extLst>
          </p:cNvPr>
          <p:cNvSpPr txBox="1"/>
          <p:nvPr/>
        </p:nvSpPr>
        <p:spPr>
          <a:xfrm>
            <a:off x="1817344" y="5700099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Thomas Michlmayr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CAD, Technical Design</a:t>
            </a:r>
            <a:b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</a:br>
            <a:b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</a:br>
            <a:endParaRPr lang="en-CH" sz="1200" i="1" kern="1000" spc="30" dirty="0">
              <a:solidFill>
                <a:srgbClr val="0070C0"/>
              </a:solidFill>
              <a:latin typeface="+mn-lt"/>
              <a:cs typeface="Franklin Gothic Book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A6CB0FC-1723-3741-8E37-F61E567A07F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019" y="1161488"/>
            <a:ext cx="1202670" cy="47817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F0BB47F-1792-D449-89ED-2C9B2754DB01}"/>
              </a:ext>
            </a:extLst>
          </p:cNvPr>
          <p:cNvSpPr txBox="1"/>
          <p:nvPr/>
        </p:nvSpPr>
        <p:spPr>
          <a:xfrm>
            <a:off x="7302817" y="16430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P3 Project, Magnet Section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4A692CB-4208-34D0-1A0B-D1C70FE4DC61}"/>
              </a:ext>
            </a:extLst>
          </p:cNvPr>
          <p:cNvGrpSpPr/>
          <p:nvPr/>
        </p:nvGrpSpPr>
        <p:grpSpPr>
          <a:xfrm>
            <a:off x="3291828" y="3528865"/>
            <a:ext cx="3725749" cy="3031376"/>
            <a:chOff x="3291828" y="3364184"/>
            <a:chExt cx="4214306" cy="3428880"/>
          </a:xfrm>
        </p:grpSpPr>
        <p:graphicFrame>
          <p:nvGraphicFramePr>
            <p:cNvPr id="20" name="Diagram 19">
              <a:extLst>
                <a:ext uri="{FF2B5EF4-FFF2-40B4-BE49-F238E27FC236}">
                  <a16:creationId xmlns:a16="http://schemas.microsoft.com/office/drawing/2014/main" id="{FA540810-9A07-274E-99BE-C8D7321235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22919970"/>
                </p:ext>
              </p:extLst>
            </p:nvPr>
          </p:nvGraphicFramePr>
          <p:xfrm>
            <a:off x="3291828" y="3364184"/>
            <a:ext cx="4214306" cy="263108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F6E6EC3B-7B93-0841-BCB6-E9DAF4B88040}"/>
                </a:ext>
              </a:extLst>
            </p:cNvPr>
            <p:cNvSpPr/>
            <p:nvPr/>
          </p:nvSpPr>
          <p:spPr bwMode="auto">
            <a:xfrm>
              <a:off x="4116330" y="6094454"/>
              <a:ext cx="2665666" cy="698610"/>
            </a:xfrm>
            <a:prstGeom prst="roundRect">
              <a:avLst>
                <a:gd name="adj" fmla="val 22990"/>
              </a:avLst>
            </a:prstGeom>
            <a:solidFill>
              <a:srgbClr val="E5E5E5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Instrumentation, Protection, Testing</a:t>
              </a:r>
            </a:p>
          </p:txBody>
        </p:sp>
      </p:grp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075A3231-9777-266B-131E-81244294A01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647" y="2854212"/>
            <a:ext cx="630913" cy="75487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C0C6AB-AA0E-E8C5-2025-1FB134547CB0}"/>
              </a:ext>
            </a:extLst>
          </p:cNvPr>
          <p:cNvSpPr txBox="1"/>
          <p:nvPr/>
        </p:nvSpPr>
        <p:spPr>
          <a:xfrm>
            <a:off x="4331083" y="2872650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Dmitry Sotnikovs</a:t>
            </a:r>
            <a:b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</a:b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Engineer HFM ReBCO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12BC20-0D91-847D-BB58-88A2BAFDDE6B}"/>
              </a:ext>
            </a:extLst>
          </p:cNvPr>
          <p:cNvSpPr txBox="1"/>
          <p:nvPr/>
        </p:nvSpPr>
        <p:spPr>
          <a:xfrm>
            <a:off x="1876849" y="392766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CH"/>
            </a:defPPr>
            <a:lvl1pPr>
              <a:lnSpc>
                <a:spcPct val="110000"/>
              </a:lnSpc>
              <a:spcBef>
                <a:spcPts val="0"/>
              </a:spcBef>
              <a:defRPr sz="1200" kern="1000" spc="30">
                <a:latin typeface="+mn-lt"/>
                <a:cs typeface="Franklin Gothic Book"/>
              </a:defRPr>
            </a:lvl1pPr>
          </a:lstStyle>
          <a:p>
            <a:r>
              <a:rPr lang="en-CH" dirty="0">
                <a:solidFill>
                  <a:srgbClr val="0070C0"/>
                </a:solidFill>
              </a:rPr>
              <a:t>Oliver Kirby</a:t>
            </a:r>
            <a:br>
              <a:rPr lang="en-CH" dirty="0">
                <a:solidFill>
                  <a:srgbClr val="0070C0"/>
                </a:solidFill>
              </a:rPr>
            </a:br>
            <a:r>
              <a:rPr lang="en-CH" i="1" dirty="0">
                <a:solidFill>
                  <a:srgbClr val="0070C0"/>
                </a:solidFill>
              </a:rPr>
              <a:t>Internship LTS</a:t>
            </a:r>
          </a:p>
        </p:txBody>
      </p:sp>
      <p:pic>
        <p:nvPicPr>
          <p:cNvPr id="36" name="Picture 35" descr="A person with curly hair&#10;&#10;Description automatically generated with low confidence">
            <a:extLst>
              <a:ext uri="{FF2B5EF4-FFF2-40B4-BE49-F238E27FC236}">
                <a16:creationId xmlns:a16="http://schemas.microsoft.com/office/drawing/2014/main" id="{1A163D94-0A1B-B281-1D3D-C171179076C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005" y="3732742"/>
            <a:ext cx="577564" cy="68923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B96691C-3C8B-677D-77FA-3C88E7C67604}"/>
              </a:ext>
            </a:extLst>
          </p:cNvPr>
          <p:cNvSpPr txBox="1"/>
          <p:nvPr/>
        </p:nvSpPr>
        <p:spPr>
          <a:xfrm>
            <a:off x="6980623" y="46597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MagComp (D-MAT SMG)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FD8CE36-5ABB-7B0A-2B1E-B9147EA6748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289" y="4375774"/>
            <a:ext cx="1182613" cy="2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250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37120</TotalTime>
  <Words>1961</Words>
  <Application>Microsoft Macintosh PowerPoint</Application>
  <PresentationFormat>On-screen Show (4:3)</PresentationFormat>
  <Paragraphs>230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Calibri</vt:lpstr>
      <vt:lpstr>Georgia</vt:lpstr>
      <vt:lpstr>Rockwell</vt:lpstr>
      <vt:lpstr>Symbol</vt:lpstr>
      <vt:lpstr>Times</vt:lpstr>
      <vt:lpstr>PSI-Powerpoint-Master Calibri V2</vt:lpstr>
      <vt:lpstr>Introduction to the activities of WP3.8 at PSI B. Auchmann (PSI/CERN) for the MagDev LTS team: D. M. Araujo, A. Brem,  M. Daly, C. Hug, O. Kirby T. Michlmayr with support from PSI Magnet Section, CERN, LBNL, FNAL, and uTwente</vt:lpstr>
      <vt:lpstr>CHART Network and ESPPU</vt:lpstr>
      <vt:lpstr>CHART – What, Who How?</vt:lpstr>
      <vt:lpstr>CHART1 MagDev0 Goals</vt:lpstr>
      <vt:lpstr>CHART1 Goals</vt:lpstr>
      <vt:lpstr>CD1 Testing Odyssey</vt:lpstr>
      <vt:lpstr>Record Field after a Long Delay</vt:lpstr>
      <vt:lpstr>CHART2 MagDev Laboratory Layout</vt:lpstr>
      <vt:lpstr>MagDev Team and CHART collaborations</vt:lpstr>
      <vt:lpstr>BOX Program</vt:lpstr>
      <vt:lpstr>Wax Sub-scale Layer tested at LBNL</vt:lpstr>
      <vt:lpstr>BOX Analysis</vt:lpstr>
      <vt:lpstr>BOX Compression</vt:lpstr>
      <vt:lpstr>Materials R&amp;D</vt:lpstr>
      <vt:lpstr>CCT4FCC Pros and Cons</vt:lpstr>
      <vt:lpstr>Stress-Management Continued</vt:lpstr>
      <vt:lpstr>BigBOX – at BNL for Testing</vt:lpstr>
      <vt:lpstr>Outlook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Bernhard Auchmann</cp:lastModifiedBy>
  <cp:revision>669</cp:revision>
  <cp:lastPrinted>2015-07-23T13:50:07Z</cp:lastPrinted>
  <dcterms:created xsi:type="dcterms:W3CDTF">2018-03-23T06:38:44Z</dcterms:created>
  <dcterms:modified xsi:type="dcterms:W3CDTF">2023-02-22T11:09:58Z</dcterms:modified>
</cp:coreProperties>
</file>