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779" r:id="rId2"/>
  </p:sldMasterIdLst>
  <p:notesMasterIdLst>
    <p:notesMasterId r:id="rId26"/>
  </p:notesMasterIdLst>
  <p:sldIdLst>
    <p:sldId id="507" r:id="rId3"/>
    <p:sldId id="256" r:id="rId4"/>
    <p:sldId id="542" r:id="rId5"/>
    <p:sldId id="543" r:id="rId6"/>
    <p:sldId id="544" r:id="rId7"/>
    <p:sldId id="545" r:id="rId8"/>
    <p:sldId id="546" r:id="rId9"/>
    <p:sldId id="547" r:id="rId10"/>
    <p:sldId id="548" r:id="rId11"/>
    <p:sldId id="549" r:id="rId12"/>
    <p:sldId id="550" r:id="rId13"/>
    <p:sldId id="551" r:id="rId14"/>
    <p:sldId id="552" r:id="rId15"/>
    <p:sldId id="557" r:id="rId16"/>
    <p:sldId id="556" r:id="rId17"/>
    <p:sldId id="560" r:id="rId18"/>
    <p:sldId id="559" r:id="rId19"/>
    <p:sldId id="558" r:id="rId20"/>
    <p:sldId id="289" r:id="rId21"/>
    <p:sldId id="541" r:id="rId22"/>
    <p:sldId id="561" r:id="rId23"/>
    <p:sldId id="562" r:id="rId24"/>
    <p:sldId id="563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404" autoAdjust="0"/>
  </p:normalViewPr>
  <p:slideViewPr>
    <p:cSldViewPr snapToGrid="0">
      <p:cViewPr varScale="1">
        <p:scale>
          <a:sx n="70" d="100"/>
          <a:sy n="70" d="100"/>
        </p:scale>
        <p:origin x="1088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588" y="5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08BDD4-7185-41CD-A85F-AE59AA95B265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2175B-8F2A-4632-B91F-E8C1C53FD7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07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118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4858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7987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Most entertaining talk 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229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9659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6842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2177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6981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3329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47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760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Lots of interest in our SPS case study, VA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690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Politicians often more interested in Shiny New Projects that TAM.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115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098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Real time monitoring during construction like portal collapse, tunnel face etc. 10-15m from tunnel face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716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706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195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42175B-8F2A-4632-B91F-E8C1C53FD7C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94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00D8-E7FE-4EBE-B532-30F4E0E63FAE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A592-15BD-4763-B314-8C96434D83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1107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00D8-E7FE-4EBE-B532-30F4E0E63FAE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A592-15BD-4763-B314-8C96434D83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855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00D8-E7FE-4EBE-B532-30F4E0E63FAE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A592-15BD-4763-B314-8C96434D83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572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03" y="14387"/>
            <a:ext cx="687443" cy="72001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03" y="14387"/>
            <a:ext cx="687443" cy="720013"/>
          </a:xfrm>
          <a:prstGeom prst="rect">
            <a:avLst/>
          </a:prstGeom>
          <a:solidFill>
            <a:sysClr val="window" lastClr="FFFFFF"/>
          </a:solidFill>
        </p:spPr>
      </p:pic>
    </p:spTree>
    <p:extLst>
      <p:ext uri="{BB962C8B-B14F-4D97-AF65-F5344CB8AC3E}">
        <p14:creationId xmlns:p14="http://schemas.microsoft.com/office/powerpoint/2010/main" val="10932185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rup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8AF7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90" y="1431926"/>
            <a:ext cx="8318500" cy="4505324"/>
          </a:xfrm>
          <a:prstGeom prst="rect">
            <a:avLst/>
          </a:prstGeom>
        </p:spPr>
        <p:txBody>
          <a:bodyPr lIns="0" tIns="0" rIns="0" bIns="0"/>
          <a:lstStyle>
            <a:lvl1pPr marL="200025" indent="-200025">
              <a:lnSpc>
                <a:spcPts val="1875"/>
              </a:lnSpc>
              <a:spcBef>
                <a:spcPts val="1050"/>
              </a:spcBef>
              <a:buClr>
                <a:schemeClr val="accent6"/>
              </a:buClr>
              <a:buFont typeface="Arial" pitchFamily="34" charset="0"/>
              <a:buChar char="•"/>
              <a:tabLst/>
              <a:defRPr sz="1800" b="0"/>
            </a:lvl1pPr>
            <a:lvl2pPr marL="407194" indent="-207169">
              <a:lnSpc>
                <a:spcPts val="1875"/>
              </a:lnSpc>
              <a:buClr>
                <a:schemeClr val="accent6"/>
              </a:buClr>
              <a:buSzPct val="80000"/>
              <a:buFont typeface="Lucida Grande"/>
              <a:buChar char="-"/>
              <a:defRPr b="0"/>
            </a:lvl2pPr>
            <a:lvl3pPr marL="607219" indent="-200025">
              <a:lnSpc>
                <a:spcPts val="1725"/>
              </a:lnSpc>
              <a:buClr>
                <a:schemeClr val="accent6"/>
              </a:buClr>
              <a:buSzPct val="80000"/>
              <a:buFont typeface="Lucida Grande"/>
              <a:buChar char="-"/>
              <a:defRPr b="0"/>
            </a:lvl3pPr>
            <a:lvl4pPr marL="607219" indent="-200025">
              <a:lnSpc>
                <a:spcPts val="1725"/>
              </a:lnSpc>
              <a:buClr>
                <a:schemeClr val="accent6"/>
              </a:buClr>
              <a:buSzPct val="80000"/>
              <a:buFont typeface="Lucida Grande"/>
              <a:buChar char="-"/>
              <a:defRPr b="0"/>
            </a:lvl4pPr>
            <a:lvl5pPr marL="607219" indent="-200025">
              <a:lnSpc>
                <a:spcPts val="1725"/>
              </a:lnSpc>
              <a:buClr>
                <a:schemeClr val="accent6"/>
              </a:buClr>
              <a:buSzPct val="80000"/>
              <a:buFont typeface="Lucida Grande"/>
              <a:buChar char="-"/>
              <a:defRPr b="0" baseline="0"/>
            </a:lvl5pPr>
            <a:lvl6pPr marL="607219" indent="-200025">
              <a:lnSpc>
                <a:spcPts val="1725"/>
              </a:lnSpc>
              <a:buClr>
                <a:schemeClr val="accent6"/>
              </a:buClr>
              <a:buSzPct val="80000"/>
              <a:buFont typeface="Lucida Grande"/>
              <a:buChar char="-"/>
              <a:defRPr lang="en-GB" sz="165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6pPr>
            <a:lvl7pPr marL="607219" indent="-200025">
              <a:lnSpc>
                <a:spcPts val="1725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165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7pPr>
            <a:lvl8pPr marL="607219" indent="-200025">
              <a:lnSpc>
                <a:spcPts val="1725"/>
              </a:lnSpc>
              <a:buClr>
                <a:schemeClr val="accent6"/>
              </a:buClr>
              <a:buSzPct val="80000"/>
              <a:buFont typeface="Lucida Grande"/>
              <a:buChar char="-"/>
              <a:defRPr lang="en-GB" sz="165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8pPr>
            <a:lvl9pPr marL="607219" indent="-200025">
              <a:lnSpc>
                <a:spcPts val="1725"/>
              </a:lnSpc>
              <a:buClr>
                <a:schemeClr val="accent6"/>
              </a:buClr>
              <a:buSzPct val="80000"/>
              <a:buFont typeface="Lucida Grande"/>
              <a:buChar char="-"/>
              <a:defRPr lang="en-GB" sz="165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14"/>
          <p:cNvSpPr txBox="1">
            <a:spLocks/>
          </p:cNvSpPr>
          <p:nvPr userDrawn="1"/>
        </p:nvSpPr>
        <p:spPr>
          <a:xfrm>
            <a:off x="0" y="6296400"/>
            <a:ext cx="287338" cy="561600"/>
          </a:xfrm>
          <a:prstGeom prst="rect">
            <a:avLst/>
          </a:prstGeom>
        </p:spPr>
        <p:txBody>
          <a:bodyPr lIns="0" tIns="0" rIns="0" bIns="14850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z="600" b="0" smtClean="0">
                <a:solidFill>
                  <a:srgbClr val="FFFFFF"/>
                </a:solidFill>
                <a:latin typeface="Arial"/>
                <a:cs typeface="ＭＳ Ｐゴシック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600" b="0" i="1" dirty="0">
                <a:solidFill>
                  <a:srgbClr val="FFFFFF"/>
                </a:solidFill>
                <a:latin typeface="Arial"/>
                <a:cs typeface="ＭＳ Ｐゴシック"/>
              </a:rPr>
              <a:t>  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275"/>
              </a:lnSpc>
              <a:spcBef>
                <a:spcPts val="0"/>
              </a:spcBef>
              <a:buFont typeface="Arial" pitchFamily="34" charset="0"/>
              <a:buNone/>
              <a:defRPr sz="120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1275"/>
              </a:lnSpc>
              <a:buNone/>
              <a:defRPr sz="1200">
                <a:solidFill>
                  <a:schemeClr val="bg1"/>
                </a:solidFill>
              </a:defRPr>
            </a:lvl2pPr>
            <a:lvl3pPr>
              <a:lnSpc>
                <a:spcPts val="1275"/>
              </a:lnSpc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ts val="1275"/>
              </a:lnSpc>
              <a:buNone/>
              <a:defRPr sz="1200">
                <a:solidFill>
                  <a:schemeClr val="bg1"/>
                </a:solidFill>
              </a:defRPr>
            </a:lvl4pPr>
            <a:lvl5pPr>
              <a:lnSpc>
                <a:spcPts val="1275"/>
              </a:lnSpc>
              <a:buNone/>
              <a:defRPr sz="1200">
                <a:solidFill>
                  <a:schemeClr val="bg1"/>
                </a:solidFill>
              </a:defRPr>
            </a:lvl5pPr>
          </a:lstStyle>
          <a:p>
            <a:pPr marL="0" marR="0" lvl="0" indent="0" defTabSz="685800" eaLnBrk="1" fontAlgn="auto" latinLnBrk="0" hangingPunct="1">
              <a:lnSpc>
                <a:spcPts val="127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576405616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_Arup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9" y="1431926"/>
            <a:ext cx="8318500" cy="4505324"/>
          </a:xfrm>
          <a:prstGeom prst="rect">
            <a:avLst/>
          </a:prstGeom>
        </p:spPr>
        <p:txBody>
          <a:bodyPr lIns="0" tIns="0" rIns="0" bIns="0"/>
          <a:lstStyle>
            <a:lvl1pPr marL="200025" indent="-200025">
              <a:lnSpc>
                <a:spcPts val="1875"/>
              </a:lnSpc>
              <a:spcBef>
                <a:spcPts val="1050"/>
              </a:spcBef>
              <a:buClr>
                <a:schemeClr val="accent3"/>
              </a:buClr>
              <a:buFont typeface="Arial" pitchFamily="34" charset="0"/>
              <a:buChar char="•"/>
              <a:tabLst/>
              <a:defRPr sz="1800" b="0"/>
            </a:lvl1pPr>
            <a:lvl2pPr marL="407194" indent="-207169">
              <a:lnSpc>
                <a:spcPts val="1875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2pPr>
            <a:lvl3pPr marL="607219" indent="-200025">
              <a:lnSpc>
                <a:spcPts val="1725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3pPr>
            <a:lvl4pPr marL="607219" indent="-200025">
              <a:lnSpc>
                <a:spcPts val="1725"/>
              </a:lnSpc>
              <a:buClr>
                <a:schemeClr val="accent3"/>
              </a:buClr>
              <a:buSzPct val="80000"/>
              <a:buFont typeface="Lucida Grande"/>
              <a:buChar char="-"/>
              <a:defRPr b="0"/>
            </a:lvl4pPr>
            <a:lvl5pPr marL="607219" indent="-200025">
              <a:lnSpc>
                <a:spcPts val="1725"/>
              </a:lnSpc>
              <a:buClr>
                <a:schemeClr val="accent3"/>
              </a:buClr>
              <a:buSzPct val="80000"/>
              <a:buFont typeface="Lucida Grande"/>
              <a:buChar char="-"/>
              <a:defRPr b="0" baseline="0"/>
            </a:lvl5pPr>
            <a:lvl6pPr marL="607219" indent="-200025">
              <a:lnSpc>
                <a:spcPts val="1725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165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6pPr>
            <a:lvl7pPr marL="607219" indent="-200025">
              <a:lnSpc>
                <a:spcPts val="1725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165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7pPr>
            <a:lvl8pPr marL="607219" indent="-200025">
              <a:lnSpc>
                <a:spcPts val="1725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165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8pPr>
            <a:lvl9pPr marL="607219" indent="-200025">
              <a:lnSpc>
                <a:spcPts val="1725"/>
              </a:lnSpc>
              <a:buClr>
                <a:schemeClr val="accent3"/>
              </a:buClr>
              <a:buSzPct val="80000"/>
              <a:buFont typeface="Lucida Grande"/>
              <a:buChar char="-"/>
              <a:defRPr lang="en-GB" sz="1650" b="0" dirty="0" smtClean="0">
                <a:solidFill>
                  <a:srgbClr val="000000"/>
                </a:solidFill>
                <a:latin typeface="+mn-lt"/>
                <a:ea typeface="+mn-ea"/>
                <a:cs typeface="Arial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8" hasCustomPrompt="1"/>
          </p:nvPr>
        </p:nvSpPr>
        <p:spPr>
          <a:xfrm>
            <a:off x="415925" y="6296400"/>
            <a:ext cx="6120000" cy="561600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>
              <a:lnSpc>
                <a:spcPts val="1275"/>
              </a:lnSpc>
              <a:spcBef>
                <a:spcPts val="0"/>
              </a:spcBef>
              <a:buFont typeface="Arial" pitchFamily="34" charset="0"/>
              <a:buNone/>
              <a:defRPr sz="1200">
                <a:solidFill>
                  <a:schemeClr val="bg1"/>
                </a:solidFill>
              </a:defRPr>
            </a:lvl1pPr>
            <a:lvl2pPr>
              <a:lnSpc>
                <a:spcPts val="1275"/>
              </a:lnSpc>
              <a:buNone/>
              <a:defRPr sz="1200">
                <a:solidFill>
                  <a:schemeClr val="bg1"/>
                </a:solidFill>
              </a:defRPr>
            </a:lvl2pPr>
            <a:lvl3pPr>
              <a:lnSpc>
                <a:spcPts val="1275"/>
              </a:lnSpc>
              <a:buNone/>
              <a:defRPr sz="1200">
                <a:solidFill>
                  <a:schemeClr val="bg1"/>
                </a:solidFill>
              </a:defRPr>
            </a:lvl3pPr>
            <a:lvl4pPr>
              <a:lnSpc>
                <a:spcPts val="1275"/>
              </a:lnSpc>
              <a:buNone/>
              <a:defRPr sz="1200">
                <a:solidFill>
                  <a:schemeClr val="bg1"/>
                </a:solidFill>
              </a:defRPr>
            </a:lvl4pPr>
            <a:lvl5pPr>
              <a:lnSpc>
                <a:spcPts val="1275"/>
              </a:lnSpc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Footer title</a:t>
            </a:r>
          </a:p>
        </p:txBody>
      </p:sp>
    </p:spTree>
    <p:extLst>
      <p:ext uri="{BB962C8B-B14F-4D97-AF65-F5344CB8AC3E}">
        <p14:creationId xmlns:p14="http://schemas.microsoft.com/office/powerpoint/2010/main" val="123038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:3 Arup Main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27781" y="1390641"/>
            <a:ext cx="7833820" cy="68394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ts val="4000"/>
              </a:lnSpc>
              <a:spcBef>
                <a:spcPts val="0"/>
              </a:spcBef>
              <a:defRPr sz="2850">
                <a:solidFill>
                  <a:schemeClr val="accent2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29381" y="3822177"/>
            <a:ext cx="7832405" cy="346249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350" baseline="0">
                <a:latin typeface="Times New Roman"/>
                <a:cs typeface="Times New Roman"/>
              </a:defRPr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Click to edit master title style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39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00D8-E7FE-4EBE-B532-30F4E0E63FAE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A592-15BD-4763-B314-8C96434D83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307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00D8-E7FE-4EBE-B532-30F4E0E63FAE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A592-15BD-4763-B314-8C96434D83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536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00D8-E7FE-4EBE-B532-30F4E0E63FAE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A592-15BD-4763-B314-8C96434D83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075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00D8-E7FE-4EBE-B532-30F4E0E63FAE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A592-15BD-4763-B314-8C96434D83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707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103" y="14387"/>
            <a:ext cx="687443" cy="72001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103" y="14387"/>
            <a:ext cx="687443" cy="720013"/>
          </a:xfrm>
          <a:prstGeom prst="rect">
            <a:avLst/>
          </a:prstGeom>
          <a:solidFill>
            <a:sysClr val="window" lastClr="FFFFFF"/>
          </a:solidFill>
        </p:spPr>
      </p:pic>
    </p:spTree>
    <p:extLst>
      <p:ext uri="{BB962C8B-B14F-4D97-AF65-F5344CB8AC3E}">
        <p14:creationId xmlns:p14="http://schemas.microsoft.com/office/powerpoint/2010/main" val="31245008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00D8-E7FE-4EBE-B532-30F4E0E63FAE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A592-15BD-4763-B314-8C96434D83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98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00D8-E7FE-4EBE-B532-30F4E0E63FAE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A592-15BD-4763-B314-8C96434D83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9639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B00D8-E7FE-4EBE-B532-30F4E0E63FAE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2A592-15BD-4763-B314-8C96434D83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36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B00D8-E7FE-4EBE-B532-30F4E0E63FAE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2A592-15BD-4763-B314-8C96434D838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103" y="14388"/>
            <a:ext cx="589547" cy="54758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01718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6" r:id="rId3"/>
    <p:sldLayoutId id="2147483708" r:id="rId4"/>
    <p:sldLayoutId id="2147483709" r:id="rId5"/>
    <p:sldLayoutId id="214748371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B00D8-E7FE-4EBE-B532-30F4E0E63FAE}" type="datetimeFigureOut">
              <a:rPr lang="en-GB" smtClean="0"/>
              <a:t>27/10/2023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2A592-15BD-4763-B314-8C96434D838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03" y="14388"/>
            <a:ext cx="589547" cy="54758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703221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06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90C559-37E7-308C-3815-CA1703257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14"/>
            <a:ext cx="9143998" cy="43711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7F6D9C-ADB8-CFB2-BC7F-7C9723A0C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7560" y="3544948"/>
            <a:ext cx="5685637" cy="28895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589788" y="6236228"/>
            <a:ext cx="6391656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ARGO Platform : Data Collection, 3D Scanning and Digital Twin using Risk Based Classification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2030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1376172" y="6488668"/>
            <a:ext cx="63916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Approach to Tunnel Infrastructure Works : C2P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AC9FA6-BB0D-F217-F685-0C2A68EF3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0392" cy="28620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9E7B5C-0046-54CD-7DD9-9CEBF21E5F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5031" y="3074396"/>
            <a:ext cx="5791225" cy="28620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5D9B07-3623-4E71-358B-ADAE8719BD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404" y="4192622"/>
            <a:ext cx="3562052" cy="173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36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745236" y="6492240"/>
            <a:ext cx="753008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Inspection and monitoring methods for +400km tunnels : Insourced !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EBA44C-2EBC-7987-63F8-CC0135911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9712" cy="20848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5D9DEE-BB7C-D5B0-EFFD-4B097B0E20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7252" y="2852919"/>
            <a:ext cx="6756747" cy="35815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A55A3B-1521-CEEC-9161-37F93CF238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852919"/>
            <a:ext cx="3818713" cy="1332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958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73152" y="6428233"/>
            <a:ext cx="8878824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Jacobs experience in Tunnel Monitoring. Example of using robotics for Thames Tideway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FFD8BF-84DE-601F-738E-29AA34171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8" cy="3532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48DDCE-5C7A-8A20-FCD6-5AE0A3578D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984" y="3429000"/>
            <a:ext cx="8103016" cy="29465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FA6FFA-C426-480B-B3EB-2A15254E9B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2492" y="1168390"/>
            <a:ext cx="3421483" cy="169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473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461772" y="6452841"/>
            <a:ext cx="8097012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Impact of climate change on tunnels, modeling, simulations and mitigation strategies. Case studies.</a:t>
            </a:r>
            <a:endParaRPr lang="en-GB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FEB38A-239A-5A24-844C-06E2D3E07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38482" cy="26517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009E96-F0E2-0298-8159-7634A688C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83" y="2701193"/>
            <a:ext cx="7998553" cy="3568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140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73152" y="6163056"/>
            <a:ext cx="907084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365km of tunnels.</a:t>
            </a:r>
          </a:p>
          <a:p>
            <a:r>
              <a:rPr lang="en-US" dirty="0"/>
              <a:t>Case Study : Replacement of secondary lining with new high performance shotcrete lining.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D317E3-5A54-590C-4E38-57F5DD069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38047" cy="41239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62D52E-E52F-6CF7-5206-C8DB215A93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2107" y="3727423"/>
            <a:ext cx="5257261" cy="243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107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324611" y="6360404"/>
            <a:ext cx="866851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Viewpoint from the Aviation Industry </a:t>
            </a:r>
            <a:r>
              <a:rPr lang="en-US" dirty="0" err="1"/>
              <a:t>eg</a:t>
            </a:r>
            <a:r>
              <a:rPr lang="en-US" dirty="0"/>
              <a:t> CVM : “Now scared of driving on the highway”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076D3C-4352-7275-CE77-E6EAB0CF2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76003" cy="40782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F0D396-9FA3-A96C-A596-8FF72A3AAD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0440" y="3495212"/>
            <a:ext cx="5465676" cy="274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221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697230" y="6461236"/>
            <a:ext cx="736549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Benefits of using drones for inspections in difficult area : Sewers, Shafts etc.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D432A9-9188-82E5-95C4-91BD8C2E18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432"/>
            <a:ext cx="9151146" cy="1499616"/>
          </a:xfrm>
          <a:prstGeom prst="rect">
            <a:avLst/>
          </a:prstGeom>
        </p:spPr>
      </p:pic>
      <p:pic>
        <p:nvPicPr>
          <p:cNvPr id="7" name="Picture 6" descr="A person walking in a room&#10;&#10;Description automatically generated">
            <a:extLst>
              <a:ext uri="{FF2B5EF4-FFF2-40B4-BE49-F238E27FC236}">
                <a16:creationId xmlns:a16="http://schemas.microsoft.com/office/drawing/2014/main" id="{D760BA51-73B6-D383-0E3A-3B446DE9A5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79292" y="2151126"/>
            <a:ext cx="4773168" cy="3579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167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73152" y="6108193"/>
            <a:ext cx="9070848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Spin-Off company from Cambridge University : Sensor Technology in harsh underground environments</a:t>
            </a:r>
            <a:endParaRPr lang="en-GB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9D0588-FBE3-D730-D55F-A303242441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39182" cy="23408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68540A-DCCD-B160-BBC5-F9EBB9A6AB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96" y="1928949"/>
            <a:ext cx="8310223" cy="394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8374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215" y="1025613"/>
            <a:ext cx="8583982" cy="3520879"/>
          </a:xfrm>
        </p:spPr>
        <p:txBody>
          <a:bodyPr>
            <a:noAutofit/>
          </a:bodyPr>
          <a:lstStyle/>
          <a:p>
            <a:endParaRPr lang="en-US" sz="3200" dirty="0"/>
          </a:p>
          <a:p>
            <a:pPr>
              <a:lnSpc>
                <a:spcPct val="150000"/>
              </a:lnSpc>
            </a:pPr>
            <a:r>
              <a:rPr lang="en-US" sz="1800" dirty="0"/>
              <a:t>CERN to present what technology is being deployed for underground monitoring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Understand what is industry best practice for tunnel monitoring and building of maintenance programs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Knowledge sharing and Networking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Build any new monitoring ideas into our future projects at concept stage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Work with industry partners to implement any new monitoring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CERN to promote opportunities for companies to contribute to Future Projects (</a:t>
            </a:r>
            <a:r>
              <a:rPr lang="en-US" sz="1800" dirty="0" err="1"/>
              <a:t>eg</a:t>
            </a:r>
            <a:r>
              <a:rPr lang="en-US" sz="1800" dirty="0"/>
              <a:t> FCC, Linear Colliders..)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FF0000"/>
                </a:solidFill>
              </a:rPr>
              <a:t>FEEDBACK ?</a:t>
            </a:r>
          </a:p>
        </p:txBody>
      </p:sp>
      <p:sp>
        <p:nvSpPr>
          <p:cNvPr id="7" name="文本框 4">
            <a:extLst>
              <a:ext uri="{FF2B5EF4-FFF2-40B4-BE49-F238E27FC236}">
                <a16:creationId xmlns:a16="http://schemas.microsoft.com/office/drawing/2014/main" id="{AEF9FD07-80E6-7408-D5AF-49EB9234B1A5}"/>
              </a:ext>
            </a:extLst>
          </p:cNvPr>
          <p:cNvSpPr txBox="1"/>
          <p:nvPr/>
        </p:nvSpPr>
        <p:spPr>
          <a:xfrm>
            <a:off x="0" y="0"/>
            <a:ext cx="9143999" cy="3831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514350">
              <a:lnSpc>
                <a:spcPct val="90000"/>
              </a:lnSpc>
              <a:spcBef>
                <a:spcPct val="0"/>
              </a:spcBef>
              <a:defRPr/>
            </a:pPr>
            <a:r>
              <a:rPr lang="en-US" altLang="zh-CN" sz="2100" b="1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Main Goals of this workshop</a:t>
            </a:r>
            <a:endParaRPr lang="en-GB" altLang="zh-CN" sz="2100" b="1" dirty="0">
              <a:solidFill>
                <a:sysClr val="windowText" lastClr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 descr="Download Check Mark, Tick Mark, Check. Royalty-Free Vector ...">
            <a:extLst>
              <a:ext uri="{FF2B5EF4-FFF2-40B4-BE49-F238E27FC236}">
                <a16:creationId xmlns:a16="http://schemas.microsoft.com/office/drawing/2014/main" id="{5AD88E22-7D3F-BFF9-59BD-F49514737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523" y="2913888"/>
            <a:ext cx="1552575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519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7" descr="USA15_1"/>
          <p:cNvPicPr>
            <a:picLocks noChangeAspect="1" noChangeArrowheads="1"/>
          </p:cNvPicPr>
          <p:nvPr/>
        </p:nvPicPr>
        <p:blipFill>
          <a:blip r:embed="rId3" cstate="print"/>
          <a:srcRect b="7222"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10586" y="4409150"/>
            <a:ext cx="5455956" cy="2007323"/>
          </a:xfrm>
        </p:spPr>
        <p:txBody>
          <a:bodyPr>
            <a:noAutofit/>
          </a:bodyPr>
          <a:lstStyle/>
          <a:p>
            <a:pPr algn="l"/>
            <a:r>
              <a:rPr lang="en-US" sz="5400" b="1" dirty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Workshop Summary</a:t>
            </a:r>
            <a:endParaRPr lang="en-GB" sz="5400" dirty="0">
              <a:solidFill>
                <a:srgbClr val="FFFF00"/>
              </a:solidFill>
            </a:endParaRPr>
          </a:p>
        </p:txBody>
      </p:sp>
      <p:grpSp>
        <p:nvGrpSpPr>
          <p:cNvPr id="5" name="组合 20">
            <a:extLst>
              <a:ext uri="{FF2B5EF4-FFF2-40B4-BE49-F238E27FC236}">
                <a16:creationId xmlns:a16="http://schemas.microsoft.com/office/drawing/2014/main" id="{D1001696-CAA9-D599-09E2-A7283F929847}"/>
              </a:ext>
            </a:extLst>
          </p:cNvPr>
          <p:cNvGrpSpPr/>
          <p:nvPr/>
        </p:nvGrpSpPr>
        <p:grpSpPr>
          <a:xfrm>
            <a:off x="1" y="304112"/>
            <a:ext cx="5487276" cy="5500303"/>
            <a:chOff x="1" y="391884"/>
            <a:chExt cx="5921981" cy="6466116"/>
          </a:xfrm>
          <a:solidFill>
            <a:schemeClr val="tx2">
              <a:lumMod val="75000"/>
            </a:schemeClr>
          </a:solidFill>
        </p:grpSpPr>
        <p:sp>
          <p:nvSpPr>
            <p:cNvPr id="6" name="矩形 8">
              <a:extLst>
                <a:ext uri="{FF2B5EF4-FFF2-40B4-BE49-F238E27FC236}">
                  <a16:creationId xmlns:a16="http://schemas.microsoft.com/office/drawing/2014/main" id="{6BC2B37A-902A-C5F3-81CD-E00166BE5DF7}"/>
                </a:ext>
              </a:extLst>
            </p:cNvPr>
            <p:cNvSpPr/>
            <p:nvPr/>
          </p:nvSpPr>
          <p:spPr>
            <a:xfrm>
              <a:off x="1" y="391884"/>
              <a:ext cx="4258052" cy="64661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" name="等腰三角形 11">
              <a:extLst>
                <a:ext uri="{FF2B5EF4-FFF2-40B4-BE49-F238E27FC236}">
                  <a16:creationId xmlns:a16="http://schemas.microsoft.com/office/drawing/2014/main" id="{40B81E90-C2EC-E082-6CE7-88A101ECE432}"/>
                </a:ext>
              </a:extLst>
            </p:cNvPr>
            <p:cNvSpPr/>
            <p:nvPr/>
          </p:nvSpPr>
          <p:spPr>
            <a:xfrm rot="10800000">
              <a:off x="4258053" y="391884"/>
              <a:ext cx="1663929" cy="6466116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9" name="组合 20">
            <a:extLst>
              <a:ext uri="{FF2B5EF4-FFF2-40B4-BE49-F238E27FC236}">
                <a16:creationId xmlns:a16="http://schemas.microsoft.com/office/drawing/2014/main" id="{A4E5D505-412E-FB34-B742-274FB7FEB9DE}"/>
              </a:ext>
            </a:extLst>
          </p:cNvPr>
          <p:cNvGrpSpPr/>
          <p:nvPr/>
        </p:nvGrpSpPr>
        <p:grpSpPr>
          <a:xfrm>
            <a:off x="1" y="304112"/>
            <a:ext cx="5487276" cy="5500303"/>
            <a:chOff x="1" y="391884"/>
            <a:chExt cx="5921981" cy="6466116"/>
          </a:xfrm>
          <a:solidFill>
            <a:schemeClr val="tx2">
              <a:lumMod val="75000"/>
            </a:schemeClr>
          </a:solidFill>
        </p:grpSpPr>
        <p:sp>
          <p:nvSpPr>
            <p:cNvPr id="10" name="矩形 8">
              <a:extLst>
                <a:ext uri="{FF2B5EF4-FFF2-40B4-BE49-F238E27FC236}">
                  <a16:creationId xmlns:a16="http://schemas.microsoft.com/office/drawing/2014/main" id="{DE15AE8D-8865-32ED-5AFE-81DBB785DC37}"/>
                </a:ext>
              </a:extLst>
            </p:cNvPr>
            <p:cNvSpPr/>
            <p:nvPr/>
          </p:nvSpPr>
          <p:spPr>
            <a:xfrm>
              <a:off x="1" y="391884"/>
              <a:ext cx="4258052" cy="64661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" name="等腰三角形 11">
              <a:extLst>
                <a:ext uri="{FF2B5EF4-FFF2-40B4-BE49-F238E27FC236}">
                  <a16:creationId xmlns:a16="http://schemas.microsoft.com/office/drawing/2014/main" id="{4BE2FA17-C145-D703-4B1B-D51832575324}"/>
                </a:ext>
              </a:extLst>
            </p:cNvPr>
            <p:cNvSpPr/>
            <p:nvPr/>
          </p:nvSpPr>
          <p:spPr>
            <a:xfrm rot="10800000">
              <a:off x="4258053" y="391884"/>
              <a:ext cx="1663929" cy="6466116"/>
            </a:xfrm>
            <a:prstGeom prst="triangle">
              <a:avLst>
                <a:gd name="adj" fmla="val 10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12" name="矩形 15">
            <a:extLst>
              <a:ext uri="{FF2B5EF4-FFF2-40B4-BE49-F238E27FC236}">
                <a16:creationId xmlns:a16="http://schemas.microsoft.com/office/drawing/2014/main" id="{055FE9E9-0DE1-F8E0-6647-740064C6EF10}"/>
              </a:ext>
            </a:extLst>
          </p:cNvPr>
          <p:cNvSpPr/>
          <p:nvPr/>
        </p:nvSpPr>
        <p:spPr>
          <a:xfrm>
            <a:off x="-457830" y="916169"/>
            <a:ext cx="6332247" cy="10165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100" normalizeH="0" baseline="0" noProof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Times New Roman" panose="02020603050405020304" pitchFamily="18" charset="0"/>
              </a:rPr>
              <a:t>CERN Tunnelling Workshop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b="1" spc="1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cs typeface="Times New Roman" panose="02020603050405020304" pitchFamily="18" charset="0"/>
              </a:rPr>
              <a:t>26-27 October 2023</a:t>
            </a:r>
            <a:endParaRPr kumimoji="0" lang="zh-CN" altLang="en-US" sz="2800" b="1" i="0" u="none" strike="noStrike" kern="1200" cap="none" spc="100" normalizeH="0" baseline="0" noProof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3" name="直接连接符 22">
            <a:extLst>
              <a:ext uri="{FF2B5EF4-FFF2-40B4-BE49-F238E27FC236}">
                <a16:creationId xmlns:a16="http://schemas.microsoft.com/office/drawing/2014/main" id="{9C081058-94FF-6EEA-D16D-AC4D8F2E6FC4}"/>
              </a:ext>
            </a:extLst>
          </p:cNvPr>
          <p:cNvCxnSpPr>
            <a:cxnSpLocks/>
          </p:cNvCxnSpPr>
          <p:nvPr/>
        </p:nvCxnSpPr>
        <p:spPr>
          <a:xfrm>
            <a:off x="465348" y="2494644"/>
            <a:ext cx="380971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23">
            <a:extLst>
              <a:ext uri="{FF2B5EF4-FFF2-40B4-BE49-F238E27FC236}">
                <a16:creationId xmlns:a16="http://schemas.microsoft.com/office/drawing/2014/main" id="{74C54E82-E585-0C8F-54DC-DB1A56F1605C}"/>
              </a:ext>
            </a:extLst>
          </p:cNvPr>
          <p:cNvSpPr/>
          <p:nvPr/>
        </p:nvSpPr>
        <p:spPr>
          <a:xfrm>
            <a:off x="255046" y="2733860"/>
            <a:ext cx="43742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John Osborne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FICE</a:t>
            </a:r>
            <a:endParaRPr kumimoji="0" lang="en-US" sz="1800" b="1" i="0" u="none" strike="noStrike" kern="1200" cap="none" spc="0" normalizeH="0" baseline="0" noProof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ln w="0"/>
              <a:solidFill>
                <a:prstClr val="white">
                  <a:lumMod val="85000"/>
                </a:prstClr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17B2232-5EC5-AFF6-D037-83802E86BDF3}"/>
              </a:ext>
            </a:extLst>
          </p:cNvPr>
          <p:cNvSpPr txBox="1">
            <a:spLocks/>
          </p:cNvSpPr>
          <p:nvPr/>
        </p:nvSpPr>
        <p:spPr>
          <a:xfrm>
            <a:off x="1349898" y="4481345"/>
            <a:ext cx="2722946" cy="1230816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CERN, European Centre for Nuclear Research </a:t>
            </a:r>
          </a:p>
        </p:txBody>
      </p:sp>
      <p:pic>
        <p:nvPicPr>
          <p:cNvPr id="16" name="Picture 15" descr="A picture containing icon&#10;&#10;Description automatically generated">
            <a:extLst>
              <a:ext uri="{FF2B5EF4-FFF2-40B4-BE49-F238E27FC236}">
                <a16:creationId xmlns:a16="http://schemas.microsoft.com/office/drawing/2014/main" id="{9E596E93-5362-622C-A0A2-26D455DF7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356" y="4481345"/>
            <a:ext cx="1247375" cy="1230816"/>
          </a:xfrm>
          <a:prstGeom prst="rect">
            <a:avLst/>
          </a:prstGeom>
        </p:spPr>
      </p:pic>
      <p:sp>
        <p:nvSpPr>
          <p:cNvPr id="17" name="文本框 28">
            <a:extLst>
              <a:ext uri="{FF2B5EF4-FFF2-40B4-BE49-F238E27FC236}">
                <a16:creationId xmlns:a16="http://schemas.microsoft.com/office/drawing/2014/main" id="{7AB47179-5B06-13DB-CC5F-A81353977A9E}"/>
              </a:ext>
            </a:extLst>
          </p:cNvPr>
          <p:cNvSpPr txBox="1"/>
          <p:nvPr/>
        </p:nvSpPr>
        <p:spPr>
          <a:xfrm>
            <a:off x="255045" y="3472760"/>
            <a:ext cx="35630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Email</a:t>
            </a:r>
            <a:r>
              <a:rPr lang="en-GB" altLang="zh-CN" b="1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john.andrew.osborne@cern.ch</a:t>
            </a:r>
            <a:endParaRPr lang="zh-CN" altLang="en-US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036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8F780-CEB1-CC90-D556-49449865A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8872"/>
            <a:ext cx="8282178" cy="1370649"/>
          </a:xfrm>
        </p:spPr>
        <p:txBody>
          <a:bodyPr>
            <a:normAutofit/>
          </a:bodyPr>
          <a:lstStyle/>
          <a:p>
            <a:r>
              <a:rPr lang="en-US" dirty="0"/>
              <a:t>Workshop Photo</a:t>
            </a:r>
            <a:br>
              <a:rPr lang="en-US" dirty="0"/>
            </a:br>
            <a:r>
              <a:rPr lang="en-US" sz="1600" dirty="0"/>
              <a:t> (Selection of Photos will be uploaded onto the INDICO meeting Page, Thanks to Vanessa  Aidan !)</a:t>
            </a:r>
            <a:endParaRPr lang="en-GB" dirty="0"/>
          </a:p>
        </p:txBody>
      </p:sp>
      <p:pic>
        <p:nvPicPr>
          <p:cNvPr id="5" name="Picture 4" descr="A group of people standing in front of a table&#10;&#10;Description automatically generated">
            <a:extLst>
              <a:ext uri="{FF2B5EF4-FFF2-40B4-BE49-F238E27FC236}">
                <a16:creationId xmlns:a16="http://schemas.microsoft.com/office/drawing/2014/main" id="{5E40447C-12F7-5BA9-D350-C90ABE6B2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33" y="1342602"/>
            <a:ext cx="8282179" cy="551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829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2405F-4E62-D832-A1AD-E7957CC07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Visits : Science Gateway</a:t>
            </a:r>
            <a:br>
              <a:rPr lang="en-US" dirty="0"/>
            </a:br>
            <a:r>
              <a:rPr lang="en-US" dirty="0"/>
              <a:t>Architect  : Renzo Piano</a:t>
            </a:r>
            <a:endParaRPr lang="en-GB" dirty="0"/>
          </a:p>
        </p:txBody>
      </p:sp>
      <p:pic>
        <p:nvPicPr>
          <p:cNvPr id="7" name="Content Placeholder 6" descr="A tunnel with large round objects&#10;&#10;Description automatically generated with medium confidence">
            <a:extLst>
              <a:ext uri="{FF2B5EF4-FFF2-40B4-BE49-F238E27FC236}">
                <a16:creationId xmlns:a16="http://schemas.microsoft.com/office/drawing/2014/main" id="{1DF185A2-222B-2BED-AFDF-1CAB142547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284" y="4876575"/>
            <a:ext cx="2554479" cy="1915859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975F707-4F13-E064-4AE7-F8BD88ACA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42486"/>
            <a:ext cx="9144000" cy="31146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AEE937-8313-FB62-2307-2016FE1BEA96}"/>
              </a:ext>
            </a:extLst>
          </p:cNvPr>
          <p:cNvSpPr txBox="1"/>
          <p:nvPr/>
        </p:nvSpPr>
        <p:spPr>
          <a:xfrm>
            <a:off x="4572000" y="5632704"/>
            <a:ext cx="2414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Check out Tunnel Exhibit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02687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99F72-39DE-1374-83DF-77C3A21F3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842" y="-143638"/>
            <a:ext cx="7886700" cy="1325563"/>
          </a:xfrm>
        </p:spPr>
        <p:txBody>
          <a:bodyPr/>
          <a:lstStyle/>
          <a:p>
            <a:r>
              <a:rPr lang="en-US" dirty="0"/>
              <a:t>CMS Underground tour</a:t>
            </a:r>
            <a:endParaRPr lang="en-GB" dirty="0"/>
          </a:p>
        </p:txBody>
      </p:sp>
      <p:pic>
        <p:nvPicPr>
          <p:cNvPr id="4" name="Picture 4" descr="http://cds.cern.ch/record/1598081/files/DSC_0159.jpg?subformat=icon-1440">
            <a:extLst>
              <a:ext uri="{FF2B5EF4-FFF2-40B4-BE49-F238E27FC236}">
                <a16:creationId xmlns:a16="http://schemas.microsoft.com/office/drawing/2014/main" id="{2680F1F5-715B-E8AA-EA8E-9ACF931B8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810" y="3923944"/>
            <a:ext cx="4106913" cy="274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0005005_06">
            <a:extLst>
              <a:ext uri="{FF2B5EF4-FFF2-40B4-BE49-F238E27FC236}">
                <a16:creationId xmlns:a16="http://schemas.microsoft.com/office/drawing/2014/main" id="{3FCF465F-C9C7-F47F-A686-9F3161C5BD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810" y="1086565"/>
            <a:ext cx="4123027" cy="269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r_YB0_crossing_plug">
            <a:extLst>
              <a:ext uri="{FF2B5EF4-FFF2-40B4-BE49-F238E27FC236}">
                <a16:creationId xmlns:a16="http://schemas.microsoft.com/office/drawing/2014/main" id="{A195E55D-9376-97E2-E1E9-136260AE41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3" y="3887368"/>
            <a:ext cx="3922576" cy="2816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PT5 [Converted]">
            <a:extLst>
              <a:ext uri="{FF2B5EF4-FFF2-40B4-BE49-F238E27FC236}">
                <a16:creationId xmlns:a16="http://schemas.microsoft.com/office/drawing/2014/main" id="{70A368B8-196C-4034-BB8C-348E155FF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3" y="1086565"/>
            <a:ext cx="3922576" cy="269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51909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CCB50D-D250-44BE-AA55-882691CCC4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Some logistics :</a:t>
            </a:r>
          </a:p>
          <a:p>
            <a:endParaRPr lang="en-US" dirty="0"/>
          </a:p>
          <a:p>
            <a:r>
              <a:rPr lang="en-US" dirty="0"/>
              <a:t>Room will be locked now</a:t>
            </a:r>
          </a:p>
          <a:p>
            <a:r>
              <a:rPr lang="en-US" dirty="0"/>
              <a:t>Go directly from lunch to Site Visits</a:t>
            </a:r>
          </a:p>
          <a:p>
            <a:r>
              <a:rPr lang="en-US" dirty="0"/>
              <a:t>Meet at Coffee area after lunch at …..</a:t>
            </a:r>
          </a:p>
          <a:p>
            <a:r>
              <a:rPr lang="en-US" dirty="0"/>
              <a:t>Back to this room around 5-5:30pm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1746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B5D6A31-E943-4531-2D42-B1928ACB3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5187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24C5739-E23B-3091-A9C0-B46E2DB9B9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063" y="2627424"/>
            <a:ext cx="6875209" cy="404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15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EF393B3-C603-AC80-E402-9FCB307AA8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8796"/>
          <a:stretch/>
        </p:blipFill>
        <p:spPr>
          <a:xfrm>
            <a:off x="814040" y="1794295"/>
            <a:ext cx="7757462" cy="3968601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C28F60D-190D-26C3-9CA6-EFD6BA17BF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0"/>
            <a:ext cx="9143997" cy="16851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1490472" y="6208776"/>
            <a:ext cx="63916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“Politicians often more interested in Shiny New Projects that TAM”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0013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1376172" y="6211669"/>
            <a:ext cx="6391656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Complex systems.</a:t>
            </a:r>
          </a:p>
          <a:p>
            <a:r>
              <a:rPr lang="en-US" dirty="0"/>
              <a:t>Case study : Monitoring only during 1yr after construction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8B40BC-241F-AD16-4069-4079788FD3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3776"/>
            <a:ext cx="9144000" cy="2095211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9205DDB-5A45-62C8-8677-0F4F390458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02139" y="2338975"/>
            <a:ext cx="6650221" cy="3837988"/>
          </a:xfrm>
        </p:spPr>
      </p:pic>
    </p:spTree>
    <p:extLst>
      <p:ext uri="{BB962C8B-B14F-4D97-AF65-F5344CB8AC3E}">
        <p14:creationId xmlns:p14="http://schemas.microsoft.com/office/powerpoint/2010/main" val="1515131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1376172" y="6434503"/>
            <a:ext cx="63916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Safety monitoring during tunnel construction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0EC4B5-939F-D12E-65CF-ACFB75251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992707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D099A8F-F2A8-181F-0158-BAACD31533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94410" y="3056838"/>
            <a:ext cx="6284214" cy="3342961"/>
          </a:xfrm>
        </p:spPr>
      </p:pic>
    </p:spTree>
    <p:extLst>
      <p:ext uri="{BB962C8B-B14F-4D97-AF65-F5344CB8AC3E}">
        <p14:creationId xmlns:p14="http://schemas.microsoft.com/office/powerpoint/2010/main" val="2948440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1376172" y="6434503"/>
            <a:ext cx="639165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Automated Data Capture, ML, Data Visualization </a:t>
            </a:r>
            <a:r>
              <a:rPr lang="en-US" dirty="0" err="1"/>
              <a:t>eg</a:t>
            </a:r>
            <a:r>
              <a:rPr lang="en-US" dirty="0"/>
              <a:t> Robotic Dog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DB4E2C-06CF-AC5B-B9C9-CE487A7AA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29"/>
            <a:ext cx="9143998" cy="32979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054CB0-3019-78D4-8636-CE72A2C88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2025" y="2946130"/>
            <a:ext cx="5426912" cy="318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433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1376172" y="6151039"/>
            <a:ext cx="688086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Renovation of ITT “often more challenging than green field projects”</a:t>
            </a:r>
          </a:p>
          <a:p>
            <a:r>
              <a:rPr lang="en-US" dirty="0"/>
              <a:t>ITA WG6 activities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E965B9-4A03-F686-0E9C-F85618433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66465" cy="14538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774CE4E-2F91-D16B-B496-DCE440FE9D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399" y="1038102"/>
            <a:ext cx="8795202" cy="478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607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2">
            <a:extLst>
              <a:ext uri="{FF2B5EF4-FFF2-40B4-BE49-F238E27FC236}">
                <a16:creationId xmlns:a16="http://schemas.microsoft.com/office/drawing/2014/main" id="{A9276B37-AC1E-3A54-35EB-26B85092206F}"/>
              </a:ext>
            </a:extLst>
          </p:cNvPr>
          <p:cNvSpPr/>
          <p:nvPr/>
        </p:nvSpPr>
        <p:spPr>
          <a:xfrm>
            <a:off x="1" y="0"/>
            <a:ext cx="9143998" cy="15783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endParaRPr lang="zh-CN" altLang="en-US" sz="1350" dirty="0">
              <a:solidFill>
                <a:prstClr val="white"/>
              </a:solidFill>
              <a:latin typeface="Verdan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B2BE4F-131F-914E-9970-8779FF3D6674}"/>
              </a:ext>
            </a:extLst>
          </p:cNvPr>
          <p:cNvSpPr txBox="1"/>
          <p:nvPr/>
        </p:nvSpPr>
        <p:spPr>
          <a:xfrm>
            <a:off x="3543299" y="6443647"/>
            <a:ext cx="528620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History of inspections in France and Case Studies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0DDEC3-A218-B1C1-1E79-31F4F0C102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8" cy="41775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276073-3D23-1DE2-ADE5-1556A1605B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493" y="4319832"/>
            <a:ext cx="2949915" cy="25381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27C069-890E-907A-8ED7-0C96BBC390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4266252"/>
            <a:ext cx="3374137" cy="214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893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24285</TotalTime>
  <Words>422</Words>
  <Application>Microsoft Office PowerPoint</Application>
  <PresentationFormat>On-screen Show (4:3)</PresentationFormat>
  <Paragraphs>66</Paragraphs>
  <Slides>23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Calibri Light</vt:lpstr>
      <vt:lpstr>Lucida Grande</vt:lpstr>
      <vt:lpstr>Times New Roman</vt:lpstr>
      <vt:lpstr>Verdana</vt:lpstr>
      <vt:lpstr>Office Theme</vt:lpstr>
      <vt:lpstr>2_Office Theme</vt:lpstr>
      <vt:lpstr>PowerPoint Presentation</vt:lpstr>
      <vt:lpstr>Workshop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Workshop Photo  (Selection of Photos will be uploaded onto the INDICO meeting Page, Thanks to Vanessa  Aidan !)</vt:lpstr>
      <vt:lpstr>Site Visits : Science Gateway Architect  : Renzo Piano</vt:lpstr>
      <vt:lpstr>CMS Underground tour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Andrew Osborne</dc:creator>
  <cp:lastModifiedBy>John Andrew Osborne</cp:lastModifiedBy>
  <cp:revision>260</cp:revision>
  <dcterms:created xsi:type="dcterms:W3CDTF">2015-11-18T08:19:51Z</dcterms:created>
  <dcterms:modified xsi:type="dcterms:W3CDTF">2023-10-27T10:12:56Z</dcterms:modified>
</cp:coreProperties>
</file>