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828" r:id="rId2"/>
    <p:sldId id="831" r:id="rId3"/>
    <p:sldId id="832" r:id="rId4"/>
    <p:sldId id="833" r:id="rId5"/>
    <p:sldId id="838" r:id="rId6"/>
    <p:sldId id="837" r:id="rId7"/>
    <p:sldId id="829" r:id="rId8"/>
    <p:sldId id="835" r:id="rId9"/>
    <p:sldId id="836" r:id="rId10"/>
    <p:sldId id="839" r:id="rId11"/>
    <p:sldId id="834" r:id="rId12"/>
    <p:sldId id="840" r:id="rId13"/>
    <p:sldId id="830" r:id="rId14"/>
    <p:sldId id="841" r:id="rId15"/>
    <p:sldId id="842" r:id="rId16"/>
    <p:sldId id="843" r:id="rId17"/>
  </p:sldIdLst>
  <p:sldSz cx="9144000" cy="5715000" type="screen16x1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406">
          <p15:clr>
            <a:srgbClr val="A4A3A4"/>
          </p15:clr>
        </p15:guide>
        <p15:guide id="2" pos="1058">
          <p15:clr>
            <a:srgbClr val="A4A3A4"/>
          </p15:clr>
        </p15:guide>
        <p15:guide id="3" orient="horz" pos="915">
          <p15:clr>
            <a:srgbClr val="A4A3A4"/>
          </p15:clr>
        </p15:guide>
        <p15:guide id="4" pos="29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50E"/>
    <a:srgbClr val="F9E3F5"/>
    <a:srgbClr val="E68582"/>
    <a:srgbClr val="409184"/>
    <a:srgbClr val="00ED02"/>
    <a:srgbClr val="FEFA54"/>
    <a:srgbClr val="DEDEDE"/>
    <a:srgbClr val="F549CF"/>
    <a:srgbClr val="D6E4EF"/>
    <a:srgbClr val="FB6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6" autoAdjust="0"/>
    <p:restoredTop sz="98440" autoAdjust="0"/>
  </p:normalViewPr>
  <p:slideViewPr>
    <p:cSldViewPr snapToGrid="0" showGuides="1">
      <p:cViewPr varScale="1">
        <p:scale>
          <a:sx n="129" d="100"/>
          <a:sy n="129" d="100"/>
        </p:scale>
        <p:origin x="-232" y="-96"/>
      </p:cViewPr>
      <p:guideLst>
        <p:guide orient="horz" pos="1406"/>
        <p:guide pos="1058"/>
        <p:guide orient="horz" pos="915"/>
        <p:guide pos="2988"/>
      </p:guideLst>
    </p:cSldViewPr>
  </p:slideViewPr>
  <p:outlineViewPr>
    <p:cViewPr>
      <p:scale>
        <a:sx n="33" d="100"/>
        <a:sy n="33" d="100"/>
      </p:scale>
      <p:origin x="0" y="18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handoutMaster" Target="handoutMasters/handout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83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83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83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272FAD-D0E1-9B49-A3A3-252BA9A775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514600" y="514350"/>
            <a:ext cx="41148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2B72F1-6432-0441-B063-59C9BE4F0E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26829-FB9D-E840-98B8-DD4DD750F8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91879-9C3C-F547-AC12-B0AE19922E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08000"/>
            <a:ext cx="19431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08000"/>
            <a:ext cx="56769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04347-1F9E-4344-8D5D-ADDAAF7C66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3A610-34D1-7846-9C46-CD3654A61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51000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9FFE6-0336-E14A-8D3D-DE929D84AB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126AC-88BC-0541-AC9C-684F7080C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A46DF-C6DF-DC4E-AEE0-5FB6D37C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6AFAB-A37C-3247-B700-F4ABD723C2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CAC61-3574-B14C-9E13-57E80F6240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75303-FE3E-864C-848F-4F1E1CBEB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2.jpe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08000"/>
            <a:ext cx="77724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51000"/>
            <a:ext cx="777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07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544512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F2DFD1-F869-2E46-8EAA-72656EFB8C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-112929" y="5521515"/>
            <a:ext cx="69646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aseline="0" dirty="0">
                <a:solidFill>
                  <a:srgbClr val="3C8C93"/>
                </a:solidFill>
              </a:rPr>
              <a:t> © </a:t>
            </a:r>
            <a:r>
              <a:rPr lang="en-US" sz="700" dirty="0">
                <a:solidFill>
                  <a:srgbClr val="3C8C93"/>
                </a:solidFill>
              </a:rPr>
              <a:t>P. Muggli</a:t>
            </a:r>
            <a:endParaRPr lang="en-US" sz="1600" dirty="0">
              <a:solidFill>
                <a:srgbClr val="3C8C93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865965" y="5491054"/>
            <a:ext cx="23424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rgbClr val="7EC2BF"/>
                </a:solidFill>
              </a:rPr>
              <a:t>P. Muggli,</a:t>
            </a:r>
            <a:r>
              <a:rPr lang="en-US" sz="1000" baseline="0" dirty="0">
                <a:solidFill>
                  <a:srgbClr val="7EC2BF"/>
                </a:solidFill>
              </a:rPr>
              <a:t> </a:t>
            </a:r>
            <a:r>
              <a:rPr lang="en-US" sz="1000" baseline="0" dirty="0" err="1">
                <a:solidFill>
                  <a:srgbClr val="7EC2BF"/>
                </a:solidFill>
              </a:rPr>
              <a:t>Collab</a:t>
            </a:r>
            <a:r>
              <a:rPr lang="en-US" sz="1000" baseline="0" dirty="0">
                <a:solidFill>
                  <a:srgbClr val="7EC2BF"/>
                </a:solidFill>
              </a:rPr>
              <a:t> Meeting, 04/25</a:t>
            </a:r>
            <a:r>
              <a:rPr lang="en-US" sz="1000" dirty="0">
                <a:solidFill>
                  <a:srgbClr val="7EC2BF"/>
                </a:solidFill>
              </a:rPr>
              <a:t>/2023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" y="1"/>
            <a:ext cx="1212639" cy="655159"/>
          </a:xfrm>
          <a:prstGeom prst="rect">
            <a:avLst/>
          </a:prstGeom>
        </p:spPr>
      </p:pic>
      <p:pic>
        <p:nvPicPr>
          <p:cNvPr id="17" name="Picture 16" descr="AWAKE_white_background.jpg"/>
          <p:cNvPicPr>
            <a:picLocks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4466" y="1"/>
            <a:ext cx="899534" cy="5442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hyperlink" Target="mailto:muggli@mpp.mpg.de" TargetMode="Externa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1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9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5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5.png" /><Relationship Id="rId4" Type="http://schemas.openxmlformats.org/officeDocument/2006/relationships/image" Target="../media/image12.png" 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 /><Relationship Id="rId3" Type="http://schemas.openxmlformats.org/officeDocument/2006/relationships/image" Target="../media/image14.jpeg" /><Relationship Id="rId7" Type="http://schemas.openxmlformats.org/officeDocument/2006/relationships/image" Target="../media/image18.png" /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7.png" /><Relationship Id="rId5" Type="http://schemas.openxmlformats.org/officeDocument/2006/relationships/image" Target="../media/image16.png" /><Relationship Id="rId4" Type="http://schemas.openxmlformats.org/officeDocument/2006/relationships/image" Target="../media/image15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7950712" y="1"/>
            <a:ext cx="1193291" cy="711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" y="1"/>
            <a:ext cx="1535896" cy="711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46" y="3956362"/>
            <a:ext cx="914400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Helvetica" charset="0"/>
              </a:rPr>
              <a:t>Patric Muggli </a:t>
            </a:r>
            <a:r>
              <a:rPr lang="en-US" sz="2000" i="1" dirty="0">
                <a:solidFill>
                  <a:schemeClr val="bg2"/>
                </a:solidFill>
                <a:latin typeface="Helvetica" charset="0"/>
              </a:rPr>
              <a:t> AWAKE collaboration</a:t>
            </a:r>
            <a:endParaRPr lang="en-US" i="1" dirty="0">
              <a:solidFill>
                <a:schemeClr val="bg2"/>
              </a:solidFill>
              <a:latin typeface="Helvetica" charset="0"/>
            </a:endParaRPr>
          </a:p>
          <a:p>
            <a:pPr>
              <a:defRPr/>
            </a:pPr>
            <a:r>
              <a:rPr lang="en-US" sz="2000" b="1" i="1" dirty="0">
                <a:solidFill>
                  <a:srgbClr val="3C8C93"/>
                </a:solidFill>
                <a:latin typeface="Helvetica" charset="0"/>
              </a:rPr>
              <a:t>Max Planck Institute for Physics</a:t>
            </a:r>
          </a:p>
          <a:p>
            <a:pPr>
              <a:defRPr/>
            </a:pPr>
            <a:r>
              <a:rPr lang="en-US" sz="2000" b="1" dirty="0">
                <a:solidFill>
                  <a:srgbClr val="3C8C93"/>
                </a:solidFill>
                <a:latin typeface="Helvetica" charset="0"/>
              </a:rPr>
              <a:t>Munich</a:t>
            </a:r>
          </a:p>
          <a:p>
            <a:pPr>
              <a:defRPr/>
            </a:pPr>
            <a:r>
              <a:rPr lang="en-US" sz="1600" b="1" dirty="0">
                <a:solidFill>
                  <a:srgbClr val="3C8C93"/>
                </a:solidFill>
                <a:latin typeface="Helvetica" charset="0"/>
                <a:hlinkClick r:id="rId2"/>
              </a:rPr>
              <a:t>muggli@mpp.mpg.de</a:t>
            </a:r>
            <a:endParaRPr lang="en-US" sz="1600" b="1" dirty="0">
              <a:solidFill>
                <a:srgbClr val="3C8C93"/>
              </a:solidFill>
              <a:latin typeface="Helvetica" charset="0"/>
            </a:endParaRPr>
          </a:p>
          <a:p>
            <a:pPr>
              <a:defRPr/>
            </a:pPr>
            <a:r>
              <a:rPr lang="en-US" sz="1600" b="1" dirty="0">
                <a:solidFill>
                  <a:srgbClr val="3C8C93"/>
                </a:solidFill>
                <a:latin typeface="Helvetica" charset="0"/>
              </a:rPr>
              <a:t>https://www.mpp.mpg.de/~muggli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480005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2813">
              <a:spcBef>
                <a:spcPts val="0"/>
              </a:spcBef>
              <a:tabLst>
                <a:tab pos="682625" algn="l"/>
                <a:tab pos="2741613" algn="l"/>
                <a:tab pos="3886200" algn="l"/>
                <a:tab pos="4573588" algn="l"/>
                <a:tab pos="5089525" algn="l"/>
              </a:tabLst>
              <a:defRPr/>
            </a:pPr>
            <a:r>
              <a:rPr lang="en-US" sz="4000" dirty="0">
                <a:solidFill>
                  <a:srgbClr val="55B8E1"/>
                </a:solidFill>
              </a:rPr>
              <a:t>Introduction</a:t>
            </a:r>
          </a:p>
          <a:p>
            <a:pPr algn="ctr" defTabSz="912813">
              <a:spcBef>
                <a:spcPts val="0"/>
              </a:spcBef>
              <a:tabLst>
                <a:tab pos="682625" algn="l"/>
                <a:tab pos="2741613" algn="l"/>
                <a:tab pos="3886200" algn="l"/>
                <a:tab pos="4573588" algn="l"/>
                <a:tab pos="5089525" algn="l"/>
              </a:tabLst>
              <a:defRPr/>
            </a:pPr>
            <a:endParaRPr lang="en-US" sz="4000" dirty="0">
              <a:solidFill>
                <a:srgbClr val="55B8E1"/>
              </a:solidFill>
            </a:endParaRPr>
          </a:p>
          <a:p>
            <a:pPr algn="ctr" defTabSz="912813">
              <a:spcBef>
                <a:spcPts val="0"/>
              </a:spcBef>
              <a:tabLst>
                <a:tab pos="682625" algn="l"/>
                <a:tab pos="2741613" algn="l"/>
                <a:tab pos="3886200" algn="l"/>
                <a:tab pos="4573588" algn="l"/>
                <a:tab pos="5089525" algn="l"/>
              </a:tabLst>
              <a:defRPr/>
            </a:pPr>
            <a:endParaRPr lang="en-US" sz="4000" dirty="0">
              <a:solidFill>
                <a:srgbClr val="55B8E1"/>
              </a:solidFill>
            </a:endParaRPr>
          </a:p>
          <a:p>
            <a:pPr algn="ctr" defTabSz="912813">
              <a:spcBef>
                <a:spcPts val="0"/>
              </a:spcBef>
              <a:tabLst>
                <a:tab pos="682625" algn="l"/>
                <a:tab pos="2741613" algn="l"/>
                <a:tab pos="3886200" algn="l"/>
                <a:tab pos="4573588" algn="l"/>
                <a:tab pos="5089525" algn="l"/>
              </a:tabLst>
              <a:defRPr/>
            </a:pPr>
            <a:r>
              <a:rPr lang="en-US" sz="4000" dirty="0">
                <a:solidFill>
                  <a:srgbClr val="55B8E1"/>
                </a:solidFill>
              </a:rPr>
              <a:t>Collaboration Meeting</a:t>
            </a:r>
          </a:p>
        </p:txBody>
      </p:sp>
      <p:pic>
        <p:nvPicPr>
          <p:cNvPr id="4" name="Picture 3" descr="AWAKE_white_background.jpg"/>
          <p:cNvPicPr>
            <a:picLocks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532" y="1251107"/>
            <a:ext cx="2212937" cy="11064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1003" y="4371164"/>
            <a:ext cx="2018326" cy="10904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642117" y="127000"/>
            <a:ext cx="18582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ARTICIPATE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203" y="3390202"/>
            <a:ext cx="4602479" cy="15793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3" y="3426607"/>
            <a:ext cx="4572001" cy="12757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14659" y="3170078"/>
            <a:ext cx="1326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Experiments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97531" y="317007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Simulations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1122327"/>
            <a:ext cx="6261733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409184"/>
              </a:buClr>
            </a:pPr>
            <a:r>
              <a:rPr lang="en-US" sz="1400" dirty="0"/>
              <a:t>In preparation (Collaboration manuscripts, Run 2a):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 err="1"/>
              <a:t>Livio</a:t>
            </a:r>
            <a:r>
              <a:rPr lang="en-US" sz="1400" dirty="0"/>
              <a:t>: SMI or not (today)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Tatiana: hosing 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Jan: </a:t>
            </a:r>
            <a:r>
              <a:rPr lang="en-US" sz="1400" dirty="0" err="1"/>
              <a:t>e</a:t>
            </a:r>
            <a:r>
              <a:rPr lang="en-US" sz="1400" dirty="0"/>
              <a:t>- in density ramp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Jan: SM RIF seeding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...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1619" y="1168794"/>
            <a:ext cx="17907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626110"/>
            <a:ext cx="8585200" cy="4837692"/>
          </a:xfrm>
          <a:prstGeom prst="rect">
            <a:avLst/>
          </a:prstGeom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937098" y="127000"/>
            <a:ext cx="32682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W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ELCOME TO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U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PPSALA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6342" y="2973177"/>
            <a:ext cx="4136744" cy="523220"/>
          </a:xfrm>
          <a:prstGeom prst="rect">
            <a:avLst/>
          </a:prstGeom>
          <a:noFill/>
          <a:effectLst>
            <a:reflection dist="1524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 you to Kevin et 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89841" y="4927205"/>
            <a:ext cx="618580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Welcome to the collaboration meeting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463" y="617475"/>
            <a:ext cx="17907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626110"/>
            <a:ext cx="8585200" cy="4837692"/>
          </a:xfrm>
          <a:prstGeom prst="rect">
            <a:avLst/>
          </a:prstGeom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937098" y="127000"/>
            <a:ext cx="32682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W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ELCOME TO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U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PPSALA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6342" y="2973177"/>
            <a:ext cx="4136744" cy="523220"/>
          </a:xfrm>
          <a:prstGeom prst="rect">
            <a:avLst/>
          </a:prstGeom>
          <a:noFill/>
          <a:effectLst>
            <a:reflection dist="1524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 you to Kevin et 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89841" y="4927205"/>
            <a:ext cx="618580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Welcome to the collaboration meeting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463" y="617475"/>
            <a:ext cx="17907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54961"/>
            <a:ext cx="6261733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Marlene Turner (staff, 1st January)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Nikita van Gils (PhD,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Arthur </a:t>
            </a:r>
            <a:r>
              <a:rPr lang="en-US" sz="1400" dirty="0" err="1"/>
              <a:t>Clairembaud</a:t>
            </a:r>
            <a:r>
              <a:rPr lang="en-US" sz="1400" dirty="0"/>
              <a:t> (Master student,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Bethany Spear (PhD, Oxford-CERN, October 22, 1 year)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Jan </a:t>
            </a:r>
            <a:r>
              <a:rPr lang="en-US" sz="1400" dirty="0" err="1"/>
              <a:t>Mezger</a:t>
            </a:r>
            <a:r>
              <a:rPr lang="en-US" sz="1400" dirty="0"/>
              <a:t> (Master, MPP, April 1)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Fern </a:t>
            </a:r>
            <a:r>
              <a:rPr lang="en-US" sz="1400" dirty="0" err="1"/>
              <a:t>Pannel</a:t>
            </a:r>
            <a:r>
              <a:rPr lang="en-US" sz="1400" dirty="0"/>
              <a:t> (PhD, UCL, April 1, 1 year)       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595229" y="127000"/>
            <a:ext cx="19519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EOPLE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3174" y="5042825"/>
            <a:ext cx="6980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Important to be at CERN to effectively contribute to the experiment!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54961"/>
            <a:ext cx="6261733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Marlene Turner (staff, 1st January)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Nikita van Gils (PhD,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Arthur </a:t>
            </a:r>
            <a:r>
              <a:rPr lang="en-US" sz="1400" dirty="0" err="1"/>
              <a:t>Clairembaud</a:t>
            </a:r>
            <a:r>
              <a:rPr lang="en-US" sz="1400" dirty="0"/>
              <a:t> (Master student,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Bethany Spear (PhD, Oxford-CERN, October 22, 1 year)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Jan </a:t>
            </a:r>
            <a:r>
              <a:rPr lang="en-US" sz="1400" dirty="0" err="1"/>
              <a:t>Mezger</a:t>
            </a:r>
            <a:r>
              <a:rPr lang="en-US" sz="1400" dirty="0"/>
              <a:t> (Master, MPP, April 1)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Fern </a:t>
            </a:r>
            <a:r>
              <a:rPr lang="en-US" sz="1400" dirty="0" err="1"/>
              <a:t>Pannel</a:t>
            </a:r>
            <a:r>
              <a:rPr lang="en-US" sz="1400" dirty="0"/>
              <a:t> (PhD, UCL, April 1, 1 year)       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595229" y="127000"/>
            <a:ext cx="19519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EOPLE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3174" y="5042825"/>
            <a:ext cx="6980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Important to be at CERN to effectively contribute to the experiment!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54961"/>
            <a:ext cx="6261733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Marlene Turner (staff, 1st January)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Nikita van Gils (PhD,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Arthur </a:t>
            </a:r>
            <a:r>
              <a:rPr lang="en-US" sz="1400" dirty="0" err="1"/>
              <a:t>Clairembaud</a:t>
            </a:r>
            <a:r>
              <a:rPr lang="en-US" sz="1400" dirty="0"/>
              <a:t> (Master student,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Bethany Spear (PhD, Oxford-CERN, October 22, 1 year)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Jan </a:t>
            </a:r>
            <a:r>
              <a:rPr lang="en-US" sz="1400" dirty="0" err="1"/>
              <a:t>Mezger</a:t>
            </a:r>
            <a:r>
              <a:rPr lang="en-US" sz="1400" dirty="0"/>
              <a:t> (Master, MPP, April 1)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Fern </a:t>
            </a:r>
            <a:r>
              <a:rPr lang="en-US" sz="1400" dirty="0" err="1"/>
              <a:t>Pannel</a:t>
            </a:r>
            <a:r>
              <a:rPr lang="en-US" sz="1400" dirty="0"/>
              <a:t> (PhD, UCL, April 1, 1 year)       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595229" y="127000"/>
            <a:ext cx="19519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EOPLE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3174" y="5042825"/>
            <a:ext cx="6980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Important to be at CERN to effectively contribute to the experiment!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54961"/>
            <a:ext cx="6261733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Marlene Turner (staff, 1st January)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Nikita van Gils (PhD,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Arthur </a:t>
            </a:r>
            <a:r>
              <a:rPr lang="en-US" sz="1400" dirty="0" err="1"/>
              <a:t>Clairembaud</a:t>
            </a:r>
            <a:r>
              <a:rPr lang="en-US" sz="1400" dirty="0"/>
              <a:t> (Master student, 1st April)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Bethany Spear (PhD, Oxford-CERN, October 22, 1 year)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Jan </a:t>
            </a:r>
            <a:r>
              <a:rPr lang="en-US" sz="1400" dirty="0" err="1"/>
              <a:t>Mezger</a:t>
            </a:r>
            <a:r>
              <a:rPr lang="en-US" sz="1400" dirty="0"/>
              <a:t> (Master, MPP, April 1)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Fern </a:t>
            </a:r>
            <a:r>
              <a:rPr lang="en-US" sz="1400" dirty="0" err="1"/>
              <a:t>Pannel</a:t>
            </a:r>
            <a:r>
              <a:rPr lang="en-US" sz="1400" dirty="0"/>
              <a:t> (PhD, UCL, April 1, 1 year)       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595229" y="127000"/>
            <a:ext cx="19519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EOPLE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3174" y="5042825"/>
            <a:ext cx="6980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Important to be at CERN to effectively contribute to the experiment!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626110"/>
            <a:ext cx="8585200" cy="4837692"/>
          </a:xfrm>
          <a:prstGeom prst="rect">
            <a:avLst/>
          </a:prstGeom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937098" y="127000"/>
            <a:ext cx="32682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W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ELCOME TO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U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PPSALA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6342" y="2973177"/>
            <a:ext cx="4136744" cy="523220"/>
          </a:xfrm>
          <a:prstGeom prst="rect">
            <a:avLst/>
          </a:prstGeom>
          <a:noFill/>
          <a:effectLst>
            <a:reflection dist="1524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 you to Kevin et 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89841" y="4927205"/>
            <a:ext cx="618580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Welcome to the collaboration meeting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lking-bla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519" y="798918"/>
            <a:ext cx="1150384" cy="1150384"/>
          </a:xfrm>
          <a:prstGeom prst="rect">
            <a:avLst/>
          </a:prstGeom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075641" y="127000"/>
            <a:ext cx="9911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EWS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25" y="1270000"/>
            <a:ext cx="3018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New Spokesperson: Patric Muggli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520" y="2254496"/>
            <a:ext cx="6261733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409184"/>
              </a:buClr>
            </a:pPr>
            <a:r>
              <a:rPr lang="en-US" sz="1400" dirty="0"/>
              <a:t>New people @ CERN: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Marlene Turner (CERN staff, 1st January)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Nikita van Gils (PhD, 1st April)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Arthur </a:t>
            </a:r>
            <a:r>
              <a:rPr lang="en-US" sz="1400" dirty="0" err="1"/>
              <a:t>Clairembaud</a:t>
            </a:r>
            <a:r>
              <a:rPr lang="en-US" sz="1400" dirty="0"/>
              <a:t> (Master student, 1st April)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Bethany Spear (PhD, October 22, 1 year)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Jan </a:t>
            </a:r>
            <a:r>
              <a:rPr lang="en-US" sz="1400" dirty="0" err="1"/>
              <a:t>Mezger</a:t>
            </a:r>
            <a:r>
              <a:rPr lang="en-US" sz="1400" dirty="0"/>
              <a:t> (Master, April 1)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Fern </a:t>
            </a:r>
            <a:r>
              <a:rPr lang="en-US" sz="1400" dirty="0" err="1"/>
              <a:t>Pannel</a:t>
            </a:r>
            <a:r>
              <a:rPr lang="en-US" sz="1400" dirty="0"/>
              <a:t> (PhD, April 1, 1 year) 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…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03174" y="5042825"/>
            <a:ext cx="6980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Important to be at CERN to effectively contribute to the experiment!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26255" y="5079623"/>
            <a:ext cx="633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4597A0"/>
                </a:solidFill>
              </a:rPr>
              <a:t>3/127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753050" y="127000"/>
            <a:ext cx="16363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OT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EWS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0389"/>
            <a:ext cx="9144000" cy="510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Run 1: 2018-2021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Self-modulation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Acceleration of test </a:t>
            </a:r>
            <a:r>
              <a:rPr lang="en-US" sz="1400" dirty="0" err="1">
                <a:solidFill>
                  <a:srgbClr val="008000"/>
                </a:solidFill>
              </a:rPr>
              <a:t>e</a:t>
            </a:r>
            <a:r>
              <a:rPr lang="en-US" sz="1400" dirty="0">
                <a:solidFill>
                  <a:srgbClr val="008000"/>
                </a:solidFill>
              </a:rPr>
              <a:t>-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Run 2a =&gt; 2022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 err="1">
                <a:solidFill>
                  <a:srgbClr val="008000"/>
                </a:solidFill>
              </a:rPr>
              <a:t>e</a:t>
            </a:r>
            <a:r>
              <a:rPr lang="en-US" sz="1400" dirty="0">
                <a:solidFill>
                  <a:srgbClr val="008000"/>
                </a:solidFill>
              </a:rPr>
              <a:t>-bunch seeding of SM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Run 2b =&gt; 2024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Plasma density step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Discharge plasma source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Run 2c 2028  =&gt;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Injection of witness </a:t>
            </a:r>
            <a:r>
              <a:rPr lang="en-US" sz="1400" dirty="0" err="1">
                <a:solidFill>
                  <a:srgbClr val="FF0000"/>
                </a:solidFill>
              </a:rPr>
              <a:t>e</a:t>
            </a:r>
            <a:r>
              <a:rPr lang="en-US" sz="1400" dirty="0">
                <a:solidFill>
                  <a:srgbClr val="FF0000"/>
                </a:solidFill>
              </a:rPr>
              <a:t>-bunch into second, accelerator plasma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Run 2d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Operation with scalable accelerator plasma 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Discharge, helicon source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endParaRPr lang="en-US" sz="1400" dirty="0">
              <a:solidFill>
                <a:srgbClr val="FF0000"/>
              </a:solidFill>
            </a:endParaRP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March 2023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Run 2c preparation retreat @ CERN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What?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Who? 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Outcome: Q4-2023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1210" y="1048686"/>
            <a:ext cx="709226" cy="664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138" y="1048686"/>
            <a:ext cx="709226" cy="6643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9066" y="1048686"/>
            <a:ext cx="709226" cy="6643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2994" y="1048686"/>
            <a:ext cx="709226" cy="6643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922" y="1048686"/>
            <a:ext cx="709226" cy="6643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0850" y="1048686"/>
            <a:ext cx="709226" cy="6643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753050" y="127000"/>
            <a:ext cx="16363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OT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EWS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0389"/>
            <a:ext cx="9144000" cy="510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Run 1: 2018-2021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Self-modulation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Acceleration of test </a:t>
            </a:r>
            <a:r>
              <a:rPr lang="en-US" sz="1400" dirty="0" err="1">
                <a:solidFill>
                  <a:srgbClr val="008000"/>
                </a:solidFill>
              </a:rPr>
              <a:t>e</a:t>
            </a:r>
            <a:r>
              <a:rPr lang="en-US" sz="1400" dirty="0">
                <a:solidFill>
                  <a:srgbClr val="008000"/>
                </a:solidFill>
              </a:rPr>
              <a:t>-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Run 2a =&gt; 2022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 err="1">
                <a:solidFill>
                  <a:srgbClr val="008000"/>
                </a:solidFill>
              </a:rPr>
              <a:t>e</a:t>
            </a:r>
            <a:r>
              <a:rPr lang="en-US" sz="1400" dirty="0">
                <a:solidFill>
                  <a:srgbClr val="008000"/>
                </a:solidFill>
              </a:rPr>
              <a:t>-bunch seeding of SM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Run 2b =&gt; 2024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Plasma density step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Discharge plasma source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Run 2c 2028  =&gt;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Injection of witness </a:t>
            </a:r>
            <a:r>
              <a:rPr lang="en-US" sz="1400" dirty="0" err="1">
                <a:solidFill>
                  <a:srgbClr val="FF0000"/>
                </a:solidFill>
              </a:rPr>
              <a:t>e</a:t>
            </a:r>
            <a:r>
              <a:rPr lang="en-US" sz="1400" dirty="0">
                <a:solidFill>
                  <a:srgbClr val="FF0000"/>
                </a:solidFill>
              </a:rPr>
              <a:t>-bunch into second, accelerator plasma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Run 2d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Operation with scalable accelerator plasma 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Discharge, helicon source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endParaRPr lang="en-US" sz="1400" dirty="0">
              <a:solidFill>
                <a:srgbClr val="FF0000"/>
              </a:solidFill>
            </a:endParaRP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March 2023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Run 2c preparation retreat @ CERN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What?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Who? 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Outcome: Q4-2023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410" y="1869115"/>
            <a:ext cx="1188266" cy="10253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1210" y="1048686"/>
            <a:ext cx="709226" cy="6643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138" y="1048686"/>
            <a:ext cx="709226" cy="664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9066" y="1048686"/>
            <a:ext cx="709226" cy="6643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2994" y="1048686"/>
            <a:ext cx="709226" cy="6643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922" y="1048686"/>
            <a:ext cx="709226" cy="6643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0850" y="1048686"/>
            <a:ext cx="709226" cy="6643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753050" y="127000"/>
            <a:ext cx="16363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OT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EWS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0389"/>
            <a:ext cx="9144000" cy="484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Run 1: 2018-2021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Self-modulation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Acceleration of test </a:t>
            </a:r>
            <a:r>
              <a:rPr lang="en-US" sz="1400" dirty="0" err="1">
                <a:solidFill>
                  <a:srgbClr val="008000"/>
                </a:solidFill>
              </a:rPr>
              <a:t>e</a:t>
            </a:r>
            <a:r>
              <a:rPr lang="en-US" sz="1400" dirty="0">
                <a:solidFill>
                  <a:srgbClr val="008000"/>
                </a:solidFill>
              </a:rPr>
              <a:t>-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008000"/>
                </a:solidFill>
              </a:rPr>
              <a:t>Run 2a =&gt; 2022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 err="1">
                <a:solidFill>
                  <a:srgbClr val="008000"/>
                </a:solidFill>
              </a:rPr>
              <a:t>e</a:t>
            </a:r>
            <a:r>
              <a:rPr lang="en-US" sz="1400" dirty="0">
                <a:solidFill>
                  <a:srgbClr val="008000"/>
                </a:solidFill>
              </a:rPr>
              <a:t>-bunch seeding of SM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Run 2b =&gt; 2024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Plasma density step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6600"/>
                </a:solidFill>
              </a:rPr>
              <a:t>Discharge plasma source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Run 2c 2028  =&gt;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Injection of witness </a:t>
            </a:r>
            <a:r>
              <a:rPr lang="en-US" sz="1400" dirty="0" err="1">
                <a:solidFill>
                  <a:srgbClr val="FF0000"/>
                </a:solidFill>
              </a:rPr>
              <a:t>e</a:t>
            </a:r>
            <a:r>
              <a:rPr lang="en-US" sz="1400" dirty="0">
                <a:solidFill>
                  <a:srgbClr val="FF0000"/>
                </a:solidFill>
              </a:rPr>
              <a:t>-bunch into second, accelerator plasma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Run 2d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Operation with scalable accelerator plasma 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F0000"/>
                </a:solidFill>
              </a:rPr>
              <a:t>Discharge, helicon source</a:t>
            </a: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>
                <a:solidFill>
                  <a:srgbClr val="F549CF"/>
                </a:solidFill>
              </a:rPr>
              <a:t>Application to particle physics 2030’s</a:t>
            </a:r>
          </a:p>
          <a:p>
            <a:pPr lvl="2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endParaRPr lang="en-US" sz="1400" dirty="0">
              <a:solidFill>
                <a:srgbClr val="FF0000"/>
              </a:solidFill>
            </a:endParaRPr>
          </a:p>
          <a:p>
            <a:pPr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March 2023: Run 2c preparation retreat @ CERN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What? Who? How much?</a:t>
            </a:r>
          </a:p>
          <a:p>
            <a:pPr lvl="1">
              <a:spcBef>
                <a:spcPts val="4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Outcome: Q4-2023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338" y="1855431"/>
            <a:ext cx="1466133" cy="1140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293" y="3129270"/>
            <a:ext cx="1188266" cy="10253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1210" y="1048686"/>
            <a:ext cx="709226" cy="6643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138" y="1048686"/>
            <a:ext cx="709226" cy="6643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9066" y="1048686"/>
            <a:ext cx="709226" cy="6643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2994" y="1048686"/>
            <a:ext cx="709226" cy="6643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922" y="1048686"/>
            <a:ext cx="709226" cy="6643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0850" y="1048686"/>
            <a:ext cx="709226" cy="66433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761984" y="127000"/>
            <a:ext cx="36184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C</a:t>
            </a:r>
            <a:r>
              <a:rPr lang="en-US" sz="20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OLLABORATiON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 </a:t>
            </a:r>
            <a:r>
              <a:rPr lang="en-US" sz="24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M</a:t>
            </a:r>
            <a:r>
              <a:rPr lang="en-US" sz="20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EETiNG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9690" y="1132171"/>
            <a:ext cx="294183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rgbClr val="409184"/>
              </a:buClr>
            </a:pPr>
            <a:r>
              <a:rPr lang="en-US" sz="1400" dirty="0"/>
              <a:t>Opportunity to:</a:t>
            </a:r>
          </a:p>
          <a:p>
            <a:pPr>
              <a:spcBef>
                <a:spcPts val="600"/>
              </a:spcBef>
              <a:buClr>
                <a:srgbClr val="409184"/>
              </a:buClr>
            </a:pPr>
            <a:endParaRPr lang="en-US" sz="1400" dirty="0"/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Meet new people … 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Make personal contacts …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Be informed about plans …</a:t>
            </a:r>
          </a:p>
          <a:p>
            <a:pPr lvl="1"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r>
              <a:rPr lang="en-US" sz="1400" dirty="0"/>
              <a:t>Generate new ideas …</a:t>
            </a:r>
          </a:p>
          <a:p>
            <a:pPr>
              <a:spcBef>
                <a:spcPts val="600"/>
              </a:spcBef>
              <a:buClr>
                <a:srgbClr val="409184"/>
              </a:buClr>
              <a:buFont typeface="Wingdings" charset="2"/>
              <a:buChar char="²"/>
            </a:pP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552" y="1122326"/>
            <a:ext cx="4707969" cy="38100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11" y="3098406"/>
            <a:ext cx="17907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64" y="2272122"/>
            <a:ext cx="4826000" cy="3442878"/>
          </a:xfrm>
          <a:prstGeom prst="rect">
            <a:avLst/>
          </a:prstGeom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531976" y="127000"/>
            <a:ext cx="40784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Di</a:t>
            </a:r>
            <a:r>
              <a:rPr lang="en-US" sz="20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SCHARGE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LASMA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S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OURCE</a:t>
            </a:r>
            <a:endParaRPr lang="en-US" sz="2400" dirty="0">
              <a:solidFill>
                <a:srgbClr val="55B8E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9373" y="820825"/>
            <a:ext cx="50628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Research topics, 10m discharge plasma source (DPS), </a:t>
            </a:r>
            <a:r>
              <a:rPr lang="en-US" sz="1200" dirty="0">
                <a:solidFill>
                  <a:srgbClr val="FF0000"/>
                </a:solidFill>
              </a:rPr>
              <a:t>May 2023</a:t>
            </a:r>
            <a:r>
              <a:rPr lang="en-US" sz="1200" dirty="0"/>
              <a:t>:</a:t>
            </a:r>
          </a:p>
          <a:p>
            <a:pPr lvl="1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Plasma source: </a:t>
            </a:r>
            <a:r>
              <a:rPr lang="en-US" sz="1200" dirty="0" err="1"/>
              <a:t>Ar</a:t>
            </a:r>
            <a:r>
              <a:rPr lang="en-US" sz="1200" dirty="0"/>
              <a:t>, </a:t>
            </a:r>
            <a:r>
              <a:rPr lang="en-US" sz="1200" dirty="0" err="1"/>
              <a:t>Xe</a:t>
            </a:r>
            <a:r>
              <a:rPr lang="en-US" sz="1200" dirty="0"/>
              <a:t>, He</a:t>
            </a:r>
          </a:p>
          <a:p>
            <a:pPr lvl="1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Self-modulation instability (SMI)</a:t>
            </a:r>
          </a:p>
          <a:p>
            <a:pPr lvl="1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Current filamentation instability (CFI)</a:t>
            </a:r>
          </a:p>
          <a:p>
            <a:pPr lvl="1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Ion motion on SMI, </a:t>
            </a:r>
            <a:r>
              <a:rPr lang="en-US" sz="1200" dirty="0" err="1"/>
              <a:t>Xe-Ar-He</a:t>
            </a:r>
            <a:endParaRPr lang="en-US" sz="1200" dirty="0"/>
          </a:p>
          <a:p>
            <a:pPr lvl="1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Hose instability at low plasma density, flat beams?</a:t>
            </a:r>
          </a:p>
          <a:p>
            <a:pPr lvl="1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Plasma light: diagnostic for wakefields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19664" y="1415785"/>
            <a:ext cx="8624335" cy="4299215"/>
            <a:chOff x="519664" y="1415785"/>
            <a:chExt cx="8624335" cy="4299215"/>
          </a:xfrm>
        </p:grpSpPr>
        <p:grpSp>
          <p:nvGrpSpPr>
            <p:cNvPr id="20" name="Group 9"/>
            <p:cNvGrpSpPr/>
            <p:nvPr/>
          </p:nvGrpSpPr>
          <p:grpSpPr>
            <a:xfrm>
              <a:off x="5552450" y="2037906"/>
              <a:ext cx="3591549" cy="3531447"/>
              <a:chOff x="5552450" y="2037906"/>
              <a:chExt cx="3591549" cy="3531447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5552450" y="5046133"/>
                <a:ext cx="35702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f</a:t>
                </a:r>
                <a:r>
                  <a:rPr lang="en-US" sz="1400" baseline="-25000" dirty="0"/>
                  <a:t>mod</a:t>
                </a:r>
                <a:r>
                  <a:rPr lang="en-US" sz="1400" dirty="0"/>
                  <a:t>~164GHz~f</a:t>
                </a:r>
                <a:r>
                  <a:rPr lang="en-US" sz="1400" baseline="-25000" dirty="0"/>
                  <a:t>pe</a:t>
                </a:r>
                <a:r>
                  <a:rPr lang="en-US" sz="1400" dirty="0"/>
                  <a:t>(n</a:t>
                </a:r>
                <a:r>
                  <a:rPr lang="en-US" sz="1400" baseline="-25000" dirty="0"/>
                  <a:t>e0</a:t>
                </a:r>
                <a:r>
                  <a:rPr lang="en-US" sz="1400" dirty="0"/>
                  <a:t>~3.4x10</a:t>
                </a:r>
                <a:r>
                  <a:rPr lang="en-US" sz="1400" baseline="30000" dirty="0"/>
                  <a:t>14</a:t>
                </a:r>
                <a:r>
                  <a:rPr lang="en-US" sz="1400" dirty="0"/>
                  <a:t>cm</a:t>
                </a:r>
                <a:r>
                  <a:rPr lang="en-US" sz="1400" baseline="30000" dirty="0"/>
                  <a:t>-3</a:t>
                </a:r>
                <a:r>
                  <a:rPr lang="en-US" sz="1400" dirty="0"/>
                  <a:t>)</a:t>
                </a:r>
              </a:p>
              <a:p>
                <a:r>
                  <a:rPr lang="en-US" sz="1400" dirty="0"/>
                  <a:t>Time-resolved image shows SMI with DPS</a:t>
                </a:r>
              </a:p>
            </p:txBody>
          </p:sp>
          <p:grpSp>
            <p:nvGrpSpPr>
              <p:cNvPr id="25" name="Group 11"/>
              <p:cNvGrpSpPr/>
              <p:nvPr/>
            </p:nvGrpSpPr>
            <p:grpSpPr>
              <a:xfrm>
                <a:off x="5868190" y="2037906"/>
                <a:ext cx="3092694" cy="2146202"/>
                <a:chOff x="5868190" y="2284031"/>
                <a:chExt cx="3092694" cy="2146202"/>
              </a:xfrm>
            </p:grpSpPr>
            <p:pic>
              <p:nvPicPr>
                <p:cNvPr id="28" name="Picture 27" descr="20230413183541.png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868190" y="2284031"/>
                  <a:ext cx="3092694" cy="2146202"/>
                </a:xfrm>
                <a:prstGeom prst="rect">
                  <a:avLst/>
                </a:prstGeom>
              </p:spPr>
            </p:pic>
            <p:sp>
              <p:nvSpPr>
                <p:cNvPr id="29" name="TextBox 28"/>
                <p:cNvSpPr txBox="1"/>
                <p:nvPr/>
              </p:nvSpPr>
              <p:spPr>
                <a:xfrm>
                  <a:off x="6832771" y="3967519"/>
                  <a:ext cx="65918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>
                      <a:solidFill>
                        <a:schemeClr val="bg1"/>
                      </a:solidFill>
                    </a:rPr>
                    <a:t>SMI!</a:t>
                  </a:r>
                </a:p>
              </p:txBody>
            </p:sp>
            <p:cxnSp>
              <p:nvCxnSpPr>
                <p:cNvPr id="30" name="Straight Arrow Connector 29"/>
                <p:cNvCxnSpPr/>
                <p:nvPr/>
              </p:nvCxnSpPr>
              <p:spPr bwMode="auto">
                <a:xfrm rot="16200000" flipH="1">
                  <a:off x="7561368" y="3416200"/>
                  <a:ext cx="112232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8161913" y="3445736"/>
                  <a:ext cx="2487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 err="1">
                      <a:solidFill>
                        <a:srgbClr val="FFFFFF"/>
                      </a:solidFill>
                    </a:rPr>
                    <a:t>t</a:t>
                  </a:r>
                  <a:endParaRPr lang="en-US" sz="1800" dirty="0">
                    <a:solidFill>
                      <a:srgbClr val="FFFFFF"/>
                    </a:solidFill>
                  </a:endParaRPr>
                </a:p>
              </p:txBody>
            </p:sp>
          </p:grpSp>
          <p:pic>
            <p:nvPicPr>
              <p:cNvPr id="26" name="Picture 25" descr="20230413184112.png"/>
              <p:cNvPicPr>
                <a:picLocks noChangeAspect="1"/>
              </p:cNvPicPr>
              <p:nvPr/>
            </p:nvPicPr>
            <p:blipFill>
              <a:blip r:embed="rId4"/>
              <a:srcRect t="78381"/>
              <a:stretch>
                <a:fillRect/>
              </a:stretch>
            </p:blipFill>
            <p:spPr>
              <a:xfrm>
                <a:off x="5769146" y="4223488"/>
                <a:ext cx="3374853" cy="767907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2F2F2"/>
                  </a:clrFrom>
                  <a:clrTo>
                    <a:srgbClr val="F2F2F2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703414" y="5025293"/>
                <a:ext cx="302756" cy="283594"/>
              </a:xfrm>
              <a:prstGeom prst="rect">
                <a:avLst/>
              </a:prstGeom>
            </p:spPr>
          </p:pic>
        </p:grp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664" y="2272122"/>
              <a:ext cx="4826000" cy="344287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 rot="20372685">
              <a:off x="4602072" y="1415785"/>
              <a:ext cx="3618298" cy="523220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Installed and running!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80119" y="1713417"/>
              <a:ext cx="1672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3h test 13/04/2023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404676" y="127000"/>
            <a:ext cx="43330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V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APOR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S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OURCE: </a:t>
            </a:r>
            <a:r>
              <a:rPr lang="en-US" sz="24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D</a:t>
            </a:r>
            <a:r>
              <a:rPr lang="en-US" sz="2000" dirty="0" err="1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ENSiTY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 </a:t>
            </a:r>
            <a:r>
              <a:rPr lang="en-US" sz="24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S</a:t>
            </a:r>
            <a:r>
              <a:rPr lang="en-US" sz="2000" dirty="0">
                <a:solidFill>
                  <a:srgbClr val="55B8E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TEP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77560"/>
            <a:ext cx="4804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Research topics, vapor source, </a:t>
            </a:r>
            <a:r>
              <a:rPr lang="en-US" sz="1200" dirty="0">
                <a:solidFill>
                  <a:srgbClr val="FF0000"/>
                </a:solidFill>
              </a:rPr>
              <a:t>August 2023-2024</a:t>
            </a:r>
            <a:r>
              <a:rPr lang="en-US" sz="1200" dirty="0"/>
              <a:t>:</a:t>
            </a:r>
          </a:p>
          <a:p>
            <a:pPr lvl="1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Effect of plasma density step on:</a:t>
            </a:r>
          </a:p>
          <a:p>
            <a:pPr lvl="2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Proton bunch, time resolved and integrated images</a:t>
            </a:r>
          </a:p>
          <a:p>
            <a:pPr lvl="2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Plasma light, wakefield diagnostic</a:t>
            </a:r>
          </a:p>
          <a:p>
            <a:pPr lvl="2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 err="1"/>
              <a:t>e</a:t>
            </a:r>
            <a:r>
              <a:rPr lang="en-US" sz="1200" dirty="0"/>
              <a:t>- acceleration</a:t>
            </a:r>
          </a:p>
          <a:p>
            <a:pPr lvl="2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Seeding of self-modulation, RIF and </a:t>
            </a:r>
            <a:r>
              <a:rPr lang="en-US" sz="1200" dirty="0" err="1"/>
              <a:t>e</a:t>
            </a:r>
            <a:r>
              <a:rPr lang="en-US" sz="1200" dirty="0"/>
              <a:t>-bunch</a:t>
            </a:r>
          </a:p>
          <a:p>
            <a:pPr lvl="2">
              <a:buClr>
                <a:srgbClr val="409184"/>
              </a:buClr>
              <a:buFont typeface="Wingdings" charset="2"/>
              <a:buChar char="²"/>
            </a:pPr>
            <a:r>
              <a:rPr lang="en-US" sz="1200" dirty="0"/>
              <a:t>Short plasma (4m?) for self-modulation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5572"/>
            <a:ext cx="1905144" cy="1483291"/>
          </a:xfrm>
          <a:prstGeom prst="rect">
            <a:avLst/>
          </a:prstGeom>
        </p:spPr>
      </p:pic>
      <p:pic>
        <p:nvPicPr>
          <p:cNvPr id="9" name="Picture 8" descr="DesnityStepC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69" y="2114601"/>
            <a:ext cx="4169154" cy="20301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3186" y="3829050"/>
            <a:ext cx="1916694" cy="17185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9762" y="4120658"/>
            <a:ext cx="1909051" cy="1381925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endCxn id="10" idx="0"/>
          </p:cNvCxnSpPr>
          <p:nvPr/>
        </p:nvCxnSpPr>
        <p:spPr bwMode="auto">
          <a:xfrm rot="16200000" flipH="1">
            <a:off x="4165553" y="2923070"/>
            <a:ext cx="1417034" cy="39492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2564594" y="3140538"/>
            <a:ext cx="1678764" cy="4280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989111" y="2731954"/>
            <a:ext cx="1526363" cy="125981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2" name="Group 19"/>
          <p:cNvGrpSpPr/>
          <p:nvPr/>
        </p:nvGrpSpPr>
        <p:grpSpPr>
          <a:xfrm>
            <a:off x="6246913" y="2819353"/>
            <a:ext cx="1836235" cy="2452770"/>
            <a:chOff x="6246913" y="2819353"/>
            <a:chExt cx="1836235" cy="245277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46913" y="2819353"/>
              <a:ext cx="1836235" cy="244180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330651" y="4902791"/>
              <a:ext cx="928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Control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139825" y="5242244"/>
            <a:ext cx="1906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Expansion volume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8380" y="4134489"/>
            <a:ext cx="1884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Copper integrators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6137" y="4050806"/>
            <a:ext cx="1633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Heat exchanger</a:t>
            </a:r>
          </a:p>
        </p:txBody>
      </p:sp>
      <p:sp>
        <p:nvSpPr>
          <p:cNvPr id="24" name="TextBox 23"/>
          <p:cNvSpPr txBox="1"/>
          <p:nvPr/>
        </p:nvSpPr>
        <p:spPr>
          <a:xfrm rot="20372685">
            <a:off x="4364583" y="1179977"/>
            <a:ext cx="2300530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 schedule!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3710" y="1219518"/>
            <a:ext cx="2320290" cy="15433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055" y="3221025"/>
            <a:ext cx="687617" cy="67757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270026</TotalTime>
  <Words>950</Words>
  <Application>Microsoft Office PowerPoint</Application>
  <PresentationFormat>On-screen Show (16:10)</PresentationFormat>
  <Paragraphs>163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MPP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Muggli Patric</dc:creator>
  <cp:keywords/>
  <dc:description/>
  <cp:lastModifiedBy>patric muggli</cp:lastModifiedBy>
  <cp:revision>2672</cp:revision>
  <cp:lastPrinted>2023-03-05T18:47:52Z</cp:lastPrinted>
  <dcterms:created xsi:type="dcterms:W3CDTF">2023-04-21T18:44:19Z</dcterms:created>
  <dcterms:modified xsi:type="dcterms:W3CDTF">2023-04-24T06:11:18Z</dcterms:modified>
  <cp:category/>
</cp:coreProperties>
</file>