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0"/>
  </p:notesMasterIdLst>
  <p:sldIdLst>
    <p:sldId id="260" r:id="rId5"/>
    <p:sldId id="352" r:id="rId6"/>
    <p:sldId id="367" r:id="rId7"/>
    <p:sldId id="365" r:id="rId8"/>
    <p:sldId id="362" r:id="rId9"/>
    <p:sldId id="361" r:id="rId10"/>
    <p:sldId id="356" r:id="rId11"/>
    <p:sldId id="357" r:id="rId12"/>
    <p:sldId id="368" r:id="rId13"/>
    <p:sldId id="366" r:id="rId14"/>
    <p:sldId id="363" r:id="rId15"/>
    <p:sldId id="393" r:id="rId16"/>
    <p:sldId id="350" r:id="rId17"/>
    <p:sldId id="386" r:id="rId18"/>
    <p:sldId id="396" r:id="rId19"/>
    <p:sldId id="369" r:id="rId20"/>
    <p:sldId id="392" r:id="rId21"/>
    <p:sldId id="380" r:id="rId22"/>
    <p:sldId id="374" r:id="rId23"/>
    <p:sldId id="358" r:id="rId24"/>
    <p:sldId id="394" r:id="rId25"/>
    <p:sldId id="395" r:id="rId26"/>
    <p:sldId id="370" r:id="rId27"/>
    <p:sldId id="371" r:id="rId28"/>
    <p:sldId id="29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2AC00"/>
    <a:srgbClr val="05649F"/>
    <a:srgbClr val="010B2D"/>
    <a:srgbClr val="02185A"/>
    <a:srgbClr val="FF7B08"/>
    <a:srgbClr val="1F77B4"/>
    <a:srgbClr val="FFFFFF"/>
    <a:srgbClr val="077FC9"/>
    <a:srgbClr val="FBFAF5"/>
    <a:srgbClr val="FFF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90162" autoAdjust="0"/>
  </p:normalViewPr>
  <p:slideViewPr>
    <p:cSldViewPr snapToGrid="0">
      <p:cViewPr varScale="1">
        <p:scale>
          <a:sx n="100" d="100"/>
          <a:sy n="100" d="100"/>
        </p:scale>
        <p:origin x="7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D1D65-6838-4965-B89B-37773DE330FD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F7D35-37ED-461C-95A7-9542054518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500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299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43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5640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8822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4098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4F7D35-37ED-461C-95A7-95420545182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30178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0936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9466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614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4105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946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8254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4F7D35-37ED-461C-95A7-95420545182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36462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4F7D35-37ED-461C-95A7-95420545182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18817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9642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678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98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528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A12F7-2FF5-4885-B8A8-E97B45A7AB3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789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171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856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482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186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C59B-2513-4982-9B84-34699F52EE36}" type="datetime1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715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FB01F-2EDA-4EF9-B46C-0E6B7BFA2474}" type="datetime1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017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CDC4-AF11-466F-9A2B-395E32FC5F53}" type="datetime1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61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353B-C173-493C-873C-0CF26C35BBA9}" type="datetime1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95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82B8-191A-48B7-9597-AC7967BDF634}" type="datetime1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60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6CEF1-272A-4AD3-9CE1-1AF507BECAAA}" type="datetime1">
              <a:rPr lang="en-GB" smtClean="0"/>
              <a:t>25/04/2023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332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EEBF-5D34-4AB1-841A-A785F1BB347E}" type="datetime1">
              <a:rPr lang="en-GB" smtClean="0"/>
              <a:t>25/04/2023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A6DFC-C629-4C36-86A3-01A12010FC09}" type="datetime1">
              <a:rPr lang="en-GB" smtClean="0"/>
              <a:t>25/04/2023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076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C633-4FEB-4530-9976-3ACF46A058BD}" type="datetime1">
              <a:rPr lang="en-GB" smtClean="0"/>
              <a:t>25/04/2023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589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218ED-BDE3-4937-ACDF-2DA84C186B34}" type="datetime1">
              <a:rPr lang="en-GB" smtClean="0"/>
              <a:t>25/04/2023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9C32-7F2D-4F23-8C08-97B455A2F153}" type="datetime1">
              <a:rPr lang="en-GB" smtClean="0"/>
              <a:t>25/04/2023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288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5D676-51BC-443C-998E-51E82640381A}" type="datetime1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33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7.png"/><Relationship Id="rId5" Type="http://schemas.openxmlformats.org/officeDocument/2006/relationships/image" Target="../media/image3.png"/><Relationship Id="rId10" Type="http://schemas.openxmlformats.org/officeDocument/2006/relationships/image" Target="../media/image26.png"/><Relationship Id="rId4" Type="http://schemas.openxmlformats.org/officeDocument/2006/relationships/image" Target="../media/image2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.png"/><Relationship Id="rId10" Type="http://schemas.openxmlformats.org/officeDocument/2006/relationships/image" Target="../media/image35.png"/><Relationship Id="rId4" Type="http://schemas.openxmlformats.org/officeDocument/2006/relationships/image" Target="../media/image2.png"/><Relationship Id="rId9" Type="http://schemas.openxmlformats.org/officeDocument/2006/relationships/image" Target="../media/image34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.png"/><Relationship Id="rId7" Type="http://schemas.openxmlformats.org/officeDocument/2006/relationships/image" Target="../media/image39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11" Type="http://schemas.openxmlformats.org/officeDocument/2006/relationships/image" Target="../media/image42.png"/><Relationship Id="rId5" Type="http://schemas.openxmlformats.org/officeDocument/2006/relationships/image" Target="../media/image3.png"/><Relationship Id="rId10" Type="http://schemas.openxmlformats.org/officeDocument/2006/relationships/image" Target="../media/image41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image" Target="../media/image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3.png"/><Relationship Id="rId10" Type="http://schemas.openxmlformats.org/officeDocument/2006/relationships/image" Target="../media/image48.png"/><Relationship Id="rId4" Type="http://schemas.openxmlformats.org/officeDocument/2006/relationships/image" Target="../media/image2.png"/><Relationship Id="rId9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2.png"/><Relationship Id="rId9" Type="http://schemas.openxmlformats.org/officeDocument/2006/relationships/hyperlink" Target="https://doi.org/10.3390/s23042248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12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8.png"/><Relationship Id="rId4" Type="http://schemas.openxmlformats.org/officeDocument/2006/relationships/image" Target="../media/image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18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H="1">
            <a:off x="6794224" y="4518212"/>
            <a:ext cx="5397776" cy="233978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7725" y="1238250"/>
            <a:ext cx="10216552" cy="1779208"/>
          </a:xfrm>
        </p:spPr>
        <p:txBody>
          <a:bodyPr>
            <a:normAutofit fontScale="90000"/>
          </a:bodyPr>
          <a:lstStyle/>
          <a:p>
            <a:pPr algn="l"/>
            <a:r>
              <a:rPr lang="en-GB" sz="6600" b="1" dirty="0" smtClean="0">
                <a:solidFill>
                  <a:schemeClr val="bg1"/>
                </a:solidFill>
              </a:rPr>
              <a:t>Beam instrumentation development for Run 2c</a:t>
            </a:r>
            <a:endParaRPr lang="en-GB" sz="66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87723" y="3624471"/>
            <a:ext cx="8747947" cy="1256812"/>
          </a:xfrm>
        </p:spPr>
        <p:txBody>
          <a:bodyPr lIns="216000">
            <a:normAutofit lnSpcReduction="10000"/>
          </a:bodyPr>
          <a:lstStyle/>
          <a:p>
            <a:pPr algn="l"/>
            <a:r>
              <a:rPr lang="en-GB" sz="2800" b="1" u="sng" dirty="0">
                <a:solidFill>
                  <a:schemeClr val="bg1"/>
                </a:solidFill>
              </a:rPr>
              <a:t>Joseph Wolfenden</a:t>
            </a:r>
            <a:r>
              <a:rPr lang="en-GB" sz="2800" b="1" dirty="0">
                <a:solidFill>
                  <a:schemeClr val="bg1"/>
                </a:solidFill>
              </a:rPr>
              <a:t>, </a:t>
            </a:r>
            <a:r>
              <a:rPr lang="en-GB" sz="2800" b="1" dirty="0" smtClean="0">
                <a:solidFill>
                  <a:schemeClr val="bg1"/>
                </a:solidFill>
              </a:rPr>
              <a:t>Catherine </a:t>
            </a:r>
            <a:r>
              <a:rPr lang="en-GB" sz="2800" b="1" dirty="0">
                <a:solidFill>
                  <a:schemeClr val="bg1"/>
                </a:solidFill>
              </a:rPr>
              <a:t>Swain</a:t>
            </a:r>
            <a:r>
              <a:rPr lang="en-GB" sz="2800" b="1" dirty="0" smtClean="0">
                <a:solidFill>
                  <a:schemeClr val="bg1"/>
                </a:solidFill>
              </a:rPr>
              <a:t>, Debdeep Ghosal, and Carsten </a:t>
            </a:r>
            <a:r>
              <a:rPr lang="en-GB" sz="2800" b="1" dirty="0">
                <a:solidFill>
                  <a:schemeClr val="bg1"/>
                </a:solidFill>
              </a:rPr>
              <a:t>Welsch</a:t>
            </a:r>
          </a:p>
          <a:p>
            <a:pPr algn="l"/>
            <a:r>
              <a:rPr lang="en-GB" sz="2800" b="1" dirty="0" smtClean="0">
                <a:solidFill>
                  <a:schemeClr val="bg1"/>
                </a:solidFill>
              </a:rPr>
              <a:t>26/04/2023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60" y="5738937"/>
            <a:ext cx="4159343" cy="10691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131" y="5430858"/>
            <a:ext cx="2024165" cy="14309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389" y="5602942"/>
            <a:ext cx="2384612" cy="1219199"/>
          </a:xfrm>
          <a:prstGeom prst="rect">
            <a:avLst/>
          </a:prstGeom>
        </p:spPr>
      </p:pic>
      <p:sp>
        <p:nvSpPr>
          <p:cNvPr id="9" name="Right Triangle 8"/>
          <p:cNvSpPr/>
          <p:nvPr/>
        </p:nvSpPr>
        <p:spPr>
          <a:xfrm rot="18791905" flipH="1" flipV="1">
            <a:off x="6800281" y="4517846"/>
            <a:ext cx="5397776" cy="2339788"/>
          </a:xfrm>
          <a:prstGeom prst="rtTriangle">
            <a:avLst/>
          </a:prstGeom>
          <a:solidFill>
            <a:srgbClr val="010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6052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Emittance diagnostics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28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9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DE5F195A-6B53-411A-9E38-610A4ADC84D8}"/>
              </a:ext>
            </a:extLst>
          </p:cNvPr>
          <p:cNvSpPr/>
          <p:nvPr/>
        </p:nvSpPr>
        <p:spPr>
          <a:xfrm>
            <a:off x="126994" y="1107366"/>
            <a:ext cx="858012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Optical versions of slit/pinhole scans and pepper-pot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Focusing </a:t>
            </a:r>
            <a:r>
              <a:rPr lang="en-GB" sz="2400" b="1" dirty="0"/>
              <a:t>on OTR – Optical Transition Radiation</a:t>
            </a:r>
          </a:p>
          <a:p>
            <a:pPr marL="800100" lvl="1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GB" sz="2400" b="1" dirty="0"/>
              <a:t>Could also be done with other types of radiation, e.g. OSR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Two methods under investigation:</a:t>
            </a:r>
          </a:p>
          <a:p>
            <a:pPr marL="800100" lvl="1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GB" sz="2400" b="1" dirty="0"/>
              <a:t>DMD – Digital </a:t>
            </a:r>
            <a:r>
              <a:rPr lang="en-GB" sz="2400" b="1" dirty="0" smtClean="0"/>
              <a:t>Micro-mirror Device</a:t>
            </a:r>
          </a:p>
          <a:p>
            <a:pPr marL="800100" lvl="1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GB" sz="2400" b="1" dirty="0" smtClean="0"/>
              <a:t>MLA </a:t>
            </a:r>
            <a:r>
              <a:rPr lang="en-GB" sz="2400" b="1" dirty="0"/>
              <a:t>– Micro Lens Array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1340017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28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10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D9D8A3E5-6ABE-44F4-BBB9-38D64F389582}"/>
              </a:ext>
            </a:extLst>
          </p:cNvPr>
          <p:cNvGrpSpPr/>
          <p:nvPr/>
        </p:nvGrpSpPr>
        <p:grpSpPr>
          <a:xfrm>
            <a:off x="141579" y="3356128"/>
            <a:ext cx="3258543" cy="2533227"/>
            <a:chOff x="2113072" y="-4204623"/>
            <a:chExt cx="4717068" cy="3667101"/>
          </a:xfrm>
        </p:grpSpPr>
        <p:grpSp>
          <p:nvGrpSpPr>
            <p:cNvPr id="4" name="Group 3"/>
            <p:cNvGrpSpPr/>
            <p:nvPr/>
          </p:nvGrpSpPr>
          <p:grpSpPr>
            <a:xfrm>
              <a:off x="2113072" y="-4204623"/>
              <a:ext cx="4717068" cy="3667101"/>
              <a:chOff x="7256042" y="1742196"/>
              <a:chExt cx="4717068" cy="3667101"/>
            </a:xfrm>
          </p:grpSpPr>
          <p:sp>
            <p:nvSpPr>
              <p:cNvPr id="83" name="Rounded Rectangle 82"/>
              <p:cNvSpPr/>
              <p:nvPr/>
            </p:nvSpPr>
            <p:spPr>
              <a:xfrm>
                <a:off x="7256042" y="1742196"/>
                <a:ext cx="4717068" cy="3667101"/>
              </a:xfrm>
              <a:prstGeom prst="roundRect">
                <a:avLst>
                  <a:gd name="adj" fmla="val 2517"/>
                </a:avLst>
              </a:prstGeom>
              <a:solidFill>
                <a:srgbClr val="05649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0</a:t>
                </a: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7345233" y="1851814"/>
                <a:ext cx="4538687" cy="3447864"/>
                <a:chOff x="7008340" y="1187073"/>
                <a:chExt cx="4538687" cy="3447864"/>
              </a:xfrm>
            </p:grpSpPr>
            <p:pic>
              <p:nvPicPr>
                <p:cNvPr id="85" name="Picture 84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008340" y="1187073"/>
                  <a:ext cx="4538687" cy="1569803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86" name="Picture 8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008340" y="2741130"/>
                  <a:ext cx="4538687" cy="1893807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</p:grpSp>
        <p:sp>
          <p:nvSpPr>
            <p:cNvPr id="41" name="Content Placeholder 2"/>
            <p:cNvSpPr txBox="1">
              <a:spLocks/>
            </p:cNvSpPr>
            <p:nvPr/>
          </p:nvSpPr>
          <p:spPr>
            <a:xfrm>
              <a:off x="2194320" y="-2771105"/>
              <a:ext cx="773560" cy="8000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100" dirty="0"/>
            </a:p>
            <a:p>
              <a:r>
                <a:rPr lang="en-GB" sz="1100" dirty="0" smtClean="0"/>
                <a:t>[2, 3]</a:t>
              </a:r>
              <a:endParaRPr lang="en-GB" sz="11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26994" y="1136851"/>
            <a:ext cx="6304312" cy="2137962"/>
            <a:chOff x="228599" y="2309860"/>
            <a:chExt cx="6852901" cy="2324003"/>
          </a:xfrm>
        </p:grpSpPr>
        <p:sp>
          <p:nvSpPr>
            <p:cNvPr id="185" name="Rounded Rectangle 184"/>
            <p:cNvSpPr/>
            <p:nvPr/>
          </p:nvSpPr>
          <p:spPr>
            <a:xfrm>
              <a:off x="228599" y="2309860"/>
              <a:ext cx="6852901" cy="2324003"/>
            </a:xfrm>
            <a:prstGeom prst="roundRect">
              <a:avLst>
                <a:gd name="adj" fmla="val 2579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5463" y="2379827"/>
              <a:ext cx="6709363" cy="2174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4" name="Group 123"/>
            <p:cNvGrpSpPr/>
            <p:nvPr/>
          </p:nvGrpSpPr>
          <p:grpSpPr>
            <a:xfrm>
              <a:off x="305463" y="2379827"/>
              <a:ext cx="6671263" cy="2174658"/>
              <a:chOff x="354886" y="2213511"/>
              <a:chExt cx="7011683" cy="2285626"/>
            </a:xfrm>
          </p:grpSpPr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AB6584F6-D653-4B0C-9467-B9EC1A064CED}"/>
                  </a:ext>
                </a:extLst>
              </p:cNvPr>
              <p:cNvGrpSpPr/>
              <p:nvPr/>
            </p:nvGrpSpPr>
            <p:grpSpPr>
              <a:xfrm>
                <a:off x="4095666" y="2814953"/>
                <a:ext cx="3270903" cy="1684184"/>
                <a:chOff x="6300495" y="2252153"/>
                <a:chExt cx="5794049" cy="3839345"/>
              </a:xfrm>
            </p:grpSpPr>
            <p:sp>
              <p:nvSpPr>
                <p:cNvPr id="175" name="Freeform: Shape 17">
                  <a:extLst>
                    <a:ext uri="{FF2B5EF4-FFF2-40B4-BE49-F238E27FC236}">
                      <a16:creationId xmlns:a16="http://schemas.microsoft.com/office/drawing/2014/main" id="{F93292D6-49D2-44DE-8DA6-5D3997332DCF}"/>
                    </a:ext>
                  </a:extLst>
                </p:cNvPr>
                <p:cNvSpPr/>
                <p:nvPr/>
              </p:nvSpPr>
              <p:spPr>
                <a:xfrm>
                  <a:off x="7009480" y="2551565"/>
                  <a:ext cx="4064000" cy="2895600"/>
                </a:xfrm>
                <a:custGeom>
                  <a:avLst/>
                  <a:gdLst>
                    <a:gd name="connsiteX0" fmla="*/ 0 w 4064000"/>
                    <a:gd name="connsiteY0" fmla="*/ 2887133 h 2895600"/>
                    <a:gd name="connsiteX1" fmla="*/ 372533 w 4064000"/>
                    <a:gd name="connsiteY1" fmla="*/ 2853266 h 2895600"/>
                    <a:gd name="connsiteX2" fmla="*/ 668866 w 4064000"/>
                    <a:gd name="connsiteY2" fmla="*/ 2777066 h 2895600"/>
                    <a:gd name="connsiteX3" fmla="*/ 931333 w 4064000"/>
                    <a:gd name="connsiteY3" fmla="*/ 2667000 h 2895600"/>
                    <a:gd name="connsiteX4" fmla="*/ 1007533 w 4064000"/>
                    <a:gd name="connsiteY4" fmla="*/ 2556933 h 2895600"/>
                    <a:gd name="connsiteX5" fmla="*/ 1202266 w 4064000"/>
                    <a:gd name="connsiteY5" fmla="*/ 2328333 h 2895600"/>
                    <a:gd name="connsiteX6" fmla="*/ 1363133 w 4064000"/>
                    <a:gd name="connsiteY6" fmla="*/ 1955800 h 2895600"/>
                    <a:gd name="connsiteX7" fmla="*/ 1456266 w 4064000"/>
                    <a:gd name="connsiteY7" fmla="*/ 1667933 h 2895600"/>
                    <a:gd name="connsiteX8" fmla="*/ 1676400 w 4064000"/>
                    <a:gd name="connsiteY8" fmla="*/ 753533 h 2895600"/>
                    <a:gd name="connsiteX9" fmla="*/ 1820333 w 4064000"/>
                    <a:gd name="connsiteY9" fmla="*/ 177800 h 2895600"/>
                    <a:gd name="connsiteX10" fmla="*/ 1947333 w 4064000"/>
                    <a:gd name="connsiteY10" fmla="*/ 16933 h 2895600"/>
                    <a:gd name="connsiteX11" fmla="*/ 2133600 w 4064000"/>
                    <a:gd name="connsiteY11" fmla="*/ 0 h 2895600"/>
                    <a:gd name="connsiteX12" fmla="*/ 2269066 w 4064000"/>
                    <a:gd name="connsiteY12" fmla="*/ 59266 h 2895600"/>
                    <a:gd name="connsiteX13" fmla="*/ 2336800 w 4064000"/>
                    <a:gd name="connsiteY13" fmla="*/ 160866 h 2895600"/>
                    <a:gd name="connsiteX14" fmla="*/ 2523066 w 4064000"/>
                    <a:gd name="connsiteY14" fmla="*/ 939800 h 2895600"/>
                    <a:gd name="connsiteX15" fmla="*/ 2692400 w 4064000"/>
                    <a:gd name="connsiteY15" fmla="*/ 1701800 h 2895600"/>
                    <a:gd name="connsiteX16" fmla="*/ 2810933 w 4064000"/>
                    <a:gd name="connsiteY16" fmla="*/ 2023533 h 2895600"/>
                    <a:gd name="connsiteX17" fmla="*/ 3031066 w 4064000"/>
                    <a:gd name="connsiteY17" fmla="*/ 2446866 h 2895600"/>
                    <a:gd name="connsiteX18" fmla="*/ 3268133 w 4064000"/>
                    <a:gd name="connsiteY18" fmla="*/ 2700866 h 2895600"/>
                    <a:gd name="connsiteX19" fmla="*/ 3572933 w 4064000"/>
                    <a:gd name="connsiteY19" fmla="*/ 2819400 h 2895600"/>
                    <a:gd name="connsiteX20" fmla="*/ 3928533 w 4064000"/>
                    <a:gd name="connsiteY20" fmla="*/ 2887133 h 2895600"/>
                    <a:gd name="connsiteX21" fmla="*/ 4064000 w 4064000"/>
                    <a:gd name="connsiteY21" fmla="*/ 2895600 h 2895600"/>
                    <a:gd name="connsiteX22" fmla="*/ 0 w 4064000"/>
                    <a:gd name="connsiteY22" fmla="*/ 2887133 h 2895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064000" h="2895600">
                      <a:moveTo>
                        <a:pt x="0" y="2887133"/>
                      </a:moveTo>
                      <a:lnTo>
                        <a:pt x="372533" y="2853266"/>
                      </a:lnTo>
                      <a:lnTo>
                        <a:pt x="668866" y="2777066"/>
                      </a:lnTo>
                      <a:lnTo>
                        <a:pt x="931333" y="2667000"/>
                      </a:lnTo>
                      <a:lnTo>
                        <a:pt x="1007533" y="2556933"/>
                      </a:lnTo>
                      <a:lnTo>
                        <a:pt x="1202266" y="2328333"/>
                      </a:lnTo>
                      <a:lnTo>
                        <a:pt x="1363133" y="1955800"/>
                      </a:lnTo>
                      <a:lnTo>
                        <a:pt x="1456266" y="1667933"/>
                      </a:lnTo>
                      <a:lnTo>
                        <a:pt x="1676400" y="753533"/>
                      </a:lnTo>
                      <a:lnTo>
                        <a:pt x="1820333" y="177800"/>
                      </a:lnTo>
                      <a:lnTo>
                        <a:pt x="1947333" y="16933"/>
                      </a:lnTo>
                      <a:lnTo>
                        <a:pt x="2133600" y="0"/>
                      </a:lnTo>
                      <a:lnTo>
                        <a:pt x="2269066" y="59266"/>
                      </a:lnTo>
                      <a:lnTo>
                        <a:pt x="2336800" y="160866"/>
                      </a:lnTo>
                      <a:lnTo>
                        <a:pt x="2523066" y="939800"/>
                      </a:lnTo>
                      <a:lnTo>
                        <a:pt x="2692400" y="1701800"/>
                      </a:lnTo>
                      <a:lnTo>
                        <a:pt x="2810933" y="2023533"/>
                      </a:lnTo>
                      <a:lnTo>
                        <a:pt x="3031066" y="2446866"/>
                      </a:lnTo>
                      <a:lnTo>
                        <a:pt x="3268133" y="2700866"/>
                      </a:lnTo>
                      <a:lnTo>
                        <a:pt x="3572933" y="2819400"/>
                      </a:lnTo>
                      <a:lnTo>
                        <a:pt x="3928533" y="2887133"/>
                      </a:lnTo>
                      <a:lnTo>
                        <a:pt x="4064000" y="2895600"/>
                      </a:lnTo>
                      <a:lnTo>
                        <a:pt x="0" y="2887133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CFDEE5EB-F52C-49C5-B535-0385A1CCA0BD}"/>
                    </a:ext>
                  </a:extLst>
                </p:cNvPr>
                <p:cNvCxnSpPr/>
                <p:nvPr/>
              </p:nvCxnSpPr>
              <p:spPr>
                <a:xfrm>
                  <a:off x="9089639" y="2252153"/>
                  <a:ext cx="0" cy="3196278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77" name="Group 176">
                  <a:extLst>
                    <a:ext uri="{FF2B5EF4-FFF2-40B4-BE49-F238E27FC236}">
                      <a16:creationId xmlns:a16="http://schemas.microsoft.com/office/drawing/2014/main" id="{5EA06CB1-A37A-49F3-8362-98CD429DC690}"/>
                    </a:ext>
                  </a:extLst>
                </p:cNvPr>
                <p:cNvGrpSpPr/>
                <p:nvPr/>
              </p:nvGrpSpPr>
              <p:grpSpPr>
                <a:xfrm>
                  <a:off x="6300495" y="2539956"/>
                  <a:ext cx="5794049" cy="2908475"/>
                  <a:chOff x="5725682" y="1800258"/>
                  <a:chExt cx="5794049" cy="2908475"/>
                </a:xfrm>
              </p:grpSpPr>
              <p:cxnSp>
                <p:nvCxnSpPr>
                  <p:cNvPr id="182" name="Straight Connector 181">
                    <a:extLst>
                      <a:ext uri="{FF2B5EF4-FFF2-40B4-BE49-F238E27FC236}">
                        <a16:creationId xmlns:a16="http://schemas.microsoft.com/office/drawing/2014/main" id="{69D042A6-0A3A-4760-B012-CF7C425B1A46}"/>
                      </a:ext>
                    </a:extLst>
                  </p:cNvPr>
                  <p:cNvCxnSpPr/>
                  <p:nvPr/>
                </p:nvCxnSpPr>
                <p:spPr>
                  <a:xfrm>
                    <a:off x="5725682" y="4708733"/>
                    <a:ext cx="5794049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3" name="Freeform: Shape 25">
                    <a:extLst>
                      <a:ext uri="{FF2B5EF4-FFF2-40B4-BE49-F238E27FC236}">
                        <a16:creationId xmlns:a16="http://schemas.microsoft.com/office/drawing/2014/main" id="{F98B9045-EB10-45A9-ACD3-20600C7B7F98}"/>
                      </a:ext>
                    </a:extLst>
                  </p:cNvPr>
                  <p:cNvSpPr/>
                  <p:nvPr/>
                </p:nvSpPr>
                <p:spPr>
                  <a:xfrm>
                    <a:off x="6323888" y="1803163"/>
                    <a:ext cx="2187723" cy="2905570"/>
                  </a:xfrm>
                  <a:custGeom>
                    <a:avLst/>
                    <a:gdLst>
                      <a:gd name="connsiteX0" fmla="*/ 0 w 2187723"/>
                      <a:gd name="connsiteY0" fmla="*/ 2905570 h 2905570"/>
                      <a:gd name="connsiteX1" fmla="*/ 1008404 w 2187723"/>
                      <a:gd name="connsiteY1" fmla="*/ 2683379 h 2905570"/>
                      <a:gd name="connsiteX2" fmla="*/ 1538243 w 2187723"/>
                      <a:gd name="connsiteY2" fmla="*/ 1777525 h 2905570"/>
                      <a:gd name="connsiteX3" fmla="*/ 1897166 w 2187723"/>
                      <a:gd name="connsiteY3" fmla="*/ 290557 h 2905570"/>
                      <a:gd name="connsiteX4" fmla="*/ 2187723 w 2187723"/>
                      <a:gd name="connsiteY4" fmla="*/ 0 h 2905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87723" h="2905570">
                        <a:moveTo>
                          <a:pt x="0" y="2905570"/>
                        </a:moveTo>
                        <a:cubicBezTo>
                          <a:pt x="376015" y="2888478"/>
                          <a:pt x="752030" y="2871387"/>
                          <a:pt x="1008404" y="2683379"/>
                        </a:cubicBezTo>
                        <a:cubicBezTo>
                          <a:pt x="1264778" y="2495371"/>
                          <a:pt x="1390116" y="2176329"/>
                          <a:pt x="1538243" y="1777525"/>
                        </a:cubicBezTo>
                        <a:cubicBezTo>
                          <a:pt x="1686370" y="1378721"/>
                          <a:pt x="1788919" y="586811"/>
                          <a:pt x="1897166" y="290557"/>
                        </a:cubicBezTo>
                        <a:cubicBezTo>
                          <a:pt x="2005413" y="-5697"/>
                          <a:pt x="2058112" y="12819"/>
                          <a:pt x="2187723" y="0"/>
                        </a:cubicBezTo>
                      </a:path>
                    </a:pathLst>
                  </a:custGeom>
                  <a:noFill/>
                  <a:ln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4" name="Freeform: Shape 26">
                    <a:extLst>
                      <a:ext uri="{FF2B5EF4-FFF2-40B4-BE49-F238E27FC236}">
                        <a16:creationId xmlns:a16="http://schemas.microsoft.com/office/drawing/2014/main" id="{BC79D1AD-FB8D-433F-B81C-A477254C2783}"/>
                      </a:ext>
                    </a:extLst>
                  </p:cNvPr>
                  <p:cNvSpPr/>
                  <p:nvPr/>
                </p:nvSpPr>
                <p:spPr>
                  <a:xfrm flipH="1">
                    <a:off x="8511431" y="1800258"/>
                    <a:ext cx="2187723" cy="2905570"/>
                  </a:xfrm>
                  <a:custGeom>
                    <a:avLst/>
                    <a:gdLst>
                      <a:gd name="connsiteX0" fmla="*/ 0 w 2187723"/>
                      <a:gd name="connsiteY0" fmla="*/ 2905570 h 2905570"/>
                      <a:gd name="connsiteX1" fmla="*/ 1008404 w 2187723"/>
                      <a:gd name="connsiteY1" fmla="*/ 2683379 h 2905570"/>
                      <a:gd name="connsiteX2" fmla="*/ 1538243 w 2187723"/>
                      <a:gd name="connsiteY2" fmla="*/ 1777525 h 2905570"/>
                      <a:gd name="connsiteX3" fmla="*/ 1897166 w 2187723"/>
                      <a:gd name="connsiteY3" fmla="*/ 290557 h 2905570"/>
                      <a:gd name="connsiteX4" fmla="*/ 2187723 w 2187723"/>
                      <a:gd name="connsiteY4" fmla="*/ 0 h 2905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87723" h="2905570">
                        <a:moveTo>
                          <a:pt x="0" y="2905570"/>
                        </a:moveTo>
                        <a:cubicBezTo>
                          <a:pt x="376015" y="2888478"/>
                          <a:pt x="752030" y="2871387"/>
                          <a:pt x="1008404" y="2683379"/>
                        </a:cubicBezTo>
                        <a:cubicBezTo>
                          <a:pt x="1264778" y="2495371"/>
                          <a:pt x="1390116" y="2176329"/>
                          <a:pt x="1538243" y="1777525"/>
                        </a:cubicBezTo>
                        <a:cubicBezTo>
                          <a:pt x="1686370" y="1378721"/>
                          <a:pt x="1788919" y="586811"/>
                          <a:pt x="1897166" y="290557"/>
                        </a:cubicBezTo>
                        <a:cubicBezTo>
                          <a:pt x="2005413" y="-5697"/>
                          <a:pt x="2058112" y="12819"/>
                          <a:pt x="2187723" y="0"/>
                        </a:cubicBezTo>
                      </a:path>
                    </a:pathLst>
                  </a:custGeom>
                  <a:noFill/>
                  <a:ln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78" name="TextBox 177">
                  <a:extLst>
                    <a:ext uri="{FF2B5EF4-FFF2-40B4-BE49-F238E27FC236}">
                      <a16:creationId xmlns:a16="http://schemas.microsoft.com/office/drawing/2014/main" id="{F1E53EA7-6F54-4176-97A8-6AB31133D5D2}"/>
                    </a:ext>
                  </a:extLst>
                </p:cNvPr>
                <p:cNvSpPr txBox="1"/>
                <p:nvPr/>
              </p:nvSpPr>
              <p:spPr>
                <a:xfrm>
                  <a:off x="8872110" y="5460038"/>
                  <a:ext cx="629113" cy="631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GB" sz="1200" dirty="0" err="1"/>
                    <a:t>x</a:t>
                  </a:r>
                  <a:r>
                    <a:rPr lang="en-GB" sz="1200" baseline="-25000" dirty="0" err="1"/>
                    <a:t>j</a:t>
                  </a:r>
                  <a:endParaRPr lang="en-GB" sz="1200" baseline="-25000" dirty="0"/>
                </a:p>
              </p:txBody>
            </p:sp>
            <p:cxnSp>
              <p:nvCxnSpPr>
                <p:cNvPr id="179" name="Straight Arrow Connector 178">
                  <a:extLst>
                    <a:ext uri="{FF2B5EF4-FFF2-40B4-BE49-F238E27FC236}">
                      <a16:creationId xmlns:a16="http://schemas.microsoft.com/office/drawing/2014/main" id="{2E72B542-F432-4BD4-AEA3-6E8AB623C2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086243" y="4579105"/>
                  <a:ext cx="742637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0" name="TextBox 179">
                  <a:extLst>
                    <a:ext uri="{FF2B5EF4-FFF2-40B4-BE49-F238E27FC236}">
                      <a16:creationId xmlns:a16="http://schemas.microsoft.com/office/drawing/2014/main" id="{A232F8FA-5849-4916-B338-337D646DB1B4}"/>
                    </a:ext>
                  </a:extLst>
                </p:cNvPr>
                <p:cNvSpPr txBox="1"/>
                <p:nvPr/>
              </p:nvSpPr>
              <p:spPr>
                <a:xfrm>
                  <a:off x="9240473" y="4512551"/>
                  <a:ext cx="570847" cy="5963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GB" sz="1100" dirty="0" err="1"/>
                    <a:t>σ</a:t>
                  </a:r>
                  <a:r>
                    <a:rPr lang="en-GB" sz="1100" baseline="-25000" dirty="0" err="1"/>
                    <a:t>j</a:t>
                  </a:r>
                  <a:endParaRPr lang="en-GB" sz="1100" baseline="-25000" dirty="0"/>
                </a:p>
              </p:txBody>
            </p:sp>
            <p:sp>
              <p:nvSpPr>
                <p:cNvPr id="181" name="TextBox 180">
                  <a:extLst>
                    <a:ext uri="{FF2B5EF4-FFF2-40B4-BE49-F238E27FC236}">
                      <a16:creationId xmlns:a16="http://schemas.microsoft.com/office/drawing/2014/main" id="{33E44E36-607A-44E1-A731-30E62FEEC9AF}"/>
                    </a:ext>
                  </a:extLst>
                </p:cNvPr>
                <p:cNvSpPr txBox="1"/>
                <p:nvPr/>
              </p:nvSpPr>
              <p:spPr>
                <a:xfrm>
                  <a:off x="8548996" y="3616125"/>
                  <a:ext cx="571561" cy="5963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GB" sz="1100" dirty="0" err="1"/>
                    <a:t>n</a:t>
                  </a:r>
                  <a:r>
                    <a:rPr lang="en-GB" sz="1100" baseline="-25000" dirty="0" err="1"/>
                    <a:t>j</a:t>
                  </a:r>
                  <a:endParaRPr lang="en-GB" sz="1100" baseline="-25000" dirty="0"/>
                </a:p>
              </p:txBody>
            </p:sp>
          </p:grp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95610862-DCE8-4C06-AF00-3ACEB995132E}"/>
                  </a:ext>
                </a:extLst>
              </p:cNvPr>
              <p:cNvSpPr txBox="1"/>
              <p:nvPr/>
            </p:nvSpPr>
            <p:spPr>
              <a:xfrm>
                <a:off x="5916495" y="2484613"/>
                <a:ext cx="873654" cy="452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 err="1"/>
                  <a:t>j</a:t>
                </a:r>
                <a:r>
                  <a:rPr lang="en-GB" sz="1100" baseline="30000" dirty="0" err="1"/>
                  <a:t>th</a:t>
                </a:r>
                <a:r>
                  <a:rPr lang="en-GB" sz="1100" dirty="0"/>
                  <a:t> beamlet intensity</a:t>
                </a:r>
                <a:endParaRPr lang="en-GB" sz="1100" baseline="30000" dirty="0"/>
              </a:p>
            </p:txBody>
          </p:sp>
          <p:cxnSp>
            <p:nvCxnSpPr>
              <p:cNvPr id="127" name="Straight Arrow Connector 126">
                <a:extLst>
                  <a:ext uri="{FF2B5EF4-FFF2-40B4-BE49-F238E27FC236}">
                    <a16:creationId xmlns:a16="http://schemas.microsoft.com/office/drawing/2014/main" id="{DF2AEB8F-9903-4908-ADD6-0E479944B405}"/>
                  </a:ext>
                </a:extLst>
              </p:cNvPr>
              <p:cNvCxnSpPr>
                <a:cxnSpLocks/>
                <a:stCxn id="150" idx="11"/>
              </p:cNvCxnSpPr>
              <p:nvPr/>
            </p:nvCxnSpPr>
            <p:spPr>
              <a:xfrm>
                <a:off x="3568474" y="2528506"/>
                <a:ext cx="1826355" cy="76429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E8B259B0-7263-44CE-A22A-108276D23FB3}"/>
                  </a:ext>
                </a:extLst>
              </p:cNvPr>
              <p:cNvGrpSpPr/>
              <p:nvPr/>
            </p:nvGrpSpPr>
            <p:grpSpPr>
              <a:xfrm>
                <a:off x="354886" y="2213511"/>
                <a:ext cx="3740780" cy="2141552"/>
                <a:chOff x="632387" y="1246413"/>
                <a:chExt cx="5946899" cy="3962608"/>
              </a:xfrm>
            </p:grpSpPr>
            <p:grpSp>
              <p:nvGrpSpPr>
                <p:cNvPr id="129" name="Group 128">
                  <a:extLst>
                    <a:ext uri="{FF2B5EF4-FFF2-40B4-BE49-F238E27FC236}">
                      <a16:creationId xmlns:a16="http://schemas.microsoft.com/office/drawing/2014/main" id="{1B887928-A916-4121-9407-47C107EFC3D4}"/>
                    </a:ext>
                  </a:extLst>
                </p:cNvPr>
                <p:cNvGrpSpPr/>
                <p:nvPr/>
              </p:nvGrpSpPr>
              <p:grpSpPr>
                <a:xfrm rot="5400000">
                  <a:off x="3911422" y="2541157"/>
                  <a:ext cx="3695584" cy="1640144"/>
                  <a:chOff x="3785607" y="1788856"/>
                  <a:chExt cx="3695584" cy="1640144"/>
                </a:xfrm>
              </p:grpSpPr>
              <p:grpSp>
                <p:nvGrpSpPr>
                  <p:cNvPr id="144" name="Group 143">
                    <a:extLst>
                      <a:ext uri="{FF2B5EF4-FFF2-40B4-BE49-F238E27FC236}">
                        <a16:creationId xmlns:a16="http://schemas.microsoft.com/office/drawing/2014/main" id="{2865089A-38B5-4FD2-AABD-C3519D8920F1}"/>
                      </a:ext>
                    </a:extLst>
                  </p:cNvPr>
                  <p:cNvGrpSpPr/>
                  <p:nvPr/>
                </p:nvGrpSpPr>
                <p:grpSpPr>
                  <a:xfrm>
                    <a:off x="4723722" y="1788856"/>
                    <a:ext cx="1877101" cy="1640144"/>
                    <a:chOff x="5971497" y="1657354"/>
                    <a:chExt cx="1877101" cy="1640144"/>
                  </a:xfrm>
                </p:grpSpPr>
                <p:sp>
                  <p:nvSpPr>
                    <p:cNvPr id="170" name="Freeform: Shape 71">
                      <a:extLst>
                        <a:ext uri="{FF2B5EF4-FFF2-40B4-BE49-F238E27FC236}">
                          <a16:creationId xmlns:a16="http://schemas.microsoft.com/office/drawing/2014/main" id="{D795F1B2-51C1-4640-815E-18F6602F68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01187" y="1663901"/>
                      <a:ext cx="1316616" cy="1632884"/>
                    </a:xfrm>
                    <a:custGeom>
                      <a:avLst/>
                      <a:gdLst>
                        <a:gd name="connsiteX0" fmla="*/ 0 w 4064000"/>
                        <a:gd name="connsiteY0" fmla="*/ 2887133 h 2895600"/>
                        <a:gd name="connsiteX1" fmla="*/ 372533 w 4064000"/>
                        <a:gd name="connsiteY1" fmla="*/ 2853266 h 2895600"/>
                        <a:gd name="connsiteX2" fmla="*/ 668866 w 4064000"/>
                        <a:gd name="connsiteY2" fmla="*/ 2777066 h 2895600"/>
                        <a:gd name="connsiteX3" fmla="*/ 931333 w 4064000"/>
                        <a:gd name="connsiteY3" fmla="*/ 2667000 h 2895600"/>
                        <a:gd name="connsiteX4" fmla="*/ 1007533 w 4064000"/>
                        <a:gd name="connsiteY4" fmla="*/ 2556933 h 2895600"/>
                        <a:gd name="connsiteX5" fmla="*/ 1202266 w 4064000"/>
                        <a:gd name="connsiteY5" fmla="*/ 2328333 h 2895600"/>
                        <a:gd name="connsiteX6" fmla="*/ 1363133 w 4064000"/>
                        <a:gd name="connsiteY6" fmla="*/ 1955800 h 2895600"/>
                        <a:gd name="connsiteX7" fmla="*/ 1456266 w 4064000"/>
                        <a:gd name="connsiteY7" fmla="*/ 1667933 h 2895600"/>
                        <a:gd name="connsiteX8" fmla="*/ 1676400 w 4064000"/>
                        <a:gd name="connsiteY8" fmla="*/ 753533 h 2895600"/>
                        <a:gd name="connsiteX9" fmla="*/ 1820333 w 4064000"/>
                        <a:gd name="connsiteY9" fmla="*/ 177800 h 2895600"/>
                        <a:gd name="connsiteX10" fmla="*/ 1947333 w 4064000"/>
                        <a:gd name="connsiteY10" fmla="*/ 16933 h 2895600"/>
                        <a:gd name="connsiteX11" fmla="*/ 2133600 w 4064000"/>
                        <a:gd name="connsiteY11" fmla="*/ 0 h 2895600"/>
                        <a:gd name="connsiteX12" fmla="*/ 2269066 w 4064000"/>
                        <a:gd name="connsiteY12" fmla="*/ 59266 h 2895600"/>
                        <a:gd name="connsiteX13" fmla="*/ 2336800 w 4064000"/>
                        <a:gd name="connsiteY13" fmla="*/ 160866 h 2895600"/>
                        <a:gd name="connsiteX14" fmla="*/ 2523066 w 4064000"/>
                        <a:gd name="connsiteY14" fmla="*/ 939800 h 2895600"/>
                        <a:gd name="connsiteX15" fmla="*/ 2692400 w 4064000"/>
                        <a:gd name="connsiteY15" fmla="*/ 1701800 h 2895600"/>
                        <a:gd name="connsiteX16" fmla="*/ 2810933 w 4064000"/>
                        <a:gd name="connsiteY16" fmla="*/ 2023533 h 2895600"/>
                        <a:gd name="connsiteX17" fmla="*/ 3031066 w 4064000"/>
                        <a:gd name="connsiteY17" fmla="*/ 2446866 h 2895600"/>
                        <a:gd name="connsiteX18" fmla="*/ 3268133 w 4064000"/>
                        <a:gd name="connsiteY18" fmla="*/ 2700866 h 2895600"/>
                        <a:gd name="connsiteX19" fmla="*/ 3572933 w 4064000"/>
                        <a:gd name="connsiteY19" fmla="*/ 2819400 h 2895600"/>
                        <a:gd name="connsiteX20" fmla="*/ 3928533 w 4064000"/>
                        <a:gd name="connsiteY20" fmla="*/ 2887133 h 2895600"/>
                        <a:gd name="connsiteX21" fmla="*/ 4064000 w 4064000"/>
                        <a:gd name="connsiteY21" fmla="*/ 2895600 h 2895600"/>
                        <a:gd name="connsiteX22" fmla="*/ 0 w 4064000"/>
                        <a:gd name="connsiteY22" fmla="*/ 2887133 h 289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064000" h="2895600">
                          <a:moveTo>
                            <a:pt x="0" y="2887133"/>
                          </a:moveTo>
                          <a:lnTo>
                            <a:pt x="372533" y="2853266"/>
                          </a:lnTo>
                          <a:lnTo>
                            <a:pt x="668866" y="2777066"/>
                          </a:lnTo>
                          <a:lnTo>
                            <a:pt x="931333" y="2667000"/>
                          </a:lnTo>
                          <a:lnTo>
                            <a:pt x="1007533" y="2556933"/>
                          </a:lnTo>
                          <a:lnTo>
                            <a:pt x="1202266" y="2328333"/>
                          </a:lnTo>
                          <a:lnTo>
                            <a:pt x="1363133" y="1955800"/>
                          </a:lnTo>
                          <a:lnTo>
                            <a:pt x="1456266" y="1667933"/>
                          </a:lnTo>
                          <a:lnTo>
                            <a:pt x="1676400" y="753533"/>
                          </a:lnTo>
                          <a:lnTo>
                            <a:pt x="1820333" y="177800"/>
                          </a:lnTo>
                          <a:lnTo>
                            <a:pt x="1947333" y="16933"/>
                          </a:lnTo>
                          <a:lnTo>
                            <a:pt x="2133600" y="0"/>
                          </a:lnTo>
                          <a:lnTo>
                            <a:pt x="2269066" y="59266"/>
                          </a:lnTo>
                          <a:lnTo>
                            <a:pt x="2336800" y="160866"/>
                          </a:lnTo>
                          <a:lnTo>
                            <a:pt x="2523066" y="939800"/>
                          </a:lnTo>
                          <a:lnTo>
                            <a:pt x="2692400" y="1701800"/>
                          </a:lnTo>
                          <a:lnTo>
                            <a:pt x="2810933" y="2023533"/>
                          </a:lnTo>
                          <a:lnTo>
                            <a:pt x="3031066" y="2446866"/>
                          </a:lnTo>
                          <a:lnTo>
                            <a:pt x="3268133" y="2700866"/>
                          </a:lnTo>
                          <a:lnTo>
                            <a:pt x="3572933" y="2819400"/>
                          </a:lnTo>
                          <a:lnTo>
                            <a:pt x="3928533" y="2887133"/>
                          </a:lnTo>
                          <a:lnTo>
                            <a:pt x="4064000" y="2895600"/>
                          </a:lnTo>
                          <a:lnTo>
                            <a:pt x="0" y="2887133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171" name="Group 170">
                      <a:extLst>
                        <a:ext uri="{FF2B5EF4-FFF2-40B4-BE49-F238E27FC236}">
                          <a16:creationId xmlns:a16="http://schemas.microsoft.com/office/drawing/2014/main" id="{4F56B999-5C7B-4F8D-9997-18C5E3BFC82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1497" y="1657354"/>
                      <a:ext cx="1877101" cy="1640144"/>
                      <a:chOff x="5725682" y="1800258"/>
                      <a:chExt cx="5794049" cy="2908475"/>
                    </a:xfrm>
                  </p:grpSpPr>
                  <p:cxnSp>
                    <p:nvCxnSpPr>
                      <p:cNvPr id="172" name="Straight Connector 171">
                        <a:extLst>
                          <a:ext uri="{FF2B5EF4-FFF2-40B4-BE49-F238E27FC236}">
                            <a16:creationId xmlns:a16="http://schemas.microsoft.com/office/drawing/2014/main" id="{BEA1B0DC-1C8A-4B0E-AFE8-62CA4088A67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725682" y="4708733"/>
                        <a:ext cx="5794049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73" name="Freeform: Shape 74">
                        <a:extLst>
                          <a:ext uri="{FF2B5EF4-FFF2-40B4-BE49-F238E27FC236}">
                            <a16:creationId xmlns:a16="http://schemas.microsoft.com/office/drawing/2014/main" id="{55F8FEEA-F314-4664-BB33-842FF56047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3888" y="1803163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74" name="Freeform: Shape 75">
                        <a:extLst>
                          <a:ext uri="{FF2B5EF4-FFF2-40B4-BE49-F238E27FC236}">
                            <a16:creationId xmlns:a16="http://schemas.microsoft.com/office/drawing/2014/main" id="{379DFB17-6D61-4693-8491-95A101E50E0C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8511431" y="1800258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45" name="Group 144">
                    <a:extLst>
                      <a:ext uri="{FF2B5EF4-FFF2-40B4-BE49-F238E27FC236}">
                        <a16:creationId xmlns:a16="http://schemas.microsoft.com/office/drawing/2014/main" id="{532844F3-918F-4D05-B648-196CF5CB12F6}"/>
                      </a:ext>
                    </a:extLst>
                  </p:cNvPr>
                  <p:cNvGrpSpPr/>
                  <p:nvPr/>
                </p:nvGrpSpPr>
                <p:grpSpPr>
                  <a:xfrm>
                    <a:off x="6009249" y="2252238"/>
                    <a:ext cx="1043876" cy="1172145"/>
                    <a:chOff x="5971497" y="1657354"/>
                    <a:chExt cx="1877101" cy="1640144"/>
                  </a:xfrm>
                </p:grpSpPr>
                <p:sp>
                  <p:nvSpPr>
                    <p:cNvPr id="165" name="Freeform: Shape 66">
                      <a:extLst>
                        <a:ext uri="{FF2B5EF4-FFF2-40B4-BE49-F238E27FC236}">
                          <a16:creationId xmlns:a16="http://schemas.microsoft.com/office/drawing/2014/main" id="{9102AEF3-D124-4B26-875F-53BF850E30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01187" y="1663901"/>
                      <a:ext cx="1316616" cy="1632884"/>
                    </a:xfrm>
                    <a:custGeom>
                      <a:avLst/>
                      <a:gdLst>
                        <a:gd name="connsiteX0" fmla="*/ 0 w 4064000"/>
                        <a:gd name="connsiteY0" fmla="*/ 2887133 h 2895600"/>
                        <a:gd name="connsiteX1" fmla="*/ 372533 w 4064000"/>
                        <a:gd name="connsiteY1" fmla="*/ 2853266 h 2895600"/>
                        <a:gd name="connsiteX2" fmla="*/ 668866 w 4064000"/>
                        <a:gd name="connsiteY2" fmla="*/ 2777066 h 2895600"/>
                        <a:gd name="connsiteX3" fmla="*/ 931333 w 4064000"/>
                        <a:gd name="connsiteY3" fmla="*/ 2667000 h 2895600"/>
                        <a:gd name="connsiteX4" fmla="*/ 1007533 w 4064000"/>
                        <a:gd name="connsiteY4" fmla="*/ 2556933 h 2895600"/>
                        <a:gd name="connsiteX5" fmla="*/ 1202266 w 4064000"/>
                        <a:gd name="connsiteY5" fmla="*/ 2328333 h 2895600"/>
                        <a:gd name="connsiteX6" fmla="*/ 1363133 w 4064000"/>
                        <a:gd name="connsiteY6" fmla="*/ 1955800 h 2895600"/>
                        <a:gd name="connsiteX7" fmla="*/ 1456266 w 4064000"/>
                        <a:gd name="connsiteY7" fmla="*/ 1667933 h 2895600"/>
                        <a:gd name="connsiteX8" fmla="*/ 1676400 w 4064000"/>
                        <a:gd name="connsiteY8" fmla="*/ 753533 h 2895600"/>
                        <a:gd name="connsiteX9" fmla="*/ 1820333 w 4064000"/>
                        <a:gd name="connsiteY9" fmla="*/ 177800 h 2895600"/>
                        <a:gd name="connsiteX10" fmla="*/ 1947333 w 4064000"/>
                        <a:gd name="connsiteY10" fmla="*/ 16933 h 2895600"/>
                        <a:gd name="connsiteX11" fmla="*/ 2133600 w 4064000"/>
                        <a:gd name="connsiteY11" fmla="*/ 0 h 2895600"/>
                        <a:gd name="connsiteX12" fmla="*/ 2269066 w 4064000"/>
                        <a:gd name="connsiteY12" fmla="*/ 59266 h 2895600"/>
                        <a:gd name="connsiteX13" fmla="*/ 2336800 w 4064000"/>
                        <a:gd name="connsiteY13" fmla="*/ 160866 h 2895600"/>
                        <a:gd name="connsiteX14" fmla="*/ 2523066 w 4064000"/>
                        <a:gd name="connsiteY14" fmla="*/ 939800 h 2895600"/>
                        <a:gd name="connsiteX15" fmla="*/ 2692400 w 4064000"/>
                        <a:gd name="connsiteY15" fmla="*/ 1701800 h 2895600"/>
                        <a:gd name="connsiteX16" fmla="*/ 2810933 w 4064000"/>
                        <a:gd name="connsiteY16" fmla="*/ 2023533 h 2895600"/>
                        <a:gd name="connsiteX17" fmla="*/ 3031066 w 4064000"/>
                        <a:gd name="connsiteY17" fmla="*/ 2446866 h 2895600"/>
                        <a:gd name="connsiteX18" fmla="*/ 3268133 w 4064000"/>
                        <a:gd name="connsiteY18" fmla="*/ 2700866 h 2895600"/>
                        <a:gd name="connsiteX19" fmla="*/ 3572933 w 4064000"/>
                        <a:gd name="connsiteY19" fmla="*/ 2819400 h 2895600"/>
                        <a:gd name="connsiteX20" fmla="*/ 3928533 w 4064000"/>
                        <a:gd name="connsiteY20" fmla="*/ 2887133 h 2895600"/>
                        <a:gd name="connsiteX21" fmla="*/ 4064000 w 4064000"/>
                        <a:gd name="connsiteY21" fmla="*/ 2895600 h 2895600"/>
                        <a:gd name="connsiteX22" fmla="*/ 0 w 4064000"/>
                        <a:gd name="connsiteY22" fmla="*/ 2887133 h 289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064000" h="2895600">
                          <a:moveTo>
                            <a:pt x="0" y="2887133"/>
                          </a:moveTo>
                          <a:lnTo>
                            <a:pt x="372533" y="2853266"/>
                          </a:lnTo>
                          <a:lnTo>
                            <a:pt x="668866" y="2777066"/>
                          </a:lnTo>
                          <a:lnTo>
                            <a:pt x="931333" y="2667000"/>
                          </a:lnTo>
                          <a:lnTo>
                            <a:pt x="1007533" y="2556933"/>
                          </a:lnTo>
                          <a:lnTo>
                            <a:pt x="1202266" y="2328333"/>
                          </a:lnTo>
                          <a:lnTo>
                            <a:pt x="1363133" y="1955800"/>
                          </a:lnTo>
                          <a:lnTo>
                            <a:pt x="1456266" y="1667933"/>
                          </a:lnTo>
                          <a:lnTo>
                            <a:pt x="1676400" y="753533"/>
                          </a:lnTo>
                          <a:lnTo>
                            <a:pt x="1820333" y="177800"/>
                          </a:lnTo>
                          <a:lnTo>
                            <a:pt x="1947333" y="16933"/>
                          </a:lnTo>
                          <a:lnTo>
                            <a:pt x="2133600" y="0"/>
                          </a:lnTo>
                          <a:lnTo>
                            <a:pt x="2269066" y="59266"/>
                          </a:lnTo>
                          <a:lnTo>
                            <a:pt x="2336800" y="160866"/>
                          </a:lnTo>
                          <a:lnTo>
                            <a:pt x="2523066" y="939800"/>
                          </a:lnTo>
                          <a:lnTo>
                            <a:pt x="2692400" y="1701800"/>
                          </a:lnTo>
                          <a:lnTo>
                            <a:pt x="2810933" y="2023533"/>
                          </a:lnTo>
                          <a:lnTo>
                            <a:pt x="3031066" y="2446866"/>
                          </a:lnTo>
                          <a:lnTo>
                            <a:pt x="3268133" y="2700866"/>
                          </a:lnTo>
                          <a:lnTo>
                            <a:pt x="3572933" y="2819400"/>
                          </a:lnTo>
                          <a:lnTo>
                            <a:pt x="3928533" y="2887133"/>
                          </a:lnTo>
                          <a:lnTo>
                            <a:pt x="4064000" y="2895600"/>
                          </a:lnTo>
                          <a:lnTo>
                            <a:pt x="0" y="2887133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166" name="Group 165">
                      <a:extLst>
                        <a:ext uri="{FF2B5EF4-FFF2-40B4-BE49-F238E27FC236}">
                          <a16:creationId xmlns:a16="http://schemas.microsoft.com/office/drawing/2014/main" id="{CEAC2961-667D-4E35-BC47-6A1055DD41D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1497" y="1657354"/>
                      <a:ext cx="1877101" cy="1640144"/>
                      <a:chOff x="5725682" y="1800258"/>
                      <a:chExt cx="5794049" cy="2908475"/>
                    </a:xfrm>
                  </p:grpSpPr>
                  <p:cxnSp>
                    <p:nvCxnSpPr>
                      <p:cNvPr id="167" name="Straight Connector 166">
                        <a:extLst>
                          <a:ext uri="{FF2B5EF4-FFF2-40B4-BE49-F238E27FC236}">
                            <a16:creationId xmlns:a16="http://schemas.microsoft.com/office/drawing/2014/main" id="{ABE3315F-0870-476E-923F-360E279A701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725682" y="4708733"/>
                        <a:ext cx="5794049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68" name="Freeform: Shape 69">
                        <a:extLst>
                          <a:ext uri="{FF2B5EF4-FFF2-40B4-BE49-F238E27FC236}">
                            <a16:creationId xmlns:a16="http://schemas.microsoft.com/office/drawing/2014/main" id="{35117FA3-978A-453E-93E9-AF20A638F8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3888" y="1803163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69" name="Freeform: Shape 70">
                        <a:extLst>
                          <a:ext uri="{FF2B5EF4-FFF2-40B4-BE49-F238E27FC236}">
                            <a16:creationId xmlns:a16="http://schemas.microsoft.com/office/drawing/2014/main" id="{1EA329B7-829B-41D4-8007-DC74B6217EEB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8511431" y="1800258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46" name="Group 145">
                    <a:extLst>
                      <a:ext uri="{FF2B5EF4-FFF2-40B4-BE49-F238E27FC236}">
                        <a16:creationId xmlns:a16="http://schemas.microsoft.com/office/drawing/2014/main" id="{1286A5C0-99C2-4443-A406-5759E3DDACEA}"/>
                      </a:ext>
                    </a:extLst>
                  </p:cNvPr>
                  <p:cNvGrpSpPr/>
                  <p:nvPr/>
                </p:nvGrpSpPr>
                <p:grpSpPr>
                  <a:xfrm>
                    <a:off x="4232320" y="2252238"/>
                    <a:ext cx="1043876" cy="1172145"/>
                    <a:chOff x="5971497" y="1657354"/>
                    <a:chExt cx="1877101" cy="1640144"/>
                  </a:xfrm>
                </p:grpSpPr>
                <p:sp>
                  <p:nvSpPr>
                    <p:cNvPr id="160" name="Freeform: Shape 61">
                      <a:extLst>
                        <a:ext uri="{FF2B5EF4-FFF2-40B4-BE49-F238E27FC236}">
                          <a16:creationId xmlns:a16="http://schemas.microsoft.com/office/drawing/2014/main" id="{E94BF693-DAC7-4A14-A5AF-BF006402AB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01187" y="1663901"/>
                      <a:ext cx="1316616" cy="1632884"/>
                    </a:xfrm>
                    <a:custGeom>
                      <a:avLst/>
                      <a:gdLst>
                        <a:gd name="connsiteX0" fmla="*/ 0 w 4064000"/>
                        <a:gd name="connsiteY0" fmla="*/ 2887133 h 2895600"/>
                        <a:gd name="connsiteX1" fmla="*/ 372533 w 4064000"/>
                        <a:gd name="connsiteY1" fmla="*/ 2853266 h 2895600"/>
                        <a:gd name="connsiteX2" fmla="*/ 668866 w 4064000"/>
                        <a:gd name="connsiteY2" fmla="*/ 2777066 h 2895600"/>
                        <a:gd name="connsiteX3" fmla="*/ 931333 w 4064000"/>
                        <a:gd name="connsiteY3" fmla="*/ 2667000 h 2895600"/>
                        <a:gd name="connsiteX4" fmla="*/ 1007533 w 4064000"/>
                        <a:gd name="connsiteY4" fmla="*/ 2556933 h 2895600"/>
                        <a:gd name="connsiteX5" fmla="*/ 1202266 w 4064000"/>
                        <a:gd name="connsiteY5" fmla="*/ 2328333 h 2895600"/>
                        <a:gd name="connsiteX6" fmla="*/ 1363133 w 4064000"/>
                        <a:gd name="connsiteY6" fmla="*/ 1955800 h 2895600"/>
                        <a:gd name="connsiteX7" fmla="*/ 1456266 w 4064000"/>
                        <a:gd name="connsiteY7" fmla="*/ 1667933 h 2895600"/>
                        <a:gd name="connsiteX8" fmla="*/ 1676400 w 4064000"/>
                        <a:gd name="connsiteY8" fmla="*/ 753533 h 2895600"/>
                        <a:gd name="connsiteX9" fmla="*/ 1820333 w 4064000"/>
                        <a:gd name="connsiteY9" fmla="*/ 177800 h 2895600"/>
                        <a:gd name="connsiteX10" fmla="*/ 1947333 w 4064000"/>
                        <a:gd name="connsiteY10" fmla="*/ 16933 h 2895600"/>
                        <a:gd name="connsiteX11" fmla="*/ 2133600 w 4064000"/>
                        <a:gd name="connsiteY11" fmla="*/ 0 h 2895600"/>
                        <a:gd name="connsiteX12" fmla="*/ 2269066 w 4064000"/>
                        <a:gd name="connsiteY12" fmla="*/ 59266 h 2895600"/>
                        <a:gd name="connsiteX13" fmla="*/ 2336800 w 4064000"/>
                        <a:gd name="connsiteY13" fmla="*/ 160866 h 2895600"/>
                        <a:gd name="connsiteX14" fmla="*/ 2523066 w 4064000"/>
                        <a:gd name="connsiteY14" fmla="*/ 939800 h 2895600"/>
                        <a:gd name="connsiteX15" fmla="*/ 2692400 w 4064000"/>
                        <a:gd name="connsiteY15" fmla="*/ 1701800 h 2895600"/>
                        <a:gd name="connsiteX16" fmla="*/ 2810933 w 4064000"/>
                        <a:gd name="connsiteY16" fmla="*/ 2023533 h 2895600"/>
                        <a:gd name="connsiteX17" fmla="*/ 3031066 w 4064000"/>
                        <a:gd name="connsiteY17" fmla="*/ 2446866 h 2895600"/>
                        <a:gd name="connsiteX18" fmla="*/ 3268133 w 4064000"/>
                        <a:gd name="connsiteY18" fmla="*/ 2700866 h 2895600"/>
                        <a:gd name="connsiteX19" fmla="*/ 3572933 w 4064000"/>
                        <a:gd name="connsiteY19" fmla="*/ 2819400 h 2895600"/>
                        <a:gd name="connsiteX20" fmla="*/ 3928533 w 4064000"/>
                        <a:gd name="connsiteY20" fmla="*/ 2887133 h 2895600"/>
                        <a:gd name="connsiteX21" fmla="*/ 4064000 w 4064000"/>
                        <a:gd name="connsiteY21" fmla="*/ 2895600 h 2895600"/>
                        <a:gd name="connsiteX22" fmla="*/ 0 w 4064000"/>
                        <a:gd name="connsiteY22" fmla="*/ 2887133 h 289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064000" h="2895600">
                          <a:moveTo>
                            <a:pt x="0" y="2887133"/>
                          </a:moveTo>
                          <a:lnTo>
                            <a:pt x="372533" y="2853266"/>
                          </a:lnTo>
                          <a:lnTo>
                            <a:pt x="668866" y="2777066"/>
                          </a:lnTo>
                          <a:lnTo>
                            <a:pt x="931333" y="2667000"/>
                          </a:lnTo>
                          <a:lnTo>
                            <a:pt x="1007533" y="2556933"/>
                          </a:lnTo>
                          <a:lnTo>
                            <a:pt x="1202266" y="2328333"/>
                          </a:lnTo>
                          <a:lnTo>
                            <a:pt x="1363133" y="1955800"/>
                          </a:lnTo>
                          <a:lnTo>
                            <a:pt x="1456266" y="1667933"/>
                          </a:lnTo>
                          <a:lnTo>
                            <a:pt x="1676400" y="753533"/>
                          </a:lnTo>
                          <a:lnTo>
                            <a:pt x="1820333" y="177800"/>
                          </a:lnTo>
                          <a:lnTo>
                            <a:pt x="1947333" y="16933"/>
                          </a:lnTo>
                          <a:lnTo>
                            <a:pt x="2133600" y="0"/>
                          </a:lnTo>
                          <a:lnTo>
                            <a:pt x="2269066" y="59266"/>
                          </a:lnTo>
                          <a:lnTo>
                            <a:pt x="2336800" y="160866"/>
                          </a:lnTo>
                          <a:lnTo>
                            <a:pt x="2523066" y="939800"/>
                          </a:lnTo>
                          <a:lnTo>
                            <a:pt x="2692400" y="1701800"/>
                          </a:lnTo>
                          <a:lnTo>
                            <a:pt x="2810933" y="2023533"/>
                          </a:lnTo>
                          <a:lnTo>
                            <a:pt x="3031066" y="2446866"/>
                          </a:lnTo>
                          <a:lnTo>
                            <a:pt x="3268133" y="2700866"/>
                          </a:lnTo>
                          <a:lnTo>
                            <a:pt x="3572933" y="2819400"/>
                          </a:lnTo>
                          <a:lnTo>
                            <a:pt x="3928533" y="2887133"/>
                          </a:lnTo>
                          <a:lnTo>
                            <a:pt x="4064000" y="2895600"/>
                          </a:lnTo>
                          <a:lnTo>
                            <a:pt x="0" y="2887133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161" name="Group 160">
                      <a:extLst>
                        <a:ext uri="{FF2B5EF4-FFF2-40B4-BE49-F238E27FC236}">
                          <a16:creationId xmlns:a16="http://schemas.microsoft.com/office/drawing/2014/main" id="{E5541683-A845-40C6-B7B0-4329A55498E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1497" y="1657354"/>
                      <a:ext cx="1877101" cy="1640144"/>
                      <a:chOff x="5725682" y="1800258"/>
                      <a:chExt cx="5794049" cy="2908475"/>
                    </a:xfrm>
                  </p:grpSpPr>
                  <p:cxnSp>
                    <p:nvCxnSpPr>
                      <p:cNvPr id="162" name="Straight Connector 161">
                        <a:extLst>
                          <a:ext uri="{FF2B5EF4-FFF2-40B4-BE49-F238E27FC236}">
                            <a16:creationId xmlns:a16="http://schemas.microsoft.com/office/drawing/2014/main" id="{10FF2C0C-B3C0-4329-90BC-5C21DDE6373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725682" y="4708733"/>
                        <a:ext cx="5794049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63" name="Freeform: Shape 64">
                        <a:extLst>
                          <a:ext uri="{FF2B5EF4-FFF2-40B4-BE49-F238E27FC236}">
                            <a16:creationId xmlns:a16="http://schemas.microsoft.com/office/drawing/2014/main" id="{3828FD2D-D6F7-4E29-B43E-277F51F501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3888" y="1803163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64" name="Freeform: Shape 65">
                        <a:extLst>
                          <a:ext uri="{FF2B5EF4-FFF2-40B4-BE49-F238E27FC236}">
                            <a16:creationId xmlns:a16="http://schemas.microsoft.com/office/drawing/2014/main" id="{51819ED0-1A4A-4D5D-80B1-CD42AE41FD85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8511431" y="1800258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47" name="Group 146">
                    <a:extLst>
                      <a:ext uri="{FF2B5EF4-FFF2-40B4-BE49-F238E27FC236}">
                        <a16:creationId xmlns:a16="http://schemas.microsoft.com/office/drawing/2014/main" id="{0196F4FC-970E-4B45-A465-95D45494D15C}"/>
                      </a:ext>
                    </a:extLst>
                  </p:cNvPr>
                  <p:cNvGrpSpPr/>
                  <p:nvPr/>
                </p:nvGrpSpPr>
                <p:grpSpPr>
                  <a:xfrm>
                    <a:off x="6837444" y="2624168"/>
                    <a:ext cx="643747" cy="799044"/>
                    <a:chOff x="5971497" y="1657354"/>
                    <a:chExt cx="1877101" cy="1640144"/>
                  </a:xfrm>
                </p:grpSpPr>
                <p:sp>
                  <p:nvSpPr>
                    <p:cNvPr id="155" name="Freeform: Shape 56">
                      <a:extLst>
                        <a:ext uri="{FF2B5EF4-FFF2-40B4-BE49-F238E27FC236}">
                          <a16:creationId xmlns:a16="http://schemas.microsoft.com/office/drawing/2014/main" id="{14BADD7F-B9F7-4F0C-8090-0A7B56C419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01187" y="1663901"/>
                      <a:ext cx="1316616" cy="1632884"/>
                    </a:xfrm>
                    <a:custGeom>
                      <a:avLst/>
                      <a:gdLst>
                        <a:gd name="connsiteX0" fmla="*/ 0 w 4064000"/>
                        <a:gd name="connsiteY0" fmla="*/ 2887133 h 2895600"/>
                        <a:gd name="connsiteX1" fmla="*/ 372533 w 4064000"/>
                        <a:gd name="connsiteY1" fmla="*/ 2853266 h 2895600"/>
                        <a:gd name="connsiteX2" fmla="*/ 668866 w 4064000"/>
                        <a:gd name="connsiteY2" fmla="*/ 2777066 h 2895600"/>
                        <a:gd name="connsiteX3" fmla="*/ 931333 w 4064000"/>
                        <a:gd name="connsiteY3" fmla="*/ 2667000 h 2895600"/>
                        <a:gd name="connsiteX4" fmla="*/ 1007533 w 4064000"/>
                        <a:gd name="connsiteY4" fmla="*/ 2556933 h 2895600"/>
                        <a:gd name="connsiteX5" fmla="*/ 1202266 w 4064000"/>
                        <a:gd name="connsiteY5" fmla="*/ 2328333 h 2895600"/>
                        <a:gd name="connsiteX6" fmla="*/ 1363133 w 4064000"/>
                        <a:gd name="connsiteY6" fmla="*/ 1955800 h 2895600"/>
                        <a:gd name="connsiteX7" fmla="*/ 1456266 w 4064000"/>
                        <a:gd name="connsiteY7" fmla="*/ 1667933 h 2895600"/>
                        <a:gd name="connsiteX8" fmla="*/ 1676400 w 4064000"/>
                        <a:gd name="connsiteY8" fmla="*/ 753533 h 2895600"/>
                        <a:gd name="connsiteX9" fmla="*/ 1820333 w 4064000"/>
                        <a:gd name="connsiteY9" fmla="*/ 177800 h 2895600"/>
                        <a:gd name="connsiteX10" fmla="*/ 1947333 w 4064000"/>
                        <a:gd name="connsiteY10" fmla="*/ 16933 h 2895600"/>
                        <a:gd name="connsiteX11" fmla="*/ 2133600 w 4064000"/>
                        <a:gd name="connsiteY11" fmla="*/ 0 h 2895600"/>
                        <a:gd name="connsiteX12" fmla="*/ 2269066 w 4064000"/>
                        <a:gd name="connsiteY12" fmla="*/ 59266 h 2895600"/>
                        <a:gd name="connsiteX13" fmla="*/ 2336800 w 4064000"/>
                        <a:gd name="connsiteY13" fmla="*/ 160866 h 2895600"/>
                        <a:gd name="connsiteX14" fmla="*/ 2523066 w 4064000"/>
                        <a:gd name="connsiteY14" fmla="*/ 939800 h 2895600"/>
                        <a:gd name="connsiteX15" fmla="*/ 2692400 w 4064000"/>
                        <a:gd name="connsiteY15" fmla="*/ 1701800 h 2895600"/>
                        <a:gd name="connsiteX16" fmla="*/ 2810933 w 4064000"/>
                        <a:gd name="connsiteY16" fmla="*/ 2023533 h 2895600"/>
                        <a:gd name="connsiteX17" fmla="*/ 3031066 w 4064000"/>
                        <a:gd name="connsiteY17" fmla="*/ 2446866 h 2895600"/>
                        <a:gd name="connsiteX18" fmla="*/ 3268133 w 4064000"/>
                        <a:gd name="connsiteY18" fmla="*/ 2700866 h 2895600"/>
                        <a:gd name="connsiteX19" fmla="*/ 3572933 w 4064000"/>
                        <a:gd name="connsiteY19" fmla="*/ 2819400 h 2895600"/>
                        <a:gd name="connsiteX20" fmla="*/ 3928533 w 4064000"/>
                        <a:gd name="connsiteY20" fmla="*/ 2887133 h 2895600"/>
                        <a:gd name="connsiteX21" fmla="*/ 4064000 w 4064000"/>
                        <a:gd name="connsiteY21" fmla="*/ 2895600 h 2895600"/>
                        <a:gd name="connsiteX22" fmla="*/ 0 w 4064000"/>
                        <a:gd name="connsiteY22" fmla="*/ 2887133 h 289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064000" h="2895600">
                          <a:moveTo>
                            <a:pt x="0" y="2887133"/>
                          </a:moveTo>
                          <a:lnTo>
                            <a:pt x="372533" y="2853266"/>
                          </a:lnTo>
                          <a:lnTo>
                            <a:pt x="668866" y="2777066"/>
                          </a:lnTo>
                          <a:lnTo>
                            <a:pt x="931333" y="2667000"/>
                          </a:lnTo>
                          <a:lnTo>
                            <a:pt x="1007533" y="2556933"/>
                          </a:lnTo>
                          <a:lnTo>
                            <a:pt x="1202266" y="2328333"/>
                          </a:lnTo>
                          <a:lnTo>
                            <a:pt x="1363133" y="1955800"/>
                          </a:lnTo>
                          <a:lnTo>
                            <a:pt x="1456266" y="1667933"/>
                          </a:lnTo>
                          <a:lnTo>
                            <a:pt x="1676400" y="753533"/>
                          </a:lnTo>
                          <a:lnTo>
                            <a:pt x="1820333" y="177800"/>
                          </a:lnTo>
                          <a:lnTo>
                            <a:pt x="1947333" y="16933"/>
                          </a:lnTo>
                          <a:lnTo>
                            <a:pt x="2133600" y="0"/>
                          </a:lnTo>
                          <a:lnTo>
                            <a:pt x="2269066" y="59266"/>
                          </a:lnTo>
                          <a:lnTo>
                            <a:pt x="2336800" y="160866"/>
                          </a:lnTo>
                          <a:lnTo>
                            <a:pt x="2523066" y="939800"/>
                          </a:lnTo>
                          <a:lnTo>
                            <a:pt x="2692400" y="1701800"/>
                          </a:lnTo>
                          <a:lnTo>
                            <a:pt x="2810933" y="2023533"/>
                          </a:lnTo>
                          <a:lnTo>
                            <a:pt x="3031066" y="2446866"/>
                          </a:lnTo>
                          <a:lnTo>
                            <a:pt x="3268133" y="2700866"/>
                          </a:lnTo>
                          <a:lnTo>
                            <a:pt x="3572933" y="2819400"/>
                          </a:lnTo>
                          <a:lnTo>
                            <a:pt x="3928533" y="2887133"/>
                          </a:lnTo>
                          <a:lnTo>
                            <a:pt x="4064000" y="2895600"/>
                          </a:lnTo>
                          <a:lnTo>
                            <a:pt x="0" y="2887133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156" name="Group 155">
                      <a:extLst>
                        <a:ext uri="{FF2B5EF4-FFF2-40B4-BE49-F238E27FC236}">
                          <a16:creationId xmlns:a16="http://schemas.microsoft.com/office/drawing/2014/main" id="{D3F8B80B-B74E-48FE-A2D6-2F09B9A8135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1497" y="1657354"/>
                      <a:ext cx="1877101" cy="1640144"/>
                      <a:chOff x="5725682" y="1800258"/>
                      <a:chExt cx="5794049" cy="2908475"/>
                    </a:xfrm>
                  </p:grpSpPr>
                  <p:cxnSp>
                    <p:nvCxnSpPr>
                      <p:cNvPr id="157" name="Straight Connector 156">
                        <a:extLst>
                          <a:ext uri="{FF2B5EF4-FFF2-40B4-BE49-F238E27FC236}">
                            <a16:creationId xmlns:a16="http://schemas.microsoft.com/office/drawing/2014/main" id="{8F5866CA-31D5-4EAE-A51E-6D44219BA5C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725682" y="4708733"/>
                        <a:ext cx="5794049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58" name="Freeform: Shape 59">
                        <a:extLst>
                          <a:ext uri="{FF2B5EF4-FFF2-40B4-BE49-F238E27FC236}">
                            <a16:creationId xmlns:a16="http://schemas.microsoft.com/office/drawing/2014/main" id="{25F53B71-900D-4F38-BD38-4527280330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3888" y="1803163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9" name="Freeform: Shape 60">
                        <a:extLst>
                          <a:ext uri="{FF2B5EF4-FFF2-40B4-BE49-F238E27FC236}">
                            <a16:creationId xmlns:a16="http://schemas.microsoft.com/office/drawing/2014/main" id="{6AF0B1AF-18DF-4078-B4A6-9BA07BC4FDDA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8511431" y="1800258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48" name="Group 147">
                    <a:extLst>
                      <a:ext uri="{FF2B5EF4-FFF2-40B4-BE49-F238E27FC236}">
                        <a16:creationId xmlns:a16="http://schemas.microsoft.com/office/drawing/2014/main" id="{BB834549-4659-4743-84CC-806A7F8806EF}"/>
                      </a:ext>
                    </a:extLst>
                  </p:cNvPr>
                  <p:cNvGrpSpPr/>
                  <p:nvPr/>
                </p:nvGrpSpPr>
                <p:grpSpPr>
                  <a:xfrm>
                    <a:off x="3785607" y="2623769"/>
                    <a:ext cx="643747" cy="799044"/>
                    <a:chOff x="5971497" y="1657354"/>
                    <a:chExt cx="1877101" cy="1640144"/>
                  </a:xfrm>
                </p:grpSpPr>
                <p:sp>
                  <p:nvSpPr>
                    <p:cNvPr id="150" name="Freeform: Shape 51">
                      <a:extLst>
                        <a:ext uri="{FF2B5EF4-FFF2-40B4-BE49-F238E27FC236}">
                          <a16:creationId xmlns:a16="http://schemas.microsoft.com/office/drawing/2014/main" id="{EBDB3C31-E0A7-4752-A791-4F5492FCDD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01187" y="1663901"/>
                      <a:ext cx="1316616" cy="1632884"/>
                    </a:xfrm>
                    <a:custGeom>
                      <a:avLst/>
                      <a:gdLst>
                        <a:gd name="connsiteX0" fmla="*/ 0 w 4064000"/>
                        <a:gd name="connsiteY0" fmla="*/ 2887133 h 2895600"/>
                        <a:gd name="connsiteX1" fmla="*/ 372533 w 4064000"/>
                        <a:gd name="connsiteY1" fmla="*/ 2853266 h 2895600"/>
                        <a:gd name="connsiteX2" fmla="*/ 668866 w 4064000"/>
                        <a:gd name="connsiteY2" fmla="*/ 2777066 h 2895600"/>
                        <a:gd name="connsiteX3" fmla="*/ 931333 w 4064000"/>
                        <a:gd name="connsiteY3" fmla="*/ 2667000 h 2895600"/>
                        <a:gd name="connsiteX4" fmla="*/ 1007533 w 4064000"/>
                        <a:gd name="connsiteY4" fmla="*/ 2556933 h 2895600"/>
                        <a:gd name="connsiteX5" fmla="*/ 1202266 w 4064000"/>
                        <a:gd name="connsiteY5" fmla="*/ 2328333 h 2895600"/>
                        <a:gd name="connsiteX6" fmla="*/ 1363133 w 4064000"/>
                        <a:gd name="connsiteY6" fmla="*/ 1955800 h 2895600"/>
                        <a:gd name="connsiteX7" fmla="*/ 1456266 w 4064000"/>
                        <a:gd name="connsiteY7" fmla="*/ 1667933 h 2895600"/>
                        <a:gd name="connsiteX8" fmla="*/ 1676400 w 4064000"/>
                        <a:gd name="connsiteY8" fmla="*/ 753533 h 2895600"/>
                        <a:gd name="connsiteX9" fmla="*/ 1820333 w 4064000"/>
                        <a:gd name="connsiteY9" fmla="*/ 177800 h 2895600"/>
                        <a:gd name="connsiteX10" fmla="*/ 1947333 w 4064000"/>
                        <a:gd name="connsiteY10" fmla="*/ 16933 h 2895600"/>
                        <a:gd name="connsiteX11" fmla="*/ 2133600 w 4064000"/>
                        <a:gd name="connsiteY11" fmla="*/ 0 h 2895600"/>
                        <a:gd name="connsiteX12" fmla="*/ 2269066 w 4064000"/>
                        <a:gd name="connsiteY12" fmla="*/ 59266 h 2895600"/>
                        <a:gd name="connsiteX13" fmla="*/ 2336800 w 4064000"/>
                        <a:gd name="connsiteY13" fmla="*/ 160866 h 2895600"/>
                        <a:gd name="connsiteX14" fmla="*/ 2523066 w 4064000"/>
                        <a:gd name="connsiteY14" fmla="*/ 939800 h 2895600"/>
                        <a:gd name="connsiteX15" fmla="*/ 2692400 w 4064000"/>
                        <a:gd name="connsiteY15" fmla="*/ 1701800 h 2895600"/>
                        <a:gd name="connsiteX16" fmla="*/ 2810933 w 4064000"/>
                        <a:gd name="connsiteY16" fmla="*/ 2023533 h 2895600"/>
                        <a:gd name="connsiteX17" fmla="*/ 3031066 w 4064000"/>
                        <a:gd name="connsiteY17" fmla="*/ 2446866 h 2895600"/>
                        <a:gd name="connsiteX18" fmla="*/ 3268133 w 4064000"/>
                        <a:gd name="connsiteY18" fmla="*/ 2700866 h 2895600"/>
                        <a:gd name="connsiteX19" fmla="*/ 3572933 w 4064000"/>
                        <a:gd name="connsiteY19" fmla="*/ 2819400 h 2895600"/>
                        <a:gd name="connsiteX20" fmla="*/ 3928533 w 4064000"/>
                        <a:gd name="connsiteY20" fmla="*/ 2887133 h 2895600"/>
                        <a:gd name="connsiteX21" fmla="*/ 4064000 w 4064000"/>
                        <a:gd name="connsiteY21" fmla="*/ 2895600 h 2895600"/>
                        <a:gd name="connsiteX22" fmla="*/ 0 w 4064000"/>
                        <a:gd name="connsiteY22" fmla="*/ 2887133 h 289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064000" h="2895600">
                          <a:moveTo>
                            <a:pt x="0" y="2887133"/>
                          </a:moveTo>
                          <a:lnTo>
                            <a:pt x="372533" y="2853266"/>
                          </a:lnTo>
                          <a:lnTo>
                            <a:pt x="668866" y="2777066"/>
                          </a:lnTo>
                          <a:lnTo>
                            <a:pt x="931333" y="2667000"/>
                          </a:lnTo>
                          <a:lnTo>
                            <a:pt x="1007533" y="2556933"/>
                          </a:lnTo>
                          <a:lnTo>
                            <a:pt x="1202266" y="2328333"/>
                          </a:lnTo>
                          <a:lnTo>
                            <a:pt x="1363133" y="1955800"/>
                          </a:lnTo>
                          <a:lnTo>
                            <a:pt x="1456266" y="1667933"/>
                          </a:lnTo>
                          <a:lnTo>
                            <a:pt x="1676400" y="753533"/>
                          </a:lnTo>
                          <a:lnTo>
                            <a:pt x="1820333" y="177800"/>
                          </a:lnTo>
                          <a:lnTo>
                            <a:pt x="1947333" y="16933"/>
                          </a:lnTo>
                          <a:lnTo>
                            <a:pt x="2133600" y="0"/>
                          </a:lnTo>
                          <a:lnTo>
                            <a:pt x="2269066" y="59266"/>
                          </a:lnTo>
                          <a:lnTo>
                            <a:pt x="2336800" y="160866"/>
                          </a:lnTo>
                          <a:lnTo>
                            <a:pt x="2523066" y="939800"/>
                          </a:lnTo>
                          <a:lnTo>
                            <a:pt x="2692400" y="1701800"/>
                          </a:lnTo>
                          <a:lnTo>
                            <a:pt x="2810933" y="2023533"/>
                          </a:lnTo>
                          <a:lnTo>
                            <a:pt x="3031066" y="2446866"/>
                          </a:lnTo>
                          <a:lnTo>
                            <a:pt x="3268133" y="2700866"/>
                          </a:lnTo>
                          <a:lnTo>
                            <a:pt x="3572933" y="2819400"/>
                          </a:lnTo>
                          <a:lnTo>
                            <a:pt x="3928533" y="2887133"/>
                          </a:lnTo>
                          <a:lnTo>
                            <a:pt x="4064000" y="2895600"/>
                          </a:lnTo>
                          <a:lnTo>
                            <a:pt x="0" y="2887133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151" name="Group 150">
                      <a:extLst>
                        <a:ext uri="{FF2B5EF4-FFF2-40B4-BE49-F238E27FC236}">
                          <a16:creationId xmlns:a16="http://schemas.microsoft.com/office/drawing/2014/main" id="{7706633C-038C-4CB8-835A-1D88EA4E170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1497" y="1657354"/>
                      <a:ext cx="1877101" cy="1640144"/>
                      <a:chOff x="5725682" y="1800258"/>
                      <a:chExt cx="5794049" cy="2908475"/>
                    </a:xfrm>
                  </p:grpSpPr>
                  <p:cxnSp>
                    <p:nvCxnSpPr>
                      <p:cNvPr id="152" name="Straight Connector 151">
                        <a:extLst>
                          <a:ext uri="{FF2B5EF4-FFF2-40B4-BE49-F238E27FC236}">
                            <a16:creationId xmlns:a16="http://schemas.microsoft.com/office/drawing/2014/main" id="{662D5638-5299-4E0B-842F-654408C9676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725682" y="4708733"/>
                        <a:ext cx="5794049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53" name="Freeform: Shape 54">
                        <a:extLst>
                          <a:ext uri="{FF2B5EF4-FFF2-40B4-BE49-F238E27FC236}">
                            <a16:creationId xmlns:a16="http://schemas.microsoft.com/office/drawing/2014/main" id="{3B5C3DC2-37C7-4356-BDB5-901D1ED796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3888" y="1803163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4" name="Freeform: Shape 55">
                        <a:extLst>
                          <a:ext uri="{FF2B5EF4-FFF2-40B4-BE49-F238E27FC236}">
                            <a16:creationId xmlns:a16="http://schemas.microsoft.com/office/drawing/2014/main" id="{7FCE921E-28A8-4A0D-9BF4-BEA5DF90C496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8511431" y="1800258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cxnSp>
                <p:nvCxnSpPr>
                  <p:cNvPr id="149" name="Straight Connector 148">
                    <a:extLst>
                      <a:ext uri="{FF2B5EF4-FFF2-40B4-BE49-F238E27FC236}">
                        <a16:creationId xmlns:a16="http://schemas.microsoft.com/office/drawing/2014/main" id="{3039734F-E491-42B8-9F65-6C27185284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785607" y="3424587"/>
                    <a:ext cx="3695584" cy="3967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0" name="Group 129">
                  <a:extLst>
                    <a:ext uri="{FF2B5EF4-FFF2-40B4-BE49-F238E27FC236}">
                      <a16:creationId xmlns:a16="http://schemas.microsoft.com/office/drawing/2014/main" id="{A8393315-4FD5-4076-A57F-72BEFDE748B8}"/>
                    </a:ext>
                  </a:extLst>
                </p:cNvPr>
                <p:cNvGrpSpPr/>
                <p:nvPr/>
              </p:nvGrpSpPr>
              <p:grpSpPr>
                <a:xfrm>
                  <a:off x="2035244" y="2364056"/>
                  <a:ext cx="0" cy="2001411"/>
                  <a:chOff x="787400" y="1530593"/>
                  <a:chExt cx="0" cy="2001411"/>
                </a:xfrm>
              </p:grpSpPr>
              <p:cxnSp>
                <p:nvCxnSpPr>
                  <p:cNvPr id="140" name="Straight Connector 139">
                    <a:extLst>
                      <a:ext uri="{FF2B5EF4-FFF2-40B4-BE49-F238E27FC236}">
                        <a16:creationId xmlns:a16="http://schemas.microsoft.com/office/drawing/2014/main" id="{F770EDEB-82FB-4027-BF30-EB832BE4C85B}"/>
                      </a:ext>
                    </a:extLst>
                  </p:cNvPr>
                  <p:cNvCxnSpPr/>
                  <p:nvPr/>
                </p:nvCxnSpPr>
                <p:spPr>
                  <a:xfrm>
                    <a:off x="787400" y="1530593"/>
                    <a:ext cx="0" cy="30484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Straight Connector 140">
                    <a:extLst>
                      <a:ext uri="{FF2B5EF4-FFF2-40B4-BE49-F238E27FC236}">
                        <a16:creationId xmlns:a16="http://schemas.microsoft.com/office/drawing/2014/main" id="{95556732-23E7-4218-B67D-B0C21ECD73AB}"/>
                      </a:ext>
                    </a:extLst>
                  </p:cNvPr>
                  <p:cNvCxnSpPr/>
                  <p:nvPr/>
                </p:nvCxnSpPr>
                <p:spPr>
                  <a:xfrm>
                    <a:off x="787400" y="2139196"/>
                    <a:ext cx="0" cy="30484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" name="Straight Connector 141">
                    <a:extLst>
                      <a:ext uri="{FF2B5EF4-FFF2-40B4-BE49-F238E27FC236}">
                        <a16:creationId xmlns:a16="http://schemas.microsoft.com/office/drawing/2014/main" id="{336B9FD4-1149-47A5-AAAB-E7617EB7739E}"/>
                      </a:ext>
                    </a:extLst>
                  </p:cNvPr>
                  <p:cNvCxnSpPr/>
                  <p:nvPr/>
                </p:nvCxnSpPr>
                <p:spPr>
                  <a:xfrm>
                    <a:off x="787400" y="2655697"/>
                    <a:ext cx="0" cy="30484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Straight Connector 142">
                    <a:extLst>
                      <a:ext uri="{FF2B5EF4-FFF2-40B4-BE49-F238E27FC236}">
                        <a16:creationId xmlns:a16="http://schemas.microsoft.com/office/drawing/2014/main" id="{B13E9359-FA12-4047-8620-FAB4ABD1FBAE}"/>
                      </a:ext>
                    </a:extLst>
                  </p:cNvPr>
                  <p:cNvCxnSpPr/>
                  <p:nvPr/>
                </p:nvCxnSpPr>
                <p:spPr>
                  <a:xfrm>
                    <a:off x="787400" y="3227156"/>
                    <a:ext cx="0" cy="30484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1" name="Oval 130">
                  <a:extLst>
                    <a:ext uri="{FF2B5EF4-FFF2-40B4-BE49-F238E27FC236}">
                      <a16:creationId xmlns:a16="http://schemas.microsoft.com/office/drawing/2014/main" id="{8141D245-EC24-49D5-B675-20733E40D5BB}"/>
                    </a:ext>
                  </a:extLst>
                </p:cNvPr>
                <p:cNvSpPr/>
                <p:nvPr/>
              </p:nvSpPr>
              <p:spPr>
                <a:xfrm>
                  <a:off x="714445" y="2866897"/>
                  <a:ext cx="393090" cy="988665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2" name="Oval 131">
                  <a:extLst>
                    <a:ext uri="{FF2B5EF4-FFF2-40B4-BE49-F238E27FC236}">
                      <a16:creationId xmlns:a16="http://schemas.microsoft.com/office/drawing/2014/main" id="{FAAAAC12-7226-49E4-B3FB-21AC7061A412}"/>
                    </a:ext>
                  </a:extLst>
                </p:cNvPr>
                <p:cNvSpPr/>
                <p:nvPr/>
              </p:nvSpPr>
              <p:spPr>
                <a:xfrm rot="15017125">
                  <a:off x="2744685" y="2385481"/>
                  <a:ext cx="210102" cy="541161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3" name="Oval 132">
                  <a:extLst>
                    <a:ext uri="{FF2B5EF4-FFF2-40B4-BE49-F238E27FC236}">
                      <a16:creationId xmlns:a16="http://schemas.microsoft.com/office/drawing/2014/main" id="{1463F2C8-B099-4E84-9AB3-8F11D9E5FC7D}"/>
                    </a:ext>
                  </a:extLst>
                </p:cNvPr>
                <p:cNvSpPr/>
                <p:nvPr/>
              </p:nvSpPr>
              <p:spPr>
                <a:xfrm rot="16040832">
                  <a:off x="2744685" y="3090649"/>
                  <a:ext cx="210102" cy="541161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4" name="Oval 133">
                  <a:extLst>
                    <a:ext uri="{FF2B5EF4-FFF2-40B4-BE49-F238E27FC236}">
                      <a16:creationId xmlns:a16="http://schemas.microsoft.com/office/drawing/2014/main" id="{DA522784-0726-43DE-AB6D-B0DA93AA366C}"/>
                    </a:ext>
                  </a:extLst>
                </p:cNvPr>
                <p:cNvSpPr/>
                <p:nvPr/>
              </p:nvSpPr>
              <p:spPr>
                <a:xfrm rot="17014338">
                  <a:off x="2747320" y="3813482"/>
                  <a:ext cx="210102" cy="541161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1F59B43D-824B-4CB2-A867-2A36E1C17C45}"/>
                    </a:ext>
                  </a:extLst>
                </p:cNvPr>
                <p:cNvSpPr txBox="1"/>
                <p:nvPr/>
              </p:nvSpPr>
              <p:spPr>
                <a:xfrm>
                  <a:off x="632387" y="4060620"/>
                  <a:ext cx="1111204" cy="4840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Beam</a:t>
                  </a:r>
                </a:p>
              </p:txBody>
            </p: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6898F38E-C97D-4DB6-B104-82A74D66BA55}"/>
                    </a:ext>
                  </a:extLst>
                </p:cNvPr>
                <p:cNvSpPr txBox="1"/>
                <p:nvPr/>
              </p:nvSpPr>
              <p:spPr>
                <a:xfrm>
                  <a:off x="1371806" y="1930973"/>
                  <a:ext cx="1033146" cy="4840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Mask</a:t>
                  </a:r>
                </a:p>
              </p:txBody>
            </p:sp>
            <p:sp>
              <p:nvSpPr>
                <p:cNvPr id="137" name="TextBox 136">
                  <a:extLst>
                    <a:ext uri="{FF2B5EF4-FFF2-40B4-BE49-F238E27FC236}">
                      <a16:creationId xmlns:a16="http://schemas.microsoft.com/office/drawing/2014/main" id="{7406CDF3-348E-4C92-A034-6C7061F96D9C}"/>
                    </a:ext>
                  </a:extLst>
                </p:cNvPr>
                <p:cNvSpPr txBox="1"/>
                <p:nvPr/>
              </p:nvSpPr>
              <p:spPr>
                <a:xfrm>
                  <a:off x="2480028" y="4478252"/>
                  <a:ext cx="1292758" cy="4840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Beamlets</a:t>
                  </a:r>
                </a:p>
              </p:txBody>
            </p:sp>
            <p:sp>
              <p:nvSpPr>
                <p:cNvPr id="138" name="TextBox 137">
                  <a:extLst>
                    <a:ext uri="{FF2B5EF4-FFF2-40B4-BE49-F238E27FC236}">
                      <a16:creationId xmlns:a16="http://schemas.microsoft.com/office/drawing/2014/main" id="{034235BA-452F-4EE8-AF85-78450A48E0DF}"/>
                    </a:ext>
                  </a:extLst>
                </p:cNvPr>
                <p:cNvSpPr txBox="1"/>
                <p:nvPr/>
              </p:nvSpPr>
              <p:spPr>
                <a:xfrm>
                  <a:off x="4078264" y="1246413"/>
                  <a:ext cx="1264766" cy="4840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Screen</a:t>
                  </a:r>
                </a:p>
              </p:txBody>
            </p:sp>
            <p:cxnSp>
              <p:nvCxnSpPr>
                <p:cNvPr id="139" name="Straight Arrow Connector 138">
                  <a:extLst>
                    <a:ext uri="{FF2B5EF4-FFF2-40B4-BE49-F238E27FC236}">
                      <a16:creationId xmlns:a16="http://schemas.microsoft.com/office/drawing/2014/main" id="{F7EB5BFD-B343-4396-804A-0C9D8CED7B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0990" y="3361229"/>
                  <a:ext cx="1000156" cy="0"/>
                </a:xfrm>
                <a:prstGeom prst="straightConnector1">
                  <a:avLst/>
                </a:prstGeom>
                <a:ln w="19050">
                  <a:solidFill>
                    <a:schemeClr val="accent3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4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Emittance diagnostics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6575715" y="1136851"/>
            <a:ext cx="5082885" cy="2543758"/>
            <a:chOff x="6575715" y="1136851"/>
            <a:chExt cx="5082885" cy="2543758"/>
          </a:xfrm>
        </p:grpSpPr>
        <p:grpSp>
          <p:nvGrpSpPr>
            <p:cNvPr id="3" name="Group 2"/>
            <p:cNvGrpSpPr/>
            <p:nvPr/>
          </p:nvGrpSpPr>
          <p:grpSpPr>
            <a:xfrm>
              <a:off x="6575715" y="1136851"/>
              <a:ext cx="5082885" cy="2543758"/>
              <a:chOff x="7453780" y="1332296"/>
              <a:chExt cx="8495492" cy="4251615"/>
            </a:xfrm>
          </p:grpSpPr>
          <p:sp>
            <p:nvSpPr>
              <p:cNvPr id="87" name="Rounded Rectangle 86"/>
              <p:cNvSpPr/>
              <p:nvPr/>
            </p:nvSpPr>
            <p:spPr>
              <a:xfrm>
                <a:off x="7453780" y="1332296"/>
                <a:ext cx="8495492" cy="4251615"/>
              </a:xfrm>
              <a:prstGeom prst="roundRect">
                <a:avLst>
                  <a:gd name="adj" fmla="val 1946"/>
                </a:avLst>
              </a:prstGeom>
              <a:solidFill>
                <a:srgbClr val="05649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88" name="Picture 8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537533" y="1424533"/>
                <a:ext cx="4085246" cy="4085246"/>
              </a:xfrm>
              <a:prstGeom prst="rect">
                <a:avLst/>
              </a:prstGeom>
            </p:spPr>
          </p:pic>
        </p:grp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070043" y="1201217"/>
              <a:ext cx="2515937" cy="2435039"/>
            </a:xfrm>
            <a:prstGeom prst="rect">
              <a:avLst/>
            </a:prstGeom>
          </p:spPr>
        </p:pic>
      </p:grpSp>
      <p:sp>
        <p:nvSpPr>
          <p:cNvPr id="92" name="Content Placeholder 2"/>
          <p:cNvSpPr txBox="1">
            <a:spLocks/>
          </p:cNvSpPr>
          <p:nvPr/>
        </p:nvSpPr>
        <p:spPr>
          <a:xfrm>
            <a:off x="9482616" y="947549"/>
            <a:ext cx="534374" cy="5526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100" dirty="0"/>
          </a:p>
          <a:p>
            <a:r>
              <a:rPr lang="en-GB" sz="1100" dirty="0" smtClean="0"/>
              <a:t>[4]</a:t>
            </a:r>
            <a:endParaRPr lang="en-GB" sz="11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4C05072-7476-4460-B97B-D541B1CF5319}"/>
              </a:ext>
            </a:extLst>
          </p:cNvPr>
          <p:cNvSpPr txBox="1"/>
          <p:nvPr/>
        </p:nvSpPr>
        <p:spPr>
          <a:xfrm>
            <a:off x="3724846" y="3958873"/>
            <a:ext cx="7933754" cy="1754326"/>
          </a:xfrm>
          <a:prstGeom prst="rect">
            <a:avLst/>
          </a:prstGeom>
          <a:ln w="57150">
            <a:solidFill>
              <a:srgbClr val="0564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Analysis based on existing pinhole/slit beam-based methods [5]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Optical version provides two main benefits: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Measured emittance is much closer to actual as subset of measured particles is much higher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Space-charge contribution from “</a:t>
            </a:r>
            <a:r>
              <a:rPr lang="en-GB" dirty="0" err="1" smtClean="0"/>
              <a:t>beamlets</a:t>
            </a:r>
            <a:r>
              <a:rPr lang="en-GB" dirty="0" smtClean="0"/>
              <a:t>” is completely avoided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Non-invasive if radiation can be produced non-invasively (e.g. OSR)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5769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28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11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84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Emittance </a:t>
            </a:r>
            <a:r>
              <a:rPr lang="en-GB" sz="4000" b="1" dirty="0" smtClean="0"/>
              <a:t>diagnostics - Simulation</a:t>
            </a:r>
            <a:endParaRPr lang="en-GB" sz="4000" b="1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4C05072-7476-4460-B97B-D541B1CF5319}"/>
              </a:ext>
            </a:extLst>
          </p:cNvPr>
          <p:cNvSpPr txBox="1"/>
          <p:nvPr/>
        </p:nvSpPr>
        <p:spPr>
          <a:xfrm>
            <a:off x="160596" y="4619537"/>
            <a:ext cx="9540000" cy="1200329"/>
          </a:xfrm>
          <a:prstGeom prst="rect">
            <a:avLst/>
          </a:prstGeom>
          <a:ln w="57150">
            <a:solidFill>
              <a:srgbClr val="E2A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Simulate DMD-type measurement – should be able to improve resolution over MLA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 with laser in optics lab – effectively an M</a:t>
            </a:r>
            <a:r>
              <a:rPr lang="en-GB" baseline="30000" dirty="0" smtClean="0"/>
              <a:t>2</a:t>
            </a:r>
            <a:r>
              <a:rPr lang="en-GB" dirty="0" smtClean="0"/>
              <a:t> measurement – should hit similar resolution limit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Simulate OTR – resolution should improve with </a:t>
            </a:r>
            <a:r>
              <a:rPr lang="en-GB" dirty="0" smtClean="0"/>
              <a:t>double lobe </a:t>
            </a:r>
            <a:r>
              <a:rPr lang="en-GB" dirty="0" smtClean="0"/>
              <a:t>distribution and energy dependence</a:t>
            </a:r>
            <a:endParaRPr lang="en-GB" dirty="0" smtClean="0"/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5" name="Picture 8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6" name="Picture 8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sp>
        <p:nvSpPr>
          <p:cNvPr id="83" name="Rounded Rectangle 82"/>
          <p:cNvSpPr/>
          <p:nvPr/>
        </p:nvSpPr>
        <p:spPr>
          <a:xfrm>
            <a:off x="126994" y="1092406"/>
            <a:ext cx="5635631" cy="3412919"/>
          </a:xfrm>
          <a:prstGeom prst="roundRect">
            <a:avLst>
              <a:gd name="adj" fmla="val 2517"/>
            </a:avLst>
          </a:prstGeom>
          <a:solidFill>
            <a:srgbClr val="E2AC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04" y="1815072"/>
            <a:ext cx="2572730" cy="192308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61934" y="1815072"/>
            <a:ext cx="2931585" cy="192308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9204" y="1166027"/>
            <a:ext cx="5504315" cy="66804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41017" y="3724545"/>
            <a:ext cx="2600688" cy="695422"/>
          </a:xfrm>
          <a:prstGeom prst="rect">
            <a:avLst/>
          </a:prstGeom>
        </p:spPr>
      </p:pic>
      <p:sp>
        <p:nvSpPr>
          <p:cNvPr id="99" name="Rounded Rectangle 98"/>
          <p:cNvSpPr/>
          <p:nvPr/>
        </p:nvSpPr>
        <p:spPr>
          <a:xfrm>
            <a:off x="5924551" y="1092406"/>
            <a:ext cx="6115050" cy="3412919"/>
          </a:xfrm>
          <a:prstGeom prst="roundRect">
            <a:avLst>
              <a:gd name="adj" fmla="val 2517"/>
            </a:avLst>
          </a:prstGeom>
          <a:solidFill>
            <a:srgbClr val="E2AC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48016" y="3577983"/>
            <a:ext cx="5506218" cy="876422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8676827" y="3951989"/>
            <a:ext cx="324298" cy="3283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49479" y="1160747"/>
            <a:ext cx="2951646" cy="244523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676827" y="1186565"/>
            <a:ext cx="2211712" cy="141155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819790" y="2190750"/>
            <a:ext cx="2145163" cy="1394569"/>
          </a:xfrm>
          <a:prstGeom prst="rect">
            <a:avLst/>
          </a:prstGeom>
        </p:spPr>
      </p:pic>
      <p:cxnSp>
        <p:nvCxnSpPr>
          <p:cNvPr id="23" name="Straight Arrow Connector 22"/>
          <p:cNvCxnSpPr>
            <a:stCxn id="21" idx="7"/>
          </p:cNvCxnSpPr>
          <p:nvPr/>
        </p:nvCxnSpPr>
        <p:spPr>
          <a:xfrm flipV="1">
            <a:off x="8953633" y="3452704"/>
            <a:ext cx="1341833" cy="5473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Content Placeholder 2"/>
          <p:cNvSpPr txBox="1">
            <a:spLocks/>
          </p:cNvSpPr>
          <p:nvPr/>
        </p:nvSpPr>
        <p:spPr>
          <a:xfrm>
            <a:off x="6086090" y="3968629"/>
            <a:ext cx="534374" cy="5526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100" dirty="0"/>
          </a:p>
          <a:p>
            <a:r>
              <a:rPr lang="en-GB" sz="1100" dirty="0" smtClean="0"/>
              <a:t>[5]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5903329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21" grpId="0" animBg="1"/>
      <p:bldP spid="10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28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12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3" name="Content Placeholder 2"/>
          <p:cNvSpPr txBox="1">
            <a:spLocks/>
          </p:cNvSpPr>
          <p:nvPr/>
        </p:nvSpPr>
        <p:spPr>
          <a:xfrm>
            <a:off x="11729166" y="4865960"/>
            <a:ext cx="925667" cy="3553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da-DK" sz="1100" dirty="0" smtClean="0">
                <a:solidFill>
                  <a:schemeClr val="tx1"/>
                </a:solidFill>
              </a:rPr>
              <a:t>[6]</a:t>
            </a:r>
            <a:endParaRPr lang="da-DK" sz="1100" dirty="0">
              <a:solidFill>
                <a:schemeClr val="tx1"/>
              </a:solidFill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Emittance </a:t>
            </a:r>
            <a:r>
              <a:rPr lang="en-GB" sz="4000" b="1" dirty="0" smtClean="0"/>
              <a:t>diagnostics - MLA</a:t>
            </a:r>
            <a:endParaRPr lang="en-GB" sz="4000" b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129450" y="1174071"/>
            <a:ext cx="4553885" cy="4645704"/>
            <a:chOff x="129450" y="1174071"/>
            <a:chExt cx="4553885" cy="4645704"/>
          </a:xfrm>
        </p:grpSpPr>
        <p:grpSp>
          <p:nvGrpSpPr>
            <p:cNvPr id="14" name="Group 13"/>
            <p:cNvGrpSpPr/>
            <p:nvPr/>
          </p:nvGrpSpPr>
          <p:grpSpPr>
            <a:xfrm>
              <a:off x="129450" y="1174071"/>
              <a:ext cx="4553885" cy="4645704"/>
              <a:chOff x="7234702" y="2259104"/>
              <a:chExt cx="4553885" cy="4645704"/>
            </a:xfrm>
          </p:grpSpPr>
          <p:sp>
            <p:nvSpPr>
              <p:cNvPr id="63" name="Rounded Rectangle 62"/>
              <p:cNvSpPr/>
              <p:nvPr/>
            </p:nvSpPr>
            <p:spPr>
              <a:xfrm>
                <a:off x="7234702" y="2259104"/>
                <a:ext cx="4553885" cy="4645704"/>
              </a:xfrm>
              <a:prstGeom prst="roundRect">
                <a:avLst>
                  <a:gd name="adj" fmla="val 2466"/>
                </a:avLst>
              </a:prstGeom>
              <a:solidFill>
                <a:srgbClr val="05649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7316516" y="2327211"/>
                <a:ext cx="4376534" cy="2470201"/>
                <a:chOff x="7660088" y="2369113"/>
                <a:chExt cx="3598834" cy="2031251"/>
              </a:xfrm>
            </p:grpSpPr>
            <p:pic>
              <p:nvPicPr>
                <p:cNvPr id="51" name="Picture 50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248" b="44480"/>
                <a:stretch/>
              </p:blipFill>
              <p:spPr>
                <a:xfrm flipH="1">
                  <a:off x="7660088" y="2369113"/>
                  <a:ext cx="3598832" cy="690283"/>
                </a:xfrm>
                <a:prstGeom prst="rect">
                  <a:avLst/>
                </a:prstGeom>
              </p:spPr>
            </p:pic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660089" y="3050364"/>
                  <a:ext cx="1854876" cy="1350000"/>
                </a:xfrm>
                <a:prstGeom prst="rect">
                  <a:avLst/>
                </a:prstGeom>
              </p:spPr>
            </p:pic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458922" y="3049816"/>
                  <a:ext cx="1800000" cy="1350548"/>
                </a:xfrm>
                <a:prstGeom prst="rect">
                  <a:avLst/>
                </a:prstGeom>
              </p:spPr>
            </p:pic>
          </p:grpSp>
        </p:grpSp>
        <p:cxnSp>
          <p:nvCxnSpPr>
            <p:cNvPr id="64" name="Straight Arrow Connector 63"/>
            <p:cNvCxnSpPr/>
            <p:nvPr/>
          </p:nvCxnSpPr>
          <p:spPr>
            <a:xfrm flipH="1" flipV="1">
              <a:off x="453599" y="1708554"/>
              <a:ext cx="611894" cy="464442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 flipV="1">
              <a:off x="1696235" y="1661904"/>
              <a:ext cx="1437447" cy="487831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stCxn id="20" idx="0"/>
            </p:cNvCxnSpPr>
            <p:nvPr/>
          </p:nvCxnSpPr>
          <p:spPr>
            <a:xfrm flipH="1" flipV="1">
              <a:off x="1681505" y="1678117"/>
              <a:ext cx="141855" cy="1673912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3064895" y="1727117"/>
              <a:ext cx="453770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L1</a:t>
              </a:r>
              <a:endParaRPr lang="en-GB" sz="14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43057" y="1733401"/>
              <a:ext cx="439914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L2</a:t>
              </a:r>
              <a:endParaRPr lang="en-GB" sz="14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761565" y="2504064"/>
              <a:ext cx="45610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I1</a:t>
              </a:r>
              <a:endParaRPr lang="en-GB" sz="14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71182" y="2914082"/>
              <a:ext cx="418783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I2</a:t>
              </a:r>
              <a:endParaRPr lang="en-GB" sz="1400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07298" y="3381661"/>
              <a:ext cx="4380497" cy="2366912"/>
              <a:chOff x="5459448" y="1680826"/>
              <a:chExt cx="6059099" cy="3680742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13" t="10475" b="11098"/>
              <a:stretch/>
            </p:blipFill>
            <p:spPr>
              <a:xfrm>
                <a:off x="5459448" y="1680826"/>
                <a:ext cx="6059099" cy="3680742"/>
              </a:xfrm>
              <a:prstGeom prst="rect">
                <a:avLst/>
              </a:prstGeom>
            </p:spPr>
          </p:pic>
          <p:sp>
            <p:nvSpPr>
              <p:cNvPr id="40" name="TextBox 39"/>
              <p:cNvSpPr txBox="1"/>
              <p:nvPr/>
            </p:nvSpPr>
            <p:spPr>
              <a:xfrm>
                <a:off x="10809772" y="2728293"/>
                <a:ext cx="488641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L1</a:t>
                </a:r>
                <a:endParaRPr lang="en-GB" sz="14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7109178" y="3556110"/>
                <a:ext cx="491772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L2</a:t>
                </a:r>
                <a:endParaRPr lang="en-GB" sz="1400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6553415" y="4265297"/>
                <a:ext cx="2832193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Pellicle </a:t>
                </a:r>
                <a:r>
                  <a:rPr lang="en-GB" sz="1400" b="1" dirty="0" err="1" smtClean="0"/>
                  <a:t>Beamsplitter</a:t>
                </a:r>
                <a:endParaRPr lang="en-GB" sz="1400" dirty="0"/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 flipV="1">
                <a:off x="9385607" y="3638348"/>
                <a:ext cx="453718" cy="857782"/>
              </a:xfrm>
              <a:prstGeom prst="straightConnector1">
                <a:avLst/>
              </a:prstGeom>
              <a:ln w="38100">
                <a:solidFill>
                  <a:srgbClr val="077FC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/>
              <p:cNvSpPr txBox="1"/>
              <p:nvPr/>
            </p:nvSpPr>
            <p:spPr>
              <a:xfrm>
                <a:off x="10004132" y="1804799"/>
                <a:ext cx="582668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I1</a:t>
                </a:r>
                <a:endParaRPr lang="en-GB" sz="1400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658478" y="3649328"/>
                <a:ext cx="582668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I2</a:t>
                </a:r>
                <a:endParaRPr lang="en-GB" sz="1400" dirty="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581391" y="3352029"/>
              <a:ext cx="2483938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/>
                <a:t>M</a:t>
              </a:r>
              <a:r>
                <a:rPr lang="en-GB" sz="2400" dirty="0"/>
                <a:t>icro-</a:t>
              </a:r>
              <a:r>
                <a:rPr lang="en-GB" sz="2400" b="1" dirty="0"/>
                <a:t>L</a:t>
              </a:r>
              <a:r>
                <a:rPr lang="en-GB" sz="2400" dirty="0"/>
                <a:t>ens </a:t>
              </a:r>
              <a:r>
                <a:rPr lang="en-GB" sz="2400" b="1" dirty="0"/>
                <a:t>A</a:t>
              </a:r>
              <a:r>
                <a:rPr lang="en-GB" sz="2400" dirty="0"/>
                <a:t>rray</a:t>
              </a:r>
            </a:p>
          </p:txBody>
        </p:sp>
        <p:cxnSp>
          <p:nvCxnSpPr>
            <p:cNvPr id="34" name="Straight Arrow Connector 33"/>
            <p:cNvCxnSpPr>
              <a:stCxn id="20" idx="2"/>
            </p:cNvCxnSpPr>
            <p:nvPr/>
          </p:nvCxnSpPr>
          <p:spPr>
            <a:xfrm>
              <a:off x="1823360" y="3813694"/>
              <a:ext cx="176890" cy="429764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16"/>
          <p:cNvGrpSpPr/>
          <p:nvPr/>
        </p:nvGrpSpPr>
        <p:grpSpPr>
          <a:xfrm>
            <a:off x="129450" y="1174071"/>
            <a:ext cx="4553885" cy="4645704"/>
            <a:chOff x="129450" y="1174071"/>
            <a:chExt cx="4553885" cy="4645704"/>
          </a:xfrm>
        </p:grpSpPr>
        <p:grpSp>
          <p:nvGrpSpPr>
            <p:cNvPr id="8" name="Group 13"/>
            <p:cNvGrpSpPr/>
            <p:nvPr/>
          </p:nvGrpSpPr>
          <p:grpSpPr>
            <a:xfrm>
              <a:off x="129450" y="1174071"/>
              <a:ext cx="4553885" cy="4645704"/>
              <a:chOff x="7234702" y="2259104"/>
              <a:chExt cx="4553885" cy="4645704"/>
            </a:xfrm>
          </p:grpSpPr>
          <p:sp>
            <p:nvSpPr>
              <p:cNvPr id="13" name="Rounded Rectangle 62"/>
              <p:cNvSpPr/>
              <p:nvPr/>
            </p:nvSpPr>
            <p:spPr>
              <a:xfrm>
                <a:off x="7234702" y="2259104"/>
                <a:ext cx="4553885" cy="4645704"/>
              </a:xfrm>
              <a:prstGeom prst="roundRect">
                <a:avLst>
                  <a:gd name="adj" fmla="val 2466"/>
                </a:avLst>
              </a:prstGeom>
              <a:solidFill>
                <a:srgbClr val="05649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5" name="Group 11"/>
              <p:cNvGrpSpPr/>
              <p:nvPr/>
            </p:nvGrpSpPr>
            <p:grpSpPr>
              <a:xfrm>
                <a:off x="7316516" y="2327211"/>
                <a:ext cx="4376534" cy="2470201"/>
                <a:chOff x="7660088" y="2369113"/>
                <a:chExt cx="3598834" cy="2031251"/>
              </a:xfrm>
            </p:grpSpPr>
            <p:pic>
              <p:nvPicPr>
                <p:cNvPr id="16" name="Picture 50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248" b="44480"/>
                <a:stretch/>
              </p:blipFill>
              <p:spPr>
                <a:xfrm flipH="1">
                  <a:off x="7660088" y="2369113"/>
                  <a:ext cx="3598832" cy="690283"/>
                </a:xfrm>
                <a:prstGeom prst="rect">
                  <a:avLst/>
                </a:prstGeom>
              </p:spPr>
            </p:pic>
            <p:pic>
              <p:nvPicPr>
                <p:cNvPr id="18" name="Picture 55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667921" y="3050364"/>
                  <a:ext cx="1854876" cy="1350000"/>
                </a:xfrm>
                <a:prstGeom prst="rect">
                  <a:avLst/>
                </a:prstGeom>
              </p:spPr>
            </p:pic>
            <p:pic>
              <p:nvPicPr>
                <p:cNvPr id="19" name="Picture 61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458922" y="3049816"/>
                  <a:ext cx="1800000" cy="1350548"/>
                </a:xfrm>
                <a:prstGeom prst="rect">
                  <a:avLst/>
                </a:prstGeom>
              </p:spPr>
            </p:pic>
          </p:grpSp>
        </p:grpSp>
        <p:cxnSp>
          <p:nvCxnSpPr>
            <p:cNvPr id="21" name="Straight Arrow Connector 63"/>
            <p:cNvCxnSpPr/>
            <p:nvPr/>
          </p:nvCxnSpPr>
          <p:spPr>
            <a:xfrm flipH="1" flipV="1">
              <a:off x="453599" y="1708554"/>
              <a:ext cx="611894" cy="464442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64"/>
            <p:cNvCxnSpPr/>
            <p:nvPr/>
          </p:nvCxnSpPr>
          <p:spPr>
            <a:xfrm flipH="1" flipV="1">
              <a:off x="1696235" y="1661904"/>
              <a:ext cx="1437447" cy="487831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67"/>
            <p:cNvCxnSpPr>
              <a:stCxn id="70" idx="0"/>
            </p:cNvCxnSpPr>
            <p:nvPr/>
          </p:nvCxnSpPr>
          <p:spPr>
            <a:xfrm flipH="1" flipV="1">
              <a:off x="1681505" y="1678117"/>
              <a:ext cx="141855" cy="1673912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6"/>
            <p:cNvSpPr txBox="1"/>
            <p:nvPr/>
          </p:nvSpPr>
          <p:spPr>
            <a:xfrm>
              <a:off x="3064895" y="1727117"/>
              <a:ext cx="453770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L1</a:t>
              </a:r>
              <a:endParaRPr lang="en-GB" sz="1400" dirty="0"/>
            </a:p>
          </p:txBody>
        </p:sp>
        <p:sp>
          <p:nvSpPr>
            <p:cNvPr id="32" name="TextBox 38"/>
            <p:cNvSpPr txBox="1"/>
            <p:nvPr/>
          </p:nvSpPr>
          <p:spPr>
            <a:xfrm>
              <a:off x="1143057" y="1733401"/>
              <a:ext cx="439914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L2</a:t>
              </a:r>
              <a:endParaRPr lang="en-GB" sz="1400" dirty="0"/>
            </a:p>
          </p:txBody>
        </p:sp>
        <p:sp>
          <p:nvSpPr>
            <p:cNvPr id="35" name="TextBox 48"/>
            <p:cNvSpPr txBox="1"/>
            <p:nvPr/>
          </p:nvSpPr>
          <p:spPr>
            <a:xfrm>
              <a:off x="3761565" y="2504064"/>
              <a:ext cx="45610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I1</a:t>
              </a:r>
              <a:endParaRPr lang="en-GB" sz="1400" dirty="0"/>
            </a:p>
          </p:txBody>
        </p:sp>
        <p:sp>
          <p:nvSpPr>
            <p:cNvPr id="38" name="TextBox 49"/>
            <p:cNvSpPr txBox="1"/>
            <p:nvPr/>
          </p:nvSpPr>
          <p:spPr>
            <a:xfrm>
              <a:off x="371182" y="2914082"/>
              <a:ext cx="418783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I2</a:t>
              </a:r>
              <a:endParaRPr lang="en-GB" sz="1400" dirty="0"/>
            </a:p>
          </p:txBody>
        </p:sp>
        <p:grpSp>
          <p:nvGrpSpPr>
            <p:cNvPr id="42" name="Group 8"/>
            <p:cNvGrpSpPr/>
            <p:nvPr/>
          </p:nvGrpSpPr>
          <p:grpSpPr>
            <a:xfrm>
              <a:off x="207298" y="3381661"/>
              <a:ext cx="4380497" cy="2366912"/>
              <a:chOff x="5459448" y="1680826"/>
              <a:chExt cx="6059099" cy="3680742"/>
            </a:xfrm>
          </p:grpSpPr>
          <p:pic>
            <p:nvPicPr>
              <p:cNvPr id="43" name="Picture 1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13" t="10475" b="11098"/>
              <a:stretch/>
            </p:blipFill>
            <p:spPr>
              <a:xfrm>
                <a:off x="5459448" y="1680826"/>
                <a:ext cx="6059099" cy="3680742"/>
              </a:xfrm>
              <a:prstGeom prst="rect">
                <a:avLst/>
              </a:prstGeom>
            </p:spPr>
          </p:pic>
          <p:sp>
            <p:nvSpPr>
              <p:cNvPr id="47" name="TextBox 39"/>
              <p:cNvSpPr txBox="1"/>
              <p:nvPr/>
            </p:nvSpPr>
            <p:spPr>
              <a:xfrm>
                <a:off x="10809772" y="2728293"/>
                <a:ext cx="488641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L1</a:t>
                </a:r>
                <a:endParaRPr lang="en-GB" sz="1400" dirty="0"/>
              </a:p>
            </p:txBody>
          </p:sp>
          <p:sp>
            <p:nvSpPr>
              <p:cNvPr id="59" name="TextBox 40"/>
              <p:cNvSpPr txBox="1"/>
              <p:nvPr/>
            </p:nvSpPr>
            <p:spPr>
              <a:xfrm>
                <a:off x="7109178" y="3556110"/>
                <a:ext cx="491772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L2</a:t>
                </a:r>
                <a:endParaRPr lang="en-GB" sz="1400" dirty="0"/>
              </a:p>
            </p:txBody>
          </p:sp>
          <p:sp>
            <p:nvSpPr>
              <p:cNvPr id="61" name="TextBox 44"/>
              <p:cNvSpPr txBox="1"/>
              <p:nvPr/>
            </p:nvSpPr>
            <p:spPr>
              <a:xfrm>
                <a:off x="6553415" y="4265297"/>
                <a:ext cx="2832193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Pellicle </a:t>
                </a:r>
                <a:r>
                  <a:rPr lang="en-GB" sz="1400" b="1" dirty="0" err="1" smtClean="0"/>
                  <a:t>Beamsplitter</a:t>
                </a:r>
                <a:endParaRPr lang="en-GB" sz="1400" dirty="0"/>
              </a:p>
            </p:txBody>
          </p:sp>
          <p:cxnSp>
            <p:nvCxnSpPr>
              <p:cNvPr id="66" name="Straight Arrow Connector 45"/>
              <p:cNvCxnSpPr/>
              <p:nvPr/>
            </p:nvCxnSpPr>
            <p:spPr>
              <a:xfrm flipV="1">
                <a:off x="9385607" y="3638348"/>
                <a:ext cx="453718" cy="857782"/>
              </a:xfrm>
              <a:prstGeom prst="straightConnector1">
                <a:avLst/>
              </a:prstGeom>
              <a:ln w="38100">
                <a:solidFill>
                  <a:srgbClr val="077FC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51"/>
              <p:cNvSpPr txBox="1"/>
              <p:nvPr/>
            </p:nvSpPr>
            <p:spPr>
              <a:xfrm>
                <a:off x="10004132" y="1804799"/>
                <a:ext cx="582668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I1</a:t>
                </a:r>
                <a:endParaRPr lang="en-GB" sz="1400" dirty="0"/>
              </a:p>
            </p:txBody>
          </p:sp>
          <p:sp>
            <p:nvSpPr>
              <p:cNvPr id="69" name="TextBox 53"/>
              <p:cNvSpPr txBox="1"/>
              <p:nvPr/>
            </p:nvSpPr>
            <p:spPr>
              <a:xfrm>
                <a:off x="5658478" y="3649328"/>
                <a:ext cx="582668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I2</a:t>
                </a:r>
                <a:endParaRPr lang="en-GB" sz="1400" dirty="0"/>
              </a:p>
            </p:txBody>
          </p:sp>
        </p:grpSp>
        <p:sp>
          <p:nvSpPr>
            <p:cNvPr id="70" name="TextBox 19"/>
            <p:cNvSpPr txBox="1"/>
            <p:nvPr/>
          </p:nvSpPr>
          <p:spPr>
            <a:xfrm>
              <a:off x="581391" y="3352029"/>
              <a:ext cx="2483938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/>
                <a:t>M</a:t>
              </a:r>
              <a:r>
                <a:rPr lang="en-GB" sz="2400" dirty="0"/>
                <a:t>icro-</a:t>
              </a:r>
              <a:r>
                <a:rPr lang="en-GB" sz="2400" b="1" dirty="0"/>
                <a:t>L</a:t>
              </a:r>
              <a:r>
                <a:rPr lang="en-GB" sz="2400" dirty="0"/>
                <a:t>ens </a:t>
              </a:r>
              <a:r>
                <a:rPr lang="en-GB" sz="2400" b="1" dirty="0"/>
                <a:t>A</a:t>
              </a:r>
              <a:r>
                <a:rPr lang="en-GB" sz="2400" dirty="0"/>
                <a:t>rray</a:t>
              </a:r>
            </a:p>
          </p:txBody>
        </p:sp>
        <p:cxnSp>
          <p:nvCxnSpPr>
            <p:cNvPr id="71" name="Straight Arrow Connector 33"/>
            <p:cNvCxnSpPr>
              <a:stCxn id="70" idx="2"/>
            </p:cNvCxnSpPr>
            <p:nvPr/>
          </p:nvCxnSpPr>
          <p:spPr>
            <a:xfrm>
              <a:off x="1823360" y="3813694"/>
              <a:ext cx="176890" cy="429764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4917517" y="1084000"/>
            <a:ext cx="2957915" cy="4825986"/>
            <a:chOff x="4760200" y="1084000"/>
            <a:chExt cx="2957915" cy="4825986"/>
          </a:xfrm>
        </p:grpSpPr>
        <p:sp>
          <p:nvSpPr>
            <p:cNvPr id="73" name="Rounded Rectangle 43">
              <a:extLst>
                <a:ext uri="{FF2B5EF4-FFF2-40B4-BE49-F238E27FC236}">
                  <a16:creationId xmlns:a16="http://schemas.microsoft.com/office/drawing/2014/main" id="{F5643A82-780A-41DD-9BB8-1EAB412ACE0A}"/>
                </a:ext>
              </a:extLst>
            </p:cNvPr>
            <p:cNvSpPr/>
            <p:nvPr/>
          </p:nvSpPr>
          <p:spPr>
            <a:xfrm>
              <a:off x="4760200" y="1084000"/>
              <a:ext cx="2957915" cy="4825986"/>
            </a:xfrm>
            <a:prstGeom prst="roundRect">
              <a:avLst>
                <a:gd name="adj" fmla="val 2210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04" t="4470" r="6662" b="9493"/>
            <a:stretch/>
          </p:blipFill>
          <p:spPr>
            <a:xfrm>
              <a:off x="4830130" y="1154500"/>
              <a:ext cx="2809875" cy="1562100"/>
            </a:xfrm>
            <a:prstGeom prst="rect">
              <a:avLst/>
            </a:prstGeom>
          </p:spPr>
        </p:pic>
        <p:sp>
          <p:nvSpPr>
            <p:cNvPr id="74" name="TextBox 57"/>
            <p:cNvSpPr txBox="1"/>
            <p:nvPr/>
          </p:nvSpPr>
          <p:spPr>
            <a:xfrm>
              <a:off x="4830131" y="1154500"/>
              <a:ext cx="37052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I1</a:t>
              </a:r>
              <a:endParaRPr lang="en-GB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4830130" y="2715190"/>
              <a:ext cx="2809875" cy="1562100"/>
              <a:chOff x="7640005" y="1240225"/>
              <a:chExt cx="2809875" cy="1562100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32" t="4839" r="6641" b="8599"/>
              <a:stretch/>
            </p:blipFill>
            <p:spPr>
              <a:xfrm>
                <a:off x="7640005" y="1240225"/>
                <a:ext cx="2809875" cy="1562100"/>
              </a:xfrm>
              <a:prstGeom prst="rect">
                <a:avLst/>
              </a:prstGeom>
            </p:spPr>
          </p:pic>
          <p:sp>
            <p:nvSpPr>
              <p:cNvPr id="44" name="TextBox 43"/>
              <p:cNvSpPr txBox="1"/>
              <p:nvPr/>
            </p:nvSpPr>
            <p:spPr>
              <a:xfrm>
                <a:off x="7640005" y="1240225"/>
                <a:ext cx="1575099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I2 - collimated</a:t>
                </a:r>
                <a:endParaRPr lang="en-GB" dirty="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827226" y="4275880"/>
              <a:ext cx="2812779" cy="1574792"/>
              <a:chOff x="4827226" y="4275880"/>
              <a:chExt cx="2812779" cy="1574792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61" t="3870" r="6155" b="8232"/>
              <a:stretch/>
            </p:blipFill>
            <p:spPr>
              <a:xfrm>
                <a:off x="4827226" y="4275880"/>
                <a:ext cx="2812779" cy="1574792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60" name="TextBox 59"/>
              <p:cNvSpPr txBox="1"/>
              <p:nvPr/>
            </p:nvSpPr>
            <p:spPr>
              <a:xfrm>
                <a:off x="4830130" y="4275880"/>
                <a:ext cx="1575099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I2 - diverging</a:t>
                </a:r>
                <a:endParaRPr lang="en-GB" dirty="0"/>
              </a:p>
            </p:txBody>
          </p: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4C05072-7476-4460-B97B-D541B1CF5319}"/>
              </a:ext>
            </a:extLst>
          </p:cNvPr>
          <p:cNvSpPr txBox="1"/>
          <p:nvPr/>
        </p:nvSpPr>
        <p:spPr>
          <a:xfrm>
            <a:off x="8028021" y="2639076"/>
            <a:ext cx="3942611" cy="1754326"/>
          </a:xfrm>
          <a:prstGeom prst="rect">
            <a:avLst/>
          </a:prstGeom>
          <a:ln w="57150">
            <a:solidFill>
              <a:srgbClr val="E2A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Analyse laser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Simulate OTR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PoC</a:t>
            </a:r>
            <a:r>
              <a:rPr lang="en-GB" dirty="0" smtClean="0"/>
              <a:t> measurements (CLEAR)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ML-based image-to-phase space analysis</a:t>
            </a:r>
            <a:endParaRPr lang="en-GB" dirty="0"/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57" name="Picture 7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101" name="Picture 7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0242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28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13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111802" y="1068038"/>
            <a:ext cx="4186996" cy="3291303"/>
            <a:chOff x="394836" y="1239016"/>
            <a:chExt cx="5597312" cy="4399921"/>
          </a:xfrm>
        </p:grpSpPr>
        <p:sp>
          <p:nvSpPr>
            <p:cNvPr id="34" name="Rounded Rectangle 33"/>
            <p:cNvSpPr/>
            <p:nvPr/>
          </p:nvSpPr>
          <p:spPr>
            <a:xfrm>
              <a:off x="394836" y="1239016"/>
              <a:ext cx="5597312" cy="4399921"/>
            </a:xfrm>
            <a:prstGeom prst="roundRect">
              <a:avLst>
                <a:gd name="adj" fmla="val 2149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B0D69F1-F17B-4E28-B69C-113489806259}"/>
                </a:ext>
              </a:extLst>
            </p:cNvPr>
            <p:cNvGrpSpPr/>
            <p:nvPr/>
          </p:nvGrpSpPr>
          <p:grpSpPr>
            <a:xfrm>
              <a:off x="464802" y="1315278"/>
              <a:ext cx="5432805" cy="4274599"/>
              <a:chOff x="6445187" y="1418740"/>
              <a:chExt cx="5432805" cy="4274599"/>
            </a:xfrm>
          </p:grpSpPr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030959EE-4362-4981-A34D-920165AC07D2}"/>
                  </a:ext>
                </a:extLst>
              </p:cNvPr>
              <p:cNvPicPr/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114" t="9069" b="-390"/>
              <a:stretch/>
            </p:blipFill>
            <p:spPr>
              <a:xfrm>
                <a:off x="6445187" y="1418740"/>
                <a:ext cx="5432805" cy="4274599"/>
              </a:xfrm>
              <a:prstGeom prst="rect">
                <a:avLst/>
              </a:prstGeom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CD786D5-4C45-4A8E-987B-DDD2B34F34E8}"/>
                  </a:ext>
                </a:extLst>
              </p:cNvPr>
              <p:cNvSpPr txBox="1"/>
              <p:nvPr/>
            </p:nvSpPr>
            <p:spPr>
              <a:xfrm>
                <a:off x="10813133" y="2268277"/>
                <a:ext cx="696286" cy="3703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DMD</a:t>
                </a:r>
              </a:p>
            </p:txBody>
          </p: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1015F57E-B8A1-44CA-BB2B-0FA9080D31D0}"/>
                  </a:ext>
                </a:extLst>
              </p:cNvPr>
              <p:cNvCxnSpPr>
                <a:cxnSpLocks/>
                <a:stCxn id="38" idx="2"/>
              </p:cNvCxnSpPr>
              <p:nvPr/>
            </p:nvCxnSpPr>
            <p:spPr>
              <a:xfrm>
                <a:off x="11161276" y="2638578"/>
                <a:ext cx="0" cy="955689"/>
              </a:xfrm>
              <a:prstGeom prst="straightConnector1">
                <a:avLst/>
              </a:prstGeom>
              <a:ln w="57150">
                <a:solidFill>
                  <a:schemeClr val="accent2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0653530-A277-4DCF-87DB-39EB0827237E}"/>
                  </a:ext>
                </a:extLst>
              </p:cNvPr>
              <p:cNvSpPr txBox="1"/>
              <p:nvPr/>
            </p:nvSpPr>
            <p:spPr>
              <a:xfrm>
                <a:off x="6505221" y="1511737"/>
                <a:ext cx="1591633" cy="3703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Spatial camera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A56BEFC-D64E-4C42-9A01-7062ACF36B37}"/>
                  </a:ext>
                </a:extLst>
              </p:cNvPr>
              <p:cNvSpPr txBox="1"/>
              <p:nvPr/>
            </p:nvSpPr>
            <p:spPr>
              <a:xfrm>
                <a:off x="6505221" y="4228504"/>
                <a:ext cx="1766153" cy="3703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Angular camera</a:t>
                </a: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2BD4F03C-602A-43C0-81DD-83AC01ECB5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05222" y="3708542"/>
                <a:ext cx="4677128" cy="0"/>
              </a:xfrm>
              <a:prstGeom prst="straightConnector1">
                <a:avLst/>
              </a:prstGeom>
              <a:ln w="28575">
                <a:solidFill>
                  <a:srgbClr val="0CD20C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6BDB8B6E-38F2-40C0-9E5B-895F6A086A1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886576" y="2041195"/>
                <a:ext cx="4211283" cy="1619722"/>
              </a:xfrm>
              <a:prstGeom prst="straightConnector1">
                <a:avLst/>
              </a:prstGeom>
              <a:ln w="28575">
                <a:solidFill>
                  <a:srgbClr val="0CD20C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73D70142-62D4-4627-9CCD-46F0742D3AA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15339" y="3778028"/>
                <a:ext cx="2728911" cy="1090612"/>
              </a:xfrm>
              <a:prstGeom prst="straightConnector1">
                <a:avLst/>
              </a:prstGeom>
              <a:ln w="28575">
                <a:solidFill>
                  <a:srgbClr val="0CD20C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62CBACC9-9967-4105-BE25-5539A77BA2C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9624" y="1313412"/>
              <a:ext cx="3697983" cy="750785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/>
        </p:nvGrpSpPr>
        <p:grpSpPr>
          <a:xfrm>
            <a:off x="5354572" y="3625087"/>
            <a:ext cx="4187884" cy="2209853"/>
            <a:chOff x="6922570" y="3698023"/>
            <a:chExt cx="3981408" cy="2100900"/>
          </a:xfrm>
        </p:grpSpPr>
        <p:sp>
          <p:nvSpPr>
            <p:cNvPr id="59" name="Rounded Rectangle 43">
              <a:extLst>
                <a:ext uri="{FF2B5EF4-FFF2-40B4-BE49-F238E27FC236}">
                  <a16:creationId xmlns:a16="http://schemas.microsoft.com/office/drawing/2014/main" id="{F5643A82-780A-41DD-9BB8-1EAB412ACE0A}"/>
                </a:ext>
              </a:extLst>
            </p:cNvPr>
            <p:cNvSpPr/>
            <p:nvPr/>
          </p:nvSpPr>
          <p:spPr>
            <a:xfrm>
              <a:off x="6922570" y="3698023"/>
              <a:ext cx="3981408" cy="2100900"/>
            </a:xfrm>
            <a:prstGeom prst="roundRect">
              <a:avLst>
                <a:gd name="adj" fmla="val 2210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4F495B92-A726-46BE-A1C0-B1BDA3A1B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97300" y="3731572"/>
              <a:ext cx="3833608" cy="2026335"/>
            </a:xfrm>
            <a:prstGeom prst="rect">
              <a:avLst/>
            </a:prstGeom>
          </p:spPr>
        </p:pic>
      </p:grpSp>
      <p:sp>
        <p:nvSpPr>
          <p:cNvPr id="45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Emittance </a:t>
            </a:r>
            <a:r>
              <a:rPr lang="en-GB" sz="4000" b="1" dirty="0" smtClean="0"/>
              <a:t>diagnostics - DMD</a:t>
            </a:r>
            <a:endParaRPr lang="en-GB" sz="4000" b="1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64C05072-7476-4460-B97B-D541B1CF5319}"/>
              </a:ext>
            </a:extLst>
          </p:cNvPr>
          <p:cNvSpPr txBox="1"/>
          <p:nvPr/>
        </p:nvSpPr>
        <p:spPr>
          <a:xfrm>
            <a:off x="182747" y="4428064"/>
            <a:ext cx="4507240" cy="1477328"/>
          </a:xfrm>
          <a:prstGeom prst="rect">
            <a:avLst/>
          </a:prstGeom>
          <a:ln w="57150">
            <a:solidFill>
              <a:srgbClr val="E2A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Analyse laser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Simulate OTR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PoC</a:t>
            </a:r>
            <a:r>
              <a:rPr lang="en-GB" dirty="0" smtClean="0"/>
              <a:t> measurements (CLEAR)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ML-based image-to-phase space analysis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4367450" y="1108029"/>
            <a:ext cx="7597503" cy="2391019"/>
            <a:chOff x="4367450" y="1108029"/>
            <a:chExt cx="7597503" cy="2391019"/>
          </a:xfrm>
        </p:grpSpPr>
        <p:grpSp>
          <p:nvGrpSpPr>
            <p:cNvPr id="48" name="Group 47"/>
            <p:cNvGrpSpPr/>
            <p:nvPr/>
          </p:nvGrpSpPr>
          <p:grpSpPr>
            <a:xfrm>
              <a:off x="4367450" y="1108029"/>
              <a:ext cx="7597503" cy="2391019"/>
              <a:chOff x="6186416" y="1108029"/>
              <a:chExt cx="7597503" cy="2391019"/>
            </a:xfrm>
          </p:grpSpPr>
          <p:sp>
            <p:nvSpPr>
              <p:cNvPr id="52" name="Rounded Rectangle 43">
                <a:extLst>
                  <a:ext uri="{FF2B5EF4-FFF2-40B4-BE49-F238E27FC236}">
                    <a16:creationId xmlns:a16="http://schemas.microsoft.com/office/drawing/2014/main" id="{F5643A82-780A-41DD-9BB8-1EAB412ACE0A}"/>
                  </a:ext>
                </a:extLst>
              </p:cNvPr>
              <p:cNvSpPr/>
              <p:nvPr/>
            </p:nvSpPr>
            <p:spPr>
              <a:xfrm>
                <a:off x="6186416" y="1108029"/>
                <a:ext cx="7597503" cy="2391019"/>
              </a:xfrm>
              <a:prstGeom prst="roundRect">
                <a:avLst>
                  <a:gd name="adj" fmla="val 2210"/>
                </a:avLst>
              </a:prstGeom>
              <a:solidFill>
                <a:srgbClr val="E2AC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4" name="Group 53"/>
              <p:cNvGrpSpPr/>
              <p:nvPr/>
            </p:nvGrpSpPr>
            <p:grpSpPr>
              <a:xfrm>
                <a:off x="6262949" y="1150750"/>
                <a:ext cx="5102049" cy="2301827"/>
                <a:chOff x="6110008" y="2408919"/>
                <a:chExt cx="5341352" cy="2409790"/>
              </a:xfrm>
            </p:grpSpPr>
            <p:pic>
              <p:nvPicPr>
                <p:cNvPr id="57" name="Picture 56">
                  <a:extLst>
                    <a:ext uri="{FF2B5EF4-FFF2-40B4-BE49-F238E27FC236}">
                      <a16:creationId xmlns:a16="http://schemas.microsoft.com/office/drawing/2014/main" id="{04FFAEDD-7821-4B92-9A77-AFDD0BA1FD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062936" y="2408919"/>
                  <a:ext cx="2388424" cy="2409298"/>
                </a:xfrm>
                <a:prstGeom prst="rect">
                  <a:avLst/>
                </a:prstGeom>
              </p:spPr>
            </p:pic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8DD42DAC-C38B-41D8-A748-5E229E784C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110008" y="2408920"/>
                  <a:ext cx="2952925" cy="2409789"/>
                </a:xfrm>
                <a:prstGeom prst="rect">
                  <a:avLst/>
                </a:prstGeom>
              </p:spPr>
            </p:pic>
          </p:grpSp>
        </p:grp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729CF0A6-568E-4127-83FD-8073A2D297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542456" y="1153464"/>
              <a:ext cx="2344508" cy="2298643"/>
            </a:xfrm>
            <a:prstGeom prst="rect">
              <a:avLst/>
            </a:prstGeom>
          </p:spPr>
        </p:pic>
      </p:grpSp>
      <p:pic>
        <p:nvPicPr>
          <p:cNvPr id="6" name="Picture 4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17" name="Picture 4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634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/>
              <a:t>Emittance </a:t>
            </a:r>
            <a:r>
              <a:rPr lang="en-GB" sz="4000" b="1" dirty="0"/>
              <a:t>diagnostics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28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J. Wolfenden (joseph.wolfenden@cockcroft.ac.uk)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14</a:t>
              </a: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126994" y="1107366"/>
            <a:ext cx="1176020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Possible integration scenarios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Pre-plasma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OTR off existing/planned screens (same screens as CTR)</a:t>
            </a: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DMD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or MLA, depending on resolution requirements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OSR from final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(injection) dipole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e</a:t>
            </a:r>
            <a:r>
              <a:rPr kumimoji="0" lang="en-GB" sz="2400" b="1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beam line</a:t>
            </a: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Viewport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within the dipole or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 off-axis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screen to extract downstream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Post-plasma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OTR on common beamline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will </a:t>
            </a:r>
            <a:r>
              <a:rPr kumimoji="0" lang="en-GB" sz="24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not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given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</a:t>
            </a:r>
            <a:r>
              <a:rPr kumimoji="0" lang="en-GB" sz="2400" b="1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/e</a:t>
            </a:r>
            <a:r>
              <a:rPr kumimoji="0" lang="en-GB" sz="2400" b="1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intensity difference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separation (for HEP applications?)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OSR from spectrometer dipole?</a:t>
            </a: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Again, any dipoles in potential separation optics could be used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b="1" noProof="0" dirty="0" smtClean="0">
                <a:solidFill>
                  <a:prstClr val="black"/>
                </a:solidFill>
                <a:latin typeface="Calibri" panose="020F0502020204030204"/>
              </a:rPr>
              <a:t>Would </a:t>
            </a:r>
            <a:r>
              <a:rPr lang="en-GB" sz="2400" b="1" dirty="0">
                <a:solidFill>
                  <a:prstClr val="black"/>
                </a:solidFill>
              </a:rPr>
              <a:t>require </a:t>
            </a:r>
            <a:r>
              <a:rPr lang="en-GB" sz="2400" b="1" dirty="0" smtClean="0">
                <a:solidFill>
                  <a:prstClr val="black"/>
                </a:solidFill>
              </a:rPr>
              <a:t>MLA or single-shot </a:t>
            </a:r>
            <a:r>
              <a:rPr lang="en-GB" sz="2400" b="1" noProof="0" dirty="0" smtClean="0">
                <a:solidFill>
                  <a:prstClr val="black"/>
                </a:solidFill>
                <a:latin typeface="Calibri" panose="020F0502020204030204"/>
              </a:rPr>
              <a:t>version of DMD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68556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31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17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C725966-2427-42A9-A4E1-CCCBCF061ECC}"/>
              </a:ext>
            </a:extLst>
          </p:cNvPr>
          <p:cNvSpPr txBox="1">
            <a:spLocks/>
          </p:cNvSpPr>
          <p:nvPr/>
        </p:nvSpPr>
        <p:spPr>
          <a:xfrm>
            <a:off x="510999" y="2058988"/>
            <a:ext cx="11170002" cy="2301874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/>
              <a:t>Proton halo angular imaging with </a:t>
            </a:r>
            <a:r>
              <a:rPr lang="en-GB" b="1" dirty="0" smtClean="0"/>
              <a:t>DMD-masking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837151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Proton halo angular imaging with DMD-masking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28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AWAKE-UK collaboration meeting 17/03/2023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18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DE5F195A-6B53-411A-9E38-610A4ADC84D8}"/>
              </a:ext>
            </a:extLst>
          </p:cNvPr>
          <p:cNvSpPr/>
          <p:nvPr/>
        </p:nvSpPr>
        <p:spPr>
          <a:xfrm>
            <a:off x="126994" y="1107366"/>
            <a:ext cx="1162255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Installed DMD-based halo monitor alongside existing system (late 2021)</a:t>
            </a:r>
          </a:p>
          <a:p>
            <a:pPr marL="800100" lvl="1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GB" sz="2400" b="1" dirty="0"/>
              <a:t>Enabled DMD operation tests in AWAKE environment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Opportunity in mid 2022 to move downstream, look at far-field OTR of SSM protons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Goal: measure proton angular distribution in different regions of the </a:t>
            </a:r>
            <a:r>
              <a:rPr lang="en-GB" sz="2400" b="1" dirty="0" smtClean="0"/>
              <a:t>bunch</a:t>
            </a:r>
            <a:endParaRPr lang="en-GB" sz="2400" b="1" dirty="0"/>
          </a:p>
          <a:p>
            <a:pPr marL="800100" lvl="1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GB" sz="2400" b="1" dirty="0"/>
              <a:t>Very similar situation to the emittance method – different masks</a:t>
            </a:r>
          </a:p>
        </p:txBody>
      </p:sp>
    </p:spTree>
    <p:extLst>
      <p:ext uri="{BB962C8B-B14F-4D97-AF65-F5344CB8AC3E}">
        <p14:creationId xmlns:p14="http://schemas.microsoft.com/office/powerpoint/2010/main" val="41638163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Proton halo angular imaging with DMD-masking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28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19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37152" y="1080004"/>
            <a:ext cx="4186630" cy="2275316"/>
            <a:chOff x="46623" y="1136066"/>
            <a:chExt cx="4186630" cy="2275316"/>
          </a:xfrm>
        </p:grpSpPr>
        <p:sp>
          <p:nvSpPr>
            <p:cNvPr id="73" name="Rounded Rectangle 43">
              <a:extLst>
                <a:ext uri="{FF2B5EF4-FFF2-40B4-BE49-F238E27FC236}">
                  <a16:creationId xmlns:a16="http://schemas.microsoft.com/office/drawing/2014/main" id="{F5643A82-780A-41DD-9BB8-1EAB412ACE0A}"/>
                </a:ext>
              </a:extLst>
            </p:cNvPr>
            <p:cNvSpPr/>
            <p:nvPr/>
          </p:nvSpPr>
          <p:spPr>
            <a:xfrm>
              <a:off x="46623" y="1136066"/>
              <a:ext cx="4114817" cy="2275316"/>
            </a:xfrm>
            <a:prstGeom prst="roundRect">
              <a:avLst>
                <a:gd name="adj" fmla="val 2210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ounded Rectangle 43">
              <a:extLst>
                <a:ext uri="{FF2B5EF4-FFF2-40B4-BE49-F238E27FC236}">
                  <a16:creationId xmlns:a16="http://schemas.microsoft.com/office/drawing/2014/main" id="{F5643A82-780A-41DD-9BB8-1EAB412ACE0A}"/>
                </a:ext>
              </a:extLst>
            </p:cNvPr>
            <p:cNvSpPr/>
            <p:nvPr/>
          </p:nvSpPr>
          <p:spPr>
            <a:xfrm>
              <a:off x="93987" y="1181006"/>
              <a:ext cx="4001764" cy="217027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986" y="1181625"/>
              <a:ext cx="2094653" cy="2190959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8009" y="1181008"/>
              <a:ext cx="2095244" cy="2191577"/>
            </a:xfrm>
            <a:prstGeom prst="rect">
              <a:avLst/>
            </a:prstGeom>
          </p:spPr>
        </p:pic>
      </p:grpSp>
      <p:grpSp>
        <p:nvGrpSpPr>
          <p:cNvPr id="5" name="Group 4"/>
          <p:cNvGrpSpPr/>
          <p:nvPr/>
        </p:nvGrpSpPr>
        <p:grpSpPr>
          <a:xfrm>
            <a:off x="438088" y="3446555"/>
            <a:ext cx="2990575" cy="2499376"/>
            <a:chOff x="438088" y="3446555"/>
            <a:chExt cx="2990575" cy="2499376"/>
          </a:xfrm>
        </p:grpSpPr>
        <p:sp>
          <p:nvSpPr>
            <p:cNvPr id="78" name="Rounded Rectangle 82">
              <a:extLst>
                <a:ext uri="{FF2B5EF4-FFF2-40B4-BE49-F238E27FC236}">
                  <a16:creationId xmlns:a16="http://schemas.microsoft.com/office/drawing/2014/main" id="{B87E1462-F319-469C-9D83-7DAA8E62F1EA}"/>
                </a:ext>
              </a:extLst>
            </p:cNvPr>
            <p:cNvSpPr/>
            <p:nvPr/>
          </p:nvSpPr>
          <p:spPr>
            <a:xfrm>
              <a:off x="438088" y="3446555"/>
              <a:ext cx="2990575" cy="2499376"/>
            </a:xfrm>
            <a:prstGeom prst="roundRect">
              <a:avLst>
                <a:gd name="adj" fmla="val 2405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491108" y="3513392"/>
              <a:ext cx="2852825" cy="2376280"/>
              <a:chOff x="491108" y="3513392"/>
              <a:chExt cx="2852825" cy="237628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491108" y="3513392"/>
                <a:ext cx="2852825" cy="23495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33CD2C7D-B87F-4870-8840-A5233F5471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7309" y="3513392"/>
                <a:ext cx="1314207" cy="2349533"/>
              </a:xfrm>
              <a:prstGeom prst="rect">
                <a:avLst/>
              </a:prstGeom>
            </p:spPr>
          </p:pic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83A8C8A1-22FF-49F9-AE77-B8710F59EB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72576" y="3513392"/>
                <a:ext cx="1314207" cy="2376280"/>
              </a:xfrm>
              <a:prstGeom prst="rect">
                <a:avLst/>
              </a:prstGeom>
            </p:spPr>
          </p:pic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A166BE9-6845-4D1E-8AAD-CB748BDAFE18}"/>
              </a:ext>
            </a:extLst>
          </p:cNvPr>
          <p:cNvGrpSpPr/>
          <p:nvPr/>
        </p:nvGrpSpPr>
        <p:grpSpPr>
          <a:xfrm>
            <a:off x="4383688" y="1302210"/>
            <a:ext cx="4194284" cy="3294485"/>
            <a:chOff x="358606" y="754399"/>
            <a:chExt cx="5464145" cy="4155405"/>
          </a:xfrm>
        </p:grpSpPr>
        <p:sp>
          <p:nvSpPr>
            <p:cNvPr id="61" name="Rounded Rectangle 34">
              <a:extLst>
                <a:ext uri="{FF2B5EF4-FFF2-40B4-BE49-F238E27FC236}">
                  <a16:creationId xmlns:a16="http://schemas.microsoft.com/office/drawing/2014/main" id="{049EE7C3-C5F3-4D13-A81B-86D7523DE868}"/>
                </a:ext>
              </a:extLst>
            </p:cNvPr>
            <p:cNvSpPr/>
            <p:nvPr/>
          </p:nvSpPr>
          <p:spPr>
            <a:xfrm>
              <a:off x="358606" y="754399"/>
              <a:ext cx="5464145" cy="4155405"/>
            </a:xfrm>
            <a:prstGeom prst="roundRect">
              <a:avLst>
                <a:gd name="adj" fmla="val 1506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627D8382-523E-4037-89C3-97E52C8A0E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256" y="842084"/>
              <a:ext cx="5344644" cy="4008484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8411829-0AFE-4792-A129-278A76786B50}"/>
              </a:ext>
            </a:extLst>
          </p:cNvPr>
          <p:cNvGrpSpPr/>
          <p:nvPr/>
        </p:nvGrpSpPr>
        <p:grpSpPr>
          <a:xfrm>
            <a:off x="9042679" y="1272033"/>
            <a:ext cx="2396191" cy="1950773"/>
            <a:chOff x="871432" y="969923"/>
            <a:chExt cx="3850541" cy="3201675"/>
          </a:xfrm>
        </p:grpSpPr>
        <p:sp>
          <p:nvSpPr>
            <p:cNvPr id="64" name="Rounded Rectangle 82">
              <a:extLst>
                <a:ext uri="{FF2B5EF4-FFF2-40B4-BE49-F238E27FC236}">
                  <a16:creationId xmlns:a16="http://schemas.microsoft.com/office/drawing/2014/main" id="{AEC62CDB-2495-4C55-AE5C-8C0ED1D0B448}"/>
                </a:ext>
              </a:extLst>
            </p:cNvPr>
            <p:cNvSpPr/>
            <p:nvPr/>
          </p:nvSpPr>
          <p:spPr>
            <a:xfrm>
              <a:off x="871432" y="969923"/>
              <a:ext cx="3850541" cy="3201675"/>
            </a:xfrm>
            <a:prstGeom prst="roundRect">
              <a:avLst>
                <a:gd name="adj" fmla="val 4478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180C9CD5-6B81-4C3A-B0FA-3A456A1A36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86"/>
            <a:stretch/>
          </p:blipFill>
          <p:spPr>
            <a:xfrm>
              <a:off x="969525" y="1088707"/>
              <a:ext cx="3654355" cy="2964108"/>
            </a:xfrm>
            <a:prstGeom prst="rect">
              <a:avLst/>
            </a:prstGeom>
          </p:spPr>
        </p:pic>
      </p:grpSp>
      <p:sp>
        <p:nvSpPr>
          <p:cNvPr id="75" name="TextBox 74"/>
          <p:cNvSpPr txBox="1"/>
          <p:nvPr/>
        </p:nvSpPr>
        <p:spPr>
          <a:xfrm>
            <a:off x="309933" y="1231000"/>
            <a:ext cx="136565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Without DMD</a:t>
            </a:r>
            <a:endParaRPr lang="en-GB" sz="1600" dirty="0"/>
          </a:p>
        </p:txBody>
      </p:sp>
      <p:sp>
        <p:nvSpPr>
          <p:cNvPr id="76" name="TextBox 75"/>
          <p:cNvSpPr txBox="1"/>
          <p:nvPr/>
        </p:nvSpPr>
        <p:spPr>
          <a:xfrm>
            <a:off x="2530079" y="1231000"/>
            <a:ext cx="1108134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With DMD</a:t>
            </a:r>
            <a:endParaRPr lang="en-GB" sz="1600" dirty="0"/>
          </a:p>
        </p:txBody>
      </p:sp>
      <p:sp>
        <p:nvSpPr>
          <p:cNvPr id="77" name="TextBox 76"/>
          <p:cNvSpPr txBox="1"/>
          <p:nvPr/>
        </p:nvSpPr>
        <p:spPr>
          <a:xfrm>
            <a:off x="124732" y="2925236"/>
            <a:ext cx="98341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July 2022</a:t>
            </a:r>
            <a:endParaRPr lang="en-GB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9036822" y="3311837"/>
            <a:ext cx="2756876" cy="2551088"/>
            <a:chOff x="9036822" y="3311837"/>
            <a:chExt cx="2756876" cy="2551088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3D985C85-AA0A-40AB-A6FE-ABA740FD7654}"/>
                </a:ext>
              </a:extLst>
            </p:cNvPr>
            <p:cNvGrpSpPr/>
            <p:nvPr/>
          </p:nvGrpSpPr>
          <p:grpSpPr>
            <a:xfrm>
              <a:off x="9036822" y="3311837"/>
              <a:ext cx="2756876" cy="2551088"/>
              <a:chOff x="-3233685" y="3785227"/>
              <a:chExt cx="2963989" cy="2839256"/>
            </a:xfrm>
          </p:grpSpPr>
          <p:sp>
            <p:nvSpPr>
              <p:cNvPr id="67" name="Rounded Rectangle 82">
                <a:extLst>
                  <a:ext uri="{FF2B5EF4-FFF2-40B4-BE49-F238E27FC236}">
                    <a16:creationId xmlns:a16="http://schemas.microsoft.com/office/drawing/2014/main" id="{B87E1462-F319-469C-9D83-7DAA8E62F1EA}"/>
                  </a:ext>
                </a:extLst>
              </p:cNvPr>
              <p:cNvSpPr/>
              <p:nvPr/>
            </p:nvSpPr>
            <p:spPr>
              <a:xfrm>
                <a:off x="-3233685" y="3785227"/>
                <a:ext cx="2963989" cy="2839256"/>
              </a:xfrm>
              <a:prstGeom prst="roundRect">
                <a:avLst>
                  <a:gd name="adj" fmla="val 2405"/>
                </a:avLst>
              </a:prstGeom>
              <a:solidFill>
                <a:srgbClr val="E2AC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11177F98-2C1D-480D-8106-C1621B9AD64F}"/>
                  </a:ext>
                </a:extLst>
              </p:cNvPr>
              <p:cNvGrpSpPr/>
              <p:nvPr/>
            </p:nvGrpSpPr>
            <p:grpSpPr>
              <a:xfrm>
                <a:off x="-3165200" y="3867743"/>
                <a:ext cx="2827020" cy="2676575"/>
                <a:chOff x="-3482340" y="381042"/>
                <a:chExt cx="2827020" cy="2676575"/>
              </a:xfrm>
            </p:grpSpPr>
            <p:pic>
              <p:nvPicPr>
                <p:cNvPr id="69" name="Picture 68">
                  <a:extLst>
                    <a:ext uri="{FF2B5EF4-FFF2-40B4-BE49-F238E27FC236}">
                      <a16:creationId xmlns:a16="http://schemas.microsoft.com/office/drawing/2014/main" id="{95F0456D-3231-45FC-A569-F3232BE35F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584" r="6983"/>
                <a:stretch/>
              </p:blipFill>
              <p:spPr>
                <a:xfrm>
                  <a:off x="-3482340" y="381042"/>
                  <a:ext cx="2827020" cy="1343455"/>
                </a:xfrm>
                <a:prstGeom prst="rect">
                  <a:avLst/>
                </a:prstGeom>
              </p:spPr>
            </p:pic>
            <p:pic>
              <p:nvPicPr>
                <p:cNvPr id="70" name="Picture 69">
                  <a:extLst>
                    <a:ext uri="{FF2B5EF4-FFF2-40B4-BE49-F238E27FC236}">
                      <a16:creationId xmlns:a16="http://schemas.microsoft.com/office/drawing/2014/main" id="{E87CA710-3DED-49BF-BD86-288294B706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584" r="6983"/>
                <a:stretch/>
              </p:blipFill>
              <p:spPr>
                <a:xfrm>
                  <a:off x="-3482340" y="1724497"/>
                  <a:ext cx="2827020" cy="1333120"/>
                </a:xfrm>
                <a:prstGeom prst="rect">
                  <a:avLst/>
                </a:prstGeom>
              </p:spPr>
            </p:pic>
          </p:grpSp>
        </p:grp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E87CA710-3DED-49BF-BD86-288294B706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84" r="6983" b="86631"/>
            <a:stretch/>
          </p:blipFill>
          <p:spPr>
            <a:xfrm>
              <a:off x="9108921" y="4630941"/>
              <a:ext cx="2621079" cy="159623"/>
            </a:xfrm>
            <a:prstGeom prst="rect">
              <a:avLst/>
            </a:prstGeom>
          </p:spPr>
        </p:pic>
      </p:grpSp>
      <p:sp>
        <p:nvSpPr>
          <p:cNvPr id="9" name="TextBox 46">
            <a:extLst>
              <a:ext uri="{FF2B5EF4-FFF2-40B4-BE49-F238E27FC236}">
                <a16:creationId xmlns:a16="http://schemas.microsoft.com/office/drawing/2014/main" id="{64C05072-7476-4460-B97B-D541B1CF5319}"/>
              </a:ext>
            </a:extLst>
          </p:cNvPr>
          <p:cNvSpPr txBox="1"/>
          <p:nvPr/>
        </p:nvSpPr>
        <p:spPr>
          <a:xfrm>
            <a:off x="3553524" y="4778217"/>
            <a:ext cx="5341417" cy="923330"/>
          </a:xfrm>
          <a:prstGeom prst="rect">
            <a:avLst/>
          </a:prstGeom>
          <a:ln w="57150">
            <a:solidFill>
              <a:srgbClr val="E2A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Dispersion from DMD – filter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Alignment with wavelength close to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MLA test?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07769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31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20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C725966-2427-42A9-A4E1-CCCBCF061ECC}"/>
              </a:ext>
            </a:extLst>
          </p:cNvPr>
          <p:cNvSpPr txBox="1">
            <a:spLocks/>
          </p:cNvSpPr>
          <p:nvPr/>
        </p:nvSpPr>
        <p:spPr>
          <a:xfrm>
            <a:off x="510999" y="2058988"/>
            <a:ext cx="11170002" cy="2301874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dirty="0"/>
              <a:t>Optical fibre beam loss monitor</a:t>
            </a:r>
          </a:p>
        </p:txBody>
      </p:sp>
    </p:spTree>
    <p:extLst>
      <p:ext uri="{BB962C8B-B14F-4D97-AF65-F5344CB8AC3E}">
        <p14:creationId xmlns:p14="http://schemas.microsoft.com/office/powerpoint/2010/main" val="28254793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Overview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272304" y="6061257"/>
                <a:ext cx="5394425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 smtClean="0">
                    <a:solidFill>
                      <a:schemeClr val="bg1"/>
                    </a:solidFill>
                  </a:rPr>
                  <a:t>J. Wolfenden (joseph.wolfenden@cockcroft.ac.uk)</a:t>
                </a:r>
                <a:endParaRPr lang="en-GB" sz="2000" i="1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GB" sz="2000" i="1" dirty="0" smtClean="0">
                    <a:solidFill>
                      <a:schemeClr val="bg1"/>
                    </a:solidFill>
                  </a:rPr>
                  <a:t>AWAKE </a:t>
                </a:r>
                <a:r>
                  <a:rPr lang="en-GB" sz="2000" i="1" dirty="0">
                    <a:solidFill>
                      <a:schemeClr val="bg1"/>
                    </a:solidFill>
                  </a:rPr>
                  <a:t>collaboration meeting </a:t>
                </a:r>
                <a:r>
                  <a:rPr lang="en-GB" sz="2000" i="1" dirty="0" smtClean="0">
                    <a:solidFill>
                      <a:schemeClr val="bg1"/>
                    </a:solidFill>
                  </a:rPr>
                  <a:t>26/04/2023</a:t>
                </a:r>
                <a:endParaRPr lang="en-GB" sz="2000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6994" y="1107366"/>
            <a:ext cx="765437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400" b="1" dirty="0" err="1" smtClean="0"/>
              <a:t>CxR</a:t>
            </a:r>
            <a:r>
              <a:rPr lang="en-GB" sz="2400" b="1" dirty="0" smtClean="0"/>
              <a:t> imaging bunch </a:t>
            </a:r>
            <a:r>
              <a:rPr lang="en-GB" sz="2400" b="1" dirty="0"/>
              <a:t>length </a:t>
            </a:r>
            <a:r>
              <a:rPr lang="en-GB" sz="2400" b="1" dirty="0" smtClean="0"/>
              <a:t>monitors</a:t>
            </a:r>
            <a:endParaRPr lang="en-GB" sz="2400" b="1" dirty="0"/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Emittance diagnostics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Proton halo angular imaging with DMD-masking</a:t>
            </a:r>
            <a:endParaRPr lang="en-GB" sz="2400" b="1" dirty="0"/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Optical fibre beam loss </a:t>
            </a:r>
            <a:r>
              <a:rPr lang="en-GB" sz="2400" b="1" dirty="0" smtClean="0"/>
              <a:t>monitor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400" b="1" dirty="0" err="1" smtClean="0"/>
              <a:t>Betatron</a:t>
            </a:r>
            <a:r>
              <a:rPr lang="en-GB" sz="2400" b="1" dirty="0" smtClean="0"/>
              <a:t> radiation-based diagnostics</a:t>
            </a:r>
          </a:p>
        </p:txBody>
      </p:sp>
    </p:spTree>
    <p:extLst>
      <p:ext uri="{BB962C8B-B14F-4D97-AF65-F5344CB8AC3E}">
        <p14:creationId xmlns:p14="http://schemas.microsoft.com/office/powerpoint/2010/main" val="38695723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Optical fibre beam loss monitor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28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21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26994" y="1116951"/>
            <a:ext cx="2840887" cy="2531381"/>
            <a:chOff x="461984" y="1549511"/>
            <a:chExt cx="3909364" cy="3483453"/>
          </a:xfrm>
        </p:grpSpPr>
        <p:sp>
          <p:nvSpPr>
            <p:cNvPr id="52" name="Rounded Rectangle 51"/>
            <p:cNvSpPr/>
            <p:nvPr/>
          </p:nvSpPr>
          <p:spPr>
            <a:xfrm>
              <a:off x="461984" y="1549511"/>
              <a:ext cx="3909364" cy="3483453"/>
            </a:xfrm>
            <a:prstGeom prst="roundRect">
              <a:avLst>
                <a:gd name="adj" fmla="val 1807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37964" y="1620195"/>
              <a:ext cx="3729188" cy="3394309"/>
              <a:chOff x="7841095" y="1708291"/>
              <a:chExt cx="3729188" cy="3394309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7869307" y="1708291"/>
                <a:ext cx="3700976" cy="33420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7841095" y="1844825"/>
                <a:ext cx="3729187" cy="3257775"/>
                <a:chOff x="6716913" y="1844825"/>
                <a:chExt cx="3729187" cy="3257775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7634731" y="4742596"/>
                  <a:ext cx="2228405" cy="36000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1100" i="1" dirty="0" err="1"/>
                    <a:t>oBLM</a:t>
                  </a:r>
                  <a:r>
                    <a:rPr lang="en-GB" sz="1100" i="1" dirty="0"/>
                    <a:t> operating principle</a:t>
                  </a:r>
                </a:p>
              </p:txBody>
            </p:sp>
            <p:grpSp>
              <p:nvGrpSpPr>
                <p:cNvPr id="41" name="Group 40"/>
                <p:cNvGrpSpPr/>
                <p:nvPr/>
              </p:nvGrpSpPr>
              <p:grpSpPr>
                <a:xfrm>
                  <a:off x="6716913" y="2242978"/>
                  <a:ext cx="3611067" cy="1827828"/>
                  <a:chOff x="467096" y="2708920"/>
                  <a:chExt cx="5649734" cy="2407894"/>
                </a:xfrm>
              </p:grpSpPr>
              <p:sp>
                <p:nvSpPr>
                  <p:cNvPr id="81" name="Rectangle 80"/>
                  <p:cNvSpPr/>
                  <p:nvPr/>
                </p:nvSpPr>
                <p:spPr>
                  <a:xfrm>
                    <a:off x="719575" y="2961924"/>
                    <a:ext cx="5397255" cy="720080"/>
                  </a:xfrm>
                  <a:prstGeom prst="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sp>
                <p:nvSpPr>
                  <p:cNvPr id="82" name="Rectangle 81"/>
                  <p:cNvSpPr/>
                  <p:nvPr/>
                </p:nvSpPr>
                <p:spPr>
                  <a:xfrm>
                    <a:off x="1691681" y="3892676"/>
                    <a:ext cx="4404342" cy="104334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83" name="Straight Connector 82"/>
                  <p:cNvCxnSpPr/>
                  <p:nvPr/>
                </p:nvCxnSpPr>
                <p:spPr>
                  <a:xfrm>
                    <a:off x="3275856" y="3083132"/>
                    <a:ext cx="0" cy="46387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Arrow Connector 85"/>
                  <p:cNvCxnSpPr>
                    <a:stCxn id="97" idx="6"/>
                  </p:cNvCxnSpPr>
                  <p:nvPr/>
                </p:nvCxnSpPr>
                <p:spPr>
                  <a:xfrm>
                    <a:off x="3275856" y="3321964"/>
                    <a:ext cx="1260140" cy="827116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Arrow Connector 86"/>
                  <p:cNvCxnSpPr>
                    <a:stCxn id="97" idx="6"/>
                  </p:cNvCxnSpPr>
                  <p:nvPr/>
                </p:nvCxnSpPr>
                <p:spPr>
                  <a:xfrm flipV="1">
                    <a:off x="3275856" y="2708920"/>
                    <a:ext cx="1260140" cy="613044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Arrow Connector 87"/>
                  <p:cNvCxnSpPr>
                    <a:stCxn id="97" idx="6"/>
                  </p:cNvCxnSpPr>
                  <p:nvPr/>
                </p:nvCxnSpPr>
                <p:spPr>
                  <a:xfrm flipV="1">
                    <a:off x="3275856" y="2961926"/>
                    <a:ext cx="1728192" cy="360038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Arrow Connector 88"/>
                  <p:cNvCxnSpPr>
                    <a:stCxn id="97" idx="6"/>
                  </p:cNvCxnSpPr>
                  <p:nvPr/>
                </p:nvCxnSpPr>
                <p:spPr>
                  <a:xfrm>
                    <a:off x="3275856" y="3321964"/>
                    <a:ext cx="1728192" cy="360040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Arrow Connector 89"/>
                  <p:cNvCxnSpPr>
                    <a:stCxn id="97" idx="6"/>
                  </p:cNvCxnSpPr>
                  <p:nvPr/>
                </p:nvCxnSpPr>
                <p:spPr>
                  <a:xfrm flipV="1">
                    <a:off x="3275856" y="3300899"/>
                    <a:ext cx="2160240" cy="21065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Arrow Connector 90"/>
                  <p:cNvCxnSpPr/>
                  <p:nvPr/>
                </p:nvCxnSpPr>
                <p:spPr>
                  <a:xfrm>
                    <a:off x="4283968" y="3951546"/>
                    <a:ext cx="1080120" cy="0"/>
                  </a:xfrm>
                  <a:prstGeom prst="straightConnector1">
                    <a:avLst/>
                  </a:prstGeom>
                  <a:ln w="19050">
                    <a:solidFill>
                      <a:srgbClr val="00B05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Arrow Connector 91"/>
                  <p:cNvCxnSpPr/>
                  <p:nvPr/>
                </p:nvCxnSpPr>
                <p:spPr>
                  <a:xfrm flipH="1">
                    <a:off x="3059832" y="3951546"/>
                    <a:ext cx="1080120" cy="0"/>
                  </a:xfrm>
                  <a:prstGeom prst="straightConnector1">
                    <a:avLst/>
                  </a:prstGeom>
                  <a:ln w="19050">
                    <a:solidFill>
                      <a:srgbClr val="00B05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3" name="Block Arc 92"/>
                  <p:cNvSpPr/>
                  <p:nvPr/>
                </p:nvSpPr>
                <p:spPr>
                  <a:xfrm rot="16200000">
                    <a:off x="1079612" y="3892676"/>
                    <a:ext cx="1224136" cy="1224136"/>
                  </a:xfrm>
                  <a:prstGeom prst="blockArc">
                    <a:avLst>
                      <a:gd name="adj1" fmla="val 16145724"/>
                      <a:gd name="adj2" fmla="val 0"/>
                      <a:gd name="adj3" fmla="val 951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94" name="Straight Arrow Connector 93"/>
                  <p:cNvCxnSpPr/>
                  <p:nvPr/>
                </p:nvCxnSpPr>
                <p:spPr>
                  <a:xfrm flipH="1">
                    <a:off x="1835696" y="3947516"/>
                    <a:ext cx="1080120" cy="0"/>
                  </a:xfrm>
                  <a:prstGeom prst="straightConnector1">
                    <a:avLst/>
                  </a:prstGeom>
                  <a:ln w="19050">
                    <a:solidFill>
                      <a:srgbClr val="00B05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5" name="Rectangle 94"/>
                  <p:cNvSpPr/>
                  <p:nvPr/>
                </p:nvSpPr>
                <p:spPr>
                  <a:xfrm>
                    <a:off x="755576" y="4509118"/>
                    <a:ext cx="1620181" cy="607696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sp>
                <p:nvSpPr>
                  <p:cNvPr id="96" name="TextBox 95"/>
                  <p:cNvSpPr txBox="1"/>
                  <p:nvPr/>
                </p:nvSpPr>
                <p:spPr>
                  <a:xfrm>
                    <a:off x="467096" y="4582826"/>
                    <a:ext cx="2161953" cy="47425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100" dirty="0"/>
                      <a:t>Sensor Unit</a:t>
                    </a:r>
                  </a:p>
                </p:txBody>
              </p:sp>
              <p:sp>
                <p:nvSpPr>
                  <p:cNvPr id="97" name="Oval 96"/>
                  <p:cNvSpPr/>
                  <p:nvPr/>
                </p:nvSpPr>
                <p:spPr>
                  <a:xfrm>
                    <a:off x="2771800" y="3249956"/>
                    <a:ext cx="504056" cy="144016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cxnSp>
              <p:nvCxnSpPr>
                <p:cNvPr id="42" name="Straight Arrow Connector 41"/>
                <p:cNvCxnSpPr>
                  <a:stCxn id="43" idx="2"/>
                  <a:endCxn id="97" idx="0"/>
                </p:cNvCxnSpPr>
                <p:nvPr/>
              </p:nvCxnSpPr>
              <p:spPr>
                <a:xfrm>
                  <a:off x="7683714" y="2233651"/>
                  <a:ext cx="667353" cy="420027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TextBox 42"/>
                <p:cNvSpPr txBox="1"/>
                <p:nvPr/>
              </p:nvSpPr>
              <p:spPr>
                <a:xfrm>
                  <a:off x="6878286" y="1873648"/>
                  <a:ext cx="1610854" cy="3600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Particle bunch</a:t>
                  </a:r>
                </a:p>
              </p:txBody>
            </p:sp>
            <p:cxnSp>
              <p:nvCxnSpPr>
                <p:cNvPr id="47" name="Straight Arrow Connector 46"/>
                <p:cNvCxnSpPr>
                  <a:stCxn id="48" idx="0"/>
                  <a:endCxn id="82" idx="2"/>
                </p:cNvCxnSpPr>
                <p:nvPr/>
              </p:nvCxnSpPr>
              <p:spPr>
                <a:xfrm flipV="1">
                  <a:off x="8646151" y="3220765"/>
                  <a:ext cx="260998" cy="38542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/>
                <p:cNvSpPr txBox="1"/>
                <p:nvPr/>
              </p:nvSpPr>
              <p:spPr>
                <a:xfrm>
                  <a:off x="7958012" y="3606186"/>
                  <a:ext cx="1376276" cy="3600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Optical-fibre</a:t>
                  </a:r>
                </a:p>
              </p:txBody>
            </p:sp>
            <p:cxnSp>
              <p:nvCxnSpPr>
                <p:cNvPr id="49" name="Straight Arrow Connector 48"/>
                <p:cNvCxnSpPr>
                  <a:endCxn id="97" idx="2"/>
                </p:cNvCxnSpPr>
                <p:nvPr/>
              </p:nvCxnSpPr>
              <p:spPr>
                <a:xfrm>
                  <a:off x="7499614" y="2700342"/>
                  <a:ext cx="690366" cy="0"/>
                </a:xfrm>
                <a:prstGeom prst="straightConnector1">
                  <a:avLst/>
                </a:prstGeom>
                <a:ln w="28575">
                  <a:prstDash val="sysDot"/>
                  <a:tailEnd type="arrow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Arrow Connector 49"/>
                <p:cNvCxnSpPr>
                  <a:stCxn id="58" idx="0"/>
                </p:cNvCxnSpPr>
                <p:nvPr/>
              </p:nvCxnSpPr>
              <p:spPr>
                <a:xfrm flipV="1">
                  <a:off x="9892883" y="2981644"/>
                  <a:ext cx="197960" cy="401697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TextBox 57"/>
                <p:cNvSpPr txBox="1"/>
                <p:nvPr/>
              </p:nvSpPr>
              <p:spPr>
                <a:xfrm>
                  <a:off x="9339666" y="3383341"/>
                  <a:ext cx="1106434" cy="3600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dirty="0"/>
                    <a:t>Beam pipe</a:t>
                  </a:r>
                </a:p>
              </p:txBody>
            </p:sp>
            <p:cxnSp>
              <p:nvCxnSpPr>
                <p:cNvPr id="74" name="Straight Arrow Connector 73"/>
                <p:cNvCxnSpPr>
                  <a:stCxn id="75" idx="2"/>
                </p:cNvCxnSpPr>
                <p:nvPr/>
              </p:nvCxnSpPr>
              <p:spPr>
                <a:xfrm flipH="1">
                  <a:off x="8511231" y="2204829"/>
                  <a:ext cx="589169" cy="31145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TextBox 74"/>
                <p:cNvSpPr txBox="1"/>
                <p:nvPr/>
              </p:nvSpPr>
              <p:spPr>
                <a:xfrm>
                  <a:off x="8547184" y="1844825"/>
                  <a:ext cx="1106434" cy="3600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dirty="0" smtClean="0"/>
                    <a:t>Loss</a:t>
                  </a:r>
                  <a:endParaRPr lang="en-GB" sz="1100" dirty="0"/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7680176" y="2448213"/>
                  <a:ext cx="232946" cy="3600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v</a:t>
                  </a:r>
                </a:p>
              </p:txBody>
            </p:sp>
            <p:cxnSp>
              <p:nvCxnSpPr>
                <p:cNvPr id="77" name="Straight Arrow Connector 76"/>
                <p:cNvCxnSpPr/>
                <p:nvPr/>
              </p:nvCxnSpPr>
              <p:spPr>
                <a:xfrm flipV="1">
                  <a:off x="7972784" y="4128186"/>
                  <a:ext cx="324000" cy="0"/>
                </a:xfrm>
                <a:prstGeom prst="straightConnector1">
                  <a:avLst/>
                </a:prstGeom>
                <a:ln w="28575">
                  <a:solidFill>
                    <a:srgbClr val="00B0F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Arrow Connector 77"/>
                <p:cNvCxnSpPr/>
                <p:nvPr/>
              </p:nvCxnSpPr>
              <p:spPr>
                <a:xfrm flipV="1">
                  <a:off x="7972784" y="4392428"/>
                  <a:ext cx="324000" cy="0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TextBox 78"/>
                <p:cNvSpPr txBox="1"/>
                <p:nvPr/>
              </p:nvSpPr>
              <p:spPr>
                <a:xfrm>
                  <a:off x="8296789" y="3974299"/>
                  <a:ext cx="1829285" cy="3600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dirty="0"/>
                    <a:t>Charge shower</a:t>
                  </a: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8301798" y="4238540"/>
                  <a:ext cx="1881408" cy="3600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dirty="0"/>
                    <a:t>Cherenkov radiation</a:t>
                  </a:r>
                </a:p>
              </p:txBody>
            </p:sp>
          </p:grpSp>
        </p:grpSp>
      </p:grpSp>
      <p:grpSp>
        <p:nvGrpSpPr>
          <p:cNvPr id="6" name="Group 5"/>
          <p:cNvGrpSpPr/>
          <p:nvPr/>
        </p:nvGrpSpPr>
        <p:grpSpPr>
          <a:xfrm>
            <a:off x="3099093" y="1116951"/>
            <a:ext cx="4623478" cy="3054856"/>
            <a:chOff x="5114389" y="1367163"/>
            <a:chExt cx="3179653" cy="1986661"/>
          </a:xfrm>
        </p:grpSpPr>
        <p:sp>
          <p:nvSpPr>
            <p:cNvPr id="45" name="Rounded Rectangle 44"/>
            <p:cNvSpPr/>
            <p:nvPr/>
          </p:nvSpPr>
          <p:spPr>
            <a:xfrm>
              <a:off x="5114389" y="1367163"/>
              <a:ext cx="3179653" cy="1986661"/>
            </a:xfrm>
            <a:prstGeom prst="roundRect">
              <a:avLst>
                <a:gd name="adj" fmla="val 2004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8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950" t="3012" b="56513"/>
            <a:stretch/>
          </p:blipFill>
          <p:spPr bwMode="auto">
            <a:xfrm>
              <a:off x="5170573" y="1417378"/>
              <a:ext cx="3054185" cy="188623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1" name="Picture 10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914" y="1934760"/>
            <a:ext cx="2092581" cy="499894"/>
          </a:xfrm>
          <a:prstGeom prst="rect">
            <a:avLst/>
          </a:prstGeom>
        </p:spPr>
      </p:pic>
      <p:sp>
        <p:nvSpPr>
          <p:cNvPr id="102" name="Content Placeholder 2"/>
          <p:cNvSpPr txBox="1">
            <a:spLocks/>
          </p:cNvSpPr>
          <p:nvPr/>
        </p:nvSpPr>
        <p:spPr>
          <a:xfrm>
            <a:off x="10823290" y="2367658"/>
            <a:ext cx="1147342" cy="5662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da-DK" sz="1100" dirty="0" smtClean="0">
                <a:solidFill>
                  <a:schemeClr val="tx1"/>
                </a:solidFill>
              </a:rPr>
              <a:t>[7, 8, 9, 10]</a:t>
            </a:r>
            <a:endParaRPr lang="da-DK" sz="1100" dirty="0">
              <a:solidFill>
                <a:schemeClr val="tx1"/>
              </a:solidFill>
            </a:endParaRPr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863" y="1226216"/>
            <a:ext cx="2142769" cy="551194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9" name="Rectangle 1"/>
          <p:cNvSpPr/>
          <p:nvPr/>
        </p:nvSpPr>
        <p:spPr>
          <a:xfrm>
            <a:off x="7853783" y="3689323"/>
            <a:ext cx="37235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1400" b="1" dirty="0" smtClean="0"/>
              <a:t>* J</a:t>
            </a:r>
            <a:r>
              <a:rPr lang="en-GB" sz="1400" b="1" dirty="0"/>
              <a:t>. Wolfenden et al. </a:t>
            </a:r>
            <a:r>
              <a:rPr lang="it-IT" sz="1400" b="1" i="1" dirty="0" smtClean="0"/>
              <a:t>Sensors</a:t>
            </a:r>
            <a:r>
              <a:rPr lang="it-IT" sz="1400" b="1" dirty="0" smtClean="0"/>
              <a:t> </a:t>
            </a:r>
            <a:r>
              <a:rPr lang="it-IT" sz="1400" b="1" dirty="0"/>
              <a:t>23(4), </a:t>
            </a:r>
            <a:r>
              <a:rPr lang="it-IT" sz="1400" b="1" dirty="0" smtClean="0"/>
              <a:t>2248 (2023); </a:t>
            </a:r>
            <a:r>
              <a:rPr lang="it-IT" sz="1400" b="1" dirty="0">
                <a:hlinkClick r:id="rId9"/>
              </a:rPr>
              <a:t>https://</a:t>
            </a:r>
            <a:r>
              <a:rPr lang="it-IT" sz="1400" b="1" dirty="0" smtClean="0">
                <a:hlinkClick r:id="rId9"/>
              </a:rPr>
              <a:t>doi.org/10.3390/s23042248</a:t>
            </a:r>
            <a:r>
              <a:rPr lang="it-IT" sz="1400" b="1" dirty="0" smtClean="0"/>
              <a:t> </a:t>
            </a:r>
            <a:endParaRPr lang="en-GB" sz="1400" b="1" dirty="0"/>
          </a:p>
        </p:txBody>
      </p:sp>
      <p:sp>
        <p:nvSpPr>
          <p:cNvPr id="56" name="TextBox 46">
            <a:extLst>
              <a:ext uri="{FF2B5EF4-FFF2-40B4-BE49-F238E27FC236}">
                <a16:creationId xmlns:a16="http://schemas.microsoft.com/office/drawing/2014/main" id="{64C05072-7476-4460-B97B-D541B1CF5319}"/>
              </a:ext>
            </a:extLst>
          </p:cNvPr>
          <p:cNvSpPr txBox="1"/>
          <p:nvPr/>
        </p:nvSpPr>
        <p:spPr>
          <a:xfrm>
            <a:off x="182208" y="4417128"/>
            <a:ext cx="11336508" cy="1200329"/>
          </a:xfrm>
          <a:prstGeom prst="rect">
            <a:avLst/>
          </a:prstGeom>
          <a:ln w="57150">
            <a:solidFill>
              <a:srgbClr val="E2A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Improved loss location resolution, &lt;10cm, and applications of RF breakdown detection – New paper*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Two new PhD students working in this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Beginning simulation studies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Investigate possible applications as an energy spectrometer and plasma diagnostic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9435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31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J. Wolfenden (joseph.wolfenden@cockcroft.ac.uk)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22</a:t>
              </a: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C725966-2427-42A9-A4E1-CCCBCF061ECC}"/>
              </a:ext>
            </a:extLst>
          </p:cNvPr>
          <p:cNvSpPr txBox="1">
            <a:spLocks/>
          </p:cNvSpPr>
          <p:nvPr/>
        </p:nvSpPr>
        <p:spPr>
          <a:xfrm>
            <a:off x="510999" y="2058988"/>
            <a:ext cx="11170002" cy="2301874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en-GB" sz="5400" b="1" dirty="0" err="1"/>
              <a:t>Betatron</a:t>
            </a:r>
            <a:r>
              <a:rPr lang="en-GB" sz="5400" b="1" dirty="0"/>
              <a:t> radiation-based diagnostics</a:t>
            </a:r>
            <a:endParaRPr kumimoji="0" lang="en-GB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7399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28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J. Wolfenden (joseph.wolfenden@cockcroft.ac.uk)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23</a:t>
              </a: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-107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sz="4000" b="1" dirty="0" err="1">
                <a:solidFill>
                  <a:prstClr val="black"/>
                </a:solidFill>
              </a:rPr>
              <a:t>Betatron</a:t>
            </a:r>
            <a:r>
              <a:rPr lang="en-GB" sz="4000" b="1" dirty="0">
                <a:solidFill>
                  <a:prstClr val="black"/>
                </a:solidFill>
              </a:rPr>
              <a:t> radiation-based diagnostics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4C05072-7476-4460-B97B-D541B1CF5319}"/>
              </a:ext>
            </a:extLst>
          </p:cNvPr>
          <p:cNvSpPr txBox="1"/>
          <p:nvPr/>
        </p:nvSpPr>
        <p:spPr>
          <a:xfrm>
            <a:off x="5358219" y="3907161"/>
            <a:ext cx="5405964" cy="923330"/>
          </a:xfrm>
          <a:prstGeom prst="rect">
            <a:avLst/>
          </a:prstGeom>
          <a:ln w="57150">
            <a:solidFill>
              <a:srgbClr val="E2A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Next steps: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noProof="0" dirty="0" smtClean="0">
                <a:solidFill>
                  <a:prstClr val="black"/>
                </a:solidFill>
                <a:latin typeface="Calibri" panose="020F0502020204030204"/>
              </a:rPr>
              <a:t>Build upon and expand collaboration with UCLA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Identify</a:t>
            </a:r>
            <a:r>
              <a:rPr kumimoji="0" lang="en-GB" sz="1800" b="0" i="0" u="none" strike="noStrike" kern="1200" cap="none" spc="0" normalizeH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possible areas for application to AWAKE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126994" y="1351725"/>
            <a:ext cx="5051525" cy="3737551"/>
            <a:chOff x="129450" y="1174072"/>
            <a:chExt cx="4553885" cy="3369354"/>
          </a:xfrm>
        </p:grpSpPr>
        <p:sp>
          <p:nvSpPr>
            <p:cNvPr id="79" name="Rounded Rectangle 78"/>
            <p:cNvSpPr/>
            <p:nvPr/>
          </p:nvSpPr>
          <p:spPr>
            <a:xfrm>
              <a:off x="129450" y="1174072"/>
              <a:ext cx="4553885" cy="3369354"/>
            </a:xfrm>
            <a:prstGeom prst="roundRect">
              <a:avLst>
                <a:gd name="adj" fmla="val 2466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4434" y="1256603"/>
              <a:ext cx="4284865" cy="3167292"/>
            </a:xfrm>
            <a:prstGeom prst="rect">
              <a:avLst/>
            </a:prstGeom>
          </p:spPr>
        </p:pic>
      </p:grpSp>
      <p:sp>
        <p:nvSpPr>
          <p:cNvPr id="85" name="Content Placeholder 2"/>
          <p:cNvSpPr txBox="1">
            <a:spLocks/>
          </p:cNvSpPr>
          <p:nvPr/>
        </p:nvSpPr>
        <p:spPr>
          <a:xfrm>
            <a:off x="11266333" y="4911623"/>
            <a:ext cx="925667" cy="3553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da-DK" sz="1100" dirty="0" smtClean="0">
                <a:solidFill>
                  <a:schemeClr val="tx1"/>
                </a:solidFill>
              </a:rPr>
              <a:t>[11, 12]</a:t>
            </a:r>
            <a:endParaRPr lang="da-DK" sz="1100" dirty="0">
              <a:solidFill>
                <a:schemeClr val="tx1"/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5358219" y="1356424"/>
            <a:ext cx="5279876" cy="2405988"/>
            <a:chOff x="4816624" y="1655755"/>
            <a:chExt cx="5279876" cy="2405988"/>
          </a:xfrm>
        </p:grpSpPr>
        <p:sp>
          <p:nvSpPr>
            <p:cNvPr id="84" name="Rounded Rectangle 83"/>
            <p:cNvSpPr/>
            <p:nvPr/>
          </p:nvSpPr>
          <p:spPr>
            <a:xfrm>
              <a:off x="4816624" y="1655755"/>
              <a:ext cx="5279876" cy="2405988"/>
            </a:xfrm>
            <a:prstGeom prst="roundRect">
              <a:avLst>
                <a:gd name="adj" fmla="val 2466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92244" y="1735000"/>
              <a:ext cx="2426561" cy="2210497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18805" y="1733374"/>
              <a:ext cx="2705737" cy="2212123"/>
            </a:xfrm>
            <a:prstGeom prst="rect">
              <a:avLst/>
            </a:prstGeom>
          </p:spPr>
        </p:pic>
      </p:grpSp>
      <p:pic>
        <p:nvPicPr>
          <p:cNvPr id="1026" name="Picture 2" descr="UCL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4308" y="5247944"/>
            <a:ext cx="1463675" cy="69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7076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31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24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C725966-2427-42A9-A4E1-CCCBCF061ECC}"/>
              </a:ext>
            </a:extLst>
          </p:cNvPr>
          <p:cNvSpPr txBox="1">
            <a:spLocks/>
          </p:cNvSpPr>
          <p:nvPr/>
        </p:nvSpPr>
        <p:spPr>
          <a:xfrm>
            <a:off x="510999" y="1868488"/>
            <a:ext cx="11170002" cy="2301874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9189716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Summary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28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25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8C6F568-5E3A-4EE4-AB1C-7CA401E13DE4}"/>
              </a:ext>
            </a:extLst>
          </p:cNvPr>
          <p:cNvSpPr/>
          <p:nvPr/>
        </p:nvSpPr>
        <p:spPr>
          <a:xfrm>
            <a:off x="126994" y="1141222"/>
            <a:ext cx="11985983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 err="1"/>
              <a:t>CxR</a:t>
            </a:r>
            <a:r>
              <a:rPr lang="en-GB" sz="2000" b="1" dirty="0"/>
              <a:t> bunch length monitor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err="1" smtClean="0"/>
              <a:t>CxR</a:t>
            </a:r>
            <a:r>
              <a:rPr lang="en-GB" dirty="0" smtClean="0"/>
              <a:t> </a:t>
            </a:r>
            <a:r>
              <a:rPr lang="en-GB" dirty="0"/>
              <a:t>imaging set up currently in place </a:t>
            </a:r>
            <a:r>
              <a:rPr lang="en-GB" dirty="0" smtClean="0"/>
              <a:t>at </a:t>
            </a:r>
            <a:r>
              <a:rPr lang="en-GB" dirty="0"/>
              <a:t>MAX </a:t>
            </a:r>
            <a:r>
              <a:rPr lang="en-GB" dirty="0" smtClean="0"/>
              <a:t>IV</a:t>
            </a:r>
            <a:endParaRPr lang="en-GB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/>
              <a:t>ML analysis of simulated </a:t>
            </a:r>
            <a:r>
              <a:rPr lang="en-GB" dirty="0" smtClean="0"/>
              <a:t>images capable </a:t>
            </a:r>
            <a:r>
              <a:rPr lang="en-GB" dirty="0"/>
              <a:t>of predicting bunch </a:t>
            </a:r>
            <a:r>
              <a:rPr lang="en-GB" dirty="0" smtClean="0"/>
              <a:t>profile characteristics - tests with data soon</a:t>
            </a:r>
            <a:endParaRPr lang="en-GB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 smtClean="0"/>
              <a:t>Emittance diagnostics</a:t>
            </a:r>
            <a:endParaRPr lang="en-GB" sz="2000" b="1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/>
              <a:t>Both MLA and DMD systems currently being tested and benchmarked at </a:t>
            </a:r>
            <a:r>
              <a:rPr lang="en-GB" dirty="0" smtClean="0"/>
              <a:t>CI</a:t>
            </a:r>
            <a:endParaRPr lang="en-GB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/>
              <a:t>Plans in place to test both systems at </a:t>
            </a:r>
            <a:r>
              <a:rPr lang="en-GB" dirty="0" smtClean="0"/>
              <a:t>CLEAR(?) </a:t>
            </a:r>
            <a:r>
              <a:rPr lang="en-GB" dirty="0"/>
              <a:t>and FEBE </a:t>
            </a:r>
            <a:r>
              <a:rPr lang="en-GB" dirty="0" smtClean="0"/>
              <a:t>CLARA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/>
              <a:t>Proton halo angular imaging with DMD-masking</a:t>
            </a:r>
            <a:endParaRPr lang="en-GB" b="1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Found potential solution to dispersion, hope to test at AWAKE this year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 smtClean="0"/>
              <a:t>Optical fibre beam loss monitor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Two new PhD students started recently </a:t>
            </a:r>
            <a:r>
              <a:rPr lang="en-GB" dirty="0"/>
              <a:t>focused solely on OBLM </a:t>
            </a:r>
            <a:r>
              <a:rPr lang="en-GB" dirty="0" smtClean="0"/>
              <a:t>(ERL and SPS/LHC)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/>
              <a:t>Test new prototype in research and industrial setting, concentrating on novel </a:t>
            </a:r>
            <a:r>
              <a:rPr lang="en-GB" dirty="0" smtClean="0"/>
              <a:t>applications – particularly for AWAKE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err="1" smtClean="0"/>
              <a:t>Betatron</a:t>
            </a:r>
            <a:r>
              <a:rPr lang="en-GB" sz="2000" b="1" dirty="0" smtClean="0"/>
              <a:t> radiation-based diagnostics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dirty="0"/>
              <a:t>Build on and expand existing collaboration with UCLA, looking at application to AWAKE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063862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18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3062" y="1433492"/>
            <a:ext cx="8265876" cy="2189110"/>
          </a:xfrm>
        </p:spPr>
        <p:txBody>
          <a:bodyPr anchor="ctr">
            <a:normAutofit fontScale="90000"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Thank you for your attention!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Questions?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860" y="3437455"/>
            <a:ext cx="5601784" cy="16714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u="sng" dirty="0"/>
              <a:t>References: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da-DK" sz="1100" dirty="0"/>
              <a:t>[1] </a:t>
            </a:r>
            <a:r>
              <a:rPr lang="da-DK" sz="1100" dirty="0" smtClean="0"/>
              <a:t>B</a:t>
            </a:r>
            <a:r>
              <a:rPr lang="da-DK" sz="1100" dirty="0"/>
              <a:t>. Kyle et al., </a:t>
            </a:r>
            <a:r>
              <a:rPr lang="da-DK" sz="1100" i="1" dirty="0"/>
              <a:t>Proc. IPAC2019, </a:t>
            </a:r>
            <a:r>
              <a:rPr lang="da-DK" sz="1100" dirty="0"/>
              <a:t>MOPRB061</a:t>
            </a:r>
            <a:endParaRPr lang="en-GB" sz="1100" dirty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dirty="0" smtClean="0"/>
              <a:t>[2] </a:t>
            </a:r>
            <a:r>
              <a:rPr lang="fr-FR" sz="1100" dirty="0"/>
              <a:t>G. Le Sage et al., </a:t>
            </a:r>
            <a:r>
              <a:rPr lang="fr-FR" sz="1100" i="1" dirty="0"/>
              <a:t>PRAB</a:t>
            </a:r>
            <a:r>
              <a:rPr lang="fr-FR" sz="1100" dirty="0"/>
              <a:t> (1999)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100" dirty="0" smtClean="0"/>
              <a:t>[3] </a:t>
            </a:r>
            <a:r>
              <a:rPr lang="fr-FR" sz="1100" dirty="0"/>
              <a:t>R. </a:t>
            </a:r>
            <a:r>
              <a:rPr lang="fr-FR" sz="1100" dirty="0" err="1"/>
              <a:t>Fiorito</a:t>
            </a:r>
            <a:r>
              <a:rPr lang="fr-FR" sz="1100" dirty="0"/>
              <a:t> et al., </a:t>
            </a:r>
            <a:r>
              <a:rPr lang="fr-FR" sz="1100" i="1" dirty="0"/>
              <a:t>AIP </a:t>
            </a:r>
            <a:r>
              <a:rPr lang="fr-FR" sz="1100" i="1" dirty="0" err="1"/>
              <a:t>Conf</a:t>
            </a:r>
            <a:r>
              <a:rPr lang="fr-FR" sz="1100" i="1" dirty="0"/>
              <a:t>. Proc.</a:t>
            </a:r>
            <a:r>
              <a:rPr lang="fr-FR" sz="1100" dirty="0"/>
              <a:t> 648, (2002</a:t>
            </a:r>
            <a:r>
              <a:rPr lang="fr-FR" sz="1100" dirty="0" smtClean="0"/>
              <a:t>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100" dirty="0" smtClean="0"/>
              <a:t>[4] </a:t>
            </a:r>
            <a:r>
              <a:rPr lang="fr-FR" sz="1100" dirty="0" err="1" smtClean="0"/>
              <a:t>Thorlabs</a:t>
            </a:r>
            <a:r>
              <a:rPr lang="fr-FR" sz="1100" dirty="0"/>
              <a:t> </a:t>
            </a:r>
            <a:r>
              <a:rPr lang="fr-FR" sz="1100" dirty="0" smtClean="0"/>
              <a:t>Inc., </a:t>
            </a:r>
            <a:r>
              <a:rPr lang="fr-FR" sz="1100" i="1" dirty="0"/>
              <a:t>https://www.thorlabs.com/newgrouppage9.cfm?objectgroup_id=2861</a:t>
            </a:r>
            <a:endParaRPr lang="fr-FR" sz="1100" i="1" dirty="0" smtClean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100" dirty="0" smtClean="0"/>
              <a:t>[5] </a:t>
            </a:r>
            <a:r>
              <a:rPr lang="fr-FR" sz="1100" dirty="0"/>
              <a:t>M. Zhang, </a:t>
            </a:r>
            <a:r>
              <a:rPr lang="en-GB" sz="1100" dirty="0"/>
              <a:t>FERMILAB·TM-1988</a:t>
            </a:r>
            <a:endParaRPr lang="fr-FR" sz="1100" dirty="0" smtClean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100" dirty="0" smtClean="0"/>
              <a:t>[6] F. </a:t>
            </a:r>
            <a:r>
              <a:rPr lang="fr-FR" sz="1100" dirty="0" err="1" smtClean="0"/>
              <a:t>Bisesto</a:t>
            </a:r>
            <a:r>
              <a:rPr lang="fr-FR" sz="1100" dirty="0" smtClean="0"/>
              <a:t> et al., </a:t>
            </a:r>
            <a:r>
              <a:rPr lang="fr-FR" sz="1100" i="1" dirty="0" err="1" smtClean="0"/>
              <a:t>Nucl</a:t>
            </a:r>
            <a:r>
              <a:rPr lang="fr-FR" sz="1100" i="1" dirty="0"/>
              <a:t>. </a:t>
            </a:r>
            <a:r>
              <a:rPr lang="fr-FR" sz="1100" i="1" dirty="0" err="1"/>
              <a:t>Instrum</a:t>
            </a:r>
            <a:r>
              <a:rPr lang="fr-FR" sz="1100" i="1" dirty="0"/>
              <a:t>. </a:t>
            </a:r>
            <a:r>
              <a:rPr lang="fr-FR" sz="1100" i="1" dirty="0" err="1"/>
              <a:t>Methods</a:t>
            </a:r>
            <a:r>
              <a:rPr lang="fr-FR" sz="1100" i="1" dirty="0"/>
              <a:t> Phys. </a:t>
            </a:r>
            <a:r>
              <a:rPr lang="fr-FR" sz="1100" i="1" dirty="0" err="1"/>
              <a:t>Res</a:t>
            </a:r>
            <a:r>
              <a:rPr lang="fr-FR" sz="1100" i="1" dirty="0"/>
              <a:t>. </a:t>
            </a:r>
            <a:r>
              <a:rPr lang="fr-FR" sz="1100" i="1" dirty="0" smtClean="0"/>
              <a:t>A</a:t>
            </a:r>
            <a:r>
              <a:rPr lang="fr-FR" sz="1100" dirty="0" smtClean="0"/>
              <a:t> </a:t>
            </a:r>
            <a:r>
              <a:rPr lang="fr-FR" sz="1100" dirty="0"/>
              <a:t>909, 364 (2018</a:t>
            </a:r>
            <a:r>
              <a:rPr lang="fr-FR" sz="1100" dirty="0" smtClean="0"/>
              <a:t>)</a:t>
            </a:r>
            <a:endParaRPr lang="fr-FR" sz="1100" dirty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dirty="0" smtClean="0"/>
              <a:t>[7] </a:t>
            </a:r>
            <a:r>
              <a:rPr lang="en-GB" sz="1100" dirty="0"/>
              <a:t>M. </a:t>
            </a:r>
            <a:r>
              <a:rPr lang="en-GB" sz="1100" dirty="0" err="1"/>
              <a:t>Kastriotou</a:t>
            </a:r>
            <a:r>
              <a:rPr lang="en-GB" sz="1100" dirty="0"/>
              <a:t> et al., </a:t>
            </a:r>
            <a:r>
              <a:rPr lang="en-GB" sz="1100" i="1" dirty="0"/>
              <a:t>Proc. IBIC2016,</a:t>
            </a:r>
            <a:r>
              <a:rPr lang="en-GB" sz="1100" dirty="0"/>
              <a:t> WEPG20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dirty="0" smtClean="0"/>
              <a:t>[8] </a:t>
            </a:r>
            <a:r>
              <a:rPr lang="en-GB" sz="1100" dirty="0"/>
              <a:t>A. </a:t>
            </a:r>
            <a:r>
              <a:rPr lang="en-GB" sz="1100" dirty="0" err="1"/>
              <a:t>Alexandrova</a:t>
            </a:r>
            <a:r>
              <a:rPr lang="en-GB" sz="1100" dirty="0"/>
              <a:t> et al., </a:t>
            </a:r>
            <a:r>
              <a:rPr lang="en-GB" sz="1100" i="1" dirty="0"/>
              <a:t>Proc. IBIC2017</a:t>
            </a:r>
            <a:r>
              <a:rPr lang="en-GB" sz="1100" dirty="0"/>
              <a:t>, WEPWC01.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dirty="0" smtClean="0"/>
              <a:t>[9] </a:t>
            </a:r>
            <a:r>
              <a:rPr lang="en-GB" sz="1100" dirty="0"/>
              <a:t>A. </a:t>
            </a:r>
            <a:r>
              <a:rPr lang="en-GB" sz="1100" dirty="0" err="1"/>
              <a:t>Alexandrova</a:t>
            </a:r>
            <a:r>
              <a:rPr lang="en-GB" sz="1100" dirty="0"/>
              <a:t> et al., </a:t>
            </a:r>
            <a:r>
              <a:rPr lang="en-GB" sz="1100" i="1" dirty="0"/>
              <a:t>Proc. IPAC2018</a:t>
            </a:r>
            <a:r>
              <a:rPr lang="en-GB" sz="1100" dirty="0"/>
              <a:t>, THPML090</a:t>
            </a:r>
            <a:r>
              <a:rPr lang="en-GB" sz="1100" dirty="0" smtClean="0"/>
              <a:t>.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dirty="0" smtClean="0"/>
              <a:t>[10] </a:t>
            </a:r>
            <a:r>
              <a:rPr lang="da-DK" sz="1100" dirty="0"/>
              <a:t>J. Wolfenden et al</a:t>
            </a:r>
            <a:r>
              <a:rPr lang="da-DK" sz="1100" dirty="0" smtClean="0"/>
              <a:t>., </a:t>
            </a:r>
            <a:r>
              <a:rPr lang="da-DK" sz="1100" i="1" dirty="0" smtClean="0"/>
              <a:t>Sensors</a:t>
            </a:r>
            <a:r>
              <a:rPr lang="da-DK" sz="1100" dirty="0" smtClean="0"/>
              <a:t> </a:t>
            </a:r>
            <a:r>
              <a:rPr lang="da-DK" sz="1100" dirty="0"/>
              <a:t>23(4), </a:t>
            </a:r>
            <a:r>
              <a:rPr lang="da-DK" sz="1100" dirty="0" smtClean="0"/>
              <a:t>2248 (2023)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da-DK" sz="1100" dirty="0" smtClean="0"/>
              <a:t>[11] M. Yadav et al., </a:t>
            </a:r>
            <a:r>
              <a:rPr lang="da-DK" sz="1100" i="1" dirty="0" smtClean="0"/>
              <a:t>Proc. IPAC2022,</a:t>
            </a:r>
            <a:r>
              <a:rPr lang="da-DK" sz="1100" dirty="0" smtClean="0"/>
              <a:t> WEPOST042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da-DK" sz="1100" dirty="0" smtClean="0"/>
              <a:t>[12] S. Zhang et al., </a:t>
            </a:r>
            <a:r>
              <a:rPr lang="da-DK" sz="1100" i="1" dirty="0" smtClean="0"/>
              <a:t>Proc. IPAC2022,</a:t>
            </a:r>
            <a:r>
              <a:rPr lang="da-DK" sz="1100" dirty="0" smtClean="0"/>
              <a:t> MOPOPT063</a:t>
            </a:r>
            <a:endParaRPr lang="en-GB" sz="1100" dirty="0"/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60" y="5738937"/>
            <a:ext cx="4159343" cy="106912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131" y="5430858"/>
            <a:ext cx="2024165" cy="143099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E1AB873-92F9-478D-A2CC-7C1B0CB5FFBD}"/>
              </a:ext>
            </a:extLst>
          </p:cNvPr>
          <p:cNvSpPr/>
          <p:nvPr/>
        </p:nvSpPr>
        <p:spPr>
          <a:xfrm>
            <a:off x="2904741" y="5071185"/>
            <a:ext cx="6382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i="1" dirty="0">
                <a:solidFill>
                  <a:schemeClr val="bg1"/>
                </a:solidFill>
              </a:rPr>
              <a:t>J. Wolfenden (joseph.wolfenden@cockcroft.ac.uk)</a:t>
            </a:r>
          </a:p>
        </p:txBody>
      </p:sp>
    </p:spTree>
    <p:extLst>
      <p:ext uri="{BB962C8B-B14F-4D97-AF65-F5344CB8AC3E}">
        <p14:creationId xmlns:p14="http://schemas.microsoft.com/office/powerpoint/2010/main" val="3767634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31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C725966-2427-42A9-A4E1-CCCBCF061ECC}"/>
              </a:ext>
            </a:extLst>
          </p:cNvPr>
          <p:cNvSpPr txBox="1">
            <a:spLocks/>
          </p:cNvSpPr>
          <p:nvPr/>
        </p:nvSpPr>
        <p:spPr>
          <a:xfrm>
            <a:off x="510999" y="2192338"/>
            <a:ext cx="11170002" cy="2301874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dirty="0" err="1"/>
              <a:t>CxR</a:t>
            </a:r>
            <a:r>
              <a:rPr lang="en-GB" sz="5400" b="1" dirty="0"/>
              <a:t> imaging bunch length monitors</a:t>
            </a:r>
          </a:p>
        </p:txBody>
      </p:sp>
    </p:spTree>
    <p:extLst>
      <p:ext uri="{BB962C8B-B14F-4D97-AF65-F5344CB8AC3E}">
        <p14:creationId xmlns:p14="http://schemas.microsoft.com/office/powerpoint/2010/main" val="29361169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err="1"/>
              <a:t>CxR</a:t>
            </a:r>
            <a:r>
              <a:rPr lang="en-GB" sz="4000" b="1" dirty="0"/>
              <a:t> imaging bunch length monitors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31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6994" y="1107366"/>
            <a:ext cx="765437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Types of </a:t>
            </a:r>
            <a:r>
              <a:rPr lang="en-GB" sz="2400" b="1" dirty="0" err="1" smtClean="0"/>
              <a:t>CxR</a:t>
            </a:r>
            <a:r>
              <a:rPr lang="en-GB" sz="2400" b="1" dirty="0" smtClean="0"/>
              <a:t> under investigation</a:t>
            </a:r>
          </a:p>
          <a:p>
            <a:pPr marL="800100" lvl="1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GB" sz="2400" b="1" dirty="0" smtClean="0"/>
              <a:t>CTR – Coherent Transition Radiation</a:t>
            </a:r>
          </a:p>
          <a:p>
            <a:pPr marL="800100" lvl="1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GB" sz="2400" b="1" dirty="0" smtClean="0"/>
              <a:t>CSR – Coherent Synchrotron Radiation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Simulation </a:t>
            </a:r>
            <a:r>
              <a:rPr lang="en-GB" sz="2400" b="1" dirty="0" smtClean="0"/>
              <a:t>work as a base</a:t>
            </a:r>
            <a:endParaRPr lang="en-GB" sz="2400" b="1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Experimental </a:t>
            </a:r>
            <a:r>
              <a:rPr lang="en-GB" sz="2400" b="1" dirty="0"/>
              <a:t>work at MAX </a:t>
            </a:r>
            <a:r>
              <a:rPr lang="en-GB" sz="2400" b="1" dirty="0" smtClean="0"/>
              <a:t>IV Short Pulse Facility</a:t>
            </a:r>
            <a:endParaRPr lang="en-GB" sz="2400" b="1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Machine learning-based analysis</a:t>
            </a:r>
            <a:endParaRPr lang="en-GB" sz="24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F4ED9C3-1DF0-48E1-8202-2D7841F6FF0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9614" y="5294489"/>
            <a:ext cx="2142769" cy="5511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5F2BAB1-DBA7-436A-99CD-06AF5828939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701" y="4664913"/>
            <a:ext cx="1687682" cy="58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7877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/>
              <a:t>CTR </a:t>
            </a:r>
            <a:r>
              <a:rPr lang="en-GB" sz="4000" b="1" dirty="0"/>
              <a:t>imaging bunch length </a:t>
            </a:r>
            <a:r>
              <a:rPr lang="en-GB" sz="4000" b="1" dirty="0" smtClean="0"/>
              <a:t>monitor</a:t>
            </a:r>
            <a:endParaRPr lang="en-GB" sz="40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28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26995" y="1155998"/>
            <a:ext cx="4845056" cy="2739513"/>
            <a:chOff x="427238" y="2008123"/>
            <a:chExt cx="6154537" cy="3479926"/>
          </a:xfrm>
        </p:grpSpPr>
        <p:sp>
          <p:nvSpPr>
            <p:cNvPr id="31" name="Rounded Rectangle 30"/>
            <p:cNvSpPr/>
            <p:nvPr/>
          </p:nvSpPr>
          <p:spPr>
            <a:xfrm>
              <a:off x="427238" y="2008123"/>
              <a:ext cx="6154537" cy="3479926"/>
            </a:xfrm>
            <a:prstGeom prst="roundRect">
              <a:avLst>
                <a:gd name="adj" fmla="val 2433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505502" y="2096322"/>
              <a:ext cx="5998009" cy="3315628"/>
              <a:chOff x="486181" y="2088384"/>
              <a:chExt cx="5998009" cy="331562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3" name="TextBox 3"/>
                  <p:cNvSpPr txBox="1"/>
                  <p:nvPr/>
                </p:nvSpPr>
                <p:spPr>
                  <a:xfrm>
                    <a:off x="486181" y="2088384"/>
                    <a:ext cx="5998009" cy="939201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de-DE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GB" sz="1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800" b="0" i="1" smtClean="0">
                                  <a:latin typeface="Cambria Math"/>
                                </a:rPr>
                                <m:t>𝑑</m:t>
                              </m:r>
                              <m:sSubSup>
                                <m:sSubSupPr>
                                  <m:ctrlPr>
                                    <a:rPr lang="en-GB" alt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altLang="en-US" sz="1800" b="0" i="1" smtClean="0">
                                      <a:latin typeface="Cambria Math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GB" altLang="en-US" sz="1800" b="0" i="1" smtClean="0">
                                      <a:latin typeface="Cambria Math"/>
                                    </a:rPr>
                                    <m:t>𝑏𝑢𝑛𝑐h</m:t>
                                  </m:r>
                                </m:sub>
                                <m:sup>
                                  <m:r>
                                    <a:rPr lang="en-GB" altLang="en-US" sz="1800" b="0" i="1" smtClean="0">
                                      <a:latin typeface="Cambria Math"/>
                                    </a:rPr>
                                    <m:t>𝑖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GB" sz="1800" b="0" i="1" smtClean="0">
                                  <a:latin typeface="Cambria Math"/>
                                </a:rPr>
                                <m:t>𝑑𝑟</m:t>
                              </m:r>
                            </m:den>
                          </m:f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≈</m:t>
                          </m:r>
                          <m:sSubSup>
                            <m:sSubSup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8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1800" b="0" i="1" smtClean="0">
                                  <a:latin typeface="Cambria Math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GB" sz="1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nary>
                            <m:nary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  <m:brk m:alnAt="23"/>
                                </m:rPr>
                                <a:rPr lang="el-GR" sz="1800" b="0" i="1" smtClean="0">
                                  <a:latin typeface="Cambria Math"/>
                                </a:rPr>
                                <m:t>Δ</m:t>
                              </m:r>
                              <m:r>
                                <m:rPr>
                                  <m:sty m:val="p"/>
                                </m:rPr>
                                <a:rPr lang="el-GR" sz="1800" b="0" i="1" smtClean="0">
                                  <a:latin typeface="Cambria Math"/>
                                </a:rPr>
                                <m:t>ω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800" b="0" i="1" smtClean="0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GB" sz="1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Sup>
                                    <m:sSubSupPr>
                                      <m:ctrlPr>
                                        <a:rPr lang="en-GB" altLang="en-US" sz="1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altLang="en-US" sz="1800" b="0" i="1" smtClean="0">
                                          <a:latin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GB" altLang="en-US" sz="1800" b="0" i="1" smtClean="0">
                                          <a:latin typeface="Cambria Math"/>
                                        </a:rPr>
                                        <m:t>𝑒</m:t>
                                      </m:r>
                                    </m:sub>
                                    <m:sup>
                                      <m:r>
                                        <a:rPr lang="en-GB" altLang="en-US" sz="1800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GB" sz="1800" b="0" i="1" smtClean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800" b="0" i="1" smtClean="0">
                                      <a:latin typeface="Cambria Math"/>
                                    </a:rPr>
                                    <m:t>ω</m:t>
                                  </m:r>
                                  <m:r>
                                    <a:rPr lang="en-GB" sz="1800" b="0" i="1" smtClean="0">
                                      <a:latin typeface="Cambria Math"/>
                                    </a:rPr>
                                    <m:t>𝑑𝑟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800" b="0" i="1" smtClean="0">
                                              <a:latin typeface="Cambria Math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lang="en-GB" sz="1800" b="0" i="1" smtClean="0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  <m:r>
                                        <a:rPr lang="en-GB" sz="1800" b="0" i="1" smtClean="0"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sz="1800" b="0" i="1" smtClean="0">
                                          <a:latin typeface="Cambria Math"/>
                                        </a:rPr>
                                        <m:t>ρ</m:t>
                                      </m:r>
                                      <m:d>
                                        <m:dPr>
                                          <m:ctrlP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sz="1800" b="0" i="1" smtClean="0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e>
                                      </m:d>
                                      <m:r>
                                        <a:rPr lang="en-GB" sz="1800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sz="1800" b="0" i="1" smtClean="0">
                                          <a:latin typeface="Cambria Math"/>
                                        </a:rPr>
                                        <m:t>ω</m:t>
                                      </m:r>
                                      <m:r>
                                        <a:rPr lang="en-GB" sz="1800" b="0" i="1" smtClean="0">
                                          <a:latin typeface="Cambria Math"/>
                                        </a:rPr>
                                        <m:t>)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 sz="1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800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m:rPr>
                                  <m:sty m:val="p"/>
                                </m:rPr>
                                <a:rPr lang="el-GR" sz="1800" b="0" i="1" smtClean="0">
                                  <a:latin typeface="Cambria Math"/>
                                </a:rPr>
                                <m:t>ω</m:t>
                              </m:r>
                            </m:e>
                          </m:nary>
                        </m:oMath>
                      </m:oMathPara>
                    </a14:m>
                    <a:endParaRPr lang="en-GB" sz="1800" dirty="0"/>
                  </a:p>
                </p:txBody>
              </p:sp>
            </mc:Choice>
            <mc:Fallback xmlns="">
              <p:sp>
                <p:nvSpPr>
                  <p:cNvPr id="83" name="TextBox 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6181" y="2088384"/>
                    <a:ext cx="5998009" cy="93920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50" name="Picture 49" descr="D:\Joe\PhD\Presentations\QUASAR\Project Update\Sep18\Images\AbsoluteCTR.pn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36" r="6796"/>
              <a:stretch/>
            </p:blipFill>
            <p:spPr bwMode="auto">
              <a:xfrm>
                <a:off x="486181" y="3029854"/>
                <a:ext cx="3047808" cy="2374158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" name="Picture 2" descr="D:\Joe\PhD\Presentations\QUASAR\Project Update\Sep18\Images\p2p.png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20" r="7112"/>
              <a:stretch/>
            </p:blipFill>
            <p:spPr bwMode="auto">
              <a:xfrm>
                <a:off x="3533989" y="3029853"/>
                <a:ext cx="2950201" cy="2374158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84" name="Picture 8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9614" y="5294489"/>
            <a:ext cx="2142769" cy="551194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701" y="4664913"/>
            <a:ext cx="1687682" cy="584377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5033663" y="1155998"/>
            <a:ext cx="4499226" cy="2734449"/>
            <a:chOff x="477983" y="1465118"/>
            <a:chExt cx="6483926" cy="3221182"/>
          </a:xfrm>
        </p:grpSpPr>
        <p:sp>
          <p:nvSpPr>
            <p:cNvPr id="34" name="Rounded Rectangle 33"/>
            <p:cNvSpPr/>
            <p:nvPr/>
          </p:nvSpPr>
          <p:spPr>
            <a:xfrm>
              <a:off x="477983" y="1465118"/>
              <a:ext cx="6483926" cy="3221182"/>
            </a:xfrm>
            <a:prstGeom prst="roundRect">
              <a:avLst>
                <a:gd name="adj" fmla="val 2681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02973" y="1577936"/>
              <a:ext cx="6260951" cy="2976086"/>
              <a:chOff x="519977" y="2540454"/>
              <a:chExt cx="4616886" cy="219459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22" t="11873" r="3022" b="28212"/>
              <a:stretch/>
            </p:blipFill>
            <p:spPr>
              <a:xfrm>
                <a:off x="519977" y="2540506"/>
                <a:ext cx="4588479" cy="2194490"/>
              </a:xfrm>
              <a:prstGeom prst="rect">
                <a:avLst/>
              </a:prstGeom>
            </p:spPr>
          </p:pic>
          <p:sp>
            <p:nvSpPr>
              <p:cNvPr id="37" name="TextBox 36"/>
              <p:cNvSpPr txBox="1"/>
              <p:nvPr/>
            </p:nvSpPr>
            <p:spPr>
              <a:xfrm>
                <a:off x="3815919" y="4457563"/>
                <a:ext cx="1292537" cy="27748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 err="1"/>
                  <a:t>Pyrocam</a:t>
                </a:r>
                <a:endParaRPr lang="en-GB" dirty="0"/>
              </a:p>
            </p:txBody>
          </p:sp>
          <p:cxnSp>
            <p:nvCxnSpPr>
              <p:cNvPr id="38" name="Straight Arrow Connector 37"/>
              <p:cNvCxnSpPr>
                <a:stCxn id="37" idx="0"/>
              </p:cNvCxnSpPr>
              <p:nvPr/>
            </p:nvCxnSpPr>
            <p:spPr>
              <a:xfrm flipH="1" flipV="1">
                <a:off x="4227664" y="3589729"/>
                <a:ext cx="234524" cy="86783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>
                <a:stCxn id="40" idx="2"/>
              </p:cNvCxnSpPr>
              <p:nvPr/>
            </p:nvCxnSpPr>
            <p:spPr>
              <a:xfrm flipH="1">
                <a:off x="2392877" y="2800857"/>
                <a:ext cx="743061" cy="63729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7"/>
              <p:cNvSpPr txBox="1"/>
              <p:nvPr/>
            </p:nvSpPr>
            <p:spPr>
              <a:xfrm>
                <a:off x="2305456" y="2540454"/>
                <a:ext cx="1660964" cy="26040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600" dirty="0"/>
                  <a:t>HRFZ Si Lens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9B180E8-F888-4B71-8ED3-86C8EE6663CD}"/>
                  </a:ext>
                </a:extLst>
              </p:cNvPr>
              <p:cNvSpPr txBox="1"/>
              <p:nvPr/>
            </p:nvSpPr>
            <p:spPr>
              <a:xfrm>
                <a:off x="3844326" y="4457512"/>
                <a:ext cx="1292537" cy="27748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 err="1"/>
                  <a:t>Pyrocam</a:t>
                </a:r>
                <a:endParaRPr lang="en-GB" dirty="0"/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7861FD51-0CF9-4C3D-B093-37F2D4FD127F}"/>
                  </a:ext>
                </a:extLst>
              </p:cNvPr>
              <p:cNvCxnSpPr>
                <a:stCxn id="41" idx="0"/>
              </p:cNvCxnSpPr>
              <p:nvPr/>
            </p:nvCxnSpPr>
            <p:spPr>
              <a:xfrm flipH="1" flipV="1">
                <a:off x="4256072" y="3589677"/>
                <a:ext cx="234524" cy="86783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3" name="Rounded Rectangle 43">
            <a:extLst>
              <a:ext uri="{FF2B5EF4-FFF2-40B4-BE49-F238E27FC236}">
                <a16:creationId xmlns:a16="http://schemas.microsoft.com/office/drawing/2014/main" id="{F5643A82-780A-41DD-9BB8-1EAB412ACE0A}"/>
              </a:ext>
            </a:extLst>
          </p:cNvPr>
          <p:cNvSpPr/>
          <p:nvPr/>
        </p:nvSpPr>
        <p:spPr>
          <a:xfrm>
            <a:off x="9606233" y="1159839"/>
            <a:ext cx="2433367" cy="2730607"/>
          </a:xfrm>
          <a:prstGeom prst="roundRect">
            <a:avLst>
              <a:gd name="adj" fmla="val 4479"/>
            </a:avLst>
          </a:prstGeom>
          <a:solidFill>
            <a:srgbClr val="E2AC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Content Placeholder 3"/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0" t="34153" r="21900" b="43252"/>
          <a:stretch/>
        </p:blipFill>
        <p:spPr bwMode="auto">
          <a:xfrm>
            <a:off x="9686789" y="1225431"/>
            <a:ext cx="2264793" cy="25868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lc="http://schemas.openxmlformats.org/drawingml/2006/lockedCanvas" xmlns="" xmlns:ma14="http://schemas.microsoft.com/office/mac/drawingml/2011/main" val="1"/>
            </a:ext>
          </a:extLst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D01F7D78-93A0-4559-8FE0-8DA1A8800133}"/>
              </a:ext>
            </a:extLst>
          </p:cNvPr>
          <p:cNvGrpSpPr/>
          <p:nvPr/>
        </p:nvGrpSpPr>
        <p:grpSpPr>
          <a:xfrm>
            <a:off x="126994" y="3957187"/>
            <a:ext cx="2692598" cy="1960870"/>
            <a:chOff x="8327880" y="3016882"/>
            <a:chExt cx="3604985" cy="2625311"/>
          </a:xfrm>
        </p:grpSpPr>
        <p:sp>
          <p:nvSpPr>
            <p:cNvPr id="46" name="Rounded Rectangle 45"/>
            <p:cNvSpPr/>
            <p:nvPr/>
          </p:nvSpPr>
          <p:spPr>
            <a:xfrm>
              <a:off x="8327880" y="3016882"/>
              <a:ext cx="3604985" cy="2625311"/>
            </a:xfrm>
            <a:prstGeom prst="roundRect">
              <a:avLst>
                <a:gd name="adj" fmla="val 5119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8327880" y="3041265"/>
              <a:ext cx="3480287" cy="2448964"/>
              <a:chOff x="237146" y="1172148"/>
              <a:chExt cx="3480287" cy="2448964"/>
            </a:xfrm>
          </p:grpSpPr>
          <p:pic>
            <p:nvPicPr>
              <p:cNvPr id="49" name="Picture 3"/>
              <p:cNvPicPr>
                <a:picLocks noChangeAspect="1" noChangeArrowheads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5927"/>
              <a:stretch/>
            </p:blipFill>
            <p:spPr bwMode="auto">
              <a:xfrm>
                <a:off x="347607" y="1245831"/>
                <a:ext cx="3369826" cy="2375281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2" name="Content Placeholder 2"/>
              <p:cNvSpPr txBox="1">
                <a:spLocks/>
              </p:cNvSpPr>
              <p:nvPr/>
            </p:nvSpPr>
            <p:spPr>
              <a:xfrm>
                <a:off x="237146" y="1172148"/>
                <a:ext cx="482772" cy="36731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2400" kern="120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kern="120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kern="120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ts val="0"/>
                  </a:spcBef>
                  <a:defRPr/>
                </a:pPr>
                <a:r>
                  <a:rPr lang="en-GB" sz="1100" dirty="0" smtClean="0">
                    <a:solidFill>
                      <a:schemeClr val="tx1"/>
                    </a:solidFill>
                  </a:rPr>
                  <a:t>[1]</a:t>
                </a:r>
                <a:endParaRPr lang="da-DK" sz="11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64C05072-7476-4460-B97B-D541B1CF5319}"/>
              </a:ext>
            </a:extLst>
          </p:cNvPr>
          <p:cNvSpPr txBox="1"/>
          <p:nvPr/>
        </p:nvSpPr>
        <p:spPr>
          <a:xfrm>
            <a:off x="3060959" y="4245158"/>
            <a:ext cx="6545274" cy="1200329"/>
          </a:xfrm>
          <a:prstGeom prst="rect">
            <a:avLst/>
          </a:prstGeom>
          <a:ln w="57150">
            <a:solidFill>
              <a:srgbClr val="E2A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New </a:t>
            </a:r>
            <a:r>
              <a:rPr lang="en-GB" dirty="0" smtClean="0"/>
              <a:t>measurements with improved image resolution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Upgrade to OAP-based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 of ML-based analysis on experimental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46377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11" name="Group 10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300928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1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5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/>
              <a:t>CSR </a:t>
            </a:r>
            <a:r>
              <a:rPr lang="en-GB" sz="4000" b="1" dirty="0"/>
              <a:t>imaging bunch length </a:t>
            </a:r>
            <a:r>
              <a:rPr lang="en-GB" sz="4000" b="1" dirty="0" smtClean="0"/>
              <a:t>monitor</a:t>
            </a:r>
            <a:endParaRPr lang="en-GB" sz="4000" b="1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66135" y="1125965"/>
            <a:ext cx="2157965" cy="4632849"/>
            <a:chOff x="166135" y="1192640"/>
            <a:chExt cx="2157965" cy="4632849"/>
          </a:xfrm>
        </p:grpSpPr>
        <p:sp>
          <p:nvSpPr>
            <p:cNvPr id="29" name="Rounded Rectangle 43">
              <a:extLst>
                <a:ext uri="{FF2B5EF4-FFF2-40B4-BE49-F238E27FC236}">
                  <a16:creationId xmlns:a16="http://schemas.microsoft.com/office/drawing/2014/main" id="{F5643A82-780A-41DD-9BB8-1EAB412ACE0A}"/>
                </a:ext>
              </a:extLst>
            </p:cNvPr>
            <p:cNvSpPr/>
            <p:nvPr/>
          </p:nvSpPr>
          <p:spPr>
            <a:xfrm>
              <a:off x="166135" y="1343418"/>
              <a:ext cx="2157965" cy="4482071"/>
            </a:xfrm>
            <a:prstGeom prst="roundRect">
              <a:avLst>
                <a:gd name="adj" fmla="val 2210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32982" y="1192640"/>
              <a:ext cx="2033968" cy="4547641"/>
              <a:chOff x="709232" y="1126679"/>
              <a:chExt cx="2033968" cy="454764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1C3DAA63-7209-4D1D-97DB-63B4EC6991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714"/>
              <a:stretch/>
            </p:blipFill>
            <p:spPr>
              <a:xfrm>
                <a:off x="709232" y="1356112"/>
                <a:ext cx="2033968" cy="2159103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12DA1CD8-A718-42FB-9122-4FA44656FC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714"/>
              <a:stretch/>
            </p:blipFill>
            <p:spPr>
              <a:xfrm>
                <a:off x="709232" y="3515217"/>
                <a:ext cx="2033968" cy="2159103"/>
              </a:xfrm>
              <a:prstGeom prst="rect">
                <a:avLst/>
              </a:prstGeom>
            </p:spPr>
          </p:pic>
          <p:sp>
            <p:nvSpPr>
              <p:cNvPr id="2" name="Rectangle 1"/>
              <p:cNvSpPr/>
              <p:nvPr/>
            </p:nvSpPr>
            <p:spPr>
              <a:xfrm>
                <a:off x="1026319" y="3491216"/>
                <a:ext cx="1554957" cy="2187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7E76972-3D9C-4293-97BF-4B3C6F49D001}"/>
                  </a:ext>
                </a:extLst>
              </p:cNvPr>
              <p:cNvSpPr/>
              <p:nvPr/>
            </p:nvSpPr>
            <p:spPr>
              <a:xfrm>
                <a:off x="955097" y="3277329"/>
                <a:ext cx="1702377" cy="553998"/>
              </a:xfrm>
              <a:prstGeom prst="rect">
                <a:avLst/>
              </a:prstGeom>
            </p:spPr>
            <p:txBody>
              <a:bodyPr wrap="square" lIns="0" tIns="0" rIns="0" bIns="0">
                <a:no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el-GR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π</a:t>
                </a:r>
                <a:r>
                  <a:rPr lang="en-GB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-mode</a:t>
                </a:r>
                <a:endParaRPr lang="en-GB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092994" y="1360992"/>
                <a:ext cx="1373982" cy="2037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7E76972-3D9C-4293-97BF-4B3C6F49D001}"/>
                  </a:ext>
                </a:extLst>
              </p:cNvPr>
              <p:cNvSpPr/>
              <p:nvPr/>
            </p:nvSpPr>
            <p:spPr>
              <a:xfrm>
                <a:off x="955097" y="1126679"/>
                <a:ext cx="1702377" cy="553998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el-GR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σ</a:t>
                </a:r>
                <a:r>
                  <a:rPr lang="en-GB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-mode</a:t>
                </a:r>
                <a:endParaRPr lang="en-GB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2512815" y="1156416"/>
            <a:ext cx="4602360" cy="2854095"/>
            <a:chOff x="6482633" y="1836136"/>
            <a:chExt cx="5405102" cy="3351903"/>
          </a:xfrm>
        </p:grpSpPr>
        <p:sp>
          <p:nvSpPr>
            <p:cNvPr id="31" name="Rounded Rectangle 43">
              <a:extLst>
                <a:ext uri="{FF2B5EF4-FFF2-40B4-BE49-F238E27FC236}">
                  <a16:creationId xmlns:a16="http://schemas.microsoft.com/office/drawing/2014/main" id="{F5643A82-780A-41DD-9BB8-1EAB412ACE0A}"/>
                </a:ext>
              </a:extLst>
            </p:cNvPr>
            <p:cNvSpPr/>
            <p:nvPr/>
          </p:nvSpPr>
          <p:spPr>
            <a:xfrm>
              <a:off x="6482633" y="1974314"/>
              <a:ext cx="5405102" cy="3213725"/>
            </a:xfrm>
            <a:prstGeom prst="roundRect">
              <a:avLst>
                <a:gd name="adj" fmla="val 2506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6589441" y="1836136"/>
              <a:ext cx="5198698" cy="3297839"/>
              <a:chOff x="6589441" y="1836136"/>
              <a:chExt cx="5198698" cy="3297839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BA55B468-657D-4CDB-8527-A5B736B515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589441" y="2032936"/>
                <a:ext cx="5198698" cy="3101039"/>
              </a:xfrm>
              <a:prstGeom prst="rect">
                <a:avLst/>
              </a:prstGeom>
            </p:spPr>
          </p:pic>
          <p:sp>
            <p:nvSpPr>
              <p:cNvPr id="27" name="Rectangle 26"/>
              <p:cNvSpPr/>
              <p:nvPr/>
            </p:nvSpPr>
            <p:spPr>
              <a:xfrm>
                <a:off x="8353424" y="2105614"/>
                <a:ext cx="1942041" cy="2708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7E76972-3D9C-4293-97BF-4B3C6F49D001}"/>
                  </a:ext>
                </a:extLst>
              </p:cNvPr>
              <p:cNvSpPr/>
              <p:nvPr/>
            </p:nvSpPr>
            <p:spPr>
              <a:xfrm>
                <a:off x="6819899" y="1836136"/>
                <a:ext cx="4968239" cy="46807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en-GB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Total Pol.</a:t>
                </a:r>
                <a:endParaRPr lang="en-GB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7328170" y="1146891"/>
            <a:ext cx="4602360" cy="2863620"/>
            <a:chOff x="7328170" y="1146891"/>
            <a:chExt cx="4602360" cy="2863620"/>
          </a:xfrm>
        </p:grpSpPr>
        <p:grpSp>
          <p:nvGrpSpPr>
            <p:cNvPr id="37" name="Group 36"/>
            <p:cNvGrpSpPr/>
            <p:nvPr/>
          </p:nvGrpSpPr>
          <p:grpSpPr>
            <a:xfrm>
              <a:off x="7328170" y="1274074"/>
              <a:ext cx="4602360" cy="2736437"/>
              <a:chOff x="6482633" y="1974314"/>
              <a:chExt cx="5405102" cy="3213725"/>
            </a:xfrm>
          </p:grpSpPr>
          <p:sp>
            <p:nvSpPr>
              <p:cNvPr id="38" name="Rounded Rectangle 43">
                <a:extLst>
                  <a:ext uri="{FF2B5EF4-FFF2-40B4-BE49-F238E27FC236}">
                    <a16:creationId xmlns:a16="http://schemas.microsoft.com/office/drawing/2014/main" id="{F5643A82-780A-41DD-9BB8-1EAB412ACE0A}"/>
                  </a:ext>
                </a:extLst>
              </p:cNvPr>
              <p:cNvSpPr/>
              <p:nvPr/>
            </p:nvSpPr>
            <p:spPr>
              <a:xfrm>
                <a:off x="6482633" y="1974314"/>
                <a:ext cx="5405102" cy="3213725"/>
              </a:xfrm>
              <a:prstGeom prst="roundRect">
                <a:avLst>
                  <a:gd name="adj" fmla="val 2506"/>
                </a:avLst>
              </a:prstGeom>
              <a:solidFill>
                <a:srgbClr val="E2AC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6580939" y="2032935"/>
                <a:ext cx="5218386" cy="3435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3102EEC3-23D0-456F-9DB4-AF0FD29D8B4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1877" y="1593076"/>
              <a:ext cx="4443373" cy="2371400"/>
            </a:xfrm>
            <a:prstGeom prst="rect">
              <a:avLst/>
            </a:prstGeom>
          </p:spPr>
        </p:pic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7E76972-3D9C-4293-97BF-4B3C6F49D001}"/>
                </a:ext>
              </a:extLst>
            </p:cNvPr>
            <p:cNvSpPr/>
            <p:nvPr/>
          </p:nvSpPr>
          <p:spPr>
            <a:xfrm>
              <a:off x="7615347" y="1146891"/>
              <a:ext cx="4230378" cy="4680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GB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Intensity at 5 THz</a:t>
              </a:r>
              <a:endParaRPr lang="en-GB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4C05072-7476-4460-B97B-D541B1CF5319}"/>
              </a:ext>
            </a:extLst>
          </p:cNvPr>
          <p:cNvSpPr txBox="1"/>
          <p:nvPr/>
        </p:nvSpPr>
        <p:spPr>
          <a:xfrm>
            <a:off x="3060959" y="4381929"/>
            <a:ext cx="7407015" cy="1200329"/>
          </a:xfrm>
          <a:prstGeom prst="rect">
            <a:avLst/>
          </a:prstGeom>
          <a:ln w="57150">
            <a:solidFill>
              <a:srgbClr val="E2A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Repeat </a:t>
            </a:r>
            <a:r>
              <a:rPr lang="en-GB" dirty="0"/>
              <a:t>simulations with full diagnostic set up (windows, mirrors, </a:t>
            </a:r>
            <a:r>
              <a:rPr lang="en-GB" dirty="0" smtClean="0"/>
              <a:t>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Experimental proof of concept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Implement similar ML code for analysis</a:t>
            </a:r>
          </a:p>
        </p:txBody>
      </p:sp>
    </p:spTree>
    <p:extLst>
      <p:ext uri="{BB962C8B-B14F-4D97-AF65-F5344CB8AC3E}">
        <p14:creationId xmlns:p14="http://schemas.microsoft.com/office/powerpoint/2010/main" val="35384170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err="1"/>
              <a:t>CxR</a:t>
            </a:r>
            <a:r>
              <a:rPr lang="en-GB" sz="4000" b="1" dirty="0"/>
              <a:t> imaging bunch length monitors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28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271" y="4664913"/>
            <a:ext cx="1687682" cy="584377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99647" y="1406964"/>
            <a:ext cx="2846732" cy="4268742"/>
            <a:chOff x="199647" y="1406964"/>
            <a:chExt cx="2846732" cy="4268742"/>
          </a:xfrm>
        </p:grpSpPr>
        <p:grpSp>
          <p:nvGrpSpPr>
            <p:cNvPr id="2" name="Group 1"/>
            <p:cNvGrpSpPr/>
            <p:nvPr/>
          </p:nvGrpSpPr>
          <p:grpSpPr>
            <a:xfrm>
              <a:off x="199647" y="1406964"/>
              <a:ext cx="2651341" cy="4268742"/>
              <a:chOff x="208761" y="1284334"/>
              <a:chExt cx="2651341" cy="4268742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208761" y="1284334"/>
                <a:ext cx="2651341" cy="4268742"/>
                <a:chOff x="375017" y="1024687"/>
                <a:chExt cx="2651341" cy="4268742"/>
              </a:xfrm>
            </p:grpSpPr>
            <p:sp>
              <p:nvSpPr>
                <p:cNvPr id="52" name="Rounded Rectangle 51"/>
                <p:cNvSpPr/>
                <p:nvPr/>
              </p:nvSpPr>
              <p:spPr>
                <a:xfrm>
                  <a:off x="375017" y="1024687"/>
                  <a:ext cx="2651341" cy="4268742"/>
                </a:xfrm>
                <a:prstGeom prst="roundRect">
                  <a:avLst>
                    <a:gd name="adj" fmla="val 6850"/>
                  </a:avLst>
                </a:prstGeom>
                <a:solidFill>
                  <a:srgbClr val="05649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54" name="Picture 53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14" t="4204" r="5461"/>
                <a:stretch/>
              </p:blipFill>
              <p:spPr>
                <a:xfrm>
                  <a:off x="466020" y="1125528"/>
                  <a:ext cx="2452512" cy="1857903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  <p:pic>
            <p:nvPicPr>
              <p:cNvPr id="55" name="Picture 54"/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933" t="22948" r="30386" b="26438"/>
              <a:stretch/>
            </p:blipFill>
            <p:spPr>
              <a:xfrm>
                <a:off x="430916" y="3307906"/>
                <a:ext cx="2147020" cy="2151271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59" name="Group 58"/>
            <p:cNvGrpSpPr/>
            <p:nvPr/>
          </p:nvGrpSpPr>
          <p:grpSpPr>
            <a:xfrm>
              <a:off x="1707323" y="1697701"/>
              <a:ext cx="1339056" cy="429884"/>
              <a:chOff x="2595429" y="1414409"/>
              <a:chExt cx="1944001" cy="429884"/>
            </a:xfrm>
          </p:grpSpPr>
          <p:sp>
            <p:nvSpPr>
              <p:cNvPr id="60" name="Rounded Rectangle 59"/>
              <p:cNvSpPr/>
              <p:nvPr/>
            </p:nvSpPr>
            <p:spPr>
              <a:xfrm>
                <a:off x="2595430" y="1414409"/>
                <a:ext cx="1944000" cy="429884"/>
              </a:xfrm>
              <a:prstGeom prst="roundRect">
                <a:avLst>
                  <a:gd name="adj" fmla="val 9516"/>
                </a:avLst>
              </a:prstGeom>
              <a:solidFill>
                <a:srgbClr val="7B7B7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2595429" y="1421887"/>
                <a:ext cx="1944001" cy="422405"/>
              </a:xfrm>
              <a:prstGeom prst="rect">
                <a:avLst/>
              </a:prstGeom>
              <a:noFill/>
              <a:effectLst/>
            </p:spPr>
            <p:txBody>
              <a:bodyPr wrap="square" lIns="180000" tIns="72000" rIns="108000" bIns="7200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bg1"/>
                    </a:solidFill>
                  </a:rPr>
                  <a:t>x100,000</a:t>
                </a: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3696565" y="1295080"/>
            <a:ext cx="6712139" cy="3172172"/>
            <a:chOff x="572057" y="1368734"/>
            <a:chExt cx="6088088" cy="2877244"/>
          </a:xfrm>
        </p:grpSpPr>
        <p:sp>
          <p:nvSpPr>
            <p:cNvPr id="31" name="Rounded Rectangle 30"/>
            <p:cNvSpPr/>
            <p:nvPr/>
          </p:nvSpPr>
          <p:spPr>
            <a:xfrm>
              <a:off x="572057" y="1368734"/>
              <a:ext cx="6088088" cy="2877244"/>
            </a:xfrm>
            <a:prstGeom prst="roundRect">
              <a:avLst>
                <a:gd name="adj" fmla="val 3191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2836" b="33695"/>
            <a:stretch/>
          </p:blipFill>
          <p:spPr>
            <a:xfrm>
              <a:off x="648644" y="1470216"/>
              <a:ext cx="5934912" cy="267428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64C05072-7476-4460-B97B-D541B1CF5319}"/>
              </a:ext>
            </a:extLst>
          </p:cNvPr>
          <p:cNvSpPr txBox="1"/>
          <p:nvPr/>
        </p:nvSpPr>
        <p:spPr>
          <a:xfrm>
            <a:off x="3726512" y="4610300"/>
            <a:ext cx="5220148" cy="1200329"/>
          </a:xfrm>
          <a:prstGeom prst="rect">
            <a:avLst/>
          </a:prstGeom>
          <a:ln w="57150">
            <a:solidFill>
              <a:srgbClr val="E2A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Training with more realistic beam-based profiles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Application </a:t>
            </a:r>
            <a:r>
              <a:rPr lang="en-GB" dirty="0" smtClean="0"/>
              <a:t>to CSR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Application to </a:t>
            </a:r>
            <a:r>
              <a:rPr lang="en-GB" dirty="0" err="1" smtClean="0"/>
              <a:t>CxR</a:t>
            </a:r>
            <a:r>
              <a:rPr lang="en-GB" dirty="0" smtClean="0"/>
              <a:t> </a:t>
            </a:r>
            <a:r>
              <a:rPr lang="en-GB" dirty="0" smtClean="0"/>
              <a:t>data</a:t>
            </a:r>
            <a:endParaRPr lang="en-GB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10408701" y="1406964"/>
            <a:ext cx="1977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F77B4"/>
                </a:solidFill>
              </a:rPr>
              <a:t>Ground Truth</a:t>
            </a:r>
          </a:p>
          <a:p>
            <a:r>
              <a:rPr lang="en-GB" dirty="0">
                <a:solidFill>
                  <a:srgbClr val="FF7B08"/>
                </a:solidFill>
              </a:rPr>
              <a:t>Model Prediction</a:t>
            </a:r>
          </a:p>
        </p:txBody>
      </p:sp>
    </p:spTree>
    <p:extLst>
      <p:ext uri="{BB962C8B-B14F-4D97-AF65-F5344CB8AC3E}">
        <p14:creationId xmlns:p14="http://schemas.microsoft.com/office/powerpoint/2010/main" val="27736401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err="1"/>
              <a:t>CxR</a:t>
            </a:r>
            <a:r>
              <a:rPr lang="en-GB" sz="4000" b="1" dirty="0"/>
              <a:t> imaging bunch length </a:t>
            </a:r>
            <a:r>
              <a:rPr lang="en-GB" sz="4000" b="1" dirty="0" smtClean="0"/>
              <a:t>monitors</a:t>
            </a:r>
            <a:endParaRPr lang="en-GB" sz="40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28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7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271" y="4664913"/>
            <a:ext cx="1687682" cy="584377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126994" y="1107366"/>
            <a:ext cx="1176020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Possible integration scenarios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u="sng" dirty="0" smtClean="0"/>
              <a:t>Pre-plasma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b="1" dirty="0" smtClean="0"/>
              <a:t>CTR off existing/planned screen (e.g. Al screen could be used for OTR and CTR)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Would need to be post-compression to maximise signal intensity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b="1" dirty="0" smtClean="0"/>
              <a:t>CSR from final dipole in e</a:t>
            </a:r>
            <a:r>
              <a:rPr lang="en-GB" sz="2400" b="1" baseline="30000" dirty="0" smtClean="0"/>
              <a:t>-</a:t>
            </a:r>
            <a:r>
              <a:rPr lang="en-GB" sz="2400" b="1" dirty="0" smtClean="0"/>
              <a:t> beam line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Could be a viewport from within the dipole or a screen to extract downstream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u="sng" dirty="0" smtClean="0"/>
              <a:t>Post-plasma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b="1" dirty="0" smtClean="0"/>
              <a:t>CTR on common beamline would be dependent </a:t>
            </a:r>
            <a:r>
              <a:rPr lang="en-GB" sz="2400" b="1" dirty="0"/>
              <a:t>on e</a:t>
            </a:r>
            <a:r>
              <a:rPr lang="en-GB" sz="2400" b="1" baseline="30000" dirty="0"/>
              <a:t>- </a:t>
            </a:r>
            <a:r>
              <a:rPr lang="en-GB" sz="2400" b="1" dirty="0" smtClean="0"/>
              <a:t>bunch </a:t>
            </a:r>
            <a:r>
              <a:rPr lang="en-GB" sz="2400" b="1" dirty="0" smtClean="0"/>
              <a:t>length and charge</a:t>
            </a:r>
            <a:endParaRPr lang="en-GB" sz="2400" b="1" dirty="0" smtClean="0"/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Beam separation (for HEP applications?) would enable low charge version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b="1" dirty="0" smtClean="0"/>
              <a:t>CSR from spectrometer dipole?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Any dipoles in potential separation optics could be used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842399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300931" y="6061257"/>
                <a:ext cx="533716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26/04/2023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8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C725966-2427-42A9-A4E1-CCCBCF061ECC}"/>
              </a:ext>
            </a:extLst>
          </p:cNvPr>
          <p:cNvSpPr txBox="1">
            <a:spLocks/>
          </p:cNvSpPr>
          <p:nvPr/>
        </p:nvSpPr>
        <p:spPr>
          <a:xfrm>
            <a:off x="510999" y="2163763"/>
            <a:ext cx="11170002" cy="2301874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dirty="0" smtClean="0"/>
              <a:t>Emittance diagnostics</a:t>
            </a:r>
            <a:endParaRPr lang="en-GB" sz="5400" b="1" dirty="0"/>
          </a:p>
        </p:txBody>
      </p:sp>
    </p:spTree>
    <p:extLst>
      <p:ext uri="{BB962C8B-B14F-4D97-AF65-F5344CB8AC3E}">
        <p14:creationId xmlns:p14="http://schemas.microsoft.com/office/powerpoint/2010/main" val="1445525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4C2FA1E62A2B46A81C94FA7432439B" ma:contentTypeVersion="14" ma:contentTypeDescription="Create a new document." ma:contentTypeScope="" ma:versionID="4797a2382186a54f3b0dbf09ba6f6e92">
  <xsd:schema xmlns:xsd="http://www.w3.org/2001/XMLSchema" xmlns:xs="http://www.w3.org/2001/XMLSchema" xmlns:p="http://schemas.microsoft.com/office/2006/metadata/properties" xmlns:ns3="2df5164f-e046-4ed7-bf07-492b8379b48b" xmlns:ns4="1d36a076-ccb7-4cc1-a146-dc8fd6cc2274" targetNamespace="http://schemas.microsoft.com/office/2006/metadata/properties" ma:root="true" ma:fieldsID="d8fad94ac67ca5df1f75374448d4bb9f" ns3:_="" ns4:_="">
    <xsd:import namespace="2df5164f-e046-4ed7-bf07-492b8379b48b"/>
    <xsd:import namespace="1d36a076-ccb7-4cc1-a146-dc8fd6cc227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OCR" minOccurs="0"/>
                <xsd:element ref="ns4:_activity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f5164f-e046-4ed7-bf07-492b8379b48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36a076-ccb7-4cc1-a146-dc8fd6cc22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36a076-ccb7-4cc1-a146-dc8fd6cc2274" xsi:nil="true"/>
  </documentManagement>
</p:properties>
</file>

<file path=customXml/itemProps1.xml><?xml version="1.0" encoding="utf-8"?>
<ds:datastoreItem xmlns:ds="http://schemas.openxmlformats.org/officeDocument/2006/customXml" ds:itemID="{71764BFA-7B06-4E2E-B634-C9EEB9928D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df5164f-e046-4ed7-bf07-492b8379b48b"/>
    <ds:schemaRef ds:uri="1d36a076-ccb7-4cc1-a146-dc8fd6cc22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BFABCE9-C727-4306-BC54-41BDEA190BF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D2F94C-5350-425E-B38B-3AE7A6F74137}">
  <ds:schemaRefs>
    <ds:schemaRef ds:uri="http://schemas.microsoft.com/office/2006/metadata/properties"/>
    <ds:schemaRef ds:uri="http://www.w3.org/XML/1998/namespace"/>
    <ds:schemaRef ds:uri="http://purl.org/dc/elements/1.1/"/>
    <ds:schemaRef ds:uri="2df5164f-e046-4ed7-bf07-492b8379b48b"/>
    <ds:schemaRef ds:uri="http://purl.org/dc/terms/"/>
    <ds:schemaRef ds:uri="1d36a076-ccb7-4cc1-a146-dc8fd6cc2274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19175</TotalTime>
  <Words>1510</Words>
  <Application>Microsoft Office PowerPoint</Application>
  <PresentationFormat>Widescreen</PresentationFormat>
  <Paragraphs>301</Paragraphs>
  <Slides>25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Courier New</vt:lpstr>
      <vt:lpstr>Wingdings</vt:lpstr>
      <vt:lpstr>Office Theme</vt:lpstr>
      <vt:lpstr>Beam instrumentation development for Run 2c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 Questions?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Wolfenden, Joseph (Cockcroft Inst,DL,DIA)</dc:creator>
  <cp:lastModifiedBy>Wolfenden, Joseph (Cockcroft Inst,DL,-)</cp:lastModifiedBy>
  <cp:revision>326</cp:revision>
  <dcterms:created xsi:type="dcterms:W3CDTF">2020-10-14T16:50:21Z</dcterms:created>
  <dcterms:modified xsi:type="dcterms:W3CDTF">2023-04-25T15:13:26Z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0x010100994C2FA1E62A2B46A81C94FA7432439B</vt:lpwstr>
  </property>
</Properties>
</file>