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1717" r:id="rId6"/>
    <p:sldId id="264" r:id="rId7"/>
    <p:sldId id="262" r:id="rId8"/>
    <p:sldId id="263" r:id="rId9"/>
    <p:sldId id="1718" r:id="rId10"/>
    <p:sldId id="1720" r:id="rId11"/>
    <p:sldId id="1721" r:id="rId12"/>
    <p:sldId id="1716" r:id="rId13"/>
    <p:sldId id="260" r:id="rId14"/>
    <p:sldId id="1719" r:id="rId15"/>
    <p:sldId id="409" r:id="rId16"/>
    <p:sldId id="171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4"/>
    <p:restoredTop sz="96327"/>
  </p:normalViewPr>
  <p:slideViewPr>
    <p:cSldViewPr snapToGrid="0">
      <p:cViewPr>
        <p:scale>
          <a:sx n="140" d="100"/>
          <a:sy n="140" d="100"/>
        </p:scale>
        <p:origin x="144" y="-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35079-39DE-2E4A-8CAF-EF73B6867C07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4E10A-4C28-C348-A10B-CFF79AD80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36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4/5/23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54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8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533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E1C918EC-A356-507D-51E8-6A8A0F045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531" y="241978"/>
            <a:ext cx="11543532" cy="712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FA477A4-2A45-B298-9258-72FBC190823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7530" y="1086113"/>
            <a:ext cx="11543533" cy="4989311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78425E8-A027-27F2-C626-0E70ED7E52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7530" y="651366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4/5/23</a:t>
            </a:r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347502F2-785D-1525-1AD0-4707514596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DRD6 plans for noble liquid calorimeters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AE4261A-7A29-02A9-045B-E78B9735C1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07396" y="6486967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EF317D-2C1E-83C8-42C2-6D07D46D0D2A}"/>
              </a:ext>
            </a:extLst>
          </p:cNvPr>
          <p:cNvCxnSpPr>
            <a:cxnSpLocks/>
          </p:cNvCxnSpPr>
          <p:nvPr userDrawn="1"/>
        </p:nvCxnSpPr>
        <p:spPr>
          <a:xfrm flipV="1">
            <a:off x="197404" y="241978"/>
            <a:ext cx="0" cy="71274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64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6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889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87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1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35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207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81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129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4/5/23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DRD6 plans for noble liquid calorimeters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ADB6EF5-4374-E541-A773-D270D3B04C1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59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912.09962.pdf" TargetMode="External"/><Relationship Id="rId2" Type="http://schemas.openxmlformats.org/officeDocument/2006/relationships/hyperlink" Target="https://indico.cern.ch/event/1256374/timetable/?view=standard#6-noble-liquid-calorimeter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3.jpeg"/><Relationship Id="rId4" Type="http://schemas.openxmlformats.org/officeDocument/2006/relationships/hyperlink" Target="https://indico.cern.ch/event/1246381/contributions/5353455/attachments/2632149/4552652/2023-04-20_TF6_Track2_Summary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4327/contributions/4893219/attachments/2454064/4206036/FCC-ee-Experiment-Layouts-20220601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4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1775A-A389-2508-ED64-46C262B777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DRD6 plans for noble liquid calorimeters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7AA7E9-C516-B157-80CF-2FF419A89876}"/>
              </a:ext>
            </a:extLst>
          </p:cNvPr>
          <p:cNvSpPr txBox="1">
            <a:spLocks/>
          </p:cNvSpPr>
          <p:nvPr/>
        </p:nvSpPr>
        <p:spPr>
          <a:xfrm>
            <a:off x="8610600" y="4960137"/>
            <a:ext cx="1492469" cy="1463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Nikiforos Nikiforou (CERN)</a:t>
            </a:r>
          </a:p>
        </p:txBody>
      </p:sp>
      <p:pic>
        <p:nvPicPr>
          <p:cNvPr id="5" name="Picture 21">
            <a:extLst>
              <a:ext uri="{FF2B5EF4-FFF2-40B4-BE49-F238E27FC236}">
                <a16:creationId xmlns:a16="http://schemas.microsoft.com/office/drawing/2014/main" id="{6C2C5C10-0439-09D9-F122-46DAD992F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3069" y="5186363"/>
            <a:ext cx="980558" cy="98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F56A44-39B5-8425-D2C4-F74067FFF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F2EFFE-BFEC-CBD2-1EB3-E4D68092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193AC0-94B5-FC63-7928-58BF95889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4117336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9B9A1-2A90-6499-7DA2-60145A887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electronics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0A46F-134E-3539-CCC4-5587D15E8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902941"/>
            <a:ext cx="8128110" cy="440641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On-detector Electronics: two options under consideration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Warm option (outside cryostat)</a:t>
            </a:r>
            <a:r>
              <a:rPr lang="en-US" dirty="0">
                <a:sym typeface="Wingdings" pitchFamily="2" charset="2"/>
              </a:rPr>
              <a:t> requires work on cables inside the cryostat and feedthroughs to get the many signals out</a:t>
            </a:r>
          </a:p>
          <a:p>
            <a:pPr lvl="1"/>
            <a:r>
              <a:rPr lang="en-US" dirty="0">
                <a:solidFill>
                  <a:srgbClr val="002060"/>
                </a:solidFill>
                <a:sym typeface="Wingdings" pitchFamily="2" charset="2"/>
              </a:rPr>
              <a:t>Cold option (inside cryostat) </a:t>
            </a:r>
            <a:r>
              <a:rPr lang="en-US" dirty="0">
                <a:sym typeface="Wingdings" pitchFamily="2" charset="2"/>
              </a:rPr>
              <a:t> very appealing, but also requires work</a:t>
            </a:r>
          </a:p>
          <a:p>
            <a:pPr lvl="2"/>
            <a:r>
              <a:rPr lang="en-US" dirty="0">
                <a:sym typeface="Wingdings" pitchFamily="2" charset="2"/>
              </a:rPr>
              <a:t>Noise reduction up to factor ~5 </a:t>
            </a:r>
          </a:p>
          <a:p>
            <a:pPr lvl="2"/>
            <a:r>
              <a:rPr lang="en-US" dirty="0">
                <a:sym typeface="Wingdings" pitchFamily="2" charset="2"/>
              </a:rPr>
              <a:t>If all the electronics are inside the cryostat, it is easier to extract the signals</a:t>
            </a:r>
          </a:p>
          <a:p>
            <a:pPr lvl="2"/>
            <a:r>
              <a:rPr lang="en-US" dirty="0">
                <a:sym typeface="Wingdings" pitchFamily="2" charset="2"/>
              </a:rPr>
              <a:t>Power consumption is a huge challenge</a:t>
            </a:r>
          </a:p>
          <a:p>
            <a:r>
              <a:rPr lang="en-US" dirty="0">
                <a:sym typeface="Wingdings" pitchFamily="2" charset="2"/>
              </a:rPr>
              <a:t>Intention to reuse/adapt existing readout chips and/or exploit synergies for the test module</a:t>
            </a:r>
          </a:p>
          <a:p>
            <a:pPr lvl="1"/>
            <a:r>
              <a:rPr lang="en-US" dirty="0">
                <a:sym typeface="Wingdings" pitchFamily="2" charset="2"/>
              </a:rPr>
              <a:t>E.g. ATLAS LAr, CMS HGCAL, DUNE, … SKIROC</a:t>
            </a:r>
          </a:p>
          <a:p>
            <a:pPr lvl="1"/>
            <a:r>
              <a:rPr lang="en-US" dirty="0">
                <a:sym typeface="Wingdings" pitchFamily="2" charset="2"/>
              </a:rPr>
              <a:t>Significant interest/work planned at OMEGA, BNL, …</a:t>
            </a:r>
          </a:p>
          <a:p>
            <a:r>
              <a:rPr lang="en-US" dirty="0">
                <a:sym typeface="Wingdings" pitchFamily="2" charset="2"/>
              </a:rPr>
              <a:t>Timing? Requirements not fully defined yet/performance not fully explored</a:t>
            </a:r>
          </a:p>
          <a:p>
            <a:pPr lvl="1"/>
            <a:r>
              <a:rPr lang="en-US" dirty="0">
                <a:sym typeface="Wingdings" pitchFamily="2" charset="2"/>
              </a:rPr>
              <a:t>But heavily depends on choices on the electronics</a:t>
            </a:r>
          </a:p>
          <a:p>
            <a:r>
              <a:rPr lang="en-US" dirty="0">
                <a:sym typeface="Wingdings" pitchFamily="2" charset="2"/>
              </a:rPr>
              <a:t>Off-detector electrons/DAQ: requirements not yet defined</a:t>
            </a:r>
          </a:p>
          <a:p>
            <a:pPr lvl="1"/>
            <a:r>
              <a:rPr lang="en-US" dirty="0">
                <a:sym typeface="Wingdings" pitchFamily="2" charset="2"/>
              </a:rPr>
              <a:t>Also try to reuse available electronics for the test-beam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287D5-57B0-3FD6-5C05-851878542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DA1E1A-80CF-5E05-71C2-2F1B31050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D05B1E-52C7-58E4-901A-DF2A74C85EC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319242" y="1655295"/>
            <a:ext cx="2557440" cy="1914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1375F6-F9FF-AFA1-955A-75449F159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185" y="4531507"/>
            <a:ext cx="3225457" cy="16350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7E46A2-F1E3-C9FD-14D3-D606FCE86C89}"/>
              </a:ext>
            </a:extLst>
          </p:cNvPr>
          <p:cNvSpPr txBox="1"/>
          <p:nvPr/>
        </p:nvSpPr>
        <p:spPr>
          <a:xfrm>
            <a:off x="9465276" y="3641124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HGROC in cold bath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5E04C8C-867D-43D7-3024-EDD1C0585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3859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15FA3-CC87-6BD9-EB09-E70F312EF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8ED17-AD71-AA54-89D3-E58136E2E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906" y="2084831"/>
            <a:ext cx="8217122" cy="4464249"/>
          </a:xfrm>
        </p:spPr>
        <p:txBody>
          <a:bodyPr/>
          <a:lstStyle/>
          <a:p>
            <a:r>
              <a:rPr lang="en-US" dirty="0"/>
              <a:t>Challenge: assemble electrodes and absorbers in a rigid structure with relatively light-weight support</a:t>
            </a:r>
          </a:p>
          <a:p>
            <a:pPr lvl="1"/>
            <a:r>
              <a:rPr lang="en-US" dirty="0"/>
              <a:t>Successful example with ATLAS LAr</a:t>
            </a:r>
          </a:p>
          <a:p>
            <a:pPr lvl="2"/>
            <a:r>
              <a:rPr lang="en-US" dirty="0"/>
              <a:t>Though accordion structure contributes to rigidity. On the other hand, assembly of straight plates should be easier</a:t>
            </a:r>
          </a:p>
          <a:p>
            <a:r>
              <a:rPr lang="en-US" dirty="0"/>
              <a:t>Work recently started in earnest but quite encouraging</a:t>
            </a:r>
          </a:p>
          <a:p>
            <a:pPr lvl="1"/>
            <a:r>
              <a:rPr lang="en-US" dirty="0"/>
              <a:t>FE analysis, deformation under own weight</a:t>
            </a:r>
          </a:p>
          <a:p>
            <a:r>
              <a:rPr lang="en-US" dirty="0"/>
              <a:t>But also studying feasibility of additional ideas:</a:t>
            </a:r>
          </a:p>
          <a:p>
            <a:pPr lvl="1"/>
            <a:r>
              <a:rPr lang="en-US" dirty="0"/>
              <a:t>Trapezoidal absorbers</a:t>
            </a:r>
          </a:p>
          <a:p>
            <a:pPr lvl="1"/>
            <a:r>
              <a:rPr lang="en-US" dirty="0"/>
              <a:t>3D-printed pins for precision spacing/maintaining gaps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DBA22-DABE-28DC-32B5-1EF923FB2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0BAC83-26EE-16D8-B533-A67345FD2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569" y="3880349"/>
            <a:ext cx="2704585" cy="29040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B332A1-E5A9-C640-253C-FFA7BF616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9569" y="73613"/>
            <a:ext cx="2704585" cy="19335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D07AB0-32F2-4664-4A34-50943F710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3340" y="2000268"/>
            <a:ext cx="3158438" cy="195476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9B1489-6F66-4200-A822-DA7623E1C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9799" y="6470704"/>
            <a:ext cx="973667" cy="274320"/>
          </a:xfrm>
        </p:spPr>
        <p:txBody>
          <a:bodyPr/>
          <a:lstStyle/>
          <a:p>
            <a:pPr algn="r"/>
            <a:fld id="{6ADB6EF5-4374-E541-A773-D270D3B04C13}" type="slidenum">
              <a:rPr lang="en-US" smtClean="0"/>
              <a:pPr algn="r"/>
              <a:t>11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F1572DC-53F3-67CA-51AE-B99426A1E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2240564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C2F7D-C061-D694-FD2C-BECBF22FE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67" dirty="0"/>
              <a:t>Test module</a:t>
            </a:r>
            <a:endParaRPr lang="en-CH" sz="4267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EA590-14D6-238D-483B-6691E3206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026" y="1969639"/>
            <a:ext cx="7175158" cy="4303145"/>
          </a:xfrm>
        </p:spPr>
        <p:txBody>
          <a:bodyPr>
            <a:normAutofit/>
          </a:bodyPr>
          <a:lstStyle/>
          <a:p>
            <a:r>
              <a:rPr lang="en-CH" dirty="0"/>
              <a:t>Mechanical design of testbeam module (64 absorbers) has started</a:t>
            </a:r>
          </a:p>
          <a:p>
            <a:r>
              <a:rPr lang="en-GB" dirty="0"/>
              <a:t>Finite element calculations including</a:t>
            </a:r>
          </a:p>
          <a:p>
            <a:pPr lvl="1"/>
            <a:r>
              <a:rPr lang="en-GB" dirty="0"/>
              <a:t>Rings and G10 bars</a:t>
            </a:r>
          </a:p>
          <a:p>
            <a:pPr lvl="1"/>
            <a:r>
              <a:rPr lang="en-GB" dirty="0"/>
              <a:t>Absorbers and electrodes as shell (2D) elements using layers</a:t>
            </a:r>
          </a:p>
          <a:p>
            <a:pPr lvl="1"/>
            <a:r>
              <a:rPr lang="en-GB" dirty="0"/>
              <a:t>Distance pins</a:t>
            </a:r>
          </a:p>
          <a:p>
            <a:pPr lvl="1"/>
            <a:r>
              <a:rPr lang="en-GB" dirty="0"/>
              <a:t>Six M5 beams join electrodes and absorbers in each side (inner-outer)</a:t>
            </a:r>
          </a:p>
          <a:p>
            <a:r>
              <a:rPr lang="en-US" dirty="0"/>
              <a:t>Plan to </a:t>
            </a:r>
            <a:r>
              <a:rPr lang="en-US"/>
              <a:t>place module into </a:t>
            </a:r>
            <a:r>
              <a:rPr lang="en-US" dirty="0"/>
              <a:t>cryostat available at CERN</a:t>
            </a:r>
          </a:p>
          <a:p>
            <a:pPr lvl="1"/>
            <a:r>
              <a:rPr lang="en-US" dirty="0"/>
              <a:t>But looking into thin carbon-fiber cryostats</a:t>
            </a:r>
          </a:p>
          <a:p>
            <a:r>
              <a:rPr lang="en-US" dirty="0"/>
              <a:t>Assembly and first tests at warm ~2027, cold tests and test-beam in 2028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6548E-2E72-14E3-658E-F383CB658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BAC66-1B1E-4DB7-08DA-99357B2EB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88B675-B2DF-99E8-B468-4D9520EF4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918" y="112976"/>
            <a:ext cx="3501081" cy="25629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9E0649-1CD0-295B-F061-323F9284D3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277"/>
          <a:stretch/>
        </p:blipFill>
        <p:spPr>
          <a:xfrm>
            <a:off x="7949514" y="2996861"/>
            <a:ext cx="4180983" cy="2882772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E3B4A49-2183-0E7E-F2F4-48CA54D6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2527551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BB8A9-CC8F-33E2-EB3B-5F1C52955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0ACA8-4BB5-684A-D102-01BBE6801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1E1E1E"/>
                </a:solidFill>
                <a:effectLst/>
                <a:latin typeface="NotoSans"/>
              </a:rPr>
              <a:t>Growin</a:t>
            </a:r>
            <a:r>
              <a:rPr lang="en-US" sz="2400" dirty="0">
                <a:solidFill>
                  <a:srgbClr val="1E1E1E"/>
                </a:solidFill>
                <a:latin typeface="NotoSans"/>
              </a:rPr>
              <a:t>g collaboration with new institutes recently joining the effort</a:t>
            </a:r>
          </a:p>
          <a:p>
            <a:pPr lvl="1"/>
            <a:r>
              <a:rPr lang="en-US" sz="2000" dirty="0">
                <a:solidFill>
                  <a:srgbClr val="1E1E1E"/>
                </a:solidFill>
                <a:effectLst/>
                <a:latin typeface="NotoSans"/>
              </a:rPr>
              <a:t>Interests of institutes still evolving</a:t>
            </a:r>
            <a:endParaRPr lang="en-US" sz="2000" dirty="0">
              <a:solidFill>
                <a:srgbClr val="1E1E1E"/>
              </a:solidFill>
              <a:latin typeface="NotoSans"/>
            </a:endParaRPr>
          </a:p>
          <a:p>
            <a:r>
              <a:rPr lang="en-US" sz="2400" dirty="0">
                <a:solidFill>
                  <a:srgbClr val="1E1E1E"/>
                </a:solidFill>
                <a:effectLst/>
                <a:latin typeface="NotoSans"/>
              </a:rPr>
              <a:t>More </a:t>
            </a:r>
            <a:r>
              <a:rPr lang="en-US" sz="2400" dirty="0">
                <a:solidFill>
                  <a:srgbClr val="1E1E1E"/>
                </a:solidFill>
                <a:latin typeface="NotoSans"/>
              </a:rPr>
              <a:t>contributions and ideas welcome!</a:t>
            </a:r>
            <a:endParaRPr lang="en-US" dirty="0">
              <a:effectLst/>
            </a:endParaRPr>
          </a:p>
          <a:p>
            <a:r>
              <a:rPr lang="en-US" sz="2400" dirty="0">
                <a:solidFill>
                  <a:srgbClr val="1E1E1E"/>
                </a:solidFill>
                <a:effectLst/>
                <a:latin typeface="NotoSans"/>
              </a:rPr>
              <a:t>First definition of milestones and deliverables</a:t>
            </a:r>
          </a:p>
          <a:p>
            <a:r>
              <a:rPr lang="en-US" b="0" dirty="0">
                <a:solidFill>
                  <a:srgbClr val="1E1E1E"/>
                </a:solidFill>
                <a:effectLst/>
                <a:latin typeface="NotoSans"/>
              </a:rPr>
              <a:t>Simulation work to define and optimize design</a:t>
            </a:r>
          </a:p>
          <a:p>
            <a:r>
              <a:rPr lang="en-US" b="1" dirty="0">
                <a:solidFill>
                  <a:srgbClr val="1E1E1E"/>
                </a:solidFill>
                <a:effectLst/>
                <a:latin typeface="NotoSans"/>
              </a:rPr>
              <a:t>First prototype in test beam by 2</a:t>
            </a:r>
            <a:r>
              <a:rPr lang="en-US" b="1" dirty="0">
                <a:solidFill>
                  <a:srgbClr val="1E1E1E"/>
                </a:solidFill>
                <a:latin typeface="NotoSans"/>
              </a:rPr>
              <a:t>028</a:t>
            </a:r>
          </a:p>
          <a:p>
            <a:pPr lvl="1"/>
            <a:r>
              <a:rPr lang="en-US" b="1" dirty="0">
                <a:solidFill>
                  <a:srgbClr val="1E1E1E"/>
                </a:solidFill>
                <a:latin typeface="NotoSans"/>
              </a:rPr>
              <a:t>Challenging, but exciting work ahead!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E96BF-8052-EB25-C54D-D76F2B7BB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C299F7-781F-9238-7CE1-5BBCC6414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13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633B8-B198-39A2-12E0-887C870C7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1857096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lluminated server room panel">
            <a:extLst>
              <a:ext uri="{FF2B5EF4-FFF2-40B4-BE49-F238E27FC236}">
                <a16:creationId xmlns:a16="http://schemas.microsoft.com/office/drawing/2014/main" id="{3448473F-EB4D-2ACF-F298-A794FDCCC3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AA48FC5-3C83-4F1B-BC33-DF0B588F8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6786" y="3064931"/>
            <a:ext cx="8295215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715F28F-6CFE-3508-47C3-4FDF4CB93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9349" y="3429000"/>
            <a:ext cx="7501651" cy="109093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kern="1200" cap="all" spc="2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Backup material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2BB50D4-B9E5-8213-AE85-D0AE471FD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09349" y="4779313"/>
            <a:ext cx="7501650" cy="514816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2F01714-1A39-4194-BD47-8A9960C599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09349" y="4666480"/>
            <a:ext cx="6832499" cy="0"/>
          </a:xfrm>
          <a:prstGeom prst="line">
            <a:avLst/>
          </a:prstGeom>
          <a:ln w="22225">
            <a:solidFill>
              <a:srgbClr val="4651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A120A-D3AB-4340-37E7-20155F96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4/5/23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80C07-CB45-D9D6-6376-05BB06592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effectLst>
            <a:outerShdw blurRad="50800" dist="12700" dir="2700000" algn="tl" rotWithShape="0">
              <a:prstClr val="black">
                <a:alpha val="43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ADB6EF5-4374-E541-A773-D270D3B04C13}" type="slidenum">
              <a:rPr lang="en-US">
                <a:solidFill>
                  <a:srgbClr val="FFFFFF"/>
                </a:solidFill>
              </a:rPr>
              <a:pPr defTabSz="914400">
                <a:spcAft>
                  <a:spcPts val="600"/>
                </a:spcAft>
              </a:pPr>
              <a:t>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59D9A5-996F-5C08-4BB9-17C1E707D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1637280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9" name="Picture 4888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5920" y="2252051"/>
            <a:ext cx="2112499" cy="220980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85" name="Oval 484">
            <a:extLst>
              <a:ext uri="{FF2B5EF4-FFF2-40B4-BE49-F238E27FC236}">
                <a16:creationId xmlns:a16="http://schemas.microsoft.com/office/drawing/2014/main" id="{89943C92-8C51-974C-A672-A80EE7B39DEB}"/>
              </a:ext>
            </a:extLst>
          </p:cNvPr>
          <p:cNvSpPr/>
          <p:nvPr/>
        </p:nvSpPr>
        <p:spPr>
          <a:xfrm>
            <a:off x="6786434" y="2776082"/>
            <a:ext cx="45719" cy="4571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DC5D-2623-4EB2-B4DD-5A121CCE7ED7}" type="slidenum">
              <a:rPr lang="en-US" smtClean="0"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atlas LAr calorimeter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818956" y="4102809"/>
            <a:ext cx="7855653" cy="236352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2000" b="1" dirty="0">
                <a:solidFill>
                  <a:srgbClr val="7030A0"/>
                </a:solidFill>
              </a:rPr>
              <a:t>ront-</a:t>
            </a:r>
            <a:r>
              <a:rPr lang="en-US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000" b="1" dirty="0">
                <a:solidFill>
                  <a:srgbClr val="7030A0"/>
                </a:solidFill>
              </a:rPr>
              <a:t>nd readout </a:t>
            </a:r>
            <a:r>
              <a:rPr lang="en-US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000" b="1" dirty="0">
                <a:solidFill>
                  <a:srgbClr val="7030A0"/>
                </a:solidFill>
              </a:rPr>
              <a:t>oards on detector</a:t>
            </a:r>
            <a:r>
              <a:rPr lang="en-US" sz="2000" dirty="0">
                <a:solidFill>
                  <a:srgbClr val="7030A0"/>
                </a:solidFill>
              </a:rPr>
              <a:t> shape LAr ionization signal and </a:t>
            </a:r>
            <a:r>
              <a:rPr lang="en-US" sz="2000" b="1" dirty="0">
                <a:solidFill>
                  <a:srgbClr val="7030A0"/>
                </a:solidFill>
              </a:rPr>
              <a:t>sample in 4 positions </a:t>
            </a:r>
            <a:r>
              <a:rPr lang="en-US" sz="2000" dirty="0"/>
              <a:t> apart in </a:t>
            </a:r>
            <a:r>
              <a:rPr lang="en-US" sz="2000" dirty="0">
                <a:solidFill>
                  <a:srgbClr val="C00000"/>
                </a:solidFill>
              </a:rPr>
              <a:t>3 gains</a:t>
            </a:r>
            <a:endParaRPr lang="el-GR" sz="2000" dirty="0">
              <a:solidFill>
                <a:srgbClr val="C00000"/>
              </a:solidFill>
            </a:endParaRPr>
          </a:p>
          <a:p>
            <a:r>
              <a:rPr lang="en-US" sz="2000" b="1" u="sng" dirty="0"/>
              <a:t>Only one </a:t>
            </a:r>
            <a:r>
              <a:rPr lang="en-US" sz="2000" b="1" dirty="0"/>
              <a:t>of the gains </a:t>
            </a:r>
            <a:r>
              <a:rPr lang="en-US" sz="2000" dirty="0"/>
              <a:t>digitized and transmitted via optical fibers to </a:t>
            </a:r>
            <a:r>
              <a:rPr lang="en-US" sz="2000" b="1" dirty="0">
                <a:solidFill>
                  <a:srgbClr val="0000FF"/>
                </a:solidFill>
              </a:rPr>
              <a:t>Off-detector Electronics</a:t>
            </a:r>
            <a:r>
              <a:rPr lang="en-US" sz="2000" dirty="0"/>
              <a:t>	</a:t>
            </a:r>
            <a:endParaRPr lang="en-US" sz="2000" dirty="0">
              <a:solidFill>
                <a:srgbClr val="0000FF"/>
              </a:solidFill>
            </a:endParaRPr>
          </a:p>
          <a:p>
            <a:pPr lvl="1"/>
            <a:r>
              <a:rPr lang="en-US" sz="2000" b="1" i="1" dirty="0"/>
              <a:t>Optimal Filtering Technique </a:t>
            </a:r>
            <a:r>
              <a:rPr lang="en-US" sz="2000" dirty="0"/>
              <a:t>used to calculate deposited cell energy and pulse peaking time (requires good knowledge of pulse shape)</a:t>
            </a:r>
          </a:p>
          <a:p>
            <a:r>
              <a:rPr lang="en-US" sz="2300" dirty="0"/>
              <a:t>Cells are clustered together to create photon or electron candidates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791042" y="4462272"/>
            <a:ext cx="1857376" cy="1828800"/>
            <a:chOff x="6134428" y="0"/>
            <a:chExt cx="3009572" cy="289560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4428" y="0"/>
              <a:ext cx="3009572" cy="289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Oval 11"/>
            <p:cNvSpPr/>
            <p:nvPr/>
          </p:nvSpPr>
          <p:spPr>
            <a:xfrm>
              <a:off x="6553200" y="2057400"/>
              <a:ext cx="228600" cy="228600"/>
            </a:xfrm>
            <a:prstGeom prst="ellipse">
              <a:avLst/>
            </a:prstGeom>
            <a:noFill/>
            <a:ln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667500" y="990600"/>
              <a:ext cx="228600" cy="228600"/>
            </a:xfrm>
            <a:prstGeom prst="ellipse">
              <a:avLst/>
            </a:prstGeom>
            <a:noFill/>
            <a:ln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63226" y="1918156"/>
              <a:ext cx="390131" cy="341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7030A0"/>
                  </a:solidFill>
                </a:rPr>
                <a:t>0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53200" y="838199"/>
              <a:ext cx="390131" cy="341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7030A0"/>
                  </a:solidFill>
                </a:rPr>
                <a:t>1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725470" y="158496"/>
              <a:ext cx="228600" cy="228600"/>
            </a:xfrm>
            <a:prstGeom prst="ellipse">
              <a:avLst/>
            </a:prstGeom>
            <a:noFill/>
            <a:ln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11170" y="6096"/>
              <a:ext cx="390131" cy="341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7030A0"/>
                  </a:solidFill>
                </a:rPr>
                <a:t>2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826787" y="609600"/>
              <a:ext cx="228600" cy="228600"/>
            </a:xfrm>
            <a:prstGeom prst="ellipse">
              <a:avLst/>
            </a:prstGeom>
            <a:noFill/>
            <a:ln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996626" y="498348"/>
              <a:ext cx="390131" cy="341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7030A0"/>
                  </a:solidFill>
                </a:rPr>
                <a:t>3</a:t>
              </a:r>
              <a:endParaRPr lang="en-US" dirty="0">
                <a:solidFill>
                  <a:srgbClr val="7030A0"/>
                </a:solidFill>
              </a:endParaRPr>
            </a:p>
          </p:txBody>
        </p:sp>
      </p:grpSp>
      <p:pic>
        <p:nvPicPr>
          <p:cNvPr id="20" name="Image" descr="Image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7086742" y="-1"/>
            <a:ext cx="3571201" cy="221894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418" name="Group 4417"/>
          <p:cNvGrpSpPr/>
          <p:nvPr/>
        </p:nvGrpSpPr>
        <p:grpSpPr>
          <a:xfrm rot="10800000">
            <a:off x="5188667" y="2498117"/>
            <a:ext cx="1458401" cy="587369"/>
            <a:chOff x="0" y="305473"/>
            <a:chExt cx="4563952" cy="1438364"/>
          </a:xfrm>
        </p:grpSpPr>
        <p:sp>
          <p:nvSpPr>
            <p:cNvPr id="4419" name="bk object 16"/>
            <p:cNvSpPr/>
            <p:nvPr/>
          </p:nvSpPr>
          <p:spPr>
            <a:xfrm>
              <a:off x="0" y="1543559"/>
              <a:ext cx="4563950" cy="200278"/>
            </a:xfrm>
            <a:custGeom>
              <a:avLst/>
              <a:gdLst/>
              <a:ahLst/>
              <a:cxnLst/>
              <a:rect l="l" t="t" r="r" b="b"/>
              <a:pathLst>
                <a:path w="7200900" h="314325">
                  <a:moveTo>
                    <a:pt x="7200900" y="3143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0" name="bk object 17"/>
            <p:cNvSpPr/>
            <p:nvPr/>
          </p:nvSpPr>
          <p:spPr>
            <a:xfrm>
              <a:off x="0" y="305473"/>
              <a:ext cx="4563950" cy="198255"/>
            </a:xfrm>
            <a:custGeom>
              <a:avLst/>
              <a:gdLst/>
              <a:ahLst/>
              <a:cxnLst/>
              <a:rect l="l" t="t" r="r" b="b"/>
              <a:pathLst>
                <a:path w="7200900" h="311150">
                  <a:moveTo>
                    <a:pt x="7200900" y="0"/>
                  </a:moveTo>
                  <a:lnTo>
                    <a:pt x="0" y="3111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1" name="bk object 18"/>
            <p:cNvSpPr/>
            <p:nvPr/>
          </p:nvSpPr>
          <p:spPr>
            <a:xfrm>
              <a:off x="171048" y="497661"/>
              <a:ext cx="0" cy="1053988"/>
            </a:xfrm>
            <a:custGeom>
              <a:avLst/>
              <a:gdLst/>
              <a:ahLst/>
              <a:cxnLst/>
              <a:rect l="l" t="t" r="r" b="b"/>
              <a:pathLst>
                <a:path h="1654175">
                  <a:moveTo>
                    <a:pt x="0" y="0"/>
                  </a:moveTo>
                  <a:lnTo>
                    <a:pt x="0" y="1654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2" name="bk object 19"/>
            <p:cNvSpPr/>
            <p:nvPr/>
          </p:nvSpPr>
          <p:spPr>
            <a:xfrm>
              <a:off x="68420" y="501705"/>
              <a:ext cx="0" cy="1045895"/>
            </a:xfrm>
            <a:custGeom>
              <a:avLst/>
              <a:gdLst/>
              <a:ahLst/>
              <a:cxnLst/>
              <a:rect l="l" t="t" r="r" b="b"/>
              <a:pathLst>
                <a:path h="1641475">
                  <a:moveTo>
                    <a:pt x="0" y="0"/>
                  </a:moveTo>
                  <a:lnTo>
                    <a:pt x="0" y="16414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3" name="bk object 20"/>
            <p:cNvSpPr/>
            <p:nvPr/>
          </p:nvSpPr>
          <p:spPr>
            <a:xfrm>
              <a:off x="68421" y="1547603"/>
              <a:ext cx="102628" cy="4045"/>
            </a:xfrm>
            <a:custGeom>
              <a:avLst/>
              <a:gdLst/>
              <a:ahLst/>
              <a:cxnLst/>
              <a:rect l="l" t="t" r="r" b="b"/>
              <a:pathLst>
                <a:path w="161925" h="6350">
                  <a:moveTo>
                    <a:pt x="161925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4" name="bk object 21"/>
            <p:cNvSpPr/>
            <p:nvPr/>
          </p:nvSpPr>
          <p:spPr>
            <a:xfrm>
              <a:off x="68421" y="497660"/>
              <a:ext cx="102628" cy="4045"/>
            </a:xfrm>
            <a:custGeom>
              <a:avLst/>
              <a:gdLst/>
              <a:ahLst/>
              <a:cxnLst/>
              <a:rect l="l" t="t" r="r" b="b"/>
              <a:pathLst>
                <a:path w="161925" h="6350">
                  <a:moveTo>
                    <a:pt x="161925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5" name="bk object 22"/>
            <p:cNvSpPr/>
            <p:nvPr/>
          </p:nvSpPr>
          <p:spPr>
            <a:xfrm>
              <a:off x="402465" y="487546"/>
              <a:ext cx="0" cy="1074218"/>
            </a:xfrm>
            <a:custGeom>
              <a:avLst/>
              <a:gdLst/>
              <a:ahLst/>
              <a:cxnLst/>
              <a:rect l="l" t="t" r="r" b="b"/>
              <a:pathLst>
                <a:path h="1685925">
                  <a:moveTo>
                    <a:pt x="0" y="0"/>
                  </a:moveTo>
                  <a:lnTo>
                    <a:pt x="0" y="16859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6" name="bk object 23"/>
            <p:cNvSpPr/>
            <p:nvPr/>
          </p:nvSpPr>
          <p:spPr>
            <a:xfrm>
              <a:off x="173060" y="497661"/>
              <a:ext cx="0" cy="1053988"/>
            </a:xfrm>
            <a:custGeom>
              <a:avLst/>
              <a:gdLst/>
              <a:ahLst/>
              <a:cxnLst/>
              <a:rect l="l" t="t" r="r" b="b"/>
              <a:pathLst>
                <a:path h="1654175">
                  <a:moveTo>
                    <a:pt x="0" y="0"/>
                  </a:moveTo>
                  <a:lnTo>
                    <a:pt x="0" y="1654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7" name="bk object 24"/>
            <p:cNvSpPr/>
            <p:nvPr/>
          </p:nvSpPr>
          <p:spPr>
            <a:xfrm>
              <a:off x="173060" y="1551648"/>
              <a:ext cx="229405" cy="10115"/>
            </a:xfrm>
            <a:custGeom>
              <a:avLst/>
              <a:gdLst/>
              <a:ahLst/>
              <a:cxnLst/>
              <a:rect l="l" t="t" r="r" b="b"/>
              <a:pathLst>
                <a:path w="361950" h="15875">
                  <a:moveTo>
                    <a:pt x="361950" y="158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8" name="bk object 25"/>
            <p:cNvSpPr/>
            <p:nvPr/>
          </p:nvSpPr>
          <p:spPr>
            <a:xfrm>
              <a:off x="173060" y="487545"/>
              <a:ext cx="229405" cy="10115"/>
            </a:xfrm>
            <a:custGeom>
              <a:avLst/>
              <a:gdLst/>
              <a:ahLst/>
              <a:cxnLst/>
              <a:rect l="l" t="t" r="r" b="b"/>
              <a:pathLst>
                <a:path w="361950" h="15875">
                  <a:moveTo>
                    <a:pt x="361950" y="0"/>
                  </a:moveTo>
                  <a:lnTo>
                    <a:pt x="0" y="158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29" name="bk object 26"/>
            <p:cNvSpPr/>
            <p:nvPr/>
          </p:nvSpPr>
          <p:spPr>
            <a:xfrm>
              <a:off x="402465" y="487546"/>
              <a:ext cx="0" cy="1074218"/>
            </a:xfrm>
            <a:custGeom>
              <a:avLst/>
              <a:gdLst/>
              <a:ahLst/>
              <a:cxnLst/>
              <a:rect l="l" t="t" r="r" b="b"/>
              <a:pathLst>
                <a:path h="1685925">
                  <a:moveTo>
                    <a:pt x="0" y="0"/>
                  </a:moveTo>
                  <a:lnTo>
                    <a:pt x="0" y="16859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0" name="bk object 27"/>
            <p:cNvSpPr/>
            <p:nvPr/>
          </p:nvSpPr>
          <p:spPr>
            <a:xfrm>
              <a:off x="378318" y="487545"/>
              <a:ext cx="0" cy="1072195"/>
            </a:xfrm>
            <a:custGeom>
              <a:avLst/>
              <a:gdLst/>
              <a:ahLst/>
              <a:cxnLst/>
              <a:rect l="l" t="t" r="r" b="b"/>
              <a:pathLst>
                <a:path h="1682750">
                  <a:moveTo>
                    <a:pt x="0" y="0"/>
                  </a:moveTo>
                  <a:lnTo>
                    <a:pt x="0" y="16827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1" name="bk object 28"/>
            <p:cNvSpPr/>
            <p:nvPr/>
          </p:nvSpPr>
          <p:spPr>
            <a:xfrm>
              <a:off x="378319" y="1559741"/>
              <a:ext cx="24148" cy="2023"/>
            </a:xfrm>
            <a:custGeom>
              <a:avLst/>
              <a:gdLst/>
              <a:ahLst/>
              <a:cxnLst/>
              <a:rect l="l" t="t" r="r" b="b"/>
              <a:pathLst>
                <a:path w="38100" h="3175">
                  <a:moveTo>
                    <a:pt x="3810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2" name="bk object 29"/>
            <p:cNvSpPr/>
            <p:nvPr/>
          </p:nvSpPr>
          <p:spPr>
            <a:xfrm>
              <a:off x="378319" y="487545"/>
              <a:ext cx="24148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3810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3" name="bk object 30"/>
            <p:cNvSpPr/>
            <p:nvPr/>
          </p:nvSpPr>
          <p:spPr>
            <a:xfrm>
              <a:off x="325998" y="139385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4" name="bk object 31"/>
            <p:cNvSpPr/>
            <p:nvPr/>
          </p:nvSpPr>
          <p:spPr>
            <a:xfrm>
              <a:off x="325998" y="1410038"/>
              <a:ext cx="82505" cy="4045"/>
            </a:xfrm>
            <a:custGeom>
              <a:avLst/>
              <a:gdLst/>
              <a:ahLst/>
              <a:cxnLst/>
              <a:rect l="l" t="t" r="r" b="b"/>
              <a:pathLst>
                <a:path w="130175" h="6350">
                  <a:moveTo>
                    <a:pt x="130175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5" name="bk object 32"/>
            <p:cNvSpPr/>
            <p:nvPr/>
          </p:nvSpPr>
          <p:spPr>
            <a:xfrm>
              <a:off x="408503" y="1395876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6" name="bk object 33"/>
            <p:cNvSpPr/>
            <p:nvPr/>
          </p:nvSpPr>
          <p:spPr>
            <a:xfrm>
              <a:off x="325998" y="1393853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7" name="bk object 34"/>
            <p:cNvSpPr/>
            <p:nvPr/>
          </p:nvSpPr>
          <p:spPr>
            <a:xfrm>
              <a:off x="325998" y="1393853"/>
              <a:ext cx="82505" cy="4045"/>
            </a:xfrm>
            <a:custGeom>
              <a:avLst/>
              <a:gdLst/>
              <a:ahLst/>
              <a:cxnLst/>
              <a:rect l="l" t="t" r="r" b="b"/>
              <a:pathLst>
                <a:path w="130175" h="6350">
                  <a:moveTo>
                    <a:pt x="130175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8" name="bk object 35"/>
            <p:cNvSpPr/>
            <p:nvPr/>
          </p:nvSpPr>
          <p:spPr>
            <a:xfrm>
              <a:off x="325998" y="1410039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39" name="bk object 36"/>
            <p:cNvSpPr/>
            <p:nvPr/>
          </p:nvSpPr>
          <p:spPr>
            <a:xfrm>
              <a:off x="408503" y="1397900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0" name="bk object 37"/>
            <p:cNvSpPr/>
            <p:nvPr/>
          </p:nvSpPr>
          <p:spPr>
            <a:xfrm>
              <a:off x="325998" y="1393853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1" name="bk object 38"/>
            <p:cNvSpPr/>
            <p:nvPr/>
          </p:nvSpPr>
          <p:spPr>
            <a:xfrm>
              <a:off x="325998" y="1395879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2" name="bk object 39"/>
            <p:cNvSpPr/>
            <p:nvPr/>
          </p:nvSpPr>
          <p:spPr>
            <a:xfrm>
              <a:off x="325998" y="1408016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3" name="bk object 40"/>
            <p:cNvSpPr/>
            <p:nvPr/>
          </p:nvSpPr>
          <p:spPr>
            <a:xfrm>
              <a:off x="408503" y="1397901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4" name="bk object 41"/>
            <p:cNvSpPr/>
            <p:nvPr/>
          </p:nvSpPr>
          <p:spPr>
            <a:xfrm>
              <a:off x="325998" y="1395879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5" name="bk object 42"/>
            <p:cNvSpPr/>
            <p:nvPr/>
          </p:nvSpPr>
          <p:spPr>
            <a:xfrm>
              <a:off x="325999" y="1361485"/>
              <a:ext cx="84518" cy="4045"/>
            </a:xfrm>
            <a:custGeom>
              <a:avLst/>
              <a:gdLst/>
              <a:ahLst/>
              <a:cxnLst/>
              <a:rect l="l" t="t" r="r" b="b"/>
              <a:pathLst>
                <a:path w="133350" h="6350">
                  <a:moveTo>
                    <a:pt x="1333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6" name="bk object 43"/>
            <p:cNvSpPr/>
            <p:nvPr/>
          </p:nvSpPr>
          <p:spPr>
            <a:xfrm>
              <a:off x="325999" y="1365534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7" name="bk object 44"/>
            <p:cNvSpPr/>
            <p:nvPr/>
          </p:nvSpPr>
          <p:spPr>
            <a:xfrm>
              <a:off x="410515" y="1365534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8" name="bk object 45"/>
            <p:cNvSpPr/>
            <p:nvPr/>
          </p:nvSpPr>
          <p:spPr>
            <a:xfrm>
              <a:off x="325998" y="1361485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49" name="bk object 46"/>
            <p:cNvSpPr/>
            <p:nvPr/>
          </p:nvSpPr>
          <p:spPr>
            <a:xfrm>
              <a:off x="325999" y="1363509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0" name="bk object 47"/>
            <p:cNvSpPr/>
            <p:nvPr/>
          </p:nvSpPr>
          <p:spPr>
            <a:xfrm>
              <a:off x="325999" y="1363507"/>
              <a:ext cx="84518" cy="4045"/>
            </a:xfrm>
            <a:custGeom>
              <a:avLst/>
              <a:gdLst/>
              <a:ahLst/>
              <a:cxnLst/>
              <a:rect l="l" t="t" r="r" b="b"/>
              <a:pathLst>
                <a:path w="133350" h="6350">
                  <a:moveTo>
                    <a:pt x="1333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1" name="bk object 48"/>
            <p:cNvSpPr/>
            <p:nvPr/>
          </p:nvSpPr>
          <p:spPr>
            <a:xfrm>
              <a:off x="410515" y="1365534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2" name="bk object 49"/>
            <p:cNvSpPr/>
            <p:nvPr/>
          </p:nvSpPr>
          <p:spPr>
            <a:xfrm>
              <a:off x="325998" y="136350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3" name="bk object 50"/>
            <p:cNvSpPr/>
            <p:nvPr/>
          </p:nvSpPr>
          <p:spPr>
            <a:xfrm>
              <a:off x="328010" y="131698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4" name="bk object 51"/>
            <p:cNvSpPr/>
            <p:nvPr/>
          </p:nvSpPr>
          <p:spPr>
            <a:xfrm>
              <a:off x="328010" y="1335189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5" name="bk object 52"/>
            <p:cNvSpPr/>
            <p:nvPr/>
          </p:nvSpPr>
          <p:spPr>
            <a:xfrm>
              <a:off x="410515" y="1319004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6" name="bk object 53"/>
            <p:cNvSpPr/>
            <p:nvPr/>
          </p:nvSpPr>
          <p:spPr>
            <a:xfrm>
              <a:off x="328010" y="1316981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7" name="bk object 54"/>
            <p:cNvSpPr/>
            <p:nvPr/>
          </p:nvSpPr>
          <p:spPr>
            <a:xfrm>
              <a:off x="328010" y="131900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8" name="bk object 55"/>
            <p:cNvSpPr/>
            <p:nvPr/>
          </p:nvSpPr>
          <p:spPr>
            <a:xfrm>
              <a:off x="328010" y="1333163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59" name="bk object 56"/>
            <p:cNvSpPr/>
            <p:nvPr/>
          </p:nvSpPr>
          <p:spPr>
            <a:xfrm>
              <a:off x="410515" y="1321025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0" name="bk object 57"/>
            <p:cNvSpPr/>
            <p:nvPr/>
          </p:nvSpPr>
          <p:spPr>
            <a:xfrm>
              <a:off x="328010" y="131900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1" name="bk object 58"/>
            <p:cNvSpPr/>
            <p:nvPr/>
          </p:nvSpPr>
          <p:spPr>
            <a:xfrm>
              <a:off x="328010" y="1321026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2" name="bk object 59"/>
            <p:cNvSpPr/>
            <p:nvPr/>
          </p:nvSpPr>
          <p:spPr>
            <a:xfrm>
              <a:off x="328010" y="1333163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3" name="bk object 60"/>
            <p:cNvSpPr/>
            <p:nvPr/>
          </p:nvSpPr>
          <p:spPr>
            <a:xfrm>
              <a:off x="410515" y="1323048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4" name="bk object 61"/>
            <p:cNvSpPr/>
            <p:nvPr/>
          </p:nvSpPr>
          <p:spPr>
            <a:xfrm>
              <a:off x="328010" y="1321026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5" name="bk object 62"/>
            <p:cNvSpPr/>
            <p:nvPr/>
          </p:nvSpPr>
          <p:spPr>
            <a:xfrm>
              <a:off x="328011" y="1286636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6" name="bk object 63"/>
            <p:cNvSpPr/>
            <p:nvPr/>
          </p:nvSpPr>
          <p:spPr>
            <a:xfrm>
              <a:off x="328011" y="1290681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7" name="bk object 64"/>
            <p:cNvSpPr/>
            <p:nvPr/>
          </p:nvSpPr>
          <p:spPr>
            <a:xfrm>
              <a:off x="412528" y="1288658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8" name="bk object 65"/>
            <p:cNvSpPr/>
            <p:nvPr/>
          </p:nvSpPr>
          <p:spPr>
            <a:xfrm>
              <a:off x="328010" y="1286635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69" name="bk object 66"/>
            <p:cNvSpPr/>
            <p:nvPr/>
          </p:nvSpPr>
          <p:spPr>
            <a:xfrm>
              <a:off x="328011" y="1288659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0" name="bk object 67"/>
            <p:cNvSpPr/>
            <p:nvPr/>
          </p:nvSpPr>
          <p:spPr>
            <a:xfrm>
              <a:off x="328011" y="1288659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1" name="bk object 68"/>
            <p:cNvSpPr/>
            <p:nvPr/>
          </p:nvSpPr>
          <p:spPr>
            <a:xfrm>
              <a:off x="412528" y="12906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2" name="bk object 69"/>
            <p:cNvSpPr/>
            <p:nvPr/>
          </p:nvSpPr>
          <p:spPr>
            <a:xfrm>
              <a:off x="328010" y="128865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3" name="bk object 70"/>
            <p:cNvSpPr/>
            <p:nvPr/>
          </p:nvSpPr>
          <p:spPr>
            <a:xfrm>
              <a:off x="330023" y="1242129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4" name="bk object 71"/>
            <p:cNvSpPr/>
            <p:nvPr/>
          </p:nvSpPr>
          <p:spPr>
            <a:xfrm>
              <a:off x="330023" y="126033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5" name="bk object 72"/>
            <p:cNvSpPr/>
            <p:nvPr/>
          </p:nvSpPr>
          <p:spPr>
            <a:xfrm>
              <a:off x="412528" y="1244150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6" name="bk object 73"/>
            <p:cNvSpPr/>
            <p:nvPr/>
          </p:nvSpPr>
          <p:spPr>
            <a:xfrm>
              <a:off x="330020" y="1242129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7" name="bk object 74"/>
            <p:cNvSpPr/>
            <p:nvPr/>
          </p:nvSpPr>
          <p:spPr>
            <a:xfrm>
              <a:off x="330023" y="1244150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8" name="bk object 75"/>
            <p:cNvSpPr/>
            <p:nvPr/>
          </p:nvSpPr>
          <p:spPr>
            <a:xfrm>
              <a:off x="330023" y="125831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79" name="bk object 76"/>
            <p:cNvSpPr/>
            <p:nvPr/>
          </p:nvSpPr>
          <p:spPr>
            <a:xfrm>
              <a:off x="412528" y="1244150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0" name="bk object 77"/>
            <p:cNvSpPr/>
            <p:nvPr/>
          </p:nvSpPr>
          <p:spPr>
            <a:xfrm>
              <a:off x="330020" y="124415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1" name="bk object 78"/>
            <p:cNvSpPr/>
            <p:nvPr/>
          </p:nvSpPr>
          <p:spPr>
            <a:xfrm>
              <a:off x="330023" y="124415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2" name="bk object 79"/>
            <p:cNvSpPr/>
            <p:nvPr/>
          </p:nvSpPr>
          <p:spPr>
            <a:xfrm>
              <a:off x="330023" y="125629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3" name="bk object 80"/>
            <p:cNvSpPr/>
            <p:nvPr/>
          </p:nvSpPr>
          <p:spPr>
            <a:xfrm>
              <a:off x="412528" y="1246174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4" name="bk object 81"/>
            <p:cNvSpPr/>
            <p:nvPr/>
          </p:nvSpPr>
          <p:spPr>
            <a:xfrm>
              <a:off x="330020" y="1244151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5" name="bk object 82"/>
            <p:cNvSpPr/>
            <p:nvPr/>
          </p:nvSpPr>
          <p:spPr>
            <a:xfrm>
              <a:off x="330023" y="1211783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6" name="bk object 83"/>
            <p:cNvSpPr/>
            <p:nvPr/>
          </p:nvSpPr>
          <p:spPr>
            <a:xfrm>
              <a:off x="330023" y="1213806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7" name="bk object 84"/>
            <p:cNvSpPr/>
            <p:nvPr/>
          </p:nvSpPr>
          <p:spPr>
            <a:xfrm>
              <a:off x="412528" y="1211783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8" name="bk object 85"/>
            <p:cNvSpPr/>
            <p:nvPr/>
          </p:nvSpPr>
          <p:spPr>
            <a:xfrm>
              <a:off x="330020" y="1211784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89" name="bk object 86"/>
            <p:cNvSpPr/>
            <p:nvPr/>
          </p:nvSpPr>
          <p:spPr>
            <a:xfrm>
              <a:off x="330023" y="121178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0" name="bk object 87"/>
            <p:cNvSpPr/>
            <p:nvPr/>
          </p:nvSpPr>
          <p:spPr>
            <a:xfrm>
              <a:off x="330023" y="121380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1" name="bk object 88"/>
            <p:cNvSpPr/>
            <p:nvPr/>
          </p:nvSpPr>
          <p:spPr>
            <a:xfrm>
              <a:off x="412528" y="121380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2" name="bk object 89"/>
            <p:cNvSpPr/>
            <p:nvPr/>
          </p:nvSpPr>
          <p:spPr>
            <a:xfrm>
              <a:off x="330020" y="1211784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3" name="bk object 90"/>
            <p:cNvSpPr/>
            <p:nvPr/>
          </p:nvSpPr>
          <p:spPr>
            <a:xfrm>
              <a:off x="330021" y="1167275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4" name="bk object 91"/>
            <p:cNvSpPr/>
            <p:nvPr/>
          </p:nvSpPr>
          <p:spPr>
            <a:xfrm>
              <a:off x="330023" y="118346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5" name="bk object 92"/>
            <p:cNvSpPr/>
            <p:nvPr/>
          </p:nvSpPr>
          <p:spPr>
            <a:xfrm>
              <a:off x="412528" y="1167276"/>
              <a:ext cx="2013" cy="18208"/>
            </a:xfrm>
            <a:custGeom>
              <a:avLst/>
              <a:gdLst/>
              <a:ahLst/>
              <a:cxnLst/>
              <a:rect l="l" t="t" r="r" b="b"/>
              <a:pathLst>
                <a:path w="3175" h="28575">
                  <a:moveTo>
                    <a:pt x="3175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6" name="bk object 93"/>
            <p:cNvSpPr/>
            <p:nvPr/>
          </p:nvSpPr>
          <p:spPr>
            <a:xfrm>
              <a:off x="330020" y="1167275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7" name="bk object 94"/>
            <p:cNvSpPr/>
            <p:nvPr/>
          </p:nvSpPr>
          <p:spPr>
            <a:xfrm>
              <a:off x="330021" y="1167279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8" name="bk object 95"/>
            <p:cNvSpPr/>
            <p:nvPr/>
          </p:nvSpPr>
          <p:spPr>
            <a:xfrm>
              <a:off x="330023" y="1183460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99" name="bk object 96"/>
            <p:cNvSpPr/>
            <p:nvPr/>
          </p:nvSpPr>
          <p:spPr>
            <a:xfrm>
              <a:off x="412528" y="1169300"/>
              <a:ext cx="2013" cy="14160"/>
            </a:xfrm>
            <a:custGeom>
              <a:avLst/>
              <a:gdLst/>
              <a:ahLst/>
              <a:cxnLst/>
              <a:rect l="l" t="t" r="r" b="b"/>
              <a:pathLst>
                <a:path w="3175" h="22225">
                  <a:moveTo>
                    <a:pt x="3175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0" name="bk object 97"/>
            <p:cNvSpPr/>
            <p:nvPr/>
          </p:nvSpPr>
          <p:spPr>
            <a:xfrm>
              <a:off x="330020" y="1167275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1" name="bk object 98"/>
            <p:cNvSpPr/>
            <p:nvPr/>
          </p:nvSpPr>
          <p:spPr>
            <a:xfrm>
              <a:off x="330021" y="1169300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2" name="bk object 99"/>
            <p:cNvSpPr/>
            <p:nvPr/>
          </p:nvSpPr>
          <p:spPr>
            <a:xfrm>
              <a:off x="330023" y="1181439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3" name="bk object 100"/>
            <p:cNvSpPr/>
            <p:nvPr/>
          </p:nvSpPr>
          <p:spPr>
            <a:xfrm>
              <a:off x="412528" y="1169300"/>
              <a:ext cx="2013" cy="14160"/>
            </a:xfrm>
            <a:custGeom>
              <a:avLst/>
              <a:gdLst/>
              <a:ahLst/>
              <a:cxnLst/>
              <a:rect l="l" t="t" r="r" b="b"/>
              <a:pathLst>
                <a:path w="3175" h="22225">
                  <a:moveTo>
                    <a:pt x="3175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4" name="bk object 101"/>
            <p:cNvSpPr/>
            <p:nvPr/>
          </p:nvSpPr>
          <p:spPr>
            <a:xfrm>
              <a:off x="330020" y="1169301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5" name="bk object 102"/>
            <p:cNvSpPr/>
            <p:nvPr/>
          </p:nvSpPr>
          <p:spPr>
            <a:xfrm>
              <a:off x="330021" y="1134909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6" name="bk object 103"/>
            <p:cNvSpPr/>
            <p:nvPr/>
          </p:nvSpPr>
          <p:spPr>
            <a:xfrm>
              <a:off x="330021" y="1138955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7" name="bk object 104"/>
            <p:cNvSpPr/>
            <p:nvPr/>
          </p:nvSpPr>
          <p:spPr>
            <a:xfrm>
              <a:off x="414538" y="1136934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8" name="bk object 105"/>
            <p:cNvSpPr/>
            <p:nvPr/>
          </p:nvSpPr>
          <p:spPr>
            <a:xfrm>
              <a:off x="330020" y="1134908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09" name="bk object 106"/>
            <p:cNvSpPr/>
            <p:nvPr/>
          </p:nvSpPr>
          <p:spPr>
            <a:xfrm>
              <a:off x="330021" y="1136934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0" name="bk object 107"/>
            <p:cNvSpPr/>
            <p:nvPr/>
          </p:nvSpPr>
          <p:spPr>
            <a:xfrm>
              <a:off x="330021" y="1136934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1" name="bk object 108"/>
            <p:cNvSpPr/>
            <p:nvPr/>
          </p:nvSpPr>
          <p:spPr>
            <a:xfrm>
              <a:off x="414538" y="113895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2" name="bk object 109"/>
            <p:cNvSpPr/>
            <p:nvPr/>
          </p:nvSpPr>
          <p:spPr>
            <a:xfrm>
              <a:off x="330020" y="113693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3" name="bk object 110"/>
            <p:cNvSpPr/>
            <p:nvPr/>
          </p:nvSpPr>
          <p:spPr>
            <a:xfrm>
              <a:off x="332035" y="1090403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4" name="bk object 111"/>
            <p:cNvSpPr/>
            <p:nvPr/>
          </p:nvSpPr>
          <p:spPr>
            <a:xfrm>
              <a:off x="332035" y="1108610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5" name="bk object 112"/>
            <p:cNvSpPr/>
            <p:nvPr/>
          </p:nvSpPr>
          <p:spPr>
            <a:xfrm>
              <a:off x="414538" y="1090404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6" name="bk object 113"/>
            <p:cNvSpPr/>
            <p:nvPr/>
          </p:nvSpPr>
          <p:spPr>
            <a:xfrm>
              <a:off x="332033" y="1090404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7" name="bk object 114"/>
            <p:cNvSpPr/>
            <p:nvPr/>
          </p:nvSpPr>
          <p:spPr>
            <a:xfrm>
              <a:off x="332035" y="109242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8" name="bk object 115"/>
            <p:cNvSpPr/>
            <p:nvPr/>
          </p:nvSpPr>
          <p:spPr>
            <a:xfrm>
              <a:off x="332035" y="110658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19" name="bk object 116"/>
            <p:cNvSpPr/>
            <p:nvPr/>
          </p:nvSpPr>
          <p:spPr>
            <a:xfrm>
              <a:off x="414538" y="1092425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0" name="bk object 117"/>
            <p:cNvSpPr/>
            <p:nvPr/>
          </p:nvSpPr>
          <p:spPr>
            <a:xfrm>
              <a:off x="332033" y="1092425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1" name="bk object 118"/>
            <p:cNvSpPr/>
            <p:nvPr/>
          </p:nvSpPr>
          <p:spPr>
            <a:xfrm>
              <a:off x="332035" y="1094448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2" name="bk object 119"/>
            <p:cNvSpPr/>
            <p:nvPr/>
          </p:nvSpPr>
          <p:spPr>
            <a:xfrm>
              <a:off x="332035" y="110658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3" name="bk object 120"/>
            <p:cNvSpPr/>
            <p:nvPr/>
          </p:nvSpPr>
          <p:spPr>
            <a:xfrm>
              <a:off x="414538" y="1094449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4" name="bk object 121"/>
            <p:cNvSpPr/>
            <p:nvPr/>
          </p:nvSpPr>
          <p:spPr>
            <a:xfrm>
              <a:off x="332033" y="1094449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5" name="bk object 122"/>
            <p:cNvSpPr/>
            <p:nvPr/>
          </p:nvSpPr>
          <p:spPr>
            <a:xfrm>
              <a:off x="332035" y="1060058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6" name="bk object 123"/>
            <p:cNvSpPr/>
            <p:nvPr/>
          </p:nvSpPr>
          <p:spPr>
            <a:xfrm>
              <a:off x="332035" y="1064103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7" name="bk object 124"/>
            <p:cNvSpPr/>
            <p:nvPr/>
          </p:nvSpPr>
          <p:spPr>
            <a:xfrm>
              <a:off x="414538" y="1060058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8" name="bk object 125"/>
            <p:cNvSpPr/>
            <p:nvPr/>
          </p:nvSpPr>
          <p:spPr>
            <a:xfrm>
              <a:off x="332033" y="1060058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29" name="bk object 126"/>
            <p:cNvSpPr/>
            <p:nvPr/>
          </p:nvSpPr>
          <p:spPr>
            <a:xfrm>
              <a:off x="332035" y="1062080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0" name="bk object 127"/>
            <p:cNvSpPr/>
            <p:nvPr/>
          </p:nvSpPr>
          <p:spPr>
            <a:xfrm>
              <a:off x="332035" y="1062080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1" name="bk object 128"/>
            <p:cNvSpPr/>
            <p:nvPr/>
          </p:nvSpPr>
          <p:spPr>
            <a:xfrm>
              <a:off x="414538" y="10620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2" name="bk object 129"/>
            <p:cNvSpPr/>
            <p:nvPr/>
          </p:nvSpPr>
          <p:spPr>
            <a:xfrm>
              <a:off x="332033" y="10620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3" name="bk object 130"/>
            <p:cNvSpPr/>
            <p:nvPr/>
          </p:nvSpPr>
          <p:spPr>
            <a:xfrm>
              <a:off x="332035" y="1015550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4" name="bk object 131"/>
            <p:cNvSpPr/>
            <p:nvPr/>
          </p:nvSpPr>
          <p:spPr>
            <a:xfrm>
              <a:off x="332035" y="1033758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5" name="bk object 132"/>
            <p:cNvSpPr/>
            <p:nvPr/>
          </p:nvSpPr>
          <p:spPr>
            <a:xfrm>
              <a:off x="414538" y="1015551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6" name="bk object 133"/>
            <p:cNvSpPr/>
            <p:nvPr/>
          </p:nvSpPr>
          <p:spPr>
            <a:xfrm>
              <a:off x="332033" y="1015551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7" name="bk object 134"/>
            <p:cNvSpPr/>
            <p:nvPr/>
          </p:nvSpPr>
          <p:spPr>
            <a:xfrm>
              <a:off x="332035" y="1017573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8" name="bk object 135"/>
            <p:cNvSpPr/>
            <p:nvPr/>
          </p:nvSpPr>
          <p:spPr>
            <a:xfrm>
              <a:off x="332035" y="103173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39" name="bk object 136"/>
            <p:cNvSpPr/>
            <p:nvPr/>
          </p:nvSpPr>
          <p:spPr>
            <a:xfrm>
              <a:off x="414538" y="101757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0" name="bk object 137"/>
            <p:cNvSpPr/>
            <p:nvPr/>
          </p:nvSpPr>
          <p:spPr>
            <a:xfrm>
              <a:off x="332033" y="101757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1" name="bk object 138"/>
            <p:cNvSpPr/>
            <p:nvPr/>
          </p:nvSpPr>
          <p:spPr>
            <a:xfrm>
              <a:off x="332035" y="1017573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2" name="bk object 139"/>
            <p:cNvSpPr/>
            <p:nvPr/>
          </p:nvSpPr>
          <p:spPr>
            <a:xfrm>
              <a:off x="332035" y="1029710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3" name="bk object 140"/>
            <p:cNvSpPr/>
            <p:nvPr/>
          </p:nvSpPr>
          <p:spPr>
            <a:xfrm>
              <a:off x="414538" y="1017574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4" name="bk object 141"/>
            <p:cNvSpPr/>
            <p:nvPr/>
          </p:nvSpPr>
          <p:spPr>
            <a:xfrm>
              <a:off x="332033" y="1017574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5" name="bk object 142"/>
            <p:cNvSpPr/>
            <p:nvPr/>
          </p:nvSpPr>
          <p:spPr>
            <a:xfrm>
              <a:off x="332035" y="98520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6" name="bk object 143"/>
            <p:cNvSpPr/>
            <p:nvPr/>
          </p:nvSpPr>
          <p:spPr>
            <a:xfrm>
              <a:off x="332035" y="987228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7" name="bk object 144"/>
            <p:cNvSpPr/>
            <p:nvPr/>
          </p:nvSpPr>
          <p:spPr>
            <a:xfrm>
              <a:off x="414538" y="985206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8" name="bk object 145"/>
            <p:cNvSpPr/>
            <p:nvPr/>
          </p:nvSpPr>
          <p:spPr>
            <a:xfrm>
              <a:off x="332033" y="985206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49" name="bk object 146"/>
            <p:cNvSpPr/>
            <p:nvPr/>
          </p:nvSpPr>
          <p:spPr>
            <a:xfrm>
              <a:off x="332035" y="98520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0" name="bk object 147"/>
            <p:cNvSpPr/>
            <p:nvPr/>
          </p:nvSpPr>
          <p:spPr>
            <a:xfrm>
              <a:off x="332035" y="987228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1" name="bk object 148"/>
            <p:cNvSpPr/>
            <p:nvPr/>
          </p:nvSpPr>
          <p:spPr>
            <a:xfrm>
              <a:off x="414538" y="985206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2" name="bk object 149"/>
            <p:cNvSpPr/>
            <p:nvPr/>
          </p:nvSpPr>
          <p:spPr>
            <a:xfrm>
              <a:off x="332033" y="985206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3" name="bk object 150"/>
            <p:cNvSpPr/>
            <p:nvPr/>
          </p:nvSpPr>
          <p:spPr>
            <a:xfrm>
              <a:off x="332035" y="938676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4" name="bk object 151"/>
            <p:cNvSpPr/>
            <p:nvPr/>
          </p:nvSpPr>
          <p:spPr>
            <a:xfrm>
              <a:off x="332035" y="956883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5" name="bk object 152"/>
            <p:cNvSpPr/>
            <p:nvPr/>
          </p:nvSpPr>
          <p:spPr>
            <a:xfrm>
              <a:off x="414538" y="938676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6" name="bk object 153"/>
            <p:cNvSpPr/>
            <p:nvPr/>
          </p:nvSpPr>
          <p:spPr>
            <a:xfrm>
              <a:off x="332033" y="940698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7" name="bk object 154"/>
            <p:cNvSpPr/>
            <p:nvPr/>
          </p:nvSpPr>
          <p:spPr>
            <a:xfrm>
              <a:off x="332035" y="940698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8" name="bk object 155"/>
            <p:cNvSpPr/>
            <p:nvPr/>
          </p:nvSpPr>
          <p:spPr>
            <a:xfrm>
              <a:off x="332035" y="95486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59" name="bk object 156"/>
            <p:cNvSpPr/>
            <p:nvPr/>
          </p:nvSpPr>
          <p:spPr>
            <a:xfrm>
              <a:off x="414538" y="940700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0" name="bk object 157"/>
            <p:cNvSpPr/>
            <p:nvPr/>
          </p:nvSpPr>
          <p:spPr>
            <a:xfrm>
              <a:off x="332033" y="940698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1" name="bk object 158"/>
            <p:cNvSpPr/>
            <p:nvPr/>
          </p:nvSpPr>
          <p:spPr>
            <a:xfrm>
              <a:off x="332035" y="942723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2" name="bk object 159"/>
            <p:cNvSpPr/>
            <p:nvPr/>
          </p:nvSpPr>
          <p:spPr>
            <a:xfrm>
              <a:off x="332035" y="954860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3" name="bk object 160"/>
            <p:cNvSpPr/>
            <p:nvPr/>
          </p:nvSpPr>
          <p:spPr>
            <a:xfrm>
              <a:off x="414538" y="942724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4" name="bk object 161"/>
            <p:cNvSpPr/>
            <p:nvPr/>
          </p:nvSpPr>
          <p:spPr>
            <a:xfrm>
              <a:off x="332033" y="942724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5" name="bk object 162"/>
            <p:cNvSpPr/>
            <p:nvPr/>
          </p:nvSpPr>
          <p:spPr>
            <a:xfrm>
              <a:off x="330021" y="908330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6" name="bk object 163"/>
            <p:cNvSpPr/>
            <p:nvPr/>
          </p:nvSpPr>
          <p:spPr>
            <a:xfrm>
              <a:off x="330021" y="912378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7" name="bk object 164"/>
            <p:cNvSpPr/>
            <p:nvPr/>
          </p:nvSpPr>
          <p:spPr>
            <a:xfrm>
              <a:off x="414538" y="908330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8" name="bk object 165"/>
            <p:cNvSpPr/>
            <p:nvPr/>
          </p:nvSpPr>
          <p:spPr>
            <a:xfrm>
              <a:off x="330020" y="908330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69" name="bk object 166"/>
            <p:cNvSpPr/>
            <p:nvPr/>
          </p:nvSpPr>
          <p:spPr>
            <a:xfrm>
              <a:off x="330021" y="910352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0" name="bk object 167"/>
            <p:cNvSpPr/>
            <p:nvPr/>
          </p:nvSpPr>
          <p:spPr>
            <a:xfrm>
              <a:off x="330021" y="910352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1" name="bk object 168"/>
            <p:cNvSpPr/>
            <p:nvPr/>
          </p:nvSpPr>
          <p:spPr>
            <a:xfrm>
              <a:off x="414538" y="910352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2" name="bk object 169"/>
            <p:cNvSpPr/>
            <p:nvPr/>
          </p:nvSpPr>
          <p:spPr>
            <a:xfrm>
              <a:off x="330020" y="910352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3" name="bk object 170"/>
            <p:cNvSpPr/>
            <p:nvPr/>
          </p:nvSpPr>
          <p:spPr>
            <a:xfrm>
              <a:off x="330023" y="86382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4" name="bk object 171"/>
            <p:cNvSpPr/>
            <p:nvPr/>
          </p:nvSpPr>
          <p:spPr>
            <a:xfrm>
              <a:off x="330021" y="882030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5" name="bk object 172"/>
            <p:cNvSpPr/>
            <p:nvPr/>
          </p:nvSpPr>
          <p:spPr>
            <a:xfrm>
              <a:off x="412528" y="863826"/>
              <a:ext cx="2013" cy="18208"/>
            </a:xfrm>
            <a:custGeom>
              <a:avLst/>
              <a:gdLst/>
              <a:ahLst/>
              <a:cxnLst/>
              <a:rect l="l" t="t" r="r" b="b"/>
              <a:pathLst>
                <a:path w="3175" h="28575">
                  <a:moveTo>
                    <a:pt x="0" y="0"/>
                  </a:moveTo>
                  <a:lnTo>
                    <a:pt x="3175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6" name="bk object 173"/>
            <p:cNvSpPr/>
            <p:nvPr/>
          </p:nvSpPr>
          <p:spPr>
            <a:xfrm>
              <a:off x="330020" y="863826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7" name="bk object 174"/>
            <p:cNvSpPr/>
            <p:nvPr/>
          </p:nvSpPr>
          <p:spPr>
            <a:xfrm>
              <a:off x="330023" y="865848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8" name="bk object 175"/>
            <p:cNvSpPr/>
            <p:nvPr/>
          </p:nvSpPr>
          <p:spPr>
            <a:xfrm>
              <a:off x="330021" y="880008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79" name="bk object 176"/>
            <p:cNvSpPr/>
            <p:nvPr/>
          </p:nvSpPr>
          <p:spPr>
            <a:xfrm>
              <a:off x="412528" y="865848"/>
              <a:ext cx="2013" cy="14160"/>
            </a:xfrm>
            <a:custGeom>
              <a:avLst/>
              <a:gdLst/>
              <a:ahLst/>
              <a:cxnLst/>
              <a:rect l="l" t="t" r="r" b="b"/>
              <a:pathLst>
                <a:path w="3175" h="22225">
                  <a:moveTo>
                    <a:pt x="0" y="0"/>
                  </a:moveTo>
                  <a:lnTo>
                    <a:pt x="3175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0" name="bk object 177"/>
            <p:cNvSpPr/>
            <p:nvPr/>
          </p:nvSpPr>
          <p:spPr>
            <a:xfrm>
              <a:off x="330020" y="865848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1" name="bk object 178"/>
            <p:cNvSpPr/>
            <p:nvPr/>
          </p:nvSpPr>
          <p:spPr>
            <a:xfrm>
              <a:off x="330023" y="865849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2" name="bk object 179"/>
            <p:cNvSpPr/>
            <p:nvPr/>
          </p:nvSpPr>
          <p:spPr>
            <a:xfrm>
              <a:off x="330021" y="877986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3" name="bk object 180"/>
            <p:cNvSpPr/>
            <p:nvPr/>
          </p:nvSpPr>
          <p:spPr>
            <a:xfrm>
              <a:off x="412528" y="865849"/>
              <a:ext cx="2013" cy="12138"/>
            </a:xfrm>
            <a:custGeom>
              <a:avLst/>
              <a:gdLst/>
              <a:ahLst/>
              <a:cxnLst/>
              <a:rect l="l" t="t" r="r" b="b"/>
              <a:pathLst>
                <a:path w="3175" h="19050">
                  <a:moveTo>
                    <a:pt x="0" y="0"/>
                  </a:moveTo>
                  <a:lnTo>
                    <a:pt x="3175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4" name="bk object 181"/>
            <p:cNvSpPr/>
            <p:nvPr/>
          </p:nvSpPr>
          <p:spPr>
            <a:xfrm>
              <a:off x="330020" y="867871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5" name="bk object 182"/>
            <p:cNvSpPr/>
            <p:nvPr/>
          </p:nvSpPr>
          <p:spPr>
            <a:xfrm>
              <a:off x="330023" y="833480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6" name="bk object 183"/>
            <p:cNvSpPr/>
            <p:nvPr/>
          </p:nvSpPr>
          <p:spPr>
            <a:xfrm>
              <a:off x="330023" y="83550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7" name="bk object 184"/>
            <p:cNvSpPr/>
            <p:nvPr/>
          </p:nvSpPr>
          <p:spPr>
            <a:xfrm>
              <a:off x="412528" y="833481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8" name="bk object 185"/>
            <p:cNvSpPr/>
            <p:nvPr/>
          </p:nvSpPr>
          <p:spPr>
            <a:xfrm>
              <a:off x="330020" y="833480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89" name="bk object 186"/>
            <p:cNvSpPr/>
            <p:nvPr/>
          </p:nvSpPr>
          <p:spPr>
            <a:xfrm>
              <a:off x="330023" y="83348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0" name="bk object 187"/>
            <p:cNvSpPr/>
            <p:nvPr/>
          </p:nvSpPr>
          <p:spPr>
            <a:xfrm>
              <a:off x="330023" y="83348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1" name="bk object 188"/>
            <p:cNvSpPr/>
            <p:nvPr/>
          </p:nvSpPr>
          <p:spPr>
            <a:xfrm>
              <a:off x="412528" y="8334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2" name="bk object 189"/>
            <p:cNvSpPr/>
            <p:nvPr/>
          </p:nvSpPr>
          <p:spPr>
            <a:xfrm>
              <a:off x="330020" y="835503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3" name="bk object 190"/>
            <p:cNvSpPr/>
            <p:nvPr/>
          </p:nvSpPr>
          <p:spPr>
            <a:xfrm>
              <a:off x="330023" y="78695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4" name="bk object 191"/>
            <p:cNvSpPr/>
            <p:nvPr/>
          </p:nvSpPr>
          <p:spPr>
            <a:xfrm>
              <a:off x="330023" y="805159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5" name="bk object 192"/>
            <p:cNvSpPr/>
            <p:nvPr/>
          </p:nvSpPr>
          <p:spPr>
            <a:xfrm>
              <a:off x="412528" y="786951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6" name="bk object 193"/>
            <p:cNvSpPr/>
            <p:nvPr/>
          </p:nvSpPr>
          <p:spPr>
            <a:xfrm>
              <a:off x="330020" y="788974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7" name="bk object 194"/>
            <p:cNvSpPr/>
            <p:nvPr/>
          </p:nvSpPr>
          <p:spPr>
            <a:xfrm>
              <a:off x="330023" y="78897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8" name="bk object 195"/>
            <p:cNvSpPr/>
            <p:nvPr/>
          </p:nvSpPr>
          <p:spPr>
            <a:xfrm>
              <a:off x="330023" y="803136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99" name="bk object 196"/>
            <p:cNvSpPr/>
            <p:nvPr/>
          </p:nvSpPr>
          <p:spPr>
            <a:xfrm>
              <a:off x="412528" y="78897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0" name="bk object 197"/>
            <p:cNvSpPr/>
            <p:nvPr/>
          </p:nvSpPr>
          <p:spPr>
            <a:xfrm>
              <a:off x="330020" y="790998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1" name="bk object 198"/>
            <p:cNvSpPr/>
            <p:nvPr/>
          </p:nvSpPr>
          <p:spPr>
            <a:xfrm>
              <a:off x="330023" y="78897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2" name="bk object 199"/>
            <p:cNvSpPr/>
            <p:nvPr/>
          </p:nvSpPr>
          <p:spPr>
            <a:xfrm>
              <a:off x="330023" y="803135"/>
              <a:ext cx="82505" cy="0"/>
            </a:xfrm>
            <a:custGeom>
              <a:avLst/>
              <a:gdLst/>
              <a:ahLst/>
              <a:cxnLst/>
              <a:rect l="l" t="t" r="r" b="b"/>
              <a:pathLst>
                <a:path w="130175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3" name="bk object 200"/>
            <p:cNvSpPr/>
            <p:nvPr/>
          </p:nvSpPr>
          <p:spPr>
            <a:xfrm>
              <a:off x="412528" y="78897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4" name="bk object 201"/>
            <p:cNvSpPr/>
            <p:nvPr/>
          </p:nvSpPr>
          <p:spPr>
            <a:xfrm>
              <a:off x="330020" y="790996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5" name="bk object 202"/>
            <p:cNvSpPr/>
            <p:nvPr/>
          </p:nvSpPr>
          <p:spPr>
            <a:xfrm>
              <a:off x="328011" y="756606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6" name="bk object 203"/>
            <p:cNvSpPr/>
            <p:nvPr/>
          </p:nvSpPr>
          <p:spPr>
            <a:xfrm>
              <a:off x="328011" y="760650"/>
              <a:ext cx="84518" cy="0"/>
            </a:xfrm>
            <a:custGeom>
              <a:avLst/>
              <a:gdLst/>
              <a:ahLst/>
              <a:cxnLst/>
              <a:rect l="l" t="t" r="r" b="b"/>
              <a:pathLst>
                <a:path w="133350">
                  <a:moveTo>
                    <a:pt x="1333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7" name="bk object 204"/>
            <p:cNvSpPr/>
            <p:nvPr/>
          </p:nvSpPr>
          <p:spPr>
            <a:xfrm>
              <a:off x="412528" y="756605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8" name="bk object 205"/>
            <p:cNvSpPr/>
            <p:nvPr/>
          </p:nvSpPr>
          <p:spPr>
            <a:xfrm>
              <a:off x="328010" y="758629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09" name="bk object 206"/>
            <p:cNvSpPr/>
            <p:nvPr/>
          </p:nvSpPr>
          <p:spPr>
            <a:xfrm>
              <a:off x="328011" y="758629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0" name="bk object 207"/>
            <p:cNvSpPr/>
            <p:nvPr/>
          </p:nvSpPr>
          <p:spPr>
            <a:xfrm>
              <a:off x="328011" y="758629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1" name="bk object 208"/>
            <p:cNvSpPr/>
            <p:nvPr/>
          </p:nvSpPr>
          <p:spPr>
            <a:xfrm>
              <a:off x="412528" y="75862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2" name="bk object 209"/>
            <p:cNvSpPr/>
            <p:nvPr/>
          </p:nvSpPr>
          <p:spPr>
            <a:xfrm>
              <a:off x="328010" y="76065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3" name="bk object 210"/>
            <p:cNvSpPr/>
            <p:nvPr/>
          </p:nvSpPr>
          <p:spPr>
            <a:xfrm>
              <a:off x="328010" y="71210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4" name="bk object 211"/>
            <p:cNvSpPr/>
            <p:nvPr/>
          </p:nvSpPr>
          <p:spPr>
            <a:xfrm>
              <a:off x="328010" y="72828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5" name="bk object 212"/>
            <p:cNvSpPr/>
            <p:nvPr/>
          </p:nvSpPr>
          <p:spPr>
            <a:xfrm>
              <a:off x="410515" y="712098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6" name="bk object 213"/>
            <p:cNvSpPr/>
            <p:nvPr/>
          </p:nvSpPr>
          <p:spPr>
            <a:xfrm>
              <a:off x="328010" y="714120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7" name="bk object 214"/>
            <p:cNvSpPr/>
            <p:nvPr/>
          </p:nvSpPr>
          <p:spPr>
            <a:xfrm>
              <a:off x="328010" y="71210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8" name="bk object 215"/>
            <p:cNvSpPr/>
            <p:nvPr/>
          </p:nvSpPr>
          <p:spPr>
            <a:xfrm>
              <a:off x="328010" y="72828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19" name="bk object 216"/>
            <p:cNvSpPr/>
            <p:nvPr/>
          </p:nvSpPr>
          <p:spPr>
            <a:xfrm>
              <a:off x="410515" y="712098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0" name="bk object 217"/>
            <p:cNvSpPr/>
            <p:nvPr/>
          </p:nvSpPr>
          <p:spPr>
            <a:xfrm>
              <a:off x="328010" y="714120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1" name="bk object 218"/>
            <p:cNvSpPr/>
            <p:nvPr/>
          </p:nvSpPr>
          <p:spPr>
            <a:xfrm>
              <a:off x="328010" y="71412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2" name="bk object 219"/>
            <p:cNvSpPr/>
            <p:nvPr/>
          </p:nvSpPr>
          <p:spPr>
            <a:xfrm>
              <a:off x="328010" y="72626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3" name="bk object 220"/>
            <p:cNvSpPr/>
            <p:nvPr/>
          </p:nvSpPr>
          <p:spPr>
            <a:xfrm>
              <a:off x="410515" y="714123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4" name="bk object 221"/>
            <p:cNvSpPr/>
            <p:nvPr/>
          </p:nvSpPr>
          <p:spPr>
            <a:xfrm>
              <a:off x="328010" y="716146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5" name="bk object 222"/>
            <p:cNvSpPr/>
            <p:nvPr/>
          </p:nvSpPr>
          <p:spPr>
            <a:xfrm>
              <a:off x="325999" y="679730"/>
              <a:ext cx="84518" cy="4045"/>
            </a:xfrm>
            <a:custGeom>
              <a:avLst/>
              <a:gdLst/>
              <a:ahLst/>
              <a:cxnLst/>
              <a:rect l="l" t="t" r="r" b="b"/>
              <a:pathLst>
                <a:path w="133350" h="6350">
                  <a:moveTo>
                    <a:pt x="1333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6" name="bk object 223"/>
            <p:cNvSpPr/>
            <p:nvPr/>
          </p:nvSpPr>
          <p:spPr>
            <a:xfrm>
              <a:off x="325999" y="683779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7" name="bk object 224"/>
            <p:cNvSpPr/>
            <p:nvPr/>
          </p:nvSpPr>
          <p:spPr>
            <a:xfrm>
              <a:off x="410515" y="679730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8" name="bk object 225"/>
            <p:cNvSpPr/>
            <p:nvPr/>
          </p:nvSpPr>
          <p:spPr>
            <a:xfrm>
              <a:off x="325998" y="683779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29" name="bk object 226"/>
            <p:cNvSpPr/>
            <p:nvPr/>
          </p:nvSpPr>
          <p:spPr>
            <a:xfrm>
              <a:off x="325999" y="681756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0" name="bk object 227"/>
            <p:cNvSpPr/>
            <p:nvPr/>
          </p:nvSpPr>
          <p:spPr>
            <a:xfrm>
              <a:off x="325999" y="681756"/>
              <a:ext cx="84518" cy="2023"/>
            </a:xfrm>
            <a:custGeom>
              <a:avLst/>
              <a:gdLst/>
              <a:ahLst/>
              <a:cxnLst/>
              <a:rect l="l" t="t" r="r" b="b"/>
              <a:pathLst>
                <a:path w="133350" h="3175">
                  <a:moveTo>
                    <a:pt x="1333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1" name="bk object 228"/>
            <p:cNvSpPr/>
            <p:nvPr/>
          </p:nvSpPr>
          <p:spPr>
            <a:xfrm>
              <a:off x="410515" y="681753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2" name="bk object 229"/>
            <p:cNvSpPr/>
            <p:nvPr/>
          </p:nvSpPr>
          <p:spPr>
            <a:xfrm>
              <a:off x="325998" y="68377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3" name="bk object 230"/>
            <p:cNvSpPr/>
            <p:nvPr/>
          </p:nvSpPr>
          <p:spPr>
            <a:xfrm>
              <a:off x="325998" y="635226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4" name="bk object 231"/>
            <p:cNvSpPr/>
            <p:nvPr/>
          </p:nvSpPr>
          <p:spPr>
            <a:xfrm>
              <a:off x="325998" y="653434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5" name="bk object 232"/>
            <p:cNvSpPr/>
            <p:nvPr/>
          </p:nvSpPr>
          <p:spPr>
            <a:xfrm>
              <a:off x="408503" y="635226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6" name="bk object 233"/>
            <p:cNvSpPr/>
            <p:nvPr/>
          </p:nvSpPr>
          <p:spPr>
            <a:xfrm>
              <a:off x="325998" y="637249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7" name="bk object 234"/>
            <p:cNvSpPr/>
            <p:nvPr/>
          </p:nvSpPr>
          <p:spPr>
            <a:xfrm>
              <a:off x="325998" y="637249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8" name="bk object 235"/>
            <p:cNvSpPr/>
            <p:nvPr/>
          </p:nvSpPr>
          <p:spPr>
            <a:xfrm>
              <a:off x="325998" y="651411"/>
              <a:ext cx="82505" cy="2023"/>
            </a:xfrm>
            <a:custGeom>
              <a:avLst/>
              <a:gdLst/>
              <a:ahLst/>
              <a:cxnLst/>
              <a:rect l="l" t="t" r="r" b="b"/>
              <a:pathLst>
                <a:path w="130175" h="3175">
                  <a:moveTo>
                    <a:pt x="13017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39" name="bk object 236"/>
            <p:cNvSpPr/>
            <p:nvPr/>
          </p:nvSpPr>
          <p:spPr>
            <a:xfrm>
              <a:off x="408503" y="637248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0" name="bk object 237"/>
            <p:cNvSpPr/>
            <p:nvPr/>
          </p:nvSpPr>
          <p:spPr>
            <a:xfrm>
              <a:off x="325998" y="639270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1" name="bk object 238"/>
            <p:cNvSpPr/>
            <p:nvPr/>
          </p:nvSpPr>
          <p:spPr>
            <a:xfrm>
              <a:off x="325998" y="637248"/>
              <a:ext cx="82505" cy="4045"/>
            </a:xfrm>
            <a:custGeom>
              <a:avLst/>
              <a:gdLst/>
              <a:ahLst/>
              <a:cxnLst/>
              <a:rect l="l" t="t" r="r" b="b"/>
              <a:pathLst>
                <a:path w="130175" h="6350">
                  <a:moveTo>
                    <a:pt x="130175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2" name="bk object 239"/>
            <p:cNvSpPr/>
            <p:nvPr/>
          </p:nvSpPr>
          <p:spPr>
            <a:xfrm>
              <a:off x="325998" y="649385"/>
              <a:ext cx="82505" cy="4045"/>
            </a:xfrm>
            <a:custGeom>
              <a:avLst/>
              <a:gdLst/>
              <a:ahLst/>
              <a:cxnLst/>
              <a:rect l="l" t="t" r="r" b="b"/>
              <a:pathLst>
                <a:path w="130175" h="6350">
                  <a:moveTo>
                    <a:pt x="130175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3" name="bk object 240"/>
            <p:cNvSpPr/>
            <p:nvPr/>
          </p:nvSpPr>
          <p:spPr>
            <a:xfrm>
              <a:off x="408503" y="637249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4" name="bk object 241"/>
            <p:cNvSpPr/>
            <p:nvPr/>
          </p:nvSpPr>
          <p:spPr>
            <a:xfrm>
              <a:off x="325998" y="641294"/>
              <a:ext cx="0" cy="12138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5" name="bk object 242"/>
            <p:cNvSpPr/>
            <p:nvPr/>
          </p:nvSpPr>
          <p:spPr>
            <a:xfrm>
              <a:off x="4258078" y="319636"/>
              <a:ext cx="0" cy="1410038"/>
            </a:xfrm>
            <a:custGeom>
              <a:avLst/>
              <a:gdLst/>
              <a:ahLst/>
              <a:cxnLst/>
              <a:rect l="l" t="t" r="r" b="b"/>
              <a:pathLst>
                <a:path h="2212975">
                  <a:moveTo>
                    <a:pt x="0" y="0"/>
                  </a:moveTo>
                  <a:lnTo>
                    <a:pt x="0" y="22129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6" name="bk object 243"/>
            <p:cNvSpPr/>
            <p:nvPr/>
          </p:nvSpPr>
          <p:spPr>
            <a:xfrm>
              <a:off x="402465" y="487546"/>
              <a:ext cx="0" cy="1074218"/>
            </a:xfrm>
            <a:custGeom>
              <a:avLst/>
              <a:gdLst/>
              <a:ahLst/>
              <a:cxnLst/>
              <a:rect l="l" t="t" r="r" b="b"/>
              <a:pathLst>
                <a:path h="1685925">
                  <a:moveTo>
                    <a:pt x="0" y="0"/>
                  </a:moveTo>
                  <a:lnTo>
                    <a:pt x="0" y="16859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7" name="bk object 244"/>
            <p:cNvSpPr/>
            <p:nvPr/>
          </p:nvSpPr>
          <p:spPr>
            <a:xfrm>
              <a:off x="401459" y="318623"/>
              <a:ext cx="3871713" cy="1412060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8" name="bk object 245"/>
            <p:cNvSpPr/>
            <p:nvPr/>
          </p:nvSpPr>
          <p:spPr>
            <a:xfrm>
              <a:off x="4527730" y="307499"/>
              <a:ext cx="0" cy="1434313"/>
            </a:xfrm>
            <a:custGeom>
              <a:avLst/>
              <a:gdLst/>
              <a:ahLst/>
              <a:cxnLst/>
              <a:rect l="l" t="t" r="r" b="b"/>
              <a:pathLst>
                <a:path h="2251075">
                  <a:moveTo>
                    <a:pt x="0" y="0"/>
                  </a:moveTo>
                  <a:lnTo>
                    <a:pt x="0" y="22510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49" name="bk object 246"/>
            <p:cNvSpPr/>
            <p:nvPr/>
          </p:nvSpPr>
          <p:spPr>
            <a:xfrm>
              <a:off x="4258078" y="319636"/>
              <a:ext cx="0" cy="1410038"/>
            </a:xfrm>
            <a:custGeom>
              <a:avLst/>
              <a:gdLst/>
              <a:ahLst/>
              <a:cxnLst/>
              <a:rect l="l" t="t" r="r" b="b"/>
              <a:pathLst>
                <a:path h="2212975">
                  <a:moveTo>
                    <a:pt x="0" y="0"/>
                  </a:moveTo>
                  <a:lnTo>
                    <a:pt x="0" y="22129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0" name="bk object 248"/>
            <p:cNvSpPr/>
            <p:nvPr/>
          </p:nvSpPr>
          <p:spPr>
            <a:xfrm>
              <a:off x="4258079" y="307499"/>
              <a:ext cx="269653" cy="12138"/>
            </a:xfrm>
            <a:custGeom>
              <a:avLst/>
              <a:gdLst/>
              <a:ahLst/>
              <a:cxnLst/>
              <a:rect l="l" t="t" r="r" b="b"/>
              <a:pathLst>
                <a:path w="425450" h="19050">
                  <a:moveTo>
                    <a:pt x="425450" y="0"/>
                  </a:moveTo>
                  <a:lnTo>
                    <a:pt x="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1" name="bk object 249"/>
            <p:cNvSpPr/>
            <p:nvPr/>
          </p:nvSpPr>
          <p:spPr>
            <a:xfrm>
              <a:off x="4364730" y="313566"/>
              <a:ext cx="0" cy="1420153"/>
            </a:xfrm>
            <a:custGeom>
              <a:avLst/>
              <a:gdLst/>
              <a:ahLst/>
              <a:cxnLst/>
              <a:rect l="l" t="t" r="r" b="b"/>
              <a:pathLst>
                <a:path h="2228850">
                  <a:moveTo>
                    <a:pt x="0" y="0"/>
                  </a:moveTo>
                  <a:lnTo>
                    <a:pt x="0" y="22288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2" name="bk object 250"/>
            <p:cNvSpPr/>
            <p:nvPr/>
          </p:nvSpPr>
          <p:spPr>
            <a:xfrm>
              <a:off x="4258078" y="319636"/>
              <a:ext cx="0" cy="1410038"/>
            </a:xfrm>
            <a:custGeom>
              <a:avLst/>
              <a:gdLst/>
              <a:ahLst/>
              <a:cxnLst/>
              <a:rect l="l" t="t" r="r" b="b"/>
              <a:pathLst>
                <a:path h="2212975">
                  <a:moveTo>
                    <a:pt x="0" y="0"/>
                  </a:moveTo>
                  <a:lnTo>
                    <a:pt x="0" y="22129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3" name="bk object 252"/>
            <p:cNvSpPr/>
            <p:nvPr/>
          </p:nvSpPr>
          <p:spPr>
            <a:xfrm>
              <a:off x="4258079" y="313565"/>
              <a:ext cx="106653" cy="6070"/>
            </a:xfrm>
            <a:custGeom>
              <a:avLst/>
              <a:gdLst/>
              <a:ahLst/>
              <a:cxnLst/>
              <a:rect l="l" t="t" r="r" b="b"/>
              <a:pathLst>
                <a:path w="168275" h="9525">
                  <a:moveTo>
                    <a:pt x="168275" y="0"/>
                  </a:moveTo>
                  <a:lnTo>
                    <a:pt x="0" y="95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4" name="bk object 253"/>
            <p:cNvSpPr/>
            <p:nvPr/>
          </p:nvSpPr>
          <p:spPr>
            <a:xfrm>
              <a:off x="4266129" y="1515235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5" name="bk object 254"/>
            <p:cNvSpPr/>
            <p:nvPr/>
          </p:nvSpPr>
          <p:spPr>
            <a:xfrm>
              <a:off x="4264116" y="1531418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9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6" name="bk object 255"/>
            <p:cNvSpPr/>
            <p:nvPr/>
          </p:nvSpPr>
          <p:spPr>
            <a:xfrm>
              <a:off x="4453274" y="1519281"/>
              <a:ext cx="2013" cy="18208"/>
            </a:xfrm>
            <a:custGeom>
              <a:avLst/>
              <a:gdLst/>
              <a:ahLst/>
              <a:cxnLst/>
              <a:rect l="l" t="t" r="r" b="b"/>
              <a:pathLst>
                <a:path w="3175" h="28575">
                  <a:moveTo>
                    <a:pt x="3175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7" name="bk object 256"/>
            <p:cNvSpPr/>
            <p:nvPr/>
          </p:nvSpPr>
          <p:spPr>
            <a:xfrm>
              <a:off x="4264116" y="1515233"/>
              <a:ext cx="2013" cy="16185"/>
            </a:xfrm>
            <a:custGeom>
              <a:avLst/>
              <a:gdLst/>
              <a:ahLst/>
              <a:cxnLst/>
              <a:rect l="l" t="t" r="r" b="b"/>
              <a:pathLst>
                <a:path w="3175" h="25400">
                  <a:moveTo>
                    <a:pt x="3175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8" name="bk object 257"/>
            <p:cNvSpPr/>
            <p:nvPr/>
          </p:nvSpPr>
          <p:spPr>
            <a:xfrm>
              <a:off x="4264115" y="1515233"/>
              <a:ext cx="191170" cy="6070"/>
            </a:xfrm>
            <a:custGeom>
              <a:avLst/>
              <a:gdLst/>
              <a:ahLst/>
              <a:cxnLst/>
              <a:rect l="l" t="t" r="r" b="b"/>
              <a:pathLst>
                <a:path w="301625" h="9525">
                  <a:moveTo>
                    <a:pt x="301625" y="9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59" name="bk object 258"/>
            <p:cNvSpPr/>
            <p:nvPr/>
          </p:nvSpPr>
          <p:spPr>
            <a:xfrm>
              <a:off x="4264115" y="1531418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0" name="bk object 259"/>
            <p:cNvSpPr/>
            <p:nvPr/>
          </p:nvSpPr>
          <p:spPr>
            <a:xfrm>
              <a:off x="4455285" y="152130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1" name="bk object 260"/>
            <p:cNvSpPr/>
            <p:nvPr/>
          </p:nvSpPr>
          <p:spPr>
            <a:xfrm>
              <a:off x="4264115" y="1515233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2" name="bk object 261"/>
            <p:cNvSpPr/>
            <p:nvPr/>
          </p:nvSpPr>
          <p:spPr>
            <a:xfrm>
              <a:off x="4266129" y="1472750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3" name="bk object 262"/>
            <p:cNvSpPr/>
            <p:nvPr/>
          </p:nvSpPr>
          <p:spPr>
            <a:xfrm>
              <a:off x="4266129" y="1474773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9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4" name="bk object 263"/>
            <p:cNvSpPr/>
            <p:nvPr/>
          </p:nvSpPr>
          <p:spPr>
            <a:xfrm>
              <a:off x="4455285" y="1476798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5" name="bk object 264"/>
            <p:cNvSpPr/>
            <p:nvPr/>
          </p:nvSpPr>
          <p:spPr>
            <a:xfrm>
              <a:off x="4266128" y="1472751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6" name="bk object 265"/>
            <p:cNvSpPr/>
            <p:nvPr/>
          </p:nvSpPr>
          <p:spPr>
            <a:xfrm>
              <a:off x="4266129" y="1472750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9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7" name="bk object 266"/>
            <p:cNvSpPr/>
            <p:nvPr/>
          </p:nvSpPr>
          <p:spPr>
            <a:xfrm>
              <a:off x="4266129" y="1472750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9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8" name="bk object 267"/>
            <p:cNvSpPr/>
            <p:nvPr/>
          </p:nvSpPr>
          <p:spPr>
            <a:xfrm>
              <a:off x="4455285" y="147882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69" name="bk object 268"/>
            <p:cNvSpPr/>
            <p:nvPr/>
          </p:nvSpPr>
          <p:spPr>
            <a:xfrm>
              <a:off x="4266128" y="147275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0" name="bk object 269"/>
            <p:cNvSpPr/>
            <p:nvPr/>
          </p:nvSpPr>
          <p:spPr>
            <a:xfrm>
              <a:off x="4268141" y="1414083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9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1" name="bk object 270"/>
            <p:cNvSpPr/>
            <p:nvPr/>
          </p:nvSpPr>
          <p:spPr>
            <a:xfrm>
              <a:off x="4268141" y="1432290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2" name="bk object 271"/>
            <p:cNvSpPr/>
            <p:nvPr/>
          </p:nvSpPr>
          <p:spPr>
            <a:xfrm>
              <a:off x="4457298" y="1420153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3" name="bk object 272"/>
            <p:cNvSpPr/>
            <p:nvPr/>
          </p:nvSpPr>
          <p:spPr>
            <a:xfrm>
              <a:off x="4268140" y="1414084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4" name="bk object 273"/>
            <p:cNvSpPr/>
            <p:nvPr/>
          </p:nvSpPr>
          <p:spPr>
            <a:xfrm>
              <a:off x="4268141" y="1416108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5" name="bk object 274"/>
            <p:cNvSpPr/>
            <p:nvPr/>
          </p:nvSpPr>
          <p:spPr>
            <a:xfrm>
              <a:off x="4268141" y="1430268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952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6" name="bk object 275"/>
            <p:cNvSpPr/>
            <p:nvPr/>
          </p:nvSpPr>
          <p:spPr>
            <a:xfrm>
              <a:off x="4457298" y="1420153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7" name="bk object 276"/>
            <p:cNvSpPr/>
            <p:nvPr/>
          </p:nvSpPr>
          <p:spPr>
            <a:xfrm>
              <a:off x="4268140" y="1416108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8" name="bk object 277"/>
            <p:cNvSpPr/>
            <p:nvPr/>
          </p:nvSpPr>
          <p:spPr>
            <a:xfrm>
              <a:off x="4268140" y="1371600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79" name="bk object 278"/>
            <p:cNvSpPr/>
            <p:nvPr/>
          </p:nvSpPr>
          <p:spPr>
            <a:xfrm>
              <a:off x="4268140" y="1375648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0" name="bk object 279"/>
            <p:cNvSpPr/>
            <p:nvPr/>
          </p:nvSpPr>
          <p:spPr>
            <a:xfrm>
              <a:off x="4459310" y="1375648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1" name="bk object 280"/>
            <p:cNvSpPr/>
            <p:nvPr/>
          </p:nvSpPr>
          <p:spPr>
            <a:xfrm>
              <a:off x="4268140" y="1371600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2" name="bk object 281"/>
            <p:cNvSpPr/>
            <p:nvPr/>
          </p:nvSpPr>
          <p:spPr>
            <a:xfrm>
              <a:off x="4268140" y="1373623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3" name="bk object 282"/>
            <p:cNvSpPr/>
            <p:nvPr/>
          </p:nvSpPr>
          <p:spPr>
            <a:xfrm>
              <a:off x="4268140" y="1373623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4" name="bk object 283"/>
            <p:cNvSpPr/>
            <p:nvPr/>
          </p:nvSpPr>
          <p:spPr>
            <a:xfrm>
              <a:off x="4459310" y="137767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5" name="bk object 284"/>
            <p:cNvSpPr/>
            <p:nvPr/>
          </p:nvSpPr>
          <p:spPr>
            <a:xfrm>
              <a:off x="4268140" y="1373623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6" name="bk object 285"/>
            <p:cNvSpPr/>
            <p:nvPr/>
          </p:nvSpPr>
          <p:spPr>
            <a:xfrm>
              <a:off x="4270154" y="1314958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7" name="bk object 286"/>
            <p:cNvSpPr/>
            <p:nvPr/>
          </p:nvSpPr>
          <p:spPr>
            <a:xfrm>
              <a:off x="4270154" y="1333163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8" name="bk object 287"/>
            <p:cNvSpPr/>
            <p:nvPr/>
          </p:nvSpPr>
          <p:spPr>
            <a:xfrm>
              <a:off x="4459310" y="1319003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89" name="bk object 288"/>
            <p:cNvSpPr/>
            <p:nvPr/>
          </p:nvSpPr>
          <p:spPr>
            <a:xfrm>
              <a:off x="4270153" y="1314956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0" name="bk object 289"/>
            <p:cNvSpPr/>
            <p:nvPr/>
          </p:nvSpPr>
          <p:spPr>
            <a:xfrm>
              <a:off x="4270154" y="1316981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1" name="bk object 290"/>
            <p:cNvSpPr/>
            <p:nvPr/>
          </p:nvSpPr>
          <p:spPr>
            <a:xfrm>
              <a:off x="4270154" y="1331140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2" name="bk object 291"/>
            <p:cNvSpPr/>
            <p:nvPr/>
          </p:nvSpPr>
          <p:spPr>
            <a:xfrm>
              <a:off x="4459310" y="1319003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3" name="bk object 292"/>
            <p:cNvSpPr/>
            <p:nvPr/>
          </p:nvSpPr>
          <p:spPr>
            <a:xfrm>
              <a:off x="4270153" y="1316980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4" name="bk object 293"/>
            <p:cNvSpPr/>
            <p:nvPr/>
          </p:nvSpPr>
          <p:spPr>
            <a:xfrm>
              <a:off x="4270153" y="1272474"/>
              <a:ext cx="191170" cy="2023"/>
            </a:xfrm>
            <a:custGeom>
              <a:avLst/>
              <a:gdLst/>
              <a:ahLst/>
              <a:cxnLst/>
              <a:rect l="l" t="t" r="r" b="b"/>
              <a:pathLst>
                <a:path w="301625" h="3175">
                  <a:moveTo>
                    <a:pt x="301625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5" name="bk object 294"/>
            <p:cNvSpPr/>
            <p:nvPr/>
          </p:nvSpPr>
          <p:spPr>
            <a:xfrm>
              <a:off x="4270154" y="1274495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6" name="bk object 295"/>
            <p:cNvSpPr/>
            <p:nvPr/>
          </p:nvSpPr>
          <p:spPr>
            <a:xfrm>
              <a:off x="4459311" y="1274495"/>
              <a:ext cx="2013" cy="4045"/>
            </a:xfrm>
            <a:custGeom>
              <a:avLst/>
              <a:gdLst/>
              <a:ahLst/>
              <a:cxnLst/>
              <a:rect l="l" t="t" r="r" b="b"/>
              <a:pathLst>
                <a:path w="3175" h="6350">
                  <a:moveTo>
                    <a:pt x="3175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7" name="bk object 296"/>
            <p:cNvSpPr/>
            <p:nvPr/>
          </p:nvSpPr>
          <p:spPr>
            <a:xfrm>
              <a:off x="4270153" y="1272474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8" name="bk object 297"/>
            <p:cNvSpPr/>
            <p:nvPr/>
          </p:nvSpPr>
          <p:spPr>
            <a:xfrm>
              <a:off x="4270154" y="1274496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99" name="bk object 298"/>
            <p:cNvSpPr/>
            <p:nvPr/>
          </p:nvSpPr>
          <p:spPr>
            <a:xfrm>
              <a:off x="4270154" y="1274496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0" name="bk object 299"/>
            <p:cNvSpPr/>
            <p:nvPr/>
          </p:nvSpPr>
          <p:spPr>
            <a:xfrm>
              <a:off x="4459310" y="127651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1" name="bk object 300"/>
            <p:cNvSpPr/>
            <p:nvPr/>
          </p:nvSpPr>
          <p:spPr>
            <a:xfrm>
              <a:off x="4270153" y="127449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2" name="bk object 301"/>
            <p:cNvSpPr/>
            <p:nvPr/>
          </p:nvSpPr>
          <p:spPr>
            <a:xfrm>
              <a:off x="4272166" y="1215831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3" name="bk object 302"/>
            <p:cNvSpPr/>
            <p:nvPr/>
          </p:nvSpPr>
          <p:spPr>
            <a:xfrm>
              <a:off x="4270153" y="1232013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4" name="bk object 303"/>
            <p:cNvSpPr/>
            <p:nvPr/>
          </p:nvSpPr>
          <p:spPr>
            <a:xfrm>
              <a:off x="4461323" y="1217854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5" name="bk object 304"/>
            <p:cNvSpPr/>
            <p:nvPr/>
          </p:nvSpPr>
          <p:spPr>
            <a:xfrm>
              <a:off x="4270154" y="1215828"/>
              <a:ext cx="2013" cy="16185"/>
            </a:xfrm>
            <a:custGeom>
              <a:avLst/>
              <a:gdLst/>
              <a:ahLst/>
              <a:cxnLst/>
              <a:rect l="l" t="t" r="r" b="b"/>
              <a:pathLst>
                <a:path w="3175" h="25400">
                  <a:moveTo>
                    <a:pt x="3175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6" name="bk object 305"/>
            <p:cNvSpPr/>
            <p:nvPr/>
          </p:nvSpPr>
          <p:spPr>
            <a:xfrm>
              <a:off x="4272166" y="1215830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635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7" name="bk object 306"/>
            <p:cNvSpPr/>
            <p:nvPr/>
          </p:nvSpPr>
          <p:spPr>
            <a:xfrm>
              <a:off x="4272166" y="1232014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8" name="bk object 307"/>
            <p:cNvSpPr/>
            <p:nvPr/>
          </p:nvSpPr>
          <p:spPr>
            <a:xfrm>
              <a:off x="4461323" y="1219875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09" name="bk object 308"/>
            <p:cNvSpPr/>
            <p:nvPr/>
          </p:nvSpPr>
          <p:spPr>
            <a:xfrm>
              <a:off x="4272163" y="1215828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0" name="bk object 309"/>
            <p:cNvSpPr/>
            <p:nvPr/>
          </p:nvSpPr>
          <p:spPr>
            <a:xfrm>
              <a:off x="4272166" y="1173345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1" name="bk object 310"/>
            <p:cNvSpPr/>
            <p:nvPr/>
          </p:nvSpPr>
          <p:spPr>
            <a:xfrm>
              <a:off x="4272166" y="1175369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2" name="bk object 311"/>
            <p:cNvSpPr/>
            <p:nvPr/>
          </p:nvSpPr>
          <p:spPr>
            <a:xfrm>
              <a:off x="4461323" y="1173345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3" name="bk object 312"/>
            <p:cNvSpPr/>
            <p:nvPr/>
          </p:nvSpPr>
          <p:spPr>
            <a:xfrm>
              <a:off x="4272163" y="1173346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4" name="bk object 313"/>
            <p:cNvSpPr/>
            <p:nvPr/>
          </p:nvSpPr>
          <p:spPr>
            <a:xfrm>
              <a:off x="4272166" y="1173346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5" name="bk object 314"/>
            <p:cNvSpPr/>
            <p:nvPr/>
          </p:nvSpPr>
          <p:spPr>
            <a:xfrm>
              <a:off x="4272166" y="1173346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6" name="bk object 315"/>
            <p:cNvSpPr/>
            <p:nvPr/>
          </p:nvSpPr>
          <p:spPr>
            <a:xfrm>
              <a:off x="4461323" y="117536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7" name="bk object 316"/>
            <p:cNvSpPr/>
            <p:nvPr/>
          </p:nvSpPr>
          <p:spPr>
            <a:xfrm>
              <a:off x="4272163" y="117334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8" name="bk object 317"/>
            <p:cNvSpPr/>
            <p:nvPr/>
          </p:nvSpPr>
          <p:spPr>
            <a:xfrm>
              <a:off x="4272166" y="1114679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19" name="bk object 318"/>
            <p:cNvSpPr/>
            <p:nvPr/>
          </p:nvSpPr>
          <p:spPr>
            <a:xfrm>
              <a:off x="4272166" y="1132886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0" name="bk object 319"/>
            <p:cNvSpPr/>
            <p:nvPr/>
          </p:nvSpPr>
          <p:spPr>
            <a:xfrm>
              <a:off x="4461323" y="1116701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1" name="bk object 320"/>
            <p:cNvSpPr/>
            <p:nvPr/>
          </p:nvSpPr>
          <p:spPr>
            <a:xfrm>
              <a:off x="4272163" y="1114679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2" name="bk object 321"/>
            <p:cNvSpPr/>
            <p:nvPr/>
          </p:nvSpPr>
          <p:spPr>
            <a:xfrm>
              <a:off x="4272166" y="1116704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3" name="bk object 322"/>
            <p:cNvSpPr/>
            <p:nvPr/>
          </p:nvSpPr>
          <p:spPr>
            <a:xfrm>
              <a:off x="4272166" y="1130864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317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4" name="bk object 323"/>
            <p:cNvSpPr/>
            <p:nvPr/>
          </p:nvSpPr>
          <p:spPr>
            <a:xfrm>
              <a:off x="4461323" y="1118725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5" name="bk object 324"/>
            <p:cNvSpPr/>
            <p:nvPr/>
          </p:nvSpPr>
          <p:spPr>
            <a:xfrm>
              <a:off x="4272163" y="111670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6" name="bk object 325"/>
            <p:cNvSpPr/>
            <p:nvPr/>
          </p:nvSpPr>
          <p:spPr>
            <a:xfrm>
              <a:off x="4272166" y="1072195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7" name="bk object 326"/>
            <p:cNvSpPr/>
            <p:nvPr/>
          </p:nvSpPr>
          <p:spPr>
            <a:xfrm>
              <a:off x="4272166" y="1076240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8" name="bk object 327"/>
            <p:cNvSpPr/>
            <p:nvPr/>
          </p:nvSpPr>
          <p:spPr>
            <a:xfrm>
              <a:off x="4461323" y="1072195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29" name="bk object 328"/>
            <p:cNvSpPr/>
            <p:nvPr/>
          </p:nvSpPr>
          <p:spPr>
            <a:xfrm>
              <a:off x="4272163" y="1072195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0" name="bk object 329"/>
            <p:cNvSpPr/>
            <p:nvPr/>
          </p:nvSpPr>
          <p:spPr>
            <a:xfrm>
              <a:off x="4272166" y="1074218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1" name="bk object 330"/>
            <p:cNvSpPr/>
            <p:nvPr/>
          </p:nvSpPr>
          <p:spPr>
            <a:xfrm>
              <a:off x="4272166" y="1074218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2" name="bk object 331"/>
            <p:cNvSpPr/>
            <p:nvPr/>
          </p:nvSpPr>
          <p:spPr>
            <a:xfrm>
              <a:off x="4461323" y="107421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3" name="bk object 332"/>
            <p:cNvSpPr/>
            <p:nvPr/>
          </p:nvSpPr>
          <p:spPr>
            <a:xfrm>
              <a:off x="4272163" y="107421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4" name="bk object 333"/>
            <p:cNvSpPr/>
            <p:nvPr/>
          </p:nvSpPr>
          <p:spPr>
            <a:xfrm>
              <a:off x="4272166" y="1015550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5" name="bk object 334"/>
            <p:cNvSpPr/>
            <p:nvPr/>
          </p:nvSpPr>
          <p:spPr>
            <a:xfrm>
              <a:off x="4272166" y="1033758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6" name="bk object 335"/>
            <p:cNvSpPr/>
            <p:nvPr/>
          </p:nvSpPr>
          <p:spPr>
            <a:xfrm>
              <a:off x="4461323" y="1015551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7" name="bk object 336"/>
            <p:cNvSpPr/>
            <p:nvPr/>
          </p:nvSpPr>
          <p:spPr>
            <a:xfrm>
              <a:off x="4272163" y="1015551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8" name="bk object 337"/>
            <p:cNvSpPr/>
            <p:nvPr/>
          </p:nvSpPr>
          <p:spPr>
            <a:xfrm>
              <a:off x="4272166" y="1017573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39" name="bk object 338"/>
            <p:cNvSpPr/>
            <p:nvPr/>
          </p:nvSpPr>
          <p:spPr>
            <a:xfrm>
              <a:off x="4272166" y="1031735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0" name="bk object 339"/>
            <p:cNvSpPr/>
            <p:nvPr/>
          </p:nvSpPr>
          <p:spPr>
            <a:xfrm>
              <a:off x="4461323" y="101757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1" name="bk object 340"/>
            <p:cNvSpPr/>
            <p:nvPr/>
          </p:nvSpPr>
          <p:spPr>
            <a:xfrm>
              <a:off x="4272163" y="101757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2" name="bk object 341"/>
            <p:cNvSpPr/>
            <p:nvPr/>
          </p:nvSpPr>
          <p:spPr>
            <a:xfrm>
              <a:off x="4272166" y="973068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3" name="bk object 342"/>
            <p:cNvSpPr/>
            <p:nvPr/>
          </p:nvSpPr>
          <p:spPr>
            <a:xfrm>
              <a:off x="4272166" y="975090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4" name="bk object 343"/>
            <p:cNvSpPr/>
            <p:nvPr/>
          </p:nvSpPr>
          <p:spPr>
            <a:xfrm>
              <a:off x="4461323" y="973069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5" name="bk object 344"/>
            <p:cNvSpPr/>
            <p:nvPr/>
          </p:nvSpPr>
          <p:spPr>
            <a:xfrm>
              <a:off x="4272163" y="973069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6" name="bk object 345"/>
            <p:cNvSpPr/>
            <p:nvPr/>
          </p:nvSpPr>
          <p:spPr>
            <a:xfrm>
              <a:off x="4272166" y="973068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7" name="bk object 346"/>
            <p:cNvSpPr/>
            <p:nvPr/>
          </p:nvSpPr>
          <p:spPr>
            <a:xfrm>
              <a:off x="4272166" y="973069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8" name="bk object 347"/>
            <p:cNvSpPr/>
            <p:nvPr/>
          </p:nvSpPr>
          <p:spPr>
            <a:xfrm>
              <a:off x="4461323" y="97306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49" name="bk object 348"/>
            <p:cNvSpPr/>
            <p:nvPr/>
          </p:nvSpPr>
          <p:spPr>
            <a:xfrm>
              <a:off x="4272163" y="973069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0" name="bk object 349"/>
            <p:cNvSpPr/>
            <p:nvPr/>
          </p:nvSpPr>
          <p:spPr>
            <a:xfrm>
              <a:off x="4272166" y="914401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1" name="bk object 350"/>
            <p:cNvSpPr/>
            <p:nvPr/>
          </p:nvSpPr>
          <p:spPr>
            <a:xfrm>
              <a:off x="4272166" y="932608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2" name="bk object 351"/>
            <p:cNvSpPr/>
            <p:nvPr/>
          </p:nvSpPr>
          <p:spPr>
            <a:xfrm>
              <a:off x="4461323" y="914401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3" name="bk object 352"/>
            <p:cNvSpPr/>
            <p:nvPr/>
          </p:nvSpPr>
          <p:spPr>
            <a:xfrm>
              <a:off x="4272163" y="916423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4" name="bk object 353"/>
            <p:cNvSpPr/>
            <p:nvPr/>
          </p:nvSpPr>
          <p:spPr>
            <a:xfrm>
              <a:off x="4272166" y="916423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5" name="bk object 354"/>
            <p:cNvSpPr/>
            <p:nvPr/>
          </p:nvSpPr>
          <p:spPr>
            <a:xfrm>
              <a:off x="4272166" y="930586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6" name="bk object 355"/>
            <p:cNvSpPr/>
            <p:nvPr/>
          </p:nvSpPr>
          <p:spPr>
            <a:xfrm>
              <a:off x="4461323" y="91642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7" name="bk object 356"/>
            <p:cNvSpPr/>
            <p:nvPr/>
          </p:nvSpPr>
          <p:spPr>
            <a:xfrm>
              <a:off x="4272163" y="916423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8" name="bk object 357"/>
            <p:cNvSpPr/>
            <p:nvPr/>
          </p:nvSpPr>
          <p:spPr>
            <a:xfrm>
              <a:off x="4272166" y="871915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59" name="bk object 358"/>
            <p:cNvSpPr/>
            <p:nvPr/>
          </p:nvSpPr>
          <p:spPr>
            <a:xfrm>
              <a:off x="4272166" y="873941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0" name="bk object 359"/>
            <p:cNvSpPr/>
            <p:nvPr/>
          </p:nvSpPr>
          <p:spPr>
            <a:xfrm>
              <a:off x="4461323" y="871919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1" name="bk object 360"/>
            <p:cNvSpPr/>
            <p:nvPr/>
          </p:nvSpPr>
          <p:spPr>
            <a:xfrm>
              <a:off x="4272163" y="871918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2" name="bk object 361"/>
            <p:cNvSpPr/>
            <p:nvPr/>
          </p:nvSpPr>
          <p:spPr>
            <a:xfrm>
              <a:off x="4272166" y="871919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3" name="bk object 362"/>
            <p:cNvSpPr/>
            <p:nvPr/>
          </p:nvSpPr>
          <p:spPr>
            <a:xfrm>
              <a:off x="4272166" y="873940"/>
              <a:ext cx="189158" cy="0"/>
            </a:xfrm>
            <a:custGeom>
              <a:avLst/>
              <a:gdLst/>
              <a:ahLst/>
              <a:cxnLst/>
              <a:rect l="l" t="t" r="r" b="b"/>
              <a:pathLst>
                <a:path w="298450">
                  <a:moveTo>
                    <a:pt x="29845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4" name="bk object 363"/>
            <p:cNvSpPr/>
            <p:nvPr/>
          </p:nvSpPr>
          <p:spPr>
            <a:xfrm>
              <a:off x="4461323" y="871919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5" name="bk object 364"/>
            <p:cNvSpPr/>
            <p:nvPr/>
          </p:nvSpPr>
          <p:spPr>
            <a:xfrm>
              <a:off x="4272163" y="87394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6" name="bk object 365"/>
            <p:cNvSpPr/>
            <p:nvPr/>
          </p:nvSpPr>
          <p:spPr>
            <a:xfrm>
              <a:off x="4270153" y="813251"/>
              <a:ext cx="191170" cy="2023"/>
            </a:xfrm>
            <a:custGeom>
              <a:avLst/>
              <a:gdLst/>
              <a:ahLst/>
              <a:cxnLst/>
              <a:rect l="l" t="t" r="r" b="b"/>
              <a:pathLst>
                <a:path w="301625" h="3175">
                  <a:moveTo>
                    <a:pt x="301625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7" name="bk object 366"/>
            <p:cNvSpPr/>
            <p:nvPr/>
          </p:nvSpPr>
          <p:spPr>
            <a:xfrm>
              <a:off x="4272166" y="831459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8" name="bk object 367"/>
            <p:cNvSpPr/>
            <p:nvPr/>
          </p:nvSpPr>
          <p:spPr>
            <a:xfrm>
              <a:off x="4461323" y="813251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69" name="bk object 368"/>
            <p:cNvSpPr/>
            <p:nvPr/>
          </p:nvSpPr>
          <p:spPr>
            <a:xfrm>
              <a:off x="4270154" y="815274"/>
              <a:ext cx="2013" cy="18208"/>
            </a:xfrm>
            <a:custGeom>
              <a:avLst/>
              <a:gdLst/>
              <a:ahLst/>
              <a:cxnLst/>
              <a:rect l="l" t="t" r="r" b="b"/>
              <a:pathLst>
                <a:path w="3175" h="28575">
                  <a:moveTo>
                    <a:pt x="0" y="0"/>
                  </a:moveTo>
                  <a:lnTo>
                    <a:pt x="3175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0" name="bk object 369"/>
            <p:cNvSpPr/>
            <p:nvPr/>
          </p:nvSpPr>
          <p:spPr>
            <a:xfrm>
              <a:off x="4272166" y="815274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1" name="bk object 370"/>
            <p:cNvSpPr/>
            <p:nvPr/>
          </p:nvSpPr>
          <p:spPr>
            <a:xfrm>
              <a:off x="4272166" y="829434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2" name="bk object 371"/>
            <p:cNvSpPr/>
            <p:nvPr/>
          </p:nvSpPr>
          <p:spPr>
            <a:xfrm>
              <a:off x="4461323" y="81527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3" name="bk object 372"/>
            <p:cNvSpPr/>
            <p:nvPr/>
          </p:nvSpPr>
          <p:spPr>
            <a:xfrm>
              <a:off x="4272163" y="817295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4" name="bk object 373"/>
            <p:cNvSpPr/>
            <p:nvPr/>
          </p:nvSpPr>
          <p:spPr>
            <a:xfrm>
              <a:off x="4270154" y="770769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5" name="bk object 374"/>
            <p:cNvSpPr/>
            <p:nvPr/>
          </p:nvSpPr>
          <p:spPr>
            <a:xfrm>
              <a:off x="4270153" y="772790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6" name="bk object 375"/>
            <p:cNvSpPr/>
            <p:nvPr/>
          </p:nvSpPr>
          <p:spPr>
            <a:xfrm>
              <a:off x="4459311" y="770769"/>
              <a:ext cx="2013" cy="2023"/>
            </a:xfrm>
            <a:custGeom>
              <a:avLst/>
              <a:gdLst/>
              <a:ahLst/>
              <a:cxnLst/>
              <a:rect l="l" t="t" r="r" b="b"/>
              <a:pathLst>
                <a:path w="3175" h="3175">
                  <a:moveTo>
                    <a:pt x="0" y="0"/>
                  </a:moveTo>
                  <a:lnTo>
                    <a:pt x="3175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7" name="bk object 376"/>
            <p:cNvSpPr/>
            <p:nvPr/>
          </p:nvSpPr>
          <p:spPr>
            <a:xfrm>
              <a:off x="4270153" y="772790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8" name="bk object 377"/>
            <p:cNvSpPr/>
            <p:nvPr/>
          </p:nvSpPr>
          <p:spPr>
            <a:xfrm>
              <a:off x="4270154" y="770765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79" name="bk object 378"/>
            <p:cNvSpPr/>
            <p:nvPr/>
          </p:nvSpPr>
          <p:spPr>
            <a:xfrm>
              <a:off x="4270154" y="772791"/>
              <a:ext cx="189158" cy="2023"/>
            </a:xfrm>
            <a:custGeom>
              <a:avLst/>
              <a:gdLst/>
              <a:ahLst/>
              <a:cxnLst/>
              <a:rect l="l" t="t" r="r" b="b"/>
              <a:pathLst>
                <a:path w="298450" h="3175">
                  <a:moveTo>
                    <a:pt x="2984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0" name="bk object 379"/>
            <p:cNvSpPr/>
            <p:nvPr/>
          </p:nvSpPr>
          <p:spPr>
            <a:xfrm>
              <a:off x="4459310" y="770769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1" name="bk object 380"/>
            <p:cNvSpPr/>
            <p:nvPr/>
          </p:nvSpPr>
          <p:spPr>
            <a:xfrm>
              <a:off x="4270153" y="774813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2" name="bk object 381"/>
            <p:cNvSpPr/>
            <p:nvPr/>
          </p:nvSpPr>
          <p:spPr>
            <a:xfrm>
              <a:off x="4270154" y="712100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3" name="bk object 382"/>
            <p:cNvSpPr/>
            <p:nvPr/>
          </p:nvSpPr>
          <p:spPr>
            <a:xfrm>
              <a:off x="4270154" y="730305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4" name="bk object 383"/>
            <p:cNvSpPr/>
            <p:nvPr/>
          </p:nvSpPr>
          <p:spPr>
            <a:xfrm>
              <a:off x="4459310" y="712099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5" name="bk object 384"/>
            <p:cNvSpPr/>
            <p:nvPr/>
          </p:nvSpPr>
          <p:spPr>
            <a:xfrm>
              <a:off x="4270153" y="716146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6" name="bk object 385"/>
            <p:cNvSpPr/>
            <p:nvPr/>
          </p:nvSpPr>
          <p:spPr>
            <a:xfrm>
              <a:off x="4270154" y="714123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7" name="bk object 386"/>
            <p:cNvSpPr/>
            <p:nvPr/>
          </p:nvSpPr>
          <p:spPr>
            <a:xfrm>
              <a:off x="4270154" y="728283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8" name="bk object 387"/>
            <p:cNvSpPr/>
            <p:nvPr/>
          </p:nvSpPr>
          <p:spPr>
            <a:xfrm>
              <a:off x="4459310" y="71412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89" name="bk object 388"/>
            <p:cNvSpPr/>
            <p:nvPr/>
          </p:nvSpPr>
          <p:spPr>
            <a:xfrm>
              <a:off x="4270153" y="718168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0" name="bk object 389"/>
            <p:cNvSpPr/>
            <p:nvPr/>
          </p:nvSpPr>
          <p:spPr>
            <a:xfrm>
              <a:off x="4268140" y="669615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1" name="bk object 390"/>
            <p:cNvSpPr/>
            <p:nvPr/>
          </p:nvSpPr>
          <p:spPr>
            <a:xfrm>
              <a:off x="4268140" y="671640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2" name="bk object 391"/>
            <p:cNvSpPr/>
            <p:nvPr/>
          </p:nvSpPr>
          <p:spPr>
            <a:xfrm>
              <a:off x="4459310" y="669616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3" name="bk object 392"/>
            <p:cNvSpPr/>
            <p:nvPr/>
          </p:nvSpPr>
          <p:spPr>
            <a:xfrm>
              <a:off x="4268140" y="673664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4" name="bk object 393"/>
            <p:cNvSpPr/>
            <p:nvPr/>
          </p:nvSpPr>
          <p:spPr>
            <a:xfrm>
              <a:off x="4268140" y="669615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5" name="bk object 394"/>
            <p:cNvSpPr/>
            <p:nvPr/>
          </p:nvSpPr>
          <p:spPr>
            <a:xfrm>
              <a:off x="4268140" y="671640"/>
              <a:ext cx="191170" cy="4045"/>
            </a:xfrm>
            <a:custGeom>
              <a:avLst/>
              <a:gdLst/>
              <a:ahLst/>
              <a:cxnLst/>
              <a:rect l="l" t="t" r="r" b="b"/>
              <a:pathLst>
                <a:path w="301625" h="6350">
                  <a:moveTo>
                    <a:pt x="301625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6" name="bk object 395"/>
            <p:cNvSpPr/>
            <p:nvPr/>
          </p:nvSpPr>
          <p:spPr>
            <a:xfrm>
              <a:off x="4459310" y="669616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7" name="bk object 396"/>
            <p:cNvSpPr/>
            <p:nvPr/>
          </p:nvSpPr>
          <p:spPr>
            <a:xfrm>
              <a:off x="4268140" y="673664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8" name="bk object 397"/>
            <p:cNvSpPr/>
            <p:nvPr/>
          </p:nvSpPr>
          <p:spPr>
            <a:xfrm>
              <a:off x="4268141" y="610947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0"/>
                  </a:moveTo>
                  <a:lnTo>
                    <a:pt x="0" y="95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99" name="bk object 398"/>
            <p:cNvSpPr/>
            <p:nvPr/>
          </p:nvSpPr>
          <p:spPr>
            <a:xfrm>
              <a:off x="4268141" y="629155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0" name="bk object 399"/>
            <p:cNvSpPr/>
            <p:nvPr/>
          </p:nvSpPr>
          <p:spPr>
            <a:xfrm>
              <a:off x="4457298" y="610949"/>
              <a:ext cx="0" cy="18208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1" name="bk object 400"/>
            <p:cNvSpPr/>
            <p:nvPr/>
          </p:nvSpPr>
          <p:spPr>
            <a:xfrm>
              <a:off x="4268140" y="617018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2" name="bk object 401"/>
            <p:cNvSpPr/>
            <p:nvPr/>
          </p:nvSpPr>
          <p:spPr>
            <a:xfrm>
              <a:off x="4268141" y="612973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3" name="bk object 402"/>
            <p:cNvSpPr/>
            <p:nvPr/>
          </p:nvSpPr>
          <p:spPr>
            <a:xfrm>
              <a:off x="4268141" y="627133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0"/>
                  </a:moveTo>
                  <a:lnTo>
                    <a:pt x="0" y="95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4" name="bk object 403"/>
            <p:cNvSpPr/>
            <p:nvPr/>
          </p:nvSpPr>
          <p:spPr>
            <a:xfrm>
              <a:off x="4457298" y="61297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5" name="bk object 404"/>
            <p:cNvSpPr/>
            <p:nvPr/>
          </p:nvSpPr>
          <p:spPr>
            <a:xfrm>
              <a:off x="4268140" y="617018"/>
              <a:ext cx="0" cy="16185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0"/>
                  </a:moveTo>
                  <a:lnTo>
                    <a:pt x="0" y="254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6" name="bk object 405"/>
            <p:cNvSpPr/>
            <p:nvPr/>
          </p:nvSpPr>
          <p:spPr>
            <a:xfrm>
              <a:off x="4266129" y="568465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7" name="bk object 406"/>
            <p:cNvSpPr/>
            <p:nvPr/>
          </p:nvSpPr>
          <p:spPr>
            <a:xfrm>
              <a:off x="4266129" y="570488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0"/>
                  </a:moveTo>
                  <a:lnTo>
                    <a:pt x="0" y="95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8" name="bk object 407"/>
            <p:cNvSpPr/>
            <p:nvPr/>
          </p:nvSpPr>
          <p:spPr>
            <a:xfrm>
              <a:off x="4455285" y="568466"/>
              <a:ext cx="0" cy="2023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1587" y="1587"/>
                  </a:moveTo>
                  <a:lnTo>
                    <a:pt x="1587" y="158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09" name="bk object 408"/>
            <p:cNvSpPr/>
            <p:nvPr/>
          </p:nvSpPr>
          <p:spPr>
            <a:xfrm>
              <a:off x="4266128" y="572513"/>
              <a:ext cx="0" cy="4045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-1587" y="3175"/>
                  </a:moveTo>
                  <a:lnTo>
                    <a:pt x="1587" y="3175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0" name="bk object 409"/>
            <p:cNvSpPr/>
            <p:nvPr/>
          </p:nvSpPr>
          <p:spPr>
            <a:xfrm>
              <a:off x="4266129" y="570488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1" name="bk object 410"/>
            <p:cNvSpPr/>
            <p:nvPr/>
          </p:nvSpPr>
          <p:spPr>
            <a:xfrm>
              <a:off x="4266129" y="570488"/>
              <a:ext cx="189158" cy="4045"/>
            </a:xfrm>
            <a:custGeom>
              <a:avLst/>
              <a:gdLst/>
              <a:ahLst/>
              <a:cxnLst/>
              <a:rect l="l" t="t" r="r" b="b"/>
              <a:pathLst>
                <a:path w="298450" h="6350">
                  <a:moveTo>
                    <a:pt x="298450" y="0"/>
                  </a:moveTo>
                  <a:lnTo>
                    <a:pt x="0" y="63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2" name="bk object 411"/>
            <p:cNvSpPr/>
            <p:nvPr/>
          </p:nvSpPr>
          <p:spPr>
            <a:xfrm>
              <a:off x="4455285" y="57048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3" name="bk object 412"/>
            <p:cNvSpPr/>
            <p:nvPr/>
          </p:nvSpPr>
          <p:spPr>
            <a:xfrm>
              <a:off x="4266128" y="57453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4" name="bk object 413"/>
            <p:cNvSpPr/>
            <p:nvPr/>
          </p:nvSpPr>
          <p:spPr>
            <a:xfrm>
              <a:off x="4264116" y="509798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0"/>
                  </a:moveTo>
                  <a:lnTo>
                    <a:pt x="0" y="95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5" name="bk object 414"/>
            <p:cNvSpPr/>
            <p:nvPr/>
          </p:nvSpPr>
          <p:spPr>
            <a:xfrm>
              <a:off x="4266129" y="528005"/>
              <a:ext cx="189158" cy="6070"/>
            </a:xfrm>
            <a:custGeom>
              <a:avLst/>
              <a:gdLst/>
              <a:ahLst/>
              <a:cxnLst/>
              <a:rect l="l" t="t" r="r" b="b"/>
              <a:pathLst>
                <a:path w="298450" h="9525">
                  <a:moveTo>
                    <a:pt x="298450" y="0"/>
                  </a:moveTo>
                  <a:lnTo>
                    <a:pt x="0" y="95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6" name="bk object 415"/>
            <p:cNvSpPr/>
            <p:nvPr/>
          </p:nvSpPr>
          <p:spPr>
            <a:xfrm>
              <a:off x="4453274" y="509799"/>
              <a:ext cx="2013" cy="18208"/>
            </a:xfrm>
            <a:custGeom>
              <a:avLst/>
              <a:gdLst/>
              <a:ahLst/>
              <a:cxnLst/>
              <a:rect l="l" t="t" r="r" b="b"/>
              <a:pathLst>
                <a:path w="3175" h="28575">
                  <a:moveTo>
                    <a:pt x="0" y="0"/>
                  </a:moveTo>
                  <a:lnTo>
                    <a:pt x="3175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7" name="bk object 416"/>
            <p:cNvSpPr/>
            <p:nvPr/>
          </p:nvSpPr>
          <p:spPr>
            <a:xfrm>
              <a:off x="4264116" y="515869"/>
              <a:ext cx="2013" cy="18208"/>
            </a:xfrm>
            <a:custGeom>
              <a:avLst/>
              <a:gdLst/>
              <a:ahLst/>
              <a:cxnLst/>
              <a:rect l="l" t="t" r="r" b="b"/>
              <a:pathLst>
                <a:path w="3175" h="28575">
                  <a:moveTo>
                    <a:pt x="0" y="0"/>
                  </a:moveTo>
                  <a:lnTo>
                    <a:pt x="3175" y="285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8" name="bk object 417"/>
            <p:cNvSpPr/>
            <p:nvPr/>
          </p:nvSpPr>
          <p:spPr>
            <a:xfrm>
              <a:off x="4264115" y="511820"/>
              <a:ext cx="191170" cy="6070"/>
            </a:xfrm>
            <a:custGeom>
              <a:avLst/>
              <a:gdLst/>
              <a:ahLst/>
              <a:cxnLst/>
              <a:rect l="l" t="t" r="r" b="b"/>
              <a:pathLst>
                <a:path w="301625" h="9525">
                  <a:moveTo>
                    <a:pt x="301625" y="0"/>
                  </a:moveTo>
                  <a:lnTo>
                    <a:pt x="0" y="95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19" name="bk object 418"/>
            <p:cNvSpPr/>
            <p:nvPr/>
          </p:nvSpPr>
          <p:spPr>
            <a:xfrm>
              <a:off x="4264115" y="525983"/>
              <a:ext cx="191170" cy="6070"/>
            </a:xfrm>
            <a:custGeom>
              <a:avLst/>
              <a:gdLst/>
              <a:ahLst/>
              <a:cxnLst/>
              <a:rect l="l" t="t" r="r" b="b"/>
              <a:pathLst>
                <a:path w="301625" h="9525">
                  <a:moveTo>
                    <a:pt x="301625" y="0"/>
                  </a:moveTo>
                  <a:lnTo>
                    <a:pt x="0" y="95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20" name="bk object 419"/>
            <p:cNvSpPr/>
            <p:nvPr/>
          </p:nvSpPr>
          <p:spPr>
            <a:xfrm>
              <a:off x="4455285" y="511823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21" name="bk object 420"/>
            <p:cNvSpPr/>
            <p:nvPr/>
          </p:nvSpPr>
          <p:spPr>
            <a:xfrm>
              <a:off x="4264115" y="517890"/>
              <a:ext cx="0" cy="14160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0" y="0"/>
                  </a:moveTo>
                  <a:lnTo>
                    <a:pt x="0" y="22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22" name="bk object 421"/>
            <p:cNvSpPr/>
            <p:nvPr/>
          </p:nvSpPr>
          <p:spPr>
            <a:xfrm>
              <a:off x="4527730" y="307499"/>
              <a:ext cx="0" cy="1434313"/>
            </a:xfrm>
            <a:custGeom>
              <a:avLst/>
              <a:gdLst/>
              <a:ahLst/>
              <a:cxnLst/>
              <a:rect l="l" t="t" r="r" b="b"/>
              <a:pathLst>
                <a:path h="2251075">
                  <a:moveTo>
                    <a:pt x="0" y="0"/>
                  </a:moveTo>
                  <a:lnTo>
                    <a:pt x="0" y="22510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23" name="bk object 423"/>
            <p:cNvSpPr/>
            <p:nvPr/>
          </p:nvSpPr>
          <p:spPr>
            <a:xfrm>
              <a:off x="4527729" y="305476"/>
              <a:ext cx="36223" cy="2023"/>
            </a:xfrm>
            <a:custGeom>
              <a:avLst/>
              <a:gdLst/>
              <a:ahLst/>
              <a:cxnLst/>
              <a:rect l="l" t="t" r="r" b="b"/>
              <a:pathLst>
                <a:path w="57150" h="3175">
                  <a:moveTo>
                    <a:pt x="57150" y="0"/>
                  </a:moveTo>
                  <a:lnTo>
                    <a:pt x="0" y="31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4843" name="Group 4842"/>
          <p:cNvGrpSpPr/>
          <p:nvPr/>
        </p:nvGrpSpPr>
        <p:grpSpPr>
          <a:xfrm rot="3712303">
            <a:off x="5292224" y="2625768"/>
            <a:ext cx="186746" cy="857755"/>
            <a:chOff x="1611870" y="936654"/>
            <a:chExt cx="233433" cy="1072194"/>
          </a:xfrm>
        </p:grpSpPr>
        <p:sp>
          <p:nvSpPr>
            <p:cNvPr id="4844" name="bk object 424"/>
            <p:cNvSpPr/>
            <p:nvPr/>
          </p:nvSpPr>
          <p:spPr>
            <a:xfrm>
              <a:off x="1611870" y="936654"/>
              <a:ext cx="120740" cy="103173"/>
            </a:xfrm>
            <a:custGeom>
              <a:avLst/>
              <a:gdLst/>
              <a:ahLst/>
              <a:cxnLst/>
              <a:rect l="l" t="t" r="r" b="b"/>
              <a:pathLst>
                <a:path w="190500" h="161925">
                  <a:moveTo>
                    <a:pt x="0" y="161925"/>
                  </a:moveTo>
                  <a:lnTo>
                    <a:pt x="190500" y="161925"/>
                  </a:lnTo>
                  <a:lnTo>
                    <a:pt x="190500" y="0"/>
                  </a:lnTo>
                  <a:lnTo>
                    <a:pt x="0" y="0"/>
                  </a:lnTo>
                  <a:lnTo>
                    <a:pt x="0" y="161925"/>
                  </a:lnTo>
                  <a:close/>
                </a:path>
              </a:pathLst>
            </a:custGeom>
            <a:ln w="31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defTabSz="464698"/>
              <a:endParaRPr sz="100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4845" name="Group 4844"/>
            <p:cNvGrpSpPr/>
            <p:nvPr/>
          </p:nvGrpSpPr>
          <p:grpSpPr>
            <a:xfrm>
              <a:off x="1676269" y="995320"/>
              <a:ext cx="169034" cy="1013528"/>
              <a:chOff x="1676269" y="995320"/>
              <a:chExt cx="169034" cy="1013528"/>
            </a:xfrm>
          </p:grpSpPr>
          <p:sp>
            <p:nvSpPr>
              <p:cNvPr id="4846" name="bk object 426"/>
              <p:cNvSpPr/>
              <p:nvPr/>
            </p:nvSpPr>
            <p:spPr>
              <a:xfrm>
                <a:off x="1676269" y="995320"/>
                <a:ext cx="128788" cy="93867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1473200">
                    <a:moveTo>
                      <a:pt x="0" y="0"/>
                    </a:moveTo>
                    <a:lnTo>
                      <a:pt x="203200" y="1473200"/>
                    </a:lnTo>
                  </a:path>
                </a:pathLst>
              </a:custGeom>
              <a:ln w="3175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pPr defTabSz="464698"/>
                <a:endParaRPr sz="10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847" name="bk object 425"/>
              <p:cNvSpPr/>
              <p:nvPr/>
            </p:nvSpPr>
            <p:spPr>
              <a:xfrm>
                <a:off x="1764810" y="1933995"/>
                <a:ext cx="80493" cy="74853"/>
              </a:xfrm>
              <a:custGeom>
                <a:avLst/>
                <a:gdLst/>
                <a:ahLst/>
                <a:cxnLst/>
                <a:rect l="l" t="t" r="r" b="b"/>
                <a:pathLst>
                  <a:path w="127000" h="117475">
                    <a:moveTo>
                      <a:pt x="127000" y="0"/>
                    </a:moveTo>
                    <a:lnTo>
                      <a:pt x="0" y="19050"/>
                    </a:lnTo>
                    <a:lnTo>
                      <a:pt x="79375" y="117475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pPr defTabSz="464698"/>
                <a:endParaRPr sz="10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4884" name="Rectangle 4883"/>
          <p:cNvSpPr/>
          <p:nvPr/>
        </p:nvSpPr>
        <p:spPr>
          <a:xfrm rot="1953498" flipH="1">
            <a:off x="8511074" y="1134786"/>
            <a:ext cx="45719" cy="2773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90" name="Group 4889"/>
          <p:cNvGrpSpPr/>
          <p:nvPr/>
        </p:nvGrpSpPr>
        <p:grpSpPr>
          <a:xfrm>
            <a:off x="1505540" y="1689513"/>
            <a:ext cx="3824756" cy="2459396"/>
            <a:chOff x="407103" y="1582466"/>
            <a:chExt cx="3824756" cy="2459396"/>
          </a:xfrm>
        </p:grpSpPr>
        <p:grpSp>
          <p:nvGrpSpPr>
            <p:cNvPr id="4883" name="Group 4882"/>
            <p:cNvGrpSpPr/>
            <p:nvPr/>
          </p:nvGrpSpPr>
          <p:grpSpPr>
            <a:xfrm>
              <a:off x="407103" y="1774962"/>
              <a:ext cx="3519855" cy="2266900"/>
              <a:chOff x="407103" y="1774962"/>
              <a:chExt cx="3519855" cy="2266900"/>
            </a:xfrm>
          </p:grpSpPr>
          <p:grpSp>
            <p:nvGrpSpPr>
              <p:cNvPr id="4881" name="Group 4880"/>
              <p:cNvGrpSpPr/>
              <p:nvPr/>
            </p:nvGrpSpPr>
            <p:grpSpPr>
              <a:xfrm>
                <a:off x="407103" y="1781059"/>
                <a:ext cx="3501690" cy="2260803"/>
                <a:chOff x="3001265" y="2088015"/>
                <a:chExt cx="3501690" cy="2260803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3001265" y="2088015"/>
                  <a:ext cx="3501690" cy="2260803"/>
                  <a:chOff x="6151587" y="2431696"/>
                  <a:chExt cx="2977804" cy="2022107"/>
                </a:xfrm>
              </p:grpSpPr>
              <p:pic>
                <p:nvPicPr>
                  <p:cNvPr id="441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066996" y="2431696"/>
                    <a:ext cx="2062395" cy="202210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grpSp>
                <p:nvGrpSpPr>
                  <p:cNvPr id="4824" name="Group 4823"/>
                  <p:cNvGrpSpPr/>
                  <p:nvPr/>
                </p:nvGrpSpPr>
                <p:grpSpPr>
                  <a:xfrm>
                    <a:off x="6151587" y="2687259"/>
                    <a:ext cx="1132204" cy="1241939"/>
                    <a:chOff x="151895" y="945527"/>
                    <a:chExt cx="566102" cy="620969"/>
                  </a:xfrm>
                </p:grpSpPr>
                <p:sp>
                  <p:nvSpPr>
                    <p:cNvPr id="4825" name="object 5"/>
                    <p:cNvSpPr txBox="1"/>
                    <p:nvPr/>
                  </p:nvSpPr>
                  <p:spPr>
                    <a:xfrm>
                      <a:off x="151895" y="945527"/>
                      <a:ext cx="435757" cy="620969"/>
                    </a:xfrm>
                    <a:prstGeom prst="rect">
                      <a:avLst/>
                    </a:prstGeom>
                  </p:spPr>
                  <p:txBody>
                    <a:bodyPr vert="horz" wrap="square" lIns="0" tIns="11133" rIns="0" bIns="0" rtlCol="0" anchor="ctr">
                      <a:spAutoFit/>
                    </a:bodyPr>
                    <a:lstStyle/>
                    <a:p>
                      <a:pPr marL="11294" marR="2582" indent="6454" algn="r" defTabSz="464698">
                        <a:spcBef>
                          <a:spcPts val="176"/>
                        </a:spcBef>
                      </a:pPr>
                      <a:r>
                        <a:rPr sz="900" dirty="0">
                          <a:solidFill>
                            <a:srgbClr val="FF00FF"/>
                          </a:solidFill>
                          <a:latin typeface="Arial"/>
                          <a:cs typeface="Arial"/>
                        </a:rPr>
                        <a:t>outer copper layer  inner copper layer</a:t>
                      </a:r>
                      <a:endParaRPr sz="900" dirty="0">
                        <a:solidFill>
                          <a:prstClr val="black"/>
                        </a:solidFill>
                        <a:latin typeface="Arial"/>
                        <a:cs typeface="Arial"/>
                      </a:endParaRPr>
                    </a:p>
                    <a:p>
                      <a:pPr marL="561510" algn="r" defTabSz="464698"/>
                      <a:r>
                        <a:rPr sz="900" dirty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kapton</a:t>
                      </a:r>
                    </a:p>
                    <a:p>
                      <a:pPr marL="6454" algn="r" defTabSz="464698">
                        <a:spcBef>
                          <a:spcPts val="340"/>
                        </a:spcBef>
                      </a:pPr>
                      <a:r>
                        <a:rPr sz="900" dirty="0">
                          <a:solidFill>
                            <a:srgbClr val="FF00FF"/>
                          </a:solidFill>
                          <a:latin typeface="Arial"/>
                          <a:cs typeface="Arial"/>
                        </a:rPr>
                        <a:t>outer copper layer</a:t>
                      </a:r>
                      <a:endParaRPr sz="900" dirty="0">
                        <a:solidFill>
                          <a:prstClr val="black"/>
                        </a:solidFill>
                        <a:latin typeface="Arial"/>
                        <a:cs typeface="Arial"/>
                      </a:endParaRPr>
                    </a:p>
                    <a:p>
                      <a:pPr algn="r" defTabSz="464698">
                        <a:spcBef>
                          <a:spcPts val="12"/>
                        </a:spcBef>
                      </a:pPr>
                      <a:endParaRPr lang="en-US" sz="1200" dirty="0">
                        <a:solidFill>
                          <a:prstClr val="black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r" defTabSz="464698">
                        <a:spcBef>
                          <a:spcPts val="12"/>
                        </a:spcBef>
                      </a:pPr>
                      <a:endParaRPr lang="en-US" sz="1200" dirty="0">
                        <a:solidFill>
                          <a:prstClr val="black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216214" algn="r" defTabSz="464698"/>
                      <a:r>
                        <a:rPr sz="9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stainless steel</a:t>
                      </a:r>
                      <a:endParaRPr lang="en-US" sz="900" dirty="0">
                        <a:solidFill>
                          <a:srgbClr val="0000FF"/>
                        </a:solidFill>
                        <a:latin typeface="Arial"/>
                        <a:cs typeface="Arial"/>
                      </a:endParaRPr>
                    </a:p>
                    <a:p>
                      <a:pPr marL="216214" algn="r" defTabSz="464698"/>
                      <a:r>
                        <a:rPr lang="en-US" sz="900" dirty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900" dirty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lue</a:t>
                      </a:r>
                      <a:endParaRPr lang="en-US" sz="900" dirty="0">
                        <a:solidFill>
                          <a:prstClr val="black"/>
                        </a:solidFill>
                        <a:latin typeface="Arial"/>
                        <a:cs typeface="Arial"/>
                      </a:endParaRPr>
                    </a:p>
                    <a:p>
                      <a:pPr marL="216214" algn="r" defTabSz="464698"/>
                      <a:r>
                        <a:rPr sz="900" dirty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lead</a:t>
                      </a:r>
                    </a:p>
                  </p:txBody>
                </p:sp>
                <p:sp>
                  <p:nvSpPr>
                    <p:cNvPr id="4826" name="bk object 435"/>
                    <p:cNvSpPr/>
                    <p:nvPr/>
                  </p:nvSpPr>
                  <p:spPr>
                    <a:xfrm>
                      <a:off x="697874" y="1537487"/>
                      <a:ext cx="17708" cy="226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9850" h="88900">
                          <a:moveTo>
                            <a:pt x="0" y="0"/>
                          </a:moveTo>
                          <a:lnTo>
                            <a:pt x="0" y="88900"/>
                          </a:lnTo>
                          <a:lnTo>
                            <a:pt x="69850" y="4445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27" name="bk object 436"/>
                    <p:cNvSpPr/>
                    <p:nvPr/>
                  </p:nvSpPr>
                  <p:spPr>
                    <a:xfrm>
                      <a:off x="601282" y="1548816"/>
                      <a:ext cx="96592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1000">
                          <a:moveTo>
                            <a:pt x="0" y="0"/>
                          </a:moveTo>
                          <a:lnTo>
                            <a:pt x="381000" y="0"/>
                          </a:lnTo>
                        </a:path>
                      </a:pathLst>
                    </a:custGeom>
                    <a:ln w="3175">
                      <a:solidFill>
                        <a:srgbClr val="000000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28" name="bk object 437"/>
                    <p:cNvSpPr/>
                    <p:nvPr/>
                  </p:nvSpPr>
                  <p:spPr>
                    <a:xfrm>
                      <a:off x="697069" y="1426626"/>
                      <a:ext cx="20928" cy="186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550" h="73025">
                          <a:moveTo>
                            <a:pt x="82550" y="0"/>
                          </a:moveTo>
                          <a:lnTo>
                            <a:pt x="0" y="0"/>
                          </a:lnTo>
                          <a:lnTo>
                            <a:pt x="44450" y="73025"/>
                          </a:lnTo>
                          <a:lnTo>
                            <a:pt x="8255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29" name="bk object 438"/>
                    <p:cNvSpPr/>
                    <p:nvPr/>
                  </p:nvSpPr>
                  <p:spPr>
                    <a:xfrm>
                      <a:off x="601282" y="1435527"/>
                      <a:ext cx="101421" cy="623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0050" h="244475">
                          <a:moveTo>
                            <a:pt x="0" y="244475"/>
                          </a:moveTo>
                          <a:lnTo>
                            <a:pt x="400050" y="0"/>
                          </a:lnTo>
                        </a:path>
                      </a:pathLst>
                    </a:custGeom>
                    <a:ln w="3175">
                      <a:solidFill>
                        <a:srgbClr val="000000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0" name="bk object 439"/>
                    <p:cNvSpPr/>
                    <p:nvPr/>
                  </p:nvSpPr>
                  <p:spPr>
                    <a:xfrm>
                      <a:off x="697874" y="1395067"/>
                      <a:ext cx="17708" cy="2184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9850" h="85725">
                          <a:moveTo>
                            <a:pt x="0" y="0"/>
                          </a:moveTo>
                          <a:lnTo>
                            <a:pt x="0" y="85725"/>
                          </a:lnTo>
                          <a:lnTo>
                            <a:pt x="69850" y="4127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1" name="bk object 440"/>
                    <p:cNvSpPr/>
                    <p:nvPr/>
                  </p:nvSpPr>
                  <p:spPr>
                    <a:xfrm>
                      <a:off x="598868" y="1405587"/>
                      <a:ext cx="9900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0525">
                          <a:moveTo>
                            <a:pt x="0" y="0"/>
                          </a:moveTo>
                          <a:lnTo>
                            <a:pt x="390525" y="0"/>
                          </a:lnTo>
                        </a:path>
                      </a:pathLst>
                    </a:custGeom>
                    <a:ln w="3175">
                      <a:solidFill>
                        <a:srgbClr val="000000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2" name="bk object 441"/>
                    <p:cNvSpPr/>
                    <p:nvPr/>
                  </p:nvSpPr>
                  <p:spPr>
                    <a:xfrm>
                      <a:off x="700289" y="1098899"/>
                      <a:ext cx="17708" cy="2184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9850" h="85725">
                          <a:moveTo>
                            <a:pt x="0" y="0"/>
                          </a:moveTo>
                          <a:lnTo>
                            <a:pt x="0" y="85725"/>
                          </a:lnTo>
                          <a:lnTo>
                            <a:pt x="69850" y="4445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3" name="bk object 442"/>
                    <p:cNvSpPr/>
                    <p:nvPr/>
                  </p:nvSpPr>
                  <p:spPr>
                    <a:xfrm>
                      <a:off x="596453" y="1110227"/>
                      <a:ext cx="10383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9575">
                          <a:moveTo>
                            <a:pt x="0" y="0"/>
                          </a:moveTo>
                          <a:lnTo>
                            <a:pt x="409575" y="0"/>
                          </a:lnTo>
                        </a:path>
                      </a:pathLst>
                    </a:custGeom>
                    <a:ln w="3175">
                      <a:solidFill>
                        <a:srgbClr val="000000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4" name="bk object 443"/>
                    <p:cNvSpPr/>
                    <p:nvPr/>
                  </p:nvSpPr>
                  <p:spPr>
                    <a:xfrm>
                      <a:off x="694654" y="1130457"/>
                      <a:ext cx="20928" cy="194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550" h="76200">
                          <a:moveTo>
                            <a:pt x="82550" y="0"/>
                          </a:moveTo>
                          <a:lnTo>
                            <a:pt x="0" y="3175"/>
                          </a:lnTo>
                          <a:lnTo>
                            <a:pt x="47625" y="76200"/>
                          </a:lnTo>
                          <a:lnTo>
                            <a:pt x="82550" y="0"/>
                          </a:lnTo>
                          <a:close/>
                        </a:path>
                      </a:pathLst>
                    </a:custGeom>
                    <a:solidFill>
                      <a:srgbClr val="FF00FF"/>
                    </a:solidFill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5" name="bk object 444"/>
                    <p:cNvSpPr/>
                    <p:nvPr/>
                  </p:nvSpPr>
                  <p:spPr>
                    <a:xfrm>
                      <a:off x="596453" y="1140977"/>
                      <a:ext cx="104641" cy="712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2750" h="279400">
                          <a:moveTo>
                            <a:pt x="0" y="279400"/>
                          </a:moveTo>
                          <a:lnTo>
                            <a:pt x="412750" y="0"/>
                          </a:lnTo>
                        </a:path>
                      </a:pathLst>
                    </a:custGeom>
                    <a:ln w="3175">
                      <a:solidFill>
                        <a:srgbClr val="FF00FF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6" name="bk object 445"/>
                    <p:cNvSpPr/>
                    <p:nvPr/>
                  </p:nvSpPr>
                  <p:spPr>
                    <a:xfrm>
                      <a:off x="695459" y="1073813"/>
                      <a:ext cx="20123" cy="2103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9375" h="82550">
                          <a:moveTo>
                            <a:pt x="22225" y="0"/>
                          </a:moveTo>
                          <a:lnTo>
                            <a:pt x="0" y="82550"/>
                          </a:lnTo>
                          <a:lnTo>
                            <a:pt x="79375" y="60325"/>
                          </a:lnTo>
                          <a:lnTo>
                            <a:pt x="22225" y="0"/>
                          </a:lnTo>
                          <a:close/>
                        </a:path>
                      </a:pathLst>
                    </a:custGeom>
                    <a:solidFill>
                      <a:srgbClr val="FF00FF"/>
                    </a:solidFill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7" name="bk object 446"/>
                    <p:cNvSpPr/>
                    <p:nvPr/>
                  </p:nvSpPr>
                  <p:spPr>
                    <a:xfrm>
                      <a:off x="596453" y="1053583"/>
                      <a:ext cx="102226" cy="30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3225" h="120650">
                          <a:moveTo>
                            <a:pt x="0" y="0"/>
                          </a:moveTo>
                          <a:lnTo>
                            <a:pt x="403225" y="120650"/>
                          </a:lnTo>
                        </a:path>
                      </a:pathLst>
                    </a:custGeom>
                    <a:ln w="3175">
                      <a:solidFill>
                        <a:srgbClr val="FF00FF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8" name="bk object 447"/>
                    <p:cNvSpPr/>
                    <p:nvPr/>
                  </p:nvSpPr>
                  <p:spPr>
                    <a:xfrm>
                      <a:off x="694654" y="1043063"/>
                      <a:ext cx="20928" cy="194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550" h="76200">
                          <a:moveTo>
                            <a:pt x="41275" y="0"/>
                          </a:moveTo>
                          <a:lnTo>
                            <a:pt x="0" y="76200"/>
                          </a:lnTo>
                          <a:lnTo>
                            <a:pt x="82550" y="73025"/>
                          </a:lnTo>
                          <a:lnTo>
                            <a:pt x="41275" y="0"/>
                          </a:lnTo>
                          <a:close/>
                        </a:path>
                      </a:pathLst>
                    </a:custGeom>
                    <a:solidFill>
                      <a:srgbClr val="FF00FF"/>
                    </a:solidFill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39" name="bk object 448"/>
                    <p:cNvSpPr/>
                    <p:nvPr/>
                  </p:nvSpPr>
                  <p:spPr>
                    <a:xfrm>
                      <a:off x="598868" y="997748"/>
                      <a:ext cx="100616" cy="5502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6875" h="215900">
                          <a:moveTo>
                            <a:pt x="0" y="0"/>
                          </a:moveTo>
                          <a:lnTo>
                            <a:pt x="396875" y="215900"/>
                          </a:lnTo>
                        </a:path>
                      </a:pathLst>
                    </a:custGeom>
                    <a:ln w="3175">
                      <a:solidFill>
                        <a:srgbClr val="FF00FF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464698"/>
                      <a:endParaRPr sz="9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sp>
                <p:nvSpPr>
                  <p:cNvPr id="4869" name="object 8"/>
                  <p:cNvSpPr txBox="1"/>
                  <p:nvPr/>
                </p:nvSpPr>
                <p:spPr>
                  <a:xfrm rot="18480000">
                    <a:off x="7616754" y="3530855"/>
                    <a:ext cx="786120" cy="87243"/>
                  </a:xfrm>
                  <a:prstGeom prst="rect">
                    <a:avLst/>
                  </a:prstGeom>
                </p:spPr>
                <p:txBody>
                  <a:bodyPr vert="horz" wrap="square" lIns="0" tIns="0" rIns="0" bIns="0" rtlCol="0">
                    <a:spAutoFit/>
                  </a:bodyPr>
                  <a:lstStyle/>
                  <a:p>
                    <a:pPr defTabSz="464698">
                      <a:lnSpc>
                        <a:spcPts val="838"/>
                      </a:lnSpc>
                    </a:pPr>
                    <a:r>
                      <a:rPr sz="700" dirty="0">
                        <a:solidFill>
                          <a:prstClr val="black"/>
                        </a:solidFill>
                        <a:latin typeface="Arial"/>
                        <a:cs typeface="Arial"/>
                      </a:rPr>
                      <a:t>liquid argon gap</a:t>
                    </a:r>
                  </a:p>
                </p:txBody>
              </p:sp>
              <p:sp>
                <p:nvSpPr>
                  <p:cNvPr id="4870" name="object 9"/>
                  <p:cNvSpPr txBox="1"/>
                  <p:nvPr/>
                </p:nvSpPr>
                <p:spPr>
                  <a:xfrm rot="18480000">
                    <a:off x="7963953" y="3589859"/>
                    <a:ext cx="948198" cy="87243"/>
                  </a:xfrm>
                  <a:prstGeom prst="rect">
                    <a:avLst/>
                  </a:prstGeom>
                </p:spPr>
                <p:txBody>
                  <a:bodyPr vert="horz" wrap="square" lIns="0" tIns="0" rIns="0" bIns="0" rtlCol="0">
                    <a:spAutoFit/>
                  </a:bodyPr>
                  <a:lstStyle/>
                  <a:p>
                    <a:pPr defTabSz="464698">
                      <a:lnSpc>
                        <a:spcPts val="838"/>
                      </a:lnSpc>
                    </a:pPr>
                    <a:r>
                      <a:rPr sz="700" dirty="0">
                        <a:solidFill>
                          <a:prstClr val="black"/>
                        </a:solidFill>
                        <a:latin typeface="Arial"/>
                        <a:cs typeface="Arial"/>
                      </a:rPr>
                      <a:t>liquid argon gap</a:t>
                    </a:r>
                  </a:p>
                </p:txBody>
              </p:sp>
              <p:sp>
                <p:nvSpPr>
                  <p:cNvPr id="4871" name="object 10"/>
                  <p:cNvSpPr txBox="1"/>
                  <p:nvPr/>
                </p:nvSpPr>
                <p:spPr>
                  <a:xfrm rot="18480000">
                    <a:off x="8235724" y="2867624"/>
                    <a:ext cx="549188" cy="87243"/>
                  </a:xfrm>
                  <a:prstGeom prst="rect">
                    <a:avLst/>
                  </a:prstGeom>
                </p:spPr>
                <p:txBody>
                  <a:bodyPr vert="horz" wrap="square" lIns="0" tIns="0" rIns="0" bIns="0" rtlCol="0">
                    <a:spAutoFit/>
                  </a:bodyPr>
                  <a:lstStyle/>
                  <a:p>
                    <a:pPr defTabSz="464698">
                      <a:lnSpc>
                        <a:spcPts val="838"/>
                      </a:lnSpc>
                    </a:pPr>
                    <a:r>
                      <a:rPr sz="700" dirty="0">
                        <a:solidFill>
                          <a:prstClr val="black"/>
                        </a:solidFill>
                        <a:latin typeface="Arial"/>
                        <a:cs typeface="Arial"/>
                      </a:rPr>
                      <a:t>(~2 mm)</a:t>
                    </a:r>
                  </a:p>
                </p:txBody>
              </p:sp>
            </p:grpSp>
            <p:sp>
              <p:nvSpPr>
                <p:cNvPr id="4868" name="object 7"/>
                <p:cNvSpPr txBox="1"/>
                <p:nvPr/>
              </p:nvSpPr>
              <p:spPr>
                <a:xfrm>
                  <a:off x="5164219" y="3953499"/>
                  <a:ext cx="164206" cy="162650"/>
                </a:xfrm>
                <a:prstGeom prst="rect">
                  <a:avLst/>
                </a:prstGeom>
              </p:spPr>
              <p:txBody>
                <a:bodyPr vert="horz" wrap="square" lIns="0" tIns="2582" rIns="0" bIns="0" rtlCol="0">
                  <a:spAutoFit/>
                </a:bodyPr>
                <a:lstStyle/>
                <a:p>
                  <a:pPr defTabSz="464698">
                    <a:spcBef>
                      <a:spcPts val="50"/>
                    </a:spcBef>
                  </a:pPr>
                  <a:r>
                    <a:rPr sz="1050" spc="-138" dirty="0">
                      <a:solidFill>
                        <a:srgbClr val="C00000"/>
                      </a:solidFill>
                      <a:latin typeface="Arial"/>
                      <a:cs typeface="Arial"/>
                    </a:rPr>
                    <a:t>HV</a:t>
                  </a:r>
                  <a:endParaRPr sz="1050" dirty="0">
                    <a:solidFill>
                      <a:srgbClr val="C00000"/>
                    </a:solidFill>
                    <a:latin typeface="Arial"/>
                    <a:cs typeface="Arial"/>
                  </a:endParaRPr>
                </a:p>
              </p:txBody>
            </p:sp>
            <p:cxnSp>
              <p:nvCxnSpPr>
                <p:cNvPr id="4876" name="Straight Arrow Connector 4875"/>
                <p:cNvCxnSpPr/>
                <p:nvPr/>
              </p:nvCxnSpPr>
              <p:spPr>
                <a:xfrm>
                  <a:off x="4822825" y="3819387"/>
                  <a:ext cx="102743" cy="71869"/>
                </a:xfrm>
                <a:prstGeom prst="straightConnector1">
                  <a:avLst/>
                </a:prstGeom>
                <a:ln w="3175">
                  <a:solidFill>
                    <a:srgbClr val="C00000"/>
                  </a:solidFill>
                  <a:headEnd type="none" w="med" len="med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79" name="Straight Arrow Connector 4878"/>
                <p:cNvCxnSpPr/>
                <p:nvPr/>
              </p:nvCxnSpPr>
              <p:spPr>
                <a:xfrm rot="10800000">
                  <a:off x="5017897" y="3953499"/>
                  <a:ext cx="102743" cy="71869"/>
                </a:xfrm>
                <a:prstGeom prst="straightConnector1">
                  <a:avLst/>
                </a:prstGeom>
                <a:ln w="3175">
                  <a:solidFill>
                    <a:srgbClr val="C00000"/>
                  </a:solidFill>
                  <a:headEnd type="none" w="med" len="med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92" name="object 7"/>
                <p:cNvSpPr txBox="1"/>
                <p:nvPr/>
              </p:nvSpPr>
              <p:spPr>
                <a:xfrm>
                  <a:off x="4658619" y="3680961"/>
                  <a:ext cx="164206" cy="162650"/>
                </a:xfrm>
                <a:prstGeom prst="rect">
                  <a:avLst/>
                </a:prstGeom>
              </p:spPr>
              <p:txBody>
                <a:bodyPr vert="horz" wrap="square" lIns="0" tIns="2582" rIns="0" bIns="0" rtlCol="0">
                  <a:spAutoFit/>
                </a:bodyPr>
                <a:lstStyle/>
                <a:p>
                  <a:pPr defTabSz="464698">
                    <a:spcBef>
                      <a:spcPts val="50"/>
                    </a:spcBef>
                  </a:pPr>
                  <a:r>
                    <a:rPr sz="1050" spc="-138" dirty="0">
                      <a:solidFill>
                        <a:srgbClr val="C00000"/>
                      </a:solidFill>
                      <a:latin typeface="Arial"/>
                      <a:cs typeface="Arial"/>
                    </a:rPr>
                    <a:t>HV</a:t>
                  </a:r>
                  <a:endParaRPr sz="1050" dirty="0">
                    <a:solidFill>
                      <a:srgbClr val="C00000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4882" name="Rectangle 4881"/>
              <p:cNvSpPr/>
              <p:nvPr/>
            </p:nvSpPr>
            <p:spPr>
              <a:xfrm>
                <a:off x="1732398" y="1774962"/>
                <a:ext cx="2194560" cy="210312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48" name="Group 4847"/>
            <p:cNvGrpSpPr/>
            <p:nvPr/>
          </p:nvGrpSpPr>
          <p:grpSpPr>
            <a:xfrm>
              <a:off x="806021" y="1582466"/>
              <a:ext cx="3425838" cy="1080598"/>
              <a:chOff x="105417" y="717203"/>
              <a:chExt cx="1712919" cy="540299"/>
            </a:xfrm>
          </p:grpSpPr>
          <p:sp>
            <p:nvSpPr>
              <p:cNvPr id="4849" name="object 3"/>
              <p:cNvSpPr txBox="1"/>
              <p:nvPr/>
            </p:nvSpPr>
            <p:spPr>
              <a:xfrm>
                <a:off x="105417" y="801981"/>
                <a:ext cx="406004" cy="158226"/>
              </a:xfrm>
              <a:prstGeom prst="rect">
                <a:avLst/>
              </a:prstGeom>
            </p:spPr>
            <p:txBody>
              <a:bodyPr vert="horz" wrap="square" lIns="0" tIns="3227" rIns="0" bIns="0" rtlCol="0">
                <a:spAutoFit/>
              </a:bodyPr>
              <a:lstStyle/>
              <a:p>
                <a:pPr marL="6454" defTabSz="464698">
                  <a:spcBef>
                    <a:spcPts val="50"/>
                  </a:spcBef>
                </a:pPr>
                <a:r>
                  <a:rPr sz="1000" dirty="0">
                    <a:solidFill>
                      <a:prstClr val="black"/>
                    </a:solidFill>
                    <a:latin typeface="Arial"/>
                    <a:cs typeface="Arial"/>
                  </a:rPr>
                  <a:t>readout electrode</a:t>
                </a:r>
                <a:r>
                  <a:rPr lang="en-US" sz="1000" dirty="0">
                    <a:solidFill>
                      <a:prstClr val="black"/>
                    </a:solidFill>
                    <a:latin typeface="Arial"/>
                    <a:cs typeface="Arial"/>
                  </a:rPr>
                  <a:t>s</a:t>
                </a:r>
                <a:endParaRPr sz="10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4850" name="object 4"/>
              <p:cNvSpPr txBox="1"/>
              <p:nvPr/>
            </p:nvSpPr>
            <p:spPr>
              <a:xfrm>
                <a:off x="1524000" y="717203"/>
                <a:ext cx="294336" cy="81325"/>
              </a:xfrm>
              <a:prstGeom prst="rect">
                <a:avLst/>
              </a:prstGeom>
            </p:spPr>
            <p:txBody>
              <a:bodyPr vert="horz" wrap="square" lIns="0" tIns="3227" rIns="0" bIns="0" rtlCol="0" anchor="ctr">
                <a:spAutoFit/>
              </a:bodyPr>
              <a:lstStyle/>
              <a:p>
                <a:pPr marL="6454" algn="just" defTabSz="464698">
                  <a:spcBef>
                    <a:spcPts val="50"/>
                  </a:spcBef>
                </a:pPr>
                <a:r>
                  <a:rPr sz="1000" dirty="0">
                    <a:solidFill>
                      <a:prstClr val="black"/>
                    </a:solidFill>
                    <a:latin typeface="Arial"/>
                    <a:cs typeface="Arial"/>
                  </a:rPr>
                  <a:t>absorber</a:t>
                </a:r>
              </a:p>
            </p:txBody>
          </p:sp>
          <p:grpSp>
            <p:nvGrpSpPr>
              <p:cNvPr id="4852" name="Group 4851"/>
              <p:cNvGrpSpPr/>
              <p:nvPr/>
            </p:nvGrpSpPr>
            <p:grpSpPr>
              <a:xfrm>
                <a:off x="428305" y="832962"/>
                <a:ext cx="1043911" cy="154267"/>
                <a:chOff x="428305" y="832962"/>
                <a:chExt cx="1043911" cy="154267"/>
              </a:xfrm>
            </p:grpSpPr>
            <p:sp>
              <p:nvSpPr>
                <p:cNvPr id="4863" name="bk object 429"/>
                <p:cNvSpPr/>
                <p:nvPr/>
              </p:nvSpPr>
              <p:spPr>
                <a:xfrm>
                  <a:off x="1440019" y="957288"/>
                  <a:ext cx="32197" cy="299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000" h="117475">
                      <a:moveTo>
                        <a:pt x="60325" y="0"/>
                      </a:moveTo>
                      <a:lnTo>
                        <a:pt x="0" y="117475"/>
                      </a:lnTo>
                      <a:lnTo>
                        <a:pt x="127000" y="107950"/>
                      </a:lnTo>
                      <a:lnTo>
                        <a:pt x="6032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</p:spPr>
              <p:txBody>
                <a:bodyPr wrap="square" lIns="0" tIns="0" rIns="0" bIns="0" rtlCol="0"/>
                <a:lstStyle/>
                <a:p>
                  <a:pPr defTabSz="464698"/>
                  <a:endParaRPr sz="1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864" name="bk object 430"/>
                <p:cNvSpPr/>
                <p:nvPr/>
              </p:nvSpPr>
              <p:spPr>
                <a:xfrm>
                  <a:off x="428305" y="888812"/>
                  <a:ext cx="1019764" cy="830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6875" h="860425">
                      <a:moveTo>
                        <a:pt x="0" y="0"/>
                      </a:moveTo>
                      <a:lnTo>
                        <a:pt x="1666875" y="860425"/>
                      </a:lnTo>
                    </a:path>
                  </a:pathLst>
                </a:custGeom>
                <a:ln w="3175">
                  <a:solidFill>
                    <a:srgbClr val="FF0000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464698"/>
                  <a:endParaRPr sz="1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79" name="bk object 429">
                  <a:extLst>
                    <a:ext uri="{FF2B5EF4-FFF2-40B4-BE49-F238E27FC236}">
                      <a16:creationId xmlns:a16="http://schemas.microsoft.com/office/drawing/2014/main" id="{1CB0C713-12BD-F44F-B4B6-537F564B6F56}"/>
                    </a:ext>
                  </a:extLst>
                </p:cNvPr>
                <p:cNvSpPr/>
                <p:nvPr/>
              </p:nvSpPr>
              <p:spPr>
                <a:xfrm>
                  <a:off x="736172" y="832962"/>
                  <a:ext cx="32197" cy="299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000" h="117475">
                      <a:moveTo>
                        <a:pt x="60325" y="0"/>
                      </a:moveTo>
                      <a:lnTo>
                        <a:pt x="0" y="117475"/>
                      </a:lnTo>
                      <a:lnTo>
                        <a:pt x="127000" y="107950"/>
                      </a:lnTo>
                      <a:lnTo>
                        <a:pt x="6032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</p:spPr>
              <p:txBody>
                <a:bodyPr wrap="square" lIns="0" tIns="0" rIns="0" bIns="0" rtlCol="0"/>
                <a:lstStyle/>
                <a:p>
                  <a:pPr defTabSz="464698"/>
                  <a:endParaRPr sz="1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4853" name="Group 4852"/>
              <p:cNvGrpSpPr/>
              <p:nvPr/>
            </p:nvGrpSpPr>
            <p:grpSpPr>
              <a:xfrm>
                <a:off x="1287083" y="757414"/>
                <a:ext cx="222965" cy="67974"/>
                <a:chOff x="1287083" y="757414"/>
                <a:chExt cx="222965" cy="67974"/>
              </a:xfrm>
            </p:grpSpPr>
            <p:sp>
              <p:nvSpPr>
                <p:cNvPr id="4860" name="object 258"/>
                <p:cNvSpPr/>
                <p:nvPr/>
              </p:nvSpPr>
              <p:spPr>
                <a:xfrm>
                  <a:off x="1405407" y="825388"/>
                  <a:ext cx="805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75">
                      <a:moveTo>
                        <a:pt x="3175" y="0"/>
                      </a:moveTo>
                      <a:lnTo>
                        <a:pt x="0" y="0"/>
                      </a:lnTo>
                    </a:path>
                  </a:pathLst>
                </a:custGeom>
                <a:ln w="3175">
                  <a:solidFill>
                    <a:srgbClr val="00FFFF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464698"/>
                  <a:endParaRPr sz="1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861" name="bk object 431"/>
                <p:cNvSpPr/>
                <p:nvPr/>
              </p:nvSpPr>
              <p:spPr>
                <a:xfrm>
                  <a:off x="1287083" y="779263"/>
                  <a:ext cx="28977" cy="323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300" h="127000">
                      <a:moveTo>
                        <a:pt x="6350" y="0"/>
                      </a:moveTo>
                      <a:lnTo>
                        <a:pt x="0" y="127000"/>
                      </a:lnTo>
                      <a:lnTo>
                        <a:pt x="114300" y="73025"/>
                      </a:lnTo>
                      <a:lnTo>
                        <a:pt x="635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</p:spPr>
              <p:txBody>
                <a:bodyPr wrap="square" lIns="0" tIns="0" rIns="0" bIns="0" rtlCol="0"/>
                <a:lstStyle/>
                <a:p>
                  <a:pPr defTabSz="464698"/>
                  <a:endParaRPr sz="1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862" name="bk object 432"/>
                <p:cNvSpPr/>
                <p:nvPr/>
              </p:nvSpPr>
              <p:spPr>
                <a:xfrm>
                  <a:off x="1302376" y="757414"/>
                  <a:ext cx="207672" cy="3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9150" h="120650">
                      <a:moveTo>
                        <a:pt x="819150" y="0"/>
                      </a:moveTo>
                      <a:lnTo>
                        <a:pt x="79375" y="0"/>
                      </a:lnTo>
                      <a:lnTo>
                        <a:pt x="0" y="12065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464698"/>
                  <a:endParaRPr sz="1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4854" name="Group 4853"/>
              <p:cNvGrpSpPr/>
              <p:nvPr/>
            </p:nvGrpSpPr>
            <p:grpSpPr>
              <a:xfrm>
                <a:off x="1659765" y="801111"/>
                <a:ext cx="66004" cy="456391"/>
                <a:chOff x="1659765" y="801111"/>
                <a:chExt cx="66004" cy="456391"/>
              </a:xfrm>
            </p:grpSpPr>
            <p:sp>
              <p:nvSpPr>
                <p:cNvPr id="4858" name="bk object 433"/>
                <p:cNvSpPr/>
                <p:nvPr/>
              </p:nvSpPr>
              <p:spPr>
                <a:xfrm>
                  <a:off x="1659765" y="1226752"/>
                  <a:ext cx="31392" cy="3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25" h="120650">
                      <a:moveTo>
                        <a:pt x="28575" y="0"/>
                      </a:moveTo>
                      <a:lnTo>
                        <a:pt x="0" y="120650"/>
                      </a:lnTo>
                      <a:lnTo>
                        <a:pt x="123825" y="88900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</p:spPr>
              <p:txBody>
                <a:bodyPr wrap="square" lIns="0" tIns="0" rIns="0" bIns="0" rtlCol="0"/>
                <a:lstStyle/>
                <a:p>
                  <a:pPr defTabSz="464698"/>
                  <a:endParaRPr sz="1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4859" name="bk object 434"/>
                <p:cNvSpPr/>
                <p:nvPr/>
              </p:nvSpPr>
              <p:spPr>
                <a:xfrm>
                  <a:off x="1679083" y="801111"/>
                  <a:ext cx="46686" cy="4369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150" h="1714500">
                      <a:moveTo>
                        <a:pt x="184150" y="0"/>
                      </a:moveTo>
                      <a:lnTo>
                        <a:pt x="184150" y="1520825"/>
                      </a:lnTo>
                      <a:lnTo>
                        <a:pt x="0" y="171450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464698"/>
                  <a:endParaRPr sz="10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</p:grpSp>
      <p:cxnSp>
        <p:nvCxnSpPr>
          <p:cNvPr id="4888" name="Straight Arrow Connector 4887"/>
          <p:cNvCxnSpPr/>
          <p:nvPr/>
        </p:nvCxnSpPr>
        <p:spPr>
          <a:xfrm flipH="1">
            <a:off x="6635492" y="1385245"/>
            <a:ext cx="1826572" cy="928925"/>
          </a:xfrm>
          <a:prstGeom prst="straightConnector1">
            <a:avLst/>
          </a:prstGeom>
          <a:ln w="6350">
            <a:solidFill>
              <a:srgbClr val="FF0000"/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93" name="Rectangle 4892"/>
          <p:cNvSpPr/>
          <p:nvPr/>
        </p:nvSpPr>
        <p:spPr>
          <a:xfrm rot="20807264">
            <a:off x="10179701" y="356416"/>
            <a:ext cx="305081" cy="398203"/>
          </a:xfrm>
          <a:custGeom>
            <a:avLst/>
            <a:gdLst>
              <a:gd name="connsiteX0" fmla="*/ 0 w 289560"/>
              <a:gd name="connsiteY0" fmla="*/ 0 h 383916"/>
              <a:gd name="connsiteX1" fmla="*/ 289560 w 289560"/>
              <a:gd name="connsiteY1" fmla="*/ 0 h 383916"/>
              <a:gd name="connsiteX2" fmla="*/ 289560 w 289560"/>
              <a:gd name="connsiteY2" fmla="*/ 383916 h 383916"/>
              <a:gd name="connsiteX3" fmla="*/ 0 w 289560"/>
              <a:gd name="connsiteY3" fmla="*/ 383916 h 383916"/>
              <a:gd name="connsiteX4" fmla="*/ 0 w 289560"/>
              <a:gd name="connsiteY4" fmla="*/ 0 h 383916"/>
              <a:gd name="connsiteX0" fmla="*/ 0 w 289560"/>
              <a:gd name="connsiteY0" fmla="*/ 0 h 398203"/>
              <a:gd name="connsiteX1" fmla="*/ 289560 w 289560"/>
              <a:gd name="connsiteY1" fmla="*/ 0 h 398203"/>
              <a:gd name="connsiteX2" fmla="*/ 289560 w 289560"/>
              <a:gd name="connsiteY2" fmla="*/ 383916 h 398203"/>
              <a:gd name="connsiteX3" fmla="*/ 66675 w 289560"/>
              <a:gd name="connsiteY3" fmla="*/ 398203 h 398203"/>
              <a:gd name="connsiteX4" fmla="*/ 0 w 289560"/>
              <a:gd name="connsiteY4" fmla="*/ 0 h 398203"/>
              <a:gd name="connsiteX0" fmla="*/ 0 w 289560"/>
              <a:gd name="connsiteY0" fmla="*/ 0 h 402966"/>
              <a:gd name="connsiteX1" fmla="*/ 289560 w 289560"/>
              <a:gd name="connsiteY1" fmla="*/ 0 h 402966"/>
              <a:gd name="connsiteX2" fmla="*/ 189548 w 289560"/>
              <a:gd name="connsiteY2" fmla="*/ 402966 h 402966"/>
              <a:gd name="connsiteX3" fmla="*/ 66675 w 289560"/>
              <a:gd name="connsiteY3" fmla="*/ 398203 h 402966"/>
              <a:gd name="connsiteX4" fmla="*/ 0 w 289560"/>
              <a:gd name="connsiteY4" fmla="*/ 0 h 402966"/>
              <a:gd name="connsiteX0" fmla="*/ 0 w 289560"/>
              <a:gd name="connsiteY0" fmla="*/ 0 h 398203"/>
              <a:gd name="connsiteX1" fmla="*/ 289560 w 289560"/>
              <a:gd name="connsiteY1" fmla="*/ 0 h 398203"/>
              <a:gd name="connsiteX2" fmla="*/ 202892 w 289560"/>
              <a:gd name="connsiteY2" fmla="*/ 366963 h 398203"/>
              <a:gd name="connsiteX3" fmla="*/ 66675 w 289560"/>
              <a:gd name="connsiteY3" fmla="*/ 398203 h 398203"/>
              <a:gd name="connsiteX4" fmla="*/ 0 w 289560"/>
              <a:gd name="connsiteY4" fmla="*/ 0 h 398203"/>
              <a:gd name="connsiteX0" fmla="*/ 0 w 305081"/>
              <a:gd name="connsiteY0" fmla="*/ 45276 h 398203"/>
              <a:gd name="connsiteX1" fmla="*/ 305081 w 305081"/>
              <a:gd name="connsiteY1" fmla="*/ 0 h 398203"/>
              <a:gd name="connsiteX2" fmla="*/ 218413 w 305081"/>
              <a:gd name="connsiteY2" fmla="*/ 366963 h 398203"/>
              <a:gd name="connsiteX3" fmla="*/ 82196 w 305081"/>
              <a:gd name="connsiteY3" fmla="*/ 398203 h 398203"/>
              <a:gd name="connsiteX4" fmla="*/ 0 w 305081"/>
              <a:gd name="connsiteY4" fmla="*/ 45276 h 39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081" h="398203">
                <a:moveTo>
                  <a:pt x="0" y="45276"/>
                </a:moveTo>
                <a:lnTo>
                  <a:pt x="305081" y="0"/>
                </a:lnTo>
                <a:lnTo>
                  <a:pt x="218413" y="366963"/>
                </a:lnTo>
                <a:lnTo>
                  <a:pt x="82196" y="398203"/>
                </a:lnTo>
                <a:lnTo>
                  <a:pt x="0" y="45276"/>
                </a:lnTo>
                <a:close/>
              </a:path>
            </a:pathLst>
          </a:custGeom>
          <a:noFill/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95" name="Straight Arrow Connector 4894"/>
          <p:cNvCxnSpPr>
            <a:stCxn id="4893" idx="3"/>
          </p:cNvCxnSpPr>
          <p:nvPr/>
        </p:nvCxnSpPr>
        <p:spPr>
          <a:xfrm flipH="1">
            <a:off x="10119361" y="765427"/>
            <a:ext cx="189905" cy="1490501"/>
          </a:xfrm>
          <a:prstGeom prst="straightConnector1">
            <a:avLst/>
          </a:prstGeom>
          <a:ln w="127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bk object 430">
            <a:extLst>
              <a:ext uri="{FF2B5EF4-FFF2-40B4-BE49-F238E27FC236}">
                <a16:creationId xmlns:a16="http://schemas.microsoft.com/office/drawing/2014/main" id="{6171487B-2393-2443-A805-CEB28DB8E93A}"/>
              </a:ext>
            </a:extLst>
          </p:cNvPr>
          <p:cNvSpPr/>
          <p:nvPr/>
        </p:nvSpPr>
        <p:spPr>
          <a:xfrm flipV="1">
            <a:off x="2562726" y="1945105"/>
            <a:ext cx="625642" cy="72189"/>
          </a:xfrm>
          <a:custGeom>
            <a:avLst/>
            <a:gdLst/>
            <a:ahLst/>
            <a:cxnLst/>
            <a:rect l="l" t="t" r="r" b="b"/>
            <a:pathLst>
              <a:path w="1666875" h="860425">
                <a:moveTo>
                  <a:pt x="0" y="0"/>
                </a:moveTo>
                <a:lnTo>
                  <a:pt x="1666875" y="860425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pPr defTabSz="464698"/>
            <a:endParaRPr sz="100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68F3780-A762-D74E-9C28-8809CBE4268B}"/>
              </a:ext>
            </a:extLst>
          </p:cNvPr>
          <p:cNvCxnSpPr/>
          <p:nvPr/>
        </p:nvCxnSpPr>
        <p:spPr>
          <a:xfrm flipH="1">
            <a:off x="6832153" y="2798940"/>
            <a:ext cx="460917" cy="0"/>
          </a:xfrm>
          <a:prstGeom prst="straightConnector1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4" name="Oval 483">
            <a:extLst>
              <a:ext uri="{FF2B5EF4-FFF2-40B4-BE49-F238E27FC236}">
                <a16:creationId xmlns:a16="http://schemas.microsoft.com/office/drawing/2014/main" id="{77B4E4C7-ECF9-4E40-A758-85EA9ED038D3}"/>
              </a:ext>
            </a:extLst>
          </p:cNvPr>
          <p:cNvSpPr/>
          <p:nvPr/>
        </p:nvSpPr>
        <p:spPr>
          <a:xfrm>
            <a:off x="6758915" y="2776084"/>
            <a:ext cx="45719" cy="4571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5EDE5F6-B06D-6D4B-BDD7-05581A6C1A80}"/>
              </a:ext>
            </a:extLst>
          </p:cNvPr>
          <p:cNvSpPr/>
          <p:nvPr/>
        </p:nvSpPr>
        <p:spPr>
          <a:xfrm>
            <a:off x="6723742" y="277608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B10C55-3982-474B-9691-B5DA12904FC0}"/>
              </a:ext>
            </a:extLst>
          </p:cNvPr>
          <p:cNvSpPr txBox="1"/>
          <p:nvPr/>
        </p:nvSpPr>
        <p:spPr>
          <a:xfrm>
            <a:off x="6596185" y="2459767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>
                <a:solidFill>
                  <a:schemeClr val="accent2">
                    <a:lumMod val="75000"/>
                  </a:schemeClr>
                </a:solidFill>
              </a:rPr>
              <a:t>e or </a:t>
            </a:r>
            <a:r>
              <a:rPr lang="el-GR" baseline="-25000" dirty="0">
                <a:solidFill>
                  <a:schemeClr val="accent2">
                    <a:lumMod val="75000"/>
                  </a:schemeClr>
                </a:solidFill>
              </a:rPr>
              <a:t>γ</a:t>
            </a:r>
            <a:endParaRPr lang="en-US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73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8A2D3-D736-5544-A6C7-BEB85FC86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Calorimetry – Jet Energy Resolution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3AF6B-BAAD-8942-9778-BD9F1EE1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54EAB5-8150-4346-B0FE-465B1BC738E6}"/>
              </a:ext>
            </a:extLst>
          </p:cNvPr>
          <p:cNvSpPr txBox="1"/>
          <p:nvPr/>
        </p:nvSpPr>
        <p:spPr>
          <a:xfrm>
            <a:off x="411290" y="2229007"/>
            <a:ext cx="4913268" cy="4001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Jet energy:      </a:t>
            </a:r>
            <a:r>
              <a:rPr kumimoji="1"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kumimoji="1"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kumimoji="1"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1" lang="en-GB" sz="20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jet</a:t>
            </a:r>
            <a:r>
              <a:rPr kumimoji="1"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)/</a:t>
            </a:r>
            <a:r>
              <a:rPr kumimoji="1"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1" lang="en-GB" sz="20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jet</a:t>
            </a:r>
            <a:r>
              <a:rPr kumimoji="1" lang="en-GB" sz="20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kumimoji="1"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≃ 30% / √E [GeV]    </a:t>
            </a:r>
            <a:r>
              <a:rPr kumimoji="1"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1E7E58-EB0D-954E-8D47-EA8D2DC70695}"/>
              </a:ext>
            </a:extLst>
          </p:cNvPr>
          <p:cNvSpPr txBox="1"/>
          <p:nvPr/>
        </p:nvSpPr>
        <p:spPr>
          <a:xfrm>
            <a:off x="293081" y="2849916"/>
            <a:ext cx="5418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Resolution important for control of (combinatorial) backgrounds in multi-jet final states</a:t>
            </a:r>
          </a:p>
          <a:p>
            <a:pPr marL="285744" indent="-285744" defTabSz="914377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Separation of HZ and WW fusion contribution to </a:t>
            </a:r>
            <a:r>
              <a:rPr lang="en-GB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ννH</a:t>
            </a:r>
            <a:endParaRPr kumimoji="1"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44" indent="-285744" defTabSz="914377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HZ ➝ 4 jets, </a:t>
            </a:r>
            <a:r>
              <a:rPr kumimoji="1" lang="en-GB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tt</a:t>
            </a:r>
            <a:r>
              <a:rPr kumimoji="1" lang="en-GB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GB" dirty="0">
                <a:solidFill>
                  <a:srgbClr val="000000"/>
                </a:solidFill>
                <a:cs typeface="Calibri" panose="020F0502020204030204" pitchFamily="34" charset="0"/>
              </a:rPr>
              <a:t>events (6 jets)</a:t>
            </a:r>
            <a:r>
              <a:rPr kumimoji="1"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etc.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A76EAB-0F67-134E-A0A3-937284D2FD08}"/>
              </a:ext>
            </a:extLst>
          </p:cNvPr>
          <p:cNvSpPr txBox="1"/>
          <p:nvPr/>
        </p:nvSpPr>
        <p:spPr>
          <a:xfrm>
            <a:off x="477659" y="2541106"/>
            <a:ext cx="3718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⇒ Mass reconstruction from jet pairs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C00537-2227-E64C-84C3-749D0ED07A39}"/>
              </a:ext>
            </a:extLst>
          </p:cNvPr>
          <p:cNvSpPr txBox="1"/>
          <p:nvPr/>
        </p:nvSpPr>
        <p:spPr>
          <a:xfrm>
            <a:off x="6266185" y="1542743"/>
            <a:ext cx="56927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achieve jet energy resolutions of ~3-4% at 50 GeV:</a:t>
            </a:r>
          </a:p>
          <a:p>
            <a:pPr marL="285744" indent="-285744" defTabSz="914377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kumimoji="1" lang="en-GB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Highly granular calorimeters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44" indent="-285744" defTabSz="914377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kumimoji="1" lang="en-GB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Flow reconstruction and possibly in addition techniques to correct non-compensation (e/h≠1), e.g. dual read-out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33DE44-4007-C547-9BD1-05BA7BF047C2}"/>
              </a:ext>
            </a:extLst>
          </p:cNvPr>
          <p:cNvSpPr txBox="1"/>
          <p:nvPr/>
        </p:nvSpPr>
        <p:spPr>
          <a:xfrm>
            <a:off x="7104607" y="5898625"/>
            <a:ext cx="421955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GB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kumimoji="1" lang="en-GB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granularity and/or dual read-out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D9F7B5-7833-0040-93B4-969035E34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7" y="4091733"/>
            <a:ext cx="3103636" cy="25534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4522D1-DAEE-F24E-98BD-870BB9DB4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478" y="3179367"/>
            <a:ext cx="5652972" cy="250535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E92E179-B00A-A543-BFD2-E92514128B83}"/>
              </a:ext>
            </a:extLst>
          </p:cNvPr>
          <p:cNvSpPr txBox="1"/>
          <p:nvPr/>
        </p:nvSpPr>
        <p:spPr>
          <a:xfrm>
            <a:off x="255587" y="1635076"/>
            <a:ext cx="3885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Energy coverage &lt; 300 GeV :    22 X</a:t>
            </a:r>
            <a:r>
              <a:rPr lang="en-GB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7λ</a:t>
            </a:r>
          </a:p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Precise jet angular resolution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2417C9D-885D-3940-A2A7-32FAD0037131}"/>
              </a:ext>
            </a:extLst>
          </p:cNvPr>
          <p:cNvCxnSpPr/>
          <p:nvPr/>
        </p:nvCxnSpPr>
        <p:spPr>
          <a:xfrm>
            <a:off x="6085772" y="1665659"/>
            <a:ext cx="0" cy="50632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BA5949D-520C-7C9E-3441-981F5E5A7E59}"/>
              </a:ext>
            </a:extLst>
          </p:cNvPr>
          <p:cNvSpPr txBox="1"/>
          <p:nvPr/>
        </p:nvSpPr>
        <p:spPr>
          <a:xfrm>
            <a:off x="3096840" y="4592099"/>
            <a:ext cx="2845080" cy="1487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 defTabSz="914377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kumimoji="1" lang="en-GB" sz="18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kumimoji="1" lang="en-GB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1"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/E</a:t>
            </a:r>
            <a:r>
              <a:rPr kumimoji="1" lang="en-GB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kumimoji="1"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≃ 30% / √E [GeV], detector resolution is comparable to natural widths of W and Z bosons</a:t>
            </a: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FDEF591B-3C34-42BE-4178-C38A45EF4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EBF02812-DE4C-8648-A89C-CE2599846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3855090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4996E-1E07-C2CE-C33A-0AA41319C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1EDDA-F9B0-6152-7B8D-C4C6AAA4D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97" y="1972639"/>
            <a:ext cx="7837698" cy="4336722"/>
          </a:xfrm>
        </p:spPr>
        <p:txBody>
          <a:bodyPr>
            <a:normAutofit/>
          </a:bodyPr>
          <a:lstStyle/>
          <a:p>
            <a:r>
              <a:rPr lang="en-US" dirty="0"/>
              <a:t>Noble-liquid calorimeter R&amp;D presented by Jana </a:t>
            </a:r>
            <a:r>
              <a:rPr lang="en-US" dirty="0" err="1"/>
              <a:t>Faltova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yesterday</a:t>
            </a:r>
            <a:endParaRPr lang="en-US" dirty="0"/>
          </a:p>
          <a:p>
            <a:r>
              <a:rPr lang="en-US" dirty="0"/>
              <a:t>Will not repeat many of the details but will focus on the plans</a:t>
            </a:r>
          </a:p>
          <a:p>
            <a:r>
              <a:rPr lang="en-US" dirty="0"/>
              <a:t>This is the work of a relatively small team of people which is growing!</a:t>
            </a:r>
          </a:p>
          <a:p>
            <a:pPr lvl="1"/>
            <a:r>
              <a:rPr lang="en-US" dirty="0"/>
              <a:t>Interests of various institutes are still evolving</a:t>
            </a:r>
          </a:p>
          <a:p>
            <a:r>
              <a:rPr lang="en-US" dirty="0"/>
              <a:t>The Noble-Liquid calorimeter proposal for FCC-</a:t>
            </a:r>
            <a:r>
              <a:rPr lang="en-US" dirty="0" err="1"/>
              <a:t>ee</a:t>
            </a:r>
            <a:r>
              <a:rPr lang="en-US" dirty="0"/>
              <a:t> is nevertheless very advanced</a:t>
            </a:r>
          </a:p>
          <a:p>
            <a:pPr lvl="1"/>
            <a:r>
              <a:rPr lang="en-US" dirty="0"/>
              <a:t>Expanding and adapting work done for calorimetry at FCC-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sz="900" dirty="0"/>
              <a:t>(see </a:t>
            </a:r>
            <a:r>
              <a:rPr lang="en-US" sz="900" dirty="0">
                <a:hlinkClick r:id="rId3"/>
              </a:rPr>
              <a:t>arxiv:1912.09962</a:t>
            </a:r>
            <a:r>
              <a:rPr lang="en-US" sz="900" dirty="0"/>
              <a:t>)</a:t>
            </a:r>
          </a:p>
          <a:p>
            <a:pPr lvl="1"/>
            <a:r>
              <a:rPr lang="en-US" dirty="0"/>
              <a:t>Taking advantage of experience in successful construction and operation of the ATLAS LAr Calorimeter at the LHC</a:t>
            </a:r>
          </a:p>
          <a:p>
            <a:pPr lvl="1"/>
            <a:r>
              <a:rPr lang="en-US" dirty="0"/>
              <a:t>See also recent </a:t>
            </a:r>
            <a:r>
              <a:rPr lang="en-US" dirty="0">
                <a:hlinkClick r:id="rId4"/>
              </a:rPr>
              <a:t>talk</a:t>
            </a:r>
            <a:r>
              <a:rPr lang="en-US" dirty="0"/>
              <a:t> by Nicolas </a:t>
            </a:r>
            <a:r>
              <a:rPr lang="en-US" dirty="0" err="1"/>
              <a:t>Morange</a:t>
            </a:r>
            <a:r>
              <a:rPr lang="en-US" dirty="0"/>
              <a:t> and elsewhere also by Martin </a:t>
            </a:r>
            <a:r>
              <a:rPr lang="en-US" dirty="0" err="1"/>
              <a:t>Aleksa</a:t>
            </a:r>
            <a:r>
              <a:rPr lang="en-US" dirty="0"/>
              <a:t>, </a:t>
            </a:r>
            <a:r>
              <a:rPr lang="en-US" dirty="0" err="1"/>
              <a:t>Brieuc</a:t>
            </a:r>
            <a:r>
              <a:rPr lang="en-US" dirty="0"/>
              <a:t> Francois and others from which this material was borrowed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D9F6E060-6C84-9040-B2F7-388361534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4FCE5679-67BD-2F61-23C9-7607603BB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2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2F3CA9E-4718-B8B2-51DE-121757C407A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flipH="1">
            <a:off x="8377195" y="0"/>
            <a:ext cx="3849816" cy="28873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ED92B5F-4275-8634-723C-ABF68A8EB87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7195" y="3323852"/>
            <a:ext cx="3849816" cy="2887362"/>
          </a:xfrm>
          <a:prstGeom prst="rect">
            <a:avLst/>
          </a:prstGeom>
        </p:spPr>
      </p:pic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E7D1A3F7-18AA-67A8-C2DE-F2109B8C5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3097382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945A185-3C15-4CF3-B023-300993E32988}"/>
              </a:ext>
            </a:extLst>
          </p:cNvPr>
          <p:cNvSpPr txBox="1">
            <a:spLocks/>
          </p:cNvSpPr>
          <p:nvPr/>
        </p:nvSpPr>
        <p:spPr>
          <a:xfrm>
            <a:off x="66635" y="9722"/>
            <a:ext cx="11744365" cy="822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High Granularity Noble-Liquid Calorimeter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5424FFD-7F66-D32F-6F5C-76AD5859978A}"/>
              </a:ext>
            </a:extLst>
          </p:cNvPr>
          <p:cNvSpPr txBox="1">
            <a:spLocks/>
          </p:cNvSpPr>
          <p:nvPr/>
        </p:nvSpPr>
        <p:spPr>
          <a:xfrm>
            <a:off x="0" y="864080"/>
            <a:ext cx="5310188" cy="3732212"/>
          </a:xfrm>
          <a:prstGeom prst="rect">
            <a:avLst/>
          </a:prstGeom>
        </p:spPr>
        <p:txBody>
          <a:bodyPr vert="horz" lIns="45720" tIns="45720" rIns="45720" bIns="45720" rtlCol="0">
            <a:normAutofit fontScale="77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en-US" sz="2267" b="1" dirty="0"/>
              <a:t>Baseline design</a:t>
            </a:r>
          </a:p>
          <a:p>
            <a:r>
              <a:rPr lang="en-US" sz="2133" dirty="0"/>
              <a:t>1536 straight inclined (50.4</a:t>
            </a:r>
            <a:r>
              <a:rPr lang="en-US" sz="2133" baseline="30000" dirty="0"/>
              <a:t>o</a:t>
            </a:r>
            <a:r>
              <a:rPr lang="en-US" sz="2133" dirty="0"/>
              <a:t>) 1.8mm Pb absorber plates </a:t>
            </a:r>
          </a:p>
          <a:p>
            <a:r>
              <a:rPr lang="en-US" sz="2133" dirty="0"/>
              <a:t>Multi-layer PCBs as readout electrodes </a:t>
            </a:r>
          </a:p>
          <a:p>
            <a:r>
              <a:rPr lang="en-US" sz="2133" dirty="0"/>
              <a:t>1.2 – 2.4 mm LAr gaps </a:t>
            </a:r>
          </a:p>
          <a:p>
            <a:r>
              <a:rPr lang="en-US" sz="2133" dirty="0"/>
              <a:t>40 cm deep (≈ 22 X</a:t>
            </a:r>
            <a:r>
              <a:rPr lang="en-US" sz="2133" baseline="-25000" dirty="0"/>
              <a:t>0</a:t>
            </a:r>
            <a:r>
              <a:rPr lang="en-US" sz="2133" dirty="0"/>
              <a:t>) </a:t>
            </a:r>
          </a:p>
          <a:p>
            <a:r>
              <a:rPr lang="en-US" sz="2133" dirty="0"/>
              <a:t>Segmentation: </a:t>
            </a:r>
          </a:p>
          <a:p>
            <a:pPr lvl="1"/>
            <a:r>
              <a:rPr lang="en-US" sz="1600" dirty="0"/>
              <a:t>𝛥𝜃 = 10 (2.5) </a:t>
            </a:r>
            <a:r>
              <a:rPr lang="en-US" sz="1600" dirty="0" err="1"/>
              <a:t>mrad</a:t>
            </a:r>
            <a:r>
              <a:rPr lang="en-US" sz="1600" dirty="0"/>
              <a:t> for regular (1</a:t>
            </a:r>
            <a:r>
              <a:rPr lang="en-US" sz="1600" baseline="30000" dirty="0"/>
              <a:t>st</a:t>
            </a:r>
            <a:r>
              <a:rPr lang="en-US" sz="1600" dirty="0"/>
              <a:t> comp. strip) cells, </a:t>
            </a:r>
          </a:p>
          <a:p>
            <a:pPr lvl="1"/>
            <a:r>
              <a:rPr lang="en-US" sz="1600" dirty="0"/>
              <a:t>𝛥𝜙 = 8 </a:t>
            </a:r>
            <a:r>
              <a:rPr lang="en-US" sz="1600" dirty="0" err="1"/>
              <a:t>mrad</a:t>
            </a:r>
            <a:r>
              <a:rPr lang="en-US" sz="1600" dirty="0"/>
              <a:t> </a:t>
            </a:r>
          </a:p>
          <a:p>
            <a:pPr lvl="1"/>
            <a:r>
              <a:rPr lang="en-US" sz="1600" dirty="0">
                <a:sym typeface="Wingdings" pitchFamily="2" charset="2"/>
              </a:rPr>
              <a:t> cell size in strips: </a:t>
            </a:r>
            <a:r>
              <a:rPr lang="en-CH" sz="1600">
                <a:sym typeface="Wingdings" pitchFamily="2" charset="2"/>
              </a:rPr>
              <a:t>5.4mm x 17.8mm x 30mm</a:t>
            </a:r>
            <a:r>
              <a:rPr lang="en-US" sz="1600" dirty="0"/>
              <a:t> </a:t>
            </a:r>
          </a:p>
          <a:p>
            <a:r>
              <a:rPr lang="en-US" sz="2133" dirty="0"/>
              <a:t>12 layers </a:t>
            </a:r>
          </a:p>
          <a:p>
            <a:r>
              <a:rPr lang="en-US" sz="2133" dirty="0"/>
              <a:t>Implemented in FCC-SW </a:t>
            </a:r>
            <a:r>
              <a:rPr lang="en-US" sz="2133" dirty="0" err="1"/>
              <a:t>Fullsim</a:t>
            </a:r>
            <a:endParaRPr lang="en-US" sz="2133" dirty="0"/>
          </a:p>
          <a:p>
            <a:pPr marL="0" indent="0">
              <a:buFont typeface="Tw Cen MT" panose="020B0602020104020603" pitchFamily="34" charset="0"/>
              <a:buNone/>
            </a:pPr>
            <a:endParaRPr lang="en-US" sz="2133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2954CC4-36AE-21E7-629F-73411852C928}"/>
              </a:ext>
            </a:extLst>
          </p:cNvPr>
          <p:cNvSpPr txBox="1">
            <a:spLocks/>
          </p:cNvSpPr>
          <p:nvPr/>
        </p:nvSpPr>
        <p:spPr>
          <a:xfrm>
            <a:off x="66635" y="9722"/>
            <a:ext cx="11744365" cy="822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High Granularity Noble-Liquid Calorimeter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4E020BC-9E34-794B-AB8F-6B8C332BD44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160383" y="5002696"/>
            <a:ext cx="3800880" cy="137735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AB2A52-5A16-775D-8FAE-88291B0D7819}"/>
              </a:ext>
            </a:extLst>
          </p:cNvPr>
          <p:cNvSpPr txBox="1"/>
          <p:nvPr/>
        </p:nvSpPr>
        <p:spPr>
          <a:xfrm>
            <a:off x="4343265" y="4847219"/>
            <a:ext cx="1371599" cy="34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hangingPunct="0">
              <a:spcAft>
                <a:spcPts val="1135"/>
              </a:spcAft>
            </a:pPr>
            <a:r>
              <a:rPr lang="en-US" sz="1200" dirty="0">
                <a:latin typeface="Utopia" pitchFamily="18"/>
                <a:ea typeface="DejaVu Sans" pitchFamily="2"/>
                <a:cs typeface="FreeSans" pitchFamily="2"/>
              </a:rPr>
              <a:t>HV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5411D5-575E-2308-5293-159360A3F566}"/>
              </a:ext>
            </a:extLst>
          </p:cNvPr>
          <p:cNvSpPr txBox="1"/>
          <p:nvPr/>
        </p:nvSpPr>
        <p:spPr>
          <a:xfrm>
            <a:off x="4343265" y="5189987"/>
            <a:ext cx="731519" cy="34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hangingPunct="0">
              <a:spcAft>
                <a:spcPts val="1135"/>
              </a:spcAft>
            </a:pPr>
            <a:r>
              <a:rPr lang="en-US" sz="1200">
                <a:latin typeface="Utopia" pitchFamily="18"/>
                <a:ea typeface="DejaVu Sans" pitchFamily="2"/>
                <a:cs typeface="FreeSans" pitchFamily="2"/>
              </a:rPr>
              <a:t>Signal Pad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14E108-1EE3-FA24-B4F1-94E717262E9B}"/>
              </a:ext>
            </a:extLst>
          </p:cNvPr>
          <p:cNvSpPr txBox="1"/>
          <p:nvPr/>
        </p:nvSpPr>
        <p:spPr>
          <a:xfrm>
            <a:off x="6080625" y="5503832"/>
            <a:ext cx="1043279" cy="34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hangingPunct="0">
              <a:spcAft>
                <a:spcPts val="1135"/>
              </a:spcAft>
            </a:pPr>
            <a:r>
              <a:rPr lang="en-US" sz="1200" dirty="0">
                <a:latin typeface="Utopia" pitchFamily="18"/>
                <a:ea typeface="DejaVu Sans" pitchFamily="2"/>
                <a:cs typeface="FreeSans" pitchFamily="2"/>
              </a:rPr>
              <a:t>Signal Trace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C7CD42-C712-A14E-043C-9DCD000D8E1B}"/>
              </a:ext>
            </a:extLst>
          </p:cNvPr>
          <p:cNvSpPr txBox="1"/>
          <p:nvPr/>
        </p:nvSpPr>
        <p:spPr>
          <a:xfrm>
            <a:off x="5594625" y="5251547"/>
            <a:ext cx="1043279" cy="34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hangingPunct="0">
              <a:spcAft>
                <a:spcPts val="1135"/>
              </a:spcAft>
            </a:pPr>
            <a:r>
              <a:rPr lang="en-US" sz="1200">
                <a:latin typeface="Utopia" pitchFamily="18"/>
                <a:ea typeface="DejaVu Sans" pitchFamily="2"/>
                <a:cs typeface="FreeSans" pitchFamily="2"/>
              </a:rPr>
              <a:t>Via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0763AF-4613-733C-7130-55DD9BA71B26}"/>
              </a:ext>
            </a:extLst>
          </p:cNvPr>
          <p:cNvSpPr txBox="1"/>
          <p:nvPr/>
        </p:nvSpPr>
        <p:spPr>
          <a:xfrm>
            <a:off x="6072838" y="5296139"/>
            <a:ext cx="1269917" cy="24714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hangingPunct="0">
              <a:spcAft>
                <a:spcPts val="1135"/>
              </a:spcAft>
            </a:pPr>
            <a:r>
              <a:rPr lang="en-US" sz="1200" dirty="0">
                <a:latin typeface="Utopia" pitchFamily="18"/>
                <a:ea typeface="DejaVu Sans" pitchFamily="2"/>
                <a:cs typeface="FreeSans" pitchFamily="2"/>
              </a:rPr>
              <a:t>Ground shield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1F9813-932C-FB77-AFB8-C3C0B243400D}"/>
              </a:ext>
            </a:extLst>
          </p:cNvPr>
          <p:cNvSpPr txBox="1"/>
          <p:nvPr/>
        </p:nvSpPr>
        <p:spPr>
          <a:xfrm>
            <a:off x="5227292" y="4744228"/>
            <a:ext cx="2384533" cy="34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hangingPunct="0">
              <a:spcAft>
                <a:spcPts val="1135"/>
              </a:spcAft>
            </a:pPr>
            <a:r>
              <a:rPr lang="en-US" sz="1200" dirty="0">
                <a:latin typeface="Utopia" pitchFamily="18"/>
                <a:ea typeface="DejaVu Sans" pitchFamily="2"/>
                <a:cs typeface="FreeSans" pitchFamily="2"/>
              </a:rPr>
              <a:t>Multi-layer read-out electrode for FCC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FEFB334-4E98-4570-B882-2CE8F2D0301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65234" y="835515"/>
            <a:ext cx="4799493" cy="1325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26B255A-B4A4-A879-7ADC-A82ECE49530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7753" y="928081"/>
            <a:ext cx="1736612" cy="335561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7F9E655-4489-008E-4E50-BC6699FCFD35}"/>
              </a:ext>
            </a:extLst>
          </p:cNvPr>
          <p:cNvSpPr txBox="1"/>
          <p:nvPr/>
        </p:nvSpPr>
        <p:spPr>
          <a:xfrm>
            <a:off x="5938929" y="4355787"/>
            <a:ext cx="666737" cy="29894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hangingPunct="0">
              <a:spcAft>
                <a:spcPts val="1135"/>
              </a:spcAft>
            </a:pPr>
            <a:r>
              <a:rPr lang="en-US" sz="1000" dirty="0">
                <a:latin typeface="Utopia" pitchFamily="18"/>
                <a:ea typeface="DejaVu Sans" pitchFamily="2"/>
                <a:cs typeface="FreeSans" pitchFamily="2"/>
              </a:rPr>
              <a:t>Scale 10:1</a:t>
            </a: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2B544FBC-6F67-278B-ABD7-A1422711E15E}"/>
              </a:ext>
            </a:extLst>
          </p:cNvPr>
          <p:cNvSpPr/>
          <p:nvPr/>
        </p:nvSpPr>
        <p:spPr>
          <a:xfrm>
            <a:off x="5734274" y="4325807"/>
            <a:ext cx="941373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headEnd type="triangle" w="sm" len="med"/>
            <a:tailEnd type="triangle" w="sm" len="med"/>
          </a:ln>
        </p:spPr>
        <p:txBody>
          <a:bodyPr vert="horz" wrap="none" lIns="0" tIns="0" rIns="0" bIns="0" anchor="ctr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8D40FDA-9C72-C5B8-692E-199B2B27A2B1}"/>
              </a:ext>
            </a:extLst>
          </p:cNvPr>
          <p:cNvSpPr txBox="1"/>
          <p:nvPr/>
        </p:nvSpPr>
        <p:spPr>
          <a:xfrm>
            <a:off x="5734274" y="808408"/>
            <a:ext cx="1374839" cy="34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hangingPunct="0">
              <a:spcAft>
                <a:spcPts val="851"/>
              </a:spcAft>
              <a:defRPr sz="1200"/>
            </a:pPr>
            <a:r>
              <a:rPr lang="en-US" sz="1200" dirty="0">
                <a:latin typeface="Utopia" pitchFamily="18"/>
                <a:ea typeface="Arial" pitchFamily="34"/>
                <a:cs typeface="Arial" pitchFamily="34"/>
              </a:rPr>
              <a:t>One ‘theta tower'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5385623-767E-81E5-06B3-CC70EB92162D}"/>
              </a:ext>
            </a:extLst>
          </p:cNvPr>
          <p:cNvCxnSpPr>
            <a:cxnSpLocks/>
          </p:cNvCxnSpPr>
          <p:nvPr/>
        </p:nvCxnSpPr>
        <p:spPr>
          <a:xfrm flipH="1" flipV="1">
            <a:off x="7102983" y="1028050"/>
            <a:ext cx="651324" cy="151981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61F7FF3-7615-6FE6-8CD3-E0A50D97376D}"/>
              </a:ext>
            </a:extLst>
          </p:cNvPr>
          <p:cNvCxnSpPr>
            <a:cxnSpLocks/>
          </p:cNvCxnSpPr>
          <p:nvPr/>
        </p:nvCxnSpPr>
        <p:spPr>
          <a:xfrm flipH="1">
            <a:off x="6825521" y="1999956"/>
            <a:ext cx="928787" cy="2283736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A9197CC8-34E5-D8DE-51B3-1F1596E1F17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7109" y="2157808"/>
            <a:ext cx="4305659" cy="3203127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F70DBE3-0E08-6B26-0CA9-11BD6C65FC58}"/>
              </a:ext>
            </a:extLst>
          </p:cNvPr>
          <p:cNvSpPr/>
          <p:nvPr/>
        </p:nvSpPr>
        <p:spPr>
          <a:xfrm>
            <a:off x="8601828" y="2856992"/>
            <a:ext cx="594675" cy="57918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3AD9A81-FEA7-1A4D-FFF8-B80131B36B14}"/>
              </a:ext>
            </a:extLst>
          </p:cNvPr>
          <p:cNvCxnSpPr>
            <a:cxnSpLocks/>
          </p:cNvCxnSpPr>
          <p:nvPr/>
        </p:nvCxnSpPr>
        <p:spPr>
          <a:xfrm>
            <a:off x="8607016" y="3429000"/>
            <a:ext cx="822515" cy="3076053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3D700D3-0B61-2A28-EEDF-3365F8E90189}"/>
              </a:ext>
            </a:extLst>
          </p:cNvPr>
          <p:cNvCxnSpPr>
            <a:cxnSpLocks/>
          </p:cNvCxnSpPr>
          <p:nvPr/>
        </p:nvCxnSpPr>
        <p:spPr>
          <a:xfrm>
            <a:off x="9196504" y="2875043"/>
            <a:ext cx="2751137" cy="1220771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DEDA81F6-355F-D8C8-A36B-155156EC4C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1676" y="4117417"/>
            <a:ext cx="2485965" cy="238970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1197402-7F2A-AE48-2552-DE7A907EA545}"/>
              </a:ext>
            </a:extLst>
          </p:cNvPr>
          <p:cNvCxnSpPr>
            <a:cxnSpLocks/>
          </p:cNvCxnSpPr>
          <p:nvPr/>
        </p:nvCxnSpPr>
        <p:spPr>
          <a:xfrm flipV="1">
            <a:off x="7835527" y="5519374"/>
            <a:ext cx="427656" cy="1604"/>
          </a:xfrm>
          <a:prstGeom prst="line">
            <a:avLst/>
          </a:prstGeom>
          <a:ln w="63500">
            <a:solidFill>
              <a:srgbClr val="FF7C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D06CAA2-7743-C628-B2DD-B049AE1117A2}"/>
              </a:ext>
            </a:extLst>
          </p:cNvPr>
          <p:cNvSpPr txBox="1"/>
          <p:nvPr/>
        </p:nvSpPr>
        <p:spPr>
          <a:xfrm>
            <a:off x="8256447" y="5312954"/>
            <a:ext cx="1019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/>
              <a:t>Absorber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F366AE6-8E70-D0EC-8906-91AD0B13363E}"/>
              </a:ext>
            </a:extLst>
          </p:cNvPr>
          <p:cNvCxnSpPr>
            <a:cxnSpLocks/>
          </p:cNvCxnSpPr>
          <p:nvPr/>
        </p:nvCxnSpPr>
        <p:spPr>
          <a:xfrm flipV="1">
            <a:off x="7847987" y="5977391"/>
            <a:ext cx="427656" cy="1604"/>
          </a:xfrm>
          <a:prstGeom prst="line">
            <a:avLst/>
          </a:prstGeom>
          <a:ln w="63500">
            <a:solidFill>
              <a:srgbClr val="8ABD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5CA75078-0532-79C0-77ED-3CA523745E8D}"/>
              </a:ext>
            </a:extLst>
          </p:cNvPr>
          <p:cNvSpPr txBox="1"/>
          <p:nvPr/>
        </p:nvSpPr>
        <p:spPr>
          <a:xfrm>
            <a:off x="8256448" y="5701822"/>
            <a:ext cx="1445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/>
              <a:t>Readout electrode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7E0D0782-928F-174D-7864-C52931F6B319}"/>
              </a:ext>
            </a:extLst>
          </p:cNvPr>
          <p:cNvSpPr txBox="1">
            <a:spLocks/>
          </p:cNvSpPr>
          <p:nvPr/>
        </p:nvSpPr>
        <p:spPr>
          <a:xfrm>
            <a:off x="127271" y="4357854"/>
            <a:ext cx="4215991" cy="2142851"/>
          </a:xfrm>
          <a:prstGeom prst="rect">
            <a:avLst/>
          </a:prstGeom>
        </p:spPr>
        <p:txBody>
          <a:bodyPr vert="horz" lIns="121920" tIns="60960" rIns="121920" bIns="6096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67" b="1" dirty="0"/>
              <a:t>Possible Options</a:t>
            </a:r>
          </a:p>
          <a:p>
            <a:r>
              <a:rPr lang="en-US" sz="2133" dirty="0" err="1"/>
              <a:t>LKr</a:t>
            </a:r>
            <a:r>
              <a:rPr lang="en-US" sz="2133" dirty="0"/>
              <a:t> or </a:t>
            </a:r>
            <a:r>
              <a:rPr lang="en-US" sz="2133" dirty="0" err="1"/>
              <a:t>LAr</a:t>
            </a:r>
            <a:r>
              <a:rPr lang="en-US" sz="2133" dirty="0"/>
              <a:t>, W or Pb absorbers, </a:t>
            </a:r>
          </a:p>
          <a:p>
            <a:r>
              <a:rPr lang="en-US" sz="2133" dirty="0"/>
              <a:t>Absorbers with growing thickness</a:t>
            </a:r>
          </a:p>
          <a:p>
            <a:r>
              <a:rPr lang="en-US" sz="2133" dirty="0"/>
              <a:t>Granularity optimization</a:t>
            </a:r>
          </a:p>
          <a:p>
            <a:r>
              <a:rPr lang="en-US" sz="2133" dirty="0"/>
              <a:t>Al or carbon fiber cryostat</a:t>
            </a:r>
          </a:p>
          <a:p>
            <a:r>
              <a:rPr lang="en-US" sz="2133" dirty="0"/>
              <a:t>Warm or cold electronics</a:t>
            </a:r>
          </a:p>
          <a:p>
            <a:pPr marL="0" indent="0">
              <a:buNone/>
            </a:pPr>
            <a:endParaRPr lang="en-US" sz="2133" dirty="0"/>
          </a:p>
        </p:txBody>
      </p: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858F8182-39A0-5601-1AD2-FC61746EB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253FAB30-4D5F-684C-F91F-95D40DECD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3</a:t>
            </a:fld>
            <a:endParaRPr lang="en-US"/>
          </a:p>
        </p:txBody>
      </p:sp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9E3F238F-E88C-2911-6FE8-82D6129FC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1071223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2A9EB-ACD5-E4FB-C06D-D65A73DD066C}"/>
              </a:ext>
            </a:extLst>
          </p:cNvPr>
          <p:cNvSpPr txBox="1">
            <a:spLocks/>
          </p:cNvSpPr>
          <p:nvPr/>
        </p:nvSpPr>
        <p:spPr>
          <a:xfrm>
            <a:off x="7229283" y="981639"/>
            <a:ext cx="4962719" cy="5241192"/>
          </a:xfrm>
          <a:prstGeom prst="rect">
            <a:avLst/>
          </a:prstGeom>
        </p:spPr>
        <p:txBody>
          <a:bodyPr vert="horz" lIns="45720" tIns="45720" rIns="45720" bIns="45720" rtlCol="0">
            <a:normAutofit fontScale="77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2133"/>
              <a:t>Vertex Detector: </a:t>
            </a:r>
          </a:p>
          <a:p>
            <a:pPr lvl="1">
              <a:buFont typeface="System Font Regular"/>
              <a:buChar char="-"/>
            </a:pPr>
            <a:r>
              <a:rPr lang="en-CH" sz="1867"/>
              <a:t>MAPS or DMAPS possibly with timing layer (LGAD)</a:t>
            </a:r>
          </a:p>
          <a:p>
            <a:pPr lvl="1">
              <a:buFont typeface="System Font Regular"/>
              <a:buChar char="-"/>
            </a:pPr>
            <a:r>
              <a:rPr lang="en-CH" sz="1867"/>
              <a:t>Possibly ALICE 3 like?</a:t>
            </a:r>
          </a:p>
          <a:p>
            <a:r>
              <a:rPr lang="en-CH" sz="2133"/>
              <a:t>Drift Chamber (±2.5m active)</a:t>
            </a:r>
          </a:p>
          <a:p>
            <a:r>
              <a:rPr lang="en-CH" sz="2133"/>
              <a:t>Silicon Wrapper + ToF: </a:t>
            </a:r>
          </a:p>
          <a:p>
            <a:pPr lvl="1">
              <a:buFont typeface="System Font Regular"/>
              <a:buChar char="-"/>
            </a:pPr>
            <a:r>
              <a:rPr lang="en-CH" sz="1867"/>
              <a:t>MAPS or DMAPS possibly with timing layer (LGAD)</a:t>
            </a:r>
          </a:p>
          <a:p>
            <a:r>
              <a:rPr lang="en-CH" sz="2133"/>
              <a:t>High Granularity ECAL:</a:t>
            </a:r>
          </a:p>
          <a:p>
            <a:pPr lvl="1">
              <a:buFont typeface="System Font Regular"/>
              <a:buChar char="-"/>
            </a:pPr>
            <a:r>
              <a:rPr lang="en-CH" sz="1867"/>
              <a:t>Noble liquid + Pb or W</a:t>
            </a:r>
          </a:p>
          <a:p>
            <a:pPr lvl="1">
              <a:buFont typeface="System Font Regular"/>
              <a:buChar char="-"/>
            </a:pPr>
            <a:r>
              <a:rPr lang="en-CH" sz="1867"/>
              <a:t>Particle Flow reconstruction</a:t>
            </a:r>
          </a:p>
          <a:p>
            <a:r>
              <a:rPr lang="en-CH" sz="2133"/>
              <a:t>Solenoid B=2T, sharing cryostat with ECAL, outside ECAL</a:t>
            </a:r>
          </a:p>
          <a:p>
            <a:pPr lvl="1"/>
            <a:r>
              <a:rPr lang="en-CH" sz="1600"/>
              <a:t>Light solenoid coil ≈ 0.76 X</a:t>
            </a:r>
            <a:r>
              <a:rPr lang="en-CH" sz="1600" baseline="-25000"/>
              <a:t>0 </a:t>
            </a:r>
            <a:r>
              <a:rPr lang="en-CH" sz="1600"/>
              <a:t>(see back-up)</a:t>
            </a:r>
          </a:p>
          <a:p>
            <a:pPr lvl="1"/>
            <a:r>
              <a:rPr lang="en-CH" sz="1600"/>
              <a:t>Low-material cryostat &lt; 0.1 X</a:t>
            </a:r>
            <a:r>
              <a:rPr lang="en-CH" sz="1600" baseline="-25000"/>
              <a:t>0</a:t>
            </a:r>
            <a:r>
              <a:rPr lang="en-CH" sz="1600"/>
              <a:t> (see back-up)</a:t>
            </a:r>
          </a:p>
          <a:p>
            <a:r>
              <a:rPr lang="en-CH" sz="2133"/>
              <a:t>High Granularity HCAL / Iron Yoke:</a:t>
            </a:r>
          </a:p>
          <a:p>
            <a:pPr lvl="1">
              <a:buFont typeface="System Font Regular"/>
              <a:buChar char="-"/>
            </a:pPr>
            <a:r>
              <a:rPr lang="en-CH" sz="1867"/>
              <a:t>Scintillator + Iron (particle flow reconstruction)</a:t>
            </a:r>
          </a:p>
          <a:p>
            <a:pPr marL="1200121" lvl="2" indent="-292093">
              <a:buFont typeface="System Font Regular"/>
              <a:buChar char="-"/>
            </a:pPr>
            <a:r>
              <a:rPr lang="en-CH" sz="1600"/>
              <a:t>SiPMs directly on Scintillator or</a:t>
            </a:r>
          </a:p>
          <a:p>
            <a:pPr marL="1200121" lvl="2" indent="-292093">
              <a:buFont typeface="System Font Regular"/>
              <a:buChar char="-"/>
            </a:pPr>
            <a:r>
              <a:rPr lang="en-CH" sz="1600"/>
              <a:t>TileCal: WS fibres, SiPMs outside</a:t>
            </a:r>
          </a:p>
          <a:p>
            <a:r>
              <a:rPr lang="en-CH" sz="2133"/>
              <a:t>Muon Tagger:</a:t>
            </a:r>
          </a:p>
          <a:p>
            <a:pPr lvl="1">
              <a:buFont typeface="System Font Regular"/>
              <a:buChar char="-"/>
            </a:pPr>
            <a:r>
              <a:rPr lang="en-CH" sz="1867"/>
              <a:t>Drift chambers, RPC, MicroMegas</a:t>
            </a:r>
            <a:endParaRPr lang="en-CH" sz="186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BAD19E-0006-9838-25FE-99BC52BA8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22" y="819998"/>
            <a:ext cx="6895341" cy="575963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231EFEC-1452-0161-23AC-83860432F2A6}"/>
              </a:ext>
            </a:extLst>
          </p:cNvPr>
          <p:cNvSpPr txBox="1">
            <a:spLocks/>
          </p:cNvSpPr>
          <p:nvPr/>
        </p:nvSpPr>
        <p:spPr>
          <a:xfrm>
            <a:off x="202518" y="159800"/>
            <a:ext cx="12192000" cy="8218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4800"/>
              <a:t>Noble-Liquid ECAL Based Detector Concept</a:t>
            </a:r>
            <a:endParaRPr lang="en-CH" sz="4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F72441-1FCE-C36C-64A4-514A82C4461E}"/>
              </a:ext>
            </a:extLst>
          </p:cNvPr>
          <p:cNvSpPr txBox="1"/>
          <p:nvPr/>
        </p:nvSpPr>
        <p:spPr>
          <a:xfrm>
            <a:off x="7418195" y="6008214"/>
            <a:ext cx="3369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/>
              <a:t>See </a:t>
            </a:r>
            <a:r>
              <a:rPr lang="en-US" sz="1600" dirty="0" err="1"/>
              <a:t>e.g</a:t>
            </a:r>
            <a:r>
              <a:rPr lang="en-US" sz="1600" dirty="0"/>
              <a:t> </a:t>
            </a:r>
            <a:r>
              <a:rPr lang="en-CH" sz="1600">
                <a:hlinkClick r:id="rId3"/>
              </a:rPr>
              <a:t>talk</a:t>
            </a:r>
            <a:r>
              <a:rPr lang="en-CH" sz="1600"/>
              <a:t> </a:t>
            </a:r>
            <a:r>
              <a:rPr lang="en-US" sz="1600" dirty="0"/>
              <a:t>by M. </a:t>
            </a:r>
            <a:r>
              <a:rPr lang="en-US" sz="1600" dirty="0" err="1"/>
              <a:t>Aleksa</a:t>
            </a:r>
            <a:endParaRPr lang="en-CH" sz="16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987BC99-4C78-6CD4-9463-790B42B1F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461318-9E14-FA35-FE57-6460347B8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3ECFD50-A017-4F4C-DB47-364DF52A8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1042931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642B4-B2A0-7DC9-4420-4EE518A8C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way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C7E7F-840C-9D17-D101-C8C0E2DD6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7016002" cy="4023360"/>
          </a:xfrm>
        </p:spPr>
        <p:txBody>
          <a:bodyPr/>
          <a:lstStyle/>
          <a:p>
            <a:r>
              <a:rPr lang="en-US" dirty="0">
                <a:solidFill>
                  <a:srgbClr val="1E1E1E"/>
                </a:solidFill>
                <a:effectLst/>
                <a:latin typeface="NotoSans"/>
              </a:rPr>
              <a:t>Further develop the overall design and study is performance in full simulation</a:t>
            </a:r>
          </a:p>
          <a:p>
            <a:r>
              <a:rPr lang="en-US" dirty="0">
                <a:solidFill>
                  <a:srgbClr val="1E1E1E"/>
                </a:solidFill>
                <a:latin typeface="NotoSans"/>
              </a:rPr>
              <a:t>Determine required granularity</a:t>
            </a:r>
            <a:endParaRPr lang="en-US" dirty="0">
              <a:solidFill>
                <a:srgbClr val="1E1E1E"/>
              </a:solidFill>
              <a:effectLst/>
              <a:latin typeface="NotoSans"/>
            </a:endParaRPr>
          </a:p>
          <a:p>
            <a:r>
              <a:rPr lang="en-US" dirty="0">
                <a:solidFill>
                  <a:srgbClr val="1E1E1E"/>
                </a:solidFill>
                <a:effectLst/>
                <a:latin typeface="NotoSans"/>
              </a:rPr>
              <a:t>Develop and freeze readout electrode design</a:t>
            </a:r>
          </a:p>
          <a:p>
            <a:r>
              <a:rPr lang="en-US" dirty="0">
                <a:solidFill>
                  <a:srgbClr val="1E1E1E"/>
                </a:solidFill>
                <a:effectLst/>
                <a:latin typeface="NotoSans"/>
              </a:rPr>
              <a:t>Investigate and decide on readout electronics (cold vs warm?)</a:t>
            </a:r>
          </a:p>
          <a:p>
            <a:r>
              <a:rPr lang="en-US" dirty="0">
                <a:solidFill>
                  <a:srgbClr val="1E1E1E"/>
                </a:solidFill>
                <a:latin typeface="NotoSans"/>
              </a:rPr>
              <a:t>Study mechanics, structural/assembly aspects of calorimeter</a:t>
            </a:r>
            <a:endParaRPr lang="en-US" dirty="0">
              <a:solidFill>
                <a:srgbClr val="1E1E1E"/>
              </a:solidFill>
              <a:effectLst/>
              <a:latin typeface="NotoSans"/>
            </a:endParaRPr>
          </a:p>
          <a:p>
            <a:r>
              <a:rPr lang="en-US" dirty="0">
                <a:solidFill>
                  <a:srgbClr val="1E1E1E"/>
                </a:solidFill>
                <a:effectLst/>
                <a:latin typeface="NotoSans"/>
              </a:rPr>
              <a:t>Build a prototype module in cryostat and study it in test beam some time in </a:t>
            </a:r>
            <a:r>
              <a:rPr lang="en-US" b="1" dirty="0">
                <a:solidFill>
                  <a:srgbClr val="1E1E1E"/>
                </a:solidFill>
                <a:effectLst/>
                <a:latin typeface="NotoSans"/>
              </a:rPr>
              <a:t>2028</a:t>
            </a:r>
            <a:r>
              <a:rPr lang="en-US" dirty="0">
                <a:solidFill>
                  <a:srgbClr val="1E1E1E"/>
                </a:solidFill>
                <a:effectLst/>
                <a:latin typeface="NotoSans"/>
              </a:rPr>
              <a:t>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3C35FA-960E-E676-EAA2-8C404D39D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240C-D3B0-9184-374C-2D97790F9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059D4B-643A-D727-454A-43E7A2435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4498" y="3063041"/>
            <a:ext cx="3738051" cy="2736398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A76292-ABE3-8179-1E36-2C9C04CBF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4210212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4996E-1E07-C2CE-C33A-0AA41319C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1EDDA-F9B0-6152-7B8D-C4C6AAA4D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818" y="1972639"/>
            <a:ext cx="4916632" cy="4336722"/>
          </a:xfrm>
        </p:spPr>
        <p:txBody>
          <a:bodyPr anchor="ctr">
            <a:normAutofit/>
          </a:bodyPr>
          <a:lstStyle/>
          <a:p>
            <a:endParaRPr lang="en-US" dirty="0"/>
          </a:p>
          <a:p>
            <a:r>
              <a:rPr lang="en-US" dirty="0"/>
              <a:t>Many opportunities for contributions</a:t>
            </a:r>
          </a:p>
          <a:p>
            <a:r>
              <a:rPr lang="en-US" dirty="0"/>
              <a:t>Most of the institutes have experience in the design, construction, and operation of the ATLAS LAr Calorimeter</a:t>
            </a:r>
          </a:p>
        </p:txBody>
      </p:sp>
      <p:pic>
        <p:nvPicPr>
          <p:cNvPr id="4" name="Picture 1" descr="page4image929035696">
            <a:extLst>
              <a:ext uri="{FF2B5EF4-FFF2-40B4-BE49-F238E27FC236}">
                <a16:creationId xmlns:a16="http://schemas.microsoft.com/office/drawing/2014/main" id="{05B2C2FB-7158-8566-3EAF-80B9B19DC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972" y="1662811"/>
            <a:ext cx="825500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age4image928940304">
            <a:extLst>
              <a:ext uri="{FF2B5EF4-FFF2-40B4-BE49-F238E27FC236}">
                <a16:creationId xmlns:a16="http://schemas.microsoft.com/office/drawing/2014/main" id="{30994BC4-855C-428D-EF32-421DAFF72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43" y="3788255"/>
            <a:ext cx="1463655" cy="1104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age4image928741120">
            <a:extLst>
              <a:ext uri="{FF2B5EF4-FFF2-40B4-BE49-F238E27FC236}">
                <a16:creationId xmlns:a16="http://schemas.microsoft.com/office/drawing/2014/main" id="{B96F9F8E-8678-AC96-B0CC-E4DF3DBA8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774" y="5307613"/>
            <a:ext cx="2092878" cy="52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page4image929027888">
            <a:extLst>
              <a:ext uri="{FF2B5EF4-FFF2-40B4-BE49-F238E27FC236}">
                <a16:creationId xmlns:a16="http://schemas.microsoft.com/office/drawing/2014/main" id="{2236D987-2788-CA8E-D1BA-5C19AC477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966" y="1020526"/>
            <a:ext cx="1134547" cy="114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page4image928404112">
            <a:extLst>
              <a:ext uri="{FF2B5EF4-FFF2-40B4-BE49-F238E27FC236}">
                <a16:creationId xmlns:a16="http://schemas.microsoft.com/office/drawing/2014/main" id="{50D751A9-8284-23C7-81BF-A216B9BB3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9593" y="773191"/>
            <a:ext cx="1219200" cy="93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page4image928360384">
            <a:extLst>
              <a:ext uri="{FF2B5EF4-FFF2-40B4-BE49-F238E27FC236}">
                <a16:creationId xmlns:a16="http://schemas.microsoft.com/office/drawing/2014/main" id="{87A53606-7387-175D-6F29-EABBC7F5B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890" y="4206781"/>
            <a:ext cx="16002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page4image928335296">
            <a:extLst>
              <a:ext uri="{FF2B5EF4-FFF2-40B4-BE49-F238E27FC236}">
                <a16:creationId xmlns:a16="http://schemas.microsoft.com/office/drawing/2014/main" id="{6D3708B4-B47C-4F2E-58D9-1775ECD80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130" y="5262256"/>
            <a:ext cx="825500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page4image928960352">
            <a:extLst>
              <a:ext uri="{FF2B5EF4-FFF2-40B4-BE49-F238E27FC236}">
                <a16:creationId xmlns:a16="http://schemas.microsoft.com/office/drawing/2014/main" id="{1723A673-733B-6495-8000-38C1506BF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858" y="1543033"/>
            <a:ext cx="927100" cy="93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3" descr="page4image928310016">
            <a:extLst>
              <a:ext uri="{FF2B5EF4-FFF2-40B4-BE49-F238E27FC236}">
                <a16:creationId xmlns:a16="http://schemas.microsoft.com/office/drawing/2014/main" id="{4F3F0847-D11F-FA92-3AF2-0D0C81CB4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249" y="3271599"/>
            <a:ext cx="18796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page4image928275344">
            <a:extLst>
              <a:ext uri="{FF2B5EF4-FFF2-40B4-BE49-F238E27FC236}">
                <a16:creationId xmlns:a16="http://schemas.microsoft.com/office/drawing/2014/main" id="{204711FB-5C16-67A7-5BAC-074358FF1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297" y="633784"/>
            <a:ext cx="1879600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9">
            <a:extLst>
              <a:ext uri="{FF2B5EF4-FFF2-40B4-BE49-F238E27FC236}">
                <a16:creationId xmlns:a16="http://schemas.microsoft.com/office/drawing/2014/main" id="{CB920420-80E9-AF1F-ACBA-D384D9F76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9262" y="4110448"/>
            <a:ext cx="1959697" cy="55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1">
            <a:extLst>
              <a:ext uri="{FF2B5EF4-FFF2-40B4-BE49-F238E27FC236}">
                <a16:creationId xmlns:a16="http://schemas.microsoft.com/office/drawing/2014/main" id="{E087D33E-6A57-BE04-3FD9-D85AB14E0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591" y="2259553"/>
            <a:ext cx="1350579" cy="135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3">
            <a:extLst>
              <a:ext uri="{FF2B5EF4-FFF2-40B4-BE49-F238E27FC236}">
                <a16:creationId xmlns:a16="http://schemas.microsoft.com/office/drawing/2014/main" id="{2A3D7BEC-EA08-ACF1-5ED0-9B567A17F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498" y="1891114"/>
            <a:ext cx="3018325" cy="226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5" descr="Charles University">
            <a:extLst>
              <a:ext uri="{FF2B5EF4-FFF2-40B4-BE49-F238E27FC236}">
                <a16:creationId xmlns:a16="http://schemas.microsoft.com/office/drawing/2014/main" id="{64B65D29-65A4-41A0-A0B2-E7A3ED847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618" y="5303457"/>
            <a:ext cx="2662723" cy="99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8E741AEE-D4C0-5AC1-D089-FD8CBC2E8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8C254AA-B887-D97F-2464-299D6FD7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6</a:t>
            </a:fld>
            <a:endParaRPr lang="en-US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C4B9F189-FE4F-B398-CDE9-A22365978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3595411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27157-B8E6-AA43-E0C3-BCE86759A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71A18-0DDE-68C5-C578-94BE67E05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7666790" cy="418470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Performed in </a:t>
            </a:r>
            <a:r>
              <a:rPr lang="en-US" b="1" dirty="0"/>
              <a:t>full Geant4 simulation</a:t>
            </a:r>
            <a:r>
              <a:rPr lang="en-US" dirty="0"/>
              <a:t> within the FCC software chain</a:t>
            </a:r>
          </a:p>
          <a:p>
            <a:pPr lvl="1"/>
            <a:r>
              <a:rPr lang="en-US" dirty="0"/>
              <a:t>First EM physics studies performed in 2022 but much more can be done:</a:t>
            </a:r>
          </a:p>
          <a:p>
            <a:pPr lvl="2"/>
            <a:r>
              <a:rPr lang="en-US" dirty="0"/>
              <a:t>LAr vs </a:t>
            </a:r>
            <a:r>
              <a:rPr lang="en-US" dirty="0" err="1"/>
              <a:t>LKr</a:t>
            </a:r>
            <a:r>
              <a:rPr lang="en-US" dirty="0"/>
              <a:t>, Pb vs W, granularity, layer structure, sampling fraction, …</a:t>
            </a:r>
          </a:p>
          <a:p>
            <a:r>
              <a:rPr lang="en-US" dirty="0">
                <a:solidFill>
                  <a:srgbClr val="1E1E1E"/>
                </a:solidFill>
                <a:latin typeface="NotoSans"/>
              </a:rPr>
              <a:t>Investigate solutions for Endcaps</a:t>
            </a:r>
          </a:p>
          <a:p>
            <a:pPr lvl="2"/>
            <a:r>
              <a:rPr lang="en-US" dirty="0">
                <a:solidFill>
                  <a:srgbClr val="1E1E1E"/>
                </a:solidFill>
                <a:latin typeface="NotoSans"/>
              </a:rPr>
              <a:t>Possibly use “Windmill/turbine” geometry?</a:t>
            </a:r>
          </a:p>
          <a:p>
            <a:r>
              <a:rPr lang="en-US" dirty="0">
                <a:solidFill>
                  <a:srgbClr val="1E1E1E"/>
                </a:solidFill>
                <a:effectLst/>
                <a:latin typeface="NotoSans"/>
              </a:rPr>
              <a:t>Investigate possibility to readout Cerenkov light  </a:t>
            </a:r>
          </a:p>
          <a:p>
            <a:pPr lvl="2"/>
            <a:r>
              <a:rPr lang="en-US" dirty="0">
                <a:solidFill>
                  <a:srgbClr val="1E1E1E"/>
                </a:solidFill>
                <a:latin typeface="NotoSans"/>
              </a:rPr>
              <a:t>Feasibility of design?</a:t>
            </a:r>
          </a:p>
          <a:p>
            <a:r>
              <a:rPr lang="en-US" dirty="0"/>
              <a:t>Next studies should be performed with full detector and full reconstruction, including Particle Flow</a:t>
            </a:r>
          </a:p>
          <a:p>
            <a:pPr lvl="1"/>
            <a:r>
              <a:rPr lang="en-US" dirty="0"/>
              <a:t>At least with HCAL and truth-tracker</a:t>
            </a:r>
          </a:p>
          <a:p>
            <a:r>
              <a:rPr lang="en-US" dirty="0"/>
              <a:t>Work needed on reconstruction</a:t>
            </a:r>
          </a:p>
          <a:p>
            <a:pPr lvl="1"/>
            <a:r>
              <a:rPr lang="en-US" dirty="0"/>
              <a:t>Study shower-shapes, employ cut-based PID, traditional clustering,… </a:t>
            </a:r>
          </a:p>
          <a:p>
            <a:pPr lvl="1"/>
            <a:r>
              <a:rPr lang="en-US" dirty="0"/>
              <a:t>But also work on more modern ML techniques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3D0C9-5F6D-BE72-CC55-12DD03CAD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8C9F9F-0E24-9B28-BB77-F2FF051E7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9D5ADC-BAF2-BCC9-9F82-D9E6B8195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764" y="197795"/>
            <a:ext cx="3663716" cy="29393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85E808-1BDD-7E26-D849-C8613BE7B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651566" y="4196809"/>
            <a:ext cx="2661724" cy="1709809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A94762-78A8-3F19-A5E3-09F20697F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3572979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B9AEA-B432-085A-1BA0-A573F6341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Granularity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AB627-6F16-6EA4-4EF4-201ADEC1F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9813205" cy="4184704"/>
          </a:xfrm>
        </p:spPr>
        <p:txBody>
          <a:bodyPr>
            <a:normAutofit/>
          </a:bodyPr>
          <a:lstStyle/>
          <a:p>
            <a:r>
              <a:rPr lang="en-US" dirty="0"/>
              <a:t>Need to understand the required granularity</a:t>
            </a:r>
          </a:p>
          <a:p>
            <a:pPr lvl="1"/>
            <a:r>
              <a:rPr lang="en-US" dirty="0">
                <a:effectLst/>
              </a:rPr>
              <a:t>Study pion ID (tau physics)  </a:t>
            </a:r>
          </a:p>
          <a:p>
            <a:pPr lvl="1"/>
            <a:r>
              <a:rPr lang="en-US" dirty="0">
                <a:effectLst/>
              </a:rPr>
              <a:t>Axion-like particle searches</a:t>
            </a:r>
          </a:p>
          <a:p>
            <a:pPr lvl="2"/>
            <a:r>
              <a:rPr lang="en-US" dirty="0">
                <a:effectLst/>
              </a:rPr>
              <a:t>Including Long-lived signatures </a:t>
            </a:r>
            <a:r>
              <a:rPr lang="en-US" dirty="0">
                <a:effectLst/>
                <a:sym typeface="Wingdings" pitchFamily="2" charset="2"/>
              </a:rPr>
              <a:t> Employ p</a:t>
            </a:r>
            <a:r>
              <a:rPr lang="en-US" dirty="0">
                <a:effectLst/>
              </a:rPr>
              <a:t>ointing/diphoton vertex reconstruction</a:t>
            </a:r>
          </a:p>
          <a:p>
            <a:pPr lvl="1"/>
            <a:r>
              <a:rPr lang="en-US" dirty="0">
                <a:effectLst/>
              </a:rPr>
              <a:t>Jet energy reconstruction   </a:t>
            </a:r>
          </a:p>
          <a:p>
            <a:pPr lvl="1"/>
            <a:r>
              <a:rPr lang="en-US" dirty="0">
                <a:effectLst/>
              </a:rPr>
              <a:t>Using 4D imaging techniques, ML, </a:t>
            </a:r>
            <a:r>
              <a:rPr lang="en-US" dirty="0" err="1">
                <a:effectLst/>
              </a:rPr>
              <a:t>PFlow</a:t>
            </a:r>
            <a:endParaRPr lang="en-US" dirty="0"/>
          </a:p>
          <a:p>
            <a:r>
              <a:rPr lang="en-US" dirty="0"/>
              <a:t>Optimize design for EM resolution</a:t>
            </a:r>
          </a:p>
          <a:p>
            <a:pPr lvl="1"/>
            <a:r>
              <a:rPr lang="en-US" dirty="0">
                <a:solidFill>
                  <a:srgbClr val="1E1E1E"/>
                </a:solidFill>
                <a:latin typeface="NotoSans"/>
              </a:rPr>
              <a:t>E</a:t>
            </a:r>
            <a:r>
              <a:rPr lang="en-US" dirty="0">
                <a:effectLst/>
              </a:rPr>
              <a:t>lectron and photon resolutions</a:t>
            </a:r>
          </a:p>
          <a:p>
            <a:pPr lvl="1"/>
            <a:r>
              <a:rPr lang="en-US" dirty="0" err="1">
                <a:effectLst/>
              </a:rPr>
              <a:t>Pions</a:t>
            </a:r>
            <a:r>
              <a:rPr lang="en-US" dirty="0">
                <a:effectLst/>
              </a:rPr>
              <a:t>, b-physics</a:t>
            </a:r>
          </a:p>
          <a:p>
            <a:pPr lvl="1"/>
            <a:r>
              <a:rPr lang="en-US" dirty="0"/>
              <a:t>G</a:t>
            </a:r>
            <a:r>
              <a:rPr lang="en-US" dirty="0">
                <a:effectLst/>
              </a:rPr>
              <a:t>ap size, sampling fraction, active and passive material...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5F5DF2-9F51-6CE1-1474-532330DDF5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79" b="2828"/>
          <a:stretch/>
        </p:blipFill>
        <p:spPr>
          <a:xfrm>
            <a:off x="8287164" y="548640"/>
            <a:ext cx="3523836" cy="25929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BE1100-2BEB-2B39-1BA8-A5DEDE99E335}"/>
              </a:ext>
            </a:extLst>
          </p:cNvPr>
          <p:cNvSpPr txBox="1"/>
          <p:nvPr/>
        </p:nvSpPr>
        <p:spPr>
          <a:xfrm>
            <a:off x="10585933" y="1754529"/>
            <a:ext cx="1522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2"/>
                </a:solidFill>
              </a:rPr>
              <a:t>Example from ATLAS LAr Calorimeter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96CEF6-B782-42E8-9FBB-10C598445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55FC2D-4DFF-4374-C4CA-F8EAEA8CC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8318E8-7695-9D5C-0228-35DC27958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509" y="3267757"/>
            <a:ext cx="3916160" cy="2809655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C3E588F-ED39-5286-99B5-CDC2A8C23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DRD6 plans for noble liquid calorimeters</a:t>
            </a:r>
          </a:p>
        </p:txBody>
      </p:sp>
    </p:spTree>
    <p:extLst>
      <p:ext uri="{BB962C8B-B14F-4D97-AF65-F5344CB8AC3E}">
        <p14:creationId xmlns:p14="http://schemas.microsoft.com/office/powerpoint/2010/main" val="3004459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A381F-5420-8542-024A-915730882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A2A15-2914-9D55-B9D4-2FD14F5D7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7139569" cy="40233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Continue lab tests with small-scale electrode PCB and first large-scale prototype</a:t>
            </a:r>
          </a:p>
          <a:p>
            <a:pPr lvl="1"/>
            <a:r>
              <a:rPr lang="en-US" dirty="0"/>
              <a:t>Measurements of x-talk and other cell properties</a:t>
            </a:r>
          </a:p>
          <a:p>
            <a:pPr lvl="2"/>
            <a:r>
              <a:rPr lang="en-US" dirty="0"/>
              <a:t>Promising to reach &lt;1% x-talk target</a:t>
            </a:r>
          </a:p>
          <a:p>
            <a:pPr lvl="2"/>
            <a:r>
              <a:rPr lang="en-US" dirty="0"/>
              <a:t>Minimize noise aiming for photons down to 300 MeV and S/N&gt;5 for MIPs</a:t>
            </a:r>
          </a:p>
          <a:p>
            <a:pPr lvl="1"/>
            <a:r>
              <a:rPr lang="en-US" dirty="0"/>
              <a:t>Comparing lab results with Finite Element simulations</a:t>
            </a:r>
          </a:p>
          <a:p>
            <a:r>
              <a:rPr lang="en-US" dirty="0"/>
              <a:t>Develop endcap design</a:t>
            </a:r>
          </a:p>
          <a:p>
            <a:pPr lvl="1"/>
            <a:r>
              <a:rPr lang="en-US" dirty="0"/>
              <a:t>Depends on geometry</a:t>
            </a:r>
          </a:p>
          <a:p>
            <a:pPr lvl="1"/>
            <a:r>
              <a:rPr lang="en-US" dirty="0"/>
              <a:t>Optimize granularity </a:t>
            </a:r>
          </a:p>
          <a:p>
            <a:r>
              <a:rPr lang="en-US" dirty="0"/>
              <a:t>Finalize barrel design and produce prototype (~2024)</a:t>
            </a:r>
          </a:p>
          <a:p>
            <a:pPr lvl="1"/>
            <a:r>
              <a:rPr lang="en-US" dirty="0"/>
              <a:t>Readout signals at the back </a:t>
            </a:r>
            <a:r>
              <a:rPr lang="en-US" dirty="0">
                <a:sym typeface="Wingdings" pitchFamily="2" charset="2"/>
              </a:rPr>
              <a:t> chose connectors</a:t>
            </a:r>
          </a:p>
          <a:p>
            <a:r>
              <a:rPr lang="en-US" dirty="0"/>
              <a:t>Manufacture test-module electrodes by 2027</a:t>
            </a:r>
          </a:p>
          <a:p>
            <a:pPr lvl="1"/>
            <a:r>
              <a:rPr lang="en-US" dirty="0"/>
              <a:t>Potentially foresee half of module read-out by cold electronics, other half send signals outside of cryostat with coax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CED0F-3741-E375-0E60-90A1C98A8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4/5/23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D533C2-B024-8ADB-99DA-BE6D41ABC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6EF5-4374-E541-A773-D270D3B04C13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A person holding a board&#10;&#10;Description automatically generated with low confidence">
            <a:extLst>
              <a:ext uri="{FF2B5EF4-FFF2-40B4-BE49-F238E27FC236}">
                <a16:creationId xmlns:a16="http://schemas.microsoft.com/office/drawing/2014/main" id="{86EAC1E2-0CF6-BD3A-1A12-8B5FEFEB21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888502" y="2825862"/>
            <a:ext cx="3587064" cy="29235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2AF916-B9E7-F3F2-54E7-9307DA693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2068" y="11538"/>
            <a:ext cx="3019932" cy="218796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557974-FAD9-95B0-1B99-CEE4929C7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DRD6 plans for noble liquid calorimeters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A32816-373E-7111-E663-12AB00D2C706}"/>
              </a:ext>
            </a:extLst>
          </p:cNvPr>
          <p:cNvSpPr txBox="1"/>
          <p:nvPr/>
        </p:nvSpPr>
        <p:spPr>
          <a:xfrm>
            <a:off x="9557635" y="6036880"/>
            <a:ext cx="2502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58 cm x 44 cm x 1.2 mm electrode prototype at CERN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9989B4-2CE1-0B35-F48D-630E321F4370}"/>
              </a:ext>
            </a:extLst>
          </p:cNvPr>
          <p:cNvSpPr txBox="1"/>
          <p:nvPr/>
        </p:nvSpPr>
        <p:spPr>
          <a:xfrm>
            <a:off x="9172068" y="2145481"/>
            <a:ext cx="2870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Small-scale PCB prototype at IJCLAB </a:t>
            </a:r>
          </a:p>
        </p:txBody>
      </p:sp>
    </p:spTree>
    <p:extLst>
      <p:ext uri="{BB962C8B-B14F-4D97-AF65-F5344CB8AC3E}">
        <p14:creationId xmlns:p14="http://schemas.microsoft.com/office/powerpoint/2010/main" val="2217957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{4A6257BF-8855-1147-9C75-E8270F86A2EF}tf10001061</Template>
  <TotalTime>2854</TotalTime>
  <Words>1503</Words>
  <Application>Microsoft Macintosh PowerPoint</Application>
  <PresentationFormat>Widescreen</PresentationFormat>
  <Paragraphs>240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Calibri</vt:lpstr>
      <vt:lpstr>NotoSans</vt:lpstr>
      <vt:lpstr>System Font Regular</vt:lpstr>
      <vt:lpstr>Times New Roman</vt:lpstr>
      <vt:lpstr>Tw Cen MT</vt:lpstr>
      <vt:lpstr>Tw Cen MT Condensed</vt:lpstr>
      <vt:lpstr>Utopia</vt:lpstr>
      <vt:lpstr>Wingdings 3</vt:lpstr>
      <vt:lpstr>Integral</vt:lpstr>
      <vt:lpstr>DRD6 plans for noble liquid calorimeters</vt:lpstr>
      <vt:lpstr>introduction</vt:lpstr>
      <vt:lpstr>PowerPoint Presentation</vt:lpstr>
      <vt:lpstr>PowerPoint Presentation</vt:lpstr>
      <vt:lpstr>The way forward</vt:lpstr>
      <vt:lpstr>collaboration</vt:lpstr>
      <vt:lpstr>Design optimization</vt:lpstr>
      <vt:lpstr>Granularity</vt:lpstr>
      <vt:lpstr>electrodes</vt:lpstr>
      <vt:lpstr>Readout electronics</vt:lpstr>
      <vt:lpstr>MECHANICS</vt:lpstr>
      <vt:lpstr>Test module</vt:lpstr>
      <vt:lpstr>Conclusions</vt:lpstr>
      <vt:lpstr>Backup material</vt:lpstr>
      <vt:lpstr>THE atlas LAr calorimeter</vt:lpstr>
      <vt:lpstr>Calorimetry – Jet Energy Resolution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Nikiforos Nikiforou</dc:creator>
  <cp:lastModifiedBy>Nikiforos Nikiforou</cp:lastModifiedBy>
  <cp:revision>32</cp:revision>
  <dcterms:created xsi:type="dcterms:W3CDTF">2023-05-02T13:27:51Z</dcterms:created>
  <dcterms:modified xsi:type="dcterms:W3CDTF">2023-05-04T13:04:05Z</dcterms:modified>
</cp:coreProperties>
</file>