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9" r:id="rId2"/>
    <p:sldId id="274" r:id="rId3"/>
    <p:sldId id="312" r:id="rId4"/>
    <p:sldId id="317" r:id="rId5"/>
    <p:sldId id="318" r:id="rId6"/>
    <p:sldId id="319" r:id="rId7"/>
    <p:sldId id="320" r:id="rId8"/>
    <p:sldId id="321" r:id="rId9"/>
    <p:sldId id="306"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32"/>
    <p:restoredTop sz="94686"/>
  </p:normalViewPr>
  <p:slideViewPr>
    <p:cSldViewPr snapToObjects="1">
      <p:cViewPr varScale="1">
        <p:scale>
          <a:sx n="119" d="100"/>
          <a:sy n="119" d="100"/>
        </p:scale>
        <p:origin x="208"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2/27/23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27.02.23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27.02.23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27.02.23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27.02.23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27.02.23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27.02.23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27.02.23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27.02.23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27.02.23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27.02.23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3EF7B39-23DF-A840-A7BA-86E01E93D669}" type="datetime1">
              <a:rPr lang="de-CH" smtClean="0"/>
              <a:t>27.02.23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27.02.23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27.02.23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27.02.23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C59C3C-3539-0F4E-8F5B-F97EBD723FC3}" type="datetime1">
              <a:rPr lang="de-CH" smtClean="0"/>
              <a:t>27.02.23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27.02.23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27.02.23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27.02.23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27.02.23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27/02/2023</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1"/>
            <a:ext cx="11376025" cy="1490864"/>
          </a:xfrm>
        </p:spPr>
        <p:txBody>
          <a:bodyPr/>
          <a:lstStyle/>
          <a:p>
            <a:r>
              <a:rPr lang="en-US" dirty="0"/>
              <a:t>Some considerations on ID cards of HL-LHC magnets</a:t>
            </a:r>
            <a:br>
              <a:rPr lang="en-US" dirty="0"/>
            </a:b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013176"/>
            <a:ext cx="11376026" cy="1656184"/>
          </a:xfrm>
        </p:spPr>
        <p:txBody>
          <a:bodyPr/>
          <a:lstStyle/>
          <a:p>
            <a:pPr algn="l"/>
            <a:r>
              <a:rPr lang="en-US" sz="1800" dirty="0"/>
              <a:t>Massimo Giovannozzi</a:t>
            </a:r>
          </a:p>
          <a:p>
            <a:pPr algn="l"/>
            <a:r>
              <a:rPr lang="en-US" sz="1800" dirty="0"/>
              <a:t>Acknowledgements: L. </a:t>
            </a:r>
            <a:r>
              <a:rPr lang="en-US" sz="1800" dirty="0" err="1"/>
              <a:t>Bottura</a:t>
            </a:r>
            <a:r>
              <a:rPr lang="en-US" sz="1800" dirty="0"/>
              <a:t>, R. De Maria, E. Maclean, S. Le </a:t>
            </a:r>
            <a:r>
              <a:rPr lang="en-US" sz="1800" dirty="0" err="1"/>
              <a:t>Naour</a:t>
            </a:r>
            <a:r>
              <a:rPr lang="en-US" sz="1800" dirty="0"/>
              <a:t>, E. </a:t>
            </a:r>
            <a:r>
              <a:rPr lang="en-US" sz="1800" dirty="0" err="1"/>
              <a:t>Todesco</a:t>
            </a:r>
            <a:r>
              <a:rPr lang="en-US" sz="1800" dirty="0"/>
              <a:t>, R. Tomás</a:t>
            </a:r>
          </a:p>
          <a:p>
            <a:pPr algn="l"/>
            <a:r>
              <a:rPr lang="en-US" sz="1800" dirty="0"/>
              <a:t>27 February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a:extLst>
              <a:ext uri="{FF2B5EF4-FFF2-40B4-BE49-F238E27FC236}">
                <a16:creationId xmlns:a16="http://schemas.microsoft.com/office/drawing/2014/main" id="{C5A20BB2-CAD0-5944-99A8-A293C10C5396}"/>
              </a:ext>
            </a:extLst>
          </p:cNvPr>
          <p:cNvPicPr>
            <a:picLocks noChangeAspect="1"/>
          </p:cNvPicPr>
          <p:nvPr/>
        </p:nvPicPr>
        <p:blipFill>
          <a:blip r:embed="rId2"/>
          <a:stretch>
            <a:fillRect/>
          </a:stretch>
        </p:blipFill>
        <p:spPr>
          <a:xfrm>
            <a:off x="0" y="0"/>
            <a:ext cx="12195020" cy="6327605"/>
          </a:xfrm>
          <a:prstGeom prst="rect">
            <a:avLst/>
          </a:prstGeom>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p:txBody>
          <a:bodyPr/>
          <a:lstStyle/>
          <a:p>
            <a:r>
              <a:rPr lang="en-US" dirty="0"/>
              <a:t>ID cards are essential for magnet assessment and slot allocation activities.</a:t>
            </a:r>
          </a:p>
          <a:p>
            <a:r>
              <a:rPr lang="en-US" dirty="0"/>
              <a:t>To this goal they should collect all relevant information for magnet activities. </a:t>
            </a:r>
          </a:p>
          <a:p>
            <a:r>
              <a:rPr lang="en-US" dirty="0"/>
              <a:t>The layout has been one of the first objective of the MEB, which took particular care of the ID cards of main dipoles and quadrupoles (given the relevance and number of these magnets).</a:t>
            </a:r>
          </a:p>
          <a:p>
            <a:r>
              <a:rPr lang="en-US" dirty="0"/>
              <a:t>The data are taken from relevant databases and the ID cards filled in either in automatic (dipoles and quadrupoles), or manual way (all other magnets).</a:t>
            </a:r>
          </a:p>
          <a:p>
            <a:r>
              <a:rPr lang="en-US" dirty="0"/>
              <a:t>After magnet acceptance and slot definition, this additional information is added to the ID cards and stored in MTF.</a:t>
            </a:r>
          </a:p>
          <a:p>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General comments</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82A11673-7657-DD4E-9225-084449B85106}" type="datetime1">
              <a:rPr lang="de-CH" smtClean="0"/>
              <a:t>27.02.23</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dirty="0"/>
              <a:t>M. Giovannozzi | Some considerations on ID cards</a:t>
            </a:r>
          </a:p>
        </p:txBody>
      </p:sp>
    </p:spTree>
    <p:extLst>
      <p:ext uri="{BB962C8B-B14F-4D97-AF65-F5344CB8AC3E}">
        <p14:creationId xmlns:p14="http://schemas.microsoft.com/office/powerpoint/2010/main" val="72198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a:extLst>
              <a:ext uri="{FF2B5EF4-FFF2-40B4-BE49-F238E27FC236}">
                <a16:creationId xmlns:a16="http://schemas.microsoft.com/office/drawing/2014/main" id="{C5A20BB2-CAD0-5944-99A8-A293C10C5396}"/>
              </a:ext>
            </a:extLst>
          </p:cNvPr>
          <p:cNvPicPr>
            <a:picLocks noChangeAspect="1"/>
          </p:cNvPicPr>
          <p:nvPr/>
        </p:nvPicPr>
        <p:blipFill>
          <a:blip r:embed="rId2"/>
          <a:stretch>
            <a:fillRect/>
          </a:stretch>
        </p:blipFill>
        <p:spPr>
          <a:xfrm>
            <a:off x="0" y="0"/>
            <a:ext cx="12195020" cy="6327605"/>
          </a:xfrm>
          <a:prstGeom prst="rect">
            <a:avLst/>
          </a:prstGeom>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p:txBody>
          <a:bodyPr/>
          <a:lstStyle/>
          <a:p>
            <a:r>
              <a:rPr lang="en-US" dirty="0"/>
              <a:t>With the appointment of the Magnet Assessment Board (MAB), ID cards have regained interest, in particular in the context of HL-LHC activities.</a:t>
            </a:r>
          </a:p>
          <a:p>
            <a:r>
              <a:rPr lang="en-US" dirty="0"/>
              <a:t>The new HL-LHC magnets require changes to the information reported in the ID cards. These changes have been discussed with WP2 and WP3 Leaders (and few experts) and the final proposal is being </a:t>
            </a:r>
            <a:r>
              <a:rPr lang="en-US"/>
              <a:t>presented to </a:t>
            </a:r>
            <a:r>
              <a:rPr lang="en-US" dirty="0"/>
              <a:t>MAB for endorsement.</a:t>
            </a:r>
          </a:p>
          <a:p>
            <a:r>
              <a:rPr lang="en-US" dirty="0"/>
              <a:t>Another big topic to be discussed is the storage of measured data (magnetic and geometry). </a:t>
            </a:r>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General comments</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82A11673-7657-DD4E-9225-084449B85106}" type="datetime1">
              <a:rPr lang="de-CH" smtClean="0"/>
              <a:t>27.02.23</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dirty="0"/>
              <a:t>M. Giovannozzi | Some considerations on ID cards</a:t>
            </a:r>
          </a:p>
        </p:txBody>
      </p:sp>
    </p:spTree>
    <p:extLst>
      <p:ext uri="{BB962C8B-B14F-4D97-AF65-F5344CB8AC3E}">
        <p14:creationId xmlns:p14="http://schemas.microsoft.com/office/powerpoint/2010/main" val="996558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a:xfrm>
            <a:off x="407989" y="373593"/>
            <a:ext cx="5616574" cy="1065742"/>
          </a:xfrm>
        </p:spPr>
        <p:txBody>
          <a:bodyPr anchor="t">
            <a:normAutofit/>
          </a:bodyPr>
          <a:lstStyle/>
          <a:p>
            <a:r>
              <a:rPr lang="en-GB" sz="3300" dirty="0"/>
              <a:t>Examples of ID cards: triplet quadrupoles – Q2.R5</a:t>
            </a:r>
          </a:p>
        </p:txBody>
      </p:sp>
      <p:sp>
        <p:nvSpPr>
          <p:cNvPr id="2" name="Content Placeholder 1">
            <a:extLst>
              <a:ext uri="{FF2B5EF4-FFF2-40B4-BE49-F238E27FC236}">
                <a16:creationId xmlns:a16="http://schemas.microsoft.com/office/drawing/2014/main" id="{63BCAC97-C052-E233-6B9C-ED533F2439CB}"/>
              </a:ext>
            </a:extLst>
          </p:cNvPr>
          <p:cNvSpPr>
            <a:spLocks noGrp="1"/>
          </p:cNvSpPr>
          <p:nvPr>
            <p:ph sz="half" idx="1"/>
          </p:nvPr>
        </p:nvSpPr>
        <p:spPr>
          <a:xfrm>
            <a:off x="407987" y="1598658"/>
            <a:ext cx="7422789" cy="4602117"/>
          </a:xfrm>
        </p:spPr>
        <p:txBody>
          <a:bodyPr>
            <a:normAutofit fontScale="92500"/>
          </a:bodyPr>
          <a:lstStyle/>
          <a:p>
            <a:pPr marL="285750" indent="-285750">
              <a:buFont typeface="Arial" panose="020B0604020202020204" pitchFamily="34" charset="0"/>
              <a:buChar char="•"/>
            </a:pPr>
            <a:r>
              <a:rPr lang="en-GB" sz="1900" dirty="0"/>
              <a:t>All data relevant for magnet assessment included</a:t>
            </a:r>
          </a:p>
          <a:p>
            <a:pPr marL="609600" lvl="1" indent="-285750">
              <a:buFont typeface="Arial" panose="020B0604020202020204" pitchFamily="34" charset="0"/>
              <a:buChar char="•"/>
            </a:pPr>
            <a:r>
              <a:rPr lang="en-GB" sz="1900" dirty="0"/>
              <a:t>Quench performance</a:t>
            </a:r>
          </a:p>
          <a:p>
            <a:pPr marL="609600" lvl="1" indent="-285750">
              <a:buFont typeface="Arial" panose="020B0604020202020204" pitchFamily="34" charset="0"/>
              <a:buChar char="•"/>
            </a:pPr>
            <a:r>
              <a:rPr lang="en-GB" sz="1900" dirty="0"/>
              <a:t>Geometry of magnet</a:t>
            </a:r>
          </a:p>
          <a:p>
            <a:pPr marL="609600" lvl="1" indent="-285750">
              <a:buFont typeface="Arial" panose="020B0604020202020204" pitchFamily="34" charset="0"/>
              <a:buChar char="•"/>
            </a:pPr>
            <a:r>
              <a:rPr lang="en-GB" sz="1900" dirty="0"/>
              <a:t>Field quality (note the colour coding of cells)</a:t>
            </a:r>
          </a:p>
          <a:p>
            <a:pPr marL="609600" lvl="1" indent="-285750">
              <a:buFont typeface="Arial" panose="020B0604020202020204" pitchFamily="34" charset="0"/>
              <a:buChar char="•"/>
            </a:pPr>
            <a:r>
              <a:rPr lang="en-GB" sz="1900" dirty="0"/>
              <a:t>Main milestones</a:t>
            </a:r>
          </a:p>
          <a:p>
            <a:pPr marL="609600" lvl="1" indent="-285750">
              <a:buFont typeface="Arial" panose="020B0604020202020204" pitchFamily="34" charset="0"/>
              <a:buChar char="•"/>
            </a:pPr>
            <a:r>
              <a:rPr lang="en-GB" sz="1900" dirty="0"/>
              <a:t>Important specificities</a:t>
            </a:r>
          </a:p>
          <a:p>
            <a:pPr marL="285750" indent="-285750">
              <a:buFont typeface="Arial" panose="020B0604020202020204" pitchFamily="34" charset="0"/>
              <a:buChar char="•"/>
            </a:pPr>
            <a:r>
              <a:rPr lang="en-GB" sz="1900" dirty="0"/>
              <a:t>Proposal for HL-LHC magnet</a:t>
            </a:r>
          </a:p>
          <a:p>
            <a:pPr marL="609600" lvl="1" indent="-285750">
              <a:buFont typeface="Arial" panose="020B0604020202020204" pitchFamily="34" charset="0"/>
              <a:buChar char="•"/>
            </a:pPr>
            <a:r>
              <a:rPr lang="en-GB" sz="1900" dirty="0"/>
              <a:t>Keep same format (without missing data, of course)</a:t>
            </a:r>
          </a:p>
          <a:p>
            <a:pPr marL="609600" lvl="1" indent="-285750">
              <a:buFont typeface="Arial" panose="020B0604020202020204" pitchFamily="34" charset="0"/>
              <a:buChar char="•"/>
            </a:pPr>
            <a:r>
              <a:rPr lang="en-GB" sz="1900" dirty="0"/>
              <a:t>Colour coding: two colours (inside or outside acceptance range)</a:t>
            </a:r>
          </a:p>
          <a:p>
            <a:pPr marL="609600" lvl="1" indent="-285750">
              <a:buFont typeface="Arial" panose="020B0604020202020204" pitchFamily="34" charset="0"/>
              <a:buChar char="•"/>
            </a:pPr>
            <a:r>
              <a:rPr lang="en-GB" sz="1900" dirty="0"/>
              <a:t>Include information from BPM and orbit corrector</a:t>
            </a:r>
          </a:p>
          <a:p>
            <a:pPr marL="609600" lvl="1" indent="-285750">
              <a:buFont typeface="Arial" panose="020B0604020202020204" pitchFamily="34" charset="0"/>
              <a:buChar char="•"/>
            </a:pPr>
            <a:r>
              <a:rPr lang="en-GB" sz="1900" dirty="0"/>
              <a:t>Include maximum b3 and b5 of orbit corrector (with colouring)</a:t>
            </a:r>
          </a:p>
          <a:p>
            <a:pPr marL="609600" lvl="1" indent="-285750">
              <a:buFont typeface="Arial" panose="020B0604020202020204" pitchFamily="34" charset="0"/>
              <a:buChar char="•"/>
            </a:pPr>
            <a:r>
              <a:rPr lang="en-GB" sz="1900" dirty="0"/>
              <a:t>Include maximum gradient reached</a:t>
            </a:r>
          </a:p>
          <a:p>
            <a:pPr marL="609600" lvl="1" indent="-285750">
              <a:buFont typeface="Arial" panose="020B0604020202020204" pitchFamily="34" charset="0"/>
              <a:buChar char="•"/>
            </a:pPr>
            <a:endParaRPr lang="en-GB" sz="1900" dirty="0"/>
          </a:p>
          <a:p>
            <a:endParaRPr lang="en-GB" sz="1900" dirty="0"/>
          </a:p>
          <a:p>
            <a:endParaRPr lang="en-GB" sz="1900" dirty="0"/>
          </a:p>
        </p:txBody>
      </p:sp>
      <p:pic>
        <p:nvPicPr>
          <p:cNvPr id="8" name="Picture 7">
            <a:extLst>
              <a:ext uri="{FF2B5EF4-FFF2-40B4-BE49-F238E27FC236}">
                <a16:creationId xmlns:a16="http://schemas.microsoft.com/office/drawing/2014/main" id="{D7DB7E27-C5AE-A098-4025-0DA858E746CF}"/>
              </a:ext>
            </a:extLst>
          </p:cNvPr>
          <p:cNvPicPr>
            <a:picLocks noChangeAspect="1"/>
          </p:cNvPicPr>
          <p:nvPr/>
        </p:nvPicPr>
        <p:blipFill>
          <a:blip r:embed="rId2"/>
          <a:stretch>
            <a:fillRect/>
          </a:stretch>
        </p:blipFill>
        <p:spPr>
          <a:xfrm>
            <a:off x="7830776" y="0"/>
            <a:ext cx="4385904" cy="6207170"/>
          </a:xfrm>
          <a:prstGeom prst="rect">
            <a:avLst/>
          </a:prstGeom>
          <a:noFill/>
        </p:spPr>
      </p:pic>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4"/>
          </p:nvPr>
        </p:nvSpPr>
        <p:spPr>
          <a:xfrm>
            <a:off x="2495600" y="6378349"/>
            <a:ext cx="1620788" cy="365125"/>
          </a:xfrm>
        </p:spPr>
        <p:txBody>
          <a:bodyPr anchor="ctr">
            <a:normAutofit/>
          </a:bodyPr>
          <a:lstStyle/>
          <a:p>
            <a:pPr>
              <a:spcAft>
                <a:spcPts val="600"/>
              </a:spcAft>
            </a:pPr>
            <a:fld id="{7FC59C3C-3539-0F4E-8F5B-F97EBD723FC3}" type="datetime1">
              <a:rPr lang="de-CH" smtClean="0"/>
              <a:pPr>
                <a:spcAft>
                  <a:spcPts val="600"/>
                </a:spcAft>
              </a:pPr>
              <a:t>27.02.23</a:t>
            </a:fld>
            <a:endParaRPr lang="en-US"/>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M. Giovannozzi | Some considerations on ID cards</a:t>
            </a:r>
            <a:endParaRPr lang="en-US"/>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spTree>
    <p:extLst>
      <p:ext uri="{BB962C8B-B14F-4D97-AF65-F5344CB8AC3E}">
        <p14:creationId xmlns:p14="http://schemas.microsoft.com/office/powerpoint/2010/main" val="346985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a:xfrm>
            <a:off x="407989" y="373593"/>
            <a:ext cx="5616574" cy="1065742"/>
          </a:xfrm>
        </p:spPr>
        <p:txBody>
          <a:bodyPr anchor="t">
            <a:normAutofit/>
          </a:bodyPr>
          <a:lstStyle/>
          <a:p>
            <a:r>
              <a:rPr lang="en-GB" sz="3300" dirty="0"/>
              <a:t>Examples of ID cards: triplet quadrupoles – Q1.L8</a:t>
            </a:r>
          </a:p>
        </p:txBody>
      </p:sp>
      <p:sp>
        <p:nvSpPr>
          <p:cNvPr id="2" name="Content Placeholder 1">
            <a:extLst>
              <a:ext uri="{FF2B5EF4-FFF2-40B4-BE49-F238E27FC236}">
                <a16:creationId xmlns:a16="http://schemas.microsoft.com/office/drawing/2014/main" id="{63BCAC97-C052-E233-6B9C-ED533F2439CB}"/>
              </a:ext>
            </a:extLst>
          </p:cNvPr>
          <p:cNvSpPr>
            <a:spLocks noGrp="1"/>
          </p:cNvSpPr>
          <p:nvPr>
            <p:ph sz="half" idx="1"/>
          </p:nvPr>
        </p:nvSpPr>
        <p:spPr>
          <a:xfrm>
            <a:off x="407987" y="1598658"/>
            <a:ext cx="7128173" cy="4602117"/>
          </a:xfrm>
        </p:spPr>
        <p:txBody>
          <a:bodyPr>
            <a:normAutofit lnSpcReduction="10000"/>
          </a:bodyPr>
          <a:lstStyle/>
          <a:p>
            <a:pPr marL="285750" indent="-285750">
              <a:buFont typeface="Arial" panose="020B0604020202020204" pitchFamily="34" charset="0"/>
              <a:buChar char="•"/>
            </a:pPr>
            <a:r>
              <a:rPr lang="en-GB" sz="1900" dirty="0"/>
              <a:t>All data relevant for magnet assessment included</a:t>
            </a:r>
          </a:p>
          <a:p>
            <a:pPr marL="609600" lvl="1" indent="-285750">
              <a:buFont typeface="Arial" panose="020B0604020202020204" pitchFamily="34" charset="0"/>
              <a:buChar char="•"/>
            </a:pPr>
            <a:r>
              <a:rPr lang="en-GB" sz="1900" dirty="0"/>
              <a:t>Quench performance</a:t>
            </a:r>
          </a:p>
          <a:p>
            <a:pPr marL="609600" lvl="1" indent="-285750">
              <a:buFont typeface="Arial" panose="020B0604020202020204" pitchFamily="34" charset="0"/>
              <a:buChar char="•"/>
            </a:pPr>
            <a:r>
              <a:rPr lang="en-GB" sz="1900" dirty="0"/>
              <a:t>Geometry of magnet</a:t>
            </a:r>
          </a:p>
          <a:p>
            <a:pPr marL="609600" lvl="1" indent="-285750">
              <a:buFont typeface="Arial" panose="020B0604020202020204" pitchFamily="34" charset="0"/>
              <a:buChar char="•"/>
            </a:pPr>
            <a:r>
              <a:rPr lang="en-GB" sz="1900" dirty="0"/>
              <a:t>Field quality (note the colour coding of cells)</a:t>
            </a:r>
          </a:p>
          <a:p>
            <a:pPr marL="609600" lvl="1" indent="-285750">
              <a:buFont typeface="Arial" panose="020B0604020202020204" pitchFamily="34" charset="0"/>
              <a:buChar char="•"/>
            </a:pPr>
            <a:r>
              <a:rPr lang="en-GB" sz="1900" dirty="0"/>
              <a:t>Main milestones</a:t>
            </a:r>
          </a:p>
          <a:p>
            <a:pPr marL="609600" lvl="1" indent="-285750">
              <a:buFont typeface="Arial" panose="020B0604020202020204" pitchFamily="34" charset="0"/>
              <a:buChar char="•"/>
            </a:pPr>
            <a:r>
              <a:rPr lang="en-GB" sz="1900" dirty="0"/>
              <a:t>Important specificities</a:t>
            </a:r>
          </a:p>
          <a:p>
            <a:pPr marL="285750" indent="-285750">
              <a:buFont typeface="Arial" panose="020B0604020202020204" pitchFamily="34" charset="0"/>
              <a:buChar char="•"/>
            </a:pPr>
            <a:r>
              <a:rPr lang="en-GB" sz="1900" dirty="0"/>
              <a:t>Proposal for HL-LHC magnet Q1 and Q3</a:t>
            </a:r>
          </a:p>
          <a:p>
            <a:pPr marL="609600" lvl="1" indent="-285750">
              <a:buFont typeface="Arial" panose="020B0604020202020204" pitchFamily="34" charset="0"/>
              <a:buChar char="•"/>
            </a:pPr>
            <a:r>
              <a:rPr lang="en-GB" sz="1900" dirty="0"/>
              <a:t>Use same format as for LHC Q2, i.e. report data for both cold masses</a:t>
            </a:r>
          </a:p>
          <a:p>
            <a:pPr marL="609600" lvl="1" indent="-285750">
              <a:buFont typeface="Arial" panose="020B0604020202020204" pitchFamily="34" charset="0"/>
              <a:buChar char="•"/>
            </a:pPr>
            <a:r>
              <a:rPr lang="en-GB" sz="1900" dirty="0"/>
              <a:t>Colour coding: two colours (inside or outside acceptance range)</a:t>
            </a:r>
          </a:p>
          <a:p>
            <a:pPr marL="609600" lvl="1" indent="-285750">
              <a:buFont typeface="Arial" panose="020B0604020202020204" pitchFamily="34" charset="0"/>
              <a:buChar char="•"/>
            </a:pPr>
            <a:r>
              <a:rPr lang="en-GB" sz="1900" dirty="0"/>
              <a:t>Include information from BPM</a:t>
            </a:r>
          </a:p>
          <a:p>
            <a:pPr marL="609600" lvl="1" indent="-285750">
              <a:buFont typeface="Arial" panose="020B0604020202020204" pitchFamily="34" charset="0"/>
              <a:buChar char="•"/>
            </a:pPr>
            <a:r>
              <a:rPr lang="en-GB" sz="1900" dirty="0"/>
              <a:t>Include maximum gradient reached</a:t>
            </a:r>
          </a:p>
          <a:p>
            <a:pPr marL="609600" lvl="1" indent="-285750">
              <a:buFont typeface="Arial" panose="020B0604020202020204" pitchFamily="34" charset="0"/>
              <a:buChar char="•"/>
            </a:pPr>
            <a:endParaRPr lang="en-GB" sz="1900" dirty="0"/>
          </a:p>
          <a:p>
            <a:endParaRPr lang="en-GB" sz="1900" dirty="0"/>
          </a:p>
          <a:p>
            <a:endParaRPr lang="en-GB" sz="1900" dirty="0"/>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4"/>
          </p:nvPr>
        </p:nvSpPr>
        <p:spPr>
          <a:xfrm>
            <a:off x="2495600" y="6378349"/>
            <a:ext cx="1620788" cy="365125"/>
          </a:xfrm>
        </p:spPr>
        <p:txBody>
          <a:bodyPr anchor="ctr">
            <a:normAutofit/>
          </a:bodyPr>
          <a:lstStyle/>
          <a:p>
            <a:pPr>
              <a:spcAft>
                <a:spcPts val="600"/>
              </a:spcAft>
            </a:pPr>
            <a:fld id="{7FC59C3C-3539-0F4E-8F5B-F97EBD723FC3}" type="datetime1">
              <a:rPr lang="de-CH" smtClean="0"/>
              <a:pPr>
                <a:spcAft>
                  <a:spcPts val="600"/>
                </a:spcAft>
              </a:pPr>
              <a:t>27.02.23</a:t>
            </a:fld>
            <a:endParaRPr lang="en-US"/>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M. Giovannozzi | Some considerations on ID cards</a:t>
            </a:r>
            <a:endParaRPr lang="en-US"/>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pic>
        <p:nvPicPr>
          <p:cNvPr id="7" name="Picture 6">
            <a:extLst>
              <a:ext uri="{FF2B5EF4-FFF2-40B4-BE49-F238E27FC236}">
                <a16:creationId xmlns:a16="http://schemas.microsoft.com/office/drawing/2014/main" id="{BCF4170D-EC30-0471-D2E8-7118B90EC27B}"/>
              </a:ext>
            </a:extLst>
          </p:cNvPr>
          <p:cNvPicPr>
            <a:picLocks noChangeAspect="1"/>
          </p:cNvPicPr>
          <p:nvPr/>
        </p:nvPicPr>
        <p:blipFill>
          <a:blip r:embed="rId2"/>
          <a:stretch>
            <a:fillRect/>
          </a:stretch>
        </p:blipFill>
        <p:spPr>
          <a:xfrm>
            <a:off x="7767312" y="85142"/>
            <a:ext cx="4385904" cy="6207170"/>
          </a:xfrm>
          <a:prstGeom prst="rect">
            <a:avLst/>
          </a:prstGeom>
          <a:noFill/>
        </p:spPr>
      </p:pic>
    </p:spTree>
    <p:extLst>
      <p:ext uri="{BB962C8B-B14F-4D97-AF65-F5344CB8AC3E}">
        <p14:creationId xmlns:p14="http://schemas.microsoft.com/office/powerpoint/2010/main" val="2303778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a:xfrm>
            <a:off x="407989" y="373593"/>
            <a:ext cx="5616574" cy="1065742"/>
          </a:xfrm>
        </p:spPr>
        <p:txBody>
          <a:bodyPr anchor="t">
            <a:normAutofit/>
          </a:bodyPr>
          <a:lstStyle/>
          <a:p>
            <a:r>
              <a:rPr lang="en-GB" sz="3300" dirty="0"/>
              <a:t>Examples of ID cards: separation dipoles – D2.L5</a:t>
            </a:r>
          </a:p>
        </p:txBody>
      </p:sp>
      <p:sp>
        <p:nvSpPr>
          <p:cNvPr id="2" name="Content Placeholder 1">
            <a:extLst>
              <a:ext uri="{FF2B5EF4-FFF2-40B4-BE49-F238E27FC236}">
                <a16:creationId xmlns:a16="http://schemas.microsoft.com/office/drawing/2014/main" id="{63BCAC97-C052-E233-6B9C-ED533F2439CB}"/>
              </a:ext>
            </a:extLst>
          </p:cNvPr>
          <p:cNvSpPr>
            <a:spLocks noGrp="1"/>
          </p:cNvSpPr>
          <p:nvPr>
            <p:ph sz="half" idx="1"/>
          </p:nvPr>
        </p:nvSpPr>
        <p:spPr>
          <a:xfrm>
            <a:off x="407987" y="1598658"/>
            <a:ext cx="7129849" cy="4602117"/>
          </a:xfrm>
        </p:spPr>
        <p:txBody>
          <a:bodyPr>
            <a:normAutofit fontScale="92500"/>
          </a:bodyPr>
          <a:lstStyle/>
          <a:p>
            <a:pPr marL="285750" indent="-285750">
              <a:buFont typeface="Arial" panose="020B0604020202020204" pitchFamily="34" charset="0"/>
              <a:buChar char="•"/>
            </a:pPr>
            <a:r>
              <a:rPr lang="en-GB" sz="1900" dirty="0"/>
              <a:t>All data relevant for magnet assessment included</a:t>
            </a:r>
          </a:p>
          <a:p>
            <a:pPr marL="609600" lvl="1" indent="-285750">
              <a:buFont typeface="Arial" panose="020B0604020202020204" pitchFamily="34" charset="0"/>
              <a:buChar char="•"/>
            </a:pPr>
            <a:r>
              <a:rPr lang="en-GB" sz="1900" dirty="0"/>
              <a:t>Quench performance</a:t>
            </a:r>
          </a:p>
          <a:p>
            <a:pPr marL="609600" lvl="1" indent="-285750">
              <a:buFont typeface="Arial" panose="020B0604020202020204" pitchFamily="34" charset="0"/>
              <a:buChar char="•"/>
            </a:pPr>
            <a:r>
              <a:rPr lang="en-GB" sz="1900" dirty="0"/>
              <a:t>Geometry of magnet</a:t>
            </a:r>
          </a:p>
          <a:p>
            <a:pPr marL="609600" lvl="1" indent="-285750">
              <a:buFont typeface="Arial" panose="020B0604020202020204" pitchFamily="34" charset="0"/>
              <a:buChar char="•"/>
            </a:pPr>
            <a:r>
              <a:rPr lang="en-GB" sz="1900" dirty="0"/>
              <a:t>Field quality (note the missing colour coding of cells)</a:t>
            </a:r>
          </a:p>
          <a:p>
            <a:pPr marL="609600" lvl="1" indent="-285750">
              <a:buFont typeface="Arial" panose="020B0604020202020204" pitchFamily="34" charset="0"/>
              <a:buChar char="•"/>
            </a:pPr>
            <a:r>
              <a:rPr lang="en-GB" sz="1900" dirty="0"/>
              <a:t>Main milestones</a:t>
            </a:r>
          </a:p>
          <a:p>
            <a:pPr marL="609600" lvl="1" indent="-285750">
              <a:buFont typeface="Arial" panose="020B0604020202020204" pitchFamily="34" charset="0"/>
              <a:buChar char="•"/>
            </a:pPr>
            <a:r>
              <a:rPr lang="en-GB" sz="1900" dirty="0"/>
              <a:t>Important specificities</a:t>
            </a:r>
          </a:p>
          <a:p>
            <a:pPr marL="285750" indent="-285750">
              <a:buFont typeface="Arial" panose="020B0604020202020204" pitchFamily="34" charset="0"/>
              <a:buChar char="•"/>
            </a:pPr>
            <a:r>
              <a:rPr lang="en-GB" sz="1900" dirty="0"/>
              <a:t>Proposal for HL-LHC magnet</a:t>
            </a:r>
          </a:p>
          <a:p>
            <a:pPr marL="609600" lvl="1" indent="-285750">
              <a:buFont typeface="Arial" panose="020B0604020202020204" pitchFamily="34" charset="0"/>
              <a:buChar char="•"/>
            </a:pPr>
            <a:r>
              <a:rPr lang="en-GB" sz="1900" dirty="0"/>
              <a:t>Use same format</a:t>
            </a:r>
          </a:p>
          <a:p>
            <a:pPr marL="609600" lvl="1" indent="-285750">
              <a:buFont typeface="Arial" panose="020B0604020202020204" pitchFamily="34" charset="0"/>
              <a:buChar char="•"/>
            </a:pPr>
            <a:r>
              <a:rPr lang="en-GB" sz="1900" dirty="0"/>
              <a:t>Colour coding: two colours (inside or outside acceptance range)</a:t>
            </a:r>
          </a:p>
          <a:p>
            <a:pPr marL="609600" lvl="1" indent="-285750">
              <a:buFont typeface="Arial" panose="020B0604020202020204" pitchFamily="34" charset="0"/>
              <a:buChar char="•"/>
            </a:pPr>
            <a:r>
              <a:rPr lang="en-GB" sz="1900" dirty="0"/>
              <a:t>Include information from BPM and orbit correctors</a:t>
            </a:r>
          </a:p>
          <a:p>
            <a:pPr marL="609600" lvl="1" indent="-285750">
              <a:buFont typeface="Arial" panose="020B0604020202020204" pitchFamily="34" charset="0"/>
              <a:buChar char="•"/>
            </a:pPr>
            <a:r>
              <a:rPr lang="en-GB" sz="1900" dirty="0"/>
              <a:t>Include maximum b3 and b5 of orbit corrector (with colouring)</a:t>
            </a:r>
          </a:p>
          <a:p>
            <a:pPr marL="609600" lvl="1" indent="-285750">
              <a:buFont typeface="Arial" panose="020B0604020202020204" pitchFamily="34" charset="0"/>
              <a:buChar char="•"/>
            </a:pPr>
            <a:r>
              <a:rPr lang="en-GB" sz="1900" dirty="0"/>
              <a:t>Include maximum field reached</a:t>
            </a:r>
          </a:p>
          <a:p>
            <a:pPr marL="609600" lvl="1" indent="-285750">
              <a:buFont typeface="Arial" panose="020B0604020202020204" pitchFamily="34" charset="0"/>
              <a:buChar char="•"/>
            </a:pPr>
            <a:endParaRPr lang="en-GB" sz="1900" dirty="0"/>
          </a:p>
          <a:p>
            <a:endParaRPr lang="en-GB" sz="1900" dirty="0"/>
          </a:p>
          <a:p>
            <a:endParaRPr lang="en-GB" sz="1900" dirty="0"/>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4"/>
          </p:nvPr>
        </p:nvSpPr>
        <p:spPr>
          <a:xfrm>
            <a:off x="2495600" y="6378349"/>
            <a:ext cx="1620788" cy="365125"/>
          </a:xfrm>
        </p:spPr>
        <p:txBody>
          <a:bodyPr anchor="ctr">
            <a:normAutofit/>
          </a:bodyPr>
          <a:lstStyle/>
          <a:p>
            <a:pPr>
              <a:spcAft>
                <a:spcPts val="600"/>
              </a:spcAft>
            </a:pPr>
            <a:fld id="{7FC59C3C-3539-0F4E-8F5B-F97EBD723FC3}" type="datetime1">
              <a:rPr lang="de-CH" smtClean="0"/>
              <a:pPr>
                <a:spcAft>
                  <a:spcPts val="600"/>
                </a:spcAft>
              </a:pPr>
              <a:t>27.02.23</a:t>
            </a:fld>
            <a:endParaRPr lang="en-US"/>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M. Giovannozzi | Some considerations on ID cards</a:t>
            </a:r>
            <a:endParaRPr lang="en-US"/>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6</a:t>
            </a:fld>
            <a:endParaRPr lang="en-US"/>
          </a:p>
        </p:txBody>
      </p:sp>
      <p:pic>
        <p:nvPicPr>
          <p:cNvPr id="9" name="Picture 8">
            <a:extLst>
              <a:ext uri="{FF2B5EF4-FFF2-40B4-BE49-F238E27FC236}">
                <a16:creationId xmlns:a16="http://schemas.microsoft.com/office/drawing/2014/main" id="{DE5F2805-083D-0076-7DD1-F900A5817DF4}"/>
              </a:ext>
            </a:extLst>
          </p:cNvPr>
          <p:cNvPicPr>
            <a:picLocks noChangeAspect="1"/>
          </p:cNvPicPr>
          <p:nvPr/>
        </p:nvPicPr>
        <p:blipFill>
          <a:blip r:embed="rId2"/>
          <a:stretch>
            <a:fillRect/>
          </a:stretch>
        </p:blipFill>
        <p:spPr>
          <a:xfrm>
            <a:off x="7537836" y="-114526"/>
            <a:ext cx="4846211" cy="6858000"/>
          </a:xfrm>
          <a:prstGeom prst="rect">
            <a:avLst/>
          </a:prstGeom>
        </p:spPr>
      </p:pic>
    </p:spTree>
    <p:extLst>
      <p:ext uri="{BB962C8B-B14F-4D97-AF65-F5344CB8AC3E}">
        <p14:creationId xmlns:p14="http://schemas.microsoft.com/office/powerpoint/2010/main" val="1273641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a:xfrm>
            <a:off x="407989" y="373593"/>
            <a:ext cx="5616574" cy="1065742"/>
          </a:xfrm>
        </p:spPr>
        <p:txBody>
          <a:bodyPr anchor="t">
            <a:normAutofit/>
          </a:bodyPr>
          <a:lstStyle/>
          <a:p>
            <a:r>
              <a:rPr lang="en-GB" sz="3300" dirty="0"/>
              <a:t>Examples of ID cards: separation dipoles – D1</a:t>
            </a:r>
          </a:p>
        </p:txBody>
      </p:sp>
      <p:sp>
        <p:nvSpPr>
          <p:cNvPr id="2" name="Content Placeholder 1">
            <a:extLst>
              <a:ext uri="{FF2B5EF4-FFF2-40B4-BE49-F238E27FC236}">
                <a16:creationId xmlns:a16="http://schemas.microsoft.com/office/drawing/2014/main" id="{63BCAC97-C052-E233-6B9C-ED533F2439CB}"/>
              </a:ext>
            </a:extLst>
          </p:cNvPr>
          <p:cNvSpPr>
            <a:spLocks noGrp="1"/>
          </p:cNvSpPr>
          <p:nvPr>
            <p:ph sz="half" idx="1"/>
          </p:nvPr>
        </p:nvSpPr>
        <p:spPr>
          <a:xfrm>
            <a:off x="407987" y="1598658"/>
            <a:ext cx="7667626" cy="4602117"/>
          </a:xfrm>
        </p:spPr>
        <p:txBody>
          <a:bodyPr>
            <a:normAutofit/>
          </a:bodyPr>
          <a:lstStyle/>
          <a:p>
            <a:pPr marL="285750" indent="-285750">
              <a:buFont typeface="Arial" panose="020B0604020202020204" pitchFamily="34" charset="0"/>
              <a:buChar char="•"/>
            </a:pPr>
            <a:r>
              <a:rPr lang="en-GB" sz="1900" dirty="0"/>
              <a:t>I could not find any trace of LHC cold D1 magnets in MTF (certainly my fault)</a:t>
            </a:r>
          </a:p>
          <a:p>
            <a:pPr marL="285750" indent="-285750">
              <a:buFont typeface="Arial" panose="020B0604020202020204" pitchFamily="34" charset="0"/>
              <a:buChar char="•"/>
            </a:pPr>
            <a:r>
              <a:rPr lang="en-GB" sz="1900" dirty="0"/>
              <a:t>Proposal for HL-LHC magnet</a:t>
            </a:r>
          </a:p>
          <a:p>
            <a:pPr marL="609600" lvl="1" indent="-285750">
              <a:buFont typeface="Arial" panose="020B0604020202020204" pitchFamily="34" charset="0"/>
              <a:buChar char="•"/>
            </a:pPr>
            <a:r>
              <a:rPr lang="en-GB" sz="1900" dirty="0"/>
              <a:t>Use same format as D2, but a single aperture</a:t>
            </a:r>
          </a:p>
          <a:p>
            <a:pPr marL="609600" lvl="1" indent="-285750">
              <a:buFont typeface="Arial" panose="020B0604020202020204" pitchFamily="34" charset="0"/>
              <a:buChar char="•"/>
            </a:pPr>
            <a:r>
              <a:rPr lang="en-GB" sz="1900" dirty="0"/>
              <a:t>Colour coding: two colours (inside or outside acceptance range)</a:t>
            </a:r>
          </a:p>
          <a:p>
            <a:pPr marL="609600" lvl="1" indent="-285750">
              <a:buFont typeface="Arial" panose="020B0604020202020204" pitchFamily="34" charset="0"/>
              <a:buChar char="•"/>
            </a:pPr>
            <a:r>
              <a:rPr lang="en-GB" sz="1900" dirty="0"/>
              <a:t>Include information from BPM</a:t>
            </a:r>
          </a:p>
          <a:p>
            <a:pPr marL="609600" lvl="1" indent="-285750">
              <a:buFont typeface="Arial" panose="020B0604020202020204" pitchFamily="34" charset="0"/>
              <a:buChar char="•"/>
            </a:pPr>
            <a:r>
              <a:rPr lang="en-GB" sz="1900" dirty="0"/>
              <a:t>Include maximum field reached</a:t>
            </a:r>
          </a:p>
          <a:p>
            <a:pPr marL="609600" lvl="1" indent="-285750">
              <a:buFont typeface="Arial" panose="020B0604020202020204" pitchFamily="34" charset="0"/>
              <a:buChar char="•"/>
            </a:pPr>
            <a:endParaRPr lang="en-GB" sz="1900" dirty="0"/>
          </a:p>
          <a:p>
            <a:endParaRPr lang="en-GB" sz="1900" dirty="0"/>
          </a:p>
          <a:p>
            <a:endParaRPr lang="en-GB" sz="1900" dirty="0"/>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4"/>
          </p:nvPr>
        </p:nvSpPr>
        <p:spPr>
          <a:xfrm>
            <a:off x="2495600" y="6378349"/>
            <a:ext cx="1620788" cy="365125"/>
          </a:xfrm>
        </p:spPr>
        <p:txBody>
          <a:bodyPr anchor="ctr">
            <a:normAutofit/>
          </a:bodyPr>
          <a:lstStyle/>
          <a:p>
            <a:pPr>
              <a:spcAft>
                <a:spcPts val="600"/>
              </a:spcAft>
            </a:pPr>
            <a:fld id="{7FC59C3C-3539-0F4E-8F5B-F97EBD723FC3}" type="datetime1">
              <a:rPr lang="de-CH" smtClean="0"/>
              <a:pPr>
                <a:spcAft>
                  <a:spcPts val="600"/>
                </a:spcAft>
              </a:pPr>
              <a:t>27.02.23</a:t>
            </a:fld>
            <a:endParaRPr lang="en-US"/>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M. Giovannozzi | Some considerations on ID cards</a:t>
            </a:r>
            <a:endParaRPr lang="en-US"/>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spTree>
    <p:extLst>
      <p:ext uri="{BB962C8B-B14F-4D97-AF65-F5344CB8AC3E}">
        <p14:creationId xmlns:p14="http://schemas.microsoft.com/office/powerpoint/2010/main" val="2774814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B6DAB3-075D-58B7-C308-B8832AABF5D1}"/>
              </a:ext>
            </a:extLst>
          </p:cNvPr>
          <p:cNvSpPr>
            <a:spLocks noGrp="1"/>
          </p:cNvSpPr>
          <p:nvPr>
            <p:ph type="title"/>
          </p:nvPr>
        </p:nvSpPr>
        <p:spPr>
          <a:xfrm>
            <a:off x="407989" y="373593"/>
            <a:ext cx="5616574" cy="1065742"/>
          </a:xfrm>
        </p:spPr>
        <p:txBody>
          <a:bodyPr anchor="t">
            <a:normAutofit/>
          </a:bodyPr>
          <a:lstStyle/>
          <a:p>
            <a:r>
              <a:rPr lang="en-GB" sz="3300" dirty="0"/>
              <a:t>Corrector package</a:t>
            </a:r>
          </a:p>
        </p:txBody>
      </p:sp>
      <p:sp>
        <p:nvSpPr>
          <p:cNvPr id="2" name="Content Placeholder 1">
            <a:extLst>
              <a:ext uri="{FF2B5EF4-FFF2-40B4-BE49-F238E27FC236}">
                <a16:creationId xmlns:a16="http://schemas.microsoft.com/office/drawing/2014/main" id="{63BCAC97-C052-E233-6B9C-ED533F2439CB}"/>
              </a:ext>
            </a:extLst>
          </p:cNvPr>
          <p:cNvSpPr>
            <a:spLocks noGrp="1"/>
          </p:cNvSpPr>
          <p:nvPr>
            <p:ph sz="half" idx="1"/>
          </p:nvPr>
        </p:nvSpPr>
        <p:spPr>
          <a:xfrm>
            <a:off x="407987" y="1598658"/>
            <a:ext cx="11376026" cy="4602117"/>
          </a:xfrm>
        </p:spPr>
        <p:txBody>
          <a:bodyPr>
            <a:normAutofit/>
          </a:bodyPr>
          <a:lstStyle/>
          <a:p>
            <a:pPr marL="285750" indent="-285750">
              <a:buFont typeface="Arial" panose="020B0604020202020204" pitchFamily="34" charset="0"/>
              <a:buChar char="•"/>
            </a:pPr>
            <a:r>
              <a:rPr lang="en-GB" sz="1900" dirty="0"/>
              <a:t>New element in HL-LHC, with no corresponding case in LHC. We need to build an ID card. Proposal</a:t>
            </a:r>
          </a:p>
          <a:p>
            <a:pPr marL="609600" lvl="1" indent="-285750">
              <a:buFont typeface="Arial" panose="020B0604020202020204" pitchFamily="34" charset="0"/>
              <a:buChar char="•"/>
            </a:pPr>
            <a:r>
              <a:rPr lang="en-GB" sz="1900" dirty="0"/>
              <a:t>Quench performance and general information (like for other magnet classes) for each corrector magnet in the package</a:t>
            </a:r>
          </a:p>
          <a:p>
            <a:pPr marL="609600" lvl="1" indent="-285750">
              <a:buFont typeface="Arial" panose="020B0604020202020204" pitchFamily="34" charset="0"/>
              <a:buChar char="•"/>
            </a:pPr>
            <a:r>
              <a:rPr lang="en-GB" sz="1900" dirty="0"/>
              <a:t>Geometry of each corrector magnet</a:t>
            </a:r>
          </a:p>
          <a:p>
            <a:pPr marL="609600" lvl="1" indent="-285750">
              <a:buFont typeface="Arial" panose="020B0604020202020204" pitchFamily="34" charset="0"/>
              <a:buChar char="•"/>
            </a:pPr>
            <a:r>
              <a:rPr lang="en-GB" sz="1900" dirty="0"/>
              <a:t>Transfer function of each corrector magnet</a:t>
            </a:r>
          </a:p>
          <a:p>
            <a:pPr marL="609600" lvl="1" indent="-285750">
              <a:buFont typeface="Arial" panose="020B0604020202020204" pitchFamily="34" charset="0"/>
              <a:buChar char="•"/>
            </a:pPr>
            <a:r>
              <a:rPr lang="en-GB" sz="1900" dirty="0"/>
              <a:t>Main milestones</a:t>
            </a:r>
          </a:p>
          <a:p>
            <a:pPr marL="609600" lvl="1" indent="-285750">
              <a:buFont typeface="Arial" panose="020B0604020202020204" pitchFamily="34" charset="0"/>
              <a:buChar char="•"/>
            </a:pPr>
            <a:r>
              <a:rPr lang="en-GB" sz="1900" dirty="0"/>
              <a:t>Important specificities</a:t>
            </a:r>
          </a:p>
          <a:p>
            <a:endParaRPr lang="en-GB" sz="1900" dirty="0"/>
          </a:p>
          <a:p>
            <a:endParaRPr lang="en-GB" sz="1900" dirty="0"/>
          </a:p>
        </p:txBody>
      </p:sp>
      <p:sp>
        <p:nvSpPr>
          <p:cNvPr id="4" name="Date Placeholder 3">
            <a:extLst>
              <a:ext uri="{FF2B5EF4-FFF2-40B4-BE49-F238E27FC236}">
                <a16:creationId xmlns:a16="http://schemas.microsoft.com/office/drawing/2014/main" id="{3CF68CB7-F716-61E1-141B-656798B28FA7}"/>
              </a:ext>
            </a:extLst>
          </p:cNvPr>
          <p:cNvSpPr>
            <a:spLocks noGrp="1"/>
          </p:cNvSpPr>
          <p:nvPr>
            <p:ph type="dt" sz="half" idx="14"/>
          </p:nvPr>
        </p:nvSpPr>
        <p:spPr>
          <a:xfrm>
            <a:off x="2495600" y="6378349"/>
            <a:ext cx="1620788" cy="365125"/>
          </a:xfrm>
        </p:spPr>
        <p:txBody>
          <a:bodyPr anchor="ctr">
            <a:normAutofit/>
          </a:bodyPr>
          <a:lstStyle/>
          <a:p>
            <a:pPr>
              <a:spcAft>
                <a:spcPts val="600"/>
              </a:spcAft>
            </a:pPr>
            <a:fld id="{7FC59C3C-3539-0F4E-8F5B-F97EBD723FC3}" type="datetime1">
              <a:rPr lang="de-CH" smtClean="0"/>
              <a:pPr>
                <a:spcAft>
                  <a:spcPts val="600"/>
                </a:spcAft>
              </a:pPr>
              <a:t>27.02.23</a:t>
            </a:fld>
            <a:endParaRPr lang="en-US"/>
          </a:p>
        </p:txBody>
      </p:sp>
      <p:sp>
        <p:nvSpPr>
          <p:cNvPr id="5" name="Footer Placeholder 4">
            <a:extLst>
              <a:ext uri="{FF2B5EF4-FFF2-40B4-BE49-F238E27FC236}">
                <a16:creationId xmlns:a16="http://schemas.microsoft.com/office/drawing/2014/main" id="{E44D2BE1-5D02-FE49-AE05-8A9E8390FE3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dirty="0"/>
              <a:t>M. Giovannozzi | Some considerations on ID cards</a:t>
            </a:r>
            <a:endParaRPr lang="en-US"/>
          </a:p>
        </p:txBody>
      </p:sp>
      <p:sp>
        <p:nvSpPr>
          <p:cNvPr id="6" name="Slide Number Placeholder 5">
            <a:extLst>
              <a:ext uri="{FF2B5EF4-FFF2-40B4-BE49-F238E27FC236}">
                <a16:creationId xmlns:a16="http://schemas.microsoft.com/office/drawing/2014/main" id="{9DC2FD9E-91E7-DFD1-C1E7-149825A83F7D}"/>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spTree>
    <p:extLst>
      <p:ext uri="{BB962C8B-B14F-4D97-AF65-F5344CB8AC3E}">
        <p14:creationId xmlns:p14="http://schemas.microsoft.com/office/powerpoint/2010/main" val="2034854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5C21-067A-CC95-F845-050896F2525A}"/>
              </a:ext>
            </a:extLst>
          </p:cNvPr>
          <p:cNvSpPr>
            <a:spLocks noGrp="1"/>
          </p:cNvSpPr>
          <p:nvPr>
            <p:ph type="ctrTitle"/>
          </p:nvPr>
        </p:nvSpPr>
        <p:spPr/>
        <p:txBody>
          <a:bodyPr/>
          <a:lstStyle/>
          <a:p>
            <a:r>
              <a:rPr lang="en-GB" dirty="0"/>
              <a:t>Thanks a lot for your attention</a:t>
            </a:r>
          </a:p>
        </p:txBody>
      </p:sp>
      <p:sp>
        <p:nvSpPr>
          <p:cNvPr id="3" name="Subtitle 2">
            <a:extLst>
              <a:ext uri="{FF2B5EF4-FFF2-40B4-BE49-F238E27FC236}">
                <a16:creationId xmlns:a16="http://schemas.microsoft.com/office/drawing/2014/main" id="{C9294333-5408-C9A6-BAC5-01E20E376CBD}"/>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08846C05-1C19-AA83-1A1A-84430326CC45}"/>
              </a:ext>
            </a:extLst>
          </p:cNvPr>
          <p:cNvSpPr>
            <a:spLocks noGrp="1"/>
          </p:cNvSpPr>
          <p:nvPr>
            <p:ph type="dt" sz="half" idx="10"/>
          </p:nvPr>
        </p:nvSpPr>
        <p:spPr/>
        <p:txBody>
          <a:bodyPr/>
          <a:lstStyle/>
          <a:p>
            <a:fld id="{93EF7B39-23DF-A840-A7BA-86E01E93D669}" type="datetime1">
              <a:rPr lang="de-CH" smtClean="0"/>
              <a:t>27.02.23</a:t>
            </a:fld>
            <a:endParaRPr lang="en-US" dirty="0"/>
          </a:p>
        </p:txBody>
      </p:sp>
      <p:sp>
        <p:nvSpPr>
          <p:cNvPr id="5" name="Footer Placeholder 4">
            <a:extLst>
              <a:ext uri="{FF2B5EF4-FFF2-40B4-BE49-F238E27FC236}">
                <a16:creationId xmlns:a16="http://schemas.microsoft.com/office/drawing/2014/main" id="{58BD89B7-17CE-24C0-3AC9-5A1390E83196}"/>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B30275C1-6710-E2E0-2E86-61CC27EED515}"/>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43128910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TotalTime>
  <Words>697</Words>
  <Application>Microsoft Macintosh PowerPoint</Application>
  <PresentationFormat>Widescreen</PresentationFormat>
  <Paragraphs>95</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Some considerations on ID cards of HL-LHC magnets </vt:lpstr>
      <vt:lpstr>General comments</vt:lpstr>
      <vt:lpstr>General comments</vt:lpstr>
      <vt:lpstr>Examples of ID cards: triplet quadrupoles – Q2.R5</vt:lpstr>
      <vt:lpstr>Examples of ID cards: triplet quadrupoles – Q1.L8</vt:lpstr>
      <vt:lpstr>Examples of ID cards: separation dipoles – D2.L5</vt:lpstr>
      <vt:lpstr>Examples of ID cards: separation dipoles – D1</vt:lpstr>
      <vt:lpstr>Corrector package</vt:lpstr>
      <vt:lpstr>Thanks a lot for your attention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Massimo Giovannozzi</dc:creator>
  <cp:lastModifiedBy>Massimo Giovannozzi</cp:lastModifiedBy>
  <cp:revision>115</cp:revision>
  <cp:lastPrinted>2020-01-30T13:49:18Z</cp:lastPrinted>
  <dcterms:created xsi:type="dcterms:W3CDTF">2023-01-30T05:49:40Z</dcterms:created>
  <dcterms:modified xsi:type="dcterms:W3CDTF">2023-02-27T17:11:19Z</dcterms:modified>
</cp:coreProperties>
</file>