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8"/>
  </p:notesMasterIdLst>
  <p:handoutMasterIdLst>
    <p:handoutMasterId r:id="rId29"/>
  </p:handoutMasterIdLst>
  <p:sldIdLst>
    <p:sldId id="259" r:id="rId2"/>
    <p:sldId id="284" r:id="rId3"/>
    <p:sldId id="286" r:id="rId4"/>
    <p:sldId id="315" r:id="rId5"/>
    <p:sldId id="278" r:id="rId6"/>
    <p:sldId id="651" r:id="rId7"/>
    <p:sldId id="291" r:id="rId8"/>
    <p:sldId id="288" r:id="rId9"/>
    <p:sldId id="292" r:id="rId10"/>
    <p:sldId id="293" r:id="rId11"/>
    <p:sldId id="294" r:id="rId12"/>
    <p:sldId id="290" r:id="rId13"/>
    <p:sldId id="640" r:id="rId14"/>
    <p:sldId id="641" r:id="rId15"/>
    <p:sldId id="303" r:id="rId16"/>
    <p:sldId id="298" r:id="rId17"/>
    <p:sldId id="299" r:id="rId18"/>
    <p:sldId id="283" r:id="rId19"/>
    <p:sldId id="316" r:id="rId20"/>
    <p:sldId id="287" r:id="rId21"/>
    <p:sldId id="280" r:id="rId22"/>
    <p:sldId id="281" r:id="rId23"/>
    <p:sldId id="296" r:id="rId24"/>
    <p:sldId id="302" r:id="rId25"/>
    <p:sldId id="308" r:id="rId26"/>
    <p:sldId id="650" r:id="rId27"/>
  </p:sldIdLst>
  <p:sldSz cx="9906000" cy="6858000" type="A4"/>
  <p:notesSz cx="7102475"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A43CC69C-A3CF-4B47-94B9-BCCD464BD63F}">
          <p14:sldIdLst>
            <p14:sldId id="259"/>
          </p14:sldIdLst>
        </p14:section>
        <p14:section name="Présentation CERN générale" id="{FE39DD9F-9A37-3345-AC9A-815A903DEEA6}">
          <p14:sldIdLst>
            <p14:sldId id="284"/>
            <p14:sldId id="286"/>
            <p14:sldId id="315"/>
            <p14:sldId id="278"/>
            <p14:sldId id="651"/>
            <p14:sldId id="291"/>
            <p14:sldId id="288"/>
            <p14:sldId id="292"/>
            <p14:sldId id="293"/>
            <p14:sldId id="294"/>
            <p14:sldId id="290"/>
            <p14:sldId id="640"/>
            <p14:sldId id="641"/>
            <p14:sldId id="303"/>
            <p14:sldId id="298"/>
            <p14:sldId id="299"/>
            <p14:sldId id="283"/>
            <p14:sldId id="316"/>
            <p14:sldId id="287"/>
            <p14:sldId id="280"/>
            <p14:sldId id="281"/>
            <p14:sldId id="296"/>
            <p14:sldId id="302"/>
            <p14:sldId id="308"/>
            <p14:sldId id="65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2213"/>
    <a:srgbClr val="FF2600"/>
    <a:srgbClr val="0F124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9" autoAdjust="0"/>
    <p:restoredTop sz="87520"/>
  </p:normalViewPr>
  <p:slideViewPr>
    <p:cSldViewPr snapToGrid="0">
      <p:cViewPr varScale="1">
        <p:scale>
          <a:sx n="94" d="100"/>
          <a:sy n="94" d="100"/>
        </p:scale>
        <p:origin x="480" y="192"/>
      </p:cViewPr>
      <p:guideLst/>
    </p:cSldViewPr>
  </p:slideViewPr>
  <p:notesTextViewPr>
    <p:cViewPr>
      <p:scale>
        <a:sx n="1" d="1"/>
        <a:sy n="1" d="1"/>
      </p:scale>
      <p:origin x="0" y="0"/>
    </p:cViewPr>
  </p:notesTextViewPr>
  <p:notesViewPr>
    <p:cSldViewPr snapToGrid="0">
      <p:cViewPr varScale="1">
        <p:scale>
          <a:sx n="110" d="100"/>
          <a:sy n="110" d="100"/>
        </p:scale>
        <p:origin x="4152" y="19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FD01E9F-CBB2-D1D0-1C71-4AFAE5E27620}"/>
              </a:ext>
            </a:extLst>
          </p:cNvPr>
          <p:cNvSpPr>
            <a:spLocks noGrp="1"/>
          </p:cNvSpPr>
          <p:nvPr>
            <p:ph type="hdr" sz="quarter"/>
          </p:nvPr>
        </p:nvSpPr>
        <p:spPr>
          <a:xfrm>
            <a:off x="0" y="0"/>
            <a:ext cx="3077739" cy="513508"/>
          </a:xfrm>
          <a:prstGeom prst="rect">
            <a:avLst/>
          </a:prstGeom>
        </p:spPr>
        <p:txBody>
          <a:bodyPr vert="horz" lIns="99066" tIns="49533" rIns="99066" bIns="49533" rtlCol="0"/>
          <a:lstStyle>
            <a:lvl1pPr algn="l">
              <a:defRPr sz="1300"/>
            </a:lvl1pPr>
          </a:lstStyle>
          <a:p>
            <a:endParaRPr lang="fr-FR"/>
          </a:p>
        </p:txBody>
      </p:sp>
      <p:sp>
        <p:nvSpPr>
          <p:cNvPr id="3" name="Espace réservé de la date 2">
            <a:extLst>
              <a:ext uri="{FF2B5EF4-FFF2-40B4-BE49-F238E27FC236}">
                <a16:creationId xmlns:a16="http://schemas.microsoft.com/office/drawing/2014/main" id="{29D6037F-73EC-61A9-4CC7-5524AACB30DD}"/>
              </a:ext>
            </a:extLst>
          </p:cNvPr>
          <p:cNvSpPr>
            <a:spLocks noGrp="1"/>
          </p:cNvSpPr>
          <p:nvPr>
            <p:ph type="dt" sz="quarter" idx="1"/>
          </p:nvPr>
        </p:nvSpPr>
        <p:spPr>
          <a:xfrm>
            <a:off x="4023092" y="0"/>
            <a:ext cx="3077739" cy="513508"/>
          </a:xfrm>
          <a:prstGeom prst="rect">
            <a:avLst/>
          </a:prstGeom>
        </p:spPr>
        <p:txBody>
          <a:bodyPr vert="horz" lIns="99066" tIns="49533" rIns="99066" bIns="49533" rtlCol="0"/>
          <a:lstStyle>
            <a:lvl1pPr algn="r">
              <a:defRPr sz="1300"/>
            </a:lvl1pPr>
          </a:lstStyle>
          <a:p>
            <a:fld id="{3DAA09DC-91FA-4A4A-B779-C9349738FF2B}" type="datetimeFigureOut">
              <a:rPr lang="fr-FR" smtClean="0"/>
              <a:t>24/02/2023</a:t>
            </a:fld>
            <a:endParaRPr lang="fr-FR"/>
          </a:p>
        </p:txBody>
      </p:sp>
      <p:sp>
        <p:nvSpPr>
          <p:cNvPr id="4" name="Espace réservé du pied de page 3">
            <a:extLst>
              <a:ext uri="{FF2B5EF4-FFF2-40B4-BE49-F238E27FC236}">
                <a16:creationId xmlns:a16="http://schemas.microsoft.com/office/drawing/2014/main" id="{A7749043-6E9F-4B90-C253-1A1BF4476585}"/>
              </a:ext>
            </a:extLst>
          </p:cNvPr>
          <p:cNvSpPr>
            <a:spLocks noGrp="1"/>
          </p:cNvSpPr>
          <p:nvPr>
            <p:ph type="ftr" sz="quarter" idx="2"/>
          </p:nvPr>
        </p:nvSpPr>
        <p:spPr>
          <a:xfrm>
            <a:off x="0" y="9721107"/>
            <a:ext cx="3077739" cy="513507"/>
          </a:xfrm>
          <a:prstGeom prst="rect">
            <a:avLst/>
          </a:prstGeom>
        </p:spPr>
        <p:txBody>
          <a:bodyPr vert="horz" lIns="99066" tIns="49533" rIns="99066" bIns="49533" rtlCol="0" anchor="b"/>
          <a:lstStyle>
            <a:lvl1pPr algn="l">
              <a:defRPr sz="1300"/>
            </a:lvl1pPr>
          </a:lstStyle>
          <a:p>
            <a:endParaRPr lang="fr-FR"/>
          </a:p>
        </p:txBody>
      </p:sp>
      <p:sp>
        <p:nvSpPr>
          <p:cNvPr id="5" name="Espace réservé du numéro de diapositive 4">
            <a:extLst>
              <a:ext uri="{FF2B5EF4-FFF2-40B4-BE49-F238E27FC236}">
                <a16:creationId xmlns:a16="http://schemas.microsoft.com/office/drawing/2014/main" id="{63355AE0-C417-8F39-2BE6-F02580B3372A}"/>
              </a:ext>
            </a:extLst>
          </p:cNvPr>
          <p:cNvSpPr>
            <a:spLocks noGrp="1"/>
          </p:cNvSpPr>
          <p:nvPr>
            <p:ph type="sldNum" sz="quarter" idx="3"/>
          </p:nvPr>
        </p:nvSpPr>
        <p:spPr>
          <a:xfrm>
            <a:off x="4023092" y="9721107"/>
            <a:ext cx="3077739" cy="513507"/>
          </a:xfrm>
          <a:prstGeom prst="rect">
            <a:avLst/>
          </a:prstGeom>
        </p:spPr>
        <p:txBody>
          <a:bodyPr vert="horz" lIns="99066" tIns="49533" rIns="99066" bIns="49533" rtlCol="0" anchor="b"/>
          <a:lstStyle>
            <a:lvl1pPr algn="r">
              <a:defRPr sz="1300"/>
            </a:lvl1pPr>
          </a:lstStyle>
          <a:p>
            <a:fld id="{F96E8387-71FD-7146-9AC0-E259560102B8}" type="slidenum">
              <a:rPr lang="fr-FR" smtClean="0"/>
              <a:t>‹#›</a:t>
            </a:fld>
            <a:endParaRPr lang="fr-FR"/>
          </a:p>
        </p:txBody>
      </p:sp>
    </p:spTree>
    <p:extLst>
      <p:ext uri="{BB962C8B-B14F-4D97-AF65-F5344CB8AC3E}">
        <p14:creationId xmlns:p14="http://schemas.microsoft.com/office/powerpoint/2010/main" val="42609445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7739" cy="513508"/>
          </a:xfrm>
          <a:prstGeom prst="rect">
            <a:avLst/>
          </a:prstGeom>
        </p:spPr>
        <p:txBody>
          <a:bodyPr vert="horz" lIns="99066" tIns="49533" rIns="99066" bIns="49533" rtlCol="0"/>
          <a:lstStyle>
            <a:lvl1pPr algn="l">
              <a:defRPr sz="1300"/>
            </a:lvl1pPr>
          </a:lstStyle>
          <a:p>
            <a:endParaRPr lang="fr-FR"/>
          </a:p>
        </p:txBody>
      </p:sp>
      <p:sp>
        <p:nvSpPr>
          <p:cNvPr id="3" name="Espace réservé de la date 2"/>
          <p:cNvSpPr>
            <a:spLocks noGrp="1"/>
          </p:cNvSpPr>
          <p:nvPr>
            <p:ph type="dt" idx="1"/>
          </p:nvPr>
        </p:nvSpPr>
        <p:spPr>
          <a:xfrm>
            <a:off x="4023092" y="0"/>
            <a:ext cx="3077739" cy="513508"/>
          </a:xfrm>
          <a:prstGeom prst="rect">
            <a:avLst/>
          </a:prstGeom>
        </p:spPr>
        <p:txBody>
          <a:bodyPr vert="horz" lIns="99066" tIns="49533" rIns="99066" bIns="49533" rtlCol="0"/>
          <a:lstStyle>
            <a:lvl1pPr algn="r">
              <a:defRPr sz="1300"/>
            </a:lvl1pPr>
          </a:lstStyle>
          <a:p>
            <a:fld id="{77EDCF8F-7EDE-CA44-98BC-AED5F2EADE2C}" type="datetimeFigureOut">
              <a:rPr lang="fr-FR" smtClean="0"/>
              <a:t>24/02/2023</a:t>
            </a:fld>
            <a:endParaRPr lang="fr-FR"/>
          </a:p>
        </p:txBody>
      </p:sp>
      <p:sp>
        <p:nvSpPr>
          <p:cNvPr id="4" name="Espace réservé de l'image des diapositives 3"/>
          <p:cNvSpPr>
            <a:spLocks noGrp="1" noRot="1" noChangeAspect="1"/>
          </p:cNvSpPr>
          <p:nvPr>
            <p:ph type="sldImg" idx="2"/>
          </p:nvPr>
        </p:nvSpPr>
        <p:spPr>
          <a:xfrm>
            <a:off x="1057275" y="1279525"/>
            <a:ext cx="4987925" cy="3454400"/>
          </a:xfrm>
          <a:prstGeom prst="rect">
            <a:avLst/>
          </a:prstGeom>
          <a:noFill/>
          <a:ln w="12700">
            <a:solidFill>
              <a:prstClr val="black"/>
            </a:solidFill>
          </a:ln>
        </p:spPr>
        <p:txBody>
          <a:bodyPr vert="horz" lIns="99066" tIns="49533" rIns="99066" bIns="49533" rtlCol="0" anchor="ctr"/>
          <a:lstStyle/>
          <a:p>
            <a:endParaRPr lang="fr-FR"/>
          </a:p>
        </p:txBody>
      </p:sp>
      <p:sp>
        <p:nvSpPr>
          <p:cNvPr id="5" name="Espace réservé des notes 4"/>
          <p:cNvSpPr>
            <a:spLocks noGrp="1"/>
          </p:cNvSpPr>
          <p:nvPr>
            <p:ph type="body" sz="quarter" idx="3"/>
          </p:nvPr>
        </p:nvSpPr>
        <p:spPr>
          <a:xfrm>
            <a:off x="710248" y="4925407"/>
            <a:ext cx="5681980" cy="4029879"/>
          </a:xfrm>
          <a:prstGeom prst="rect">
            <a:avLst/>
          </a:prstGeom>
        </p:spPr>
        <p:txBody>
          <a:bodyPr vert="horz" lIns="99066" tIns="49533" rIns="99066" bIns="49533"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721107"/>
            <a:ext cx="3077739" cy="513507"/>
          </a:xfrm>
          <a:prstGeom prst="rect">
            <a:avLst/>
          </a:prstGeom>
        </p:spPr>
        <p:txBody>
          <a:bodyPr vert="horz" lIns="99066" tIns="49533" rIns="99066" bIns="49533" rtlCol="0" anchor="b"/>
          <a:lstStyle>
            <a:lvl1pPr algn="l">
              <a:defRPr sz="1300"/>
            </a:lvl1pPr>
          </a:lstStyle>
          <a:p>
            <a:endParaRPr lang="fr-FR"/>
          </a:p>
        </p:txBody>
      </p:sp>
      <p:sp>
        <p:nvSpPr>
          <p:cNvPr id="7" name="Espace réservé du numéro de diapositive 6"/>
          <p:cNvSpPr>
            <a:spLocks noGrp="1"/>
          </p:cNvSpPr>
          <p:nvPr>
            <p:ph type="sldNum" sz="quarter" idx="5"/>
          </p:nvPr>
        </p:nvSpPr>
        <p:spPr>
          <a:xfrm>
            <a:off x="4023092" y="9721107"/>
            <a:ext cx="3077739" cy="513507"/>
          </a:xfrm>
          <a:prstGeom prst="rect">
            <a:avLst/>
          </a:prstGeom>
        </p:spPr>
        <p:txBody>
          <a:bodyPr vert="horz" lIns="99066" tIns="49533" rIns="99066" bIns="49533" rtlCol="0" anchor="b"/>
          <a:lstStyle>
            <a:lvl1pPr algn="r">
              <a:defRPr sz="1300"/>
            </a:lvl1pPr>
          </a:lstStyle>
          <a:p>
            <a:fld id="{1A4D8D85-5211-2346-9DB0-011CEBB6F07F}" type="slidenum">
              <a:rPr lang="fr-FR" smtClean="0"/>
              <a:t>‹#›</a:t>
            </a:fld>
            <a:endParaRPr lang="fr-FR"/>
          </a:p>
        </p:txBody>
      </p:sp>
    </p:spTree>
    <p:extLst>
      <p:ext uri="{BB962C8B-B14F-4D97-AF65-F5344CB8AC3E}">
        <p14:creationId xmlns:p14="http://schemas.microsoft.com/office/powerpoint/2010/main" val="205213747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A4D8D85-5211-2346-9DB0-011CEBB6F07F}" type="slidenum">
              <a:rPr lang="fr-FR" smtClean="0"/>
              <a:t>2</a:t>
            </a:fld>
            <a:endParaRPr lang="fr-FR"/>
          </a:p>
        </p:txBody>
      </p:sp>
    </p:spTree>
    <p:extLst>
      <p:ext uri="{BB962C8B-B14F-4D97-AF65-F5344CB8AC3E}">
        <p14:creationId xmlns:p14="http://schemas.microsoft.com/office/powerpoint/2010/main" val="36973928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A4D8D85-5211-2346-9DB0-011CEBB6F07F}" type="slidenum">
              <a:rPr lang="fr-FR" smtClean="0"/>
              <a:t>12</a:t>
            </a:fld>
            <a:endParaRPr lang="fr-FR"/>
          </a:p>
        </p:txBody>
      </p:sp>
    </p:spTree>
    <p:extLst>
      <p:ext uri="{BB962C8B-B14F-4D97-AF65-F5344CB8AC3E}">
        <p14:creationId xmlns:p14="http://schemas.microsoft.com/office/powerpoint/2010/main" val="34133869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A4D8D85-5211-2346-9DB0-011CEBB6F07F}" type="slidenum">
              <a:rPr lang="fr-FR" smtClean="0"/>
              <a:t>15</a:t>
            </a:fld>
            <a:endParaRPr lang="fr-FR"/>
          </a:p>
        </p:txBody>
      </p:sp>
    </p:spTree>
    <p:extLst>
      <p:ext uri="{BB962C8B-B14F-4D97-AF65-F5344CB8AC3E}">
        <p14:creationId xmlns:p14="http://schemas.microsoft.com/office/powerpoint/2010/main" val="15621472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A4D8D85-5211-2346-9DB0-011CEBB6F07F}" type="slidenum">
              <a:rPr lang="fr-FR" smtClean="0"/>
              <a:t>16</a:t>
            </a:fld>
            <a:endParaRPr lang="fr-FR"/>
          </a:p>
        </p:txBody>
      </p:sp>
    </p:spTree>
    <p:extLst>
      <p:ext uri="{BB962C8B-B14F-4D97-AF65-F5344CB8AC3E}">
        <p14:creationId xmlns:p14="http://schemas.microsoft.com/office/powerpoint/2010/main" val="18953117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A4D8D85-5211-2346-9DB0-011CEBB6F07F}" type="slidenum">
              <a:rPr lang="fr-FR" smtClean="0"/>
              <a:t>17</a:t>
            </a:fld>
            <a:endParaRPr lang="fr-FR"/>
          </a:p>
        </p:txBody>
      </p:sp>
    </p:spTree>
    <p:extLst>
      <p:ext uri="{BB962C8B-B14F-4D97-AF65-F5344CB8AC3E}">
        <p14:creationId xmlns:p14="http://schemas.microsoft.com/office/powerpoint/2010/main" val="37005059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A4D8D85-5211-2346-9DB0-011CEBB6F07F}" type="slidenum">
              <a:rPr lang="fr-FR" smtClean="0"/>
              <a:t>18</a:t>
            </a:fld>
            <a:endParaRPr lang="fr-FR"/>
          </a:p>
        </p:txBody>
      </p:sp>
    </p:spTree>
    <p:extLst>
      <p:ext uri="{BB962C8B-B14F-4D97-AF65-F5344CB8AC3E}">
        <p14:creationId xmlns:p14="http://schemas.microsoft.com/office/powerpoint/2010/main" val="10174031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A4D8D85-5211-2346-9DB0-011CEBB6F07F}" type="slidenum">
              <a:rPr lang="fr-FR" smtClean="0"/>
              <a:t>20</a:t>
            </a:fld>
            <a:endParaRPr lang="fr-FR"/>
          </a:p>
        </p:txBody>
      </p:sp>
    </p:spTree>
    <p:extLst>
      <p:ext uri="{BB962C8B-B14F-4D97-AF65-F5344CB8AC3E}">
        <p14:creationId xmlns:p14="http://schemas.microsoft.com/office/powerpoint/2010/main" val="32621836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A4D8D85-5211-2346-9DB0-011CEBB6F07F}" type="slidenum">
              <a:rPr lang="fr-FR" smtClean="0"/>
              <a:t>21</a:t>
            </a:fld>
            <a:endParaRPr lang="fr-FR"/>
          </a:p>
        </p:txBody>
      </p:sp>
    </p:spTree>
    <p:extLst>
      <p:ext uri="{BB962C8B-B14F-4D97-AF65-F5344CB8AC3E}">
        <p14:creationId xmlns:p14="http://schemas.microsoft.com/office/powerpoint/2010/main" val="31495548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A4D8D85-5211-2346-9DB0-011CEBB6F07F}" type="slidenum">
              <a:rPr lang="fr-FR" smtClean="0"/>
              <a:t>22</a:t>
            </a:fld>
            <a:endParaRPr lang="fr-FR"/>
          </a:p>
        </p:txBody>
      </p:sp>
    </p:spTree>
    <p:extLst>
      <p:ext uri="{BB962C8B-B14F-4D97-AF65-F5344CB8AC3E}">
        <p14:creationId xmlns:p14="http://schemas.microsoft.com/office/powerpoint/2010/main" val="4493935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A4D8D85-5211-2346-9DB0-011CEBB6F07F}" type="slidenum">
              <a:rPr lang="fr-FR" smtClean="0"/>
              <a:t>23</a:t>
            </a:fld>
            <a:endParaRPr lang="fr-FR"/>
          </a:p>
        </p:txBody>
      </p:sp>
    </p:spTree>
    <p:extLst>
      <p:ext uri="{BB962C8B-B14F-4D97-AF65-F5344CB8AC3E}">
        <p14:creationId xmlns:p14="http://schemas.microsoft.com/office/powerpoint/2010/main" val="36499711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A4D8D85-5211-2346-9DB0-011CEBB6F07F}" type="slidenum">
              <a:rPr lang="fr-FR" smtClean="0"/>
              <a:t>24</a:t>
            </a:fld>
            <a:endParaRPr lang="fr-FR"/>
          </a:p>
        </p:txBody>
      </p:sp>
    </p:spTree>
    <p:extLst>
      <p:ext uri="{BB962C8B-B14F-4D97-AF65-F5344CB8AC3E}">
        <p14:creationId xmlns:p14="http://schemas.microsoft.com/office/powerpoint/2010/main" val="41648001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A4D8D85-5211-2346-9DB0-011CEBB6F07F}" type="slidenum">
              <a:rPr lang="fr-FR" smtClean="0"/>
              <a:t>3</a:t>
            </a:fld>
            <a:endParaRPr lang="fr-FR"/>
          </a:p>
        </p:txBody>
      </p:sp>
    </p:spTree>
    <p:extLst>
      <p:ext uri="{BB962C8B-B14F-4D97-AF65-F5344CB8AC3E}">
        <p14:creationId xmlns:p14="http://schemas.microsoft.com/office/powerpoint/2010/main" val="10566968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A4D8D85-5211-2346-9DB0-011CEBB6F07F}" type="slidenum">
              <a:rPr lang="fr-FR" smtClean="0"/>
              <a:t>25</a:t>
            </a:fld>
            <a:endParaRPr lang="fr-FR"/>
          </a:p>
        </p:txBody>
      </p:sp>
    </p:spTree>
    <p:extLst>
      <p:ext uri="{BB962C8B-B14F-4D97-AF65-F5344CB8AC3E}">
        <p14:creationId xmlns:p14="http://schemas.microsoft.com/office/powerpoint/2010/main" val="3031742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A4D8D85-5211-2346-9DB0-011CEBB6F07F}" type="slidenum">
              <a:rPr lang="fr-FR" smtClean="0"/>
              <a:t>4</a:t>
            </a:fld>
            <a:endParaRPr lang="fr-FR"/>
          </a:p>
        </p:txBody>
      </p:sp>
    </p:spTree>
    <p:extLst>
      <p:ext uri="{BB962C8B-B14F-4D97-AF65-F5344CB8AC3E}">
        <p14:creationId xmlns:p14="http://schemas.microsoft.com/office/powerpoint/2010/main" val="29056433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A4D8D85-5211-2346-9DB0-011CEBB6F07F}" type="slidenum">
              <a:rPr lang="fr-FR" smtClean="0"/>
              <a:t>5</a:t>
            </a:fld>
            <a:endParaRPr lang="fr-FR"/>
          </a:p>
        </p:txBody>
      </p:sp>
    </p:spTree>
    <p:extLst>
      <p:ext uri="{BB962C8B-B14F-4D97-AF65-F5344CB8AC3E}">
        <p14:creationId xmlns:p14="http://schemas.microsoft.com/office/powerpoint/2010/main" val="2797689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nSpc>
                <a:spcPct val="100000"/>
              </a:lnSpc>
            </a:pPr>
            <a:r>
              <a:rPr lang="fr-FR" b="0" dirty="0"/>
              <a:t>Les </a:t>
            </a:r>
            <a:r>
              <a:rPr lang="fr-FR" dirty="0"/>
              <a:t>concepts techniques </a:t>
            </a:r>
            <a:r>
              <a:rPr lang="fr-FR" b="0" dirty="0"/>
              <a:t>du collisionneur ne sont pas encore développés aujourd’hui et le développement des plans pour les infrastructures se fera progressivement.</a:t>
            </a:r>
          </a:p>
          <a:p>
            <a:pPr>
              <a:lnSpc>
                <a:spcPct val="100000"/>
              </a:lnSpc>
            </a:pPr>
            <a:r>
              <a:rPr lang="fr-FR" b="0" dirty="0"/>
              <a:t>Par conséquent </a:t>
            </a:r>
            <a:r>
              <a:rPr lang="fr-FR" dirty="0"/>
              <a:t>une approche itérative </a:t>
            </a:r>
            <a:r>
              <a:rPr lang="fr-FR" b="0" dirty="0"/>
              <a:t>s’impose pour permettre d’intégrer progressivement les résultats des études dans le développement d’un projet.</a:t>
            </a:r>
          </a:p>
          <a:p>
            <a:pPr>
              <a:lnSpc>
                <a:spcPct val="100000"/>
              </a:lnSpc>
            </a:pPr>
            <a:r>
              <a:rPr lang="fr-FR" b="0" dirty="0"/>
              <a:t>Une telle approche permet aussi de </a:t>
            </a:r>
            <a:r>
              <a:rPr lang="fr-FR" dirty="0"/>
              <a:t>codévelopper</a:t>
            </a:r>
            <a:r>
              <a:rPr lang="fr-FR" b="0" dirty="0"/>
              <a:t> les plans avec différents parties prenantes.</a:t>
            </a:r>
          </a:p>
          <a:p>
            <a:pPr>
              <a:lnSpc>
                <a:spcPct val="100000"/>
              </a:lnSpc>
            </a:pPr>
            <a:endParaRPr lang="fr-FR" b="0" dirty="0"/>
          </a:p>
          <a:p>
            <a:pPr defTabSz="990661">
              <a:defRPr/>
            </a:pPr>
            <a:r>
              <a:rPr lang="fr-FR" b="0" dirty="0"/>
              <a:t>Approche adoptée comme documentée dans les normes </a:t>
            </a:r>
            <a:r>
              <a:rPr lang="fr-FR" dirty="0"/>
              <a:t>ISO/EN/NF 14001 </a:t>
            </a:r>
            <a:r>
              <a:rPr lang="fr-FR" b="0" dirty="0"/>
              <a:t>(« systèmes de management environnemental ») et </a:t>
            </a:r>
            <a:r>
              <a:rPr lang="fr-FR" dirty="0"/>
              <a:t>ISO/EN/NF 14006 </a:t>
            </a:r>
            <a:r>
              <a:rPr lang="fr-FR" b="0" dirty="0"/>
              <a:t>(éco-conception).</a:t>
            </a:r>
          </a:p>
          <a:p>
            <a:pPr>
              <a:lnSpc>
                <a:spcPct val="100000"/>
              </a:lnSpc>
            </a:pPr>
            <a:endParaRPr lang="fr-FR" b="0" dirty="0"/>
          </a:p>
        </p:txBody>
      </p:sp>
      <p:sp>
        <p:nvSpPr>
          <p:cNvPr id="4" name="Espace réservé du numéro de diapositive 3"/>
          <p:cNvSpPr>
            <a:spLocks noGrp="1"/>
          </p:cNvSpPr>
          <p:nvPr>
            <p:ph type="sldNum" sz="quarter" idx="5"/>
          </p:nvPr>
        </p:nvSpPr>
        <p:spPr/>
        <p:txBody>
          <a:bodyPr/>
          <a:lstStyle/>
          <a:p>
            <a:fld id="{1A4D8D85-5211-2346-9DB0-011CEBB6F07F}" type="slidenum">
              <a:rPr lang="fr-FR" smtClean="0"/>
              <a:t>7</a:t>
            </a:fld>
            <a:endParaRPr lang="fr-FR"/>
          </a:p>
        </p:txBody>
      </p:sp>
    </p:spTree>
    <p:extLst>
      <p:ext uri="{BB962C8B-B14F-4D97-AF65-F5344CB8AC3E}">
        <p14:creationId xmlns:p14="http://schemas.microsoft.com/office/powerpoint/2010/main" val="38231662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A4D8D85-5211-2346-9DB0-011CEBB6F07F}" type="slidenum">
              <a:rPr lang="fr-FR" smtClean="0"/>
              <a:t>8</a:t>
            </a:fld>
            <a:endParaRPr lang="fr-FR"/>
          </a:p>
        </p:txBody>
      </p:sp>
    </p:spTree>
    <p:extLst>
      <p:ext uri="{BB962C8B-B14F-4D97-AF65-F5344CB8AC3E}">
        <p14:creationId xmlns:p14="http://schemas.microsoft.com/office/powerpoint/2010/main" val="30963569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A4D8D85-5211-2346-9DB0-011CEBB6F07F}" type="slidenum">
              <a:rPr lang="fr-FR" smtClean="0"/>
              <a:t>9</a:t>
            </a:fld>
            <a:endParaRPr lang="fr-FR"/>
          </a:p>
        </p:txBody>
      </p:sp>
    </p:spTree>
    <p:extLst>
      <p:ext uri="{BB962C8B-B14F-4D97-AF65-F5344CB8AC3E}">
        <p14:creationId xmlns:p14="http://schemas.microsoft.com/office/powerpoint/2010/main" val="48055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A4D8D85-5211-2346-9DB0-011CEBB6F07F}" type="slidenum">
              <a:rPr lang="fr-FR" smtClean="0"/>
              <a:t>10</a:t>
            </a:fld>
            <a:endParaRPr lang="fr-FR"/>
          </a:p>
        </p:txBody>
      </p:sp>
    </p:spTree>
    <p:extLst>
      <p:ext uri="{BB962C8B-B14F-4D97-AF65-F5344CB8AC3E}">
        <p14:creationId xmlns:p14="http://schemas.microsoft.com/office/powerpoint/2010/main" val="34676067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A4D8D85-5211-2346-9DB0-011CEBB6F07F}" type="slidenum">
              <a:rPr lang="fr-FR" smtClean="0"/>
              <a:t>11</a:t>
            </a:fld>
            <a:endParaRPr lang="fr-FR"/>
          </a:p>
        </p:txBody>
      </p:sp>
    </p:spTree>
    <p:extLst>
      <p:ext uri="{BB962C8B-B14F-4D97-AF65-F5344CB8AC3E}">
        <p14:creationId xmlns:p14="http://schemas.microsoft.com/office/powerpoint/2010/main" val="26896301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pic>
        <p:nvPicPr>
          <p:cNvPr id="7" name="Grafik 9">
            <a:extLst>
              <a:ext uri="{FF2B5EF4-FFF2-40B4-BE49-F238E27FC236}">
                <a16:creationId xmlns:a16="http://schemas.microsoft.com/office/drawing/2014/main" id="{433927C2-EEF6-8524-AC10-DB98A3AB68C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182" y="546058"/>
            <a:ext cx="9904818" cy="5874619"/>
          </a:xfrm>
          <a:prstGeom prst="rect">
            <a:avLst/>
          </a:prstGeom>
        </p:spPr>
      </p:pic>
      <p:pic>
        <p:nvPicPr>
          <p:cNvPr id="8" name="Image 7">
            <a:extLst>
              <a:ext uri="{FF2B5EF4-FFF2-40B4-BE49-F238E27FC236}">
                <a16:creationId xmlns:a16="http://schemas.microsoft.com/office/drawing/2014/main" id="{9F1B66BE-3A6C-C8BE-290C-74298F2F739F}"/>
              </a:ext>
            </a:extLst>
          </p:cNvPr>
          <p:cNvPicPr>
            <a:picLocks noChangeAspect="1"/>
          </p:cNvPicPr>
          <p:nvPr userDrawn="1"/>
        </p:nvPicPr>
        <p:blipFill>
          <a:blip r:embed="rId3"/>
          <a:stretch>
            <a:fillRect/>
          </a:stretch>
        </p:blipFill>
        <p:spPr>
          <a:xfrm>
            <a:off x="1708109" y="1600200"/>
            <a:ext cx="7096619" cy="2926295"/>
          </a:xfrm>
          <a:prstGeom prst="rect">
            <a:avLst/>
          </a:prstGeom>
        </p:spPr>
      </p:pic>
      <p:pic>
        <p:nvPicPr>
          <p:cNvPr id="10" name="Image 9" descr="logooutline.eps">
            <a:extLst>
              <a:ext uri="{FF2B5EF4-FFF2-40B4-BE49-F238E27FC236}">
                <a16:creationId xmlns:a16="http://schemas.microsoft.com/office/drawing/2014/main" id="{89B07731-30DD-2106-B7AA-073A38869584}"/>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9219804" y="34344"/>
            <a:ext cx="516910" cy="511715"/>
          </a:xfrm>
          <a:prstGeom prst="rect">
            <a:avLst/>
          </a:prstGeom>
        </p:spPr>
      </p:pic>
    </p:spTree>
    <p:extLst>
      <p:ext uri="{BB962C8B-B14F-4D97-AF65-F5344CB8AC3E}">
        <p14:creationId xmlns:p14="http://schemas.microsoft.com/office/powerpoint/2010/main" val="1625708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venir Book" panose="02000503020000020003" pitchFamily="2" charset="0"/>
              </a:defRPr>
            </a:lvl1p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lvl1pPr>
              <a:defRPr>
                <a:latin typeface="Avenir Book" panose="02000503020000020003" pitchFamily="2" charset="0"/>
              </a:defRPr>
            </a:lvl1pPr>
            <a:lvl2pPr>
              <a:defRPr>
                <a:latin typeface="Avenir Book" panose="02000503020000020003" pitchFamily="2" charset="0"/>
              </a:defRPr>
            </a:lvl2pPr>
            <a:lvl3pPr>
              <a:defRPr>
                <a:latin typeface="Avenir Book" panose="02000503020000020003" pitchFamily="2" charset="0"/>
              </a:defRPr>
            </a:lvl3pPr>
            <a:lvl4pPr>
              <a:defRPr>
                <a:latin typeface="Avenir Book" panose="02000503020000020003" pitchFamily="2" charset="0"/>
              </a:defRPr>
            </a:lvl4pPr>
            <a:lvl5pPr>
              <a:defRPr>
                <a:latin typeface="Avenir Book" panose="02000503020000020003" pitchFamily="2" charset="0"/>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lvl1pPr>
              <a:defRPr>
                <a:latin typeface="Avenir Book" panose="02000503020000020003" pitchFamily="2" charset="0"/>
              </a:defRPr>
            </a:lvl1pPr>
          </a:lstStyle>
          <a:p>
            <a:endParaRPr lang="fr-FR"/>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lvl1pPr>
              <a:defRPr>
                <a:latin typeface="Avenir Book" panose="02000503020000020003" pitchFamily="2" charset="0"/>
              </a:defRPr>
            </a:lvl1pPr>
          </a:lstStyle>
          <a:p>
            <a:endParaRPr lang="fr-FR"/>
          </a:p>
        </p:txBody>
      </p:sp>
      <p:sp>
        <p:nvSpPr>
          <p:cNvPr id="6" name="Slide Number Placeholder 5"/>
          <p:cNvSpPr>
            <a:spLocks noGrp="1"/>
          </p:cNvSpPr>
          <p:nvPr>
            <p:ph type="sldNum" sz="quarter" idx="12"/>
          </p:nvPr>
        </p:nvSpPr>
        <p:spPr>
          <a:xfrm>
            <a:off x="6996113" y="6356352"/>
            <a:ext cx="2228850" cy="365125"/>
          </a:xfrm>
          <a:prstGeom prst="rect">
            <a:avLst/>
          </a:prstGeom>
        </p:spPr>
        <p:txBody>
          <a:bodyPr/>
          <a:lstStyle>
            <a:lvl1pPr>
              <a:defRPr>
                <a:latin typeface="Avenir Book" panose="02000503020000020003" pitchFamily="2" charset="0"/>
              </a:defRPr>
            </a:lvl1pPr>
          </a:lstStyle>
          <a:p>
            <a:fld id="{9D40E243-35B0-9D41-ADDD-79CBA96BC3BA}" type="slidenum">
              <a:rPr lang="fr-FR" smtClean="0"/>
              <a:pPr/>
              <a:t>‹#›</a:t>
            </a:fld>
            <a:endParaRPr lang="fr-FR"/>
          </a:p>
        </p:txBody>
      </p:sp>
    </p:spTree>
    <p:extLst>
      <p:ext uri="{BB962C8B-B14F-4D97-AF65-F5344CB8AC3E}">
        <p14:creationId xmlns:p14="http://schemas.microsoft.com/office/powerpoint/2010/main" val="573497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lvl1pPr>
              <a:defRPr>
                <a:latin typeface="Avenir Book" panose="02000503020000020003" pitchFamily="2" charset="0"/>
              </a:defRPr>
            </a:lvl1pPr>
          </a:lstStyle>
          <a:p>
            <a:r>
              <a:rPr lang="fr-FR"/>
              <a:t>Modifiez le style du titre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lvl1pPr>
              <a:defRPr>
                <a:latin typeface="Avenir Book" panose="02000503020000020003" pitchFamily="2" charset="0"/>
              </a:defRPr>
            </a:lvl1pPr>
            <a:lvl2pPr>
              <a:defRPr>
                <a:latin typeface="Avenir Book" panose="02000503020000020003" pitchFamily="2" charset="0"/>
              </a:defRPr>
            </a:lvl2pPr>
            <a:lvl3pPr>
              <a:defRPr>
                <a:latin typeface="Avenir Book" panose="02000503020000020003" pitchFamily="2" charset="0"/>
              </a:defRPr>
            </a:lvl3pPr>
            <a:lvl4pPr>
              <a:defRPr>
                <a:latin typeface="Avenir Book" panose="02000503020000020003" pitchFamily="2" charset="0"/>
              </a:defRPr>
            </a:lvl4pPr>
            <a:lvl5pPr>
              <a:defRPr>
                <a:latin typeface="Avenir Book" panose="02000503020000020003" pitchFamily="2" charset="0"/>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lvl1pPr>
              <a:defRPr>
                <a:latin typeface="Avenir Book" panose="02000503020000020003" pitchFamily="2" charset="0"/>
              </a:defRPr>
            </a:lvl1pPr>
          </a:lstStyle>
          <a:p>
            <a:endParaRPr lang="fr-FR"/>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lvl1pPr>
              <a:defRPr>
                <a:latin typeface="Avenir Book" panose="02000503020000020003" pitchFamily="2" charset="0"/>
              </a:defRPr>
            </a:lvl1pPr>
          </a:lstStyle>
          <a:p>
            <a:endParaRPr lang="fr-FR"/>
          </a:p>
        </p:txBody>
      </p:sp>
      <p:sp>
        <p:nvSpPr>
          <p:cNvPr id="6" name="Slide Number Placeholder 5"/>
          <p:cNvSpPr>
            <a:spLocks noGrp="1"/>
          </p:cNvSpPr>
          <p:nvPr>
            <p:ph type="sldNum" sz="quarter" idx="12"/>
          </p:nvPr>
        </p:nvSpPr>
        <p:spPr>
          <a:xfrm>
            <a:off x="6996113" y="6356352"/>
            <a:ext cx="2228850" cy="365125"/>
          </a:xfrm>
          <a:prstGeom prst="rect">
            <a:avLst/>
          </a:prstGeom>
        </p:spPr>
        <p:txBody>
          <a:bodyPr/>
          <a:lstStyle>
            <a:lvl1pPr>
              <a:defRPr>
                <a:latin typeface="Avenir Book" panose="02000503020000020003" pitchFamily="2" charset="0"/>
              </a:defRPr>
            </a:lvl1pPr>
          </a:lstStyle>
          <a:p>
            <a:fld id="{9D40E243-35B0-9D41-ADDD-79CBA96BC3BA}" type="slidenum">
              <a:rPr lang="fr-FR" smtClean="0"/>
              <a:pPr/>
              <a:t>‹#›</a:t>
            </a:fld>
            <a:endParaRPr lang="fr-FR"/>
          </a:p>
        </p:txBody>
      </p:sp>
    </p:spTree>
    <p:extLst>
      <p:ext uri="{BB962C8B-B14F-4D97-AF65-F5344CB8AC3E}">
        <p14:creationId xmlns:p14="http://schemas.microsoft.com/office/powerpoint/2010/main" val="4732946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79700" y="1872000"/>
            <a:ext cx="4358250" cy="4118400"/>
          </a:xfrm>
        </p:spPr>
        <p:txBody>
          <a:bodyPr/>
          <a:lstStyle>
            <a:lvl1pPr>
              <a:spcBef>
                <a:spcPts val="1504"/>
              </a:spcBef>
              <a:defRPr sz="1517" b="1"/>
            </a:lvl1pPr>
            <a:lvl2pPr marL="511859" indent="0">
              <a:buNone/>
              <a:tabLst>
                <a:tab pos="4284993" algn="r"/>
              </a:tabLst>
              <a:defRPr/>
            </a:lvl2pPr>
            <a:lvl3pPr marL="1213838" indent="0">
              <a:buFont typeface="Arial" panose="020B0604020202020204" pitchFamily="34" charset="0"/>
              <a:buNone/>
              <a:tabLst>
                <a:tab pos="4284993" algn="r"/>
              </a:tabLst>
              <a:defRPr/>
            </a:lvl3pPr>
            <a:lvl4pPr marL="1213838" indent="0">
              <a:buFont typeface="Arial" panose="020B0604020202020204" pitchFamily="34" charset="0"/>
              <a:buNone/>
              <a:tabLst>
                <a:tab pos="4284993" algn="r"/>
              </a:tabLst>
              <a:defRPr/>
            </a:lvl4pPr>
            <a:lvl5pPr marL="1213838" indent="0">
              <a:buFont typeface="Arial" panose="020B0604020202020204" pitchFamily="34" charset="0"/>
              <a:buNone/>
              <a:tabLst>
                <a:tab pos="4284993"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5077800" y="1872000"/>
            <a:ext cx="4358250" cy="4118400"/>
          </a:xfrm>
        </p:spPr>
        <p:txBody>
          <a:bodyPr/>
          <a:lstStyle>
            <a:lvl1pPr>
              <a:spcBef>
                <a:spcPts val="1504"/>
              </a:spcBef>
              <a:defRPr sz="1517" b="1"/>
            </a:lvl1pPr>
            <a:lvl2pPr marL="511859" indent="0">
              <a:buNone/>
              <a:tabLst>
                <a:tab pos="4284993" algn="r"/>
              </a:tabLst>
              <a:defRPr/>
            </a:lvl2pPr>
            <a:lvl3pPr marL="1213838" indent="0">
              <a:buFont typeface="Arial" panose="020B0604020202020204" pitchFamily="34" charset="0"/>
              <a:buNone/>
              <a:tabLst>
                <a:tab pos="4284993" algn="r"/>
              </a:tabLst>
              <a:defRPr/>
            </a:lvl3pPr>
            <a:lvl4pPr marL="1213838" indent="0">
              <a:buFont typeface="Arial" panose="020B0604020202020204" pitchFamily="34" charset="0"/>
              <a:buNone/>
              <a:tabLst>
                <a:tab pos="4284993" algn="r"/>
              </a:tabLst>
              <a:defRPr/>
            </a:lvl4pPr>
            <a:lvl5pPr marL="1213838" indent="0">
              <a:buFont typeface="Arial" panose="020B0604020202020204" pitchFamily="34" charset="0"/>
              <a:buNone/>
              <a:tabLst>
                <a:tab pos="4284993"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79700" y="770400"/>
            <a:ext cx="8951963"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191671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7" name="Rechteck 3">
            <a:extLst>
              <a:ext uri="{FF2B5EF4-FFF2-40B4-BE49-F238E27FC236}">
                <a16:creationId xmlns:a16="http://schemas.microsoft.com/office/drawing/2014/main" id="{3D533981-3C0D-532E-63E9-1043DB7337FA}"/>
              </a:ext>
            </a:extLst>
          </p:cNvPr>
          <p:cNvSpPr/>
          <p:nvPr userDrawn="1"/>
        </p:nvSpPr>
        <p:spPr>
          <a:xfrm>
            <a:off x="0" y="1088066"/>
            <a:ext cx="9906000" cy="4120379"/>
          </a:xfrm>
          <a:prstGeom prst="rect">
            <a:avLst/>
          </a:prstGeom>
          <a:solidFill>
            <a:srgbClr val="0F12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506" dirty="0"/>
              <a:t>&lt;</a:t>
            </a:r>
          </a:p>
        </p:txBody>
      </p:sp>
      <p:sp>
        <p:nvSpPr>
          <p:cNvPr id="2" name="Title 1"/>
          <p:cNvSpPr>
            <a:spLocks noGrp="1"/>
          </p:cNvSpPr>
          <p:nvPr>
            <p:ph type="ctrTitle"/>
          </p:nvPr>
        </p:nvSpPr>
        <p:spPr>
          <a:xfrm>
            <a:off x="742950" y="1122363"/>
            <a:ext cx="8420100" cy="2387600"/>
          </a:xfrm>
        </p:spPr>
        <p:txBody>
          <a:bodyPr anchor="b"/>
          <a:lstStyle>
            <a:lvl1pPr algn="ctr">
              <a:defRPr sz="6000">
                <a:solidFill>
                  <a:schemeClr val="bg1"/>
                </a:solidFill>
                <a:latin typeface="Avenir Book" panose="02000503020000020003" pitchFamily="2" charset="0"/>
              </a:defRPr>
            </a:lvl1pPr>
          </a:lstStyle>
          <a:p>
            <a:r>
              <a:rPr lang="fr-FR" dirty="0"/>
              <a:t>Modifiez le style du titre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solidFill>
                  <a:schemeClr val="bg1"/>
                </a:solidFill>
                <a:latin typeface="Avenir Book" panose="0200050302000002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Modifiez le style des sous-titres du masque</a:t>
            </a:r>
            <a:endParaRPr lang="en-US" dirty="0"/>
          </a:p>
        </p:txBody>
      </p:sp>
      <p:pic>
        <p:nvPicPr>
          <p:cNvPr id="8" name="Grafik 16">
            <a:extLst>
              <a:ext uri="{FF2B5EF4-FFF2-40B4-BE49-F238E27FC236}">
                <a16:creationId xmlns:a16="http://schemas.microsoft.com/office/drawing/2014/main" id="{50BFA301-2218-195B-2C59-07F4EAD46CDF}"/>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109221" y="89999"/>
            <a:ext cx="724506" cy="268815"/>
          </a:xfrm>
          <a:prstGeom prst="rect">
            <a:avLst/>
          </a:prstGeom>
        </p:spPr>
      </p:pic>
    </p:spTree>
    <p:extLst>
      <p:ext uri="{BB962C8B-B14F-4D97-AF65-F5344CB8AC3E}">
        <p14:creationId xmlns:p14="http://schemas.microsoft.com/office/powerpoint/2010/main" val="1564444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pic>
        <p:nvPicPr>
          <p:cNvPr id="10" name="Grafik 7">
            <a:extLst>
              <a:ext uri="{FF2B5EF4-FFF2-40B4-BE49-F238E27FC236}">
                <a16:creationId xmlns:a16="http://schemas.microsoft.com/office/drawing/2014/main" id="{0CF58FE4-24F9-463D-A074-CA01D200581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59" y="540842"/>
            <a:ext cx="9906000" cy="5869897"/>
          </a:xfrm>
          <a:prstGeom prst="rect">
            <a:avLst/>
          </a:prstGeom>
        </p:spPr>
      </p:pic>
      <p:pic>
        <p:nvPicPr>
          <p:cNvPr id="8" name="Image 7">
            <a:extLst>
              <a:ext uri="{FF2B5EF4-FFF2-40B4-BE49-F238E27FC236}">
                <a16:creationId xmlns:a16="http://schemas.microsoft.com/office/drawing/2014/main" id="{8AD489CF-4456-1B43-54AA-AC9CC630EBE5}"/>
              </a:ext>
            </a:extLst>
          </p:cNvPr>
          <p:cNvPicPr>
            <a:picLocks noChangeAspect="1"/>
          </p:cNvPicPr>
          <p:nvPr userDrawn="1"/>
        </p:nvPicPr>
        <p:blipFill>
          <a:blip r:embed="rId3"/>
          <a:stretch>
            <a:fillRect/>
          </a:stretch>
        </p:blipFill>
        <p:spPr>
          <a:xfrm>
            <a:off x="21772" y="29127"/>
            <a:ext cx="1240971" cy="511715"/>
          </a:xfrm>
          <a:prstGeom prst="rect">
            <a:avLst/>
          </a:prstGeom>
        </p:spPr>
      </p:pic>
      <p:pic>
        <p:nvPicPr>
          <p:cNvPr id="9" name="Image 8" descr="logooutline.eps">
            <a:extLst>
              <a:ext uri="{FF2B5EF4-FFF2-40B4-BE49-F238E27FC236}">
                <a16:creationId xmlns:a16="http://schemas.microsoft.com/office/drawing/2014/main" id="{5420C5B8-A943-CA12-84E7-5E144693D536}"/>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9219804" y="34344"/>
            <a:ext cx="516910" cy="511715"/>
          </a:xfrm>
          <a:prstGeom prst="rect">
            <a:avLst/>
          </a:prstGeom>
        </p:spPr>
      </p:pic>
    </p:spTree>
    <p:extLst>
      <p:ext uri="{BB962C8B-B14F-4D97-AF65-F5344CB8AC3E}">
        <p14:creationId xmlns:p14="http://schemas.microsoft.com/office/powerpoint/2010/main" val="3016757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Tree>
    <p:extLst>
      <p:ext uri="{BB962C8B-B14F-4D97-AF65-F5344CB8AC3E}">
        <p14:creationId xmlns:p14="http://schemas.microsoft.com/office/powerpoint/2010/main" val="330129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82329" y="2505075"/>
            <a:ext cx="4190702" cy="3684588"/>
          </a:xfr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014913" y="2505075"/>
            <a:ext cx="4211340"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Tree>
    <p:extLst>
      <p:ext uri="{BB962C8B-B14F-4D97-AF65-F5344CB8AC3E}">
        <p14:creationId xmlns:p14="http://schemas.microsoft.com/office/powerpoint/2010/main" val="2898798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Modifiez le style du titre</a:t>
            </a:r>
            <a:endParaRPr lang="en-US" dirty="0"/>
          </a:p>
        </p:txBody>
      </p:sp>
    </p:spTree>
    <p:extLst>
      <p:ext uri="{BB962C8B-B14F-4D97-AF65-F5344CB8AC3E}">
        <p14:creationId xmlns:p14="http://schemas.microsoft.com/office/powerpoint/2010/main" val="16202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1038" y="6356352"/>
            <a:ext cx="2228850" cy="365125"/>
          </a:xfrm>
          <a:prstGeom prst="rect">
            <a:avLst/>
          </a:prstGeom>
        </p:spPr>
        <p:txBody>
          <a:bodyPr/>
          <a:lstStyle/>
          <a:p>
            <a:endParaRPr lang="fr-FR"/>
          </a:p>
        </p:txBody>
      </p:sp>
      <p:sp>
        <p:nvSpPr>
          <p:cNvPr id="3" name="Footer Placeholder 2"/>
          <p:cNvSpPr>
            <a:spLocks noGrp="1"/>
          </p:cNvSpPr>
          <p:nvPr>
            <p:ph type="ftr" sz="quarter" idx="11"/>
          </p:nvPr>
        </p:nvSpPr>
        <p:spPr>
          <a:xfrm>
            <a:off x="3281363" y="6356352"/>
            <a:ext cx="3343275" cy="365125"/>
          </a:xfrm>
          <a:prstGeom prst="rect">
            <a:avLst/>
          </a:prstGeom>
        </p:spPr>
        <p:txBody>
          <a:bodyPr/>
          <a:lstStyle/>
          <a:p>
            <a:endParaRPr lang="fr-FR"/>
          </a:p>
        </p:txBody>
      </p:sp>
      <p:sp>
        <p:nvSpPr>
          <p:cNvPr id="4" name="Slide Number Placeholder 3"/>
          <p:cNvSpPr>
            <a:spLocks noGrp="1"/>
          </p:cNvSpPr>
          <p:nvPr>
            <p:ph type="sldNum" sz="quarter" idx="12"/>
          </p:nvPr>
        </p:nvSpPr>
        <p:spPr>
          <a:xfrm>
            <a:off x="6996113" y="6356352"/>
            <a:ext cx="2228850" cy="365125"/>
          </a:xfrm>
          <a:prstGeom prst="rect">
            <a:avLst/>
          </a:prstGeom>
        </p:spPr>
        <p:txBody>
          <a:bodyPr/>
          <a:lstStyle/>
          <a:p>
            <a:fld id="{9D40E243-35B0-9D41-ADDD-79CBA96BC3BA}" type="slidenum">
              <a:rPr lang="fr-FR" smtClean="0"/>
              <a:t>‹#›</a:t>
            </a:fld>
            <a:endParaRPr lang="fr-FR"/>
          </a:p>
        </p:txBody>
      </p:sp>
    </p:spTree>
    <p:extLst>
      <p:ext uri="{BB962C8B-B14F-4D97-AF65-F5344CB8AC3E}">
        <p14:creationId xmlns:p14="http://schemas.microsoft.com/office/powerpoint/2010/main" val="31003381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atin typeface="Avenir Book" panose="02000503020000020003" pitchFamily="2" charset="0"/>
              </a:defRPr>
            </a:lvl1pPr>
          </a:lstStyle>
          <a:p>
            <a:r>
              <a:rPr lang="fr-FR"/>
              <a:t>Modifiez le style du titre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atin typeface="Avenir Book" panose="02000503020000020003" pitchFamily="2" charset="0"/>
              </a:defRPr>
            </a:lvl1pPr>
            <a:lvl2pPr>
              <a:defRPr sz="2800">
                <a:latin typeface="Avenir Book" panose="02000503020000020003" pitchFamily="2" charset="0"/>
              </a:defRPr>
            </a:lvl2pPr>
            <a:lvl3pPr>
              <a:defRPr sz="2400">
                <a:latin typeface="Avenir Book" panose="02000503020000020003" pitchFamily="2" charset="0"/>
              </a:defRPr>
            </a:lvl3pPr>
            <a:lvl4pPr>
              <a:defRPr sz="2000">
                <a:latin typeface="Avenir Book" panose="02000503020000020003" pitchFamily="2" charset="0"/>
              </a:defRPr>
            </a:lvl4pPr>
            <a:lvl5pPr>
              <a:defRPr sz="2000">
                <a:latin typeface="Avenir Book" panose="02000503020000020003" pitchFamily="2" charset="0"/>
              </a:defRPr>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atin typeface="Avenir Book" panose="02000503020000020003"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a:xfrm>
            <a:off x="681038" y="6356352"/>
            <a:ext cx="2228850" cy="365125"/>
          </a:xfrm>
          <a:prstGeom prst="rect">
            <a:avLst/>
          </a:prstGeom>
        </p:spPr>
        <p:txBody>
          <a:bodyPr/>
          <a:lstStyle>
            <a:lvl1pPr>
              <a:defRPr>
                <a:latin typeface="Avenir Book" panose="02000503020000020003" pitchFamily="2" charset="0"/>
              </a:defRPr>
            </a:lvl1pPr>
          </a:lstStyle>
          <a:p>
            <a:endParaRPr lang="fr-FR"/>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lvl1pPr>
              <a:defRPr>
                <a:latin typeface="Avenir Book" panose="02000503020000020003" pitchFamily="2" charset="0"/>
              </a:defRPr>
            </a:lvl1pPr>
          </a:lstStyle>
          <a:p>
            <a:endParaRPr lang="fr-FR"/>
          </a:p>
        </p:txBody>
      </p:sp>
      <p:sp>
        <p:nvSpPr>
          <p:cNvPr id="7" name="Slide Number Placeholder 6"/>
          <p:cNvSpPr>
            <a:spLocks noGrp="1"/>
          </p:cNvSpPr>
          <p:nvPr>
            <p:ph type="sldNum" sz="quarter" idx="12"/>
          </p:nvPr>
        </p:nvSpPr>
        <p:spPr>
          <a:xfrm>
            <a:off x="6996113" y="6356352"/>
            <a:ext cx="2228850" cy="365125"/>
          </a:xfrm>
          <a:prstGeom prst="rect">
            <a:avLst/>
          </a:prstGeom>
        </p:spPr>
        <p:txBody>
          <a:bodyPr/>
          <a:lstStyle>
            <a:lvl1pPr>
              <a:defRPr>
                <a:latin typeface="Avenir Book" panose="02000503020000020003" pitchFamily="2" charset="0"/>
              </a:defRPr>
            </a:lvl1pPr>
          </a:lstStyle>
          <a:p>
            <a:fld id="{9D40E243-35B0-9D41-ADDD-79CBA96BC3BA}" type="slidenum">
              <a:rPr lang="fr-FR" smtClean="0"/>
              <a:pPr/>
              <a:t>‹#›</a:t>
            </a:fld>
            <a:endParaRPr lang="fr-FR"/>
          </a:p>
        </p:txBody>
      </p:sp>
    </p:spTree>
    <p:extLst>
      <p:ext uri="{BB962C8B-B14F-4D97-AF65-F5344CB8AC3E}">
        <p14:creationId xmlns:p14="http://schemas.microsoft.com/office/powerpoint/2010/main" val="2423065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atin typeface="Avenir Book" panose="02000503020000020003" pitchFamily="2" charset="0"/>
              </a:defRPr>
            </a:lvl1pPr>
          </a:lstStyle>
          <a:p>
            <a:r>
              <a:rPr lang="fr-FR"/>
              <a:t>Modifiez le style du titre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atin typeface="Avenir Book" panose="02000503020000020003"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atin typeface="Avenir Book" panose="02000503020000020003"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a:xfrm>
            <a:off x="681038" y="6356352"/>
            <a:ext cx="2228850" cy="365125"/>
          </a:xfrm>
          <a:prstGeom prst="rect">
            <a:avLst/>
          </a:prstGeom>
        </p:spPr>
        <p:txBody>
          <a:bodyPr/>
          <a:lstStyle>
            <a:lvl1pPr>
              <a:defRPr>
                <a:latin typeface="Avenir Book" panose="02000503020000020003" pitchFamily="2" charset="0"/>
              </a:defRPr>
            </a:lvl1pPr>
          </a:lstStyle>
          <a:p>
            <a:endParaRPr lang="fr-FR"/>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lvl1pPr>
              <a:defRPr>
                <a:latin typeface="Avenir Book" panose="02000503020000020003" pitchFamily="2" charset="0"/>
              </a:defRPr>
            </a:lvl1pPr>
          </a:lstStyle>
          <a:p>
            <a:endParaRPr lang="fr-FR"/>
          </a:p>
        </p:txBody>
      </p:sp>
      <p:sp>
        <p:nvSpPr>
          <p:cNvPr id="7" name="Slide Number Placeholder 6"/>
          <p:cNvSpPr>
            <a:spLocks noGrp="1"/>
          </p:cNvSpPr>
          <p:nvPr>
            <p:ph type="sldNum" sz="quarter" idx="12"/>
          </p:nvPr>
        </p:nvSpPr>
        <p:spPr>
          <a:xfrm>
            <a:off x="6996113" y="6356352"/>
            <a:ext cx="2228850" cy="365125"/>
          </a:xfrm>
          <a:prstGeom prst="rect">
            <a:avLst/>
          </a:prstGeom>
        </p:spPr>
        <p:txBody>
          <a:bodyPr/>
          <a:lstStyle>
            <a:lvl1pPr>
              <a:defRPr>
                <a:latin typeface="Avenir Book" panose="02000503020000020003" pitchFamily="2" charset="0"/>
              </a:defRPr>
            </a:lvl1pPr>
          </a:lstStyle>
          <a:p>
            <a:fld id="{9D40E243-35B0-9D41-ADDD-79CBA96BC3BA}" type="slidenum">
              <a:rPr lang="fr-FR" smtClean="0"/>
              <a:pPr/>
              <a:t>‹#›</a:t>
            </a:fld>
            <a:endParaRPr lang="fr-FR"/>
          </a:p>
        </p:txBody>
      </p:sp>
    </p:spTree>
    <p:extLst>
      <p:ext uri="{BB962C8B-B14F-4D97-AF65-F5344CB8AC3E}">
        <p14:creationId xmlns:p14="http://schemas.microsoft.com/office/powerpoint/2010/main" val="566726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7" name="Rechteck 3">
            <a:extLst>
              <a:ext uri="{FF2B5EF4-FFF2-40B4-BE49-F238E27FC236}">
                <a16:creationId xmlns:a16="http://schemas.microsoft.com/office/drawing/2014/main" id="{6AD17875-108E-2231-9FBD-3D39E0119EB2}"/>
              </a:ext>
            </a:extLst>
          </p:cNvPr>
          <p:cNvSpPr/>
          <p:nvPr userDrawn="1"/>
        </p:nvSpPr>
        <p:spPr>
          <a:xfrm>
            <a:off x="0" y="-5579"/>
            <a:ext cx="9906000" cy="560750"/>
          </a:xfrm>
          <a:prstGeom prst="rect">
            <a:avLst/>
          </a:prstGeom>
          <a:solidFill>
            <a:srgbClr val="0F12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pic>
        <p:nvPicPr>
          <p:cNvPr id="15" name="Image 14">
            <a:extLst>
              <a:ext uri="{FF2B5EF4-FFF2-40B4-BE49-F238E27FC236}">
                <a16:creationId xmlns:a16="http://schemas.microsoft.com/office/drawing/2014/main" id="{E86109AA-3CDB-39EF-01F7-94645D5EF242}"/>
              </a:ext>
            </a:extLst>
          </p:cNvPr>
          <p:cNvPicPr>
            <a:picLocks noChangeAspect="1"/>
          </p:cNvPicPr>
          <p:nvPr userDrawn="1"/>
        </p:nvPicPr>
        <p:blipFill>
          <a:blip r:embed="rId14"/>
          <a:stretch>
            <a:fillRect/>
          </a:stretch>
        </p:blipFill>
        <p:spPr>
          <a:xfrm>
            <a:off x="21772" y="29127"/>
            <a:ext cx="1240971" cy="511715"/>
          </a:xfrm>
          <a:prstGeom prst="rect">
            <a:avLst/>
          </a:prstGeom>
        </p:spPr>
      </p:pic>
      <p:pic>
        <p:nvPicPr>
          <p:cNvPr id="16" name="Image 15" descr="logooutline.eps">
            <a:extLst>
              <a:ext uri="{FF2B5EF4-FFF2-40B4-BE49-F238E27FC236}">
                <a16:creationId xmlns:a16="http://schemas.microsoft.com/office/drawing/2014/main" id="{0DF746CF-FCCC-A3D6-991C-2C098559C725}"/>
              </a:ext>
            </a:extLst>
          </p:cNvPr>
          <p:cNvPicPr>
            <a:picLocks noChangeAspect="1"/>
          </p:cNvPicPr>
          <p:nvPr userDrawn="1"/>
        </p:nvPicPr>
        <p:blipFill>
          <a:blip r:embed="rId15">
            <a:extLst>
              <a:ext uri="{28A0092B-C50C-407E-A947-70E740481C1C}">
                <a14:useLocalDpi xmlns:a14="http://schemas.microsoft.com/office/drawing/2010/main"/>
              </a:ext>
            </a:extLst>
          </a:blip>
          <a:stretch>
            <a:fillRect/>
          </a:stretch>
        </p:blipFill>
        <p:spPr>
          <a:xfrm>
            <a:off x="9219804" y="34344"/>
            <a:ext cx="516910" cy="511715"/>
          </a:xfrm>
          <a:prstGeom prst="rect">
            <a:avLst/>
          </a:prstGeom>
        </p:spPr>
      </p:pic>
      <p:sp>
        <p:nvSpPr>
          <p:cNvPr id="20" name="ZoneTexte 19">
            <a:extLst>
              <a:ext uri="{FF2B5EF4-FFF2-40B4-BE49-F238E27FC236}">
                <a16:creationId xmlns:a16="http://schemas.microsoft.com/office/drawing/2014/main" id="{46A17543-EAB3-AF53-A2DE-C34635DFC3E5}"/>
              </a:ext>
            </a:extLst>
          </p:cNvPr>
          <p:cNvSpPr txBox="1"/>
          <p:nvPr userDrawn="1"/>
        </p:nvSpPr>
        <p:spPr>
          <a:xfrm>
            <a:off x="681038" y="6428050"/>
            <a:ext cx="473857" cy="123111"/>
          </a:xfrm>
          <a:prstGeom prst="rect">
            <a:avLst/>
          </a:prstGeom>
          <a:noFill/>
        </p:spPr>
        <p:txBody>
          <a:bodyPr wrap="square" lIns="0" tIns="0" rIns="0" bIns="0" rtlCol="0" anchor="b" anchorCtr="0">
            <a:spAutoFit/>
          </a:bodyPr>
          <a:lstStyle/>
          <a:p>
            <a:r>
              <a:rPr lang="fr-FR" sz="800" dirty="0"/>
              <a:t>CERN</a:t>
            </a:r>
          </a:p>
        </p:txBody>
      </p:sp>
      <p:cxnSp>
        <p:nvCxnSpPr>
          <p:cNvPr id="21" name="Connecteur droit 12">
            <a:extLst>
              <a:ext uri="{FF2B5EF4-FFF2-40B4-BE49-F238E27FC236}">
                <a16:creationId xmlns:a16="http://schemas.microsoft.com/office/drawing/2014/main" id="{0A848743-9209-E18D-9CBF-01AF1BE6EA57}"/>
              </a:ext>
            </a:extLst>
          </p:cNvPr>
          <p:cNvCxnSpPr>
            <a:cxnSpLocks/>
          </p:cNvCxnSpPr>
          <p:nvPr userDrawn="1"/>
        </p:nvCxnSpPr>
        <p:spPr>
          <a:xfrm flipV="1">
            <a:off x="940154" y="6428050"/>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Connecteur droit 12">
            <a:extLst>
              <a:ext uri="{FF2B5EF4-FFF2-40B4-BE49-F238E27FC236}">
                <a16:creationId xmlns:a16="http://schemas.microsoft.com/office/drawing/2014/main" id="{C57F8AF1-5C62-861B-C76B-A5A4A1C7A520}"/>
              </a:ext>
            </a:extLst>
          </p:cNvPr>
          <p:cNvCxnSpPr>
            <a:cxnSpLocks/>
          </p:cNvCxnSpPr>
          <p:nvPr userDrawn="1"/>
        </p:nvCxnSpPr>
        <p:spPr>
          <a:xfrm flipV="1">
            <a:off x="10583101" y="6609450"/>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ZoneTexte 4">
            <a:extLst>
              <a:ext uri="{FF2B5EF4-FFF2-40B4-BE49-F238E27FC236}">
                <a16:creationId xmlns:a16="http://schemas.microsoft.com/office/drawing/2014/main" id="{785BBDAC-BB0F-65C6-5C80-BAB6F6A70888}"/>
              </a:ext>
            </a:extLst>
          </p:cNvPr>
          <p:cNvSpPr txBox="1"/>
          <p:nvPr userDrawn="1"/>
        </p:nvSpPr>
        <p:spPr>
          <a:xfrm>
            <a:off x="9060872" y="6428050"/>
            <a:ext cx="473843" cy="215444"/>
          </a:xfrm>
          <a:prstGeom prst="rect">
            <a:avLst/>
          </a:prstGeom>
          <a:noFill/>
        </p:spPr>
        <p:txBody>
          <a:bodyPr wrap="square" rtlCol="0">
            <a:spAutoFit/>
          </a:bodyPr>
          <a:lstStyle/>
          <a:p>
            <a:fld id="{73CA7EB7-2F84-1443-B7AD-C5AD5A4DBBB5}" type="slidenum">
              <a:rPr lang="fr-FR" sz="800" smtClean="0"/>
              <a:t>‹#›</a:t>
            </a:fld>
            <a:endParaRPr lang="fr-FR" sz="800" dirty="0"/>
          </a:p>
        </p:txBody>
      </p:sp>
    </p:spTree>
    <p:extLst>
      <p:ext uri="{BB962C8B-B14F-4D97-AF65-F5344CB8AC3E}">
        <p14:creationId xmlns:p14="http://schemas.microsoft.com/office/powerpoint/2010/main" val="2218572229"/>
      </p:ext>
    </p:extLst>
  </p:cSld>
  <p:clrMap bg1="lt1" tx1="dk1" bg2="lt2" tx2="dk2" accent1="accent1" accent2="accent2" accent3="accent3" accent4="accent4" accent5="accent5" accent6="accent6" hlink="hlink" folHlink="folHlink"/>
  <p:sldLayoutIdLst>
    <p:sldLayoutId id="2147483662" r:id="rId1"/>
    <p:sldLayoutId id="2147483661"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21.emf"/></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12.xml"/><Relationship Id="rId5" Type="http://schemas.openxmlformats.org/officeDocument/2006/relationships/image" Target="../media/image28.jpeg"/><Relationship Id="rId4" Type="http://schemas.openxmlformats.org/officeDocument/2006/relationships/image" Target="../media/image27.jpg"/></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3.tiff"/><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34.tiff"/></Relationships>
</file>

<file path=ppt/slides/_rels/slide19.xml.rels><?xml version="1.0" encoding="UTF-8" standalone="yes"?>
<Relationships xmlns="http://schemas.openxmlformats.org/package/2006/relationships"><Relationship Id="rId2" Type="http://schemas.openxmlformats.org/officeDocument/2006/relationships/hyperlink" Target="https://cernbox.cern.ch/s/NgQoMtbaXPKMNvD"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3" Type="http://schemas.openxmlformats.org/officeDocument/2006/relationships/image" Target="../media/image46.png"/><Relationship Id="rId18" Type="http://schemas.openxmlformats.org/officeDocument/2006/relationships/image" Target="../media/image51.png"/><Relationship Id="rId26" Type="http://schemas.openxmlformats.org/officeDocument/2006/relationships/image" Target="../media/image59.png"/><Relationship Id="rId39" Type="http://schemas.openxmlformats.org/officeDocument/2006/relationships/image" Target="../media/image72.svg"/><Relationship Id="rId21" Type="http://schemas.openxmlformats.org/officeDocument/2006/relationships/image" Target="../media/image54.svg"/><Relationship Id="rId34" Type="http://schemas.openxmlformats.org/officeDocument/2006/relationships/image" Target="../media/image67.png"/><Relationship Id="rId42" Type="http://schemas.openxmlformats.org/officeDocument/2006/relationships/image" Target="../media/image75.png"/><Relationship Id="rId47" Type="http://schemas.openxmlformats.org/officeDocument/2006/relationships/image" Target="../media/image80.svg"/><Relationship Id="rId50" Type="http://schemas.openxmlformats.org/officeDocument/2006/relationships/image" Target="../media/image83.svg"/><Relationship Id="rId7" Type="http://schemas.openxmlformats.org/officeDocument/2006/relationships/image" Target="../media/image40.tiff"/><Relationship Id="rId2" Type="http://schemas.openxmlformats.org/officeDocument/2006/relationships/notesSlide" Target="../notesSlides/notesSlide16.xml"/><Relationship Id="rId16" Type="http://schemas.openxmlformats.org/officeDocument/2006/relationships/image" Target="../media/image49.png"/><Relationship Id="rId29" Type="http://schemas.openxmlformats.org/officeDocument/2006/relationships/image" Target="../media/image62.svg"/><Relationship Id="rId11" Type="http://schemas.openxmlformats.org/officeDocument/2006/relationships/image" Target="../media/image44.png"/><Relationship Id="rId24" Type="http://schemas.openxmlformats.org/officeDocument/2006/relationships/image" Target="../media/image57.png"/><Relationship Id="rId32" Type="http://schemas.openxmlformats.org/officeDocument/2006/relationships/image" Target="../media/image65.png"/><Relationship Id="rId37" Type="http://schemas.openxmlformats.org/officeDocument/2006/relationships/image" Target="../media/image70.svg"/><Relationship Id="rId40" Type="http://schemas.openxmlformats.org/officeDocument/2006/relationships/image" Target="../media/image73.png"/><Relationship Id="rId45" Type="http://schemas.openxmlformats.org/officeDocument/2006/relationships/image" Target="../media/image78.svg"/><Relationship Id="rId53" Type="http://schemas.openxmlformats.org/officeDocument/2006/relationships/image" Target="../media/image86.png"/><Relationship Id="rId5" Type="http://schemas.openxmlformats.org/officeDocument/2006/relationships/image" Target="../media/image38.png"/><Relationship Id="rId10" Type="http://schemas.openxmlformats.org/officeDocument/2006/relationships/image" Target="../media/image43.tiff"/><Relationship Id="rId19" Type="http://schemas.openxmlformats.org/officeDocument/2006/relationships/image" Target="../media/image52.svg"/><Relationship Id="rId31" Type="http://schemas.openxmlformats.org/officeDocument/2006/relationships/image" Target="../media/image64.svg"/><Relationship Id="rId44" Type="http://schemas.openxmlformats.org/officeDocument/2006/relationships/image" Target="../media/image77.png"/><Relationship Id="rId52" Type="http://schemas.openxmlformats.org/officeDocument/2006/relationships/image" Target="../media/image85.svg"/><Relationship Id="rId4" Type="http://schemas.openxmlformats.org/officeDocument/2006/relationships/image" Target="../media/image37.tiff"/><Relationship Id="rId9" Type="http://schemas.openxmlformats.org/officeDocument/2006/relationships/image" Target="../media/image42.tiff"/><Relationship Id="rId14" Type="http://schemas.openxmlformats.org/officeDocument/2006/relationships/image" Target="../media/image47.tiff"/><Relationship Id="rId22" Type="http://schemas.openxmlformats.org/officeDocument/2006/relationships/image" Target="../media/image55.png"/><Relationship Id="rId27" Type="http://schemas.openxmlformats.org/officeDocument/2006/relationships/image" Target="../media/image60.svg"/><Relationship Id="rId30" Type="http://schemas.openxmlformats.org/officeDocument/2006/relationships/image" Target="../media/image63.png"/><Relationship Id="rId35" Type="http://schemas.openxmlformats.org/officeDocument/2006/relationships/image" Target="../media/image68.svg"/><Relationship Id="rId43" Type="http://schemas.openxmlformats.org/officeDocument/2006/relationships/image" Target="../media/image76.svg"/><Relationship Id="rId48" Type="http://schemas.openxmlformats.org/officeDocument/2006/relationships/image" Target="../media/image81.png"/><Relationship Id="rId8" Type="http://schemas.openxmlformats.org/officeDocument/2006/relationships/image" Target="../media/image41.tiff"/><Relationship Id="rId51" Type="http://schemas.openxmlformats.org/officeDocument/2006/relationships/image" Target="../media/image84.png"/><Relationship Id="rId3" Type="http://schemas.openxmlformats.org/officeDocument/2006/relationships/image" Target="../media/image36.png"/><Relationship Id="rId12" Type="http://schemas.openxmlformats.org/officeDocument/2006/relationships/image" Target="../media/image45.tiff"/><Relationship Id="rId17" Type="http://schemas.openxmlformats.org/officeDocument/2006/relationships/image" Target="../media/image50.svg"/><Relationship Id="rId25" Type="http://schemas.openxmlformats.org/officeDocument/2006/relationships/image" Target="../media/image58.svg"/><Relationship Id="rId33" Type="http://schemas.openxmlformats.org/officeDocument/2006/relationships/image" Target="../media/image66.svg"/><Relationship Id="rId38" Type="http://schemas.openxmlformats.org/officeDocument/2006/relationships/image" Target="../media/image71.png"/><Relationship Id="rId46" Type="http://schemas.openxmlformats.org/officeDocument/2006/relationships/image" Target="../media/image79.png"/><Relationship Id="rId20" Type="http://schemas.openxmlformats.org/officeDocument/2006/relationships/image" Target="../media/image53.png"/><Relationship Id="rId41" Type="http://schemas.openxmlformats.org/officeDocument/2006/relationships/image" Target="../media/image74.svg"/><Relationship Id="rId54" Type="http://schemas.openxmlformats.org/officeDocument/2006/relationships/image" Target="../media/image87.svg"/><Relationship Id="rId1" Type="http://schemas.openxmlformats.org/officeDocument/2006/relationships/slideLayout" Target="../slideLayouts/slideLayout4.xml"/><Relationship Id="rId6" Type="http://schemas.openxmlformats.org/officeDocument/2006/relationships/image" Target="../media/image39.svg"/><Relationship Id="rId15" Type="http://schemas.openxmlformats.org/officeDocument/2006/relationships/image" Target="../media/image48.tiff"/><Relationship Id="rId23" Type="http://schemas.openxmlformats.org/officeDocument/2006/relationships/image" Target="../media/image56.svg"/><Relationship Id="rId28" Type="http://schemas.openxmlformats.org/officeDocument/2006/relationships/image" Target="../media/image61.png"/><Relationship Id="rId36" Type="http://schemas.openxmlformats.org/officeDocument/2006/relationships/image" Target="../media/image69.png"/><Relationship Id="rId49" Type="http://schemas.openxmlformats.org/officeDocument/2006/relationships/image" Target="../media/image82.svg"/></Relationships>
</file>

<file path=ppt/slides/_rels/slide22.xml.rels><?xml version="1.0" encoding="UTF-8" standalone="yes"?>
<Relationships xmlns="http://schemas.openxmlformats.org/package/2006/relationships"><Relationship Id="rId8" Type="http://schemas.openxmlformats.org/officeDocument/2006/relationships/image" Target="../media/image41.tiff"/><Relationship Id="rId13" Type="http://schemas.openxmlformats.org/officeDocument/2006/relationships/image" Target="../media/image46.png"/><Relationship Id="rId3" Type="http://schemas.openxmlformats.org/officeDocument/2006/relationships/image" Target="../media/image36.png"/><Relationship Id="rId7" Type="http://schemas.openxmlformats.org/officeDocument/2006/relationships/image" Target="../media/image40.tiff"/><Relationship Id="rId12" Type="http://schemas.openxmlformats.org/officeDocument/2006/relationships/image" Target="../media/image45.tiff"/><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39.svg"/><Relationship Id="rId11" Type="http://schemas.openxmlformats.org/officeDocument/2006/relationships/image" Target="../media/image44.png"/><Relationship Id="rId5" Type="http://schemas.openxmlformats.org/officeDocument/2006/relationships/image" Target="../media/image38.png"/><Relationship Id="rId15" Type="http://schemas.openxmlformats.org/officeDocument/2006/relationships/image" Target="../media/image48.tiff"/><Relationship Id="rId10" Type="http://schemas.openxmlformats.org/officeDocument/2006/relationships/image" Target="../media/image43.tiff"/><Relationship Id="rId4" Type="http://schemas.openxmlformats.org/officeDocument/2006/relationships/image" Target="../media/image37.tiff"/><Relationship Id="rId9" Type="http://schemas.openxmlformats.org/officeDocument/2006/relationships/image" Target="../media/image42.tiff"/><Relationship Id="rId14" Type="http://schemas.openxmlformats.org/officeDocument/2006/relationships/image" Target="../media/image47.tif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jpeg"/></Relationships>
</file>

<file path=ppt/slides/_rels/slide25.xml.rels><?xml version="1.0" encoding="UTF-8" standalone="yes"?>
<Relationships xmlns="http://schemas.openxmlformats.org/package/2006/relationships"><Relationship Id="rId8" Type="http://schemas.openxmlformats.org/officeDocument/2006/relationships/image" Target="../media/image97.jpeg"/><Relationship Id="rId3" Type="http://schemas.openxmlformats.org/officeDocument/2006/relationships/image" Target="../media/image92.jpeg"/><Relationship Id="rId7" Type="http://schemas.openxmlformats.org/officeDocument/2006/relationships/image" Target="../media/image96.jpe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95.jpeg"/><Relationship Id="rId5" Type="http://schemas.openxmlformats.org/officeDocument/2006/relationships/image" Target="../media/image94.jpeg"/><Relationship Id="rId4" Type="http://schemas.openxmlformats.org/officeDocument/2006/relationships/image" Target="../media/image93.jpeg"/></Relationships>
</file>

<file path=ppt/slides/_rels/slide26.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175479E4-FA37-73A7-E901-A1AA337B2CBF}"/>
              </a:ext>
            </a:extLst>
          </p:cNvPr>
          <p:cNvSpPr txBox="1"/>
          <p:nvPr/>
        </p:nvSpPr>
        <p:spPr>
          <a:xfrm>
            <a:off x="3378770" y="4450814"/>
            <a:ext cx="3690651" cy="646331"/>
          </a:xfrm>
          <a:prstGeom prst="rect">
            <a:avLst/>
          </a:prstGeom>
          <a:noFill/>
        </p:spPr>
        <p:txBody>
          <a:bodyPr wrap="square" rtlCol="0">
            <a:spAutoFit/>
          </a:bodyPr>
          <a:lstStyle/>
          <a:p>
            <a:pPr algn="ctr"/>
            <a:r>
              <a:rPr lang="fr-FR" b="1" dirty="0">
                <a:solidFill>
                  <a:schemeClr val="bg1"/>
                </a:solidFill>
                <a:latin typeface="Avenir Heavy" panose="02000503020000020003" pitchFamily="2" charset="0"/>
              </a:rPr>
              <a:t>Yann Léchevin</a:t>
            </a:r>
          </a:p>
          <a:p>
            <a:pPr algn="ctr"/>
            <a:r>
              <a:rPr lang="fr-FR" b="1" dirty="0">
                <a:solidFill>
                  <a:schemeClr val="bg1"/>
                </a:solidFill>
                <a:latin typeface="Avenir Heavy" panose="02000503020000020003" pitchFamily="2" charset="0"/>
              </a:rPr>
              <a:t>CERN, 24 Février 2023</a:t>
            </a:r>
          </a:p>
        </p:txBody>
      </p:sp>
    </p:spTree>
    <p:extLst>
      <p:ext uri="{BB962C8B-B14F-4D97-AF65-F5344CB8AC3E}">
        <p14:creationId xmlns:p14="http://schemas.microsoft.com/office/powerpoint/2010/main" val="3561134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itle 6">
            <a:extLst>
              <a:ext uri="{FF2B5EF4-FFF2-40B4-BE49-F238E27FC236}">
                <a16:creationId xmlns:a16="http://schemas.microsoft.com/office/drawing/2014/main" id="{4FCA7579-C625-697D-2EB2-B43FBD6E16FD}"/>
              </a:ext>
            </a:extLst>
          </p:cNvPr>
          <p:cNvSpPr>
            <a:spLocks noGrp="1"/>
          </p:cNvSpPr>
          <p:nvPr>
            <p:ph type="title"/>
          </p:nvPr>
        </p:nvSpPr>
        <p:spPr>
          <a:xfrm>
            <a:off x="303005" y="668579"/>
            <a:ext cx="9018795" cy="534817"/>
          </a:xfrm>
        </p:spPr>
        <p:txBody>
          <a:bodyPr>
            <a:normAutofit/>
          </a:bodyPr>
          <a:lstStyle/>
          <a:p>
            <a:r>
              <a:rPr lang="fr" sz="2800" b="1" dirty="0">
                <a:solidFill>
                  <a:srgbClr val="0F124A"/>
                </a:solidFill>
                <a:latin typeface="Avenir Black" panose="02000503020000020003" pitchFamily="2" charset="0"/>
              </a:rPr>
              <a:t>Les contraintes à prendre en considération</a:t>
            </a:r>
          </a:p>
        </p:txBody>
      </p:sp>
      <p:sp>
        <p:nvSpPr>
          <p:cNvPr id="11" name="Title 6">
            <a:extLst>
              <a:ext uri="{FF2B5EF4-FFF2-40B4-BE49-F238E27FC236}">
                <a16:creationId xmlns:a16="http://schemas.microsoft.com/office/drawing/2014/main" id="{E2CAD842-F4A9-0223-8712-B67165A7D525}"/>
              </a:ext>
            </a:extLst>
          </p:cNvPr>
          <p:cNvSpPr txBox="1">
            <a:spLocks/>
          </p:cNvSpPr>
          <p:nvPr/>
        </p:nvSpPr>
        <p:spPr>
          <a:xfrm>
            <a:off x="460948" y="1581859"/>
            <a:ext cx="9018795" cy="53481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fr" sz="2800" b="1" dirty="0">
              <a:solidFill>
                <a:srgbClr val="0F124A"/>
              </a:solidFill>
              <a:latin typeface="Avenir Black" panose="02000503020000020003" pitchFamily="2" charset="0"/>
            </a:endParaRPr>
          </a:p>
        </p:txBody>
      </p:sp>
      <p:sp>
        <p:nvSpPr>
          <p:cNvPr id="13" name="ZoneTexte 12">
            <a:extLst>
              <a:ext uri="{FF2B5EF4-FFF2-40B4-BE49-F238E27FC236}">
                <a16:creationId xmlns:a16="http://schemas.microsoft.com/office/drawing/2014/main" id="{E4137CD3-F80B-3774-CC80-866940451690}"/>
              </a:ext>
            </a:extLst>
          </p:cNvPr>
          <p:cNvSpPr txBox="1"/>
          <p:nvPr/>
        </p:nvSpPr>
        <p:spPr>
          <a:xfrm>
            <a:off x="303005" y="1370197"/>
            <a:ext cx="5299022" cy="461665"/>
          </a:xfrm>
          <a:prstGeom prst="rect">
            <a:avLst/>
          </a:prstGeom>
          <a:noFill/>
        </p:spPr>
        <p:txBody>
          <a:bodyPr wrap="square">
            <a:spAutoFit/>
          </a:bodyPr>
          <a:lstStyle/>
          <a:p>
            <a:r>
              <a:rPr lang="fr-FR" sz="2400" b="1" dirty="0">
                <a:latin typeface="Avenir Black" panose="02000503020000020003" pitchFamily="2" charset="0"/>
              </a:rPr>
              <a:t>La p</a:t>
            </a:r>
            <a:r>
              <a:rPr lang="fr-FR" sz="2400" b="1" dirty="0">
                <a:solidFill>
                  <a:srgbClr val="0F124A"/>
                </a:solidFill>
                <a:latin typeface="Avenir Black" panose="02000503020000020003" pitchFamily="2" charset="0"/>
              </a:rPr>
              <a:t>rofondeur du lac Léman</a:t>
            </a:r>
          </a:p>
        </p:txBody>
      </p:sp>
      <p:sp>
        <p:nvSpPr>
          <p:cNvPr id="3" name="Text Placeholder 19">
            <a:extLst>
              <a:ext uri="{FF2B5EF4-FFF2-40B4-BE49-F238E27FC236}">
                <a16:creationId xmlns:a16="http://schemas.microsoft.com/office/drawing/2014/main" id="{FE9B7E06-6979-DF63-2BAE-7A327D9F39CC}"/>
              </a:ext>
            </a:extLst>
          </p:cNvPr>
          <p:cNvSpPr txBox="1">
            <a:spLocks/>
          </p:cNvSpPr>
          <p:nvPr/>
        </p:nvSpPr>
        <p:spPr>
          <a:xfrm>
            <a:off x="4725909" y="4009297"/>
            <a:ext cx="4462779" cy="20955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fr-FR" sz="1600" dirty="0">
                <a:latin typeface="Avenir Light" panose="020B0402020203020204" pitchFamily="34" charset="77"/>
              </a:rPr>
              <a:t>La profondeur du lac Léman est de plus de 50 m au delà de la ligne Versoix - Corsier.</a:t>
            </a:r>
          </a:p>
          <a:p>
            <a:pPr>
              <a:lnSpc>
                <a:spcPct val="100000"/>
              </a:lnSpc>
            </a:pPr>
            <a:r>
              <a:rPr lang="fr-FR" sz="1600" dirty="0">
                <a:latin typeface="Avenir Light" panose="020B0402020203020204" pitchFamily="34" charset="77"/>
              </a:rPr>
              <a:t>Pour éviter que le tunnel ne soit trop profond sur tout le tracé, il est nécessaire de rester au sud de cette ligne.</a:t>
            </a:r>
          </a:p>
          <a:p>
            <a:pPr>
              <a:lnSpc>
                <a:spcPct val="100000"/>
              </a:lnSpc>
            </a:pPr>
            <a:r>
              <a:rPr lang="fr-FR" sz="1600" dirty="0">
                <a:latin typeface="Avenir Light" panose="020B0402020203020204" pitchFamily="34" charset="77"/>
              </a:rPr>
              <a:t>Il est préférable de traverser le lac là où il est étroit pour éviter les zones d’instabilité et minimiser les risques liés à la présence d’eau.</a:t>
            </a:r>
          </a:p>
        </p:txBody>
      </p:sp>
      <p:pic>
        <p:nvPicPr>
          <p:cNvPr id="7" name="Picture 6" descr="Map&#10;&#10;Description automatically generated">
            <a:extLst>
              <a:ext uri="{FF2B5EF4-FFF2-40B4-BE49-F238E27FC236}">
                <a16:creationId xmlns:a16="http://schemas.microsoft.com/office/drawing/2014/main" id="{F7E139ED-847D-E7B8-3B89-8D439C9B67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083" y="1841010"/>
            <a:ext cx="4248617" cy="4291533"/>
          </a:xfrm>
          <a:prstGeom prst="rect">
            <a:avLst/>
          </a:prstGeom>
          <a:noFill/>
        </p:spPr>
      </p:pic>
      <p:pic>
        <p:nvPicPr>
          <p:cNvPr id="8" name="Picture 7">
            <a:extLst>
              <a:ext uri="{FF2B5EF4-FFF2-40B4-BE49-F238E27FC236}">
                <a16:creationId xmlns:a16="http://schemas.microsoft.com/office/drawing/2014/main" id="{5B7D3BA2-2271-D68F-59CA-42C4216DA1C3}"/>
              </a:ext>
            </a:extLst>
          </p:cNvPr>
          <p:cNvPicPr>
            <a:picLocks noChangeAspect="1"/>
          </p:cNvPicPr>
          <p:nvPr/>
        </p:nvPicPr>
        <p:blipFill rotWithShape="1">
          <a:blip r:embed="rId4">
            <a:extLst>
              <a:ext uri="{28A0092B-C50C-407E-A947-70E740481C1C}">
                <a14:useLocalDpi xmlns:a14="http://schemas.microsoft.com/office/drawing/2010/main" val="0"/>
              </a:ext>
            </a:extLst>
          </a:blip>
          <a:srcRect l="5214" t="8897" r="6067" b="25698"/>
          <a:stretch/>
        </p:blipFill>
        <p:spPr>
          <a:xfrm>
            <a:off x="5108483" y="1181701"/>
            <a:ext cx="4699000" cy="2598136"/>
          </a:xfrm>
          <a:prstGeom prst="rect">
            <a:avLst/>
          </a:prstGeom>
        </p:spPr>
      </p:pic>
      <p:sp>
        <p:nvSpPr>
          <p:cNvPr id="10" name="Rectangle 9">
            <a:extLst>
              <a:ext uri="{FF2B5EF4-FFF2-40B4-BE49-F238E27FC236}">
                <a16:creationId xmlns:a16="http://schemas.microsoft.com/office/drawing/2014/main" id="{E7193480-0A01-94DF-89CA-4D81BBC9F57B}"/>
              </a:ext>
            </a:extLst>
          </p:cNvPr>
          <p:cNvSpPr/>
          <p:nvPr/>
        </p:nvSpPr>
        <p:spPr>
          <a:xfrm>
            <a:off x="5099050" y="2287587"/>
            <a:ext cx="1041401" cy="14859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950"/>
          </a:p>
        </p:txBody>
      </p:sp>
      <p:cxnSp>
        <p:nvCxnSpPr>
          <p:cNvPr id="12" name="Straight Arrow Connector 11">
            <a:extLst>
              <a:ext uri="{FF2B5EF4-FFF2-40B4-BE49-F238E27FC236}">
                <a16:creationId xmlns:a16="http://schemas.microsoft.com/office/drawing/2014/main" id="{870C1C47-0DED-0FCE-6003-1BBFAEB2E708}"/>
              </a:ext>
            </a:extLst>
          </p:cNvPr>
          <p:cNvCxnSpPr>
            <a:cxnSpLocks/>
          </p:cNvCxnSpPr>
          <p:nvPr/>
        </p:nvCxnSpPr>
        <p:spPr>
          <a:xfrm flipH="1">
            <a:off x="2850826" y="3208454"/>
            <a:ext cx="2405504" cy="1269883"/>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4CDAC2D4-DFD9-49F3-B64D-561F09108F2D}"/>
              </a:ext>
            </a:extLst>
          </p:cNvPr>
          <p:cNvCxnSpPr>
            <a:cxnSpLocks/>
          </p:cNvCxnSpPr>
          <p:nvPr/>
        </p:nvCxnSpPr>
        <p:spPr>
          <a:xfrm>
            <a:off x="2114551" y="4256088"/>
            <a:ext cx="726841" cy="303204"/>
          </a:xfrm>
          <a:prstGeom prst="line">
            <a:avLst/>
          </a:prstGeom>
          <a:ln w="25400"/>
        </p:spPr>
        <p:style>
          <a:lnRef idx="3">
            <a:schemeClr val="accent5"/>
          </a:lnRef>
          <a:fillRef idx="0">
            <a:schemeClr val="accent5"/>
          </a:fillRef>
          <a:effectRef idx="2">
            <a:schemeClr val="accent5"/>
          </a:effectRef>
          <a:fontRef idx="minor">
            <a:schemeClr val="tx1"/>
          </a:fontRef>
        </p:style>
      </p:cxnSp>
      <p:cxnSp>
        <p:nvCxnSpPr>
          <p:cNvPr id="15" name="Straight Connector 14">
            <a:extLst>
              <a:ext uri="{FF2B5EF4-FFF2-40B4-BE49-F238E27FC236}">
                <a16:creationId xmlns:a16="http://schemas.microsoft.com/office/drawing/2014/main" id="{BAC6DFCF-E107-CEC0-97D0-0A79FC06861E}"/>
              </a:ext>
            </a:extLst>
          </p:cNvPr>
          <p:cNvCxnSpPr>
            <a:cxnSpLocks/>
          </p:cNvCxnSpPr>
          <p:nvPr/>
        </p:nvCxnSpPr>
        <p:spPr>
          <a:xfrm>
            <a:off x="5256329" y="3143250"/>
            <a:ext cx="312621" cy="130411"/>
          </a:xfrm>
          <a:prstGeom prst="line">
            <a:avLst/>
          </a:prstGeom>
          <a:ln w="25400">
            <a:solidFill>
              <a:schemeClr val="bg1"/>
            </a:solidFill>
            <a:prstDash val="sysDot"/>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4505560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6">
            <a:extLst>
              <a:ext uri="{FF2B5EF4-FFF2-40B4-BE49-F238E27FC236}">
                <a16:creationId xmlns:a16="http://schemas.microsoft.com/office/drawing/2014/main" id="{E2CAD842-F4A9-0223-8712-B67165A7D525}"/>
              </a:ext>
            </a:extLst>
          </p:cNvPr>
          <p:cNvSpPr txBox="1">
            <a:spLocks/>
          </p:cNvSpPr>
          <p:nvPr/>
        </p:nvSpPr>
        <p:spPr>
          <a:xfrm>
            <a:off x="460948" y="1581859"/>
            <a:ext cx="9018795" cy="53481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fr" sz="2800" b="1" dirty="0">
              <a:solidFill>
                <a:srgbClr val="0F124A"/>
              </a:solidFill>
              <a:latin typeface="Avenir Black" panose="02000503020000020003" pitchFamily="2" charset="0"/>
            </a:endParaRPr>
          </a:p>
        </p:txBody>
      </p:sp>
      <p:sp>
        <p:nvSpPr>
          <p:cNvPr id="13" name="ZoneTexte 12">
            <a:extLst>
              <a:ext uri="{FF2B5EF4-FFF2-40B4-BE49-F238E27FC236}">
                <a16:creationId xmlns:a16="http://schemas.microsoft.com/office/drawing/2014/main" id="{E4137CD3-F80B-3774-CC80-866940451690}"/>
              </a:ext>
            </a:extLst>
          </p:cNvPr>
          <p:cNvSpPr txBox="1"/>
          <p:nvPr/>
        </p:nvSpPr>
        <p:spPr>
          <a:xfrm>
            <a:off x="329509" y="1343693"/>
            <a:ext cx="5299022" cy="461665"/>
          </a:xfrm>
          <a:prstGeom prst="rect">
            <a:avLst/>
          </a:prstGeom>
          <a:noFill/>
        </p:spPr>
        <p:txBody>
          <a:bodyPr wrap="square">
            <a:spAutoFit/>
          </a:bodyPr>
          <a:lstStyle/>
          <a:p>
            <a:r>
              <a:rPr lang="fr-FR" sz="2400" b="1" dirty="0">
                <a:latin typeface="Avenir Black" panose="02000503020000020003" pitchFamily="2" charset="0"/>
              </a:rPr>
              <a:t>La topographie et la géologie</a:t>
            </a:r>
            <a:endParaRPr lang="fr-FR" sz="2400" b="1" dirty="0">
              <a:solidFill>
                <a:srgbClr val="0F124A"/>
              </a:solidFill>
              <a:latin typeface="Avenir Black" panose="02000503020000020003" pitchFamily="2" charset="0"/>
            </a:endParaRPr>
          </a:p>
        </p:txBody>
      </p:sp>
      <p:pic>
        <p:nvPicPr>
          <p:cNvPr id="6" name="Image 5" descr="Une image contenant carte&#10;&#10;Description générée automatiquement">
            <a:extLst>
              <a:ext uri="{FF2B5EF4-FFF2-40B4-BE49-F238E27FC236}">
                <a16:creationId xmlns:a16="http://schemas.microsoft.com/office/drawing/2014/main" id="{407A8DA9-889B-B3F2-84EB-89FF6F0B4415}"/>
              </a:ext>
            </a:extLst>
          </p:cNvPr>
          <p:cNvPicPr>
            <a:picLocks noChangeAspect="1"/>
          </p:cNvPicPr>
          <p:nvPr/>
        </p:nvPicPr>
        <p:blipFill>
          <a:blip r:embed="rId3"/>
          <a:stretch>
            <a:fillRect/>
          </a:stretch>
        </p:blipFill>
        <p:spPr>
          <a:xfrm>
            <a:off x="777276" y="1866022"/>
            <a:ext cx="6013268" cy="4501737"/>
          </a:xfrm>
          <a:prstGeom prst="rect">
            <a:avLst/>
          </a:prstGeom>
        </p:spPr>
      </p:pic>
      <p:sp>
        <p:nvSpPr>
          <p:cNvPr id="8" name="Text Placeholder 19">
            <a:extLst>
              <a:ext uri="{FF2B5EF4-FFF2-40B4-BE49-F238E27FC236}">
                <a16:creationId xmlns:a16="http://schemas.microsoft.com/office/drawing/2014/main" id="{D0917F77-380F-CEEB-B496-36953D2D44D0}"/>
              </a:ext>
            </a:extLst>
          </p:cNvPr>
          <p:cNvSpPr txBox="1">
            <a:spLocks/>
          </p:cNvSpPr>
          <p:nvPr/>
        </p:nvSpPr>
        <p:spPr>
          <a:xfrm>
            <a:off x="6790544" y="2281173"/>
            <a:ext cx="2968053" cy="20955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fr-FR" sz="1600" dirty="0">
                <a:latin typeface="Avenir Light" panose="020B0402020203020204" pitchFamily="34" charset="77"/>
              </a:rPr>
              <a:t>La situation topographique limite la circonférence à une centaine de kilomètres</a:t>
            </a:r>
          </a:p>
          <a:p>
            <a:pPr marL="0" indent="0">
              <a:lnSpc>
                <a:spcPct val="100000"/>
              </a:lnSpc>
              <a:buNone/>
            </a:pPr>
            <a:endParaRPr lang="fr-FR" sz="1600" dirty="0">
              <a:latin typeface="Avenir Light" panose="020B0402020203020204" pitchFamily="34" charset="77"/>
            </a:endParaRPr>
          </a:p>
        </p:txBody>
      </p:sp>
      <p:sp>
        <p:nvSpPr>
          <p:cNvPr id="14" name="Title 6">
            <a:extLst>
              <a:ext uri="{FF2B5EF4-FFF2-40B4-BE49-F238E27FC236}">
                <a16:creationId xmlns:a16="http://schemas.microsoft.com/office/drawing/2014/main" id="{6CB61BE8-521E-CBF8-1B1D-35327C1AB9B0}"/>
              </a:ext>
            </a:extLst>
          </p:cNvPr>
          <p:cNvSpPr txBox="1">
            <a:spLocks/>
          </p:cNvSpPr>
          <p:nvPr/>
        </p:nvSpPr>
        <p:spPr>
          <a:xfrm>
            <a:off x="303005" y="668579"/>
            <a:ext cx="9018795" cy="53481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 sz="2800" b="1">
                <a:solidFill>
                  <a:srgbClr val="0F124A"/>
                </a:solidFill>
                <a:latin typeface="Avenir Black" panose="02000503020000020003" pitchFamily="2" charset="0"/>
              </a:rPr>
              <a:t>Les contraintes à prendre en considération</a:t>
            </a:r>
            <a:endParaRPr lang="fr" sz="2800" b="1" dirty="0">
              <a:solidFill>
                <a:srgbClr val="0F124A"/>
              </a:solidFill>
              <a:latin typeface="Avenir Black" panose="02000503020000020003" pitchFamily="2" charset="0"/>
            </a:endParaRPr>
          </a:p>
        </p:txBody>
      </p:sp>
    </p:spTree>
    <p:extLst>
      <p:ext uri="{BB962C8B-B14F-4D97-AF65-F5344CB8AC3E}">
        <p14:creationId xmlns:p14="http://schemas.microsoft.com/office/powerpoint/2010/main" val="40470394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itle 6">
            <a:extLst>
              <a:ext uri="{FF2B5EF4-FFF2-40B4-BE49-F238E27FC236}">
                <a16:creationId xmlns:a16="http://schemas.microsoft.com/office/drawing/2014/main" id="{4FCA7579-C625-697D-2EB2-B43FBD6E16FD}"/>
              </a:ext>
            </a:extLst>
          </p:cNvPr>
          <p:cNvSpPr>
            <a:spLocks noGrp="1"/>
          </p:cNvSpPr>
          <p:nvPr>
            <p:ph type="title"/>
          </p:nvPr>
        </p:nvSpPr>
        <p:spPr>
          <a:xfrm>
            <a:off x="303005" y="641295"/>
            <a:ext cx="9018795" cy="534817"/>
          </a:xfrm>
        </p:spPr>
        <p:txBody>
          <a:bodyPr>
            <a:normAutofit/>
          </a:bodyPr>
          <a:lstStyle/>
          <a:p>
            <a:pPr rtl="0"/>
            <a:r>
              <a:rPr lang="fr" sz="2900" b="1" dirty="0">
                <a:solidFill>
                  <a:srgbClr val="0F124A"/>
                </a:solidFill>
                <a:latin typeface="Avenir Black" panose="02000503020000020003" pitchFamily="2" charset="0"/>
              </a:rPr>
              <a:t>Le scénario PA31-1.0 en détails</a:t>
            </a:r>
          </a:p>
        </p:txBody>
      </p:sp>
      <p:grpSp>
        <p:nvGrpSpPr>
          <p:cNvPr id="27" name="Groupe 26">
            <a:extLst>
              <a:ext uri="{FF2B5EF4-FFF2-40B4-BE49-F238E27FC236}">
                <a16:creationId xmlns:a16="http://schemas.microsoft.com/office/drawing/2014/main" id="{57FE15A2-DD93-12E4-D281-728932E3B260}"/>
              </a:ext>
            </a:extLst>
          </p:cNvPr>
          <p:cNvGrpSpPr/>
          <p:nvPr/>
        </p:nvGrpSpPr>
        <p:grpSpPr>
          <a:xfrm>
            <a:off x="4289612" y="1173021"/>
            <a:ext cx="5421505" cy="5306353"/>
            <a:chOff x="4953000" y="1528724"/>
            <a:chExt cx="4758117" cy="4789864"/>
          </a:xfrm>
        </p:grpSpPr>
        <p:pic>
          <p:nvPicPr>
            <p:cNvPr id="18" name="Picture 9" descr="Map&#10;&#10;Description automatically generated">
              <a:extLst>
                <a:ext uri="{FF2B5EF4-FFF2-40B4-BE49-F238E27FC236}">
                  <a16:creationId xmlns:a16="http://schemas.microsoft.com/office/drawing/2014/main" id="{37D03170-5055-0768-7EE9-FA83AD3DFD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0" y="1528724"/>
              <a:ext cx="4758117" cy="4789864"/>
            </a:xfrm>
            <a:prstGeom prst="rect">
              <a:avLst/>
            </a:prstGeom>
          </p:spPr>
        </p:pic>
        <p:sp>
          <p:nvSpPr>
            <p:cNvPr id="19" name="TextBox 10">
              <a:extLst>
                <a:ext uri="{FF2B5EF4-FFF2-40B4-BE49-F238E27FC236}">
                  <a16:creationId xmlns:a16="http://schemas.microsoft.com/office/drawing/2014/main" id="{A262BE0D-0BDA-F02F-E183-D2B96D95FB6A}"/>
                </a:ext>
              </a:extLst>
            </p:cNvPr>
            <p:cNvSpPr txBox="1"/>
            <p:nvPr/>
          </p:nvSpPr>
          <p:spPr>
            <a:xfrm>
              <a:off x="6707564" y="1922671"/>
              <a:ext cx="693970" cy="527856"/>
            </a:xfrm>
            <a:prstGeom prst="rect">
              <a:avLst/>
            </a:prstGeom>
            <a:noFill/>
          </p:spPr>
          <p:txBody>
            <a:bodyPr wrap="square" rtlCol="0">
              <a:spAutoFit/>
            </a:bodyPr>
            <a:lstStyle/>
            <a:p>
              <a:pPr algn="ctr"/>
              <a:r>
                <a:rPr lang="en-CH" sz="1600" b="1" dirty="0"/>
                <a:t>PA</a:t>
              </a:r>
              <a:endParaRPr lang="en-US" sz="1600" b="1" dirty="0"/>
            </a:p>
            <a:p>
              <a:pPr algn="ctr"/>
              <a:r>
                <a:rPr lang="en-US" sz="1600" b="1" dirty="0"/>
                <a:t>Scient.</a:t>
              </a:r>
              <a:endParaRPr lang="en-CH" sz="1600" b="1" dirty="0"/>
            </a:p>
          </p:txBody>
        </p:sp>
        <p:sp>
          <p:nvSpPr>
            <p:cNvPr id="20" name="TextBox 11">
              <a:extLst>
                <a:ext uri="{FF2B5EF4-FFF2-40B4-BE49-F238E27FC236}">
                  <a16:creationId xmlns:a16="http://schemas.microsoft.com/office/drawing/2014/main" id="{79564389-FCF3-AE22-87CD-0BFD2C84FE7D}"/>
                </a:ext>
              </a:extLst>
            </p:cNvPr>
            <p:cNvSpPr txBox="1"/>
            <p:nvPr/>
          </p:nvSpPr>
          <p:spPr>
            <a:xfrm>
              <a:off x="8282906" y="2242977"/>
              <a:ext cx="668808" cy="527856"/>
            </a:xfrm>
            <a:prstGeom prst="rect">
              <a:avLst/>
            </a:prstGeom>
            <a:noFill/>
          </p:spPr>
          <p:txBody>
            <a:bodyPr wrap="square" rtlCol="0">
              <a:spAutoFit/>
            </a:bodyPr>
            <a:lstStyle/>
            <a:p>
              <a:pPr algn="ctr"/>
              <a:r>
                <a:rPr lang="en-CH" sz="1600" b="1" dirty="0"/>
                <a:t>PB</a:t>
              </a:r>
              <a:endParaRPr lang="en-US" sz="1600" b="1" dirty="0"/>
            </a:p>
            <a:p>
              <a:pPr algn="ctr"/>
              <a:r>
                <a:rPr lang="en-US" sz="1600" b="1" dirty="0" err="1"/>
                <a:t>Techn</a:t>
              </a:r>
              <a:r>
                <a:rPr lang="en-US" sz="1600" b="1" dirty="0"/>
                <a:t>.</a:t>
              </a:r>
              <a:endParaRPr lang="en-CH" sz="1600" b="1" dirty="0"/>
            </a:p>
          </p:txBody>
        </p:sp>
      </p:grpSp>
      <p:sp>
        <p:nvSpPr>
          <p:cNvPr id="14" name="TextBox 11">
            <a:extLst>
              <a:ext uri="{FF2B5EF4-FFF2-40B4-BE49-F238E27FC236}">
                <a16:creationId xmlns:a16="http://schemas.microsoft.com/office/drawing/2014/main" id="{7D48EC99-709B-96A1-BDB3-23CE73B5393D}"/>
              </a:ext>
            </a:extLst>
          </p:cNvPr>
          <p:cNvSpPr txBox="1"/>
          <p:nvPr/>
        </p:nvSpPr>
        <p:spPr>
          <a:xfrm>
            <a:off x="8427100" y="4867377"/>
            <a:ext cx="762055" cy="584774"/>
          </a:xfrm>
          <a:prstGeom prst="rect">
            <a:avLst/>
          </a:prstGeom>
          <a:noFill/>
        </p:spPr>
        <p:txBody>
          <a:bodyPr wrap="square" rtlCol="0">
            <a:spAutoFit/>
          </a:bodyPr>
          <a:lstStyle/>
          <a:p>
            <a:pPr algn="ctr"/>
            <a:r>
              <a:rPr lang="en-CH" sz="1600" b="1" dirty="0"/>
              <a:t>P</a:t>
            </a:r>
            <a:r>
              <a:rPr lang="en-US" sz="1600" b="1" dirty="0"/>
              <a:t>F</a:t>
            </a:r>
          </a:p>
          <a:p>
            <a:pPr algn="ctr"/>
            <a:r>
              <a:rPr lang="en-US" sz="1600" b="1" dirty="0" err="1"/>
              <a:t>Techn</a:t>
            </a:r>
            <a:r>
              <a:rPr lang="en-US" sz="1600" b="1" dirty="0"/>
              <a:t>.</a:t>
            </a:r>
            <a:endParaRPr lang="en-CH" sz="1600" b="1" dirty="0"/>
          </a:p>
        </p:txBody>
      </p:sp>
      <p:sp>
        <p:nvSpPr>
          <p:cNvPr id="15" name="TextBox 11">
            <a:extLst>
              <a:ext uri="{FF2B5EF4-FFF2-40B4-BE49-F238E27FC236}">
                <a16:creationId xmlns:a16="http://schemas.microsoft.com/office/drawing/2014/main" id="{20645397-6B14-E336-FD56-BF1902253403}"/>
              </a:ext>
            </a:extLst>
          </p:cNvPr>
          <p:cNvSpPr txBox="1"/>
          <p:nvPr/>
        </p:nvSpPr>
        <p:spPr>
          <a:xfrm>
            <a:off x="5719952" y="5467378"/>
            <a:ext cx="762055" cy="584774"/>
          </a:xfrm>
          <a:prstGeom prst="rect">
            <a:avLst/>
          </a:prstGeom>
          <a:noFill/>
        </p:spPr>
        <p:txBody>
          <a:bodyPr wrap="square" rtlCol="0">
            <a:spAutoFit/>
          </a:bodyPr>
          <a:lstStyle/>
          <a:p>
            <a:pPr algn="ctr"/>
            <a:r>
              <a:rPr lang="en-CH" sz="1600" b="1" dirty="0"/>
              <a:t>P</a:t>
            </a:r>
            <a:r>
              <a:rPr lang="en-US" sz="1600" b="1" dirty="0"/>
              <a:t>H</a:t>
            </a:r>
          </a:p>
          <a:p>
            <a:pPr algn="ctr"/>
            <a:r>
              <a:rPr lang="en-US" sz="1600" b="1" dirty="0" err="1"/>
              <a:t>Techn</a:t>
            </a:r>
            <a:r>
              <a:rPr lang="en-US" sz="1600" b="1" dirty="0"/>
              <a:t>.</a:t>
            </a:r>
            <a:endParaRPr lang="en-CH" sz="1600" b="1" dirty="0"/>
          </a:p>
        </p:txBody>
      </p:sp>
      <p:sp>
        <p:nvSpPr>
          <p:cNvPr id="16" name="TextBox 11">
            <a:extLst>
              <a:ext uri="{FF2B5EF4-FFF2-40B4-BE49-F238E27FC236}">
                <a16:creationId xmlns:a16="http://schemas.microsoft.com/office/drawing/2014/main" id="{9BE9A708-B7BA-D2F9-66D8-D22B683C1039}"/>
              </a:ext>
            </a:extLst>
          </p:cNvPr>
          <p:cNvSpPr txBox="1"/>
          <p:nvPr/>
        </p:nvSpPr>
        <p:spPr>
          <a:xfrm>
            <a:off x="4948523" y="2405238"/>
            <a:ext cx="762055" cy="584774"/>
          </a:xfrm>
          <a:prstGeom prst="rect">
            <a:avLst/>
          </a:prstGeom>
          <a:noFill/>
        </p:spPr>
        <p:txBody>
          <a:bodyPr wrap="square" rtlCol="0">
            <a:spAutoFit/>
          </a:bodyPr>
          <a:lstStyle/>
          <a:p>
            <a:pPr algn="ctr"/>
            <a:r>
              <a:rPr lang="en-CH" sz="1600" b="1" dirty="0"/>
              <a:t>P</a:t>
            </a:r>
            <a:r>
              <a:rPr lang="en-US" sz="1600" b="1" dirty="0"/>
              <a:t>L</a:t>
            </a:r>
          </a:p>
          <a:p>
            <a:pPr algn="ctr"/>
            <a:r>
              <a:rPr lang="en-US" sz="1600" b="1" dirty="0" err="1"/>
              <a:t>Techn</a:t>
            </a:r>
            <a:r>
              <a:rPr lang="en-US" sz="1600" b="1" dirty="0"/>
              <a:t>.</a:t>
            </a:r>
            <a:endParaRPr lang="en-CH" sz="1600" b="1" dirty="0"/>
          </a:p>
        </p:txBody>
      </p:sp>
      <p:sp>
        <p:nvSpPr>
          <p:cNvPr id="17" name="TextBox 10">
            <a:extLst>
              <a:ext uri="{FF2B5EF4-FFF2-40B4-BE49-F238E27FC236}">
                <a16:creationId xmlns:a16="http://schemas.microsoft.com/office/drawing/2014/main" id="{74D81FC9-9B6F-3541-1067-B9F3C6B1AED7}"/>
              </a:ext>
            </a:extLst>
          </p:cNvPr>
          <p:cNvSpPr txBox="1"/>
          <p:nvPr/>
        </p:nvSpPr>
        <p:spPr>
          <a:xfrm>
            <a:off x="4678387" y="4090265"/>
            <a:ext cx="790725" cy="584774"/>
          </a:xfrm>
          <a:prstGeom prst="rect">
            <a:avLst/>
          </a:prstGeom>
          <a:noFill/>
        </p:spPr>
        <p:txBody>
          <a:bodyPr wrap="square" rtlCol="0">
            <a:spAutoFit/>
          </a:bodyPr>
          <a:lstStyle/>
          <a:p>
            <a:pPr algn="ctr"/>
            <a:r>
              <a:rPr lang="en-CH" sz="1600" b="1" dirty="0"/>
              <a:t>P</a:t>
            </a:r>
            <a:r>
              <a:rPr lang="en-US" sz="1600" b="1" dirty="0"/>
              <a:t>J</a:t>
            </a:r>
          </a:p>
          <a:p>
            <a:pPr algn="ctr"/>
            <a:r>
              <a:rPr lang="en-US" sz="1600" b="1" dirty="0"/>
              <a:t>Scient.</a:t>
            </a:r>
            <a:endParaRPr lang="en-CH" sz="1600" b="1" dirty="0"/>
          </a:p>
        </p:txBody>
      </p:sp>
      <p:sp>
        <p:nvSpPr>
          <p:cNvPr id="29" name="TextBox 10">
            <a:extLst>
              <a:ext uri="{FF2B5EF4-FFF2-40B4-BE49-F238E27FC236}">
                <a16:creationId xmlns:a16="http://schemas.microsoft.com/office/drawing/2014/main" id="{3F980687-5C77-73A7-8F05-68DA2787AD0F}"/>
              </a:ext>
            </a:extLst>
          </p:cNvPr>
          <p:cNvSpPr txBox="1"/>
          <p:nvPr/>
        </p:nvSpPr>
        <p:spPr>
          <a:xfrm>
            <a:off x="7149782" y="5656688"/>
            <a:ext cx="790725" cy="584774"/>
          </a:xfrm>
          <a:prstGeom prst="rect">
            <a:avLst/>
          </a:prstGeom>
          <a:noFill/>
        </p:spPr>
        <p:txBody>
          <a:bodyPr wrap="square" rtlCol="0">
            <a:spAutoFit/>
          </a:bodyPr>
          <a:lstStyle/>
          <a:p>
            <a:pPr algn="ctr"/>
            <a:r>
              <a:rPr lang="en-CH" sz="1600" b="1" dirty="0"/>
              <a:t>P</a:t>
            </a:r>
            <a:r>
              <a:rPr lang="en-US" sz="1600" b="1" dirty="0"/>
              <a:t>G</a:t>
            </a:r>
          </a:p>
          <a:p>
            <a:pPr algn="ctr"/>
            <a:r>
              <a:rPr lang="en-US" sz="1600" b="1" dirty="0"/>
              <a:t>Scient.</a:t>
            </a:r>
            <a:endParaRPr lang="en-CH" sz="1600" b="1" dirty="0"/>
          </a:p>
        </p:txBody>
      </p:sp>
      <p:sp>
        <p:nvSpPr>
          <p:cNvPr id="30" name="TextBox 10">
            <a:extLst>
              <a:ext uri="{FF2B5EF4-FFF2-40B4-BE49-F238E27FC236}">
                <a16:creationId xmlns:a16="http://schemas.microsoft.com/office/drawing/2014/main" id="{3DB0BDCE-9320-CBA0-648B-350E4FE30B63}"/>
              </a:ext>
            </a:extLst>
          </p:cNvPr>
          <p:cNvSpPr txBox="1"/>
          <p:nvPr/>
        </p:nvSpPr>
        <p:spPr>
          <a:xfrm>
            <a:off x="8885888" y="3179012"/>
            <a:ext cx="790725" cy="584774"/>
          </a:xfrm>
          <a:prstGeom prst="rect">
            <a:avLst/>
          </a:prstGeom>
          <a:noFill/>
        </p:spPr>
        <p:txBody>
          <a:bodyPr wrap="square" rtlCol="0">
            <a:spAutoFit/>
          </a:bodyPr>
          <a:lstStyle/>
          <a:p>
            <a:pPr algn="ctr"/>
            <a:r>
              <a:rPr lang="en-CH" sz="1600" b="1" dirty="0"/>
              <a:t>P</a:t>
            </a:r>
            <a:r>
              <a:rPr lang="en-US" sz="1600" b="1" dirty="0"/>
              <a:t>D</a:t>
            </a:r>
          </a:p>
          <a:p>
            <a:pPr algn="ctr"/>
            <a:r>
              <a:rPr lang="en-US" sz="1600" b="1" dirty="0"/>
              <a:t>Scient.</a:t>
            </a:r>
            <a:endParaRPr lang="en-CH" sz="1600" b="1" dirty="0"/>
          </a:p>
        </p:txBody>
      </p:sp>
      <p:sp>
        <p:nvSpPr>
          <p:cNvPr id="2" name="Text Placeholder 8">
            <a:extLst>
              <a:ext uri="{FF2B5EF4-FFF2-40B4-BE49-F238E27FC236}">
                <a16:creationId xmlns:a16="http://schemas.microsoft.com/office/drawing/2014/main" id="{539270EE-6B51-8694-2030-BA462C14303D}"/>
              </a:ext>
            </a:extLst>
          </p:cNvPr>
          <p:cNvSpPr txBox="1">
            <a:spLocks/>
          </p:cNvSpPr>
          <p:nvPr/>
        </p:nvSpPr>
        <p:spPr>
          <a:xfrm>
            <a:off x="0" y="1350740"/>
            <a:ext cx="4289611" cy="4974646"/>
          </a:xfrm>
          <a:prstGeom prst="rect">
            <a:avLst/>
          </a:prstGeom>
        </p:spPr>
        <p:txBody>
          <a:bodyPr>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CH" dirty="0"/>
              <a:t>1. PA – </a:t>
            </a:r>
            <a:r>
              <a:rPr lang="en-CH" dirty="0" err="1"/>
              <a:t>Ferney</a:t>
            </a:r>
            <a:r>
              <a:rPr lang="en-CH" dirty="0"/>
              <a:t> Voltaire (FR) </a:t>
            </a:r>
            <a:r>
              <a:rPr lang="en-US" dirty="0"/>
              <a:t>                </a:t>
            </a:r>
            <a:r>
              <a:rPr lang="en-CH" dirty="0"/>
              <a:t>site </a:t>
            </a:r>
            <a:r>
              <a:rPr lang="en-CH" dirty="0" err="1"/>
              <a:t>scientifique</a:t>
            </a:r>
            <a:endParaRPr lang="en-CH" dirty="0"/>
          </a:p>
          <a:p>
            <a:pPr>
              <a:lnSpc>
                <a:spcPct val="100000"/>
              </a:lnSpc>
            </a:pPr>
            <a:r>
              <a:rPr lang="en-CH" dirty="0"/>
              <a:t>2. PB – </a:t>
            </a:r>
            <a:r>
              <a:rPr lang="en-CH" dirty="0" err="1"/>
              <a:t>Présinge</a:t>
            </a:r>
            <a:r>
              <a:rPr lang="en-CH" dirty="0"/>
              <a:t>/</a:t>
            </a:r>
            <a:r>
              <a:rPr lang="en-CH" dirty="0" err="1"/>
              <a:t>Choulex</a:t>
            </a:r>
            <a:r>
              <a:rPr lang="en-CH" dirty="0"/>
              <a:t> (CH) </a:t>
            </a:r>
            <a:r>
              <a:rPr lang="en-US" dirty="0"/>
              <a:t>                  </a:t>
            </a:r>
            <a:r>
              <a:rPr lang="en-CH" dirty="0"/>
              <a:t>site technique</a:t>
            </a:r>
          </a:p>
          <a:p>
            <a:pPr>
              <a:lnSpc>
                <a:spcPct val="100000"/>
              </a:lnSpc>
            </a:pPr>
            <a:r>
              <a:rPr lang="en-CH" dirty="0"/>
              <a:t>3. PD – </a:t>
            </a:r>
            <a:r>
              <a:rPr lang="en-CH" dirty="0" err="1"/>
              <a:t>Nangy</a:t>
            </a:r>
            <a:r>
              <a:rPr lang="en-CH" dirty="0"/>
              <a:t> (FR) </a:t>
            </a:r>
            <a:r>
              <a:rPr lang="en-US" dirty="0"/>
              <a:t>                  </a:t>
            </a:r>
            <a:r>
              <a:rPr lang="en-CH" dirty="0"/>
              <a:t>technique (P1), </a:t>
            </a:r>
            <a:r>
              <a:rPr lang="en-CH" dirty="0" err="1"/>
              <a:t>scientifique</a:t>
            </a:r>
            <a:r>
              <a:rPr lang="en-CH" dirty="0"/>
              <a:t> (P2)</a:t>
            </a:r>
          </a:p>
          <a:p>
            <a:pPr>
              <a:lnSpc>
                <a:spcPct val="100000"/>
              </a:lnSpc>
            </a:pPr>
            <a:r>
              <a:rPr lang="en-CH" dirty="0"/>
              <a:t>4. PF – </a:t>
            </a:r>
            <a:r>
              <a:rPr lang="en-CH" dirty="0" err="1"/>
              <a:t>Etaux</a:t>
            </a:r>
            <a:r>
              <a:rPr lang="en-CH" dirty="0"/>
              <a:t> (FR) </a:t>
            </a:r>
            <a:r>
              <a:rPr lang="en-US" dirty="0"/>
              <a:t>                               site </a:t>
            </a:r>
            <a:r>
              <a:rPr lang="en-CH" dirty="0"/>
              <a:t>technique</a:t>
            </a:r>
          </a:p>
          <a:p>
            <a:pPr>
              <a:lnSpc>
                <a:spcPct val="100000"/>
              </a:lnSpc>
            </a:pPr>
            <a:r>
              <a:rPr lang="en-CH" dirty="0"/>
              <a:t>5. PG – </a:t>
            </a:r>
            <a:r>
              <a:rPr lang="en-CH" dirty="0" err="1"/>
              <a:t>Charvonnex</a:t>
            </a:r>
            <a:r>
              <a:rPr lang="en-CH" dirty="0"/>
              <a:t>/</a:t>
            </a:r>
            <a:r>
              <a:rPr lang="en-CH" dirty="0" err="1"/>
              <a:t>Groisy</a:t>
            </a:r>
            <a:r>
              <a:rPr lang="en-CH" dirty="0"/>
              <a:t> (FR) </a:t>
            </a:r>
            <a:r>
              <a:rPr lang="en-US" dirty="0"/>
              <a:t>   site</a:t>
            </a:r>
            <a:r>
              <a:rPr lang="en-CH" dirty="0"/>
              <a:t> </a:t>
            </a:r>
            <a:r>
              <a:rPr lang="en-CH" dirty="0" err="1"/>
              <a:t>scientifique</a:t>
            </a:r>
            <a:endParaRPr lang="en-CH" dirty="0"/>
          </a:p>
          <a:p>
            <a:pPr>
              <a:lnSpc>
                <a:spcPct val="100000"/>
              </a:lnSpc>
            </a:pPr>
            <a:r>
              <a:rPr lang="en-CH" dirty="0"/>
              <a:t>6. PH – </a:t>
            </a:r>
            <a:r>
              <a:rPr lang="en-CH" dirty="0" err="1"/>
              <a:t>Cercier</a:t>
            </a:r>
            <a:r>
              <a:rPr lang="en-CH" dirty="0"/>
              <a:t> (FR) </a:t>
            </a:r>
            <a:r>
              <a:rPr lang="en-US" dirty="0"/>
              <a:t>                            site </a:t>
            </a:r>
            <a:r>
              <a:rPr lang="en-CH" dirty="0"/>
              <a:t>technique</a:t>
            </a:r>
          </a:p>
          <a:p>
            <a:pPr>
              <a:lnSpc>
                <a:spcPct val="100000"/>
              </a:lnSpc>
            </a:pPr>
            <a:r>
              <a:rPr lang="en-CH" dirty="0"/>
              <a:t>7. PJ – </a:t>
            </a:r>
            <a:r>
              <a:rPr lang="en-CH" dirty="0" err="1"/>
              <a:t>Vulbens</a:t>
            </a:r>
            <a:r>
              <a:rPr lang="en-CH" dirty="0"/>
              <a:t>/Dingy </a:t>
            </a:r>
            <a:r>
              <a:rPr lang="en-CH" dirty="0" err="1"/>
              <a:t>en</a:t>
            </a:r>
            <a:r>
              <a:rPr lang="en-CH" dirty="0"/>
              <a:t> </a:t>
            </a:r>
            <a:r>
              <a:rPr lang="en-CH" dirty="0" err="1"/>
              <a:t>Vuache</a:t>
            </a:r>
            <a:r>
              <a:rPr lang="en-CH" dirty="0"/>
              <a:t> (FR)</a:t>
            </a:r>
            <a:br>
              <a:rPr lang="en-CH" dirty="0"/>
            </a:br>
            <a:r>
              <a:rPr lang="en-CH" dirty="0"/>
              <a:t>technique (P1), </a:t>
            </a:r>
            <a:r>
              <a:rPr lang="en-CH" dirty="0" err="1"/>
              <a:t>scientifique</a:t>
            </a:r>
            <a:r>
              <a:rPr lang="en-CH" dirty="0"/>
              <a:t> (P2)</a:t>
            </a:r>
          </a:p>
          <a:p>
            <a:pPr>
              <a:lnSpc>
                <a:spcPct val="100000"/>
              </a:lnSpc>
            </a:pPr>
            <a:r>
              <a:rPr lang="en-CH" dirty="0"/>
              <a:t>8. PL – </a:t>
            </a:r>
            <a:r>
              <a:rPr lang="en-CH" dirty="0" err="1"/>
              <a:t>Challex</a:t>
            </a:r>
            <a:r>
              <a:rPr lang="en-CH" dirty="0"/>
              <a:t> (FR) </a:t>
            </a:r>
            <a:r>
              <a:rPr lang="en-US" dirty="0"/>
              <a:t>                           site</a:t>
            </a:r>
            <a:r>
              <a:rPr lang="en-CH" dirty="0"/>
              <a:t> technique</a:t>
            </a:r>
          </a:p>
          <a:p>
            <a:pPr>
              <a:lnSpc>
                <a:spcPct val="100000"/>
              </a:lnSpc>
            </a:pPr>
            <a:endParaRPr lang="en-CH" dirty="0"/>
          </a:p>
          <a:p>
            <a:pPr>
              <a:lnSpc>
                <a:spcPct val="100000"/>
              </a:lnSpc>
            </a:pPr>
            <a:endParaRPr lang="en-CH" dirty="0"/>
          </a:p>
        </p:txBody>
      </p:sp>
    </p:spTree>
    <p:extLst>
      <p:ext uri="{BB962C8B-B14F-4D97-AF65-F5344CB8AC3E}">
        <p14:creationId xmlns:p14="http://schemas.microsoft.com/office/powerpoint/2010/main" val="15035464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D70692A-3293-6AAF-B348-0736B5A4404D}"/>
              </a:ext>
            </a:extLst>
          </p:cNvPr>
          <p:cNvSpPr>
            <a:spLocks noGrp="1"/>
          </p:cNvSpPr>
          <p:nvPr>
            <p:ph type="sldNum" sz="quarter" idx="10"/>
          </p:nvPr>
        </p:nvSpPr>
        <p:spPr/>
        <p:txBody>
          <a:bodyPr/>
          <a:lstStyle/>
          <a:p>
            <a:fld id="{88A1DFE4-5FC5-43BD-BB7E-75EAD82B965F}" type="slidenum">
              <a:rPr lang="en-US" noProof="0" smtClean="0"/>
              <a:pPr/>
              <a:t>13</a:t>
            </a:fld>
            <a:endParaRPr lang="en-US" noProof="0" dirty="0"/>
          </a:p>
        </p:txBody>
      </p:sp>
      <p:sp>
        <p:nvSpPr>
          <p:cNvPr id="7" name="Text Placeholder 6">
            <a:extLst>
              <a:ext uri="{FF2B5EF4-FFF2-40B4-BE49-F238E27FC236}">
                <a16:creationId xmlns:a16="http://schemas.microsoft.com/office/drawing/2014/main" id="{7C708CF2-30BB-5332-485E-B161420A03EE}"/>
              </a:ext>
            </a:extLst>
          </p:cNvPr>
          <p:cNvSpPr>
            <a:spLocks noGrp="1"/>
          </p:cNvSpPr>
          <p:nvPr>
            <p:ph type="body" sz="quarter" idx="12"/>
          </p:nvPr>
        </p:nvSpPr>
        <p:spPr>
          <a:xfrm>
            <a:off x="680450" y="1800366"/>
            <a:ext cx="8420100" cy="544507"/>
          </a:xfrm>
        </p:spPr>
        <p:txBody>
          <a:bodyPr vert="horz" lIns="99060" tIns="49530" rIns="99060" bIns="49530" rtlCol="0" anchor="t">
            <a:noAutofit/>
          </a:bodyPr>
          <a:lstStyle/>
          <a:p>
            <a:pPr>
              <a:lnSpc>
                <a:spcPct val="100000"/>
              </a:lnSpc>
            </a:pPr>
            <a:r>
              <a:rPr lang="fr-FR" b="0" dirty="0"/>
              <a:t>À ce stade nous avons besoin de recueillir et de compiler des données de nature, géographique, géologique et environnementale au-delà des ce qui est disponible dans des bases de données.</a:t>
            </a:r>
          </a:p>
        </p:txBody>
      </p:sp>
      <p:sp>
        <p:nvSpPr>
          <p:cNvPr id="6" name="Title 5">
            <a:extLst>
              <a:ext uri="{FF2B5EF4-FFF2-40B4-BE49-F238E27FC236}">
                <a16:creationId xmlns:a16="http://schemas.microsoft.com/office/drawing/2014/main" id="{08C07E83-A9DA-8BBA-CC80-85A5CFD54BE3}"/>
              </a:ext>
            </a:extLst>
          </p:cNvPr>
          <p:cNvSpPr>
            <a:spLocks noGrp="1"/>
          </p:cNvSpPr>
          <p:nvPr>
            <p:ph type="title"/>
          </p:nvPr>
        </p:nvSpPr>
        <p:spPr>
          <a:xfrm>
            <a:off x="579814" y="1140826"/>
            <a:ext cx="8951963" cy="480571"/>
          </a:xfrm>
        </p:spPr>
        <p:txBody>
          <a:bodyPr/>
          <a:lstStyle/>
          <a:p>
            <a:r>
              <a:rPr lang="en-CH" sz="2600" b="1" dirty="0"/>
              <a:t>Mesures dans notre région jusqu’à 2025</a:t>
            </a:r>
          </a:p>
        </p:txBody>
      </p:sp>
      <p:pic>
        <p:nvPicPr>
          <p:cNvPr id="10" name="Picture 9">
            <a:extLst>
              <a:ext uri="{FF2B5EF4-FFF2-40B4-BE49-F238E27FC236}">
                <a16:creationId xmlns:a16="http://schemas.microsoft.com/office/drawing/2014/main" id="{F74D30FD-63FF-2303-BE6F-C43073BFA5A7}"/>
              </a:ext>
            </a:extLst>
          </p:cNvPr>
          <p:cNvPicPr>
            <a:picLocks noChangeAspect="1"/>
          </p:cNvPicPr>
          <p:nvPr/>
        </p:nvPicPr>
        <p:blipFill rotWithShape="1">
          <a:blip r:embed="rId2">
            <a:extLst>
              <a:ext uri="{28A0092B-C50C-407E-A947-70E740481C1C}">
                <a14:useLocalDpi xmlns:a14="http://schemas.microsoft.com/office/drawing/2010/main" val="0"/>
              </a:ext>
            </a:extLst>
          </a:blip>
          <a:srcRect t="4617" b="5196"/>
          <a:stretch/>
        </p:blipFill>
        <p:spPr>
          <a:xfrm>
            <a:off x="680451" y="2555638"/>
            <a:ext cx="8420100" cy="3530330"/>
          </a:xfrm>
          <a:prstGeom prst="rect">
            <a:avLst/>
          </a:prstGeom>
        </p:spPr>
      </p:pic>
    </p:spTree>
    <p:extLst>
      <p:ext uri="{BB962C8B-B14F-4D97-AF65-F5344CB8AC3E}">
        <p14:creationId xmlns:p14="http://schemas.microsoft.com/office/powerpoint/2010/main" val="20727358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AE539891-42C1-D5D6-3413-B9B4943E1504}"/>
              </a:ext>
            </a:extLst>
          </p:cNvPr>
          <p:cNvPicPr>
            <a:picLocks noChangeAspect="1"/>
          </p:cNvPicPr>
          <p:nvPr/>
        </p:nvPicPr>
        <p:blipFill rotWithShape="1">
          <a:blip r:embed="rId2">
            <a:extLst>
              <a:ext uri="{28A0092B-C50C-407E-A947-70E740481C1C}">
                <a14:useLocalDpi xmlns:a14="http://schemas.microsoft.com/office/drawing/2010/main" val="0"/>
              </a:ext>
            </a:extLst>
          </a:blip>
          <a:srcRect r="15931"/>
          <a:stretch/>
        </p:blipFill>
        <p:spPr>
          <a:xfrm>
            <a:off x="6830688" y="4071102"/>
            <a:ext cx="2471117" cy="1646072"/>
          </a:xfrm>
          <a:prstGeom prst="rect">
            <a:avLst/>
          </a:prstGeom>
        </p:spPr>
      </p:pic>
      <p:pic>
        <p:nvPicPr>
          <p:cNvPr id="21" name="Picture 20">
            <a:extLst>
              <a:ext uri="{FF2B5EF4-FFF2-40B4-BE49-F238E27FC236}">
                <a16:creationId xmlns:a16="http://schemas.microsoft.com/office/drawing/2014/main" id="{D3B17ECD-0C13-2799-AD11-3C744EDB0F0F}"/>
              </a:ext>
            </a:extLst>
          </p:cNvPr>
          <p:cNvPicPr>
            <a:picLocks noChangeAspect="1"/>
          </p:cNvPicPr>
          <p:nvPr/>
        </p:nvPicPr>
        <p:blipFill rotWithShape="1">
          <a:blip r:embed="rId3">
            <a:extLst>
              <a:ext uri="{28A0092B-C50C-407E-A947-70E740481C1C}">
                <a14:useLocalDpi xmlns:a14="http://schemas.microsoft.com/office/drawing/2010/main" val="0"/>
              </a:ext>
            </a:extLst>
          </a:blip>
          <a:srcRect l="22462" t="21343" r="15217" b="21702"/>
          <a:stretch/>
        </p:blipFill>
        <p:spPr>
          <a:xfrm>
            <a:off x="6830688" y="1648868"/>
            <a:ext cx="2471117" cy="1646070"/>
          </a:xfrm>
          <a:prstGeom prst="rect">
            <a:avLst/>
          </a:prstGeom>
        </p:spPr>
      </p:pic>
      <p:pic>
        <p:nvPicPr>
          <p:cNvPr id="19" name="Picture 18">
            <a:extLst>
              <a:ext uri="{FF2B5EF4-FFF2-40B4-BE49-F238E27FC236}">
                <a16:creationId xmlns:a16="http://schemas.microsoft.com/office/drawing/2014/main" id="{13C157C1-F6E7-ABFD-9F7A-BC4A40AB53E3}"/>
              </a:ext>
            </a:extLst>
          </p:cNvPr>
          <p:cNvPicPr>
            <a:picLocks noChangeAspect="1"/>
          </p:cNvPicPr>
          <p:nvPr/>
        </p:nvPicPr>
        <p:blipFill rotWithShape="1">
          <a:blip r:embed="rId4">
            <a:extLst>
              <a:ext uri="{28A0092B-C50C-407E-A947-70E740481C1C}">
                <a14:useLocalDpi xmlns:a14="http://schemas.microsoft.com/office/drawing/2010/main" val="0"/>
              </a:ext>
            </a:extLst>
          </a:blip>
          <a:srcRect b="20699"/>
          <a:stretch/>
        </p:blipFill>
        <p:spPr>
          <a:xfrm>
            <a:off x="374223" y="1648868"/>
            <a:ext cx="2471117" cy="1646070"/>
          </a:xfrm>
          <a:prstGeom prst="rect">
            <a:avLst/>
          </a:prstGeom>
        </p:spPr>
      </p:pic>
      <p:sp>
        <p:nvSpPr>
          <p:cNvPr id="3" name="Slide Number Placeholder 2">
            <a:extLst>
              <a:ext uri="{FF2B5EF4-FFF2-40B4-BE49-F238E27FC236}">
                <a16:creationId xmlns:a16="http://schemas.microsoft.com/office/drawing/2014/main" id="{0D70692A-3293-6AAF-B348-0736B5A4404D}"/>
              </a:ext>
            </a:extLst>
          </p:cNvPr>
          <p:cNvSpPr>
            <a:spLocks noGrp="1"/>
          </p:cNvSpPr>
          <p:nvPr>
            <p:ph type="sldNum" sz="quarter" idx="10"/>
          </p:nvPr>
        </p:nvSpPr>
        <p:spPr/>
        <p:txBody>
          <a:bodyPr/>
          <a:lstStyle/>
          <a:p>
            <a:fld id="{88A1DFE4-5FC5-43BD-BB7E-75EAD82B965F}" type="slidenum">
              <a:rPr lang="en-US" noProof="0" smtClean="0"/>
              <a:pPr/>
              <a:t>14</a:t>
            </a:fld>
            <a:endParaRPr lang="en-US" noProof="0" dirty="0"/>
          </a:p>
        </p:txBody>
      </p:sp>
      <p:sp>
        <p:nvSpPr>
          <p:cNvPr id="7" name="Text Placeholder 6">
            <a:extLst>
              <a:ext uri="{FF2B5EF4-FFF2-40B4-BE49-F238E27FC236}">
                <a16:creationId xmlns:a16="http://schemas.microsoft.com/office/drawing/2014/main" id="{7C708CF2-30BB-5332-485E-B161420A03EE}"/>
              </a:ext>
            </a:extLst>
          </p:cNvPr>
          <p:cNvSpPr>
            <a:spLocks noGrp="1"/>
          </p:cNvSpPr>
          <p:nvPr>
            <p:ph type="body" sz="quarter" idx="12"/>
          </p:nvPr>
        </p:nvSpPr>
        <p:spPr>
          <a:xfrm>
            <a:off x="2845340" y="1648866"/>
            <a:ext cx="1917971" cy="1646072"/>
          </a:xfrm>
        </p:spPr>
        <p:txBody>
          <a:bodyPr>
            <a:normAutofit fontScale="92500" lnSpcReduction="10000"/>
          </a:bodyPr>
          <a:lstStyle/>
          <a:p>
            <a:pPr>
              <a:lnSpc>
                <a:spcPct val="100000"/>
              </a:lnSpc>
            </a:pPr>
            <a:r>
              <a:rPr lang="fr-FR" sz="1083" dirty="0"/>
              <a:t>Techniques classiques de mesures  </a:t>
            </a:r>
            <a:r>
              <a:rPr lang="fr-FR" sz="1083" b="0" dirty="0"/>
              <a:t>avec des relevés métriques et altimétriques, des photographies, des inventaires de la faune et de la flore, des analyses de l’eau, de l’air, du trafic routier ainsi que de la pollution sonore et lumineuse existante.</a:t>
            </a:r>
          </a:p>
        </p:txBody>
      </p:sp>
      <p:sp>
        <p:nvSpPr>
          <p:cNvPr id="6" name="Title 5">
            <a:extLst>
              <a:ext uri="{FF2B5EF4-FFF2-40B4-BE49-F238E27FC236}">
                <a16:creationId xmlns:a16="http://schemas.microsoft.com/office/drawing/2014/main" id="{08C07E83-A9DA-8BBA-CC80-85A5CFD54BE3}"/>
              </a:ext>
            </a:extLst>
          </p:cNvPr>
          <p:cNvSpPr>
            <a:spLocks noGrp="1"/>
          </p:cNvSpPr>
          <p:nvPr>
            <p:ph type="title"/>
          </p:nvPr>
        </p:nvSpPr>
        <p:spPr>
          <a:xfrm>
            <a:off x="349842" y="1088134"/>
            <a:ext cx="8951963" cy="480571"/>
          </a:xfrm>
        </p:spPr>
        <p:txBody>
          <a:bodyPr/>
          <a:lstStyle/>
          <a:p>
            <a:r>
              <a:rPr lang="en-CH" sz="2600" b="1" dirty="0"/>
              <a:t>Activités prévues</a:t>
            </a:r>
          </a:p>
        </p:txBody>
      </p:sp>
      <p:sp>
        <p:nvSpPr>
          <p:cNvPr id="2" name="Text Placeholder 6">
            <a:extLst>
              <a:ext uri="{FF2B5EF4-FFF2-40B4-BE49-F238E27FC236}">
                <a16:creationId xmlns:a16="http://schemas.microsoft.com/office/drawing/2014/main" id="{9247F643-7229-9262-0033-67B0287E080A}"/>
              </a:ext>
            </a:extLst>
          </p:cNvPr>
          <p:cNvSpPr txBox="1">
            <a:spLocks/>
          </p:cNvSpPr>
          <p:nvPr/>
        </p:nvSpPr>
        <p:spPr>
          <a:xfrm>
            <a:off x="2845339" y="4071104"/>
            <a:ext cx="1817857" cy="1646070"/>
          </a:xfrm>
          <a:prstGeom prst="rect">
            <a:avLst/>
          </a:prstGeom>
        </p:spPr>
        <p:txBody>
          <a:bodyPr vert="horz" lIns="99060" tIns="49530" rIns="99060" bIns="4953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fr-FR" sz="1083" dirty="0"/>
              <a:t>Techniques acoustiques de cartographie du sous-sol </a:t>
            </a:r>
            <a:r>
              <a:rPr lang="fr-FR" sz="1083" b="0" dirty="0"/>
              <a:t>au moyen de camions-vibreurs et équipement similaire. Elles permettent d’obtenir une image des couches géologiques sans nécessiter de forages.</a:t>
            </a:r>
          </a:p>
        </p:txBody>
      </p:sp>
      <p:sp>
        <p:nvSpPr>
          <p:cNvPr id="4" name="Text Placeholder 6">
            <a:extLst>
              <a:ext uri="{FF2B5EF4-FFF2-40B4-BE49-F238E27FC236}">
                <a16:creationId xmlns:a16="http://schemas.microsoft.com/office/drawing/2014/main" id="{B458123C-D32E-9EA3-8F9B-A4D865FA1ACD}"/>
              </a:ext>
            </a:extLst>
          </p:cNvPr>
          <p:cNvSpPr txBox="1">
            <a:spLocks/>
          </p:cNvSpPr>
          <p:nvPr/>
        </p:nvSpPr>
        <p:spPr>
          <a:xfrm>
            <a:off x="4912717" y="1648868"/>
            <a:ext cx="1917971" cy="1646071"/>
          </a:xfrm>
          <a:prstGeom prst="rect">
            <a:avLst/>
          </a:prstGeom>
        </p:spPr>
        <p:txBody>
          <a:bodyPr vert="horz" lIns="99060" tIns="49530" rIns="99060" bIns="4953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fr-FR" sz="1083" dirty="0"/>
              <a:t>Forages exploratoires de petite taille et de courte durée </a:t>
            </a:r>
            <a:r>
              <a:rPr lang="fr-FR" sz="1083" b="0" dirty="0"/>
              <a:t>lorsque des données précises devront être relevées sur la stabilité des sols, dans des zones qui représentent des défis particuliers pour l’ouvrage souterrain.</a:t>
            </a:r>
          </a:p>
        </p:txBody>
      </p:sp>
      <p:sp>
        <p:nvSpPr>
          <p:cNvPr id="5" name="Text Placeholder 6">
            <a:extLst>
              <a:ext uri="{FF2B5EF4-FFF2-40B4-BE49-F238E27FC236}">
                <a16:creationId xmlns:a16="http://schemas.microsoft.com/office/drawing/2014/main" id="{8DAEE77D-0BD8-9897-BC8A-300F116A7E87}"/>
              </a:ext>
            </a:extLst>
          </p:cNvPr>
          <p:cNvSpPr txBox="1">
            <a:spLocks/>
          </p:cNvSpPr>
          <p:nvPr/>
        </p:nvSpPr>
        <p:spPr>
          <a:xfrm>
            <a:off x="4842350" y="4071104"/>
            <a:ext cx="1988339" cy="1646070"/>
          </a:xfrm>
          <a:prstGeom prst="rect">
            <a:avLst/>
          </a:prstGeom>
        </p:spPr>
        <p:txBody>
          <a:bodyPr vert="horz" lIns="99060" tIns="49530" rIns="99060" bIns="4953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fr-FR" sz="1083" dirty="0"/>
              <a:t>Identification des opportunités et synergies </a:t>
            </a:r>
            <a:r>
              <a:rPr lang="fr-FR" sz="1083" b="0" dirty="0"/>
              <a:t>Optimiser les emplacements des sites en surface, identifier des opportunités et synergies en vue de créer des retombes pour tous.</a:t>
            </a:r>
          </a:p>
        </p:txBody>
      </p:sp>
      <p:pic>
        <p:nvPicPr>
          <p:cNvPr id="14" name="Picture 13">
            <a:extLst>
              <a:ext uri="{FF2B5EF4-FFF2-40B4-BE49-F238E27FC236}">
                <a16:creationId xmlns:a16="http://schemas.microsoft.com/office/drawing/2014/main" id="{33A6238F-29AB-81EC-CA7F-F197F5137C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4223" y="4071105"/>
            <a:ext cx="2471117" cy="1646070"/>
          </a:xfrm>
          <a:prstGeom prst="rect">
            <a:avLst/>
          </a:prstGeom>
        </p:spPr>
      </p:pic>
      <p:sp>
        <p:nvSpPr>
          <p:cNvPr id="24" name="TextBox 23">
            <a:extLst>
              <a:ext uri="{FF2B5EF4-FFF2-40B4-BE49-F238E27FC236}">
                <a16:creationId xmlns:a16="http://schemas.microsoft.com/office/drawing/2014/main" id="{3CB5A8DE-0F58-323A-F50A-D158418234F8}"/>
              </a:ext>
            </a:extLst>
          </p:cNvPr>
          <p:cNvSpPr txBox="1"/>
          <p:nvPr/>
        </p:nvSpPr>
        <p:spPr>
          <a:xfrm>
            <a:off x="8358491" y="1648866"/>
            <a:ext cx="857927" cy="565026"/>
          </a:xfrm>
          <a:prstGeom prst="rect">
            <a:avLst/>
          </a:prstGeom>
          <a:noFill/>
        </p:spPr>
        <p:txBody>
          <a:bodyPr wrap="none" rtlCol="0">
            <a:spAutoFit/>
          </a:bodyPr>
          <a:lstStyle/>
          <a:p>
            <a:pPr>
              <a:lnSpc>
                <a:spcPts val="4008"/>
              </a:lnSpc>
            </a:pPr>
            <a:r>
              <a:rPr lang="en-CH" sz="2600" dirty="0"/>
              <a:t>2024</a:t>
            </a:r>
          </a:p>
        </p:txBody>
      </p:sp>
      <p:sp>
        <p:nvSpPr>
          <p:cNvPr id="25" name="TextBox 24">
            <a:extLst>
              <a:ext uri="{FF2B5EF4-FFF2-40B4-BE49-F238E27FC236}">
                <a16:creationId xmlns:a16="http://schemas.microsoft.com/office/drawing/2014/main" id="{FF1591DE-C864-4C53-C451-41FE280C41EB}"/>
              </a:ext>
            </a:extLst>
          </p:cNvPr>
          <p:cNvSpPr txBox="1"/>
          <p:nvPr/>
        </p:nvSpPr>
        <p:spPr>
          <a:xfrm>
            <a:off x="1902026" y="1648865"/>
            <a:ext cx="857927" cy="565026"/>
          </a:xfrm>
          <a:prstGeom prst="rect">
            <a:avLst/>
          </a:prstGeom>
          <a:noFill/>
        </p:spPr>
        <p:txBody>
          <a:bodyPr wrap="none" rtlCol="0">
            <a:spAutoFit/>
          </a:bodyPr>
          <a:lstStyle/>
          <a:p>
            <a:pPr>
              <a:lnSpc>
                <a:spcPts val="4008"/>
              </a:lnSpc>
            </a:pPr>
            <a:r>
              <a:rPr lang="en-CH" sz="2600" dirty="0">
                <a:solidFill>
                  <a:schemeClr val="bg1"/>
                </a:solidFill>
              </a:rPr>
              <a:t>2023</a:t>
            </a:r>
          </a:p>
        </p:txBody>
      </p:sp>
      <p:sp>
        <p:nvSpPr>
          <p:cNvPr id="26" name="TextBox 25">
            <a:extLst>
              <a:ext uri="{FF2B5EF4-FFF2-40B4-BE49-F238E27FC236}">
                <a16:creationId xmlns:a16="http://schemas.microsoft.com/office/drawing/2014/main" id="{6F188591-558D-2BA9-AA49-1E92A391AC10}"/>
              </a:ext>
            </a:extLst>
          </p:cNvPr>
          <p:cNvSpPr txBox="1"/>
          <p:nvPr/>
        </p:nvSpPr>
        <p:spPr>
          <a:xfrm>
            <a:off x="1902025" y="4071102"/>
            <a:ext cx="857927" cy="565026"/>
          </a:xfrm>
          <a:prstGeom prst="rect">
            <a:avLst/>
          </a:prstGeom>
          <a:noFill/>
        </p:spPr>
        <p:txBody>
          <a:bodyPr wrap="none" rtlCol="0">
            <a:spAutoFit/>
          </a:bodyPr>
          <a:lstStyle/>
          <a:p>
            <a:pPr>
              <a:lnSpc>
                <a:spcPts val="4008"/>
              </a:lnSpc>
            </a:pPr>
            <a:r>
              <a:rPr lang="en-CH" sz="2600" dirty="0">
                <a:solidFill>
                  <a:schemeClr val="bg1"/>
                </a:solidFill>
              </a:rPr>
              <a:t>2024</a:t>
            </a:r>
          </a:p>
        </p:txBody>
      </p:sp>
      <p:sp>
        <p:nvSpPr>
          <p:cNvPr id="27" name="TextBox 26">
            <a:extLst>
              <a:ext uri="{FF2B5EF4-FFF2-40B4-BE49-F238E27FC236}">
                <a16:creationId xmlns:a16="http://schemas.microsoft.com/office/drawing/2014/main" id="{61AD5A53-7764-F633-2428-582C8ADB3E26}"/>
              </a:ext>
            </a:extLst>
          </p:cNvPr>
          <p:cNvSpPr txBox="1"/>
          <p:nvPr/>
        </p:nvSpPr>
        <p:spPr>
          <a:xfrm>
            <a:off x="7894822" y="4071101"/>
            <a:ext cx="1322798" cy="565026"/>
          </a:xfrm>
          <a:prstGeom prst="rect">
            <a:avLst/>
          </a:prstGeom>
          <a:noFill/>
        </p:spPr>
        <p:txBody>
          <a:bodyPr wrap="none" rtlCol="0">
            <a:spAutoFit/>
          </a:bodyPr>
          <a:lstStyle/>
          <a:p>
            <a:pPr>
              <a:lnSpc>
                <a:spcPts val="4008"/>
              </a:lnSpc>
            </a:pPr>
            <a:r>
              <a:rPr lang="en-CH" sz="2600" dirty="0">
                <a:solidFill>
                  <a:schemeClr val="bg1"/>
                </a:solidFill>
              </a:rPr>
              <a:t>2023/24</a:t>
            </a:r>
          </a:p>
        </p:txBody>
      </p:sp>
    </p:spTree>
    <p:extLst>
      <p:ext uri="{BB962C8B-B14F-4D97-AF65-F5344CB8AC3E}">
        <p14:creationId xmlns:p14="http://schemas.microsoft.com/office/powerpoint/2010/main" val="10779824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1DB983D9-F092-138E-6A10-BF57A6F0DF8B}"/>
              </a:ext>
            </a:extLst>
          </p:cNvPr>
          <p:cNvPicPr>
            <a:picLocks noChangeAspect="1"/>
          </p:cNvPicPr>
          <p:nvPr/>
        </p:nvPicPr>
        <p:blipFill>
          <a:blip r:embed="rId3"/>
          <a:stretch>
            <a:fillRect/>
          </a:stretch>
        </p:blipFill>
        <p:spPr>
          <a:xfrm>
            <a:off x="4515447" y="3734750"/>
            <a:ext cx="5380880" cy="2584587"/>
          </a:xfrm>
          <a:prstGeom prst="rect">
            <a:avLst/>
          </a:prstGeom>
        </p:spPr>
      </p:pic>
      <p:sp>
        <p:nvSpPr>
          <p:cNvPr id="4" name="Title 36">
            <a:extLst>
              <a:ext uri="{FF2B5EF4-FFF2-40B4-BE49-F238E27FC236}">
                <a16:creationId xmlns:a16="http://schemas.microsoft.com/office/drawing/2014/main" id="{8E827A56-2A37-BA63-4C48-D57798BD153E}"/>
              </a:ext>
            </a:extLst>
          </p:cNvPr>
          <p:cNvSpPr>
            <a:spLocks noGrp="1"/>
          </p:cNvSpPr>
          <p:nvPr>
            <p:ph type="title"/>
          </p:nvPr>
        </p:nvSpPr>
        <p:spPr>
          <a:xfrm>
            <a:off x="152400" y="510281"/>
            <a:ext cx="9906000" cy="1013719"/>
          </a:xfrm>
        </p:spPr>
        <p:txBody>
          <a:bodyPr>
            <a:noAutofit/>
          </a:bodyPr>
          <a:lstStyle/>
          <a:p>
            <a:r>
              <a:rPr lang="fr-FR" sz="2900" b="1" dirty="0">
                <a:solidFill>
                  <a:srgbClr val="0F124A"/>
                </a:solidFill>
                <a:latin typeface="Avenir Black" panose="02000503020000020003" pitchFamily="2" charset="0"/>
              </a:rPr>
              <a:t>Quelles synergies et opportunités avec les territoires ?</a:t>
            </a:r>
            <a:endParaRPr lang="en-CH" sz="2900" b="1" dirty="0">
              <a:solidFill>
                <a:srgbClr val="0F124A"/>
              </a:solidFill>
              <a:latin typeface="Avenir Black" panose="02000503020000020003" pitchFamily="2" charset="0"/>
            </a:endParaRPr>
          </a:p>
        </p:txBody>
      </p:sp>
      <p:sp>
        <p:nvSpPr>
          <p:cNvPr id="2" name="Title 5">
            <a:extLst>
              <a:ext uri="{FF2B5EF4-FFF2-40B4-BE49-F238E27FC236}">
                <a16:creationId xmlns:a16="http://schemas.microsoft.com/office/drawing/2014/main" id="{1CCDA716-D81D-F982-0C55-AF86F2DA7B92}"/>
              </a:ext>
            </a:extLst>
          </p:cNvPr>
          <p:cNvSpPr txBox="1">
            <a:spLocks/>
          </p:cNvSpPr>
          <p:nvPr/>
        </p:nvSpPr>
        <p:spPr>
          <a:xfrm>
            <a:off x="378375" y="1105833"/>
            <a:ext cx="8844451" cy="8040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latin typeface="Avenir" panose="02000503020000020003" pitchFamily="2" charset="0"/>
              </a:rPr>
              <a:t>&gt; Intégration du projet avec des scénarios d’aménagement</a:t>
            </a:r>
          </a:p>
        </p:txBody>
      </p:sp>
      <p:sp>
        <p:nvSpPr>
          <p:cNvPr id="6" name="Text Placeholder 13">
            <a:extLst>
              <a:ext uri="{FF2B5EF4-FFF2-40B4-BE49-F238E27FC236}">
                <a16:creationId xmlns:a16="http://schemas.microsoft.com/office/drawing/2014/main" id="{FC485BA8-2E10-50B0-9C8F-5AB4E90E447F}"/>
              </a:ext>
            </a:extLst>
          </p:cNvPr>
          <p:cNvSpPr txBox="1">
            <a:spLocks/>
          </p:cNvSpPr>
          <p:nvPr/>
        </p:nvSpPr>
        <p:spPr>
          <a:xfrm>
            <a:off x="415025" y="1836748"/>
            <a:ext cx="8807801" cy="3763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2000" b="1" dirty="0">
                <a:solidFill>
                  <a:schemeClr val="accent6">
                    <a:lumMod val="75000"/>
                  </a:schemeClr>
                </a:solidFill>
              </a:rPr>
              <a:t>Projet de routes et transport publique (intégration des accès)</a:t>
            </a:r>
          </a:p>
          <a:p>
            <a:pPr marL="0" indent="0">
              <a:buNone/>
            </a:pPr>
            <a:r>
              <a:rPr lang="fr-FR" sz="2000" b="1" dirty="0">
                <a:solidFill>
                  <a:schemeClr val="accent6">
                    <a:lumMod val="75000"/>
                  </a:schemeClr>
                </a:solidFill>
              </a:rPr>
              <a:t>Projet de construction (chauffage en utilisant la chaleur fatale, p. ex. Ferney Voltaire)</a:t>
            </a:r>
            <a:endParaRPr lang="en-US" sz="1600" b="1" dirty="0">
              <a:solidFill>
                <a:schemeClr val="accent6">
                  <a:lumMod val="75000"/>
                </a:schemeClr>
              </a:solidFill>
            </a:endParaRPr>
          </a:p>
          <a:p>
            <a:pPr marL="0" indent="0">
              <a:buNone/>
            </a:pPr>
            <a:r>
              <a:rPr lang="fr-FR" sz="2000" b="1" dirty="0">
                <a:solidFill>
                  <a:schemeClr val="accent6">
                    <a:lumMod val="75000"/>
                  </a:schemeClr>
                </a:solidFill>
              </a:rPr>
              <a:t>Co-construction avec des industries et entreprises locales</a:t>
            </a:r>
          </a:p>
          <a:p>
            <a:pPr marL="0" indent="0">
              <a:buNone/>
            </a:pPr>
            <a:r>
              <a:rPr lang="fr-FR" sz="2000" b="1" dirty="0">
                <a:solidFill>
                  <a:schemeClr val="accent6">
                    <a:lumMod val="75000"/>
                  </a:schemeClr>
                </a:solidFill>
                <a:latin typeface="Avenir Book" panose="02000503020000020003" pitchFamily="2" charset="0"/>
              </a:rPr>
              <a:t>Renforcement des réseaux (distribution électricité, internet, etc.)</a:t>
            </a:r>
          </a:p>
          <a:p>
            <a:pPr marL="0" indent="0">
              <a:buNone/>
            </a:pPr>
            <a:endParaRPr lang="fr-FR" sz="2000" b="1" dirty="0">
              <a:solidFill>
                <a:schemeClr val="accent6">
                  <a:lumMod val="75000"/>
                </a:schemeClr>
              </a:solidFill>
            </a:endParaRPr>
          </a:p>
          <a:p>
            <a:pPr marL="0" indent="0">
              <a:buNone/>
            </a:pPr>
            <a:endParaRPr lang="fr-FR" sz="2000" b="1" dirty="0">
              <a:solidFill>
                <a:schemeClr val="accent6">
                  <a:lumMod val="75000"/>
                </a:schemeClr>
              </a:solidFill>
            </a:endParaRPr>
          </a:p>
        </p:txBody>
      </p:sp>
      <p:pic>
        <p:nvPicPr>
          <p:cNvPr id="3" name="Picture 6" descr="présentation ppt 12 janvier VD 36">
            <a:extLst>
              <a:ext uri="{FF2B5EF4-FFF2-40B4-BE49-F238E27FC236}">
                <a16:creationId xmlns:a16="http://schemas.microsoft.com/office/drawing/2014/main" id="{C2DBAC92-1E19-ECC5-4E6B-37E1CC9DAA7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913" r="8389" b="6445"/>
          <a:stretch/>
        </p:blipFill>
        <p:spPr bwMode="auto">
          <a:xfrm>
            <a:off x="69574" y="3751869"/>
            <a:ext cx="4409223" cy="25876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4076211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E777BB45-5FF5-E515-244F-4528A0585249}"/>
              </a:ext>
            </a:extLst>
          </p:cNvPr>
          <p:cNvSpPr>
            <a:spLocks noGrp="1"/>
          </p:cNvSpPr>
          <p:nvPr>
            <p:ph type="title"/>
          </p:nvPr>
        </p:nvSpPr>
        <p:spPr>
          <a:xfrm>
            <a:off x="961009" y="713525"/>
            <a:ext cx="8510013" cy="808629"/>
          </a:xfrm>
        </p:spPr>
        <p:txBody>
          <a:bodyPr>
            <a:normAutofit/>
          </a:bodyPr>
          <a:lstStyle/>
          <a:p>
            <a:pPr rtl="0"/>
            <a:r>
              <a:rPr lang="fr" sz="3200" b="1" u="none" baseline="0" dirty="0">
                <a:solidFill>
                  <a:srgbClr val="0F124A"/>
                </a:solidFill>
                <a:latin typeface="Avenir Black" panose="02000503020000020003" pitchFamily="2" charset="0"/>
              </a:rPr>
              <a:t>Le calendrier de l’étude de faisabilité</a:t>
            </a:r>
          </a:p>
        </p:txBody>
      </p:sp>
      <p:pic>
        <p:nvPicPr>
          <p:cNvPr id="4" name="Picture 3">
            <a:extLst>
              <a:ext uri="{FF2B5EF4-FFF2-40B4-BE49-F238E27FC236}">
                <a16:creationId xmlns:a16="http://schemas.microsoft.com/office/drawing/2014/main" id="{AC017360-19B5-21C7-B7B4-703DDF530D22}"/>
              </a:ext>
            </a:extLst>
          </p:cNvPr>
          <p:cNvPicPr>
            <a:picLocks noChangeAspect="1"/>
          </p:cNvPicPr>
          <p:nvPr/>
        </p:nvPicPr>
        <p:blipFill>
          <a:blip r:embed="rId3"/>
          <a:stretch>
            <a:fillRect/>
          </a:stretch>
        </p:blipFill>
        <p:spPr>
          <a:xfrm>
            <a:off x="566427" y="1592268"/>
            <a:ext cx="8718756" cy="4525200"/>
          </a:xfrm>
          <a:prstGeom prst="rect">
            <a:avLst/>
          </a:prstGeom>
        </p:spPr>
      </p:pic>
    </p:spTree>
    <p:extLst>
      <p:ext uri="{BB962C8B-B14F-4D97-AF65-F5344CB8AC3E}">
        <p14:creationId xmlns:p14="http://schemas.microsoft.com/office/powerpoint/2010/main" val="6524425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E777BB45-5FF5-E515-244F-4528A0585249}"/>
              </a:ext>
            </a:extLst>
          </p:cNvPr>
          <p:cNvSpPr>
            <a:spLocks noGrp="1"/>
          </p:cNvSpPr>
          <p:nvPr>
            <p:ph type="title"/>
          </p:nvPr>
        </p:nvSpPr>
        <p:spPr>
          <a:xfrm>
            <a:off x="697993" y="631279"/>
            <a:ext cx="8510013" cy="808629"/>
          </a:xfrm>
        </p:spPr>
        <p:txBody>
          <a:bodyPr>
            <a:normAutofit/>
          </a:bodyPr>
          <a:lstStyle/>
          <a:p>
            <a:pPr algn="ctr" rtl="0"/>
            <a:r>
              <a:rPr lang="fr" sz="3200" b="1" u="none" baseline="0" dirty="0">
                <a:solidFill>
                  <a:srgbClr val="0F124A"/>
                </a:solidFill>
                <a:latin typeface="Avenir Black" panose="02000503020000020003" pitchFamily="2" charset="0"/>
              </a:rPr>
              <a:t>Le calendrier du projet FCC</a:t>
            </a:r>
          </a:p>
        </p:txBody>
      </p:sp>
      <p:pic>
        <p:nvPicPr>
          <p:cNvPr id="4" name="Picture 3">
            <a:extLst>
              <a:ext uri="{FF2B5EF4-FFF2-40B4-BE49-F238E27FC236}">
                <a16:creationId xmlns:a16="http://schemas.microsoft.com/office/drawing/2014/main" id="{A40957EC-04DB-C2BD-3331-5184AB633C9E}"/>
              </a:ext>
            </a:extLst>
          </p:cNvPr>
          <p:cNvPicPr>
            <a:picLocks noChangeAspect="1"/>
          </p:cNvPicPr>
          <p:nvPr/>
        </p:nvPicPr>
        <p:blipFill>
          <a:blip r:embed="rId3"/>
          <a:stretch>
            <a:fillRect/>
          </a:stretch>
        </p:blipFill>
        <p:spPr>
          <a:xfrm>
            <a:off x="141405" y="1544446"/>
            <a:ext cx="9653047" cy="4819222"/>
          </a:xfrm>
          <a:prstGeom prst="rect">
            <a:avLst/>
          </a:prstGeom>
        </p:spPr>
      </p:pic>
    </p:spTree>
    <p:extLst>
      <p:ext uri="{BB962C8B-B14F-4D97-AF65-F5344CB8AC3E}">
        <p14:creationId xmlns:p14="http://schemas.microsoft.com/office/powerpoint/2010/main" val="18179681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itle 6">
            <a:extLst>
              <a:ext uri="{FF2B5EF4-FFF2-40B4-BE49-F238E27FC236}">
                <a16:creationId xmlns:a16="http://schemas.microsoft.com/office/drawing/2014/main" id="{4FCA7579-C625-697D-2EB2-B43FBD6E16FD}"/>
              </a:ext>
            </a:extLst>
          </p:cNvPr>
          <p:cNvSpPr>
            <a:spLocks noGrp="1"/>
          </p:cNvSpPr>
          <p:nvPr>
            <p:ph type="title"/>
          </p:nvPr>
        </p:nvSpPr>
        <p:spPr>
          <a:xfrm>
            <a:off x="277303" y="598864"/>
            <a:ext cx="8144523" cy="3175000"/>
          </a:xfrm>
          <a:solidFill>
            <a:schemeClr val="bg1"/>
          </a:solidFill>
        </p:spPr>
        <p:txBody>
          <a:bodyPr anchor="t">
            <a:normAutofit/>
          </a:bodyPr>
          <a:lstStyle/>
          <a:p>
            <a:r>
              <a:rPr lang="fr-FR" sz="2000" b="1" dirty="0">
                <a:solidFill>
                  <a:srgbClr val="0F124A"/>
                </a:solidFill>
                <a:latin typeface="Avenir Black" panose="02000503020000020003" pitchFamily="2" charset="0"/>
              </a:rPr>
              <a:t>L’étude de faisabilité se fait dans le cadre d’ une coopération internationale </a:t>
            </a:r>
            <a:r>
              <a:rPr lang="fr-FR" sz="1700" dirty="0"/>
              <a:t>regroupant un nombre croissant d'universités et de centres de recherche du monde entier.</a:t>
            </a:r>
            <a:br>
              <a:rPr lang="fr-FR" sz="1700" dirty="0"/>
            </a:br>
            <a:br>
              <a:rPr lang="fr-FR" sz="1700" dirty="0"/>
            </a:br>
            <a:r>
              <a:rPr lang="fr-FR" sz="1700" dirty="0"/>
              <a:t>&gt; Le FCC sera ouvert aux </a:t>
            </a:r>
            <a:r>
              <a:rPr lang="fr-FR" sz="1700" b="1" dirty="0"/>
              <a:t>instituts scientifiques d'excellence académique et aux entreprises de haute technologie</a:t>
            </a:r>
            <a:r>
              <a:rPr lang="fr-FR" sz="1700" dirty="0"/>
              <a:t> spécialisées dans des domaines pertinents.</a:t>
            </a:r>
            <a:br>
              <a:rPr lang="fr-FR" sz="1700" dirty="0"/>
            </a:br>
            <a:br>
              <a:rPr lang="fr-FR" sz="1700" dirty="0"/>
            </a:br>
            <a:r>
              <a:rPr lang="fr-FR" sz="1700" dirty="0"/>
              <a:t>&gt; Cette coopération vise à faire </a:t>
            </a:r>
            <a:r>
              <a:rPr lang="fr-FR" sz="1700" b="1" dirty="0"/>
              <a:t>progresser la recherche en physique des particules, développer de nouvelles technologies et attirer des innovateurs et des entrepreneurs </a:t>
            </a:r>
            <a:r>
              <a:rPr lang="fr-FR" sz="1700" dirty="0"/>
              <a:t>travaillant au profit de la science et de la société.</a:t>
            </a:r>
            <a:endParaRPr lang="fr" sz="1700" dirty="0">
              <a:solidFill>
                <a:srgbClr val="0F124A"/>
              </a:solidFill>
              <a:latin typeface="Avenir Medium" panose="02000503020000020003" pitchFamily="2" charset="0"/>
            </a:endParaRPr>
          </a:p>
        </p:txBody>
      </p:sp>
      <p:pic>
        <p:nvPicPr>
          <p:cNvPr id="13" name="Content Placeholder 6">
            <a:extLst>
              <a:ext uri="{FF2B5EF4-FFF2-40B4-BE49-F238E27FC236}">
                <a16:creationId xmlns:a16="http://schemas.microsoft.com/office/drawing/2014/main" id="{B58B1CE4-A0B3-C23E-51C5-A368612A83B2}"/>
              </a:ext>
            </a:extLst>
          </p:cNvPr>
          <p:cNvPicPr>
            <a:picLocks noChangeAspect="1"/>
          </p:cNvPicPr>
          <p:nvPr/>
        </p:nvPicPr>
        <p:blipFill rotWithShape="1">
          <a:blip r:embed="rId3"/>
          <a:srcRect t="19081" b="28751"/>
          <a:stretch/>
        </p:blipFill>
        <p:spPr>
          <a:xfrm>
            <a:off x="236014" y="2781719"/>
            <a:ext cx="9477526" cy="3874779"/>
          </a:xfrm>
          <a:prstGeom prst="rect">
            <a:avLst/>
          </a:prstGeom>
          <a:ln>
            <a:noFill/>
          </a:ln>
        </p:spPr>
      </p:pic>
      <p:sp>
        <p:nvSpPr>
          <p:cNvPr id="16" name="Rounded Rectangle 7">
            <a:extLst>
              <a:ext uri="{FF2B5EF4-FFF2-40B4-BE49-F238E27FC236}">
                <a16:creationId xmlns:a16="http://schemas.microsoft.com/office/drawing/2014/main" id="{62E3157F-365D-98F0-0A53-1B3669356B80}"/>
              </a:ext>
            </a:extLst>
          </p:cNvPr>
          <p:cNvSpPr>
            <a:spLocks noChangeAspect="1"/>
          </p:cNvSpPr>
          <p:nvPr/>
        </p:nvSpPr>
        <p:spPr>
          <a:xfrm>
            <a:off x="1547671" y="5424534"/>
            <a:ext cx="1044000" cy="1044000"/>
          </a:xfrm>
          <a:prstGeom prst="roundRect">
            <a:avLst>
              <a:gd name="adj" fmla="val 4512"/>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4000" dirty="0">
                <a:solidFill>
                  <a:prstClr val="white"/>
                </a:solidFill>
                <a:latin typeface="Arial"/>
              </a:rPr>
              <a:t>30</a:t>
            </a:r>
          </a:p>
          <a:p>
            <a:pPr algn="ctr">
              <a:defRPr/>
            </a:pPr>
            <a:r>
              <a:rPr lang="en-US" sz="900" dirty="0">
                <a:solidFill>
                  <a:prstClr val="white"/>
                </a:solidFill>
                <a:latin typeface="Arial"/>
              </a:rPr>
              <a:t>Companies</a:t>
            </a:r>
          </a:p>
        </p:txBody>
      </p:sp>
      <p:sp>
        <p:nvSpPr>
          <p:cNvPr id="17" name="Rounded Rectangle 8">
            <a:extLst>
              <a:ext uri="{FF2B5EF4-FFF2-40B4-BE49-F238E27FC236}">
                <a16:creationId xmlns:a16="http://schemas.microsoft.com/office/drawing/2014/main" id="{3F8EBDA9-88EF-4E14-46D3-DC991B9C12A5}"/>
              </a:ext>
            </a:extLst>
          </p:cNvPr>
          <p:cNvSpPr>
            <a:spLocks noChangeAspect="1"/>
          </p:cNvSpPr>
          <p:nvPr/>
        </p:nvSpPr>
        <p:spPr>
          <a:xfrm>
            <a:off x="2701043" y="5424534"/>
            <a:ext cx="1044000" cy="1044000"/>
          </a:xfrm>
          <a:prstGeom prst="roundRect">
            <a:avLst>
              <a:gd name="adj" fmla="val 4512"/>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4000" dirty="0">
                <a:solidFill>
                  <a:prstClr val="white"/>
                </a:solidFill>
                <a:latin typeface="Arial"/>
              </a:rPr>
              <a:t>34</a:t>
            </a:r>
          </a:p>
          <a:p>
            <a:pPr algn="ctr">
              <a:defRPr/>
            </a:pPr>
            <a:r>
              <a:rPr lang="en-US" sz="900" dirty="0">
                <a:solidFill>
                  <a:prstClr val="white"/>
                </a:solidFill>
                <a:latin typeface="Arial"/>
              </a:rPr>
              <a:t>Countries</a:t>
            </a:r>
          </a:p>
        </p:txBody>
      </p:sp>
      <p:sp>
        <p:nvSpPr>
          <p:cNvPr id="18" name="Rounded Rectangle 9">
            <a:extLst>
              <a:ext uri="{FF2B5EF4-FFF2-40B4-BE49-F238E27FC236}">
                <a16:creationId xmlns:a16="http://schemas.microsoft.com/office/drawing/2014/main" id="{6CBEAE04-7129-57F9-A8FA-7E21F70B7478}"/>
              </a:ext>
            </a:extLst>
          </p:cNvPr>
          <p:cNvSpPr>
            <a:spLocks noChangeAspect="1"/>
          </p:cNvSpPr>
          <p:nvPr/>
        </p:nvSpPr>
        <p:spPr>
          <a:xfrm>
            <a:off x="394298" y="5424534"/>
            <a:ext cx="1084585" cy="1044000"/>
          </a:xfrm>
          <a:prstGeom prst="roundRect">
            <a:avLst>
              <a:gd name="adj" fmla="val 4512"/>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3600" dirty="0">
                <a:solidFill>
                  <a:prstClr val="white"/>
                </a:solidFill>
                <a:latin typeface="Arial"/>
              </a:rPr>
              <a:t>147</a:t>
            </a:r>
          </a:p>
          <a:p>
            <a:pPr algn="ctr">
              <a:defRPr/>
            </a:pPr>
            <a:r>
              <a:rPr lang="en-US" sz="900" dirty="0">
                <a:solidFill>
                  <a:prstClr val="white"/>
                </a:solidFill>
                <a:latin typeface="Arial"/>
              </a:rPr>
              <a:t>Institutes</a:t>
            </a:r>
          </a:p>
        </p:txBody>
      </p:sp>
      <p:grpSp>
        <p:nvGrpSpPr>
          <p:cNvPr id="19" name="Group 18">
            <a:extLst>
              <a:ext uri="{FF2B5EF4-FFF2-40B4-BE49-F238E27FC236}">
                <a16:creationId xmlns:a16="http://schemas.microsoft.com/office/drawing/2014/main" id="{E5606894-7D3C-FD81-8E89-3BCD2DF9D9D8}"/>
              </a:ext>
            </a:extLst>
          </p:cNvPr>
          <p:cNvGrpSpPr>
            <a:grpSpLocks noChangeAspect="1"/>
          </p:cNvGrpSpPr>
          <p:nvPr/>
        </p:nvGrpSpPr>
        <p:grpSpPr>
          <a:xfrm>
            <a:off x="6603532" y="5416465"/>
            <a:ext cx="1056229" cy="1044000"/>
            <a:chOff x="5717466" y="5011728"/>
            <a:chExt cx="1458494" cy="1441608"/>
          </a:xfrm>
        </p:grpSpPr>
        <p:pic>
          <p:nvPicPr>
            <p:cNvPr id="20" name="Picture 19">
              <a:extLst>
                <a:ext uri="{FF2B5EF4-FFF2-40B4-BE49-F238E27FC236}">
                  <a16:creationId xmlns:a16="http://schemas.microsoft.com/office/drawing/2014/main" id="{DF1C0570-612C-1438-EA46-2DA4DE4CDA3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17466" y="5027801"/>
              <a:ext cx="1439999" cy="1425535"/>
            </a:xfrm>
            <a:prstGeom prst="roundRect">
              <a:avLst>
                <a:gd name="adj" fmla="val 3715"/>
              </a:avLst>
            </a:prstGeom>
          </p:spPr>
        </p:pic>
        <p:sp>
          <p:nvSpPr>
            <p:cNvPr id="21" name="Rounded Rectangle 12">
              <a:extLst>
                <a:ext uri="{FF2B5EF4-FFF2-40B4-BE49-F238E27FC236}">
                  <a16:creationId xmlns:a16="http://schemas.microsoft.com/office/drawing/2014/main" id="{3EA89231-15BA-953B-AA5B-642E73807A99}"/>
                </a:ext>
              </a:extLst>
            </p:cNvPr>
            <p:cNvSpPr/>
            <p:nvPr/>
          </p:nvSpPr>
          <p:spPr>
            <a:xfrm>
              <a:off x="5735960" y="5011728"/>
              <a:ext cx="1440000" cy="1440000"/>
            </a:xfrm>
            <a:prstGeom prst="roundRect">
              <a:avLst>
                <a:gd name="adj" fmla="val 4512"/>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4000" dirty="0">
                  <a:solidFill>
                    <a:srgbClr val="FFFFFF"/>
                  </a:solidFill>
                  <a:latin typeface="Arial"/>
                </a:rPr>
                <a:t>EC</a:t>
              </a:r>
              <a:r>
                <a:rPr lang="en-US" sz="6000" dirty="0">
                  <a:solidFill>
                    <a:srgbClr val="FFFFFF"/>
                  </a:solidFill>
                  <a:latin typeface="Arial"/>
                </a:rPr>
                <a:t>  </a:t>
              </a:r>
              <a:endParaRPr lang="en-US" sz="900" dirty="0">
                <a:solidFill>
                  <a:srgbClr val="FFFFFF"/>
                </a:solidFill>
                <a:latin typeface="Arial"/>
              </a:endParaRPr>
            </a:p>
            <a:p>
              <a:pPr algn="ctr">
                <a:defRPr/>
              </a:pPr>
              <a:r>
                <a:rPr lang="en-US" sz="900" dirty="0">
                  <a:solidFill>
                    <a:srgbClr val="FFFFFF"/>
                  </a:solidFill>
                  <a:latin typeface="Arial"/>
                </a:rPr>
                <a:t>H2020</a:t>
              </a:r>
            </a:p>
          </p:txBody>
        </p:sp>
      </p:grpSp>
    </p:spTree>
    <p:extLst>
      <p:ext uri="{BB962C8B-B14F-4D97-AF65-F5344CB8AC3E}">
        <p14:creationId xmlns:p14="http://schemas.microsoft.com/office/powerpoint/2010/main" val="14061777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F9C2E59-92AA-D61F-FC57-0749693D8E9B}"/>
              </a:ext>
            </a:extLst>
          </p:cNvPr>
          <p:cNvSpPr>
            <a:spLocks noGrp="1"/>
          </p:cNvSpPr>
          <p:nvPr>
            <p:ph type="title" idx="4294967295"/>
          </p:nvPr>
        </p:nvSpPr>
        <p:spPr>
          <a:xfrm>
            <a:off x="480809" y="2412695"/>
            <a:ext cx="8944382" cy="1134736"/>
          </a:xfrm>
        </p:spPr>
        <p:txBody>
          <a:bodyPr>
            <a:normAutofit/>
          </a:bodyPr>
          <a:lstStyle/>
          <a:p>
            <a:pPr algn="ctr"/>
            <a:r>
              <a:rPr lang="fr-FR" dirty="0">
                <a:solidFill>
                  <a:schemeClr val="bg1"/>
                </a:solidFill>
              </a:rPr>
              <a:t>Merci pour votre attention</a:t>
            </a:r>
          </a:p>
        </p:txBody>
      </p:sp>
      <p:sp>
        <p:nvSpPr>
          <p:cNvPr id="4" name="TextBox 3">
            <a:extLst>
              <a:ext uri="{FF2B5EF4-FFF2-40B4-BE49-F238E27FC236}">
                <a16:creationId xmlns:a16="http://schemas.microsoft.com/office/drawing/2014/main" id="{C81D8507-7FA2-34ED-E227-59A8BCAA4DFE}"/>
              </a:ext>
            </a:extLst>
          </p:cNvPr>
          <p:cNvSpPr txBox="1"/>
          <p:nvPr/>
        </p:nvSpPr>
        <p:spPr>
          <a:xfrm>
            <a:off x="2547594" y="5617531"/>
            <a:ext cx="5302576" cy="369332"/>
          </a:xfrm>
          <a:prstGeom prst="rect">
            <a:avLst/>
          </a:prstGeom>
          <a:noFill/>
        </p:spPr>
        <p:txBody>
          <a:bodyPr wrap="square">
            <a:spAutoFit/>
          </a:bodyPr>
          <a:lstStyle/>
          <a:p>
            <a:r>
              <a:rPr lang="en-CH" sz="1800" u="sng"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https://cernbox.cern.ch/s/NgQoMtbaXPKMNvD</a:t>
            </a:r>
            <a:endParaRPr lang="en-CH" dirty="0">
              <a:solidFill>
                <a:schemeClr val="bg1"/>
              </a:solidFill>
            </a:endParaRPr>
          </a:p>
        </p:txBody>
      </p:sp>
    </p:spTree>
    <p:extLst>
      <p:ext uri="{BB962C8B-B14F-4D97-AF65-F5344CB8AC3E}">
        <p14:creationId xmlns:p14="http://schemas.microsoft.com/office/powerpoint/2010/main" val="886967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5DAB6749-9CC5-6D07-3A3B-D8D698CB0FC3}"/>
              </a:ext>
            </a:extLst>
          </p:cNvPr>
          <p:cNvSpPr>
            <a:spLocks noGrp="1"/>
          </p:cNvSpPr>
          <p:nvPr>
            <p:ph type="title"/>
          </p:nvPr>
        </p:nvSpPr>
        <p:spPr>
          <a:xfrm>
            <a:off x="241696" y="2305620"/>
            <a:ext cx="3370263" cy="2997200"/>
          </a:xfrm>
        </p:spPr>
        <p:txBody>
          <a:bodyPr>
            <a:noAutofit/>
          </a:bodyPr>
          <a:lstStyle/>
          <a:p>
            <a:pPr>
              <a:lnSpc>
                <a:spcPct val="150000"/>
              </a:lnSpc>
            </a:pPr>
            <a:r>
              <a:rPr lang="fr-FR" sz="1800" b="1" dirty="0"/>
              <a:t>L’étude porte sur la faisabilité de la construction d'une nouvelle infrastructure de recherche qui accueillerait la prochaine génération de </a:t>
            </a:r>
            <a:r>
              <a:rPr lang="fr-FR" sz="1800" b="1" dirty="0">
                <a:solidFill>
                  <a:schemeClr val="accent1">
                    <a:lumMod val="75000"/>
                  </a:schemeClr>
                </a:solidFill>
                <a:latin typeface="Avenir Black" panose="02000503020000020003" pitchFamily="2" charset="0"/>
              </a:rPr>
              <a:t>collisionneurs de particules haute performance de 91 km</a:t>
            </a:r>
            <a:r>
              <a:rPr lang="fr-FR" sz="1800" dirty="0">
                <a:solidFill>
                  <a:schemeClr val="accent1">
                    <a:lumMod val="75000"/>
                  </a:schemeClr>
                </a:solidFill>
              </a:rPr>
              <a:t>. </a:t>
            </a:r>
            <a:r>
              <a:rPr lang="fr-FR" sz="1800" dirty="0"/>
              <a:t>Ce collisionneur prendrait la suite du LHC, une fois que la phase de haute luminosité (HL-LHC) de cette machine sera arrivée à son terme, vers 2040.</a:t>
            </a:r>
          </a:p>
        </p:txBody>
      </p:sp>
      <p:sp>
        <p:nvSpPr>
          <p:cNvPr id="2" name="Titre 4">
            <a:extLst>
              <a:ext uri="{FF2B5EF4-FFF2-40B4-BE49-F238E27FC236}">
                <a16:creationId xmlns:a16="http://schemas.microsoft.com/office/drawing/2014/main" id="{5C6F6679-ED93-A267-CE82-B725DAD66FDB}"/>
              </a:ext>
            </a:extLst>
          </p:cNvPr>
          <p:cNvSpPr txBox="1">
            <a:spLocks/>
          </p:cNvSpPr>
          <p:nvPr/>
        </p:nvSpPr>
        <p:spPr>
          <a:xfrm>
            <a:off x="267096" y="528215"/>
            <a:ext cx="8925339" cy="109370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 sz="2800" b="1" dirty="0">
                <a:solidFill>
                  <a:srgbClr val="0F124A"/>
                </a:solidFill>
                <a:latin typeface="Avenir Black" panose="02000503020000020003" pitchFamily="2" charset="0"/>
              </a:rPr>
              <a:t>Qu’est ce que l’étude de faisabilité du FCC ?</a:t>
            </a:r>
            <a:endParaRPr lang="fr" sz="2800" dirty="0">
              <a:solidFill>
                <a:srgbClr val="0F124A"/>
              </a:solidFill>
              <a:latin typeface="Avenir Book" panose="02000503020000020003" pitchFamily="2" charset="0"/>
            </a:endParaRPr>
          </a:p>
        </p:txBody>
      </p:sp>
      <p:pic>
        <p:nvPicPr>
          <p:cNvPr id="9" name="Picture 8" descr="A picture containing outdoor, rock&#10;&#10;Description automatically generated">
            <a:extLst>
              <a:ext uri="{FF2B5EF4-FFF2-40B4-BE49-F238E27FC236}">
                <a16:creationId xmlns:a16="http://schemas.microsoft.com/office/drawing/2014/main" id="{B6A50F30-187C-D385-734C-ECD7D2F439A1}"/>
              </a:ext>
            </a:extLst>
          </p:cNvPr>
          <p:cNvPicPr>
            <a:picLocks noChangeAspect="1"/>
          </p:cNvPicPr>
          <p:nvPr/>
        </p:nvPicPr>
        <p:blipFill rotWithShape="1">
          <a:blip r:embed="rId3"/>
          <a:srcRect l="17913" t="12793" r="9918" b="30264"/>
          <a:stretch/>
        </p:blipFill>
        <p:spPr>
          <a:xfrm>
            <a:off x="3611959" y="2122891"/>
            <a:ext cx="6262850" cy="3459043"/>
          </a:xfrm>
          <a:prstGeom prst="rect">
            <a:avLst/>
          </a:prstGeom>
        </p:spPr>
      </p:pic>
    </p:spTree>
    <p:extLst>
      <p:ext uri="{BB962C8B-B14F-4D97-AF65-F5344CB8AC3E}">
        <p14:creationId xmlns:p14="http://schemas.microsoft.com/office/powerpoint/2010/main" val="21454272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9" name="Title 6">
            <a:extLst>
              <a:ext uri="{FF2B5EF4-FFF2-40B4-BE49-F238E27FC236}">
                <a16:creationId xmlns:a16="http://schemas.microsoft.com/office/drawing/2014/main" id="{61810ECD-B387-8516-B7AD-442747B0F92A}"/>
              </a:ext>
            </a:extLst>
          </p:cNvPr>
          <p:cNvSpPr>
            <a:spLocks noGrp="1"/>
          </p:cNvSpPr>
          <p:nvPr>
            <p:ph type="title"/>
          </p:nvPr>
        </p:nvSpPr>
        <p:spPr>
          <a:xfrm>
            <a:off x="838200" y="780999"/>
            <a:ext cx="7033181" cy="603300"/>
          </a:xfrm>
        </p:spPr>
        <p:txBody>
          <a:bodyPr>
            <a:noAutofit/>
          </a:bodyPr>
          <a:lstStyle/>
          <a:p>
            <a:pPr algn="l" rtl="0">
              <a:lnSpc>
                <a:spcPct val="100000"/>
              </a:lnSpc>
            </a:pPr>
            <a:r>
              <a:rPr lang="fr" sz="2400" b="1" dirty="0">
                <a:solidFill>
                  <a:srgbClr val="0F124A"/>
                </a:solidFill>
                <a:latin typeface="Avenir Black" panose="02000503020000020003" pitchFamily="2" charset="0"/>
              </a:rPr>
              <a:t>Organisation mise en place pour l’étude de faisabilité </a:t>
            </a:r>
          </a:p>
        </p:txBody>
      </p:sp>
      <p:pic>
        <p:nvPicPr>
          <p:cNvPr id="4" name="Image 3">
            <a:extLst>
              <a:ext uri="{FF2B5EF4-FFF2-40B4-BE49-F238E27FC236}">
                <a16:creationId xmlns:a16="http://schemas.microsoft.com/office/drawing/2014/main" id="{495DE12B-70FE-80C8-EC7F-547F19AAEF8B}"/>
              </a:ext>
            </a:extLst>
          </p:cNvPr>
          <p:cNvPicPr>
            <a:picLocks noChangeAspect="1"/>
          </p:cNvPicPr>
          <p:nvPr/>
        </p:nvPicPr>
        <p:blipFill>
          <a:blip r:embed="rId3"/>
          <a:stretch>
            <a:fillRect/>
          </a:stretch>
        </p:blipFill>
        <p:spPr>
          <a:xfrm>
            <a:off x="1082675" y="1768421"/>
            <a:ext cx="7740650" cy="4308580"/>
          </a:xfrm>
          <a:prstGeom prst="rect">
            <a:avLst/>
          </a:prstGeom>
        </p:spPr>
      </p:pic>
      <p:sp>
        <p:nvSpPr>
          <p:cNvPr id="5" name="ZoneTexte 4">
            <a:extLst>
              <a:ext uri="{FF2B5EF4-FFF2-40B4-BE49-F238E27FC236}">
                <a16:creationId xmlns:a16="http://schemas.microsoft.com/office/drawing/2014/main" id="{3CDAE1D5-4D72-486B-DD30-2D637CAB4E87}"/>
              </a:ext>
            </a:extLst>
          </p:cNvPr>
          <p:cNvSpPr txBox="1"/>
          <p:nvPr/>
        </p:nvSpPr>
        <p:spPr>
          <a:xfrm>
            <a:off x="8591550" y="642500"/>
            <a:ext cx="1175322" cy="276999"/>
          </a:xfrm>
          <a:prstGeom prst="rect">
            <a:avLst/>
          </a:prstGeom>
          <a:solidFill>
            <a:srgbClr val="FF0000"/>
          </a:solidFill>
        </p:spPr>
        <p:txBody>
          <a:bodyPr wrap="none" rtlCol="0">
            <a:spAutoFit/>
          </a:bodyPr>
          <a:lstStyle/>
          <a:p>
            <a:r>
              <a:rPr lang="fr-FR" sz="1200" dirty="0">
                <a:solidFill>
                  <a:schemeClr val="bg1"/>
                </a:solidFill>
              </a:rPr>
              <a:t>GOUVERNANCE</a:t>
            </a:r>
          </a:p>
        </p:txBody>
      </p:sp>
    </p:spTree>
    <p:extLst>
      <p:ext uri="{BB962C8B-B14F-4D97-AF65-F5344CB8AC3E}">
        <p14:creationId xmlns:p14="http://schemas.microsoft.com/office/powerpoint/2010/main" val="27854183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ext Placeholder 7">
            <a:extLst>
              <a:ext uri="{FF2B5EF4-FFF2-40B4-BE49-F238E27FC236}">
                <a16:creationId xmlns:a16="http://schemas.microsoft.com/office/drawing/2014/main" id="{26D0EED7-DC0A-0AD4-9E59-1AD01CF97D23}"/>
              </a:ext>
            </a:extLst>
          </p:cNvPr>
          <p:cNvSpPr txBox="1">
            <a:spLocks/>
          </p:cNvSpPr>
          <p:nvPr/>
        </p:nvSpPr>
        <p:spPr>
          <a:xfrm>
            <a:off x="243012" y="799536"/>
            <a:ext cx="5905292" cy="55637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fr-FR" sz="2400" b="1" dirty="0">
                <a:latin typeface="Avenir Black" panose="02000503020000020003" pitchFamily="2" charset="0"/>
              </a:rPr>
              <a:t>Le FCC combine :</a:t>
            </a:r>
          </a:p>
          <a:p>
            <a:pPr marL="0" indent="0">
              <a:lnSpc>
                <a:spcPct val="100000"/>
              </a:lnSpc>
              <a:buNone/>
            </a:pPr>
            <a:endParaRPr lang="fr-FR" sz="1800" b="1" u="sng" dirty="0">
              <a:latin typeface="Avenir Black" panose="02000503020000020003" pitchFamily="2" charset="0"/>
            </a:endParaRPr>
          </a:p>
          <a:p>
            <a:pPr marL="0" indent="0">
              <a:lnSpc>
                <a:spcPct val="100000"/>
              </a:lnSpc>
              <a:buNone/>
            </a:pPr>
            <a:r>
              <a:rPr lang="fr-FR" sz="2400" b="1" dirty="0">
                <a:solidFill>
                  <a:schemeClr val="accent1">
                    <a:lumMod val="75000"/>
                  </a:schemeClr>
                </a:solidFill>
                <a:latin typeface="Avenir Black" panose="02000503020000020003" pitchFamily="2" charset="0"/>
              </a:rPr>
              <a:t>1/ Une i</a:t>
            </a:r>
            <a:r>
              <a:rPr lang="en-CH" sz="2400" b="1">
                <a:solidFill>
                  <a:schemeClr val="accent1">
                    <a:lumMod val="75000"/>
                  </a:schemeClr>
                </a:solidFill>
                <a:latin typeface="Avenir Black" panose="02000503020000020003" pitchFamily="2" charset="0"/>
              </a:rPr>
              <a:t>nfrastructure de recherche (FCC RI)</a:t>
            </a:r>
          </a:p>
          <a:p>
            <a:pPr marL="625950" lvl="1" indent="-285750">
              <a:lnSpc>
                <a:spcPct val="100000"/>
              </a:lnSpc>
            </a:pPr>
            <a:r>
              <a:rPr lang="en-CH" sz="1600"/>
              <a:t>maître d’ouvrage CERN</a:t>
            </a:r>
          </a:p>
          <a:p>
            <a:pPr marL="625950" lvl="1" indent="-285750">
              <a:lnSpc>
                <a:spcPct val="100000"/>
              </a:lnSpc>
            </a:pPr>
            <a:r>
              <a:rPr lang="en-GB" sz="1600" dirty="0"/>
              <a:t>p</a:t>
            </a:r>
            <a:r>
              <a:rPr lang="en-CH" sz="1600"/>
              <a:t>rojet indivisible</a:t>
            </a:r>
          </a:p>
          <a:p>
            <a:pPr marL="625950" lvl="1" indent="-285750">
              <a:lnSpc>
                <a:spcPct val="100000"/>
              </a:lnSpc>
            </a:pPr>
            <a:r>
              <a:rPr lang="en-GB" sz="1600" dirty="0"/>
              <a:t>u</a:t>
            </a:r>
            <a:r>
              <a:rPr lang="en-CH" sz="1600"/>
              <a:t>ne seule autorisation dans chaque Etat hôte</a:t>
            </a:r>
            <a:endParaRPr lang="fr-FR" sz="1600" dirty="0"/>
          </a:p>
          <a:p>
            <a:pPr marL="625950" lvl="1" indent="-285750">
              <a:lnSpc>
                <a:spcPct val="100000"/>
              </a:lnSpc>
            </a:pPr>
            <a:endParaRPr lang="fr-FR" sz="1400" dirty="0"/>
          </a:p>
          <a:p>
            <a:pPr marL="625950" lvl="1" indent="-285750">
              <a:lnSpc>
                <a:spcPct val="100000"/>
              </a:lnSpc>
            </a:pPr>
            <a:endParaRPr lang="fr-FR" sz="1400" dirty="0"/>
          </a:p>
          <a:p>
            <a:pPr marL="625950" lvl="1" indent="-285750">
              <a:lnSpc>
                <a:spcPct val="100000"/>
              </a:lnSpc>
            </a:pPr>
            <a:endParaRPr lang="fr-FR" sz="1400" dirty="0"/>
          </a:p>
          <a:p>
            <a:pPr marL="0" indent="0">
              <a:lnSpc>
                <a:spcPct val="100000"/>
              </a:lnSpc>
              <a:buNone/>
            </a:pPr>
            <a:r>
              <a:rPr lang="fr-FR" sz="2400" b="1" dirty="0">
                <a:solidFill>
                  <a:schemeClr val="accent6">
                    <a:lumMod val="75000"/>
                  </a:schemeClr>
                </a:solidFill>
                <a:latin typeface="Avenir Black" panose="02000503020000020003" pitchFamily="2" charset="0"/>
              </a:rPr>
              <a:t>2/ Des p</a:t>
            </a:r>
            <a:r>
              <a:rPr lang="en-CH" sz="2400" b="1">
                <a:solidFill>
                  <a:schemeClr val="accent6">
                    <a:lumMod val="75000"/>
                  </a:schemeClr>
                </a:solidFill>
                <a:latin typeface="Avenir Black" panose="02000503020000020003" pitchFamily="2" charset="0"/>
              </a:rPr>
              <a:t>rojet</a:t>
            </a:r>
            <a:r>
              <a:rPr lang="fr-FR" sz="2400" b="1" dirty="0">
                <a:solidFill>
                  <a:schemeClr val="accent6">
                    <a:lumMod val="75000"/>
                  </a:schemeClr>
                </a:solidFill>
                <a:latin typeface="Avenir Black" panose="02000503020000020003" pitchFamily="2" charset="0"/>
              </a:rPr>
              <a:t>s</a:t>
            </a:r>
            <a:r>
              <a:rPr lang="en-CH" sz="2400" b="1">
                <a:solidFill>
                  <a:schemeClr val="accent6">
                    <a:lumMod val="75000"/>
                  </a:schemeClr>
                </a:solidFill>
                <a:latin typeface="Avenir Black" panose="02000503020000020003" pitchFamily="2" charset="0"/>
              </a:rPr>
              <a:t> d’am</a:t>
            </a:r>
            <a:r>
              <a:rPr lang="fr-FR" sz="2400" b="1" dirty="0" err="1">
                <a:solidFill>
                  <a:schemeClr val="accent6">
                    <a:lumMod val="75000"/>
                  </a:schemeClr>
                </a:solidFill>
                <a:latin typeface="Avenir Black" panose="02000503020000020003" pitchFamily="2" charset="0"/>
              </a:rPr>
              <a:t>é</a:t>
            </a:r>
            <a:r>
              <a:rPr lang="en-CH" sz="2400" b="1">
                <a:solidFill>
                  <a:schemeClr val="accent6">
                    <a:lumMod val="75000"/>
                  </a:schemeClr>
                </a:solidFill>
                <a:latin typeface="Avenir Black" panose="02000503020000020003" pitchFamily="2" charset="0"/>
              </a:rPr>
              <a:t>nagement en France</a:t>
            </a:r>
            <a:r>
              <a:rPr lang="fr-FR" sz="2400" b="1" dirty="0">
                <a:solidFill>
                  <a:schemeClr val="accent6">
                    <a:lumMod val="75000"/>
                  </a:schemeClr>
                </a:solidFill>
                <a:latin typeface="Avenir Black" panose="02000503020000020003" pitchFamily="2" charset="0"/>
              </a:rPr>
              <a:t> et en Suisse</a:t>
            </a:r>
            <a:r>
              <a:rPr lang="en-CH" sz="2400" b="1">
                <a:solidFill>
                  <a:schemeClr val="accent6">
                    <a:lumMod val="75000"/>
                  </a:schemeClr>
                </a:solidFill>
                <a:latin typeface="Avenir Black" panose="02000503020000020003" pitchFamily="2" charset="0"/>
              </a:rPr>
              <a:t> </a:t>
            </a:r>
            <a:r>
              <a:rPr lang="en-CH" sz="1600"/>
              <a:t>pour les infrastructures nécessaires pour la construction et l’opération d’un FCC (maître d’ouvrage à définir)</a:t>
            </a:r>
            <a:endParaRPr lang="fr-FR" sz="1600" dirty="0"/>
          </a:p>
          <a:p>
            <a:pPr marL="0" indent="0">
              <a:lnSpc>
                <a:spcPct val="100000"/>
              </a:lnSpc>
              <a:buNone/>
            </a:pPr>
            <a:endParaRPr lang="fr-FR" sz="1400" dirty="0"/>
          </a:p>
        </p:txBody>
      </p:sp>
      <p:grpSp>
        <p:nvGrpSpPr>
          <p:cNvPr id="9" name="Group 4">
            <a:extLst>
              <a:ext uri="{FF2B5EF4-FFF2-40B4-BE49-F238E27FC236}">
                <a16:creationId xmlns:a16="http://schemas.microsoft.com/office/drawing/2014/main" id="{181418B0-891F-CF8F-F3B8-9894636A1FDA}"/>
              </a:ext>
            </a:extLst>
          </p:cNvPr>
          <p:cNvGrpSpPr/>
          <p:nvPr/>
        </p:nvGrpSpPr>
        <p:grpSpPr>
          <a:xfrm>
            <a:off x="6148304" y="895473"/>
            <a:ext cx="2793856" cy="3113239"/>
            <a:chOff x="4860032" y="512958"/>
            <a:chExt cx="3375865" cy="3821420"/>
          </a:xfrm>
        </p:grpSpPr>
        <p:pic>
          <p:nvPicPr>
            <p:cNvPr id="11" name="Picture 2">
              <a:extLst>
                <a:ext uri="{FF2B5EF4-FFF2-40B4-BE49-F238E27FC236}">
                  <a16:creationId xmlns:a16="http://schemas.microsoft.com/office/drawing/2014/main" id="{A4208818-3D8E-B9F2-F7EC-EF444CD556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958513"/>
              <a:ext cx="3375865" cy="3375865"/>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4110">
              <a:extLst>
                <a:ext uri="{FF2B5EF4-FFF2-40B4-BE49-F238E27FC236}">
                  <a16:creationId xmlns:a16="http://schemas.microsoft.com/office/drawing/2014/main" id="{D06B579B-95C4-35CB-BF4A-C89DFEED13EB}"/>
                </a:ext>
              </a:extLst>
            </p:cNvPr>
            <p:cNvGrpSpPr/>
            <p:nvPr/>
          </p:nvGrpSpPr>
          <p:grpSpPr>
            <a:xfrm>
              <a:off x="5921854" y="1935565"/>
              <a:ext cx="1396848" cy="1275659"/>
              <a:chOff x="5331649" y="1658913"/>
              <a:chExt cx="1396848" cy="1275659"/>
            </a:xfrm>
          </p:grpSpPr>
          <p:pic>
            <p:nvPicPr>
              <p:cNvPr id="24" name="Picture 4100">
                <a:extLst>
                  <a:ext uri="{FF2B5EF4-FFF2-40B4-BE49-F238E27FC236}">
                    <a16:creationId xmlns:a16="http://schemas.microsoft.com/office/drawing/2014/main" id="{AA397444-2F44-6BAF-3568-BE089187041B}"/>
                  </a:ext>
                </a:extLst>
              </p:cNvPr>
              <p:cNvPicPr>
                <a:picLocks noChangeAspect="1"/>
              </p:cNvPicPr>
              <p:nvPr/>
            </p:nvPicPr>
            <p:blipFill>
              <a:blip r:embed="rId4"/>
              <a:stretch>
                <a:fillRect/>
              </a:stretch>
            </p:blipFill>
            <p:spPr>
              <a:xfrm>
                <a:off x="5421649" y="2159793"/>
                <a:ext cx="288000" cy="288000"/>
              </a:xfrm>
              <a:prstGeom prst="rect">
                <a:avLst/>
              </a:prstGeom>
            </p:spPr>
          </p:pic>
          <p:pic>
            <p:nvPicPr>
              <p:cNvPr id="25" name="Graphic 4102" descr="Cell Tower outline">
                <a:extLst>
                  <a:ext uri="{FF2B5EF4-FFF2-40B4-BE49-F238E27FC236}">
                    <a16:creationId xmlns:a16="http://schemas.microsoft.com/office/drawing/2014/main" id="{86AC4F9C-D283-85B1-14C5-3FC066E9481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368497" y="2569348"/>
                <a:ext cx="360000" cy="360000"/>
              </a:xfrm>
              <a:prstGeom prst="rect">
                <a:avLst/>
              </a:prstGeom>
            </p:spPr>
          </p:pic>
          <p:pic>
            <p:nvPicPr>
              <p:cNvPr id="26" name="Picture 4103">
                <a:extLst>
                  <a:ext uri="{FF2B5EF4-FFF2-40B4-BE49-F238E27FC236}">
                    <a16:creationId xmlns:a16="http://schemas.microsoft.com/office/drawing/2014/main" id="{99BD82E6-083F-B073-1B26-D7BE0F49CA65}"/>
                  </a:ext>
                </a:extLst>
              </p:cNvPr>
              <p:cNvPicPr>
                <a:picLocks noChangeAspect="1"/>
              </p:cNvPicPr>
              <p:nvPr/>
            </p:nvPicPr>
            <p:blipFill>
              <a:blip r:embed="rId7"/>
              <a:stretch>
                <a:fillRect/>
              </a:stretch>
            </p:blipFill>
            <p:spPr>
              <a:xfrm>
                <a:off x="6368497" y="2123793"/>
                <a:ext cx="360000" cy="360000"/>
              </a:xfrm>
              <a:prstGeom prst="rect">
                <a:avLst/>
              </a:prstGeom>
            </p:spPr>
          </p:pic>
          <p:pic>
            <p:nvPicPr>
              <p:cNvPr id="27" name="Picture 4104">
                <a:extLst>
                  <a:ext uri="{FF2B5EF4-FFF2-40B4-BE49-F238E27FC236}">
                    <a16:creationId xmlns:a16="http://schemas.microsoft.com/office/drawing/2014/main" id="{039EA8FB-68EF-F574-C99C-9D792B4B88F8}"/>
                  </a:ext>
                </a:extLst>
              </p:cNvPr>
              <p:cNvPicPr>
                <a:picLocks noChangeAspect="1"/>
              </p:cNvPicPr>
              <p:nvPr/>
            </p:nvPicPr>
            <p:blipFill>
              <a:blip r:embed="rId8"/>
              <a:stretch>
                <a:fillRect/>
              </a:stretch>
            </p:blipFill>
            <p:spPr>
              <a:xfrm>
                <a:off x="5405095" y="2592572"/>
                <a:ext cx="324000" cy="324000"/>
              </a:xfrm>
              <a:prstGeom prst="rect">
                <a:avLst/>
              </a:prstGeom>
            </p:spPr>
          </p:pic>
          <p:pic>
            <p:nvPicPr>
              <p:cNvPr id="28" name="Picture 4105">
                <a:extLst>
                  <a:ext uri="{FF2B5EF4-FFF2-40B4-BE49-F238E27FC236}">
                    <a16:creationId xmlns:a16="http://schemas.microsoft.com/office/drawing/2014/main" id="{136040BD-AD9E-5CEF-C02F-9FD804935D43}"/>
                  </a:ext>
                </a:extLst>
              </p:cNvPr>
              <p:cNvPicPr>
                <a:picLocks noChangeAspect="1"/>
              </p:cNvPicPr>
              <p:nvPr/>
            </p:nvPicPr>
            <p:blipFill>
              <a:blip r:embed="rId9"/>
              <a:stretch>
                <a:fillRect/>
              </a:stretch>
            </p:blipFill>
            <p:spPr>
              <a:xfrm>
                <a:off x="5909902" y="2180003"/>
                <a:ext cx="288000" cy="288000"/>
              </a:xfrm>
              <a:prstGeom prst="rect">
                <a:avLst/>
              </a:prstGeom>
            </p:spPr>
          </p:pic>
          <p:pic>
            <p:nvPicPr>
              <p:cNvPr id="29" name="Picture 4106">
                <a:extLst>
                  <a:ext uri="{FF2B5EF4-FFF2-40B4-BE49-F238E27FC236}">
                    <a16:creationId xmlns:a16="http://schemas.microsoft.com/office/drawing/2014/main" id="{1AA042DA-92CE-B613-7950-68C66B0CC713}"/>
                  </a:ext>
                </a:extLst>
              </p:cNvPr>
              <p:cNvPicPr>
                <a:picLocks noChangeAspect="1"/>
              </p:cNvPicPr>
              <p:nvPr/>
            </p:nvPicPr>
            <p:blipFill>
              <a:blip r:embed="rId10"/>
              <a:stretch>
                <a:fillRect/>
              </a:stretch>
            </p:blipFill>
            <p:spPr>
              <a:xfrm>
                <a:off x="5877478" y="2574572"/>
                <a:ext cx="360000" cy="360000"/>
              </a:xfrm>
              <a:prstGeom prst="rect">
                <a:avLst/>
              </a:prstGeom>
            </p:spPr>
          </p:pic>
          <p:pic>
            <p:nvPicPr>
              <p:cNvPr id="30" name="Picture 4" descr="Particle accelerator - Free technology icons">
                <a:extLst>
                  <a:ext uri="{FF2B5EF4-FFF2-40B4-BE49-F238E27FC236}">
                    <a16:creationId xmlns:a16="http://schemas.microsoft.com/office/drawing/2014/main" id="{AC000338-9EAF-A398-8367-78637B0E5E7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68497" y="1658913"/>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108">
                <a:extLst>
                  <a:ext uri="{FF2B5EF4-FFF2-40B4-BE49-F238E27FC236}">
                    <a16:creationId xmlns:a16="http://schemas.microsoft.com/office/drawing/2014/main" id="{CFF893C4-0933-708B-731F-2EE48E18B4DB}"/>
                  </a:ext>
                </a:extLst>
              </p:cNvPr>
              <p:cNvPicPr>
                <a:picLocks noChangeAspect="1"/>
              </p:cNvPicPr>
              <p:nvPr/>
            </p:nvPicPr>
            <p:blipFill>
              <a:blip r:embed="rId12"/>
              <a:stretch>
                <a:fillRect/>
              </a:stretch>
            </p:blipFill>
            <p:spPr>
              <a:xfrm>
                <a:off x="5872036" y="1672788"/>
                <a:ext cx="360000" cy="360000"/>
              </a:xfrm>
              <a:prstGeom prst="rect">
                <a:avLst/>
              </a:prstGeom>
            </p:spPr>
          </p:pic>
          <p:pic>
            <p:nvPicPr>
              <p:cNvPr id="32" name="Picture 6" descr="Tunnel Icons PNG - Free PNG and Icons Downloads">
                <a:extLst>
                  <a:ext uri="{FF2B5EF4-FFF2-40B4-BE49-F238E27FC236}">
                    <a16:creationId xmlns:a16="http://schemas.microsoft.com/office/drawing/2014/main" id="{4C0CF600-8343-5B8A-5E3D-55909EBDA4F1}"/>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331649" y="1669759"/>
                <a:ext cx="468000" cy="331282"/>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Rounded Rectangle 80">
              <a:extLst>
                <a:ext uri="{FF2B5EF4-FFF2-40B4-BE49-F238E27FC236}">
                  <a16:creationId xmlns:a16="http://schemas.microsoft.com/office/drawing/2014/main" id="{EAE0EA60-FF8A-214B-594D-5EDD87D88EE1}"/>
                </a:ext>
              </a:extLst>
            </p:cNvPr>
            <p:cNvSpPr/>
            <p:nvPr/>
          </p:nvSpPr>
          <p:spPr>
            <a:xfrm>
              <a:off x="5907586" y="1872549"/>
              <a:ext cx="1429973" cy="1373725"/>
            </a:xfrm>
            <a:prstGeom prst="roundRect">
              <a:avLst>
                <a:gd name="adj" fmla="val 3439"/>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4" name="Picture 17">
              <a:extLst>
                <a:ext uri="{FF2B5EF4-FFF2-40B4-BE49-F238E27FC236}">
                  <a16:creationId xmlns:a16="http://schemas.microsoft.com/office/drawing/2014/main" id="{8678C9CE-5509-4CBD-0BFC-D249ECBB048D}"/>
                </a:ext>
              </a:extLst>
            </p:cNvPr>
            <p:cNvPicPr>
              <a:picLocks noChangeAspect="1"/>
            </p:cNvPicPr>
            <p:nvPr/>
          </p:nvPicPr>
          <p:blipFill>
            <a:blip r:embed="rId14"/>
            <a:stretch>
              <a:fillRect/>
            </a:stretch>
          </p:blipFill>
          <p:spPr>
            <a:xfrm>
              <a:off x="6389854" y="512958"/>
              <a:ext cx="360000" cy="360000"/>
            </a:xfrm>
            <a:prstGeom prst="rect">
              <a:avLst/>
            </a:prstGeom>
          </p:spPr>
        </p:pic>
        <p:pic>
          <p:nvPicPr>
            <p:cNvPr id="15" name="Picture 18">
              <a:extLst>
                <a:ext uri="{FF2B5EF4-FFF2-40B4-BE49-F238E27FC236}">
                  <a16:creationId xmlns:a16="http://schemas.microsoft.com/office/drawing/2014/main" id="{115087C3-E3CE-2ACE-009F-B334263F8CD6}"/>
                </a:ext>
              </a:extLst>
            </p:cNvPr>
            <p:cNvPicPr>
              <a:picLocks noChangeAspect="1"/>
            </p:cNvPicPr>
            <p:nvPr/>
          </p:nvPicPr>
          <p:blipFill>
            <a:blip r:embed="rId15"/>
            <a:stretch>
              <a:fillRect/>
            </a:stretch>
          </p:blipFill>
          <p:spPr>
            <a:xfrm>
              <a:off x="5869904" y="512958"/>
              <a:ext cx="360000" cy="360000"/>
            </a:xfrm>
            <a:prstGeom prst="rect">
              <a:avLst/>
            </a:prstGeom>
          </p:spPr>
        </p:pic>
        <p:cxnSp>
          <p:nvCxnSpPr>
            <p:cNvPr id="16" name="Straight Arrow Connector 20">
              <a:extLst>
                <a:ext uri="{FF2B5EF4-FFF2-40B4-BE49-F238E27FC236}">
                  <a16:creationId xmlns:a16="http://schemas.microsoft.com/office/drawing/2014/main" id="{9B443538-FCAC-D11C-5BFE-CB6C7B55F23E}"/>
                </a:ext>
              </a:extLst>
            </p:cNvPr>
            <p:cNvCxnSpPr>
              <a:cxnSpLocks/>
            </p:cNvCxnSpPr>
            <p:nvPr/>
          </p:nvCxnSpPr>
          <p:spPr>
            <a:xfrm>
              <a:off x="6050773" y="898882"/>
              <a:ext cx="0" cy="214820"/>
            </a:xfrm>
            <a:prstGeom prst="straightConnector1">
              <a:avLst/>
            </a:prstGeom>
            <a:ln>
              <a:tailEnd type="triangle" w="sm" len="med"/>
            </a:ln>
          </p:spPr>
          <p:style>
            <a:lnRef idx="3">
              <a:schemeClr val="dk1"/>
            </a:lnRef>
            <a:fillRef idx="0">
              <a:schemeClr val="dk1"/>
            </a:fillRef>
            <a:effectRef idx="2">
              <a:schemeClr val="dk1"/>
            </a:effectRef>
            <a:fontRef idx="minor">
              <a:schemeClr val="tx1"/>
            </a:fontRef>
          </p:style>
        </p:cxnSp>
        <p:cxnSp>
          <p:nvCxnSpPr>
            <p:cNvPr id="17" name="Straight Arrow Connector 21">
              <a:extLst>
                <a:ext uri="{FF2B5EF4-FFF2-40B4-BE49-F238E27FC236}">
                  <a16:creationId xmlns:a16="http://schemas.microsoft.com/office/drawing/2014/main" id="{478AC2AF-8279-59C8-F559-F4FF86CBE4B1}"/>
                </a:ext>
              </a:extLst>
            </p:cNvPr>
            <p:cNvCxnSpPr>
              <a:cxnSpLocks/>
            </p:cNvCxnSpPr>
            <p:nvPr/>
          </p:nvCxnSpPr>
          <p:spPr>
            <a:xfrm>
              <a:off x="6598435" y="898882"/>
              <a:ext cx="0" cy="214820"/>
            </a:xfrm>
            <a:prstGeom prst="straightConnector1">
              <a:avLst/>
            </a:prstGeom>
            <a:ln>
              <a:tailEnd type="triangle" w="sm" len="med"/>
            </a:ln>
          </p:spPr>
          <p:style>
            <a:lnRef idx="3">
              <a:schemeClr val="dk1"/>
            </a:lnRef>
            <a:fillRef idx="0">
              <a:schemeClr val="dk1"/>
            </a:fillRef>
            <a:effectRef idx="2">
              <a:schemeClr val="dk1"/>
            </a:effectRef>
            <a:fontRef idx="minor">
              <a:schemeClr val="tx1"/>
            </a:fontRef>
          </p:style>
        </p:cxnSp>
        <p:cxnSp>
          <p:nvCxnSpPr>
            <p:cNvPr id="18" name="Straight Arrow Connector 22">
              <a:extLst>
                <a:ext uri="{FF2B5EF4-FFF2-40B4-BE49-F238E27FC236}">
                  <a16:creationId xmlns:a16="http://schemas.microsoft.com/office/drawing/2014/main" id="{9290611A-9CCD-65DA-C0B2-AA6F5846A593}"/>
                </a:ext>
              </a:extLst>
            </p:cNvPr>
            <p:cNvCxnSpPr>
              <a:cxnSpLocks/>
            </p:cNvCxnSpPr>
            <p:nvPr/>
          </p:nvCxnSpPr>
          <p:spPr>
            <a:xfrm>
              <a:off x="7086595" y="898882"/>
              <a:ext cx="0" cy="214820"/>
            </a:xfrm>
            <a:prstGeom prst="straightConnector1">
              <a:avLst/>
            </a:prstGeom>
            <a:ln>
              <a:tailEnd type="triangle" w="sm" len="med"/>
            </a:ln>
          </p:spPr>
          <p:style>
            <a:lnRef idx="3">
              <a:schemeClr val="dk1"/>
            </a:lnRef>
            <a:fillRef idx="0">
              <a:schemeClr val="dk1"/>
            </a:fillRef>
            <a:effectRef idx="2">
              <a:schemeClr val="dk1"/>
            </a:effectRef>
            <a:fontRef idx="minor">
              <a:schemeClr val="tx1"/>
            </a:fontRef>
          </p:style>
        </p:cxnSp>
        <p:grpSp>
          <p:nvGrpSpPr>
            <p:cNvPr id="19" name="Group 2">
              <a:extLst>
                <a:ext uri="{FF2B5EF4-FFF2-40B4-BE49-F238E27FC236}">
                  <a16:creationId xmlns:a16="http://schemas.microsoft.com/office/drawing/2014/main" id="{679EA4C7-32F0-2331-598B-2D91AC3789EB}"/>
                </a:ext>
              </a:extLst>
            </p:cNvPr>
            <p:cNvGrpSpPr/>
            <p:nvPr/>
          </p:nvGrpSpPr>
          <p:grpSpPr>
            <a:xfrm>
              <a:off x="6906595" y="518069"/>
              <a:ext cx="360000" cy="360000"/>
              <a:chOff x="7481246" y="958513"/>
              <a:chExt cx="360000" cy="360000"/>
            </a:xfrm>
          </p:grpSpPr>
          <p:sp>
            <p:nvSpPr>
              <p:cNvPr id="20" name="Freeform 23">
                <a:extLst>
                  <a:ext uri="{FF2B5EF4-FFF2-40B4-BE49-F238E27FC236}">
                    <a16:creationId xmlns:a16="http://schemas.microsoft.com/office/drawing/2014/main" id="{1D0E9729-5717-EBF8-3CC0-95188238CFC3}"/>
                  </a:ext>
                </a:extLst>
              </p:cNvPr>
              <p:cNvSpPr/>
              <p:nvPr/>
            </p:nvSpPr>
            <p:spPr>
              <a:xfrm>
                <a:off x="7623961" y="1012615"/>
                <a:ext cx="74256" cy="254356"/>
              </a:xfrm>
              <a:custGeom>
                <a:avLst/>
                <a:gdLst>
                  <a:gd name="connsiteX0" fmla="*/ 1781 w 188610"/>
                  <a:gd name="connsiteY0" fmla="*/ 0 h 475012"/>
                  <a:gd name="connsiteX1" fmla="*/ 181677 w 188610"/>
                  <a:gd name="connsiteY1" fmla="*/ 0 h 475012"/>
                  <a:gd name="connsiteX2" fmla="*/ 157898 w 188610"/>
                  <a:gd name="connsiteY2" fmla="*/ 43809 h 475012"/>
                  <a:gd name="connsiteX3" fmla="*/ 121969 w 188610"/>
                  <a:gd name="connsiteY3" fmla="*/ 221772 h 475012"/>
                  <a:gd name="connsiteX4" fmla="*/ 157898 w 188610"/>
                  <a:gd name="connsiteY4" fmla="*/ 399735 h 475012"/>
                  <a:gd name="connsiteX5" fmla="*/ 188610 w 188610"/>
                  <a:gd name="connsiteY5" fmla="*/ 456318 h 475012"/>
                  <a:gd name="connsiteX6" fmla="*/ 188610 w 188610"/>
                  <a:gd name="connsiteY6" fmla="*/ 475012 h 475012"/>
                  <a:gd name="connsiteX7" fmla="*/ 0 w 188610"/>
                  <a:gd name="connsiteY7" fmla="*/ 475012 h 475012"/>
                  <a:gd name="connsiteX8" fmla="*/ 0 w 188610"/>
                  <a:gd name="connsiteY8" fmla="*/ 467358 h 475012"/>
                  <a:gd name="connsiteX9" fmla="*/ 31132 w 188610"/>
                  <a:gd name="connsiteY9" fmla="*/ 410001 h 475012"/>
                  <a:gd name="connsiteX10" fmla="*/ 67061 w 188610"/>
                  <a:gd name="connsiteY10" fmla="*/ 232038 h 475012"/>
                  <a:gd name="connsiteX11" fmla="*/ 31132 w 188610"/>
                  <a:gd name="connsiteY11" fmla="*/ 54075 h 47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8610" h="475012">
                    <a:moveTo>
                      <a:pt x="1781" y="0"/>
                    </a:moveTo>
                    <a:lnTo>
                      <a:pt x="181677" y="0"/>
                    </a:lnTo>
                    <a:lnTo>
                      <a:pt x="157898" y="43809"/>
                    </a:lnTo>
                    <a:cubicBezTo>
                      <a:pt x="134763" y="98508"/>
                      <a:pt x="121969" y="158646"/>
                      <a:pt x="121969" y="221772"/>
                    </a:cubicBezTo>
                    <a:cubicBezTo>
                      <a:pt x="121969" y="284898"/>
                      <a:pt x="134763" y="345037"/>
                      <a:pt x="157898" y="399735"/>
                    </a:cubicBezTo>
                    <a:lnTo>
                      <a:pt x="188610" y="456318"/>
                    </a:lnTo>
                    <a:lnTo>
                      <a:pt x="188610" y="475012"/>
                    </a:lnTo>
                    <a:lnTo>
                      <a:pt x="0" y="475012"/>
                    </a:lnTo>
                    <a:lnTo>
                      <a:pt x="0" y="467358"/>
                    </a:lnTo>
                    <a:lnTo>
                      <a:pt x="31132" y="410001"/>
                    </a:lnTo>
                    <a:cubicBezTo>
                      <a:pt x="54268" y="355302"/>
                      <a:pt x="67061" y="295164"/>
                      <a:pt x="67061" y="232038"/>
                    </a:cubicBezTo>
                    <a:cubicBezTo>
                      <a:pt x="67061" y="168912"/>
                      <a:pt x="54268" y="108774"/>
                      <a:pt x="31132" y="54075"/>
                    </a:cubicBez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CH"/>
              </a:p>
            </p:txBody>
          </p:sp>
          <p:sp>
            <p:nvSpPr>
              <p:cNvPr id="21" name="Freeform 24">
                <a:extLst>
                  <a:ext uri="{FF2B5EF4-FFF2-40B4-BE49-F238E27FC236}">
                    <a16:creationId xmlns:a16="http://schemas.microsoft.com/office/drawing/2014/main" id="{12CF13B3-12DD-214F-49EE-80324EBC4194}"/>
                  </a:ext>
                </a:extLst>
              </p:cNvPr>
              <p:cNvSpPr/>
              <p:nvPr/>
            </p:nvSpPr>
            <p:spPr>
              <a:xfrm>
                <a:off x="7530204" y="1015494"/>
                <a:ext cx="50419" cy="246038"/>
              </a:xfrm>
              <a:custGeom>
                <a:avLst/>
                <a:gdLst>
                  <a:gd name="connsiteX0" fmla="*/ 64032 w 128064"/>
                  <a:gd name="connsiteY0" fmla="*/ 0 h 459478"/>
                  <a:gd name="connsiteX1" fmla="*/ 92135 w 128064"/>
                  <a:gd name="connsiteY1" fmla="*/ 51776 h 459478"/>
                  <a:gd name="connsiteX2" fmla="*/ 128064 w 128064"/>
                  <a:gd name="connsiteY2" fmla="*/ 229739 h 459478"/>
                  <a:gd name="connsiteX3" fmla="*/ 92135 w 128064"/>
                  <a:gd name="connsiteY3" fmla="*/ 407702 h 459478"/>
                  <a:gd name="connsiteX4" fmla="*/ 64032 w 128064"/>
                  <a:gd name="connsiteY4" fmla="*/ 459478 h 459478"/>
                  <a:gd name="connsiteX5" fmla="*/ 35929 w 128064"/>
                  <a:gd name="connsiteY5" fmla="*/ 407702 h 459478"/>
                  <a:gd name="connsiteX6" fmla="*/ 0 w 128064"/>
                  <a:gd name="connsiteY6" fmla="*/ 229739 h 459478"/>
                  <a:gd name="connsiteX7" fmla="*/ 35929 w 128064"/>
                  <a:gd name="connsiteY7" fmla="*/ 51776 h 459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064" h="459478">
                    <a:moveTo>
                      <a:pt x="64032" y="0"/>
                    </a:moveTo>
                    <a:lnTo>
                      <a:pt x="92135" y="51776"/>
                    </a:lnTo>
                    <a:cubicBezTo>
                      <a:pt x="115271" y="106475"/>
                      <a:pt x="128064" y="166613"/>
                      <a:pt x="128064" y="229739"/>
                    </a:cubicBezTo>
                    <a:cubicBezTo>
                      <a:pt x="128064" y="292865"/>
                      <a:pt x="115271" y="353003"/>
                      <a:pt x="92135" y="407702"/>
                    </a:cubicBezTo>
                    <a:lnTo>
                      <a:pt x="64032" y="459478"/>
                    </a:lnTo>
                    <a:lnTo>
                      <a:pt x="35929" y="407702"/>
                    </a:lnTo>
                    <a:cubicBezTo>
                      <a:pt x="12794" y="353003"/>
                      <a:pt x="0" y="292865"/>
                      <a:pt x="0" y="229739"/>
                    </a:cubicBezTo>
                    <a:cubicBezTo>
                      <a:pt x="0" y="166613"/>
                      <a:pt x="12794" y="106475"/>
                      <a:pt x="35929" y="51776"/>
                    </a:cubicBez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CH"/>
              </a:p>
            </p:txBody>
          </p:sp>
          <p:sp>
            <p:nvSpPr>
              <p:cNvPr id="22" name="Rectangle 21">
                <a:extLst>
                  <a:ext uri="{FF2B5EF4-FFF2-40B4-BE49-F238E27FC236}">
                    <a16:creationId xmlns:a16="http://schemas.microsoft.com/office/drawing/2014/main" id="{34231D1E-3B62-DE99-545D-F40EC91DC5C6}"/>
                  </a:ext>
                </a:extLst>
              </p:cNvPr>
              <p:cNvSpPr/>
              <p:nvPr/>
            </p:nvSpPr>
            <p:spPr>
              <a:xfrm>
                <a:off x="7481246" y="958513"/>
                <a:ext cx="360000" cy="360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Freeform 26">
                <a:extLst>
                  <a:ext uri="{FF2B5EF4-FFF2-40B4-BE49-F238E27FC236}">
                    <a16:creationId xmlns:a16="http://schemas.microsoft.com/office/drawing/2014/main" id="{6FA344BC-3ADE-E7B2-7EFB-4D76F9B83CEC}"/>
                  </a:ext>
                </a:extLst>
              </p:cNvPr>
              <p:cNvSpPr/>
              <p:nvPr/>
            </p:nvSpPr>
            <p:spPr>
              <a:xfrm>
                <a:off x="7742100" y="1015494"/>
                <a:ext cx="50419" cy="246038"/>
              </a:xfrm>
              <a:custGeom>
                <a:avLst/>
                <a:gdLst>
                  <a:gd name="connsiteX0" fmla="*/ 64032 w 128064"/>
                  <a:gd name="connsiteY0" fmla="*/ 0 h 459478"/>
                  <a:gd name="connsiteX1" fmla="*/ 92135 w 128064"/>
                  <a:gd name="connsiteY1" fmla="*/ 51776 h 459478"/>
                  <a:gd name="connsiteX2" fmla="*/ 128064 w 128064"/>
                  <a:gd name="connsiteY2" fmla="*/ 229739 h 459478"/>
                  <a:gd name="connsiteX3" fmla="*/ 92135 w 128064"/>
                  <a:gd name="connsiteY3" fmla="*/ 407702 h 459478"/>
                  <a:gd name="connsiteX4" fmla="*/ 64032 w 128064"/>
                  <a:gd name="connsiteY4" fmla="*/ 459478 h 459478"/>
                  <a:gd name="connsiteX5" fmla="*/ 35929 w 128064"/>
                  <a:gd name="connsiteY5" fmla="*/ 407702 h 459478"/>
                  <a:gd name="connsiteX6" fmla="*/ 0 w 128064"/>
                  <a:gd name="connsiteY6" fmla="*/ 229739 h 459478"/>
                  <a:gd name="connsiteX7" fmla="*/ 35929 w 128064"/>
                  <a:gd name="connsiteY7" fmla="*/ 51776 h 459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064" h="459478">
                    <a:moveTo>
                      <a:pt x="64032" y="0"/>
                    </a:moveTo>
                    <a:lnTo>
                      <a:pt x="92135" y="51776"/>
                    </a:lnTo>
                    <a:cubicBezTo>
                      <a:pt x="115271" y="106475"/>
                      <a:pt x="128064" y="166613"/>
                      <a:pt x="128064" y="229739"/>
                    </a:cubicBezTo>
                    <a:cubicBezTo>
                      <a:pt x="128064" y="292865"/>
                      <a:pt x="115271" y="353003"/>
                      <a:pt x="92135" y="407702"/>
                    </a:cubicBezTo>
                    <a:lnTo>
                      <a:pt x="64032" y="459478"/>
                    </a:lnTo>
                    <a:lnTo>
                      <a:pt x="35929" y="407702"/>
                    </a:lnTo>
                    <a:cubicBezTo>
                      <a:pt x="12794" y="353003"/>
                      <a:pt x="0" y="292865"/>
                      <a:pt x="0" y="229739"/>
                    </a:cubicBezTo>
                    <a:cubicBezTo>
                      <a:pt x="0" y="166613"/>
                      <a:pt x="12794" y="106475"/>
                      <a:pt x="35929" y="51776"/>
                    </a:cubicBez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CH"/>
              </a:p>
            </p:txBody>
          </p:sp>
        </p:grpSp>
      </p:grpSp>
      <p:grpSp>
        <p:nvGrpSpPr>
          <p:cNvPr id="33" name="Group 4098">
            <a:extLst>
              <a:ext uri="{FF2B5EF4-FFF2-40B4-BE49-F238E27FC236}">
                <a16:creationId xmlns:a16="http://schemas.microsoft.com/office/drawing/2014/main" id="{5B02471F-80AA-8620-112B-07A713993B59}"/>
              </a:ext>
            </a:extLst>
          </p:cNvPr>
          <p:cNvGrpSpPr/>
          <p:nvPr/>
        </p:nvGrpSpPr>
        <p:grpSpPr>
          <a:xfrm>
            <a:off x="6722794" y="3866902"/>
            <a:ext cx="1800922" cy="2675290"/>
            <a:chOff x="7524328" y="627534"/>
            <a:chExt cx="1368152" cy="2880320"/>
          </a:xfrm>
        </p:grpSpPr>
        <p:grpSp>
          <p:nvGrpSpPr>
            <p:cNvPr id="34" name="Group 4095">
              <a:extLst>
                <a:ext uri="{FF2B5EF4-FFF2-40B4-BE49-F238E27FC236}">
                  <a16:creationId xmlns:a16="http://schemas.microsoft.com/office/drawing/2014/main" id="{88573E08-5936-B6ED-8C22-E3A0EAD20E05}"/>
                </a:ext>
              </a:extLst>
            </p:cNvPr>
            <p:cNvGrpSpPr/>
            <p:nvPr/>
          </p:nvGrpSpPr>
          <p:grpSpPr>
            <a:xfrm>
              <a:off x="7579236" y="708913"/>
              <a:ext cx="1258337" cy="2732346"/>
              <a:chOff x="7521682" y="708913"/>
              <a:chExt cx="1258337" cy="2732346"/>
            </a:xfrm>
          </p:grpSpPr>
          <p:pic>
            <p:nvPicPr>
              <p:cNvPr id="36" name="Graphic 6" descr="Road outline">
                <a:extLst>
                  <a:ext uri="{FF2B5EF4-FFF2-40B4-BE49-F238E27FC236}">
                    <a16:creationId xmlns:a16="http://schemas.microsoft.com/office/drawing/2014/main" id="{334FDC77-5A32-AC90-80F2-1793601590D5}"/>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8420019" y="1194016"/>
                <a:ext cx="360000" cy="360000"/>
              </a:xfrm>
              <a:prstGeom prst="rect">
                <a:avLst/>
              </a:prstGeom>
            </p:spPr>
          </p:pic>
          <p:pic>
            <p:nvPicPr>
              <p:cNvPr id="37" name="Graphic 9" descr="Train outline">
                <a:extLst>
                  <a:ext uri="{FF2B5EF4-FFF2-40B4-BE49-F238E27FC236}">
                    <a16:creationId xmlns:a16="http://schemas.microsoft.com/office/drawing/2014/main" id="{2FE3C1F6-5912-30D4-A08F-EAEB269C8C50}"/>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7954069" y="1648996"/>
                <a:ext cx="360000" cy="360000"/>
              </a:xfrm>
              <a:prstGeom prst="rect">
                <a:avLst/>
              </a:prstGeom>
            </p:spPr>
          </p:pic>
          <p:pic>
            <p:nvPicPr>
              <p:cNvPr id="38" name="Graphic 13" descr="Electric Tower outline">
                <a:extLst>
                  <a:ext uri="{FF2B5EF4-FFF2-40B4-BE49-F238E27FC236}">
                    <a16:creationId xmlns:a16="http://schemas.microsoft.com/office/drawing/2014/main" id="{0E35F49B-4CA7-37DE-B64E-F85629908FB5}"/>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8420019" y="708913"/>
                <a:ext cx="360000" cy="360000"/>
              </a:xfrm>
              <a:prstGeom prst="rect">
                <a:avLst/>
              </a:prstGeom>
            </p:spPr>
          </p:pic>
          <p:pic>
            <p:nvPicPr>
              <p:cNvPr id="39" name="Graphic 15" descr="Leaky Tap outline">
                <a:extLst>
                  <a:ext uri="{FF2B5EF4-FFF2-40B4-BE49-F238E27FC236}">
                    <a16:creationId xmlns:a16="http://schemas.microsoft.com/office/drawing/2014/main" id="{51E07844-A9D0-7EF6-E714-7A16CB510433}"/>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7521682" y="708913"/>
                <a:ext cx="360000" cy="360000"/>
              </a:xfrm>
              <a:prstGeom prst="rect">
                <a:avLst/>
              </a:prstGeom>
            </p:spPr>
          </p:pic>
          <p:pic>
            <p:nvPicPr>
              <p:cNvPr id="40" name="Graphic 18" descr="Construction worker male outline">
                <a:extLst>
                  <a:ext uri="{FF2B5EF4-FFF2-40B4-BE49-F238E27FC236}">
                    <a16:creationId xmlns:a16="http://schemas.microsoft.com/office/drawing/2014/main" id="{908F3DA8-3156-DF92-B2BC-9330FA608AD5}"/>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7954069" y="2550565"/>
                <a:ext cx="360000" cy="360000"/>
              </a:xfrm>
              <a:prstGeom prst="rect">
                <a:avLst/>
              </a:prstGeom>
            </p:spPr>
          </p:pic>
          <p:pic>
            <p:nvPicPr>
              <p:cNvPr id="41" name="Graphic 20" descr="Rubbish outline">
                <a:extLst>
                  <a:ext uri="{FF2B5EF4-FFF2-40B4-BE49-F238E27FC236}">
                    <a16:creationId xmlns:a16="http://schemas.microsoft.com/office/drawing/2014/main" id="{2C57205B-C55B-4644-2FB4-8A040AB1192B}"/>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7954069" y="2111427"/>
                <a:ext cx="360000" cy="360000"/>
              </a:xfrm>
              <a:prstGeom prst="rect">
                <a:avLst/>
              </a:prstGeom>
            </p:spPr>
          </p:pic>
          <p:pic>
            <p:nvPicPr>
              <p:cNvPr id="42" name="Graphic 22" descr="Recycle outline">
                <a:extLst>
                  <a:ext uri="{FF2B5EF4-FFF2-40B4-BE49-F238E27FC236}">
                    <a16:creationId xmlns:a16="http://schemas.microsoft.com/office/drawing/2014/main" id="{FA52C791-BD02-F797-16C4-9C56F02CC855}"/>
                  </a:ext>
                </a:extLst>
              </p:cNvPr>
              <p:cNvPicPr>
                <a:picLocks noChangeAspect="1"/>
              </p:cNvPicPr>
              <p:nvPr/>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8420019" y="2111427"/>
                <a:ext cx="360000" cy="360000"/>
              </a:xfrm>
              <a:prstGeom prst="rect">
                <a:avLst/>
              </a:prstGeom>
            </p:spPr>
          </p:pic>
          <p:pic>
            <p:nvPicPr>
              <p:cNvPr id="43" name="Graphic 24" descr="Home outline">
                <a:extLst>
                  <a:ext uri="{FF2B5EF4-FFF2-40B4-BE49-F238E27FC236}">
                    <a16:creationId xmlns:a16="http://schemas.microsoft.com/office/drawing/2014/main" id="{F857760B-3292-0F5D-6625-225E7F5DDB0E}"/>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8420019" y="2550565"/>
                <a:ext cx="360000" cy="360000"/>
              </a:xfrm>
              <a:prstGeom prst="rect">
                <a:avLst/>
              </a:prstGeom>
            </p:spPr>
          </p:pic>
          <p:pic>
            <p:nvPicPr>
              <p:cNvPr id="44" name="Graphic 26" descr="Raw Materials outline">
                <a:extLst>
                  <a:ext uri="{FF2B5EF4-FFF2-40B4-BE49-F238E27FC236}">
                    <a16:creationId xmlns:a16="http://schemas.microsoft.com/office/drawing/2014/main" id="{24DB776F-45C6-6D91-3841-5B9C34FDF85C}"/>
                  </a:ext>
                </a:extLst>
              </p:cNvPr>
              <p:cNvPicPr>
                <a:picLocks noChangeAspect="1"/>
              </p:cNvPicPr>
              <p:nvPr/>
            </p:nvPicPr>
            <p:blipFill>
              <a:blip r:embed="rId32">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7521682" y="1194016"/>
                <a:ext cx="360000" cy="360000"/>
              </a:xfrm>
              <a:prstGeom prst="rect">
                <a:avLst/>
              </a:prstGeom>
            </p:spPr>
          </p:pic>
          <p:pic>
            <p:nvPicPr>
              <p:cNvPr id="45" name="Graphic 28" descr="Inventory outline">
                <a:extLst>
                  <a:ext uri="{FF2B5EF4-FFF2-40B4-BE49-F238E27FC236}">
                    <a16:creationId xmlns:a16="http://schemas.microsoft.com/office/drawing/2014/main" id="{2CB51F7C-1844-072B-1F17-77D7285B48B3}"/>
                  </a:ext>
                </a:extLst>
              </p:cNvPr>
              <p:cNvPicPr>
                <a:picLocks noChangeAspect="1"/>
              </p:cNvPicPr>
              <p:nvPr/>
            </p:nvPicPr>
            <p:blipFill>
              <a:blip r:embed="rId34">
                <a:extLst>
                  <a:ext uri="{28A0092B-C50C-407E-A947-70E740481C1C}">
                    <a14:useLocalDpi xmlns:a14="http://schemas.microsoft.com/office/drawing/2010/main" val="0"/>
                  </a:ext>
                  <a:ext uri="{96DAC541-7B7A-43D3-8B79-37D633B846F1}">
                    <asvg:svgBlip xmlns:asvg="http://schemas.microsoft.com/office/drawing/2016/SVG/main" r:embed="rId35"/>
                  </a:ext>
                </a:extLst>
              </a:blip>
              <a:stretch>
                <a:fillRect/>
              </a:stretch>
            </p:blipFill>
            <p:spPr>
              <a:xfrm>
                <a:off x="7521682" y="2111427"/>
                <a:ext cx="360000" cy="360000"/>
              </a:xfrm>
              <a:prstGeom prst="rect">
                <a:avLst/>
              </a:prstGeom>
            </p:spPr>
          </p:pic>
          <p:pic>
            <p:nvPicPr>
              <p:cNvPr id="46" name="Graphic 30" descr="Teacher outline">
                <a:extLst>
                  <a:ext uri="{FF2B5EF4-FFF2-40B4-BE49-F238E27FC236}">
                    <a16:creationId xmlns:a16="http://schemas.microsoft.com/office/drawing/2014/main" id="{0DC5AF8A-00A4-3998-D688-0BB7BFED8B76}"/>
                  </a:ext>
                </a:extLst>
              </p:cNvPr>
              <p:cNvPicPr>
                <a:picLocks noChangeAspect="1"/>
              </p:cNvPicPr>
              <p:nvPr/>
            </p:nvPicPr>
            <p:blipFill>
              <a:blip r:embed="rId36">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7521682" y="2550565"/>
                <a:ext cx="360000" cy="360000"/>
              </a:xfrm>
              <a:prstGeom prst="rect">
                <a:avLst/>
              </a:prstGeom>
            </p:spPr>
          </p:pic>
          <p:pic>
            <p:nvPicPr>
              <p:cNvPr id="47" name="Graphic 32" descr="Train Tracks outline">
                <a:extLst>
                  <a:ext uri="{FF2B5EF4-FFF2-40B4-BE49-F238E27FC236}">
                    <a16:creationId xmlns:a16="http://schemas.microsoft.com/office/drawing/2014/main" id="{94E42D1E-74AB-FD6A-B3F2-5F154919C6A6}"/>
                  </a:ext>
                </a:extLst>
              </p:cNvPr>
              <p:cNvPicPr>
                <a:picLocks noChangeAspect="1"/>
              </p:cNvPicPr>
              <p:nvPr/>
            </p:nvPicPr>
            <p:blipFill>
              <a:blip r:embed="rId38">
                <a:extLst>
                  <a:ext uri="{28A0092B-C50C-407E-A947-70E740481C1C}">
                    <a14:useLocalDpi xmlns:a14="http://schemas.microsoft.com/office/drawing/2010/main" val="0"/>
                  </a:ext>
                  <a:ext uri="{96DAC541-7B7A-43D3-8B79-37D633B846F1}">
                    <asvg:svgBlip xmlns:asvg="http://schemas.microsoft.com/office/drawing/2016/SVG/main" r:embed="rId39"/>
                  </a:ext>
                </a:extLst>
              </a:blip>
              <a:stretch>
                <a:fillRect/>
              </a:stretch>
            </p:blipFill>
            <p:spPr>
              <a:xfrm>
                <a:off x="7521682" y="1648996"/>
                <a:ext cx="360000" cy="360000"/>
              </a:xfrm>
              <a:prstGeom prst="rect">
                <a:avLst/>
              </a:prstGeom>
            </p:spPr>
          </p:pic>
          <p:pic>
            <p:nvPicPr>
              <p:cNvPr id="48" name="Graphic 34" descr="Dump truck outline">
                <a:extLst>
                  <a:ext uri="{FF2B5EF4-FFF2-40B4-BE49-F238E27FC236}">
                    <a16:creationId xmlns:a16="http://schemas.microsoft.com/office/drawing/2014/main" id="{2E6F7374-6F0A-A8F5-62A2-459147C0E955}"/>
                  </a:ext>
                </a:extLst>
              </p:cNvPr>
              <p:cNvPicPr>
                <a:picLocks noChangeAspect="1"/>
              </p:cNvPicPr>
              <p:nvPr/>
            </p:nvPicPr>
            <p:blipFill>
              <a:blip r:embed="rId40">
                <a:extLst>
                  <a:ext uri="{28A0092B-C50C-407E-A947-70E740481C1C}">
                    <a14:useLocalDpi xmlns:a14="http://schemas.microsoft.com/office/drawing/2010/main" val="0"/>
                  </a:ext>
                  <a:ext uri="{96DAC541-7B7A-43D3-8B79-37D633B846F1}">
                    <asvg:svgBlip xmlns:asvg="http://schemas.microsoft.com/office/drawing/2016/SVG/main" r:embed="rId41"/>
                  </a:ext>
                </a:extLst>
              </a:blip>
              <a:stretch>
                <a:fillRect/>
              </a:stretch>
            </p:blipFill>
            <p:spPr>
              <a:xfrm>
                <a:off x="7954069" y="1194016"/>
                <a:ext cx="360000" cy="360000"/>
              </a:xfrm>
              <a:prstGeom prst="rect">
                <a:avLst/>
              </a:prstGeom>
            </p:spPr>
          </p:pic>
          <p:pic>
            <p:nvPicPr>
              <p:cNvPr id="49" name="Graphic 36" descr="Bus outline">
                <a:extLst>
                  <a:ext uri="{FF2B5EF4-FFF2-40B4-BE49-F238E27FC236}">
                    <a16:creationId xmlns:a16="http://schemas.microsoft.com/office/drawing/2014/main" id="{FBC3ECDE-E7D9-B90F-BEC6-3B0BBCFCE8D2}"/>
                  </a:ext>
                </a:extLst>
              </p:cNvPr>
              <p:cNvPicPr>
                <a:picLocks noChangeAspect="1"/>
              </p:cNvPicPr>
              <p:nvPr/>
            </p:nvPicPr>
            <p:blipFill>
              <a:blip r:embed="rId42">
                <a:extLst>
                  <a:ext uri="{28A0092B-C50C-407E-A947-70E740481C1C}">
                    <a14:useLocalDpi xmlns:a14="http://schemas.microsoft.com/office/drawing/2010/main" val="0"/>
                  </a:ext>
                  <a:ext uri="{96DAC541-7B7A-43D3-8B79-37D633B846F1}">
                    <asvg:svgBlip xmlns:asvg="http://schemas.microsoft.com/office/drawing/2016/SVG/main" r:embed="rId43"/>
                  </a:ext>
                </a:extLst>
              </a:blip>
              <a:stretch>
                <a:fillRect/>
              </a:stretch>
            </p:blipFill>
            <p:spPr>
              <a:xfrm>
                <a:off x="8420019" y="1648996"/>
                <a:ext cx="360000" cy="360000"/>
              </a:xfrm>
              <a:prstGeom prst="rect">
                <a:avLst/>
              </a:prstGeom>
            </p:spPr>
          </p:pic>
          <p:pic>
            <p:nvPicPr>
              <p:cNvPr id="50" name="Graphic 38" descr="Firefighter female outline">
                <a:extLst>
                  <a:ext uri="{FF2B5EF4-FFF2-40B4-BE49-F238E27FC236}">
                    <a16:creationId xmlns:a16="http://schemas.microsoft.com/office/drawing/2014/main" id="{530B062E-648A-C963-2B90-5124EFA1885C}"/>
                  </a:ext>
                </a:extLst>
              </p:cNvPr>
              <p:cNvPicPr>
                <a:picLocks noChangeAspect="1"/>
              </p:cNvPicPr>
              <p:nvPr/>
            </p:nvPicPr>
            <p:blipFill>
              <a:blip r:embed="rId44">
                <a:extLst>
                  <a:ext uri="{28A0092B-C50C-407E-A947-70E740481C1C}">
                    <a14:useLocalDpi xmlns:a14="http://schemas.microsoft.com/office/drawing/2010/main" val="0"/>
                  </a:ext>
                  <a:ext uri="{96DAC541-7B7A-43D3-8B79-37D633B846F1}">
                    <asvg:svgBlip xmlns:asvg="http://schemas.microsoft.com/office/drawing/2016/SVG/main" r:embed="rId45"/>
                  </a:ext>
                </a:extLst>
              </a:blip>
              <a:stretch>
                <a:fillRect/>
              </a:stretch>
            </p:blipFill>
            <p:spPr>
              <a:xfrm>
                <a:off x="7954069" y="3081259"/>
                <a:ext cx="360000" cy="360000"/>
              </a:xfrm>
              <a:prstGeom prst="rect">
                <a:avLst/>
              </a:prstGeom>
            </p:spPr>
          </p:pic>
          <p:pic>
            <p:nvPicPr>
              <p:cNvPr id="51" name="Graphic 44" descr="Police male outline">
                <a:extLst>
                  <a:ext uri="{FF2B5EF4-FFF2-40B4-BE49-F238E27FC236}">
                    <a16:creationId xmlns:a16="http://schemas.microsoft.com/office/drawing/2014/main" id="{FBB66599-3597-CF36-68A7-32811C04941C}"/>
                  </a:ext>
                </a:extLst>
              </p:cNvPr>
              <p:cNvPicPr>
                <a:picLocks noChangeAspect="1"/>
              </p:cNvPicPr>
              <p:nvPr/>
            </p:nvPicPr>
            <p:blipFill>
              <a:blip r:embed="rId46">
                <a:extLst>
                  <a:ext uri="{28A0092B-C50C-407E-A947-70E740481C1C}">
                    <a14:useLocalDpi xmlns:a14="http://schemas.microsoft.com/office/drawing/2010/main" val="0"/>
                  </a:ext>
                  <a:ext uri="{96DAC541-7B7A-43D3-8B79-37D633B846F1}">
                    <asvg:svgBlip xmlns:asvg="http://schemas.microsoft.com/office/drawing/2016/SVG/main" r:embed="rId47"/>
                  </a:ext>
                </a:extLst>
              </a:blip>
              <a:stretch>
                <a:fillRect/>
              </a:stretch>
            </p:blipFill>
            <p:spPr>
              <a:xfrm>
                <a:off x="7521682" y="3081259"/>
                <a:ext cx="360000" cy="360000"/>
              </a:xfrm>
              <a:prstGeom prst="rect">
                <a:avLst/>
              </a:prstGeom>
            </p:spPr>
          </p:pic>
          <p:grpSp>
            <p:nvGrpSpPr>
              <p:cNvPr id="52" name="Group 58">
                <a:extLst>
                  <a:ext uri="{FF2B5EF4-FFF2-40B4-BE49-F238E27FC236}">
                    <a16:creationId xmlns:a16="http://schemas.microsoft.com/office/drawing/2014/main" id="{7ED82CCD-386F-0802-9A46-FE988BDB4FD5}"/>
                  </a:ext>
                </a:extLst>
              </p:cNvPr>
              <p:cNvGrpSpPr>
                <a:grpSpLocks noChangeAspect="1"/>
              </p:cNvGrpSpPr>
              <p:nvPr/>
            </p:nvGrpSpPr>
            <p:grpSpPr>
              <a:xfrm>
                <a:off x="7971837" y="708913"/>
                <a:ext cx="324465" cy="360000"/>
                <a:chOff x="4233296" y="3753149"/>
                <a:chExt cx="1041029" cy="1155040"/>
              </a:xfrm>
            </p:grpSpPr>
            <p:pic>
              <p:nvPicPr>
                <p:cNvPr id="54" name="Graphic 48" descr="Water outline">
                  <a:extLst>
                    <a:ext uri="{FF2B5EF4-FFF2-40B4-BE49-F238E27FC236}">
                      <a16:creationId xmlns:a16="http://schemas.microsoft.com/office/drawing/2014/main" id="{F40F78BE-4868-BEB8-48E0-B4E1C5983C0E}"/>
                    </a:ext>
                  </a:extLst>
                </p:cNvPr>
                <p:cNvPicPr>
                  <a:picLocks noChangeAspect="1"/>
                </p:cNvPicPr>
                <p:nvPr/>
              </p:nvPicPr>
              <p:blipFill>
                <a:blip r:embed="rId48">
                  <a:extLst>
                    <a:ext uri="{28A0092B-C50C-407E-A947-70E740481C1C}">
                      <a14:useLocalDpi xmlns:a14="http://schemas.microsoft.com/office/drawing/2010/main" val="0"/>
                    </a:ext>
                    <a:ext uri="{96DAC541-7B7A-43D3-8B79-37D633B846F1}">
                      <asvg:svgBlip xmlns:asvg="http://schemas.microsoft.com/office/drawing/2016/SVG/main" r:embed="rId49"/>
                    </a:ext>
                  </a:extLst>
                </a:blip>
                <a:stretch>
                  <a:fillRect/>
                </a:stretch>
              </p:blipFill>
              <p:spPr>
                <a:xfrm>
                  <a:off x="4714436" y="4075814"/>
                  <a:ext cx="340229" cy="340229"/>
                </a:xfrm>
                <a:prstGeom prst="rect">
                  <a:avLst/>
                </a:prstGeom>
              </p:spPr>
            </p:pic>
            <p:sp>
              <p:nvSpPr>
                <p:cNvPr id="55" name="Rectangle 54">
                  <a:extLst>
                    <a:ext uri="{FF2B5EF4-FFF2-40B4-BE49-F238E27FC236}">
                      <a16:creationId xmlns:a16="http://schemas.microsoft.com/office/drawing/2014/main" id="{201DB215-0EE4-8534-7C9A-EF009E753A0C}"/>
                    </a:ext>
                  </a:extLst>
                </p:cNvPr>
                <p:cNvSpPr/>
                <p:nvPr/>
              </p:nvSpPr>
              <p:spPr>
                <a:xfrm>
                  <a:off x="4233296" y="3878403"/>
                  <a:ext cx="410713" cy="219278"/>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6" name="Rectangle 55">
                  <a:extLst>
                    <a:ext uri="{FF2B5EF4-FFF2-40B4-BE49-F238E27FC236}">
                      <a16:creationId xmlns:a16="http://schemas.microsoft.com/office/drawing/2014/main" id="{2EB9FF71-6EE2-ACDB-D0CA-34484D46A16A}"/>
                    </a:ext>
                  </a:extLst>
                </p:cNvPr>
                <p:cNvSpPr/>
                <p:nvPr/>
              </p:nvSpPr>
              <p:spPr>
                <a:xfrm>
                  <a:off x="4644179" y="3794239"/>
                  <a:ext cx="90856" cy="397671"/>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57" name="Straight Connector 52">
                  <a:extLst>
                    <a:ext uri="{FF2B5EF4-FFF2-40B4-BE49-F238E27FC236}">
                      <a16:creationId xmlns:a16="http://schemas.microsoft.com/office/drawing/2014/main" id="{062A0312-866C-A80C-2749-ECB6199CBF31}"/>
                    </a:ext>
                  </a:extLst>
                </p:cNvPr>
                <p:cNvCxnSpPr/>
                <p:nvPr/>
              </p:nvCxnSpPr>
              <p:spPr>
                <a:xfrm>
                  <a:off x="4440719" y="3753149"/>
                  <a:ext cx="0" cy="452551"/>
                </a:xfrm>
                <a:prstGeom prst="line">
                  <a:avLst/>
                </a:prstGeom>
              </p:spPr>
              <p:style>
                <a:lnRef idx="2">
                  <a:schemeClr val="dk1"/>
                </a:lnRef>
                <a:fillRef idx="0">
                  <a:schemeClr val="dk1"/>
                </a:fillRef>
                <a:effectRef idx="1">
                  <a:schemeClr val="dk1"/>
                </a:effectRef>
                <a:fontRef idx="minor">
                  <a:schemeClr val="tx1"/>
                </a:fontRef>
              </p:style>
            </p:cxnSp>
            <p:pic>
              <p:nvPicPr>
                <p:cNvPr id="58" name="Graphic 54" descr="Water outline">
                  <a:extLst>
                    <a:ext uri="{FF2B5EF4-FFF2-40B4-BE49-F238E27FC236}">
                      <a16:creationId xmlns:a16="http://schemas.microsoft.com/office/drawing/2014/main" id="{AE4CA1E8-136A-7624-E612-B48FC8EF4771}"/>
                    </a:ext>
                  </a:extLst>
                </p:cNvPr>
                <p:cNvPicPr>
                  <a:picLocks noChangeAspect="1"/>
                </p:cNvPicPr>
                <p:nvPr/>
              </p:nvPicPr>
              <p:blipFill>
                <a:blip r:embed="rId48">
                  <a:extLst>
                    <a:ext uri="{28A0092B-C50C-407E-A947-70E740481C1C}">
                      <a14:useLocalDpi xmlns:a14="http://schemas.microsoft.com/office/drawing/2010/main" val="0"/>
                    </a:ext>
                    <a:ext uri="{96DAC541-7B7A-43D3-8B79-37D633B846F1}">
                      <asvg:svgBlip xmlns:asvg="http://schemas.microsoft.com/office/drawing/2016/SVG/main" r:embed="rId50"/>
                    </a:ext>
                  </a:extLst>
                </a:blip>
                <a:stretch>
                  <a:fillRect/>
                </a:stretch>
              </p:blipFill>
              <p:spPr>
                <a:xfrm>
                  <a:off x="4934090" y="4260001"/>
                  <a:ext cx="340229" cy="340229"/>
                </a:xfrm>
                <a:prstGeom prst="rect">
                  <a:avLst/>
                </a:prstGeom>
              </p:spPr>
            </p:pic>
            <p:pic>
              <p:nvPicPr>
                <p:cNvPr id="59" name="Graphic 57" descr="Wave outline">
                  <a:extLst>
                    <a:ext uri="{FF2B5EF4-FFF2-40B4-BE49-F238E27FC236}">
                      <a16:creationId xmlns:a16="http://schemas.microsoft.com/office/drawing/2014/main" id="{9B058C55-B28E-E374-12CC-CA5A330164D4}"/>
                    </a:ext>
                  </a:extLst>
                </p:cNvPr>
                <p:cNvPicPr>
                  <a:picLocks noChangeAspect="1"/>
                </p:cNvPicPr>
                <p:nvPr/>
              </p:nvPicPr>
              <p:blipFill rotWithShape="1">
                <a:blip r:embed="rId51">
                  <a:extLst>
                    <a:ext uri="{28A0092B-C50C-407E-A947-70E740481C1C}">
                      <a14:useLocalDpi xmlns:a14="http://schemas.microsoft.com/office/drawing/2010/main" val="0"/>
                    </a:ext>
                    <a:ext uri="{96DAC541-7B7A-43D3-8B79-37D633B846F1}">
                      <asvg:svgBlip xmlns:asvg="http://schemas.microsoft.com/office/drawing/2016/SVG/main" r:embed="rId52"/>
                    </a:ext>
                  </a:extLst>
                </a:blip>
                <a:srcRect t="69333"/>
                <a:stretch/>
              </p:blipFill>
              <p:spPr>
                <a:xfrm>
                  <a:off x="4359925" y="4627770"/>
                  <a:ext cx="914400" cy="280419"/>
                </a:xfrm>
                <a:prstGeom prst="rect">
                  <a:avLst/>
                </a:prstGeom>
              </p:spPr>
            </p:pic>
          </p:grpSp>
          <p:pic>
            <p:nvPicPr>
              <p:cNvPr id="53" name="Graphic 60" descr="Greek Temple outline">
                <a:extLst>
                  <a:ext uri="{FF2B5EF4-FFF2-40B4-BE49-F238E27FC236}">
                    <a16:creationId xmlns:a16="http://schemas.microsoft.com/office/drawing/2014/main" id="{4727B1F3-9C19-A305-798A-F1FAB1F2E339}"/>
                  </a:ext>
                </a:extLst>
              </p:cNvPr>
              <p:cNvPicPr>
                <a:picLocks noChangeAspect="1"/>
              </p:cNvPicPr>
              <p:nvPr/>
            </p:nvPicPr>
            <p:blipFill>
              <a:blip r:embed="rId53">
                <a:extLst>
                  <a:ext uri="{28A0092B-C50C-407E-A947-70E740481C1C}">
                    <a14:useLocalDpi xmlns:a14="http://schemas.microsoft.com/office/drawing/2010/main" val="0"/>
                  </a:ext>
                  <a:ext uri="{96DAC541-7B7A-43D3-8B79-37D633B846F1}">
                    <asvg:svgBlip xmlns:asvg="http://schemas.microsoft.com/office/drawing/2016/SVG/main" r:embed="rId54"/>
                  </a:ext>
                </a:extLst>
              </a:blip>
              <a:stretch>
                <a:fillRect/>
              </a:stretch>
            </p:blipFill>
            <p:spPr>
              <a:xfrm>
                <a:off x="8420019" y="3081259"/>
                <a:ext cx="360000" cy="360000"/>
              </a:xfrm>
              <a:prstGeom prst="rect">
                <a:avLst/>
              </a:prstGeom>
            </p:spPr>
          </p:pic>
        </p:grpSp>
        <p:sp>
          <p:nvSpPr>
            <p:cNvPr id="35" name="Rounded Rectangle 4096">
              <a:extLst>
                <a:ext uri="{FF2B5EF4-FFF2-40B4-BE49-F238E27FC236}">
                  <a16:creationId xmlns:a16="http://schemas.microsoft.com/office/drawing/2014/main" id="{4D4C6508-EDE3-EBC0-83D0-9B78B11CF519}"/>
                </a:ext>
              </a:extLst>
            </p:cNvPr>
            <p:cNvSpPr/>
            <p:nvPr/>
          </p:nvSpPr>
          <p:spPr>
            <a:xfrm>
              <a:off x="7524328" y="627534"/>
              <a:ext cx="1368152" cy="2880320"/>
            </a:xfrm>
            <a:prstGeom prst="roundRect">
              <a:avLst>
                <a:gd name="adj" fmla="val 3439"/>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spTree>
    <p:extLst>
      <p:ext uri="{BB962C8B-B14F-4D97-AF65-F5344CB8AC3E}">
        <p14:creationId xmlns:p14="http://schemas.microsoft.com/office/powerpoint/2010/main" val="4353630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grpSp>
        <p:nvGrpSpPr>
          <p:cNvPr id="9" name="Group 4">
            <a:extLst>
              <a:ext uri="{FF2B5EF4-FFF2-40B4-BE49-F238E27FC236}">
                <a16:creationId xmlns:a16="http://schemas.microsoft.com/office/drawing/2014/main" id="{181418B0-891F-CF8F-F3B8-9894636A1FDA}"/>
              </a:ext>
            </a:extLst>
          </p:cNvPr>
          <p:cNvGrpSpPr/>
          <p:nvPr/>
        </p:nvGrpSpPr>
        <p:grpSpPr>
          <a:xfrm>
            <a:off x="5044275" y="1816100"/>
            <a:ext cx="4074326" cy="4356723"/>
            <a:chOff x="4860032" y="512958"/>
            <a:chExt cx="3375865" cy="3821420"/>
          </a:xfrm>
        </p:grpSpPr>
        <p:pic>
          <p:nvPicPr>
            <p:cNvPr id="11" name="Picture 2">
              <a:extLst>
                <a:ext uri="{FF2B5EF4-FFF2-40B4-BE49-F238E27FC236}">
                  <a16:creationId xmlns:a16="http://schemas.microsoft.com/office/drawing/2014/main" id="{A4208818-3D8E-B9F2-F7EC-EF444CD556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958513"/>
              <a:ext cx="3375865" cy="3375865"/>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4110">
              <a:extLst>
                <a:ext uri="{FF2B5EF4-FFF2-40B4-BE49-F238E27FC236}">
                  <a16:creationId xmlns:a16="http://schemas.microsoft.com/office/drawing/2014/main" id="{D06B579B-95C4-35CB-BF4A-C89DFEED13EB}"/>
                </a:ext>
              </a:extLst>
            </p:cNvPr>
            <p:cNvGrpSpPr/>
            <p:nvPr/>
          </p:nvGrpSpPr>
          <p:grpSpPr>
            <a:xfrm>
              <a:off x="5921854" y="1935565"/>
              <a:ext cx="1396848" cy="1275659"/>
              <a:chOff x="5331649" y="1658913"/>
              <a:chExt cx="1396848" cy="1275659"/>
            </a:xfrm>
          </p:grpSpPr>
          <p:pic>
            <p:nvPicPr>
              <p:cNvPr id="24" name="Picture 4100">
                <a:extLst>
                  <a:ext uri="{FF2B5EF4-FFF2-40B4-BE49-F238E27FC236}">
                    <a16:creationId xmlns:a16="http://schemas.microsoft.com/office/drawing/2014/main" id="{AA397444-2F44-6BAF-3568-BE089187041B}"/>
                  </a:ext>
                </a:extLst>
              </p:cNvPr>
              <p:cNvPicPr>
                <a:picLocks noChangeAspect="1"/>
              </p:cNvPicPr>
              <p:nvPr/>
            </p:nvPicPr>
            <p:blipFill>
              <a:blip r:embed="rId4"/>
              <a:stretch>
                <a:fillRect/>
              </a:stretch>
            </p:blipFill>
            <p:spPr>
              <a:xfrm>
                <a:off x="5421649" y="2159793"/>
                <a:ext cx="288000" cy="288000"/>
              </a:xfrm>
              <a:prstGeom prst="rect">
                <a:avLst/>
              </a:prstGeom>
            </p:spPr>
          </p:pic>
          <p:pic>
            <p:nvPicPr>
              <p:cNvPr id="25" name="Graphic 4102" descr="Cell Tower outline">
                <a:extLst>
                  <a:ext uri="{FF2B5EF4-FFF2-40B4-BE49-F238E27FC236}">
                    <a16:creationId xmlns:a16="http://schemas.microsoft.com/office/drawing/2014/main" id="{86AC4F9C-D283-85B1-14C5-3FC066E9481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368497" y="2569348"/>
                <a:ext cx="360000" cy="360000"/>
              </a:xfrm>
              <a:prstGeom prst="rect">
                <a:avLst/>
              </a:prstGeom>
            </p:spPr>
          </p:pic>
          <p:pic>
            <p:nvPicPr>
              <p:cNvPr id="26" name="Picture 4103">
                <a:extLst>
                  <a:ext uri="{FF2B5EF4-FFF2-40B4-BE49-F238E27FC236}">
                    <a16:creationId xmlns:a16="http://schemas.microsoft.com/office/drawing/2014/main" id="{99BD82E6-083F-B073-1B26-D7BE0F49CA65}"/>
                  </a:ext>
                </a:extLst>
              </p:cNvPr>
              <p:cNvPicPr>
                <a:picLocks noChangeAspect="1"/>
              </p:cNvPicPr>
              <p:nvPr/>
            </p:nvPicPr>
            <p:blipFill>
              <a:blip r:embed="rId7"/>
              <a:stretch>
                <a:fillRect/>
              </a:stretch>
            </p:blipFill>
            <p:spPr>
              <a:xfrm>
                <a:off x="6368497" y="2123793"/>
                <a:ext cx="360000" cy="360000"/>
              </a:xfrm>
              <a:prstGeom prst="rect">
                <a:avLst/>
              </a:prstGeom>
            </p:spPr>
          </p:pic>
          <p:pic>
            <p:nvPicPr>
              <p:cNvPr id="27" name="Picture 4104">
                <a:extLst>
                  <a:ext uri="{FF2B5EF4-FFF2-40B4-BE49-F238E27FC236}">
                    <a16:creationId xmlns:a16="http://schemas.microsoft.com/office/drawing/2014/main" id="{039EA8FB-68EF-F574-C99C-9D792B4B88F8}"/>
                  </a:ext>
                </a:extLst>
              </p:cNvPr>
              <p:cNvPicPr>
                <a:picLocks noChangeAspect="1"/>
              </p:cNvPicPr>
              <p:nvPr/>
            </p:nvPicPr>
            <p:blipFill>
              <a:blip r:embed="rId8"/>
              <a:stretch>
                <a:fillRect/>
              </a:stretch>
            </p:blipFill>
            <p:spPr>
              <a:xfrm>
                <a:off x="5405095" y="2592572"/>
                <a:ext cx="324000" cy="324000"/>
              </a:xfrm>
              <a:prstGeom prst="rect">
                <a:avLst/>
              </a:prstGeom>
            </p:spPr>
          </p:pic>
          <p:pic>
            <p:nvPicPr>
              <p:cNvPr id="28" name="Picture 4105">
                <a:extLst>
                  <a:ext uri="{FF2B5EF4-FFF2-40B4-BE49-F238E27FC236}">
                    <a16:creationId xmlns:a16="http://schemas.microsoft.com/office/drawing/2014/main" id="{136040BD-AD9E-5CEF-C02F-9FD804935D43}"/>
                  </a:ext>
                </a:extLst>
              </p:cNvPr>
              <p:cNvPicPr>
                <a:picLocks noChangeAspect="1"/>
              </p:cNvPicPr>
              <p:nvPr/>
            </p:nvPicPr>
            <p:blipFill>
              <a:blip r:embed="rId9"/>
              <a:stretch>
                <a:fillRect/>
              </a:stretch>
            </p:blipFill>
            <p:spPr>
              <a:xfrm>
                <a:off x="5909902" y="2180003"/>
                <a:ext cx="288000" cy="288000"/>
              </a:xfrm>
              <a:prstGeom prst="rect">
                <a:avLst/>
              </a:prstGeom>
            </p:spPr>
          </p:pic>
          <p:pic>
            <p:nvPicPr>
              <p:cNvPr id="29" name="Picture 4106">
                <a:extLst>
                  <a:ext uri="{FF2B5EF4-FFF2-40B4-BE49-F238E27FC236}">
                    <a16:creationId xmlns:a16="http://schemas.microsoft.com/office/drawing/2014/main" id="{1AA042DA-92CE-B613-7950-68C66B0CC713}"/>
                  </a:ext>
                </a:extLst>
              </p:cNvPr>
              <p:cNvPicPr>
                <a:picLocks noChangeAspect="1"/>
              </p:cNvPicPr>
              <p:nvPr/>
            </p:nvPicPr>
            <p:blipFill>
              <a:blip r:embed="rId10"/>
              <a:stretch>
                <a:fillRect/>
              </a:stretch>
            </p:blipFill>
            <p:spPr>
              <a:xfrm>
                <a:off x="5877478" y="2574572"/>
                <a:ext cx="360000" cy="360000"/>
              </a:xfrm>
              <a:prstGeom prst="rect">
                <a:avLst/>
              </a:prstGeom>
            </p:spPr>
          </p:pic>
          <p:pic>
            <p:nvPicPr>
              <p:cNvPr id="30" name="Picture 4" descr="Particle accelerator - Free technology icons">
                <a:extLst>
                  <a:ext uri="{FF2B5EF4-FFF2-40B4-BE49-F238E27FC236}">
                    <a16:creationId xmlns:a16="http://schemas.microsoft.com/office/drawing/2014/main" id="{AC000338-9EAF-A398-8367-78637B0E5E7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68497" y="1658913"/>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108">
                <a:extLst>
                  <a:ext uri="{FF2B5EF4-FFF2-40B4-BE49-F238E27FC236}">
                    <a16:creationId xmlns:a16="http://schemas.microsoft.com/office/drawing/2014/main" id="{CFF893C4-0933-708B-731F-2EE48E18B4DB}"/>
                  </a:ext>
                </a:extLst>
              </p:cNvPr>
              <p:cNvPicPr>
                <a:picLocks noChangeAspect="1"/>
              </p:cNvPicPr>
              <p:nvPr/>
            </p:nvPicPr>
            <p:blipFill>
              <a:blip r:embed="rId12"/>
              <a:stretch>
                <a:fillRect/>
              </a:stretch>
            </p:blipFill>
            <p:spPr>
              <a:xfrm>
                <a:off x="5872036" y="1672788"/>
                <a:ext cx="360000" cy="360000"/>
              </a:xfrm>
              <a:prstGeom prst="rect">
                <a:avLst/>
              </a:prstGeom>
            </p:spPr>
          </p:pic>
          <p:pic>
            <p:nvPicPr>
              <p:cNvPr id="32" name="Picture 6" descr="Tunnel Icons PNG - Free PNG and Icons Downloads">
                <a:extLst>
                  <a:ext uri="{FF2B5EF4-FFF2-40B4-BE49-F238E27FC236}">
                    <a16:creationId xmlns:a16="http://schemas.microsoft.com/office/drawing/2014/main" id="{4C0CF600-8343-5B8A-5E3D-55909EBDA4F1}"/>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331649" y="1669759"/>
                <a:ext cx="468000" cy="331282"/>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Rounded Rectangle 80">
              <a:extLst>
                <a:ext uri="{FF2B5EF4-FFF2-40B4-BE49-F238E27FC236}">
                  <a16:creationId xmlns:a16="http://schemas.microsoft.com/office/drawing/2014/main" id="{EAE0EA60-FF8A-214B-594D-5EDD87D88EE1}"/>
                </a:ext>
              </a:extLst>
            </p:cNvPr>
            <p:cNvSpPr/>
            <p:nvPr/>
          </p:nvSpPr>
          <p:spPr>
            <a:xfrm>
              <a:off x="5907586" y="1872549"/>
              <a:ext cx="1429973" cy="1373725"/>
            </a:xfrm>
            <a:prstGeom prst="roundRect">
              <a:avLst>
                <a:gd name="adj" fmla="val 3439"/>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4" name="Picture 17">
              <a:extLst>
                <a:ext uri="{FF2B5EF4-FFF2-40B4-BE49-F238E27FC236}">
                  <a16:creationId xmlns:a16="http://schemas.microsoft.com/office/drawing/2014/main" id="{8678C9CE-5509-4CBD-0BFC-D249ECBB048D}"/>
                </a:ext>
              </a:extLst>
            </p:cNvPr>
            <p:cNvPicPr>
              <a:picLocks noChangeAspect="1"/>
            </p:cNvPicPr>
            <p:nvPr/>
          </p:nvPicPr>
          <p:blipFill>
            <a:blip r:embed="rId14"/>
            <a:stretch>
              <a:fillRect/>
            </a:stretch>
          </p:blipFill>
          <p:spPr>
            <a:xfrm>
              <a:off x="6389854" y="512958"/>
              <a:ext cx="360000" cy="360000"/>
            </a:xfrm>
            <a:prstGeom prst="rect">
              <a:avLst/>
            </a:prstGeom>
          </p:spPr>
        </p:pic>
        <p:pic>
          <p:nvPicPr>
            <p:cNvPr id="15" name="Picture 18">
              <a:extLst>
                <a:ext uri="{FF2B5EF4-FFF2-40B4-BE49-F238E27FC236}">
                  <a16:creationId xmlns:a16="http://schemas.microsoft.com/office/drawing/2014/main" id="{115087C3-E3CE-2ACE-009F-B334263F8CD6}"/>
                </a:ext>
              </a:extLst>
            </p:cNvPr>
            <p:cNvPicPr>
              <a:picLocks noChangeAspect="1"/>
            </p:cNvPicPr>
            <p:nvPr/>
          </p:nvPicPr>
          <p:blipFill>
            <a:blip r:embed="rId15"/>
            <a:stretch>
              <a:fillRect/>
            </a:stretch>
          </p:blipFill>
          <p:spPr>
            <a:xfrm>
              <a:off x="5869904" y="512958"/>
              <a:ext cx="360000" cy="360000"/>
            </a:xfrm>
            <a:prstGeom prst="rect">
              <a:avLst/>
            </a:prstGeom>
          </p:spPr>
        </p:pic>
        <p:cxnSp>
          <p:nvCxnSpPr>
            <p:cNvPr id="16" name="Straight Arrow Connector 20">
              <a:extLst>
                <a:ext uri="{FF2B5EF4-FFF2-40B4-BE49-F238E27FC236}">
                  <a16:creationId xmlns:a16="http://schemas.microsoft.com/office/drawing/2014/main" id="{9B443538-FCAC-D11C-5BFE-CB6C7B55F23E}"/>
                </a:ext>
              </a:extLst>
            </p:cNvPr>
            <p:cNvCxnSpPr>
              <a:cxnSpLocks/>
            </p:cNvCxnSpPr>
            <p:nvPr/>
          </p:nvCxnSpPr>
          <p:spPr>
            <a:xfrm>
              <a:off x="6050773" y="898882"/>
              <a:ext cx="0" cy="214820"/>
            </a:xfrm>
            <a:prstGeom prst="straightConnector1">
              <a:avLst/>
            </a:prstGeom>
            <a:ln>
              <a:tailEnd type="triangle" w="sm" len="med"/>
            </a:ln>
          </p:spPr>
          <p:style>
            <a:lnRef idx="3">
              <a:schemeClr val="dk1"/>
            </a:lnRef>
            <a:fillRef idx="0">
              <a:schemeClr val="dk1"/>
            </a:fillRef>
            <a:effectRef idx="2">
              <a:schemeClr val="dk1"/>
            </a:effectRef>
            <a:fontRef idx="minor">
              <a:schemeClr val="tx1"/>
            </a:fontRef>
          </p:style>
        </p:cxnSp>
        <p:cxnSp>
          <p:nvCxnSpPr>
            <p:cNvPr id="17" name="Straight Arrow Connector 21">
              <a:extLst>
                <a:ext uri="{FF2B5EF4-FFF2-40B4-BE49-F238E27FC236}">
                  <a16:creationId xmlns:a16="http://schemas.microsoft.com/office/drawing/2014/main" id="{478AC2AF-8279-59C8-F559-F4FF86CBE4B1}"/>
                </a:ext>
              </a:extLst>
            </p:cNvPr>
            <p:cNvCxnSpPr>
              <a:cxnSpLocks/>
            </p:cNvCxnSpPr>
            <p:nvPr/>
          </p:nvCxnSpPr>
          <p:spPr>
            <a:xfrm>
              <a:off x="6598435" y="898882"/>
              <a:ext cx="0" cy="214820"/>
            </a:xfrm>
            <a:prstGeom prst="straightConnector1">
              <a:avLst/>
            </a:prstGeom>
            <a:ln>
              <a:tailEnd type="triangle" w="sm" len="med"/>
            </a:ln>
          </p:spPr>
          <p:style>
            <a:lnRef idx="3">
              <a:schemeClr val="dk1"/>
            </a:lnRef>
            <a:fillRef idx="0">
              <a:schemeClr val="dk1"/>
            </a:fillRef>
            <a:effectRef idx="2">
              <a:schemeClr val="dk1"/>
            </a:effectRef>
            <a:fontRef idx="minor">
              <a:schemeClr val="tx1"/>
            </a:fontRef>
          </p:style>
        </p:cxnSp>
        <p:cxnSp>
          <p:nvCxnSpPr>
            <p:cNvPr id="18" name="Straight Arrow Connector 22">
              <a:extLst>
                <a:ext uri="{FF2B5EF4-FFF2-40B4-BE49-F238E27FC236}">
                  <a16:creationId xmlns:a16="http://schemas.microsoft.com/office/drawing/2014/main" id="{9290611A-9CCD-65DA-C0B2-AA6F5846A593}"/>
                </a:ext>
              </a:extLst>
            </p:cNvPr>
            <p:cNvCxnSpPr>
              <a:cxnSpLocks/>
            </p:cNvCxnSpPr>
            <p:nvPr/>
          </p:nvCxnSpPr>
          <p:spPr>
            <a:xfrm>
              <a:off x="7086595" y="898882"/>
              <a:ext cx="0" cy="214820"/>
            </a:xfrm>
            <a:prstGeom prst="straightConnector1">
              <a:avLst/>
            </a:prstGeom>
            <a:ln>
              <a:tailEnd type="triangle" w="sm" len="med"/>
            </a:ln>
          </p:spPr>
          <p:style>
            <a:lnRef idx="3">
              <a:schemeClr val="dk1"/>
            </a:lnRef>
            <a:fillRef idx="0">
              <a:schemeClr val="dk1"/>
            </a:fillRef>
            <a:effectRef idx="2">
              <a:schemeClr val="dk1"/>
            </a:effectRef>
            <a:fontRef idx="minor">
              <a:schemeClr val="tx1"/>
            </a:fontRef>
          </p:style>
        </p:cxnSp>
        <p:grpSp>
          <p:nvGrpSpPr>
            <p:cNvPr id="19" name="Group 2">
              <a:extLst>
                <a:ext uri="{FF2B5EF4-FFF2-40B4-BE49-F238E27FC236}">
                  <a16:creationId xmlns:a16="http://schemas.microsoft.com/office/drawing/2014/main" id="{679EA4C7-32F0-2331-598B-2D91AC3789EB}"/>
                </a:ext>
              </a:extLst>
            </p:cNvPr>
            <p:cNvGrpSpPr/>
            <p:nvPr/>
          </p:nvGrpSpPr>
          <p:grpSpPr>
            <a:xfrm>
              <a:off x="6906595" y="518069"/>
              <a:ext cx="360000" cy="360000"/>
              <a:chOff x="7481246" y="958513"/>
              <a:chExt cx="360000" cy="360000"/>
            </a:xfrm>
          </p:grpSpPr>
          <p:sp>
            <p:nvSpPr>
              <p:cNvPr id="20" name="Freeform 23">
                <a:extLst>
                  <a:ext uri="{FF2B5EF4-FFF2-40B4-BE49-F238E27FC236}">
                    <a16:creationId xmlns:a16="http://schemas.microsoft.com/office/drawing/2014/main" id="{1D0E9729-5717-EBF8-3CC0-95188238CFC3}"/>
                  </a:ext>
                </a:extLst>
              </p:cNvPr>
              <p:cNvSpPr/>
              <p:nvPr/>
            </p:nvSpPr>
            <p:spPr>
              <a:xfrm>
                <a:off x="7623961" y="1012615"/>
                <a:ext cx="74256" cy="254356"/>
              </a:xfrm>
              <a:custGeom>
                <a:avLst/>
                <a:gdLst>
                  <a:gd name="connsiteX0" fmla="*/ 1781 w 188610"/>
                  <a:gd name="connsiteY0" fmla="*/ 0 h 475012"/>
                  <a:gd name="connsiteX1" fmla="*/ 181677 w 188610"/>
                  <a:gd name="connsiteY1" fmla="*/ 0 h 475012"/>
                  <a:gd name="connsiteX2" fmla="*/ 157898 w 188610"/>
                  <a:gd name="connsiteY2" fmla="*/ 43809 h 475012"/>
                  <a:gd name="connsiteX3" fmla="*/ 121969 w 188610"/>
                  <a:gd name="connsiteY3" fmla="*/ 221772 h 475012"/>
                  <a:gd name="connsiteX4" fmla="*/ 157898 w 188610"/>
                  <a:gd name="connsiteY4" fmla="*/ 399735 h 475012"/>
                  <a:gd name="connsiteX5" fmla="*/ 188610 w 188610"/>
                  <a:gd name="connsiteY5" fmla="*/ 456318 h 475012"/>
                  <a:gd name="connsiteX6" fmla="*/ 188610 w 188610"/>
                  <a:gd name="connsiteY6" fmla="*/ 475012 h 475012"/>
                  <a:gd name="connsiteX7" fmla="*/ 0 w 188610"/>
                  <a:gd name="connsiteY7" fmla="*/ 475012 h 475012"/>
                  <a:gd name="connsiteX8" fmla="*/ 0 w 188610"/>
                  <a:gd name="connsiteY8" fmla="*/ 467358 h 475012"/>
                  <a:gd name="connsiteX9" fmla="*/ 31132 w 188610"/>
                  <a:gd name="connsiteY9" fmla="*/ 410001 h 475012"/>
                  <a:gd name="connsiteX10" fmla="*/ 67061 w 188610"/>
                  <a:gd name="connsiteY10" fmla="*/ 232038 h 475012"/>
                  <a:gd name="connsiteX11" fmla="*/ 31132 w 188610"/>
                  <a:gd name="connsiteY11" fmla="*/ 54075 h 47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8610" h="475012">
                    <a:moveTo>
                      <a:pt x="1781" y="0"/>
                    </a:moveTo>
                    <a:lnTo>
                      <a:pt x="181677" y="0"/>
                    </a:lnTo>
                    <a:lnTo>
                      <a:pt x="157898" y="43809"/>
                    </a:lnTo>
                    <a:cubicBezTo>
                      <a:pt x="134763" y="98508"/>
                      <a:pt x="121969" y="158646"/>
                      <a:pt x="121969" y="221772"/>
                    </a:cubicBezTo>
                    <a:cubicBezTo>
                      <a:pt x="121969" y="284898"/>
                      <a:pt x="134763" y="345037"/>
                      <a:pt x="157898" y="399735"/>
                    </a:cubicBezTo>
                    <a:lnTo>
                      <a:pt x="188610" y="456318"/>
                    </a:lnTo>
                    <a:lnTo>
                      <a:pt x="188610" y="475012"/>
                    </a:lnTo>
                    <a:lnTo>
                      <a:pt x="0" y="475012"/>
                    </a:lnTo>
                    <a:lnTo>
                      <a:pt x="0" y="467358"/>
                    </a:lnTo>
                    <a:lnTo>
                      <a:pt x="31132" y="410001"/>
                    </a:lnTo>
                    <a:cubicBezTo>
                      <a:pt x="54268" y="355302"/>
                      <a:pt x="67061" y="295164"/>
                      <a:pt x="67061" y="232038"/>
                    </a:cubicBezTo>
                    <a:cubicBezTo>
                      <a:pt x="67061" y="168912"/>
                      <a:pt x="54268" y="108774"/>
                      <a:pt x="31132" y="54075"/>
                    </a:cubicBez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CH"/>
              </a:p>
            </p:txBody>
          </p:sp>
          <p:sp>
            <p:nvSpPr>
              <p:cNvPr id="21" name="Freeform 24">
                <a:extLst>
                  <a:ext uri="{FF2B5EF4-FFF2-40B4-BE49-F238E27FC236}">
                    <a16:creationId xmlns:a16="http://schemas.microsoft.com/office/drawing/2014/main" id="{12CF13B3-12DD-214F-49EE-80324EBC4194}"/>
                  </a:ext>
                </a:extLst>
              </p:cNvPr>
              <p:cNvSpPr/>
              <p:nvPr/>
            </p:nvSpPr>
            <p:spPr>
              <a:xfrm>
                <a:off x="7530204" y="1015494"/>
                <a:ext cx="50419" cy="246038"/>
              </a:xfrm>
              <a:custGeom>
                <a:avLst/>
                <a:gdLst>
                  <a:gd name="connsiteX0" fmla="*/ 64032 w 128064"/>
                  <a:gd name="connsiteY0" fmla="*/ 0 h 459478"/>
                  <a:gd name="connsiteX1" fmla="*/ 92135 w 128064"/>
                  <a:gd name="connsiteY1" fmla="*/ 51776 h 459478"/>
                  <a:gd name="connsiteX2" fmla="*/ 128064 w 128064"/>
                  <a:gd name="connsiteY2" fmla="*/ 229739 h 459478"/>
                  <a:gd name="connsiteX3" fmla="*/ 92135 w 128064"/>
                  <a:gd name="connsiteY3" fmla="*/ 407702 h 459478"/>
                  <a:gd name="connsiteX4" fmla="*/ 64032 w 128064"/>
                  <a:gd name="connsiteY4" fmla="*/ 459478 h 459478"/>
                  <a:gd name="connsiteX5" fmla="*/ 35929 w 128064"/>
                  <a:gd name="connsiteY5" fmla="*/ 407702 h 459478"/>
                  <a:gd name="connsiteX6" fmla="*/ 0 w 128064"/>
                  <a:gd name="connsiteY6" fmla="*/ 229739 h 459478"/>
                  <a:gd name="connsiteX7" fmla="*/ 35929 w 128064"/>
                  <a:gd name="connsiteY7" fmla="*/ 51776 h 459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064" h="459478">
                    <a:moveTo>
                      <a:pt x="64032" y="0"/>
                    </a:moveTo>
                    <a:lnTo>
                      <a:pt x="92135" y="51776"/>
                    </a:lnTo>
                    <a:cubicBezTo>
                      <a:pt x="115271" y="106475"/>
                      <a:pt x="128064" y="166613"/>
                      <a:pt x="128064" y="229739"/>
                    </a:cubicBezTo>
                    <a:cubicBezTo>
                      <a:pt x="128064" y="292865"/>
                      <a:pt x="115271" y="353003"/>
                      <a:pt x="92135" y="407702"/>
                    </a:cubicBezTo>
                    <a:lnTo>
                      <a:pt x="64032" y="459478"/>
                    </a:lnTo>
                    <a:lnTo>
                      <a:pt x="35929" y="407702"/>
                    </a:lnTo>
                    <a:cubicBezTo>
                      <a:pt x="12794" y="353003"/>
                      <a:pt x="0" y="292865"/>
                      <a:pt x="0" y="229739"/>
                    </a:cubicBezTo>
                    <a:cubicBezTo>
                      <a:pt x="0" y="166613"/>
                      <a:pt x="12794" y="106475"/>
                      <a:pt x="35929" y="51776"/>
                    </a:cubicBez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CH"/>
              </a:p>
            </p:txBody>
          </p:sp>
          <p:sp>
            <p:nvSpPr>
              <p:cNvPr id="22" name="Rectangle 21">
                <a:extLst>
                  <a:ext uri="{FF2B5EF4-FFF2-40B4-BE49-F238E27FC236}">
                    <a16:creationId xmlns:a16="http://schemas.microsoft.com/office/drawing/2014/main" id="{34231D1E-3B62-DE99-545D-F40EC91DC5C6}"/>
                  </a:ext>
                </a:extLst>
              </p:cNvPr>
              <p:cNvSpPr/>
              <p:nvPr/>
            </p:nvSpPr>
            <p:spPr>
              <a:xfrm>
                <a:off x="7481246" y="958513"/>
                <a:ext cx="360000" cy="360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Freeform 26">
                <a:extLst>
                  <a:ext uri="{FF2B5EF4-FFF2-40B4-BE49-F238E27FC236}">
                    <a16:creationId xmlns:a16="http://schemas.microsoft.com/office/drawing/2014/main" id="{6FA344BC-3ADE-E7B2-7EFB-4D76F9B83CEC}"/>
                  </a:ext>
                </a:extLst>
              </p:cNvPr>
              <p:cNvSpPr/>
              <p:nvPr/>
            </p:nvSpPr>
            <p:spPr>
              <a:xfrm>
                <a:off x="7742100" y="1015494"/>
                <a:ext cx="50419" cy="246038"/>
              </a:xfrm>
              <a:custGeom>
                <a:avLst/>
                <a:gdLst>
                  <a:gd name="connsiteX0" fmla="*/ 64032 w 128064"/>
                  <a:gd name="connsiteY0" fmla="*/ 0 h 459478"/>
                  <a:gd name="connsiteX1" fmla="*/ 92135 w 128064"/>
                  <a:gd name="connsiteY1" fmla="*/ 51776 h 459478"/>
                  <a:gd name="connsiteX2" fmla="*/ 128064 w 128064"/>
                  <a:gd name="connsiteY2" fmla="*/ 229739 h 459478"/>
                  <a:gd name="connsiteX3" fmla="*/ 92135 w 128064"/>
                  <a:gd name="connsiteY3" fmla="*/ 407702 h 459478"/>
                  <a:gd name="connsiteX4" fmla="*/ 64032 w 128064"/>
                  <a:gd name="connsiteY4" fmla="*/ 459478 h 459478"/>
                  <a:gd name="connsiteX5" fmla="*/ 35929 w 128064"/>
                  <a:gd name="connsiteY5" fmla="*/ 407702 h 459478"/>
                  <a:gd name="connsiteX6" fmla="*/ 0 w 128064"/>
                  <a:gd name="connsiteY6" fmla="*/ 229739 h 459478"/>
                  <a:gd name="connsiteX7" fmla="*/ 35929 w 128064"/>
                  <a:gd name="connsiteY7" fmla="*/ 51776 h 459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064" h="459478">
                    <a:moveTo>
                      <a:pt x="64032" y="0"/>
                    </a:moveTo>
                    <a:lnTo>
                      <a:pt x="92135" y="51776"/>
                    </a:lnTo>
                    <a:cubicBezTo>
                      <a:pt x="115271" y="106475"/>
                      <a:pt x="128064" y="166613"/>
                      <a:pt x="128064" y="229739"/>
                    </a:cubicBezTo>
                    <a:cubicBezTo>
                      <a:pt x="128064" y="292865"/>
                      <a:pt x="115271" y="353003"/>
                      <a:pt x="92135" y="407702"/>
                    </a:cubicBezTo>
                    <a:lnTo>
                      <a:pt x="64032" y="459478"/>
                    </a:lnTo>
                    <a:lnTo>
                      <a:pt x="35929" y="407702"/>
                    </a:lnTo>
                    <a:cubicBezTo>
                      <a:pt x="12794" y="353003"/>
                      <a:pt x="0" y="292865"/>
                      <a:pt x="0" y="229739"/>
                    </a:cubicBezTo>
                    <a:cubicBezTo>
                      <a:pt x="0" y="166613"/>
                      <a:pt x="12794" y="106475"/>
                      <a:pt x="35929" y="51776"/>
                    </a:cubicBez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CH"/>
              </a:p>
            </p:txBody>
          </p:sp>
        </p:grpSp>
      </p:grpSp>
      <p:sp>
        <p:nvSpPr>
          <p:cNvPr id="3" name="Text Placeholder 7">
            <a:extLst>
              <a:ext uri="{FF2B5EF4-FFF2-40B4-BE49-F238E27FC236}">
                <a16:creationId xmlns:a16="http://schemas.microsoft.com/office/drawing/2014/main" id="{9BFEFCAF-017B-5C8D-723E-4F460F5F6D58}"/>
              </a:ext>
            </a:extLst>
          </p:cNvPr>
          <p:cNvSpPr txBox="1">
            <a:spLocks/>
          </p:cNvSpPr>
          <p:nvPr/>
        </p:nvSpPr>
        <p:spPr>
          <a:xfrm>
            <a:off x="528778" y="905375"/>
            <a:ext cx="5453737" cy="54676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fr-FR" sz="1400" b="1" dirty="0"/>
          </a:p>
          <a:p>
            <a:pPr marL="0" indent="0">
              <a:lnSpc>
                <a:spcPct val="100000"/>
              </a:lnSpc>
              <a:buNone/>
            </a:pPr>
            <a:r>
              <a:rPr lang="fr-FR" sz="1800" b="1" dirty="0"/>
              <a:t>La “machine”</a:t>
            </a:r>
          </a:p>
          <a:p>
            <a:pPr marL="358775" lvl="1" indent="-179388">
              <a:lnSpc>
                <a:spcPct val="100000"/>
              </a:lnSpc>
            </a:pPr>
            <a:r>
              <a:rPr lang="fr-FR" sz="1400" dirty="0"/>
              <a:t>injecteurs, collisionneur, expériences,</a:t>
            </a:r>
          </a:p>
          <a:p>
            <a:pPr marL="358775" lvl="1" indent="-179388">
              <a:lnSpc>
                <a:spcPct val="100000"/>
              </a:lnSpc>
            </a:pPr>
            <a:r>
              <a:rPr lang="fr-FR" sz="1400" dirty="0"/>
              <a:t>Infrastructures techniques</a:t>
            </a:r>
          </a:p>
          <a:p>
            <a:pPr marL="0" indent="0">
              <a:lnSpc>
                <a:spcPct val="100000"/>
              </a:lnSpc>
              <a:buNone/>
            </a:pPr>
            <a:endParaRPr lang="fr-FR" sz="1400" b="1" dirty="0"/>
          </a:p>
          <a:p>
            <a:pPr marL="0" indent="0">
              <a:lnSpc>
                <a:spcPct val="100000"/>
              </a:lnSpc>
              <a:buNone/>
            </a:pPr>
            <a:r>
              <a:rPr lang="fr-FR" sz="1800" b="1" dirty="0"/>
              <a:t>Les constructions souterraines</a:t>
            </a:r>
          </a:p>
          <a:p>
            <a:pPr marL="465137" lvl="1" indent="-285750">
              <a:lnSpc>
                <a:spcPct val="100000"/>
              </a:lnSpc>
            </a:pPr>
            <a:r>
              <a:rPr lang="fr-FR" sz="1400" dirty="0"/>
              <a:t>Tunnel principal, tunnels de connexion</a:t>
            </a:r>
          </a:p>
          <a:p>
            <a:pPr marL="465137" lvl="1" indent="-285750">
              <a:lnSpc>
                <a:spcPct val="100000"/>
              </a:lnSpc>
            </a:pPr>
            <a:r>
              <a:rPr lang="fr-FR" sz="1400" dirty="0"/>
              <a:t>Cavernes (expériences, services, jonctions)</a:t>
            </a:r>
          </a:p>
          <a:p>
            <a:pPr marL="465137" lvl="1" indent="-285750">
              <a:lnSpc>
                <a:spcPct val="100000"/>
              </a:lnSpc>
            </a:pPr>
            <a:r>
              <a:rPr lang="fr-FR" sz="1400" dirty="0"/>
              <a:t>Puits (expériences, accès)</a:t>
            </a:r>
          </a:p>
          <a:p>
            <a:pPr marL="0" indent="0">
              <a:lnSpc>
                <a:spcPct val="100000"/>
              </a:lnSpc>
              <a:buNone/>
            </a:pPr>
            <a:endParaRPr lang="fr-FR" sz="1400" b="1" dirty="0"/>
          </a:p>
          <a:p>
            <a:pPr marL="0" indent="0">
              <a:lnSpc>
                <a:spcPct val="100000"/>
              </a:lnSpc>
              <a:buNone/>
            </a:pPr>
            <a:r>
              <a:rPr lang="fr-FR" sz="1800" b="1" dirty="0"/>
              <a:t>Les sites de surface</a:t>
            </a:r>
          </a:p>
          <a:p>
            <a:pPr marL="358775" lvl="1" indent="-179388">
              <a:lnSpc>
                <a:spcPct val="100000"/>
              </a:lnSpc>
            </a:pPr>
            <a:r>
              <a:rPr lang="fr-FR" sz="1400" dirty="0"/>
              <a:t>Sites scientifiques</a:t>
            </a:r>
          </a:p>
          <a:p>
            <a:pPr marL="358775" lvl="1" indent="-179388">
              <a:lnSpc>
                <a:spcPct val="100000"/>
              </a:lnSpc>
            </a:pPr>
            <a:r>
              <a:rPr lang="fr-FR" sz="1400" dirty="0"/>
              <a:t>Sites techniques</a:t>
            </a:r>
          </a:p>
          <a:p>
            <a:pPr marL="358775" lvl="1" indent="-179388">
              <a:lnSpc>
                <a:spcPct val="100000"/>
              </a:lnSpc>
            </a:pPr>
            <a:r>
              <a:rPr lang="fr-FR" sz="1400" dirty="0"/>
              <a:t>Sites pour le stockage temporaire et traitements des matériaux excavés</a:t>
            </a:r>
          </a:p>
          <a:p>
            <a:pPr marL="358775" lvl="1" indent="-179388">
              <a:lnSpc>
                <a:spcPct val="100000"/>
              </a:lnSpc>
            </a:pPr>
            <a:r>
              <a:rPr lang="fr-FR" sz="1400" dirty="0"/>
              <a:t>Sites optionnels pour des services (sous-stations électriques, stations de pompage)</a:t>
            </a:r>
          </a:p>
        </p:txBody>
      </p:sp>
      <p:sp>
        <p:nvSpPr>
          <p:cNvPr id="5" name="ZoneTexte 4">
            <a:extLst>
              <a:ext uri="{FF2B5EF4-FFF2-40B4-BE49-F238E27FC236}">
                <a16:creationId xmlns:a16="http://schemas.microsoft.com/office/drawing/2014/main" id="{C5A7DB73-4837-5D9C-FC42-0992DA79C7BE}"/>
              </a:ext>
            </a:extLst>
          </p:cNvPr>
          <p:cNvSpPr txBox="1"/>
          <p:nvPr/>
        </p:nvSpPr>
        <p:spPr>
          <a:xfrm>
            <a:off x="438482" y="720709"/>
            <a:ext cx="7595915" cy="461665"/>
          </a:xfrm>
          <a:prstGeom prst="rect">
            <a:avLst/>
          </a:prstGeom>
          <a:noFill/>
        </p:spPr>
        <p:txBody>
          <a:bodyPr wrap="square">
            <a:spAutoFit/>
          </a:bodyPr>
          <a:lstStyle/>
          <a:p>
            <a:pPr marL="0" indent="0">
              <a:lnSpc>
                <a:spcPct val="100000"/>
              </a:lnSpc>
              <a:buNone/>
            </a:pPr>
            <a:r>
              <a:rPr lang="fr-FR" sz="2400" b="1" dirty="0">
                <a:solidFill>
                  <a:schemeClr val="accent1">
                    <a:lumMod val="75000"/>
                  </a:schemeClr>
                </a:solidFill>
                <a:latin typeface="Avenir Black" panose="02000503020000020003" pitchFamily="2" charset="0"/>
              </a:rPr>
              <a:t>Une i</a:t>
            </a:r>
            <a:r>
              <a:rPr lang="en-CH" sz="2400" b="1">
                <a:solidFill>
                  <a:schemeClr val="accent1">
                    <a:lumMod val="75000"/>
                  </a:schemeClr>
                </a:solidFill>
                <a:latin typeface="Avenir Black" panose="02000503020000020003" pitchFamily="2" charset="0"/>
              </a:rPr>
              <a:t>nfrastructure de recherche (FCC RI)</a:t>
            </a:r>
          </a:p>
        </p:txBody>
      </p:sp>
    </p:spTree>
    <p:extLst>
      <p:ext uri="{BB962C8B-B14F-4D97-AF65-F5344CB8AC3E}">
        <p14:creationId xmlns:p14="http://schemas.microsoft.com/office/powerpoint/2010/main" val="31995525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2E428531-692C-34D4-6B1D-62B31F13C0CA}"/>
              </a:ext>
            </a:extLst>
          </p:cNvPr>
          <p:cNvSpPr txBox="1"/>
          <p:nvPr/>
        </p:nvSpPr>
        <p:spPr>
          <a:xfrm>
            <a:off x="8471376" y="797487"/>
            <a:ext cx="1434624" cy="276999"/>
          </a:xfrm>
          <a:prstGeom prst="rect">
            <a:avLst/>
          </a:prstGeom>
          <a:solidFill>
            <a:srgbClr val="FF0000"/>
          </a:solidFill>
        </p:spPr>
        <p:txBody>
          <a:bodyPr wrap="none" rtlCol="0">
            <a:spAutoFit/>
          </a:bodyPr>
          <a:lstStyle/>
          <a:p>
            <a:r>
              <a:rPr lang="fr-FR" sz="1200" dirty="0">
                <a:solidFill>
                  <a:schemeClr val="bg1"/>
                </a:solidFill>
              </a:rPr>
              <a:t>FAISAB. TECHNIQUE</a:t>
            </a:r>
          </a:p>
        </p:txBody>
      </p:sp>
      <p:sp>
        <p:nvSpPr>
          <p:cNvPr id="11" name="Title 6">
            <a:extLst>
              <a:ext uri="{FF2B5EF4-FFF2-40B4-BE49-F238E27FC236}">
                <a16:creationId xmlns:a16="http://schemas.microsoft.com/office/drawing/2014/main" id="{E2CAD842-F4A9-0223-8712-B67165A7D525}"/>
              </a:ext>
            </a:extLst>
          </p:cNvPr>
          <p:cNvSpPr txBox="1">
            <a:spLocks/>
          </p:cNvSpPr>
          <p:nvPr/>
        </p:nvSpPr>
        <p:spPr>
          <a:xfrm>
            <a:off x="460948" y="1581859"/>
            <a:ext cx="9018795" cy="53481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fr" sz="2800" b="1" dirty="0">
              <a:solidFill>
                <a:srgbClr val="0F124A"/>
              </a:solidFill>
              <a:latin typeface="Avenir Black" panose="02000503020000020003" pitchFamily="2" charset="0"/>
            </a:endParaRPr>
          </a:p>
        </p:txBody>
      </p:sp>
      <p:sp>
        <p:nvSpPr>
          <p:cNvPr id="14" name="Title 6">
            <a:extLst>
              <a:ext uri="{FF2B5EF4-FFF2-40B4-BE49-F238E27FC236}">
                <a16:creationId xmlns:a16="http://schemas.microsoft.com/office/drawing/2014/main" id="{6CB61BE8-521E-CBF8-1B1D-35327C1AB9B0}"/>
              </a:ext>
            </a:extLst>
          </p:cNvPr>
          <p:cNvSpPr txBox="1">
            <a:spLocks/>
          </p:cNvSpPr>
          <p:nvPr/>
        </p:nvSpPr>
        <p:spPr>
          <a:xfrm>
            <a:off x="303005" y="668579"/>
            <a:ext cx="8748230" cy="53481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 sz="2800" b="1" dirty="0">
                <a:solidFill>
                  <a:srgbClr val="0F124A"/>
                </a:solidFill>
                <a:latin typeface="Avenir Black" panose="02000503020000020003" pitchFamily="2" charset="0"/>
              </a:rPr>
              <a:t>L’analyse multicritère pour l’examen des scénarios</a:t>
            </a:r>
          </a:p>
        </p:txBody>
      </p:sp>
      <p:sp>
        <p:nvSpPr>
          <p:cNvPr id="3" name="ZoneTexte 2">
            <a:extLst>
              <a:ext uri="{FF2B5EF4-FFF2-40B4-BE49-F238E27FC236}">
                <a16:creationId xmlns:a16="http://schemas.microsoft.com/office/drawing/2014/main" id="{F73B04B9-2167-E9F6-7910-25144CCB39E6}"/>
              </a:ext>
            </a:extLst>
          </p:cNvPr>
          <p:cNvSpPr txBox="1"/>
          <p:nvPr/>
        </p:nvSpPr>
        <p:spPr>
          <a:xfrm>
            <a:off x="865829" y="1783007"/>
            <a:ext cx="8613914" cy="4175502"/>
          </a:xfrm>
          <a:prstGeom prst="rect">
            <a:avLst/>
          </a:prstGeom>
          <a:noFill/>
        </p:spPr>
        <p:txBody>
          <a:bodyPr wrap="square">
            <a:spAutoFit/>
          </a:bodyPr>
          <a:lstStyle/>
          <a:p>
            <a:pPr marL="285750" indent="-285750">
              <a:spcBef>
                <a:spcPts val="188"/>
              </a:spcBef>
              <a:buFont typeface="Arial" panose="020B0604020202020204" pitchFamily="34" charset="0"/>
              <a:buChar char="•"/>
            </a:pPr>
            <a:r>
              <a:rPr lang="fr-FR" sz="1400" b="1" dirty="0">
                <a:latin typeface="Montserrat" pitchFamily="2" charset="77"/>
                <a:cs typeface="Arial Narrow" panose="020B0604020202020204" pitchFamily="34" charset="0"/>
              </a:rPr>
              <a:t>Statut du terrain </a:t>
            </a:r>
            <a:r>
              <a:rPr lang="fr-FR" sz="1400" dirty="0">
                <a:latin typeface="Montserrat" pitchFamily="2" charset="77"/>
                <a:cs typeface="Arial Narrow" panose="020B0604020202020204" pitchFamily="34" charset="0"/>
              </a:rPr>
              <a:t>: disponibilité, coût de développement, prix</a:t>
            </a:r>
          </a:p>
          <a:p>
            <a:pPr marL="342900" indent="-342900">
              <a:spcBef>
                <a:spcPts val="188"/>
              </a:spcBef>
              <a:buFont typeface="Arial" panose="020B0604020202020204" pitchFamily="34" charset="0"/>
              <a:buChar char="•"/>
            </a:pPr>
            <a:endParaRPr lang="fr-FR" sz="1400" dirty="0">
              <a:latin typeface="Montserrat" pitchFamily="2" charset="77"/>
              <a:cs typeface="Arial Narrow" panose="020B0604020202020204" pitchFamily="34" charset="0"/>
            </a:endParaRPr>
          </a:p>
          <a:p>
            <a:pPr marL="285750" indent="-285750">
              <a:spcBef>
                <a:spcPts val="188"/>
              </a:spcBef>
              <a:buFont typeface="Arial" panose="020B0604020202020204" pitchFamily="34" charset="0"/>
              <a:buChar char="•"/>
            </a:pPr>
            <a:r>
              <a:rPr lang="fr-FR" sz="1400" b="1" dirty="0">
                <a:latin typeface="Montserrat" pitchFamily="2" charset="77"/>
                <a:cs typeface="Arial Narrow" panose="020B0604020202020204" pitchFamily="34" charset="0"/>
              </a:rPr>
              <a:t>Connectivité : </a:t>
            </a:r>
            <a:r>
              <a:rPr lang="fr-FR" sz="1400" dirty="0">
                <a:latin typeface="Montserrat" pitchFamily="2" charset="77"/>
                <a:cs typeface="Arial Narrow" panose="020B0604020202020204" pitchFamily="34" charset="0"/>
              </a:rPr>
              <a:t>d</a:t>
            </a:r>
            <a:r>
              <a:rPr lang="fr-FR" sz="1400" b="0" dirty="0">
                <a:latin typeface="Montserrat" pitchFamily="2" charset="77"/>
                <a:cs typeface="Arial Narrow" panose="020B0604020202020204" pitchFamily="34" charset="0"/>
              </a:rPr>
              <a:t>istance aux transports, industries et infrastructures</a:t>
            </a:r>
          </a:p>
          <a:p>
            <a:pPr marL="285750" indent="-285750">
              <a:spcBef>
                <a:spcPts val="188"/>
              </a:spcBef>
              <a:buFont typeface="Arial" panose="020B0604020202020204" pitchFamily="34" charset="0"/>
              <a:buChar char="•"/>
            </a:pPr>
            <a:endParaRPr lang="fr-FR" sz="1400" b="1" dirty="0">
              <a:latin typeface="Montserrat" pitchFamily="2" charset="77"/>
              <a:cs typeface="Arial Narrow" panose="020B0604020202020204" pitchFamily="34" charset="0"/>
            </a:endParaRPr>
          </a:p>
          <a:p>
            <a:pPr marL="285750" indent="-285750">
              <a:spcBef>
                <a:spcPts val="188"/>
              </a:spcBef>
              <a:buFont typeface="Arial" panose="020B0604020202020204" pitchFamily="34" charset="0"/>
              <a:buChar char="•"/>
            </a:pPr>
            <a:r>
              <a:rPr lang="fr-FR" sz="1400" b="1" dirty="0">
                <a:latin typeface="Montserrat" pitchFamily="2" charset="77"/>
                <a:cs typeface="Arial Narrow" panose="020B0604020202020204" pitchFamily="34" charset="0"/>
              </a:rPr>
              <a:t>Disponibilité des matières premières et proximité des prestataires de  services</a:t>
            </a:r>
          </a:p>
          <a:p>
            <a:pPr marL="285750" indent="-285750">
              <a:spcBef>
                <a:spcPts val="188"/>
              </a:spcBef>
              <a:buFont typeface="Arial" panose="020B0604020202020204" pitchFamily="34" charset="0"/>
              <a:buChar char="•"/>
            </a:pPr>
            <a:endParaRPr lang="fr-FR" sz="1400" dirty="0">
              <a:latin typeface="Montserrat" pitchFamily="2" charset="77"/>
              <a:cs typeface="Arial Narrow" panose="020B0604020202020204" pitchFamily="34" charset="0"/>
            </a:endParaRPr>
          </a:p>
          <a:p>
            <a:pPr marL="285750" indent="-285750">
              <a:spcBef>
                <a:spcPts val="188"/>
              </a:spcBef>
              <a:buFont typeface="Arial" panose="020B0604020202020204" pitchFamily="34" charset="0"/>
              <a:buChar char="•"/>
            </a:pPr>
            <a:r>
              <a:rPr lang="fr-FR" sz="1400" b="1" dirty="0">
                <a:latin typeface="Montserrat" pitchFamily="2" charset="77"/>
                <a:cs typeface="Arial Narrow" panose="020B0604020202020204" pitchFamily="34" charset="0"/>
              </a:rPr>
              <a:t>Caractéristiques physiques </a:t>
            </a:r>
            <a:r>
              <a:rPr lang="fr-FR" sz="1400" dirty="0">
                <a:latin typeface="Montserrat" pitchFamily="2" charset="77"/>
                <a:cs typeface="Arial Narrow" panose="020B0604020202020204" pitchFamily="34" charset="0"/>
              </a:rPr>
              <a:t>: taille et forme des parcelles, état des sols en surface, conditions règlementaires de sous-sols…</a:t>
            </a:r>
          </a:p>
          <a:p>
            <a:pPr marL="285750" indent="-285750">
              <a:spcBef>
                <a:spcPts val="188"/>
              </a:spcBef>
              <a:buFont typeface="Arial" panose="020B0604020202020204" pitchFamily="34" charset="0"/>
              <a:buChar char="•"/>
            </a:pPr>
            <a:endParaRPr lang="fr-FR" sz="1400" dirty="0">
              <a:latin typeface="Montserrat" pitchFamily="2" charset="77"/>
              <a:cs typeface="Arial Narrow" panose="020B0604020202020204" pitchFamily="34" charset="0"/>
            </a:endParaRPr>
          </a:p>
          <a:p>
            <a:pPr marL="285750" indent="-285750">
              <a:spcBef>
                <a:spcPts val="188"/>
              </a:spcBef>
              <a:buFont typeface="Arial" panose="020B0604020202020204" pitchFamily="34" charset="0"/>
              <a:buChar char="•"/>
            </a:pPr>
            <a:r>
              <a:rPr lang="fr-FR" sz="1400" b="1" dirty="0">
                <a:latin typeface="Montserrat" pitchFamily="2" charset="77"/>
                <a:cs typeface="Arial Narrow" panose="020B0604020202020204" pitchFamily="34" charset="0"/>
              </a:rPr>
              <a:t>Infrastructures : </a:t>
            </a:r>
            <a:r>
              <a:rPr lang="fr-FR" sz="1400" dirty="0">
                <a:latin typeface="Montserrat" pitchFamily="2" charset="77"/>
                <a:cs typeface="Arial Narrow" panose="020B0604020202020204" pitchFamily="34" charset="0"/>
              </a:rPr>
              <a:t>accessibilité des réseaux d’eau, d’énergie, de communication, des zones de stockage</a:t>
            </a:r>
          </a:p>
          <a:p>
            <a:pPr marL="285750" indent="-285750">
              <a:spcBef>
                <a:spcPts val="188"/>
              </a:spcBef>
              <a:buFont typeface="Arial" panose="020B0604020202020204" pitchFamily="34" charset="0"/>
              <a:buChar char="•"/>
            </a:pPr>
            <a:endParaRPr lang="fr-FR" sz="1400" dirty="0">
              <a:latin typeface="Montserrat" pitchFamily="2" charset="77"/>
              <a:cs typeface="Arial Narrow" panose="020B0604020202020204" pitchFamily="34" charset="0"/>
            </a:endParaRPr>
          </a:p>
          <a:p>
            <a:pPr marL="285750" indent="-285750">
              <a:spcBef>
                <a:spcPts val="188"/>
              </a:spcBef>
              <a:buFont typeface="Arial" panose="020B0604020202020204" pitchFamily="34" charset="0"/>
              <a:buChar char="•"/>
            </a:pPr>
            <a:r>
              <a:rPr lang="fr-FR" sz="1400" b="1" dirty="0">
                <a:latin typeface="Montserrat" pitchFamily="2" charset="77"/>
                <a:cs typeface="Arial Narrow" panose="020B0604020202020204" pitchFamily="34" charset="0"/>
              </a:rPr>
              <a:t>Environnement </a:t>
            </a:r>
            <a:r>
              <a:rPr lang="fr-FR" sz="1400" dirty="0">
                <a:latin typeface="Montserrat" pitchFamily="2" charset="77"/>
                <a:cs typeface="Arial Narrow" panose="020B0604020202020204" pitchFamily="34" charset="0"/>
              </a:rPr>
              <a:t>: faune et flore, nuisances</a:t>
            </a:r>
          </a:p>
          <a:p>
            <a:pPr marL="285750" indent="-285750">
              <a:spcBef>
                <a:spcPts val="188"/>
              </a:spcBef>
              <a:buFont typeface="Arial" panose="020B0604020202020204" pitchFamily="34" charset="0"/>
              <a:buChar char="•"/>
            </a:pPr>
            <a:endParaRPr lang="fr-FR" sz="1400" b="1" dirty="0">
              <a:latin typeface="Montserrat" pitchFamily="2" charset="77"/>
              <a:cs typeface="Arial Narrow" panose="020B0604020202020204" pitchFamily="34" charset="0"/>
            </a:endParaRPr>
          </a:p>
          <a:p>
            <a:pPr marL="285750" indent="-285750">
              <a:spcBef>
                <a:spcPts val="188"/>
              </a:spcBef>
              <a:buFont typeface="Arial" panose="020B0604020202020204" pitchFamily="34" charset="0"/>
              <a:buChar char="•"/>
            </a:pPr>
            <a:r>
              <a:rPr lang="fr-FR" sz="1400" b="1" dirty="0">
                <a:latin typeface="Montserrat" pitchFamily="2" charset="77"/>
                <a:cs typeface="Arial Narrow" panose="020B0604020202020204" pitchFamily="34" charset="0"/>
              </a:rPr>
              <a:t>Facteurs sociaux : </a:t>
            </a:r>
            <a:r>
              <a:rPr lang="fr-FR" sz="1400" dirty="0">
                <a:latin typeface="Montserrat" pitchFamily="2" charset="77"/>
                <a:cs typeface="Arial Narrow" panose="020B0604020202020204" pitchFamily="34" charset="0"/>
              </a:rPr>
              <a:t>soutien des acteurs locaux, accès à l’emploi…</a:t>
            </a:r>
            <a:endParaRPr lang="fr-FR" sz="1400" u="sng" dirty="0">
              <a:latin typeface="Montserrat" pitchFamily="2" charset="77"/>
              <a:cs typeface="Arial Narrow" panose="020B0604020202020204" pitchFamily="34" charset="0"/>
            </a:endParaRPr>
          </a:p>
          <a:p>
            <a:pPr marL="285750" indent="-285750">
              <a:spcBef>
                <a:spcPts val="188"/>
              </a:spcBef>
              <a:buFont typeface="Arial" panose="020B0604020202020204" pitchFamily="34" charset="0"/>
              <a:buChar char="•"/>
            </a:pPr>
            <a:endParaRPr lang="fr-FR" sz="1600" u="sng" dirty="0">
              <a:latin typeface="Montserrat" pitchFamily="2" charset="77"/>
              <a:cs typeface="Arial Narrow" panose="020B0604020202020204" pitchFamily="34" charset="0"/>
            </a:endParaRPr>
          </a:p>
          <a:p>
            <a:pPr>
              <a:spcBef>
                <a:spcPts val="188"/>
              </a:spcBef>
            </a:pPr>
            <a:endParaRPr lang="fr-FR" sz="1600" u="sng" dirty="0">
              <a:latin typeface="Montserrat" pitchFamily="2" charset="77"/>
              <a:cs typeface="Arial Narrow" panose="020B0604020202020204" pitchFamily="34" charset="0"/>
            </a:endParaRPr>
          </a:p>
        </p:txBody>
      </p:sp>
    </p:spTree>
    <p:extLst>
      <p:ext uri="{BB962C8B-B14F-4D97-AF65-F5344CB8AC3E}">
        <p14:creationId xmlns:p14="http://schemas.microsoft.com/office/powerpoint/2010/main" val="39487688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4" name="Title 36">
            <a:extLst>
              <a:ext uri="{FF2B5EF4-FFF2-40B4-BE49-F238E27FC236}">
                <a16:creationId xmlns:a16="http://schemas.microsoft.com/office/drawing/2014/main" id="{8E827A56-2A37-BA63-4C48-D57798BD153E}"/>
              </a:ext>
            </a:extLst>
          </p:cNvPr>
          <p:cNvSpPr>
            <a:spLocks noGrp="1"/>
          </p:cNvSpPr>
          <p:nvPr>
            <p:ph type="title"/>
          </p:nvPr>
        </p:nvSpPr>
        <p:spPr>
          <a:xfrm>
            <a:off x="85812" y="536143"/>
            <a:ext cx="10188058" cy="1013719"/>
          </a:xfrm>
        </p:spPr>
        <p:txBody>
          <a:bodyPr>
            <a:noAutofit/>
          </a:bodyPr>
          <a:lstStyle/>
          <a:p>
            <a:r>
              <a:rPr lang="fr-FR" sz="2900" b="1" dirty="0">
                <a:solidFill>
                  <a:srgbClr val="0F124A"/>
                </a:solidFill>
                <a:latin typeface="Avenir Black" panose="02000503020000020003" pitchFamily="2" charset="0"/>
              </a:rPr>
              <a:t>Quelles retombées économiques pour les territoires ?</a:t>
            </a:r>
            <a:endParaRPr lang="en-CH" sz="2900" b="1" dirty="0">
              <a:solidFill>
                <a:srgbClr val="0F124A"/>
              </a:solidFill>
              <a:latin typeface="Avenir Black" panose="02000503020000020003" pitchFamily="2" charset="0"/>
            </a:endParaRPr>
          </a:p>
        </p:txBody>
      </p:sp>
      <p:pic>
        <p:nvPicPr>
          <p:cNvPr id="7" name="Picture 2">
            <a:extLst>
              <a:ext uri="{FF2B5EF4-FFF2-40B4-BE49-F238E27FC236}">
                <a16:creationId xmlns:a16="http://schemas.microsoft.com/office/drawing/2014/main" id="{91568313-ECB8-91C1-D171-587FF571D6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7291" y="5353747"/>
            <a:ext cx="1106694" cy="39426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100 ans après la prédiction d'Einstein : le LAPP impliqué dans la détection  d'ondes gravitationnelles - Université Savoie Mont Blanc - Formation -  Recherche">
            <a:extLst>
              <a:ext uri="{FF2B5EF4-FFF2-40B4-BE49-F238E27FC236}">
                <a16:creationId xmlns:a16="http://schemas.microsoft.com/office/drawing/2014/main" id="{08414F4C-6368-6AC2-D396-3E81DDA7B36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619" t="10051" r="3935" b="5770"/>
          <a:stretch/>
        </p:blipFill>
        <p:spPr bwMode="auto">
          <a:xfrm>
            <a:off x="3177997" y="5870982"/>
            <a:ext cx="1365283" cy="50530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4" descr="Cerema - G20 Insights">
            <a:extLst>
              <a:ext uri="{FF2B5EF4-FFF2-40B4-BE49-F238E27FC236}">
                <a16:creationId xmlns:a16="http://schemas.microsoft.com/office/drawing/2014/main" id="{63C82BB2-3AE6-8BBE-A8AA-32BE2FB6835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6897" t="18711" r="7088" b="19176"/>
          <a:stretch/>
        </p:blipFill>
        <p:spPr bwMode="auto">
          <a:xfrm>
            <a:off x="4929964" y="5870982"/>
            <a:ext cx="1637364" cy="41937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a:extLst>
              <a:ext uri="{FF2B5EF4-FFF2-40B4-BE49-F238E27FC236}">
                <a16:creationId xmlns:a16="http://schemas.microsoft.com/office/drawing/2014/main" id="{BEC869C9-662B-61E6-1801-F79659FC28CB}"/>
              </a:ext>
            </a:extLst>
          </p:cNvPr>
          <p:cNvPicPr>
            <a:picLocks noChangeAspect="1"/>
          </p:cNvPicPr>
          <p:nvPr/>
        </p:nvPicPr>
        <p:blipFill>
          <a:blip r:embed="rId6"/>
          <a:stretch>
            <a:fillRect/>
          </a:stretch>
        </p:blipFill>
        <p:spPr>
          <a:xfrm>
            <a:off x="4685486" y="5448852"/>
            <a:ext cx="2260313" cy="207845"/>
          </a:xfrm>
          <a:prstGeom prst="rect">
            <a:avLst/>
          </a:prstGeom>
        </p:spPr>
      </p:pic>
      <p:sp>
        <p:nvSpPr>
          <p:cNvPr id="13" name="Text Placeholder 6">
            <a:extLst>
              <a:ext uri="{FF2B5EF4-FFF2-40B4-BE49-F238E27FC236}">
                <a16:creationId xmlns:a16="http://schemas.microsoft.com/office/drawing/2014/main" id="{D691668A-1580-0E34-B743-691DF3815F6F}"/>
              </a:ext>
            </a:extLst>
          </p:cNvPr>
          <p:cNvSpPr txBox="1">
            <a:spLocks/>
          </p:cNvSpPr>
          <p:nvPr/>
        </p:nvSpPr>
        <p:spPr>
          <a:xfrm>
            <a:off x="584332" y="1262768"/>
            <a:ext cx="8737335" cy="849159"/>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fr-FR" sz="1600" b="0" dirty="0">
                <a:latin typeface="Avenir Light" panose="020B0402020203020204" pitchFamily="34" charset="77"/>
                <a:ea typeface="+mj-ea"/>
                <a:cs typeface="+mj-cs"/>
              </a:rPr>
              <a:t>Des études sont en cours. Elles sont o</a:t>
            </a:r>
            <a:r>
              <a:rPr lang="en-CH" sz="1600" b="0">
                <a:latin typeface="Avenir Light" panose="020B0402020203020204" pitchFamily="34" charset="77"/>
                <a:ea typeface="+mj-ea"/>
                <a:cs typeface="+mj-cs"/>
              </a:rPr>
              <a:t>rganisées </a:t>
            </a:r>
            <a:r>
              <a:rPr lang="en-CH" sz="1600" b="0" dirty="0">
                <a:latin typeface="Avenir Light" panose="020B0402020203020204" pitchFamily="34" charset="77"/>
                <a:ea typeface="+mj-ea"/>
                <a:cs typeface="+mj-cs"/>
              </a:rPr>
              <a:t>et co-financés par la Communauté Européen (programme H2020) dans le cadre du project “FCC </a:t>
            </a:r>
            <a:r>
              <a:rPr lang="en-CH" sz="1600" b="0">
                <a:latin typeface="Avenir Light" panose="020B0402020203020204" pitchFamily="34" charset="77"/>
                <a:ea typeface="+mj-ea"/>
                <a:cs typeface="+mj-cs"/>
              </a:rPr>
              <a:t>Innovation Study</a:t>
            </a:r>
            <a:r>
              <a:rPr lang="en-CH" sz="1600" b="0" dirty="0">
                <a:latin typeface="Avenir Light" panose="020B0402020203020204" pitchFamily="34" charset="77"/>
                <a:ea typeface="+mj-ea"/>
                <a:cs typeface="+mj-cs"/>
              </a:rPr>
              <a:t>” </a:t>
            </a:r>
          </a:p>
        </p:txBody>
      </p:sp>
      <p:sp>
        <p:nvSpPr>
          <p:cNvPr id="15" name="Title 5">
            <a:extLst>
              <a:ext uri="{FF2B5EF4-FFF2-40B4-BE49-F238E27FC236}">
                <a16:creationId xmlns:a16="http://schemas.microsoft.com/office/drawing/2014/main" id="{7F82DA5F-FE5E-10EA-1D3E-964D899EE0CC}"/>
              </a:ext>
            </a:extLst>
          </p:cNvPr>
          <p:cNvSpPr txBox="1">
            <a:spLocks/>
          </p:cNvSpPr>
          <p:nvPr/>
        </p:nvSpPr>
        <p:spPr>
          <a:xfrm>
            <a:off x="3307291" y="4813287"/>
            <a:ext cx="3406089" cy="61603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1600" b="1" dirty="0">
                <a:latin typeface="Avenir" panose="02000503020000020003" pitchFamily="2" charset="0"/>
              </a:rPr>
              <a:t>Qui réalise ces études ?</a:t>
            </a:r>
          </a:p>
        </p:txBody>
      </p:sp>
      <p:sp>
        <p:nvSpPr>
          <p:cNvPr id="17" name="ZoneTexte 16">
            <a:extLst>
              <a:ext uri="{FF2B5EF4-FFF2-40B4-BE49-F238E27FC236}">
                <a16:creationId xmlns:a16="http://schemas.microsoft.com/office/drawing/2014/main" id="{A409319E-215D-47BA-7341-2D1C7C264954}"/>
              </a:ext>
            </a:extLst>
          </p:cNvPr>
          <p:cNvSpPr txBox="1"/>
          <p:nvPr/>
        </p:nvSpPr>
        <p:spPr>
          <a:xfrm>
            <a:off x="584333" y="2385717"/>
            <a:ext cx="3042787" cy="2154436"/>
          </a:xfrm>
          <a:prstGeom prst="rect">
            <a:avLst/>
          </a:prstGeom>
          <a:noFill/>
        </p:spPr>
        <p:txBody>
          <a:bodyPr wrap="square">
            <a:spAutoFit/>
          </a:bodyPr>
          <a:lstStyle/>
          <a:p>
            <a:pPr>
              <a:lnSpc>
                <a:spcPct val="100000"/>
              </a:lnSpc>
            </a:pPr>
            <a:r>
              <a:rPr lang="fr-FR" sz="2000" b="1" dirty="0">
                <a:solidFill>
                  <a:srgbClr val="0070C0"/>
                </a:solidFill>
                <a:latin typeface="Avenir Book" panose="02000503020000020003" pitchFamily="2" charset="0"/>
              </a:rPr>
              <a:t>Transferts économiques</a:t>
            </a:r>
          </a:p>
          <a:p>
            <a:pPr>
              <a:lnSpc>
                <a:spcPct val="100000"/>
              </a:lnSpc>
            </a:pPr>
            <a:endParaRPr lang="fr-FR" u="sng" dirty="0">
              <a:latin typeface="Avenir Book" panose="02000503020000020003" pitchFamily="2" charset="0"/>
            </a:endParaRPr>
          </a:p>
          <a:p>
            <a:pPr>
              <a:lnSpc>
                <a:spcPct val="100000"/>
              </a:lnSpc>
            </a:pPr>
            <a:r>
              <a:rPr lang="fr-FR" sz="1600" b="0" dirty="0">
                <a:latin typeface="Avenir Book" panose="02000503020000020003" pitchFamily="2" charset="0"/>
              </a:rPr>
              <a:t>Revenus perçus par les </a:t>
            </a:r>
            <a:r>
              <a:rPr lang="fr-FR" sz="1600" dirty="0">
                <a:latin typeface="Avenir Book" panose="02000503020000020003" pitchFamily="2" charset="0"/>
              </a:rPr>
              <a:t>Etats Hôtes (au niveau national, régional et local) </a:t>
            </a:r>
            <a:r>
              <a:rPr lang="fr-FR" sz="1600" b="0" dirty="0">
                <a:latin typeface="Avenir Book" panose="02000503020000020003" pitchFamily="2" charset="0"/>
              </a:rPr>
              <a:t>à travers des contributions internationales à l’infrastructure et au programme de recherche. </a:t>
            </a:r>
          </a:p>
        </p:txBody>
      </p:sp>
      <p:sp>
        <p:nvSpPr>
          <p:cNvPr id="18" name="ZoneTexte 17">
            <a:extLst>
              <a:ext uri="{FF2B5EF4-FFF2-40B4-BE49-F238E27FC236}">
                <a16:creationId xmlns:a16="http://schemas.microsoft.com/office/drawing/2014/main" id="{CD92C9BB-9E0B-2B7E-318E-07A1B542865D}"/>
              </a:ext>
            </a:extLst>
          </p:cNvPr>
          <p:cNvSpPr txBox="1"/>
          <p:nvPr/>
        </p:nvSpPr>
        <p:spPr>
          <a:xfrm>
            <a:off x="5329869" y="2459504"/>
            <a:ext cx="3991798" cy="1938992"/>
          </a:xfrm>
          <a:prstGeom prst="rect">
            <a:avLst/>
          </a:prstGeom>
          <a:noFill/>
        </p:spPr>
        <p:txBody>
          <a:bodyPr wrap="square">
            <a:spAutoFit/>
          </a:bodyPr>
          <a:lstStyle/>
          <a:p>
            <a:r>
              <a:rPr lang="fr-FR" sz="2000" b="1" dirty="0">
                <a:solidFill>
                  <a:srgbClr val="C92213"/>
                </a:solidFill>
                <a:latin typeface="Avenir Book" panose="02000503020000020003" pitchFamily="2" charset="0"/>
              </a:rPr>
              <a:t>Retombées socio-économiques</a:t>
            </a:r>
          </a:p>
          <a:p>
            <a:endParaRPr lang="fr-FR" sz="2000" b="1" dirty="0">
              <a:latin typeface="Avenir Book" panose="02000503020000020003" pitchFamily="2" charset="0"/>
            </a:endParaRPr>
          </a:p>
          <a:p>
            <a:pPr>
              <a:lnSpc>
                <a:spcPct val="100000"/>
              </a:lnSpc>
            </a:pPr>
            <a:r>
              <a:rPr lang="fr-FR" sz="1600" dirty="0">
                <a:latin typeface="Avenir Book" panose="02000503020000020003" pitchFamily="2" charset="0"/>
              </a:rPr>
              <a:t>Bénéfices nets perçus par la société et l'économie mondiales, régionales et locales en raison des activités liées à l’infrastructure et au programme de recherche.</a:t>
            </a:r>
          </a:p>
        </p:txBody>
      </p:sp>
    </p:spTree>
    <p:extLst>
      <p:ext uri="{BB962C8B-B14F-4D97-AF65-F5344CB8AC3E}">
        <p14:creationId xmlns:p14="http://schemas.microsoft.com/office/powerpoint/2010/main" val="3526832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5" name="Text Placeholder 7">
            <a:extLst>
              <a:ext uri="{FF2B5EF4-FFF2-40B4-BE49-F238E27FC236}">
                <a16:creationId xmlns:a16="http://schemas.microsoft.com/office/drawing/2014/main" id="{418193F3-B785-C57C-3ECB-4976C1D6202B}"/>
              </a:ext>
            </a:extLst>
          </p:cNvPr>
          <p:cNvSpPr txBox="1">
            <a:spLocks/>
          </p:cNvSpPr>
          <p:nvPr/>
        </p:nvSpPr>
        <p:spPr>
          <a:xfrm>
            <a:off x="923508" y="5790228"/>
            <a:ext cx="2344950" cy="1876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 sz="1400">
                <a:latin typeface="Avenir" panose="02000503020000020003" pitchFamily="2" charset="0"/>
              </a:rPr>
              <a:t>Logiciels et systèmes libres</a:t>
            </a:r>
          </a:p>
        </p:txBody>
      </p:sp>
      <p:pic>
        <p:nvPicPr>
          <p:cNvPr id="6" name="Picture Placeholder 19">
            <a:extLst>
              <a:ext uri="{FF2B5EF4-FFF2-40B4-BE49-F238E27FC236}">
                <a16:creationId xmlns:a16="http://schemas.microsoft.com/office/drawing/2014/main" id="{8A668C74-E769-571F-E37F-BF213E6B10DC}"/>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923508" y="1856276"/>
            <a:ext cx="2284572" cy="1561275"/>
          </a:xfrm>
          <a:prstGeom prst="rect">
            <a:avLst/>
          </a:prstGeom>
        </p:spPr>
      </p:pic>
      <p:pic>
        <p:nvPicPr>
          <p:cNvPr id="10" name="Picture Placeholder 27">
            <a:extLst>
              <a:ext uri="{FF2B5EF4-FFF2-40B4-BE49-F238E27FC236}">
                <a16:creationId xmlns:a16="http://schemas.microsoft.com/office/drawing/2014/main" id="{464BEF25-9A93-A3D7-9066-AC82315AECA8}"/>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3475435" y="1856276"/>
            <a:ext cx="2284572" cy="1561275"/>
          </a:xfrm>
          <a:prstGeom prst="rect">
            <a:avLst/>
          </a:prstGeom>
        </p:spPr>
      </p:pic>
      <p:pic>
        <p:nvPicPr>
          <p:cNvPr id="12" name="Picture Placeholder 22">
            <a:extLst>
              <a:ext uri="{FF2B5EF4-FFF2-40B4-BE49-F238E27FC236}">
                <a16:creationId xmlns:a16="http://schemas.microsoft.com/office/drawing/2014/main" id="{FAC2AD99-D6C2-151D-3CC9-EE64394D8E43}"/>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027361" y="1856276"/>
            <a:ext cx="2284572" cy="1561275"/>
          </a:xfrm>
          <a:prstGeom prst="rect">
            <a:avLst/>
          </a:prstGeom>
        </p:spPr>
      </p:pic>
      <p:pic>
        <p:nvPicPr>
          <p:cNvPr id="14" name="Picture Placeholder 25">
            <a:extLst>
              <a:ext uri="{FF2B5EF4-FFF2-40B4-BE49-F238E27FC236}">
                <a16:creationId xmlns:a16="http://schemas.microsoft.com/office/drawing/2014/main" id="{0B19658D-A8BB-BCBB-CF63-8765D44D1685}"/>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945576" y="4186218"/>
            <a:ext cx="2284572" cy="1561275"/>
          </a:xfrm>
          <a:prstGeom prst="rect">
            <a:avLst/>
          </a:prstGeom>
        </p:spPr>
      </p:pic>
      <p:pic>
        <p:nvPicPr>
          <p:cNvPr id="16" name="Picture Placeholder 29">
            <a:extLst>
              <a:ext uri="{FF2B5EF4-FFF2-40B4-BE49-F238E27FC236}">
                <a16:creationId xmlns:a16="http://schemas.microsoft.com/office/drawing/2014/main" id="{E672E2D1-A021-45F9-5485-356400A50904}"/>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3497503" y="4186218"/>
            <a:ext cx="2284572" cy="1561275"/>
          </a:xfrm>
          <a:prstGeom prst="rect">
            <a:avLst/>
          </a:prstGeom>
        </p:spPr>
      </p:pic>
      <p:pic>
        <p:nvPicPr>
          <p:cNvPr id="19" name="Picture Placeholder 26">
            <a:extLst>
              <a:ext uri="{FF2B5EF4-FFF2-40B4-BE49-F238E27FC236}">
                <a16:creationId xmlns:a16="http://schemas.microsoft.com/office/drawing/2014/main" id="{4920F41F-85FD-513D-16EE-CF01FBD0F29A}"/>
              </a:ext>
            </a:extLst>
          </p:cNvPr>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6049429" y="4186218"/>
            <a:ext cx="2284572" cy="1561275"/>
          </a:xfrm>
          <a:prstGeom prst="rect">
            <a:avLst/>
          </a:prstGeom>
        </p:spPr>
      </p:pic>
      <p:sp>
        <p:nvSpPr>
          <p:cNvPr id="20" name="Text Placeholder 14">
            <a:extLst>
              <a:ext uri="{FF2B5EF4-FFF2-40B4-BE49-F238E27FC236}">
                <a16:creationId xmlns:a16="http://schemas.microsoft.com/office/drawing/2014/main" id="{098D994B-DDBE-6A90-AD6F-1FB944A79BE3}"/>
              </a:ext>
            </a:extLst>
          </p:cNvPr>
          <p:cNvSpPr txBox="1">
            <a:spLocks/>
          </p:cNvSpPr>
          <p:nvPr/>
        </p:nvSpPr>
        <p:spPr>
          <a:xfrm>
            <a:off x="1122363" y="3460286"/>
            <a:ext cx="2344950" cy="1876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 sz="1400">
                <a:latin typeface="Avenir" panose="02000503020000020003" pitchFamily="2" charset="0"/>
              </a:rPr>
              <a:t>Valeur de la formation</a:t>
            </a:r>
            <a:endParaRPr lang="fr" sz="1400" dirty="0">
              <a:latin typeface="Avenir" panose="02000503020000020003" pitchFamily="2" charset="0"/>
            </a:endParaRPr>
          </a:p>
        </p:txBody>
      </p:sp>
      <p:sp>
        <p:nvSpPr>
          <p:cNvPr id="21" name="Text Placeholder 15">
            <a:extLst>
              <a:ext uri="{FF2B5EF4-FFF2-40B4-BE49-F238E27FC236}">
                <a16:creationId xmlns:a16="http://schemas.microsoft.com/office/drawing/2014/main" id="{545D90C7-A05F-DCC2-4F90-CDEDE2E9E1DB}"/>
              </a:ext>
            </a:extLst>
          </p:cNvPr>
          <p:cNvSpPr txBox="1">
            <a:spLocks/>
          </p:cNvSpPr>
          <p:nvPr/>
        </p:nvSpPr>
        <p:spPr>
          <a:xfrm>
            <a:off x="3445245" y="3461549"/>
            <a:ext cx="2582116" cy="1876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 sz="1400" dirty="0">
                <a:latin typeface="Avenir" panose="02000503020000020003" pitchFamily="2" charset="0"/>
              </a:rPr>
              <a:t>Valeur des produits scientifiques</a:t>
            </a:r>
          </a:p>
        </p:txBody>
      </p:sp>
      <p:sp>
        <p:nvSpPr>
          <p:cNvPr id="22" name="Text Placeholder 16">
            <a:extLst>
              <a:ext uri="{FF2B5EF4-FFF2-40B4-BE49-F238E27FC236}">
                <a16:creationId xmlns:a16="http://schemas.microsoft.com/office/drawing/2014/main" id="{E4777AF9-1DD5-5C09-D54C-D989AE4CD990}"/>
              </a:ext>
            </a:extLst>
          </p:cNvPr>
          <p:cNvSpPr txBox="1">
            <a:spLocks/>
          </p:cNvSpPr>
          <p:nvPr/>
        </p:nvSpPr>
        <p:spPr>
          <a:xfrm>
            <a:off x="6049429" y="3478536"/>
            <a:ext cx="2344950" cy="1876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 sz="1400">
                <a:latin typeface="Avenir" panose="02000503020000020003" pitchFamily="2" charset="0"/>
              </a:rPr>
              <a:t>Applications à l’industrie</a:t>
            </a:r>
          </a:p>
        </p:txBody>
      </p:sp>
      <p:sp>
        <p:nvSpPr>
          <p:cNvPr id="23" name="Text Placeholder 17">
            <a:extLst>
              <a:ext uri="{FF2B5EF4-FFF2-40B4-BE49-F238E27FC236}">
                <a16:creationId xmlns:a16="http://schemas.microsoft.com/office/drawing/2014/main" id="{980ED5A3-5521-C7C5-56E2-C44B48C699A5}"/>
              </a:ext>
            </a:extLst>
          </p:cNvPr>
          <p:cNvSpPr txBox="1">
            <a:spLocks/>
          </p:cNvSpPr>
          <p:nvPr/>
        </p:nvSpPr>
        <p:spPr>
          <a:xfrm>
            <a:off x="3467313" y="5790228"/>
            <a:ext cx="2344950" cy="1876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 sz="1400">
                <a:latin typeface="Avenir" panose="02000503020000020003" pitchFamily="2" charset="0"/>
              </a:rPr>
              <a:t>Biens culturels</a:t>
            </a:r>
          </a:p>
        </p:txBody>
      </p:sp>
      <p:sp>
        <p:nvSpPr>
          <p:cNvPr id="24" name="Text Placeholder 18">
            <a:extLst>
              <a:ext uri="{FF2B5EF4-FFF2-40B4-BE49-F238E27FC236}">
                <a16:creationId xmlns:a16="http://schemas.microsoft.com/office/drawing/2014/main" id="{4C18F9E9-FC68-F020-3FAC-D6D8F4E20730}"/>
              </a:ext>
            </a:extLst>
          </p:cNvPr>
          <p:cNvSpPr txBox="1">
            <a:spLocks/>
          </p:cNvSpPr>
          <p:nvPr/>
        </p:nvSpPr>
        <p:spPr>
          <a:xfrm>
            <a:off x="6011118" y="5790228"/>
            <a:ext cx="2344950" cy="1876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 sz="1400">
                <a:latin typeface="Avenir" panose="02000503020000020003" pitchFamily="2" charset="0"/>
              </a:rPr>
              <a:t>Valeur en tant que bien public</a:t>
            </a:r>
          </a:p>
        </p:txBody>
      </p:sp>
      <p:sp>
        <p:nvSpPr>
          <p:cNvPr id="26" name="Title 36">
            <a:extLst>
              <a:ext uri="{FF2B5EF4-FFF2-40B4-BE49-F238E27FC236}">
                <a16:creationId xmlns:a16="http://schemas.microsoft.com/office/drawing/2014/main" id="{003CC821-674B-9C99-6F1C-DF1F8ED50B72}"/>
              </a:ext>
            </a:extLst>
          </p:cNvPr>
          <p:cNvSpPr>
            <a:spLocks noGrp="1"/>
          </p:cNvSpPr>
          <p:nvPr>
            <p:ph type="title"/>
          </p:nvPr>
        </p:nvSpPr>
        <p:spPr>
          <a:xfrm>
            <a:off x="101052" y="536143"/>
            <a:ext cx="10188058" cy="1013719"/>
          </a:xfrm>
        </p:spPr>
        <p:txBody>
          <a:bodyPr>
            <a:noAutofit/>
          </a:bodyPr>
          <a:lstStyle/>
          <a:p>
            <a:r>
              <a:rPr lang="fr-FR" sz="2900" b="1" dirty="0">
                <a:solidFill>
                  <a:srgbClr val="0F124A"/>
                </a:solidFill>
                <a:latin typeface="Avenir Black" panose="02000503020000020003" pitchFamily="2" charset="0"/>
              </a:rPr>
              <a:t>Quelles retombées économiques pour les territoires ?</a:t>
            </a:r>
            <a:endParaRPr lang="en-CH" sz="2900" b="1" dirty="0">
              <a:solidFill>
                <a:srgbClr val="0F124A"/>
              </a:solidFill>
              <a:latin typeface="Avenir Black" panose="02000503020000020003" pitchFamily="2" charset="0"/>
            </a:endParaRPr>
          </a:p>
        </p:txBody>
      </p:sp>
    </p:spTree>
    <p:extLst>
      <p:ext uri="{BB962C8B-B14F-4D97-AF65-F5344CB8AC3E}">
        <p14:creationId xmlns:p14="http://schemas.microsoft.com/office/powerpoint/2010/main" val="31113231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F62B50A-AC39-C6DE-F8FD-1D35205A82AA}"/>
              </a:ext>
            </a:extLst>
          </p:cNvPr>
          <p:cNvSpPr>
            <a:spLocks noGrp="1"/>
          </p:cNvSpPr>
          <p:nvPr>
            <p:ph type="sldNum" sz="quarter" idx="10"/>
          </p:nvPr>
        </p:nvSpPr>
        <p:spPr/>
        <p:txBody>
          <a:bodyPr/>
          <a:lstStyle/>
          <a:p>
            <a:fld id="{88A1DFE4-5FC5-43BD-BB7E-75EAD82B965F}" type="slidenum">
              <a:rPr lang="en-US" noProof="0" smtClean="0"/>
              <a:pPr/>
              <a:t>26</a:t>
            </a:fld>
            <a:endParaRPr lang="en-US" noProof="0" dirty="0"/>
          </a:p>
        </p:txBody>
      </p:sp>
      <p:sp>
        <p:nvSpPr>
          <p:cNvPr id="7" name="Text Placeholder 6">
            <a:extLst>
              <a:ext uri="{FF2B5EF4-FFF2-40B4-BE49-F238E27FC236}">
                <a16:creationId xmlns:a16="http://schemas.microsoft.com/office/drawing/2014/main" id="{A29D9A2E-CCB0-1587-EA45-C6FA4584F84C}"/>
              </a:ext>
            </a:extLst>
          </p:cNvPr>
          <p:cNvSpPr>
            <a:spLocks noGrp="1"/>
          </p:cNvSpPr>
          <p:nvPr>
            <p:ph type="body" sz="quarter" idx="12"/>
          </p:nvPr>
        </p:nvSpPr>
        <p:spPr>
          <a:xfrm>
            <a:off x="173115" y="1778931"/>
            <a:ext cx="4087221" cy="3810183"/>
          </a:xfrm>
        </p:spPr>
        <p:txBody>
          <a:bodyPr>
            <a:normAutofit fontScale="77500" lnSpcReduction="20000"/>
          </a:bodyPr>
          <a:lstStyle/>
          <a:p>
            <a:pPr marL="309553" indent="-309553"/>
            <a:r>
              <a:rPr lang="fr-FR" dirty="0"/>
              <a:t>Priorité : la réutilisation</a:t>
            </a:r>
          </a:p>
          <a:p>
            <a:pPr marL="309553" indent="-309553"/>
            <a:r>
              <a:rPr lang="fr-FR" dirty="0"/>
              <a:t>Eviter et réduire les transports </a:t>
            </a:r>
            <a:r>
              <a:rPr lang="fr-FR" b="0" dirty="0"/>
              <a:t>des déblais, surtout par camion</a:t>
            </a:r>
          </a:p>
          <a:p>
            <a:pPr marL="309553" indent="-309553"/>
            <a:r>
              <a:rPr lang="fr-FR" dirty="0"/>
              <a:t>Résultats du concours international “Mining the Future” en Octobre 2022 ouvre la voie au développement d’un approche innovant et local</a:t>
            </a:r>
          </a:p>
          <a:p>
            <a:pPr marL="821412" lvl="1" indent="-309553">
              <a:buFont typeface="Arial" panose="020B0604020202020204" pitchFamily="34" charset="0"/>
              <a:buChar char="•"/>
            </a:pPr>
            <a:r>
              <a:rPr lang="fr-FR" dirty="0"/>
              <a:t>Valorisation pour </a:t>
            </a:r>
            <a:r>
              <a:rPr lang="fr-FR" b="1" dirty="0"/>
              <a:t>l’agriculture</a:t>
            </a:r>
            <a:r>
              <a:rPr lang="fr-FR" dirty="0"/>
              <a:t> et l’adaptation des </a:t>
            </a:r>
            <a:r>
              <a:rPr lang="fr-FR" b="1" dirty="0"/>
              <a:t>forêts</a:t>
            </a:r>
            <a:r>
              <a:rPr lang="fr-FR" dirty="0"/>
              <a:t> au changement du climat</a:t>
            </a:r>
          </a:p>
          <a:p>
            <a:pPr marL="821412" lvl="1" indent="-309553">
              <a:buFont typeface="Arial" panose="020B0604020202020204" pitchFamily="34" charset="0"/>
              <a:buChar char="•"/>
            </a:pPr>
            <a:r>
              <a:rPr lang="fr-FR" dirty="0"/>
              <a:t>Reconstruction des </a:t>
            </a:r>
            <a:r>
              <a:rPr lang="fr-FR" b="1" dirty="0"/>
              <a:t>prairies</a:t>
            </a:r>
            <a:r>
              <a:rPr lang="fr-FR" dirty="0"/>
              <a:t> et réhabilitation des </a:t>
            </a:r>
            <a:r>
              <a:rPr lang="fr-FR" b="1" dirty="0"/>
              <a:t>friches</a:t>
            </a:r>
          </a:p>
          <a:p>
            <a:pPr marL="821412" lvl="1" indent="-309553">
              <a:buFont typeface="Arial" panose="020B0604020202020204" pitchFamily="34" charset="0"/>
              <a:buChar char="•"/>
            </a:pPr>
            <a:r>
              <a:rPr lang="fr-FR" dirty="0"/>
              <a:t>Production des </a:t>
            </a:r>
            <a:r>
              <a:rPr lang="fr-FR" b="1" dirty="0"/>
              <a:t>matériaux de construction</a:t>
            </a:r>
            <a:r>
              <a:rPr lang="fr-FR" dirty="0"/>
              <a:t> locaux pour les sites du FCC</a:t>
            </a:r>
          </a:p>
          <a:p>
            <a:pPr marL="309553" indent="-309553"/>
            <a:r>
              <a:rPr lang="fr-FR" dirty="0"/>
              <a:t>Démonstration à grande échelle à prévoir avant l’intégration dans la conception détaillé du chantier</a:t>
            </a:r>
          </a:p>
          <a:p>
            <a:pPr marL="309553" indent="-309553"/>
            <a:endParaRPr lang="fr-FR" dirty="0"/>
          </a:p>
        </p:txBody>
      </p:sp>
      <p:sp>
        <p:nvSpPr>
          <p:cNvPr id="6" name="Title 5">
            <a:extLst>
              <a:ext uri="{FF2B5EF4-FFF2-40B4-BE49-F238E27FC236}">
                <a16:creationId xmlns:a16="http://schemas.microsoft.com/office/drawing/2014/main" id="{CF773B19-24F5-EA8E-C003-018E97C80063}"/>
              </a:ext>
            </a:extLst>
          </p:cNvPr>
          <p:cNvSpPr>
            <a:spLocks noGrp="1"/>
          </p:cNvSpPr>
          <p:nvPr>
            <p:ph type="title"/>
          </p:nvPr>
        </p:nvSpPr>
        <p:spPr>
          <a:xfrm>
            <a:off x="278903" y="1162553"/>
            <a:ext cx="8951963" cy="383885"/>
          </a:xfrm>
        </p:spPr>
        <p:txBody>
          <a:bodyPr>
            <a:normAutofit fontScale="90000"/>
          </a:bodyPr>
          <a:lstStyle/>
          <a:p>
            <a:r>
              <a:rPr lang="en-CH" sz="2600" b="1" dirty="0"/>
              <a:t>Gestion et valorisation des déblais</a:t>
            </a:r>
          </a:p>
        </p:txBody>
      </p:sp>
      <p:pic>
        <p:nvPicPr>
          <p:cNvPr id="9" name="Picture 8">
            <a:extLst>
              <a:ext uri="{FF2B5EF4-FFF2-40B4-BE49-F238E27FC236}">
                <a16:creationId xmlns:a16="http://schemas.microsoft.com/office/drawing/2014/main" id="{22D92657-3A76-EB8E-F61B-7552F63F95CF}"/>
              </a:ext>
            </a:extLst>
          </p:cNvPr>
          <p:cNvPicPr>
            <a:picLocks noChangeAspect="1"/>
          </p:cNvPicPr>
          <p:nvPr/>
        </p:nvPicPr>
        <p:blipFill>
          <a:blip r:embed="rId2"/>
          <a:stretch>
            <a:fillRect/>
          </a:stretch>
        </p:blipFill>
        <p:spPr>
          <a:xfrm>
            <a:off x="4260336" y="1778930"/>
            <a:ext cx="5645665" cy="4116215"/>
          </a:xfrm>
          <a:prstGeom prst="rect">
            <a:avLst/>
          </a:prstGeom>
        </p:spPr>
      </p:pic>
    </p:spTree>
    <p:extLst>
      <p:ext uri="{BB962C8B-B14F-4D97-AF65-F5344CB8AC3E}">
        <p14:creationId xmlns:p14="http://schemas.microsoft.com/office/powerpoint/2010/main" val="846429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4">
            <a:extLst>
              <a:ext uri="{FF2B5EF4-FFF2-40B4-BE49-F238E27FC236}">
                <a16:creationId xmlns:a16="http://schemas.microsoft.com/office/drawing/2014/main" id="{D0BA9F25-8086-6BE2-7268-A893F83BCA09}"/>
              </a:ext>
            </a:extLst>
          </p:cNvPr>
          <p:cNvSpPr txBox="1">
            <a:spLocks/>
          </p:cNvSpPr>
          <p:nvPr/>
        </p:nvSpPr>
        <p:spPr>
          <a:xfrm>
            <a:off x="527903" y="1765199"/>
            <a:ext cx="5460476" cy="359712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1446" indent="-171446">
              <a:lnSpc>
                <a:spcPct val="100000"/>
              </a:lnSpc>
            </a:pPr>
            <a:r>
              <a:rPr lang="fr" sz="1600" dirty="0"/>
              <a:t>Une</a:t>
            </a:r>
            <a:r>
              <a:rPr lang="fr" sz="1600" b="1" dirty="0"/>
              <a:t> hiérarchisation</a:t>
            </a:r>
            <a:r>
              <a:rPr lang="fr" sz="1600" dirty="0"/>
              <a:t> </a:t>
            </a:r>
            <a:r>
              <a:rPr lang="fr" sz="1600" b="1" dirty="0"/>
              <a:t>des ambitions </a:t>
            </a:r>
            <a:r>
              <a:rPr lang="fr" sz="1600" dirty="0"/>
              <a:t>européennes à long terme de la physique des particules.</a:t>
            </a:r>
          </a:p>
          <a:p>
            <a:pPr marL="171446" indent="-171446">
              <a:lnSpc>
                <a:spcPct val="100000"/>
              </a:lnSpc>
            </a:pPr>
            <a:r>
              <a:rPr lang="fr" sz="1600" dirty="0"/>
              <a:t>Mise à jour environ </a:t>
            </a:r>
            <a:r>
              <a:rPr lang="fr" sz="1600" b="1" dirty="0"/>
              <a:t>tous les </a:t>
            </a:r>
            <a:r>
              <a:rPr lang="fr-CH" sz="1600" b="1" dirty="0"/>
              <a:t>6</a:t>
            </a:r>
            <a:r>
              <a:rPr lang="fr" sz="1600" b="1" dirty="0"/>
              <a:t> ans</a:t>
            </a:r>
            <a:r>
              <a:rPr lang="fr" sz="1600" dirty="0"/>
              <a:t>.</a:t>
            </a:r>
          </a:p>
          <a:p>
            <a:pPr marL="171446" indent="-171446">
              <a:lnSpc>
                <a:spcPct val="100000"/>
              </a:lnSpc>
            </a:pPr>
            <a:r>
              <a:rPr lang="fr-CH" sz="1600" dirty="0"/>
              <a:t>L</a:t>
            </a:r>
            <a:r>
              <a:rPr lang="fr" sz="1600" dirty="0" err="1"/>
              <a:t>iée</a:t>
            </a:r>
            <a:r>
              <a:rPr lang="fr-CH" sz="1600" dirty="0"/>
              <a:t> ni</a:t>
            </a:r>
            <a:r>
              <a:rPr lang="fr" sz="1600" dirty="0"/>
              <a:t> à l’Union européenne ni à des pays européens spécifiques.</a:t>
            </a:r>
          </a:p>
          <a:p>
            <a:pPr marL="171446" indent="-171446">
              <a:lnSpc>
                <a:spcPct val="100000"/>
              </a:lnSpc>
            </a:pPr>
            <a:r>
              <a:rPr lang="fr" sz="1600" dirty="0"/>
              <a:t>Mandatée </a:t>
            </a:r>
            <a:r>
              <a:rPr lang="fr-CH" sz="1600" dirty="0"/>
              <a:t>et </a:t>
            </a:r>
            <a:r>
              <a:rPr lang="fr-CH" sz="1600" b="1" dirty="0"/>
              <a:t>approuvée </a:t>
            </a:r>
            <a:r>
              <a:rPr lang="fr" sz="1600" b="1" dirty="0"/>
              <a:t>par le Conseil du CERN</a:t>
            </a:r>
            <a:r>
              <a:rPr lang="fr-CH" sz="1600" b="1" dirty="0"/>
              <a:t> </a:t>
            </a:r>
            <a:r>
              <a:rPr lang="fr-CH" sz="1600" dirty="0"/>
              <a:t>qui réunit les 23 États membres, y compris la France et la Suisse</a:t>
            </a:r>
            <a:r>
              <a:rPr lang="fr" sz="1600" dirty="0"/>
              <a:t>.</a:t>
            </a:r>
          </a:p>
          <a:p>
            <a:pPr marL="171446" indent="-171446">
              <a:lnSpc>
                <a:spcPct val="100000"/>
              </a:lnSpc>
            </a:pPr>
            <a:r>
              <a:rPr lang="fr" sz="1600" dirty="0"/>
              <a:t>Un processus de consultation de la base de la </a:t>
            </a:r>
            <a:r>
              <a:rPr lang="fr" sz="1600" b="1" dirty="0"/>
              <a:t>communauté internationale de la physique des particules</a:t>
            </a:r>
            <a:r>
              <a:rPr lang="fr" sz="1600" dirty="0"/>
              <a:t>.</a:t>
            </a:r>
          </a:p>
        </p:txBody>
      </p:sp>
      <p:sp>
        <p:nvSpPr>
          <p:cNvPr id="9" name="Title 6">
            <a:extLst>
              <a:ext uri="{FF2B5EF4-FFF2-40B4-BE49-F238E27FC236}">
                <a16:creationId xmlns:a16="http://schemas.microsoft.com/office/drawing/2014/main" id="{61810ECD-B387-8516-B7AD-442747B0F92A}"/>
              </a:ext>
            </a:extLst>
          </p:cNvPr>
          <p:cNvSpPr>
            <a:spLocks noGrp="1"/>
          </p:cNvSpPr>
          <p:nvPr>
            <p:ph type="title"/>
          </p:nvPr>
        </p:nvSpPr>
        <p:spPr>
          <a:xfrm>
            <a:off x="633299" y="819100"/>
            <a:ext cx="8020843" cy="487186"/>
          </a:xfrm>
        </p:spPr>
        <p:txBody>
          <a:bodyPr>
            <a:noAutofit/>
          </a:bodyPr>
          <a:lstStyle/>
          <a:p>
            <a:pPr>
              <a:lnSpc>
                <a:spcPct val="150000"/>
              </a:lnSpc>
            </a:pPr>
            <a:r>
              <a:rPr lang="fr" sz="2000" b="1" dirty="0">
                <a:solidFill>
                  <a:srgbClr val="0F124A"/>
                </a:solidFill>
                <a:latin typeface="Avenir sport"/>
              </a:rPr>
              <a:t>L’étude de faisabilité s’inscrit dans la </a:t>
            </a:r>
            <a:br>
              <a:rPr lang="fr" sz="2000" b="1" dirty="0">
                <a:solidFill>
                  <a:srgbClr val="0F124A"/>
                </a:solidFill>
                <a:latin typeface="Avenir sport"/>
              </a:rPr>
            </a:br>
            <a:r>
              <a:rPr lang="fr" sz="2000" b="1" dirty="0">
                <a:solidFill>
                  <a:srgbClr val="0F124A"/>
                </a:solidFill>
                <a:latin typeface="Avenir sport"/>
              </a:rPr>
              <a:t>Stratégie Européenne pour la Physique des Particules</a:t>
            </a:r>
          </a:p>
        </p:txBody>
      </p:sp>
      <p:pic>
        <p:nvPicPr>
          <p:cNvPr id="11" name="Picture Placeholder 11">
            <a:extLst>
              <a:ext uri="{FF2B5EF4-FFF2-40B4-BE49-F238E27FC236}">
                <a16:creationId xmlns:a16="http://schemas.microsoft.com/office/drawing/2014/main" id="{87EEDB6F-9A6A-8A9C-4EAC-1974146B1D29}"/>
              </a:ext>
            </a:extLst>
          </p:cNvPr>
          <p:cNvPicPr>
            <a:picLocks noChangeAspect="1"/>
          </p:cNvPicPr>
          <p:nvPr/>
        </p:nvPicPr>
        <p:blipFill>
          <a:blip r:embed="rId3">
            <a:extLst>
              <a:ext uri="{28A0092B-C50C-407E-A947-70E740481C1C}">
                <a14:useLocalDpi xmlns:a14="http://schemas.microsoft.com/office/drawing/2010/main" val="0"/>
              </a:ext>
            </a:extLst>
          </a:blip>
          <a:srcRect t="140" b="140"/>
          <a:stretch/>
        </p:blipFill>
        <p:spPr>
          <a:xfrm>
            <a:off x="6265733" y="1717920"/>
            <a:ext cx="3329653" cy="3188481"/>
          </a:xfrm>
          <a:prstGeom prst="rect">
            <a:avLst/>
          </a:prstGeom>
        </p:spPr>
      </p:pic>
      <p:sp>
        <p:nvSpPr>
          <p:cNvPr id="7" name="Text Placeholder 4">
            <a:extLst>
              <a:ext uri="{FF2B5EF4-FFF2-40B4-BE49-F238E27FC236}">
                <a16:creationId xmlns:a16="http://schemas.microsoft.com/office/drawing/2014/main" id="{2166D3A2-10D2-98DF-6DB0-801889E1CA22}"/>
              </a:ext>
            </a:extLst>
          </p:cNvPr>
          <p:cNvSpPr txBox="1">
            <a:spLocks/>
          </p:cNvSpPr>
          <p:nvPr/>
        </p:nvSpPr>
        <p:spPr>
          <a:xfrm>
            <a:off x="461915" y="5007091"/>
            <a:ext cx="9294916" cy="1384282"/>
          </a:xfrm>
          <a:prstGeom prst="rect">
            <a:avLst/>
          </a:prstGeom>
          <a:ln w="28575">
            <a:solidFill>
              <a:srgbClr val="FF0000"/>
            </a:solid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fr" sz="2000" i="1" dirty="0"/>
              <a:t>« [L]’Europe, avec ses partenaires internationaux, devra </a:t>
            </a:r>
            <a:r>
              <a:rPr lang="fr" sz="2000" b="1" i="1" dirty="0"/>
              <a:t>étudier la faisabilité technique et financière</a:t>
            </a:r>
            <a:r>
              <a:rPr lang="fr" sz="2000" i="1" dirty="0"/>
              <a:t> d’un </a:t>
            </a:r>
            <a:r>
              <a:rPr lang="fr" sz="2000" b="1" i="1" dirty="0"/>
              <a:t>futur collisionneur de hadrons </a:t>
            </a:r>
            <a:r>
              <a:rPr lang="fr" sz="2000" i="1" dirty="0"/>
              <a:t>d’une énergie d’au moins 100 TeV dans le centre de masse au CERN, avec, comme </a:t>
            </a:r>
            <a:r>
              <a:rPr lang="fr" sz="2000" b="1" i="1" dirty="0"/>
              <a:t>première phase </a:t>
            </a:r>
            <a:r>
              <a:rPr lang="fr" sz="2000" i="1" dirty="0"/>
              <a:t>éventuelle, la </a:t>
            </a:r>
            <a:r>
              <a:rPr lang="fr" sz="2000" b="1" i="1" dirty="0"/>
              <a:t>construction d’une usine à Higgs </a:t>
            </a:r>
            <a:r>
              <a:rPr lang="fr" sz="2000" i="1" dirty="0"/>
              <a:t>et de production électrofaible sous la forme d’une machine électron-positon. </a:t>
            </a:r>
          </a:p>
        </p:txBody>
      </p:sp>
    </p:spTree>
    <p:extLst>
      <p:ext uri="{BB962C8B-B14F-4D97-AF65-F5344CB8AC3E}">
        <p14:creationId xmlns:p14="http://schemas.microsoft.com/office/powerpoint/2010/main" val="1657806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6">
            <a:extLst>
              <a:ext uri="{FF2B5EF4-FFF2-40B4-BE49-F238E27FC236}">
                <a16:creationId xmlns:a16="http://schemas.microsoft.com/office/drawing/2014/main" id="{4FCA7579-C625-697D-2EB2-B43FBD6E16FD}"/>
              </a:ext>
            </a:extLst>
          </p:cNvPr>
          <p:cNvSpPr>
            <a:spLocks noGrp="1"/>
          </p:cNvSpPr>
          <p:nvPr>
            <p:ph type="title"/>
          </p:nvPr>
        </p:nvSpPr>
        <p:spPr>
          <a:xfrm>
            <a:off x="321859" y="726076"/>
            <a:ext cx="6587988" cy="752925"/>
          </a:xfrm>
        </p:spPr>
        <p:txBody>
          <a:bodyPr>
            <a:noAutofit/>
          </a:bodyPr>
          <a:lstStyle/>
          <a:p>
            <a:pPr rtl="0"/>
            <a:r>
              <a:rPr lang="fr" sz="2400" b="1" dirty="0">
                <a:solidFill>
                  <a:srgbClr val="0F124A"/>
                </a:solidFill>
                <a:latin typeface="Avenir Black" panose="02000503020000020003" pitchFamily="2" charset="0"/>
              </a:rPr>
              <a:t>Le programme du FCC </a:t>
            </a:r>
            <a:r>
              <a:rPr lang="fr-FR" sz="2400" b="1" dirty="0">
                <a:solidFill>
                  <a:srgbClr val="0F124A"/>
                </a:solidFill>
                <a:latin typeface="Avenir Black" panose="02000503020000020003" pitchFamily="2" charset="0"/>
              </a:rPr>
              <a:t>s'inspire des programmes LEP – LHC du CERN et </a:t>
            </a:r>
            <a:r>
              <a:rPr lang="fr" sz="2400" b="1" dirty="0">
                <a:solidFill>
                  <a:srgbClr val="0F124A"/>
                </a:solidFill>
                <a:latin typeface="Avenir Black" panose="02000503020000020003" pitchFamily="2" charset="0"/>
              </a:rPr>
              <a:t>comporte deux phases:</a:t>
            </a:r>
          </a:p>
        </p:txBody>
      </p:sp>
      <p:pic>
        <p:nvPicPr>
          <p:cNvPr id="3" name="Picture 2">
            <a:extLst>
              <a:ext uri="{FF2B5EF4-FFF2-40B4-BE49-F238E27FC236}">
                <a16:creationId xmlns:a16="http://schemas.microsoft.com/office/drawing/2014/main" id="{0648A91E-4E5B-38D9-BA5E-99119A7C5105}"/>
              </a:ext>
            </a:extLst>
          </p:cNvPr>
          <p:cNvPicPr>
            <a:picLocks noChangeAspect="1"/>
          </p:cNvPicPr>
          <p:nvPr/>
        </p:nvPicPr>
        <p:blipFill>
          <a:blip r:embed="rId3"/>
          <a:stretch>
            <a:fillRect/>
          </a:stretch>
        </p:blipFill>
        <p:spPr>
          <a:xfrm>
            <a:off x="75416" y="1762037"/>
            <a:ext cx="9798125" cy="3895200"/>
          </a:xfrm>
          <a:prstGeom prst="rect">
            <a:avLst/>
          </a:prstGeom>
        </p:spPr>
      </p:pic>
      <p:sp>
        <p:nvSpPr>
          <p:cNvPr id="11" name="TextBox 10">
            <a:extLst>
              <a:ext uri="{FF2B5EF4-FFF2-40B4-BE49-F238E27FC236}">
                <a16:creationId xmlns:a16="http://schemas.microsoft.com/office/drawing/2014/main" id="{56435A14-2B4E-3904-9154-752EA42884D6}"/>
              </a:ext>
            </a:extLst>
          </p:cNvPr>
          <p:cNvSpPr txBox="1"/>
          <p:nvPr/>
        </p:nvSpPr>
        <p:spPr>
          <a:xfrm>
            <a:off x="40197" y="5850760"/>
            <a:ext cx="9786378" cy="338554"/>
          </a:xfrm>
          <a:prstGeom prst="rect">
            <a:avLst/>
          </a:prstGeom>
          <a:noFill/>
        </p:spPr>
        <p:txBody>
          <a:bodyPr wrap="square" rtlCol="0">
            <a:spAutoFit/>
          </a:bodyPr>
          <a:lstStyle>
            <a:defPPr>
              <a:defRPr lang="de-DE"/>
            </a:defPPr>
            <a:lvl1pPr algn="ctr" defTabSz="685800">
              <a:defRPr sz="1200" b="1">
                <a:solidFill>
                  <a:srgbClr val="FF0000"/>
                </a:solidFill>
                <a:latin typeface="Arial"/>
              </a:defRPr>
            </a:lvl1pPr>
          </a:lstStyle>
          <a:p>
            <a:r>
              <a:rPr lang="fr" sz="1600" b="0" dirty="0">
                <a:solidFill>
                  <a:schemeClr val="tx1"/>
                </a:solidFill>
              </a:rPr>
              <a:t>Infrastructures techniques et de génie civil communes, réutilisation de l'infrastructure existante du CERN</a:t>
            </a:r>
          </a:p>
        </p:txBody>
      </p:sp>
    </p:spTree>
    <p:extLst>
      <p:ext uri="{BB962C8B-B14F-4D97-AF65-F5344CB8AC3E}">
        <p14:creationId xmlns:p14="http://schemas.microsoft.com/office/powerpoint/2010/main" val="27736285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7" name="Group 18">
            <a:extLst>
              <a:ext uri="{FF2B5EF4-FFF2-40B4-BE49-F238E27FC236}">
                <a16:creationId xmlns:a16="http://schemas.microsoft.com/office/drawing/2014/main" id="{E14C610B-3AED-1363-A838-052BF6C7AE94}"/>
              </a:ext>
            </a:extLst>
          </p:cNvPr>
          <p:cNvGrpSpPr/>
          <p:nvPr/>
        </p:nvGrpSpPr>
        <p:grpSpPr>
          <a:xfrm>
            <a:off x="122372" y="1421033"/>
            <a:ext cx="4830628" cy="4491464"/>
            <a:chOff x="4313372" y="595533"/>
            <a:chExt cx="4830628" cy="4491464"/>
          </a:xfrm>
        </p:grpSpPr>
        <p:pic>
          <p:nvPicPr>
            <p:cNvPr id="28" name="Picture 2">
              <a:extLst>
                <a:ext uri="{FF2B5EF4-FFF2-40B4-BE49-F238E27FC236}">
                  <a16:creationId xmlns:a16="http://schemas.microsoft.com/office/drawing/2014/main" id="{29B52125-9E22-05DF-5D48-3FDE3E04F303}"/>
                </a:ext>
              </a:extLst>
            </p:cNvPr>
            <p:cNvPicPr>
              <a:picLocks noChangeAspect="1"/>
            </p:cNvPicPr>
            <p:nvPr/>
          </p:nvPicPr>
          <p:blipFill>
            <a:blip r:embed="rId3"/>
            <a:stretch>
              <a:fillRect/>
            </a:stretch>
          </p:blipFill>
          <p:spPr>
            <a:xfrm>
              <a:off x="4313372" y="843558"/>
              <a:ext cx="4830628" cy="4010174"/>
            </a:xfrm>
            <a:prstGeom prst="rect">
              <a:avLst/>
            </a:prstGeom>
          </p:spPr>
        </p:pic>
        <p:grpSp>
          <p:nvGrpSpPr>
            <p:cNvPr id="29" name="Group 10">
              <a:extLst>
                <a:ext uri="{FF2B5EF4-FFF2-40B4-BE49-F238E27FC236}">
                  <a16:creationId xmlns:a16="http://schemas.microsoft.com/office/drawing/2014/main" id="{C99D4C4D-B97D-E972-B927-084F9A461EF8}"/>
                </a:ext>
              </a:extLst>
            </p:cNvPr>
            <p:cNvGrpSpPr/>
            <p:nvPr/>
          </p:nvGrpSpPr>
          <p:grpSpPr>
            <a:xfrm>
              <a:off x="5868145" y="1131590"/>
              <a:ext cx="2098378" cy="652956"/>
              <a:chOff x="5868145" y="1131590"/>
              <a:chExt cx="2098378" cy="652956"/>
            </a:xfrm>
          </p:grpSpPr>
          <p:cxnSp>
            <p:nvCxnSpPr>
              <p:cNvPr id="58" name="Straight Arrow Connector 5">
                <a:extLst>
                  <a:ext uri="{FF2B5EF4-FFF2-40B4-BE49-F238E27FC236}">
                    <a16:creationId xmlns:a16="http://schemas.microsoft.com/office/drawing/2014/main" id="{037CD05E-0996-CADD-1F1D-8FC2C5704210}"/>
                  </a:ext>
                </a:extLst>
              </p:cNvPr>
              <p:cNvCxnSpPr>
                <a:cxnSpLocks/>
              </p:cNvCxnSpPr>
              <p:nvPr/>
            </p:nvCxnSpPr>
            <p:spPr>
              <a:xfrm flipV="1">
                <a:off x="6588224" y="1131590"/>
                <a:ext cx="0" cy="360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9" name="TextBox 7">
                <a:extLst>
                  <a:ext uri="{FF2B5EF4-FFF2-40B4-BE49-F238E27FC236}">
                    <a16:creationId xmlns:a16="http://schemas.microsoft.com/office/drawing/2014/main" id="{2CD3B2FF-E041-F0CD-8573-87D3F5370CB8}"/>
                  </a:ext>
                </a:extLst>
              </p:cNvPr>
              <p:cNvSpPr txBox="1"/>
              <p:nvPr/>
            </p:nvSpPr>
            <p:spPr>
              <a:xfrm>
                <a:off x="5868145" y="1507547"/>
                <a:ext cx="1332144" cy="276999"/>
              </a:xfrm>
              <a:prstGeom prst="rect">
                <a:avLst/>
              </a:prstGeom>
              <a:noFill/>
            </p:spPr>
            <p:txBody>
              <a:bodyPr wrap="square" rtlCol="0">
                <a:spAutoFit/>
              </a:bodyPr>
              <a:lstStyle/>
              <a:p>
                <a:pPr algn="ctr"/>
                <a:r>
                  <a:rPr lang="en-CH" sz="1200" dirty="0">
                    <a:solidFill>
                      <a:schemeClr val="tx2"/>
                    </a:solidFill>
                  </a:rPr>
                  <a:t>Sections droites</a:t>
                </a:r>
              </a:p>
            </p:txBody>
          </p:sp>
          <p:cxnSp>
            <p:nvCxnSpPr>
              <p:cNvPr id="60" name="Straight Arrow Connector 8">
                <a:extLst>
                  <a:ext uri="{FF2B5EF4-FFF2-40B4-BE49-F238E27FC236}">
                    <a16:creationId xmlns:a16="http://schemas.microsoft.com/office/drawing/2014/main" id="{D10A460E-33FA-C455-D783-C971D41D73AF}"/>
                  </a:ext>
                </a:extLst>
              </p:cNvPr>
              <p:cNvCxnSpPr>
                <a:cxnSpLocks/>
                <a:stCxn id="59" idx="3"/>
              </p:cNvCxnSpPr>
              <p:nvPr/>
            </p:nvCxnSpPr>
            <p:spPr>
              <a:xfrm flipV="1">
                <a:off x="7200289" y="1491635"/>
                <a:ext cx="766234" cy="1544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30" name="Group 11">
              <a:extLst>
                <a:ext uri="{FF2B5EF4-FFF2-40B4-BE49-F238E27FC236}">
                  <a16:creationId xmlns:a16="http://schemas.microsoft.com/office/drawing/2014/main" id="{6094BA7D-6E7F-E8C5-B536-FDB309F7EB2A}"/>
                </a:ext>
              </a:extLst>
            </p:cNvPr>
            <p:cNvGrpSpPr/>
            <p:nvPr/>
          </p:nvGrpSpPr>
          <p:grpSpPr>
            <a:xfrm>
              <a:off x="5940161" y="3734911"/>
              <a:ext cx="2266201" cy="757615"/>
              <a:chOff x="5940161" y="2231217"/>
              <a:chExt cx="2266201" cy="757615"/>
            </a:xfrm>
          </p:grpSpPr>
          <p:cxnSp>
            <p:nvCxnSpPr>
              <p:cNvPr id="55" name="Straight Arrow Connector 12">
                <a:extLst>
                  <a:ext uri="{FF2B5EF4-FFF2-40B4-BE49-F238E27FC236}">
                    <a16:creationId xmlns:a16="http://schemas.microsoft.com/office/drawing/2014/main" id="{BEE73505-D42A-ED44-3A15-8081F04F1E0D}"/>
                  </a:ext>
                </a:extLst>
              </p:cNvPr>
              <p:cNvCxnSpPr>
                <a:cxnSpLocks/>
                <a:stCxn id="56" idx="2"/>
              </p:cNvCxnSpPr>
              <p:nvPr/>
            </p:nvCxnSpPr>
            <p:spPr>
              <a:xfrm>
                <a:off x="6685460" y="2508216"/>
                <a:ext cx="745298" cy="4806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TextBox 13">
                <a:extLst>
                  <a:ext uri="{FF2B5EF4-FFF2-40B4-BE49-F238E27FC236}">
                    <a16:creationId xmlns:a16="http://schemas.microsoft.com/office/drawing/2014/main" id="{93B44415-A465-6D07-DF02-E0B576F95C7B}"/>
                  </a:ext>
                </a:extLst>
              </p:cNvPr>
              <p:cNvSpPr txBox="1"/>
              <p:nvPr/>
            </p:nvSpPr>
            <p:spPr>
              <a:xfrm>
                <a:off x="5940161" y="2231217"/>
                <a:ext cx="1490598" cy="276999"/>
              </a:xfrm>
              <a:prstGeom prst="rect">
                <a:avLst/>
              </a:prstGeom>
              <a:noFill/>
            </p:spPr>
            <p:txBody>
              <a:bodyPr wrap="square" rtlCol="0">
                <a:spAutoFit/>
              </a:bodyPr>
              <a:lstStyle/>
              <a:p>
                <a:pPr algn="ctr"/>
                <a:r>
                  <a:rPr lang="en-CH" sz="1200" dirty="0">
                    <a:solidFill>
                      <a:schemeClr val="tx2"/>
                    </a:solidFill>
                  </a:rPr>
                  <a:t>Sections courbées</a:t>
                </a:r>
              </a:p>
            </p:txBody>
          </p:sp>
          <p:cxnSp>
            <p:nvCxnSpPr>
              <p:cNvPr id="57" name="Straight Arrow Connector 14">
                <a:extLst>
                  <a:ext uri="{FF2B5EF4-FFF2-40B4-BE49-F238E27FC236}">
                    <a16:creationId xmlns:a16="http://schemas.microsoft.com/office/drawing/2014/main" id="{0B02EC6A-2B57-156B-5C89-DCE3FCBA08E4}"/>
                  </a:ext>
                </a:extLst>
              </p:cNvPr>
              <p:cNvCxnSpPr>
                <a:cxnSpLocks/>
                <a:stCxn id="56" idx="3"/>
              </p:cNvCxnSpPr>
              <p:nvPr/>
            </p:nvCxnSpPr>
            <p:spPr>
              <a:xfrm flipV="1">
                <a:off x="7430759" y="2349887"/>
                <a:ext cx="775603" cy="198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6451575F-410F-9BA6-F9B3-95B5E2D4A98D}"/>
                </a:ext>
              </a:extLst>
            </p:cNvPr>
            <p:cNvGrpSpPr/>
            <p:nvPr/>
          </p:nvGrpSpPr>
          <p:grpSpPr>
            <a:xfrm>
              <a:off x="5055721" y="1131590"/>
              <a:ext cx="3345930" cy="3398064"/>
              <a:chOff x="5055721" y="1131590"/>
              <a:chExt cx="3345930" cy="3398064"/>
            </a:xfrm>
          </p:grpSpPr>
          <p:cxnSp>
            <p:nvCxnSpPr>
              <p:cNvPr id="51" name="Straight Connector 26">
                <a:extLst>
                  <a:ext uri="{FF2B5EF4-FFF2-40B4-BE49-F238E27FC236}">
                    <a16:creationId xmlns:a16="http://schemas.microsoft.com/office/drawing/2014/main" id="{237FB8FC-EB7D-E8EA-E112-B74E284766B9}"/>
                  </a:ext>
                </a:extLst>
              </p:cNvPr>
              <p:cNvCxnSpPr/>
              <p:nvPr/>
            </p:nvCxnSpPr>
            <p:spPr>
              <a:xfrm>
                <a:off x="6728686" y="1131590"/>
                <a:ext cx="0" cy="334593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52" name="Straight Connector 27">
                <a:extLst>
                  <a:ext uri="{FF2B5EF4-FFF2-40B4-BE49-F238E27FC236}">
                    <a16:creationId xmlns:a16="http://schemas.microsoft.com/office/drawing/2014/main" id="{A55D9606-92F0-006D-D78D-C7A8B5B6724F}"/>
                  </a:ext>
                </a:extLst>
              </p:cNvPr>
              <p:cNvCxnSpPr>
                <a:cxnSpLocks/>
              </p:cNvCxnSpPr>
              <p:nvPr/>
            </p:nvCxnSpPr>
            <p:spPr>
              <a:xfrm rot="5400000">
                <a:off x="6728686" y="1178926"/>
                <a:ext cx="0" cy="334593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53" name="Straight Connector 28">
                <a:extLst>
                  <a:ext uri="{FF2B5EF4-FFF2-40B4-BE49-F238E27FC236}">
                    <a16:creationId xmlns:a16="http://schemas.microsoft.com/office/drawing/2014/main" id="{C815BED5-244A-4AD1-10CF-B8B4468C4896}"/>
                  </a:ext>
                </a:extLst>
              </p:cNvPr>
              <p:cNvCxnSpPr>
                <a:cxnSpLocks/>
              </p:cNvCxnSpPr>
              <p:nvPr/>
            </p:nvCxnSpPr>
            <p:spPr>
              <a:xfrm rot="2700000">
                <a:off x="6728686" y="1181325"/>
                <a:ext cx="0" cy="334593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54" name="Straight Connector 29">
                <a:extLst>
                  <a:ext uri="{FF2B5EF4-FFF2-40B4-BE49-F238E27FC236}">
                    <a16:creationId xmlns:a16="http://schemas.microsoft.com/office/drawing/2014/main" id="{F7FEACE6-E9AB-520D-343E-68A487803A35}"/>
                  </a:ext>
                </a:extLst>
              </p:cNvPr>
              <p:cNvCxnSpPr>
                <a:cxnSpLocks/>
              </p:cNvCxnSpPr>
              <p:nvPr/>
            </p:nvCxnSpPr>
            <p:spPr>
              <a:xfrm rot="18900000" flipH="1">
                <a:off x="6728686" y="1183724"/>
                <a:ext cx="0" cy="334593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grpSp>
          <p:nvGrpSpPr>
            <p:cNvPr id="32" name="Group 3">
              <a:extLst>
                <a:ext uri="{FF2B5EF4-FFF2-40B4-BE49-F238E27FC236}">
                  <a16:creationId xmlns:a16="http://schemas.microsoft.com/office/drawing/2014/main" id="{DCD5BCCB-A5BC-AE16-EBBA-F98B7FA1DEB7}"/>
                </a:ext>
              </a:extLst>
            </p:cNvPr>
            <p:cNvGrpSpPr/>
            <p:nvPr/>
          </p:nvGrpSpPr>
          <p:grpSpPr>
            <a:xfrm>
              <a:off x="4509610" y="595533"/>
              <a:ext cx="4408951" cy="4491464"/>
              <a:chOff x="4509610" y="595533"/>
              <a:chExt cx="4408951" cy="4491464"/>
            </a:xfrm>
          </p:grpSpPr>
          <p:pic>
            <p:nvPicPr>
              <p:cNvPr id="47" name="Picture 2">
                <a:extLst>
                  <a:ext uri="{FF2B5EF4-FFF2-40B4-BE49-F238E27FC236}">
                    <a16:creationId xmlns:a16="http://schemas.microsoft.com/office/drawing/2014/main" id="{65B61C2B-7BF5-E4FA-7A83-04B77052C1A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9610" y="2391750"/>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
                <a:extLst>
                  <a:ext uri="{FF2B5EF4-FFF2-40B4-BE49-F238E27FC236}">
                    <a16:creationId xmlns:a16="http://schemas.microsoft.com/office/drawing/2014/main" id="{E87ACFE7-0A23-BA3A-D1D0-5472E9544D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58561" y="2391750"/>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a:extLst>
                  <a:ext uri="{FF2B5EF4-FFF2-40B4-BE49-F238E27FC236}">
                    <a16:creationId xmlns:a16="http://schemas.microsoft.com/office/drawing/2014/main" id="{FE4E83E0-6EA2-FB2E-1FC6-E1E17D0071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72147" y="595533"/>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2">
                <a:extLst>
                  <a:ext uri="{FF2B5EF4-FFF2-40B4-BE49-F238E27FC236}">
                    <a16:creationId xmlns:a16="http://schemas.microsoft.com/office/drawing/2014/main" id="{E26AB004-3A66-539F-B8E0-03C74C04F1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72147" y="4726997"/>
                <a:ext cx="360000" cy="360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3" name="Group 17">
              <a:extLst>
                <a:ext uri="{FF2B5EF4-FFF2-40B4-BE49-F238E27FC236}">
                  <a16:creationId xmlns:a16="http://schemas.microsoft.com/office/drawing/2014/main" id="{800710B9-A54B-6575-C363-1DCF650E56DB}"/>
                </a:ext>
              </a:extLst>
            </p:cNvPr>
            <p:cNvGrpSpPr/>
            <p:nvPr/>
          </p:nvGrpSpPr>
          <p:grpSpPr>
            <a:xfrm>
              <a:off x="5055721" y="906639"/>
              <a:ext cx="3734973" cy="3920990"/>
              <a:chOff x="5055721" y="906639"/>
              <a:chExt cx="3734973" cy="3920990"/>
            </a:xfrm>
          </p:grpSpPr>
          <p:grpSp>
            <p:nvGrpSpPr>
              <p:cNvPr id="39" name="Group 15">
                <a:extLst>
                  <a:ext uri="{FF2B5EF4-FFF2-40B4-BE49-F238E27FC236}">
                    <a16:creationId xmlns:a16="http://schemas.microsoft.com/office/drawing/2014/main" id="{F1CCD72E-BEA3-0870-206F-B2A66F593B70}"/>
                  </a:ext>
                </a:extLst>
              </p:cNvPr>
              <p:cNvGrpSpPr/>
              <p:nvPr/>
            </p:nvGrpSpPr>
            <p:grpSpPr>
              <a:xfrm>
                <a:off x="5055721" y="926912"/>
                <a:ext cx="3322104" cy="3900717"/>
                <a:chOff x="5055721" y="926912"/>
                <a:chExt cx="3322104" cy="3900717"/>
              </a:xfrm>
            </p:grpSpPr>
            <p:grpSp>
              <p:nvGrpSpPr>
                <p:cNvPr id="41" name="Group 9">
                  <a:extLst>
                    <a:ext uri="{FF2B5EF4-FFF2-40B4-BE49-F238E27FC236}">
                      <a16:creationId xmlns:a16="http://schemas.microsoft.com/office/drawing/2014/main" id="{4B197CB8-5759-A4E6-2A52-08560BBE2103}"/>
                    </a:ext>
                  </a:extLst>
                </p:cNvPr>
                <p:cNvGrpSpPr/>
                <p:nvPr/>
              </p:nvGrpSpPr>
              <p:grpSpPr>
                <a:xfrm>
                  <a:off x="5099496" y="926912"/>
                  <a:ext cx="3278329" cy="540001"/>
                  <a:chOff x="5099496" y="926912"/>
                  <a:chExt cx="3278329" cy="540001"/>
                </a:xfrm>
              </p:grpSpPr>
              <p:pic>
                <p:nvPicPr>
                  <p:cNvPr id="45" name="Picture 6" descr="Displace Icon - Download Displace Icon 318046 | Noun Project">
                    <a:extLst>
                      <a:ext uri="{FF2B5EF4-FFF2-40B4-BE49-F238E27FC236}">
                        <a16:creationId xmlns:a16="http://schemas.microsoft.com/office/drawing/2014/main" id="{73B73005-EDF0-06C9-00D3-8DFCAC462EE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700000">
                    <a:off x="7837825" y="926912"/>
                    <a:ext cx="540000" cy="540000"/>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6" descr="Displace Icon - Download Displace Icon 318046 | Noun Project">
                    <a:extLst>
                      <a:ext uri="{FF2B5EF4-FFF2-40B4-BE49-F238E27FC236}">
                        <a16:creationId xmlns:a16="http://schemas.microsoft.com/office/drawing/2014/main" id="{D261EAA5-5132-2B7F-0BFB-F307A51C207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8900000" flipH="1">
                    <a:off x="5099496" y="926913"/>
                    <a:ext cx="540000" cy="540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2" name="Group 31">
                  <a:extLst>
                    <a:ext uri="{FF2B5EF4-FFF2-40B4-BE49-F238E27FC236}">
                      <a16:creationId xmlns:a16="http://schemas.microsoft.com/office/drawing/2014/main" id="{87AD2CC9-E9AA-E8D1-E7AE-E2FF88CC99D4}"/>
                    </a:ext>
                  </a:extLst>
                </p:cNvPr>
                <p:cNvGrpSpPr/>
                <p:nvPr/>
              </p:nvGrpSpPr>
              <p:grpSpPr>
                <a:xfrm flipV="1">
                  <a:off x="5055721" y="4287628"/>
                  <a:ext cx="3278329" cy="540001"/>
                  <a:chOff x="5099496" y="926912"/>
                  <a:chExt cx="3278329" cy="540001"/>
                </a:xfrm>
              </p:grpSpPr>
              <p:pic>
                <p:nvPicPr>
                  <p:cNvPr id="43" name="Picture 6" descr="Displace Icon - Download Displace Icon 318046 | Noun Project">
                    <a:extLst>
                      <a:ext uri="{FF2B5EF4-FFF2-40B4-BE49-F238E27FC236}">
                        <a16:creationId xmlns:a16="http://schemas.microsoft.com/office/drawing/2014/main" id="{5682A4A1-BF86-FEE5-EB6E-68DC8E1A7FD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700000">
                    <a:off x="7837825" y="926912"/>
                    <a:ext cx="540000" cy="540000"/>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6" descr="Displace Icon - Download Displace Icon 318046 | Noun Project">
                    <a:extLst>
                      <a:ext uri="{FF2B5EF4-FFF2-40B4-BE49-F238E27FC236}">
                        <a16:creationId xmlns:a16="http://schemas.microsoft.com/office/drawing/2014/main" id="{509A378F-3B67-A1F8-D065-460D19135A5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8900000" flipH="1">
                    <a:off x="5099496" y="926913"/>
                    <a:ext cx="540000" cy="540000"/>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40" name="TextBox 16">
                <a:extLst>
                  <a:ext uri="{FF2B5EF4-FFF2-40B4-BE49-F238E27FC236}">
                    <a16:creationId xmlns:a16="http://schemas.microsoft.com/office/drawing/2014/main" id="{445DA6CC-F4FB-1989-56A5-891B51DFD3BE}"/>
                  </a:ext>
                </a:extLst>
              </p:cNvPr>
              <p:cNvSpPr txBox="1"/>
              <p:nvPr/>
            </p:nvSpPr>
            <p:spPr>
              <a:xfrm>
                <a:off x="8141157" y="906639"/>
                <a:ext cx="649537" cy="246221"/>
              </a:xfrm>
              <a:prstGeom prst="rect">
                <a:avLst/>
              </a:prstGeom>
              <a:noFill/>
            </p:spPr>
            <p:txBody>
              <a:bodyPr wrap="none" rtlCol="0">
                <a:spAutoFit/>
              </a:bodyPr>
              <a:lstStyle/>
              <a:p>
                <a:pPr algn="l"/>
                <a:r>
                  <a:rPr lang="en-CH" sz="1000" dirty="0"/>
                  <a:t>&lt; 900 m</a:t>
                </a:r>
              </a:p>
            </p:txBody>
          </p:sp>
        </p:grpSp>
        <p:pic>
          <p:nvPicPr>
            <p:cNvPr id="34" name="Picture 8" descr="Move icon - Free download on Iconfinder">
              <a:extLst>
                <a:ext uri="{FF2B5EF4-FFF2-40B4-BE49-F238E27FC236}">
                  <a16:creationId xmlns:a16="http://schemas.microsoft.com/office/drawing/2014/main" id="{6590152A-6D26-7C14-FBE3-966BD398EA0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48686" y="2676689"/>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12" descr="Rotate Svg Png Icon Free Download (#310563) - OnlineWebFonts.COM">
              <a:extLst>
                <a:ext uri="{FF2B5EF4-FFF2-40B4-BE49-F238E27FC236}">
                  <a16:creationId xmlns:a16="http://schemas.microsoft.com/office/drawing/2014/main" id="{82762C01-8ACE-3C77-7DE6-85C21FD6DF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23921" y="602561"/>
              <a:ext cx="211499" cy="180000"/>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4">
              <a:extLst>
                <a:ext uri="{FF2B5EF4-FFF2-40B4-BE49-F238E27FC236}">
                  <a16:creationId xmlns:a16="http://schemas.microsoft.com/office/drawing/2014/main" id="{97E7E4A3-4A34-F78D-0C29-444FA8FB8E2D}"/>
                </a:ext>
              </a:extLst>
            </p:cNvPr>
            <p:cNvSpPr txBox="1"/>
            <p:nvPr/>
          </p:nvSpPr>
          <p:spPr>
            <a:xfrm>
              <a:off x="4674005" y="906639"/>
              <a:ext cx="649537" cy="246221"/>
            </a:xfrm>
            <a:prstGeom prst="rect">
              <a:avLst/>
            </a:prstGeom>
            <a:noFill/>
          </p:spPr>
          <p:txBody>
            <a:bodyPr wrap="none" rtlCol="0">
              <a:spAutoFit/>
            </a:bodyPr>
            <a:lstStyle/>
            <a:p>
              <a:pPr algn="l"/>
              <a:r>
                <a:rPr lang="en-CH" sz="1000" dirty="0"/>
                <a:t>&lt; 900 m</a:t>
              </a:r>
            </a:p>
          </p:txBody>
        </p:sp>
        <p:sp>
          <p:nvSpPr>
            <p:cNvPr id="37" name="TextBox 35">
              <a:extLst>
                <a:ext uri="{FF2B5EF4-FFF2-40B4-BE49-F238E27FC236}">
                  <a16:creationId xmlns:a16="http://schemas.microsoft.com/office/drawing/2014/main" id="{A9D80BE3-5CC8-F03A-67EE-76E6C2CE26F8}"/>
                </a:ext>
              </a:extLst>
            </p:cNvPr>
            <p:cNvSpPr txBox="1"/>
            <p:nvPr/>
          </p:nvSpPr>
          <p:spPr>
            <a:xfrm>
              <a:off x="4616054" y="4601033"/>
              <a:ext cx="649537" cy="246221"/>
            </a:xfrm>
            <a:prstGeom prst="rect">
              <a:avLst/>
            </a:prstGeom>
            <a:noFill/>
          </p:spPr>
          <p:txBody>
            <a:bodyPr wrap="none" rtlCol="0">
              <a:spAutoFit/>
            </a:bodyPr>
            <a:lstStyle/>
            <a:p>
              <a:pPr algn="l"/>
              <a:r>
                <a:rPr lang="en-CH" sz="1000" dirty="0"/>
                <a:t>&lt; 800 m</a:t>
              </a:r>
            </a:p>
          </p:txBody>
        </p:sp>
        <p:sp>
          <p:nvSpPr>
            <p:cNvPr id="38" name="TextBox 36">
              <a:extLst>
                <a:ext uri="{FF2B5EF4-FFF2-40B4-BE49-F238E27FC236}">
                  <a16:creationId xmlns:a16="http://schemas.microsoft.com/office/drawing/2014/main" id="{EB5C004B-0710-AF40-9BDE-CA4CA9E5146E}"/>
                </a:ext>
              </a:extLst>
            </p:cNvPr>
            <p:cNvSpPr txBox="1"/>
            <p:nvPr/>
          </p:nvSpPr>
          <p:spPr>
            <a:xfrm>
              <a:off x="8164894" y="4553680"/>
              <a:ext cx="649537" cy="246221"/>
            </a:xfrm>
            <a:prstGeom prst="rect">
              <a:avLst/>
            </a:prstGeom>
            <a:noFill/>
          </p:spPr>
          <p:txBody>
            <a:bodyPr wrap="none" rtlCol="0">
              <a:spAutoFit/>
            </a:bodyPr>
            <a:lstStyle/>
            <a:p>
              <a:pPr algn="l"/>
              <a:r>
                <a:rPr lang="en-CH" sz="1000" dirty="0"/>
                <a:t>&lt; 900 m</a:t>
              </a:r>
            </a:p>
          </p:txBody>
        </p:sp>
      </p:grpSp>
      <p:sp>
        <p:nvSpPr>
          <p:cNvPr id="62" name="ZoneTexte 61">
            <a:extLst>
              <a:ext uri="{FF2B5EF4-FFF2-40B4-BE49-F238E27FC236}">
                <a16:creationId xmlns:a16="http://schemas.microsoft.com/office/drawing/2014/main" id="{D7A5CBA8-91AB-2D2E-7F98-E68E0AAAD501}"/>
              </a:ext>
            </a:extLst>
          </p:cNvPr>
          <p:cNvSpPr txBox="1"/>
          <p:nvPr/>
        </p:nvSpPr>
        <p:spPr>
          <a:xfrm>
            <a:off x="5392502" y="1421033"/>
            <a:ext cx="4088443" cy="4832092"/>
          </a:xfrm>
          <a:prstGeom prst="rect">
            <a:avLst/>
          </a:prstGeom>
          <a:noFill/>
        </p:spPr>
        <p:txBody>
          <a:bodyPr wrap="square">
            <a:spAutoFit/>
          </a:bodyPr>
          <a:lstStyle/>
          <a:p>
            <a:pPr marL="171450" indent="-171450" algn="l" rtl="0">
              <a:lnSpc>
                <a:spcPct val="100000"/>
              </a:lnSpc>
              <a:buFont typeface="Arial" panose="020B0604020202020204" pitchFamily="34" charset="0"/>
              <a:buChar char="•"/>
            </a:pPr>
            <a:r>
              <a:rPr lang="fr-FR" sz="1400" b="1" u="none" baseline="0" dirty="0">
                <a:latin typeface="Avenir Light" panose="020B0402020203020204" pitchFamily="34" charset="77"/>
              </a:rPr>
              <a:t>Les faisceaux de particules circulent dans des sens opposés et se croisent en 2 ou 4 endroits</a:t>
            </a:r>
            <a:r>
              <a:rPr lang="fr-FR" sz="1400" u="none" baseline="0" dirty="0">
                <a:latin typeface="Avenir Light" panose="020B0402020203020204" pitchFamily="34" charset="77"/>
              </a:rPr>
              <a:t> afin d’observer les interactions entre les particules.</a:t>
            </a:r>
          </a:p>
          <a:p>
            <a:pPr marL="171450" indent="-171450" algn="l" rtl="0">
              <a:lnSpc>
                <a:spcPct val="100000"/>
              </a:lnSpc>
              <a:buFont typeface="Arial" panose="020B0604020202020204" pitchFamily="34" charset="0"/>
              <a:buChar char="•"/>
            </a:pPr>
            <a:endParaRPr lang="fr-FR" sz="1400" u="none" baseline="0" dirty="0">
              <a:latin typeface="Avenir Light" panose="020B0402020203020204" pitchFamily="34" charset="77"/>
            </a:endParaRPr>
          </a:p>
          <a:p>
            <a:pPr marL="171450" indent="-171450">
              <a:buFont typeface="Arial" panose="020B0604020202020204" pitchFamily="34" charset="0"/>
              <a:buChar char="•"/>
            </a:pPr>
            <a:r>
              <a:rPr lang="fr-FR" sz="1400" b="1" u="none" baseline="0" dirty="0">
                <a:latin typeface="Avenir Light" panose="020B0402020203020204" pitchFamily="34" charset="77"/>
              </a:rPr>
              <a:t>L’infrastructure reliera le </a:t>
            </a:r>
            <a:r>
              <a:rPr lang="fr-FR" sz="1400" b="1" dirty="0">
                <a:latin typeface="Avenir Light" panose="020B0402020203020204" pitchFamily="34" charset="77"/>
              </a:rPr>
              <a:t>complexe existant d’accélérateurs du CERN </a:t>
            </a:r>
            <a:r>
              <a:rPr lang="fr-FR" sz="1400" u="none" baseline="0" dirty="0">
                <a:latin typeface="Avenir Light" panose="020B0402020203020204" pitchFamily="34" charset="77"/>
              </a:rPr>
              <a:t>qui servira à préparer les faisceaux et à les injecter.</a:t>
            </a:r>
          </a:p>
          <a:p>
            <a:pPr marL="171450" indent="-171450" algn="l" rtl="0">
              <a:lnSpc>
                <a:spcPct val="100000"/>
              </a:lnSpc>
              <a:buFont typeface="Arial" panose="020B0604020202020204" pitchFamily="34" charset="0"/>
              <a:buChar char="•"/>
            </a:pPr>
            <a:endParaRPr lang="fr-FR" sz="1400" u="none" baseline="0" dirty="0">
              <a:latin typeface="Avenir Light" panose="020B0402020203020204" pitchFamily="34" charset="77"/>
            </a:endParaRPr>
          </a:p>
          <a:p>
            <a:pPr marL="171450" indent="-171450" algn="l" rtl="0">
              <a:lnSpc>
                <a:spcPct val="100000"/>
              </a:lnSpc>
              <a:buFont typeface="Arial" panose="020B0604020202020204" pitchFamily="34" charset="0"/>
              <a:buChar char="•"/>
            </a:pPr>
            <a:r>
              <a:rPr lang="fr-FR" sz="1400" b="1" u="none" baseline="0" dirty="0">
                <a:latin typeface="Avenir Light" panose="020B0402020203020204" pitchFamily="34" charset="77"/>
              </a:rPr>
              <a:t>Les 8 sites en surface servent à :</a:t>
            </a:r>
          </a:p>
          <a:p>
            <a:pPr marL="171450" indent="-171450" algn="l" rtl="0">
              <a:lnSpc>
                <a:spcPct val="100000"/>
              </a:lnSpc>
              <a:buFont typeface="Arial" panose="020B0604020202020204" pitchFamily="34" charset="0"/>
              <a:buChar char="•"/>
            </a:pPr>
            <a:endParaRPr lang="fr-FR" sz="1400" u="none" baseline="0" dirty="0">
              <a:latin typeface="Avenir Light" panose="020B0402020203020204" pitchFamily="34" charset="77"/>
            </a:endParaRPr>
          </a:p>
          <a:p>
            <a:pPr marL="414450" lvl="1" indent="-171450" algn="l" rtl="0">
              <a:lnSpc>
                <a:spcPct val="100000"/>
              </a:lnSpc>
              <a:buFontTx/>
              <a:buChar char="-"/>
            </a:pPr>
            <a:r>
              <a:rPr lang="fr-FR" sz="1400" u="none" baseline="0" dirty="0">
                <a:latin typeface="Avenir Light" panose="020B0402020203020204" pitchFamily="34" charset="77"/>
              </a:rPr>
              <a:t>construire les tunnels et les cavernes ;</a:t>
            </a:r>
          </a:p>
          <a:p>
            <a:pPr marL="243000" lvl="1" algn="l" rtl="0">
              <a:lnSpc>
                <a:spcPct val="100000"/>
              </a:lnSpc>
            </a:pPr>
            <a:endParaRPr lang="fr-FR" sz="1400" u="none" baseline="0" dirty="0">
              <a:latin typeface="Avenir Light" panose="020B0402020203020204" pitchFamily="34" charset="77"/>
            </a:endParaRPr>
          </a:p>
          <a:p>
            <a:pPr marL="414450" lvl="1" indent="-171450" algn="l" rtl="0">
              <a:lnSpc>
                <a:spcPct val="100000"/>
              </a:lnSpc>
              <a:buFontTx/>
              <a:buChar char="-"/>
            </a:pPr>
            <a:r>
              <a:rPr lang="fr-FR" sz="1400" dirty="0">
                <a:latin typeface="Avenir Light" panose="020B0402020203020204" pitchFamily="34" charset="77"/>
              </a:rPr>
              <a:t>préparer et installer les équipements dans le collisionneur de particules </a:t>
            </a:r>
          </a:p>
          <a:p>
            <a:pPr marL="243000" lvl="1" algn="l" rtl="0">
              <a:lnSpc>
                <a:spcPct val="100000"/>
              </a:lnSpc>
            </a:pPr>
            <a:endParaRPr lang="fr-FR" sz="1400" dirty="0">
              <a:latin typeface="Avenir Light" panose="020B0402020203020204" pitchFamily="34" charset="77"/>
            </a:endParaRPr>
          </a:p>
          <a:p>
            <a:pPr marL="414450" lvl="1" indent="-171450" algn="l" rtl="0">
              <a:lnSpc>
                <a:spcPct val="100000"/>
              </a:lnSpc>
              <a:buFontTx/>
              <a:buChar char="-"/>
            </a:pPr>
            <a:r>
              <a:rPr lang="fr-FR" sz="1400" dirty="0">
                <a:latin typeface="Avenir Light" panose="020B0402020203020204" pitchFamily="34" charset="77"/>
              </a:rPr>
              <a:t>préparer et installer les détecteurs des expériences </a:t>
            </a:r>
          </a:p>
          <a:p>
            <a:pPr marL="414450" lvl="1" indent="-171450" algn="l" rtl="0">
              <a:lnSpc>
                <a:spcPct val="100000"/>
              </a:lnSpc>
              <a:buFontTx/>
              <a:buChar char="-"/>
            </a:pPr>
            <a:endParaRPr lang="fr-FR" sz="1400" u="none" baseline="0" dirty="0">
              <a:latin typeface="Avenir Light" panose="020B0402020203020204" pitchFamily="34" charset="77"/>
            </a:endParaRPr>
          </a:p>
          <a:p>
            <a:pPr marL="414450" lvl="1" indent="-171450" algn="l" rtl="0">
              <a:lnSpc>
                <a:spcPct val="100000"/>
              </a:lnSpc>
              <a:buFontTx/>
              <a:buChar char="-"/>
            </a:pPr>
            <a:r>
              <a:rPr lang="fr-FR" sz="1400" u="none" baseline="0" dirty="0">
                <a:latin typeface="Avenir Light" panose="020B0402020203020204" pitchFamily="34" charset="77"/>
              </a:rPr>
              <a:t>fournir des ressources à la machine</a:t>
            </a:r>
            <a:br>
              <a:rPr lang="fr-FR" sz="1400" u="none" baseline="0" dirty="0">
                <a:latin typeface="Avenir Light" panose="020B0402020203020204" pitchFamily="34" charset="77"/>
              </a:rPr>
            </a:br>
            <a:r>
              <a:rPr lang="fr-FR" sz="1400" u="none" baseline="0" dirty="0">
                <a:latin typeface="Avenir Light" panose="020B0402020203020204" pitchFamily="34" charset="77"/>
              </a:rPr>
              <a:t>(électricité, eau de refroidissement, air frais, systèmes cryogéniques, communications de données).</a:t>
            </a:r>
          </a:p>
        </p:txBody>
      </p:sp>
      <p:sp>
        <p:nvSpPr>
          <p:cNvPr id="65" name="ZoneTexte 64">
            <a:extLst>
              <a:ext uri="{FF2B5EF4-FFF2-40B4-BE49-F238E27FC236}">
                <a16:creationId xmlns:a16="http://schemas.microsoft.com/office/drawing/2014/main" id="{FB5703AF-1F56-0C1C-C15D-728E79A6EECF}"/>
              </a:ext>
            </a:extLst>
          </p:cNvPr>
          <p:cNvSpPr txBox="1"/>
          <p:nvPr/>
        </p:nvSpPr>
        <p:spPr>
          <a:xfrm>
            <a:off x="412693" y="747792"/>
            <a:ext cx="7595915" cy="461665"/>
          </a:xfrm>
          <a:prstGeom prst="rect">
            <a:avLst/>
          </a:prstGeom>
          <a:noFill/>
        </p:spPr>
        <p:txBody>
          <a:bodyPr wrap="square">
            <a:spAutoFit/>
          </a:bodyPr>
          <a:lstStyle/>
          <a:p>
            <a:pPr marL="0" indent="0">
              <a:lnSpc>
                <a:spcPct val="100000"/>
              </a:lnSpc>
              <a:buNone/>
            </a:pPr>
            <a:r>
              <a:rPr lang="fr-FR" sz="2400" b="1" dirty="0">
                <a:solidFill>
                  <a:schemeClr val="accent1">
                    <a:lumMod val="75000"/>
                  </a:schemeClr>
                </a:solidFill>
                <a:latin typeface="Avenir Black" panose="02000503020000020003" pitchFamily="2" charset="0"/>
              </a:rPr>
              <a:t>Une i</a:t>
            </a:r>
            <a:r>
              <a:rPr lang="en-CH" sz="2400" b="1">
                <a:solidFill>
                  <a:schemeClr val="accent1">
                    <a:lumMod val="75000"/>
                  </a:schemeClr>
                </a:solidFill>
                <a:latin typeface="Avenir Black" panose="02000503020000020003" pitchFamily="2" charset="0"/>
              </a:rPr>
              <a:t>nfrastructure de recherche (FCC RI)</a:t>
            </a:r>
          </a:p>
        </p:txBody>
      </p:sp>
    </p:spTree>
    <p:extLst>
      <p:ext uri="{BB962C8B-B14F-4D97-AF65-F5344CB8AC3E}">
        <p14:creationId xmlns:p14="http://schemas.microsoft.com/office/powerpoint/2010/main" val="1260121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diagram&#10;&#10;Description automatically generated">
            <a:extLst>
              <a:ext uri="{FF2B5EF4-FFF2-40B4-BE49-F238E27FC236}">
                <a16:creationId xmlns:a16="http://schemas.microsoft.com/office/drawing/2014/main" id="{297E0B08-08AE-E125-4F3F-A8C7759F2345}"/>
              </a:ext>
            </a:extLst>
          </p:cNvPr>
          <p:cNvPicPr>
            <a:picLocks noChangeAspect="1"/>
          </p:cNvPicPr>
          <p:nvPr/>
        </p:nvPicPr>
        <p:blipFill>
          <a:blip r:embed="rId2"/>
          <a:stretch>
            <a:fillRect/>
          </a:stretch>
        </p:blipFill>
        <p:spPr>
          <a:xfrm>
            <a:off x="532262" y="610333"/>
            <a:ext cx="8798570" cy="5831410"/>
          </a:xfrm>
          <a:prstGeom prst="rect">
            <a:avLst/>
          </a:prstGeom>
        </p:spPr>
      </p:pic>
    </p:spTree>
    <p:extLst>
      <p:ext uri="{BB962C8B-B14F-4D97-AF65-F5344CB8AC3E}">
        <p14:creationId xmlns:p14="http://schemas.microsoft.com/office/powerpoint/2010/main" val="4284251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itle 6">
            <a:extLst>
              <a:ext uri="{FF2B5EF4-FFF2-40B4-BE49-F238E27FC236}">
                <a16:creationId xmlns:a16="http://schemas.microsoft.com/office/drawing/2014/main" id="{61810ECD-B387-8516-B7AD-442747B0F92A}"/>
              </a:ext>
            </a:extLst>
          </p:cNvPr>
          <p:cNvSpPr>
            <a:spLocks noGrp="1"/>
          </p:cNvSpPr>
          <p:nvPr>
            <p:ph type="title"/>
          </p:nvPr>
        </p:nvSpPr>
        <p:spPr>
          <a:xfrm>
            <a:off x="684590" y="797054"/>
            <a:ext cx="6469735" cy="603300"/>
          </a:xfrm>
        </p:spPr>
        <p:txBody>
          <a:bodyPr>
            <a:noAutofit/>
          </a:bodyPr>
          <a:lstStyle/>
          <a:p>
            <a:pPr algn="l" rtl="0">
              <a:lnSpc>
                <a:spcPct val="100000"/>
              </a:lnSpc>
            </a:pPr>
            <a:r>
              <a:rPr lang="fr" sz="2800" b="1" dirty="0">
                <a:solidFill>
                  <a:srgbClr val="0F124A"/>
                </a:solidFill>
                <a:latin typeface="Avenir Black" panose="02000503020000020003" pitchFamily="2" charset="0"/>
              </a:rPr>
              <a:t>Conception du FCC: L’équilibre des enjeux  </a:t>
            </a:r>
          </a:p>
        </p:txBody>
      </p:sp>
      <p:grpSp>
        <p:nvGrpSpPr>
          <p:cNvPr id="16" name="Groupe 15">
            <a:extLst>
              <a:ext uri="{FF2B5EF4-FFF2-40B4-BE49-F238E27FC236}">
                <a16:creationId xmlns:a16="http://schemas.microsoft.com/office/drawing/2014/main" id="{707C219E-D545-2444-9A3A-672E95B08A56}"/>
              </a:ext>
            </a:extLst>
          </p:cNvPr>
          <p:cNvGrpSpPr/>
          <p:nvPr/>
        </p:nvGrpSpPr>
        <p:grpSpPr>
          <a:xfrm>
            <a:off x="562042" y="913515"/>
            <a:ext cx="8103028" cy="5147431"/>
            <a:chOff x="684590" y="855284"/>
            <a:chExt cx="8103028" cy="5147431"/>
          </a:xfrm>
        </p:grpSpPr>
        <p:pic>
          <p:nvPicPr>
            <p:cNvPr id="15" name="Image 14" descr="Une image contenant texte&#10;&#10;Description générée automatiquement">
              <a:extLst>
                <a:ext uri="{FF2B5EF4-FFF2-40B4-BE49-F238E27FC236}">
                  <a16:creationId xmlns:a16="http://schemas.microsoft.com/office/drawing/2014/main" id="{1FA41BA4-4727-C6D1-1BDE-E86C53A750FC}"/>
                </a:ext>
              </a:extLst>
            </p:cNvPr>
            <p:cNvPicPr>
              <a:picLocks noChangeAspect="1"/>
            </p:cNvPicPr>
            <p:nvPr/>
          </p:nvPicPr>
          <p:blipFill rotWithShape="1">
            <a:blip r:embed="rId3"/>
            <a:srcRect r="62678"/>
            <a:stretch/>
          </p:blipFill>
          <p:spPr>
            <a:xfrm>
              <a:off x="2211861" y="855284"/>
              <a:ext cx="4666941" cy="5147431"/>
            </a:xfrm>
            <a:prstGeom prst="rect">
              <a:avLst/>
            </a:prstGeom>
          </p:spPr>
        </p:pic>
        <p:sp>
          <p:nvSpPr>
            <p:cNvPr id="2" name="Titel 5">
              <a:extLst>
                <a:ext uri="{FF2B5EF4-FFF2-40B4-BE49-F238E27FC236}">
                  <a16:creationId xmlns:a16="http://schemas.microsoft.com/office/drawing/2014/main" id="{15792318-C2BD-4577-9893-AA5F90287CF9}"/>
                </a:ext>
              </a:extLst>
            </p:cNvPr>
            <p:cNvSpPr txBox="1">
              <a:spLocks/>
            </p:cNvSpPr>
            <p:nvPr/>
          </p:nvSpPr>
          <p:spPr>
            <a:xfrm>
              <a:off x="786256" y="2674680"/>
              <a:ext cx="3120927" cy="885687"/>
            </a:xfrm>
            <a:prstGeom prst="rect">
              <a:avLst/>
            </a:prstGeom>
            <a:solidFill>
              <a:srgbClr val="002060"/>
            </a:solidFill>
          </p:spPr>
          <p:txBody>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gn="ctr" rtl="0"/>
              <a:r>
                <a:rPr lang="fr" sz="1600" u="none" baseline="0" dirty="0">
                  <a:solidFill>
                    <a:schemeClr val="bg1"/>
                  </a:solidFill>
                  <a:latin typeface="Avenir Medium" panose="02000503020000020003" pitchFamily="2" charset="0"/>
                </a:rPr>
                <a:t>Performance du collisionneur de particules</a:t>
              </a:r>
            </a:p>
          </p:txBody>
        </p:sp>
        <p:sp>
          <p:nvSpPr>
            <p:cNvPr id="3" name="Titel 5">
              <a:extLst>
                <a:ext uri="{FF2B5EF4-FFF2-40B4-BE49-F238E27FC236}">
                  <a16:creationId xmlns:a16="http://schemas.microsoft.com/office/drawing/2014/main" id="{5B1A4B55-B24F-0420-7805-9C4F7A91B5C1}"/>
                </a:ext>
              </a:extLst>
            </p:cNvPr>
            <p:cNvSpPr txBox="1">
              <a:spLocks/>
            </p:cNvSpPr>
            <p:nvPr/>
          </p:nvSpPr>
          <p:spPr>
            <a:xfrm>
              <a:off x="5263944" y="4444470"/>
              <a:ext cx="2736304" cy="857202"/>
            </a:xfrm>
            <a:prstGeom prst="rect">
              <a:avLst/>
            </a:prstGeom>
            <a:solidFill>
              <a:srgbClr val="002060"/>
            </a:solidFill>
          </p:spPr>
          <p:txBody>
            <a:bodyPr/>
            <a:lstStyle>
              <a:defPPr>
                <a:defRPr lang="en-US"/>
              </a:defPPr>
              <a:lvl1pPr algn="ctr" defTabSz="685800">
                <a:lnSpc>
                  <a:spcPts val="3000"/>
                </a:lnSpc>
                <a:spcBef>
                  <a:spcPct val="0"/>
                </a:spcBef>
                <a:buNone/>
                <a:defRPr sz="1600" u="none" baseline="0">
                  <a:solidFill>
                    <a:schemeClr val="bg1"/>
                  </a:solidFill>
                  <a:latin typeface="Avenir Medium" panose="02000503020000020003" pitchFamily="2" charset="0"/>
                  <a:ea typeface="+mj-ea"/>
                  <a:cs typeface="+mj-cs"/>
                </a:defRPr>
              </a:lvl1pPr>
            </a:lstStyle>
            <a:p>
              <a:r>
                <a:rPr lang="fr" dirty="0"/>
                <a:t>Faisabilité</a:t>
              </a:r>
              <a:br>
                <a:rPr lang="fr" dirty="0"/>
              </a:br>
              <a:r>
                <a:rPr lang="fr" dirty="0"/>
                <a:t>technique et coût</a:t>
              </a:r>
            </a:p>
          </p:txBody>
        </p:sp>
        <p:sp>
          <p:nvSpPr>
            <p:cNvPr id="6" name="Titel 5">
              <a:extLst>
                <a:ext uri="{FF2B5EF4-FFF2-40B4-BE49-F238E27FC236}">
                  <a16:creationId xmlns:a16="http://schemas.microsoft.com/office/drawing/2014/main" id="{80BBD1F2-0215-0A7A-D183-F15F8C59F10C}"/>
                </a:ext>
              </a:extLst>
            </p:cNvPr>
            <p:cNvSpPr txBox="1">
              <a:spLocks/>
            </p:cNvSpPr>
            <p:nvPr/>
          </p:nvSpPr>
          <p:spPr>
            <a:xfrm>
              <a:off x="6247176" y="1954493"/>
              <a:ext cx="2446040" cy="563266"/>
            </a:xfrm>
            <a:prstGeom prst="rect">
              <a:avLst/>
            </a:prstGeom>
            <a:solidFill>
              <a:srgbClr val="002060"/>
            </a:solidFill>
          </p:spPr>
          <p:txBody>
            <a:bodyPr/>
            <a:lstStyle>
              <a:defPPr>
                <a:defRPr lang="en-US"/>
              </a:defPPr>
              <a:lvl1pPr algn="ctr" defTabSz="685800">
                <a:lnSpc>
                  <a:spcPts val="3000"/>
                </a:lnSpc>
                <a:spcBef>
                  <a:spcPct val="0"/>
                </a:spcBef>
                <a:buNone/>
                <a:defRPr sz="1600" u="none" baseline="0">
                  <a:solidFill>
                    <a:schemeClr val="bg1"/>
                  </a:solidFill>
                  <a:latin typeface="Avenir Medium" panose="02000503020000020003" pitchFamily="2" charset="0"/>
                  <a:ea typeface="+mj-ea"/>
                  <a:cs typeface="+mj-cs"/>
                </a:defRPr>
              </a:lvl1pPr>
            </a:lstStyle>
            <a:p>
              <a:r>
                <a:rPr lang="fr" dirty="0"/>
                <a:t>Impacts sur le territoire</a:t>
              </a:r>
            </a:p>
          </p:txBody>
        </p:sp>
        <p:sp>
          <p:nvSpPr>
            <p:cNvPr id="8" name="ZoneTexte 7">
              <a:extLst>
                <a:ext uri="{FF2B5EF4-FFF2-40B4-BE49-F238E27FC236}">
                  <a16:creationId xmlns:a16="http://schemas.microsoft.com/office/drawing/2014/main" id="{25D91B37-AAB5-5CCB-FE05-81AADFB0B277}"/>
                </a:ext>
              </a:extLst>
            </p:cNvPr>
            <p:cNvSpPr txBox="1"/>
            <p:nvPr/>
          </p:nvSpPr>
          <p:spPr>
            <a:xfrm>
              <a:off x="684590" y="2148426"/>
              <a:ext cx="2920952" cy="369332"/>
            </a:xfrm>
            <a:prstGeom prst="rect">
              <a:avLst/>
            </a:prstGeom>
            <a:noFill/>
          </p:spPr>
          <p:txBody>
            <a:bodyPr wrap="square">
              <a:spAutoFit/>
            </a:bodyPr>
            <a:lstStyle/>
            <a:p>
              <a:pPr algn="ctr" rtl="0"/>
              <a:r>
                <a:rPr lang="fr" sz="1800" b="1" u="none" baseline="0" dirty="0">
                  <a:latin typeface="Avenir Medium" panose="02000503020000020003" pitchFamily="2" charset="0"/>
                </a:rPr>
                <a:t>Excellence</a:t>
              </a:r>
              <a:r>
                <a:rPr lang="fr" sz="1800" u="none" baseline="0" dirty="0">
                  <a:solidFill>
                    <a:schemeClr val="bg1"/>
                  </a:solidFill>
                  <a:latin typeface="Avenir Medium" panose="02000503020000020003" pitchFamily="2" charset="0"/>
                </a:rPr>
                <a:t> </a:t>
              </a:r>
              <a:r>
                <a:rPr lang="fr" sz="1800" u="none" baseline="0" dirty="0">
                  <a:latin typeface="Avenir Medium" panose="02000503020000020003" pitchFamily="2" charset="0"/>
                </a:rPr>
                <a:t>scientifique</a:t>
              </a:r>
            </a:p>
          </p:txBody>
        </p:sp>
        <p:sp>
          <p:nvSpPr>
            <p:cNvPr id="11" name="ZoneTexte 10">
              <a:extLst>
                <a:ext uri="{FF2B5EF4-FFF2-40B4-BE49-F238E27FC236}">
                  <a16:creationId xmlns:a16="http://schemas.microsoft.com/office/drawing/2014/main" id="{D4965A83-23A0-934B-8738-47C0CFC0C808}"/>
                </a:ext>
              </a:extLst>
            </p:cNvPr>
            <p:cNvSpPr txBox="1"/>
            <p:nvPr/>
          </p:nvSpPr>
          <p:spPr>
            <a:xfrm>
              <a:off x="6031583" y="1522799"/>
              <a:ext cx="2756035" cy="369332"/>
            </a:xfrm>
            <a:prstGeom prst="rect">
              <a:avLst/>
            </a:prstGeom>
            <a:noFill/>
          </p:spPr>
          <p:txBody>
            <a:bodyPr wrap="square">
              <a:spAutoFit/>
            </a:bodyPr>
            <a:lstStyle/>
            <a:p>
              <a:pPr algn="ctr" rtl="0"/>
              <a:r>
                <a:rPr lang="fr" b="1" dirty="0"/>
                <a:t>A</a:t>
              </a:r>
              <a:r>
                <a:rPr lang="fr" sz="1800" b="1" i="0" u="none" baseline="0" dirty="0"/>
                <a:t>cceptabilité</a:t>
              </a:r>
              <a:r>
                <a:rPr lang="fr" sz="1800" b="0" i="0" u="none" baseline="0" dirty="0"/>
                <a:t> sociale</a:t>
              </a:r>
            </a:p>
          </p:txBody>
        </p:sp>
        <p:sp>
          <p:nvSpPr>
            <p:cNvPr id="13" name="ZoneTexte 12">
              <a:extLst>
                <a:ext uri="{FF2B5EF4-FFF2-40B4-BE49-F238E27FC236}">
                  <a16:creationId xmlns:a16="http://schemas.microsoft.com/office/drawing/2014/main" id="{AF78C455-2FBF-FF15-4EAD-12D2079B4944}"/>
                </a:ext>
              </a:extLst>
            </p:cNvPr>
            <p:cNvSpPr txBox="1"/>
            <p:nvPr/>
          </p:nvSpPr>
          <p:spPr>
            <a:xfrm>
              <a:off x="5387701" y="3899394"/>
              <a:ext cx="2612547" cy="369332"/>
            </a:xfrm>
            <a:prstGeom prst="rect">
              <a:avLst/>
            </a:prstGeom>
            <a:noFill/>
          </p:spPr>
          <p:txBody>
            <a:bodyPr wrap="square">
              <a:spAutoFit/>
            </a:bodyPr>
            <a:lstStyle/>
            <a:p>
              <a:r>
                <a:rPr lang="fr" b="1" dirty="0"/>
                <a:t>Les risques </a:t>
              </a:r>
              <a:r>
                <a:rPr lang="fr" dirty="0"/>
                <a:t>du projet</a:t>
              </a:r>
            </a:p>
          </p:txBody>
        </p:sp>
      </p:grpSp>
      <p:sp>
        <p:nvSpPr>
          <p:cNvPr id="18" name="ZoneTexte 17">
            <a:extLst>
              <a:ext uri="{FF2B5EF4-FFF2-40B4-BE49-F238E27FC236}">
                <a16:creationId xmlns:a16="http://schemas.microsoft.com/office/drawing/2014/main" id="{0BB46E17-DE1E-2601-B146-2E58829289DC}"/>
              </a:ext>
            </a:extLst>
          </p:cNvPr>
          <p:cNvSpPr txBox="1"/>
          <p:nvPr/>
        </p:nvSpPr>
        <p:spPr>
          <a:xfrm>
            <a:off x="292231" y="5467179"/>
            <a:ext cx="9228839" cy="923330"/>
          </a:xfrm>
          <a:prstGeom prst="rect">
            <a:avLst/>
          </a:prstGeom>
          <a:noFill/>
        </p:spPr>
        <p:txBody>
          <a:bodyPr wrap="square">
            <a:spAutoFit/>
          </a:bodyPr>
          <a:lstStyle/>
          <a:p>
            <a:pPr marL="182563">
              <a:lnSpc>
                <a:spcPct val="100000"/>
              </a:lnSpc>
            </a:pPr>
            <a:r>
              <a:rPr lang="fr-FR" sz="1800" b="0" i="0" u="none" baseline="0" dirty="0"/>
              <a:t>Nous appliquons le modèle ERC « éviter – réduire – compenser » pour développer un scénario de projet réalisable. </a:t>
            </a:r>
            <a:r>
              <a:rPr lang="fr-FR" sz="1800" b="1" dirty="0"/>
              <a:t>Le défit </a:t>
            </a:r>
            <a:r>
              <a:rPr lang="fr-FR" sz="1800" dirty="0"/>
              <a:t>est que</a:t>
            </a:r>
            <a:r>
              <a:rPr lang="fr-FR" sz="1800" b="1" dirty="0"/>
              <a:t> la </a:t>
            </a:r>
            <a:r>
              <a:rPr lang="fr-FR" b="1" dirty="0"/>
              <a:t>nature finale des </a:t>
            </a:r>
            <a:r>
              <a:rPr lang="fr-FR" sz="1800" b="1" dirty="0"/>
              <a:t>équipements restera à définir dans les années qui précèderont l'installation </a:t>
            </a:r>
            <a:r>
              <a:rPr lang="fr-FR" sz="1800" dirty="0"/>
              <a:t>afin de pouvoir profiter des avancées technologiques.</a:t>
            </a:r>
            <a:endParaRPr lang="fr-FR" sz="1800" i="0" u="none" baseline="0" dirty="0"/>
          </a:p>
        </p:txBody>
      </p:sp>
    </p:spTree>
    <p:extLst>
      <p:ext uri="{BB962C8B-B14F-4D97-AF65-F5344CB8AC3E}">
        <p14:creationId xmlns:p14="http://schemas.microsoft.com/office/powerpoint/2010/main" val="3100290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itle 6">
            <a:extLst>
              <a:ext uri="{FF2B5EF4-FFF2-40B4-BE49-F238E27FC236}">
                <a16:creationId xmlns:a16="http://schemas.microsoft.com/office/drawing/2014/main" id="{4FCA7579-C625-697D-2EB2-B43FBD6E16FD}"/>
              </a:ext>
            </a:extLst>
          </p:cNvPr>
          <p:cNvSpPr>
            <a:spLocks noGrp="1"/>
          </p:cNvSpPr>
          <p:nvPr>
            <p:ph type="title"/>
          </p:nvPr>
        </p:nvSpPr>
        <p:spPr>
          <a:xfrm>
            <a:off x="303005" y="668579"/>
            <a:ext cx="9018795" cy="534817"/>
          </a:xfrm>
        </p:spPr>
        <p:txBody>
          <a:bodyPr>
            <a:normAutofit/>
          </a:bodyPr>
          <a:lstStyle/>
          <a:p>
            <a:pPr rtl="0"/>
            <a:r>
              <a:rPr lang="fr" sz="2800" b="1" dirty="0">
                <a:solidFill>
                  <a:srgbClr val="0F124A"/>
                </a:solidFill>
                <a:latin typeface="Avenir Black" panose="02000503020000020003" pitchFamily="2" charset="0"/>
              </a:rPr>
              <a:t>Les scénarios d’emplacement du FCC</a:t>
            </a:r>
          </a:p>
        </p:txBody>
      </p:sp>
      <p:pic>
        <p:nvPicPr>
          <p:cNvPr id="2" name="Picture 56" descr="100 scenarios développés entre 2014 et 2021.">
            <a:extLst>
              <a:ext uri="{FF2B5EF4-FFF2-40B4-BE49-F238E27FC236}">
                <a16:creationId xmlns:a16="http://schemas.microsoft.com/office/drawing/2014/main" id="{51303D36-B445-6504-C794-EA70DB5B1420}"/>
              </a:ext>
              <a:ext uri="{C183D7F6-B498-43B3-948B-1728B52AA6E4}">
                <adec:decorative xmlns:adec="http://schemas.microsoft.com/office/drawing/2017/decorative" val="0"/>
              </a:ext>
            </a:extLst>
          </p:cNvPr>
          <p:cNvPicPr>
            <a:picLocks noChangeAspect="1"/>
          </p:cNvPicPr>
          <p:nvPr/>
        </p:nvPicPr>
        <p:blipFill rotWithShape="1">
          <a:blip r:embed="rId3">
            <a:extLst>
              <a:ext uri="{28A0092B-C50C-407E-A947-70E740481C1C}">
                <a14:useLocalDpi xmlns:a14="http://schemas.microsoft.com/office/drawing/2010/main" val="0"/>
              </a:ext>
            </a:extLst>
          </a:blip>
          <a:srcRect l="2843" r="4940"/>
          <a:stretch/>
        </p:blipFill>
        <p:spPr>
          <a:xfrm>
            <a:off x="277605" y="1344699"/>
            <a:ext cx="4428406" cy="4548101"/>
          </a:xfrm>
          <a:prstGeom prst="rect">
            <a:avLst/>
          </a:prstGeom>
        </p:spPr>
      </p:pic>
      <p:sp>
        <p:nvSpPr>
          <p:cNvPr id="3" name="Text Placeholder 3">
            <a:extLst>
              <a:ext uri="{FF2B5EF4-FFF2-40B4-BE49-F238E27FC236}">
                <a16:creationId xmlns:a16="http://schemas.microsoft.com/office/drawing/2014/main" id="{3C7B3FAE-2A89-06A1-0C7E-381B4E74F9F5}"/>
              </a:ext>
            </a:extLst>
          </p:cNvPr>
          <p:cNvSpPr txBox="1">
            <a:spLocks/>
          </p:cNvSpPr>
          <p:nvPr/>
        </p:nvSpPr>
        <p:spPr>
          <a:xfrm>
            <a:off x="4688832" y="1306599"/>
            <a:ext cx="5090168" cy="482796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panose="02000503020000020003"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fr-FR" sz="1500" dirty="0"/>
              <a:t>Les </a:t>
            </a:r>
            <a:r>
              <a:rPr lang="fr-FR" sz="1500" b="1" dirty="0"/>
              <a:t>études de faisabilité </a:t>
            </a:r>
            <a:r>
              <a:rPr lang="fr-FR" sz="1500" dirty="0"/>
              <a:t>nécessitent une hypothèse de travail </a:t>
            </a:r>
            <a:r>
              <a:rPr lang="fr-FR" sz="1500" b="1" dirty="0"/>
              <a:t>basée sur un emplacement concret.</a:t>
            </a:r>
          </a:p>
          <a:p>
            <a:pPr marL="0" indent="0">
              <a:lnSpc>
                <a:spcPct val="100000"/>
              </a:lnSpc>
              <a:buNone/>
            </a:pPr>
            <a:r>
              <a:rPr lang="fr-FR" sz="1500" dirty="0"/>
              <a:t>Environ </a:t>
            </a:r>
            <a:r>
              <a:rPr lang="fr-FR" sz="1500" b="1" dirty="0"/>
              <a:t>100 scénarios ont été examinés </a:t>
            </a:r>
            <a:r>
              <a:rPr lang="fr-FR" sz="1500" dirty="0"/>
              <a:t>entre 2014 et 2021 en appliquant une analyse multicritère.</a:t>
            </a:r>
          </a:p>
          <a:p>
            <a:pPr marL="0" indent="0">
              <a:lnSpc>
                <a:spcPct val="100000"/>
              </a:lnSpc>
              <a:buNone/>
            </a:pPr>
            <a:r>
              <a:rPr lang="fr-FR" sz="1500" dirty="0"/>
              <a:t>Le groupe d’experts a recommandé en juin 2021 de </a:t>
            </a:r>
            <a:r>
              <a:rPr lang="fr-FR" sz="1500" b="1" dirty="0"/>
              <a:t>poursuive les études sur la base du scénario PA31-1.0 </a:t>
            </a:r>
            <a:r>
              <a:rPr lang="fr-FR" sz="1500" dirty="0"/>
              <a:t>conformément aux critères suivants :</a:t>
            </a:r>
          </a:p>
          <a:p>
            <a:pPr>
              <a:lnSpc>
                <a:spcPct val="100000"/>
              </a:lnSpc>
            </a:pPr>
            <a:endParaRPr lang="fr-FR" sz="1600" dirty="0"/>
          </a:p>
          <a:p>
            <a:pPr marL="742950" lvl="1" indent="-285750">
              <a:lnSpc>
                <a:spcPct val="100000"/>
              </a:lnSpc>
              <a:spcBef>
                <a:spcPts val="188"/>
              </a:spcBef>
              <a:buFontTx/>
              <a:buChar char="-"/>
            </a:pPr>
            <a:r>
              <a:rPr lang="fr-FR" sz="1500" b="1" dirty="0"/>
              <a:t>La performance scientifique (anneau de 91 km de longueur satisfait les besoins des deux phases FCC-</a:t>
            </a:r>
            <a:r>
              <a:rPr lang="fr-FR" sz="1500" b="1" dirty="0" err="1"/>
              <a:t>ee</a:t>
            </a:r>
            <a:r>
              <a:rPr lang="fr-FR" sz="1500" b="1" dirty="0"/>
              <a:t> et FCC-</a:t>
            </a:r>
            <a:r>
              <a:rPr lang="fr-FR" sz="1500" b="1" dirty="0" err="1"/>
              <a:t>hh</a:t>
            </a:r>
            <a:r>
              <a:rPr lang="fr-FR" sz="1500" b="1" dirty="0"/>
              <a:t>)</a:t>
            </a:r>
          </a:p>
          <a:p>
            <a:pPr marL="742950" lvl="1" indent="-285750">
              <a:lnSpc>
                <a:spcPct val="100000"/>
              </a:lnSpc>
              <a:spcBef>
                <a:spcPts val="188"/>
              </a:spcBef>
              <a:buFontTx/>
              <a:buChar char="-"/>
            </a:pPr>
            <a:endParaRPr lang="fr-FR" sz="1500" b="1" dirty="0"/>
          </a:p>
          <a:p>
            <a:pPr marL="742950" lvl="1" indent="-285750">
              <a:lnSpc>
                <a:spcPct val="100000"/>
              </a:lnSpc>
              <a:spcBef>
                <a:spcPts val="188"/>
              </a:spcBef>
              <a:buFontTx/>
              <a:buChar char="-"/>
            </a:pPr>
            <a:r>
              <a:rPr lang="fr-FR" sz="1500" b="1" dirty="0"/>
              <a:t>Les impacts territoriaux plus faibles que les autres scénarios</a:t>
            </a:r>
          </a:p>
          <a:p>
            <a:pPr marL="742950" lvl="1" indent="-285750">
              <a:lnSpc>
                <a:spcPct val="100000"/>
              </a:lnSpc>
              <a:spcBef>
                <a:spcPts val="188"/>
              </a:spcBef>
              <a:buFontTx/>
              <a:buChar char="-"/>
            </a:pPr>
            <a:endParaRPr lang="fr-FR" sz="1500" b="1" dirty="0"/>
          </a:p>
          <a:p>
            <a:pPr marL="742950" lvl="1" indent="-285750">
              <a:lnSpc>
                <a:spcPct val="100000"/>
              </a:lnSpc>
              <a:spcBef>
                <a:spcPts val="188"/>
              </a:spcBef>
              <a:buFontTx/>
              <a:buChar char="-"/>
            </a:pPr>
            <a:r>
              <a:rPr lang="fr-FR" sz="1500" b="1" dirty="0"/>
              <a:t>La compatibilité avec les contraintes en sous sol</a:t>
            </a:r>
          </a:p>
        </p:txBody>
      </p:sp>
    </p:spTree>
    <p:extLst>
      <p:ext uri="{BB962C8B-B14F-4D97-AF65-F5344CB8AC3E}">
        <p14:creationId xmlns:p14="http://schemas.microsoft.com/office/powerpoint/2010/main" val="1347884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itle 6">
            <a:extLst>
              <a:ext uri="{FF2B5EF4-FFF2-40B4-BE49-F238E27FC236}">
                <a16:creationId xmlns:a16="http://schemas.microsoft.com/office/drawing/2014/main" id="{4FCA7579-C625-697D-2EB2-B43FBD6E16FD}"/>
              </a:ext>
            </a:extLst>
          </p:cNvPr>
          <p:cNvSpPr>
            <a:spLocks noGrp="1"/>
          </p:cNvSpPr>
          <p:nvPr>
            <p:ph type="title"/>
          </p:nvPr>
        </p:nvSpPr>
        <p:spPr>
          <a:xfrm>
            <a:off x="303005" y="668579"/>
            <a:ext cx="9018795" cy="534817"/>
          </a:xfrm>
        </p:spPr>
        <p:txBody>
          <a:bodyPr>
            <a:normAutofit/>
          </a:bodyPr>
          <a:lstStyle/>
          <a:p>
            <a:pPr rtl="0"/>
            <a:r>
              <a:rPr lang="fr" sz="2800" b="1" dirty="0">
                <a:solidFill>
                  <a:srgbClr val="0F124A"/>
                </a:solidFill>
                <a:latin typeface="Avenir Black" panose="02000503020000020003" pitchFamily="2" charset="0"/>
              </a:rPr>
              <a:t>Les contraintes à prendre en considération</a:t>
            </a:r>
          </a:p>
        </p:txBody>
      </p:sp>
      <p:sp>
        <p:nvSpPr>
          <p:cNvPr id="10" name="ZoneTexte 9">
            <a:extLst>
              <a:ext uri="{FF2B5EF4-FFF2-40B4-BE49-F238E27FC236}">
                <a16:creationId xmlns:a16="http://schemas.microsoft.com/office/drawing/2014/main" id="{37F8E57B-5600-353F-CD79-768479EC6A33}"/>
              </a:ext>
            </a:extLst>
          </p:cNvPr>
          <p:cNvSpPr txBox="1"/>
          <p:nvPr/>
        </p:nvSpPr>
        <p:spPr>
          <a:xfrm>
            <a:off x="1011414" y="5097412"/>
            <a:ext cx="8345087" cy="1477328"/>
          </a:xfrm>
          <a:prstGeom prst="rect">
            <a:avLst/>
          </a:prstGeom>
          <a:noFill/>
        </p:spPr>
        <p:txBody>
          <a:bodyPr wrap="square">
            <a:spAutoFit/>
          </a:bodyPr>
          <a:lstStyle/>
          <a:p>
            <a:pPr marL="285750" indent="-285750">
              <a:lnSpc>
                <a:spcPct val="100000"/>
              </a:lnSpc>
              <a:buFont typeface="Arial" panose="020B0604020202020204" pitchFamily="34" charset="0"/>
              <a:buChar char="•"/>
            </a:pPr>
            <a:r>
              <a:rPr lang="en-CH" sz="1800" dirty="0" err="1">
                <a:latin typeface="Avenir Light" panose="020B0402020203020204" pitchFamily="34" charset="77"/>
              </a:rPr>
              <a:t>Calcaires</a:t>
            </a:r>
            <a:r>
              <a:rPr lang="en-CH" sz="1800" dirty="0">
                <a:latin typeface="Avenir Light" panose="020B0402020203020204" pitchFamily="34" charset="77"/>
              </a:rPr>
              <a:t> et karst à </a:t>
            </a:r>
            <a:r>
              <a:rPr lang="en-CH" sz="1800" dirty="0" err="1">
                <a:latin typeface="Avenir Light" panose="020B0402020203020204" pitchFamily="34" charset="77"/>
              </a:rPr>
              <a:t>eviter</a:t>
            </a:r>
            <a:r>
              <a:rPr lang="en-CH" sz="1800" dirty="0">
                <a:latin typeface="Avenir Light" panose="020B0402020203020204" pitchFamily="34" charset="77"/>
              </a:rPr>
              <a:t> à cause des </a:t>
            </a:r>
            <a:r>
              <a:rPr lang="en-CH" sz="1800" dirty="0" err="1">
                <a:latin typeface="Avenir Light" panose="020B0402020203020204" pitchFamily="34" charset="77"/>
              </a:rPr>
              <a:t>instabilités</a:t>
            </a:r>
            <a:r>
              <a:rPr lang="en-CH" sz="1800" dirty="0">
                <a:latin typeface="Avenir Light" panose="020B0402020203020204" pitchFamily="34" charset="77"/>
              </a:rPr>
              <a:t>, des debits (&gt; 100 l/sec) et des pressions (&gt; 8.5 bar) </a:t>
            </a:r>
            <a:r>
              <a:rPr lang="en-CH" sz="1800" dirty="0" err="1">
                <a:latin typeface="Avenir Light" panose="020B0402020203020204" pitchFamily="34" charset="77"/>
              </a:rPr>
              <a:t>d’eau</a:t>
            </a:r>
            <a:r>
              <a:rPr lang="en-CH" sz="1800" dirty="0">
                <a:latin typeface="Avenir Light" panose="020B0402020203020204" pitchFamily="34" charset="77"/>
              </a:rPr>
              <a:t> trop </a:t>
            </a:r>
            <a:r>
              <a:rPr lang="en-CH" sz="1800" dirty="0" err="1">
                <a:latin typeface="Avenir Light" panose="020B0402020203020204" pitchFamily="34" charset="77"/>
              </a:rPr>
              <a:t>élevés</a:t>
            </a:r>
            <a:r>
              <a:rPr lang="en-CH" sz="1800" dirty="0">
                <a:latin typeface="Avenir Light" panose="020B0402020203020204" pitchFamily="34" charset="77"/>
              </a:rPr>
              <a:t>.</a:t>
            </a:r>
            <a:endParaRPr lang="fr-FR" sz="1800" dirty="0">
              <a:latin typeface="Avenir Light" panose="020B0402020203020204" pitchFamily="34" charset="77"/>
            </a:endParaRPr>
          </a:p>
          <a:p>
            <a:pPr marL="285750" indent="-285750">
              <a:lnSpc>
                <a:spcPct val="100000"/>
              </a:lnSpc>
              <a:buFont typeface="Arial" panose="020B0604020202020204" pitchFamily="34" charset="0"/>
              <a:buChar char="•"/>
            </a:pPr>
            <a:endParaRPr lang="fr-FR" dirty="0">
              <a:latin typeface="Avenir Light" panose="020B0402020203020204" pitchFamily="34" charset="77"/>
            </a:endParaRPr>
          </a:p>
          <a:p>
            <a:pPr marL="285750" indent="-285750">
              <a:lnSpc>
                <a:spcPct val="100000"/>
              </a:lnSpc>
              <a:buFont typeface="Arial" panose="020B0604020202020204" pitchFamily="34" charset="0"/>
              <a:buChar char="•"/>
            </a:pPr>
            <a:r>
              <a:rPr lang="en-CH" sz="1800" dirty="0" err="1">
                <a:latin typeface="Avenir Light" panose="020B0402020203020204" pitchFamily="34" charset="77"/>
              </a:rPr>
              <a:t>Eviter</a:t>
            </a:r>
            <a:r>
              <a:rPr lang="en-CH" sz="1800" dirty="0">
                <a:latin typeface="Avenir Light" panose="020B0402020203020204" pitchFamily="34" charset="77"/>
              </a:rPr>
              <a:t> les zones </a:t>
            </a:r>
            <a:r>
              <a:rPr lang="en-CH" sz="1800" dirty="0" err="1">
                <a:latin typeface="Avenir Light" panose="020B0402020203020204" pitchFamily="34" charset="77"/>
              </a:rPr>
              <a:t>où</a:t>
            </a:r>
            <a:r>
              <a:rPr lang="en-CH" sz="1800" dirty="0">
                <a:latin typeface="Avenir Light" panose="020B0402020203020204" pitchFamily="34" charset="77"/>
              </a:rPr>
              <a:t> les forages </a:t>
            </a:r>
            <a:r>
              <a:rPr lang="en-CH" sz="1800" dirty="0" err="1">
                <a:latin typeface="Avenir Light" panose="020B0402020203020204" pitchFamily="34" charset="77"/>
              </a:rPr>
              <a:t>sont</a:t>
            </a:r>
            <a:r>
              <a:rPr lang="en-CH" sz="1800" dirty="0">
                <a:latin typeface="Avenir Light" panose="020B0402020203020204" pitchFamily="34" charset="77"/>
              </a:rPr>
              <a:t> </a:t>
            </a:r>
            <a:r>
              <a:rPr lang="en-CH" sz="1800" dirty="0" err="1">
                <a:latin typeface="Avenir Light" panose="020B0402020203020204" pitchFamily="34" charset="77"/>
              </a:rPr>
              <a:t>interdits</a:t>
            </a:r>
            <a:r>
              <a:rPr lang="en-CH" sz="1800" dirty="0">
                <a:latin typeface="Avenir Light" panose="020B0402020203020204" pitchFamily="34" charset="77"/>
              </a:rPr>
              <a:t>, les nappes </a:t>
            </a:r>
            <a:r>
              <a:rPr lang="en-CH" sz="1800" dirty="0" err="1">
                <a:latin typeface="Avenir Light" panose="020B0402020203020204" pitchFamily="34" charset="77"/>
              </a:rPr>
              <a:t>d’eau</a:t>
            </a:r>
            <a:r>
              <a:rPr lang="en-CH" sz="1800" dirty="0">
                <a:latin typeface="Avenir Light" panose="020B0402020203020204" pitchFamily="34" charset="77"/>
              </a:rPr>
              <a:t>, le </a:t>
            </a:r>
            <a:r>
              <a:rPr lang="en-CH" sz="1800" dirty="0" err="1">
                <a:latin typeface="Avenir Light" panose="020B0402020203020204" pitchFamily="34" charset="77"/>
              </a:rPr>
              <a:t>percement</a:t>
            </a:r>
            <a:r>
              <a:rPr lang="en-CH" sz="1800" dirty="0">
                <a:latin typeface="Avenir Light" panose="020B0402020203020204" pitchFamily="34" charset="77"/>
              </a:rPr>
              <a:t> des nappes </a:t>
            </a:r>
            <a:r>
              <a:rPr lang="en-CH" sz="1800" dirty="0" err="1">
                <a:latin typeface="Avenir Light" panose="020B0402020203020204" pitchFamily="34" charset="77"/>
              </a:rPr>
              <a:t>d’eau</a:t>
            </a:r>
            <a:r>
              <a:rPr lang="en-CH" sz="1800" dirty="0">
                <a:latin typeface="Avenir Light" panose="020B0402020203020204" pitchFamily="34" charset="77"/>
              </a:rPr>
              <a:t> </a:t>
            </a:r>
            <a:r>
              <a:rPr lang="en-CH" sz="1800" dirty="0" err="1">
                <a:latin typeface="Avenir Light" panose="020B0402020203020204" pitchFamily="34" charset="77"/>
              </a:rPr>
              <a:t>superposées</a:t>
            </a:r>
            <a:r>
              <a:rPr lang="en-CH" sz="1800" dirty="0">
                <a:latin typeface="Avenir Light" panose="020B0402020203020204" pitchFamily="34" charset="77"/>
              </a:rPr>
              <a:t>.</a:t>
            </a:r>
          </a:p>
        </p:txBody>
      </p:sp>
      <p:sp>
        <p:nvSpPr>
          <p:cNvPr id="11" name="Title 6">
            <a:extLst>
              <a:ext uri="{FF2B5EF4-FFF2-40B4-BE49-F238E27FC236}">
                <a16:creationId xmlns:a16="http://schemas.microsoft.com/office/drawing/2014/main" id="{E2CAD842-F4A9-0223-8712-B67165A7D525}"/>
              </a:ext>
            </a:extLst>
          </p:cNvPr>
          <p:cNvSpPr txBox="1">
            <a:spLocks/>
          </p:cNvSpPr>
          <p:nvPr/>
        </p:nvSpPr>
        <p:spPr>
          <a:xfrm>
            <a:off x="460948" y="1581859"/>
            <a:ext cx="9018795" cy="53481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fr" sz="2800" b="1" dirty="0">
              <a:solidFill>
                <a:srgbClr val="0F124A"/>
              </a:solidFill>
              <a:latin typeface="Avenir Black" panose="02000503020000020003" pitchFamily="2" charset="0"/>
            </a:endParaRPr>
          </a:p>
        </p:txBody>
      </p:sp>
      <p:sp>
        <p:nvSpPr>
          <p:cNvPr id="13" name="ZoneTexte 12">
            <a:extLst>
              <a:ext uri="{FF2B5EF4-FFF2-40B4-BE49-F238E27FC236}">
                <a16:creationId xmlns:a16="http://schemas.microsoft.com/office/drawing/2014/main" id="{E4137CD3-F80B-3774-CC80-866940451690}"/>
              </a:ext>
            </a:extLst>
          </p:cNvPr>
          <p:cNvSpPr txBox="1"/>
          <p:nvPr/>
        </p:nvSpPr>
        <p:spPr>
          <a:xfrm>
            <a:off x="303005" y="1387602"/>
            <a:ext cx="5299022" cy="461665"/>
          </a:xfrm>
          <a:prstGeom prst="rect">
            <a:avLst/>
          </a:prstGeom>
          <a:noFill/>
        </p:spPr>
        <p:txBody>
          <a:bodyPr wrap="square">
            <a:spAutoFit/>
          </a:bodyPr>
          <a:lstStyle/>
          <a:p>
            <a:r>
              <a:rPr lang="fr-FR" sz="2400" b="1" dirty="0">
                <a:latin typeface="Avenir Black" panose="02000503020000020003" pitchFamily="2" charset="0"/>
              </a:rPr>
              <a:t>Les sous-sols</a:t>
            </a:r>
            <a:endParaRPr lang="fr-FR" sz="2400" b="1" dirty="0">
              <a:solidFill>
                <a:srgbClr val="0F124A"/>
              </a:solidFill>
              <a:latin typeface="Avenir Black" panose="02000503020000020003" pitchFamily="2" charset="0"/>
            </a:endParaRPr>
          </a:p>
        </p:txBody>
      </p:sp>
      <p:pic>
        <p:nvPicPr>
          <p:cNvPr id="2" name="Picture 1" descr="shéma">
            <a:extLst>
              <a:ext uri="{FF2B5EF4-FFF2-40B4-BE49-F238E27FC236}">
                <a16:creationId xmlns:a16="http://schemas.microsoft.com/office/drawing/2014/main" id="{97388C62-ACB3-0DEC-BAB9-675796E8D172}"/>
              </a:ext>
            </a:extLst>
          </p:cNvPr>
          <p:cNvPicPr>
            <a:picLocks noChangeAspect="1"/>
          </p:cNvPicPr>
          <p:nvPr/>
        </p:nvPicPr>
        <p:blipFill>
          <a:blip r:embed="rId3" cstate="print"/>
          <a:srcRect/>
          <a:stretch>
            <a:fillRect/>
          </a:stretch>
        </p:blipFill>
        <p:spPr bwMode="auto">
          <a:xfrm>
            <a:off x="851159" y="1974393"/>
            <a:ext cx="4333583" cy="3157600"/>
          </a:xfrm>
          <a:prstGeom prst="rect">
            <a:avLst/>
          </a:prstGeom>
          <a:noFill/>
          <a:ln w="9525">
            <a:noFill/>
            <a:miter lim="800000"/>
            <a:headEnd/>
            <a:tailEnd/>
          </a:ln>
        </p:spPr>
      </p:pic>
      <p:pic>
        <p:nvPicPr>
          <p:cNvPr id="3" name="Content Placeholder 34">
            <a:extLst>
              <a:ext uri="{FF2B5EF4-FFF2-40B4-BE49-F238E27FC236}">
                <a16:creationId xmlns:a16="http://schemas.microsoft.com/office/drawing/2014/main" id="{B17BF978-E751-4CF5-0CA0-232424569EC6}"/>
              </a:ext>
            </a:extLst>
          </p:cNvPr>
          <p:cNvPicPr>
            <a:picLocks noChangeAspect="1"/>
          </p:cNvPicPr>
          <p:nvPr/>
        </p:nvPicPr>
        <p:blipFill>
          <a:blip r:embed="rId4" cstate="print"/>
          <a:srcRect l="1422" t="2275" r="24638" b="6722"/>
          <a:stretch>
            <a:fillRect/>
          </a:stretch>
        </p:blipFill>
        <p:spPr>
          <a:xfrm>
            <a:off x="5342488" y="1974393"/>
            <a:ext cx="3971454" cy="3054436"/>
          </a:xfrm>
          <a:prstGeom prst="rect">
            <a:avLst/>
          </a:prstGeom>
          <a:ln>
            <a:noFill/>
          </a:ln>
          <a:effectLst/>
        </p:spPr>
      </p:pic>
    </p:spTree>
    <p:extLst>
      <p:ext uri="{BB962C8B-B14F-4D97-AF65-F5344CB8AC3E}">
        <p14:creationId xmlns:p14="http://schemas.microsoft.com/office/powerpoint/2010/main" val="3241453534"/>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8106</TotalTime>
  <Words>1778</Words>
  <Application>Microsoft Macintosh PowerPoint</Application>
  <PresentationFormat>A4 Paper (210x297 mm)</PresentationFormat>
  <Paragraphs>214</Paragraphs>
  <Slides>26</Slides>
  <Notes>20</Notes>
  <HiddenSlides>7</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26</vt:i4>
      </vt:variant>
    </vt:vector>
  </HeadingPairs>
  <TitlesOfParts>
    <vt:vector size="38" baseType="lpstr">
      <vt:lpstr>Arial</vt:lpstr>
      <vt:lpstr>Avenir</vt:lpstr>
      <vt:lpstr>Avenir Black</vt:lpstr>
      <vt:lpstr>Avenir Book</vt:lpstr>
      <vt:lpstr>Avenir Heavy</vt:lpstr>
      <vt:lpstr>Avenir Light</vt:lpstr>
      <vt:lpstr>Avenir Medium</vt:lpstr>
      <vt:lpstr>Avenir sport</vt:lpstr>
      <vt:lpstr>Calibri</vt:lpstr>
      <vt:lpstr>Calibri Light</vt:lpstr>
      <vt:lpstr>Montserrat</vt:lpstr>
      <vt:lpstr>Thème Office</vt:lpstr>
      <vt:lpstr>PowerPoint Presentation</vt:lpstr>
      <vt:lpstr>L’étude porte sur la faisabilité de la construction d'une nouvelle infrastructure de recherche qui accueillerait la prochaine génération de collisionneurs de particules haute performance de 91 km. Ce collisionneur prendrait la suite du LHC, une fois que la phase de haute luminosité (HL-LHC) de cette machine sera arrivée à son terme, vers 2040.</vt:lpstr>
      <vt:lpstr>L’étude de faisabilité s’inscrit dans la  Stratégie Européenne pour la Physique des Particules</vt:lpstr>
      <vt:lpstr>Le programme du FCC s'inspire des programmes LEP – LHC du CERN et comporte deux phases:</vt:lpstr>
      <vt:lpstr>PowerPoint Presentation</vt:lpstr>
      <vt:lpstr>PowerPoint Presentation</vt:lpstr>
      <vt:lpstr>Conception du FCC: L’équilibre des enjeux  </vt:lpstr>
      <vt:lpstr>Les scénarios d’emplacement du FCC</vt:lpstr>
      <vt:lpstr>Les contraintes à prendre en considération</vt:lpstr>
      <vt:lpstr>Les contraintes à prendre en considération</vt:lpstr>
      <vt:lpstr>PowerPoint Presentation</vt:lpstr>
      <vt:lpstr>Le scénario PA31-1.0 en détails</vt:lpstr>
      <vt:lpstr>Mesures dans notre région jusqu’à 2025</vt:lpstr>
      <vt:lpstr>Activités prévues</vt:lpstr>
      <vt:lpstr>Quelles synergies et opportunités avec les territoires ?</vt:lpstr>
      <vt:lpstr>Le calendrier de l’étude de faisabilité</vt:lpstr>
      <vt:lpstr>Le calendrier du projet FCC</vt:lpstr>
      <vt:lpstr>L’étude de faisabilité se fait dans le cadre d’ une coopération internationale regroupant un nombre croissant d'universités et de centres de recherche du monde entier.  &gt; Le FCC sera ouvert aux instituts scientifiques d'excellence académique et aux entreprises de haute technologie spécialisées dans des domaines pertinents.  &gt; Cette coopération vise à faire progresser la recherche en physique des particules, développer de nouvelles technologies et attirer des innovateurs et des entrepreneurs travaillant au profit de la science et de la société.</vt:lpstr>
      <vt:lpstr>Merci pour votre attention</vt:lpstr>
      <vt:lpstr>Organisation mise en place pour l’étude de faisabilité </vt:lpstr>
      <vt:lpstr>PowerPoint Presentation</vt:lpstr>
      <vt:lpstr>PowerPoint Presentation</vt:lpstr>
      <vt:lpstr>PowerPoint Presentation</vt:lpstr>
      <vt:lpstr>Quelles retombées économiques pour les territoires ?</vt:lpstr>
      <vt:lpstr>Quelles retombées économiques pour les territoires ?</vt:lpstr>
      <vt:lpstr>Gestion et valorisation des déblais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Grégoire Mages</dc:creator>
  <cp:lastModifiedBy>Yann Lechevin</cp:lastModifiedBy>
  <cp:revision>63</cp:revision>
  <cp:lastPrinted>2023-02-19T19:55:20Z</cp:lastPrinted>
  <dcterms:created xsi:type="dcterms:W3CDTF">2022-08-18T15:13:52Z</dcterms:created>
  <dcterms:modified xsi:type="dcterms:W3CDTF">2023-02-24T07:37:21Z</dcterms:modified>
</cp:coreProperties>
</file>